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80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notesMaster" Target="notesMasters/notesMaster1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60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60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6EB430A5-F4AB-4FE3-A014-044FECE4F29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82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7169F0B-D7ED-4C49-94BC-395CA60884A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09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F54901A-4C95-4803-BB9F-41BBC073E5E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7CB7AC2-25AA-4E53-9B0E-1B3C544BE0C1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3C5A8E5-5E92-4AC9-9630-5CCDC5A1C97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BA0AED1-3A6A-4CF6-A7B8-5EDF0C316E9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8D413E0-7A7C-4C6D-BAC6-D631FCD94AEB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24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64B64FA-4A87-4F2D-8F9F-FC3EA2E1484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573076F-35C9-4EE3-B5F0-28B1DDB4B716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40AE7F6-04CB-4719-8920-2BD00EB2F76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ECF1BDD-B0D3-4820-A9C0-3D0A81E8D4A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F2DD480-4842-455E-82E3-23FAA206674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07D031-4D1E-4099-96A3-8CB42E9D0CD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8AF0801-6A0A-4108-98E1-8800FD265B7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FA46ED0-D8C8-4411-9D26-AFE5032EEDB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ACE94F3-461E-43A9-96BA-0036D4FF88C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0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5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5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0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09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45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7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97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0"/>
          <p:cNvSpPr/>
          <p:nvPr/>
        </p:nvSpPr>
        <p:spPr>
          <a:xfrm>
            <a:off x="0" y="0"/>
            <a:ext cx="5486040" cy="8229240"/>
          </a:xfrm>
          <a:prstGeom prst="rect">
            <a:avLst/>
          </a:prstGeom>
          <a:solidFill>
            <a:srgbClr val="e5e0d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7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608" name="Text 1"/>
          <p:cNvSpPr/>
          <p:nvPr/>
        </p:nvSpPr>
        <p:spPr>
          <a:xfrm>
            <a:off x="6244560" y="1704960"/>
            <a:ext cx="7626960" cy="21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Ηθική Σκέψη και Πράξη: Αποριες και Ενστάσεις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09" name="Text 2"/>
          <p:cNvSpPr/>
          <p:nvPr/>
        </p:nvSpPr>
        <p:spPr>
          <a:xfrm>
            <a:off x="6244560" y="4168080"/>
            <a:ext cx="7626960" cy="173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ηθική φιλοσοφία αντιμετωπίζει πολλές προκλήσεις στην προσπάθειά της να καθορίσει ένα καθολικό κριτήριο ηθικότητας. Αυτή η παρουσίαση εξετάζει τις κύριες αποριες και ενστάσεις σχετικά με τη δυνατότητα ηθικής σκέψης και πράξης, αναλύοντας ζητήματα όπως ο υποκειμενισμός, ο σχετικισμός, ο εγωισμός και η ελεύθερη βούληση.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10" name="Shape 3"/>
          <p:cNvSpPr/>
          <p:nvPr/>
        </p:nvSpPr>
        <p:spPr>
          <a:xfrm>
            <a:off x="6244560" y="6161400"/>
            <a:ext cx="346320" cy="346320"/>
          </a:xfrm>
          <a:prstGeom prst="roundRect">
            <a:avLst>
              <a:gd name="adj" fmla="val 26380043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11" name="Image 1" descr="preencoded.png"/>
          <p:cNvPicPr/>
          <p:nvPr/>
        </p:nvPicPr>
        <p:blipFill>
          <a:blip r:embed="rId2"/>
          <a:stretch/>
        </p:blipFill>
        <p:spPr>
          <a:xfrm>
            <a:off x="6252480" y="6168960"/>
            <a:ext cx="330840" cy="330840"/>
          </a:xfrm>
          <a:prstGeom prst="rect">
            <a:avLst/>
          </a:prstGeom>
          <a:ln w="0">
            <a:noFill/>
          </a:ln>
        </p:spPr>
      </p:pic>
      <p:sp>
        <p:nvSpPr>
          <p:cNvPr id="612" name="Text 4"/>
          <p:cNvSpPr/>
          <p:nvPr/>
        </p:nvSpPr>
        <p:spPr>
          <a:xfrm>
            <a:off x="6699600" y="6145200"/>
            <a:ext cx="21798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951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ffe5e5"/>
                </a:solidFill>
                <a:latin typeface="DM Sans Bold"/>
                <a:ea typeface="DM Sans Bold"/>
              </a:rPr>
              <a:t>by Elpiniki Rassa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 0"/>
          <p:cNvSpPr/>
          <p:nvPr/>
        </p:nvSpPr>
        <p:spPr>
          <a:xfrm>
            <a:off x="758160" y="2280240"/>
            <a:ext cx="12624480" cy="7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Σημασία της Ελευθερίας στην Ηθική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712" name="Image 0" descr="preencoded.png"/>
          <p:cNvPicPr/>
          <p:nvPr/>
        </p:nvPicPr>
        <p:blipFill>
          <a:blip r:embed="rId1"/>
          <a:stretch/>
        </p:blipFill>
        <p:spPr>
          <a:xfrm>
            <a:off x="758160" y="3318120"/>
            <a:ext cx="541080" cy="541080"/>
          </a:xfrm>
          <a:prstGeom prst="rect">
            <a:avLst/>
          </a:prstGeom>
          <a:ln w="0">
            <a:noFill/>
          </a:ln>
        </p:spPr>
      </p:pic>
      <p:sp>
        <p:nvSpPr>
          <p:cNvPr id="713" name="Text 1"/>
          <p:cNvSpPr/>
          <p:nvPr/>
        </p:nvSpPr>
        <p:spPr>
          <a:xfrm>
            <a:off x="758160" y="4076280"/>
            <a:ext cx="35413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Ελευθερία Βούλησης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14" name="Text 2"/>
          <p:cNvSpPr/>
          <p:nvPr/>
        </p:nvSpPr>
        <p:spPr>
          <a:xfrm>
            <a:off x="758160" y="4562280"/>
            <a:ext cx="4154040" cy="13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ελευθερία, η δυνατότητα να πράττουμε σύμφωνα με τη βούλησή μας, είναι κεντρική έννοια στην ηθική φιλοσοφία.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715" name="Image 1" descr="preencoded.png"/>
          <p:cNvPicPr/>
          <p:nvPr/>
        </p:nvPicPr>
        <p:blipFill>
          <a:blip r:embed="rId2"/>
          <a:stretch/>
        </p:blipFill>
        <p:spPr>
          <a:xfrm>
            <a:off x="5237640" y="3318120"/>
            <a:ext cx="541080" cy="541080"/>
          </a:xfrm>
          <a:prstGeom prst="rect">
            <a:avLst/>
          </a:prstGeom>
          <a:ln w="0">
            <a:noFill/>
          </a:ln>
        </p:spPr>
      </p:pic>
      <p:sp>
        <p:nvSpPr>
          <p:cNvPr id="716" name="Text 3"/>
          <p:cNvSpPr/>
          <p:nvPr/>
        </p:nvSpPr>
        <p:spPr>
          <a:xfrm>
            <a:off x="5237640" y="4076280"/>
            <a:ext cx="285048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Ηθική Ευθύνη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17" name="Text 4"/>
          <p:cNvSpPr/>
          <p:nvPr/>
        </p:nvSpPr>
        <p:spPr>
          <a:xfrm>
            <a:off x="5237640" y="4562280"/>
            <a:ext cx="415440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ανάληψη ευθύνης για τις πράξεις μας προϋποθέτει ότι ενεργούμε ελεύθερα.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718" name="Image 2" descr="preencoded.png"/>
          <p:cNvPicPr/>
          <p:nvPr/>
        </p:nvPicPr>
        <p:blipFill>
          <a:blip r:embed="rId3"/>
          <a:stretch/>
        </p:blipFill>
        <p:spPr>
          <a:xfrm>
            <a:off x="9717480" y="3318120"/>
            <a:ext cx="541080" cy="541080"/>
          </a:xfrm>
          <a:prstGeom prst="rect">
            <a:avLst/>
          </a:prstGeom>
          <a:ln w="0">
            <a:noFill/>
          </a:ln>
        </p:spPr>
      </p:pic>
      <p:sp>
        <p:nvSpPr>
          <p:cNvPr id="719" name="Text 5"/>
          <p:cNvSpPr/>
          <p:nvPr/>
        </p:nvSpPr>
        <p:spPr>
          <a:xfrm>
            <a:off x="9717480" y="4076280"/>
            <a:ext cx="354816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Γνώση και Ελευθερία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20" name="Text 6"/>
          <p:cNvSpPr/>
          <p:nvPr/>
        </p:nvSpPr>
        <p:spPr>
          <a:xfrm>
            <a:off x="9717480" y="4562280"/>
            <a:ext cx="4154040" cy="13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άσκηση της ελευθερίας μας απαιτεί τη γνώση των περιστάσεων και των παραγόντων που επηρεάζουν τις αποφάσεις μας.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 0"/>
          <p:cNvSpPr/>
          <p:nvPr/>
        </p:nvSpPr>
        <p:spPr>
          <a:xfrm>
            <a:off x="758160" y="117792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Ο Ντετερμινισμός και η Πρόκληση στην Ελεύθερη Βούληση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722" name="Text 1"/>
          <p:cNvSpPr/>
          <p:nvPr/>
        </p:nvSpPr>
        <p:spPr>
          <a:xfrm>
            <a:off x="758160" y="3144600"/>
            <a:ext cx="401796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Θέση του Ντετερμινισμού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23" name="Text 2"/>
          <p:cNvSpPr/>
          <p:nvPr/>
        </p:nvSpPr>
        <p:spPr>
          <a:xfrm>
            <a:off x="758160" y="4073760"/>
            <a:ext cx="401796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 ντετερμινισμός υποστηρίζει ότι όλα τα συμβάντα, συμπεριλαμβανομένων των ανθρώπινων αποφάσεων και πράξεων, καθορίζονται αυστηρά από προηγούμενα συμβάντα σύμφωνα με φυσικούς, βιολογικούς, ψυχολογικούς ή άλλους νόμους.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24" name="Text 3"/>
          <p:cNvSpPr/>
          <p:nvPr/>
        </p:nvSpPr>
        <p:spPr>
          <a:xfrm>
            <a:off x="5312880" y="3144600"/>
            <a:ext cx="4017960" cy="106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Παράγοντες που Επηρεάζουν τις Αποφάσεις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25" name="Text 4"/>
          <p:cNvSpPr/>
          <p:nvPr/>
        </p:nvSpPr>
        <p:spPr>
          <a:xfrm>
            <a:off x="5312880" y="4429800"/>
            <a:ext cx="401796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Σύμφωνα με αυτή τη θεωρία, οι αποφάσεις μας επηρεάζονται από παράγοντες όπως τα άτομα που απαρτίζουν τα κύτταρά μας, οι νευρώνες, τα γονίδια, τα ένστικτα, το υποσυνείδητο, η κοινωνική μας θέση και η ιδεολογία μας.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26" name="Text 5"/>
          <p:cNvSpPr/>
          <p:nvPr/>
        </p:nvSpPr>
        <p:spPr>
          <a:xfrm>
            <a:off x="9867600" y="3144600"/>
            <a:ext cx="401796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Πρόκληση στην Ελεύθερη Βούληση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27" name="Text 6"/>
          <p:cNvSpPr/>
          <p:nvPr/>
        </p:nvSpPr>
        <p:spPr>
          <a:xfrm>
            <a:off x="9867600" y="4073760"/>
            <a:ext cx="401796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Αυτή η προσέγγιση θέτει υπό αμφισβήτηση την έννοια της ελεύθερης βούλησης και, κατ' επέκταση, της ηθικής ευθύνης, υποστηρίζοντας ότι οι πράξεις μας είναι προκαθορισμένες από παράγοντες πέρα από τον έλεγχό μας.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729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a0a0a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Text 1"/>
          <p:cNvSpPr/>
          <p:nvPr/>
        </p:nvSpPr>
        <p:spPr>
          <a:xfrm>
            <a:off x="758160" y="147816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Αντιρρήσεις στον Απόλυτο Ντετερμινισμό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731" name="Shape 2"/>
          <p:cNvSpPr/>
          <p:nvPr/>
        </p:nvSpPr>
        <p:spPr>
          <a:xfrm>
            <a:off x="758160" y="3472200"/>
            <a:ext cx="487080" cy="48708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Text 3"/>
          <p:cNvSpPr/>
          <p:nvPr/>
        </p:nvSpPr>
        <p:spPr>
          <a:xfrm>
            <a:off x="901440" y="3544920"/>
            <a:ext cx="20088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733" name="Text 4"/>
          <p:cNvSpPr/>
          <p:nvPr/>
        </p:nvSpPr>
        <p:spPr>
          <a:xfrm>
            <a:off x="1462320" y="3472200"/>
            <a:ext cx="339480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Αδυναμία Απόδειξης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34" name="Text 5"/>
          <p:cNvSpPr/>
          <p:nvPr/>
        </p:nvSpPr>
        <p:spPr>
          <a:xfrm>
            <a:off x="1462320" y="3958560"/>
            <a:ext cx="3522600" cy="103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θέση του απόλυτου ντετερμινισμού δεν μπορεί να αποδειχθεί πλήρως.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35" name="Shape 6"/>
          <p:cNvSpPr/>
          <p:nvPr/>
        </p:nvSpPr>
        <p:spPr>
          <a:xfrm>
            <a:off x="5201640" y="3472200"/>
            <a:ext cx="487080" cy="48708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Text 7"/>
          <p:cNvSpPr/>
          <p:nvPr/>
        </p:nvSpPr>
        <p:spPr>
          <a:xfrm>
            <a:off x="5302440" y="3544920"/>
            <a:ext cx="2851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737" name="Text 8"/>
          <p:cNvSpPr/>
          <p:nvPr/>
        </p:nvSpPr>
        <p:spPr>
          <a:xfrm>
            <a:off x="5905800" y="3472200"/>
            <a:ext cx="3522600" cy="106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Σύγχρονες Επιστημονικές Θεωρίες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38" name="Text 9"/>
          <p:cNvSpPr/>
          <p:nvPr/>
        </p:nvSpPr>
        <p:spPr>
          <a:xfrm>
            <a:off x="5905800" y="4671000"/>
            <a:ext cx="3522600" cy="20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Ορισμένες σύγχρονες επιστημονικές τοποθετήσεις, κυρίως από τον χώρο της φυσικής (αρχή της απροσδιοριστίας), φαίνεται να κλονίζουν την ιδέα του απόλυτου ντετερμινισμού.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39" name="Shape 10"/>
          <p:cNvSpPr/>
          <p:nvPr/>
        </p:nvSpPr>
        <p:spPr>
          <a:xfrm>
            <a:off x="9645120" y="3472200"/>
            <a:ext cx="487080" cy="48708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Text 11"/>
          <p:cNvSpPr/>
          <p:nvPr/>
        </p:nvSpPr>
        <p:spPr>
          <a:xfrm>
            <a:off x="9738000" y="3544920"/>
            <a:ext cx="3009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741" name="Text 12"/>
          <p:cNvSpPr/>
          <p:nvPr/>
        </p:nvSpPr>
        <p:spPr>
          <a:xfrm>
            <a:off x="10349280" y="3472200"/>
            <a:ext cx="35226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Ηπιότερες Μορφές Ντετερμινισμού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42" name="Text 13"/>
          <p:cNvSpPr/>
          <p:nvPr/>
        </p:nvSpPr>
        <p:spPr>
          <a:xfrm>
            <a:off x="10349280" y="4314600"/>
            <a:ext cx="3522600" cy="173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Ακόμα και αν δεχτούμε ηπιότερες μορφές ντετερμινισμού, δεν αναιρείται απαραίτητα η δυνατότητα ηθικής κρίσης και ευθύνης.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ext 0"/>
          <p:cNvSpPr/>
          <p:nvPr/>
        </p:nvSpPr>
        <p:spPr>
          <a:xfrm>
            <a:off x="758160" y="113328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Ο Ιντετερμινισμός και οι Προκλήσεις του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744" name="Image 0" descr="preencoded.png"/>
          <p:cNvPicPr/>
          <p:nvPr/>
        </p:nvPicPr>
        <p:blipFill>
          <a:blip r:embed="rId1"/>
          <a:stretch/>
        </p:blipFill>
        <p:spPr>
          <a:xfrm>
            <a:off x="758160" y="2883600"/>
            <a:ext cx="1082880" cy="1299600"/>
          </a:xfrm>
          <a:prstGeom prst="rect">
            <a:avLst/>
          </a:prstGeom>
          <a:ln w="0">
            <a:noFill/>
          </a:ln>
        </p:spPr>
      </p:pic>
      <p:sp>
        <p:nvSpPr>
          <p:cNvPr id="745" name="Text 1"/>
          <p:cNvSpPr/>
          <p:nvPr/>
        </p:nvSpPr>
        <p:spPr>
          <a:xfrm>
            <a:off x="2166480" y="3100320"/>
            <a:ext cx="48085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Ορισμός του Ιντετερμινισμού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46" name="Text 2"/>
          <p:cNvSpPr/>
          <p:nvPr/>
        </p:nvSpPr>
        <p:spPr>
          <a:xfrm>
            <a:off x="2166480" y="3586320"/>
            <a:ext cx="1170540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 ιντετερμινισμός υποστηρίζει την πλήρη απουσία αιτιακού καθορισμού της βούλησης.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747" name="Image 1" descr="preencoded.png"/>
          <p:cNvPicPr/>
          <p:nvPr/>
        </p:nvPicPr>
        <p:blipFill>
          <a:blip r:embed="rId2"/>
          <a:stretch/>
        </p:blipFill>
        <p:spPr>
          <a:xfrm>
            <a:off x="758160" y="4183560"/>
            <a:ext cx="1082880" cy="1612440"/>
          </a:xfrm>
          <a:prstGeom prst="rect">
            <a:avLst/>
          </a:prstGeom>
          <a:ln w="0">
            <a:noFill/>
          </a:ln>
        </p:spPr>
      </p:pic>
      <p:sp>
        <p:nvSpPr>
          <p:cNvPr id="748" name="Text 3"/>
          <p:cNvSpPr/>
          <p:nvPr/>
        </p:nvSpPr>
        <p:spPr>
          <a:xfrm>
            <a:off x="2166480" y="4400280"/>
            <a:ext cx="390528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Πρόβλημα Τυχαιότητας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49" name="Text 4"/>
          <p:cNvSpPr/>
          <p:nvPr/>
        </p:nvSpPr>
        <p:spPr>
          <a:xfrm>
            <a:off x="2166480" y="4886280"/>
            <a:ext cx="1170540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Ωστόσο, η πλήρης απουσία αιτιακού καθορισμού θα καθιστούσε τις αποφάσεις μας τυχαίες και άρα όχι πραγματικά ελεύθερες ή υπεύθυνες.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750" name="Image 2" descr="preencoded.png"/>
          <p:cNvPicPr/>
          <p:nvPr/>
        </p:nvPicPr>
        <p:blipFill>
          <a:blip r:embed="rId3"/>
          <a:stretch/>
        </p:blipFill>
        <p:spPr>
          <a:xfrm>
            <a:off x="758160" y="5796360"/>
            <a:ext cx="1082880" cy="1299600"/>
          </a:xfrm>
          <a:prstGeom prst="rect">
            <a:avLst/>
          </a:prstGeom>
          <a:ln w="0">
            <a:noFill/>
          </a:ln>
        </p:spPr>
      </p:pic>
      <p:sp>
        <p:nvSpPr>
          <p:cNvPr id="751" name="Text 5"/>
          <p:cNvSpPr/>
          <p:nvPr/>
        </p:nvSpPr>
        <p:spPr>
          <a:xfrm>
            <a:off x="2166480" y="6012720"/>
            <a:ext cx="40579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Ανάγκη για Ισορροπία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52" name="Text 6"/>
          <p:cNvSpPr/>
          <p:nvPr/>
        </p:nvSpPr>
        <p:spPr>
          <a:xfrm>
            <a:off x="2166480" y="6499080"/>
            <a:ext cx="1170540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Απαιτείται μια ισορροπία μεταξύ καθορισμού και ελευθερίας για να μπορούμε να μιλάμε για ηθική ευθύνη.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 0"/>
          <p:cNvSpPr/>
          <p:nvPr/>
        </p:nvSpPr>
        <p:spPr>
          <a:xfrm>
            <a:off x="758160" y="155412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Πρακτική Προσέγγιση στην Ηθική Ευθύνη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754" name="Shape 1"/>
          <p:cNvSpPr/>
          <p:nvPr/>
        </p:nvSpPr>
        <p:spPr>
          <a:xfrm>
            <a:off x="758160" y="3304440"/>
            <a:ext cx="4226400" cy="3370680"/>
          </a:xfrm>
          <a:prstGeom prst="roundRect">
            <a:avLst>
              <a:gd name="adj" fmla="val 269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Text 2"/>
          <p:cNvSpPr/>
          <p:nvPr/>
        </p:nvSpPr>
        <p:spPr>
          <a:xfrm>
            <a:off x="982440" y="3528720"/>
            <a:ext cx="37782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Εξωτερικοί Παράγοντες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56" name="Text 3"/>
          <p:cNvSpPr/>
          <p:nvPr/>
        </p:nvSpPr>
        <p:spPr>
          <a:xfrm>
            <a:off x="982440" y="4371120"/>
            <a:ext cx="3778200" cy="173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Για τον καταλογισμό ευθύνης, σημασία έχει η απουσία εξωτερικών εμποδίων ή παραγόντων που επηρεάζουν σαφώς τη γνώση και τη βούληση του ατόμου.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57" name="Shape 4"/>
          <p:cNvSpPr/>
          <p:nvPr/>
        </p:nvSpPr>
        <p:spPr>
          <a:xfrm>
            <a:off x="5201640" y="3304440"/>
            <a:ext cx="4226400" cy="3370680"/>
          </a:xfrm>
          <a:prstGeom prst="roundRect">
            <a:avLst>
              <a:gd name="adj" fmla="val 269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Text 5"/>
          <p:cNvSpPr/>
          <p:nvPr/>
        </p:nvSpPr>
        <p:spPr>
          <a:xfrm>
            <a:off x="5425920" y="3528720"/>
            <a:ext cx="37782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Παραδείγματα Εξωτερικών Επιρροών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59" name="Text 6"/>
          <p:cNvSpPr/>
          <p:nvPr/>
        </p:nvSpPr>
        <p:spPr>
          <a:xfrm>
            <a:off x="5425920" y="4371120"/>
            <a:ext cx="3778200" cy="103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Τέτοιοι παράγοντες μπορεί να περιλαμβάνουν βία, εξαπάτηση, ή ακόμα και πλύση εγκεφάλου.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60" name="Shape 7"/>
          <p:cNvSpPr/>
          <p:nvPr/>
        </p:nvSpPr>
        <p:spPr>
          <a:xfrm>
            <a:off x="9645120" y="3304440"/>
            <a:ext cx="4226400" cy="3370680"/>
          </a:xfrm>
          <a:prstGeom prst="roundRect">
            <a:avLst>
              <a:gd name="adj" fmla="val 269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Text 8"/>
          <p:cNvSpPr/>
          <p:nvPr/>
        </p:nvSpPr>
        <p:spPr>
          <a:xfrm>
            <a:off x="9869400" y="3528720"/>
            <a:ext cx="37782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Εστίαση στην Πρακτική Ελευθερία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62" name="Text 9"/>
          <p:cNvSpPr/>
          <p:nvPr/>
        </p:nvSpPr>
        <p:spPr>
          <a:xfrm>
            <a:off x="9869400" y="4371120"/>
            <a:ext cx="3778200" cy="20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πρακτική προσέγγιση εστιάζει στην ικανότητα του ατόμου να λαμβάνει αποφάσεις χωρίς άμεσο εξωτερικό καταναγκασμό, παρά σε απόλυτες φιλοσοφικές έννοιες ελευθερίας.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ext 0"/>
          <p:cNvSpPr/>
          <p:nvPr/>
        </p:nvSpPr>
        <p:spPr>
          <a:xfrm>
            <a:off x="6112440" y="929880"/>
            <a:ext cx="7891560" cy="11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601"/>
              </a:lnSpc>
              <a:buNone/>
              <a:tabLst>
                <a:tab algn="l" pos="0"/>
              </a:tabLst>
            </a:pPr>
            <a:r>
              <a:rPr b="0" lang="en-US" sz="370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Συμπέρασμα: Η Σημασία της Ηθικής Σκέψης και Πράξης</a:t>
            </a:r>
            <a:endParaRPr b="0" lang="en-US" sz="3700" spc="-1" strike="noStrike">
              <a:latin typeface="Arial"/>
            </a:endParaRPr>
          </a:p>
        </p:txBody>
      </p:sp>
      <p:sp>
        <p:nvSpPr>
          <p:cNvPr id="764" name="Shape 1"/>
          <p:cNvSpPr/>
          <p:nvPr/>
        </p:nvSpPr>
        <p:spPr>
          <a:xfrm>
            <a:off x="6369120" y="2374920"/>
            <a:ext cx="22680" cy="4924440"/>
          </a:xfrm>
          <a:prstGeom prst="roundRect">
            <a:avLst>
              <a:gd name="adj" fmla="val 328679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Shape 2"/>
          <p:cNvSpPr/>
          <p:nvPr/>
        </p:nvSpPr>
        <p:spPr>
          <a:xfrm>
            <a:off x="6559200" y="2765880"/>
            <a:ext cx="625680" cy="22680"/>
          </a:xfrm>
          <a:prstGeom prst="roundRect">
            <a:avLst>
              <a:gd name="adj" fmla="val 328679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Shape 3"/>
          <p:cNvSpPr/>
          <p:nvPr/>
        </p:nvSpPr>
        <p:spPr>
          <a:xfrm>
            <a:off x="6179400" y="2576160"/>
            <a:ext cx="402120" cy="402120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Text 4"/>
          <p:cNvSpPr/>
          <p:nvPr/>
        </p:nvSpPr>
        <p:spPr>
          <a:xfrm>
            <a:off x="6297480" y="2635920"/>
            <a:ext cx="16560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68" name="Text 5"/>
          <p:cNvSpPr/>
          <p:nvPr/>
        </p:nvSpPr>
        <p:spPr>
          <a:xfrm>
            <a:off x="7364520" y="2553480"/>
            <a:ext cx="4010760" cy="2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Αναγνώριση των Προκλήσεων</a:t>
            </a:r>
            <a:endParaRPr b="0" lang="en-US" sz="1850" spc="-1" strike="noStrike">
              <a:latin typeface="Arial"/>
            </a:endParaRPr>
          </a:p>
        </p:txBody>
      </p:sp>
      <p:sp>
        <p:nvSpPr>
          <p:cNvPr id="769" name="Text 6"/>
          <p:cNvSpPr/>
          <p:nvPr/>
        </p:nvSpPr>
        <p:spPr>
          <a:xfrm>
            <a:off x="7364520" y="2955240"/>
            <a:ext cx="663948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e5e5"/>
                </a:solidFill>
                <a:latin typeface="DM Sans"/>
                <a:ea typeface="DM Sans"/>
              </a:rPr>
              <a:t>Παρά τις φιλοσοφικές προκλήσεις και αμφισβητήσεις, η ηθική σκέψη και πράξη παραμένουν κεντρικές στην ανθρώπινη εμπειρία και κοινωνική οργάνωση.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70" name="Shape 7"/>
          <p:cNvSpPr/>
          <p:nvPr/>
        </p:nvSpPr>
        <p:spPr>
          <a:xfrm>
            <a:off x="6559200" y="4562640"/>
            <a:ext cx="625680" cy="22680"/>
          </a:xfrm>
          <a:prstGeom prst="roundRect">
            <a:avLst>
              <a:gd name="adj" fmla="val 328679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Shape 8"/>
          <p:cNvSpPr/>
          <p:nvPr/>
        </p:nvSpPr>
        <p:spPr>
          <a:xfrm>
            <a:off x="6179400" y="4372560"/>
            <a:ext cx="402120" cy="402120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Text 9"/>
          <p:cNvSpPr/>
          <p:nvPr/>
        </p:nvSpPr>
        <p:spPr>
          <a:xfrm>
            <a:off x="6262920" y="4432680"/>
            <a:ext cx="23544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73" name="Text 10"/>
          <p:cNvSpPr/>
          <p:nvPr/>
        </p:nvSpPr>
        <p:spPr>
          <a:xfrm>
            <a:off x="7364520" y="4350240"/>
            <a:ext cx="2583360" cy="2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Συνεχής Διάλογος</a:t>
            </a:r>
            <a:endParaRPr b="0" lang="en-US" sz="1850" spc="-1" strike="noStrike">
              <a:latin typeface="Arial"/>
            </a:endParaRPr>
          </a:p>
        </p:txBody>
      </p:sp>
      <p:sp>
        <p:nvSpPr>
          <p:cNvPr id="774" name="Text 11"/>
          <p:cNvSpPr/>
          <p:nvPr/>
        </p:nvSpPr>
        <p:spPr>
          <a:xfrm>
            <a:off x="7364520" y="4751640"/>
            <a:ext cx="6639480" cy="5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e5e5"/>
                </a:solidFill>
                <a:latin typeface="DM Sans"/>
                <a:ea typeface="DM Sans"/>
              </a:rPr>
              <a:t>Η συνεχής φιλοσοφική και κοινωνική συζήτηση γύρω από τα ηθικά ζητήματα είναι απαραίτητη για την εξέλιξη των ηθικών μας αντιλήψεων.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75" name="Shape 12"/>
          <p:cNvSpPr/>
          <p:nvPr/>
        </p:nvSpPr>
        <p:spPr>
          <a:xfrm>
            <a:off x="6559200" y="6072840"/>
            <a:ext cx="625680" cy="22680"/>
          </a:xfrm>
          <a:prstGeom prst="roundRect">
            <a:avLst>
              <a:gd name="adj" fmla="val 328679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Shape 13"/>
          <p:cNvSpPr/>
          <p:nvPr/>
        </p:nvSpPr>
        <p:spPr>
          <a:xfrm>
            <a:off x="6179400" y="5883120"/>
            <a:ext cx="402120" cy="402120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Text 14"/>
          <p:cNvSpPr/>
          <p:nvPr/>
        </p:nvSpPr>
        <p:spPr>
          <a:xfrm>
            <a:off x="6256080" y="5943240"/>
            <a:ext cx="24840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78" name="Text 15"/>
          <p:cNvSpPr/>
          <p:nvPr/>
        </p:nvSpPr>
        <p:spPr>
          <a:xfrm>
            <a:off x="7364520" y="5860800"/>
            <a:ext cx="2765880" cy="2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Πρακτική Εφαρμογή</a:t>
            </a:r>
            <a:endParaRPr b="0" lang="en-US" sz="1850" spc="-1" strike="noStrike">
              <a:latin typeface="Arial"/>
            </a:endParaRPr>
          </a:p>
        </p:txBody>
      </p:sp>
      <p:sp>
        <p:nvSpPr>
          <p:cNvPr id="779" name="Text 16"/>
          <p:cNvSpPr/>
          <p:nvPr/>
        </p:nvSpPr>
        <p:spPr>
          <a:xfrm>
            <a:off x="7364520" y="6262200"/>
            <a:ext cx="663948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e5e5"/>
                </a:solidFill>
                <a:latin typeface="DM Sans"/>
                <a:ea typeface="DM Sans"/>
              </a:rPr>
              <a:t>Η εφαρμογή ηθικών αρχών στην καθημερινή ζωή, παρά τις θεωρητικές δυσκολίες, παραμένει ουσιώδης για την αρμονική συνύπαρξη και την κοινωνική πρόοδο.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ext 0"/>
          <p:cNvSpPr/>
          <p:nvPr/>
        </p:nvSpPr>
        <p:spPr>
          <a:xfrm>
            <a:off x="758160" y="205416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Είναι οι Ηθικές Κρίσεις Απλά Συναισθήματα;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14" name="Text 1"/>
          <p:cNvSpPr/>
          <p:nvPr/>
        </p:nvSpPr>
        <p:spPr>
          <a:xfrm>
            <a:off x="758160" y="4020840"/>
            <a:ext cx="516996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Άποψη του Συναισθηματισμού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15" name="Text 2"/>
          <p:cNvSpPr/>
          <p:nvPr/>
        </p:nvSpPr>
        <p:spPr>
          <a:xfrm>
            <a:off x="758160" y="4593960"/>
            <a:ext cx="6292080" cy="13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Κάποιοι υποστηρίζουν ότι οι ηθικές κρίσεις είναι απλώς εκφράσεις υποκειμενικών συναισθημάτων επιδοκιμασίας ή αποδοκιμασίας. Για παράδειγμα, η πρόταση "η κλοπή είναι κακή" ισοδυναμεί με "αποδοκιμάζω την κλοπή".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16" name="Text 3"/>
          <p:cNvSpPr/>
          <p:nvPr/>
        </p:nvSpPr>
        <p:spPr>
          <a:xfrm>
            <a:off x="7587000" y="4020840"/>
            <a:ext cx="298836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Αντίθετη Άποψη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17" name="Text 4"/>
          <p:cNvSpPr/>
          <p:nvPr/>
        </p:nvSpPr>
        <p:spPr>
          <a:xfrm>
            <a:off x="7587000" y="4593960"/>
            <a:ext cx="6292080" cy="13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Οι επικριτές αυτής της θέσης επισημαίνουν ότι οι άνθρωποι συχνά υπερασπίζονται τις ηθικές τους πεποιθήσεις με λογικά επιχειρήματα, συζητούν και μερικές φορές καταλήγουν σε συμφωνία μετά από διάλογο.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 0"/>
          <p:cNvSpPr/>
          <p:nvPr/>
        </p:nvSpPr>
        <p:spPr>
          <a:xfrm>
            <a:off x="758160" y="1839240"/>
            <a:ext cx="11742480" cy="7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Συναισθηματική Βάση της Ηθικής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19" name="Shape 1"/>
          <p:cNvSpPr/>
          <p:nvPr/>
        </p:nvSpPr>
        <p:spPr>
          <a:xfrm>
            <a:off x="758160" y="3120840"/>
            <a:ext cx="487080" cy="48708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Text 2"/>
          <p:cNvSpPr/>
          <p:nvPr/>
        </p:nvSpPr>
        <p:spPr>
          <a:xfrm>
            <a:off x="901440" y="3193200"/>
            <a:ext cx="20088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621" name="Text 3"/>
          <p:cNvSpPr/>
          <p:nvPr/>
        </p:nvSpPr>
        <p:spPr>
          <a:xfrm>
            <a:off x="1462320" y="3120840"/>
            <a:ext cx="35226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Κοινή Ηθική Ευαισθησία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22" name="Text 4"/>
          <p:cNvSpPr/>
          <p:nvPr/>
        </p:nvSpPr>
        <p:spPr>
          <a:xfrm>
            <a:off x="1462320" y="3963240"/>
            <a:ext cx="352260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Ορισμένοι φιλόσοφοι υποστηρίζουν ότι η συναισθηματική βάση της ηθικής δεν είναι τελείως υποκειμενική. Οι περισσότεροι άνθρωποι μοιράζονται μια βασική ηθική ευαισθησία.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23" name="Shape 5"/>
          <p:cNvSpPr/>
          <p:nvPr/>
        </p:nvSpPr>
        <p:spPr>
          <a:xfrm>
            <a:off x="5201640" y="3120840"/>
            <a:ext cx="487080" cy="48708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Text 6"/>
          <p:cNvSpPr/>
          <p:nvPr/>
        </p:nvSpPr>
        <p:spPr>
          <a:xfrm>
            <a:off x="5302440" y="3193200"/>
            <a:ext cx="2851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625" name="Text 7"/>
          <p:cNvSpPr/>
          <p:nvPr/>
        </p:nvSpPr>
        <p:spPr>
          <a:xfrm>
            <a:off x="5905800" y="3120840"/>
            <a:ext cx="35226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Το Παράδειγμα των Βασανιστηρίων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26" name="Text 8"/>
          <p:cNvSpPr/>
          <p:nvPr/>
        </p:nvSpPr>
        <p:spPr>
          <a:xfrm>
            <a:off x="5905800" y="3963240"/>
            <a:ext cx="352260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Για παράδειγμα, οι περισσότεροι άνθρωποι συμφωνούν ότι τα βασανιστήρια είναι ηθικά απαράδεκτα, όχι λόγω λογικών επιχειρημάτων, αλλά λόγω μιας κοινής αίσθησης συμπάθειας προς τους συνανθρώπους τους.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27" name="Shape 9"/>
          <p:cNvSpPr/>
          <p:nvPr/>
        </p:nvSpPr>
        <p:spPr>
          <a:xfrm>
            <a:off x="9645120" y="3120840"/>
            <a:ext cx="487080" cy="48708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Text 10"/>
          <p:cNvSpPr/>
          <p:nvPr/>
        </p:nvSpPr>
        <p:spPr>
          <a:xfrm>
            <a:off x="9738000" y="3193200"/>
            <a:ext cx="3009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629" name="Text 11"/>
          <p:cNvSpPr/>
          <p:nvPr/>
        </p:nvSpPr>
        <p:spPr>
          <a:xfrm>
            <a:off x="10349280" y="3120840"/>
            <a:ext cx="32047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Θεωρία του Χιουμ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30" name="Text 12"/>
          <p:cNvSpPr/>
          <p:nvPr/>
        </p:nvSpPr>
        <p:spPr>
          <a:xfrm>
            <a:off x="10349280" y="3606840"/>
            <a:ext cx="3522600" cy="20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 φιλόσοφος Ντέιβιντ Χιουμ πίστευε ότι οι άνθρωποι διαπνέονται από ένα συναίσθημα συμπάθειας για τους συνανθρώπους τους, το οποίο αποτελεί τη βάση της ηθικής.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ext 0"/>
          <p:cNvSpPr/>
          <p:nvPr/>
        </p:nvSpPr>
        <p:spPr>
          <a:xfrm>
            <a:off x="706680" y="1049760"/>
            <a:ext cx="13217040" cy="132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199"/>
              </a:lnSpc>
              <a:buNone/>
              <a:tabLst>
                <a:tab algn="l" pos="0"/>
              </a:tabLst>
            </a:pPr>
            <a:r>
              <a:rPr b="0" lang="en-US" sz="41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Ηθικός Σχετικισμός: Υπάρχουν Καθολικά Ηθικά Κριτήρια;</a:t>
            </a:r>
            <a:endParaRPr b="0" lang="en-US" sz="4150" spc="-1" strike="noStrike">
              <a:latin typeface="Arial"/>
            </a:endParaRPr>
          </a:p>
        </p:txBody>
      </p:sp>
      <p:sp>
        <p:nvSpPr>
          <p:cNvPr id="632" name="Shape 1"/>
          <p:cNvSpPr/>
          <p:nvPr/>
        </p:nvSpPr>
        <p:spPr>
          <a:xfrm>
            <a:off x="7303680" y="2680560"/>
            <a:ext cx="22680" cy="4498920"/>
          </a:xfrm>
          <a:prstGeom prst="roundRect">
            <a:avLst>
              <a:gd name="adj" fmla="val 370934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Shape 2"/>
          <p:cNvSpPr/>
          <p:nvPr/>
        </p:nvSpPr>
        <p:spPr>
          <a:xfrm>
            <a:off x="6404400" y="3123360"/>
            <a:ext cx="706320" cy="22680"/>
          </a:xfrm>
          <a:prstGeom prst="roundRect">
            <a:avLst>
              <a:gd name="adj" fmla="val 370934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Shape 3"/>
          <p:cNvSpPr/>
          <p:nvPr/>
        </p:nvSpPr>
        <p:spPr>
          <a:xfrm>
            <a:off x="7088040" y="2907720"/>
            <a:ext cx="453960" cy="453960"/>
          </a:xfrm>
          <a:prstGeom prst="roundRect">
            <a:avLst>
              <a:gd name="adj" fmla="val 18668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Text 4"/>
          <p:cNvSpPr/>
          <p:nvPr/>
        </p:nvSpPr>
        <p:spPr>
          <a:xfrm>
            <a:off x="7221600" y="2975400"/>
            <a:ext cx="187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5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36" name="Text 5"/>
          <p:cNvSpPr/>
          <p:nvPr/>
        </p:nvSpPr>
        <p:spPr>
          <a:xfrm>
            <a:off x="747360" y="2882520"/>
            <a:ext cx="545688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599"/>
              </a:lnSpc>
              <a:buNone/>
              <a:tabLst>
                <a:tab algn="l" pos="0"/>
              </a:tabLst>
            </a:pPr>
            <a:r>
              <a:rPr b="0" lang="en-US" sz="20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Διαφορές στις Ηθικές Πεποιθήσεις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37" name="Text 6"/>
          <p:cNvSpPr/>
          <p:nvPr/>
        </p:nvSpPr>
        <p:spPr>
          <a:xfrm>
            <a:off x="706680" y="3335400"/>
            <a:ext cx="5497920" cy="12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ffe5e5"/>
                </a:solidFill>
                <a:latin typeface="DM Sans"/>
                <a:ea typeface="DM Sans"/>
              </a:rPr>
              <a:t>Οι βασικές ηθικές πεποιθήσεις διαφέρουν ανά τους αιώνες και μεταξύ διαφορετικών κοινωνιών και πολιτισμών. Για παράδειγμα, οι ανθρωποθυσίες ήταν κάποτε αποδεκτές σε ορισμένους πολιτισμούς.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638" name="Shape 7"/>
          <p:cNvSpPr/>
          <p:nvPr/>
        </p:nvSpPr>
        <p:spPr>
          <a:xfrm>
            <a:off x="7519320" y="4132440"/>
            <a:ext cx="706320" cy="22680"/>
          </a:xfrm>
          <a:prstGeom prst="roundRect">
            <a:avLst>
              <a:gd name="adj" fmla="val 370934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Shape 8"/>
          <p:cNvSpPr/>
          <p:nvPr/>
        </p:nvSpPr>
        <p:spPr>
          <a:xfrm>
            <a:off x="7088040" y="3916800"/>
            <a:ext cx="453960" cy="453960"/>
          </a:xfrm>
          <a:prstGeom prst="roundRect">
            <a:avLst>
              <a:gd name="adj" fmla="val 18668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Text 9"/>
          <p:cNvSpPr/>
          <p:nvPr/>
        </p:nvSpPr>
        <p:spPr>
          <a:xfrm>
            <a:off x="7182000" y="3984840"/>
            <a:ext cx="266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5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41" name="Text 10"/>
          <p:cNvSpPr/>
          <p:nvPr/>
        </p:nvSpPr>
        <p:spPr>
          <a:xfrm>
            <a:off x="8425440" y="3891600"/>
            <a:ext cx="487836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0" lang="en-US" sz="20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Θέση του Ηθικού Σχετικισμού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42" name="Text 11"/>
          <p:cNvSpPr/>
          <p:nvPr/>
        </p:nvSpPr>
        <p:spPr>
          <a:xfrm>
            <a:off x="8425440" y="4344840"/>
            <a:ext cx="5497920" cy="96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ffe5e5"/>
                </a:solidFill>
                <a:latin typeface="DM Sans"/>
                <a:ea typeface="DM Sans"/>
              </a:rPr>
              <a:t>Ο ηθικός σχετικισμός υποστηρίζει ότι δεν μπορούν να υπάρξουν αξίες και αρχές που να ισχύουν καθολικά, ανεξάρτητα από την εποχή και τον τόπο εφαρμογής τους.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643" name="Shape 12"/>
          <p:cNvSpPr/>
          <p:nvPr/>
        </p:nvSpPr>
        <p:spPr>
          <a:xfrm>
            <a:off x="6404400" y="5473800"/>
            <a:ext cx="706320" cy="22680"/>
          </a:xfrm>
          <a:prstGeom prst="roundRect">
            <a:avLst>
              <a:gd name="adj" fmla="val 370934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Shape 13"/>
          <p:cNvSpPr/>
          <p:nvPr/>
        </p:nvSpPr>
        <p:spPr>
          <a:xfrm>
            <a:off x="7088040" y="5258160"/>
            <a:ext cx="453960" cy="453960"/>
          </a:xfrm>
          <a:prstGeom prst="roundRect">
            <a:avLst>
              <a:gd name="adj" fmla="val 18668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Text 14"/>
          <p:cNvSpPr/>
          <p:nvPr/>
        </p:nvSpPr>
        <p:spPr>
          <a:xfrm>
            <a:off x="7174800" y="5325840"/>
            <a:ext cx="280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5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46" name="Text 15"/>
          <p:cNvSpPr/>
          <p:nvPr/>
        </p:nvSpPr>
        <p:spPr>
          <a:xfrm>
            <a:off x="938520" y="5232960"/>
            <a:ext cx="526608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599"/>
              </a:lnSpc>
              <a:buNone/>
              <a:tabLst>
                <a:tab algn="l" pos="0"/>
              </a:tabLst>
            </a:pPr>
            <a:r>
              <a:rPr b="0" lang="en-US" sz="20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Αντίλογος στον Ηθικό Σχετικισμό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47" name="Text 16"/>
          <p:cNvSpPr/>
          <p:nvPr/>
        </p:nvSpPr>
        <p:spPr>
          <a:xfrm>
            <a:off x="706680" y="5685840"/>
            <a:ext cx="5497920" cy="12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ffe5e5"/>
                </a:solidFill>
                <a:latin typeface="DM Sans"/>
                <a:ea typeface="DM Sans"/>
              </a:rPr>
              <a:t>Κάποιοι υποστηρίζουν ότι σε βαθύτερο επίπεδο, οι ηθικές αντιλήψεις δεν αποκλίνουν τόσο ριζικά. Υπάρχουν κοινές αρχές που αποσκοπούν στην ωφέλεια του συνόλου και στη δίκαιη οργάνωση της κοινωνίας.</a:t>
            </a:r>
            <a:endParaRPr b="0" lang="en-US" sz="15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ext 0"/>
          <p:cNvSpPr/>
          <p:nvPr/>
        </p:nvSpPr>
        <p:spPr>
          <a:xfrm>
            <a:off x="758160" y="1176840"/>
            <a:ext cx="11648520" cy="7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Προοπτική της Ηθικής Σύγκλισης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649" name="Image 0" descr="preencoded.png"/>
          <p:cNvPicPr/>
          <p:nvPr/>
        </p:nvPicPr>
        <p:blipFill>
          <a:blip r:embed="rId1"/>
          <a:stretch/>
        </p:blipFill>
        <p:spPr>
          <a:xfrm>
            <a:off x="758160" y="2214720"/>
            <a:ext cx="1082880" cy="1612440"/>
          </a:xfrm>
          <a:prstGeom prst="rect">
            <a:avLst/>
          </a:prstGeom>
          <a:ln w="0">
            <a:noFill/>
          </a:ln>
        </p:spPr>
      </p:pic>
      <p:sp>
        <p:nvSpPr>
          <p:cNvPr id="650" name="Text 1"/>
          <p:cNvSpPr/>
          <p:nvPr/>
        </p:nvSpPr>
        <p:spPr>
          <a:xfrm>
            <a:off x="2166480" y="2431080"/>
            <a:ext cx="500904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Ηθική ως Ρυθμιστικό Ιδεώδες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51" name="Text 2"/>
          <p:cNvSpPr/>
          <p:nvPr/>
        </p:nvSpPr>
        <p:spPr>
          <a:xfrm>
            <a:off x="2166480" y="2917440"/>
            <a:ext cx="1170540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σύγκλιση των βασικών ηθικών πεποιθήσεων των επαρκώς πληροφορημένων και συνειδητοποιημένων ατόμων αποτελεί ρυθμιστικό ιδεώδες για τις ανθρώπινες κοινωνίες.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652" name="Image 1" descr="preencoded.png"/>
          <p:cNvPicPr/>
          <p:nvPr/>
        </p:nvPicPr>
        <p:blipFill>
          <a:blip r:embed="rId2"/>
          <a:stretch/>
        </p:blipFill>
        <p:spPr>
          <a:xfrm>
            <a:off x="758160" y="3827160"/>
            <a:ext cx="1082880" cy="1612440"/>
          </a:xfrm>
          <a:prstGeom prst="rect">
            <a:avLst/>
          </a:prstGeom>
          <a:ln w="0">
            <a:noFill/>
          </a:ln>
        </p:spPr>
      </p:pic>
      <p:sp>
        <p:nvSpPr>
          <p:cNvPr id="653" name="Text 3"/>
          <p:cNvSpPr/>
          <p:nvPr/>
        </p:nvSpPr>
        <p:spPr>
          <a:xfrm>
            <a:off x="2166480" y="4043880"/>
            <a:ext cx="46807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Παγκοσμιοποίηση και Ηθική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54" name="Text 4"/>
          <p:cNvSpPr/>
          <p:nvPr/>
        </p:nvSpPr>
        <p:spPr>
          <a:xfrm>
            <a:off x="2166480" y="4529880"/>
            <a:ext cx="1170540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Στην εποχή της παγκοσμιοποίησης, παρατηρείται μια τάση προς την πραγμάτωση αυτού του ιδεώδους, παρά τις υπάρχουσες συγκρούσεις και αντιπαραθέσεις.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655" name="Image 2" descr="preencoded.png"/>
          <p:cNvPicPr/>
          <p:nvPr/>
        </p:nvPicPr>
        <p:blipFill>
          <a:blip r:embed="rId3"/>
          <a:stretch/>
        </p:blipFill>
        <p:spPr>
          <a:xfrm>
            <a:off x="758160" y="5439960"/>
            <a:ext cx="1082880" cy="1612440"/>
          </a:xfrm>
          <a:prstGeom prst="rect">
            <a:avLst/>
          </a:prstGeom>
          <a:ln w="0">
            <a:noFill/>
          </a:ln>
        </p:spPr>
      </p:pic>
      <p:sp>
        <p:nvSpPr>
          <p:cNvPr id="656" name="Text 5"/>
          <p:cNvSpPr/>
          <p:nvPr/>
        </p:nvSpPr>
        <p:spPr>
          <a:xfrm>
            <a:off x="2166480" y="5656680"/>
            <a:ext cx="460584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Προς Κοινά Ηθικά Κριτήρια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57" name="Text 6"/>
          <p:cNvSpPr/>
          <p:nvPr/>
        </p:nvSpPr>
        <p:spPr>
          <a:xfrm>
            <a:off x="2166480" y="6142680"/>
            <a:ext cx="1170540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Υποστηρίζεται ότι τα κριτήρια ηθικής ορθότητας μπορούν να γίνουν δεκτά από επαρκώς πληροφορημένα ορθολογικά άτομα που κατανοούν τη σημασία της υιοθέτησης μιας ηθικής στάσης ζωής.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 0"/>
          <p:cNvSpPr/>
          <p:nvPr/>
        </p:nvSpPr>
        <p:spPr>
          <a:xfrm>
            <a:off x="758160" y="138060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Αυτοαναίρεση του Ηθικού Σχετικισμού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59" name="Shape 1"/>
          <p:cNvSpPr/>
          <p:nvPr/>
        </p:nvSpPr>
        <p:spPr>
          <a:xfrm>
            <a:off x="758160" y="3131280"/>
            <a:ext cx="4226400" cy="3717360"/>
          </a:xfrm>
          <a:prstGeom prst="roundRect">
            <a:avLst>
              <a:gd name="adj" fmla="val 2448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Text 2"/>
          <p:cNvSpPr/>
          <p:nvPr/>
        </p:nvSpPr>
        <p:spPr>
          <a:xfrm>
            <a:off x="982440" y="3355200"/>
            <a:ext cx="37782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Το Παράδοξο του Σχετικισμού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61" name="Text 3"/>
          <p:cNvSpPr/>
          <p:nvPr/>
        </p:nvSpPr>
        <p:spPr>
          <a:xfrm>
            <a:off x="982440" y="4197600"/>
            <a:ext cx="3778200" cy="20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Ο ηθικός σχετικισμός, αν θέλει να είναι συνεπής, δεν μπορεί να οδηγεί στη διατύπωση οποιασδήποτε δεοντολογικής αρχής με αξιώσεις καθολικής ισχύος, διότι έτσι αυτοαναιρείται.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62" name="Shape 4"/>
          <p:cNvSpPr/>
          <p:nvPr/>
        </p:nvSpPr>
        <p:spPr>
          <a:xfrm>
            <a:off x="5201640" y="3131280"/>
            <a:ext cx="4226400" cy="3717360"/>
          </a:xfrm>
          <a:prstGeom prst="roundRect">
            <a:avLst>
              <a:gd name="adj" fmla="val 2448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Text 5"/>
          <p:cNvSpPr/>
          <p:nvPr/>
        </p:nvSpPr>
        <p:spPr>
          <a:xfrm>
            <a:off x="5425920" y="3355200"/>
            <a:ext cx="37782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Το Παράδειγμα της Μη Παρέμβασης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64" name="Text 6"/>
          <p:cNvSpPr/>
          <p:nvPr/>
        </p:nvSpPr>
        <p:spPr>
          <a:xfrm>
            <a:off x="5425920" y="4197600"/>
            <a:ext cx="377820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Δεν μπορεί να υποστηριχθεί, για παράδειγμα, ότι "επειδή οι ηθικές αντιλήψεις διαφέρουν από κοινωνία σε κοινωνία, δεν πρέπει οι κοινωνίες να παρεμβαίνουν η μία στην άλλη προσπαθώντας να επιβάλουν τις αρχές και τις αξίες τους".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65" name="Shape 7"/>
          <p:cNvSpPr/>
          <p:nvPr/>
        </p:nvSpPr>
        <p:spPr>
          <a:xfrm>
            <a:off x="9645120" y="3131280"/>
            <a:ext cx="4226400" cy="3717360"/>
          </a:xfrm>
          <a:prstGeom prst="roundRect">
            <a:avLst>
              <a:gd name="adj" fmla="val 2448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Text 8"/>
          <p:cNvSpPr/>
          <p:nvPr/>
        </p:nvSpPr>
        <p:spPr>
          <a:xfrm>
            <a:off x="9869400" y="3355200"/>
            <a:ext cx="377820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Ασυνέπεια του Απόλυτου Σχετικισμού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67" name="Text 9"/>
          <p:cNvSpPr/>
          <p:nvPr/>
        </p:nvSpPr>
        <p:spPr>
          <a:xfrm>
            <a:off x="9869400" y="4197600"/>
            <a:ext cx="377820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Αν η άποψη αυτή έχει σχετικό κύρος, δεν είναι όλοι οι άνθρωποι υποχρεωμένοι να την υιοθετήσουν. Αν, αντίθετα, διεκδικεί απόλυτο κύρος, αντιβαίνει προς την ίδια την υπόθεση της αναπόφευκτης σχετικότητας.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 0"/>
          <p:cNvSpPr/>
          <p:nvPr/>
        </p:nvSpPr>
        <p:spPr>
          <a:xfrm>
            <a:off x="758160" y="79848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Είναι ο Εγωισμός η Βάση της Ανθρώπινης Συμπεριφοράς;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69" name="Text 1"/>
          <p:cNvSpPr/>
          <p:nvPr/>
        </p:nvSpPr>
        <p:spPr>
          <a:xfrm>
            <a:off x="758160" y="3751560"/>
            <a:ext cx="3828240" cy="106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Θέση του Ψυχολογικού Εγωισμού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0" name="Text 2"/>
          <p:cNvSpPr/>
          <p:nvPr/>
        </p:nvSpPr>
        <p:spPr>
          <a:xfrm>
            <a:off x="758160" y="4950000"/>
            <a:ext cx="3828240" cy="13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Κάποιοι υποστηρίζουν ότι το βαθύτερο κίνητρο κάθε πράξης μας είναι, σε τελευταία ανάλυση, η προσωπική μας ικανοποίηση.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671" name="Image 0" descr="preencoded.png"/>
          <p:cNvPicPr/>
          <p:nvPr/>
        </p:nvPicPr>
        <p:blipFill>
          <a:blip r:embed="rId1"/>
          <a:stretch/>
        </p:blipFill>
        <p:spPr>
          <a:xfrm>
            <a:off x="5020200" y="2749320"/>
            <a:ext cx="4589280" cy="4589280"/>
          </a:xfrm>
          <a:prstGeom prst="rect">
            <a:avLst/>
          </a:prstGeom>
          <a:ln w="0">
            <a:noFill/>
          </a:ln>
        </p:spPr>
      </p:pic>
      <p:sp>
        <p:nvSpPr>
          <p:cNvPr id="672" name="Text 3"/>
          <p:cNvSpPr/>
          <p:nvPr/>
        </p:nvSpPr>
        <p:spPr>
          <a:xfrm>
            <a:off x="5653080" y="4551120"/>
            <a:ext cx="1591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673" name="Text 4"/>
          <p:cNvSpPr/>
          <p:nvPr/>
        </p:nvSpPr>
        <p:spPr>
          <a:xfrm>
            <a:off x="9934920" y="2657160"/>
            <a:ext cx="3936960" cy="7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Το Παράδειγμα της Αλτρουιστικής Πράξης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4" name="Text 5"/>
          <p:cNvSpPr/>
          <p:nvPr/>
        </p:nvSpPr>
        <p:spPr>
          <a:xfrm>
            <a:off x="9934920" y="3499560"/>
            <a:ext cx="3936960" cy="13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Ακόμη και όταν βοηθάμε κάποιον, υποστηρίζεται ότι το κάνουμε επειδή θα νιώσουμε καλά εμείς, και όχι πραγματικά για το καλό του άλλου.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675" name="Image 1" descr="preencoded.png"/>
          <p:cNvPicPr/>
          <p:nvPr/>
        </p:nvPicPr>
        <p:blipFill>
          <a:blip r:embed="rId2"/>
          <a:stretch/>
        </p:blipFill>
        <p:spPr>
          <a:xfrm>
            <a:off x="5020200" y="2749320"/>
            <a:ext cx="4589280" cy="4589280"/>
          </a:xfrm>
          <a:prstGeom prst="rect">
            <a:avLst/>
          </a:prstGeom>
          <a:ln w="0">
            <a:noFill/>
          </a:ln>
        </p:spPr>
      </p:pic>
      <p:sp>
        <p:nvSpPr>
          <p:cNvPr id="676" name="Text 6"/>
          <p:cNvSpPr/>
          <p:nvPr/>
        </p:nvSpPr>
        <p:spPr>
          <a:xfrm>
            <a:off x="8232480" y="3594960"/>
            <a:ext cx="2257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677" name="Text 7"/>
          <p:cNvSpPr/>
          <p:nvPr/>
        </p:nvSpPr>
        <p:spPr>
          <a:xfrm>
            <a:off x="9934920" y="5211360"/>
            <a:ext cx="298836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Αντίθετη Άποψη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8" name="Text 8"/>
          <p:cNvSpPr/>
          <p:nvPr/>
        </p:nvSpPr>
        <p:spPr>
          <a:xfrm>
            <a:off x="9934920" y="5697360"/>
            <a:ext cx="3936960" cy="173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Άλλοι φιλόσοφοι υποστηρίζουν ότι ο στόχος μιας αλτρουιστικής πράξης μπορεί να είναι όντως η ωφέλεια των άλλων, ανεξάρτητα από την προσωπική μας ικανοποίηση.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679" name="Image 2" descr="preencoded.png"/>
          <p:cNvPicPr/>
          <p:nvPr/>
        </p:nvPicPr>
        <p:blipFill>
          <a:blip r:embed="rId3"/>
          <a:stretch/>
        </p:blipFill>
        <p:spPr>
          <a:xfrm>
            <a:off x="5020200" y="2749320"/>
            <a:ext cx="4589280" cy="4589280"/>
          </a:xfrm>
          <a:prstGeom prst="rect">
            <a:avLst/>
          </a:prstGeom>
          <a:ln w="0">
            <a:noFill/>
          </a:ln>
        </p:spPr>
      </p:pic>
      <p:sp>
        <p:nvSpPr>
          <p:cNvPr id="680" name="Text 9"/>
          <p:cNvSpPr/>
          <p:nvPr/>
        </p:nvSpPr>
        <p:spPr>
          <a:xfrm>
            <a:off x="7747920" y="6336000"/>
            <a:ext cx="2383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 0"/>
          <p:cNvSpPr/>
          <p:nvPr/>
        </p:nvSpPr>
        <p:spPr>
          <a:xfrm>
            <a:off x="738360" y="580320"/>
            <a:ext cx="13153320" cy="13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451"/>
              </a:lnSpc>
              <a:buNone/>
              <a:tabLst>
                <a:tab algn="l" pos="0"/>
              </a:tabLst>
            </a:pPr>
            <a:r>
              <a:rPr b="0" lang="en-US" sz="43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Δυνατότητα Αλτρουιστικής Συμπεριφοράς</a:t>
            </a:r>
            <a:endParaRPr b="0" lang="en-US" sz="4350" spc="-1" strike="noStrike">
              <a:latin typeface="Arial"/>
            </a:endParaRPr>
          </a:p>
        </p:txBody>
      </p:sp>
      <p:sp>
        <p:nvSpPr>
          <p:cNvPr id="682" name="Shape 1"/>
          <p:cNvSpPr/>
          <p:nvPr/>
        </p:nvSpPr>
        <p:spPr>
          <a:xfrm>
            <a:off x="738360" y="2390400"/>
            <a:ext cx="2191680" cy="1570320"/>
          </a:xfrm>
          <a:prstGeom prst="roundRect">
            <a:avLst>
              <a:gd name="adj" fmla="val 5642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Text 2"/>
          <p:cNvSpPr/>
          <p:nvPr/>
        </p:nvSpPr>
        <p:spPr>
          <a:xfrm>
            <a:off x="956880" y="2964600"/>
            <a:ext cx="154800" cy="4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300"/>
              </a:lnSpc>
              <a:buNone/>
              <a:tabLst>
                <a:tab algn="l" pos="0"/>
              </a:tabLst>
            </a:pPr>
            <a:r>
              <a:rPr b="0" lang="en-US" sz="20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84" name="Text 3"/>
          <p:cNvSpPr/>
          <p:nvPr/>
        </p:nvSpPr>
        <p:spPr>
          <a:xfrm>
            <a:off x="3141720" y="2601360"/>
            <a:ext cx="6505200" cy="34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Υπέρβαση του Προσωπικού Συμφέροντος</a:t>
            </a:r>
            <a:endParaRPr b="0" lang="en-US" sz="2150" spc="-1" strike="noStrike">
              <a:latin typeface="Arial"/>
            </a:endParaRPr>
          </a:p>
        </p:txBody>
      </p:sp>
      <p:sp>
        <p:nvSpPr>
          <p:cNvPr id="685" name="Text 4"/>
          <p:cNvSpPr/>
          <p:nvPr/>
        </p:nvSpPr>
        <p:spPr>
          <a:xfrm>
            <a:off x="3141720" y="3075120"/>
            <a:ext cx="10539000" cy="67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ffe5e5"/>
                </a:solidFill>
                <a:latin typeface="DM Sans"/>
                <a:ea typeface="DM Sans"/>
              </a:rPr>
              <a:t>Η δυνατότητα αλτρουιστικής συμπεριφοράς μας επιτρέπει να εγκαταλείπουμε το στενά εννοούμενο συμφέρον μας.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86" name="Shape 5"/>
          <p:cNvSpPr/>
          <p:nvPr/>
        </p:nvSpPr>
        <p:spPr>
          <a:xfrm>
            <a:off x="3036240" y="3951720"/>
            <a:ext cx="10749960" cy="11160"/>
          </a:xfrm>
          <a:prstGeom prst="roundRect">
            <a:avLst>
              <a:gd name="adj" fmla="val 775315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Shape 6"/>
          <p:cNvSpPr/>
          <p:nvPr/>
        </p:nvSpPr>
        <p:spPr>
          <a:xfrm>
            <a:off x="738360" y="4066560"/>
            <a:ext cx="4384080" cy="1570320"/>
          </a:xfrm>
          <a:prstGeom prst="roundRect">
            <a:avLst>
              <a:gd name="adj" fmla="val 5642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Text 7"/>
          <p:cNvSpPr/>
          <p:nvPr/>
        </p:nvSpPr>
        <p:spPr>
          <a:xfrm>
            <a:off x="956880" y="4640760"/>
            <a:ext cx="219960" cy="4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300"/>
              </a:lnSpc>
              <a:buNone/>
              <a:tabLst>
                <a:tab algn="l" pos="0"/>
              </a:tabLst>
            </a:pPr>
            <a:r>
              <a:rPr b="0" lang="en-US" sz="20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89" name="Text 8"/>
          <p:cNvSpPr/>
          <p:nvPr/>
        </p:nvSpPr>
        <p:spPr>
          <a:xfrm>
            <a:off x="5333760" y="4277520"/>
            <a:ext cx="3737880" cy="34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Σημασία των Πράξεων</a:t>
            </a:r>
            <a:endParaRPr b="0" lang="en-US" sz="2150" spc="-1" strike="noStrike">
              <a:latin typeface="Arial"/>
            </a:endParaRPr>
          </a:p>
        </p:txBody>
      </p:sp>
      <p:sp>
        <p:nvSpPr>
          <p:cNvPr id="690" name="Text 9"/>
          <p:cNvSpPr/>
          <p:nvPr/>
        </p:nvSpPr>
        <p:spPr>
          <a:xfrm>
            <a:off x="5333760" y="4751280"/>
            <a:ext cx="8346600" cy="67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ffe5e5"/>
                </a:solidFill>
                <a:latin typeface="DM Sans"/>
                <a:ea typeface="DM Sans"/>
              </a:rPr>
              <a:t>Στην κοινωνική συμβίωση μετρούν οι φανερές πράξεις και οι προθέσεις μας, που εκδηλώνονται μέσα από τις επιλογές μας.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91" name="Shape 10"/>
          <p:cNvSpPr/>
          <p:nvPr/>
        </p:nvSpPr>
        <p:spPr>
          <a:xfrm>
            <a:off x="5228280" y="5627880"/>
            <a:ext cx="8557560" cy="11160"/>
          </a:xfrm>
          <a:prstGeom prst="roundRect">
            <a:avLst>
              <a:gd name="adj" fmla="val 775315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Shape 11"/>
          <p:cNvSpPr/>
          <p:nvPr/>
        </p:nvSpPr>
        <p:spPr>
          <a:xfrm>
            <a:off x="738360" y="5742720"/>
            <a:ext cx="6576480" cy="1908000"/>
          </a:xfrm>
          <a:prstGeom prst="roundRect">
            <a:avLst>
              <a:gd name="adj" fmla="val 4644"/>
            </a:avLst>
          </a:prstGeom>
          <a:solidFill>
            <a:srgbClr val="740b0b"/>
          </a:solidFill>
          <a:ln w="7620">
            <a:solidFill>
              <a:srgbClr val="8d24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Text 12"/>
          <p:cNvSpPr/>
          <p:nvPr/>
        </p:nvSpPr>
        <p:spPr>
          <a:xfrm>
            <a:off x="956880" y="6485760"/>
            <a:ext cx="232200" cy="4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300"/>
              </a:lnSpc>
              <a:buNone/>
              <a:tabLst>
                <a:tab algn="l" pos="0"/>
              </a:tabLst>
            </a:pPr>
            <a:r>
              <a:rPr b="0" lang="en-US" sz="20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94" name="Text 13"/>
          <p:cNvSpPr/>
          <p:nvPr/>
        </p:nvSpPr>
        <p:spPr>
          <a:xfrm>
            <a:off x="7526160" y="5953680"/>
            <a:ext cx="4863960" cy="34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 Ηθική της Καθημερινότητας</a:t>
            </a:r>
            <a:endParaRPr b="0" lang="en-US" sz="2150" spc="-1" strike="noStrike">
              <a:latin typeface="Arial"/>
            </a:endParaRPr>
          </a:p>
        </p:txBody>
      </p:sp>
      <p:sp>
        <p:nvSpPr>
          <p:cNvPr id="695" name="Text 14"/>
          <p:cNvSpPr/>
          <p:nvPr/>
        </p:nvSpPr>
        <p:spPr>
          <a:xfrm>
            <a:off x="7526160" y="6427440"/>
            <a:ext cx="6154560" cy="10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ffe5e5"/>
                </a:solidFill>
                <a:latin typeface="DM Sans"/>
                <a:ea typeface="DM Sans"/>
              </a:rPr>
              <a:t>Η ηθική δεν απαιτεί κατ' αρχήν εξαίρετες πράξεις αυτοθυσίας, αλλά σεβασμό στα βασικά δικαιώματα των άλλων και ακριβοδίκαιη, ισότιμη μεταχείριση.</a:t>
            </a:r>
            <a:endParaRPr b="0" lang="en-US" sz="16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ext 0"/>
          <p:cNvSpPr/>
          <p:nvPr/>
        </p:nvSpPr>
        <p:spPr>
          <a:xfrm>
            <a:off x="758160" y="712440"/>
            <a:ext cx="13113360" cy="142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aebeb"/>
                </a:solidFill>
                <a:latin typeface="Dela Gothic One"/>
                <a:ea typeface="Dela Gothic One"/>
              </a:rPr>
              <a:t>Η Ισορροπία Μεταξύ Εγωισμού και Αλτρουισμού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697" name="Image 0" descr="preencoded.png"/>
          <p:cNvPicPr/>
          <p:nvPr/>
        </p:nvPicPr>
        <p:blipFill>
          <a:blip r:embed="rId1"/>
          <a:stretch/>
        </p:blipFill>
        <p:spPr>
          <a:xfrm>
            <a:off x="2954880" y="2571120"/>
            <a:ext cx="2163240" cy="1612440"/>
          </a:xfrm>
          <a:prstGeom prst="rect">
            <a:avLst/>
          </a:prstGeom>
          <a:ln w="0">
            <a:noFill/>
          </a:ln>
        </p:spPr>
      </p:pic>
      <p:sp>
        <p:nvSpPr>
          <p:cNvPr id="698" name="Text 1"/>
          <p:cNvSpPr/>
          <p:nvPr/>
        </p:nvSpPr>
        <p:spPr>
          <a:xfrm>
            <a:off x="3956760" y="3369960"/>
            <a:ext cx="1591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3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1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699" name="Text 2"/>
          <p:cNvSpPr/>
          <p:nvPr/>
        </p:nvSpPr>
        <p:spPr>
          <a:xfrm>
            <a:off x="5335200" y="2787480"/>
            <a:ext cx="572796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Αγάπη για τον Εαυτό και τον Άλλον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00" name="Text 3"/>
          <p:cNvSpPr/>
          <p:nvPr/>
        </p:nvSpPr>
        <p:spPr>
          <a:xfrm>
            <a:off x="5335200" y="3273840"/>
            <a:ext cx="831996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ευαγγελική προτροπή "αγάπα τον πλησίον σου ως σεαυτόν" υποδεικνύει μια ισορροπία.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01" name="Shape 4"/>
          <p:cNvSpPr/>
          <p:nvPr/>
        </p:nvSpPr>
        <p:spPr>
          <a:xfrm>
            <a:off x="5172480" y="4195440"/>
            <a:ext cx="8645040" cy="1476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2" name="Image 1" descr="preencoded.png"/>
          <p:cNvPicPr/>
          <p:nvPr/>
        </p:nvPicPr>
        <p:blipFill>
          <a:blip r:embed="rId2"/>
          <a:stretch/>
        </p:blipFill>
        <p:spPr>
          <a:xfrm>
            <a:off x="1873080" y="4237920"/>
            <a:ext cx="4327200" cy="1612440"/>
          </a:xfrm>
          <a:prstGeom prst="rect">
            <a:avLst/>
          </a:prstGeom>
          <a:ln w="0">
            <a:noFill/>
          </a:ln>
        </p:spPr>
      </p:pic>
      <p:sp>
        <p:nvSpPr>
          <p:cNvPr id="703" name="Text 5"/>
          <p:cNvSpPr/>
          <p:nvPr/>
        </p:nvSpPr>
        <p:spPr>
          <a:xfrm>
            <a:off x="3923640" y="4827240"/>
            <a:ext cx="2257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3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2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704" name="Text 6"/>
          <p:cNvSpPr/>
          <p:nvPr/>
        </p:nvSpPr>
        <p:spPr>
          <a:xfrm>
            <a:off x="6417000" y="4454280"/>
            <a:ext cx="32821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Αυτοαγάπη ως Βάση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05" name="Text 7"/>
          <p:cNvSpPr/>
          <p:nvPr/>
        </p:nvSpPr>
        <p:spPr>
          <a:xfrm>
            <a:off x="6417000" y="4940640"/>
            <a:ext cx="723816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αγάπη προς τον εαυτό μας φαίνεται αναγκαία και για την αγάπη του πλησίον.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706" name="Shape 8"/>
          <p:cNvSpPr/>
          <p:nvPr/>
        </p:nvSpPr>
        <p:spPr>
          <a:xfrm>
            <a:off x="6254640" y="5862240"/>
            <a:ext cx="7563240" cy="1476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7" name="Image 2" descr="preencoded.png"/>
          <p:cNvPicPr/>
          <p:nvPr/>
        </p:nvPicPr>
        <p:blipFill>
          <a:blip r:embed="rId3"/>
          <a:stretch/>
        </p:blipFill>
        <p:spPr>
          <a:xfrm>
            <a:off x="790920" y="5904720"/>
            <a:ext cx="6490800" cy="1612440"/>
          </a:xfrm>
          <a:prstGeom prst="rect">
            <a:avLst/>
          </a:prstGeom>
          <a:ln w="0">
            <a:noFill/>
          </a:ln>
        </p:spPr>
      </p:pic>
      <p:sp>
        <p:nvSpPr>
          <p:cNvPr id="708" name="Text 9"/>
          <p:cNvSpPr/>
          <p:nvPr/>
        </p:nvSpPr>
        <p:spPr>
          <a:xfrm>
            <a:off x="3917520" y="6494040"/>
            <a:ext cx="2383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3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3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709" name="Text 10"/>
          <p:cNvSpPr/>
          <p:nvPr/>
        </p:nvSpPr>
        <p:spPr>
          <a:xfrm>
            <a:off x="7498800" y="6121080"/>
            <a:ext cx="285048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e5e5"/>
                </a:solidFill>
                <a:latin typeface="Dela Gothic One"/>
                <a:ea typeface="Dela Gothic One"/>
              </a:rPr>
              <a:t>Ηθική Πράξη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10" name="Text 11"/>
          <p:cNvSpPr/>
          <p:nvPr/>
        </p:nvSpPr>
        <p:spPr>
          <a:xfrm>
            <a:off x="7498800" y="6607080"/>
            <a:ext cx="6156360" cy="69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e5e5"/>
                </a:solidFill>
                <a:latin typeface="DM Sans"/>
                <a:ea typeface="DM Sans"/>
              </a:rPr>
              <a:t>Η ηθική πράξη δεν αποκλείει το προσωπικό όφελος, αλλά το εξισορροπεί με το καλό των άλλων.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LibreOffice/7.3.4.2$Windows_X86_64 LibreOffice_project/728fec16bd5f605073805c3c9e7c4212a0120dc5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2025-02-23T07:50:22Z</dcterms:created>
  <dc:creator>PptxGenJS</dc:creator>
  <dc:description/>
  <dc:language>en-US</dc:language>
  <cp:lastModifiedBy/>
  <dcterms:modified xsi:type="dcterms:W3CDTF">2025-02-23T09:51:03Z</dcterms:modified>
  <cp:revision>2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15</vt:i4>
  </property>
  <property fmtid="{D5CDD505-2E9C-101B-9397-08002B2CF9AE}" pid="3" name="PresentationFormat">
    <vt:lpwstr>On-screen Show (16:9)</vt:lpwstr>
  </property>
  <property fmtid="{D5CDD505-2E9C-101B-9397-08002B2CF9AE}" pid="4" name="Slides">
    <vt:i4>15</vt:i4>
  </property>
</Properties>
</file>