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4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5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D99959E-3145-4BF6-96E1-D0E511CBE6C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0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0C1EE25-524B-4089-8C05-2A0C4FA5B67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7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55E99F6-09B8-46CC-B98C-D4B0E9B56ED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0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C5FD16-10C3-4C33-AF21-0082A562FBEB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3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FA09F27-7AC6-4ECA-B074-922CB3AE17F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6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5CF227D-EBD4-49C0-855A-E2C1071773A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99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3488147-C690-4739-92CF-3FFCBEFFD0C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802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C80BD0-8951-49D1-AF17-A62B80FCF5A7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3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771ABBF-D99C-4810-819E-866B1AE604CE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D887EC3-9BF1-41B8-9BBA-A14D1F023AE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E1F2829-84F7-43FF-90A1-98EA24A2CF85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2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BE65524-5B5A-4CF0-AF9B-A8C21C725EB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5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FCCB4D-BAD1-4640-80D8-69074CE885A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4EC71CD-29E4-4EDB-A75A-477466C75234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1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F785FF6-FA3E-4272-A52B-893C06957F4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2A5F210-3FCD-41C8-9304-977D2FD0FC5C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7ede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09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9.xml"/><Relationship Id="rId2" Type="http://schemas.openxmlformats.org/officeDocument/2006/relationships/notesSlide" Target="../notesSlides/notesSlide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85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97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607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>
              <a:alpha val="8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Text 1"/>
          <p:cNvSpPr/>
          <p:nvPr/>
        </p:nvSpPr>
        <p:spPr>
          <a:xfrm>
            <a:off x="793800" y="3391920"/>
            <a:ext cx="121568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Κουίζ: Ωφελιμισμός, Καντ, και Αριστοτέλης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09" name="Shape 2"/>
          <p:cNvSpPr/>
          <p:nvPr/>
        </p:nvSpPr>
        <p:spPr>
          <a:xfrm>
            <a:off x="793800" y="4457880"/>
            <a:ext cx="362520" cy="362520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10" name="Image 1" descr="preencoded.png"/>
          <p:cNvPicPr/>
          <p:nvPr/>
        </p:nvPicPr>
        <p:blipFill>
          <a:blip r:embed="rId2"/>
          <a:stretch/>
        </p:blipFill>
        <p:spPr>
          <a:xfrm>
            <a:off x="801360" y="4465440"/>
            <a:ext cx="347400" cy="347400"/>
          </a:xfrm>
          <a:prstGeom prst="rect">
            <a:avLst/>
          </a:prstGeom>
          <a:ln w="0">
            <a:noFill/>
          </a:ln>
        </p:spPr>
      </p:pic>
      <p:sp>
        <p:nvSpPr>
          <p:cNvPr id="611" name="Text 3"/>
          <p:cNvSpPr/>
          <p:nvPr/>
        </p:nvSpPr>
        <p:spPr>
          <a:xfrm>
            <a:off x="1270080" y="4440960"/>
            <a:ext cx="23443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101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Open Sans Bold"/>
                <a:ea typeface="Open Sans Bold"/>
              </a:rPr>
              <a:t>by Elpiniki Rassa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Text 0"/>
          <p:cNvSpPr/>
          <p:nvPr/>
        </p:nvSpPr>
        <p:spPr>
          <a:xfrm>
            <a:off x="793800" y="119448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9: Αριστοτελική Ηθική σε Καθημερινή Ζωή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93" name="Image 0" descr="preencoded.png"/>
          <p:cNvPicPr/>
          <p:nvPr/>
        </p:nvPicPr>
        <p:blipFill>
          <a:blip r:embed="rId1"/>
          <a:stretch/>
        </p:blipFill>
        <p:spPr>
          <a:xfrm>
            <a:off x="793800" y="29523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694" name="Text 1"/>
          <p:cNvSpPr/>
          <p:nvPr/>
        </p:nvSpPr>
        <p:spPr>
          <a:xfrm>
            <a:off x="2268000" y="3179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Σχέσεις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5" name="Text 2"/>
          <p:cNvSpPr/>
          <p:nvPr/>
        </p:nvSpPr>
        <p:spPr>
          <a:xfrm>
            <a:off x="2268000" y="3669480"/>
            <a:ext cx="11568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Εξετάζεται η σημασία των ανθρώπινων σχέσεων.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96" name="Image 1" descr="preencoded.png"/>
          <p:cNvPicPr/>
          <p:nvPr/>
        </p:nvPicPr>
        <p:blipFill>
          <a:blip r:embed="rId2"/>
          <a:stretch/>
        </p:blipFill>
        <p:spPr>
          <a:xfrm>
            <a:off x="793800" y="43131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697" name="Text 3"/>
          <p:cNvSpPr/>
          <p:nvPr/>
        </p:nvSpPr>
        <p:spPr>
          <a:xfrm>
            <a:off x="2268000" y="45399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Εργασία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98" name="Text 4"/>
          <p:cNvSpPr/>
          <p:nvPr/>
        </p:nvSpPr>
        <p:spPr>
          <a:xfrm>
            <a:off x="2268000" y="5030280"/>
            <a:ext cx="11568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Συζητείται ο ρόλος της εργασίας στην ευδαιμονία.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99" name="Image 2" descr="preencoded.png"/>
          <p:cNvPicPr/>
          <p:nvPr/>
        </p:nvPicPr>
        <p:blipFill>
          <a:blip r:embed="rId3"/>
          <a:stretch/>
        </p:blipFill>
        <p:spPr>
          <a:xfrm>
            <a:off x="793800" y="5673960"/>
            <a:ext cx="1133640" cy="1360440"/>
          </a:xfrm>
          <a:prstGeom prst="rect">
            <a:avLst/>
          </a:prstGeom>
          <a:ln w="0">
            <a:noFill/>
          </a:ln>
        </p:spPr>
      </p:pic>
      <p:sp>
        <p:nvSpPr>
          <p:cNvPr id="700" name="Text 5"/>
          <p:cNvSpPr/>
          <p:nvPr/>
        </p:nvSpPr>
        <p:spPr>
          <a:xfrm>
            <a:off x="2268000" y="59007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Κοινότητα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1" name="Text 6"/>
          <p:cNvSpPr/>
          <p:nvPr/>
        </p:nvSpPr>
        <p:spPr>
          <a:xfrm>
            <a:off x="2268000" y="6391440"/>
            <a:ext cx="115682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Αναδεικνύεται η σημασία της συμμετοχής στην κοινότητα.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703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>
              <a:alpha val="8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4" name="Text 1"/>
          <p:cNvSpPr/>
          <p:nvPr/>
        </p:nvSpPr>
        <p:spPr>
          <a:xfrm>
            <a:off x="793800" y="161568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10: Σύγκριση Ωφελιμισμού και Καντιανής Ηθικής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05" name="Shape 2"/>
          <p:cNvSpPr/>
          <p:nvPr/>
        </p:nvSpPr>
        <p:spPr>
          <a:xfrm>
            <a:off x="793800" y="337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Text 3"/>
          <p:cNvSpPr/>
          <p:nvPr/>
        </p:nvSpPr>
        <p:spPr>
          <a:xfrm>
            <a:off x="1303920" y="3373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Συνέπειες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07" name="Text 4"/>
          <p:cNvSpPr/>
          <p:nvPr/>
        </p:nvSpPr>
        <p:spPr>
          <a:xfrm>
            <a:off x="1303920" y="3863880"/>
            <a:ext cx="125323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ωφελιμισμός δίνει έμφαση στις συνέπειες.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08" name="Shape 5"/>
          <p:cNvSpPr/>
          <p:nvPr/>
        </p:nvSpPr>
        <p:spPr>
          <a:xfrm>
            <a:off x="1134000" y="445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9" name="Text 6"/>
          <p:cNvSpPr/>
          <p:nvPr/>
        </p:nvSpPr>
        <p:spPr>
          <a:xfrm>
            <a:off x="1644120" y="4453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Αρχές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0" name="Text 7"/>
          <p:cNvSpPr/>
          <p:nvPr/>
        </p:nvSpPr>
        <p:spPr>
          <a:xfrm>
            <a:off x="1644120" y="4943880"/>
            <a:ext cx="121921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Η Καντιανή ηθική εστιάζει στις ηθικές αρχές και στην πράξη αυτή καθεαυτή.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11" name="Shape 8"/>
          <p:cNvSpPr/>
          <p:nvPr/>
        </p:nvSpPr>
        <p:spPr>
          <a:xfrm>
            <a:off x="1474200" y="5533560"/>
            <a:ext cx="169560" cy="852840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Text 9"/>
          <p:cNvSpPr/>
          <p:nvPr/>
        </p:nvSpPr>
        <p:spPr>
          <a:xfrm>
            <a:off x="1984320" y="55335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Δίλημματα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3" name="Text 10"/>
          <p:cNvSpPr/>
          <p:nvPr/>
        </p:nvSpPr>
        <p:spPr>
          <a:xfrm>
            <a:off x="1984320" y="6024240"/>
            <a:ext cx="118519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Πώς μπορούν να λυθούν ηθικά δίλημματα;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 0"/>
          <p:cNvSpPr/>
          <p:nvPr/>
        </p:nvSpPr>
        <p:spPr>
          <a:xfrm>
            <a:off x="793800" y="116208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11: Σύγκριση Καντιανής και Αριστοτελικής Ηθικής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715" name="Image 0" descr="preencoded.png"/>
          <p:cNvPicPr/>
          <p:nvPr/>
        </p:nvPicPr>
        <p:blipFill>
          <a:blip r:embed="rId1"/>
          <a:stretch/>
        </p:blipFill>
        <p:spPr>
          <a:xfrm>
            <a:off x="2978280" y="3033360"/>
            <a:ext cx="2151720" cy="1306440"/>
          </a:xfrm>
          <a:prstGeom prst="rect">
            <a:avLst/>
          </a:prstGeom>
          <a:ln w="0">
            <a:noFill/>
          </a:ln>
        </p:spPr>
      </p:pic>
      <p:sp>
        <p:nvSpPr>
          <p:cNvPr id="716" name="Text 1"/>
          <p:cNvSpPr/>
          <p:nvPr/>
        </p:nvSpPr>
        <p:spPr>
          <a:xfrm>
            <a:off x="4001400" y="3621960"/>
            <a:ext cx="1058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7" name="Text 2"/>
          <p:cNvSpPr/>
          <p:nvPr/>
        </p:nvSpPr>
        <p:spPr>
          <a:xfrm>
            <a:off x="5357160" y="3260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Λόγος (λογική)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18" name="Text 3"/>
          <p:cNvSpPr/>
          <p:nvPr/>
        </p:nvSpPr>
        <p:spPr>
          <a:xfrm>
            <a:off x="5357160" y="3750480"/>
            <a:ext cx="41886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Καντ δίνει προτεραιότητα στον λόγο (λογική)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19" name="Shape 4"/>
          <p:cNvSpPr/>
          <p:nvPr/>
        </p:nvSpPr>
        <p:spPr>
          <a:xfrm>
            <a:off x="5187240" y="4353120"/>
            <a:ext cx="8592480" cy="1476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20" name="Image 1" descr="preencoded.png"/>
          <p:cNvPicPr/>
          <p:nvPr/>
        </p:nvPicPr>
        <p:blipFill>
          <a:blip r:embed="rId2"/>
          <a:stretch/>
        </p:blipFill>
        <p:spPr>
          <a:xfrm>
            <a:off x="1902240" y="4396680"/>
            <a:ext cx="4303800" cy="1306440"/>
          </a:xfrm>
          <a:prstGeom prst="rect">
            <a:avLst/>
          </a:prstGeom>
          <a:ln w="0">
            <a:noFill/>
          </a:ln>
        </p:spPr>
      </p:pic>
      <p:sp>
        <p:nvSpPr>
          <p:cNvPr id="721" name="Text 5"/>
          <p:cNvSpPr/>
          <p:nvPr/>
        </p:nvSpPr>
        <p:spPr>
          <a:xfrm>
            <a:off x="3981960" y="4823640"/>
            <a:ext cx="14436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2" name="Text 6"/>
          <p:cNvSpPr/>
          <p:nvPr/>
        </p:nvSpPr>
        <p:spPr>
          <a:xfrm>
            <a:off x="6433200" y="46238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Αρετή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3" name="Text 7"/>
          <p:cNvSpPr/>
          <p:nvPr/>
        </p:nvSpPr>
        <p:spPr>
          <a:xfrm>
            <a:off x="6433200" y="5114160"/>
            <a:ext cx="35308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Αριστοτέλης τονίζει την αρετή.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24" name="Shape 8"/>
          <p:cNvSpPr/>
          <p:nvPr/>
        </p:nvSpPr>
        <p:spPr>
          <a:xfrm>
            <a:off x="6263280" y="5716800"/>
            <a:ext cx="7516440" cy="1476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25" name="Image 2" descr="preencoded.png"/>
          <p:cNvPicPr/>
          <p:nvPr/>
        </p:nvPicPr>
        <p:blipFill>
          <a:blip r:embed="rId3"/>
          <a:stretch/>
        </p:blipFill>
        <p:spPr>
          <a:xfrm>
            <a:off x="826200" y="5760360"/>
            <a:ext cx="6455880" cy="1306440"/>
          </a:xfrm>
          <a:prstGeom prst="rect">
            <a:avLst/>
          </a:prstGeom>
          <a:ln w="0">
            <a:noFill/>
          </a:ln>
        </p:spPr>
      </p:pic>
      <p:sp>
        <p:nvSpPr>
          <p:cNvPr id="726" name="Text 9"/>
          <p:cNvSpPr/>
          <p:nvPr/>
        </p:nvSpPr>
        <p:spPr>
          <a:xfrm>
            <a:off x="3985200" y="6187320"/>
            <a:ext cx="1382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7" name="Text 10"/>
          <p:cNvSpPr/>
          <p:nvPr/>
        </p:nvSpPr>
        <p:spPr>
          <a:xfrm>
            <a:off x="7509240" y="59871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Ευδαιμονία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28" name="Text 11"/>
          <p:cNvSpPr/>
          <p:nvPr/>
        </p:nvSpPr>
        <p:spPr>
          <a:xfrm>
            <a:off x="7509240" y="6477840"/>
            <a:ext cx="42048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Ποιοι οι τρόποι επίτευξης ευδαιμονίας;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ext 0"/>
          <p:cNvSpPr/>
          <p:nvPr/>
        </p:nvSpPr>
        <p:spPr>
          <a:xfrm>
            <a:off x="793800" y="110520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12: Σύγκριση Αριστοτελικής και Ωφελιμιστικής Ηθικής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30" name="Shape 1"/>
          <p:cNvSpPr/>
          <p:nvPr/>
        </p:nvSpPr>
        <p:spPr>
          <a:xfrm>
            <a:off x="793800" y="2976480"/>
            <a:ext cx="2173320" cy="130644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1" name="Text 2"/>
          <p:cNvSpPr/>
          <p:nvPr/>
        </p:nvSpPr>
        <p:spPr>
          <a:xfrm>
            <a:off x="1028160" y="3403440"/>
            <a:ext cx="1058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2" name="Text 3"/>
          <p:cNvSpPr/>
          <p:nvPr/>
        </p:nvSpPr>
        <p:spPr>
          <a:xfrm>
            <a:off x="3194280" y="32032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Ευτυχία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3" name="Text 4"/>
          <p:cNvSpPr/>
          <p:nvPr/>
        </p:nvSpPr>
        <p:spPr>
          <a:xfrm>
            <a:off x="3194280" y="3693960"/>
            <a:ext cx="4653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Και οι δύο θεωρίες εστιάζουν στην ευτυχία.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34" name="Shape 5"/>
          <p:cNvSpPr/>
          <p:nvPr/>
        </p:nvSpPr>
        <p:spPr>
          <a:xfrm>
            <a:off x="3080880" y="4268160"/>
            <a:ext cx="10641960" cy="1476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Shape 6"/>
          <p:cNvSpPr/>
          <p:nvPr/>
        </p:nvSpPr>
        <p:spPr>
          <a:xfrm>
            <a:off x="793800" y="4396680"/>
            <a:ext cx="4347360" cy="130644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6" name="Text 7"/>
          <p:cNvSpPr/>
          <p:nvPr/>
        </p:nvSpPr>
        <p:spPr>
          <a:xfrm>
            <a:off x="1028160" y="4823640"/>
            <a:ext cx="14436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7" name="Text 8"/>
          <p:cNvSpPr/>
          <p:nvPr/>
        </p:nvSpPr>
        <p:spPr>
          <a:xfrm>
            <a:off x="5368320" y="46238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Αρετή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38" name="Text 9"/>
          <p:cNvSpPr/>
          <p:nvPr/>
        </p:nvSpPr>
        <p:spPr>
          <a:xfrm>
            <a:off x="5368320" y="5114160"/>
            <a:ext cx="433872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Αριστοτέλης δίνει έμφαση στην αρετή.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39" name="Shape 10"/>
          <p:cNvSpPr/>
          <p:nvPr/>
        </p:nvSpPr>
        <p:spPr>
          <a:xfrm>
            <a:off x="5254560" y="5688720"/>
            <a:ext cx="8468280" cy="1476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0" name="Shape 11"/>
          <p:cNvSpPr/>
          <p:nvPr/>
        </p:nvSpPr>
        <p:spPr>
          <a:xfrm>
            <a:off x="793800" y="5817240"/>
            <a:ext cx="6521040" cy="1306440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1" name="Text 12"/>
          <p:cNvSpPr/>
          <p:nvPr/>
        </p:nvSpPr>
        <p:spPr>
          <a:xfrm>
            <a:off x="1028160" y="6243840"/>
            <a:ext cx="1382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42" name="Text 13"/>
          <p:cNvSpPr/>
          <p:nvPr/>
        </p:nvSpPr>
        <p:spPr>
          <a:xfrm>
            <a:off x="7542000" y="60440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Ωφέλεια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43" name="Text 14"/>
          <p:cNvSpPr/>
          <p:nvPr/>
        </p:nvSpPr>
        <p:spPr>
          <a:xfrm>
            <a:off x="7542000" y="6534360"/>
            <a:ext cx="41198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ωφελιμισμός εστιάζει στην ωφέλεια.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745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>
              <a:alpha val="8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6" name="Text 1"/>
          <p:cNvSpPr/>
          <p:nvPr/>
        </p:nvSpPr>
        <p:spPr>
          <a:xfrm>
            <a:off x="793800" y="2409480"/>
            <a:ext cx="128041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13: Συμπεράσματα και Βασικά Σημεία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47" name="Text 2"/>
          <p:cNvSpPr/>
          <p:nvPr/>
        </p:nvSpPr>
        <p:spPr>
          <a:xfrm>
            <a:off x="793800" y="3571920"/>
            <a:ext cx="412056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buNone/>
              <a:tabLst>
                <a:tab algn="l" pos="0"/>
              </a:tabLst>
            </a:pPr>
            <a:r>
              <a:rPr b="1" lang="en-US" sz="58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748" name="Text 3"/>
          <p:cNvSpPr/>
          <p:nvPr/>
        </p:nvSpPr>
        <p:spPr>
          <a:xfrm>
            <a:off x="1436400" y="4603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Θεωρίες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49" name="Text 4"/>
          <p:cNvSpPr/>
          <p:nvPr/>
        </p:nvSpPr>
        <p:spPr>
          <a:xfrm>
            <a:off x="793800" y="5094000"/>
            <a:ext cx="4120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Τρεις βασικές ηθικές θεωρίες.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50" name="Text 5"/>
          <p:cNvSpPr/>
          <p:nvPr/>
        </p:nvSpPr>
        <p:spPr>
          <a:xfrm>
            <a:off x="5254560" y="3571920"/>
            <a:ext cx="412056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buNone/>
              <a:tabLst>
                <a:tab algn="l" pos="0"/>
              </a:tabLst>
            </a:pPr>
            <a:r>
              <a:rPr b="1" lang="en-US" sz="58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751" name="Text 6"/>
          <p:cNvSpPr/>
          <p:nvPr/>
        </p:nvSpPr>
        <p:spPr>
          <a:xfrm>
            <a:off x="5897520" y="4603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Δίλημματα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52" name="Text 7"/>
          <p:cNvSpPr/>
          <p:nvPr/>
        </p:nvSpPr>
        <p:spPr>
          <a:xfrm>
            <a:off x="5254560" y="509400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Πώς να αντιμετωπίζουμε ηθικά διλήμματα;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753" name="Text 8"/>
          <p:cNvSpPr/>
          <p:nvPr/>
        </p:nvSpPr>
        <p:spPr>
          <a:xfrm>
            <a:off x="9715680" y="3571920"/>
            <a:ext cx="412056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5851"/>
              </a:lnSpc>
              <a:buNone/>
              <a:tabLst>
                <a:tab algn="l" pos="0"/>
              </a:tabLst>
            </a:pPr>
            <a:r>
              <a:rPr b="1" lang="en-US" sz="58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5850" spc="-1" strike="noStrike">
              <a:latin typeface="Arial"/>
            </a:endParaRPr>
          </a:p>
        </p:txBody>
      </p:sp>
      <p:sp>
        <p:nvSpPr>
          <p:cNvPr id="754" name="Text 9"/>
          <p:cNvSpPr/>
          <p:nvPr/>
        </p:nvSpPr>
        <p:spPr>
          <a:xfrm>
            <a:off x="10358280" y="4603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Αρετή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55" name="Text 10"/>
          <p:cNvSpPr/>
          <p:nvPr/>
        </p:nvSpPr>
        <p:spPr>
          <a:xfrm>
            <a:off x="9715680" y="5094000"/>
            <a:ext cx="4120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Σημασία της αρετής στην ευδαιμονία.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Text 0"/>
          <p:cNvSpPr/>
          <p:nvPr/>
        </p:nvSpPr>
        <p:spPr>
          <a:xfrm>
            <a:off x="793800" y="3045960"/>
            <a:ext cx="11899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14: Τελικές Σκέψεις και Συζήτηση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757" name="Text 1"/>
          <p:cNvSpPr/>
          <p:nvPr/>
        </p:nvSpPr>
        <p:spPr>
          <a:xfrm>
            <a:off x="793800" y="4095000"/>
            <a:ext cx="1304244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Ωφελιμισμός, η Καντιανή ηθική και η Αριστοτελική ηθική προσφέρουν διαφορετικές προοπτικές στην ηθική σκέψη. Η κατανόηση αυτών των θεωριών μπορεί να μας βοηθήσει να αντιμετωπίσουμε ηθικά διλήμματα και να ζήσουμε μια πιο γεμάτη και ηθική ζωή.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 0"/>
          <p:cNvSpPr/>
          <p:nvPr/>
        </p:nvSpPr>
        <p:spPr>
          <a:xfrm>
            <a:off x="793800" y="2721240"/>
            <a:ext cx="1093932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1: Εισαγωγή στον Ωφελιμισμό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3" name="Text 1"/>
          <p:cNvSpPr/>
          <p:nvPr/>
        </p:nvSpPr>
        <p:spPr>
          <a:xfrm>
            <a:off x="793800" y="3997080"/>
            <a:ext cx="37677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Ποιος ήταν ο Ωφελιμισμός;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4" name="Text 2"/>
          <p:cNvSpPr/>
          <p:nvPr/>
        </p:nvSpPr>
        <p:spPr>
          <a:xfrm>
            <a:off x="793800" y="4578480"/>
            <a:ext cx="62442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Ωφελιμισμός είναι μια ηθική θεωρία που εστιάζει στην μέγιστη ωφέλεια για τον μεγαλύτερο αριθμό ανθρώπων.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15" name="Text 3"/>
          <p:cNvSpPr/>
          <p:nvPr/>
        </p:nvSpPr>
        <p:spPr>
          <a:xfrm>
            <a:off x="7599600" y="3997080"/>
            <a:ext cx="62442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Ποιοι είναι οι σημαντικότεροι ωφελιμιστές φιλόσοφοι;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16" name="Text 4"/>
          <p:cNvSpPr/>
          <p:nvPr/>
        </p:nvSpPr>
        <p:spPr>
          <a:xfrm>
            <a:off x="7599600" y="4932720"/>
            <a:ext cx="62442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Jeremy Bentham και ο John Stuart Mill.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 0"/>
          <p:cNvSpPr/>
          <p:nvPr/>
        </p:nvSpPr>
        <p:spPr>
          <a:xfrm>
            <a:off x="793800" y="2673360"/>
            <a:ext cx="123296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2: Βασικές Αρχές του Ωφελιμισμού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18" name="Shape 1"/>
          <p:cNvSpPr/>
          <p:nvPr/>
        </p:nvSpPr>
        <p:spPr>
          <a:xfrm>
            <a:off x="793800" y="397728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Text 2"/>
          <p:cNvSpPr/>
          <p:nvPr/>
        </p:nvSpPr>
        <p:spPr>
          <a:xfrm>
            <a:off x="985320" y="4062240"/>
            <a:ext cx="12708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20" name="Text 3"/>
          <p:cNvSpPr/>
          <p:nvPr/>
        </p:nvSpPr>
        <p:spPr>
          <a:xfrm>
            <a:off x="1531080" y="39772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Η μέγιστη ωφέλεια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1" name="Text 4"/>
          <p:cNvSpPr/>
          <p:nvPr/>
        </p:nvSpPr>
        <p:spPr>
          <a:xfrm>
            <a:off x="1531080" y="4467600"/>
            <a:ext cx="34588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Στόχος είναι να δημιουργηθεί η μέγιστη ωφέλεια για τον μεγαλύτερο αριθμό ανθρώπων.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2" name="Shape 5"/>
          <p:cNvSpPr/>
          <p:nvPr/>
        </p:nvSpPr>
        <p:spPr>
          <a:xfrm>
            <a:off x="5217120" y="397728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Text 6"/>
          <p:cNvSpPr/>
          <p:nvPr/>
        </p:nvSpPr>
        <p:spPr>
          <a:xfrm>
            <a:off x="5385240" y="4062240"/>
            <a:ext cx="17316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24" name="Text 7"/>
          <p:cNvSpPr/>
          <p:nvPr/>
        </p:nvSpPr>
        <p:spPr>
          <a:xfrm>
            <a:off x="5954040" y="39772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Οι συνέπειες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5" name="Text 8"/>
          <p:cNvSpPr/>
          <p:nvPr/>
        </p:nvSpPr>
        <p:spPr>
          <a:xfrm>
            <a:off x="5954040" y="4467600"/>
            <a:ext cx="345888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Εστιάζει στις συνέπειες των πράξεων, όχι στις προθέσεις.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26" name="Shape 9"/>
          <p:cNvSpPr/>
          <p:nvPr/>
        </p:nvSpPr>
        <p:spPr>
          <a:xfrm>
            <a:off x="9640080" y="397728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Text 10"/>
          <p:cNvSpPr/>
          <p:nvPr/>
        </p:nvSpPr>
        <p:spPr>
          <a:xfrm>
            <a:off x="9812160" y="4062240"/>
            <a:ext cx="16596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28" name="Text 11"/>
          <p:cNvSpPr/>
          <p:nvPr/>
        </p:nvSpPr>
        <p:spPr>
          <a:xfrm>
            <a:off x="10377360" y="3977280"/>
            <a:ext cx="31784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Η ευτυχία ως κριτήριο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29" name="Text 12"/>
          <p:cNvSpPr/>
          <p:nvPr/>
        </p:nvSpPr>
        <p:spPr>
          <a:xfrm>
            <a:off x="10377360" y="4467600"/>
            <a:ext cx="345888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Η ευτυχία θεωρείται ως το μέτρο για την ωφέλεια.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 0"/>
          <p:cNvSpPr/>
          <p:nvPr/>
        </p:nvSpPr>
        <p:spPr>
          <a:xfrm>
            <a:off x="793800" y="200844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3: Εφαρμογή Ωφελιμισμού σε ένα Δίλημμα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31" name="Text 1"/>
          <p:cNvSpPr/>
          <p:nvPr/>
        </p:nvSpPr>
        <p:spPr>
          <a:xfrm>
            <a:off x="793800" y="3992760"/>
            <a:ext cx="62442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Πώς θα εφαρμόζατε τον ωφελιμισμό σε ένα ηθικό δίλημμα;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2" name="Text 2"/>
          <p:cNvSpPr/>
          <p:nvPr/>
        </p:nvSpPr>
        <p:spPr>
          <a:xfrm>
            <a:off x="793800" y="4928400"/>
            <a:ext cx="6244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Θα εξετάζατε τις συνέπειες κάθε ενδεχόμενης ενέργειας και θα επιλέγατε εκείνη που θα έφερνε τη μέγιστη ευτυχία για τον μεγαλύτερο αριθμό ανθρώπων.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3" name="Text 3"/>
          <p:cNvSpPr/>
          <p:nvPr/>
        </p:nvSpPr>
        <p:spPr>
          <a:xfrm>
            <a:off x="7599600" y="3992760"/>
            <a:ext cx="62442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Ποια ηθικά δίλημματα προκύπτουν στον ωφελιμισμό;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4" name="Text 4"/>
          <p:cNvSpPr/>
          <p:nvPr/>
        </p:nvSpPr>
        <p:spPr>
          <a:xfrm>
            <a:off x="7599600" y="4928400"/>
            <a:ext cx="6244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Πώς μπορούμε να μετρήσουμε την ευτυχία; Πώς διασφαλίζουμε ότι κανείς δεν θυσιάζεται για το καλό των πολλών;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Text 0"/>
          <p:cNvSpPr/>
          <p:nvPr/>
        </p:nvSpPr>
        <p:spPr>
          <a:xfrm>
            <a:off x="793800" y="2566440"/>
            <a:ext cx="1201896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4: Εισαγωγή στην Ηθική του Καντ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36" name="Shape 1"/>
          <p:cNvSpPr/>
          <p:nvPr/>
        </p:nvSpPr>
        <p:spPr>
          <a:xfrm>
            <a:off x="793800" y="361512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Text 2"/>
          <p:cNvSpPr/>
          <p:nvPr/>
        </p:nvSpPr>
        <p:spPr>
          <a:xfrm>
            <a:off x="1028160" y="38494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Ποιος ήταν ο Καντ;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38" name="Text 3"/>
          <p:cNvSpPr/>
          <p:nvPr/>
        </p:nvSpPr>
        <p:spPr>
          <a:xfrm>
            <a:off x="1028160" y="4340160"/>
            <a:ext cx="3727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Immanuel Kant ήταν ένας Γερμανός φιλόσοφος του 18ου αιώνα.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39" name="Shape 4"/>
          <p:cNvSpPr/>
          <p:nvPr/>
        </p:nvSpPr>
        <p:spPr>
          <a:xfrm>
            <a:off x="5217120" y="361512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Text 5"/>
          <p:cNvSpPr/>
          <p:nvPr/>
        </p:nvSpPr>
        <p:spPr>
          <a:xfrm>
            <a:off x="5451480" y="3849480"/>
            <a:ext cx="371808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Τι είναι η Καντιανή Ηθική;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1" name="Text 6"/>
          <p:cNvSpPr/>
          <p:nvPr/>
        </p:nvSpPr>
        <p:spPr>
          <a:xfrm>
            <a:off x="5451480" y="4340160"/>
            <a:ext cx="372708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Εστιάζει στην ηθική υποχρέωση και τον ρόλο του λογικού νου στην ηθική απόφαση.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42" name="Shape 7"/>
          <p:cNvSpPr/>
          <p:nvPr/>
        </p:nvSpPr>
        <p:spPr>
          <a:xfrm>
            <a:off x="9640080" y="3615120"/>
            <a:ext cx="4196160" cy="2047680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Text 8"/>
          <p:cNvSpPr/>
          <p:nvPr/>
        </p:nvSpPr>
        <p:spPr>
          <a:xfrm>
            <a:off x="9874440" y="3849480"/>
            <a:ext cx="37270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Ποια ηθική αρχή είναι σημαντική για τον Καντ;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4" name="Text 9"/>
          <p:cNvSpPr/>
          <p:nvPr/>
        </p:nvSpPr>
        <p:spPr>
          <a:xfrm>
            <a:off x="9874440" y="4694400"/>
            <a:ext cx="37270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Η Κατηγορική Προσταγή.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 0"/>
          <p:cNvSpPr/>
          <p:nvPr/>
        </p:nvSpPr>
        <p:spPr>
          <a:xfrm>
            <a:off x="793800" y="2539800"/>
            <a:ext cx="115124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5: Η Κατηγορηματική Προσταγή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46" name="Text 1"/>
          <p:cNvSpPr/>
          <p:nvPr/>
        </p:nvSpPr>
        <p:spPr>
          <a:xfrm>
            <a:off x="793800" y="3815640"/>
            <a:ext cx="579744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Τι δηλώνει η Κατηγορική Προσταγή;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7" name="Text 2"/>
          <p:cNvSpPr/>
          <p:nvPr/>
        </p:nvSpPr>
        <p:spPr>
          <a:xfrm>
            <a:off x="793800" y="4396680"/>
            <a:ext cx="6244200" cy="108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Πράττε μόνο σύμφωνα με εκείνον τον κανόνα που μπορείς ταυτόχρονα να θελήσεις να γίνει καθολικός νόμος.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48" name="Text 3"/>
          <p:cNvSpPr/>
          <p:nvPr/>
        </p:nvSpPr>
        <p:spPr>
          <a:xfrm>
            <a:off x="7599600" y="3815640"/>
            <a:ext cx="624420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Ποια η σημασία της Κατηγορικής Προσταγής;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49" name="Text 4"/>
          <p:cNvSpPr/>
          <p:nvPr/>
        </p:nvSpPr>
        <p:spPr>
          <a:xfrm>
            <a:off x="7599600" y="4751280"/>
            <a:ext cx="624420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Εστιάζει στην ηθική υποχρέωση και την αυτονομία του ατόμου.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ext 0"/>
          <p:cNvSpPr/>
          <p:nvPr/>
        </p:nvSpPr>
        <p:spPr>
          <a:xfrm>
            <a:off x="793800" y="125136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6: Καντιανή Ηθική σε Πρακτικό Παράδειγμα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51" name="Shape 1"/>
          <p:cNvSpPr/>
          <p:nvPr/>
        </p:nvSpPr>
        <p:spPr>
          <a:xfrm>
            <a:off x="7300080" y="3008880"/>
            <a:ext cx="30240" cy="396900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Shape 2"/>
          <p:cNvSpPr/>
          <p:nvPr/>
        </p:nvSpPr>
        <p:spPr>
          <a:xfrm>
            <a:off x="6296760" y="3503880"/>
            <a:ext cx="793440" cy="3024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Shape 3"/>
          <p:cNvSpPr/>
          <p:nvPr/>
        </p:nvSpPr>
        <p:spPr>
          <a:xfrm>
            <a:off x="7059960" y="326412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Text 4"/>
          <p:cNvSpPr/>
          <p:nvPr/>
        </p:nvSpPr>
        <p:spPr>
          <a:xfrm>
            <a:off x="7251480" y="3349080"/>
            <a:ext cx="12708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55" name="Text 5"/>
          <p:cNvSpPr/>
          <p:nvPr/>
        </p:nvSpPr>
        <p:spPr>
          <a:xfrm>
            <a:off x="3232440" y="3235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Ένα δίλημμα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56" name="Text 6"/>
          <p:cNvSpPr/>
          <p:nvPr/>
        </p:nvSpPr>
        <p:spPr>
          <a:xfrm>
            <a:off x="793800" y="3726360"/>
            <a:ext cx="52736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Πώς θα εφαρμοστεί η Κατηγορική Προσταγή σε ένα πραγματικό δίλημμα;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57" name="Shape 7"/>
          <p:cNvSpPr/>
          <p:nvPr/>
        </p:nvSpPr>
        <p:spPr>
          <a:xfrm>
            <a:off x="7539840" y="4638240"/>
            <a:ext cx="793440" cy="3024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Shape 8"/>
          <p:cNvSpPr/>
          <p:nvPr/>
        </p:nvSpPr>
        <p:spPr>
          <a:xfrm>
            <a:off x="7059960" y="439812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9" name="Text 9"/>
          <p:cNvSpPr/>
          <p:nvPr/>
        </p:nvSpPr>
        <p:spPr>
          <a:xfrm>
            <a:off x="7228440" y="4483080"/>
            <a:ext cx="17316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2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60" name="Text 10"/>
          <p:cNvSpPr/>
          <p:nvPr/>
        </p:nvSpPr>
        <p:spPr>
          <a:xfrm>
            <a:off x="8562600" y="43696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Αποφάσεις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1" name="Text 11"/>
          <p:cNvSpPr/>
          <p:nvPr/>
        </p:nvSpPr>
        <p:spPr>
          <a:xfrm>
            <a:off x="8562600" y="4860360"/>
            <a:ext cx="52736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Εξετάζεται αν η πράξη μπορεί να γίνει καθολικός νόμος.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662" name="Shape 12"/>
          <p:cNvSpPr/>
          <p:nvPr/>
        </p:nvSpPr>
        <p:spPr>
          <a:xfrm>
            <a:off x="6296760" y="5658840"/>
            <a:ext cx="793440" cy="30240"/>
          </a:xfrm>
          <a:prstGeom prst="roundRect">
            <a:avLst>
              <a:gd name="adj" fmla="val 312558"/>
            </a:avLst>
          </a:prstGeom>
          <a:solidFill>
            <a:srgbClr val="d1c8c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Shape 13"/>
          <p:cNvSpPr/>
          <p:nvPr/>
        </p:nvSpPr>
        <p:spPr>
          <a:xfrm>
            <a:off x="7059960" y="5418720"/>
            <a:ext cx="510120" cy="510120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Text 14"/>
          <p:cNvSpPr/>
          <p:nvPr/>
        </p:nvSpPr>
        <p:spPr>
          <a:xfrm>
            <a:off x="7232040" y="5503680"/>
            <a:ext cx="165960" cy="33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650"/>
              </a:lnSpc>
              <a:buNone/>
              <a:tabLst>
                <a:tab algn="l" pos="0"/>
              </a:tabLst>
            </a:pPr>
            <a:r>
              <a:rPr b="1" lang="en-US" sz="26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2650" spc="-1" strike="noStrike">
              <a:latin typeface="Arial"/>
            </a:endParaRPr>
          </a:p>
        </p:txBody>
      </p:sp>
      <p:sp>
        <p:nvSpPr>
          <p:cNvPr id="665" name="Text 15"/>
          <p:cNvSpPr/>
          <p:nvPr/>
        </p:nvSpPr>
        <p:spPr>
          <a:xfrm>
            <a:off x="3232440" y="539028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Συμπεράσματα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66" name="Text 16"/>
          <p:cNvSpPr/>
          <p:nvPr/>
        </p:nvSpPr>
        <p:spPr>
          <a:xfrm>
            <a:off x="793800" y="5880960"/>
            <a:ext cx="52736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Ποια ηθικά συμπεράσματα μπορούν να εξαχθούν;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8229240"/>
          </a:xfrm>
          <a:prstGeom prst="rect">
            <a:avLst/>
          </a:prstGeom>
          <a:ln w="0">
            <a:noFill/>
          </a:ln>
        </p:spPr>
      </p:pic>
      <p:sp>
        <p:nvSpPr>
          <p:cNvPr id="668" name="Shape 0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cfa">
              <a:alpha val="8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Text 1"/>
          <p:cNvSpPr/>
          <p:nvPr/>
        </p:nvSpPr>
        <p:spPr>
          <a:xfrm>
            <a:off x="793800" y="2230920"/>
            <a:ext cx="13042440" cy="14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7: Εισαγωγή στην Αριστοτελική Ηθική</a:t>
            </a:r>
            <a:endParaRPr b="0" lang="en-US" sz="4450" spc="-1" strike="noStrike">
              <a:latin typeface="Arial"/>
            </a:endParaRPr>
          </a:p>
        </p:txBody>
      </p:sp>
      <p:pic>
        <p:nvPicPr>
          <p:cNvPr id="670" name="Image 1" descr="preencoded.png"/>
          <p:cNvPicPr/>
          <p:nvPr/>
        </p:nvPicPr>
        <p:blipFill>
          <a:blip r:embed="rId2"/>
          <a:stretch/>
        </p:blipFill>
        <p:spPr>
          <a:xfrm>
            <a:off x="793800" y="398844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71" name="Text 2"/>
          <p:cNvSpPr/>
          <p:nvPr/>
        </p:nvSpPr>
        <p:spPr>
          <a:xfrm>
            <a:off x="793800" y="47822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Αριστοτέλης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2" name="Text 3"/>
          <p:cNvSpPr/>
          <p:nvPr/>
        </p:nvSpPr>
        <p:spPr>
          <a:xfrm>
            <a:off x="793800" y="5272920"/>
            <a:ext cx="4120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Ένας αρχαίος Έλληνας φιλόσοφος.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73" name="Image 2" descr="preencoded.png"/>
          <p:cNvPicPr/>
          <p:nvPr/>
        </p:nvPicPr>
        <p:blipFill>
          <a:blip r:embed="rId3"/>
          <a:stretch/>
        </p:blipFill>
        <p:spPr>
          <a:xfrm>
            <a:off x="5254560" y="398844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74" name="Text 4"/>
          <p:cNvSpPr/>
          <p:nvPr/>
        </p:nvSpPr>
        <p:spPr>
          <a:xfrm>
            <a:off x="5254560" y="4782240"/>
            <a:ext cx="288396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Αριστοτελική Ηθική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5" name="Text 5"/>
          <p:cNvSpPr/>
          <p:nvPr/>
        </p:nvSpPr>
        <p:spPr>
          <a:xfrm>
            <a:off x="5254560" y="5272920"/>
            <a:ext cx="412056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Εστιάζει στην ανάπτυξη της αρετής και την επίτευξη ευδαιμονίας.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76" name="Image 3" descr="preencoded.png"/>
          <p:cNvPicPr/>
          <p:nvPr/>
        </p:nvPicPr>
        <p:blipFill>
          <a:blip r:embed="rId4"/>
          <a:stretch/>
        </p:blipFill>
        <p:spPr>
          <a:xfrm>
            <a:off x="9715680" y="398844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77" name="Text 6"/>
          <p:cNvSpPr/>
          <p:nvPr/>
        </p:nvSpPr>
        <p:spPr>
          <a:xfrm>
            <a:off x="9715680" y="478224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Η Αρετή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78" name="Text 7"/>
          <p:cNvSpPr/>
          <p:nvPr/>
        </p:nvSpPr>
        <p:spPr>
          <a:xfrm>
            <a:off x="9715680" y="5272920"/>
            <a:ext cx="412056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Μια μέση οδό μεταξύ δύο άκρων.</a:t>
            </a:r>
            <a:endParaRPr b="0" lang="en-US" sz="17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Text 0"/>
          <p:cNvSpPr/>
          <p:nvPr/>
        </p:nvSpPr>
        <p:spPr>
          <a:xfrm>
            <a:off x="793800" y="1251000"/>
            <a:ext cx="1045224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550"/>
              </a:lnSpc>
              <a:buNone/>
              <a:tabLst>
                <a:tab algn="l" pos="0"/>
              </a:tabLst>
            </a:pPr>
            <a:r>
              <a:rPr b="1" lang="en-US" sz="445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Ερώτηση 8: Η Αρετή και η Ευδαιμονία</a:t>
            </a:r>
            <a:endParaRPr b="0" lang="en-US" sz="4450" spc="-1" strike="noStrike">
              <a:latin typeface="Arial"/>
            </a:endParaRPr>
          </a:p>
        </p:txBody>
      </p:sp>
      <p:sp>
        <p:nvSpPr>
          <p:cNvPr id="680" name="Text 1"/>
          <p:cNvSpPr/>
          <p:nvPr/>
        </p:nvSpPr>
        <p:spPr>
          <a:xfrm>
            <a:off x="1743840" y="408780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Αρετή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1" name="Text 2"/>
          <p:cNvSpPr/>
          <p:nvPr/>
        </p:nvSpPr>
        <p:spPr>
          <a:xfrm>
            <a:off x="793800" y="4578480"/>
            <a:ext cx="37850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r"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Συμπληρώνεται με την εξεύρεση της μεσότητας.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82" name="Image 0" descr="preencoded.png"/>
          <p:cNvPicPr/>
          <p:nvPr/>
        </p:nvPicPr>
        <p:blipFill>
          <a:blip r:embed="rId1"/>
          <a:stretch/>
        </p:blipFill>
        <p:spPr>
          <a:xfrm>
            <a:off x="5032800" y="2413440"/>
            <a:ext cx="4564440" cy="4564440"/>
          </a:xfrm>
          <a:prstGeom prst="rect">
            <a:avLst/>
          </a:prstGeom>
          <a:ln w="0">
            <a:noFill/>
          </a:ln>
        </p:spPr>
      </p:pic>
      <p:sp>
        <p:nvSpPr>
          <p:cNvPr id="683" name="Text 3"/>
          <p:cNvSpPr/>
          <p:nvPr/>
        </p:nvSpPr>
        <p:spPr>
          <a:xfrm>
            <a:off x="6086520" y="4469040"/>
            <a:ext cx="1058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1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4" name="Text 4"/>
          <p:cNvSpPr/>
          <p:nvPr/>
        </p:nvSpPr>
        <p:spPr>
          <a:xfrm>
            <a:off x="9597600" y="295236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Ευδαιμονία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5" name="Text 5"/>
          <p:cNvSpPr/>
          <p:nvPr/>
        </p:nvSpPr>
        <p:spPr>
          <a:xfrm>
            <a:off x="9597600" y="3442680"/>
            <a:ext cx="42386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Σημαίνει ευτυχία, αλλά όχι απλά ευχαρίστηση.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86" name="Image 1" descr="preencoded.png"/>
          <p:cNvPicPr/>
          <p:nvPr/>
        </p:nvPicPr>
        <p:blipFill>
          <a:blip r:embed="rId2"/>
          <a:stretch/>
        </p:blipFill>
        <p:spPr>
          <a:xfrm>
            <a:off x="5032800" y="2413440"/>
            <a:ext cx="4564440" cy="4564440"/>
          </a:xfrm>
          <a:prstGeom prst="rect">
            <a:avLst/>
          </a:prstGeom>
          <a:ln w="0">
            <a:noFill/>
          </a:ln>
        </p:spPr>
      </p:pic>
      <p:sp>
        <p:nvSpPr>
          <p:cNvPr id="687" name="Text 6"/>
          <p:cNvSpPr/>
          <p:nvPr/>
        </p:nvSpPr>
        <p:spPr>
          <a:xfrm>
            <a:off x="7830360" y="3451320"/>
            <a:ext cx="14436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2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8" name="Text 7"/>
          <p:cNvSpPr/>
          <p:nvPr/>
        </p:nvSpPr>
        <p:spPr>
          <a:xfrm>
            <a:off x="9597600" y="5586120"/>
            <a:ext cx="2835000" cy="3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750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Πραγματοποίηση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689" name="Text 8"/>
          <p:cNvSpPr/>
          <p:nvPr/>
        </p:nvSpPr>
        <p:spPr>
          <a:xfrm>
            <a:off x="9597600" y="6076800"/>
            <a:ext cx="423864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buNone/>
              <a:tabLst>
                <a:tab algn="l" pos="0"/>
              </a:tabLst>
            </a:pPr>
            <a:r>
              <a:rPr b="0" lang="en-US" sz="1750" spc="-1" strike="noStrike">
                <a:solidFill>
                  <a:srgbClr val="443728"/>
                </a:solidFill>
                <a:latin typeface="Open Sans"/>
                <a:ea typeface="Open Sans"/>
              </a:rPr>
              <a:t>Ο σκοπός της ζωής είναι η ευδαιμονία.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690" name="Image 2" descr="preencoded.png"/>
          <p:cNvPicPr/>
          <p:nvPr/>
        </p:nvPicPr>
        <p:blipFill>
          <a:blip r:embed="rId3"/>
          <a:stretch/>
        </p:blipFill>
        <p:spPr>
          <a:xfrm>
            <a:off x="5032800" y="2413440"/>
            <a:ext cx="4564440" cy="4564440"/>
          </a:xfrm>
          <a:prstGeom prst="rect">
            <a:avLst/>
          </a:prstGeom>
          <a:ln w="0">
            <a:noFill/>
          </a:ln>
        </p:spPr>
      </p:pic>
      <p:sp>
        <p:nvSpPr>
          <p:cNvPr id="691" name="Text 9"/>
          <p:cNvSpPr/>
          <p:nvPr/>
        </p:nvSpPr>
        <p:spPr>
          <a:xfrm>
            <a:off x="7833600" y="5487120"/>
            <a:ext cx="138240" cy="45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549"/>
              </a:lnSpc>
              <a:buNone/>
              <a:tabLst>
                <a:tab algn="l" pos="0"/>
              </a:tabLst>
            </a:pPr>
            <a:r>
              <a:rPr b="1" lang="en-US" sz="2200" spc="-1" strike="noStrike">
                <a:solidFill>
                  <a:srgbClr val="443728"/>
                </a:solidFill>
                <a:latin typeface="Crimson Pro Bold"/>
                <a:ea typeface="Crimson Pro Bold"/>
              </a:rPr>
              <a:t>3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Application>LibreOffice/7.3.4.2$Windows_X86_64 LibreOffice_project/728fec16bd5f605073805c3c9e7c4212a0120dc5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2025-02-23T08:09:21Z</dcterms:created>
  <dc:creator>PptxGenJS</dc:creator>
  <dc:description/>
  <dc:language>en-US</dc:language>
  <cp:lastModifiedBy/>
  <dcterms:modified xsi:type="dcterms:W3CDTF">2025-02-24T09:06:51Z</dcterms:modified>
  <cp:revision>8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On-screen Show (16:9)</vt:lpwstr>
  </property>
  <property fmtid="{D5CDD505-2E9C-101B-9397-08002B2CF9AE}" pid="4" name="Slides">
    <vt:i4>15</vt:i4>
  </property>
</Properties>
</file>