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l-GR" smtClean="0"/>
              <a:t>Στυλ κύριου τίτλου</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29612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Date Placeholder 2"/>
          <p:cNvSpPr>
            <a:spLocks noGrp="1"/>
          </p:cNvSpPr>
          <p:nvPr>
            <p:ph type="dt" sz="half" idx="10"/>
          </p:nvPr>
        </p:nvSpPr>
        <p:spPr/>
        <p:txBody>
          <a:bodyPr/>
          <a:lstStyle/>
          <a:p>
            <a:fld id="{5D378C11-FD85-4C4E-927D-13DAFFC9D0AB}" type="datetimeFigureOut">
              <a:rPr lang="el-GR" smtClean="0"/>
              <a:t>28/3/2020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2088626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1043489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l-GR" smtClean="0"/>
              <a:t>Στυλ κύριου τίτλου</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4656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3158100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l-GR" smtClean="0"/>
              <a:t>Στυλ κύριου τίτλου</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smtClean="0"/>
              <a:t>Επεξεργασία στυλ υποδείγματος κειμένου</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72048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l-GR" smtClean="0"/>
              <a:t>Στυλ κύριου τίτλου</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smtClean="0"/>
              <a:t>Επεξεργασία στυλ υποδείγματος κειμένου</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2558776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14500845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3617777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nchor="ct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1437018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D378C11-FD85-4C4E-927D-13DAFFC9D0AB}" type="datetimeFigureOut">
              <a:rPr lang="el-GR" smtClean="0"/>
              <a:t>28/3/2020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2284946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5D378C11-FD85-4C4E-927D-13DAFFC9D0AB}" type="datetimeFigureOut">
              <a:rPr lang="el-GR" smtClean="0"/>
              <a:t>28/3/2020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1320563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5D378C11-FD85-4C4E-927D-13DAFFC9D0AB}" type="datetimeFigureOut">
              <a:rPr lang="el-GR" smtClean="0"/>
              <a:t>28/3/2020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2173318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5D378C11-FD85-4C4E-927D-13DAFFC9D0AB}" type="datetimeFigureOut">
              <a:rPr lang="el-GR" smtClean="0"/>
              <a:t>28/3/2020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741342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378C11-FD85-4C4E-927D-13DAFFC9D0AB}" type="datetimeFigureOut">
              <a:rPr lang="el-GR" smtClean="0"/>
              <a:t>28/3/2020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49358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D378C11-FD85-4C4E-927D-13DAFFC9D0AB}" type="datetimeFigureOut">
              <a:rPr lang="el-GR" smtClean="0"/>
              <a:t>28/3/2020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287212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l-GR" smtClean="0"/>
              <a:t>Στυλ κύριου τίτλου</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D378C11-FD85-4C4E-927D-13DAFFC9D0AB}" type="datetimeFigureOut">
              <a:rPr lang="el-GR" smtClean="0"/>
              <a:t>28/3/2020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4DE2DA5-3B22-43CF-BE68-E6D1273F5B09}" type="slidenum">
              <a:rPr lang="el-GR" smtClean="0"/>
              <a:t>‹#›</a:t>
            </a:fld>
            <a:endParaRPr lang="el-GR"/>
          </a:p>
        </p:txBody>
      </p:sp>
    </p:spTree>
    <p:extLst>
      <p:ext uri="{BB962C8B-B14F-4D97-AF65-F5344CB8AC3E}">
        <p14:creationId xmlns:p14="http://schemas.microsoft.com/office/powerpoint/2010/main" val="2027736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D378C11-FD85-4C4E-927D-13DAFFC9D0AB}" type="datetimeFigureOut">
              <a:rPr lang="el-GR" smtClean="0"/>
              <a:t>28/3/2020</a:t>
            </a:fld>
            <a:endParaRPr lang="el-G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l-G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4DE2DA5-3B22-43CF-BE68-E6D1273F5B09}" type="slidenum">
              <a:rPr lang="el-GR" smtClean="0"/>
              <a:t>‹#›</a:t>
            </a:fld>
            <a:endParaRPr lang="el-GR"/>
          </a:p>
        </p:txBody>
      </p:sp>
    </p:spTree>
    <p:extLst>
      <p:ext uri="{BB962C8B-B14F-4D97-AF65-F5344CB8AC3E}">
        <p14:creationId xmlns:p14="http://schemas.microsoft.com/office/powerpoint/2010/main" val="282039435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kattyerg@sch.g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n-US" sz="6600" dirty="0" smtClean="0">
                <a:solidFill>
                  <a:srgbClr val="7030A0"/>
                </a:solidFill>
                <a:latin typeface="Comic Sans MS" panose="030F0702030302020204" pitchFamily="66" charset="0"/>
              </a:rPr>
              <a:t>BRAIN DRAIN</a:t>
            </a:r>
            <a:endParaRPr lang="el-GR" sz="6600" dirty="0">
              <a:solidFill>
                <a:srgbClr val="7030A0"/>
              </a:solidFill>
              <a:latin typeface="Comic Sans MS" panose="030F0702030302020204" pitchFamily="66" charset="0"/>
            </a:endParaRPr>
          </a:p>
        </p:txBody>
      </p:sp>
      <p:sp>
        <p:nvSpPr>
          <p:cNvPr id="3" name="Υπότιτλος 2"/>
          <p:cNvSpPr>
            <a:spLocks noGrp="1"/>
          </p:cNvSpPr>
          <p:nvPr>
            <p:ph type="subTitle" idx="1"/>
          </p:nvPr>
        </p:nvSpPr>
        <p:spPr/>
        <p:txBody>
          <a:bodyPr>
            <a:normAutofit/>
          </a:bodyPr>
          <a:lstStyle/>
          <a:p>
            <a:r>
              <a:rPr lang="el-GR" sz="4800" dirty="0" smtClean="0">
                <a:solidFill>
                  <a:srgbClr val="7030A0"/>
                </a:solidFill>
                <a:latin typeface="Comic Sans MS" panose="030F0702030302020204" pitchFamily="66" charset="0"/>
              </a:rPr>
              <a:t>Δύο αντίθετες απόψεις</a:t>
            </a:r>
            <a:endParaRPr lang="el-GR" sz="4800" dirty="0">
              <a:solidFill>
                <a:srgbClr val="7030A0"/>
              </a:solidFill>
              <a:latin typeface="Comic Sans MS" panose="030F0702030302020204" pitchFamily="66" charset="0"/>
            </a:endParaRPr>
          </a:p>
        </p:txBody>
      </p:sp>
    </p:spTree>
    <p:extLst>
      <p:ext uri="{BB962C8B-B14F-4D97-AF65-F5344CB8AC3E}">
        <p14:creationId xmlns:p14="http://schemas.microsoft.com/office/powerpoint/2010/main" val="3903259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Το αντίδοτο στο </a:t>
            </a:r>
            <a:r>
              <a:rPr lang="en-US" dirty="0" smtClean="0"/>
              <a:t>Brain Drain</a:t>
            </a:r>
            <a:endParaRPr lang="el-GR" dirty="0"/>
          </a:p>
        </p:txBody>
      </p:sp>
      <p:sp>
        <p:nvSpPr>
          <p:cNvPr id="3" name="Θέση περιεχομένου 2"/>
          <p:cNvSpPr>
            <a:spLocks noGrp="1"/>
          </p:cNvSpPr>
          <p:nvPr>
            <p:ph idx="1"/>
          </p:nvPr>
        </p:nvSpPr>
        <p:spPr/>
        <p:txBody>
          <a:bodyPr/>
          <a:lstStyle/>
          <a:p>
            <a:r>
              <a:rPr lang="el-GR" dirty="0" smtClean="0">
                <a:latin typeface="Comic Sans MS" panose="030F0702030302020204" pitchFamily="66" charset="0"/>
              </a:rPr>
              <a:t>Φάκελος Υλικού Νεοελληνικής Γλώσσας, </a:t>
            </a:r>
            <a:r>
              <a:rPr lang="el-GR" dirty="0" err="1" smtClean="0">
                <a:latin typeface="Comic Sans MS" panose="030F0702030302020204" pitchFamily="66" charset="0"/>
              </a:rPr>
              <a:t>σελ</a:t>
            </a:r>
            <a:r>
              <a:rPr lang="el-GR" dirty="0" smtClean="0">
                <a:latin typeface="Comic Sans MS" panose="030F0702030302020204" pitchFamily="66" charset="0"/>
              </a:rPr>
              <a:t> 80-81</a:t>
            </a:r>
          </a:p>
          <a:p>
            <a:r>
              <a:rPr lang="el-GR" dirty="0" smtClean="0">
                <a:latin typeface="Comic Sans MS" panose="030F0702030302020204" pitchFamily="66" charset="0"/>
              </a:rPr>
              <a:t>Αφού διαβάσουμε το κείμενο , θα το επεξεργαστούμε. Είναι πολύ καλό για περίληψη. Αν κάποιος από εσάς θα ήθελε να την κάνει, θα χαρώ πολύ να την δω. Μπορείτε να μου τη στείλετε στο </a:t>
            </a:r>
            <a:r>
              <a:rPr lang="en-US" dirty="0" smtClean="0">
                <a:latin typeface="Comic Sans MS" panose="030F0702030302020204" pitchFamily="66" charset="0"/>
              </a:rPr>
              <a:t>email </a:t>
            </a:r>
            <a:r>
              <a:rPr lang="en-US" dirty="0" smtClean="0">
                <a:latin typeface="Comic Sans MS" panose="030F0702030302020204" pitchFamily="66" charset="0"/>
                <a:hlinkClick r:id="rId2"/>
              </a:rPr>
              <a:t>kattyerg@sch.gr</a:t>
            </a:r>
            <a:r>
              <a:rPr lang="en-US" dirty="0" smtClean="0">
                <a:latin typeface="Comic Sans MS" panose="030F0702030302020204" pitchFamily="66" charset="0"/>
              </a:rPr>
              <a:t>. </a:t>
            </a:r>
            <a:r>
              <a:rPr lang="el-GR" dirty="0" smtClean="0">
                <a:latin typeface="Comic Sans MS" panose="030F0702030302020204" pitchFamily="66" charset="0"/>
              </a:rPr>
              <a:t>Γενικά, αν έχετε οποιαδήποτε απορία, ερώτηση, μπορείτε να την υποβάλετε και είμαι στη διάθεσή σας για να την απαντήσω.</a:t>
            </a:r>
          </a:p>
          <a:p>
            <a:r>
              <a:rPr lang="el-GR" dirty="0" smtClean="0">
                <a:latin typeface="Comic Sans MS" panose="030F0702030302020204" pitchFamily="66" charset="0"/>
              </a:rPr>
              <a:t>Παρακάτω θα δούμε το κείμενο. </a:t>
            </a:r>
          </a:p>
          <a:p>
            <a:endParaRPr lang="el-GR" dirty="0">
              <a:latin typeface="Comic Sans MS" panose="030F0702030302020204" pitchFamily="66" charset="0"/>
            </a:endParaRPr>
          </a:p>
        </p:txBody>
      </p:sp>
    </p:spTree>
    <p:extLst>
      <p:ext uri="{BB962C8B-B14F-4D97-AF65-F5344CB8AC3E}">
        <p14:creationId xmlns:p14="http://schemas.microsoft.com/office/powerpoint/2010/main" val="15429674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8" name="Ορθογώνιο 7"/>
          <p:cNvSpPr/>
          <p:nvPr/>
        </p:nvSpPr>
        <p:spPr>
          <a:xfrm>
            <a:off x="561703" y="-76639"/>
            <a:ext cx="11220993" cy="6042423"/>
          </a:xfrm>
          <a:prstGeom prst="rect">
            <a:avLst/>
          </a:prstGeom>
        </p:spPr>
        <p:txBody>
          <a:bodyPr wrap="square">
            <a:spAutoFit/>
          </a:bodyPr>
          <a:lstStyle/>
          <a:p>
            <a:pPr>
              <a:lnSpc>
                <a:spcPct val="107000"/>
              </a:lnSpc>
              <a:spcAft>
                <a:spcPts val="800"/>
              </a:spcAft>
            </a:pPr>
            <a:endParaRPr lang="el-GR"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l-GR" b="1"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l-GR"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l-GR" b="1"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l-GR"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l-GR" dirty="0" smtClean="0">
                <a:latin typeface="Comic Sans MS" panose="030F0702030302020204" pitchFamily="66" charset="0"/>
                <a:ea typeface="Times New Roman" panose="02020603050405020304" pitchFamily="18" charset="0"/>
                <a:cs typeface="Times New Roman" panose="02020603050405020304" pitchFamily="18" charset="0"/>
              </a:rPr>
              <a:t>Το κύμα μετανάστευσης των Ελλήνων επιστημόνων συνεχίζεται. Από την αρχή του χρόνου έως τον Οκτώβριο οι εγγραφές στο Τμήμα Μετανάστευσης έφτασαν τις 3.790. Χιλιάδες νέοι επιστήμονες αναζητούν μία θέση εργασίας στο εξωτερικό, προσδοκώντας ένα καλύτερο μέλλον. Βέβαια, οι περισσότεροι δε φεύγουν από επιλογή. Οι δυνατότητες απορρόφησης ανθρώπων με υψηλά προσόντα στη χώρα μας είναι περιορισμένες. Υπάρχει, όμως, τρόπος να εκμεταλλευτούμε το </a:t>
            </a:r>
            <a:r>
              <a:rPr lang="el-GR" dirty="0" err="1" smtClean="0">
                <a:latin typeface="Comic Sans MS" panose="030F0702030302020204" pitchFamily="66" charset="0"/>
                <a:ea typeface="Times New Roman" panose="02020603050405020304" pitchFamily="18" charset="0"/>
                <a:cs typeface="Times New Roman" panose="02020603050405020304" pitchFamily="18" charset="0"/>
              </a:rPr>
              <a:t>knowhow</a:t>
            </a:r>
            <a:r>
              <a:rPr lang="el-GR" dirty="0" smtClean="0">
                <a:latin typeface="Comic Sans MS" panose="030F0702030302020204" pitchFamily="66" charset="0"/>
                <a:ea typeface="Times New Roman" panose="02020603050405020304" pitchFamily="18" charset="0"/>
                <a:cs typeface="Times New Roman" panose="02020603050405020304" pitchFamily="18" charset="0"/>
              </a:rPr>
              <a:t> αυτών των ανθρώπων και να καταφέρουμε να περάσουμε από το </a:t>
            </a:r>
            <a:r>
              <a:rPr lang="el-GR" dirty="0" err="1" smtClean="0">
                <a:latin typeface="Comic Sans MS" panose="030F0702030302020204" pitchFamily="66" charset="0"/>
                <a:ea typeface="Times New Roman" panose="02020603050405020304" pitchFamily="18" charset="0"/>
                <a:cs typeface="Times New Roman" panose="02020603050405020304" pitchFamily="18" charset="0"/>
              </a:rPr>
              <a:t>braindrain</a:t>
            </a:r>
            <a:r>
              <a:rPr lang="el-GR" dirty="0" smtClean="0">
                <a:latin typeface="Comic Sans MS" panose="030F0702030302020204" pitchFamily="66" charset="0"/>
                <a:ea typeface="Times New Roman" panose="02020603050405020304" pitchFamily="18" charset="0"/>
                <a:cs typeface="Times New Roman" panose="02020603050405020304" pitchFamily="18" charset="0"/>
              </a:rPr>
              <a:t> στο </a:t>
            </a:r>
            <a:r>
              <a:rPr lang="el-GR" dirty="0" err="1" smtClean="0">
                <a:latin typeface="Comic Sans MS" panose="030F0702030302020204" pitchFamily="66" charset="0"/>
                <a:ea typeface="Times New Roman" panose="02020603050405020304" pitchFamily="18" charset="0"/>
                <a:cs typeface="Times New Roman" panose="02020603050405020304" pitchFamily="18" charset="0"/>
              </a:rPr>
              <a:t>braingain</a:t>
            </a:r>
            <a:r>
              <a:rPr lang="el-GR" dirty="0" smtClean="0">
                <a:latin typeface="Comic Sans MS" panose="030F0702030302020204" pitchFamily="66" charset="0"/>
                <a:ea typeface="Times New Roman" panose="02020603050405020304" pitchFamily="18" charset="0"/>
                <a:cs typeface="Times New Roman" panose="02020603050405020304" pitchFamily="18" charset="0"/>
              </a:rPr>
              <a:t>;</a:t>
            </a:r>
            <a:endParaRPr lang="el-GR" dirty="0" smtClean="0">
              <a:effectLst/>
              <a:latin typeface="Comic Sans MS" panose="030F0702030302020204" pitchFamily="66" charset="0"/>
              <a:ea typeface="Calibri" panose="020F0502020204030204" pitchFamily="34" charset="0"/>
              <a:cs typeface="Times New Roman" panose="02020603050405020304" pitchFamily="18" charset="0"/>
            </a:endParaRPr>
          </a:p>
          <a:p>
            <a:pPr algn="just">
              <a:lnSpc>
                <a:spcPct val="107000"/>
              </a:lnSpc>
              <a:spcAft>
                <a:spcPts val="800"/>
              </a:spcAft>
            </a:pPr>
            <a:r>
              <a:rPr lang="el-GR" dirty="0" smtClean="0">
                <a:latin typeface="Comic Sans MS" panose="030F0702030302020204" pitchFamily="66" charset="0"/>
                <a:ea typeface="Times New Roman" panose="02020603050405020304" pitchFamily="18" charset="0"/>
                <a:cs typeface="Times New Roman" panose="02020603050405020304" pitchFamily="18" charset="0"/>
              </a:rPr>
              <a:t>Η ανάπτυξη της επιχειρηματικότητας, η δημιουργία νέων και καλά αμειβόμενων θέσεων εργασίας, και η προσέλκυση καταρτισμένου προσωπικού, αποτελούν μονόδρομο προκειμένου να βάλουμε «φρένο» στο </a:t>
            </a:r>
            <a:r>
              <a:rPr lang="el-GR" dirty="0" err="1" smtClean="0">
                <a:latin typeface="Comic Sans MS" panose="030F0702030302020204" pitchFamily="66" charset="0"/>
                <a:ea typeface="Times New Roman" panose="02020603050405020304" pitchFamily="18" charset="0"/>
                <a:cs typeface="Times New Roman" panose="02020603050405020304" pitchFamily="18" charset="0"/>
              </a:rPr>
              <a:t>braindrain</a:t>
            </a:r>
            <a:r>
              <a:rPr lang="el-GR" dirty="0" smtClean="0">
                <a:latin typeface="Comic Sans MS" panose="030F0702030302020204" pitchFamily="66" charset="0"/>
                <a:ea typeface="Times New Roman" panose="02020603050405020304" pitchFamily="18" charset="0"/>
                <a:cs typeface="Times New Roman" panose="02020603050405020304" pitchFamily="18" charset="0"/>
              </a:rPr>
              <a:t>. Άλλωστε, δε θα πρέπει να ξεχνάμε ότι το φαινόμενο της μαζικής φυγής ικανών και έξυπνων ανθρώπων στο εξωτερικό, οφείλεται σε ένα βαθμό στην υπερπροσφορά ορισμένων ειδικοτήτων που δε μπορούν να καλυφθούν στην Ελλάδα. Η πορεία αυτή μπορεί να αντιστραφεί με τη δημιουργία μιας επιχειρηματικότητας που θα στηρίζεται στην καινοτομία και τη γνώση. Μιας επιχειρηματικότητας υψηλών δυνατοτήτων που θα προσφέρει νέες θέσεις εργασίας στην Ελλάδα της «ήπιας» καινοτομίας.</a:t>
            </a:r>
            <a:endParaRPr lang="el-GR"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48577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642257" y="2178322"/>
            <a:ext cx="10515600" cy="4351338"/>
          </a:xfrm>
        </p:spPr>
        <p:txBody>
          <a:bodyPr>
            <a:normAutofit fontScale="62500" lnSpcReduction="20000"/>
          </a:bodyPr>
          <a:lstStyle/>
          <a:p>
            <a:pPr marL="0" indent="0" algn="just">
              <a:buNone/>
            </a:pPr>
            <a:r>
              <a:rPr lang="el-GR" sz="2900" dirty="0">
                <a:latin typeface="Comic Sans MS" panose="030F0702030302020204" pitchFamily="66" charset="0"/>
              </a:rPr>
              <a:t>Πώς μπορούμε να ορίσουμε, όμως, την επιχειρηματικότητα που βασίζεται στη γνώση; Κάποιοι υποστηρίζουν πως ένας καλύτερος όρος είναι η «επιχειρηματικότητα καινοτομίας», καθώς αυτή η μορφή επιχειρηματικότητας περιλαμβάνει την ανάπτυξη καινοτομιών μέσω της δημιουργίας νέας γνώσης. Αποτελεί μια ειδική μορφή επιχειρηματικότητας που συνδέεται με την επονομαζόμενη Οικονομία της Γνώσης, η οποία χαρακτηρίζεται από τον κρίσιμο ρόλο των Τεχνολογιών Πληροφορικής και Επικοινωνιών, την υψηλή αναλογία σε δραστηριότητες έντασης γνώσης, το μεγαλύτερο κεφάλαιο άυλων πόρων σε σχέση με το αντίστοιχο κεφάλαιο υλικών πόρων στο σύνολο του μετοχικού κεφαλαίου, και τις αυξημένες δαπάνες για έρευνα και ανάπτυξη.</a:t>
            </a:r>
          </a:p>
          <a:p>
            <a:pPr marL="0" indent="0" algn="just">
              <a:buNone/>
            </a:pPr>
            <a:r>
              <a:rPr lang="el-GR" sz="2900" dirty="0">
                <a:latin typeface="Comic Sans MS" panose="030F0702030302020204" pitchFamily="66" charset="0"/>
              </a:rPr>
              <a:t>Συνεπώς, η επιχειρηματικότητα γνώσης μπορεί να θεωρηθεί ένα πολύ σημαντικό κοινωνικοοικονομικό φαινόμενο που προωθεί την καινοτομία, την οικονομική μεγέθυνση και την ανάπτυξη, και βρίσκεται στη βάση της ανταγωνιστικότητας όλων των οικονομιών. Η ανάπτυξη και η εισαγωγή νέων τεχνολογιών, όπως για παράδειγμα οι τεχνολογικές αλλαγές που συμβαίνουν σε όλους τους κλάδους υψηλής τεχνολογίας και, ειδικότερα, στη βιοτεχνολογία και την </a:t>
            </a:r>
            <a:r>
              <a:rPr lang="el-GR" sz="2900" dirty="0" err="1">
                <a:latin typeface="Comic Sans MS" panose="030F0702030302020204" pitchFamily="66" charset="0"/>
              </a:rPr>
              <a:t>νανοτεχνολογία</a:t>
            </a:r>
            <a:r>
              <a:rPr lang="el-GR" sz="2900" dirty="0">
                <a:latin typeface="Comic Sans MS" panose="030F0702030302020204" pitchFamily="66" charset="0"/>
              </a:rPr>
              <a:t>, όπου υπάρχουν πολλοί αξιόλογοι Έλληνες επιστήμονες, προσφέρουν ευκαιρίες για αυτού του είδους την επιχειρηματικότητα και κατ’ επέκταση «ποιοτικές» θέσεις εργασίες. Μπορεί, λοιπόν, να συνδράμει σημαντικά στην ανάσχεση του </a:t>
            </a:r>
            <a:r>
              <a:rPr lang="el-GR" sz="2900" dirty="0" err="1">
                <a:latin typeface="Comic Sans MS" panose="030F0702030302020204" pitchFamily="66" charset="0"/>
              </a:rPr>
              <a:t>braindrain</a:t>
            </a:r>
            <a:r>
              <a:rPr lang="el-GR" sz="2900" dirty="0">
                <a:latin typeface="Comic Sans MS" panose="030F0702030302020204" pitchFamily="66" charset="0"/>
              </a:rPr>
              <a:t> και γενικότερα στην αντιστροφή του κλίματος. </a:t>
            </a:r>
          </a:p>
          <a:p>
            <a:endParaRPr lang="el-GR" dirty="0"/>
          </a:p>
        </p:txBody>
      </p:sp>
    </p:spTree>
    <p:extLst>
      <p:ext uri="{BB962C8B-B14F-4D97-AF65-F5344CB8AC3E}">
        <p14:creationId xmlns:p14="http://schemas.microsoft.com/office/powerpoint/2010/main" val="4216596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85000" lnSpcReduction="20000"/>
          </a:bodyPr>
          <a:lstStyle/>
          <a:p>
            <a:pPr marL="0" indent="0" algn="just">
              <a:buNone/>
            </a:pPr>
            <a:r>
              <a:rPr lang="el-GR" dirty="0">
                <a:latin typeface="Comic Sans MS" panose="030F0702030302020204" pitchFamily="66" charset="0"/>
              </a:rPr>
              <a:t>Ωστόσο, η αλλαγή αυτή του επιχειρηματικού μοντέλου συνεπάγεται και μια σειρά άλλων πολιτικών. Όπως, για παράδειγμα, τη σταδιακή μείωση της </a:t>
            </a:r>
            <a:r>
              <a:rPr lang="el-GR" dirty="0" err="1">
                <a:latin typeface="Comic Sans MS" panose="030F0702030302020204" pitchFamily="66" charset="0"/>
              </a:rPr>
              <a:t>υπερφορολόγησης</a:t>
            </a:r>
            <a:r>
              <a:rPr lang="el-GR" dirty="0">
                <a:latin typeface="Comic Sans MS" panose="030F0702030302020204" pitchFamily="66" charset="0"/>
              </a:rPr>
              <a:t> που «στραγγαλίζει» τον ιδιωτικό τομέα. Επιπλέον, προκειμένου να δοθεί μια πραγματική ώθηση στην οικονομία, απαιτούνται πολιτικές φιλικές προς την επιχειρηματικότητα και δημιουργία των κατάλληλων προϋποθέσεων για την προσέλκυση ιδιωτικών επενδύσεων. Έτσι, θα μπορέσουν οι επιχειρήσεις καταρχήν να «ανασάνουν», και στη συνέχεια να παρουσιάσουν καλύτερα καινοτομικά αποτελέσματα, που δε θα βασίζονται μόνο σε δημόσιους πόρους, αλλά θα προκύπτουν μέσα από τη διαδικασία της έρευνας και την ενσωμάτωση της γνώσης σε διαδικασίες και προϊόντα. </a:t>
            </a:r>
          </a:p>
          <a:p>
            <a:pPr marL="0" indent="0" algn="just">
              <a:buNone/>
            </a:pPr>
            <a:r>
              <a:rPr lang="el-GR" dirty="0">
                <a:latin typeface="Comic Sans MS" panose="030F0702030302020204" pitchFamily="66" charset="0"/>
              </a:rPr>
              <a:t>Η αναζωογόνηση της ελληνικής οικονομίας μέσω των παραπάνω προτάσεων θα επαναφέρουν τους νέους επιστήμονες πίσω στη χώρα τους, αφού θα υπάρχει δυνατότητα αξιοποίησης τους, και το </a:t>
            </a:r>
            <a:r>
              <a:rPr lang="el-GR" dirty="0" err="1">
                <a:latin typeface="Comic Sans MS" panose="030F0702030302020204" pitchFamily="66" charset="0"/>
              </a:rPr>
              <a:t>braindrain</a:t>
            </a:r>
            <a:r>
              <a:rPr lang="el-GR" dirty="0">
                <a:latin typeface="Comic Sans MS" panose="030F0702030302020204" pitchFamily="66" charset="0"/>
              </a:rPr>
              <a:t>, που σήμερα αποτελεί μια θλιβερή πραγματικότητα, θα μπορέσει να μετατραπεί σε </a:t>
            </a:r>
            <a:r>
              <a:rPr lang="el-GR" dirty="0" err="1">
                <a:latin typeface="Comic Sans MS" panose="030F0702030302020204" pitchFamily="66" charset="0"/>
              </a:rPr>
              <a:t>braingain</a:t>
            </a:r>
            <a:r>
              <a:rPr lang="el-GR" dirty="0">
                <a:latin typeface="Comic Sans MS" panose="030F0702030302020204" pitchFamily="66" charset="0"/>
              </a:rPr>
              <a:t> με όλα τα συνεπαγόμενα οφέλη. </a:t>
            </a:r>
          </a:p>
          <a:p>
            <a:pPr marL="0" indent="0">
              <a:buNone/>
            </a:pPr>
            <a:r>
              <a:rPr lang="el-GR" dirty="0">
                <a:latin typeface="Comic Sans MS" panose="030F0702030302020204" pitchFamily="66" charset="0"/>
              </a:rPr>
              <a:t> </a:t>
            </a:r>
          </a:p>
          <a:p>
            <a:endParaRPr lang="el-GR" dirty="0"/>
          </a:p>
        </p:txBody>
      </p:sp>
    </p:spTree>
    <p:extLst>
      <p:ext uri="{BB962C8B-B14F-4D97-AF65-F5344CB8AC3E}">
        <p14:creationId xmlns:p14="http://schemas.microsoft.com/office/powerpoint/2010/main" val="1553612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solidFill>
                  <a:srgbClr val="C00000"/>
                </a:solidFill>
                <a:latin typeface="Comic Sans MS" panose="030F0702030302020204" pitchFamily="66" charset="0"/>
              </a:rPr>
              <a:t>ΘΕΜΑΤΑ ΠΡΟΣ ΕΠΕΞΕΡΓΑΣΙΑ</a:t>
            </a:r>
            <a:endParaRPr lang="el-GR" dirty="0">
              <a:solidFill>
                <a:srgbClr val="C00000"/>
              </a:solidFill>
              <a:latin typeface="Comic Sans MS" panose="030F0702030302020204" pitchFamily="66" charset="0"/>
            </a:endParaRPr>
          </a:p>
        </p:txBody>
      </p:sp>
      <p:sp>
        <p:nvSpPr>
          <p:cNvPr id="3" name="Θέση περιεχομένου 2"/>
          <p:cNvSpPr>
            <a:spLocks noGrp="1"/>
          </p:cNvSpPr>
          <p:nvPr>
            <p:ph idx="1"/>
          </p:nvPr>
        </p:nvSpPr>
        <p:spPr/>
        <p:txBody>
          <a:bodyPr/>
          <a:lstStyle/>
          <a:p>
            <a:pPr marL="514350" indent="-514350">
              <a:buFont typeface="+mj-lt"/>
              <a:buAutoNum type="arabicPeriod"/>
            </a:pPr>
            <a:r>
              <a:rPr lang="el-GR" dirty="0" smtClean="0">
                <a:latin typeface="Comic Sans MS" panose="030F0702030302020204" pitchFamily="66" charset="0"/>
              </a:rPr>
              <a:t>Ποιο είναι το θέμα που πραγματεύεται το κείμενο; Ποια είναι η βασική έννοια και σε ποιους επιμέρους τομείς αναλύεται;</a:t>
            </a:r>
          </a:p>
          <a:p>
            <a:pPr marL="0" indent="0">
              <a:buNone/>
            </a:pPr>
            <a:r>
              <a:rPr lang="el-GR" dirty="0" smtClean="0">
                <a:latin typeface="Comic Sans MS" panose="030F0702030302020204" pitchFamily="66" charset="0"/>
              </a:rPr>
              <a:t>Στην πραγματικότητα σας ζητώ να κάμετε ένα σχεδι</a:t>
            </a:r>
            <a:r>
              <a:rPr lang="el-GR" dirty="0">
                <a:latin typeface="Comic Sans MS" panose="030F0702030302020204" pitchFamily="66" charset="0"/>
              </a:rPr>
              <a:t>ά</a:t>
            </a:r>
            <a:r>
              <a:rPr lang="el-GR" dirty="0" smtClean="0">
                <a:latin typeface="Comic Sans MS" panose="030F0702030302020204" pitchFamily="66" charset="0"/>
              </a:rPr>
              <a:t>γραμμα του κειμένου… </a:t>
            </a:r>
          </a:p>
          <a:p>
            <a:pPr>
              <a:buFont typeface="Wingdings" panose="05000000000000000000" pitchFamily="2" charset="2"/>
              <a:buChar char="v"/>
            </a:pPr>
            <a:r>
              <a:rPr lang="el-GR" dirty="0" smtClean="0">
                <a:latin typeface="Comic Sans MS" panose="030F0702030302020204" pitchFamily="66" charset="0"/>
              </a:rPr>
              <a:t> βασική έννοια</a:t>
            </a:r>
          </a:p>
          <a:p>
            <a:pPr>
              <a:buFont typeface="Wingdings" panose="05000000000000000000" pitchFamily="2" charset="2"/>
              <a:buChar char="v"/>
            </a:pPr>
            <a:r>
              <a:rPr lang="el-GR" dirty="0" smtClean="0">
                <a:latin typeface="Comic Sans MS" panose="030F0702030302020204" pitchFamily="66" charset="0"/>
              </a:rPr>
              <a:t>Άξονες πάνω στους οποίους αναλύεται….</a:t>
            </a:r>
            <a:endParaRPr lang="el-GR" dirty="0">
              <a:latin typeface="Comic Sans MS" panose="030F0702030302020204" pitchFamily="66" charset="0"/>
            </a:endParaRPr>
          </a:p>
        </p:txBody>
      </p:sp>
    </p:spTree>
    <p:extLst>
      <p:ext uri="{BB962C8B-B14F-4D97-AF65-F5344CB8AC3E}">
        <p14:creationId xmlns:p14="http://schemas.microsoft.com/office/powerpoint/2010/main" val="4021651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838200" y="1690688"/>
            <a:ext cx="10515600" cy="4351338"/>
          </a:xfrm>
        </p:spPr>
        <p:txBody>
          <a:bodyPr>
            <a:normAutofit/>
          </a:bodyPr>
          <a:lstStyle/>
          <a:p>
            <a:pPr marL="0" indent="0">
              <a:buNone/>
            </a:pPr>
            <a:r>
              <a:rPr lang="el-GR" dirty="0" smtClean="0">
                <a:latin typeface="Comic Sans MS" panose="030F0702030302020204" pitchFamily="66" charset="0"/>
              </a:rPr>
              <a:t>2. Ποια είναι η θέση του αρθρογράφου, όσον αφορά στο φαινόμενο του </a:t>
            </a:r>
            <a:r>
              <a:rPr lang="en-US" dirty="0" smtClean="0">
                <a:latin typeface="Comic Sans MS" panose="030F0702030302020204" pitchFamily="66" charset="0"/>
              </a:rPr>
              <a:t>Brain Drain</a:t>
            </a:r>
            <a:r>
              <a:rPr lang="el-GR" dirty="0" smtClean="0">
                <a:latin typeface="Comic Sans MS" panose="030F0702030302020204" pitchFamily="66" charset="0"/>
              </a:rPr>
              <a:t>; Να αναζητήσετε στη 2</a:t>
            </a:r>
            <a:r>
              <a:rPr lang="el-GR" baseline="30000" dirty="0" smtClean="0">
                <a:latin typeface="Comic Sans MS" panose="030F0702030302020204" pitchFamily="66" charset="0"/>
              </a:rPr>
              <a:t>η</a:t>
            </a:r>
            <a:r>
              <a:rPr lang="el-GR" dirty="0" smtClean="0">
                <a:latin typeface="Comic Sans MS" panose="030F0702030302020204" pitchFamily="66" charset="0"/>
              </a:rPr>
              <a:t> και στην 3</a:t>
            </a:r>
            <a:r>
              <a:rPr lang="el-GR" baseline="30000" dirty="0" smtClean="0">
                <a:latin typeface="Comic Sans MS" panose="030F0702030302020204" pitchFamily="66" charset="0"/>
              </a:rPr>
              <a:t>η</a:t>
            </a:r>
            <a:r>
              <a:rPr lang="el-GR" dirty="0" smtClean="0">
                <a:latin typeface="Comic Sans MS" panose="030F0702030302020204" pitchFamily="66" charset="0"/>
              </a:rPr>
              <a:t> παράγραφο τους τρόπους με τους οποίους την υποστηρίζει. Πιστεύετε ότι τεκμηριώνει επαρκώς την άποψη του;</a:t>
            </a:r>
          </a:p>
          <a:p>
            <a:pPr marL="0" indent="0">
              <a:buNone/>
            </a:pPr>
            <a:r>
              <a:rPr lang="el-GR" dirty="0" smtClean="0">
                <a:latin typeface="Comic Sans MS" panose="030F0702030302020204" pitchFamily="66" charset="0"/>
              </a:rPr>
              <a:t>3. Στην 1</a:t>
            </a:r>
            <a:r>
              <a:rPr lang="el-GR" baseline="30000" dirty="0" smtClean="0">
                <a:latin typeface="Comic Sans MS" panose="030F0702030302020204" pitchFamily="66" charset="0"/>
              </a:rPr>
              <a:t>η</a:t>
            </a:r>
            <a:r>
              <a:rPr lang="el-GR" dirty="0" smtClean="0">
                <a:latin typeface="Comic Sans MS" panose="030F0702030302020204" pitchFamily="66" charset="0"/>
              </a:rPr>
              <a:t> παράγραφο του κειμένου ο αρθρογράφος επιδιώκει να προβληματίσει το αναγνωστικό κοινό ως προς μαζική μετανάστευση των νέων επιστημόνων στο εξωτερικό. Να αναφέρετε τρία εκφραστικά μέσα και τα αντίστοιχα παραδείγματά τους μέσω των οποίων επιτυγχάνει το στόχο του…</a:t>
            </a:r>
          </a:p>
          <a:p>
            <a:pPr marL="0" indent="0">
              <a:buNone/>
            </a:pPr>
            <a:r>
              <a:rPr lang="el-GR" dirty="0" smtClean="0">
                <a:latin typeface="Comic Sans MS" panose="030F0702030302020204" pitchFamily="66" charset="0"/>
              </a:rPr>
              <a:t>4. «στραγγαλίζει», «ανασάνουν»:  να αντικαταστήσετε τα ρήματα σε εισαγωγικά με ρήματα η ρηματικές φράσεις που θα αποτυπώνουν την αναφορική λειτουργία της γλώσσας. Πώς επηρεάζει το ύφος του αποσπάσματος αυτή η αλλαγή;</a:t>
            </a:r>
          </a:p>
        </p:txBody>
      </p:sp>
    </p:spTree>
    <p:extLst>
      <p:ext uri="{BB962C8B-B14F-4D97-AF65-F5344CB8AC3E}">
        <p14:creationId xmlns:p14="http://schemas.microsoft.com/office/powerpoint/2010/main" val="2993813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latin typeface="Comic Sans MS" panose="030F0702030302020204" pitchFamily="66" charset="0"/>
              </a:rPr>
              <a:t>Το φαινόμενο του </a:t>
            </a:r>
            <a:r>
              <a:rPr lang="en-US" dirty="0" smtClean="0">
                <a:latin typeface="Comic Sans MS" panose="030F0702030302020204" pitchFamily="66" charset="0"/>
              </a:rPr>
              <a:t>Brain Drain </a:t>
            </a:r>
            <a:r>
              <a:rPr lang="el-GR" dirty="0" smtClean="0">
                <a:latin typeface="Comic Sans MS" panose="030F0702030302020204" pitchFamily="66" charset="0"/>
              </a:rPr>
              <a:t>είναι μία σύγχρονη πραγματικότητα….</a:t>
            </a:r>
          </a:p>
          <a:p>
            <a:r>
              <a:rPr lang="el-GR" dirty="0" smtClean="0">
                <a:latin typeface="Comic Sans MS" panose="030F0702030302020204" pitchFamily="66" charset="0"/>
              </a:rPr>
              <a:t>Στο κείμενο που επεξεργαστήκαμε ο αρθρογράφος τοποθετήθηκε αρνητικά σε αυτό. Υπάρχει πάντα κι η αντίθετη άποψη.</a:t>
            </a:r>
          </a:p>
          <a:p>
            <a:r>
              <a:rPr lang="el-GR" dirty="0" smtClean="0">
                <a:latin typeface="Comic Sans MS" panose="030F0702030302020204" pitchFamily="66" charset="0"/>
              </a:rPr>
              <a:t>Στο επόμενο κείμενο θα τη δούμε….</a:t>
            </a:r>
          </a:p>
          <a:p>
            <a:r>
              <a:rPr lang="el-GR" dirty="0" smtClean="0">
                <a:latin typeface="Comic Sans MS" panose="030F0702030302020204" pitchFamily="66" charset="0"/>
              </a:rPr>
              <a:t>Επομένως : α) ετοιμαστείτε να απαντήσετε σε ερώτημα σύγκρισης και β) σκεφτείτε ποια είναι η δική σας θέση απέναντι στο ζήτημα… πολύ ωραίο θέμα έκθεσης …. </a:t>
            </a:r>
            <a:endParaRPr lang="el-GR" dirty="0">
              <a:latin typeface="Comic Sans MS" panose="030F0702030302020204" pitchFamily="66" charset="0"/>
            </a:endParaRPr>
          </a:p>
        </p:txBody>
      </p:sp>
    </p:spTree>
    <p:extLst>
      <p:ext uri="{BB962C8B-B14F-4D97-AF65-F5344CB8AC3E}">
        <p14:creationId xmlns:p14="http://schemas.microsoft.com/office/powerpoint/2010/main" val="1773394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solidFill>
                  <a:schemeClr val="accent1"/>
                </a:solidFill>
                <a:latin typeface="Comic Sans MS" panose="030F0702030302020204" pitchFamily="66" charset="0"/>
              </a:rPr>
              <a:t>ΣΑΣ ΕΥΧΑΡΙΣΤΩ ΠΟΛΥ!</a:t>
            </a:r>
            <a:endParaRPr lang="el-GR" dirty="0">
              <a:solidFill>
                <a:schemeClr val="accent1"/>
              </a:solidFill>
              <a:latin typeface="Comic Sans MS" panose="030F0702030302020204" pitchFamily="66" charset="0"/>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22688" y="1564481"/>
            <a:ext cx="2457450" cy="1857375"/>
          </a:xfrm>
        </p:spPr>
      </p:pic>
    </p:spTree>
    <p:extLst>
      <p:ext uri="{BB962C8B-B14F-4D97-AF65-F5344CB8AC3E}">
        <p14:creationId xmlns:p14="http://schemas.microsoft.com/office/powerpoint/2010/main" val="3458318317"/>
      </p:ext>
    </p:extLst>
  </p:cSld>
  <p:clrMapOvr>
    <a:masterClrMapping/>
  </p:clrMapOvr>
  <p:timing>
    <p:tnLst>
      <p:par>
        <p:cTn id="1" dur="indefinite" restart="never" nodeType="tmRoot"/>
      </p:par>
    </p:tnLst>
  </p:timing>
</p:sld>
</file>

<file path=ppt/theme/theme1.xml><?xml version="1.0" encoding="utf-8"?>
<a:theme xmlns:a="http://schemas.openxmlformats.org/drawingml/2006/main" name="Κομμάτι">
  <a:themeElements>
    <a:clrScheme name="Κομμάτ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Κομμάτ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ομμάτ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85</TotalTime>
  <Words>884</Words>
  <Application>Microsoft Office PowerPoint</Application>
  <PresentationFormat>Ευρεία οθόνη</PresentationFormat>
  <Paragraphs>31</Paragraphs>
  <Slides>9</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9</vt:i4>
      </vt:variant>
    </vt:vector>
  </HeadingPairs>
  <TitlesOfParts>
    <vt:vector size="16" baseType="lpstr">
      <vt:lpstr>Calibri</vt:lpstr>
      <vt:lpstr>Century Gothic</vt:lpstr>
      <vt:lpstr>Comic Sans MS</vt:lpstr>
      <vt:lpstr>Times New Roman</vt:lpstr>
      <vt:lpstr>Wingdings</vt:lpstr>
      <vt:lpstr>Wingdings 3</vt:lpstr>
      <vt:lpstr>Κομμάτι</vt:lpstr>
      <vt:lpstr>BRAIN DRAIN</vt:lpstr>
      <vt:lpstr>Το αντίδοτο στο Brain Drain</vt:lpstr>
      <vt:lpstr>Παρουσίαση του PowerPoint</vt:lpstr>
      <vt:lpstr>Παρουσίαση του PowerPoint</vt:lpstr>
      <vt:lpstr>Παρουσίαση του PowerPoint</vt:lpstr>
      <vt:lpstr>ΘΕΜΑΤΑ ΠΡΟΣ ΕΠΕΞΕΡΓΑΣΙΑ</vt:lpstr>
      <vt:lpstr>Παρουσίαση του PowerPoint</vt:lpstr>
      <vt:lpstr>Παρουσίαση του PowerPoint</vt:lpstr>
      <vt:lpstr>ΣΑΣ ΕΥΧΑΡΙΣΤΩ ΠΟΛΥ!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BRAIN DRAIN</dc:title>
  <dc:creator>Θοδωρής</dc:creator>
  <cp:lastModifiedBy>Θοδωρής</cp:lastModifiedBy>
  <cp:revision>12</cp:revision>
  <dcterms:created xsi:type="dcterms:W3CDTF">2020-03-22T10:35:58Z</dcterms:created>
  <dcterms:modified xsi:type="dcterms:W3CDTF">2020-03-28T09:10:51Z</dcterms:modified>
</cp:coreProperties>
</file>