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3/6/2025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3/6/2025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3/6/2025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3/6/2025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dirty="0"/>
              <a:t>3/6/2025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3/6/2025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609285" y="2851331"/>
            <a:ext cx="3893623"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66635" y="2851331"/>
            <a:ext cx="3899798"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3/6/2025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3/6/2025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3/6/2025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dirty="0"/>
              <a:t>3/6/2025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dirty="0"/>
              <a:t>3/6/2025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3/6/2025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88ACF4-1463-6BC9-8C69-8FA8E9869367}"/>
              </a:ext>
            </a:extLst>
          </p:cNvPr>
          <p:cNvSpPr>
            <a:spLocks noGrp="1"/>
          </p:cNvSpPr>
          <p:nvPr>
            <p:ph type="ctrTitle"/>
          </p:nvPr>
        </p:nvSpPr>
        <p:spPr/>
        <p:txBody>
          <a:bodyPr/>
          <a:lstStyle/>
          <a:p>
            <a:r>
              <a:rPr lang="el-GR" dirty="0"/>
              <a:t>Του Γιάννη Ρίτσου</a:t>
            </a:r>
          </a:p>
        </p:txBody>
      </p:sp>
      <p:sp>
        <p:nvSpPr>
          <p:cNvPr id="3" name="Υπότιτλος 2">
            <a:extLst>
              <a:ext uri="{FF2B5EF4-FFF2-40B4-BE49-F238E27FC236}">
                <a16:creationId xmlns:a16="http://schemas.microsoft.com/office/drawing/2014/main" id="{E102E2BB-0EC9-7D63-58BF-DFEB1B7C718D}"/>
              </a:ext>
            </a:extLst>
          </p:cNvPr>
          <p:cNvSpPr>
            <a:spLocks noGrp="1"/>
          </p:cNvSpPr>
          <p:nvPr>
            <p:ph type="subTitle" idx="1"/>
          </p:nvPr>
        </p:nvSpPr>
        <p:spPr/>
        <p:txBody>
          <a:bodyPr>
            <a:normAutofit/>
          </a:bodyPr>
          <a:lstStyle/>
          <a:p>
            <a:r>
              <a:rPr lang="el-GR" sz="6600" dirty="0"/>
              <a:t>Ρωμιοσύνη</a:t>
            </a:r>
          </a:p>
        </p:txBody>
      </p:sp>
    </p:spTree>
    <p:extLst>
      <p:ext uri="{BB962C8B-B14F-4D97-AF65-F5344CB8AC3E}">
        <p14:creationId xmlns:p14="http://schemas.microsoft.com/office/powerpoint/2010/main" val="2518918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εικόνας 5">
            <a:extLst>
              <a:ext uri="{FF2B5EF4-FFF2-40B4-BE49-F238E27FC236}">
                <a16:creationId xmlns:a16="http://schemas.microsoft.com/office/drawing/2014/main" id="{EA713FA5-626E-931B-E190-08638DAF4061}"/>
              </a:ext>
            </a:extLst>
          </p:cNvPr>
          <p:cNvPicPr>
            <a:picLocks noGrp="1" noChangeAspect="1"/>
          </p:cNvPicPr>
          <p:nvPr>
            <p:ph type="pic" idx="1"/>
          </p:nvPr>
        </p:nvPicPr>
        <p:blipFill>
          <a:blip r:embed="rId2"/>
          <a:srcRect l="27129" r="27129"/>
          <a:stretch>
            <a:fillRect/>
          </a:stretch>
        </p:blipFill>
        <p:spPr>
          <a:xfrm>
            <a:off x="6096000" y="407963"/>
            <a:ext cx="5280796" cy="5261317"/>
          </a:xfrm>
        </p:spPr>
      </p:pic>
      <p:sp>
        <p:nvSpPr>
          <p:cNvPr id="3" name="Τίτλος 2">
            <a:extLst>
              <a:ext uri="{FF2B5EF4-FFF2-40B4-BE49-F238E27FC236}">
                <a16:creationId xmlns:a16="http://schemas.microsoft.com/office/drawing/2014/main" id="{63E3D22C-C905-92E2-5328-A61F38F3A725}"/>
              </a:ext>
            </a:extLst>
          </p:cNvPr>
          <p:cNvSpPr>
            <a:spLocks noGrp="1"/>
          </p:cNvSpPr>
          <p:nvPr>
            <p:ph type="title"/>
          </p:nvPr>
        </p:nvSpPr>
        <p:spPr/>
        <p:txBody>
          <a:bodyPr>
            <a:noAutofit/>
          </a:bodyPr>
          <a:lstStyle/>
          <a:p>
            <a:pPr>
              <a:lnSpc>
                <a:spcPct val="107000"/>
              </a:lnSpc>
              <a:spcAft>
                <a:spcPts val="800"/>
              </a:spcAft>
            </a:pPr>
            <a:r>
              <a:rPr lang="el-GR" sz="19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Τόσα χρόνια </a:t>
            </a:r>
            <a:r>
              <a:rPr lang="el-GR" sz="1900" kern="0" dirty="0" err="1">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πολιορκημένοι</a:t>
            </a:r>
            <a:r>
              <a:rPr lang="el-GR" sz="19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 από στεριά και θάλασσα</a:t>
            </a:r>
            <a:br>
              <a:rPr lang="el-GR" sz="1900" kern="100" dirty="0">
                <a:effectLst/>
                <a:latin typeface="Calibri" panose="020F0502020204030204" pitchFamily="34" charset="0"/>
                <a:ea typeface="Calibri" panose="020F0502020204030204" pitchFamily="34" charset="0"/>
                <a:cs typeface="Times New Roman" panose="02020603050405020304" pitchFamily="18" charset="0"/>
              </a:rPr>
            </a:br>
            <a:r>
              <a:rPr lang="el-GR" sz="19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όλοι πεινάνε, όλοι σκοτώνονται και κανένας δεν πέθανε –</a:t>
            </a:r>
            <a:br>
              <a:rPr lang="el-GR" sz="1900" kern="100" dirty="0">
                <a:effectLst/>
                <a:latin typeface="Calibri" panose="020F0502020204030204" pitchFamily="34" charset="0"/>
                <a:ea typeface="Calibri" panose="020F0502020204030204" pitchFamily="34" charset="0"/>
                <a:cs typeface="Times New Roman" panose="02020603050405020304" pitchFamily="18" charset="0"/>
              </a:rPr>
            </a:br>
            <a:r>
              <a:rPr lang="el-GR" sz="1900" kern="0" dirty="0" err="1">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πάνου</a:t>
            </a:r>
            <a:r>
              <a:rPr lang="el-GR" sz="19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 στα καραούλια λάμπουνε τα μάτια τους,</a:t>
            </a:r>
            <a:br>
              <a:rPr lang="el-GR" sz="19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1900" dirty="0"/>
          </a:p>
        </p:txBody>
      </p:sp>
      <p:sp>
        <p:nvSpPr>
          <p:cNvPr id="4" name="Θέση κειμένου 3">
            <a:extLst>
              <a:ext uri="{FF2B5EF4-FFF2-40B4-BE49-F238E27FC236}">
                <a16:creationId xmlns:a16="http://schemas.microsoft.com/office/drawing/2014/main" id="{B3E424A7-9740-3F41-9788-3617E09FCBAB}"/>
              </a:ext>
            </a:extLst>
          </p:cNvPr>
          <p:cNvSpPr>
            <a:spLocks noGrp="1"/>
          </p:cNvSpPr>
          <p:nvPr>
            <p:ph type="body" sz="half" idx="2"/>
          </p:nvPr>
        </p:nvSpPr>
        <p:spPr/>
        <p:txBody>
          <a:bodyPr>
            <a:normAutofit fontScale="25000" lnSpcReduction="20000"/>
          </a:bodyPr>
          <a:lstStyle/>
          <a:p>
            <a:pPr algn="just">
              <a:lnSpc>
                <a:spcPct val="107000"/>
              </a:lnSpc>
              <a:spcAft>
                <a:spcPts val="800"/>
              </a:spcAft>
            </a:pPr>
            <a:r>
              <a:rPr lang="el-GR" sz="80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μια μεγάλη σημαία, μια μεγάλη φωτιά κατακόκκινη</a:t>
            </a:r>
            <a:endParaRPr lang="el-GR" sz="8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80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και κάθε αυγή χιλιάδες περιστέρια φεύγουν απ’ τα χέρια τους</a:t>
            </a:r>
            <a:endParaRPr lang="el-GR" sz="8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80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για τις τέσσερις πόρτες του ορίζοντα.</a:t>
            </a:r>
            <a:endParaRPr lang="el-GR" sz="8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80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 </a:t>
            </a:r>
            <a:endParaRPr lang="el-GR" sz="8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9885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AC1DB5-64BE-2402-2CB7-A120682A1158}"/>
              </a:ext>
            </a:extLst>
          </p:cNvPr>
          <p:cNvSpPr>
            <a:spLocks noGrp="1"/>
          </p:cNvSpPr>
          <p:nvPr>
            <p:ph type="title"/>
          </p:nvPr>
        </p:nvSpPr>
        <p:spPr/>
        <p:txBody>
          <a:bodyPr/>
          <a:lstStyle/>
          <a:p>
            <a:r>
              <a:rPr lang="el-GR" dirty="0"/>
              <a:t>Ο αγώνας των Ελλήνων στην κατοχή </a:t>
            </a:r>
          </a:p>
        </p:txBody>
      </p:sp>
      <p:pic>
        <p:nvPicPr>
          <p:cNvPr id="5" name="Θέση περιεχομένου 4">
            <a:extLst>
              <a:ext uri="{FF2B5EF4-FFF2-40B4-BE49-F238E27FC236}">
                <a16:creationId xmlns:a16="http://schemas.microsoft.com/office/drawing/2014/main" id="{B6D2F2DB-189D-6581-67F8-F974770B9AE8}"/>
              </a:ext>
            </a:extLst>
          </p:cNvPr>
          <p:cNvPicPr>
            <a:picLocks noGrp="1" noChangeAspect="1"/>
          </p:cNvPicPr>
          <p:nvPr>
            <p:ph idx="1"/>
          </p:nvPr>
        </p:nvPicPr>
        <p:blipFill>
          <a:blip r:embed="rId2"/>
          <a:stretch>
            <a:fillRect/>
          </a:stretch>
        </p:blipFill>
        <p:spPr>
          <a:xfrm>
            <a:off x="2611809" y="1885284"/>
            <a:ext cx="7958330" cy="4500525"/>
          </a:xfrm>
        </p:spPr>
      </p:pic>
    </p:spTree>
    <p:extLst>
      <p:ext uri="{BB962C8B-B14F-4D97-AF65-F5344CB8AC3E}">
        <p14:creationId xmlns:p14="http://schemas.microsoft.com/office/powerpoint/2010/main" val="9632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9934C0-E98B-E76A-9169-A1F474EC078D}"/>
              </a:ext>
            </a:extLst>
          </p:cNvPr>
          <p:cNvSpPr>
            <a:spLocks noGrp="1"/>
          </p:cNvSpPr>
          <p:nvPr>
            <p:ph type="title"/>
          </p:nvPr>
        </p:nvSpPr>
        <p:spPr/>
        <p:txBody>
          <a:bodyPr/>
          <a:lstStyle/>
          <a:p>
            <a:r>
              <a:rPr lang="el-GR" sz="2400" kern="0" dirty="0">
                <a:effectLst/>
                <a:latin typeface="Comic Sans MS" panose="030F0702030302020204" pitchFamily="66" charset="0"/>
                <a:ea typeface="Times New Roman" panose="02020603050405020304" pitchFamily="18" charset="0"/>
                <a:cs typeface="Times New Roman" panose="02020603050405020304" pitchFamily="18" charset="0"/>
              </a:rPr>
              <a:t>Αυτά τα δέντρα δε βολεύονται με λιγότερο ουρανό,</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pic>
        <p:nvPicPr>
          <p:cNvPr id="6" name="Θέση περιεχομένου 5">
            <a:extLst>
              <a:ext uri="{FF2B5EF4-FFF2-40B4-BE49-F238E27FC236}">
                <a16:creationId xmlns:a16="http://schemas.microsoft.com/office/drawing/2014/main" id="{5205685A-6ECB-03DF-19FB-972555965C24}"/>
              </a:ext>
            </a:extLst>
          </p:cNvPr>
          <p:cNvPicPr>
            <a:picLocks noGrp="1" noChangeAspect="1"/>
          </p:cNvPicPr>
          <p:nvPr>
            <p:ph idx="1"/>
          </p:nvPr>
        </p:nvPicPr>
        <p:blipFill>
          <a:blip r:embed="rId2"/>
          <a:stretch>
            <a:fillRect/>
          </a:stretch>
        </p:blipFill>
        <p:spPr>
          <a:xfrm>
            <a:off x="5201587" y="1109273"/>
            <a:ext cx="5831174" cy="4646950"/>
          </a:xfrm>
        </p:spPr>
      </p:pic>
      <p:sp>
        <p:nvSpPr>
          <p:cNvPr id="4" name="Θέση κειμένου 3">
            <a:extLst>
              <a:ext uri="{FF2B5EF4-FFF2-40B4-BE49-F238E27FC236}">
                <a16:creationId xmlns:a16="http://schemas.microsoft.com/office/drawing/2014/main" id="{287AA84E-83A8-16E6-873E-26449968473D}"/>
              </a:ext>
            </a:extLst>
          </p:cNvPr>
          <p:cNvSpPr>
            <a:spLocks noGrp="1"/>
          </p:cNvSpPr>
          <p:nvPr>
            <p:ph type="body" sz="half" idx="2"/>
          </p:nvPr>
        </p:nvSpPr>
        <p:spPr>
          <a:xfrm>
            <a:off x="1588958" y="3185692"/>
            <a:ext cx="3329178" cy="2389857"/>
          </a:xfrm>
        </p:spPr>
        <p:txBody>
          <a:bodyPr>
            <a:normAutofit fontScale="32500" lnSpcReduction="20000"/>
          </a:bodyPr>
          <a:lstStyle/>
          <a:p>
            <a:pPr algn="just">
              <a:lnSpc>
                <a:spcPct val="107000"/>
              </a:lnSpc>
              <a:spcAft>
                <a:spcPts val="800"/>
              </a:spcAft>
            </a:pPr>
            <a:r>
              <a:rPr lang="el-GR" sz="4900" kern="0" dirty="0">
                <a:effectLst/>
                <a:latin typeface="Comic Sans MS" panose="030F0702030302020204" pitchFamily="66" charset="0"/>
                <a:ea typeface="Times New Roman" panose="02020603050405020304" pitchFamily="18" charset="0"/>
                <a:cs typeface="Times New Roman" panose="02020603050405020304" pitchFamily="18" charset="0"/>
              </a:rPr>
              <a:t>αυτές οι πέτρες δε βολεύονται </a:t>
            </a:r>
            <a:r>
              <a:rPr lang="el-GR" sz="4900" kern="0" dirty="0" err="1">
                <a:effectLst/>
                <a:latin typeface="Comic Sans MS" panose="030F0702030302020204" pitchFamily="66" charset="0"/>
                <a:ea typeface="Times New Roman" panose="02020603050405020304" pitchFamily="18" charset="0"/>
                <a:cs typeface="Times New Roman" panose="02020603050405020304" pitchFamily="18" charset="0"/>
              </a:rPr>
              <a:t>κάτου</a:t>
            </a:r>
            <a:r>
              <a:rPr lang="el-GR" sz="4900" kern="0" dirty="0">
                <a:effectLst/>
                <a:latin typeface="Comic Sans MS" panose="030F0702030302020204" pitchFamily="66" charset="0"/>
                <a:ea typeface="Times New Roman" panose="02020603050405020304" pitchFamily="18" charset="0"/>
                <a:cs typeface="Times New Roman" panose="02020603050405020304" pitchFamily="18" charset="0"/>
              </a:rPr>
              <a:t> απ’ τα ξένα βήματα,</a:t>
            </a:r>
            <a:endParaRPr lang="el-GR" sz="49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4900" kern="0" dirty="0">
                <a:effectLst/>
                <a:latin typeface="Comic Sans MS" panose="030F0702030302020204" pitchFamily="66" charset="0"/>
                <a:ea typeface="Times New Roman" panose="02020603050405020304" pitchFamily="18" charset="0"/>
                <a:cs typeface="Times New Roman" panose="02020603050405020304" pitchFamily="18" charset="0"/>
              </a:rPr>
              <a:t>αυτά τα πρόσωπα δε βολεύονται παρά μόνο στον ήλιο,</a:t>
            </a:r>
            <a:endParaRPr lang="el-GR" sz="49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4900" kern="0" dirty="0">
                <a:effectLst/>
                <a:latin typeface="Comic Sans MS" panose="030F0702030302020204" pitchFamily="66" charset="0"/>
                <a:ea typeface="Times New Roman" panose="02020603050405020304" pitchFamily="18" charset="0"/>
                <a:cs typeface="Times New Roman" panose="02020603050405020304" pitchFamily="18" charset="0"/>
              </a:rPr>
              <a:t>αυτές οι καρδιές δε βολεύονται παρά μόνο στο δίκιο.</a:t>
            </a:r>
            <a:endParaRPr lang="el-GR" sz="49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52774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a:extLst>
              <a:ext uri="{FF2B5EF4-FFF2-40B4-BE49-F238E27FC236}">
                <a16:creationId xmlns:a16="http://schemas.microsoft.com/office/drawing/2014/main" id="{2D7251F0-8BE5-20E2-9968-210F1443B6FF}"/>
              </a:ext>
            </a:extLst>
          </p:cNvPr>
          <p:cNvSpPr>
            <a:spLocks noGrp="1"/>
          </p:cNvSpPr>
          <p:nvPr>
            <p:ph type="title"/>
          </p:nvPr>
        </p:nvSpPr>
        <p:spPr>
          <a:xfrm>
            <a:off x="1971241" y="1282452"/>
            <a:ext cx="3970986" cy="1900473"/>
          </a:xfrm>
        </p:spPr>
        <p:txBody>
          <a:bodyPr>
            <a:normAutofit fontScale="90000"/>
          </a:bodyPr>
          <a:lstStyle/>
          <a:p>
            <a:pPr>
              <a:lnSpc>
                <a:spcPct val="107000"/>
              </a:lnSpc>
              <a:spcAft>
                <a:spcPts val="800"/>
              </a:spcAft>
            </a:pPr>
            <a:b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br>
            <a:b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Ετούτο το τοπίο είναι σκληρό σαν τη σιωπή,</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σφίγγει στον κόρφο του τα πυρωμένα λιθάρια,</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σφίγγει στο φως τις ορφανές ελιές του και τ’ αμπέλια του,</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σφίγγει τα δόντια. Δεν υπάρχει νερό. Μονάχα φως.</a:t>
            </a:r>
            <a:b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b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4" name="Θέση κειμένου 3">
            <a:extLst>
              <a:ext uri="{FF2B5EF4-FFF2-40B4-BE49-F238E27FC236}">
                <a16:creationId xmlns:a16="http://schemas.microsoft.com/office/drawing/2014/main" id="{83BFD2B1-E10A-6450-F4F9-9B476D6C0AFA}"/>
              </a:ext>
            </a:extLst>
          </p:cNvPr>
          <p:cNvSpPr>
            <a:spLocks noGrp="1"/>
          </p:cNvSpPr>
          <p:nvPr>
            <p:ph type="body" sz="half" idx="2"/>
          </p:nvPr>
        </p:nvSpPr>
        <p:spPr/>
        <p:txBody>
          <a:bodyPr/>
          <a:lstStyle/>
          <a:p>
            <a:r>
              <a:rPr lang="el-GR" sz="2000" kern="0" dirty="0">
                <a:effectLst/>
                <a:latin typeface="Comic Sans MS" panose="030F0702030302020204" pitchFamily="66" charset="0"/>
                <a:ea typeface="Times New Roman" panose="02020603050405020304" pitchFamily="18" charset="0"/>
                <a:cs typeface="Times New Roman" panose="02020603050405020304" pitchFamily="18" charset="0"/>
              </a:rPr>
              <a:t>Ο δρόμος χάνεται στο φως κι ο ίσκιος της </a:t>
            </a:r>
            <a:br>
              <a:rPr lang="el-GR" sz="2000" kern="0" dirty="0">
                <a:effectLst/>
                <a:latin typeface="Comic Sans MS" panose="030F0702030302020204" pitchFamily="66" charset="0"/>
                <a:ea typeface="Times New Roman" panose="02020603050405020304" pitchFamily="18" charset="0"/>
                <a:cs typeface="Times New Roman" panose="02020603050405020304" pitchFamily="18" charset="0"/>
              </a:rPr>
            </a:br>
            <a:r>
              <a:rPr lang="el-GR" sz="2000" kern="0" dirty="0">
                <a:effectLst/>
                <a:latin typeface="Comic Sans MS" panose="030F0702030302020204" pitchFamily="66" charset="0"/>
                <a:ea typeface="Times New Roman" panose="02020603050405020304" pitchFamily="18" charset="0"/>
                <a:cs typeface="Times New Roman" panose="02020603050405020304" pitchFamily="18" charset="0"/>
              </a:rPr>
              <a:t>μάντρας είναι σίδερο.</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r>
              <a:rPr lang="el-GR" sz="2000" kern="0" dirty="0">
                <a:effectLst/>
                <a:latin typeface="Comic Sans MS" panose="030F0702030302020204" pitchFamily="66" charset="0"/>
                <a:ea typeface="Times New Roman" panose="02020603050405020304" pitchFamily="18" charset="0"/>
                <a:cs typeface="Times New Roman" panose="02020603050405020304" pitchFamily="18" charset="0"/>
              </a:rPr>
              <a:t> </a:t>
            </a:r>
            <a:br>
              <a:rPr lang="el-GR" sz="20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pic>
        <p:nvPicPr>
          <p:cNvPr id="10" name="Θέση εικόνας 9">
            <a:extLst>
              <a:ext uri="{FF2B5EF4-FFF2-40B4-BE49-F238E27FC236}">
                <a16:creationId xmlns:a16="http://schemas.microsoft.com/office/drawing/2014/main" id="{D9CBD0C8-6C63-1D8A-1B8E-B13989325647}"/>
              </a:ext>
            </a:extLst>
          </p:cNvPr>
          <p:cNvPicPr>
            <a:picLocks noGrp="1" noChangeAspect="1"/>
          </p:cNvPicPr>
          <p:nvPr>
            <p:ph type="pic" idx="1"/>
          </p:nvPr>
        </p:nvPicPr>
        <p:blipFill>
          <a:blip r:embed="rId2"/>
          <a:srcRect l="33700" r="33700"/>
          <a:stretch>
            <a:fillRect/>
          </a:stretch>
        </p:blipFill>
        <p:spPr/>
      </p:pic>
    </p:spTree>
    <p:extLst>
      <p:ext uri="{BB962C8B-B14F-4D97-AF65-F5344CB8AC3E}">
        <p14:creationId xmlns:p14="http://schemas.microsoft.com/office/powerpoint/2010/main" val="377295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B00016-2CDF-5462-84B3-72A2C6C79E5D}"/>
              </a:ext>
            </a:extLst>
          </p:cNvPr>
          <p:cNvSpPr>
            <a:spLocks noGrp="1"/>
          </p:cNvSpPr>
          <p:nvPr>
            <p:ph type="title"/>
          </p:nvPr>
        </p:nvSpPr>
        <p:spPr/>
        <p:txBody>
          <a:bodyPr>
            <a:normAutofit fontScale="90000"/>
          </a:bodyPr>
          <a:lstStyle/>
          <a:p>
            <a:pPr>
              <a:lnSpc>
                <a:spcPct val="107000"/>
              </a:lnSpc>
              <a:spcAft>
                <a:spcPts val="800"/>
              </a:spcAft>
            </a:pPr>
            <a:r>
              <a:rPr lang="el-GR" sz="2400" kern="0" dirty="0">
                <a:effectLst/>
                <a:latin typeface="Comic Sans MS" panose="030F0702030302020204" pitchFamily="66" charset="0"/>
                <a:ea typeface="Times New Roman" panose="02020603050405020304" pitchFamily="18" charset="0"/>
                <a:cs typeface="Times New Roman" panose="02020603050405020304" pitchFamily="18" charset="0"/>
              </a:rPr>
              <a:t>Μαρμάρωσαν τα δέντρα, τα ποτάμια κι οι φωνές μες στον ασβέστη</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r>
              <a:rPr lang="el-GR" sz="2400" kern="0" dirty="0">
                <a:effectLst/>
                <a:latin typeface="Comic Sans MS" panose="030F0702030302020204" pitchFamily="66" charset="0"/>
                <a:ea typeface="Times New Roman" panose="02020603050405020304" pitchFamily="18" charset="0"/>
                <a:cs typeface="Times New Roman" panose="02020603050405020304" pitchFamily="18" charset="0"/>
              </a:rPr>
              <a:t>του ήλιου.</a:t>
            </a:r>
            <a:br>
              <a:rPr lang="el-G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pic>
        <p:nvPicPr>
          <p:cNvPr id="6" name="Θέση περιεχομένου 5">
            <a:extLst>
              <a:ext uri="{FF2B5EF4-FFF2-40B4-BE49-F238E27FC236}">
                <a16:creationId xmlns:a16="http://schemas.microsoft.com/office/drawing/2014/main" id="{D236B4CC-B654-F2A1-A9B0-6541160156DB}"/>
              </a:ext>
            </a:extLst>
          </p:cNvPr>
          <p:cNvPicPr>
            <a:picLocks noGrp="1" noChangeAspect="1"/>
          </p:cNvPicPr>
          <p:nvPr>
            <p:ph idx="1"/>
          </p:nvPr>
        </p:nvPicPr>
        <p:blipFill>
          <a:blip r:embed="rId2"/>
          <a:stretch>
            <a:fillRect/>
          </a:stretch>
        </p:blipFill>
        <p:spPr>
          <a:xfrm>
            <a:off x="5426440" y="1309470"/>
            <a:ext cx="6086006" cy="4601980"/>
          </a:xfrm>
        </p:spPr>
      </p:pic>
      <p:sp>
        <p:nvSpPr>
          <p:cNvPr id="4" name="Θέση κειμένου 3">
            <a:extLst>
              <a:ext uri="{FF2B5EF4-FFF2-40B4-BE49-F238E27FC236}">
                <a16:creationId xmlns:a16="http://schemas.microsoft.com/office/drawing/2014/main" id="{7214CAB5-3D6B-88DF-B02B-DD1D8B18CB10}"/>
              </a:ext>
            </a:extLst>
          </p:cNvPr>
          <p:cNvSpPr>
            <a:spLocks noGrp="1"/>
          </p:cNvSpPr>
          <p:nvPr>
            <p:ph type="body" sz="half" idx="2"/>
          </p:nvPr>
        </p:nvSpPr>
        <p:spPr>
          <a:xfrm>
            <a:off x="1595568" y="2863121"/>
            <a:ext cx="2664361" cy="2379646"/>
          </a:xfrm>
        </p:spPr>
        <p:txBody>
          <a:bodyPr>
            <a:normAutofit fontScale="25000" lnSpcReduction="20000"/>
          </a:bodyPr>
          <a:lstStyle/>
          <a:p>
            <a:pPr algn="just">
              <a:lnSpc>
                <a:spcPct val="107000"/>
              </a:lnSpc>
              <a:spcAft>
                <a:spcPts val="800"/>
              </a:spcAft>
            </a:pP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Η ρίζα σκοντάφτει στο μάρμαρο. Τα σκονισμένα </a:t>
            </a:r>
            <a:r>
              <a:rPr lang="el-GR" sz="5200" kern="0" dirty="0" err="1">
                <a:effectLst/>
                <a:latin typeface="Comic Sans MS" panose="030F0702030302020204" pitchFamily="66" charset="0"/>
                <a:ea typeface="Times New Roman" panose="02020603050405020304" pitchFamily="18" charset="0"/>
                <a:cs typeface="Times New Roman" panose="02020603050405020304" pitchFamily="18" charset="0"/>
              </a:rPr>
              <a:t>σκοίνα</a:t>
            </a: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a:t>
            </a:r>
            <a:endParaRPr lang="el-GR" sz="5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Το μουλάρι κι ο βράχος. Λαχανιάζουν. Δεν υπάρχει νερό.</a:t>
            </a:r>
            <a:endParaRPr lang="el-GR" sz="5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Όλοι διψάνε. Χρόνια τώρα. Όλοι μασάνε μια μπουκιά ουρανό</a:t>
            </a:r>
            <a:endParaRPr lang="el-GR" sz="5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5200" kern="0" dirty="0" err="1">
                <a:effectLst/>
                <a:latin typeface="Comic Sans MS" panose="030F0702030302020204" pitchFamily="66" charset="0"/>
                <a:ea typeface="Times New Roman" panose="02020603050405020304" pitchFamily="18" charset="0"/>
                <a:cs typeface="Times New Roman" panose="02020603050405020304" pitchFamily="18" charset="0"/>
              </a:rPr>
              <a:t>πάνου</a:t>
            </a: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 απ’ την πίκρα τους.</a:t>
            </a:r>
            <a:endParaRPr lang="el-GR" sz="5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Τα μάτια τους είναι κόκκινα απ’ την αγρύπνια,</a:t>
            </a:r>
            <a:endParaRPr lang="el-GR" sz="5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μια βαθιά χαρακιά σφηνωμένη ανάμεσα στα φρύδια τους</a:t>
            </a:r>
            <a:endParaRPr lang="el-GR" sz="5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5200" kern="0" dirty="0">
                <a:effectLst/>
                <a:latin typeface="Comic Sans MS" panose="030F0702030302020204" pitchFamily="66" charset="0"/>
                <a:ea typeface="Times New Roman" panose="02020603050405020304" pitchFamily="18" charset="0"/>
                <a:cs typeface="Times New Roman" panose="02020603050405020304" pitchFamily="18" charset="0"/>
              </a:rPr>
              <a:t>σαν ένα κυπαρίσσι ανάμεσα σε δυο βουνά στο λιόγερμα.</a:t>
            </a:r>
            <a:endParaRPr lang="el-GR" sz="5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44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 </a:t>
            </a:r>
            <a:endParaRPr lang="el-GR" sz="4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70824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AD6AD1-6898-6F8F-8428-AA8B1B69AC0F}"/>
              </a:ext>
            </a:extLst>
          </p:cNvPr>
          <p:cNvSpPr>
            <a:spLocks noGrp="1"/>
          </p:cNvSpPr>
          <p:nvPr>
            <p:ph type="title"/>
          </p:nvPr>
        </p:nvSpPr>
        <p:spPr>
          <a:xfrm>
            <a:off x="2611808" y="149902"/>
            <a:ext cx="7958331" cy="1735383"/>
          </a:xfrm>
        </p:spPr>
        <p:txBody>
          <a:bodyPr>
            <a:normAutofit fontScale="90000"/>
          </a:bodyPr>
          <a:lstStyle/>
          <a:p>
            <a:pPr>
              <a:lnSpc>
                <a:spcPct val="107000"/>
              </a:lnSpc>
              <a:spcAft>
                <a:spcPts val="800"/>
              </a:spcAft>
            </a:pP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Το χέρι τους είναι κολλημένο στο ντουφέκι</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το ντουφέκι είναι συνέχεια του χεριού τους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το χέρι τους είναι συνέχεια της ψυχής τους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έχουν στα χείλια τους </a:t>
            </a:r>
            <a:r>
              <a:rPr lang="el-GR" sz="1800" kern="0" dirty="0" err="1">
                <a:effectLst/>
                <a:latin typeface="Comic Sans MS" panose="030F0702030302020204" pitchFamily="66" charset="0"/>
                <a:ea typeface="Times New Roman" panose="02020603050405020304" pitchFamily="18" charset="0"/>
                <a:cs typeface="Times New Roman" panose="02020603050405020304" pitchFamily="18" charset="0"/>
              </a:rPr>
              <a:t>απάνου</a:t>
            </a: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 το θυμό</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κι έχουνε τον καημό βαθιά στα μάτια τους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σαν ένα αστέρι σε μια γούβα αλάτι.</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 </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pic>
        <p:nvPicPr>
          <p:cNvPr id="5" name="Θέση περιεχομένου 4">
            <a:extLst>
              <a:ext uri="{FF2B5EF4-FFF2-40B4-BE49-F238E27FC236}">
                <a16:creationId xmlns:a16="http://schemas.microsoft.com/office/drawing/2014/main" id="{DCC39926-703C-72E7-6A28-714B08B7D410}"/>
              </a:ext>
            </a:extLst>
          </p:cNvPr>
          <p:cNvPicPr>
            <a:picLocks noGrp="1" noChangeAspect="1"/>
          </p:cNvPicPr>
          <p:nvPr>
            <p:ph idx="1"/>
          </p:nvPr>
        </p:nvPicPr>
        <p:blipFill>
          <a:blip r:embed="rId2"/>
          <a:stretch>
            <a:fillRect/>
          </a:stretch>
        </p:blipFill>
        <p:spPr>
          <a:xfrm>
            <a:off x="1963711" y="1732818"/>
            <a:ext cx="7616481" cy="4443130"/>
          </a:xfrm>
        </p:spPr>
      </p:pic>
    </p:spTree>
    <p:extLst>
      <p:ext uri="{BB962C8B-B14F-4D97-AF65-F5344CB8AC3E}">
        <p14:creationId xmlns:p14="http://schemas.microsoft.com/office/powerpoint/2010/main" val="179240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856D0D-70EB-35D3-0181-DAB1007C85EC}"/>
              </a:ext>
            </a:extLst>
          </p:cNvPr>
          <p:cNvSpPr>
            <a:spLocks noGrp="1"/>
          </p:cNvSpPr>
          <p:nvPr>
            <p:ph type="title"/>
          </p:nvPr>
        </p:nvSpPr>
        <p:spPr>
          <a:xfrm>
            <a:off x="2431721" y="4601300"/>
            <a:ext cx="7328558" cy="1424746"/>
          </a:xfrm>
        </p:spPr>
        <p:txBody>
          <a:bodyPr>
            <a:noAutofit/>
          </a:bodyPr>
          <a:lstStyle/>
          <a:p>
            <a:pPr>
              <a:lnSpc>
                <a:spcPct val="107000"/>
              </a:lnSpc>
              <a:spcAft>
                <a:spcPts val="800"/>
              </a:spcAft>
            </a:pP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Όταν σφίγγουν το χέρι, ο ήλιος είναι βέβαιος για τον κόσμο</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όταν χαμογελάνε, ένα μικρό χελιδόνι φεύγει </a:t>
            </a:r>
            <a:r>
              <a:rPr lang="el-GR" sz="1800" kern="0" dirty="0" err="1">
                <a:effectLst/>
                <a:latin typeface="Comic Sans MS" panose="030F0702030302020204" pitchFamily="66" charset="0"/>
                <a:ea typeface="Times New Roman" panose="02020603050405020304" pitchFamily="18" charset="0"/>
                <a:cs typeface="Times New Roman" panose="02020603050405020304" pitchFamily="18" charset="0"/>
              </a:rPr>
              <a:t>μέσ</a:t>
            </a: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 απ’ τα άγρια</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γένια τους.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όταν κοιμούνται, δώδεκα άστρα πέφτουν απ’ τις άδειες τσέπες τους</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όταν σκοτώνονται, η ζωή τραβάει την ανηφόρα με σημαίες και με</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r>
              <a:rPr lang="el-GR" sz="1800" kern="0" dirty="0">
                <a:effectLst/>
                <a:latin typeface="Comic Sans MS" panose="030F0702030302020204" pitchFamily="66" charset="0"/>
                <a:ea typeface="Times New Roman" panose="02020603050405020304" pitchFamily="18" charset="0"/>
                <a:cs typeface="Times New Roman" panose="02020603050405020304" pitchFamily="18" charset="0"/>
              </a:rPr>
              <a:t>            ταμπούρλα.</a:t>
            </a:r>
            <a:br>
              <a:rPr lang="el-G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1800" dirty="0"/>
          </a:p>
        </p:txBody>
      </p:sp>
      <p:sp>
        <p:nvSpPr>
          <p:cNvPr id="3" name="Θέση κειμένου 2">
            <a:extLst>
              <a:ext uri="{FF2B5EF4-FFF2-40B4-BE49-F238E27FC236}">
                <a16:creationId xmlns:a16="http://schemas.microsoft.com/office/drawing/2014/main" id="{689038BD-8BA8-EAA5-35DC-F377AF4F45D8}"/>
              </a:ext>
            </a:extLst>
          </p:cNvPr>
          <p:cNvSpPr>
            <a:spLocks noGrp="1"/>
          </p:cNvSpPr>
          <p:nvPr>
            <p:ph type="body" idx="1"/>
          </p:nvPr>
        </p:nvSpPr>
        <p:spPr/>
        <p:txBody>
          <a:bodyPr/>
          <a:lstStyle/>
          <a:p>
            <a:endParaRPr lang="el-GR" dirty="0"/>
          </a:p>
        </p:txBody>
      </p:sp>
      <p:pic>
        <p:nvPicPr>
          <p:cNvPr id="5" name="Εικόνα 4">
            <a:extLst>
              <a:ext uri="{FF2B5EF4-FFF2-40B4-BE49-F238E27FC236}">
                <a16:creationId xmlns:a16="http://schemas.microsoft.com/office/drawing/2014/main" id="{85E5C91A-BF43-26FF-0E8B-3BD5F444911E}"/>
              </a:ext>
            </a:extLst>
          </p:cNvPr>
          <p:cNvPicPr>
            <a:picLocks noChangeAspect="1"/>
          </p:cNvPicPr>
          <p:nvPr/>
        </p:nvPicPr>
        <p:blipFill>
          <a:blip r:embed="rId2"/>
          <a:stretch>
            <a:fillRect/>
          </a:stretch>
        </p:blipFill>
        <p:spPr>
          <a:xfrm>
            <a:off x="2879794" y="335055"/>
            <a:ext cx="7898134" cy="3867462"/>
          </a:xfrm>
          <a:prstGeom prst="rect">
            <a:avLst/>
          </a:prstGeom>
        </p:spPr>
      </p:pic>
    </p:spTree>
    <p:extLst>
      <p:ext uri="{BB962C8B-B14F-4D97-AF65-F5344CB8AC3E}">
        <p14:creationId xmlns:p14="http://schemas.microsoft.com/office/powerpoint/2010/main" val="489509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εικόνας 5">
            <a:extLst>
              <a:ext uri="{FF2B5EF4-FFF2-40B4-BE49-F238E27FC236}">
                <a16:creationId xmlns:a16="http://schemas.microsoft.com/office/drawing/2014/main" id="{4C901335-D93D-ED0F-5344-85DF4E93461C}"/>
              </a:ext>
            </a:extLst>
          </p:cNvPr>
          <p:cNvPicPr>
            <a:picLocks noGrp="1" noChangeAspect="1"/>
          </p:cNvPicPr>
          <p:nvPr>
            <p:ph type="pic" idx="1"/>
          </p:nvPr>
        </p:nvPicPr>
        <p:blipFill>
          <a:blip r:embed="rId2"/>
          <a:srcRect l="23794" r="23794"/>
          <a:stretch>
            <a:fillRect/>
          </a:stretch>
        </p:blipFill>
        <p:spPr>
          <a:xfrm>
            <a:off x="1289154" y="3229"/>
            <a:ext cx="10087642" cy="6858000"/>
          </a:xfrm>
        </p:spPr>
      </p:pic>
      <p:sp>
        <p:nvSpPr>
          <p:cNvPr id="3" name="Τίτλος 2">
            <a:extLst>
              <a:ext uri="{FF2B5EF4-FFF2-40B4-BE49-F238E27FC236}">
                <a16:creationId xmlns:a16="http://schemas.microsoft.com/office/drawing/2014/main" id="{E54973DD-0719-2B9F-56D5-4D23DD6EAC1F}"/>
              </a:ext>
            </a:extLst>
          </p:cNvPr>
          <p:cNvSpPr>
            <a:spLocks noGrp="1"/>
          </p:cNvSpPr>
          <p:nvPr>
            <p:ph type="title"/>
          </p:nvPr>
        </p:nvSpPr>
        <p:spPr/>
        <p:txBody>
          <a:bodyPr>
            <a:noAutofit/>
          </a:bodyPr>
          <a:lstStyle/>
          <a:p>
            <a:pPr>
              <a:lnSpc>
                <a:spcPct val="107000"/>
              </a:lnSpc>
              <a:spcAft>
                <a:spcPts val="800"/>
              </a:spcAft>
            </a:pPr>
            <a:r>
              <a:rPr lang="el-GR" sz="1700" kern="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Τόσα χρόνια όλοι πεινάνε, όλοι διψάνε, όλοι σκοτώνονται</a:t>
            </a:r>
            <a:br>
              <a:rPr lang="el-GR" sz="17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el-GR" sz="1700" kern="0" dirty="0" err="1">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πολιορκημένοι</a:t>
            </a:r>
            <a:r>
              <a:rPr lang="el-GR" sz="1700" kern="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 από στεριά και θάλασσα,</a:t>
            </a:r>
            <a:br>
              <a:rPr lang="el-GR" sz="17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el-GR" sz="1700" kern="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έφαγε η κάψα τα χωράφια τους κι η αρμύρα πότισε τα σπίτια τους</a:t>
            </a:r>
            <a:br>
              <a:rPr lang="el-GR" sz="17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r>
              <a:rPr lang="el-GR" sz="1700" kern="0" dirty="0">
                <a:solidFill>
                  <a:srgbClr val="FF0000"/>
                </a:solidFill>
                <a:effectLst/>
                <a:latin typeface="Comic Sans MS" panose="030F0702030302020204" pitchFamily="66" charset="0"/>
                <a:ea typeface="Times New Roman" panose="02020603050405020304" pitchFamily="18" charset="0"/>
                <a:cs typeface="Times New Roman" panose="02020603050405020304" pitchFamily="18" charset="0"/>
              </a:rPr>
              <a:t>ο αγέρας έριξε τις πόρτες τους και τις λίγες πασχαλιές της πλατείας</a:t>
            </a:r>
            <a:br>
              <a:rPr lang="el-GR" sz="17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el-GR" sz="1700" dirty="0">
              <a:solidFill>
                <a:srgbClr val="FF0000"/>
              </a:solidFill>
            </a:endParaRPr>
          </a:p>
        </p:txBody>
      </p:sp>
      <p:sp>
        <p:nvSpPr>
          <p:cNvPr id="4" name="Θέση κειμένου 3">
            <a:extLst>
              <a:ext uri="{FF2B5EF4-FFF2-40B4-BE49-F238E27FC236}">
                <a16:creationId xmlns:a16="http://schemas.microsoft.com/office/drawing/2014/main" id="{E8F66465-9464-B0A0-9A3B-4A1D9EDDD5A6}"/>
              </a:ext>
            </a:extLst>
          </p:cNvPr>
          <p:cNvSpPr>
            <a:spLocks noGrp="1"/>
          </p:cNvSpPr>
          <p:nvPr>
            <p:ph type="body" sz="half" idx="2"/>
          </p:nvPr>
        </p:nvSpPr>
        <p:spPr/>
        <p:txBody>
          <a:bodyPr>
            <a:normAutofit fontScale="25000" lnSpcReduction="20000"/>
          </a:bodyPr>
          <a:lstStyle/>
          <a:p>
            <a:pPr algn="just">
              <a:lnSpc>
                <a:spcPct val="107000"/>
              </a:lnSpc>
              <a:spcAft>
                <a:spcPts val="800"/>
              </a:spcAft>
            </a:pPr>
            <a:r>
              <a:rPr lang="el-GR" sz="6800" kern="0" dirty="0">
                <a:effectLst/>
                <a:latin typeface="Comic Sans MS" panose="030F0702030302020204" pitchFamily="66" charset="0"/>
                <a:ea typeface="Times New Roman" panose="02020603050405020304" pitchFamily="18" charset="0"/>
                <a:cs typeface="Times New Roman" panose="02020603050405020304" pitchFamily="18" charset="0"/>
              </a:rPr>
              <a:t>από τις τρύπες του πανωφοριού τους μπαινοβγαίνει ο θάνατος</a:t>
            </a:r>
            <a:endParaRPr lang="el-GR" sz="6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6800" kern="0" dirty="0">
                <a:effectLst/>
                <a:latin typeface="Comic Sans MS" panose="030F0702030302020204" pitchFamily="66" charset="0"/>
                <a:ea typeface="Times New Roman" panose="02020603050405020304" pitchFamily="18" charset="0"/>
                <a:cs typeface="Times New Roman" panose="02020603050405020304" pitchFamily="18" charset="0"/>
              </a:rPr>
              <a:t>η γλώσσα τους είναι στυφή σαν το κυπαρισσόμηλο</a:t>
            </a:r>
            <a:endParaRPr lang="el-GR" sz="6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6800" kern="0" dirty="0">
                <a:effectLst/>
                <a:latin typeface="Comic Sans MS" panose="030F0702030302020204" pitchFamily="66" charset="0"/>
                <a:ea typeface="Times New Roman" panose="02020603050405020304" pitchFamily="18" charset="0"/>
                <a:cs typeface="Times New Roman" panose="02020603050405020304" pitchFamily="18" charset="0"/>
              </a:rPr>
              <a:t>πέθαναν τα σκυλιά τους τυλιγμένα στον ίσκιο τους</a:t>
            </a:r>
            <a:endParaRPr lang="el-GR" sz="6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6800" kern="0" dirty="0">
                <a:effectLst/>
                <a:latin typeface="Comic Sans MS" panose="030F0702030302020204" pitchFamily="66" charset="0"/>
                <a:ea typeface="Times New Roman" panose="02020603050405020304" pitchFamily="18" charset="0"/>
                <a:cs typeface="Times New Roman" panose="02020603050405020304" pitchFamily="18" charset="0"/>
              </a:rPr>
              <a:t>η βροχή χτυπάει στα κόκαλά τους.</a:t>
            </a:r>
            <a:endParaRPr lang="el-GR" sz="6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6800" kern="0" dirty="0">
                <a:solidFill>
                  <a:srgbClr val="C00000"/>
                </a:solidFill>
                <a:effectLst/>
                <a:latin typeface="Comic Sans MS" panose="030F0702030302020204" pitchFamily="66" charset="0"/>
                <a:ea typeface="Times New Roman" panose="02020603050405020304" pitchFamily="18" charset="0"/>
                <a:cs typeface="Times New Roman" panose="02020603050405020304" pitchFamily="18" charset="0"/>
              </a:rPr>
              <a:t> </a:t>
            </a:r>
            <a:endParaRPr lang="el-GR" sz="6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894534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6DF1AF-C60C-FA10-7563-0A72A4060C3A}"/>
              </a:ext>
            </a:extLst>
          </p:cNvPr>
          <p:cNvSpPr>
            <a:spLocks noGrp="1"/>
          </p:cNvSpPr>
          <p:nvPr>
            <p:ph type="title"/>
          </p:nvPr>
        </p:nvSpPr>
        <p:spPr/>
        <p:txBody>
          <a:bodyPr>
            <a:noAutofit/>
          </a:bodyPr>
          <a:lstStyle/>
          <a:p>
            <a:pPr>
              <a:lnSpc>
                <a:spcPct val="107000"/>
              </a:lnSpc>
              <a:spcAft>
                <a:spcPts val="800"/>
              </a:spcAft>
            </a:pPr>
            <a:r>
              <a:rPr lang="el-GR" sz="1700" kern="0" dirty="0">
                <a:effectLst/>
                <a:latin typeface="Comic Sans MS" panose="030F0702030302020204" pitchFamily="66" charset="0"/>
                <a:ea typeface="Times New Roman" panose="02020603050405020304" pitchFamily="18" charset="0"/>
                <a:cs typeface="Times New Roman" panose="02020603050405020304" pitchFamily="18" charset="0"/>
              </a:rPr>
              <a:t>Πάνου στα καραούλια πετρωμένοι καπνίζουν τη σβουνιά και τη νύχτα</a:t>
            </a:r>
            <a:br>
              <a:rPr lang="el-GR" sz="1700" kern="100" dirty="0">
                <a:effectLst/>
                <a:latin typeface="Calibri" panose="020F0502020204030204" pitchFamily="34" charset="0"/>
                <a:ea typeface="Calibri" panose="020F0502020204030204" pitchFamily="34" charset="0"/>
                <a:cs typeface="Times New Roman" panose="02020603050405020304" pitchFamily="18" charset="0"/>
              </a:rPr>
            </a:br>
            <a:r>
              <a:rPr lang="el-GR" sz="1700" kern="0" dirty="0">
                <a:effectLst/>
                <a:latin typeface="Comic Sans MS" panose="030F0702030302020204" pitchFamily="66" charset="0"/>
                <a:ea typeface="Times New Roman" panose="02020603050405020304" pitchFamily="18" charset="0"/>
                <a:cs typeface="Times New Roman" panose="02020603050405020304" pitchFamily="18" charset="0"/>
              </a:rPr>
              <a:t>βιγλίζοντας το μανιασμένο πέλαγο που βούλιαξε</a:t>
            </a:r>
            <a:br>
              <a:rPr lang="el-GR" sz="1700" kern="100" dirty="0">
                <a:effectLst/>
                <a:latin typeface="Calibri" panose="020F0502020204030204" pitchFamily="34" charset="0"/>
                <a:ea typeface="Calibri" panose="020F0502020204030204" pitchFamily="34" charset="0"/>
                <a:cs typeface="Times New Roman" panose="02020603050405020304" pitchFamily="18" charset="0"/>
              </a:rPr>
            </a:br>
            <a:r>
              <a:rPr lang="el-GR" sz="1700" kern="0" dirty="0">
                <a:effectLst/>
                <a:latin typeface="Comic Sans MS" panose="030F0702030302020204" pitchFamily="66" charset="0"/>
                <a:ea typeface="Times New Roman" panose="02020603050405020304" pitchFamily="18" charset="0"/>
                <a:cs typeface="Times New Roman" panose="02020603050405020304" pitchFamily="18" charset="0"/>
              </a:rPr>
              <a:t>το σπασμένο κατάρτι του φεγγαριού.</a:t>
            </a:r>
            <a:br>
              <a:rPr lang="el-GR" sz="1700" kern="100" dirty="0">
                <a:effectLst/>
                <a:latin typeface="Calibri" panose="020F0502020204030204" pitchFamily="34" charset="0"/>
                <a:ea typeface="Calibri" panose="020F0502020204030204" pitchFamily="34" charset="0"/>
                <a:cs typeface="Times New Roman" panose="02020603050405020304" pitchFamily="18" charset="0"/>
              </a:rPr>
            </a:br>
            <a:r>
              <a:rPr lang="el-GR" sz="1700" kern="0" dirty="0">
                <a:effectLst/>
                <a:latin typeface="Comic Sans MS" panose="030F0702030302020204" pitchFamily="66" charset="0"/>
                <a:ea typeface="Times New Roman" panose="02020603050405020304" pitchFamily="18" charset="0"/>
                <a:cs typeface="Times New Roman" panose="02020603050405020304" pitchFamily="18" charset="0"/>
              </a:rPr>
              <a:t> </a:t>
            </a:r>
            <a:br>
              <a:rPr lang="el-GR" sz="1700" kern="100" dirty="0">
                <a:effectLst/>
                <a:latin typeface="Calibri" panose="020F0502020204030204" pitchFamily="34" charset="0"/>
                <a:ea typeface="Calibri" panose="020F0502020204030204" pitchFamily="34" charset="0"/>
                <a:cs typeface="Times New Roman" panose="02020603050405020304" pitchFamily="18" charset="0"/>
              </a:rPr>
            </a:br>
            <a:r>
              <a:rPr lang="el-GR" sz="1700" kern="0" dirty="0">
                <a:effectLst/>
                <a:latin typeface="Comic Sans MS" panose="030F0702030302020204" pitchFamily="66" charset="0"/>
                <a:ea typeface="Times New Roman" panose="02020603050405020304" pitchFamily="18" charset="0"/>
                <a:cs typeface="Times New Roman" panose="02020603050405020304" pitchFamily="18" charset="0"/>
              </a:rPr>
              <a:t>Το ψωμί σώθηκε, τα βόλια σώθηκαν,</a:t>
            </a:r>
            <a:br>
              <a:rPr lang="el-GR" sz="1700" kern="100" dirty="0">
                <a:effectLst/>
                <a:latin typeface="Calibri" panose="020F0502020204030204" pitchFamily="34" charset="0"/>
                <a:ea typeface="Calibri" panose="020F0502020204030204" pitchFamily="34" charset="0"/>
                <a:cs typeface="Times New Roman" panose="02020603050405020304" pitchFamily="18" charset="0"/>
              </a:rPr>
            </a:br>
            <a:r>
              <a:rPr lang="el-GR" sz="1700" kern="0" dirty="0">
                <a:effectLst/>
                <a:latin typeface="Comic Sans MS" panose="030F0702030302020204" pitchFamily="66" charset="0"/>
                <a:ea typeface="Times New Roman" panose="02020603050405020304" pitchFamily="18" charset="0"/>
                <a:cs typeface="Times New Roman" panose="02020603050405020304" pitchFamily="18" charset="0"/>
              </a:rPr>
              <a:t>γεμίζουν τώρα τα κανόνια τους μόνο με την καρδιά τους.</a:t>
            </a:r>
            <a:br>
              <a:rPr lang="el-GR" sz="1700" kern="100" dirty="0">
                <a:effectLst/>
                <a:latin typeface="Calibri" panose="020F0502020204030204" pitchFamily="34" charset="0"/>
                <a:ea typeface="Calibri" panose="020F0502020204030204" pitchFamily="34" charset="0"/>
                <a:cs typeface="Times New Roman" panose="02020603050405020304" pitchFamily="18" charset="0"/>
              </a:rPr>
            </a:br>
            <a:endParaRPr lang="el-GR" sz="1700" dirty="0"/>
          </a:p>
        </p:txBody>
      </p:sp>
      <p:pic>
        <p:nvPicPr>
          <p:cNvPr id="5" name="Θέση περιεχομένου 4">
            <a:extLst>
              <a:ext uri="{FF2B5EF4-FFF2-40B4-BE49-F238E27FC236}">
                <a16:creationId xmlns:a16="http://schemas.microsoft.com/office/drawing/2014/main" id="{87794EA4-E775-8220-8A96-E4ACD541DB8E}"/>
              </a:ext>
            </a:extLst>
          </p:cNvPr>
          <p:cNvPicPr>
            <a:picLocks noGrp="1" noChangeAspect="1"/>
          </p:cNvPicPr>
          <p:nvPr>
            <p:ph idx="1"/>
          </p:nvPr>
        </p:nvPicPr>
        <p:blipFill>
          <a:blip r:embed="rId2"/>
          <a:stretch>
            <a:fillRect/>
          </a:stretch>
        </p:blipFill>
        <p:spPr>
          <a:xfrm>
            <a:off x="1704557" y="2757268"/>
            <a:ext cx="5059786" cy="3811249"/>
          </a:xfrm>
        </p:spPr>
      </p:pic>
    </p:spTree>
    <p:extLst>
      <p:ext uri="{BB962C8B-B14F-4D97-AF65-F5344CB8AC3E}">
        <p14:creationId xmlns:p14="http://schemas.microsoft.com/office/powerpoint/2010/main" val="43959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{31FB23B3-CB5F-45CF-8F00-DAB418FB1462}tf16401375</Template>
  <TotalTime>52</TotalTime>
  <Words>499</Words>
  <Application>Microsoft Office PowerPoint</Application>
  <PresentationFormat>Ευρεία οθόνη</PresentationFormat>
  <Paragraphs>32</Paragraphs>
  <Slides>10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10</vt:i4>
      </vt:variant>
    </vt:vector>
  </HeadingPairs>
  <TitlesOfParts>
    <vt:vector size="17" baseType="lpstr">
      <vt:lpstr>Arial</vt:lpstr>
      <vt:lpstr>Calibri</vt:lpstr>
      <vt:lpstr>Comic Sans MS</vt:lpstr>
      <vt:lpstr>MS Shell Dlg 2</vt:lpstr>
      <vt:lpstr>Wingdings</vt:lpstr>
      <vt:lpstr>Wingdings 3</vt:lpstr>
      <vt:lpstr>Μάντισον</vt:lpstr>
      <vt:lpstr>Του Γιάννη Ρίτσου</vt:lpstr>
      <vt:lpstr>Ο αγώνας των Ελλήνων στην κατοχή </vt:lpstr>
      <vt:lpstr>Αυτά τα δέντρα δε βολεύονται με λιγότερο ουρανό, </vt:lpstr>
      <vt:lpstr>  Ετούτο το τοπίο είναι σκληρό σαν τη σιωπή, σφίγγει στον κόρφο του τα πυρωμένα λιθάρια, σφίγγει στο φως τις ορφανές ελιές του και τ’ αμπέλια του, σφίγγει τα δόντια. Δεν υπάρχει νερό. Μονάχα φως.  </vt:lpstr>
      <vt:lpstr>Μαρμάρωσαν τα δέντρα, τα ποτάμια κι οι φωνές μες στον ασβέστη του ήλιου. </vt:lpstr>
      <vt:lpstr>Το χέρι τους είναι κολλημένο στο ντουφέκι το ντουφέκι είναι συνέχεια του χεριού τους το χέρι τους είναι συνέχεια της ψυχής τους – έχουν στα χείλια τους απάνου το θυμό κι έχουνε τον καημό βαθιά στα μάτια τους σαν ένα αστέρι σε μια γούβα αλάτι.   </vt:lpstr>
      <vt:lpstr>Όταν σφίγγουν το χέρι, ο ήλιος είναι βέβαιος για τον κόσμο όταν χαμογελάνε, ένα μικρό χελιδόνι φεύγει μέσ’ απ’ τα άγρια γένια τους. όταν κοιμούνται, δώδεκα άστρα πέφτουν απ’ τις άδειες τσέπες τους όταν σκοτώνονται, η ζωή τραβάει την ανηφόρα με σημαίες και με             ταμπούρλα. </vt:lpstr>
      <vt:lpstr>Τόσα χρόνια όλοι πεινάνε, όλοι διψάνε, όλοι σκοτώνονται πολιορκημένοι από στεριά και θάλασσα, έφαγε η κάψα τα χωράφια τους κι η αρμύρα πότισε τα σπίτια τους ο αγέρας έριξε τις πόρτες τους και τις λίγες πασχαλιές της πλατείας </vt:lpstr>
      <vt:lpstr>Πάνου στα καραούλια πετρωμένοι καπνίζουν τη σβουνιά και τη νύχτα βιγλίζοντας το μανιασμένο πέλαγο που βούλιαξε το σπασμένο κατάρτι του φεγγαριού.   Το ψωμί σώθηκε, τα βόλια σώθηκαν, γεμίζουν τώρα τα κανόνια τους μόνο με την καρδιά τους. </vt:lpstr>
      <vt:lpstr>Τόσα χρόνια πολιορκημένοι από στεριά και θάλασσα όλοι πεινάνε, όλοι σκοτώνονται και κανένας δεν πέθανε – πάνου στα καραούλια λάμπουνε τα μάτια τους,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Gouti</dc:creator>
  <cp:lastModifiedBy>Maria Gouti</cp:lastModifiedBy>
  <cp:revision>1</cp:revision>
  <dcterms:created xsi:type="dcterms:W3CDTF">2025-03-06T19:02:24Z</dcterms:created>
  <dcterms:modified xsi:type="dcterms:W3CDTF">2025-03-06T19:54:32Z</dcterms:modified>
</cp:coreProperties>
</file>