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9" r:id="rId1"/>
    <p:sldMasterId id="2147483751" r:id="rId2"/>
  </p:sldMasterIdLst>
  <p:notesMasterIdLst>
    <p:notesMasterId r:id="rId8"/>
  </p:notesMasterIdLst>
  <p:handoutMasterIdLst>
    <p:handoutMasterId r:id="rId9"/>
  </p:handoutMasterIdLst>
  <p:sldIdLst>
    <p:sldId id="256" r:id="rId3"/>
    <p:sldId id="581" r:id="rId4"/>
    <p:sldId id="585" r:id="rId5"/>
    <p:sldId id="587" r:id="rId6"/>
    <p:sldId id="588" r:id="rId7"/>
  </p:sldIdLst>
  <p:sldSz cx="9144000" cy="6858000" type="screen4x3"/>
  <p:notesSz cx="6877050" cy="9656763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3399"/>
    <a:srgbClr val="FFFF00"/>
    <a:srgbClr val="FFFFFF"/>
    <a:srgbClr val="00FF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392"/>
    </p:cViewPr>
  </p:sorterViewPr>
  <p:notesViewPr>
    <p:cSldViewPr>
      <p:cViewPr varScale="1">
        <p:scale>
          <a:sx n="59" d="100"/>
          <a:sy n="59" d="100"/>
        </p:scale>
        <p:origin x="-1122" y="-90"/>
      </p:cViewPr>
      <p:guideLst>
        <p:guide orient="horz" pos="3042"/>
        <p:guide pos="216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4473" tIns="47236" rIns="94473" bIns="47236" numCol="1" anchor="t" anchorCtr="0" compatLnSpc="1">
            <a:prstTxWarp prst="textNoShape">
              <a:avLst/>
            </a:prstTxWarp>
          </a:bodyPr>
          <a:lstStyle>
            <a:lvl1pPr algn="l" defTabSz="944326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10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4138" y="0"/>
            <a:ext cx="29813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4473" tIns="47236" rIns="94473" bIns="47236" numCol="1" anchor="t" anchorCtr="0" compatLnSpc="1">
            <a:prstTxWarp prst="textNoShape">
              <a:avLst/>
            </a:prstTxWarp>
          </a:bodyPr>
          <a:lstStyle>
            <a:lvl1pPr algn="r" defTabSz="944326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10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72575"/>
            <a:ext cx="29813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4473" tIns="47236" rIns="94473" bIns="47236" numCol="1" anchor="b" anchorCtr="0" compatLnSpc="1">
            <a:prstTxWarp prst="textNoShape">
              <a:avLst/>
            </a:prstTxWarp>
          </a:bodyPr>
          <a:lstStyle>
            <a:lvl1pPr algn="l" defTabSz="944326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10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4138" y="9172575"/>
            <a:ext cx="29813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4473" tIns="47236" rIns="94473" bIns="47236" numCol="1" anchor="b" anchorCtr="0" compatLnSpc="1">
            <a:prstTxWarp prst="textNoShape">
              <a:avLst/>
            </a:prstTxWarp>
          </a:bodyPr>
          <a:lstStyle>
            <a:lvl1pPr algn="r" defTabSz="944326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9AB9736-F3D8-444B-977F-8C8E8B8245C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4473" tIns="47236" rIns="94473" bIns="47236" numCol="1" anchor="t" anchorCtr="0" compatLnSpc="1">
            <a:prstTxWarp prst="textNoShape">
              <a:avLst/>
            </a:prstTxWarp>
          </a:bodyPr>
          <a:lstStyle>
            <a:lvl1pPr algn="l" defTabSz="944326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4138" y="0"/>
            <a:ext cx="29813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4473" tIns="47236" rIns="94473" bIns="47236" numCol="1" anchor="t" anchorCtr="0" compatLnSpc="1">
            <a:prstTxWarp prst="textNoShape">
              <a:avLst/>
            </a:prstTxWarp>
          </a:bodyPr>
          <a:lstStyle>
            <a:lvl1pPr algn="r" defTabSz="944326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3938" y="723900"/>
            <a:ext cx="4830762" cy="3622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587875"/>
            <a:ext cx="5500688" cy="434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4473" tIns="47236" rIns="94473" bIns="472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72575"/>
            <a:ext cx="29813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4473" tIns="47236" rIns="94473" bIns="47236" numCol="1" anchor="b" anchorCtr="0" compatLnSpc="1">
            <a:prstTxWarp prst="textNoShape">
              <a:avLst/>
            </a:prstTxWarp>
          </a:bodyPr>
          <a:lstStyle>
            <a:lvl1pPr algn="l" defTabSz="944326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4138" y="9172575"/>
            <a:ext cx="29813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4473" tIns="47236" rIns="94473" bIns="47236" numCol="1" anchor="b" anchorCtr="0" compatLnSpc="1">
            <a:prstTxWarp prst="textNoShape">
              <a:avLst/>
            </a:prstTxWarp>
          </a:bodyPr>
          <a:lstStyle>
            <a:lvl1pPr algn="r" defTabSz="944326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A9FFF0D-5CF3-4768-98C6-36C37FBF69A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60313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603140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314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031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FA66C69-3402-4951-956C-10A39EED7A06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603143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5E6A73A3-02A1-4CE3-A529-C5EF9AAA741A}" type="datetimeFigureOut">
              <a:rPr lang="el-GR"/>
              <a:pPr/>
              <a:t>19/10/2021</a:t>
            </a:fld>
            <a:endParaRPr lang="el-GR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CCD498-7284-458F-8164-33292BC80CAA}" type="datetimeFigureOut">
              <a:rPr lang="el-GR"/>
              <a:pPr/>
              <a:t>19/10/2021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426CD-ED13-4551-B65D-4DF0B154373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B8CEB3-F209-4ED0-A231-61FF2CD5AA53}" type="datetimeFigureOut">
              <a:rPr lang="el-GR"/>
              <a:pPr/>
              <a:t>19/10/2021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5D688-CF90-44C2-B76E-B6065FA411C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Τίτλος, 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ημερομηνίας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/>
              <a:t>Γενικό Λύκειο Δερβενίου</a:t>
            </a:r>
            <a:endParaRPr lang="el-GR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l-GR"/>
              <a:t>Φυσική, Το Μαγικό Βουνό</a:t>
            </a:r>
            <a:endParaRPr lang="el-GR"/>
          </a:p>
        </p:txBody>
      </p:sp>
      <p:sp>
        <p:nvSpPr>
          <p:cNvPr id="8" name="Θέση αριθμού διαφάνειας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20C67-A9E6-4ACB-A3D4-02BA7739DA7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FF1F6D-2470-4A25-9733-26E1307129E5}" type="datetimeFigureOut">
              <a:rPr lang="el-GR"/>
              <a:pPr/>
              <a:t>19/10/2021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65B599-F92F-41D6-8B03-FF5D06CE6F1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5E6378-80D4-4D4B-AB43-7BF94AFD06B6}" type="datetimeFigureOut">
              <a:rPr lang="el-GR"/>
              <a:pPr/>
              <a:t>19/10/2021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ED2C0-1C04-440F-BC45-12B3EFBB93C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73895F-1389-42DF-B3F1-248B151DD6D9}" type="datetimeFigureOut">
              <a:rPr lang="el-GR"/>
              <a:pPr/>
              <a:t>19/10/2021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95961-3565-4A8D-8DEE-D31F0B7634F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139AA5-4AA5-4C06-BCBF-E87108C48417}" type="datetimeFigureOut">
              <a:rPr lang="el-GR"/>
              <a:pPr/>
              <a:t>19/10/2021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6CF30-94ED-4817-8C32-310767C2454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FC9A5F-CFBA-4477-AACB-8888275A0F89}" type="datetimeFigureOut">
              <a:rPr lang="el-GR"/>
              <a:pPr/>
              <a:t>19/10/2021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2AC12F-EC59-4910-A5B7-D021378D745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FB7562-87DC-4795-A4B6-DC833CD995AF}" type="datetimeFigureOut">
              <a:rPr lang="el-GR"/>
              <a:pPr/>
              <a:t>19/10/2021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E2B54-C353-47E1-B708-415D339C146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339E1C-6301-4FDF-9CFE-9EB70CFFEA83}" type="datetimeFigureOut">
              <a:rPr lang="el-GR"/>
              <a:pPr/>
              <a:t>19/10/2021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1F043-F2FC-4AA7-87FB-783C4024185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1133ED-4A46-4B26-B8E9-15B9518B5C23}" type="datetimeFigureOut">
              <a:rPr lang="el-GR"/>
              <a:pPr/>
              <a:t>19/10/2021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B1ED7-F810-4763-BFEC-CB6301DDDD8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6021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F2A820C2-88BA-4C86-8DC3-4182B105CA80}" type="datetimeFigureOut">
              <a:rPr lang="el-GR"/>
              <a:pPr/>
              <a:t>19/10/2021</a:t>
            </a:fld>
            <a:endParaRPr lang="el-GR"/>
          </a:p>
        </p:txBody>
      </p:sp>
      <p:sp>
        <p:nvSpPr>
          <p:cNvPr id="6021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l-GR"/>
          </a:p>
        </p:txBody>
      </p:sp>
      <p:sp>
        <p:nvSpPr>
          <p:cNvPr id="6021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747C9E15-1E1F-4404-AE1F-35CF440B0F4E}" type="slidenum">
              <a:rPr lang="el-GR"/>
              <a:pPr/>
              <a:t>‹#›</a:t>
            </a:fld>
            <a:endParaRPr lang="el-G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ransition spd="slow">
    <p:split orient="vert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94947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7" name="Θέση ημερομηνίας 5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anchor="b"/>
          <a:lstStyle>
            <a:lvl1pPr>
              <a:defRPr sz="1200" smtClean="0">
                <a:solidFill>
                  <a:schemeClr val="tx1">
                    <a:shade val="5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l-GR"/>
              <a:t>Γενικό Λύκειο Δερβενίου</a:t>
            </a:r>
            <a:endParaRPr lang="el-GR"/>
          </a:p>
        </p:txBody>
      </p:sp>
      <p:sp>
        <p:nvSpPr>
          <p:cNvPr id="8" name="Θέση υποσέλιδου 6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anchor="b"/>
          <a:lstStyle>
            <a:lvl1pPr algn="ctr">
              <a:defRPr sz="1200" smtClean="0">
                <a:solidFill>
                  <a:schemeClr val="tx1">
                    <a:shade val="5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l-GR"/>
              <a:t>Φυσική, Το Μαγικό Βουνό</a:t>
            </a:r>
            <a:endParaRPr lang="el-GR"/>
          </a:p>
        </p:txBody>
      </p:sp>
      <p:sp>
        <p:nvSpPr>
          <p:cNvPr id="9" name="Θέση αριθμού διαφάνειας 7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lIns="0" rIns="0" anchor="b"/>
          <a:lstStyle>
            <a:lvl1pPr algn="r">
              <a:defRPr sz="1200">
                <a:solidFill>
                  <a:schemeClr val="tx1">
                    <a:shade val="5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BB0AD981-A717-469A-BAFC-59717AB4EB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</p:sldLayoutIdLst>
  <p:transition spd="slow">
    <p:split orient="vert"/>
  </p:transition>
  <p:hf hdr="0"/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422030" y="1371600"/>
            <a:ext cx="8229600" cy="1828800"/>
          </a:xfrm>
          <a:noFill/>
          <a:ln/>
        </p:spPr>
        <p:txBody>
          <a:bodyPr lIns="45720" tIns="0" rIns="45720" bIns="0" anchor="b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7200" b="1" kern="120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ΚΑΜΠΥΛΟΓΡΑΜΜΕΣ ΚΙΝΗΣΕΙΣ</a:t>
            </a:r>
            <a:endParaRPr lang="el-GR" sz="7200" b="1" kern="120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  <a:ea typeface="+mj-ea"/>
              <a:cs typeface="+mj-cs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4294967295"/>
          </p:nvPr>
        </p:nvSpPr>
        <p:spPr>
          <a:xfrm>
            <a:off x="1371600" y="3418668"/>
            <a:ext cx="6400800" cy="1531353"/>
          </a:xfrm>
          <a:noFill/>
          <a:ln/>
        </p:spPr>
        <p:txBody>
          <a:bodyPr anchor="ctr" anchorCtr="1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/>
            </a:pPr>
            <a:r>
              <a:rPr lang="el-GR" sz="4000" b="1" kern="1200" dirty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rPr>
              <a:t>ΟΡΙΖΟΝΤΙΑ </a:t>
            </a:r>
            <a:r>
              <a:rPr lang="el-GR" sz="4000" b="1" kern="1200" dirty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rPr>
              <a:t>ΒΟΛΗ</a:t>
            </a:r>
            <a:endParaRPr lang="el-GR" sz="4000" b="1" kern="1200" dirty="0">
              <a:ln w="11430"/>
              <a:solidFill>
                <a:srgbClr val="0070C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92100"/>
            <a:ext cx="9144000" cy="1384300"/>
          </a:xfrm>
          <a:noFill/>
          <a:ln/>
        </p:spPr>
        <p:txBody>
          <a:bodyPr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3600" b="1" kern="1200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Η Οριζόντια Βολή Ως Σύνθετη Κίνηση</a:t>
            </a:r>
            <a:endParaRPr lang="el-GR" sz="3600" b="1" kern="1200" dirty="0">
              <a:ln w="6350">
                <a:noFill/>
              </a:ln>
              <a:solidFill>
                <a:srgbClr val="FF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Arial" charset="0"/>
              <a:ea typeface="+mj-ea"/>
              <a:cs typeface="+mj-cs"/>
            </a:endParaRPr>
          </a:p>
        </p:txBody>
      </p:sp>
      <p:sp>
        <p:nvSpPr>
          <p:cNvPr id="58061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609600" indent="-609600">
              <a:lnSpc>
                <a:spcPct val="150000"/>
              </a:lnSpc>
            </a:pPr>
            <a:r>
              <a:rPr lang="en-US" sz="2400">
                <a:solidFill>
                  <a:srgbClr val="FF0066"/>
                </a:solidFill>
              </a:rPr>
              <a:t>H</a:t>
            </a:r>
            <a:r>
              <a:rPr lang="el-GR" sz="2400">
                <a:solidFill>
                  <a:srgbClr val="FF0066"/>
                </a:solidFill>
              </a:rPr>
              <a:t> οριζόντια βολή</a:t>
            </a:r>
            <a:r>
              <a:rPr lang="el-GR" sz="2400">
                <a:solidFill>
                  <a:srgbClr val="00FFFF"/>
                </a:solidFill>
              </a:rPr>
              <a:t> είναι σύνθετη κίνηση που αποτελείται από δύο απλές κινήσεις, μία κατακόρυφη που είναι ελεύθερη πτώση και μία οριζόντια που είναι ευθύγραμμη ομαλή</a:t>
            </a:r>
          </a:p>
          <a:p>
            <a:pPr marL="609600" indent="-609600">
              <a:lnSpc>
                <a:spcPct val="150000"/>
              </a:lnSpc>
            </a:pPr>
            <a:r>
              <a:rPr lang="el-GR" sz="2400">
                <a:solidFill>
                  <a:srgbClr val="00FFFF"/>
                </a:solidFill>
              </a:rPr>
              <a:t>Οι δύο κινήσεις εξελίσσονται στο ίδιο κατακόρυφο επίπεδο </a:t>
            </a:r>
            <a:r>
              <a:rPr lang="en-US" sz="2400">
                <a:solidFill>
                  <a:srgbClr val="00FFFF"/>
                </a:solidFill>
                <a:latin typeface="Book Antiqua" pitchFamily="18" charset="0"/>
              </a:rPr>
              <a:t>(</a:t>
            </a:r>
            <a:r>
              <a:rPr lang="el-GR" sz="2400">
                <a:solidFill>
                  <a:srgbClr val="00FFFF"/>
                </a:solidFill>
              </a:rPr>
              <a:t>κίνηση 2 διαστάσεων) που ορίζεται από την ταχύτητα του αντικειμένου και την κατακόρυφη διεύθυνση που περνά από το σημείο βολής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noFill/>
          <a:ln/>
        </p:spPr>
        <p:txBody>
          <a:bodyPr lIns="0" rIns="0"/>
          <a:lstStyle/>
          <a:p>
            <a:pPr>
              <a:defRPr/>
            </a:pPr>
            <a:fld id="{4188FDD9-0137-40D0-B0E0-957F2E7CAB17}" type="slidenum">
              <a:rPr lang="el-GR" sz="1200">
                <a:solidFill>
                  <a:schemeClr val="tx1">
                    <a:shade val="50000"/>
                  </a:schemeClr>
                </a:solidFill>
                <a:effectLst/>
                <a:latin typeface="Tahoma" pitchFamily="34" charset="0"/>
                <a:cs typeface="+mn-cs"/>
              </a:rPr>
              <a:pPr>
                <a:defRPr/>
              </a:pPr>
              <a:t>2</a:t>
            </a:fld>
            <a:endParaRPr lang="el-GR" sz="1200">
              <a:solidFill>
                <a:schemeClr val="tx1">
                  <a:shade val="50000"/>
                </a:schemeClr>
              </a:solidFill>
              <a:effectLst/>
              <a:latin typeface="Tahoma" pitchFamily="34" charset="0"/>
              <a:cs typeface="+mn-cs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80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80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80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06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92100"/>
            <a:ext cx="9144000" cy="904875"/>
          </a:xfrm>
          <a:noFill/>
          <a:ln/>
        </p:spPr>
        <p:txBody>
          <a:bodyPr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4000" b="1" kern="1200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Οριζόντια Βολή</a:t>
            </a:r>
            <a:endParaRPr lang="el-GR" sz="4000" b="1" kern="1200" dirty="0">
              <a:ln w="6350">
                <a:noFill/>
              </a:ln>
              <a:solidFill>
                <a:srgbClr val="FF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Arial" charset="0"/>
              <a:ea typeface="+mj-ea"/>
              <a:cs typeface="+mj-cs"/>
            </a:endParaRPr>
          </a:p>
        </p:txBody>
      </p:sp>
      <p:sp>
        <p:nvSpPr>
          <p:cNvPr id="5857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412875"/>
            <a:ext cx="8697913" cy="489585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140000"/>
              </a:lnSpc>
              <a:buFontTx/>
              <a:buNone/>
            </a:pPr>
            <a:r>
              <a:rPr lang="el-GR" sz="2800"/>
              <a:t>	</a:t>
            </a:r>
            <a:r>
              <a:rPr lang="el-GR" sz="2000">
                <a:solidFill>
                  <a:srgbClr val="00FFFF"/>
                </a:solidFill>
              </a:rPr>
              <a:t>Για να περιγράψουμε τις </a:t>
            </a:r>
            <a:r>
              <a:rPr lang="el-GR" sz="2000" b="1">
                <a:solidFill>
                  <a:srgbClr val="FF0066"/>
                </a:solidFill>
              </a:rPr>
              <a:t>σύνθετες κινήσεις</a:t>
            </a:r>
            <a:r>
              <a:rPr lang="el-GR" sz="2000" b="1">
                <a:solidFill>
                  <a:srgbClr val="00FFFF"/>
                </a:solidFill>
              </a:rPr>
              <a:t> </a:t>
            </a:r>
            <a:r>
              <a:rPr lang="el-GR" sz="2000">
                <a:solidFill>
                  <a:srgbClr val="00FFFF"/>
                </a:solidFill>
              </a:rPr>
              <a:t>χρησιμοποιούμε την αρχή ανεξαρτησίας των κινήσεων (</a:t>
            </a:r>
            <a:r>
              <a:rPr lang="el-GR" sz="2000">
                <a:solidFill>
                  <a:srgbClr val="FF0066"/>
                </a:solidFill>
              </a:rPr>
              <a:t>ή αρχή της επαλληλίας ή αρχή της υπέρθεσης</a:t>
            </a:r>
            <a:r>
              <a:rPr lang="el-GR" sz="2000">
                <a:solidFill>
                  <a:srgbClr val="00FFFF"/>
                </a:solidFill>
              </a:rPr>
              <a:t>), που διατυπώνεται ως εξής:</a:t>
            </a:r>
          </a:p>
          <a:p>
            <a:pPr marL="609600" indent="-609600">
              <a:lnSpc>
                <a:spcPct val="140000"/>
              </a:lnSpc>
              <a:buFontTx/>
              <a:buNone/>
            </a:pPr>
            <a:r>
              <a:rPr lang="el-GR" sz="2000">
                <a:solidFill>
                  <a:srgbClr val="00FFFF"/>
                </a:solidFill>
              </a:rPr>
              <a:t>	«Όταν ένα κινητό εκτελεί (συμμετέχει) ταυτόχρονα (σε) δύο </a:t>
            </a:r>
            <a:r>
              <a:rPr lang="en-US" sz="2000">
                <a:solidFill>
                  <a:srgbClr val="00FFFF"/>
                </a:solidFill>
                <a:latin typeface="Book Antiqua" pitchFamily="18" charset="0"/>
              </a:rPr>
              <a:t>(</a:t>
            </a:r>
            <a:r>
              <a:rPr lang="el-GR" sz="2000">
                <a:solidFill>
                  <a:srgbClr val="00FFFF"/>
                </a:solidFill>
              </a:rPr>
              <a:t>ή περισσότερες κινήσεις</a:t>
            </a:r>
            <a:r>
              <a:rPr lang="en-US" sz="2000">
                <a:solidFill>
                  <a:srgbClr val="00FFFF"/>
                </a:solidFill>
                <a:latin typeface="Book Antiqua" pitchFamily="18" charset="0"/>
              </a:rPr>
              <a:t>)</a:t>
            </a:r>
            <a:r>
              <a:rPr lang="el-GR" sz="2000">
                <a:solidFill>
                  <a:srgbClr val="00FFFF"/>
                </a:solidFill>
              </a:rPr>
              <a:t>, κάθε μία απ' αυτές εκτελείται εντελώς </a:t>
            </a:r>
            <a:r>
              <a:rPr lang="el-GR" sz="2000" u="sng">
                <a:solidFill>
                  <a:srgbClr val="00FFFF"/>
                </a:solidFill>
              </a:rPr>
              <a:t>ανεξάρτητα</a:t>
            </a:r>
            <a:r>
              <a:rPr lang="el-GR" sz="2000">
                <a:solidFill>
                  <a:srgbClr val="00FFFF"/>
                </a:solidFill>
              </a:rPr>
              <a:t> </a:t>
            </a:r>
            <a:r>
              <a:rPr lang="en-US" sz="2000">
                <a:solidFill>
                  <a:srgbClr val="00FFFF"/>
                </a:solidFill>
                <a:latin typeface="Book Antiqua" pitchFamily="18" charset="0"/>
              </a:rPr>
              <a:t>(</a:t>
            </a:r>
            <a:r>
              <a:rPr lang="el-GR" sz="2000">
                <a:solidFill>
                  <a:srgbClr val="00FFFF"/>
                </a:solidFill>
              </a:rPr>
              <a:t>δεν επηρεάζεται) από τις υπόλοιπες και</a:t>
            </a:r>
          </a:p>
          <a:p>
            <a:pPr marL="609600" indent="-609600">
              <a:lnSpc>
                <a:spcPct val="140000"/>
              </a:lnSpc>
              <a:buFontTx/>
              <a:buNone/>
            </a:pPr>
            <a:r>
              <a:rPr lang="el-GR" sz="2000">
                <a:solidFill>
                  <a:srgbClr val="00FFFF"/>
                </a:solidFill>
              </a:rPr>
              <a:t>	η θέση στην οποία φτάνει το κινητό μετά από χρόνο t, είναι η ίδια, είτε οι κινήσεις εκτελούνται ταυτόχρονα, είτε εκτελούνται διαδοχικά, σε χρόνο t κάθε μία»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noFill/>
          <a:ln/>
        </p:spPr>
        <p:txBody>
          <a:bodyPr lIns="0" rIns="0"/>
          <a:lstStyle/>
          <a:p>
            <a:pPr>
              <a:defRPr/>
            </a:pPr>
            <a:fld id="{E1ADAF35-0EB2-41B8-9ECD-67C87DF5AE66}" type="slidenum">
              <a:rPr lang="el-GR" sz="1200">
                <a:solidFill>
                  <a:schemeClr val="tx1">
                    <a:shade val="50000"/>
                  </a:schemeClr>
                </a:solidFill>
                <a:effectLst/>
                <a:latin typeface="Tahoma" pitchFamily="34" charset="0"/>
                <a:cs typeface="+mn-cs"/>
              </a:rPr>
              <a:pPr>
                <a:defRPr/>
              </a:pPr>
              <a:t>3</a:t>
            </a:fld>
            <a:endParaRPr lang="el-GR" sz="1200">
              <a:solidFill>
                <a:schemeClr val="tx1">
                  <a:shade val="50000"/>
                </a:schemeClr>
              </a:solidFill>
              <a:effectLst/>
              <a:latin typeface="Tahoma" pitchFamily="34" charset="0"/>
              <a:cs typeface="+mn-cs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8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585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585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585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3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624"/>
            <a:ext cx="9144000" cy="1143000"/>
          </a:xfrm>
          <a:noFill/>
          <a:ln/>
        </p:spPr>
        <p:txBody>
          <a:bodyPr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3600" b="1" kern="1200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Θεωρητική Μελέτη Οριζόντιας Βολής</a:t>
            </a:r>
            <a:endParaRPr lang="el-GR" sz="3600" b="1" kern="1200" dirty="0">
              <a:ln w="6350">
                <a:noFill/>
              </a:ln>
              <a:solidFill>
                <a:srgbClr val="FF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noFill/>
          <a:ln/>
        </p:spPr>
        <p:txBody>
          <a:bodyPr lIns="0" rIns="0"/>
          <a:lstStyle/>
          <a:p>
            <a:pPr>
              <a:defRPr/>
            </a:pPr>
            <a:fld id="{E5796AC9-61E7-435F-AD6A-90CC57646CA3}" type="slidenum">
              <a:rPr lang="el-GR" sz="1200">
                <a:solidFill>
                  <a:schemeClr val="tx1">
                    <a:shade val="50000"/>
                  </a:schemeClr>
                </a:solidFill>
                <a:effectLst/>
                <a:latin typeface="Tahoma" pitchFamily="34" charset="0"/>
                <a:cs typeface="+mn-cs"/>
              </a:rPr>
              <a:pPr>
                <a:defRPr/>
              </a:pPr>
              <a:t>4</a:t>
            </a:fld>
            <a:endParaRPr lang="el-GR" sz="1200">
              <a:solidFill>
                <a:schemeClr val="tx1">
                  <a:shade val="50000"/>
                </a:schemeClr>
              </a:solidFill>
              <a:effectLst/>
              <a:latin typeface="Tahoma" pitchFamily="34" charset="0"/>
              <a:cs typeface="+mn-cs"/>
            </a:endParaRPr>
          </a:p>
        </p:txBody>
      </p:sp>
      <p:pic>
        <p:nvPicPr>
          <p:cNvPr id="5877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628775"/>
            <a:ext cx="59055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7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7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87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763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4000" dirty="0" smtClean="0">
                <a:solidFill>
                  <a:srgbClr val="FF0000"/>
                </a:solidFill>
              </a:rPr>
              <a:t>Θεωρητική Μελέτη Οριζόντιας Βολής</a:t>
            </a:r>
            <a:endParaRPr lang="el-GR" sz="4000" dirty="0">
              <a:solidFill>
                <a:srgbClr val="FF0000"/>
              </a:solidFill>
            </a:endParaRPr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484313"/>
            <a:ext cx="5795963" cy="4968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Άξονας Οx</a:t>
            </a:r>
            <a:r>
              <a:rPr lang="el-G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</a:t>
            </a:r>
            <a:r>
              <a:rPr lang="el-GR" sz="2000" smtClean="0">
                <a:latin typeface="Times New Roman" pitchFamily="18" charset="0"/>
              </a:rPr>
              <a:t> </a:t>
            </a:r>
            <a:r>
              <a:rPr lang="el-G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Η κίνηση είναι </a:t>
            </a:r>
            <a:r>
              <a:rPr lang="el-GR" sz="20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ευθύγραμμη ομαλή </a:t>
            </a:r>
            <a:r>
              <a:rPr lang="el-G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με ταχύτητα υ</a:t>
            </a:r>
            <a:r>
              <a:rPr lang="el-GR" sz="2000" b="1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0</a:t>
            </a:r>
            <a:r>
              <a:rPr lang="el-G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και οι εξισώσεις που περιγράφουν την κίνηση κατά την οριζόντια διεύθυνση (x) είναι</a:t>
            </a:r>
          </a:p>
          <a:p>
            <a:pPr>
              <a:lnSpc>
                <a:spcPct val="80000"/>
              </a:lnSpc>
            </a:pPr>
            <a:r>
              <a:rPr lang="el-GR" sz="2000" b="1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Άξονας Οy:</a:t>
            </a:r>
            <a:r>
              <a:rPr lang="el-G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Η κίνηση είναι </a:t>
            </a:r>
            <a:r>
              <a:rPr lang="el-GR" sz="20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ελεύθερη πτώση </a:t>
            </a:r>
            <a:r>
              <a:rPr lang="el-G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που είναι κίνηση </a:t>
            </a:r>
            <a:r>
              <a:rPr lang="el-GR" sz="20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ευθύγραμμη ομαλά επιταχυνόμενη </a:t>
            </a:r>
            <a:r>
              <a:rPr lang="el-G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χωρίς αρχική ταχύτητα με επιτάχυνση 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g </a:t>
            </a:r>
            <a:r>
              <a:rPr lang="el-G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και οι εξισώσεις που περιγράφουν την κίνηση κατά την κατακόρυφη διεύθυνση (y) είναι</a:t>
            </a:r>
          </a:p>
          <a:p>
            <a:pPr>
              <a:lnSpc>
                <a:spcPct val="80000"/>
              </a:lnSpc>
            </a:pPr>
            <a:r>
              <a:rPr lang="el-G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Κάθε στιγμή η ταχύτητα του σώματος είναι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l-G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υ</a:t>
            </a:r>
            <a:r>
              <a:rPr lang="el-GR" sz="2000" b="1" baseline="30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el-G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=υ</a:t>
            </a:r>
            <a:r>
              <a:rPr lang="el-GR" sz="2000" b="1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Χ</a:t>
            </a:r>
            <a:r>
              <a:rPr lang="el-GR" sz="2000" b="1" baseline="30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el-G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+ υ</a:t>
            </a:r>
            <a:r>
              <a:rPr lang="el-GR" sz="2000" b="1" baseline="-25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Υ</a:t>
            </a:r>
            <a:r>
              <a:rPr lang="el-GR" sz="2000" b="1" baseline="300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endParaRPr lang="el-GR" sz="20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l-G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Ο χρόνος κίνησης του σώματος βρίσκεται αν αντικαταστήσουμε όπου y = h</a:t>
            </a:r>
          </a:p>
          <a:p>
            <a:pPr>
              <a:lnSpc>
                <a:spcPct val="80000"/>
              </a:lnSpc>
            </a:pPr>
            <a:r>
              <a:rPr lang="el-G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Το βεληνεκές (οριζόντια μετατόπιση μέχρι να προσγειωθεί) αν θέσουμε στην 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x</a:t>
            </a:r>
            <a:r>
              <a:rPr lang="el-G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την τιμή του </a:t>
            </a:r>
            <a:r>
              <a:rPr 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t </a:t>
            </a:r>
            <a:r>
              <a:rPr lang="el-GR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την κίνησης</a:t>
            </a:r>
          </a:p>
        </p:txBody>
      </p:sp>
      <p:sp>
        <p:nvSpPr>
          <p:cNvPr id="18" name="Θέση αριθμού διαφάνειας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E617C1-FBB0-436B-A17D-51FE246E05B8}" type="slidenum">
              <a:rPr lang="el-GR"/>
              <a:pPr>
                <a:defRPr/>
              </a:pPr>
              <a:t>5</a:t>
            </a:fld>
            <a:endParaRPr lang="el-GR"/>
          </a:p>
        </p:txBody>
      </p:sp>
      <p:graphicFrame>
        <p:nvGraphicFramePr>
          <p:cNvPr id="588805" name="Object 334"/>
          <p:cNvGraphicFramePr>
            <a:graphicFrameLocks noChangeAspect="1"/>
          </p:cNvGraphicFramePr>
          <p:nvPr/>
        </p:nvGraphicFramePr>
        <p:xfrm>
          <a:off x="5795963" y="1196975"/>
          <a:ext cx="2700337" cy="1079500"/>
        </p:xfrm>
        <a:graphic>
          <a:graphicData uri="http://schemas.openxmlformats.org/presentationml/2006/ole">
            <p:oleObj spid="_x0000_s589134" name="Equation" r:id="rId3" imgW="1231560" imgH="482400" progId="">
              <p:embed/>
            </p:oleObj>
          </a:graphicData>
        </a:graphic>
      </p:graphicFrame>
      <p:graphicFrame>
        <p:nvGraphicFramePr>
          <p:cNvPr id="588806" name="Object 335"/>
          <p:cNvGraphicFramePr>
            <a:graphicFrameLocks noChangeAspect="1"/>
          </p:cNvGraphicFramePr>
          <p:nvPr/>
        </p:nvGraphicFramePr>
        <p:xfrm>
          <a:off x="5795963" y="2565400"/>
          <a:ext cx="3024187" cy="1039813"/>
        </p:xfrm>
        <a:graphic>
          <a:graphicData uri="http://schemas.openxmlformats.org/presentationml/2006/ole">
            <p:oleObj spid="_x0000_s589135" name="Equation" r:id="rId4" imgW="1587240" imgH="533160" progId="">
              <p:embed/>
            </p:oleObj>
          </a:graphicData>
        </a:graphic>
      </p:graphicFrame>
      <p:sp>
        <p:nvSpPr>
          <p:cNvPr id="589143" name="Rectangle 10"/>
          <p:cNvSpPr>
            <a:spLocks noChangeArrowheads="1"/>
          </p:cNvSpPr>
          <p:nvPr/>
        </p:nvSpPr>
        <p:spPr bwMode="auto">
          <a:xfrm>
            <a:off x="4479925" y="34623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en-US"/>
          </a:p>
        </p:txBody>
      </p:sp>
      <p:graphicFrame>
        <p:nvGraphicFramePr>
          <p:cNvPr id="588811" name="Object 336"/>
          <p:cNvGraphicFramePr>
            <a:graphicFrameLocks noChangeAspect="1"/>
          </p:cNvGraphicFramePr>
          <p:nvPr/>
        </p:nvGraphicFramePr>
        <p:xfrm>
          <a:off x="7667625" y="4292600"/>
          <a:ext cx="1266825" cy="1090613"/>
        </p:xfrm>
        <a:graphic>
          <a:graphicData uri="http://schemas.openxmlformats.org/presentationml/2006/ole">
            <p:oleObj spid="_x0000_s589136" name="Equation" r:id="rId5" imgW="545863" imgH="469696" progId="">
              <p:embed/>
            </p:oleObj>
          </a:graphicData>
        </a:graphic>
      </p:graphicFrame>
      <p:graphicFrame>
        <p:nvGraphicFramePr>
          <p:cNvPr id="588815" name="Object 337"/>
          <p:cNvGraphicFramePr>
            <a:graphicFrameLocks noChangeAspect="1"/>
          </p:cNvGraphicFramePr>
          <p:nvPr/>
        </p:nvGraphicFramePr>
        <p:xfrm>
          <a:off x="6948488" y="5634038"/>
          <a:ext cx="1944687" cy="1035050"/>
        </p:xfrm>
        <a:graphic>
          <a:graphicData uri="http://schemas.openxmlformats.org/presentationml/2006/ole">
            <p:oleObj spid="_x0000_s589137" name="Equation" r:id="rId6" imgW="876300" imgH="469900" progId="">
              <p:embed/>
            </p:oleObj>
          </a:graphicData>
        </a:graphic>
      </p:graphicFrame>
      <p:sp>
        <p:nvSpPr>
          <p:cNvPr id="588817" name="Line 17"/>
          <p:cNvSpPr>
            <a:spLocks noChangeShapeType="1"/>
          </p:cNvSpPr>
          <p:nvPr/>
        </p:nvSpPr>
        <p:spPr bwMode="auto">
          <a:xfrm flipV="1">
            <a:off x="2916238" y="1196975"/>
            <a:ext cx="4211637" cy="1152525"/>
          </a:xfrm>
          <a:prstGeom prst="line">
            <a:avLst/>
          </a:prstGeom>
          <a:noFill/>
          <a:ln w="38100" cap="rnd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8818" name="Line 18"/>
          <p:cNvSpPr>
            <a:spLocks noChangeShapeType="1"/>
          </p:cNvSpPr>
          <p:nvPr/>
        </p:nvSpPr>
        <p:spPr bwMode="auto">
          <a:xfrm flipV="1">
            <a:off x="4284663" y="2781300"/>
            <a:ext cx="1584325" cy="1008063"/>
          </a:xfrm>
          <a:prstGeom prst="line">
            <a:avLst/>
          </a:prstGeom>
          <a:noFill/>
          <a:ln w="38100" cap="rnd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8820" name="Line 20"/>
          <p:cNvSpPr>
            <a:spLocks noChangeShapeType="1"/>
          </p:cNvSpPr>
          <p:nvPr/>
        </p:nvSpPr>
        <p:spPr bwMode="auto">
          <a:xfrm flipV="1">
            <a:off x="3924300" y="4581525"/>
            <a:ext cx="3673475" cy="433388"/>
          </a:xfrm>
          <a:prstGeom prst="line">
            <a:avLst/>
          </a:prstGeom>
          <a:noFill/>
          <a:ln w="38100" cap="rnd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8822" name="Line 22"/>
          <p:cNvSpPr>
            <a:spLocks noChangeShapeType="1"/>
          </p:cNvSpPr>
          <p:nvPr/>
        </p:nvSpPr>
        <p:spPr bwMode="auto">
          <a:xfrm flipV="1">
            <a:off x="2124075" y="5661025"/>
            <a:ext cx="4392613" cy="144463"/>
          </a:xfrm>
          <a:prstGeom prst="line">
            <a:avLst/>
          </a:prstGeom>
          <a:noFill/>
          <a:ln w="38100" cap="rnd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88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88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88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88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88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88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88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88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88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88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88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88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88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88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88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88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588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88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88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88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588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8803" grpId="0" uiExpand="1" build="p"/>
      <p:bldP spid="588817" grpId="0" animBg="1"/>
      <p:bldP spid="588818" grpId="0" animBg="1"/>
      <p:bldP spid="588820" grpId="0" animBg="1"/>
      <p:bldP spid="588822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Ωκεανός">
  <a:themeElements>
    <a:clrScheme name="Ωκεανός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Ωκεανός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Ωκεανός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Ωκεανός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Ωκεανός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Ωκεανός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Ωκεανός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Ωκεανός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Ωκεανός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Ωκεανός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Αποκορύφωμα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1_Αποκορύφωμα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8513</TotalTime>
  <Words>184</Words>
  <Application>Microsoft Office PowerPoint</Application>
  <PresentationFormat>Προβολή στην οθόνη (4:3)</PresentationFormat>
  <Paragraphs>20</Paragraphs>
  <Slides>5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2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5" baseType="lpstr">
      <vt:lpstr>Tahoma</vt:lpstr>
      <vt:lpstr>Arial</vt:lpstr>
      <vt:lpstr>Times New Roman</vt:lpstr>
      <vt:lpstr>Wingdings 2</vt:lpstr>
      <vt:lpstr>Wingdings</vt:lpstr>
      <vt:lpstr>Wingdings 3</vt:lpstr>
      <vt:lpstr>Book Antiqua</vt:lpstr>
      <vt:lpstr>Ωκεανός</vt:lpstr>
      <vt:lpstr>1_Αποκορύφωμα</vt:lpstr>
      <vt:lpstr>Equation</vt:lpstr>
      <vt:lpstr>ΚΑΜΠΥΛΟΓΡΑΜΜΕΣ ΚΙΝΗΣΕΙΣ</vt:lpstr>
      <vt:lpstr>Η Οριζόντια Βολή Ως Σύνθετη Κίνηση</vt:lpstr>
      <vt:lpstr>Οριζόντια Βολή</vt:lpstr>
      <vt:lpstr>Θεωρητική Μελέτη Οριζόντιας Βολής</vt:lpstr>
      <vt:lpstr>Θεωρητική Μελέτη Οριζόντιας Βολής</vt:lpstr>
    </vt:vector>
  </TitlesOfParts>
  <Company>Δερβένι Κορινθίας 2009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ΟΡΙΖΟΝΤΙΑ ΒΟΛΗ</dc:title>
  <dc:creator>user</dc:creator>
  <cp:lastModifiedBy>user</cp:lastModifiedBy>
  <cp:revision>286</cp:revision>
  <cp:lastPrinted>2014-09-17T17:45:41Z</cp:lastPrinted>
  <dcterms:created xsi:type="dcterms:W3CDTF">2010-10-31T20:13:17Z</dcterms:created>
  <dcterms:modified xsi:type="dcterms:W3CDTF">2021-10-19T20:34:54Z</dcterms:modified>
</cp:coreProperties>
</file>