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57" r:id="rId4"/>
    <p:sldId id="273" r:id="rId5"/>
    <p:sldId id="258" r:id="rId6"/>
    <p:sldId id="261" r:id="rId7"/>
    <p:sldId id="283" r:id="rId8"/>
    <p:sldId id="284" r:id="rId9"/>
    <p:sldId id="285" r:id="rId10"/>
    <p:sldId id="282" r:id="rId11"/>
    <p:sldId id="259" r:id="rId12"/>
    <p:sldId id="265" r:id="rId13"/>
    <p:sldId id="266" r:id="rId14"/>
    <p:sldId id="281" r:id="rId15"/>
    <p:sldId id="267" r:id="rId16"/>
    <p:sldId id="279" r:id="rId17"/>
    <p:sldId id="268" r:id="rId18"/>
    <p:sldId id="270" r:id="rId19"/>
    <p:sldId id="271" r:id="rId20"/>
    <p:sldId id="272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2868" autoAdjust="0"/>
  </p:normalViewPr>
  <p:slideViewPr>
    <p:cSldViewPr snapToGrid="0">
      <p:cViewPr varScale="1">
        <p:scale>
          <a:sx n="101" d="100"/>
          <a:sy n="101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4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76CF-27DD-4CDF-96EA-263FE6FCFA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1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93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2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9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010" y="436246"/>
            <a:ext cx="6595110" cy="25527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ΠΡΟΣΤΑΣΙΑ ΠΡΟΣΩΠΙΚΩΝ ΔΕΔΟΜΕΝΩΝ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21" y="2445545"/>
            <a:ext cx="4605806" cy="427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ΑΛΛΙΩΣ ΑΠΟΚΑΛΥΠΤΟΥΜΕ ΠΡΟΣΩΠΙΚΑ ΔΕΔΟΜΕΝΑ ΧΩΡΙΣ ΝΑ ΤΟ ΣΥΝΕΙΔΗΤΟΠΟΙΟΥΜΕ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646" y="1920874"/>
            <a:ext cx="7577703" cy="4766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Όταν δεν έχουμε ενεργοποιήσει τις ρυθμίσεις απορρήτου στα κοινωνικά δίκτυα που χρησιμοποιούμε, ο οποιοσδήποτε έχει πρόσβαση στα προσωπικά μας δεδομένα 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Μέσω σχολίων ή φωτογραφιών που μας αφορούν και  κοινοποιούνται από τρίτους 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Μέσω εφαρμογών που κατεβάζουμε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390102" y="1999712"/>
            <a:ext cx="510030" cy="282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68085" y="3726664"/>
            <a:ext cx="521130" cy="296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972">
            <a:off x="6493979" y="4402453"/>
            <a:ext cx="1991436" cy="150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52" y="4601494"/>
            <a:ext cx="536494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796" y="581025"/>
            <a:ext cx="6655553" cy="1252539"/>
          </a:xfrm>
        </p:spPr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ΑΛΛΑΖΕΙ ΣΤΗΝ ΠΡΟΣΤΑΣΙΑ ΤΩΝ ΠΡΟΣΩΠΙΚΩΝ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668" y="2549471"/>
            <a:ext cx="7763682" cy="3641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Από τις 25 Μαΐου 2018 έχει τεθεί σε ισχύ και στη χώρα μας ο νέος κανονισμός για την προστασία των δεδομένων στην ΕΕ, γνωστός με τα ακρωνύμια </a:t>
            </a:r>
            <a:r>
              <a:rPr lang="en-US" dirty="0">
                <a:solidFill>
                  <a:schemeClr val="tx1"/>
                </a:solidFill>
              </a:rPr>
              <a:t>GDPR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Στόχος είναι να δοθεί πάλι στους πολίτες ο έλεγχος της διαχείρισης των προσωπικών τους δεδομένων και να δημιουργηθεί ένα υψηλό πανευρωπαϊκό επίπεδο προστασίας των δεδομένων στη νέα ψηφιακή εποχή.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Chevron 4"/>
          <p:cNvSpPr/>
          <p:nvPr/>
        </p:nvSpPr>
        <p:spPr>
          <a:xfrm>
            <a:off x="150644" y="2859646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44018" y="437036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" y="581025"/>
            <a:ext cx="1991532" cy="15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0"/>
          <a:stretch/>
        </p:blipFill>
        <p:spPr>
          <a:xfrm>
            <a:off x="2084924" y="3787204"/>
            <a:ext cx="4974152" cy="22925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νισχύεται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η προστασία των δεδομένων των παιδιών: </a:t>
            </a:r>
            <a:r>
              <a:rPr lang="el-GR" sz="2400" dirty="0">
                <a:solidFill>
                  <a:schemeClr val="tx1"/>
                </a:solidFill>
              </a:rPr>
              <a:t>Βάσει του νέου κανονισμού απαγορεύεται τη χρήση των </a:t>
            </a:r>
            <a:r>
              <a:rPr lang="el-GR" sz="2400" dirty="0" err="1">
                <a:solidFill>
                  <a:schemeClr val="tx1"/>
                </a:solidFill>
              </a:rPr>
              <a:t>social</a:t>
            </a: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err="1">
                <a:solidFill>
                  <a:schemeClr val="tx1"/>
                </a:solidFill>
              </a:rPr>
              <a:t>media</a:t>
            </a:r>
            <a:r>
              <a:rPr lang="el-GR" sz="2400" dirty="0">
                <a:solidFill>
                  <a:schemeClr val="tx1"/>
                </a:solidFill>
              </a:rPr>
              <a:t> σε παιδιά από 13 έως 16 ετών παρά μόνο με τη συγκατάθεση των γονέων. 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l-GR" sz="2400" dirty="0">
                <a:solidFill>
                  <a:schemeClr val="tx1"/>
                </a:solidFill>
              </a:rPr>
              <a:t>Στην Ελλάδα έχει αποφασιστεί να απαιτείται η γονική συναίνεση έως την ηλικία των 15 ετών ως </a:t>
            </a:r>
            <a:r>
              <a:rPr lang="en-GB" sz="2400" dirty="0">
                <a:solidFill>
                  <a:schemeClr val="tx1"/>
                </a:solidFill>
              </a:rPr>
              <a:t>(</a:t>
            </a:r>
            <a:r>
              <a:rPr lang="el-GR" sz="2400" dirty="0">
                <a:solidFill>
                  <a:schemeClr val="tx1"/>
                </a:solidFill>
              </a:rPr>
              <a:t>ηλικία ψηφιακής συναίνεσης</a:t>
            </a:r>
            <a:r>
              <a:rPr lang="en-GB" sz="2400" dirty="0">
                <a:solidFill>
                  <a:schemeClr val="tx1"/>
                </a:solidFill>
              </a:rPr>
              <a:t>)</a:t>
            </a:r>
            <a:r>
              <a:rPr lang="el-GR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l-G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515709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ΑΛΛΑΖΕΙ ΣΤΗΝ ΠΡΟΣΤΑΣΙΑ ΤΩΝ ΠΡΟΣΩΠΙΚΩΝ ΔΕΔΟΜΕΝΩΝ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3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ΑΛΛΑΖΕΙ ΣΤΗΝ ΠΡΟΣΤΑΣΙΑ ΤΩΝ ΠΡΟΣΩΠΙΚΩΝ ΔΕΔΟΜΕΝΩΝ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75" y="2122233"/>
            <a:ext cx="7825675" cy="3688273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Ενημέρωση για τους όρους χρήσης σε σύντομη απλή και κατανοητή γλώσσα. </a:t>
            </a:r>
          </a:p>
          <a:p>
            <a:r>
              <a:rPr lang="el-GR" dirty="0">
                <a:solidFill>
                  <a:schemeClr val="tx1"/>
                </a:solidFill>
              </a:rPr>
              <a:t>Δικαίωμα ενημέρωσης και πρόσβασης στα δεδομένα</a:t>
            </a:r>
          </a:p>
          <a:p>
            <a:r>
              <a:rPr lang="el-GR" dirty="0">
                <a:solidFill>
                  <a:schemeClr val="tx1"/>
                </a:solidFill>
              </a:rPr>
              <a:t>Δικαίωμα εναντίωσης στην επεξεργασία των δεδομένων </a:t>
            </a:r>
          </a:p>
          <a:p>
            <a:r>
              <a:rPr lang="el-GR" dirty="0">
                <a:solidFill>
                  <a:schemeClr val="tx1"/>
                </a:solidFill>
              </a:rPr>
              <a:t>Δικαίωμα στη λήθη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85" y="4410102"/>
            <a:ext cx="3632415" cy="16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Σκεφτείτε πριν αποκαλύψετε δεδομένα </a:t>
            </a:r>
            <a:r>
              <a:rPr lang="el-GR" dirty="0">
                <a:solidFill>
                  <a:schemeClr val="tx1"/>
                </a:solidFill>
              </a:rPr>
              <a:t>– Αν λαμβάνετε γράμματα, </a:t>
            </a:r>
            <a:r>
              <a:rPr lang="el-GR" dirty="0" err="1">
                <a:solidFill>
                  <a:schemeClr val="tx1"/>
                </a:solidFill>
              </a:rPr>
              <a:t>emails</a:t>
            </a:r>
            <a:r>
              <a:rPr lang="el-GR" dirty="0">
                <a:solidFill>
                  <a:schemeClr val="tx1"/>
                </a:solidFill>
              </a:rPr>
              <a:t>, μηνύματα στο κινητό ή στο Facebook που σας ζητούν πληροφορίες, μην απαντήσετε αν δεν είστε σίγουροι από ποιον προέρχονται.</a:t>
            </a:r>
          </a:p>
          <a:p>
            <a:r>
              <a:rPr lang="el-GR" dirty="0">
                <a:solidFill>
                  <a:schemeClr val="tx1"/>
                </a:solidFill>
              </a:rPr>
              <a:t>Αν σας ζητούνται δεδομένα θα πρέπει πάντα να σκέφτεστε αν αυτό είναι</a:t>
            </a:r>
            <a:r>
              <a:rPr lang="el-GR" dirty="0"/>
              <a:t>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δικαιολογημένο</a:t>
            </a:r>
            <a:r>
              <a:rPr lang="el-GR" dirty="0"/>
              <a:t> </a:t>
            </a:r>
            <a:r>
              <a:rPr lang="el-GR" dirty="0">
                <a:solidFill>
                  <a:schemeClr val="tx1"/>
                </a:solidFill>
              </a:rPr>
              <a:t>και αν απαιτείται για την πραγματοποίηση της συγκεκριμένης επικοινωνίας.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84" y="4616367"/>
            <a:ext cx="1495973" cy="16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0" y="968644"/>
            <a:ext cx="8810786" cy="86492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ΜΠΟΡΩ ΝΑ ΓΝΩΡΙΖΩ ΑΝ ΚΑΠΟΙΟΙ ΕΧΟΥΝ ΤΑ ΠΡΟΣΩΠΙΚΑ ΜΟΥ ΔΕΔΟΜΕΝΑ ΚΑΙ ΤΑ ΧΡΗΣΙΜΟΠΟΙΟΥΝ ΠΑΡΑΝΟΜΑ;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20692"/>
            <a:ext cx="7886700" cy="3370557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Η καλύτερη μέθοδος είναι</a:t>
            </a:r>
            <a:r>
              <a:rPr lang="el-GR" dirty="0"/>
              <a:t>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πρόληψη</a:t>
            </a:r>
            <a:r>
              <a:rPr lang="el-GR" dirty="0"/>
              <a:t>.</a:t>
            </a:r>
          </a:p>
          <a:p>
            <a:r>
              <a:rPr lang="el-GR" dirty="0">
                <a:solidFill>
                  <a:schemeClr val="tx1"/>
                </a:solidFill>
              </a:rPr>
              <a:t>Ο καθένας μας πρέπει να είναι ευαισθητοποιημένος, να μη δίνει τα στοιχεία του ανεξέλεγκτα, να περιορίζεται στα απολύτως απαραίτητα.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80" y="444817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859994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chemeClr val="tx1"/>
                </a:solidFill>
              </a:rPr>
              <a:t>Να θυμάστε πως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ό,τι αναρτούμε στο διαδίκτυο μπορεί να παραμείνει εκεί για πάντα </a:t>
            </a:r>
            <a:r>
              <a:rPr lang="el-GR" dirty="0">
                <a:solidFill>
                  <a:schemeClr val="tx1"/>
                </a:solidFill>
              </a:rPr>
              <a:t>και να έχει πρόσβαση σε αυτό το περιεχόμενο ο οποιοσδήποτε. Οπότε, είναι πολύ σημαντικό να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ΣΚΕΦΤΟΜΑΣΤΕ ΔΙΠΛΑ </a:t>
            </a:r>
            <a:r>
              <a:rPr lang="el-GR" dirty="0">
                <a:solidFill>
                  <a:schemeClr val="tx1"/>
                </a:solidFill>
              </a:rPr>
              <a:t>πριν κοινοποιήσουμε το οτιδήποτε.</a:t>
            </a:r>
          </a:p>
          <a:p>
            <a:r>
              <a:rPr lang="el-GR" dirty="0">
                <a:solidFill>
                  <a:schemeClr val="tx1"/>
                </a:solidFill>
              </a:rPr>
              <a:t>Όταν επεξεργαζόμαστε δεδομένα άλλων, ακόμα και αν είναι φίλοι μας, πρέπει αντίστοιχα να έχουμε τη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συγκατάθεσή </a:t>
            </a:r>
            <a:r>
              <a:rPr lang="el-GR" dirty="0">
                <a:solidFill>
                  <a:schemeClr val="tx1"/>
                </a:solidFill>
              </a:rPr>
              <a:t>τους. Για παράδειγμα, πριν ανεβάσουμε στο Facebook φωτογραφία από μια κοινωνική εκδήλωση, πρέπει να είμαστε σίγουροι ότι όλοι οι εικονιζόμενοι σε αυτήν συμφωνούν με τη δημοσίευσή της.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98" y="5044697"/>
            <a:ext cx="1748134" cy="116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054082"/>
          </a:xfrm>
        </p:spPr>
        <p:txBody>
          <a:bodyPr/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Αποφύγετε τη χρήση κωδικών </a:t>
            </a:r>
            <a:r>
              <a:rPr lang="el-GR" dirty="0">
                <a:solidFill>
                  <a:schemeClr val="tx1"/>
                </a:solidFill>
              </a:rPr>
              <a:t>που είναι εύκολοι στην απομνημόνευση (όπως ημερομηνίες, γνωστούς όρους, ακολουθίες γραμμάτων ή κύρια ονόματα).</a:t>
            </a: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Κρατήστε τους κωδικούς σας μυστικούς </a:t>
            </a:r>
            <a:r>
              <a:rPr lang="el-GR" dirty="0">
                <a:solidFill>
                  <a:schemeClr val="tx1"/>
                </a:solidFill>
              </a:rPr>
              <a:t>και αλλάζετέ τους σε τακτικά χρονικά διαστήματα (τουλάχιστον μια φορά ανά 6 μήνες).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12" y="4246080"/>
            <a:ext cx="1937288" cy="19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4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Σκεφτείτε</a:t>
            </a:r>
            <a:r>
              <a:rPr lang="el-GR" dirty="0"/>
              <a:t>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 μπορεί να βλέπει τα δεδομένα </a:t>
            </a:r>
            <a:r>
              <a:rPr lang="el-GR" dirty="0">
                <a:solidFill>
                  <a:schemeClr val="tx1"/>
                </a:solidFill>
              </a:rPr>
              <a:t>σας – Μην επισκέπτεστε ιστοσελίδες που δεν θα θέλατε οι άλλοι να γνωρίζουν όταν χρησιμοποιείτε «κοινόχρηστους» υπολογιστές</a:t>
            </a:r>
          </a:p>
          <a:p>
            <a:r>
              <a:rPr lang="el-GR" dirty="0">
                <a:solidFill>
                  <a:schemeClr val="tx1"/>
                </a:solidFill>
              </a:rPr>
              <a:t>Θυμηθείτε να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αποσυνδέεστε</a:t>
            </a:r>
            <a:r>
              <a:rPr lang="el-GR" dirty="0"/>
              <a:t> </a:t>
            </a:r>
            <a:r>
              <a:rPr lang="el-GR" dirty="0">
                <a:solidFill>
                  <a:schemeClr val="tx1"/>
                </a:solidFill>
              </a:rPr>
              <a:t>από τις ιστοσελίδες, στις οποίες έχετε εισέλθει/συνδεθεί με χρήση συνθηματικών (π.χ. όταν κάνετε αγορές από το διαδίκτυο ή την ιστοσελίδα κοινωνικής δικτύωσης)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7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ΣΥΜΒΟΥΛΕΣ ΓΙΑ ΤΗΝ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1184"/>
            <a:ext cx="7886700" cy="2035644"/>
          </a:xfrm>
        </p:spPr>
        <p:txBody>
          <a:bodyPr/>
          <a:lstStyle/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Κρατήστε τον υπολογιστή σας ασφαλή </a:t>
            </a:r>
            <a:r>
              <a:rPr lang="el-GR" dirty="0"/>
              <a:t>– </a:t>
            </a:r>
            <a:r>
              <a:rPr lang="el-GR" dirty="0">
                <a:solidFill>
                  <a:schemeClr val="tx1"/>
                </a:solidFill>
              </a:rPr>
              <a:t>Χρησιμοποιήστε προγράμματα τείχους ασφαλείας (</a:t>
            </a:r>
            <a:r>
              <a:rPr lang="el-GR" dirty="0" err="1">
                <a:solidFill>
                  <a:schemeClr val="tx1"/>
                </a:solidFill>
              </a:rPr>
              <a:t>firewall</a:t>
            </a:r>
            <a:r>
              <a:rPr lang="el-GR" dirty="0">
                <a:solidFill>
                  <a:schemeClr val="tx1"/>
                </a:solidFill>
              </a:rPr>
              <a:t>) και προστασίας από ιούς (</a:t>
            </a:r>
            <a:r>
              <a:rPr lang="el-GR" dirty="0" err="1">
                <a:solidFill>
                  <a:schemeClr val="tx1"/>
                </a:solidFill>
              </a:rPr>
              <a:t>antivirus</a:t>
            </a:r>
            <a:r>
              <a:rPr lang="el-GR" dirty="0">
                <a:solidFill>
                  <a:schemeClr val="tx1"/>
                </a:solidFill>
              </a:rPr>
              <a:t>). Φροντίστε τα προγράμματα αυτά να είναι ενημερωμένα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27" y="3400549"/>
            <a:ext cx="3747119" cy="28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ΕΙΝΑΙ ΤΑ ΠΡΟΣΩΠΙΚΑ ΜΑΣ ΔΕΔΟΜΕΝΑ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3559"/>
            <a:ext cx="7886700" cy="3339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>
                <a:solidFill>
                  <a:schemeClr val="tx1"/>
                </a:solidFill>
              </a:rPr>
              <a:t>Κάθε πληροφορία που περιγράφει ένα άτομο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72" y="2337031"/>
            <a:ext cx="5462830" cy="35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76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20</a:t>
            </a:fld>
            <a:endParaRPr lang="en-GB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5" y="812850"/>
            <a:ext cx="9172133" cy="1948565"/>
          </a:xfrm>
          <a:prstGeom prst="rect">
            <a:avLst/>
          </a:prstGeom>
          <a:solidFill>
            <a:srgbClr val="2276B7"/>
          </a:solidFill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3029"/>
            <a:ext cx="9144000" cy="142578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085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ΕΙΝΑΙ ΤΑ ΠΡΟΣΩΠΙΚΑ ΜΑΣ ΔΕΔΟΜΕΝΑ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3559"/>
            <a:ext cx="7886700" cy="3339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>
                <a:solidFill>
                  <a:schemeClr val="tx1"/>
                </a:solidFill>
              </a:rPr>
              <a:t>Τα</a:t>
            </a:r>
            <a:r>
              <a:rPr lang="el-GR" sz="2200" dirty="0"/>
              <a:t>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προσωπικά δεδομένα</a:t>
            </a:r>
            <a:r>
              <a:rPr lang="el-GR" sz="2200" dirty="0"/>
              <a:t> </a:t>
            </a:r>
            <a:r>
              <a:rPr lang="el-GR" sz="2200" dirty="0">
                <a:solidFill>
                  <a:schemeClr val="tx1"/>
                </a:solidFill>
              </a:rPr>
              <a:t>ποικίλλουν και μπορούν, για παράδειγμα, να είναι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tx1"/>
                </a:solidFill>
              </a:rPr>
              <a:t>ένα ονοματεπώνυμο,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tx1"/>
                </a:solidFill>
              </a:rPr>
              <a:t>μια διεύθυνση ηλεκτρονικού ταχυδρομείου,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tx1"/>
                </a:solidFill>
              </a:rPr>
              <a:t>τα στοιχεία ενός τραπεζικού λογαριασμού,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tx1"/>
                </a:solidFill>
              </a:rPr>
              <a:t>μια φωτογραφία,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tx1"/>
                </a:solidFill>
              </a:rPr>
              <a:t>στοιχεία που έχουν αναρτηθεί σε </a:t>
            </a:r>
            <a:r>
              <a:rPr lang="el-GR" sz="2200" dirty="0" err="1">
                <a:solidFill>
                  <a:schemeClr val="tx1"/>
                </a:solidFill>
              </a:rPr>
              <a:t>ιστότοπους</a:t>
            </a:r>
            <a:r>
              <a:rPr lang="el-GR" sz="2200" dirty="0">
                <a:solidFill>
                  <a:schemeClr val="tx1"/>
                </a:solidFill>
              </a:rPr>
              <a:t> κοινωνικής δικτύωσης,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tx1"/>
                </a:solidFill>
              </a:rPr>
              <a:t>πληροφορίες σχετικά με το ιατρικό ιστορικό ή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200" dirty="0">
                <a:solidFill>
                  <a:schemeClr val="tx1"/>
                </a:solidFill>
              </a:rPr>
              <a:t>η διεύθυνση IP ενός ηλεκτρονικού υπολογιστή.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32" y="3809202"/>
            <a:ext cx="2742654" cy="25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ΕΙΝΑΙ ΤΑ «ΕΥΑΙΣΘΗΤΑ» ΠΡΟΣΩΠΙΚΑ ΔΕΔΟΜΕΝΑ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905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</a:rPr>
              <a:t>Είναι τα δεδομένα που αφορούν </a:t>
            </a:r>
          </a:p>
          <a:p>
            <a:pPr marL="0" indent="0">
              <a:buNone/>
            </a:pPr>
            <a:endParaRPr lang="el-GR" sz="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/>
                </a:solidFill>
              </a:rPr>
              <a:t>στη φυλετική ή εθνική προέλευση,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/>
                </a:solidFill>
              </a:rPr>
              <a:t>στα πολιτικά φρονήματα,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/>
                </a:solidFill>
              </a:rPr>
              <a:t>στις θρησκευτικές ή φιλοσοφικές πεποιθήσεις,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/>
                </a:solidFill>
              </a:rPr>
              <a:t>στη συμμετοχή σε συνδικαλιστικές οργανώσεις,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/>
                </a:solidFill>
              </a:rPr>
              <a:t>στην υγεία,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/>
                </a:solidFill>
              </a:rPr>
              <a:t>στην κοινωνική πρόνοια, 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/>
                </a:solidFill>
              </a:rPr>
              <a:t>σε πληροφορίες για ποινικές διώξεις ή καταδίκες,</a:t>
            </a:r>
          </a:p>
          <a:p>
            <a:pPr>
              <a:spcBef>
                <a:spcPts val="600"/>
              </a:spcBef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/>
                </a:solidFill>
              </a:rPr>
              <a:t>και άλλα....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396901"/>
            <a:ext cx="2565970" cy="192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0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8420" y="3727342"/>
            <a:ext cx="7786930" cy="1689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ΓΙΑΤΙ ΕΙΝΑΙ ΣΗΜΑΝΤΙΚΗ Η ΠΡΟΣΤΑΣΙΑ ΤΩΝ ΠΡΟΣΩΠΙΚΩΝ ΜΑΣ ΔΕΔΟΜΕΝΩΝ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20" y="2092271"/>
            <a:ext cx="7786930" cy="4098978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Δεν ξέρουμε ποτέ πώς θα χρησιμοποιηθούν οι ιδιωτικές μας πληροφορίες αν βρεθούν σε λάθος χέρια. </a:t>
            </a:r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n-US" dirty="0"/>
              <a:t>       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ΙΔΙΩΤΙΚΟΤΗΤΑ ΜΑΣ ΕΙΝΑΙ ΠΟΛΥΤΙΜΗ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        </a:t>
            </a:r>
            <a:r>
              <a:rPr lang="el-GR" dirty="0">
                <a:solidFill>
                  <a:schemeClr val="bg1"/>
                </a:solidFill>
              </a:rPr>
              <a:t>Διαφυλάσσοντας τα προσωπικά μας δεδομένα  προστατεύουμε την </a:t>
            </a:r>
            <a:r>
              <a:rPr lang="el-GR" dirty="0" err="1">
                <a:solidFill>
                  <a:schemeClr val="bg1"/>
                </a:solidFill>
              </a:rPr>
              <a:t>ιδιωτικότητά</a:t>
            </a:r>
            <a:r>
              <a:rPr lang="el-GR" dirty="0">
                <a:solidFill>
                  <a:schemeClr val="bg1"/>
                </a:solidFill>
              </a:rPr>
              <a:t> μας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5" y="3383042"/>
            <a:ext cx="688600" cy="6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 b="1355"/>
          <a:stretch/>
        </p:blipFill>
        <p:spPr>
          <a:xfrm>
            <a:off x="181156" y="1137006"/>
            <a:ext cx="8781688" cy="50497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ΔΥΝΑΜΗ ΤΗΣ ΕΙΚΟΝΑΣ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5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ΔΥΝΑΜΗ ΤΗΣ ΕΙΚΟΝΑΣ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 b="5515"/>
          <a:stretch/>
        </p:blipFill>
        <p:spPr>
          <a:xfrm>
            <a:off x="851717" y="1468879"/>
            <a:ext cx="7440565" cy="46692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9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8" y="581025"/>
            <a:ext cx="4529328" cy="30236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36" y="2728265"/>
            <a:ext cx="4590288" cy="3444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7978" y="869815"/>
            <a:ext cx="3784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ΠΛΗΡΟΦΟΡΙΕΣ ΑΠΟΚΑΛΥΠΤΟΥΝ ΟΙ ΠΑΡΑΚΑΤΩ ΕΙΚΟΝΕΣ;</a:t>
            </a:r>
            <a:endParaRPr 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6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8294370" cy="1252539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ΘΑ ΕΙΜΑΙ ΣΙΓΟΥΡΟΣ ΟΤΙ ΜΟΙΡΑΖΟΜΑΙ ΦΩΤΟΓΡΑΦΙΕΣ ΜΕ ΑΣΦΑΛΕΙΑ;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3564"/>
            <a:ext cx="7760970" cy="4357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Πριν κοινοποιήσεις μια φωτογραφία σκέψου και ρώτα τον εαυτό σου…</a:t>
            </a:r>
          </a:p>
          <a:p>
            <a:endParaRPr lang="el-GR" dirty="0"/>
          </a:p>
          <a:p>
            <a:r>
              <a:rPr lang="el-GR" dirty="0"/>
              <a:t>Με ποιον τη μοιράζομαι;</a:t>
            </a:r>
          </a:p>
          <a:p>
            <a:r>
              <a:rPr lang="el-GR" dirty="0"/>
              <a:t>Ποιος άλλος μπορεί να τη δει;</a:t>
            </a:r>
          </a:p>
          <a:p>
            <a:r>
              <a:rPr lang="el-GR" dirty="0"/>
              <a:t>Εκείνοι που θα τη δουν τι θα μάθουν για μένα;</a:t>
            </a:r>
          </a:p>
          <a:p>
            <a:r>
              <a:rPr lang="el-GR" dirty="0"/>
              <a:t>Εκείνοι που θα τη δουν τι θα μάθουν για τους υπόλοιπους που απεικονίζονται στη φωτογραφία;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10308"/>
            <a:ext cx="3192780" cy="20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827</Words>
  <Application>Microsoft Office PowerPoint</Application>
  <PresentationFormat>On-screen Show (4:3)</PresentationFormat>
  <Paragraphs>91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Wingdings</vt:lpstr>
      <vt:lpstr>Office Theme</vt:lpstr>
      <vt:lpstr>1_Office Theme</vt:lpstr>
      <vt:lpstr>ΠΡΟΣΤΑΣΙΑ ΠΡΟΣΩΠΙΚΩΝ ΔΕΔΟΜΕΝΩΝ</vt:lpstr>
      <vt:lpstr>ΠΟΙΑ ΕΙΝΑΙ ΤΑ ΠΡΟΣΩΠΙΚΑ ΜΑΣ ΔΕΔΟΜΕΝΑ</vt:lpstr>
      <vt:lpstr>ΠΟΙΑ ΕΙΝΑΙ ΤΑ ΠΡΟΣΩΠΙΚΑ ΜΑΣ ΔΕΔΟΜΕΝΑ</vt:lpstr>
      <vt:lpstr>ΠΟΙΑ ΕΙΝΑΙ ΤΑ «ΕΥΑΙΣΘΗΤΑ» ΠΡΟΣΩΠΙΚΑ ΔΕΔΟΜΕΝΑ</vt:lpstr>
      <vt:lpstr>ΓΙΑΤΙ ΕΙΝΑΙ ΣΗΜΑΝΤΙΚΗ Η ΠΡΟΣΤΑΣΙΑ ΤΩΝ ΠΡΟΣΩΠΙΚΩΝ ΜΑΣ ΔΕΔΟΜΕΝΩΝ</vt:lpstr>
      <vt:lpstr>H  ΔΥΝΑΜΗ ΤΗΣ ΕΙΚΟΝΑΣ</vt:lpstr>
      <vt:lpstr>H  ΔΥΝΑΜΗ ΤΗΣ ΕΙΚΟΝΑΣ</vt:lpstr>
      <vt:lpstr>PowerPoint Presentation</vt:lpstr>
      <vt:lpstr>ΠΩΣ ΘΑ ΕΙΜΑΙ ΣΙΓΟΥΡΟΣ ΟΤΙ ΜΟΙΡΑΖΟΜΑΙ ΦΩΤΟΓΡΑΦΙΕΣ ΜΕ ΑΣΦΑΛΕΙΑ;</vt:lpstr>
      <vt:lpstr>ΠΩΣ  ΑΛΛΙΩΣ ΑΠΟΚΑΛΥΠΤΟΥΜΕ ΠΡΟΣΩΠΙΚΑ ΔΕΔΟΜΕΝΑ ΧΩΡΙΣ ΝΑ ΤΟ ΣΥΝΕΙΔΗΤΟΠΟΙΟΥΜΕ</vt:lpstr>
      <vt:lpstr>ΤΙ ΑΛΛΑΖΕΙ ΣΤΗΝ ΠΡΟΣΤΑΣΙΑ ΤΩΝ ΠΡΟΣΩΠΙΚΩΝ ΔΕΔΟΜΕΝΩΝ</vt:lpstr>
      <vt:lpstr>ΤΙ ΑΛΛΑΖΕΙ ΣΤΗΝ ΠΡΟΣΤΑΣΙΑ ΤΩΝ ΠΡΟΣΩΠΙΚΩΝ ΔΕΔΟΜΕΝΩΝ</vt:lpstr>
      <vt:lpstr>ΤΙ ΑΛΛΑΖΕΙ ΣΤΗΝ ΠΡΟΣΤΑΣΙΑ ΤΩΝ ΠΡΟΣΩΠΙΚΩΝ ΔΕΔΟΜΕΝΩΝ</vt:lpstr>
      <vt:lpstr>ΣΥΜΒΟΥΛΕΣ ΓΙΑ ΤΗΝ ΠΡΟΣΤΑΣΙΑ ΤΩΝ ΠΡΟΣΩΠΙΚΩΝ ΜΑΣ ΔΕΔΟΜΕΝΩΝ</vt:lpstr>
      <vt:lpstr>ΠΩΣ ΜΠΟΡΩ ΝΑ ΓΝΩΡΙΖΩ ΑΝ ΚΑΠΟΙΟΙ ΕΧΟΥΝ ΤΑ ΠΡΟΣΩΠΙΚΑ ΜΟΥ ΔΕΔΟΜΕΝΑ ΚΑΙ ΤΑ ΧΡΗΣΙΜΟΠΟΙΟΥΝ ΠΑΡΑΝΟΜΑ;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ΣΥΜΒΟΥΛΕΣ ΓΙΑ ΤΗΝ ΠΡΟΣΤΑΣΙΑ ΤΩΝ ΠΡΟΣΩΠΙΚΩΝ ΜΑΣ ΔΕΔΟΜΕΝΩΝ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Theodora Gkika</cp:lastModifiedBy>
  <cp:revision>61</cp:revision>
  <dcterms:created xsi:type="dcterms:W3CDTF">2017-02-20T07:48:45Z</dcterms:created>
  <dcterms:modified xsi:type="dcterms:W3CDTF">2023-05-03T02:57:51Z</dcterms:modified>
</cp:coreProperties>
</file>