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1733930" rtl="0" fontAlgn="auto" latinLnBrk="0" hangingPunct="0">
      <a:lnSpc>
        <a:spcPct val="90000"/>
      </a:lnSpc>
      <a:spcBef>
        <a:spcPts val="3200"/>
      </a:spcBef>
      <a:spcAft>
        <a:spcPts val="0"/>
      </a:spcAft>
      <a:buClrTx/>
      <a:buSzTx/>
      <a:buFontTx/>
      <a:buNone/>
      <a:tabLst/>
      <a:defRPr b="0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254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254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698500" y="8657488"/>
            <a:ext cx="11607801" cy="461060"/>
          </a:xfrm>
          <a:prstGeom prst="rect">
            <a:avLst/>
          </a:prstGeom>
        </p:spPr>
        <p:txBody>
          <a:bodyPr anchor="b"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b="1" sz="2304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698500" y="1854200"/>
            <a:ext cx="11609057" cy="3302000"/>
          </a:xfrm>
          <a:prstGeom prst="rect">
            <a:avLst/>
          </a:prstGeom>
        </p:spPr>
        <p:txBody>
          <a:bodyPr anchor="b"/>
          <a:lstStyle>
            <a:lvl1pPr>
              <a:defRPr spc="-164" sz="82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698500" y="5105400"/>
            <a:ext cx="11607800" cy="145639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xfrm>
            <a:off x="6353454" y="9220199"/>
            <a:ext cx="297892" cy="28747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xfrm>
            <a:off x="698500" y="444500"/>
            <a:ext cx="11607800" cy="10160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698500" y="1409700"/>
            <a:ext cx="11607801" cy="671802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1300"/>
              </a:spcBef>
              <a:buSzTx/>
              <a:buNone/>
              <a:defRPr spc="-38" sz="3800"/>
            </a:lvl1pPr>
            <a:lvl2pPr marL="0" indent="457200">
              <a:spcBef>
                <a:spcPts val="1300"/>
              </a:spcBef>
              <a:buSzTx/>
              <a:buNone/>
              <a:defRPr spc="-38" sz="3800"/>
            </a:lvl2pPr>
            <a:lvl3pPr marL="0" indent="914400">
              <a:spcBef>
                <a:spcPts val="1300"/>
              </a:spcBef>
              <a:buSzTx/>
              <a:buNone/>
              <a:defRPr spc="-38" sz="3800"/>
            </a:lvl3pPr>
            <a:lvl4pPr marL="0" indent="1371600">
              <a:spcBef>
                <a:spcPts val="1300"/>
              </a:spcBef>
              <a:buSzTx/>
              <a:buNone/>
              <a:defRPr spc="-38" sz="3800"/>
            </a:lvl4pPr>
            <a:lvl5pPr marL="0" indent="1828800">
              <a:spcBef>
                <a:spcPts val="1300"/>
              </a:spcBef>
              <a:buSzTx/>
              <a:buNone/>
              <a:defRPr spc="-38" sz="38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698500" y="3568700"/>
            <a:ext cx="11607800" cy="2617788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Fact information"/>
          <p:cNvSpPr txBox="1"/>
          <p:nvPr>
            <p:ph type="body" sz="quarter" idx="21" hasCustomPrompt="1"/>
          </p:nvPr>
        </p:nvSpPr>
        <p:spPr>
          <a:xfrm>
            <a:off x="698500" y="6209979"/>
            <a:ext cx="11607800" cy="671803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Fact information</a:t>
            </a:r>
          </a:p>
        </p:txBody>
      </p:sp>
      <p:sp>
        <p:nvSpPr>
          <p:cNvPr id="127" name="Body Level One…"/>
          <p:cNvSpPr txBox="1"/>
          <p:nvPr>
            <p:ph type="body" idx="1" hasCustomPrompt="1"/>
          </p:nvPr>
        </p:nvSpPr>
        <p:spPr>
          <a:xfrm>
            <a:off x="698500" y="999066"/>
            <a:ext cx="11607800" cy="521091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176" sz="176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Body Level One…"/>
          <p:cNvSpPr txBox="1"/>
          <p:nvPr>
            <p:ph type="body" sz="half" idx="1" hasCustomPrompt="1"/>
          </p:nvPr>
        </p:nvSpPr>
        <p:spPr>
          <a:xfrm>
            <a:off x="736600" y="3721100"/>
            <a:ext cx="11531600" cy="2324100"/>
          </a:xfrm>
          <a:prstGeom prst="rect">
            <a:avLst/>
          </a:prstGeom>
        </p:spPr>
        <p:txBody>
          <a:bodyPr anchor="ctr"/>
          <a:lstStyle>
            <a:lvl1pPr marL="457200" indent="-3429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457200" indent="1143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457200" indent="5715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457200" indent="10287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457200" indent="1485900">
              <a:spcBef>
                <a:spcPts val="0"/>
              </a:spcBef>
              <a:buSzTx/>
              <a:buNone/>
              <a:defRPr spc="-119" sz="60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6" name="Attribution"/>
          <p:cNvSpPr txBox="1"/>
          <p:nvPr>
            <p:ph type="body" sz="quarter" idx="21" hasCustomPrompt="1"/>
          </p:nvPr>
        </p:nvSpPr>
        <p:spPr>
          <a:xfrm>
            <a:off x="1219200" y="6426200"/>
            <a:ext cx="11049000" cy="461059"/>
          </a:xfrm>
          <a:prstGeom prst="rect">
            <a:avLst/>
          </a:prstGeom>
        </p:spPr>
        <p:txBody>
          <a:bodyPr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b="1" sz="2304"/>
            </a:lvl1pPr>
          </a:lstStyle>
          <a:p>
            <a:pPr/>
            <a:r>
              <a:t>Attribution</a:t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Low-angle exterior view of a modern building facade covered with aluminium discs under a clear, blue sky "/>
          <p:cNvSpPr/>
          <p:nvPr>
            <p:ph type="pic" sz="quarter" idx="21"/>
          </p:nvPr>
        </p:nvSpPr>
        <p:spPr>
          <a:xfrm>
            <a:off x="6542347" y="698500"/>
            <a:ext cx="5965305" cy="3962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Low-angle view of a modern, curved building under a cloudy sky"/>
          <p:cNvSpPr/>
          <p:nvPr>
            <p:ph type="pic" sz="quarter" idx="22"/>
          </p:nvPr>
        </p:nvSpPr>
        <p:spPr>
          <a:xfrm>
            <a:off x="6551654" y="5105400"/>
            <a:ext cx="5946692" cy="3962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View from inside a modern white building with glass panels, looking up to a bright, partly cloudy sky"/>
          <p:cNvSpPr/>
          <p:nvPr>
            <p:ph type="pic" idx="23"/>
          </p:nvPr>
        </p:nvSpPr>
        <p:spPr>
          <a:xfrm>
            <a:off x="-1371600" y="698500"/>
            <a:ext cx="12573000" cy="8369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Low-angle view of the Azadi Tower in Tehran, Iran against a clear, bright sky"/>
          <p:cNvSpPr/>
          <p:nvPr>
            <p:ph type="pic" idx="21"/>
          </p:nvPr>
        </p:nvSpPr>
        <p:spPr>
          <a:xfrm>
            <a:off x="-801388" y="0"/>
            <a:ext cx="14607576" cy="9753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xfrm>
            <a:off x="6353454" y="9220199"/>
            <a:ext cx="297892" cy="2874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View from inside a stone structure, looking out towards stairs and a clear, blue sky"/>
          <p:cNvSpPr/>
          <p:nvPr>
            <p:ph type="pic" idx="21"/>
          </p:nvPr>
        </p:nvSpPr>
        <p:spPr>
          <a:xfrm>
            <a:off x="0" y="0"/>
            <a:ext cx="15966319" cy="106553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698500" y="5181600"/>
            <a:ext cx="11607800" cy="3302000"/>
          </a:xfrm>
          <a:prstGeom prst="rect">
            <a:avLst/>
          </a:prstGeom>
        </p:spPr>
        <p:txBody>
          <a:bodyPr anchor="b"/>
          <a:lstStyle>
            <a:lvl1pPr>
              <a:defRPr spc="-164" sz="82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698500" y="8432800"/>
            <a:ext cx="11607800" cy="689769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698500" y="571500"/>
            <a:ext cx="11607801" cy="461059"/>
          </a:xfrm>
          <a:prstGeom prst="rect">
            <a:avLst/>
          </a:prstGeom>
        </p:spPr>
        <p:txBody>
          <a:bodyPr/>
          <a:lstStyle>
            <a:lvl1pPr marL="0" indent="0" defTabSz="563541">
              <a:lnSpc>
                <a:spcPct val="100000"/>
              </a:lnSpc>
              <a:spcBef>
                <a:spcPts val="0"/>
              </a:spcBef>
              <a:buSzTx/>
              <a:buNone/>
              <a:defRPr b="1" sz="2304"/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xfrm>
            <a:off x="6349999" y="9220199"/>
            <a:ext cx="297893" cy="287479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A modern white building with glass panels against a clear, blue sky"/>
          <p:cNvSpPr/>
          <p:nvPr>
            <p:ph type="pic" idx="21"/>
          </p:nvPr>
        </p:nvSpPr>
        <p:spPr>
          <a:xfrm>
            <a:off x="3835400" y="699690"/>
            <a:ext cx="12509500" cy="835408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Body Level One…"/>
          <p:cNvSpPr txBox="1"/>
          <p:nvPr>
            <p:ph type="body" sz="quarter" idx="1" hasCustomPrompt="1"/>
          </p:nvPr>
        </p:nvSpPr>
        <p:spPr>
          <a:xfrm>
            <a:off x="698500" y="5003800"/>
            <a:ext cx="5105400" cy="4044566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  <a:lvl2pPr marL="0" indent="4572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2pPr>
            <a:lvl3pPr marL="0" indent="9144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3pPr>
            <a:lvl4pPr marL="0" indent="13716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4pPr>
            <a:lvl5pPr marL="0" indent="182880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4" name="Slide Title"/>
          <p:cNvSpPr txBox="1"/>
          <p:nvPr>
            <p:ph type="title" hasCustomPrompt="1"/>
          </p:nvPr>
        </p:nvSpPr>
        <p:spPr>
          <a:xfrm>
            <a:off x="698500" y="692534"/>
            <a:ext cx="5105400" cy="4387466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698500" y="1412977"/>
            <a:ext cx="11607801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589358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mall section of a modern shell bridge in Qingdao, Shandong, China with a partly cloudy sky above"/>
          <p:cNvSpPr/>
          <p:nvPr>
            <p:ph type="pic" idx="21"/>
          </p:nvPr>
        </p:nvSpPr>
        <p:spPr>
          <a:xfrm>
            <a:off x="3949700" y="698500"/>
            <a:ext cx="12528579" cy="83566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Slide Title"/>
          <p:cNvSpPr txBox="1"/>
          <p:nvPr>
            <p:ph type="title" hasCustomPrompt="1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2" name="Slide Subtitle"/>
          <p:cNvSpPr txBox="1"/>
          <p:nvPr>
            <p:ph type="body" sz="quarter" idx="22" hasCustomPrompt="1"/>
          </p:nvPr>
        </p:nvSpPr>
        <p:spPr>
          <a:xfrm>
            <a:off x="698500" y="1412977"/>
            <a:ext cx="5105400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Slide Subtitle</a:t>
            </a:r>
          </a:p>
        </p:txBody>
      </p:sp>
      <p:sp>
        <p:nvSpPr>
          <p:cNvPr id="63" name="Body Level One…"/>
          <p:cNvSpPr txBox="1"/>
          <p:nvPr>
            <p:ph type="body" sz="half" idx="1" hasCustomPrompt="1"/>
          </p:nvPr>
        </p:nvSpPr>
        <p:spPr>
          <a:xfrm>
            <a:off x="698500" y="3480196"/>
            <a:ext cx="5105400" cy="5593161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Title"/>
          <p:cNvSpPr txBox="1"/>
          <p:nvPr>
            <p:ph type="title" hasCustomPrompt="1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2" name="Slide Subtitle"/>
          <p:cNvSpPr txBox="1"/>
          <p:nvPr>
            <p:ph type="body" sz="quarter" idx="21" hasCustomPrompt="1"/>
          </p:nvPr>
        </p:nvSpPr>
        <p:spPr>
          <a:xfrm>
            <a:off x="698500" y="1412977"/>
            <a:ext cx="5105400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Slide Subtitle</a:t>
            </a:r>
          </a:p>
        </p:txBody>
      </p:sp>
      <p:sp>
        <p:nvSpPr>
          <p:cNvPr id="73" name="Body Level One…"/>
          <p:cNvSpPr txBox="1"/>
          <p:nvPr>
            <p:ph type="body" sz="half" idx="1" hasCustomPrompt="1"/>
          </p:nvPr>
        </p:nvSpPr>
        <p:spPr>
          <a:xfrm>
            <a:off x="698500" y="3480196"/>
            <a:ext cx="5105400" cy="5593161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Title"/>
          <p:cNvSpPr txBox="1"/>
          <p:nvPr>
            <p:ph type="title" hasCustomPrompt="1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2" name="Slide Subtitle"/>
          <p:cNvSpPr txBox="1"/>
          <p:nvPr>
            <p:ph type="body" sz="quarter" idx="21" hasCustomPrompt="1"/>
          </p:nvPr>
        </p:nvSpPr>
        <p:spPr>
          <a:xfrm>
            <a:off x="698500" y="1412977"/>
            <a:ext cx="5105400" cy="671803"/>
          </a:xfrm>
          <a:prstGeom prst="rect">
            <a:avLst/>
          </a:prstGeom>
        </p:spPr>
        <p:txBody>
          <a:bodyPr/>
          <a:lstStyle>
            <a:lvl1pPr marL="0" indent="0" defTabSz="587022">
              <a:lnSpc>
                <a:spcPct val="100000"/>
              </a:lnSpc>
              <a:spcBef>
                <a:spcPts val="0"/>
              </a:spcBef>
              <a:buSzTx/>
              <a:buNone/>
              <a:defRPr b="1" sz="3800"/>
            </a:lvl1pPr>
          </a:lstStyle>
          <a:p>
            <a:pPr/>
            <a:r>
              <a:t>Slide Subtitle</a:t>
            </a:r>
          </a:p>
        </p:txBody>
      </p:sp>
      <p:sp>
        <p:nvSpPr>
          <p:cNvPr id="83" name="Body Level One…"/>
          <p:cNvSpPr txBox="1"/>
          <p:nvPr>
            <p:ph type="body" sz="half" idx="1" hasCustomPrompt="1"/>
          </p:nvPr>
        </p:nvSpPr>
        <p:spPr>
          <a:xfrm>
            <a:off x="698500" y="3480196"/>
            <a:ext cx="5105400" cy="5593161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698500" y="3225800"/>
            <a:ext cx="11607800" cy="3302000"/>
          </a:xfrm>
          <a:prstGeom prst="rect">
            <a:avLst/>
          </a:prstGeom>
        </p:spPr>
        <p:txBody>
          <a:bodyPr anchor="ctr"/>
          <a:lstStyle>
            <a:lvl1pPr>
              <a:defRPr b="0" spc="-164" sz="8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5.xml"/><Relationship Id="rId18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698500" y="2959100"/>
            <a:ext cx="11607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Slide Title"/>
          <p:cNvSpPr txBox="1"/>
          <p:nvPr>
            <p:ph type="title" hasCustomPrompt="1"/>
          </p:nvPr>
        </p:nvSpPr>
        <p:spPr>
          <a:xfrm>
            <a:off x="698500" y="440266"/>
            <a:ext cx="116078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50067" y="9220199"/>
            <a:ext cx="297892" cy="28747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3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  <p:sldLayoutId id="2147483662" r:id="rId16"/>
    <p:sldLayoutId id="2147483663" r:id="rId17"/>
    <p:sldLayoutId id="2147483664" r:id="rId18"/>
    <p:sldLayoutId id="2147483665" r:id="rId19"/>
  </p:sldLayoutIdLst>
  <p:transition xmlns:p14="http://schemas.microsoft.com/office/powerpoint/2010/main" spd="med" advClick="1"/>
  <p:txStyles>
    <p:titleStyle>
      <a:lvl1pPr marL="0" marR="0" indent="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173393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19" strike="noStrike" sz="6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81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762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143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524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905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2286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667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3048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3429000" marR="0" indent="-381000" algn="l" defTabSz="1733930" rtl="0" latinLnBrk="0">
        <a:lnSpc>
          <a:spcPct val="90000"/>
        </a:lnSpc>
        <a:spcBef>
          <a:spcPts val="32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30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3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learnenglish.britishcouncil.org/grammar/english-grammar-reference/irregular-verbs" TargetMode="External"/><Relationship Id="rId3" Type="http://schemas.openxmlformats.org/officeDocument/2006/relationships/hyperlink" Target="https://www.englishclub.com/vocabulary/irregular-verbs-list.php" TargetMode="Externa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Α Λυκείου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Α Λυκείου</a:t>
            </a:r>
          </a:p>
        </p:txBody>
      </p:sp>
      <p:sp>
        <p:nvSpPr>
          <p:cNvPr id="172" name="The tens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tenses</a:t>
            </a:r>
          </a:p>
        </p:txBody>
      </p:sp>
      <p:sp>
        <p:nvSpPr>
          <p:cNvPr id="173" name="A brief presentation.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 brief presentation.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Text"/>
          <p:cNvSpPr txBox="1"/>
          <p:nvPr/>
        </p:nvSpPr>
        <p:spPr>
          <a:xfrm>
            <a:off x="1814926" y="2010390"/>
            <a:ext cx="998201" cy="627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lnSpc>
                <a:spcPct val="100000"/>
              </a:lnSpc>
              <a:spcBef>
                <a:spcPts val="0"/>
              </a:spcBef>
              <a:defRPr b="1" sz="1800">
                <a:solidFill>
                  <a:srgbClr val="23085A"/>
                </a:solidFill>
                <a:latin typeface="Arial"/>
                <a:ea typeface="Arial"/>
                <a:cs typeface="Arial"/>
                <a:sym typeface="Arial"/>
              </a:defRPr>
            </a:pPr>
            <a:endParaRPr u="sng"/>
          </a:p>
        </p:txBody>
      </p:sp>
      <p:graphicFrame>
        <p:nvGraphicFramePr>
          <p:cNvPr id="221" name="Table 1"/>
          <p:cNvGraphicFramePr/>
          <p:nvPr/>
        </p:nvGraphicFramePr>
        <p:xfrm>
          <a:off x="261140" y="459393"/>
          <a:ext cx="6350001" cy="10003214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506073"/>
                <a:gridCol w="1571285"/>
                <a:gridCol w="1576094"/>
              </a:tblGrid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2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Base form</a:t>
                      </a:r>
                    </a:p>
                  </a:txBody>
                  <a:tcPr marL="254000" marR="254000" marT="101600" marB="101600" anchor="ctr" anchorCtr="0" horzOverflow="overflow">
                    <a:solidFill>
                      <a:srgbClr val="23085A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2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Past tense</a:t>
                      </a:r>
                    </a:p>
                  </a:txBody>
                  <a:tcPr marL="254000" marR="254000" marT="101600" marB="101600" anchor="ctr" anchorCtr="0" horzOverflow="overflow">
                    <a:solidFill>
                      <a:srgbClr val="23085A"/>
                    </a:solidFill>
                  </a:tcPr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sz="12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Past participle</a:t>
                      </a:r>
                    </a:p>
                  </a:txBody>
                  <a:tcPr marL="254000" marR="254000" marT="101600" marB="101600" anchor="ctr" anchorCtr="0" horzOverflow="overflow">
                    <a:solidFill>
                      <a:srgbClr val="23085A"/>
                    </a:solidFill>
                  </a:tcPr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was/were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been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begin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began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begun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break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broke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broken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bring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brought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brought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buy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bought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bought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build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built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built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choose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chose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chosen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come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came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come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cost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cost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cost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cut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cut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cut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do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did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done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draw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drew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drawn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drive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drove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driven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eat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ate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eaten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feel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felt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felt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find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found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found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get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got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got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give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gave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given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go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went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gone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have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had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had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hear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heard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heard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384122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hold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held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200">
                          <a:latin typeface="Arial"/>
                          <a:ea typeface="Arial"/>
                          <a:cs typeface="Arial"/>
                          <a:sym typeface="Arial"/>
                        </a:rPr>
                        <a:t>held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</a:tbl>
          </a:graphicData>
        </a:graphic>
      </p:graphicFrame>
      <p:graphicFrame>
        <p:nvGraphicFramePr>
          <p:cNvPr id="222" name="Table 1-1"/>
          <p:cNvGraphicFramePr/>
          <p:nvPr/>
        </p:nvGraphicFramePr>
        <p:xfrm>
          <a:off x="5564946" y="669759"/>
          <a:ext cx="6350001" cy="9568291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209800"/>
                <a:gridCol w="2209800"/>
                <a:gridCol w="2209800"/>
              </a:tblGrid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keep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kept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kept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know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knew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known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leave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left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left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lead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led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led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let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let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let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lie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lay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lain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lose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lost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lost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make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made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made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mean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meant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meant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meet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met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met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pay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paid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paid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put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put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put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run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ran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run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say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said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said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see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saw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seen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sell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sold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sold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send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sent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sent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set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set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set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sit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sat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sat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speak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spoke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spoken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spend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spent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spent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  <a:tr h="393700"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stand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stood</a:t>
                      </a:r>
                    </a:p>
                  </a:txBody>
                  <a:tcPr marL="254000" marR="254000" marT="203200" marB="203200" anchor="t" anchorCtr="0" horzOverflow="overflow"/>
                </a:tc>
                <a:tc>
                  <a:txBody>
                    <a:bodyPr/>
                    <a:lstStyle/>
                    <a:p>
                      <a:pPr defTabSz="457200">
                        <a:defRPr sz="1800"/>
                      </a:pPr>
                      <a:r>
                        <a:rPr i="1" sz="1300">
                          <a:latin typeface="Arial"/>
                          <a:ea typeface="Arial"/>
                          <a:cs typeface="Arial"/>
                          <a:sym typeface="Arial"/>
                        </a:rPr>
                        <a:t>stood</a:t>
                      </a:r>
                    </a:p>
                  </a:txBody>
                  <a:tcPr marL="254000" marR="254000" marT="203200" marB="203200" anchor="t" anchorCtr="0" horzOverflow="overflow"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"/>
          <p:cNvSpPr txBox="1"/>
          <p:nvPr/>
        </p:nvSpPr>
        <p:spPr>
          <a:xfrm>
            <a:off x="1814926" y="2010390"/>
            <a:ext cx="998201" cy="627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lnSpc>
                <a:spcPct val="100000"/>
              </a:lnSpc>
              <a:spcBef>
                <a:spcPts val="0"/>
              </a:spcBef>
              <a:defRPr b="1" sz="1800">
                <a:solidFill>
                  <a:srgbClr val="23085A"/>
                </a:solidFill>
                <a:latin typeface="Arial"/>
                <a:ea typeface="Arial"/>
                <a:cs typeface="Arial"/>
                <a:sym typeface="Arial"/>
              </a:defRPr>
            </a:pPr>
            <a:endParaRPr u="sng"/>
          </a:p>
        </p:txBody>
      </p:sp>
      <p:graphicFrame>
        <p:nvGraphicFramePr>
          <p:cNvPr id="225" name="Table 1"/>
          <p:cNvGraphicFramePr/>
          <p:nvPr/>
        </p:nvGraphicFramePr>
        <p:xfrm>
          <a:off x="1647837" y="533661"/>
          <a:ext cx="6350001" cy="347938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3328590"/>
                <a:gridCol w="3328590"/>
                <a:gridCol w="3328590"/>
              </a:tblGrid>
              <a:tr h="44762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take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took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taken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44762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teach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taught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taught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44762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tell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told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told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44762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think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thought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thought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44762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understand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understood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understood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44762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wear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wore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worn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44762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win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won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won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  <a:tr h="447622"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write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wrote</a:t>
                      </a:r>
                    </a:p>
                  </a:txBody>
                  <a:tcPr marL="254000" marR="254000" marT="203200" marB="203200" anchor="ctr" anchorCtr="0" horzOverflow="overflow"/>
                </a:tc>
                <a:tc>
                  <a:txBody>
                    <a:bodyPr/>
                    <a:lstStyle/>
                    <a:p>
                      <a:pPr algn="l" defTabSz="457200">
                        <a:defRPr sz="1800"/>
                      </a:pPr>
                      <a:r>
                        <a:rPr i="1" sz="1500">
                          <a:latin typeface="Arial"/>
                          <a:ea typeface="Arial"/>
                          <a:cs typeface="Arial"/>
                          <a:sym typeface="Arial"/>
                        </a:rPr>
                        <a:t>written</a:t>
                      </a:r>
                    </a:p>
                  </a:txBody>
                  <a:tcPr marL="254000" marR="254000" marT="203200" marB="203200" anchor="ctr" anchorCtr="0" horzOverflow="overflow"/>
                </a:tc>
              </a:tr>
            </a:tbl>
          </a:graphicData>
        </a:graphic>
      </p:graphicFrame>
      <p:sp>
        <p:nvSpPr>
          <p:cNvPr id="226" name="More info:…"/>
          <p:cNvSpPr txBox="1"/>
          <p:nvPr/>
        </p:nvSpPr>
        <p:spPr>
          <a:xfrm>
            <a:off x="1030472" y="4759731"/>
            <a:ext cx="10943856" cy="24903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100"/>
            </a:pPr>
            <a:r>
              <a:t>More info: </a:t>
            </a:r>
          </a:p>
          <a:p>
            <a:pPr>
              <a:defRPr sz="2100"/>
            </a:pPr>
            <a:r>
              <a:rPr u="sng">
                <a:hlinkClick r:id="rId2" invalidUrl="" action="" tgtFrame="" tooltip="" history="1" highlightClick="0" endSnd="0"/>
              </a:rPr>
              <a:t>https://learnenglish.britishcouncil.org/grammar/english-grammar-reference/irregular-verbs</a:t>
            </a:r>
          </a:p>
          <a:p>
            <a:pPr>
              <a:defRPr sz="2100"/>
            </a:pPr>
            <a:r>
              <a:rPr u="sng">
                <a:hlinkClick r:id="rId3" invalidUrl="" action="" tgtFrame="" tooltip="" history="1" highlightClick="0" endSnd="0"/>
              </a:rPr>
              <a:t>https://www.englishclub.com/vocabulary/irregular-verbs-list.php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"/>
          <p:cNvSpPr txBox="1"/>
          <p:nvPr/>
        </p:nvSpPr>
        <p:spPr>
          <a:xfrm>
            <a:off x="1814926" y="2010390"/>
            <a:ext cx="998201" cy="6275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defTabSz="457200">
              <a:lnSpc>
                <a:spcPct val="100000"/>
              </a:lnSpc>
              <a:spcBef>
                <a:spcPts val="0"/>
              </a:spcBef>
              <a:defRPr b="1" sz="1800">
                <a:solidFill>
                  <a:srgbClr val="23085A"/>
                </a:solidFill>
                <a:latin typeface="Arial"/>
                <a:ea typeface="Arial"/>
                <a:cs typeface="Arial"/>
                <a:sym typeface="Arial"/>
              </a:defRPr>
            </a:pPr>
            <a:endParaRPr u="sng"/>
          </a:p>
        </p:txBody>
      </p:sp>
      <p:pic>
        <p:nvPicPr>
          <p:cNvPr id="229" name="pasted-movie.png" descr="pasted-movi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7662" y="618587"/>
            <a:ext cx="12689476" cy="851642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The Past"/>
          <p:cNvSpPr txBox="1"/>
          <p:nvPr/>
        </p:nvSpPr>
        <p:spPr>
          <a:xfrm>
            <a:off x="464914" y="2568919"/>
            <a:ext cx="1680973" cy="48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Herculanum"/>
                <a:ea typeface="Herculanum"/>
                <a:cs typeface="Herculanum"/>
                <a:sym typeface="Herculanum"/>
              </a:defRPr>
            </a:lvl1pPr>
          </a:lstStyle>
          <a:p>
            <a:pPr/>
            <a:r>
              <a:t>The Past</a:t>
            </a:r>
          </a:p>
        </p:txBody>
      </p:sp>
      <p:sp>
        <p:nvSpPr>
          <p:cNvPr id="176" name="Arrow"/>
          <p:cNvSpPr/>
          <p:nvPr/>
        </p:nvSpPr>
        <p:spPr>
          <a:xfrm>
            <a:off x="4794" y="2805526"/>
            <a:ext cx="12995212" cy="1270001"/>
          </a:xfrm>
          <a:prstGeom prst="rightArrow">
            <a:avLst>
              <a:gd name="adj1" fmla="val 23759"/>
              <a:gd name="adj2" fmla="val 64245"/>
            </a:avLst>
          </a:prstGeom>
          <a:gradFill>
            <a:gsLst>
              <a:gs pos="0">
                <a:srgbClr val="1E1D67"/>
              </a:gs>
              <a:gs pos="100000">
                <a:schemeClr val="accent1">
                  <a:lumOff val="16847"/>
                </a:schemeClr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177" name="The present"/>
          <p:cNvSpPr txBox="1"/>
          <p:nvPr/>
        </p:nvSpPr>
        <p:spPr>
          <a:xfrm>
            <a:off x="5344540" y="2511093"/>
            <a:ext cx="2092971" cy="5982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Futura"/>
                <a:ea typeface="Futura"/>
                <a:cs typeface="Futura"/>
                <a:sym typeface="Futura"/>
              </a:defRPr>
            </a:lvl1pPr>
          </a:lstStyle>
          <a:p>
            <a:pPr/>
            <a:r>
              <a:t>The present</a:t>
            </a:r>
          </a:p>
        </p:txBody>
      </p:sp>
      <p:sp>
        <p:nvSpPr>
          <p:cNvPr id="178" name="The Future"/>
          <p:cNvSpPr txBox="1"/>
          <p:nvPr/>
        </p:nvSpPr>
        <p:spPr>
          <a:xfrm>
            <a:off x="9832588" y="2527644"/>
            <a:ext cx="1993774" cy="5651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latin typeface="Phosphate Inline"/>
                <a:ea typeface="Phosphate Inline"/>
                <a:cs typeface="Phosphate Inline"/>
                <a:sym typeface="Phosphate Inline"/>
              </a:defRPr>
            </a:lvl1pPr>
          </a:lstStyle>
          <a:p>
            <a:pPr/>
            <a:r>
              <a:t>The Future</a:t>
            </a:r>
          </a:p>
        </p:txBody>
      </p:sp>
      <p:sp>
        <p:nvSpPr>
          <p:cNvPr id="179" name="Present Continuous…"/>
          <p:cNvSpPr txBox="1"/>
          <p:nvPr/>
        </p:nvSpPr>
        <p:spPr>
          <a:xfrm>
            <a:off x="5834344" y="3725435"/>
            <a:ext cx="2537359" cy="762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Off val="16847"/>
                </a:schemeClr>
              </a:gs>
            </a:gsLst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Present Continuous</a:t>
            </a:r>
          </a:p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(I am playing)</a:t>
            </a:r>
          </a:p>
        </p:txBody>
      </p:sp>
      <p:sp>
        <p:nvSpPr>
          <p:cNvPr id="180" name="Present Simple…"/>
          <p:cNvSpPr txBox="1"/>
          <p:nvPr/>
        </p:nvSpPr>
        <p:spPr>
          <a:xfrm>
            <a:off x="5294962" y="4664929"/>
            <a:ext cx="3616122" cy="762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Off val="16847"/>
                </a:schemeClr>
              </a:gs>
            </a:gsLst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Present Simple</a:t>
            </a:r>
          </a:p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(I play)</a:t>
            </a:r>
          </a:p>
        </p:txBody>
      </p:sp>
      <p:sp>
        <p:nvSpPr>
          <p:cNvPr id="181" name="Present Perfect Simple…"/>
          <p:cNvSpPr txBox="1"/>
          <p:nvPr/>
        </p:nvSpPr>
        <p:spPr>
          <a:xfrm>
            <a:off x="2884577" y="5604423"/>
            <a:ext cx="5164095" cy="762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Off val="16847"/>
                </a:schemeClr>
              </a:gs>
            </a:gsLst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Present Perfect Simple</a:t>
            </a:r>
          </a:p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(I have played)</a:t>
            </a:r>
          </a:p>
        </p:txBody>
      </p:sp>
      <p:sp>
        <p:nvSpPr>
          <p:cNvPr id="182" name="Present Perfect Continuous…"/>
          <p:cNvSpPr txBox="1"/>
          <p:nvPr/>
        </p:nvSpPr>
        <p:spPr>
          <a:xfrm>
            <a:off x="3767559" y="6543917"/>
            <a:ext cx="4307227" cy="762001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Off val="16847"/>
                </a:schemeClr>
              </a:gs>
            </a:gsLst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Present Perfect Continuous</a:t>
            </a:r>
          </a:p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(I have been playing)</a:t>
            </a:r>
          </a:p>
        </p:txBody>
      </p:sp>
      <p:sp>
        <p:nvSpPr>
          <p:cNvPr id="183" name="Past Simple…"/>
          <p:cNvSpPr txBox="1"/>
          <p:nvPr/>
        </p:nvSpPr>
        <p:spPr>
          <a:xfrm>
            <a:off x="3023062" y="3725435"/>
            <a:ext cx="2426996" cy="762001"/>
          </a:xfrm>
          <a:prstGeom prst="rect">
            <a:avLst/>
          </a:prstGeom>
          <a:gradFill>
            <a:gsLst>
              <a:gs pos="0">
                <a:schemeClr val="accent5">
                  <a:lumOff val="-29866"/>
                </a:schemeClr>
              </a:gs>
              <a:gs pos="100000">
                <a:schemeClr val="accent5">
                  <a:hueOff val="-82419"/>
                  <a:satOff val="-9513"/>
                  <a:lumOff val="-16343"/>
                </a:schemeClr>
              </a:gs>
            </a:gsLst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Past Simple</a:t>
            </a:r>
          </a:p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(I played)</a:t>
            </a:r>
          </a:p>
        </p:txBody>
      </p:sp>
      <p:sp>
        <p:nvSpPr>
          <p:cNvPr id="184" name="Past Continuous…"/>
          <p:cNvSpPr txBox="1"/>
          <p:nvPr/>
        </p:nvSpPr>
        <p:spPr>
          <a:xfrm>
            <a:off x="2911822" y="4664929"/>
            <a:ext cx="2247411" cy="762001"/>
          </a:xfrm>
          <a:prstGeom prst="rect">
            <a:avLst/>
          </a:prstGeom>
          <a:gradFill>
            <a:gsLst>
              <a:gs pos="0">
                <a:schemeClr val="accent5">
                  <a:lumOff val="-29866"/>
                </a:schemeClr>
              </a:gs>
              <a:gs pos="100000">
                <a:schemeClr val="accent5">
                  <a:hueOff val="-82419"/>
                  <a:satOff val="-9513"/>
                  <a:lumOff val="-16343"/>
                </a:schemeClr>
              </a:gs>
            </a:gsLst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Past Continuous</a:t>
            </a:r>
          </a:p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(I was playing)</a:t>
            </a:r>
          </a:p>
        </p:txBody>
      </p:sp>
      <p:sp>
        <p:nvSpPr>
          <p:cNvPr id="185" name="Past Perfect S.…"/>
          <p:cNvSpPr txBox="1"/>
          <p:nvPr/>
        </p:nvSpPr>
        <p:spPr>
          <a:xfrm>
            <a:off x="342801" y="3725435"/>
            <a:ext cx="2426996" cy="762001"/>
          </a:xfrm>
          <a:prstGeom prst="rect">
            <a:avLst/>
          </a:prstGeom>
          <a:gradFill>
            <a:gsLst>
              <a:gs pos="0">
                <a:schemeClr val="accent5">
                  <a:lumOff val="-29866"/>
                </a:schemeClr>
              </a:gs>
              <a:gs pos="100000">
                <a:schemeClr val="accent5">
                  <a:hueOff val="-82419"/>
                  <a:satOff val="-9513"/>
                  <a:lumOff val="-16343"/>
                </a:schemeClr>
              </a:gs>
            </a:gsLst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Past Perfect S.</a:t>
            </a:r>
          </a:p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(I had played)</a:t>
            </a:r>
          </a:p>
        </p:txBody>
      </p:sp>
      <p:sp>
        <p:nvSpPr>
          <p:cNvPr id="186" name="Past Perfect Continuous…"/>
          <p:cNvSpPr txBox="1"/>
          <p:nvPr/>
        </p:nvSpPr>
        <p:spPr>
          <a:xfrm>
            <a:off x="342801" y="4674212"/>
            <a:ext cx="2426996" cy="1422401"/>
          </a:xfrm>
          <a:prstGeom prst="rect">
            <a:avLst/>
          </a:prstGeom>
          <a:gradFill>
            <a:gsLst>
              <a:gs pos="0">
                <a:schemeClr val="accent5">
                  <a:lumOff val="-29866"/>
                </a:schemeClr>
              </a:gs>
              <a:gs pos="100000">
                <a:schemeClr val="accent5">
                  <a:hueOff val="-82419"/>
                  <a:satOff val="-9513"/>
                  <a:lumOff val="-16343"/>
                </a:schemeClr>
              </a:gs>
            </a:gsLst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Past Perfect Continuous</a:t>
            </a:r>
          </a:p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(I had been playing)</a:t>
            </a:r>
          </a:p>
        </p:txBody>
      </p:sp>
      <p:sp>
        <p:nvSpPr>
          <p:cNvPr id="187" name="Future Simple…"/>
          <p:cNvSpPr txBox="1"/>
          <p:nvPr/>
        </p:nvSpPr>
        <p:spPr>
          <a:xfrm>
            <a:off x="8952507" y="3725435"/>
            <a:ext cx="1993774" cy="762001"/>
          </a:xfrm>
          <a:prstGeom prst="rect">
            <a:avLst/>
          </a:prstGeom>
          <a:gradFill>
            <a:gsLst>
              <a:gs pos="0">
                <a:schemeClr val="accent2">
                  <a:hueOff val="-85258"/>
                  <a:satOff val="14347"/>
                  <a:lumOff val="22373"/>
                </a:schemeClr>
              </a:gs>
              <a:gs pos="100000">
                <a:schemeClr val="accent2">
                  <a:hueOff val="-202083"/>
                  <a:satOff val="17755"/>
                  <a:lumOff val="-16089"/>
                </a:schemeClr>
              </a:gs>
            </a:gsLst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Future Simple</a:t>
            </a:r>
          </a:p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(I will play)</a:t>
            </a:r>
          </a:p>
        </p:txBody>
      </p:sp>
      <p:sp>
        <p:nvSpPr>
          <p:cNvPr id="188" name="Future Continuous…"/>
          <p:cNvSpPr txBox="1"/>
          <p:nvPr/>
        </p:nvSpPr>
        <p:spPr>
          <a:xfrm>
            <a:off x="9536503" y="4664929"/>
            <a:ext cx="2850030" cy="762001"/>
          </a:xfrm>
          <a:prstGeom prst="rect">
            <a:avLst/>
          </a:prstGeom>
          <a:gradFill>
            <a:gsLst>
              <a:gs pos="0">
                <a:schemeClr val="accent2">
                  <a:hueOff val="-85258"/>
                  <a:satOff val="14347"/>
                  <a:lumOff val="22373"/>
                </a:schemeClr>
              </a:gs>
              <a:gs pos="100000">
                <a:schemeClr val="accent2">
                  <a:hueOff val="-202083"/>
                  <a:satOff val="17755"/>
                  <a:lumOff val="-16089"/>
                </a:schemeClr>
              </a:gs>
            </a:gsLst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Future Continuous</a:t>
            </a:r>
          </a:p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(I will be playing)</a:t>
            </a:r>
          </a:p>
        </p:txBody>
      </p:sp>
      <p:sp>
        <p:nvSpPr>
          <p:cNvPr id="189" name="Future Perfect…"/>
          <p:cNvSpPr txBox="1"/>
          <p:nvPr/>
        </p:nvSpPr>
        <p:spPr>
          <a:xfrm>
            <a:off x="10099950" y="6016331"/>
            <a:ext cx="2247412" cy="1092201"/>
          </a:xfrm>
          <a:prstGeom prst="rect">
            <a:avLst/>
          </a:prstGeom>
          <a:gradFill>
            <a:gsLst>
              <a:gs pos="0">
                <a:schemeClr val="accent2">
                  <a:hueOff val="-85258"/>
                  <a:satOff val="14347"/>
                  <a:lumOff val="22373"/>
                </a:schemeClr>
              </a:gs>
              <a:gs pos="100000">
                <a:schemeClr val="accent2">
                  <a:hueOff val="-202083"/>
                  <a:satOff val="17755"/>
                  <a:lumOff val="-16089"/>
                </a:schemeClr>
              </a:gs>
            </a:gsLst>
          </a:gra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Future Perfect</a:t>
            </a:r>
          </a:p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Skia Regular"/>
                <a:ea typeface="Skia Regular"/>
                <a:cs typeface="Skia Regular"/>
                <a:sym typeface="Skia Regular"/>
              </a:defRPr>
            </a:pPr>
            <a:r>
              <a:t>(I will have played)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I play football every day.  (Present Simple: habit)…"/>
          <p:cNvSpPr txBox="1"/>
          <p:nvPr>
            <p:ph type="body" idx="1"/>
          </p:nvPr>
        </p:nvSpPr>
        <p:spPr>
          <a:xfrm>
            <a:off x="698499" y="1500895"/>
            <a:ext cx="11607801" cy="7554205"/>
          </a:xfrm>
          <a:prstGeom prst="rect">
            <a:avLst/>
          </a:prstGeom>
        </p:spPr>
        <p:txBody>
          <a:bodyPr/>
          <a:lstStyle/>
          <a:p>
            <a:pPr marL="323850" indent="-323850" defTabSz="1473840">
              <a:spcBef>
                <a:spcPts val="2700"/>
              </a:spcBef>
              <a:defRPr sz="2550"/>
            </a:pPr>
            <a:r>
              <a:t>I play football every day. </a:t>
            </a:r>
            <a:br/>
            <a:r>
              <a:t>(Present Simple: habit)</a:t>
            </a:r>
          </a:p>
          <a:p>
            <a:pPr marL="323850" indent="-323850" defTabSz="1473840">
              <a:spcBef>
                <a:spcPts val="2700"/>
              </a:spcBef>
              <a:defRPr sz="2550"/>
            </a:pPr>
            <a:r>
              <a:t>I am playing football now. </a:t>
            </a:r>
            <a:br/>
            <a:r>
              <a:t>(Present Cont.: action happening now)</a:t>
            </a:r>
          </a:p>
          <a:p>
            <a:pPr marL="323850" indent="-323850" defTabSz="1473840">
              <a:spcBef>
                <a:spcPts val="2700"/>
              </a:spcBef>
              <a:defRPr sz="2550"/>
            </a:pPr>
            <a:r>
              <a:t>I played football yesterday. </a:t>
            </a:r>
            <a:br/>
            <a:r>
              <a:t>(Past Simple: Completed action)</a:t>
            </a:r>
          </a:p>
          <a:p>
            <a:pPr marL="323850" indent="-323850" defTabSz="1473840">
              <a:spcBef>
                <a:spcPts val="2700"/>
              </a:spcBef>
              <a:defRPr sz="2550"/>
            </a:pPr>
            <a:r>
              <a:t>I played football when I was young. </a:t>
            </a:r>
            <a:br/>
            <a:r>
              <a:t>(Past Simple: Habit)</a:t>
            </a:r>
          </a:p>
          <a:p>
            <a:pPr marL="323850" indent="-323850" defTabSz="1473840">
              <a:spcBef>
                <a:spcPts val="2700"/>
              </a:spcBef>
              <a:defRPr sz="2550"/>
            </a:pPr>
            <a:r>
              <a:t>I was playing football yesterday from 17:00-19:00. </a:t>
            </a:r>
            <a:br/>
            <a:r>
              <a:t>(Past Continuous: an action in progress at a specific time in the past)</a:t>
            </a:r>
          </a:p>
          <a:p>
            <a:pPr marL="323850" indent="-323850" defTabSz="1473840">
              <a:spcBef>
                <a:spcPts val="2700"/>
              </a:spcBef>
              <a:defRPr sz="2550"/>
            </a:pPr>
            <a:r>
              <a:t>I had played football before you came.</a:t>
            </a:r>
            <a:br/>
            <a:r>
              <a:t>(Past Perfect Simple: action that happened before another action in the past)</a:t>
            </a:r>
          </a:p>
          <a:p>
            <a:pPr marL="323850" indent="-323850" defTabSz="1473840">
              <a:spcBef>
                <a:spcPts val="2700"/>
              </a:spcBef>
              <a:defRPr sz="2550"/>
            </a:pPr>
            <a:r>
              <a:t>I had been playing football for 10 hours before you came.</a:t>
            </a:r>
            <a:br/>
            <a:r>
              <a:t>(Past Perfect Cont.: action in progress that happened before another action in the past)</a:t>
            </a:r>
          </a:p>
        </p:txBody>
      </p:sp>
      <p:sp>
        <p:nvSpPr>
          <p:cNvPr id="192" name="Examples I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16590">
              <a:defRPr spc="-118" sz="5940"/>
            </a:lvl1pPr>
          </a:lstStyle>
          <a:p>
            <a:pPr/>
            <a:r>
              <a:t>Examples 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I have played football. (Present Perfect Simple: happened in the past, we don’t know when, we don’t care)…"/>
          <p:cNvSpPr txBox="1"/>
          <p:nvPr>
            <p:ph type="body" idx="1"/>
          </p:nvPr>
        </p:nvSpPr>
        <p:spPr>
          <a:xfrm>
            <a:off x="698500" y="1500895"/>
            <a:ext cx="11607800" cy="7554205"/>
          </a:xfrm>
          <a:prstGeom prst="rect">
            <a:avLst/>
          </a:prstGeom>
        </p:spPr>
        <p:txBody>
          <a:bodyPr/>
          <a:lstStyle/>
          <a:p>
            <a:pPr/>
            <a:r>
              <a:t>I have played football.</a:t>
            </a:r>
            <a:br/>
            <a:r>
              <a:t>(Present Perfect Simple: happened in the past, we don’t know when, we don’t care)</a:t>
            </a:r>
          </a:p>
          <a:p>
            <a:pPr/>
            <a:r>
              <a:t>I have just played football.</a:t>
            </a:r>
            <a:br/>
            <a:r>
              <a:t>(Present Perfect Simple: an action that has just happened) </a:t>
            </a:r>
          </a:p>
          <a:p>
            <a:pPr/>
            <a:r>
              <a:t>I have drunk 3 cups of coffee today. </a:t>
            </a:r>
            <a:br/>
            <a:r>
              <a:t>(Present Perfect Simple: an action that has happened lots of times so far, the time period is not over yet.)</a:t>
            </a:r>
          </a:p>
          <a:p>
            <a:pPr/>
            <a:r>
              <a:t>I visited France in 2010.   VS  I have visited France. </a:t>
            </a:r>
          </a:p>
          <a:p>
            <a:pPr/>
            <a:r>
              <a:t>I drank 3 cups of coffee today.  VS I have drunk 3 cups of coffee today. </a:t>
            </a:r>
          </a:p>
          <a:p>
            <a:pPr/>
            <a:r>
              <a:t>I played football yesterday. VS I was playing football yesterday.</a:t>
            </a:r>
          </a:p>
        </p:txBody>
      </p:sp>
      <p:sp>
        <p:nvSpPr>
          <p:cNvPr id="195" name="Examples II (Present Perfect &amp; Past Simple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317786">
              <a:defRPr spc="-91" sz="4560"/>
            </a:lvl1pPr>
          </a:lstStyle>
          <a:p>
            <a:pPr/>
            <a:r>
              <a:t>Examples II (Present Perfect &amp; Past Simple)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he dinosaurs had become extinct.   OR…"/>
          <p:cNvSpPr txBox="1"/>
          <p:nvPr>
            <p:ph type="body" idx="1"/>
          </p:nvPr>
        </p:nvSpPr>
        <p:spPr>
          <a:xfrm>
            <a:off x="698500" y="1500895"/>
            <a:ext cx="11607800" cy="7554205"/>
          </a:xfrm>
          <a:prstGeom prst="rect">
            <a:avLst/>
          </a:prstGeom>
        </p:spPr>
        <p:txBody>
          <a:bodyPr/>
          <a:lstStyle/>
          <a:p>
            <a:pPr/>
            <a:r>
              <a:t>The dinosaurs had become extinct. </a:t>
            </a:r>
            <a:br/>
            <a:br/>
            <a:r>
              <a:t>OR</a:t>
            </a:r>
          </a:p>
          <a:p>
            <a:pPr/>
            <a:r>
              <a:t>The dinosaurs became extinct. </a:t>
            </a:r>
            <a:br/>
            <a:br/>
            <a:r>
              <a:t>OR</a:t>
            </a:r>
          </a:p>
          <a:p>
            <a:pPr/>
            <a:r>
              <a:t>The dinosaurs had become extinct before human beings appeared. </a:t>
            </a:r>
          </a:p>
        </p:txBody>
      </p:sp>
      <p:sp>
        <p:nvSpPr>
          <p:cNvPr id="198" name="Examples III (Past Tenses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16590">
              <a:defRPr spc="-118" sz="5940"/>
            </a:lvl1pPr>
          </a:lstStyle>
          <a:p>
            <a:pPr/>
            <a:r>
              <a:t>Examples III (Past Tenses)</a:t>
            </a:r>
          </a:p>
        </p:txBody>
      </p:sp>
      <p:sp>
        <p:nvSpPr>
          <p:cNvPr id="199" name="Brachiosaurus"/>
          <p:cNvSpPr/>
          <p:nvPr/>
        </p:nvSpPr>
        <p:spPr>
          <a:xfrm>
            <a:off x="1249435" y="5530278"/>
            <a:ext cx="3488122" cy="35345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71" h="21571" fill="norm" stroke="1" extrusionOk="0">
                <a:moveTo>
                  <a:pt x="20625" y="2"/>
                </a:moveTo>
                <a:cubicBezTo>
                  <a:pt x="20293" y="-29"/>
                  <a:pt x="20137" y="309"/>
                  <a:pt x="19702" y="524"/>
                </a:cubicBezTo>
                <a:cubicBezTo>
                  <a:pt x="19266" y="739"/>
                  <a:pt x="17804" y="1343"/>
                  <a:pt x="17804" y="4464"/>
                </a:cubicBezTo>
                <a:cubicBezTo>
                  <a:pt x="17804" y="10748"/>
                  <a:pt x="15667" y="11135"/>
                  <a:pt x="14734" y="11146"/>
                </a:cubicBezTo>
                <a:cubicBezTo>
                  <a:pt x="13801" y="11156"/>
                  <a:pt x="11542" y="11341"/>
                  <a:pt x="8908" y="13940"/>
                </a:cubicBezTo>
                <a:cubicBezTo>
                  <a:pt x="3993" y="18698"/>
                  <a:pt x="1037" y="17317"/>
                  <a:pt x="0" y="17072"/>
                </a:cubicBezTo>
                <a:cubicBezTo>
                  <a:pt x="1338" y="18688"/>
                  <a:pt x="4313" y="18401"/>
                  <a:pt x="8100" y="17672"/>
                </a:cubicBezTo>
                <a:cubicBezTo>
                  <a:pt x="9921" y="17322"/>
                  <a:pt x="9485" y="19599"/>
                  <a:pt x="9384" y="20321"/>
                </a:cubicBezTo>
                <a:cubicBezTo>
                  <a:pt x="9305" y="20885"/>
                  <a:pt x="9419" y="21331"/>
                  <a:pt x="9472" y="21499"/>
                </a:cubicBezTo>
                <a:cubicBezTo>
                  <a:pt x="9486" y="21542"/>
                  <a:pt x="9527" y="21571"/>
                  <a:pt x="9573" y="21571"/>
                </a:cubicBezTo>
                <a:lnTo>
                  <a:pt x="10561" y="21571"/>
                </a:lnTo>
                <a:cubicBezTo>
                  <a:pt x="10622" y="21571"/>
                  <a:pt x="10670" y="21519"/>
                  <a:pt x="10665" y="21459"/>
                </a:cubicBezTo>
                <a:cubicBezTo>
                  <a:pt x="10635" y="21129"/>
                  <a:pt x="10484" y="21001"/>
                  <a:pt x="10459" y="20734"/>
                </a:cubicBezTo>
                <a:cubicBezTo>
                  <a:pt x="10418" y="20294"/>
                  <a:pt x="10648" y="20254"/>
                  <a:pt x="10918" y="19497"/>
                </a:cubicBezTo>
                <a:cubicBezTo>
                  <a:pt x="10697" y="20501"/>
                  <a:pt x="11066" y="21302"/>
                  <a:pt x="11178" y="21516"/>
                </a:cubicBezTo>
                <a:cubicBezTo>
                  <a:pt x="11196" y="21550"/>
                  <a:pt x="11232" y="21571"/>
                  <a:pt x="11272" y="21571"/>
                </a:cubicBezTo>
                <a:lnTo>
                  <a:pt x="12192" y="21571"/>
                </a:lnTo>
                <a:cubicBezTo>
                  <a:pt x="12256" y="21571"/>
                  <a:pt x="12309" y="21514"/>
                  <a:pt x="12297" y="21452"/>
                </a:cubicBezTo>
                <a:cubicBezTo>
                  <a:pt x="12231" y="21097"/>
                  <a:pt x="11894" y="20826"/>
                  <a:pt x="11894" y="20448"/>
                </a:cubicBezTo>
                <a:cubicBezTo>
                  <a:pt x="11894" y="19641"/>
                  <a:pt x="12152" y="19731"/>
                  <a:pt x="12307" y="18411"/>
                </a:cubicBezTo>
                <a:cubicBezTo>
                  <a:pt x="13469" y="18298"/>
                  <a:pt x="14154" y="17901"/>
                  <a:pt x="14154" y="17901"/>
                </a:cubicBezTo>
                <a:cubicBezTo>
                  <a:pt x="14154" y="17901"/>
                  <a:pt x="14319" y="18648"/>
                  <a:pt x="14205" y="19988"/>
                </a:cubicBezTo>
                <a:cubicBezTo>
                  <a:pt x="14116" y="21035"/>
                  <a:pt x="14294" y="21412"/>
                  <a:pt x="14375" y="21527"/>
                </a:cubicBezTo>
                <a:cubicBezTo>
                  <a:pt x="14395" y="21555"/>
                  <a:pt x="14426" y="21571"/>
                  <a:pt x="14460" y="21571"/>
                </a:cubicBezTo>
                <a:lnTo>
                  <a:pt x="15389" y="21571"/>
                </a:lnTo>
                <a:cubicBezTo>
                  <a:pt x="15459" y="21571"/>
                  <a:pt x="15511" y="21504"/>
                  <a:pt x="15489" y="21438"/>
                </a:cubicBezTo>
                <a:cubicBezTo>
                  <a:pt x="15384" y="21117"/>
                  <a:pt x="15176" y="21022"/>
                  <a:pt x="15222" y="20458"/>
                </a:cubicBezTo>
                <a:cubicBezTo>
                  <a:pt x="15274" y="19824"/>
                  <a:pt x="15491" y="19487"/>
                  <a:pt x="15491" y="19487"/>
                </a:cubicBezTo>
                <a:cubicBezTo>
                  <a:pt x="15491" y="19487"/>
                  <a:pt x="15865" y="19947"/>
                  <a:pt x="15865" y="20530"/>
                </a:cubicBezTo>
                <a:cubicBezTo>
                  <a:pt x="15865" y="20991"/>
                  <a:pt x="16027" y="21373"/>
                  <a:pt x="16095" y="21514"/>
                </a:cubicBezTo>
                <a:cubicBezTo>
                  <a:pt x="16112" y="21550"/>
                  <a:pt x="16148" y="21571"/>
                  <a:pt x="16188" y="21571"/>
                </a:cubicBezTo>
                <a:lnTo>
                  <a:pt x="17159" y="21571"/>
                </a:lnTo>
                <a:cubicBezTo>
                  <a:pt x="17227" y="21571"/>
                  <a:pt x="17276" y="21508"/>
                  <a:pt x="17261" y="21442"/>
                </a:cubicBezTo>
                <a:cubicBezTo>
                  <a:pt x="17193" y="21135"/>
                  <a:pt x="16886" y="21075"/>
                  <a:pt x="16928" y="19951"/>
                </a:cubicBezTo>
                <a:cubicBezTo>
                  <a:pt x="16948" y="19401"/>
                  <a:pt x="16414" y="18293"/>
                  <a:pt x="16414" y="17664"/>
                </a:cubicBezTo>
                <a:cubicBezTo>
                  <a:pt x="16414" y="17035"/>
                  <a:pt x="17369" y="15987"/>
                  <a:pt x="17358" y="14534"/>
                </a:cubicBezTo>
                <a:cubicBezTo>
                  <a:pt x="19660" y="11280"/>
                  <a:pt x="18945" y="6766"/>
                  <a:pt x="18945" y="4392"/>
                </a:cubicBezTo>
                <a:cubicBezTo>
                  <a:pt x="18945" y="2018"/>
                  <a:pt x="19857" y="1660"/>
                  <a:pt x="20157" y="1670"/>
                </a:cubicBezTo>
                <a:cubicBezTo>
                  <a:pt x="20458" y="1680"/>
                  <a:pt x="20583" y="1691"/>
                  <a:pt x="20790" y="1547"/>
                </a:cubicBezTo>
                <a:cubicBezTo>
                  <a:pt x="20997" y="1404"/>
                  <a:pt x="21278" y="1393"/>
                  <a:pt x="21392" y="1383"/>
                </a:cubicBezTo>
                <a:cubicBezTo>
                  <a:pt x="21506" y="1373"/>
                  <a:pt x="21538" y="1148"/>
                  <a:pt x="21569" y="953"/>
                </a:cubicBezTo>
                <a:cubicBezTo>
                  <a:pt x="21600" y="759"/>
                  <a:pt x="21329" y="789"/>
                  <a:pt x="21122" y="769"/>
                </a:cubicBezTo>
                <a:cubicBezTo>
                  <a:pt x="20914" y="748"/>
                  <a:pt x="20957" y="32"/>
                  <a:pt x="20625" y="2"/>
                </a:cubicBezTo>
                <a:close/>
              </a:path>
            </a:pathLst>
          </a:custGeom>
          <a:gradFill>
            <a:gsLst>
              <a:gs pos="0">
                <a:srgbClr val="5FF959"/>
              </a:gs>
              <a:gs pos="100000">
                <a:schemeClr val="accent2">
                  <a:hueOff val="-202083"/>
                  <a:satOff val="17755"/>
                  <a:lumOff val="-16089"/>
                </a:schemeClr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00" name="Man Walking"/>
          <p:cNvSpPr/>
          <p:nvPr/>
        </p:nvSpPr>
        <p:spPr>
          <a:xfrm>
            <a:off x="7881064" y="6095789"/>
            <a:ext cx="1249110" cy="27733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90" h="21577" fill="norm" stroke="1" extrusionOk="0">
                <a:moveTo>
                  <a:pt x="9311" y="0"/>
                </a:moveTo>
                <a:cubicBezTo>
                  <a:pt x="9114" y="1"/>
                  <a:pt x="8985" y="9"/>
                  <a:pt x="8973" y="10"/>
                </a:cubicBezTo>
                <a:cubicBezTo>
                  <a:pt x="7445" y="183"/>
                  <a:pt x="6460" y="741"/>
                  <a:pt x="6483" y="1401"/>
                </a:cubicBezTo>
                <a:cubicBezTo>
                  <a:pt x="6495" y="1769"/>
                  <a:pt x="6599" y="1889"/>
                  <a:pt x="6858" y="2154"/>
                </a:cubicBezTo>
                <a:cubicBezTo>
                  <a:pt x="7022" y="2322"/>
                  <a:pt x="7458" y="2603"/>
                  <a:pt x="7493" y="2652"/>
                </a:cubicBezTo>
                <a:cubicBezTo>
                  <a:pt x="7599" y="2798"/>
                  <a:pt x="7669" y="2821"/>
                  <a:pt x="7445" y="2983"/>
                </a:cubicBezTo>
                <a:cubicBezTo>
                  <a:pt x="7422" y="2999"/>
                  <a:pt x="7001" y="3037"/>
                  <a:pt x="7001" y="3048"/>
                </a:cubicBezTo>
                <a:lnTo>
                  <a:pt x="6766" y="3232"/>
                </a:lnTo>
                <a:cubicBezTo>
                  <a:pt x="4463" y="3887"/>
                  <a:pt x="4709" y="3850"/>
                  <a:pt x="4016" y="4797"/>
                </a:cubicBezTo>
                <a:cubicBezTo>
                  <a:pt x="3745" y="5171"/>
                  <a:pt x="2912" y="6761"/>
                  <a:pt x="2653" y="6821"/>
                </a:cubicBezTo>
                <a:cubicBezTo>
                  <a:pt x="2418" y="6870"/>
                  <a:pt x="2371" y="6957"/>
                  <a:pt x="2359" y="7033"/>
                </a:cubicBezTo>
                <a:cubicBezTo>
                  <a:pt x="2324" y="7303"/>
                  <a:pt x="2193" y="7440"/>
                  <a:pt x="2264" y="7640"/>
                </a:cubicBezTo>
                <a:cubicBezTo>
                  <a:pt x="2287" y="7721"/>
                  <a:pt x="2334" y="7759"/>
                  <a:pt x="2451" y="7780"/>
                </a:cubicBezTo>
                <a:cubicBezTo>
                  <a:pt x="2204" y="8885"/>
                  <a:pt x="2428" y="9838"/>
                  <a:pt x="2323" y="10407"/>
                </a:cubicBezTo>
                <a:cubicBezTo>
                  <a:pt x="2311" y="10472"/>
                  <a:pt x="2254" y="10537"/>
                  <a:pt x="2172" y="10591"/>
                </a:cubicBezTo>
                <a:cubicBezTo>
                  <a:pt x="1761" y="10840"/>
                  <a:pt x="1618" y="11051"/>
                  <a:pt x="1559" y="11484"/>
                </a:cubicBezTo>
                <a:cubicBezTo>
                  <a:pt x="1524" y="11734"/>
                  <a:pt x="1853" y="11734"/>
                  <a:pt x="1794" y="11864"/>
                </a:cubicBezTo>
                <a:cubicBezTo>
                  <a:pt x="1735" y="11993"/>
                  <a:pt x="1875" y="12063"/>
                  <a:pt x="1981" y="12144"/>
                </a:cubicBezTo>
                <a:cubicBezTo>
                  <a:pt x="2016" y="12177"/>
                  <a:pt x="2066" y="12188"/>
                  <a:pt x="2113" y="12193"/>
                </a:cubicBezTo>
                <a:cubicBezTo>
                  <a:pt x="2207" y="12204"/>
                  <a:pt x="2312" y="12225"/>
                  <a:pt x="2370" y="12258"/>
                </a:cubicBezTo>
                <a:cubicBezTo>
                  <a:pt x="2441" y="12296"/>
                  <a:pt x="2535" y="12333"/>
                  <a:pt x="2664" y="12344"/>
                </a:cubicBezTo>
                <a:cubicBezTo>
                  <a:pt x="2911" y="12371"/>
                  <a:pt x="3123" y="12019"/>
                  <a:pt x="3123" y="12019"/>
                </a:cubicBezTo>
                <a:cubicBezTo>
                  <a:pt x="3170" y="12165"/>
                  <a:pt x="3698" y="12215"/>
                  <a:pt x="3663" y="12090"/>
                </a:cubicBezTo>
                <a:cubicBezTo>
                  <a:pt x="3569" y="11830"/>
                  <a:pt x="3908" y="11684"/>
                  <a:pt x="4038" y="11224"/>
                </a:cubicBezTo>
                <a:cubicBezTo>
                  <a:pt x="4108" y="10980"/>
                  <a:pt x="3981" y="10764"/>
                  <a:pt x="3828" y="10596"/>
                </a:cubicBezTo>
                <a:cubicBezTo>
                  <a:pt x="3958" y="9990"/>
                  <a:pt x="4627" y="8326"/>
                  <a:pt x="4827" y="8012"/>
                </a:cubicBezTo>
                <a:cubicBezTo>
                  <a:pt x="4992" y="8001"/>
                  <a:pt x="4969" y="7915"/>
                  <a:pt x="5051" y="7764"/>
                </a:cubicBezTo>
                <a:cubicBezTo>
                  <a:pt x="5086" y="7693"/>
                  <a:pt x="5238" y="8680"/>
                  <a:pt x="5308" y="9671"/>
                </a:cubicBezTo>
                <a:cubicBezTo>
                  <a:pt x="5344" y="10147"/>
                  <a:pt x="4428" y="10775"/>
                  <a:pt x="5521" y="11652"/>
                </a:cubicBezTo>
                <a:cubicBezTo>
                  <a:pt x="5651" y="11755"/>
                  <a:pt x="5695" y="11868"/>
                  <a:pt x="5672" y="11982"/>
                </a:cubicBezTo>
                <a:cubicBezTo>
                  <a:pt x="5284" y="13693"/>
                  <a:pt x="5131" y="15063"/>
                  <a:pt x="4967" y="15551"/>
                </a:cubicBezTo>
                <a:cubicBezTo>
                  <a:pt x="4920" y="15686"/>
                  <a:pt x="4743" y="16071"/>
                  <a:pt x="4614" y="16195"/>
                </a:cubicBezTo>
                <a:cubicBezTo>
                  <a:pt x="4285" y="16417"/>
                  <a:pt x="3876" y="16752"/>
                  <a:pt x="3876" y="16757"/>
                </a:cubicBezTo>
                <a:cubicBezTo>
                  <a:pt x="2971" y="17504"/>
                  <a:pt x="2266" y="18382"/>
                  <a:pt x="1761" y="18972"/>
                </a:cubicBezTo>
                <a:lnTo>
                  <a:pt x="1148" y="19573"/>
                </a:lnTo>
                <a:cubicBezTo>
                  <a:pt x="1136" y="19584"/>
                  <a:pt x="1137" y="19596"/>
                  <a:pt x="1126" y="19607"/>
                </a:cubicBezTo>
                <a:cubicBezTo>
                  <a:pt x="1067" y="19655"/>
                  <a:pt x="1090" y="19692"/>
                  <a:pt x="1019" y="19789"/>
                </a:cubicBezTo>
                <a:cubicBezTo>
                  <a:pt x="949" y="19887"/>
                  <a:pt x="-369" y="20554"/>
                  <a:pt x="101" y="20744"/>
                </a:cubicBezTo>
                <a:cubicBezTo>
                  <a:pt x="1076" y="21134"/>
                  <a:pt x="1137" y="20993"/>
                  <a:pt x="1948" y="21285"/>
                </a:cubicBezTo>
                <a:cubicBezTo>
                  <a:pt x="2618" y="21529"/>
                  <a:pt x="3157" y="21523"/>
                  <a:pt x="3733" y="21544"/>
                </a:cubicBezTo>
                <a:lnTo>
                  <a:pt x="6201" y="21539"/>
                </a:lnTo>
                <a:cubicBezTo>
                  <a:pt x="6424" y="21539"/>
                  <a:pt x="6495" y="21458"/>
                  <a:pt x="6483" y="21355"/>
                </a:cubicBezTo>
                <a:cubicBezTo>
                  <a:pt x="6483" y="21257"/>
                  <a:pt x="6273" y="21138"/>
                  <a:pt x="6109" y="21106"/>
                </a:cubicBezTo>
                <a:cubicBezTo>
                  <a:pt x="5886" y="21068"/>
                  <a:pt x="5778" y="21068"/>
                  <a:pt x="5543" y="21057"/>
                </a:cubicBezTo>
                <a:cubicBezTo>
                  <a:pt x="5214" y="21046"/>
                  <a:pt x="4909" y="20970"/>
                  <a:pt x="4721" y="20845"/>
                </a:cubicBezTo>
                <a:cubicBezTo>
                  <a:pt x="4415" y="20656"/>
                  <a:pt x="3991" y="20375"/>
                  <a:pt x="3792" y="20240"/>
                </a:cubicBezTo>
                <a:cubicBezTo>
                  <a:pt x="4015" y="20245"/>
                  <a:pt x="4214" y="20239"/>
                  <a:pt x="4214" y="20223"/>
                </a:cubicBezTo>
                <a:cubicBezTo>
                  <a:pt x="4226" y="20174"/>
                  <a:pt x="4437" y="19968"/>
                  <a:pt x="5095" y="19329"/>
                </a:cubicBezTo>
                <a:cubicBezTo>
                  <a:pt x="5225" y="19199"/>
                  <a:pt x="5366" y="19076"/>
                  <a:pt x="5496" y="18962"/>
                </a:cubicBezTo>
                <a:cubicBezTo>
                  <a:pt x="6024" y="18556"/>
                  <a:pt x="6624" y="18084"/>
                  <a:pt x="6895" y="17835"/>
                </a:cubicBezTo>
                <a:cubicBezTo>
                  <a:pt x="7506" y="17288"/>
                  <a:pt x="8174" y="16817"/>
                  <a:pt x="8444" y="16346"/>
                </a:cubicBezTo>
                <a:cubicBezTo>
                  <a:pt x="8750" y="15810"/>
                  <a:pt x="9539" y="14532"/>
                  <a:pt x="9539" y="14532"/>
                </a:cubicBezTo>
                <a:cubicBezTo>
                  <a:pt x="9503" y="14581"/>
                  <a:pt x="10091" y="14960"/>
                  <a:pt x="10479" y="15317"/>
                </a:cubicBezTo>
                <a:cubicBezTo>
                  <a:pt x="10620" y="15442"/>
                  <a:pt x="10891" y="15945"/>
                  <a:pt x="10938" y="16080"/>
                </a:cubicBezTo>
                <a:cubicBezTo>
                  <a:pt x="11079" y="16432"/>
                  <a:pt x="11360" y="17137"/>
                  <a:pt x="11536" y="17375"/>
                </a:cubicBezTo>
                <a:cubicBezTo>
                  <a:pt x="11948" y="17949"/>
                  <a:pt x="12675" y="18865"/>
                  <a:pt x="13310" y="19531"/>
                </a:cubicBezTo>
                <a:lnTo>
                  <a:pt x="14052" y="20424"/>
                </a:lnTo>
                <a:cubicBezTo>
                  <a:pt x="14111" y="20489"/>
                  <a:pt x="14238" y="20532"/>
                  <a:pt x="14379" y="20532"/>
                </a:cubicBezTo>
                <a:cubicBezTo>
                  <a:pt x="14379" y="20868"/>
                  <a:pt x="14426" y="21598"/>
                  <a:pt x="14896" y="21576"/>
                </a:cubicBezTo>
                <a:cubicBezTo>
                  <a:pt x="16694" y="21495"/>
                  <a:pt x="15061" y="21469"/>
                  <a:pt x="17305" y="21485"/>
                </a:cubicBezTo>
                <a:cubicBezTo>
                  <a:pt x="18528" y="21490"/>
                  <a:pt x="19810" y="21236"/>
                  <a:pt x="20574" y="20911"/>
                </a:cubicBezTo>
                <a:cubicBezTo>
                  <a:pt x="20785" y="20819"/>
                  <a:pt x="20914" y="20764"/>
                  <a:pt x="21055" y="20678"/>
                </a:cubicBezTo>
                <a:cubicBezTo>
                  <a:pt x="21231" y="20548"/>
                  <a:pt x="20726" y="20369"/>
                  <a:pt x="20104" y="20439"/>
                </a:cubicBezTo>
                <a:cubicBezTo>
                  <a:pt x="19058" y="20558"/>
                  <a:pt x="18398" y="20472"/>
                  <a:pt x="18080" y="20407"/>
                </a:cubicBezTo>
                <a:cubicBezTo>
                  <a:pt x="17963" y="20380"/>
                  <a:pt x="17858" y="20342"/>
                  <a:pt x="17775" y="20299"/>
                </a:cubicBezTo>
                <a:cubicBezTo>
                  <a:pt x="17611" y="20207"/>
                  <a:pt x="17376" y="20110"/>
                  <a:pt x="17247" y="20050"/>
                </a:cubicBezTo>
                <a:cubicBezTo>
                  <a:pt x="17399" y="20023"/>
                  <a:pt x="17516" y="19996"/>
                  <a:pt x="17493" y="19974"/>
                </a:cubicBezTo>
                <a:cubicBezTo>
                  <a:pt x="17446" y="19931"/>
                  <a:pt x="17083" y="19477"/>
                  <a:pt x="16589" y="18822"/>
                </a:cubicBezTo>
                <a:cubicBezTo>
                  <a:pt x="16354" y="18480"/>
                  <a:pt x="16131" y="18155"/>
                  <a:pt x="16002" y="17960"/>
                </a:cubicBezTo>
                <a:cubicBezTo>
                  <a:pt x="15120" y="16634"/>
                  <a:pt x="14861" y="15788"/>
                  <a:pt x="14720" y="15133"/>
                </a:cubicBezTo>
                <a:cubicBezTo>
                  <a:pt x="14603" y="14575"/>
                  <a:pt x="14133" y="14358"/>
                  <a:pt x="13721" y="13617"/>
                </a:cubicBezTo>
                <a:lnTo>
                  <a:pt x="12076" y="11224"/>
                </a:lnTo>
                <a:cubicBezTo>
                  <a:pt x="11970" y="11013"/>
                  <a:pt x="12194" y="10904"/>
                  <a:pt x="12194" y="10693"/>
                </a:cubicBezTo>
                <a:cubicBezTo>
                  <a:pt x="12182" y="10211"/>
                  <a:pt x="12077" y="9323"/>
                  <a:pt x="12300" y="8852"/>
                </a:cubicBezTo>
                <a:cubicBezTo>
                  <a:pt x="13464" y="9268"/>
                  <a:pt x="15720" y="9556"/>
                  <a:pt x="15825" y="9632"/>
                </a:cubicBezTo>
                <a:cubicBezTo>
                  <a:pt x="16119" y="9827"/>
                  <a:pt x="16543" y="9973"/>
                  <a:pt x="17048" y="10055"/>
                </a:cubicBezTo>
                <a:cubicBezTo>
                  <a:pt x="17272" y="10087"/>
                  <a:pt x="17377" y="10158"/>
                  <a:pt x="17471" y="10212"/>
                </a:cubicBezTo>
                <a:lnTo>
                  <a:pt x="17647" y="10298"/>
                </a:lnTo>
                <a:cubicBezTo>
                  <a:pt x="17776" y="10331"/>
                  <a:pt x="18023" y="10346"/>
                  <a:pt x="18411" y="10205"/>
                </a:cubicBezTo>
                <a:lnTo>
                  <a:pt x="18716" y="10082"/>
                </a:lnTo>
                <a:cubicBezTo>
                  <a:pt x="18810" y="10038"/>
                  <a:pt x="18929" y="9935"/>
                  <a:pt x="18859" y="9875"/>
                </a:cubicBezTo>
                <a:lnTo>
                  <a:pt x="18940" y="9757"/>
                </a:lnTo>
                <a:cubicBezTo>
                  <a:pt x="19022" y="9703"/>
                  <a:pt x="19012" y="9626"/>
                  <a:pt x="18918" y="9577"/>
                </a:cubicBezTo>
                <a:cubicBezTo>
                  <a:pt x="18682" y="9448"/>
                  <a:pt x="18398" y="9340"/>
                  <a:pt x="18139" y="9242"/>
                </a:cubicBezTo>
                <a:cubicBezTo>
                  <a:pt x="18021" y="9199"/>
                  <a:pt x="17858" y="9171"/>
                  <a:pt x="17706" y="9176"/>
                </a:cubicBezTo>
                <a:lnTo>
                  <a:pt x="17401" y="9139"/>
                </a:lnTo>
                <a:cubicBezTo>
                  <a:pt x="17307" y="9128"/>
                  <a:pt x="17202" y="9123"/>
                  <a:pt x="17096" y="9117"/>
                </a:cubicBezTo>
                <a:cubicBezTo>
                  <a:pt x="16802" y="9112"/>
                  <a:pt x="16014" y="9031"/>
                  <a:pt x="14992" y="8381"/>
                </a:cubicBezTo>
                <a:cubicBezTo>
                  <a:pt x="14522" y="8083"/>
                  <a:pt x="13840" y="7818"/>
                  <a:pt x="13299" y="7596"/>
                </a:cubicBezTo>
                <a:cubicBezTo>
                  <a:pt x="13323" y="7536"/>
                  <a:pt x="13336" y="7439"/>
                  <a:pt x="13218" y="7352"/>
                </a:cubicBezTo>
                <a:cubicBezTo>
                  <a:pt x="13077" y="7244"/>
                  <a:pt x="12816" y="7211"/>
                  <a:pt x="12557" y="7060"/>
                </a:cubicBezTo>
                <a:cubicBezTo>
                  <a:pt x="12263" y="6253"/>
                  <a:pt x="12454" y="6193"/>
                  <a:pt x="12348" y="5711"/>
                </a:cubicBezTo>
                <a:cubicBezTo>
                  <a:pt x="12148" y="4774"/>
                  <a:pt x="11476" y="4428"/>
                  <a:pt x="11030" y="4059"/>
                </a:cubicBezTo>
                <a:cubicBezTo>
                  <a:pt x="11030" y="4059"/>
                  <a:pt x="11149" y="3973"/>
                  <a:pt x="11055" y="3924"/>
                </a:cubicBezTo>
                <a:cubicBezTo>
                  <a:pt x="10985" y="3892"/>
                  <a:pt x="10314" y="3648"/>
                  <a:pt x="10302" y="3648"/>
                </a:cubicBezTo>
                <a:cubicBezTo>
                  <a:pt x="10091" y="3589"/>
                  <a:pt x="10479" y="3437"/>
                  <a:pt x="10596" y="3318"/>
                </a:cubicBezTo>
                <a:cubicBezTo>
                  <a:pt x="10737" y="3183"/>
                  <a:pt x="10865" y="3150"/>
                  <a:pt x="11500" y="3166"/>
                </a:cubicBezTo>
                <a:cubicBezTo>
                  <a:pt x="11887" y="3171"/>
                  <a:pt x="12064" y="3096"/>
                  <a:pt x="12028" y="2939"/>
                </a:cubicBezTo>
                <a:cubicBezTo>
                  <a:pt x="11993" y="2733"/>
                  <a:pt x="12360" y="2765"/>
                  <a:pt x="12219" y="2597"/>
                </a:cubicBezTo>
                <a:cubicBezTo>
                  <a:pt x="12208" y="2581"/>
                  <a:pt x="12299" y="2534"/>
                  <a:pt x="12311" y="2523"/>
                </a:cubicBezTo>
                <a:cubicBezTo>
                  <a:pt x="12417" y="2458"/>
                  <a:pt x="12228" y="2382"/>
                  <a:pt x="12322" y="2262"/>
                </a:cubicBezTo>
                <a:cubicBezTo>
                  <a:pt x="12381" y="2192"/>
                  <a:pt x="12676" y="2187"/>
                  <a:pt x="12653" y="2041"/>
                </a:cubicBezTo>
                <a:cubicBezTo>
                  <a:pt x="12617" y="1851"/>
                  <a:pt x="11899" y="1787"/>
                  <a:pt x="12087" y="1548"/>
                </a:cubicBezTo>
                <a:cubicBezTo>
                  <a:pt x="12334" y="1245"/>
                  <a:pt x="11984" y="909"/>
                  <a:pt x="11984" y="909"/>
                </a:cubicBezTo>
                <a:cubicBezTo>
                  <a:pt x="12231" y="817"/>
                  <a:pt x="12193" y="763"/>
                  <a:pt x="11793" y="498"/>
                </a:cubicBezTo>
                <a:cubicBezTo>
                  <a:pt x="11124" y="55"/>
                  <a:pt x="9901" y="-2"/>
                  <a:pt x="9311" y="0"/>
                </a:cubicBezTo>
                <a:close/>
              </a:path>
            </a:pathLst>
          </a:custGeom>
          <a:gradFill>
            <a:gsLst>
              <a:gs pos="2288">
                <a:srgbClr val="215FF9"/>
              </a:gs>
              <a:gs pos="100000">
                <a:srgbClr val="A95EA3"/>
              </a:gs>
            </a:gsLst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607C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01" name="There isn’t enough space for both of us."/>
          <p:cNvSpPr/>
          <p:nvPr/>
        </p:nvSpPr>
        <p:spPr>
          <a:xfrm>
            <a:off x="8821380" y="5358277"/>
            <a:ext cx="3344863" cy="13327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794" y="0"/>
                </a:moveTo>
                <a:cubicBezTo>
                  <a:pt x="17658" y="0"/>
                  <a:pt x="21600" y="4836"/>
                  <a:pt x="21600" y="10800"/>
                </a:cubicBezTo>
                <a:cubicBezTo>
                  <a:pt x="21600" y="16764"/>
                  <a:pt x="17658" y="21600"/>
                  <a:pt x="12794" y="21600"/>
                </a:cubicBezTo>
                <a:cubicBezTo>
                  <a:pt x="9400" y="21600"/>
                  <a:pt x="6458" y="19241"/>
                  <a:pt x="4987" y="15792"/>
                </a:cubicBezTo>
                <a:lnTo>
                  <a:pt x="0" y="14878"/>
                </a:lnTo>
                <a:lnTo>
                  <a:pt x="4013" y="11475"/>
                </a:lnTo>
                <a:cubicBezTo>
                  <a:pt x="4002" y="11250"/>
                  <a:pt x="3985" y="11029"/>
                  <a:pt x="3985" y="10800"/>
                </a:cubicBezTo>
                <a:cubicBezTo>
                  <a:pt x="3985" y="4836"/>
                  <a:pt x="7930" y="0"/>
                  <a:pt x="12794" y="0"/>
                </a:cubicBezTo>
                <a:close/>
              </a:path>
            </a:pathLst>
          </a:custGeom>
          <a:solidFill>
            <a:srgbClr val="FFFFFF"/>
          </a:solidFill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900">
                <a:latin typeface="Kavivanar"/>
                <a:ea typeface="Kavivanar"/>
                <a:cs typeface="Kavivanar"/>
                <a:sym typeface="Kavivanar"/>
              </a:defRPr>
            </a:lvl1pPr>
          </a:lstStyle>
          <a:p>
            <a:pPr/>
            <a:r>
              <a:t>There isn’t enough space for both of us.</a:t>
            </a:r>
          </a:p>
        </p:txBody>
      </p:sp>
      <p:sp>
        <p:nvSpPr>
          <p:cNvPr id="202" name="I identify as “human being”"/>
          <p:cNvSpPr/>
          <p:nvPr/>
        </p:nvSpPr>
        <p:spPr>
          <a:xfrm>
            <a:off x="4800016" y="5338539"/>
            <a:ext cx="3148807" cy="1332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2246" y="0"/>
                </a:moveTo>
                <a:cubicBezTo>
                  <a:pt x="17412" y="0"/>
                  <a:pt x="21600" y="4836"/>
                  <a:pt x="21600" y="10800"/>
                </a:cubicBezTo>
                <a:cubicBezTo>
                  <a:pt x="21600" y="16764"/>
                  <a:pt x="17412" y="21600"/>
                  <a:pt x="12246" y="21600"/>
                </a:cubicBezTo>
                <a:cubicBezTo>
                  <a:pt x="7731" y="21600"/>
                  <a:pt x="3964" y="17904"/>
                  <a:pt x="3085" y="12993"/>
                </a:cubicBezTo>
                <a:lnTo>
                  <a:pt x="0" y="10620"/>
                </a:lnTo>
                <a:lnTo>
                  <a:pt x="3153" y="8291"/>
                </a:lnTo>
                <a:cubicBezTo>
                  <a:pt x="4133" y="3538"/>
                  <a:pt x="7828" y="0"/>
                  <a:pt x="12246" y="0"/>
                </a:cubicBezTo>
                <a:close/>
              </a:path>
            </a:pathLst>
          </a:custGeom>
          <a:solidFill>
            <a:srgbClr val="FFFFFF"/>
          </a:solidFill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900">
                <a:latin typeface="Kavivanar"/>
                <a:ea typeface="Kavivanar"/>
                <a:cs typeface="Kavivanar"/>
                <a:sym typeface="Kavivanar"/>
              </a:defRPr>
            </a:lvl1pPr>
          </a:lstStyle>
          <a:p>
            <a:pPr/>
            <a:r>
              <a:t>I identify as “human being”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I will play football tomorrow or later.  (Future Simple: instant decision, uncertain future action)…"/>
          <p:cNvSpPr txBox="1"/>
          <p:nvPr>
            <p:ph type="body" idx="1"/>
          </p:nvPr>
        </p:nvSpPr>
        <p:spPr>
          <a:xfrm>
            <a:off x="698500" y="1500895"/>
            <a:ext cx="11607800" cy="7554205"/>
          </a:xfrm>
          <a:prstGeom prst="rect">
            <a:avLst/>
          </a:prstGeom>
        </p:spPr>
        <p:txBody>
          <a:bodyPr/>
          <a:lstStyle/>
          <a:p>
            <a:pPr/>
            <a:r>
              <a:t>I will play football tomorrow or later. </a:t>
            </a:r>
            <a:br/>
            <a:r>
              <a:t>(Future Simple: instant decision, uncertain future action)</a:t>
            </a:r>
          </a:p>
          <a:p>
            <a:pPr/>
            <a:r>
              <a:t>I will be playing football tomorrow at 10:00.</a:t>
            </a:r>
            <a:br/>
            <a:r>
              <a:t>(Future Continuous: an action in progress at a specific time in the future)</a:t>
            </a:r>
          </a:p>
          <a:p>
            <a:pPr/>
            <a:r>
              <a:t>I will have played football by the time you arrive.</a:t>
            </a:r>
            <a:br/>
            <a:r>
              <a:t>(Future Perfect Simple: an action that will be completed before another time frame in the future)</a:t>
            </a:r>
          </a:p>
          <a:p>
            <a:pPr/>
            <a:r>
              <a:t>I will have been playing football for ten hours by the time you arrive.</a:t>
            </a:r>
            <a:br/>
            <a:r>
              <a:t>(Future Perfect Continuous: emphasis in the duration… </a:t>
            </a:r>
            <a:r>
              <a:rPr b="1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RARE</a:t>
            </a:r>
            <a:r>
              <a:t>) </a:t>
            </a:r>
          </a:p>
        </p:txBody>
      </p:sp>
      <p:sp>
        <p:nvSpPr>
          <p:cNvPr id="205" name="Examples IV (Future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16590">
              <a:defRPr spc="-118" sz="5940"/>
            </a:lvl1pPr>
          </a:lstStyle>
          <a:p>
            <a:pPr/>
            <a:r>
              <a:t>Examples IV (Future)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Present Simple: The train leaves at 17:00. [timetables]…"/>
          <p:cNvSpPr txBox="1"/>
          <p:nvPr>
            <p:ph type="body" idx="1"/>
          </p:nvPr>
        </p:nvSpPr>
        <p:spPr>
          <a:xfrm>
            <a:off x="698500" y="1500895"/>
            <a:ext cx="11607800" cy="7554205"/>
          </a:xfrm>
          <a:prstGeom prst="rect">
            <a:avLst/>
          </a:prstGeom>
        </p:spPr>
        <p:txBody>
          <a:bodyPr/>
          <a:lstStyle/>
          <a:p>
            <a:pPr/>
            <a:r>
              <a:t>Present Simple: The train leaves at 17:00. [timetables]</a:t>
            </a:r>
          </a:p>
          <a:p>
            <a:pPr/>
            <a:r>
              <a:t>Present Continuous: We are meeting at 17:00 [100% sure]</a:t>
            </a:r>
          </a:p>
          <a:p>
            <a:pPr/>
            <a:r>
              <a:t>Be going to: It’s going to rain tomorrow. [almost sure, based on something that we know] </a:t>
            </a:r>
          </a:p>
          <a:p>
            <a:pPr/>
            <a:r>
              <a:t>Something is due to happen in a few minutes. </a:t>
            </a:r>
          </a:p>
          <a:p>
            <a:pPr/>
            <a:r>
              <a:t>Something is about to happen soon.  </a:t>
            </a:r>
          </a:p>
          <a:p>
            <a:pPr/>
            <a:r>
              <a:t>Something is bound to happen (it’s planned). </a:t>
            </a:r>
          </a:p>
        </p:txBody>
      </p:sp>
      <p:sp>
        <p:nvSpPr>
          <p:cNvPr id="208" name="Examples V (Other Future Uses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16590">
              <a:defRPr spc="-118" sz="5940"/>
            </a:lvl1pPr>
          </a:lstStyle>
          <a:p>
            <a:pPr/>
            <a:r>
              <a:t>Examples V (Other Future Uses)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What would you say if you saw a baby crawling on a desk?…"/>
          <p:cNvSpPr txBox="1"/>
          <p:nvPr>
            <p:ph type="body" idx="1"/>
          </p:nvPr>
        </p:nvSpPr>
        <p:spPr>
          <a:xfrm>
            <a:off x="698500" y="1500895"/>
            <a:ext cx="11607800" cy="7554205"/>
          </a:xfrm>
          <a:prstGeom prst="rect">
            <a:avLst/>
          </a:prstGeom>
        </p:spPr>
        <p:txBody>
          <a:bodyPr/>
          <a:lstStyle/>
          <a:p>
            <a:pPr/>
            <a:r>
              <a:t>What would you say if you saw a baby crawling on a desk?</a:t>
            </a:r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</a:p>
          <a:p>
            <a:pPr/>
            <a:r>
              <a:t>The baby will fall.</a:t>
            </a:r>
          </a:p>
          <a:p>
            <a:pPr/>
            <a:r>
              <a:t>The baby is falling.</a:t>
            </a:r>
          </a:p>
          <a:p>
            <a:pPr/>
            <a:r>
              <a:t>The baby is going to fall. </a:t>
            </a:r>
          </a:p>
        </p:txBody>
      </p:sp>
      <p:sp>
        <p:nvSpPr>
          <p:cNvPr id="211" name="Examples V (Other Future Uses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16590">
              <a:defRPr spc="-118" sz="5940"/>
            </a:lvl1pPr>
          </a:lstStyle>
          <a:p>
            <a:pPr/>
            <a:r>
              <a:t>Examples V (Other Future Uses)</a:t>
            </a:r>
          </a:p>
        </p:txBody>
      </p:sp>
      <p:sp>
        <p:nvSpPr>
          <p:cNvPr id="212" name="Desk"/>
          <p:cNvSpPr/>
          <p:nvPr/>
        </p:nvSpPr>
        <p:spPr>
          <a:xfrm>
            <a:off x="6171531" y="4757858"/>
            <a:ext cx="4964093" cy="24940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21600"/>
                </a:lnTo>
                <a:lnTo>
                  <a:pt x="572" y="21600"/>
                </a:lnTo>
                <a:lnTo>
                  <a:pt x="1077" y="4346"/>
                </a:lnTo>
                <a:cubicBezTo>
                  <a:pt x="1110" y="3370"/>
                  <a:pt x="1484" y="2704"/>
                  <a:pt x="1998" y="2704"/>
                </a:cubicBezTo>
                <a:lnTo>
                  <a:pt x="7535" y="2704"/>
                </a:lnTo>
                <a:lnTo>
                  <a:pt x="7535" y="769"/>
                </a:lnTo>
                <a:lnTo>
                  <a:pt x="14064" y="769"/>
                </a:lnTo>
                <a:lnTo>
                  <a:pt x="14064" y="2704"/>
                </a:lnTo>
                <a:lnTo>
                  <a:pt x="19602" y="2704"/>
                </a:lnTo>
                <a:cubicBezTo>
                  <a:pt x="20116" y="2704"/>
                  <a:pt x="20488" y="3370"/>
                  <a:pt x="20522" y="4346"/>
                </a:cubicBezTo>
                <a:lnTo>
                  <a:pt x="21028" y="21600"/>
                </a:ln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  <a:close/>
                <a:moveTo>
                  <a:pt x="7801" y="1300"/>
                </a:moveTo>
                <a:lnTo>
                  <a:pt x="7801" y="2704"/>
                </a:lnTo>
                <a:lnTo>
                  <a:pt x="13797" y="2704"/>
                </a:lnTo>
                <a:lnTo>
                  <a:pt x="13797" y="1300"/>
                </a:lnTo>
                <a:lnTo>
                  <a:pt x="7801" y="1300"/>
                </a:lnTo>
                <a:close/>
              </a:path>
            </a:pathLst>
          </a:custGeom>
          <a:solidFill>
            <a:schemeClr val="accent5">
              <a:lumOff val="-29866"/>
            </a:scheme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13" name="Infant Crawling"/>
          <p:cNvSpPr/>
          <p:nvPr/>
        </p:nvSpPr>
        <p:spPr>
          <a:xfrm>
            <a:off x="5901814" y="2787206"/>
            <a:ext cx="2566958" cy="19333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61" h="21192" fill="norm" stroke="1" extrusionOk="0">
                <a:moveTo>
                  <a:pt x="4223" y="0"/>
                </a:moveTo>
                <a:cubicBezTo>
                  <a:pt x="4377" y="-1"/>
                  <a:pt x="4535" y="7"/>
                  <a:pt x="4698" y="24"/>
                </a:cubicBezTo>
                <a:cubicBezTo>
                  <a:pt x="6955" y="265"/>
                  <a:pt x="7039" y="3352"/>
                  <a:pt x="7022" y="4168"/>
                </a:cubicBezTo>
                <a:cubicBezTo>
                  <a:pt x="7020" y="4260"/>
                  <a:pt x="7080" y="4330"/>
                  <a:pt x="7150" y="4320"/>
                </a:cubicBezTo>
                <a:cubicBezTo>
                  <a:pt x="7329" y="4292"/>
                  <a:pt x="7635" y="4358"/>
                  <a:pt x="7757" y="5056"/>
                </a:cubicBezTo>
                <a:cubicBezTo>
                  <a:pt x="7819" y="5414"/>
                  <a:pt x="7781" y="5842"/>
                  <a:pt x="7704" y="6244"/>
                </a:cubicBezTo>
                <a:cubicBezTo>
                  <a:pt x="7678" y="6381"/>
                  <a:pt x="7705" y="6527"/>
                  <a:pt x="7782" y="6627"/>
                </a:cubicBezTo>
                <a:cubicBezTo>
                  <a:pt x="8574" y="7643"/>
                  <a:pt x="10785" y="8319"/>
                  <a:pt x="13251" y="8841"/>
                </a:cubicBezTo>
                <a:cubicBezTo>
                  <a:pt x="13350" y="8862"/>
                  <a:pt x="13449" y="8810"/>
                  <a:pt x="13507" y="8703"/>
                </a:cubicBezTo>
                <a:cubicBezTo>
                  <a:pt x="13590" y="8549"/>
                  <a:pt x="13675" y="8424"/>
                  <a:pt x="13763" y="8336"/>
                </a:cubicBezTo>
                <a:cubicBezTo>
                  <a:pt x="13834" y="8264"/>
                  <a:pt x="13928" y="8237"/>
                  <a:pt x="14016" y="8261"/>
                </a:cubicBezTo>
                <a:cubicBezTo>
                  <a:pt x="14521" y="8396"/>
                  <a:pt x="14771" y="8497"/>
                  <a:pt x="14975" y="8791"/>
                </a:cubicBezTo>
                <a:cubicBezTo>
                  <a:pt x="15055" y="8905"/>
                  <a:pt x="15189" y="8930"/>
                  <a:pt x="15303" y="8890"/>
                </a:cubicBezTo>
                <a:cubicBezTo>
                  <a:pt x="15517" y="8815"/>
                  <a:pt x="15959" y="8774"/>
                  <a:pt x="16802" y="9083"/>
                </a:cubicBezTo>
                <a:cubicBezTo>
                  <a:pt x="18272" y="9623"/>
                  <a:pt x="20082" y="12638"/>
                  <a:pt x="17869" y="17008"/>
                </a:cubicBezTo>
                <a:cubicBezTo>
                  <a:pt x="17819" y="17106"/>
                  <a:pt x="17901" y="17226"/>
                  <a:pt x="17981" y="17173"/>
                </a:cubicBezTo>
                <a:cubicBezTo>
                  <a:pt x="18081" y="17107"/>
                  <a:pt x="18188" y="17049"/>
                  <a:pt x="18313" y="17008"/>
                </a:cubicBezTo>
                <a:cubicBezTo>
                  <a:pt x="18889" y="16817"/>
                  <a:pt x="19414" y="17532"/>
                  <a:pt x="19495" y="18125"/>
                </a:cubicBezTo>
                <a:cubicBezTo>
                  <a:pt x="19576" y="18717"/>
                  <a:pt x="20095" y="19287"/>
                  <a:pt x="20531" y="19447"/>
                </a:cubicBezTo>
                <a:cubicBezTo>
                  <a:pt x="20816" y="19551"/>
                  <a:pt x="20960" y="19831"/>
                  <a:pt x="21025" y="20012"/>
                </a:cubicBezTo>
                <a:cubicBezTo>
                  <a:pt x="21057" y="20099"/>
                  <a:pt x="21127" y="20154"/>
                  <a:pt x="21200" y="20146"/>
                </a:cubicBezTo>
                <a:cubicBezTo>
                  <a:pt x="21345" y="20131"/>
                  <a:pt x="21561" y="20176"/>
                  <a:pt x="21561" y="20586"/>
                </a:cubicBezTo>
                <a:cubicBezTo>
                  <a:pt x="21561" y="21201"/>
                  <a:pt x="20041" y="21134"/>
                  <a:pt x="19208" y="21134"/>
                </a:cubicBezTo>
                <a:cubicBezTo>
                  <a:pt x="18375" y="21134"/>
                  <a:pt x="18383" y="20359"/>
                  <a:pt x="18030" y="20359"/>
                </a:cubicBezTo>
                <a:cubicBezTo>
                  <a:pt x="17677" y="20359"/>
                  <a:pt x="16653" y="21156"/>
                  <a:pt x="15605" y="21156"/>
                </a:cubicBezTo>
                <a:cubicBezTo>
                  <a:pt x="14557" y="21156"/>
                  <a:pt x="15814" y="21156"/>
                  <a:pt x="12391" y="21156"/>
                </a:cubicBezTo>
                <a:cubicBezTo>
                  <a:pt x="10577" y="21156"/>
                  <a:pt x="10573" y="19548"/>
                  <a:pt x="10969" y="18037"/>
                </a:cubicBezTo>
                <a:cubicBezTo>
                  <a:pt x="11008" y="17888"/>
                  <a:pt x="10919" y="17734"/>
                  <a:pt x="10799" y="17742"/>
                </a:cubicBezTo>
                <a:cubicBezTo>
                  <a:pt x="10461" y="17764"/>
                  <a:pt x="10103" y="17753"/>
                  <a:pt x="9735" y="17689"/>
                </a:cubicBezTo>
                <a:cubicBezTo>
                  <a:pt x="9646" y="17674"/>
                  <a:pt x="9562" y="17751"/>
                  <a:pt x="9545" y="17868"/>
                </a:cubicBezTo>
                <a:cubicBezTo>
                  <a:pt x="9276" y="19718"/>
                  <a:pt x="8500" y="21599"/>
                  <a:pt x="7049" y="21048"/>
                </a:cubicBezTo>
                <a:cubicBezTo>
                  <a:pt x="6478" y="21296"/>
                  <a:pt x="6062" y="21198"/>
                  <a:pt x="5812" y="20949"/>
                </a:cubicBezTo>
                <a:cubicBezTo>
                  <a:pt x="5263" y="21270"/>
                  <a:pt x="4887" y="20792"/>
                  <a:pt x="5205" y="20439"/>
                </a:cubicBezTo>
                <a:cubicBezTo>
                  <a:pt x="5507" y="20103"/>
                  <a:pt x="6075" y="19298"/>
                  <a:pt x="6988" y="19299"/>
                </a:cubicBezTo>
                <a:cubicBezTo>
                  <a:pt x="7086" y="19299"/>
                  <a:pt x="7171" y="19209"/>
                  <a:pt x="7190" y="19084"/>
                </a:cubicBezTo>
                <a:cubicBezTo>
                  <a:pt x="7284" y="18494"/>
                  <a:pt x="7034" y="17143"/>
                  <a:pt x="6899" y="15972"/>
                </a:cubicBezTo>
                <a:cubicBezTo>
                  <a:pt x="6885" y="15852"/>
                  <a:pt x="6846" y="15741"/>
                  <a:pt x="6784" y="15651"/>
                </a:cubicBezTo>
                <a:cubicBezTo>
                  <a:pt x="6561" y="15325"/>
                  <a:pt x="6348" y="14954"/>
                  <a:pt x="6149" y="14529"/>
                </a:cubicBezTo>
                <a:cubicBezTo>
                  <a:pt x="6092" y="14408"/>
                  <a:pt x="5957" y="14409"/>
                  <a:pt x="5905" y="14533"/>
                </a:cubicBezTo>
                <a:cubicBezTo>
                  <a:pt x="5762" y="14870"/>
                  <a:pt x="5586" y="15184"/>
                  <a:pt x="5369" y="15439"/>
                </a:cubicBezTo>
                <a:cubicBezTo>
                  <a:pt x="5295" y="15526"/>
                  <a:pt x="5243" y="15639"/>
                  <a:pt x="5224" y="15765"/>
                </a:cubicBezTo>
                <a:cubicBezTo>
                  <a:pt x="4976" y="17373"/>
                  <a:pt x="3481" y="20842"/>
                  <a:pt x="2460" y="20942"/>
                </a:cubicBezTo>
                <a:cubicBezTo>
                  <a:pt x="1454" y="20917"/>
                  <a:pt x="1426" y="21172"/>
                  <a:pt x="1053" y="21173"/>
                </a:cubicBezTo>
                <a:cubicBezTo>
                  <a:pt x="818" y="21174"/>
                  <a:pt x="699" y="20793"/>
                  <a:pt x="933" y="20540"/>
                </a:cubicBezTo>
                <a:cubicBezTo>
                  <a:pt x="952" y="20519"/>
                  <a:pt x="941" y="20478"/>
                  <a:pt x="916" y="20478"/>
                </a:cubicBezTo>
                <a:cubicBezTo>
                  <a:pt x="802" y="20479"/>
                  <a:pt x="713" y="20482"/>
                  <a:pt x="662" y="20485"/>
                </a:cubicBezTo>
                <a:cubicBezTo>
                  <a:pt x="631" y="20486"/>
                  <a:pt x="603" y="20504"/>
                  <a:pt x="584" y="20535"/>
                </a:cubicBezTo>
                <a:cubicBezTo>
                  <a:pt x="540" y="20606"/>
                  <a:pt x="447" y="20741"/>
                  <a:pt x="320" y="20815"/>
                </a:cubicBezTo>
                <a:cubicBezTo>
                  <a:pt x="146" y="20916"/>
                  <a:pt x="-39" y="20710"/>
                  <a:pt x="8" y="20469"/>
                </a:cubicBezTo>
                <a:cubicBezTo>
                  <a:pt x="44" y="20281"/>
                  <a:pt x="102" y="20059"/>
                  <a:pt x="153" y="19878"/>
                </a:cubicBezTo>
                <a:cubicBezTo>
                  <a:pt x="213" y="19662"/>
                  <a:pt x="338" y="19489"/>
                  <a:pt x="500" y="19398"/>
                </a:cubicBezTo>
                <a:cubicBezTo>
                  <a:pt x="955" y="19143"/>
                  <a:pt x="1376" y="18944"/>
                  <a:pt x="2092" y="18789"/>
                </a:cubicBezTo>
                <a:cubicBezTo>
                  <a:pt x="2216" y="18762"/>
                  <a:pt x="2321" y="18647"/>
                  <a:pt x="2357" y="18490"/>
                </a:cubicBezTo>
                <a:cubicBezTo>
                  <a:pt x="2559" y="17615"/>
                  <a:pt x="2285" y="15944"/>
                  <a:pt x="3092" y="14355"/>
                </a:cubicBezTo>
                <a:cubicBezTo>
                  <a:pt x="3231" y="13193"/>
                  <a:pt x="3321" y="12130"/>
                  <a:pt x="3576" y="11219"/>
                </a:cubicBezTo>
                <a:cubicBezTo>
                  <a:pt x="3615" y="11077"/>
                  <a:pt x="3544" y="10926"/>
                  <a:pt x="3429" y="10909"/>
                </a:cubicBezTo>
                <a:cubicBezTo>
                  <a:pt x="2092" y="10712"/>
                  <a:pt x="1557" y="9093"/>
                  <a:pt x="1530" y="8149"/>
                </a:cubicBezTo>
                <a:cubicBezTo>
                  <a:pt x="1494" y="6948"/>
                  <a:pt x="43" y="5148"/>
                  <a:pt x="326" y="3532"/>
                </a:cubicBezTo>
                <a:cubicBezTo>
                  <a:pt x="592" y="2017"/>
                  <a:pt x="1914" y="16"/>
                  <a:pt x="4223" y="0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584200">
              <a:lnSpc>
                <a:spcPct val="100000"/>
              </a:lnSpc>
              <a:spcBef>
                <a:spcPts val="0"/>
              </a:spcBef>
              <a:defRPr sz="2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</a:p>
        </p:txBody>
      </p:sp>
      <p:sp>
        <p:nvSpPr>
          <p:cNvPr id="214" name="Line"/>
          <p:cNvSpPr/>
          <p:nvPr/>
        </p:nvSpPr>
        <p:spPr>
          <a:xfrm flipH="1">
            <a:off x="4183657" y="4031865"/>
            <a:ext cx="1857975" cy="1474272"/>
          </a:xfrm>
          <a:prstGeom prst="line">
            <a:avLst/>
          </a:prstGeom>
          <a:ln w="114300">
            <a:solidFill>
              <a:schemeClr val="accent1">
                <a:lumOff val="16847"/>
              </a:schemeClr>
            </a:solidFill>
            <a:custDash>
              <a:ds d="200000" sp="200000"/>
            </a:custDash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5" name="My loneliness is killing me…"/>
          <p:cNvSpPr/>
          <p:nvPr/>
        </p:nvSpPr>
        <p:spPr>
          <a:xfrm>
            <a:off x="2818607" y="2211534"/>
            <a:ext cx="3164683" cy="13898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9310" y="0"/>
                </a:moveTo>
                <a:cubicBezTo>
                  <a:pt x="14451" y="0"/>
                  <a:pt x="18618" y="4637"/>
                  <a:pt x="18618" y="10356"/>
                </a:cubicBezTo>
                <a:cubicBezTo>
                  <a:pt x="18618" y="12288"/>
                  <a:pt x="18132" y="14088"/>
                  <a:pt x="17304" y="15636"/>
                </a:cubicBezTo>
                <a:lnTo>
                  <a:pt x="21600" y="21600"/>
                </a:lnTo>
                <a:lnTo>
                  <a:pt x="15183" y="18387"/>
                </a:lnTo>
                <a:cubicBezTo>
                  <a:pt x="13581" y="19838"/>
                  <a:pt x="11537" y="20712"/>
                  <a:pt x="9310" y="20712"/>
                </a:cubicBezTo>
                <a:cubicBezTo>
                  <a:pt x="4169" y="20712"/>
                  <a:pt x="0" y="16075"/>
                  <a:pt x="0" y="10356"/>
                </a:cubicBezTo>
                <a:cubicBezTo>
                  <a:pt x="0" y="4637"/>
                  <a:pt x="4169" y="0"/>
                  <a:pt x="9310" y="0"/>
                </a:cubicBezTo>
                <a:close/>
              </a:path>
            </a:pathLst>
          </a:custGeom>
          <a:solidFill>
            <a:srgbClr val="FFFFFF"/>
          </a:solidFill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900">
                <a:latin typeface="Kavivanar"/>
                <a:ea typeface="Kavivanar"/>
                <a:cs typeface="Kavivanar"/>
                <a:sym typeface="Kavivanar"/>
              </a:defRPr>
            </a:lvl1pPr>
          </a:lstStyle>
          <a:p>
            <a:pPr/>
            <a:r>
              <a:t>My loneliness is killing me…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I used to play football when I was young (but I don’t do it anymore).  [past habits]  =&gt; I would play football when I was young.…"/>
          <p:cNvSpPr txBox="1"/>
          <p:nvPr>
            <p:ph type="body" idx="1"/>
          </p:nvPr>
        </p:nvSpPr>
        <p:spPr>
          <a:xfrm>
            <a:off x="698500" y="1500895"/>
            <a:ext cx="11607800" cy="7554205"/>
          </a:xfrm>
          <a:prstGeom prst="rect">
            <a:avLst/>
          </a:prstGeom>
        </p:spPr>
        <p:txBody>
          <a:bodyPr/>
          <a:lstStyle/>
          <a:p>
            <a:pPr/>
            <a:r>
              <a:t>I used to play football when I was young (but I don’t do it anymore).  [past habits]</a:t>
            </a:r>
            <a:br/>
            <a:br/>
            <a:r>
              <a:t>=&gt; I </a:t>
            </a:r>
            <a:r>
              <a:rPr b="1"/>
              <a:t>would play</a:t>
            </a:r>
            <a:r>
              <a:t> football when I was young. </a:t>
            </a:r>
          </a:p>
          <a:p>
            <a:pPr/>
            <a:r>
              <a:t>I used to have a dog (but I don’t have one anymore). [past state]</a:t>
            </a:r>
            <a:br/>
            <a:br/>
          </a:p>
          <a:p>
            <a:pPr/>
            <a:r>
              <a:rPr b="1"/>
              <a:t>I didn’t use to do</a:t>
            </a:r>
            <a:r>
              <a:t> something in the past, but I do it now.</a:t>
            </a:r>
          </a:p>
          <a:p>
            <a:pPr/>
            <a:r>
              <a:rPr b="1"/>
              <a:t>Did you use to do </a:t>
            </a:r>
            <a:r>
              <a:t>something in the past? </a:t>
            </a:r>
            <a:br/>
            <a:br/>
            <a:r>
              <a:t>⚠️ </a:t>
            </a:r>
            <a:r>
              <a:rPr strike="sngStrike" sz="2800">
                <a:solidFill>
                  <a:schemeClr val="accent5">
                    <a:hueOff val="-82419"/>
                    <a:satOff val="-9513"/>
                    <a:lumOff val="-16343"/>
                  </a:schemeClr>
                </a:solidFill>
              </a:rPr>
              <a:t>I wouldn’t do….   Would I do….?</a:t>
            </a:r>
            <a:r>
              <a:t> </a:t>
            </a:r>
          </a:p>
        </p:txBody>
      </p:sp>
      <p:sp>
        <p:nvSpPr>
          <p:cNvPr id="218" name="Examples VI (Other Past Uses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1716590">
              <a:defRPr spc="-118" sz="5940"/>
            </a:lvl1pPr>
          </a:lstStyle>
          <a:p>
            <a:pPr/>
            <a:r>
              <a:t>Examples VI (Other Past Uses)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3_DynamicLight">
  <a:themeElements>
    <a:clrScheme name="33_Dynamic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1733930" rtl="0" fontAlgn="auto" latinLnBrk="0" hangingPunct="0">
          <a:lnSpc>
            <a:spcPct val="90000"/>
          </a:lnSpc>
          <a:spcBef>
            <a:spcPts val="3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3_DynamicLight">
  <a:themeElements>
    <a:clrScheme name="33_Dynamic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33_DynamicLight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33_Dynamic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1733930" rtl="0" fontAlgn="auto" latinLnBrk="0" hangingPunct="0">
          <a:lnSpc>
            <a:spcPct val="90000"/>
          </a:lnSpc>
          <a:spcBef>
            <a:spcPts val="32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