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5134D-DFA1-46BD-9B43-CBBFC82BB5F3}" type="datetimeFigureOut">
              <a:rPr lang="el-GR" smtClean="0"/>
              <a:pPr/>
              <a:t>31/1/2014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0541F-CA5E-4D07-AF31-D42B12CCDC3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F99B-7FDC-459E-B651-A7975DED5BDD}" type="datetime1">
              <a:rPr lang="el-GR" smtClean="0"/>
              <a:pPr/>
              <a:t>31/1/2014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DC60-D110-4210-ACD4-363B2D0EC575}" type="datetime1">
              <a:rPr lang="el-GR" smtClean="0"/>
              <a:pPr/>
              <a:t>31/1/2014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8B08-4BC3-4259-93D5-0F14DEC41418}" type="datetime1">
              <a:rPr lang="el-GR" smtClean="0"/>
              <a:pPr/>
              <a:t>31/1/2014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1FE9-C4A4-4E9A-95F8-90CB56E77BDB}" type="datetime1">
              <a:rPr lang="el-GR" smtClean="0"/>
              <a:pPr/>
              <a:t>31/1/2014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484B-3C51-4C93-B017-4F066D435317}" type="datetime1">
              <a:rPr lang="el-GR" smtClean="0"/>
              <a:pPr/>
              <a:t>31/1/2014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F5D2-AB2D-431E-B0F0-DEF9A2965980}" type="datetime1">
              <a:rPr lang="el-GR" smtClean="0"/>
              <a:pPr/>
              <a:t>31/1/2014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7ECC-9B0A-4CA0-942C-7BAEFD495E41}" type="datetime1">
              <a:rPr lang="el-GR" smtClean="0"/>
              <a:pPr/>
              <a:t>31/1/2014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A42E-10A8-4331-A0FC-3C870D09624C}" type="datetime1">
              <a:rPr lang="el-GR" smtClean="0"/>
              <a:pPr/>
              <a:t>31/1/2014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2F42-0CCA-4F61-B987-78275E43001F}" type="datetime1">
              <a:rPr lang="el-GR" smtClean="0"/>
              <a:pPr/>
              <a:t>31/1/2014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54B9-7C89-4C4A-AE76-C56628D2A99E}" type="datetime1">
              <a:rPr lang="el-GR" smtClean="0"/>
              <a:pPr/>
              <a:t>31/1/2014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5567-7EA4-4215-B5BD-D5AD44A88E93}" type="datetime1">
              <a:rPr lang="el-GR" smtClean="0"/>
              <a:pPr/>
              <a:t>31/1/2014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D97CE-E195-47EC-9288-86D808EC6A7C}" type="datetime1">
              <a:rPr lang="el-GR" smtClean="0"/>
              <a:pPr/>
              <a:t>31/1/2014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86409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Κεφάλαιο 7</a:t>
            </a:r>
            <a:endParaRPr lang="el-GR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400800" cy="792088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Προγραμματισμός υπολογιστή</a:t>
            </a:r>
            <a:endParaRPr lang="el-GR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9552" y="24928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Έχετε χρησιμοποιήσει προγράμματα;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39552" y="544522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itchFamily="2" charset="2"/>
              <a:buChar char="q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Γνωρίζετε προγραμματιστές που έγιναν διάσημοι μέσω της δουλειάς τους;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origin.arstechnica.com/journals/microsoft.media/scratch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1512167" cy="1105772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TVyW3pIRfKZzQkBwIz3MiUr0C87crKK3hJ0jTyNfwgHfUrL4K1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013176"/>
            <a:ext cx="2057371" cy="115212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bfJM0HdhNIIU-YViAw4fSFFUgC7aOfZOdjmSiIdsLaTH9jPVMQ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6093296"/>
            <a:ext cx="744017" cy="493316"/>
          </a:xfrm>
          <a:prstGeom prst="rect">
            <a:avLst/>
          </a:prstGeom>
          <a:noFill/>
        </p:spPr>
      </p:pic>
      <p:pic>
        <p:nvPicPr>
          <p:cNvPr id="1034" name="Picture 10" descr="https://encrypted-tbn1.gstatic.com/images?q=tbn:ANd9GcQwiEhN38oV2y-hucL_l0Gu-8a3N9yYB-QuLEf5KHZiLFYHoQ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157192"/>
            <a:ext cx="1868685" cy="1239020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539552" y="40050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Έχετε φτιάξει προγράμματα;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25 - Ομάδα"/>
          <p:cNvGrpSpPr/>
          <p:nvPr/>
        </p:nvGrpSpPr>
        <p:grpSpPr>
          <a:xfrm>
            <a:off x="5220072" y="2132856"/>
            <a:ext cx="2040161" cy="1032049"/>
            <a:chOff x="4860032" y="2132856"/>
            <a:chExt cx="2040161" cy="1032049"/>
          </a:xfrm>
        </p:grpSpPr>
        <p:pic>
          <p:nvPicPr>
            <p:cNvPr id="1040" name="Picture 16" descr="http://www.cpdmc.it/images/wor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60032" y="2204864"/>
              <a:ext cx="828105" cy="828105"/>
            </a:xfrm>
            <a:prstGeom prst="rect">
              <a:avLst/>
            </a:prstGeom>
            <a:noFill/>
          </p:spPr>
        </p:pic>
        <p:pic>
          <p:nvPicPr>
            <p:cNvPr id="1052" name="Picture 28" descr="http://www.blueskyresumes.com/blog/wp-content/uploads/2013/09/is320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8104" y="2636912"/>
              <a:ext cx="720080" cy="479161"/>
            </a:xfrm>
            <a:prstGeom prst="rect">
              <a:avLst/>
            </a:prstGeom>
            <a:noFill/>
          </p:spPr>
        </p:pic>
        <p:pic>
          <p:nvPicPr>
            <p:cNvPr id="1058" name="Picture 34" descr="http://windows7vswindows8.com/wp-content/uploads/2013/10/Windows-8-help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68144" y="2132856"/>
              <a:ext cx="566187" cy="540073"/>
            </a:xfrm>
            <a:prstGeom prst="rect">
              <a:avLst/>
            </a:prstGeom>
            <a:noFill/>
          </p:spPr>
        </p:pic>
        <p:pic>
          <p:nvPicPr>
            <p:cNvPr id="1062" name="Picture 38" descr="http://latestversionplugin.com/wp-content/uploads/2012/12/realplay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28184" y="2492896"/>
              <a:ext cx="672009" cy="672009"/>
            </a:xfrm>
            <a:prstGeom prst="rect">
              <a:avLst/>
            </a:prstGeom>
            <a:noFill/>
          </p:spPr>
        </p:pic>
      </p:grp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8136904" cy="4320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6400800" cy="3600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7.3 Το πρόγραμμα-Γλώσσες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20" name="2 - Υπότιτλος"/>
          <p:cNvSpPr txBox="1">
            <a:spLocks/>
          </p:cNvSpPr>
          <p:nvPr/>
        </p:nvSpPr>
        <p:spPr>
          <a:xfrm>
            <a:off x="611560" y="980728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</a:t>
            </a:r>
            <a:r>
              <a:rPr lang="en-US" sz="2000" b="1" noProof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000" b="1" noProof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Ιστορία γλωσσών υψηλού επιπέδου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14" name="13 - Πίνακας"/>
          <p:cNvGraphicFramePr>
            <a:graphicFrameLocks noGrp="1"/>
          </p:cNvGraphicFramePr>
          <p:nvPr/>
        </p:nvGraphicFramePr>
        <p:xfrm>
          <a:off x="323528" y="1484784"/>
          <a:ext cx="8280919" cy="489551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80692"/>
                <a:gridCol w="2472961"/>
                <a:gridCol w="399967"/>
                <a:gridCol w="4527299"/>
              </a:tblGrid>
              <a:tr h="25850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FORTRAN</a:t>
                      </a:r>
                      <a:endParaRPr lang="el-G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FOR</a:t>
                      </a:r>
                      <a:r>
                        <a:rPr lang="en-US" sz="1100" b="0" dirty="0" err="1" smtClean="0"/>
                        <a:t>mula</a:t>
                      </a:r>
                      <a:r>
                        <a:rPr lang="en-US" sz="1100" b="0" dirty="0" smtClean="0"/>
                        <a:t> </a:t>
                      </a:r>
                      <a:r>
                        <a:rPr lang="en-US" sz="1100" b="1" dirty="0" err="1" smtClean="0"/>
                        <a:t>TRAN</a:t>
                      </a:r>
                      <a:r>
                        <a:rPr lang="en-US" sz="1100" b="0" dirty="0" err="1" smtClean="0"/>
                        <a:t>slation</a:t>
                      </a:r>
                      <a:endParaRPr lang="el-G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‘54</a:t>
                      </a:r>
                      <a:endParaRPr lang="el-G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b="0" dirty="0" smtClean="0"/>
                        <a:t>Κατάλληλη για υλοποίηση μαθηματικών</a:t>
                      </a:r>
                      <a:r>
                        <a:rPr lang="el-GR" sz="1100" b="0" baseline="0" dirty="0" smtClean="0"/>
                        <a:t> μοντέλων</a:t>
                      </a:r>
                      <a:endParaRPr lang="el-GR" sz="1100" b="0" dirty="0"/>
                    </a:p>
                  </a:txBody>
                  <a:tcPr anchor="ctr"/>
                </a:tc>
              </a:tr>
              <a:tr h="36923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ALGOL</a:t>
                      </a:r>
                      <a:endParaRPr lang="el-G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ALGO</a:t>
                      </a:r>
                      <a:r>
                        <a:rPr lang="en-US" sz="1100" dirty="0" err="1" smtClean="0"/>
                        <a:t>rithmic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="1" baseline="0" dirty="0" smtClean="0"/>
                        <a:t>L</a:t>
                      </a:r>
                      <a:r>
                        <a:rPr lang="en-US" sz="1100" baseline="0" dirty="0" smtClean="0"/>
                        <a:t>anguage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’63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Εισήγαγε αξιόλογες ιδέες</a:t>
                      </a:r>
                      <a:r>
                        <a:rPr lang="el-GR" sz="1100" baseline="0" dirty="0" smtClean="0"/>
                        <a:t> στον προγραμματισμό, όπως ο </a:t>
                      </a:r>
                      <a:r>
                        <a:rPr lang="el-GR" sz="1100" i="1" baseline="0" dirty="0" smtClean="0"/>
                        <a:t>δομημένος</a:t>
                      </a:r>
                      <a:r>
                        <a:rPr lang="el-GR" sz="1100" baseline="0" dirty="0" smtClean="0"/>
                        <a:t> προγραμματισμός</a:t>
                      </a:r>
                      <a:endParaRPr lang="el-GR" sz="1100" dirty="0"/>
                    </a:p>
                  </a:txBody>
                  <a:tcPr anchor="ctr"/>
                </a:tc>
              </a:tr>
              <a:tr h="36923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COBOL</a:t>
                      </a:r>
                      <a:endParaRPr lang="el-G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CO</a:t>
                      </a:r>
                      <a:r>
                        <a:rPr lang="en-US" sz="1100" dirty="0" err="1" smtClean="0"/>
                        <a:t>mmon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b="1" dirty="0" smtClean="0"/>
                        <a:t>B</a:t>
                      </a:r>
                      <a:r>
                        <a:rPr lang="en-US" sz="1100" dirty="0" smtClean="0"/>
                        <a:t>usiness </a:t>
                      </a:r>
                      <a:r>
                        <a:rPr lang="en-US" sz="1100" b="1" dirty="0" smtClean="0"/>
                        <a:t>O</a:t>
                      </a:r>
                      <a:r>
                        <a:rPr lang="en-US" sz="1100" dirty="0" smtClean="0"/>
                        <a:t>riented </a:t>
                      </a:r>
                      <a:r>
                        <a:rPr lang="en-US" sz="1100" b="1" dirty="0" smtClean="0"/>
                        <a:t>L</a:t>
                      </a:r>
                      <a:r>
                        <a:rPr lang="en-US" sz="1100" dirty="0" smtClean="0"/>
                        <a:t>anguage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’59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Χρησιμοποιήθηκε ευρέως για εμπορικές εφαρμογές</a:t>
                      </a:r>
                      <a:endParaRPr lang="el-GR" sz="1100" dirty="0"/>
                    </a:p>
                  </a:txBody>
                  <a:tcPr anchor="ctr"/>
                </a:tc>
              </a:tr>
              <a:tr h="36923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BASIC</a:t>
                      </a:r>
                      <a:endParaRPr lang="el-G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</a:t>
                      </a:r>
                      <a:r>
                        <a:rPr lang="en-US" sz="1100" dirty="0" smtClean="0"/>
                        <a:t>eginner’s </a:t>
                      </a:r>
                      <a:r>
                        <a:rPr lang="en-US" sz="1100" b="1" dirty="0" smtClean="0"/>
                        <a:t>A</a:t>
                      </a:r>
                      <a:r>
                        <a:rPr lang="en-US" sz="1100" dirty="0" smtClean="0"/>
                        <a:t>ll-purpose </a:t>
                      </a:r>
                      <a:r>
                        <a:rPr lang="en-US" sz="1100" b="1" dirty="0" smtClean="0"/>
                        <a:t>S</a:t>
                      </a:r>
                      <a:r>
                        <a:rPr lang="en-US" sz="1100" dirty="0" smtClean="0"/>
                        <a:t>ymbolic </a:t>
                      </a:r>
                      <a:r>
                        <a:rPr lang="en-US" sz="1100" b="1" dirty="0" smtClean="0"/>
                        <a:t>I</a:t>
                      </a:r>
                      <a:r>
                        <a:rPr lang="en-US" sz="1100" dirty="0" smtClean="0"/>
                        <a:t>nstruction </a:t>
                      </a:r>
                      <a:r>
                        <a:rPr lang="en-US" sz="1100" b="1" dirty="0" smtClean="0"/>
                        <a:t>S</a:t>
                      </a:r>
                      <a:r>
                        <a:rPr lang="en-US" sz="1100" dirty="0" smtClean="0"/>
                        <a:t>et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’60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Σχεδιάστηκε για</a:t>
                      </a:r>
                      <a:r>
                        <a:rPr lang="el-GR" sz="1100" baseline="0" dirty="0" smtClean="0"/>
                        <a:t> τη διδασκαλία προγραμματισμού σε φοιτητές. Αναπτύχθηκαν αργότερα πολλές επεκτάσεις</a:t>
                      </a:r>
                      <a:endParaRPr lang="el-GR" sz="1100" dirty="0"/>
                    </a:p>
                  </a:txBody>
                  <a:tcPr anchor="ctr"/>
                </a:tc>
              </a:tr>
              <a:tr h="25850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SIMULA</a:t>
                      </a:r>
                      <a:endParaRPr lang="el-G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SIMULA</a:t>
                      </a:r>
                      <a:r>
                        <a:rPr lang="en-US" sz="1100" dirty="0" err="1" smtClean="0"/>
                        <a:t>tion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’60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Βασική εφαρμογή</a:t>
                      </a:r>
                      <a:r>
                        <a:rPr lang="el-GR" sz="1100" baseline="0" dirty="0" smtClean="0"/>
                        <a:t> στις προσομοιώσεις</a:t>
                      </a:r>
                      <a:endParaRPr lang="el-GR" sz="1100" dirty="0"/>
                    </a:p>
                  </a:txBody>
                  <a:tcPr anchor="ctr"/>
                </a:tc>
              </a:tr>
              <a:tr h="25850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LISP</a:t>
                      </a:r>
                      <a:endParaRPr lang="el-G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LIS</a:t>
                      </a:r>
                      <a:r>
                        <a:rPr lang="en-US" sz="1100" dirty="0" err="1" smtClean="0"/>
                        <a:t>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="1" baseline="0" dirty="0" smtClean="0"/>
                        <a:t>P</a:t>
                      </a:r>
                      <a:r>
                        <a:rPr lang="en-US" sz="1100" baseline="0" dirty="0" smtClean="0"/>
                        <a:t>rocessing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‘50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Βασική εφαρμογή</a:t>
                      </a:r>
                      <a:r>
                        <a:rPr lang="el-GR" sz="1100" baseline="0" dirty="0" smtClean="0"/>
                        <a:t> στην τεχνητή νοημοσύνη</a:t>
                      </a:r>
                      <a:endParaRPr lang="el-GR" sz="1100" dirty="0"/>
                    </a:p>
                  </a:txBody>
                  <a:tcPr anchor="ctr"/>
                </a:tc>
              </a:tr>
              <a:tr h="36923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LOGO</a:t>
                      </a:r>
                      <a:endParaRPr lang="el-G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b="0" dirty="0" smtClean="0"/>
                        <a:t>Λόγος </a:t>
                      </a:r>
                      <a:endParaRPr lang="el-G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‘67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Σχεδιάστηκε</a:t>
                      </a:r>
                      <a:r>
                        <a:rPr lang="el-GR" sz="1100" baseline="0" dirty="0" smtClean="0"/>
                        <a:t> για τη διερεύνηση προγραμματιστικών εννοιών από μαθητές μικρής ακόμα ηλικίας</a:t>
                      </a:r>
                      <a:endParaRPr lang="el-GR" sz="1100" dirty="0"/>
                    </a:p>
                  </a:txBody>
                  <a:tcPr anchor="ctr"/>
                </a:tc>
              </a:tr>
              <a:tr h="25850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PASCAL</a:t>
                      </a:r>
                      <a:endParaRPr lang="el-G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b="0" dirty="0" smtClean="0"/>
                        <a:t>Προς τιμή του Γάλλου μαθηματικού και φιλόσοφου </a:t>
                      </a:r>
                      <a:r>
                        <a:rPr lang="en-US" sz="1100" b="0" dirty="0" err="1" smtClean="0"/>
                        <a:t>Blaise</a:t>
                      </a:r>
                      <a:r>
                        <a:rPr lang="en-US" sz="1100" b="0" dirty="0" smtClean="0"/>
                        <a:t> Pascal</a:t>
                      </a:r>
                      <a:endParaRPr lang="el-GR" sz="1100" b="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’71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Μικρή και αποδοτική γλώσσα που υιοθέτησε αξιόλογες</a:t>
                      </a:r>
                      <a:r>
                        <a:rPr lang="el-GR" sz="1100" baseline="0" dirty="0" smtClean="0"/>
                        <a:t> πρακτικές προγραμματισμού. Με πολλές επεκτάσεις στην πορεία</a:t>
                      </a:r>
                      <a:endParaRPr lang="el-GR" sz="1100" dirty="0"/>
                    </a:p>
                  </a:txBody>
                  <a:tcPr anchor="ctr"/>
                </a:tc>
              </a:tr>
              <a:tr h="25850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</a:t>
                      </a:r>
                      <a:endParaRPr lang="el-G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Εξέλιξη της </a:t>
                      </a:r>
                      <a:r>
                        <a:rPr lang="en-US" sz="1100" b="1" dirty="0" smtClean="0"/>
                        <a:t>B</a:t>
                      </a:r>
                      <a:r>
                        <a:rPr lang="el-GR" sz="1100" b="0" dirty="0" smtClean="0"/>
                        <a:t>,</a:t>
                      </a:r>
                      <a:r>
                        <a:rPr lang="el-GR" sz="1100" b="0" baseline="0" dirty="0" smtClean="0"/>
                        <a:t> που ήταν εξέλιξη της </a:t>
                      </a:r>
                      <a:r>
                        <a:rPr lang="en-US" sz="1100" b="1" baseline="0" dirty="0" smtClean="0"/>
                        <a:t>A</a:t>
                      </a:r>
                      <a:endParaRPr lang="el-G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‘72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Σχεδιάστηκε για τη συγγραφή</a:t>
                      </a:r>
                      <a:r>
                        <a:rPr lang="el-GR" sz="1100" baseline="0" dirty="0" smtClean="0"/>
                        <a:t> λειτουργικών συστημάτων, αλλά χρησιμοποιήθηκε ευρύτατα για την κατασκευή λογισμικού είτε συστήματος είτε εφαρμογών</a:t>
                      </a:r>
                      <a:endParaRPr lang="el-GR" sz="1100" dirty="0"/>
                    </a:p>
                  </a:txBody>
                  <a:tcPr anchor="ctr"/>
                </a:tc>
              </a:tr>
              <a:tr h="25850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PROLOG</a:t>
                      </a:r>
                      <a:endParaRPr lang="el-G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PRO</a:t>
                      </a:r>
                      <a:r>
                        <a:rPr lang="en-US" sz="1100" b="0" dirty="0" err="1" smtClean="0"/>
                        <a:t>gramming</a:t>
                      </a:r>
                      <a:r>
                        <a:rPr lang="en-US" sz="1100" b="0" baseline="0" dirty="0" smtClean="0"/>
                        <a:t> in </a:t>
                      </a:r>
                      <a:r>
                        <a:rPr lang="en-US" sz="1100" b="1" baseline="0" dirty="0" err="1" smtClean="0"/>
                        <a:t>LOGic</a:t>
                      </a:r>
                      <a:endParaRPr lang="el-G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‘73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/>
                        <a:t>Βασική εφαρμογή</a:t>
                      </a:r>
                      <a:r>
                        <a:rPr lang="el-GR" sz="1100" baseline="0" dirty="0" smtClean="0"/>
                        <a:t> στην τεχνητή νοημοσύνη</a:t>
                      </a:r>
                      <a:endParaRPr lang="el-GR" sz="1100" dirty="0" smtClean="0"/>
                    </a:p>
                  </a:txBody>
                  <a:tcPr anchor="ctr"/>
                </a:tc>
              </a:tr>
              <a:tr h="25850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C++</a:t>
                      </a:r>
                      <a:endParaRPr lang="el-G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Εξέλιξη της </a:t>
                      </a:r>
                      <a:r>
                        <a:rPr lang="en-US" sz="1100" b="1" dirty="0" smtClean="0"/>
                        <a:t>C+</a:t>
                      </a:r>
                      <a:endParaRPr lang="el-G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‘79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Υιοθετεί</a:t>
                      </a:r>
                      <a:r>
                        <a:rPr lang="el-GR" sz="1100" baseline="0" dirty="0" smtClean="0"/>
                        <a:t> τον αντικειμενοστραφή προγραμματισμό</a:t>
                      </a:r>
                      <a:endParaRPr lang="el-GR" sz="1100" dirty="0"/>
                    </a:p>
                  </a:txBody>
                  <a:tcPr anchor="ctr"/>
                </a:tc>
              </a:tr>
              <a:tr h="25850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JAVA</a:t>
                      </a:r>
                      <a:endParaRPr lang="el-G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b="1" dirty="0" smtClean="0"/>
                        <a:t>Ιάβα </a:t>
                      </a:r>
                      <a:r>
                        <a:rPr lang="el-GR" sz="1050" b="0" i="1" dirty="0" smtClean="0"/>
                        <a:t>(νησί στην Ινδονησία</a:t>
                      </a:r>
                      <a:r>
                        <a:rPr lang="el-GR" sz="1050" b="0" i="1" baseline="0" dirty="0" smtClean="0"/>
                        <a:t> που παράγει τους κόκκους του καφέ που έπιναν οι </a:t>
                      </a:r>
                      <a:r>
                        <a:rPr lang="en-US" sz="1050" b="0" i="1" baseline="0" dirty="0" smtClean="0"/>
                        <a:t>developers </a:t>
                      </a:r>
                      <a:r>
                        <a:rPr lang="el-GR" sz="1050" b="0" i="1" baseline="0" dirty="0" smtClean="0"/>
                        <a:t>της γλώσσας)</a:t>
                      </a:r>
                      <a:endParaRPr lang="el-GR" sz="105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‘95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Κυριαρχεί</a:t>
                      </a:r>
                      <a:r>
                        <a:rPr lang="el-GR" sz="1100" baseline="0" dirty="0" smtClean="0"/>
                        <a:t> στις διαδικτυακές εφαρμογές</a:t>
                      </a:r>
                      <a:endParaRPr lang="el-GR" sz="1100" dirty="0"/>
                    </a:p>
                  </a:txBody>
                  <a:tcPr anchor="ctr"/>
                </a:tc>
              </a:tr>
              <a:tr h="25850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SQL</a:t>
                      </a:r>
                      <a:endParaRPr lang="el-G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</a:t>
                      </a:r>
                      <a:r>
                        <a:rPr lang="en-US" sz="1100" b="0" dirty="0" smtClean="0"/>
                        <a:t>tructured</a:t>
                      </a:r>
                      <a:r>
                        <a:rPr lang="en-US" sz="1100" b="1" baseline="0" dirty="0" smtClean="0"/>
                        <a:t> Q</a:t>
                      </a:r>
                      <a:r>
                        <a:rPr lang="en-US" sz="1100" b="0" baseline="0" dirty="0" smtClean="0"/>
                        <a:t>uery</a:t>
                      </a:r>
                      <a:r>
                        <a:rPr lang="en-US" sz="1100" b="1" baseline="0" dirty="0" smtClean="0"/>
                        <a:t> L</a:t>
                      </a:r>
                      <a:r>
                        <a:rPr lang="en-US" sz="1100" b="0" baseline="0" dirty="0" smtClean="0"/>
                        <a:t>anguage</a:t>
                      </a:r>
                      <a:endParaRPr lang="el-G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’79</a:t>
                      </a:r>
                      <a:endParaRPr lang="el-G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Καθιερώθηκε ως γλώσσα επικοινωνίας με τις σχεσιακές βάσεις δεδομένων</a:t>
                      </a:r>
                      <a:endParaRPr lang="el-GR" sz="11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8136904" cy="4320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6400800" cy="3600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7.3 Το πρόγραμμα-Γλώσσες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20" name="2 - Υπότιτλος"/>
          <p:cNvSpPr txBox="1">
            <a:spLocks/>
          </p:cNvSpPr>
          <p:nvPr/>
        </p:nvSpPr>
        <p:spPr>
          <a:xfrm>
            <a:off x="611560" y="980728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</a:t>
            </a:r>
            <a:r>
              <a:rPr lang="en-US" sz="2000" b="1" noProof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000" b="1" noProof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Ιστορία γλωσσών υψηλού επιπέδου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539552" y="1628800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Γλώσσες 4</a:t>
            </a:r>
            <a:r>
              <a:rPr lang="el-GR" b="1" baseline="30000" dirty="0" smtClean="0">
                <a:latin typeface="Times New Roman" pitchFamily="18" charset="0"/>
                <a:cs typeface="Times New Roman" pitchFamily="18" charset="0"/>
              </a:rPr>
              <a:t>ης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γενιάς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ονομάζονται οι γλώσσες που είναι πιο κοντά στη φυσική γλώσσα απ’ ότι οι συνήθεις γλώσσες υψηλού επιπέδου.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56" name="Picture 4" descr="http://3.bp.blogspot.com/-btpK1XKZbWo/T9FBqYz3bjI/AAAAAAAABKA/qGt4MDRu0T8/s1600/level%2Bof%2Bprogramming%2Blangu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340768"/>
            <a:ext cx="3107579" cy="2443320"/>
          </a:xfrm>
          <a:prstGeom prst="rect">
            <a:avLst/>
          </a:prstGeom>
          <a:noFill/>
        </p:spPr>
      </p:pic>
      <p:sp>
        <p:nvSpPr>
          <p:cNvPr id="13" name="12 - TextBox"/>
          <p:cNvSpPr txBox="1"/>
          <p:nvPr/>
        </p:nvSpPr>
        <p:spPr>
          <a:xfrm>
            <a:off x="683568" y="2780928"/>
            <a:ext cx="4104456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Π.χ. </a:t>
            </a:r>
            <a:r>
              <a:rPr lang="en-US" b="1" dirty="0" smtClean="0">
                <a:solidFill>
                  <a:srgbClr val="C00000"/>
                </a:solidFill>
              </a:rPr>
              <a:t>SQL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select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r>
              <a:rPr lang="en-US" dirty="0" err="1" smtClean="0">
                <a:solidFill>
                  <a:srgbClr val="C00000"/>
                </a:solidFill>
              </a:rPr>
              <a:t>lastName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FirstName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from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classC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where</a:t>
            </a:r>
            <a:r>
              <a:rPr lang="en-US" dirty="0" smtClean="0">
                <a:solidFill>
                  <a:srgbClr val="C00000"/>
                </a:solidFill>
              </a:rPr>
              <a:t> gender=“Male” and year=1996”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11560" y="4581128"/>
            <a:ext cx="820891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Οι γλώσσες υψηλού επιπέδου επέφεραν τη ραγδαία ανάπτυξη λογισμικού, διότι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εκμάθηση των γλωσσών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πρ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σμού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ήταν ευκολότερη</a:t>
            </a:r>
          </a:p>
          <a:p>
            <a:pPr>
              <a:spcAft>
                <a:spcPts val="600"/>
              </a:spcAft>
              <a:buBlip>
                <a:blip r:embed="rId3"/>
              </a:buBlip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κατασκευή λογισμικού ήταν ευκολότερη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7.3 Το πρόγραμμα-Γλώσσες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20" name="2 - Υπότιτλος"/>
          <p:cNvSpPr txBox="1">
            <a:spLocks/>
          </p:cNvSpPr>
          <p:nvPr/>
        </p:nvSpPr>
        <p:spPr>
          <a:xfrm>
            <a:off x="683568" y="1484784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</a:t>
            </a:r>
            <a:r>
              <a:rPr lang="el-GR" sz="2000" b="1" noProof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000" b="1" noProof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Εξάρτηση των γλωσσών από τον σκοπό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pSp>
        <p:nvGrpSpPr>
          <p:cNvPr id="10" name="9 - Ομάδα"/>
          <p:cNvGrpSpPr/>
          <p:nvPr/>
        </p:nvGrpSpPr>
        <p:grpSpPr>
          <a:xfrm>
            <a:off x="1691680" y="2060848"/>
            <a:ext cx="5112568" cy="1728192"/>
            <a:chOff x="1763688" y="1628800"/>
            <a:chExt cx="5112568" cy="1728192"/>
          </a:xfrm>
        </p:grpSpPr>
        <p:sp>
          <p:nvSpPr>
            <p:cNvPr id="11" name="10 - Ορθογώνιο"/>
            <p:cNvSpPr/>
            <p:nvPr/>
          </p:nvSpPr>
          <p:spPr>
            <a:xfrm>
              <a:off x="2915816" y="1628800"/>
              <a:ext cx="2880320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Γλώσσες…</a:t>
              </a:r>
              <a:endParaRPr lang="el-G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1763688" y="2780928"/>
              <a:ext cx="2232248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…ειδικού σκοπού</a:t>
              </a:r>
              <a:endParaRPr lang="el-G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12 - Ορθογώνιο"/>
            <p:cNvSpPr/>
            <p:nvPr/>
          </p:nvSpPr>
          <p:spPr>
            <a:xfrm>
              <a:off x="4572000" y="2780928"/>
              <a:ext cx="2304256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…γενικού σκοπού</a:t>
              </a:r>
              <a:endParaRPr lang="el-G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14 - Ευθεία γραμμή σύνδεσης"/>
            <p:cNvCxnSpPr>
              <a:stCxn id="11" idx="2"/>
            </p:cNvCxnSpPr>
            <p:nvPr/>
          </p:nvCxnSpPr>
          <p:spPr>
            <a:xfrm>
              <a:off x="4355976" y="220486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>
              <a:off x="4355976" y="2492896"/>
              <a:ext cx="1440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>
              <a:off x="5796136" y="2492896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- Ευθεία γραμμή σύνδεσης"/>
            <p:cNvCxnSpPr/>
            <p:nvPr/>
          </p:nvCxnSpPr>
          <p:spPr>
            <a:xfrm flipH="1">
              <a:off x="2771800" y="2492896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- Ευθεία γραμμή σύνδεσης"/>
            <p:cNvCxnSpPr/>
            <p:nvPr/>
          </p:nvCxnSpPr>
          <p:spPr>
            <a:xfrm>
              <a:off x="2771800" y="2492896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23 - Ομάδα"/>
          <p:cNvGrpSpPr/>
          <p:nvPr/>
        </p:nvGrpSpPr>
        <p:grpSpPr>
          <a:xfrm>
            <a:off x="251520" y="3789040"/>
            <a:ext cx="4248472" cy="2282172"/>
            <a:chOff x="251520" y="4005064"/>
            <a:chExt cx="4248472" cy="2282172"/>
          </a:xfrm>
        </p:grpSpPr>
        <p:pic>
          <p:nvPicPr>
            <p:cNvPr id="26626" name="Picture 2" descr="http://blawgit.com/wp-content/uploads/2011/06/speech_cloud__dark_blue.png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251520" y="4005064"/>
              <a:ext cx="4248472" cy="2282172"/>
            </a:xfrm>
            <a:prstGeom prst="rect">
              <a:avLst/>
            </a:prstGeom>
            <a:noFill/>
          </p:spPr>
        </p:pic>
        <p:sp>
          <p:nvSpPr>
            <p:cNvPr id="21" name="20 - TextBox"/>
            <p:cNvSpPr txBox="1"/>
            <p:nvPr/>
          </p:nvSpPr>
          <p:spPr>
            <a:xfrm>
              <a:off x="1187624" y="4581128"/>
              <a:ext cx="25202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Προσανατολισμένες σε μια συγκεκριμένη κατηγορία </a:t>
              </a:r>
              <a:r>
                <a:rPr lang="el-GR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κατηγορία</a:t>
              </a:r>
              <a:r>
                <a:rPr lang="el-GR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εφαρμογών</a:t>
              </a:r>
              <a:endParaRPr lang="el-G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24 - Ομάδα"/>
          <p:cNvGrpSpPr/>
          <p:nvPr/>
        </p:nvGrpSpPr>
        <p:grpSpPr>
          <a:xfrm>
            <a:off x="3995936" y="3717032"/>
            <a:ext cx="4248472" cy="2282172"/>
            <a:chOff x="4139952" y="4077072"/>
            <a:chExt cx="4248472" cy="2282172"/>
          </a:xfrm>
        </p:grpSpPr>
        <p:pic>
          <p:nvPicPr>
            <p:cNvPr id="22" name="Picture 2" descr="http://blawgit.com/wp-content/uploads/2011/06/speech_cloud__dark_blue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/>
            </a:blip>
            <a:srcRect/>
            <a:stretch>
              <a:fillRect/>
            </a:stretch>
          </p:blipFill>
          <p:spPr bwMode="auto">
            <a:xfrm>
              <a:off x="4139952" y="4077072"/>
              <a:ext cx="4248472" cy="2282172"/>
            </a:xfrm>
            <a:prstGeom prst="rect">
              <a:avLst/>
            </a:prstGeom>
            <a:noFill/>
          </p:spPr>
        </p:pic>
        <p:sp>
          <p:nvSpPr>
            <p:cNvPr id="23" name="22 - TextBox"/>
            <p:cNvSpPr txBox="1"/>
            <p:nvPr/>
          </p:nvSpPr>
          <p:spPr>
            <a:xfrm>
              <a:off x="5076056" y="4581128"/>
              <a:ext cx="2520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Χρησιμοποιούνται σε διαφορετικές περιοχές εφαρμογών </a:t>
              </a:r>
              <a:endParaRPr lang="el-G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25 - TextBox"/>
          <p:cNvSpPr txBox="1"/>
          <p:nvPr/>
        </p:nvSpPr>
        <p:spPr>
          <a:xfrm>
            <a:off x="683568" y="60212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Π.χ.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Fortran, Prolog, SQL</a:t>
            </a:r>
            <a:endParaRPr lang="el-GR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4860032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Π.χ.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Pascal, C, Java</a:t>
            </a:r>
            <a:endParaRPr lang="el-GR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7.3 Το πρόγραμμα-Γλώσσες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20" name="2 - Υπότιτλος"/>
          <p:cNvSpPr txBox="1">
            <a:spLocks/>
          </p:cNvSpPr>
          <p:nvPr/>
        </p:nvSpPr>
        <p:spPr>
          <a:xfrm>
            <a:off x="683568" y="1484784"/>
            <a:ext cx="237626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Μεταφραστές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4" name="33 - TextBox"/>
          <p:cNvSpPr txBox="1"/>
          <p:nvPr/>
        </p:nvSpPr>
        <p:spPr>
          <a:xfrm>
            <a:off x="179512" y="1916832"/>
            <a:ext cx="54006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ΚΜΕ εκτελεί εντολές γραμμένες σε γλώσσα μηχανής.</a:t>
            </a:r>
          </a:p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Συνεπώς, αν το πρόγραμμα γραφεί σε συμβολική γλώσσα ή σε γλώσσα υψηλού επιπέδου, απαιτείται η μετατροπή του σε γλώσσα μηχανής.</a:t>
            </a:r>
          </a:p>
        </p:txBody>
      </p:sp>
      <p:grpSp>
        <p:nvGrpSpPr>
          <p:cNvPr id="23" name="22 - Ομάδα"/>
          <p:cNvGrpSpPr/>
          <p:nvPr/>
        </p:nvGrpSpPr>
        <p:grpSpPr>
          <a:xfrm>
            <a:off x="1259632" y="3501008"/>
            <a:ext cx="3846553" cy="3024336"/>
            <a:chOff x="2486946" y="3501008"/>
            <a:chExt cx="3846553" cy="3024336"/>
          </a:xfrm>
        </p:grpSpPr>
        <p:pic>
          <p:nvPicPr>
            <p:cNvPr id="25" name="Picture 4" descr="http://3.bp.blogspot.com/-btpK1XKZbWo/T9FBqYz3bjI/AAAAAAAABKA/qGt4MDRu0T8/s1600/level%2Bof%2Bprogramming%2Blanguag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6946" y="3501008"/>
              <a:ext cx="3846553" cy="3024336"/>
            </a:xfrm>
            <a:prstGeom prst="rect">
              <a:avLst/>
            </a:prstGeom>
            <a:noFill/>
          </p:spPr>
        </p:pic>
        <p:sp>
          <p:nvSpPr>
            <p:cNvPr id="35" name="34 - Βέλος προς τα κάτω"/>
            <p:cNvSpPr/>
            <p:nvPr/>
          </p:nvSpPr>
          <p:spPr>
            <a:xfrm>
              <a:off x="3419872" y="4941168"/>
              <a:ext cx="288032" cy="86409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35 - Βέλος προς τα κάτω"/>
            <p:cNvSpPr/>
            <p:nvPr/>
          </p:nvSpPr>
          <p:spPr>
            <a:xfrm>
              <a:off x="5436096" y="5301208"/>
              <a:ext cx="216024" cy="50405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2" name="21 - Ομάδα"/>
          <p:cNvGrpSpPr/>
          <p:nvPr/>
        </p:nvGrpSpPr>
        <p:grpSpPr>
          <a:xfrm>
            <a:off x="5508104" y="1700808"/>
            <a:ext cx="3240360" cy="3384376"/>
            <a:chOff x="5724128" y="980728"/>
            <a:chExt cx="3096344" cy="3278485"/>
          </a:xfrm>
        </p:grpSpPr>
        <p:pic>
          <p:nvPicPr>
            <p:cNvPr id="2050" name="Picture 2" descr="http://socialcommunicationfoundation.org/wp-content/uploads/2013/04/Kids_Talking_Graphi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176" y="2420888"/>
              <a:ext cx="2381250" cy="1838325"/>
            </a:xfrm>
            <a:prstGeom prst="rect">
              <a:avLst/>
            </a:prstGeom>
            <a:noFill/>
          </p:spPr>
        </p:pic>
        <p:sp>
          <p:nvSpPr>
            <p:cNvPr id="18" name="17 - Ελλειψοειδής επεξήγηση"/>
            <p:cNvSpPr/>
            <p:nvPr/>
          </p:nvSpPr>
          <p:spPr>
            <a:xfrm>
              <a:off x="5724128" y="1700808"/>
              <a:ext cx="1080120" cy="792088"/>
            </a:xfrm>
            <a:prstGeom prst="wedgeEllipseCallout">
              <a:avLst>
                <a:gd name="adj1" fmla="val 10914"/>
                <a:gd name="adj2" fmla="val 70918"/>
              </a:avLst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18 - Ελλειψοειδής επεξήγηση"/>
            <p:cNvSpPr/>
            <p:nvPr/>
          </p:nvSpPr>
          <p:spPr>
            <a:xfrm>
              <a:off x="7740352" y="1556792"/>
              <a:ext cx="1080120" cy="792088"/>
            </a:xfrm>
            <a:prstGeom prst="wedgeEllipseCallout">
              <a:avLst>
                <a:gd name="adj1" fmla="val -3196"/>
                <a:gd name="adj2" fmla="val 74526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20 - Επεξήγηση με σύννεφο"/>
            <p:cNvSpPr/>
            <p:nvPr/>
          </p:nvSpPr>
          <p:spPr>
            <a:xfrm>
              <a:off x="6516216" y="980728"/>
              <a:ext cx="1512168" cy="1080120"/>
            </a:xfrm>
            <a:prstGeom prst="cloudCallout">
              <a:avLst>
                <a:gd name="adj1" fmla="val 749"/>
                <a:gd name="adj2" fmla="val 82489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Συνεννόηση μπουζούκι!</a:t>
              </a:r>
              <a:endParaRPr lang="el-GR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7.3 Το πρόγραμμα-Γλώσσες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20" name="2 - Υπότιτλος"/>
          <p:cNvSpPr txBox="1">
            <a:spLocks/>
          </p:cNvSpPr>
          <p:nvPr/>
        </p:nvSpPr>
        <p:spPr>
          <a:xfrm>
            <a:off x="683568" y="1484784"/>
            <a:ext cx="237626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Μεταφραστές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4" name="33 - TextBox"/>
          <p:cNvSpPr txBox="1"/>
          <p:nvPr/>
        </p:nvSpPr>
        <p:spPr>
          <a:xfrm>
            <a:off x="539552" y="2348880"/>
            <a:ext cx="820891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b="1" dirty="0" err="1" smtClean="0">
                <a:latin typeface="Times New Roman" pitchFamily="18" charset="0"/>
                <a:cs typeface="Times New Roman" pitchFamily="18" charset="0"/>
              </a:rPr>
              <a:t>συμβολομεταφραστής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assembler)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είναι ένα πρόγραμμα που μετατρέπει τις εντολές ενός προγράμματος που είναι γραμμένο σε συμβολική γλώσσα σε γλώσσα μηχανής.</a:t>
            </a:r>
          </a:p>
        </p:txBody>
      </p:sp>
      <p:sp>
        <p:nvSpPr>
          <p:cNvPr id="10" name="9 - Έλλειψη"/>
          <p:cNvSpPr/>
          <p:nvPr/>
        </p:nvSpPr>
        <p:spPr>
          <a:xfrm>
            <a:off x="971600" y="3933056"/>
            <a:ext cx="2088232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Συμβολική γλώσσα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ADD C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10 - Δεξιό βέλος"/>
          <p:cNvSpPr/>
          <p:nvPr/>
        </p:nvSpPr>
        <p:spPr>
          <a:xfrm>
            <a:off x="3203848" y="4293096"/>
            <a:ext cx="2808312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ΣΥΜΒΟΛΟΜΕΤΑΦΡΑΣΤΗΣ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6084168" y="3645024"/>
            <a:ext cx="2376264" cy="17281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Γλώσσα</a:t>
            </a:r>
          </a:p>
          <a:p>
            <a:pPr algn="ctr"/>
            <a:r>
              <a:rPr lang="el-GR" b="1" dirty="0" smtClean="0">
                <a:solidFill>
                  <a:schemeClr val="tx1"/>
                </a:solidFill>
              </a:rPr>
              <a:t>Μηχανής </a:t>
            </a:r>
            <a:r>
              <a:rPr lang="el-GR" sz="1400" dirty="0" smtClean="0">
                <a:solidFill>
                  <a:schemeClr val="tx1"/>
                </a:solidFill>
              </a:rPr>
              <a:t>0000101001011110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7.3 Το πρόγραμμα-Γλώσσες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20" name="2 - Υπότιτλος"/>
          <p:cNvSpPr txBox="1">
            <a:spLocks/>
          </p:cNvSpPr>
          <p:nvPr/>
        </p:nvSpPr>
        <p:spPr>
          <a:xfrm>
            <a:off x="683568" y="1484784"/>
            <a:ext cx="237626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Μεταφραστές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4" name="33 - TextBox"/>
          <p:cNvSpPr txBox="1"/>
          <p:nvPr/>
        </p:nvSpPr>
        <p:spPr>
          <a:xfrm>
            <a:off x="539552" y="2348880"/>
            <a:ext cx="525658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Για να εκτελεστεί ένα πρόγραμμα γραμμένο σε γλώσσα υψηλού επιπέδου, απαιτείται είτε ένας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μεταγλωττιστής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είτε ένας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διερμηνευτής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4" name="13 - Ομάδα"/>
          <p:cNvGrpSpPr/>
          <p:nvPr/>
        </p:nvGrpSpPr>
        <p:grpSpPr>
          <a:xfrm>
            <a:off x="395536" y="3717032"/>
            <a:ext cx="8136904" cy="2448272"/>
            <a:chOff x="323528" y="4077072"/>
            <a:chExt cx="8136904" cy="2448272"/>
          </a:xfrm>
        </p:grpSpPr>
        <p:sp>
          <p:nvSpPr>
            <p:cNvPr id="10" name="9 - Έλλειψη"/>
            <p:cNvSpPr/>
            <p:nvPr/>
          </p:nvSpPr>
          <p:spPr>
            <a:xfrm>
              <a:off x="323528" y="4365104"/>
              <a:ext cx="2304256" cy="1800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</a:rPr>
                <a:t>Γλώσσα υψηλού επιπέδου</a:t>
              </a:r>
              <a:endParaRPr lang="el-GR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A=B+C </a:t>
              </a:r>
              <a:endParaRPr lang="el-GR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10 - Δεξιό βέλος"/>
            <p:cNvSpPr/>
            <p:nvPr/>
          </p:nvSpPr>
          <p:spPr>
            <a:xfrm>
              <a:off x="2843808" y="4869160"/>
              <a:ext cx="2808312" cy="57606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</a:rPr>
                <a:t>ΜΕΤΑΓΛΩΤΤΙΣΤΗΣ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11 - Έλλειψη"/>
            <p:cNvSpPr/>
            <p:nvPr/>
          </p:nvSpPr>
          <p:spPr>
            <a:xfrm>
              <a:off x="5868144" y="4077072"/>
              <a:ext cx="2592288" cy="24482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</a:rPr>
                <a:t>Γλώσσα</a:t>
              </a:r>
            </a:p>
            <a:p>
              <a:pPr algn="ctr"/>
              <a:r>
                <a:rPr lang="el-GR" b="1" dirty="0" smtClean="0">
                  <a:solidFill>
                    <a:schemeClr val="tx1"/>
                  </a:solidFill>
                </a:rPr>
                <a:t>Μηχανής </a:t>
              </a:r>
              <a:r>
                <a:rPr lang="el-GR" sz="1400" dirty="0" smtClean="0">
                  <a:solidFill>
                    <a:schemeClr val="tx1"/>
                  </a:solidFill>
                </a:rPr>
                <a:t>0000001001011010</a:t>
              </a:r>
            </a:p>
            <a:p>
              <a:pPr algn="ctr"/>
              <a:r>
                <a:rPr lang="el-GR" sz="1400" dirty="0" smtClean="0">
                  <a:solidFill>
                    <a:schemeClr val="tx1"/>
                  </a:solidFill>
                </a:rPr>
                <a:t>0000101001011110</a:t>
              </a:r>
            </a:p>
            <a:p>
              <a:pPr algn="ctr"/>
              <a:r>
                <a:rPr lang="el-GR" sz="1400" dirty="0" smtClean="0">
                  <a:solidFill>
                    <a:schemeClr val="tx1"/>
                  </a:solidFill>
                </a:rPr>
                <a:t>0000011011011110</a:t>
              </a:r>
              <a:endParaRPr lang="el-GR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12 - Δεξιό βέλος"/>
            <p:cNvSpPr/>
            <p:nvPr/>
          </p:nvSpPr>
          <p:spPr>
            <a:xfrm>
              <a:off x="2843808" y="5445224"/>
              <a:ext cx="2808312" cy="57606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</a:rPr>
                <a:t>ΔΙΕΡΜΗΝΕΥΤΗΣ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22" name="Picture 2" descr="http://4.bp.blogspot.com/-EN6hUqivT_4/Ugo50O-l4fI/AAAAAAAAAhI/h1uTOky_Gdc/s1600/compil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2232248" cy="194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7.3 Το πρόγραμμα-Γλώσσες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20" name="2 - Υπότιτλος"/>
          <p:cNvSpPr txBox="1">
            <a:spLocks/>
          </p:cNvSpPr>
          <p:nvPr/>
        </p:nvSpPr>
        <p:spPr>
          <a:xfrm>
            <a:off x="683568" y="1484784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Μεταφραστές - </a:t>
            </a:r>
            <a:r>
              <a:rPr lang="el-GR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Μεταγλωττιστής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76696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- TextBox"/>
          <p:cNvSpPr txBox="1"/>
          <p:nvPr/>
        </p:nvSpPr>
        <p:spPr>
          <a:xfrm>
            <a:off x="179512" y="184482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Τι χρειάζομαι για να γράψω ένα πρόγραμμα;</a:t>
            </a:r>
            <a:endParaRPr lang="el-GR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539552" y="22048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Έναν </a:t>
            </a:r>
            <a:r>
              <a:rPr lang="el-GR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συντάκτη(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editor)</a:t>
            </a:r>
            <a:r>
              <a:rPr lang="el-GR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>
            <a:off x="2915816" y="2492896"/>
            <a:ext cx="3096344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179512" y="278092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Πώς ονομάζεται το πρόγραμμα που πληκτρολόγησα στον συντάκτη;</a:t>
            </a:r>
            <a:endParaRPr lang="el-GR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539552" y="34290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Πηγαίος κώδικας (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 code)</a:t>
            </a:r>
            <a:r>
              <a:rPr lang="el-GR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179512" y="39330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Πώς θα το εκτελέσω («τρέξω»);</a:t>
            </a:r>
            <a:endParaRPr lang="el-GR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539552" y="429309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Χρειάζεται ένας </a:t>
            </a:r>
            <a:r>
              <a:rPr lang="el-GR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μεταγλωττιστής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compiler)</a:t>
            </a:r>
            <a:r>
              <a:rPr lang="el-GR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ο οποίος αφού ελέγξει το κείμενο για απουσία συντακτικών λαθών, παράγει το </a:t>
            </a:r>
            <a:r>
              <a:rPr lang="el-GR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αντικείμενο (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object) </a:t>
            </a:r>
            <a:r>
              <a:rPr lang="el-GR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πρόγραμμα</a:t>
            </a:r>
            <a:r>
              <a:rPr lang="el-GR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179512" y="508518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l-G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Μπορώ να απολαύσω επιτέλους το αριστούργημά μου;</a:t>
            </a:r>
            <a:endParaRPr lang="el-GR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539552" y="544522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Όχι ακόμα. Το αντικείμενο πρόγραμμα χρειάζεται κάποιες πληροφορίες που συνήθως βρίσκονται στις </a:t>
            </a:r>
            <a:r>
              <a:rPr lang="el-GR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βιβλιοθήκες </a:t>
            </a:r>
            <a:r>
              <a:rPr lang="el-G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του </a:t>
            </a:r>
            <a:r>
              <a:rPr lang="el-G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λειτ</a:t>
            </a:r>
            <a:r>
              <a:rPr lang="el-G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ουργικού</a:t>
            </a:r>
            <a:r>
              <a:rPr lang="el-G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συστήματος.  Τη σύνδεση του αντικειμένου με τις βιβλιοθήκες, τις αναλαμβάνει ο </a:t>
            </a:r>
            <a:r>
              <a:rPr lang="el-GR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συνδέτης</a:t>
            </a:r>
            <a:r>
              <a:rPr lang="el-GR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linker) </a:t>
            </a:r>
            <a:r>
              <a:rPr lang="el-G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 οποίος παράγει και το </a:t>
            </a:r>
            <a:r>
              <a:rPr lang="el-GR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εκτελέσιμο (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executable) </a:t>
            </a:r>
            <a:r>
              <a:rPr lang="el-GR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πρόγραμμα.</a:t>
            </a:r>
            <a:endParaRPr lang="el-GR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8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7.3 Το πρόγραμμα-Γλώσσες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20" name="2 - Υπότιτλος"/>
          <p:cNvSpPr txBox="1">
            <a:spLocks/>
          </p:cNvSpPr>
          <p:nvPr/>
        </p:nvSpPr>
        <p:spPr>
          <a:xfrm>
            <a:off x="683568" y="1484784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Μεταφραστές - </a:t>
            </a:r>
            <a:r>
              <a:rPr lang="el-GR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Μεταγλωττιστής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9698" name="Picture 2" descr="http://lexiconcs.wikispaces.com/file/view/metaglwtisi2.JPG/191468338/962x370/metaglwtis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844824"/>
            <a:ext cx="7272808" cy="2473837"/>
          </a:xfrm>
          <a:prstGeom prst="rect">
            <a:avLst/>
          </a:prstGeom>
          <a:noFill/>
        </p:spPr>
      </p:pic>
      <p:sp>
        <p:nvSpPr>
          <p:cNvPr id="22" name="21 - TextBox"/>
          <p:cNvSpPr txBox="1"/>
          <p:nvPr/>
        </p:nvSpPr>
        <p:spPr>
          <a:xfrm>
            <a:off x="467544" y="3068960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Τα βήματα είναι:</a:t>
            </a:r>
          </a:p>
          <a:p>
            <a:pPr marL="342900" indent="-342900">
              <a:buFont typeface="+mj-lt"/>
              <a:buAutoNum type="arabicPeriod"/>
            </a:pP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Συγγραφή προγράμματος </a:t>
            </a:r>
            <a:r>
              <a:rPr lang="el-G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→πηγαίο</a:t>
            </a:r>
            <a:r>
              <a:rPr lang="el-G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Μεταγλώττιση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→αντικείμενο</a:t>
            </a:r>
            <a:r>
              <a:rPr lang="el-G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Σύνδεση </a:t>
            </a:r>
            <a:r>
              <a:rPr lang="el-G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→εκτελέσιμο</a:t>
            </a:r>
            <a:r>
              <a:rPr lang="el-G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Εκτέλεση</a:t>
            </a:r>
            <a:endParaRPr lang="el-GR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395536" y="456651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l-G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Τι επέκταση έχουν τα εκτελέσιμα προγράμματα στα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MS-Windows</a:t>
            </a:r>
            <a:r>
              <a:rPr lang="el-G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l-GR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755576" y="479715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mand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cutable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395536" y="551723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Μπορώ να δώσω το καλλιτέχνημά μου στον φίλο μου που έχει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Macintosh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l-GR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755576" y="573325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Χλωμό! Αυτό είναι εφικτό μόνο σε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cross platform </a:t>
            </a:r>
            <a:r>
              <a:rPr lang="el-GR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περιβάλλοντα. </a:t>
            </a:r>
            <a:r>
              <a:rPr lang="el-GR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Μπορείς </a:t>
            </a:r>
            <a:r>
              <a:rPr lang="el-GR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όμως να το δώσεις στον άλλο φίλο σου που έχει κομματάκι καλύτερο επεξεργαστή!</a:t>
            </a:r>
            <a:endParaRPr lang="el-GR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- Ορθογώνιο"/>
          <p:cNvSpPr/>
          <p:nvPr/>
        </p:nvSpPr>
        <p:spPr>
          <a:xfrm>
            <a:off x="3923928" y="6309320"/>
            <a:ext cx="37660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Ας φτιάξουμε ένα </a:t>
            </a:r>
            <a:r>
              <a:rPr lang="el-GR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προγραμματάκι</a:t>
            </a:r>
            <a:r>
              <a:rPr lang="el-GR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l-GR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7.3 Το πρόγραμμα-Γλώσσες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20" name="2 - Υπότιτλος"/>
          <p:cNvSpPr txBox="1">
            <a:spLocks/>
          </p:cNvSpPr>
          <p:nvPr/>
        </p:nvSpPr>
        <p:spPr>
          <a:xfrm>
            <a:off x="683568" y="1484784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Μεταφραστές - </a:t>
            </a:r>
            <a:r>
              <a:rPr lang="el-GR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Διερμηνευτής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323528" y="198884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Λειτουργικά, σε τι διαφέρει ο διερμηνευτής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(interpreter)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από τον μεταγλωττιστή;</a:t>
            </a:r>
            <a:endParaRPr lang="el-GR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683568" y="23488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μεταγλωττιστής μετατρέπει όλο το πηγαίο πρόγραμμα σε γλώσσα μηχανής, παράγοντας έτσι το εκτελέσιμο, το οποίο μπορούμε να το εκτελέσουμε όποια στιγμή το επιθυμούμε. Αντίθετα ο διερμηνευτής, μετατρέπει μία </a:t>
            </a:r>
            <a:r>
              <a:rPr lang="el-GR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μία</a:t>
            </a:r>
            <a:r>
              <a:rPr lang="el-GR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τις εντολές σε γλώσσα μηχανής και τις εκτελεί αμέσως.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323528" y="37890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Πρακτικά, ποιες είναι οι διαφορές τους;</a:t>
            </a:r>
            <a:endParaRPr lang="el-GR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683568" y="4149080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Ο διερμηνευτής</a:t>
            </a:r>
          </a:p>
          <a:p>
            <a:pPr marL="177800" indent="-177800" algn="just">
              <a:buFont typeface="Wingdings" pitchFamily="2" charset="2"/>
              <a:buChar char="Ø"/>
            </a:pPr>
            <a:r>
              <a:rPr lang="el-GR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εντοπίζει το συντακτικό λάθος σε μια εντολή, όταν αποπειραθεί να την μετατρέψει σε γλώσσα μηχανής και να την εκτελέσει (Δηλαδή, ξεκινάει την εκτέλεση του προγράμματος χωρίς να προαπαιτήσει την </a:t>
            </a:r>
            <a:r>
              <a:rPr lang="el-GR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εκσφαλμάτωσή</a:t>
            </a:r>
            <a:r>
              <a:rPr lang="el-GR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του)</a:t>
            </a:r>
          </a:p>
          <a:p>
            <a:pPr marL="177800" indent="-177800"/>
            <a:endParaRPr lang="el-GR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buFont typeface="Wingdings" pitchFamily="2" charset="2"/>
              <a:buChar char="Ø"/>
            </a:pPr>
            <a:r>
              <a:rPr lang="el-GR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δεν παράγει εκτελέσιμο (Δηλαδή, για να εκτελεστεί σε έναν Η/Υ πρέπει σε αυτόν να είναι εγκατεστημένος ο συγκεκριμένος διερμηνευτής)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7.4 Αρχές κατασκευής λογισμικού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323528" y="155679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Ένα πρόγραμμα κατασκευάζεται από έναν προγραμματιστή ή από ομάδα προγραμματιστών;</a:t>
            </a:r>
            <a:endParaRPr lang="el-GR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23528" y="342900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Τμηματικός προγραμματισμός</a:t>
            </a:r>
            <a:endParaRPr lang="el-GR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23528" y="37890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πρόγραμμα διασπάται σε μικρότερα τμήματα, κάθε ένα από τα οποία θα κατασκευαστεί ανεξάρτητα. Στη συνέχεια θα συνδυαστούν όλα αυτά για να προκύψει το τελικό σύστημα.</a:t>
            </a:r>
          </a:p>
        </p:txBody>
      </p:sp>
      <p:pic>
        <p:nvPicPr>
          <p:cNvPr id="31746" name="Picture 2" descr="https://encrypted-tbn2.gstatic.com/images?q=tbn:ANd9GcRO78Bcs_O3GQgO6NYTzzXMjpLH1HcMMJx75eYI2FU-rSWXNT5a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864096" cy="987849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132857"/>
            <a:ext cx="2448272" cy="114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20 - Ομάδα"/>
          <p:cNvGrpSpPr/>
          <p:nvPr/>
        </p:nvGrpSpPr>
        <p:grpSpPr>
          <a:xfrm>
            <a:off x="1619672" y="4581128"/>
            <a:ext cx="5112568" cy="1728192"/>
            <a:chOff x="1763688" y="1628800"/>
            <a:chExt cx="5112568" cy="1728192"/>
          </a:xfrm>
        </p:grpSpPr>
        <p:sp>
          <p:nvSpPr>
            <p:cNvPr id="22" name="21 - Ορθογώνιο"/>
            <p:cNvSpPr/>
            <p:nvPr/>
          </p:nvSpPr>
          <p:spPr>
            <a:xfrm>
              <a:off x="2915816" y="1628800"/>
              <a:ext cx="2880320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Προαγωγή μαθητή</a:t>
              </a:r>
              <a:endParaRPr lang="el-G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22 - Ορθογώνιο"/>
            <p:cNvSpPr/>
            <p:nvPr/>
          </p:nvSpPr>
          <p:spPr>
            <a:xfrm>
              <a:off x="1763688" y="2780928"/>
              <a:ext cx="2232248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Φοίτηση</a:t>
              </a:r>
              <a:endParaRPr lang="el-G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23 - Ορθογώνιο"/>
            <p:cNvSpPr/>
            <p:nvPr/>
          </p:nvSpPr>
          <p:spPr>
            <a:xfrm>
              <a:off x="4572000" y="2780928"/>
              <a:ext cx="2304256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Βαθμολογία</a:t>
              </a:r>
              <a:endParaRPr lang="el-G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24 - Ευθεία γραμμή σύνδεσης"/>
            <p:cNvCxnSpPr>
              <a:stCxn id="22" idx="2"/>
            </p:cNvCxnSpPr>
            <p:nvPr/>
          </p:nvCxnSpPr>
          <p:spPr>
            <a:xfrm>
              <a:off x="4355976" y="220486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- Ευθεία γραμμή σύνδεσης"/>
            <p:cNvCxnSpPr/>
            <p:nvPr/>
          </p:nvCxnSpPr>
          <p:spPr>
            <a:xfrm>
              <a:off x="4355976" y="2492896"/>
              <a:ext cx="1440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- Ευθεία γραμμή σύνδεσης"/>
            <p:cNvCxnSpPr/>
            <p:nvPr/>
          </p:nvCxnSpPr>
          <p:spPr>
            <a:xfrm>
              <a:off x="5796136" y="2492896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- Ευθεία γραμμή σύνδεσης"/>
            <p:cNvCxnSpPr/>
            <p:nvPr/>
          </p:nvCxnSpPr>
          <p:spPr>
            <a:xfrm flipH="1">
              <a:off x="2771800" y="2492896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- Ευθεία γραμμή σύνδεσης"/>
            <p:cNvCxnSpPr/>
            <p:nvPr/>
          </p:nvCxnSpPr>
          <p:spPr>
            <a:xfrm>
              <a:off x="2771800" y="2492896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7.1 Η προγραμματιζόμενη μηχανή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184482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Σε τι διαφέρει ο υπολογιστής από τις άλλες ηλεκτρονικές συσκευές;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39552" y="4005064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Πού οφείλεται η δυνατότητα του Η/Υ, να μπορεί να επιτελεί τόσες διαφορετικές εργασίες;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14342" name="AutoShape 6" descr="data:image/jpeg;base64,/9j/4AAQSkZJRgABAQAAAQABAAD/2wCEAAkGBxQTEhUUEhQWFhQWGR0YFRgXFx4YHxwcGBsdGhcaFxwcHyggGCIlJxgaITUhJSkrLi8uGB80ODMsNygtLiwBCgoKDg0OGhAQGywkHCQsLSwtLCwsLDQtLCwsLCwsLCwsLCwsLC0sLC0sLCwsLCwsLCw3LCwsLCw4LCwsLSssLP/AABEIALIAvQMBIgACEQEDEQH/xAAcAAACAwEBAQEAAAAAAAAAAAAABgQFBwMBAgj/xABNEAACAQMBBQQFCQQFCAsAAAABAgMABBEFBhIhMUETUWFxByKBkaEUIzIzQlKSscFicoKiJENTVMIVFyVEc4OT0RY0RWN0hJSyw9Lw/8QAGgEBAAMBAQEAAAAAAAAAAAAAAAECAwQFBv/EACgRAAICAgIBAgUFAAAAAAAAAAABAhEDEiExQQRRBRQyYXETIiOBof/aAAwDAQACEQMRAD8A3GiiigCiiigCiiigCiiigCiiigCiioV7rFvD9bNFH4O6qfcTQE2ilO89JGmx87pGPcmWPwFI0/pmma5/o9p2lurYI9YyOO8YGEPULg+JGeAGy0VnP+cyd/qdJu27u0+a/Q1Ua/tLrdyqrb2TWmCCWEqSM3h6yjA9lRaJpmu0VjEfpH1SCSO1uLeEzNwV5CYw2eXEHd8OHXFX52j1z+52n/Eb/nS0KZpFFZudptbA42NqfKVh8M15/wBL9YGM6ZE3fuz4/MHFNkKZpNFZuvpA1BfrNGkHilwrfAJ+tfX+dUJ9fpt9GOrdkGUebZFLQo0aiq/QdZiu4EngbejccOhB6hh0I7qsKkgKKKKAKKKKAKKKW/SDtF8ispJF+tb5uAd8j8F4dcc/ZQFtqWs29uMzzRx9fXcKfYCcmlO/9LGnod2NpLh+iwxls+ROBSDs5stHb3pi1GJJXk7MiV8kiSUEqrAnjllZd4/aGOtaqlrBbRswVI0RSzEAKAFGSTjwFUc6LKIsnb3UZv8Aqulsink9zJue9MA/Gvh4tcn+lc29sD0ij3yPIngaqdU2pvZHUQPHAGUyBGTeKRDO68zHkWxwUDhg8eFWmy+2c7x4uo1ErRvLCycBIqcCN37LciO8MPGj3SsLUi3uxORvahqtwwPMNKsCHv8AVJI91TNH9Hel7u9FHHKPvb/aDPnnFLV5Yq62t3NiaSVx2rt6wxKpCKgPBUViuB+pzXmnwLbxTzw4jlt5mBI4CRCyuEkHJh84QO44xVnjlXY2VjbtPszp62+JEESB0OIlG+5B4RqACzb3LA48asbGO93AILKGGJQAiyzENjuKRoQn4jXzpqrLqMZkH1VuZIQfvu247DxUADP/AHh76YNprm6jh3rKJJpd9Ruu26N0n1jnI5f/ALPKqRja5JbF642jNtwv7doM/QdG7aNz0RWCghz0UqMk4BNSLa01CcB9+KzQ8VjMXbyY6doSyqp/ZAOOWavNftUltZUm4KYzvccbuBneB6FSMg9CAah2c1zLpsbxFRdPboymQHd3ygPrCraIjZi5tPpE4izepFe2yMHYxoYpY9053lUMwkA6gEEjPA8iyW18rorR4KMAVIPAgjhip9lI6WytdsnaLHmdl4JkD1yM8hzpK2HyLZeineZAeGEaRmjGOnqlfdVJpImLJ2va3PHNFFbpES6u7GUtgBCo4bv71ddnNZkm7ZZ1jDxSBMx5KnKK/wBrj9rHsrnquipO6OXkRkBUGN93IYgkHh+yPdXbSNJjt1YR7x323mLsWJOAMknwAHsqv7dfuW5sXLvaS87KedTbCOJpQFMbFsRMy8SH5nd+NOto+8iFwoYqCwHLJHEDwqhk2VtiWJV/WYuy9o4UkneJK72OJ48quhSTT6CvyLHo2HyfUNTs1+qV0niHQCUZYDuAyo9laRWbejj53VNVuBxQNHAp8YwQ/wCQPtrSa2XRm+woooqSAooooArNbpf8o62AeNvpoBx0M7HIz0OMD8Hiadtp9XFpaTXDY+bQsAerY9Ue04FLfor0drexV5OM1yxuJieZaTl8Me0nvqs3SLRRx2/sd6RGHDtopbfOOUigz2zk9N1kb2vXSUfLNPIJ3TcW5GT0MiYyfaeVTvSJbM+nzsmd+Fe3Qj70J3/bwB4Us6VY3phjVFt4kCKFLO0pIwMHChQPLJrLwXQqaHGZmeO6KxENm5DsFMhXAREGfqgAMnr7TTLDcLcXUbRetDbhsyD6JdhuhEPJsDJJHDiKmzbHvNj5Rc72OXZwRrjwBcOcVNh2Kgx63bP4PKwX8CkL8K0eW40VUObFzXNLCo8cdxHFC/Hsp+SHO9mJgysgBGccfdwqr0xbdT87drNh+07OIM4LjADMcsz4wMDgBitGtNlbWP6FvCv8AP5irSO1CjAwB3AYqm7qidRCvdTklMcltFcieEkxMbdlU5GGR9/d3kYc+PcRxAq+h28mjiVrvT5o3LBPm3jdSzHChcuG492OHf1q31KzlZMQSrG+ebp2gI6jGRjzzUGy2ebtVmupjO6fVqEEcaE8Cyrkktg43iT4YopUHGyq2mn1C9Tskgjhtm+tWSX5yReqNuArGp64LZGRkZrno9tqtuNyOa27IfQjl35N0fdDjdbHgc069mO6jcHdTdk6ozZpr6/dorme3Uxt69oVdAcHKOeOZUOAwwcd/KrdbG8I9V7Q9OAk6cxwNM2paPBcACeGOQDlvqDjy7q6WOnxQoI4o1jQclUAD3CocrCVCr8hvh/dT5GQfmDXy0N+OUFu3lOy/nGac9wd1HZjuqLJE3tb1edqP4LgN+arVZtFtRc28JJtpkd2EURZoyDI+d0eq5PQnkOXStE7EUkekiENLpsY+1eI34Bn9amPLIY1ej/Z02NmkTkGZsyTEdXfiwB6gcs+FMlFFbmQUUUUAUUUUBnXpUkNxNY6an+sSiSbHSKIgnPdnjj93FPaKAAAMADAHcByrP8AWJvk20EU1yPmriHsbaTor54o3iSf5h41oVZZOy8T5ljDAqeIIII8DwNLGxXC0SNvpQM8DZ5/NMVBPmArfxU00r6WBHfXsP8AadndKP8AaL2Tn3w1TwWLyiiiqkhRRSVqd8187RxsVs0O67KcGdgfWUHpGORI4scjgBxvGLk6RDdFhfbWAs0dnH8odThnzuxKeoMmDvEfdUHxxzqBIl3Lxmu2T9i3QRr5Fm3mPnkV0aRIVCqAqqOAHAAD8qVtS24Rc9mDJj7QIVPxHn7M11RxRj2YubZftoSHnLck/wDiZh+TgV9LpTL9Vc3MZ7+1MnvEu9SUu2s7HhGg6gFnz+Qz7qm2m3Dg/PQnHejb/vBAPuzV9Y+xXZ+44xaxeQfWKl1H1KDspQP3clJPYV/SmHSNXhuU34WzjgykbrKfuup4qfA0saVq8Vwu9GwPfjoe4jmD4GvL6wbf7e3bs7hRwbo4H2JR9pT7x0rKeFPmJeM/cdqKrNntZW6i3wNx1O5LGeaOOanw6g9QQas65WqNgpL2s9fVdKj7neT3LTpSXdnf2hs1/sraV/xcKtDsiXRpFFFFbmQUUUUAUUUUAv7c7OC+tJIeUg9eFvuyL9E+GeR8DVd6OtojeWo7UFbiE9lcKeYdep8/zB7qcazTXf8ARurx3IGLW/xFP3LKOCMfPh7mqslaJTNDpb1n5vULWTkJUlgPiQBLH7gsnvpkpd249WGKYf1FxDIT3IXCSfyuaxRoW1FemqfabVHgjQxKrSSSLGu/ndG9zLY4nAHIVCVuiSLtneMI0t4zuyXLdnvDmsYGZWHcd3gD3sKghFhjVEAVVAVQOQA5VX29zNNesbgRhoYQq9nnHzrFmOG4jO4vDjyFfG1DMUEakhpWSJSOYMrhCR4gE12Yo6x5MJu2Ll7dQ3faLNP2cOCEUZyx5drJjkgPIHAOM8Qa67PaVbRTYnnjlmHBFA9RTjPDPAufPIHIVplrolrZ2zRqiRwBD2hOOK49ZpGPPrxNZ1qu0Nkkdva2wf5HC3aSOIyclCGTDHGcnJLc+GOtaqcY1dGLwZMietv8IptX15pLpZ0IVYDiEnqQcs5zwxlRgdw8apry/LHeGHZyTwIxnmTw5VolrstZ73aiPJPrKGJK8eOd0nA7+VIW08kcl2zxIERPUPQMyZBYAe7j92rZk4rZnKs8YxpeF/pDstUlSXtoQFYHDDkG71IHDHca1zRdSW4hSVOTDiO5hwZT5GshglcqwjA3GIJzw3iORHDPU05ejS5bM8TDGN2QDOfpZU4/CKygp9tcHTijnracai+i/vb82Vytyqs6SgRTIpAJP9U43iBkH1eJ5N5VdQbZKXjR7eaMSMEDNuEBm5A7rk/CqTbFM20neFLDzTDL8QKq5b1na2zDKm9NEQzJ6vPvHAe2qZMcXbOiMn0atSXow39o526RWQT2s6MPgTTjDypQ2CXf1fV5egaGIfwKQ35CufH2aS6NGooorYzCiiigCiiigCqDbnQRe2U0H2yu9Ee514p5cRj21f0UAoejnXjeWMbv9anzUwPAh0wDkdCQQcHvqz2pszNZ3Ma/SeFwv726dw+/FKel/wBB1ye35RXydvF3doud8Dx4MfdT+RnhWElTNF0VGjXYlt4ZQch41bPmoNVG3YxBFJ0iuImY9yl91j/NXfYrhaLHy7F5IQO4RSMi/AA+2rmeFXUo6hlYYZSMgg8wRUJ07LdoQLC4U39yqsrHsoicEHGC4wccjyOPEd9e7StudjKeUU0MjeSSDPwOfZU7aLS47RoLiFFjiQmKUIuAElIw5x91gvHoGNdr61WWNkcZVgQfIjBrthLZHPJUzn6V7oCzWMH66VFPHmq+u3s9UVms5i3IwwfPaDtjwI7PeH0QBnPfUvaC5uO1jgujkQJuwHH1gPDtCerYAUgcsHvqBczHGeGeCjPAcwoLHu48TXn+oyP9VUuj634T6WPyE3J1tdteFVFjr2uPcndUslsn0FGVLnqzdcdAvt615omxQubfte33O04qigOAM8nJOd7vAxjlTBqPo5lW27WG4MswGSm6u4w6iPHHOOWTg+Ffek281lbmQWr9grb8rTSBJTvEAsIgMAcvVJBwORPPD4h841ti+rv7V/Z5Lfw/9KGLGuF22uW/DEm9uJEVrVyoaOQ8FQFixAwV+0wK4IHjTD6N7ZxJcO4cYCR4dShB4sQQQO8U061dRRFZERHuZfViQD1z3ZPMKOZPQCumjWPYxYZt52JeVvvOxyx8B0HgBXV8P9fm9XG5QpJd+7MPWTSjrZX7ZTbttL+4QOvFvVX4kVwfWIZGtIoyS3bxZBR1wFBPHeUDpXLWRJcTLFCnabhE0q7wX1VPza5PDJYZx+wanW1jcyTwF7dokjl7RmaRD9FWAACsSclhXXOS5VnBFMf4OVKfolG8+pTH+svJMeQ5fmaa9/dQt3An3caWvQvH/o9n6yTyt724Vz4zWY+0UUVqZhRRRQBRRRQBRRRQGf8ApftSkNvfR/WWUyyZ/YYgOD4HAzTpbTh0V1+iwDDyIyK5bR6aLm1ngPKWNkz3EggH2HB9lK3ol1IzabEr/WQM0Eg6gxngD47pX31nkRaJK2fys9/Gelx2g/dlijI+Ib31eVSx5XVJ1+zJbQyebK8sZ9wC++rqsmaI5XdssqNHIoZHUqwPIgjBFI0cr2cotrgkoeFtMeTr0Rz0kX+YDI60/VQawVuLlbNlV4+yaSfIyVyQsOD9kkhyD+xV8c3FlZRsq9U0yK5j3JRvDmCDgqe9T0NJ91sZMrABzLDn1wCscpXHIMQUzy44HWmi50O7tT8yTcRdFYhZR4Bj6sn8WD4mow2lRTiYNC3UTI0fxI3T5g10fx5OWTjz5sKahJpPsstE1kWsCQRWN0FQEKGeNzxJPFu0x1Pl4Vz1y+ur2FoBClvG+MvI++43WDAqiernKggliPA1xXaGAjIljI7xIv8AzrjJtTByR1c90eZD5YQGtGlXJz+SZpmkJCS5ZpJW+nLIQWPgMcFXwHxPGo+sapgrFEO0mfgiDr3k/dQcy1fMcd5c/Qj+Txn7cw9bH7MWc5/fI8jTFoOz8duDuZaRvrJX4s3meQH7IwKyeSMFrA0UXJ2z52X0T5OhDHflc78z4xvMeg7lAwoHcKvjGO6vUXFe1yt2aoga/P2drO/3YnP8pqH6JINzSbTvZCx/iZiPgRUf0jT7mmXZ5ZiK/j9X9avNibfs9Ps06rbxA+fZrn45rXH0UmXdFFFaFAoqq2g2jtrJVa6lEYc7q5BJJ5nAUE8O+pljqEUyLJDIkkbfRZWBB9ooCTRRRQBRRRQBWdbCJ2Go6pa8gZVuFHhIPWPt4e6tFrOrz5naRD9m5s8ebozfkqj31WXRK7LnVRu6jat0eGZD4kGNlH/vrvtBbyvCewcpKhDoehKHO446q3EEeNctqRiaxfoLgqf95E6ge8r7qtqxZohPv9tmjgZvkk3bKpLAgdmMde0zgr14cfDNd9k4niuLqO4YPPJ2dx2gXd3kdN3dUZOFRkZQO7zqZtlCosbohQD2L9PCvrahexFrejlDiOf/AGMuAx/gbcfPcG76slaZDdMuzXGW2VhgjI7iMj3GuwPdRVCxWvocJOTFFnv3B/yqRDYqv0Qq/ugD8qlUUsHNYR51U6XdvLd3JDHsId2FB0MgG9K3jjeVPAqe+pWv6l8ngeQDLcFjX7zud2NR5kjyGT0rzZ7Tfk9ukZOXALSN96RyWkb2sT7MUBY0UUVAEr0xuf8AJUqrzkeJB7ZFP+GtCsowsaKOSqoHsAFZ36VzmG0j/tLyEHyG9n8xWlKK3x9Gcuz2iiirlTDfS7tPA99b7g7b5IZUmRhhd59zgG5N9Eg8OBWk6PsppP6N20KcWdA+AG4BSmD5+4VoF/sLqUEl01uLSaGWWSbE2+XO+d7GAMcOXPj7azvTdUhUOz7kTMclFVlC4HAAHOOpxnrVEntZe1rSNN9Fe1M4uTY3MhlVkLwO30hu/SUn7Q8+IwfZpO0Gsx2lu88pO4g5DmSeCqPEnhWA2WhXVyk17EHhjto95HOUL44sIyOPAZOeXTrTNrmqTX2zvayHekhlAkI4bwRsBz44YE+IrSih1h1jW9UJe1AtrfPqtkICP3yC8h8VAX868vNQ1vSistw63NuSA+TvgZ6Ft1WjJ6HivfWo7LOhs7Yx43OyTdx+6KjbdQh9OvARn+jykDxVCy/EClkE3QNXju7eOeL6EgyM8wRwZT4ggj2Ul7fDc1fR5Rw9eWI+PaKqqPiffXvoMuN7TmX+zndfxKkn+OvPSmcXWkMOfy6NfYzKDUMlF1tzkQRuP6u5t3PkJlB+BxVuarNu1zp9yfupv/8ADIf/AA1Yo+8Ae8A+/jXO+jVFRtmudPu8cT8nlIHiEJHxFLNr6Vbd7bs7i2k3im4yLh1YEYOGJHA+Ip01WDtIJU+/Gy/iUj9a/OdscoueeBmrRdI0hjU3ya96NNp1njNs5Ikiz2Yc5Zoc+pk/aZRhT5A9aeK/OEEzxuskbFJEOUYcwf1HTFajs76TIXULefMyci4BMbeIIyUz3Hl31DRM8bj+B+oqjO2FjjK3cL+EbiRvwJlvhUWZ5771FWS2tD9N2G5LKvVY15xKeRY4YjOOearRnZ7aN8tuhLztrViIT0kmwVeQd6pkqP2t49BTLXO1t1jRUjUKigKqjgAByArpRgKKKKgCVt8N+70qP711k/wrWk1m+0Y3tZ0tO4SyfhWtIroh0Zy7CiiirFQqJJpkLHeaKMnvKAn8ql0UBE1OyEsEsPISRtH5bylf1rBNE2tFnYXWnXUDF2Mi/SC7rMoU72ePBhvAjORiv0NUO40qB3DvDGzjkzICfeRUoCv6IElGmRCUEYZ+z3uB3N47vDu548MU33UAkRkYZV1KsPBhg/nXQCvagGEbP6vNoF1Lb3MbPA5GGGBvY4JIhPA5HArz4VP1XbKLU9S01IEcCK4DkvjjjDYABOMBTzrYrq1SQbsiK47mAI+NZbrOlRXWuLAq7sNrbZbsj2ZWR2JGGTBBwV9x76SfAS5H7aa37Szuo/vwSr+KNh+tcdFm37eFh1jQ/wAoqrkW+gVgrLexYPqyYjmAweAfhHJ/EF65NVOyuuzLZ26rZTyFIlXeDwqGKjBxvSDurnrg1HasCvdDk+XTWqDisjHePJY2O8rHv4MAB199a4dqdzjcWtxCvVyqyqPFuyZiB44qHrViLgreWDxyyBd11VxiWMHIXe5Ky5OCeHEg94lcGuKSUuehF1bYwRwl4XkaVBvEMQQ4HMAAeqe6lJWyBugsWwFA5sTyA861P/KZ+iba5En9n2LE/iHqEeOcV97C7C9jIbq4XEm8xhiJDdkGJ4sRwL8ccOAFPydeacI/Qxg2L0AWdrHGQDLxeRscd9zkgHuHBR4Cr+qzUtftoDiWZFY8kGWc+SLlj7BUJdrIiMrDdsP2baT9QKjlnBZf0VQjahccLW8/9OR+ZFeptMD/AKpee2ED83qKYsvaKX/+kzf3K7/Cn/3r19opeljcn2xD/wCSlCyqlO/tHbL/AGdrI/4ju/rWkVl2ylw0+0E8rRtGY7MR7j7pIzIjA5UkcQT761Gt49GUuwoooqxAUUUUAUUUUAUUUUAVnu1uytzDcPqOmMTMcGe3biJgOe7nkcdM9OHcdCooBN2V2qhvlYLlJk4SwvwZD14HmPEVH2QP9FUfdeVOWPoSuv6V32y2HFw4urR/k98g9SQcFfHJZRyPdnB8cjhSlo0utW0XZHS+1Id2L/KI1yZHZzgBjgetWTh7F1IfiKpL3RIGbfaIxv8A2kLNGT3ZKEZ8mzVWur60f+xx7bqMfma9bUNc6aSg/wDNRH/GKjRltkWCW0q/V6jOF+7JHFJ/M0efjXw+mGThcXlzMD9lSIVPgREqn41XC41onjpMQ8TcRfo9dTLrn2dPgH+/Q/4hTWRFov8ATdNiiHzUKRjqQPWPiTzJ8San0orLrv8AcbceJmX9Hr6ca90tbQecpP6imjJ2Q2UUpKmvn/V7Mech/Ria9kttoPsx6ePNpD+opoxshsopSSz2hJ4rpo8SZf0Jr06XtD97TR5dr+q00ZGyOmwY3ta1V+irAg/B6w961pNJfo82ZubV7qa8aJprlwx7LJUbox1A7+WKdK1XRRhRRRUkBRRRQBRRRQBRRRQBRRRQBRRRQBRRRQBRRRQBRRRQBRRRQBRRRQBRRRQBRRRQH//Z"/>
          <p:cNvSpPr>
            <a:spLocks noChangeAspect="1" noChangeArrowheads="1"/>
          </p:cNvSpPr>
          <p:nvPr/>
        </p:nvSpPr>
        <p:spPr bwMode="auto">
          <a:xfrm>
            <a:off x="155575" y="-1012825"/>
            <a:ext cx="2257425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5" name="34 - TextBox"/>
          <p:cNvSpPr txBox="1"/>
          <p:nvPr/>
        </p:nvSpPr>
        <p:spPr>
          <a:xfrm>
            <a:off x="395536" y="249289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Ο Η/Υ μπορεί να χρησιμοποιηθεί σε πάρα πολλές εργασίες, σε αντίθεση με τις υπόλοιπες συσκευές, οι οποίες είναι σχεδιασμένες να επιτελούν μία συγκεκριμένη λειτουργία.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36 - Ομάδα"/>
          <p:cNvGrpSpPr/>
          <p:nvPr/>
        </p:nvGrpSpPr>
        <p:grpSpPr>
          <a:xfrm>
            <a:off x="5076056" y="1052736"/>
            <a:ext cx="3635914" cy="2891189"/>
            <a:chOff x="5076056" y="1052736"/>
            <a:chExt cx="3635914" cy="2891189"/>
          </a:xfrm>
        </p:grpSpPr>
        <p:grpSp>
          <p:nvGrpSpPr>
            <p:cNvPr id="34" name="33 - Ομάδα"/>
            <p:cNvGrpSpPr/>
            <p:nvPr/>
          </p:nvGrpSpPr>
          <p:grpSpPr>
            <a:xfrm>
              <a:off x="5076056" y="1052736"/>
              <a:ext cx="3635914" cy="2533675"/>
              <a:chOff x="5076056" y="1052736"/>
              <a:chExt cx="3635914" cy="2533675"/>
            </a:xfrm>
          </p:grpSpPr>
          <p:pic>
            <p:nvPicPr>
              <p:cNvPr id="14344" name="Picture 8" descr="http://www.washing-machine-wizard.com/images/washingmachine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76056" y="1700808"/>
                <a:ext cx="1300988" cy="1224136"/>
              </a:xfrm>
              <a:prstGeom prst="rect">
                <a:avLst/>
              </a:prstGeom>
              <a:noFill/>
            </p:spPr>
          </p:pic>
          <p:pic>
            <p:nvPicPr>
              <p:cNvPr id="14346" name="Picture 10" descr="http://www1.free-clipart.net/gallery2/clipart/Household/Miscellaneous/Iron_-_Cartoon_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40152" y="2204864"/>
                <a:ext cx="1324788" cy="1080120"/>
              </a:xfrm>
              <a:prstGeom prst="rect">
                <a:avLst/>
              </a:prstGeom>
              <a:noFill/>
            </p:spPr>
          </p:pic>
          <p:pic>
            <p:nvPicPr>
              <p:cNvPr id="14348" name="Picture 12" descr="http://images.inmagine.com/400nwm/valueclips/unc311/u2563268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32240" y="1052736"/>
                <a:ext cx="1463033" cy="1937792"/>
              </a:xfrm>
              <a:prstGeom prst="rect">
                <a:avLst/>
              </a:prstGeom>
              <a:noFill/>
            </p:spPr>
          </p:pic>
          <p:pic>
            <p:nvPicPr>
              <p:cNvPr id="14350" name="Picture 14" descr="http://bedframeonline.com/wp-content/uploads/2013/11/cartoon-toaster-with-toast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24328" y="2564904"/>
                <a:ext cx="1187642" cy="1021507"/>
              </a:xfrm>
              <a:prstGeom prst="rect">
                <a:avLst/>
              </a:prstGeom>
              <a:noFill/>
            </p:spPr>
          </p:pic>
        </p:grpSp>
        <p:pic>
          <p:nvPicPr>
            <p:cNvPr id="14352" name="Picture 16" descr="http://www.homestead.com/%7Emedia/elements/Clipart/technology/tv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16216" y="2924944"/>
              <a:ext cx="1080120" cy="1018981"/>
            </a:xfrm>
            <a:prstGeom prst="rect">
              <a:avLst/>
            </a:prstGeom>
            <a:noFill/>
          </p:spPr>
        </p:pic>
      </p:grpSp>
      <p:sp>
        <p:nvSpPr>
          <p:cNvPr id="38" name="37 - TextBox"/>
          <p:cNvSpPr txBox="1"/>
          <p:nvPr/>
        </p:nvSpPr>
        <p:spPr>
          <a:xfrm>
            <a:off x="539552" y="508518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Αυτό που επιτρέπει στο υλικό να προσαρμόζεται σε τόσες διαφορετικές απαιτήσεις είναι το λογισμικό.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23 - Ομάδα"/>
          <p:cNvGrpSpPr/>
          <p:nvPr/>
        </p:nvGrpSpPr>
        <p:grpSpPr>
          <a:xfrm>
            <a:off x="5073788" y="4581128"/>
            <a:ext cx="3218623" cy="1757809"/>
            <a:chOff x="5073788" y="4581128"/>
            <a:chExt cx="3218623" cy="1757809"/>
          </a:xfrm>
        </p:grpSpPr>
        <p:sp>
          <p:nvSpPr>
            <p:cNvPr id="18" name="17 - Ορθογώνιο"/>
            <p:cNvSpPr/>
            <p:nvPr/>
          </p:nvSpPr>
          <p:spPr>
            <a:xfrm>
              <a:off x="5940152" y="4581128"/>
              <a:ext cx="136877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24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Λογιστες</a:t>
              </a:r>
              <a:endParaRPr lang="el-G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9" name="18 - Ορθογώνιο"/>
            <p:cNvSpPr/>
            <p:nvPr/>
          </p:nvSpPr>
          <p:spPr>
            <a:xfrm>
              <a:off x="5508104" y="4869160"/>
              <a:ext cx="169482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ΣΥΓΓΡΑΦΕΙΣ</a:t>
              </a:r>
              <a:endParaRPr lang="el-G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0" name="19 - Ορθογώνιο"/>
            <p:cNvSpPr/>
            <p:nvPr/>
          </p:nvSpPr>
          <p:spPr>
            <a:xfrm>
              <a:off x="6149805" y="5085184"/>
              <a:ext cx="210160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ΑΡΧΙΤΕΚΤΟΝΕΣ</a:t>
              </a:r>
              <a:endParaRPr lang="el-G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1" name="20 - Ορθογώνιο"/>
            <p:cNvSpPr/>
            <p:nvPr/>
          </p:nvSpPr>
          <p:spPr>
            <a:xfrm>
              <a:off x="5343217" y="5373216"/>
              <a:ext cx="271709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ΜΟΥΣΙΚΟΣΥΝΘΕΤΕΣ</a:t>
              </a:r>
              <a:endParaRPr lang="el-G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2" name="21 - Ορθογώνιο"/>
            <p:cNvSpPr/>
            <p:nvPr/>
          </p:nvSpPr>
          <p:spPr>
            <a:xfrm>
              <a:off x="6732240" y="5661248"/>
              <a:ext cx="156017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ΓΡΑΦΙΣΤΕΣ</a:t>
              </a:r>
              <a:endParaRPr lang="el-G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3" name="22 - Ορθογώνιο"/>
            <p:cNvSpPr/>
            <p:nvPr/>
          </p:nvSpPr>
          <p:spPr>
            <a:xfrm>
              <a:off x="5073788" y="5877272"/>
              <a:ext cx="228479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92D05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ΜΕΤΕΩΡΟΛΟΓΟΙ</a:t>
              </a:r>
              <a:endParaRPr lang="el-G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35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quirkycottages.com/Editor/assets/woman_snob%20clip%20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653136"/>
            <a:ext cx="1175805" cy="1766106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7.4 Αρχές κατασκευής λογισμικού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323528" y="148478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el-GR" b="1" dirty="0" err="1" smtClean="0">
                <a:latin typeface="Times New Roman" pitchFamily="18" charset="0"/>
                <a:cs typeface="Times New Roman" pitchFamily="18" charset="0"/>
              </a:rPr>
              <a:t>Υπορουτίνα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23528" y="184482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Είναι ένα τμήμα κώδικα στο οποίο έχουμε  δώσει ένα όνομα και μπορεί να εκτελεστεί σε οποιοδήποτε σημείο του προγράμματος, απλώς αναφερόμενοι σε αυτό.</a:t>
            </a:r>
          </a:p>
        </p:txBody>
      </p:sp>
      <p:sp>
        <p:nvSpPr>
          <p:cNvPr id="21" name="20 - Διάγραμμα ροής: Έξοδος σε εκτυπωτή"/>
          <p:cNvSpPr/>
          <p:nvPr/>
        </p:nvSpPr>
        <p:spPr>
          <a:xfrm>
            <a:off x="395536" y="2564904"/>
            <a:ext cx="3240360" cy="1368152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err="1" smtClean="0">
                <a:solidFill>
                  <a:schemeClr val="tx1"/>
                </a:solidFill>
              </a:rPr>
              <a:t>ΕμβΚύκλου</a:t>
            </a:r>
            <a:r>
              <a:rPr lang="el-GR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r)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ΕμβΚύκλου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  <a:sym typeface="Wingdings 3"/>
              </a:rPr>
              <a:t></a:t>
            </a:r>
            <a:r>
              <a:rPr lang="el-GR" dirty="0" smtClean="0">
                <a:solidFill>
                  <a:schemeClr val="tx1"/>
                </a:solidFill>
              </a:rPr>
              <a:t> 2 * 3,14 * </a:t>
            </a:r>
            <a:r>
              <a:rPr lang="en-US" dirty="0" smtClean="0">
                <a:solidFill>
                  <a:schemeClr val="tx1"/>
                </a:solidFill>
              </a:rPr>
              <a:t>r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Τέλος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6012160" y="2492896"/>
            <a:ext cx="2736304" cy="20313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Πρόγραμμα Υπολογισμοί</a:t>
            </a:r>
          </a:p>
          <a:p>
            <a:r>
              <a:rPr lang="el-GR" dirty="0" smtClean="0"/>
              <a:t>    …..</a:t>
            </a:r>
          </a:p>
          <a:p>
            <a:r>
              <a:rPr lang="el-GR" dirty="0" smtClean="0"/>
              <a:t>    </a:t>
            </a:r>
            <a:r>
              <a:rPr lang="el-GR" dirty="0" err="1" smtClean="0"/>
              <a:t>ΕμβΚύκλου</a:t>
            </a:r>
            <a:r>
              <a:rPr lang="el-GR" dirty="0" smtClean="0"/>
              <a:t>(5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    …..</a:t>
            </a:r>
          </a:p>
          <a:p>
            <a:r>
              <a:rPr lang="el-GR" dirty="0" smtClean="0"/>
              <a:t>    </a:t>
            </a:r>
            <a:r>
              <a:rPr lang="el-GR" dirty="0" err="1" smtClean="0"/>
              <a:t>ΕμβΚύκλου</a:t>
            </a:r>
            <a:r>
              <a:rPr lang="el-GR" dirty="0" smtClean="0"/>
              <a:t>(13</a:t>
            </a:r>
            <a:r>
              <a:rPr lang="en-US" dirty="0" smtClean="0"/>
              <a:t>) </a:t>
            </a:r>
            <a:r>
              <a:rPr lang="el-GR" dirty="0" smtClean="0"/>
              <a:t>	</a:t>
            </a:r>
            <a:endParaRPr lang="en-US" dirty="0" smtClean="0"/>
          </a:p>
          <a:p>
            <a:r>
              <a:rPr lang="el-GR" dirty="0" smtClean="0"/>
              <a:t>    …..</a:t>
            </a:r>
          </a:p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32" name="31 - TextBox"/>
          <p:cNvSpPr txBox="1"/>
          <p:nvPr/>
        </p:nvSpPr>
        <p:spPr>
          <a:xfrm>
            <a:off x="1619672" y="3789040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i="1" dirty="0" smtClean="0"/>
              <a:t>Η συγκεκριμένη </a:t>
            </a:r>
            <a:r>
              <a:rPr lang="el-GR" sz="1600" i="1" dirty="0" err="1" smtClean="0"/>
              <a:t>υπορουτίνα</a:t>
            </a:r>
            <a:r>
              <a:rPr lang="el-GR" sz="1600" i="1" dirty="0" smtClean="0"/>
              <a:t> υπολογίζει το εμβαδό ενός κύκλου με </a:t>
            </a:r>
            <a:r>
              <a:rPr lang="el-GR" sz="1600" i="1" dirty="0" err="1" smtClean="0"/>
              <a:t>ό,τι</a:t>
            </a:r>
            <a:r>
              <a:rPr lang="el-GR" sz="1600" i="1" dirty="0" smtClean="0"/>
              <a:t> ακτίνα της ζητήσουμε</a:t>
            </a:r>
            <a:endParaRPr lang="el-GR" sz="1600" i="1" dirty="0"/>
          </a:p>
        </p:txBody>
      </p:sp>
      <p:sp>
        <p:nvSpPr>
          <p:cNvPr id="33" name="32 - TextBox"/>
          <p:cNvSpPr txBox="1"/>
          <p:nvPr/>
        </p:nvSpPr>
        <p:spPr>
          <a:xfrm>
            <a:off x="5940152" y="4581128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i="1" dirty="0" smtClean="0"/>
              <a:t>Στο πρόγραμμα μπορούμε να καλέσουμε την </a:t>
            </a:r>
            <a:r>
              <a:rPr lang="el-GR" sz="1600" i="1" dirty="0" err="1" smtClean="0"/>
              <a:t>υπορουτίνα</a:t>
            </a:r>
            <a:r>
              <a:rPr lang="el-GR" sz="1600" i="1" dirty="0" smtClean="0"/>
              <a:t> όσες φορές χρειαζόμαστε με </a:t>
            </a:r>
            <a:r>
              <a:rPr lang="el-GR" sz="1600" i="1" dirty="0" err="1" smtClean="0"/>
              <a:t>ό,τι</a:t>
            </a:r>
            <a:r>
              <a:rPr lang="el-GR" sz="1600" i="1" dirty="0" smtClean="0"/>
              <a:t> ορίσματα θέλουμε</a:t>
            </a:r>
            <a:endParaRPr lang="el-GR" sz="1600" i="1" dirty="0"/>
          </a:p>
        </p:txBody>
      </p:sp>
      <p:sp>
        <p:nvSpPr>
          <p:cNvPr id="33794" name="AutoShape 2" descr="data:image/jpeg;base64,/9j/4AAQSkZJRgABAQAAAQABAAD/2wCEAAkGBhQSEBUUEBQSFRAVFRUVGBYXFBUVFRYWGRcWFxQXFBcXHSceGBkkGRUeHy8gJCcpLCwsGB8xNTAqNSYrLSkBCQoKDgwOGg8PGiokHyQ1NDAtLDUsLCwwMSksKSwsKSwxLCwsLCwpLCwqKSwpKiwsLCkqLCksLCksKS8sLCksKf/AABEIARMAtwMBIgACEQEDEQH/xAAcAAEAAgIDAQAAAAAAAAAAAAAABgcEBQIDCAH/xAA/EAACAQMCAwYDBgMHBAMBAAABAgMABBESIQUxQQYHEyJRYRQycUJSYoGRoSMzsSRTY3KCosEVQ4OSJaPhCP/EABoBAQACAwEAAAAAAAAAAAAAAAAEBQEDBgL/xAAwEQACAQIFAgQEBgMAAAAAAAAAAQIDEQQSITFBBVFhcbHwEyKBwVKRodHh8RQyM//aAAwDAQACEQMRAD8Au+lKVgwKUpQClKUApSuu5uBGjO2dKKzHAycAEnAHM4FAdlKiHA+1dzfRCaCKGC3beN5WM0jjbdooyoT6GQn2rWca4FctOJrqRru0Ub28fiQGMY8zqkbkXB55Vt8bLnkYFTqFCm3G92uP52/U9qDZN+J8Xht08S4kSNOWXOMnoFHNifQb1o5+8qxTeSSVF+81pdqmPXWYtOn3zitW3d/YSqklungvjVFPbu0brqGzIQcHY9QdjWz4HxCQl7e5x8RCFyw2SaNs6JVB5ZKkMvRlPQgmDPrCteEdt76M9fDN/wAO4nFcRiS3kSWM8mRgy/TI6+1ZNQnifZPQ5ueGlbe8G5AGmC4A30XCDY5++BqGc71JOAcdS6i1KCsinRLE3zxSD5kf/g8iCCNjVjhMZTxMbx0fKPEouJsqUpUw8ilKUApSlAKUpQClKUApSlAKUpQClKUAoajXbTtX8Jbl4mhaUMAYy48Qr8reEg+eQEg6TzwRkZqHWXedJf2o8PVAAY4ZWVdVzLOyAtHax7iMEg/xGJwMnC4JHmUlFXZ6jFydkczxH/p/jw2ieK1rIZGEa+VrVvN4UjLsJ0BYKPmIjG2DU+trlZEV0OUdQyn1VhkH9DUR7NcFeFcyYRSMLbodSRgnLF3O80rHdnP5ep2PYI4sljznwZJ4BvnyxzSIg9vKAMemK5XqNKH/AEj39f6Jjg4pG2sLYxmRcAR6yyAejAMwx0/iFj+YrhxCBvEikjGSr6XGQMxPs3PnpYK2Pwms+lVObW55FRnjP9iu0vk2gfTBeD8BOIZz7xscE/cY/d2k1dN5aLLG8cgDRupRgeRVhgj9DW7DV3QqKovaMNXVjbUqKd33EG8KSzmJaeyfwSzc5ISNVvKfrHsfdTUrruoyUkpLZkUUpSvRgUpSgFKUoBSlKAUpSgFKUoBVdd59jm5tJLpTJw3LRSrrcRxyuR4MsgUgFc+XJ2GferFrpu7VJI2SVQ0bqVZTuCpGGB9sVhq6sZi7O5FLDhUMAxBFHGPREVc+5wNz7mobxrhKcMuzxGGMtA2VuI1zmPURmeIcufzD3PLNSXsm2bOI6mZMNoLfN4WtvByTuT4ekZO5rayRhgVYAqQQQQCCDsQQeYqmzOEmnr3LeylFM6bDiEc8ayQurxsMqynIP/6PTmKxuwy6Tex7ApeytjflKscoJzz+eo5Z9hZrOZ34bcrHA51NbSxtJED1KkMCOgHX1JrePKbS6+IOPh5xHFP/AIcg8sUwz9jzeG3p5D0NR8VTz02oO/JqqXcdVsS+lKVzpoFKUoCKcTb4bjFnOuAl0slnL7sAZLc49dQK59DU7qGduYMwRPyaG8s5F2z5viI0/pIamddh0mpnw6T4dvv9yPUWopSlWhrFKUoBSlKAUpSgFKUoBSlKAVxkjDKQeRBB+h2NcqUBRUfEJeBXJtLiTxLbZ49Tf9pmIUxE/KwwQYztkZBAOasPh3FI7iFZrdhJGwypG2fY55HO2DyqM963Z+afiNtpeJIpYXhVpFLASKxkZcDmzIcgHY6GqO2vZu/4TOJLSMXNs5HixxZBb3ERyVYb4ZSfcAVBxFODejs/UuIVIyoxkt1o9H9O/G+35lnWsrNGrOmhyoLJqD6TjddS7N9RWki7UWd1ayM0iiMq6SRyFUkU4KsjIT83pzztit7BLqRWwy6gDpYaWGRnDDoR6VH+LQCxSa5jeJYwXmaOaNZE8Q7nwmyHRmfBwCRnkBk1A8lr78xNtK6JFwy7eGyt/is+OUhjYZyxlYKuCTzbPP6Gs7h3EknQvHumplDdG0nSWU9VyCM9cVGODWF1eCKa/VYhoyI1O41rhgoydGUOkuWLkMQPDyQZdFEFUKoCqoAAAAAAGAAByAFc/VUYtrnw2ISOdK+UJxz5VoMkf7W25ma0t15yXcTt+GODMzt7boq/VxUxqF9kONQ395NcRSIywqbeJQwLEEq80xXmFZgqqeojJ61NK7Tp1F0cOlLd6+/oRpu7FKUqwPApSlAKUpQClKUApSlAKUpQClKUBg8b4Ml1A8MudLDZlOGRgco6EfK6sAQfUVEuBXUhV4bkg3du3hyYwNY5xTAdFdMH66h0qQdrO1sPD4PFnOWPljjGNcjei56DmTyA/LNC8Q7wbuS/N6rIj6BH4WMxeECSEbkzHJJ1c8nbA2qLiYxlGz3LDBUas23BXRd1Uv217QniPEltImzaRkqSu6liNLyncAhScAk4265wXaDvQuZ4fDAjt1YYd0ZmdgeYUsBoHuMms7sXwq1MUVsF8TiM0hmEkLAvYxquI5WkXIzkAmPO+vBwdjCTVFZ5K/28TdiYyikpaeHJaPZDizPEILgaby3RFlXOdQxhJUP2kfTnPQ5BwRUgqueE8UeXitqjDTeQR3Ud2i5C6cJoYesbuVdeu/1qZ3/GQlxBbqQZZizY6iJFJdsfXCj6+1c/iqOWp8vKv78OfIiu3Bwvbsm7hiBAVUlnffGy6Y4wR6FpCf8Ax1VXeD3ktdFre0bFp8ruNmn9QD0i/dvpzkPfFxAwRDRrDXQW3ZxjSsaF5JFzzBfUB9AfSqgqfgsPFxVV/T9/t9Cz6dho1W5z2XHicoJWR1kiZo5UOVdDpZT7Ef0r0N3Z9tzxC2bxQouYSqyY2Dgg6JFHTVggjoVPTFed62XAe0U9lL4trJofGkggMjrnOl1PMZHMYI6EVd0qmV2exOx+BVeOaC+b1PU9Kh/YDvGi4kpQgRXaDU8WcgrsPEjPVMnHqCRnmCZhU1O5ykouLyyWopSlDyKUpQClKUApSlAKUpQClK6bx3EbmNQ0gViqk4DNg6QT0BOBQHnjvW4lNJxeZJgwSIBYgSNIjwCGAB5u2WJ54A9Kiddl3LM08xutXxPisJSxy3iD5gcdAdgByArrqBVd5M7TAQyYeKBFT7ut4JcyxXU1nKsEmY4Y5mj8RSBqaZVB25lN991qA1ygleMgxSzRkZx4crpjPPGk7ZqPUg5wcU7fS/6GMbRqVoZYW8Sy+zXazw+IS2McaJeFnSS7mkkuHmeMHP2V6AkKSqjFa3vVsDbNa3EcsvxbSMrTs5L9CuAMKigk4CgDBI3zUU4DeEcShubhmYtLpaVvmDkAJIxHMAkZ9s1aHaiFb1nhGNcVncswzkpI+EjGOuGjLfkpHOtqoRw9SMrbrXx09PA5z4eVSjLdM003b62v7BoOLq8Mi6SJ442kjEn2HUKCUbmCp2O4zvVa3i8hDIJAdQLeE8YABIUjUckkb8ts4rbgh49RGVdELj8DjJYe6tk/ma0qKY3MMnzL8p+8vQirDEdMhhFno3yvjheX98E3CRtPK5tJ9u5zhi0jGc+p9T1Nc6UqubudFGKirLYtXuQ7QQI3wjxRJPhjFMEUPIvzPHI3MsOY9VX1Xe5K8m8Pvmgninj3eGRJVGcatJ3Un0IyPzr1PwriaXEEc0JzHIoZT7HofQjkR6g1OpTzR1OS6jhlQq/Kvle33MulKVtK0UpSgFKUoBSlKAUqH3PbZ5pJI7BEZI2KPdSkiEODhkiQeaZgdjuq561qLvtHbu3gz3b3ExGlootTZ5EgxWw5f5s88ZrTOtGLtu/A3RpSkr7ImV52mhRzGrGSYDJjj87D01n5U/1EVFe13Grk2U8jP8KiRO2mJg0xwp0hpSMJk4HkHXZjS3a7YBLOw8KMbarhlt4x66Y4wznn6DrXZedg7q7R4766jS3fZoreLBKggjM0pJG46LWu9ab2sj3alBb3Z58tCNAwc42J9T1/eu2uUiqGfw9k1vp6+XUdO/XbG9cajy/2Z2WH1pR8l6CvjvgEnkBmvtBbtIyRxoZJHdVWMZy5yPLt6gGkVd2M1qnw6cp9kZFvC5Qh0Zd9eGG+hkiKnHTKSFh+VW72VtmnkW8Yx+aPRJjPiFgkcbxt00Boy4OSfONhvmNdrYFXiV2qqFVWhUKBsqi2hAUY6AbVldiOMiC48JziK4IA9FmAwv8A7qMfVR61e47B58HGrHePpszm1eaVSXO5Grey8MvG3zRSSwn6LI2P2/rWJxjhYkCuEDNEchckB1HNMqQRnG2DUk7URaOIXC/eMcn/ALRqD+6GtdV3hlHEYWOblI2qClDKzRcesoYpITaytLBNbiYawBJG3iOjRORzZSmCcCtfWTxzg2l/GQ6VIPiYXVjb5sZ5Zxn0571hW0mUU5ycDP1xXJ43DSoVLMsMBWbTpTbbXPgdlXf3EwSixkZ3BgeZjEmcshHll1fdywyF+p+1VIVY/cbxox30lsT5J4jIB/iRkDP5ox3/AACtNB2lY8dXg5UMy4f8F5UpSphyopSlAKUpQGg7ccVlt7J5LfZ9UalyuoRKzhXlK/a0g5xy9dgarzhPeNLqmsoZ/HlK6kupnj0QjQTKSQB4jKQCFA5k5IANXFVB9u+zscsk0p/myz8QlwrHSYrS3kRCUB07SIATjPnPQ0lO0cqWr5PUVd37Ew7G2kUvCLeNlDxPAFcHcMTnxc/V9W9bTu+iWzd+H6EARPGhlChWmiLYcS4HmkRiAT1DIdt6hvZzhQubi3tlknht1/6nIngu0TDTcBI9xzUajgHbOa2vF+G3cJWO6ju5jEdVvf2SZnGQQRLGu6tp2PNW261CpxnB51qnwSqkoyWV6NFq18cbH6VF+7+9vZIHF+jjS+IpJEWKWWPGdUsQJ0MDt0z6VKamkM8goWWRo3UqV6EYOckH9x+1dtWH36WoXiUT7ee1A5fckbr1+aq8qBVVpaHZdOqOpQTkK529+8EsU0X82KWN0GCcsGGFwOeeX51xrrnlKqWUkMuGUjYhgcqR75ArzB2kiRiY5qM14P0LD7YS54rebEeeBt8j5reLofpWonhDKVOd+o2II3BB6EEZ/KpJ3kcNlimhvpEYRXMEKznG0M6qANf3VIOPTK+9R2OQMMqQQeoOR+1dvgZxqUFHto0c9hpKVNI48T44JriFpCBcmIwTDYamjOqKVfwurn6EEdK7KwOJ20bFGdgjowKnbV/lxzIPpX2a/bH8KJmP4jo/Ygn9cV6w9NYaLp30W3k+PobIfJdMybuVVRi/yBTn6Y5f8VpuJdlWs4bSXJaK8t1mDY2WQ7tHn1CMvPrq9KyHsZJVJuNOACViXcZwcFz9o+3KrZkt7RuzFv8AEqrILSHwwPn+JMelBFjfxDIxH1Jztmqvqt6ijdWWv2NM8RKjVhUS98lH1af/APPvEIy13GyoLjUHVsedogArKD91W0nA6vv0qrPDZSVkGJFJVh6MpKsNvcVN+wE4ht4bkHDx8V8MDGTIk8cEUse3sdf1SuepPLLUn9UfxKEXHZ6/oegqUpU05kUpSgFKUoD4y5BG49xzH0qteM8BteFwlRJJJc3EMlrE88i6YYmBaaQ4CqqKW1MfmYkDOWqy6xrvhkUrI0sUbtGdSF0Vih23QkeU7Dl6VhmUyu+6q5iluZPCDCKC1ihty2AZIvEkE0pHPLSwjn90HrVm1rrPs7bxXEtxFGFnmAEjAnzYOflzgEnckDc862NYjHKrGZPM7ilKV6PJD+8vsRDxC1Jk1iaBJXiZCAc6D5G2OVJUbDfavN8cpbSAQCVDHr+lev2GdjXlvtj2Nk4ddmFyNBUvDIu+qLWQA4I+YYGR9PWtNaN1ctumVcs3Dv8AY0pdtJ282cfuBq/evkmBqGCRpJI5+v7mpJ2L7MC9u44pnaKBgzGTZDIVIURxMwwXLMBtnG9Z3eL2Oj4dcRpE7vFJGXGsgsCpwwLAAEbg8vWouxcf5FOVX4N9e+659svDsZA54ZarcsJXNvHrJwwYFQQD0bYgZ64rU9pe6axuY38KJLa4O6ywjQQ3PzKpAYeo/oa590Ucg4PbeLnk5TPMRF2MWf8ATjHtitd287YXUN2lrBCxiaJpGljkjEgAyCGL7W6D+8bJP2dwasHLKrnJ2eayKgnsTZTywXChbqM+bRG7rpwCrhxlipXB3I54IrhZ30LtkzFjnYENGgPsuwzn1zUntO0atM6eNbC00rritifEnmkJWOA3MmHkZsZZxgAczUx4c00cTR31vZRWgU5Mcn8JU+7JHIoB9yDg+lbl1epTsnBP36llTk9tPf1K8llCjJ9gOpJPIAcyT6CpX2C4Oiw/F3LkRq8jRxO58K1YMySsVY6VlJBzjGnkOZNR/tS/CYxpsYllunysbRyuI4GwSHVslQwIyFXfb9Yxa+LPFJNdMz6tUqqW/h68HU5jXy5JA5jpmpFarV6klCEcse7PUpuckrbGNd3QllkkX5ZJZHH0Z2I/Y1a3ct2FJhjvbltSF5JreHHlRmwhmfbdysY0+g35nao7C3EjwQaxH4zRxazyQMQpY/TNesuHWCQQxwxjEcaLGo/CoAGffAqpox3Z76nUSjCinstfyRkUpSpBTClKUApSlAKUpQClKUApSlAKrbvl7GTXccM9qhkmgLq0YIBaN8Elc8yGUHHoTVk0rDV1ZnuE3CSlHdHl/hnby7hghjt/BURM7JI0KtKqswdost9kuMnAB2G+1YvaLtDPfSeJdOC5CxjSNKKpOPKv+onNSbvV7GmyvGmQD4S5csuP+3KfNIh9ATll/MdKi3BY9V3bKMZa5t1GeW8qVDaamonR0oUZUJYiC+azv4O2vvxPVNvAERUUYVQFA9AowB+gqKx920PxE0sss8sU8nivbuymIvtjWQNUiDGyMSo9DUupU1q5zV7FL97PDLL4lQ8SwpbpGXaFVWW4MpZYbeMDA2ERJY/KOVafjHaa5vBocLDa7ZiDeI8noJnO2M/ZA365qYd9fCLcpBKYlN5JPHGsmWyI49crbA4OwxuD81QOrTp+Dp1X8Wor2enYscJBSi2zHuLFHTQw8oIIx5cEcipHI1yS0UR+Guy6dI+mMV3Uq/yxvexPyrcjHArESrKrjcKIc+h3yR+YB/KvSPd7xhrrhlrM5JkaIK5PMuhKOT7krmqRht1UsVAGptTe5PM1bnc8P/iIscvFucfT4iTGPaqDG4dUacIrx9bldjItKLe5NKUpVWV4pSlAKUpQClKUApSlAKUpQClKUBre0PZ+G9t3guFzG/ocMrDdXQ9GB3Fecewt5FDx2GOdtcUVw8aSAY1SZaOF2HQaiD+deoKgS9zFkOIfG5lz4vjeDlfCEnPPLVjV5sZxn22rFkzZGpKKcU9HuT2lKVk1lS98F1qvbWL+7hmlPLm7Ig9+SGobUh7y5tXF5BnOi2gXHpqaVyP3BqOs2Bk8hvXTdPVqCfe5c4RWpI6IW1O56KdA+uAWP6kD8qyKxeGLiJSebZc/ViW/5rKqbD/W5IjsdF9c+HE7n7Kk/n0/er37D8H+F4dbQEYZIU1f5yNT/wC5jVM9n+Fi74hbW7DKFzNJ6eHD5sH2Z9K16Cqh6nUzVFDt9yrxk7zy9hSlKqiEKUpQClKUApSlAKUpQClKUApSlAKUpQClKUBR3eEuOM3OesVsR7jS4yPzGKj90uUYeoI/Xb/mpn3t2GjiEM2PLPA0ZP44W1D9UkP6GobcfKfy/qK6bAyTw68LlxhnekcwK+0pU8lkw7nrYNf3UnWOCGIf+R2dh/8AWtW5VU9ya4uOIe5tT/scf8Va1cnim3WlfuUVd3qSFKUqMaRSlKAUpSgFKUoBSlKAUpSgFKUoBSlKAUpSgIh3o8Aa5sC0S6p7dhcRgc20AiRB/mjLDHriqWursGAyKfLpDA+2Qf6V6YqhO23Z4WV/JDgfDXIaaEfZGf58Q+jHUB6NVp0+tlbpPnbzJuFqWbh39TXZpWgW7e3YRsSUTJBP2ocdPxJ6dRmttYXJdfMMOCVb0yOo/CRuPrV3Cspu3JZRqKWnJK+62+8Hi5QnC3NswA9ZImDD/YzVdVea7uaSIpPB/Pt3Eye5X5lPqCuQRXoTgHGku7aK4i/lyoHHqM81PuDkH6VQdQpZKzfD1/cqsVDLUv3NhSlKryKKUpQClKUApSlAKUpQClKUApSlAKUpQClKUAqMd4fZH/qFmUQhbmMiWBvSRQfKfwsDpP1B6VJ6VlO2qM7HmkRiVB4ilXUkEHZo5FJV19iCCK74YQoAXYAYHXboN6kHeJwr4fishAxHcxrONtvEU+HN+ZwrH/NWirq8NUVWmqnPJeUZKcVLkVJO7TtV8DcfCzNiynbMRPywzk7oT0R+nQN9SajdcJYgylWGVIwR6imJw6rwyvfgVqSqRsej6VUXYXvJNrptuIuTBnTFcsc6B9mO4P7B/wBfWrcVgQCCCDuCORHtXL1KcqcsslqUs4ODsz7SlK1ngUpSgFKUoBSlKAUpSgFKUoBSlKAUpSgFKUoCru+hf41icb/2lc77LpjP9VFQSpj3s3wkvooxv4ELE77BpmGAfcLFn6OPWodXS9Oi1Q15ZcYRWpilKVYEs4ugIIIBB2IO4I963vY7tpNw4iM6prD+75ywDfJgJPmX8B/L0Okr5Wivh4Vo2kjVUpRqK0j0BwjjMN1EJbeRZIz1B5HqGB3Vh6EA1m153sLyW3l8a1kMU3UgZVx92VDs6/XcdCDVodke9CK5ZYboC3uzsoJzDKf8Fz1/A2DvtmuexODnQ13Xcqa2HlT14JxSlKhEcUpSgFKUoBSlKAUpSgFKUoBSlKAVr+Pcbjs7aS4nOI41LH1J+yq/iJwB7mthVU94PGmm4gkL208/D7fJkEUTS67jQrorqDjSA68/Vqw3ZXMpXZA5uP8Ajk3E50tOxcllZUy24VGYAMFUBRg8lrtBqY8Saa6jBv1Sy4chDOjyKZJtJDKshHljTI3UZY4xtUR4xwkzv4nBra6+FV1WWWGMvE2ThjbwNu5A3JUgcuWQat8L1NqKjUhbyLKOLjD5baHGlfONcHu7MWvjBHa6UEIVMUkbFo00PnK5zKvp1ru4lwq6t4jLPbMsagFmWWFwNwOWoHmegqxXUcM9HK3mSY14SV0dVfK5WsE0mrw7W8bQ5RtNvI4V1xlSUBGd/XrWQnB7onAsr7PvbSL+7gD963/5NH8a/M9fGp/iRjV1XEKupDgFeoPL61vrLsJxGbGm28JSSNU8iJjHUohZz+g/TeplwLukiUBr9xcNz8NQUg9tQzqkx+I4/DUar1CjFNLU0zxVNLTUdz8l41u5uGZ7PK/CtISZSmPNudzF90nfbqMUqwEQAAAAADAA2AA5ACvlc5J3bZUN3dzlSlK8mBSlKAUpSgFKUoBSlKAUpSgFRHifdxHLLLIl1fQeK/iOsU2lS+ACwypYbKBgHG1S6lARLhndbYxSeI6PcSA5DXMjT6fTCv5c75zjNStUAGAAAOQAwB9BXKlAVl3zKQ1lJpyiSSsefNPCnAGOpWBv0Nd3bplbhd1yIaE6fQlsaMfUkY/KpL294W01k3hLrlheO4RerGJgzIPd01J/qqrruSdbVY181jBplt5tWTcggfAQY+8srLq3+wv1qPWpOcotcEilUUYtMsTuuh/sLS4/n3NzLv6GVkTlt8qDlUvxWv7P8L+GtIIBj+FFHGSOpVQGP5nJ/OthUgjilKUApSlAKUpQClKUApSlAKUpQClKUApSlAKUpQClKUAqoeA2intRcWxGbW3U3MMRJMcU7CEl0UnAOZGIHIatgKUrJkt6lKVgw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3798" name="Picture 6" descr="https://encrypted-tbn1.gstatic.com/images?q=tbn:ANd9GcS8JowqzbRuEcMvWSyhteF4HwLu_5cdd-OfnrRe61LF9tpZuYj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864096" cy="1036916"/>
          </a:xfrm>
          <a:prstGeom prst="rect">
            <a:avLst/>
          </a:prstGeom>
          <a:noFill/>
        </p:spPr>
      </p:pic>
      <p:pic>
        <p:nvPicPr>
          <p:cNvPr id="33800" name="Picture 8" descr="https://encrypted-tbn3.gstatic.com/images?q=tbn:ANd9GcQxnYctFNOY-NrOlBQKISIWsIyetDnN6ZLy7csYvcEG7Yq3QdLLYBJ426B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085184"/>
            <a:ext cx="648072" cy="1053117"/>
          </a:xfrm>
          <a:prstGeom prst="rect">
            <a:avLst/>
          </a:prstGeom>
          <a:noFill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589240"/>
            <a:ext cx="1008112" cy="93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7.4 Αρχές κατασκευής λογισμικού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323528" y="148478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Δομημένος προγραμματισμός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23528" y="1844824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Περιλαμβάνονται μόνο οι παρακάτω δομές ελέγχου:</a:t>
            </a:r>
          </a:p>
          <a:p>
            <a:pPr>
              <a:buFont typeface="Wingdings" pitchFamily="2" charset="2"/>
              <a:buChar char="Ø"/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διαδοχής ή ακολουθίας</a:t>
            </a:r>
          </a:p>
          <a:p>
            <a:pPr marL="355600"/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Οι εντολές εκτελούνται η μία μετά την άλλη με την σειρά που είναι γραμμένες</a:t>
            </a:r>
          </a:p>
          <a:p>
            <a:pPr>
              <a:buFont typeface="Wingdings" pitchFamily="2" charset="2"/>
              <a:buChar char="Ø"/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επιλογής</a:t>
            </a:r>
          </a:p>
          <a:p>
            <a:pPr marL="355600"/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Οι εντολές εκτελούνται μόνο αν ικανοποιείται η απαιτούμενη συνθήκη</a:t>
            </a:r>
          </a:p>
          <a:p>
            <a:pPr>
              <a:buFont typeface="Wingdings" pitchFamily="2" charset="2"/>
              <a:buChar char="Ø"/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επανάληψης</a:t>
            </a:r>
          </a:p>
          <a:p>
            <a:pPr marL="355600"/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Οι εντολές επαναλαμβάνονται όσο ικανοποιείται η απαιτούμενη συνθήκη</a:t>
            </a:r>
          </a:p>
        </p:txBody>
      </p:sp>
      <p:sp>
        <p:nvSpPr>
          <p:cNvPr id="33794" name="AutoShape 2" descr="data:image/jpeg;base64,/9j/4AAQSkZJRgABAQAAAQABAAD/2wCEAAkGBhQSEBUUEBQSFRAVFRUVGBYXFBUVFRYWGRcWFxQXFBcXHSceGBkkGRUeHy8gJCcpLCwsGB8xNTAqNSYrLSkBCQoKDgwOGg8PGiokHyQ1NDAtLDUsLCwwMSksKSwsKSwxLCwsLCwpLCwqKSwpKiwsLCkqLCksLCksKS8sLCksKf/AABEIARMAtwMBIgACEQEDEQH/xAAcAAEAAgIDAQAAAAAAAAAAAAAABgcEBQIDCAH/xAA/EAACAQMCAwYDBgMHBAMBAAABAgMABBESIQUxQQYHEyJRYRQycUJSYoGRoSMzsSRTY3KCosEVQ4OSJaPhCP/EABoBAQACAwEAAAAAAAAAAAAAAAAEBQEDBgL/xAAwEQACAQIFAgQEBgMAAAAAAAAAAQIDEQQSITFBBVFhcbHwEyKBwVKRodHh8RQyM//aAAwDAQACEQMRAD8Au+lKVgwKUpQClKUApSuu5uBGjO2dKKzHAycAEnAHM4FAdlKiHA+1dzfRCaCKGC3beN5WM0jjbdooyoT6GQn2rWca4FctOJrqRru0Ub28fiQGMY8zqkbkXB55Vt8bLnkYFTqFCm3G92uP52/U9qDZN+J8Xht08S4kSNOWXOMnoFHNifQb1o5+8qxTeSSVF+81pdqmPXWYtOn3zitW3d/YSqklungvjVFPbu0brqGzIQcHY9QdjWz4HxCQl7e5x8RCFyw2SaNs6JVB5ZKkMvRlPQgmDPrCteEdt76M9fDN/wAO4nFcRiS3kSWM8mRgy/TI6+1ZNQnifZPQ5ueGlbe8G5AGmC4A30XCDY5++BqGc71JOAcdS6i1KCsinRLE3zxSD5kf/g8iCCNjVjhMZTxMbx0fKPEouJsqUpUw8ilKUApSlAKUpQClKUApSlAKUpQClKUAoajXbTtX8Jbl4mhaUMAYy48Qr8reEg+eQEg6TzwRkZqHWXedJf2o8PVAAY4ZWVdVzLOyAtHax7iMEg/xGJwMnC4JHmUlFXZ6jFydkczxH/p/jw2ieK1rIZGEa+VrVvN4UjLsJ0BYKPmIjG2DU+trlZEV0OUdQyn1VhkH9DUR7NcFeFcyYRSMLbodSRgnLF3O80rHdnP5ep2PYI4sljznwZJ4BvnyxzSIg9vKAMemK5XqNKH/AEj39f6Jjg4pG2sLYxmRcAR6yyAejAMwx0/iFj+YrhxCBvEikjGSr6XGQMxPs3PnpYK2Pwms+lVObW55FRnjP9iu0vk2gfTBeD8BOIZz7xscE/cY/d2k1dN5aLLG8cgDRupRgeRVhgj9DW7DV3QqKovaMNXVjbUqKd33EG8KSzmJaeyfwSzc5ISNVvKfrHsfdTUrruoyUkpLZkUUpSvRgUpSgFKUoBSlKAUpSgFKUoBVdd59jm5tJLpTJw3LRSrrcRxyuR4MsgUgFc+XJ2GferFrpu7VJI2SVQ0bqVZTuCpGGB9sVhq6sZi7O5FLDhUMAxBFHGPREVc+5wNz7mobxrhKcMuzxGGMtA2VuI1zmPURmeIcufzD3PLNSXsm2bOI6mZMNoLfN4WtvByTuT4ekZO5rayRhgVYAqQQQQCCDsQQeYqmzOEmnr3LeylFM6bDiEc8ayQurxsMqynIP/6PTmKxuwy6Tex7ApeytjflKscoJzz+eo5Z9hZrOZ34bcrHA51NbSxtJED1KkMCOgHX1JrePKbS6+IOPh5xHFP/AIcg8sUwz9jzeG3p5D0NR8VTz02oO/JqqXcdVsS+lKVzpoFKUoCKcTb4bjFnOuAl0slnL7sAZLc49dQK59DU7qGduYMwRPyaG8s5F2z5viI0/pIamddh0mpnw6T4dvv9yPUWopSlWhrFKUoBSlKAUpSgFKUoBSlKAVxkjDKQeRBB+h2NcqUBRUfEJeBXJtLiTxLbZ49Tf9pmIUxE/KwwQYztkZBAOasPh3FI7iFZrdhJGwypG2fY55HO2DyqM963Z+afiNtpeJIpYXhVpFLASKxkZcDmzIcgHY6GqO2vZu/4TOJLSMXNs5HixxZBb3ERyVYb4ZSfcAVBxFODejs/UuIVIyoxkt1o9H9O/G+35lnWsrNGrOmhyoLJqD6TjddS7N9RWki7UWd1ayM0iiMq6SRyFUkU4KsjIT83pzztit7BLqRWwy6gDpYaWGRnDDoR6VH+LQCxSa5jeJYwXmaOaNZE8Q7nwmyHRmfBwCRnkBk1A8lr78xNtK6JFwy7eGyt/is+OUhjYZyxlYKuCTzbPP6Gs7h3EknQvHumplDdG0nSWU9VyCM9cVGODWF1eCKa/VYhoyI1O41rhgoydGUOkuWLkMQPDyQZdFEFUKoCqoAAAAAAGAAByAFc/VUYtrnw2ISOdK+UJxz5VoMkf7W25ma0t15yXcTt+GODMzt7boq/VxUxqF9kONQ395NcRSIywqbeJQwLEEq80xXmFZgqqeojJ61NK7Tp1F0cOlLd6+/oRpu7FKUqwPApSlAKUpQClKUApSlAKUpQClKUBg8b4Ml1A8MudLDZlOGRgco6EfK6sAQfUVEuBXUhV4bkg3du3hyYwNY5xTAdFdMH66h0qQdrO1sPD4PFnOWPljjGNcjei56DmTyA/LNC8Q7wbuS/N6rIj6BH4WMxeECSEbkzHJJ1c8nbA2qLiYxlGz3LDBUas23BXRd1Uv217QniPEltImzaRkqSu6liNLyncAhScAk4265wXaDvQuZ4fDAjt1YYd0ZmdgeYUsBoHuMms7sXwq1MUVsF8TiM0hmEkLAvYxquI5WkXIzkAmPO+vBwdjCTVFZ5K/28TdiYyikpaeHJaPZDizPEILgaby3RFlXOdQxhJUP2kfTnPQ5BwRUgqueE8UeXitqjDTeQR3Ud2i5C6cJoYesbuVdeu/1qZ3/GQlxBbqQZZizY6iJFJdsfXCj6+1c/iqOWp8vKv78OfIiu3Bwvbsm7hiBAVUlnffGy6Y4wR6FpCf8Ax1VXeD3ktdFre0bFp8ruNmn9QD0i/dvpzkPfFxAwRDRrDXQW3ZxjSsaF5JFzzBfUB9AfSqgqfgsPFxVV/T9/t9Cz6dho1W5z2XHicoJWR1kiZo5UOVdDpZT7Ef0r0N3Z9tzxC2bxQouYSqyY2Dgg6JFHTVggjoVPTFed62XAe0U9lL4trJofGkggMjrnOl1PMZHMYI6EVd0qmV2exOx+BVeOaC+b1PU9Kh/YDvGi4kpQgRXaDU8WcgrsPEjPVMnHqCRnmCZhU1O5ykouLyyWopSlDyKUpQClKUApSlAKUpQClK6bx3EbmNQ0gViqk4DNg6QT0BOBQHnjvW4lNJxeZJgwSIBYgSNIjwCGAB5u2WJ54A9Kiddl3LM08xutXxPisJSxy3iD5gcdAdgByArrqBVd5M7TAQyYeKBFT7ut4JcyxXU1nKsEmY4Y5mj8RSBqaZVB25lN991qA1ygleMgxSzRkZx4crpjPPGk7ZqPUg5wcU7fS/6GMbRqVoZYW8Sy+zXazw+IS2McaJeFnSS7mkkuHmeMHP2V6AkKSqjFa3vVsDbNa3EcsvxbSMrTs5L9CuAMKigk4CgDBI3zUU4DeEcShubhmYtLpaVvmDkAJIxHMAkZ9s1aHaiFb1nhGNcVncswzkpI+EjGOuGjLfkpHOtqoRw9SMrbrXx09PA5z4eVSjLdM003b62v7BoOLq8Mi6SJ442kjEn2HUKCUbmCp2O4zvVa3i8hDIJAdQLeE8YABIUjUckkb8ts4rbgh49RGVdELj8DjJYe6tk/ma0qKY3MMnzL8p+8vQirDEdMhhFno3yvjheX98E3CRtPK5tJ9u5zhi0jGc+p9T1Nc6UqubudFGKirLYtXuQ7QQI3wjxRJPhjFMEUPIvzPHI3MsOY9VX1Xe5K8m8Pvmgninj3eGRJVGcatJ3Un0IyPzr1PwriaXEEc0JzHIoZT7HofQjkR6g1OpTzR1OS6jhlQq/Kvle33MulKVtK0UpSgFKUoBSlKAUqH3PbZ5pJI7BEZI2KPdSkiEODhkiQeaZgdjuq561qLvtHbu3gz3b3ExGlootTZ5EgxWw5f5s88ZrTOtGLtu/A3RpSkr7ImV52mhRzGrGSYDJjj87D01n5U/1EVFe13Grk2U8jP8KiRO2mJg0xwp0hpSMJk4HkHXZjS3a7YBLOw8KMbarhlt4x66Y4wznn6DrXZedg7q7R4766jS3fZoreLBKggjM0pJG46LWu9ab2sj3alBb3Z58tCNAwc42J9T1/eu2uUiqGfw9k1vp6+XUdO/XbG9cajy/2Z2WH1pR8l6CvjvgEnkBmvtBbtIyRxoZJHdVWMZy5yPLt6gGkVd2M1qnw6cp9kZFvC5Qh0Zd9eGG+hkiKnHTKSFh+VW72VtmnkW8Yx+aPRJjPiFgkcbxt00Boy4OSfONhvmNdrYFXiV2qqFVWhUKBsqi2hAUY6AbVldiOMiC48JziK4IA9FmAwv8A7qMfVR61e47B58HGrHePpszm1eaVSXO5Grey8MvG3zRSSwn6LI2P2/rWJxjhYkCuEDNEchckB1HNMqQRnG2DUk7URaOIXC/eMcn/ALRqD+6GtdV3hlHEYWOblI2qClDKzRcesoYpITaytLBNbiYawBJG3iOjRORzZSmCcCtfWTxzg2l/GQ6VIPiYXVjb5sZ5Zxn0571hW0mUU5ycDP1xXJ43DSoVLMsMBWbTpTbbXPgdlXf3EwSixkZ3BgeZjEmcshHll1fdywyF+p+1VIVY/cbxox30lsT5J4jIB/iRkDP5ox3/AACtNB2lY8dXg5UMy4f8F5UpSphyopSlAKUpQGg7ccVlt7J5LfZ9UalyuoRKzhXlK/a0g5xy9dgarzhPeNLqmsoZ/HlK6kupnj0QjQTKSQB4jKQCFA5k5IANXFVB9u+zscsk0p/myz8QlwrHSYrS3kRCUB07SIATjPnPQ0lO0cqWr5PUVd37Ew7G2kUvCLeNlDxPAFcHcMTnxc/V9W9bTu+iWzd+H6EARPGhlChWmiLYcS4HmkRiAT1DIdt6hvZzhQubi3tlknht1/6nIngu0TDTcBI9xzUajgHbOa2vF+G3cJWO6ju5jEdVvf2SZnGQQRLGu6tp2PNW261CpxnB51qnwSqkoyWV6NFq18cbH6VF+7+9vZIHF+jjS+IpJEWKWWPGdUsQJ0MDt0z6VKamkM8goWWRo3UqV6EYOckH9x+1dtWH36WoXiUT7ee1A5fckbr1+aq8qBVVpaHZdOqOpQTkK529+8EsU0X82KWN0GCcsGGFwOeeX51xrrnlKqWUkMuGUjYhgcqR75ArzB2kiRiY5qM14P0LD7YS54rebEeeBt8j5reLofpWonhDKVOd+o2II3BB6EEZ/KpJ3kcNlimhvpEYRXMEKznG0M6qANf3VIOPTK+9R2OQMMqQQeoOR+1dvgZxqUFHto0c9hpKVNI48T44JriFpCBcmIwTDYamjOqKVfwurn6EEdK7KwOJ20bFGdgjowKnbV/lxzIPpX2a/bH8KJmP4jo/Ygn9cV6w9NYaLp30W3k+PobIfJdMybuVVRi/yBTn6Y5f8VpuJdlWs4bSXJaK8t1mDY2WQ7tHn1CMvPrq9KyHsZJVJuNOACViXcZwcFz9o+3KrZkt7RuzFv8AEqrILSHwwPn+JMelBFjfxDIxH1Jztmqvqt6ijdWWv2NM8RKjVhUS98lH1af/APPvEIy13GyoLjUHVsedogArKD91W0nA6vv0qrPDZSVkGJFJVh6MpKsNvcVN+wE4ht4bkHDx8V8MDGTIk8cEUse3sdf1SuepPLLUn9UfxKEXHZ6/oegqUpU05kUpSgFKUoD4y5BG49xzH0qteM8BteFwlRJJJc3EMlrE88i6YYmBaaQ4CqqKW1MfmYkDOWqy6xrvhkUrI0sUbtGdSF0Vih23QkeU7Dl6VhmUyu+6q5iluZPCDCKC1ihty2AZIvEkE0pHPLSwjn90HrVm1rrPs7bxXEtxFGFnmAEjAnzYOflzgEnckDc862NYjHKrGZPM7ilKV6PJD+8vsRDxC1Jk1iaBJXiZCAc6D5G2OVJUbDfavN8cpbSAQCVDHr+lev2GdjXlvtj2Nk4ddmFyNBUvDIu+qLWQA4I+YYGR9PWtNaN1ctumVcs3Dv8AY0pdtJ282cfuBq/evkmBqGCRpJI5+v7mpJ2L7MC9u44pnaKBgzGTZDIVIURxMwwXLMBtnG9Z3eL2Oj4dcRpE7vFJGXGsgsCpwwLAAEbg8vWouxcf5FOVX4N9e+659svDsZA54ZarcsJXNvHrJwwYFQQD0bYgZ64rU9pe6axuY38KJLa4O6ywjQQ3PzKpAYeo/oa590Ucg4PbeLnk5TPMRF2MWf8ATjHtitd287YXUN2lrBCxiaJpGljkjEgAyCGL7W6D+8bJP2dwasHLKrnJ2eayKgnsTZTywXChbqM+bRG7rpwCrhxlipXB3I54IrhZ30LtkzFjnYENGgPsuwzn1zUntO0atM6eNbC00rritifEnmkJWOA3MmHkZsZZxgAczUx4c00cTR31vZRWgU5Mcn8JU+7JHIoB9yDg+lbl1epTsnBP36llTk9tPf1K8llCjJ9gOpJPIAcyT6CpX2C4Oiw/F3LkRq8jRxO58K1YMySsVY6VlJBzjGnkOZNR/tS/CYxpsYllunysbRyuI4GwSHVslQwIyFXfb9Yxa+LPFJNdMz6tUqqW/h68HU5jXy5JA5jpmpFarV6klCEcse7PUpuckrbGNd3QllkkX5ZJZHH0Z2I/Y1a3ct2FJhjvbltSF5JreHHlRmwhmfbdysY0+g35nao7C3EjwQaxH4zRxazyQMQpY/TNesuHWCQQxwxjEcaLGo/CoAGffAqpox3Z76nUSjCinstfyRkUpSpBTClKUApSlAKUpQClKUApSlAKrbvl7GTXccM9qhkmgLq0YIBaN8Elc8yGUHHoTVk0rDV1ZnuE3CSlHdHl/hnby7hghjt/BURM7JI0KtKqswdost9kuMnAB2G+1YvaLtDPfSeJdOC5CxjSNKKpOPKv+onNSbvV7GmyvGmQD4S5csuP+3KfNIh9ATll/MdKi3BY9V3bKMZa5t1GeW8qVDaamonR0oUZUJYiC+azv4O2vvxPVNvAERUUYVQFA9AowB+gqKx920PxE0sss8sU8nivbuymIvtjWQNUiDGyMSo9DUupU1q5zV7FL97PDLL4lQ8SwpbpGXaFVWW4MpZYbeMDA2ERJY/KOVafjHaa5vBocLDa7ZiDeI8noJnO2M/ZA365qYd9fCLcpBKYlN5JPHGsmWyI49crbA4OwxuD81QOrTp+Dp1X8Wor2enYscJBSi2zHuLFHTQw8oIIx5cEcipHI1yS0UR+Guy6dI+mMV3Uq/yxvexPyrcjHArESrKrjcKIc+h3yR+YB/KvSPd7xhrrhlrM5JkaIK5PMuhKOT7krmqRht1UsVAGptTe5PM1bnc8P/iIscvFucfT4iTGPaqDG4dUacIrx9bldjItKLe5NKUpVWV4pSlAKUpQClKUApSlAKUpQClKUBre0PZ+G9t3guFzG/ocMrDdXQ9GB3Fecewt5FDx2GOdtcUVw8aSAY1SZaOF2HQaiD+deoKgS9zFkOIfG5lz4vjeDlfCEnPPLVjV5sZxn22rFkzZGpKKcU9HuT2lKVk1lS98F1qvbWL+7hmlPLm7Ig9+SGobUh7y5tXF5BnOi2gXHpqaVyP3BqOs2Bk8hvXTdPVqCfe5c4RWpI6IW1O56KdA+uAWP6kD8qyKxeGLiJSebZc/ViW/5rKqbD/W5IjsdF9c+HE7n7Kk/n0/er37D8H+F4dbQEYZIU1f5yNT/wC5jVM9n+Fi74hbW7DKFzNJ6eHD5sH2Z9K16Cqh6nUzVFDt9yrxk7zy9hSlKqiEKUpQClKUApSlAKUpQClKUApSlAKUpQClKUBR3eEuOM3OesVsR7jS4yPzGKj90uUYeoI/Xb/mpn3t2GjiEM2PLPA0ZP44W1D9UkP6GobcfKfy/qK6bAyTw68LlxhnekcwK+0pU8lkw7nrYNf3UnWOCGIf+R2dh/8AWtW5VU9ya4uOIe5tT/scf8Va1cnim3WlfuUVd3qSFKUqMaRSlKAUpSgFKUoBSlKAUpSgFKUoBSlKAUpSgIh3o8Aa5sC0S6p7dhcRgc20AiRB/mjLDHriqWursGAyKfLpDA+2Qf6V6YqhO23Z4WV/JDgfDXIaaEfZGf58Q+jHUB6NVp0+tlbpPnbzJuFqWbh39TXZpWgW7e3YRsSUTJBP2ocdPxJ6dRmttYXJdfMMOCVb0yOo/CRuPrV3Cspu3JZRqKWnJK+62+8Hi5QnC3NswA9ZImDD/YzVdVea7uaSIpPB/Pt3Eye5X5lPqCuQRXoTgHGku7aK4i/lyoHHqM81PuDkH6VQdQpZKzfD1/cqsVDLUv3NhSlKryKKUpQClKUApSlAKUpQClKUApSlAKUpQClKUAqMd4fZH/qFmUQhbmMiWBvSRQfKfwsDpP1B6VJ6VlO2qM7HmkRiVB4ilXUkEHZo5FJV19iCCK74YQoAXYAYHXboN6kHeJwr4fishAxHcxrONtvEU+HN+ZwrH/NWirq8NUVWmqnPJeUZKcVLkVJO7TtV8DcfCzNiynbMRPywzk7oT0R+nQN9SajdcJYgylWGVIwR6imJw6rwyvfgVqSqRsej6VUXYXvJNrptuIuTBnTFcsc6B9mO4P7B/wBfWrcVgQCCCDuCORHtXL1KcqcsslqUs4ODsz7SlK1ngUpSgFKUoBSlKAUpSgFKUoBSlKAUpSgFKUoCru+hf41icb/2lc77LpjP9VFQSpj3s3wkvooxv4ELE77BpmGAfcLFn6OPWodXS9Oi1Q15ZcYRWpilKVYEs4ugIIIBB2IO4I963vY7tpNw4iM6prD+75ywDfJgJPmX8B/L0Okr5Wivh4Vo2kjVUpRqK0j0BwjjMN1EJbeRZIz1B5HqGB3Vh6EA1m153sLyW3l8a1kMU3UgZVx92VDs6/XcdCDVodke9CK5ZYboC3uzsoJzDKf8Fz1/A2DvtmuexODnQ13Xcqa2HlT14JxSlKhEcUpSgFKUoBSlKAUpSgFKUoBSlKAVr+Pcbjs7aS4nOI41LH1J+yq/iJwB7mthVU94PGmm4gkL208/D7fJkEUTS67jQrorqDjSA68/Vqw3ZXMpXZA5uP8Ajk3E50tOxcllZUy24VGYAMFUBRg8lrtBqY8Saa6jBv1Sy4chDOjyKZJtJDKshHljTI3UZY4xtUR4xwkzv4nBra6+FV1WWWGMvE2ThjbwNu5A3JUgcuWQat8L1NqKjUhbyLKOLjD5baHGlfONcHu7MWvjBHa6UEIVMUkbFo00PnK5zKvp1ru4lwq6t4jLPbMsagFmWWFwNwOWoHmegqxXUcM9HK3mSY14SV0dVfK5WsE0mrw7W8bQ5RtNvI4V1xlSUBGd/XrWQnB7onAsr7PvbSL+7gD963/5NH8a/M9fGp/iRjV1XEKupDgFeoPL61vrLsJxGbGm28JSSNU8iJjHUohZz+g/TeplwLukiUBr9xcNz8NQUg9tQzqkx+I4/DUar1CjFNLU0zxVNLTUdz8l41u5uGZ7PK/CtISZSmPNudzF90nfbqMUqwEQAAAAADAA2AA5ACvlc5J3bZUN3dzlSlK8mBSlKAUpSgFKUoBSlKAUpSgFRHifdxHLLLIl1fQeK/iOsU2lS+ACwypYbKBgHG1S6lARLhndbYxSeI6PcSA5DXMjT6fTCv5c75zjNStUAGAAAOQAwB9BXKlAVl3zKQ1lJpyiSSsefNPCnAGOpWBv0Nd3bplbhd1yIaE6fQlsaMfUkY/KpL294W01k3hLrlheO4RerGJgzIPd01J/qqrruSdbVY181jBplt5tWTcggfAQY+8srLq3+wv1qPWpOcotcEilUUYtMsTuuh/sLS4/n3NzLv6GVkTlt8qDlUvxWv7P8L+GtIIBj+FFHGSOpVQGP5nJ/OthUgjilKUApSlAKUpQClKUApSlAKUpQClKUApSlAKUpQClKUAqoeA2intRcWxGbW3U3MMRJMcU7CEl0UnAOZGIHIatgKUrJkt6lKVgw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" name="18 - Διάγραμμα ροής: Έξοδος σε εκτυπωτή"/>
          <p:cNvSpPr/>
          <p:nvPr/>
        </p:nvSpPr>
        <p:spPr>
          <a:xfrm>
            <a:off x="3059832" y="3933056"/>
            <a:ext cx="3312368" cy="2924944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400" dirty="0" smtClean="0">
              <a:solidFill>
                <a:schemeClr val="tx1"/>
              </a:solidFill>
            </a:endParaRPr>
          </a:p>
          <a:p>
            <a:r>
              <a:rPr lang="el-GR" sz="1400" dirty="0" smtClean="0">
                <a:solidFill>
                  <a:srgbClr val="C00000"/>
                </a:solidFill>
              </a:rPr>
              <a:t>Γράψε ‘Δώσε βαθμολογία’</a:t>
            </a:r>
          </a:p>
          <a:p>
            <a:r>
              <a:rPr lang="el-GR" sz="1400" dirty="0" smtClean="0">
                <a:solidFill>
                  <a:srgbClr val="C00000"/>
                </a:solidFill>
              </a:rPr>
              <a:t>Διάβασε βαθμολογία</a:t>
            </a:r>
          </a:p>
          <a:p>
            <a:endParaRPr lang="el-GR" sz="1400" dirty="0" smtClean="0">
              <a:solidFill>
                <a:schemeClr val="tx1"/>
              </a:solidFill>
            </a:endParaRPr>
          </a:p>
          <a:p>
            <a:r>
              <a:rPr lang="el-GR" sz="1400" dirty="0" smtClean="0">
                <a:solidFill>
                  <a:schemeClr val="accent3">
                    <a:lumMod val="50000"/>
                  </a:schemeClr>
                </a:solidFill>
              </a:rPr>
              <a:t>Αν απουσίες &gt; 60 τότε</a:t>
            </a:r>
          </a:p>
          <a:p>
            <a:r>
              <a:rPr lang="el-GR" sz="1400" dirty="0" smtClean="0">
                <a:solidFill>
                  <a:schemeClr val="accent3">
                    <a:lumMod val="50000"/>
                  </a:schemeClr>
                </a:solidFill>
              </a:rPr>
              <a:t>      Γράψε ‘Ελλιπής φοίτηση’</a:t>
            </a:r>
          </a:p>
          <a:p>
            <a:r>
              <a:rPr lang="el-GR" sz="1400" dirty="0" smtClean="0">
                <a:solidFill>
                  <a:schemeClr val="accent3">
                    <a:lumMod val="50000"/>
                  </a:schemeClr>
                </a:solidFill>
              </a:rPr>
              <a:t>Τέλος</a:t>
            </a:r>
          </a:p>
          <a:p>
            <a:endParaRPr lang="el-GR" sz="1200" dirty="0" smtClean="0">
              <a:solidFill>
                <a:schemeClr val="tx1"/>
              </a:solidFill>
            </a:endParaRPr>
          </a:p>
          <a:p>
            <a:r>
              <a:rPr lang="el-GR" sz="1400" dirty="0" smtClean="0">
                <a:solidFill>
                  <a:schemeClr val="accent4">
                    <a:lumMod val="50000"/>
                  </a:schemeClr>
                </a:solidFill>
              </a:rPr>
              <a:t>Όσο  κόστος  &lt;  2000 επανάλαβε</a:t>
            </a:r>
          </a:p>
          <a:p>
            <a:r>
              <a:rPr lang="el-GR" sz="1400" dirty="0" smtClean="0">
                <a:solidFill>
                  <a:schemeClr val="accent4">
                    <a:lumMod val="50000"/>
                  </a:schemeClr>
                </a:solidFill>
              </a:rPr>
              <a:t>      Γράψε ‘Μπορείς να αγοράσεις κι άλλα’</a:t>
            </a:r>
          </a:p>
          <a:p>
            <a:r>
              <a:rPr lang="el-GR" sz="1400" dirty="0" smtClean="0">
                <a:solidFill>
                  <a:schemeClr val="accent4">
                    <a:lumMod val="50000"/>
                  </a:schemeClr>
                </a:solidFill>
              </a:rPr>
              <a:t>      Διάβασε τιμή</a:t>
            </a:r>
          </a:p>
          <a:p>
            <a:r>
              <a:rPr lang="el-GR" sz="1400" dirty="0" smtClean="0">
                <a:solidFill>
                  <a:schemeClr val="accent4">
                    <a:lumMod val="50000"/>
                  </a:schemeClr>
                </a:solidFill>
              </a:rPr>
              <a:t>      κόστος  </a:t>
            </a:r>
            <a:r>
              <a:rPr lang="el-GR" sz="1400" dirty="0" smtClean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 κόστος + τιμή</a:t>
            </a:r>
          </a:p>
          <a:p>
            <a:r>
              <a:rPr lang="el-GR" sz="1400" dirty="0" smtClean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Τέλος</a:t>
            </a:r>
            <a:endParaRPr lang="el-GR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1331640" y="39330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C00000"/>
                </a:solidFill>
              </a:rPr>
              <a:t>Ακολουθία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1331640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Επιλογή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1331640" y="57332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</a:rPr>
              <a:t>Επανάληψη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Πρότυπα προγραμματισμού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323528" y="1988840"/>
            <a:ext cx="864096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Το πρόγραμμα περιλαμβάνει δύο ξεχωριστά δομικά στοιχεία: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τις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 εντολές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, που περιγράφουν βήμα </a:t>
            </a:r>
            <a:r>
              <a:rPr lang="el-GR" i="1" dirty="0" err="1" smtClean="0">
                <a:latin typeface="Times New Roman" pitchFamily="18" charset="0"/>
                <a:cs typeface="Times New Roman" pitchFamily="18" charset="0"/>
              </a:rPr>
              <a:t>βήμα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τη διαδικασία επίλυσης του προβλήματος</a:t>
            </a:r>
            <a:endParaRPr lang="el-GR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τις 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δομές δεδομένων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στις οποίες αποθηκεύονται τα δεδομένα του προγράμματος</a:t>
            </a:r>
          </a:p>
          <a:p>
            <a:pPr>
              <a:spcAft>
                <a:spcPts val="600"/>
              </a:spcAft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Π.χ.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C, Java, Pascal</a:t>
            </a:r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data:image/jpeg;base64,/9j/4AAQSkZJRgABAQAAAQABAAD/2wCEAAkGBhQSEBUUEBQSFRAVFRUVGBYXFBUVFRYWGRcWFxQXFBcXHSceGBkkGRUeHy8gJCcpLCwsGB8xNTAqNSYrLSkBCQoKDgwOGg8PGiokHyQ1NDAtLDUsLCwwMSksKSwsKSwxLCwsLCwpLCwqKSwpKiwsLCkqLCksLCksKS8sLCksKf/AABEIARMAtwMBIgACEQEDEQH/xAAcAAEAAgIDAQAAAAAAAAAAAAAABgcEBQIDCAH/xAA/EAACAQMCAwYDBgMHBAMBAAABAgMABBESIQUxQQYHEyJRYRQycUJSYoGRoSMzsSRTY3KCosEVQ4OSJaPhCP/EABoBAQACAwEAAAAAAAAAAAAAAAAEBQEDBgL/xAAwEQACAQIFAgQEBgMAAAAAAAAAAQIDEQQSITFBBVFhcbHwEyKBwVKRodHh8RQyM//aAAwDAQACEQMRAD8Au+lKVgwKUpQClKUApSuu5uBGjO2dKKzHAycAEnAHM4FAdlKiHA+1dzfRCaCKGC3beN5WM0jjbdooyoT6GQn2rWca4FctOJrqRru0Ub28fiQGMY8zqkbkXB55Vt8bLnkYFTqFCm3G92uP52/U9qDZN+J8Xht08S4kSNOWXOMnoFHNifQb1o5+8qxTeSSVF+81pdqmPXWYtOn3zitW3d/YSqklungvjVFPbu0brqGzIQcHY9QdjWz4HxCQl7e5x8RCFyw2SaNs6JVB5ZKkMvRlPQgmDPrCteEdt76M9fDN/wAO4nFcRiS3kSWM8mRgy/TI6+1ZNQnifZPQ5ueGlbe8G5AGmC4A30XCDY5++BqGc71JOAcdS6i1KCsinRLE3zxSD5kf/g8iCCNjVjhMZTxMbx0fKPEouJsqUpUw8ilKUApSlAKUpQClKUApSlAKUpQClKUAoajXbTtX8Jbl4mhaUMAYy48Qr8reEg+eQEg6TzwRkZqHWXedJf2o8PVAAY4ZWVdVzLOyAtHax7iMEg/xGJwMnC4JHmUlFXZ6jFydkczxH/p/jw2ieK1rIZGEa+VrVvN4UjLsJ0BYKPmIjG2DU+trlZEV0OUdQyn1VhkH9DUR7NcFeFcyYRSMLbodSRgnLF3O80rHdnP5ep2PYI4sljznwZJ4BvnyxzSIg9vKAMemK5XqNKH/AEj39f6Jjg4pG2sLYxmRcAR6yyAejAMwx0/iFj+YrhxCBvEikjGSr6XGQMxPs3PnpYK2Pwms+lVObW55FRnjP9iu0vk2gfTBeD8BOIZz7xscE/cY/d2k1dN5aLLG8cgDRupRgeRVhgj9DW7DV3QqKovaMNXVjbUqKd33EG8KSzmJaeyfwSzc5ISNVvKfrHsfdTUrruoyUkpLZkUUpSvRgUpSgFKUoBSlKAUpSgFKUoBVdd59jm5tJLpTJw3LRSrrcRxyuR4MsgUgFc+XJ2GferFrpu7VJI2SVQ0bqVZTuCpGGB9sVhq6sZi7O5FLDhUMAxBFHGPREVc+5wNz7mobxrhKcMuzxGGMtA2VuI1zmPURmeIcufzD3PLNSXsm2bOI6mZMNoLfN4WtvByTuT4ekZO5rayRhgVYAqQQQQCCDsQQeYqmzOEmnr3LeylFM6bDiEc8ayQurxsMqynIP/6PTmKxuwy6Tex7ApeytjflKscoJzz+eo5Z9hZrOZ34bcrHA51NbSxtJED1KkMCOgHX1JrePKbS6+IOPh5xHFP/AIcg8sUwz9jzeG3p5D0NR8VTz02oO/JqqXcdVsS+lKVzpoFKUoCKcTb4bjFnOuAl0slnL7sAZLc49dQK59DU7qGduYMwRPyaG8s5F2z5viI0/pIamddh0mpnw6T4dvv9yPUWopSlWhrFKUoBSlKAUpSgFKUoBSlKAVxkjDKQeRBB+h2NcqUBRUfEJeBXJtLiTxLbZ49Tf9pmIUxE/KwwQYztkZBAOasPh3FI7iFZrdhJGwypG2fY55HO2DyqM963Z+afiNtpeJIpYXhVpFLASKxkZcDmzIcgHY6GqO2vZu/4TOJLSMXNs5HixxZBb3ERyVYb4ZSfcAVBxFODejs/UuIVIyoxkt1o9H9O/G+35lnWsrNGrOmhyoLJqD6TjddS7N9RWki7UWd1ayM0iiMq6SRyFUkU4KsjIT83pzztit7BLqRWwy6gDpYaWGRnDDoR6VH+LQCxSa5jeJYwXmaOaNZE8Q7nwmyHRmfBwCRnkBk1A8lr78xNtK6JFwy7eGyt/is+OUhjYZyxlYKuCTzbPP6Gs7h3EknQvHumplDdG0nSWU9VyCM9cVGODWF1eCKa/VYhoyI1O41rhgoydGUOkuWLkMQPDyQZdFEFUKoCqoAAAAAAGAAByAFc/VUYtrnw2ISOdK+UJxz5VoMkf7W25ma0t15yXcTt+GODMzt7boq/VxUxqF9kONQ395NcRSIywqbeJQwLEEq80xXmFZgqqeojJ61NK7Tp1F0cOlLd6+/oRpu7FKUqwPApSlAKUpQClKUApSlAKUpQClKUBg8b4Ml1A8MudLDZlOGRgco6EfK6sAQfUVEuBXUhV4bkg3du3hyYwNY5xTAdFdMH66h0qQdrO1sPD4PFnOWPljjGNcjei56DmTyA/LNC8Q7wbuS/N6rIj6BH4WMxeECSEbkzHJJ1c8nbA2qLiYxlGz3LDBUas23BXRd1Uv217QniPEltImzaRkqSu6liNLyncAhScAk4265wXaDvQuZ4fDAjt1YYd0ZmdgeYUsBoHuMms7sXwq1MUVsF8TiM0hmEkLAvYxquI5WkXIzkAmPO+vBwdjCTVFZ5K/28TdiYyikpaeHJaPZDizPEILgaby3RFlXOdQxhJUP2kfTnPQ5BwRUgqueE8UeXitqjDTeQR3Ud2i5C6cJoYesbuVdeu/1qZ3/GQlxBbqQZZizY6iJFJdsfXCj6+1c/iqOWp8vKv78OfIiu3Bwvbsm7hiBAVUlnffGy6Y4wR6FpCf8Ax1VXeD3ktdFre0bFp8ruNmn9QD0i/dvpzkPfFxAwRDRrDXQW3ZxjSsaF5JFzzBfUB9AfSqgqfgsPFxVV/T9/t9Cz6dho1W5z2XHicoJWR1kiZo5UOVdDpZT7Ef0r0N3Z9tzxC2bxQouYSqyY2Dgg6JFHTVggjoVPTFed62XAe0U9lL4trJofGkggMjrnOl1PMZHMYI6EVd0qmV2exOx+BVeOaC+b1PU9Kh/YDvGi4kpQgRXaDU8WcgrsPEjPVMnHqCRnmCZhU1O5ykouLyyWopSlDyKUpQClKUApSlAKUpQClK6bx3EbmNQ0gViqk4DNg6QT0BOBQHnjvW4lNJxeZJgwSIBYgSNIjwCGAB5u2WJ54A9Kiddl3LM08xutXxPisJSxy3iD5gcdAdgByArrqBVd5M7TAQyYeKBFT7ut4JcyxXU1nKsEmY4Y5mj8RSBqaZVB25lN991qA1ygleMgxSzRkZx4crpjPPGk7ZqPUg5wcU7fS/6GMbRqVoZYW8Sy+zXazw+IS2McaJeFnSS7mkkuHmeMHP2V6AkKSqjFa3vVsDbNa3EcsvxbSMrTs5L9CuAMKigk4CgDBI3zUU4DeEcShubhmYtLpaVvmDkAJIxHMAkZ9s1aHaiFb1nhGNcVncswzkpI+EjGOuGjLfkpHOtqoRw9SMrbrXx09PA5z4eVSjLdM003b62v7BoOLq8Mi6SJ442kjEn2HUKCUbmCp2O4zvVa3i8hDIJAdQLeE8YABIUjUckkb8ts4rbgh49RGVdELj8DjJYe6tk/ma0qKY3MMnzL8p+8vQirDEdMhhFno3yvjheX98E3CRtPK5tJ9u5zhi0jGc+p9T1Nc6UqubudFGKirLYtXuQ7QQI3wjxRJPhjFMEUPIvzPHI3MsOY9VX1Xe5K8m8Pvmgninj3eGRJVGcatJ3Un0IyPzr1PwriaXEEc0JzHIoZT7HofQjkR6g1OpTzR1OS6jhlQq/Kvle33MulKVtK0UpSgFKUoBSlKAUqH3PbZ5pJI7BEZI2KPdSkiEODhkiQeaZgdjuq561qLvtHbu3gz3b3ExGlootTZ5EgxWw5f5s88ZrTOtGLtu/A3RpSkr7ImV52mhRzGrGSYDJjj87D01n5U/1EVFe13Grk2U8jP8KiRO2mJg0xwp0hpSMJk4HkHXZjS3a7YBLOw8KMbarhlt4x66Y4wznn6DrXZedg7q7R4766jS3fZoreLBKggjM0pJG46LWu9ab2sj3alBb3Z58tCNAwc42J9T1/eu2uUiqGfw9k1vp6+XUdO/XbG9cajy/2Z2WH1pR8l6CvjvgEnkBmvtBbtIyRxoZJHdVWMZy5yPLt6gGkVd2M1qnw6cp9kZFvC5Qh0Zd9eGG+hkiKnHTKSFh+VW72VtmnkW8Yx+aPRJjPiFgkcbxt00Boy4OSfONhvmNdrYFXiV2qqFVWhUKBsqi2hAUY6AbVldiOMiC48JziK4IA9FmAwv8A7qMfVR61e47B58HGrHePpszm1eaVSXO5Grey8MvG3zRSSwn6LI2P2/rWJxjhYkCuEDNEchckB1HNMqQRnG2DUk7URaOIXC/eMcn/ALRqD+6GtdV3hlHEYWOblI2qClDKzRcesoYpITaytLBNbiYawBJG3iOjRORzZSmCcCtfWTxzg2l/GQ6VIPiYXVjb5sZ5Zxn0571hW0mUU5ycDP1xXJ43DSoVLMsMBWbTpTbbXPgdlXf3EwSixkZ3BgeZjEmcshHll1fdywyF+p+1VIVY/cbxox30lsT5J4jIB/iRkDP5ox3/AACtNB2lY8dXg5UMy4f8F5UpSphyopSlAKUpQGg7ccVlt7J5LfZ9UalyuoRKzhXlK/a0g5xy9dgarzhPeNLqmsoZ/HlK6kupnj0QjQTKSQB4jKQCFA5k5IANXFVB9u+zscsk0p/myz8QlwrHSYrS3kRCUB07SIATjPnPQ0lO0cqWr5PUVd37Ew7G2kUvCLeNlDxPAFcHcMTnxc/V9W9bTu+iWzd+H6EARPGhlChWmiLYcS4HmkRiAT1DIdt6hvZzhQubi3tlknht1/6nIngu0TDTcBI9xzUajgHbOa2vF+G3cJWO6ju5jEdVvf2SZnGQQRLGu6tp2PNW261CpxnB51qnwSqkoyWV6NFq18cbH6VF+7+9vZIHF+jjS+IpJEWKWWPGdUsQJ0MDt0z6VKamkM8goWWRo3UqV6EYOckH9x+1dtWH36WoXiUT7ee1A5fckbr1+aq8qBVVpaHZdOqOpQTkK529+8EsU0X82KWN0GCcsGGFwOeeX51xrrnlKqWUkMuGUjYhgcqR75ArzB2kiRiY5qM14P0LD7YS54rebEeeBt8j5reLofpWonhDKVOd+o2II3BB6EEZ/KpJ3kcNlimhvpEYRXMEKznG0M6qANf3VIOPTK+9R2OQMMqQQeoOR+1dvgZxqUFHto0c9hpKVNI48T44JriFpCBcmIwTDYamjOqKVfwurn6EEdK7KwOJ20bFGdgjowKnbV/lxzIPpX2a/bH8KJmP4jo/Ygn9cV6w9NYaLp30W3k+PobIfJdMybuVVRi/yBTn6Y5f8VpuJdlWs4bSXJaK8t1mDY2WQ7tHn1CMvPrq9KyHsZJVJuNOACViXcZwcFz9o+3KrZkt7RuzFv8AEqrILSHwwPn+JMelBFjfxDIxH1Jztmqvqt6ijdWWv2NM8RKjVhUS98lH1af/APPvEIy13GyoLjUHVsedogArKD91W0nA6vv0qrPDZSVkGJFJVh6MpKsNvcVN+wE4ht4bkHDx8V8MDGTIk8cEUse3sdf1SuepPLLUn9UfxKEXHZ6/oegqUpU05kUpSgFKUoD4y5BG49xzH0qteM8BteFwlRJJJc3EMlrE88i6YYmBaaQ4CqqKW1MfmYkDOWqy6xrvhkUrI0sUbtGdSF0Vih23QkeU7Dl6VhmUyu+6q5iluZPCDCKC1ihty2AZIvEkE0pHPLSwjn90HrVm1rrPs7bxXEtxFGFnmAEjAnzYOflzgEnckDc862NYjHKrGZPM7ilKV6PJD+8vsRDxC1Jk1iaBJXiZCAc6D5G2OVJUbDfavN8cpbSAQCVDHr+lev2GdjXlvtj2Nk4ddmFyNBUvDIu+qLWQA4I+YYGR9PWtNaN1ctumVcs3Dv8AY0pdtJ282cfuBq/evkmBqGCRpJI5+v7mpJ2L7MC9u44pnaKBgzGTZDIVIURxMwwXLMBtnG9Z3eL2Oj4dcRpE7vFJGXGsgsCpwwLAAEbg8vWouxcf5FOVX4N9e+659svDsZA54ZarcsJXNvHrJwwYFQQD0bYgZ64rU9pe6axuY38KJLa4O6ywjQQ3PzKpAYeo/oa590Ucg4PbeLnk5TPMRF2MWf8ATjHtitd287YXUN2lrBCxiaJpGljkjEgAyCGL7W6D+8bJP2dwasHLKrnJ2eayKgnsTZTywXChbqM+bRG7rpwCrhxlipXB3I54IrhZ30LtkzFjnYENGgPsuwzn1zUntO0atM6eNbC00rritifEnmkJWOA3MmHkZsZZxgAczUx4c00cTR31vZRWgU5Mcn8JU+7JHIoB9yDg+lbl1epTsnBP36llTk9tPf1K8llCjJ9gOpJPIAcyT6CpX2C4Oiw/F3LkRq8jRxO58K1YMySsVY6VlJBzjGnkOZNR/tS/CYxpsYllunysbRyuI4GwSHVslQwIyFXfb9Yxa+LPFJNdMz6tUqqW/h68HU5jXy5JA5jpmpFarV6klCEcse7PUpuckrbGNd3QllkkX5ZJZHH0Z2I/Y1a3ct2FJhjvbltSF5JreHHlRmwhmfbdysY0+g35nao7C3EjwQaxH4zRxazyQMQpY/TNesuHWCQQxwxjEcaLGo/CoAGffAqpox3Z76nUSjCinstfyRkUpSpBTClKUApSlAKUpQClKUApSlAKrbvl7GTXccM9qhkmgLq0YIBaN8Elc8yGUHHoTVk0rDV1ZnuE3CSlHdHl/hnby7hghjt/BURM7JI0KtKqswdost9kuMnAB2G+1YvaLtDPfSeJdOC5CxjSNKKpOPKv+onNSbvV7GmyvGmQD4S5csuP+3KfNIh9ATll/MdKi3BY9V3bKMZa5t1GeW8qVDaamonR0oUZUJYiC+azv4O2vvxPVNvAERUUYVQFA9AowB+gqKx920PxE0sss8sU8nivbuymIvtjWQNUiDGyMSo9DUupU1q5zV7FL97PDLL4lQ8SwpbpGXaFVWW4MpZYbeMDA2ERJY/KOVafjHaa5vBocLDa7ZiDeI8noJnO2M/ZA365qYd9fCLcpBKYlN5JPHGsmWyI49crbA4OwxuD81QOrTp+Dp1X8Wor2enYscJBSi2zHuLFHTQw8oIIx5cEcipHI1yS0UR+Guy6dI+mMV3Uq/yxvexPyrcjHArESrKrjcKIc+h3yR+YB/KvSPd7xhrrhlrM5JkaIK5PMuhKOT7krmqRht1UsVAGptTe5PM1bnc8P/iIscvFucfT4iTGPaqDG4dUacIrx9bldjItKLe5NKUpVWV4pSlAKUpQClKUApSlAKUpQClKUBre0PZ+G9t3guFzG/ocMrDdXQ9GB3Fecewt5FDx2GOdtcUVw8aSAY1SZaOF2HQaiD+deoKgS9zFkOIfG5lz4vjeDlfCEnPPLVjV5sZxn22rFkzZGpKKcU9HuT2lKVk1lS98F1qvbWL+7hmlPLm7Ig9+SGobUh7y5tXF5BnOi2gXHpqaVyP3BqOs2Bk8hvXTdPVqCfe5c4RWpI6IW1O56KdA+uAWP6kD8qyKxeGLiJSebZc/ViW/5rKqbD/W5IjsdF9c+HE7n7Kk/n0/er37D8H+F4dbQEYZIU1f5yNT/wC5jVM9n+Fi74hbW7DKFzNJ6eHD5sH2Z9K16Cqh6nUzVFDt9yrxk7zy9hSlKqiEKUpQClKUApSlAKUpQClKUApSlAKUpQClKUBR3eEuOM3OesVsR7jS4yPzGKj90uUYeoI/Xb/mpn3t2GjiEM2PLPA0ZP44W1D9UkP6GobcfKfy/qK6bAyTw68LlxhnekcwK+0pU8lkw7nrYNf3UnWOCGIf+R2dh/8AWtW5VU9ya4uOIe5tT/scf8Va1cnim3WlfuUVd3qSFKUqMaRSlKAUpSgFKUoBSlKAUpSgFKUoBSlKAUpSgIh3o8Aa5sC0S6p7dhcRgc20AiRB/mjLDHriqWursGAyKfLpDA+2Qf6V6YqhO23Z4WV/JDgfDXIaaEfZGf58Q+jHUB6NVp0+tlbpPnbzJuFqWbh39TXZpWgW7e3YRsSUTJBP2ocdPxJ6dRmttYXJdfMMOCVb0yOo/CRuPrV3Cspu3JZRqKWnJK+62+8Hi5QnC3NswA9ZImDD/YzVdVea7uaSIpPB/Pt3Eye5X5lPqCuQRXoTgHGku7aK4i/lyoHHqM81PuDkH6VQdQpZKzfD1/cqsVDLUv3NhSlKryKKUpQClKUApSlAKUpQClKUApSlAKUpQClKUAqMd4fZH/qFmUQhbmMiWBvSRQfKfwsDpP1B6VJ6VlO2qM7HmkRiVB4ilXUkEHZo5FJV19iCCK74YQoAXYAYHXboN6kHeJwr4fishAxHcxrONtvEU+HN+ZwrH/NWirq8NUVWmqnPJeUZKcVLkVJO7TtV8DcfCzNiynbMRPywzk7oT0R+nQN9SajdcJYgylWGVIwR6imJw6rwyvfgVqSqRsej6VUXYXvJNrptuIuTBnTFcsc6B9mO4P7B/wBfWrcVgQCCCDuCORHtXL1KcqcsslqUs4ODsz7SlK1ngUpSgFKUoBSlKAUpSgFKUoBSlKAUpSgFKUoCru+hf41icb/2lc77LpjP9VFQSpj3s3wkvooxv4ELE77BpmGAfcLFn6OPWodXS9Oi1Q15ZcYRWpilKVYEs4ugIIIBB2IO4I963vY7tpNw4iM6prD+75ywDfJgJPmX8B/L0Okr5Wivh4Vo2kjVUpRqK0j0BwjjMN1EJbeRZIz1B5HqGB3Vh6EA1m153sLyW3l8a1kMU3UgZVx92VDs6/XcdCDVodke9CK5ZYboC3uzsoJzDKf8Fz1/A2DvtmuexODnQ13Xcqa2HlT14JxSlKhEcUpSgFKUoBSlKAUpSgFKUoBSlKAVr+Pcbjs7aS4nOI41LH1J+yq/iJwB7mthVU94PGmm4gkL208/D7fJkEUTS67jQrorqDjSA68/Vqw3ZXMpXZA5uP8Ajk3E50tOxcllZUy24VGYAMFUBRg8lrtBqY8Saa6jBv1Sy4chDOjyKZJtJDKshHljTI3UZY4xtUR4xwkzv4nBra6+FV1WWWGMvE2ThjbwNu5A3JUgcuWQat8L1NqKjUhbyLKOLjD5baHGlfONcHu7MWvjBHa6UEIVMUkbFo00PnK5zKvp1ru4lwq6t4jLPbMsagFmWWFwNwOWoHmegqxXUcM9HK3mSY14SV0dVfK5WsE0mrw7W8bQ5RtNvI4V1xlSUBGd/XrWQnB7onAsr7PvbSL+7gD963/5NH8a/M9fGp/iRjV1XEKupDgFeoPL61vrLsJxGbGm28JSSNU8iJjHUohZz+g/TeplwLukiUBr9xcNz8NQUg9tQzqkx+I4/DUar1CjFNLU0zxVNLTUdz8l41u5uGZ7PK/CtISZSmPNudzF90nfbqMUqwEQAAAAADAA2AA5ACvlc5J3bZUN3dzlSlK8mBSlKAUpSgFKUoBSlKAUpSgFRHifdxHLLLIl1fQeK/iOsU2lS+ACwypYbKBgHG1S6lARLhndbYxSeI6PcSA5DXMjT6fTCv5c75zjNStUAGAAAOQAwB9BXKlAVl3zKQ1lJpyiSSsefNPCnAGOpWBv0Nd3bplbhd1yIaE6fQlsaMfUkY/KpL294W01k3hLrlheO4RerGJgzIPd01J/qqrruSdbVY181jBplt5tWTcggfAQY+8srLq3+wv1qPWpOcotcEilUUYtMsTuuh/sLS4/n3NzLv6GVkTlt8qDlUvxWv7P8L+GtIIBj+FFHGSOpVQGP5nJ/OthUgjilKUApSlAKUpQClKUApSlAKUpQClKUApSlAKUpQClKUAqoeA2intRcWxGbW3U3MMRJMcU7CEl0UnAOZGIHIatgKUrJkt6lKVgw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" name="2 - Υπότιτλος"/>
          <p:cNvSpPr txBox="1">
            <a:spLocks/>
          </p:cNvSpPr>
          <p:nvPr/>
        </p:nvSpPr>
        <p:spPr>
          <a:xfrm>
            <a:off x="683568" y="1484784"/>
            <a:ext cx="813690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7.5.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Διαδικαστικός προγραμματισμός </a:t>
            </a:r>
            <a:r>
              <a:rPr lang="el-GR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procedural programming)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251520" y="3429000"/>
            <a:ext cx="8317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Οι διαδικαστικές γλώσσες </a:t>
            </a:r>
            <a:r>
              <a:rPr lang="el-GR" sz="1600" b="1" dirty="0" err="1" smtClean="0"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1600" b="1" dirty="0" err="1" smtClean="0">
                <a:latin typeface="Times New Roman" pitchFamily="18" charset="0"/>
                <a:cs typeface="Times New Roman" pitchFamily="18" charset="0"/>
              </a:rPr>
              <a:t>σμού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 περιλαμβάνουν τουλάχιστον τις παρακάτω εντολές:</a:t>
            </a:r>
          </a:p>
        </p:txBody>
      </p:sp>
      <p:graphicFrame>
        <p:nvGraphicFramePr>
          <p:cNvPr id="16" name="15 - Πίνακας"/>
          <p:cNvGraphicFramePr>
            <a:graphicFrameLocks noGrp="1"/>
          </p:cNvGraphicFramePr>
          <p:nvPr/>
        </p:nvGraphicFramePr>
        <p:xfrm>
          <a:off x="395536" y="3861048"/>
          <a:ext cx="6840760" cy="27264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71056"/>
                <a:gridCol w="4769704"/>
              </a:tblGrid>
              <a:tr h="425389"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Ανάθεσης</a:t>
                      </a:r>
                      <a:endParaRPr lang="el-G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A := B + C</a:t>
                      </a:r>
                      <a:endParaRPr lang="el-GR" sz="1600" b="0" dirty="0"/>
                    </a:p>
                  </a:txBody>
                  <a:tcPr anchor="ctr"/>
                </a:tc>
              </a:tr>
              <a:tr h="572571"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Συνθήκης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If grade&gt;=18.5</a:t>
                      </a:r>
                      <a:r>
                        <a:rPr lang="en-US" sz="1600" baseline="0" dirty="0" smtClean="0"/>
                        <a:t> then  print “</a:t>
                      </a:r>
                      <a:r>
                        <a:rPr lang="el-GR" sz="1600" baseline="0" dirty="0" smtClean="0"/>
                        <a:t>Άριστα</a:t>
                      </a:r>
                      <a:r>
                        <a:rPr lang="en-US" sz="1600" baseline="0" dirty="0" smtClean="0"/>
                        <a:t>”</a:t>
                      </a:r>
                    </a:p>
                  </a:txBody>
                  <a:tcPr anchor="ctr"/>
                </a:tc>
              </a:tr>
              <a:tr h="572571"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Επανάληψης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while a&gt;0 do</a:t>
                      </a:r>
                    </a:p>
                    <a:p>
                      <a:r>
                        <a:rPr lang="en-US" sz="1600" dirty="0" smtClean="0"/>
                        <a:t>begin</a:t>
                      </a:r>
                    </a:p>
                    <a:p>
                      <a:r>
                        <a:rPr lang="en-US" sz="1600" dirty="0" smtClean="0"/>
                        <a:t>     a := a –</a:t>
                      </a:r>
                      <a:r>
                        <a:rPr lang="en-US" sz="1600" baseline="0" dirty="0" smtClean="0"/>
                        <a:t> 1</a:t>
                      </a:r>
                    </a:p>
                    <a:p>
                      <a:r>
                        <a:rPr lang="en-US" sz="1600" baseline="0" dirty="0" smtClean="0"/>
                        <a:t>end</a:t>
                      </a:r>
                      <a:r>
                        <a:rPr lang="en-US" sz="1600" dirty="0" smtClean="0"/>
                        <a:t>  </a:t>
                      </a:r>
                      <a:endParaRPr lang="el-GR" sz="1600" dirty="0"/>
                    </a:p>
                  </a:txBody>
                  <a:tcPr anchor="ctr"/>
                </a:tc>
              </a:tr>
              <a:tr h="661716"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Εισόδου &amp; εξόδου στοιχείων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readln</a:t>
                      </a:r>
                      <a:r>
                        <a:rPr lang="en-US" sz="1600" dirty="0" smtClean="0"/>
                        <a:t>(grade)</a:t>
                      </a:r>
                    </a:p>
                    <a:p>
                      <a:r>
                        <a:rPr lang="en-US" sz="1600" dirty="0" err="1" smtClean="0"/>
                        <a:t>writeln</a:t>
                      </a:r>
                      <a:r>
                        <a:rPr lang="en-US" sz="1600" dirty="0" smtClean="0"/>
                        <a:t>(average)</a:t>
                      </a:r>
                      <a:endParaRPr lang="el-GR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Πρότυπα προγραμματισμού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323528" y="19888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Ένα σύστημα μπορεί να περιγραφεί με τα 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αντικείμενα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από τα οποία αποτελείται. Κάθε αντικείμενο περιλαμβάνει τις διαδικασίες (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μεθόδους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) που μπορεί να υποστεί και τα δεδομένα (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ιδιότητες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) που το χαρακτηρίζουν. Τα αντικείμενα μπορούν να αλληλεπιδράσουν μέσω 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μηνυμάτων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data:image/jpeg;base64,/9j/4AAQSkZJRgABAQAAAQABAAD/2wCEAAkGBhQSEBUUEBQSFRAVFRUVGBYXFBUVFRYWGRcWFxQXFBcXHSceGBkkGRUeHy8gJCcpLCwsGB8xNTAqNSYrLSkBCQoKDgwOGg8PGiokHyQ1NDAtLDUsLCwwMSksKSwsKSwxLCwsLCwpLCwqKSwpKiwsLCkqLCksLCksKS8sLCksKf/AABEIARMAtwMBIgACEQEDEQH/xAAcAAEAAgIDAQAAAAAAAAAAAAAABgcEBQIDCAH/xAA/EAACAQMCAwYDBgMHBAMBAAABAgMABBESIQUxQQYHEyJRYRQycUJSYoGRoSMzsSRTY3KCosEVQ4OSJaPhCP/EABoBAQACAwEAAAAAAAAAAAAAAAAEBQEDBgL/xAAwEQACAQIFAgQEBgMAAAAAAAAAAQIDEQQSITFBBVFhcbHwEyKBwVKRodHh8RQyM//aAAwDAQACEQMRAD8Au+lKVgwKUpQClKUApSuu5uBGjO2dKKzHAycAEnAHM4FAdlKiHA+1dzfRCaCKGC3beN5WM0jjbdooyoT6GQn2rWca4FctOJrqRru0Ub28fiQGMY8zqkbkXB55Vt8bLnkYFTqFCm3G92uP52/U9qDZN+J8Xht08S4kSNOWXOMnoFHNifQb1o5+8qxTeSSVF+81pdqmPXWYtOn3zitW3d/YSqklungvjVFPbu0brqGzIQcHY9QdjWz4HxCQl7e5x8RCFyw2SaNs6JVB5ZKkMvRlPQgmDPrCteEdt76M9fDN/wAO4nFcRiS3kSWM8mRgy/TI6+1ZNQnifZPQ5ueGlbe8G5AGmC4A30XCDY5++BqGc71JOAcdS6i1KCsinRLE3zxSD5kf/g8iCCNjVjhMZTxMbx0fKPEouJsqUpUw8ilKUApSlAKUpQClKUApSlAKUpQClKUAoajXbTtX8Jbl4mhaUMAYy48Qr8reEg+eQEg6TzwRkZqHWXedJf2o8PVAAY4ZWVdVzLOyAtHax7iMEg/xGJwMnC4JHmUlFXZ6jFydkczxH/p/jw2ieK1rIZGEa+VrVvN4UjLsJ0BYKPmIjG2DU+trlZEV0OUdQyn1VhkH9DUR7NcFeFcyYRSMLbodSRgnLF3O80rHdnP5ep2PYI4sljznwZJ4BvnyxzSIg9vKAMemK5XqNKH/AEj39f6Jjg4pG2sLYxmRcAR6yyAejAMwx0/iFj+YrhxCBvEikjGSr6XGQMxPs3PnpYK2Pwms+lVObW55FRnjP9iu0vk2gfTBeD8BOIZz7xscE/cY/d2k1dN5aLLG8cgDRupRgeRVhgj9DW7DV3QqKovaMNXVjbUqKd33EG8KSzmJaeyfwSzc5ISNVvKfrHsfdTUrruoyUkpLZkUUpSvRgUpSgFKUoBSlKAUpSgFKUoBVdd59jm5tJLpTJw3LRSrrcRxyuR4MsgUgFc+XJ2GferFrpu7VJI2SVQ0bqVZTuCpGGB9sVhq6sZi7O5FLDhUMAxBFHGPREVc+5wNz7mobxrhKcMuzxGGMtA2VuI1zmPURmeIcufzD3PLNSXsm2bOI6mZMNoLfN4WtvByTuT4ekZO5rayRhgVYAqQQQQCCDsQQeYqmzOEmnr3LeylFM6bDiEc8ayQurxsMqynIP/6PTmKxuwy6Tex7ApeytjflKscoJzz+eo5Z9hZrOZ34bcrHA51NbSxtJED1KkMCOgHX1JrePKbS6+IOPh5xHFP/AIcg8sUwz9jzeG3p5D0NR8VTz02oO/JqqXcdVsS+lKVzpoFKUoCKcTb4bjFnOuAl0slnL7sAZLc49dQK59DU7qGduYMwRPyaG8s5F2z5viI0/pIamddh0mpnw6T4dvv9yPUWopSlWhrFKUoBSlKAUpSgFKUoBSlKAVxkjDKQeRBB+h2NcqUBRUfEJeBXJtLiTxLbZ49Tf9pmIUxE/KwwQYztkZBAOasPh3FI7iFZrdhJGwypG2fY55HO2DyqM963Z+afiNtpeJIpYXhVpFLASKxkZcDmzIcgHY6GqO2vZu/4TOJLSMXNs5HixxZBb3ERyVYb4ZSfcAVBxFODejs/UuIVIyoxkt1o9H9O/G+35lnWsrNGrOmhyoLJqD6TjddS7N9RWki7UWd1ayM0iiMq6SRyFUkU4KsjIT83pzztit7BLqRWwy6gDpYaWGRnDDoR6VH+LQCxSa5jeJYwXmaOaNZE8Q7nwmyHRmfBwCRnkBk1A8lr78xNtK6JFwy7eGyt/is+OUhjYZyxlYKuCTzbPP6Gs7h3EknQvHumplDdG0nSWU9VyCM9cVGODWF1eCKa/VYhoyI1O41rhgoydGUOkuWLkMQPDyQZdFEFUKoCqoAAAAAAGAAByAFc/VUYtrnw2ISOdK+UJxz5VoMkf7W25ma0t15yXcTt+GODMzt7boq/VxUxqF9kONQ395NcRSIywqbeJQwLEEq80xXmFZgqqeojJ61NK7Tp1F0cOlLd6+/oRpu7FKUqwPApSlAKUpQClKUApSlAKUpQClKUBg8b4Ml1A8MudLDZlOGRgco6EfK6sAQfUVEuBXUhV4bkg3du3hyYwNY5xTAdFdMH66h0qQdrO1sPD4PFnOWPljjGNcjei56DmTyA/LNC8Q7wbuS/N6rIj6BH4WMxeECSEbkzHJJ1c8nbA2qLiYxlGz3LDBUas23BXRd1Uv217QniPEltImzaRkqSu6liNLyncAhScAk4265wXaDvQuZ4fDAjt1YYd0ZmdgeYUsBoHuMms7sXwq1MUVsF8TiM0hmEkLAvYxquI5WkXIzkAmPO+vBwdjCTVFZ5K/28TdiYyikpaeHJaPZDizPEILgaby3RFlXOdQxhJUP2kfTnPQ5BwRUgqueE8UeXitqjDTeQR3Ud2i5C6cJoYesbuVdeu/1qZ3/GQlxBbqQZZizY6iJFJdsfXCj6+1c/iqOWp8vKv78OfIiu3Bwvbsm7hiBAVUlnffGy6Y4wR6FpCf8Ax1VXeD3ktdFre0bFp8ruNmn9QD0i/dvpzkPfFxAwRDRrDXQW3ZxjSsaF5JFzzBfUB9AfSqgqfgsPFxVV/T9/t9Cz6dho1W5z2XHicoJWR1kiZo5UOVdDpZT7Ef0r0N3Z9tzxC2bxQouYSqyY2Dgg6JFHTVggjoVPTFed62XAe0U9lL4trJofGkggMjrnOl1PMZHMYI6EVd0qmV2exOx+BVeOaC+b1PU9Kh/YDvGi4kpQgRXaDU8WcgrsPEjPVMnHqCRnmCZhU1O5ykouLyyWopSlDyKUpQClKUApSlAKUpQClK6bx3EbmNQ0gViqk4DNg6QT0BOBQHnjvW4lNJxeZJgwSIBYgSNIjwCGAB5u2WJ54A9Kiddl3LM08xutXxPisJSxy3iD5gcdAdgByArrqBVd5M7TAQyYeKBFT7ut4JcyxXU1nKsEmY4Y5mj8RSBqaZVB25lN991qA1ygleMgxSzRkZx4crpjPPGk7ZqPUg5wcU7fS/6GMbRqVoZYW8Sy+zXazw+IS2McaJeFnSS7mkkuHmeMHP2V6AkKSqjFa3vVsDbNa3EcsvxbSMrTs5L9CuAMKigk4CgDBI3zUU4DeEcShubhmYtLpaVvmDkAJIxHMAkZ9s1aHaiFb1nhGNcVncswzkpI+EjGOuGjLfkpHOtqoRw9SMrbrXx09PA5z4eVSjLdM003b62v7BoOLq8Mi6SJ442kjEn2HUKCUbmCp2O4zvVa3i8hDIJAdQLeE8YABIUjUckkb8ts4rbgh49RGVdELj8DjJYe6tk/ma0qKY3MMnzL8p+8vQirDEdMhhFno3yvjheX98E3CRtPK5tJ9u5zhi0jGc+p9T1Nc6UqubudFGKirLYtXuQ7QQI3wjxRJPhjFMEUPIvzPHI3MsOY9VX1Xe5K8m8Pvmgninj3eGRJVGcatJ3Un0IyPzr1PwriaXEEc0JzHIoZT7HofQjkR6g1OpTzR1OS6jhlQq/Kvle33MulKVtK0UpSgFKUoBSlKAUqH3PbZ5pJI7BEZI2KPdSkiEODhkiQeaZgdjuq561qLvtHbu3gz3b3ExGlootTZ5EgxWw5f5s88ZrTOtGLtu/A3RpSkr7ImV52mhRzGrGSYDJjj87D01n5U/1EVFe13Grk2U8jP8KiRO2mJg0xwp0hpSMJk4HkHXZjS3a7YBLOw8KMbarhlt4x66Y4wznn6DrXZedg7q7R4766jS3fZoreLBKggjM0pJG46LWu9ab2sj3alBb3Z58tCNAwc42J9T1/eu2uUiqGfw9k1vp6+XUdO/XbG9cajy/2Z2WH1pR8l6CvjvgEnkBmvtBbtIyRxoZJHdVWMZy5yPLt6gGkVd2M1qnw6cp9kZFvC5Qh0Zd9eGG+hkiKnHTKSFh+VW72VtmnkW8Yx+aPRJjPiFgkcbxt00Boy4OSfONhvmNdrYFXiV2qqFVWhUKBsqi2hAUY6AbVldiOMiC48JziK4IA9FmAwv8A7qMfVR61e47B58HGrHePpszm1eaVSXO5Grey8MvG3zRSSwn6LI2P2/rWJxjhYkCuEDNEchckB1HNMqQRnG2DUk7URaOIXC/eMcn/ALRqD+6GtdV3hlHEYWOblI2qClDKzRcesoYpITaytLBNbiYawBJG3iOjRORzZSmCcCtfWTxzg2l/GQ6VIPiYXVjb5sZ5Zxn0571hW0mUU5ycDP1xXJ43DSoVLMsMBWbTpTbbXPgdlXf3EwSixkZ3BgeZjEmcshHll1fdywyF+p+1VIVY/cbxox30lsT5J4jIB/iRkDP5ox3/AACtNB2lY8dXg5UMy4f8F5UpSphyopSlAKUpQGg7ccVlt7J5LfZ9UalyuoRKzhXlK/a0g5xy9dgarzhPeNLqmsoZ/HlK6kupnj0QjQTKSQB4jKQCFA5k5IANXFVB9u+zscsk0p/myz8QlwrHSYrS3kRCUB07SIATjPnPQ0lO0cqWr5PUVd37Ew7G2kUvCLeNlDxPAFcHcMTnxc/V9W9bTu+iWzd+H6EARPGhlChWmiLYcS4HmkRiAT1DIdt6hvZzhQubi3tlknht1/6nIngu0TDTcBI9xzUajgHbOa2vF+G3cJWO6ju5jEdVvf2SZnGQQRLGu6tp2PNW261CpxnB51qnwSqkoyWV6NFq18cbH6VF+7+9vZIHF+jjS+IpJEWKWWPGdUsQJ0MDt0z6VKamkM8goWWRo3UqV6EYOckH9x+1dtWH36WoXiUT7ee1A5fckbr1+aq8qBVVpaHZdOqOpQTkK529+8EsU0X82KWN0GCcsGGFwOeeX51xrrnlKqWUkMuGUjYhgcqR75ArzB2kiRiY5qM14P0LD7YS54rebEeeBt8j5reLofpWonhDKVOd+o2II3BB6EEZ/KpJ3kcNlimhvpEYRXMEKznG0M6qANf3VIOPTK+9R2OQMMqQQeoOR+1dvgZxqUFHto0c9hpKVNI48T44JriFpCBcmIwTDYamjOqKVfwurn6EEdK7KwOJ20bFGdgjowKnbV/lxzIPpX2a/bH8KJmP4jo/Ygn9cV6w9NYaLp30W3k+PobIfJdMybuVVRi/yBTn6Y5f8VpuJdlWs4bSXJaK8t1mDY2WQ7tHn1CMvPrq9KyHsZJVJuNOACViXcZwcFz9o+3KrZkt7RuzFv8AEqrILSHwwPn+JMelBFjfxDIxH1Jztmqvqt6ijdWWv2NM8RKjVhUS98lH1af/APPvEIy13GyoLjUHVsedogArKD91W0nA6vv0qrPDZSVkGJFJVh6MpKsNvcVN+wE4ht4bkHDx8V8MDGTIk8cEUse3sdf1SuepPLLUn9UfxKEXHZ6/oegqUpU05kUpSgFKUoD4y5BG49xzH0qteM8BteFwlRJJJc3EMlrE88i6YYmBaaQ4CqqKW1MfmYkDOWqy6xrvhkUrI0sUbtGdSF0Vih23QkeU7Dl6VhmUyu+6q5iluZPCDCKC1ihty2AZIvEkE0pHPLSwjn90HrVm1rrPs7bxXEtxFGFnmAEjAnzYOflzgEnckDc862NYjHKrGZPM7ilKV6PJD+8vsRDxC1Jk1iaBJXiZCAc6D5G2OVJUbDfavN8cpbSAQCVDHr+lev2GdjXlvtj2Nk4ddmFyNBUvDIu+qLWQA4I+YYGR9PWtNaN1ctumVcs3Dv8AY0pdtJ282cfuBq/evkmBqGCRpJI5+v7mpJ2L7MC9u44pnaKBgzGTZDIVIURxMwwXLMBtnG9Z3eL2Oj4dcRpE7vFJGXGsgsCpwwLAAEbg8vWouxcf5FOVX4N9e+659svDsZA54ZarcsJXNvHrJwwYFQQD0bYgZ64rU9pe6axuY38KJLa4O6ywjQQ3PzKpAYeo/oa590Ucg4PbeLnk5TPMRF2MWf8ATjHtitd287YXUN2lrBCxiaJpGljkjEgAyCGL7W6D+8bJP2dwasHLKrnJ2eayKgnsTZTywXChbqM+bRG7rpwCrhxlipXB3I54IrhZ30LtkzFjnYENGgPsuwzn1zUntO0atM6eNbC00rritifEnmkJWOA3MmHkZsZZxgAczUx4c00cTR31vZRWgU5Mcn8JU+7JHIoB9yDg+lbl1epTsnBP36llTk9tPf1K8llCjJ9gOpJPIAcyT6CpX2C4Oiw/F3LkRq8jRxO58K1YMySsVY6VlJBzjGnkOZNR/tS/CYxpsYllunysbRyuI4GwSHVslQwIyFXfb9Yxa+LPFJNdMz6tUqqW/h68HU5jXy5JA5jpmpFarV6klCEcse7PUpuckrbGNd3QllkkX5ZJZHH0Z2I/Y1a3ct2FJhjvbltSF5JreHHlRmwhmfbdysY0+g35nao7C3EjwQaxH4zRxazyQMQpY/TNesuHWCQQxwxjEcaLGo/CoAGffAqpox3Z76nUSjCinstfyRkUpSpBTClKUApSlAKUpQClKUApSlAKrbvl7GTXccM9qhkmgLq0YIBaN8Elc8yGUHHoTVk0rDV1ZnuE3CSlHdHl/hnby7hghjt/BURM7JI0KtKqswdost9kuMnAB2G+1YvaLtDPfSeJdOC5CxjSNKKpOPKv+onNSbvV7GmyvGmQD4S5csuP+3KfNIh9ATll/MdKi3BY9V3bKMZa5t1GeW8qVDaamonR0oUZUJYiC+azv4O2vvxPVNvAERUUYVQFA9AowB+gqKx920PxE0sss8sU8nivbuymIvtjWQNUiDGyMSo9DUupU1q5zV7FL97PDLL4lQ8SwpbpGXaFVWW4MpZYbeMDA2ERJY/KOVafjHaa5vBocLDa7ZiDeI8noJnO2M/ZA365qYd9fCLcpBKYlN5JPHGsmWyI49crbA4OwxuD81QOrTp+Dp1X8Wor2enYscJBSi2zHuLFHTQw8oIIx5cEcipHI1yS0UR+Guy6dI+mMV3Uq/yxvexPyrcjHArESrKrjcKIc+h3yR+YB/KvSPd7xhrrhlrM5JkaIK5PMuhKOT7krmqRht1UsVAGptTe5PM1bnc8P/iIscvFucfT4iTGPaqDG4dUacIrx9bldjItKLe5NKUpVWV4pSlAKUpQClKUApSlAKUpQClKUBre0PZ+G9t3guFzG/ocMrDdXQ9GB3Fecewt5FDx2GOdtcUVw8aSAY1SZaOF2HQaiD+deoKgS9zFkOIfG5lz4vjeDlfCEnPPLVjV5sZxn22rFkzZGpKKcU9HuT2lKVk1lS98F1qvbWL+7hmlPLm7Ig9+SGobUh7y5tXF5BnOi2gXHpqaVyP3BqOs2Bk8hvXTdPVqCfe5c4RWpI6IW1O56KdA+uAWP6kD8qyKxeGLiJSebZc/ViW/5rKqbD/W5IjsdF9c+HE7n7Kk/n0/er37D8H+F4dbQEYZIU1f5yNT/wC5jVM9n+Fi74hbW7DKFzNJ6eHD5sH2Z9K16Cqh6nUzVFDt9yrxk7zy9hSlKqiEKUpQClKUApSlAKUpQClKUApSlAKUpQClKUBR3eEuOM3OesVsR7jS4yPzGKj90uUYeoI/Xb/mpn3t2GjiEM2PLPA0ZP44W1D9UkP6GobcfKfy/qK6bAyTw68LlxhnekcwK+0pU8lkw7nrYNf3UnWOCGIf+R2dh/8AWtW5VU9ya4uOIe5tT/scf8Va1cnim3WlfuUVd3qSFKUqMaRSlKAUpSgFKUoBSlKAUpSgFKUoBSlKAUpSgIh3o8Aa5sC0S6p7dhcRgc20AiRB/mjLDHriqWursGAyKfLpDA+2Qf6V6YqhO23Z4WV/JDgfDXIaaEfZGf58Q+jHUB6NVp0+tlbpPnbzJuFqWbh39TXZpWgW7e3YRsSUTJBP2ocdPxJ6dRmttYXJdfMMOCVb0yOo/CRuPrV3Cspu3JZRqKWnJK+62+8Hi5QnC3NswA9ZImDD/YzVdVea7uaSIpPB/Pt3Eye5X5lPqCuQRXoTgHGku7aK4i/lyoHHqM81PuDkH6VQdQpZKzfD1/cqsVDLUv3NhSlKryKKUpQClKUApSlAKUpQClKUApSlAKUpQClKUAqMd4fZH/qFmUQhbmMiWBvSRQfKfwsDpP1B6VJ6VlO2qM7HmkRiVB4ilXUkEHZo5FJV19iCCK74YQoAXYAYHXboN6kHeJwr4fishAxHcxrONtvEU+HN+ZwrH/NWirq8NUVWmqnPJeUZKcVLkVJO7TtV8DcfCzNiynbMRPywzk7oT0R+nQN9SajdcJYgylWGVIwR6imJw6rwyvfgVqSqRsej6VUXYXvJNrptuIuTBnTFcsc6B9mO4P7B/wBfWrcVgQCCCDuCORHtXL1KcqcsslqUs4ODsz7SlK1ngUpSgFKUoBSlKAUpSgFKUoBSlKAUpSgFKUoCru+hf41icb/2lc77LpjP9VFQSpj3s3wkvooxv4ELE77BpmGAfcLFn6OPWodXS9Oi1Q15ZcYRWpilKVYEs4ugIIIBB2IO4I963vY7tpNw4iM6prD+75ywDfJgJPmX8B/L0Okr5Wivh4Vo2kjVUpRqK0j0BwjjMN1EJbeRZIz1B5HqGB3Vh6EA1m153sLyW3l8a1kMU3UgZVx92VDs6/XcdCDVodke9CK5ZYboC3uzsoJzDKf8Fz1/A2DvtmuexODnQ13Xcqa2HlT14JxSlKhEcUpSgFKUoBSlKAUpSgFKUoBSlKAVr+Pcbjs7aS4nOI41LH1J+yq/iJwB7mthVU94PGmm4gkL208/D7fJkEUTS67jQrorqDjSA68/Vqw3ZXMpXZA5uP8Ajk3E50tOxcllZUy24VGYAMFUBRg8lrtBqY8Saa6jBv1Sy4chDOjyKZJtJDKshHljTI3UZY4xtUR4xwkzv4nBra6+FV1WWWGMvE2ThjbwNu5A3JUgcuWQat8L1NqKjUhbyLKOLjD5baHGlfONcHu7MWvjBHa6UEIVMUkbFo00PnK5zKvp1ru4lwq6t4jLPbMsagFmWWFwNwOWoHmegqxXUcM9HK3mSY14SV0dVfK5WsE0mrw7W8bQ5RtNvI4V1xlSUBGd/XrWQnB7onAsr7PvbSL+7gD963/5NH8a/M9fGp/iRjV1XEKupDgFeoPL61vrLsJxGbGm28JSSNU8iJjHUohZz+g/TeplwLukiUBr9xcNz8NQUg9tQzqkx+I4/DUar1CjFNLU0zxVNLTUdz8l41u5uGZ7PK/CtISZSmPNudzF90nfbqMUqwEQAAAAADAA2AA5ACvlc5J3bZUN3dzlSlK8mBSlKAUpSgFKUoBSlKAUpSgFRHifdxHLLLIl1fQeK/iOsU2lS+ACwypYbKBgHG1S6lARLhndbYxSeI6PcSA5DXMjT6fTCv5c75zjNStUAGAAAOQAwB9BXKlAVl3zKQ1lJpyiSSsefNPCnAGOpWBv0Nd3bplbhd1yIaE6fQlsaMfUkY/KpL294W01k3hLrlheO4RerGJgzIPd01J/qqrruSdbVY181jBplt5tWTcggfAQY+8srLq3+wv1qPWpOcotcEilUUYtMsTuuh/sLS4/n3NzLv6GVkTlt8qDlUvxWv7P8L+GtIIBj+FFHGSOpVQGP5nJ/OthUgjilKUApSlAKUpQClKUApSlAKUpQClKUApSlAKUpQClKUAqoeA2intRcWxGbW3U3MMRJMcU7CEl0UnAOZGIHIatgKUrJkt6lKVgw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" name="2 - Υπότιτλος"/>
          <p:cNvSpPr txBox="1">
            <a:spLocks/>
          </p:cNvSpPr>
          <p:nvPr/>
        </p:nvSpPr>
        <p:spPr>
          <a:xfrm>
            <a:off x="683568" y="1484784"/>
            <a:ext cx="813690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7.5.</a:t>
            </a:r>
            <a:r>
              <a:rPr lang="en-US" sz="2000" b="1" noProof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Αντικειμενοστραφής προγραμματισμός </a:t>
            </a:r>
            <a:r>
              <a:rPr lang="el-GR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object oriented programming)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2" name="11 - Πίνακας"/>
          <p:cNvGraphicFramePr>
            <a:graphicFrameLocks noGrp="1"/>
          </p:cNvGraphicFramePr>
          <p:nvPr/>
        </p:nvGraphicFramePr>
        <p:xfrm>
          <a:off x="467544" y="3356992"/>
          <a:ext cx="8136903" cy="248263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15113"/>
                <a:gridCol w="3121391"/>
                <a:gridCol w="3600399"/>
              </a:tblGrid>
              <a:tr h="425389"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Αντικείμενο</a:t>
                      </a:r>
                      <a:endParaRPr lang="el-G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b="0" dirty="0" smtClean="0"/>
                        <a:t>κύκλος</a:t>
                      </a:r>
                      <a:endParaRPr lang="el-G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b="0" dirty="0" smtClean="0"/>
                        <a:t>παιδί</a:t>
                      </a:r>
                      <a:endParaRPr lang="el-GR" sz="1600" b="0" dirty="0"/>
                    </a:p>
                  </a:txBody>
                  <a:tcPr anchor="ctr"/>
                </a:tc>
              </a:tr>
              <a:tr h="572571"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Ιδιότητες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μήκος ακτίνας</a:t>
                      </a:r>
                      <a:endParaRPr lang="en-US" sz="16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φύλο, ύψος,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baseline="0" dirty="0" err="1" smtClean="0"/>
                        <a:t>έτος_γέννησης</a:t>
                      </a:r>
                      <a:endParaRPr lang="en-US" sz="1600" baseline="0" dirty="0" smtClean="0"/>
                    </a:p>
                  </a:txBody>
                  <a:tcPr anchor="ctr"/>
                </a:tc>
              </a:tr>
              <a:tr h="572571"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Μέθοδοι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Υπολογισμός</a:t>
                      </a:r>
                      <a:r>
                        <a:rPr lang="el-GR" sz="1600" baseline="0" dirty="0" smtClean="0"/>
                        <a:t> διαμέτρου</a:t>
                      </a:r>
                    </a:p>
                    <a:p>
                      <a:r>
                        <a:rPr lang="el-GR" sz="1600" baseline="0" dirty="0" smtClean="0"/>
                        <a:t>Υπολογισμός περιμέτρου</a:t>
                      </a:r>
                    </a:p>
                    <a:p>
                      <a:r>
                        <a:rPr lang="el-GR" sz="1600" baseline="0" dirty="0" smtClean="0"/>
                        <a:t>Υπολογισμός  εμβαδού</a:t>
                      </a:r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Περπάτημα</a:t>
                      </a:r>
                    </a:p>
                    <a:p>
                      <a:r>
                        <a:rPr lang="el-GR" sz="1600" dirty="0" smtClean="0"/>
                        <a:t>Στρίψιμο</a:t>
                      </a:r>
                      <a:r>
                        <a:rPr lang="el-GR" sz="1600" baseline="0" dirty="0" smtClean="0"/>
                        <a:t> κεφαλιού προς τα αριστερά</a:t>
                      </a:r>
                    </a:p>
                    <a:p>
                      <a:r>
                        <a:rPr lang="el-GR" sz="1600" baseline="0" dirty="0" smtClean="0"/>
                        <a:t>Ύψωση δεξιού χεριού</a:t>
                      </a:r>
                      <a:endParaRPr lang="el-GR" sz="1600" dirty="0" smtClean="0"/>
                    </a:p>
                  </a:txBody>
                  <a:tcPr anchor="ctr"/>
                </a:tc>
              </a:tr>
              <a:tr h="661716"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Μηνύματα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«Πες μου την περίμετρό σου»</a:t>
                      </a:r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«Περπάτησε 10 βήματα»</a:t>
                      </a:r>
                      <a:endParaRPr lang="el-GR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12 - Ορθογώνιο"/>
          <p:cNvSpPr/>
          <p:nvPr/>
        </p:nvSpPr>
        <p:spPr>
          <a:xfrm>
            <a:off x="467544" y="6021288"/>
            <a:ext cx="22994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Π.χ. 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C++, Java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Πρότυπα προγραμματισμού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323528" y="198884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Περιλαμβάνει ένα σύνολο λογικών προτάσεων και ένα μηχανισμό εξαγωγής συμπερασμάτων.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data:image/jpeg;base64,/9j/4AAQSkZJRgABAQAAAQABAAD/2wCEAAkGBhQSEBUUEBQSFRAVFRUVGBYXFBUVFRYWGRcWFxQXFBcXHSceGBkkGRUeHy8gJCcpLCwsGB8xNTAqNSYrLSkBCQoKDgwOGg8PGiokHyQ1NDAtLDUsLCwwMSksKSwsKSwxLCwsLCwpLCwqKSwpKiwsLCkqLCksLCksKS8sLCksKf/AABEIARMAtwMBIgACEQEDEQH/xAAcAAEAAgIDAQAAAAAAAAAAAAAABgcEBQIDCAH/xAA/EAACAQMCAwYDBgMHBAMBAAABAgMABBESIQUxQQYHEyJRYRQycUJSYoGRoSMzsSRTY3KCosEVQ4OSJaPhCP/EABoBAQACAwEAAAAAAAAAAAAAAAAEBQEDBgL/xAAwEQACAQIFAgQEBgMAAAAAAAAAAQIDEQQSITFBBVFhcbHwEyKBwVKRodHh8RQyM//aAAwDAQACEQMRAD8Au+lKVgwKUpQClKUApSuu5uBGjO2dKKzHAycAEnAHM4FAdlKiHA+1dzfRCaCKGC3beN5WM0jjbdooyoT6GQn2rWca4FctOJrqRru0Ub28fiQGMY8zqkbkXB55Vt8bLnkYFTqFCm3G92uP52/U9qDZN+J8Xht08S4kSNOWXOMnoFHNifQb1o5+8qxTeSSVF+81pdqmPXWYtOn3zitW3d/YSqklungvjVFPbu0brqGzIQcHY9QdjWz4HxCQl7e5x8RCFyw2SaNs6JVB5ZKkMvRlPQgmDPrCteEdt76M9fDN/wAO4nFcRiS3kSWM8mRgy/TI6+1ZNQnifZPQ5ueGlbe8G5AGmC4A30XCDY5++BqGc71JOAcdS6i1KCsinRLE3zxSD5kf/g8iCCNjVjhMZTxMbx0fKPEouJsqUpUw8ilKUApSlAKUpQClKUApSlAKUpQClKUAoajXbTtX8Jbl4mhaUMAYy48Qr8reEg+eQEg6TzwRkZqHWXedJf2o8PVAAY4ZWVdVzLOyAtHax7iMEg/xGJwMnC4JHmUlFXZ6jFydkczxH/p/jw2ieK1rIZGEa+VrVvN4UjLsJ0BYKPmIjG2DU+trlZEV0OUdQyn1VhkH9DUR7NcFeFcyYRSMLbodSRgnLF3O80rHdnP5ep2PYI4sljznwZJ4BvnyxzSIg9vKAMemK5XqNKH/AEj39f6Jjg4pG2sLYxmRcAR6yyAejAMwx0/iFj+YrhxCBvEikjGSr6XGQMxPs3PnpYK2Pwms+lVObW55FRnjP9iu0vk2gfTBeD8BOIZz7xscE/cY/d2k1dN5aLLG8cgDRupRgeRVhgj9DW7DV3QqKovaMNXVjbUqKd33EG8KSzmJaeyfwSzc5ISNVvKfrHsfdTUrruoyUkpLZkUUpSvRgUpSgFKUoBSlKAUpSgFKUoBVdd59jm5tJLpTJw3LRSrrcRxyuR4MsgUgFc+XJ2GferFrpu7VJI2SVQ0bqVZTuCpGGB9sVhq6sZi7O5FLDhUMAxBFHGPREVc+5wNz7mobxrhKcMuzxGGMtA2VuI1zmPURmeIcufzD3PLNSXsm2bOI6mZMNoLfN4WtvByTuT4ekZO5rayRhgVYAqQQQQCCDsQQeYqmzOEmnr3LeylFM6bDiEc8ayQurxsMqynIP/6PTmKxuwy6Tex7ApeytjflKscoJzz+eo5Z9hZrOZ34bcrHA51NbSxtJED1KkMCOgHX1JrePKbS6+IOPh5xHFP/AIcg8sUwz9jzeG3p5D0NR8VTz02oO/JqqXcdVsS+lKVzpoFKUoCKcTb4bjFnOuAl0slnL7sAZLc49dQK59DU7qGduYMwRPyaG8s5F2z5viI0/pIamddh0mpnw6T4dvv9yPUWopSlWhrFKUoBSlKAUpSgFKUoBSlKAVxkjDKQeRBB+h2NcqUBRUfEJeBXJtLiTxLbZ49Tf9pmIUxE/KwwQYztkZBAOasPh3FI7iFZrdhJGwypG2fY55HO2DyqM963Z+afiNtpeJIpYXhVpFLASKxkZcDmzIcgHY6GqO2vZu/4TOJLSMXNs5HixxZBb3ERyVYb4ZSfcAVBxFODejs/UuIVIyoxkt1o9H9O/G+35lnWsrNGrOmhyoLJqD6TjddS7N9RWki7UWd1ayM0iiMq6SRyFUkU4KsjIT83pzztit7BLqRWwy6gDpYaWGRnDDoR6VH+LQCxSa5jeJYwXmaOaNZE8Q7nwmyHRmfBwCRnkBk1A8lr78xNtK6JFwy7eGyt/is+OUhjYZyxlYKuCTzbPP6Gs7h3EknQvHumplDdG0nSWU9VyCM9cVGODWF1eCKa/VYhoyI1O41rhgoydGUOkuWLkMQPDyQZdFEFUKoCqoAAAAAAGAAByAFc/VUYtrnw2ISOdK+UJxz5VoMkf7W25ma0t15yXcTt+GODMzt7boq/VxUxqF9kONQ395NcRSIywqbeJQwLEEq80xXmFZgqqeojJ61NK7Tp1F0cOlLd6+/oRpu7FKUqwPApSlAKUpQClKUApSlAKUpQClKUBg8b4Ml1A8MudLDZlOGRgco6EfK6sAQfUVEuBXUhV4bkg3du3hyYwNY5xTAdFdMH66h0qQdrO1sPD4PFnOWPljjGNcjei56DmTyA/LNC8Q7wbuS/N6rIj6BH4WMxeECSEbkzHJJ1c8nbA2qLiYxlGz3LDBUas23BXRd1Uv217QniPEltImzaRkqSu6liNLyncAhScAk4265wXaDvQuZ4fDAjt1YYd0ZmdgeYUsBoHuMms7sXwq1MUVsF8TiM0hmEkLAvYxquI5WkXIzkAmPO+vBwdjCTVFZ5K/28TdiYyikpaeHJaPZDizPEILgaby3RFlXOdQxhJUP2kfTnPQ5BwRUgqueE8UeXitqjDTeQR3Ud2i5C6cJoYesbuVdeu/1qZ3/GQlxBbqQZZizY6iJFJdsfXCj6+1c/iqOWp8vKv78OfIiu3Bwvbsm7hiBAVUlnffGy6Y4wR6FpCf8Ax1VXeD3ktdFre0bFp8ruNmn9QD0i/dvpzkPfFxAwRDRrDXQW3ZxjSsaF5JFzzBfUB9AfSqgqfgsPFxVV/T9/t9Cz6dho1W5z2XHicoJWR1kiZo5UOVdDpZT7Ef0r0N3Z9tzxC2bxQouYSqyY2Dgg6JFHTVggjoVPTFed62XAe0U9lL4trJofGkggMjrnOl1PMZHMYI6EVd0qmV2exOx+BVeOaC+b1PU9Kh/YDvGi4kpQgRXaDU8WcgrsPEjPVMnHqCRnmCZhU1O5ykouLyyWopSlDyKUpQClKUApSlAKUpQClK6bx3EbmNQ0gViqk4DNg6QT0BOBQHnjvW4lNJxeZJgwSIBYgSNIjwCGAB5u2WJ54A9Kiddl3LM08xutXxPisJSxy3iD5gcdAdgByArrqBVd5M7TAQyYeKBFT7ut4JcyxXU1nKsEmY4Y5mj8RSBqaZVB25lN991qA1ygleMgxSzRkZx4crpjPPGk7ZqPUg5wcU7fS/6GMbRqVoZYW8Sy+zXazw+IS2McaJeFnSS7mkkuHmeMHP2V6AkKSqjFa3vVsDbNa3EcsvxbSMrTs5L9CuAMKigk4CgDBI3zUU4DeEcShubhmYtLpaVvmDkAJIxHMAkZ9s1aHaiFb1nhGNcVncswzkpI+EjGOuGjLfkpHOtqoRw9SMrbrXx09PA5z4eVSjLdM003b62v7BoOLq8Mi6SJ442kjEn2HUKCUbmCp2O4zvVa3i8hDIJAdQLeE8YABIUjUckkb8ts4rbgh49RGVdELj8DjJYe6tk/ma0qKY3MMnzL8p+8vQirDEdMhhFno3yvjheX98E3CRtPK5tJ9u5zhi0jGc+p9T1Nc6UqubudFGKirLYtXuQ7QQI3wjxRJPhjFMEUPIvzPHI3MsOY9VX1Xe5K8m8Pvmgninj3eGRJVGcatJ3Un0IyPzr1PwriaXEEc0JzHIoZT7HofQjkR6g1OpTzR1OS6jhlQq/Kvle33MulKVtK0UpSgFKUoBSlKAUqH3PbZ5pJI7BEZI2KPdSkiEODhkiQeaZgdjuq561qLvtHbu3gz3b3ExGlootTZ5EgxWw5f5s88ZrTOtGLtu/A3RpSkr7ImV52mhRzGrGSYDJjj87D01n5U/1EVFe13Grk2U8jP8KiRO2mJg0xwp0hpSMJk4HkHXZjS3a7YBLOw8KMbarhlt4x66Y4wznn6DrXZedg7q7R4766jS3fZoreLBKggjM0pJG46LWu9ab2sj3alBb3Z58tCNAwc42J9T1/eu2uUiqGfw9k1vp6+XUdO/XbG9cajy/2Z2WH1pR8l6CvjvgEnkBmvtBbtIyRxoZJHdVWMZy5yPLt6gGkVd2M1qnw6cp9kZFvC5Qh0Zd9eGG+hkiKnHTKSFh+VW72VtmnkW8Yx+aPRJjPiFgkcbxt00Boy4OSfONhvmNdrYFXiV2qqFVWhUKBsqi2hAUY6AbVldiOMiC48JziK4IA9FmAwv8A7qMfVR61e47B58HGrHePpszm1eaVSXO5Grey8MvG3zRSSwn6LI2P2/rWJxjhYkCuEDNEchckB1HNMqQRnG2DUk7URaOIXC/eMcn/ALRqD+6GtdV3hlHEYWOblI2qClDKzRcesoYpITaytLBNbiYawBJG3iOjRORzZSmCcCtfWTxzg2l/GQ6VIPiYXVjb5sZ5Zxn0571hW0mUU5ycDP1xXJ43DSoVLMsMBWbTpTbbXPgdlXf3EwSixkZ3BgeZjEmcshHll1fdywyF+p+1VIVY/cbxox30lsT5J4jIB/iRkDP5ox3/AACtNB2lY8dXg5UMy4f8F5UpSphyopSlAKUpQGg7ccVlt7J5LfZ9UalyuoRKzhXlK/a0g5xy9dgarzhPeNLqmsoZ/HlK6kupnj0QjQTKSQB4jKQCFA5k5IANXFVB9u+zscsk0p/myz8QlwrHSYrS3kRCUB07SIATjPnPQ0lO0cqWr5PUVd37Ew7G2kUvCLeNlDxPAFcHcMTnxc/V9W9bTu+iWzd+H6EARPGhlChWmiLYcS4HmkRiAT1DIdt6hvZzhQubi3tlknht1/6nIngu0TDTcBI9xzUajgHbOa2vF+G3cJWO6ju5jEdVvf2SZnGQQRLGu6tp2PNW261CpxnB51qnwSqkoyWV6NFq18cbH6VF+7+9vZIHF+jjS+IpJEWKWWPGdUsQJ0MDt0z6VKamkM8goWWRo3UqV6EYOckH9x+1dtWH36WoXiUT7ee1A5fckbr1+aq8qBVVpaHZdOqOpQTkK529+8EsU0X82KWN0GCcsGGFwOeeX51xrrnlKqWUkMuGUjYhgcqR75ArzB2kiRiY5qM14P0LD7YS54rebEeeBt8j5reLofpWonhDKVOd+o2II3BB6EEZ/KpJ3kcNlimhvpEYRXMEKznG0M6qANf3VIOPTK+9R2OQMMqQQeoOR+1dvgZxqUFHto0c9hpKVNI48T44JriFpCBcmIwTDYamjOqKVfwurn6EEdK7KwOJ20bFGdgjowKnbV/lxzIPpX2a/bH8KJmP4jo/Ygn9cV6w9NYaLp30W3k+PobIfJdMybuVVRi/yBTn6Y5f8VpuJdlWs4bSXJaK8t1mDY2WQ7tHn1CMvPrq9KyHsZJVJuNOACViXcZwcFz9o+3KrZkt7RuzFv8AEqrILSHwwPn+JMelBFjfxDIxH1Jztmqvqt6ijdWWv2NM8RKjVhUS98lH1af/APPvEIy13GyoLjUHVsedogArKD91W0nA6vv0qrPDZSVkGJFJVh6MpKsNvcVN+wE4ht4bkHDx8V8MDGTIk8cEUse3sdf1SuepPLLUn9UfxKEXHZ6/oegqUpU05kUpSgFKUoD4y5BG49xzH0qteM8BteFwlRJJJc3EMlrE88i6YYmBaaQ4CqqKW1MfmYkDOWqy6xrvhkUrI0sUbtGdSF0Vih23QkeU7Dl6VhmUyu+6q5iluZPCDCKC1ihty2AZIvEkE0pHPLSwjn90HrVm1rrPs7bxXEtxFGFnmAEjAnzYOflzgEnckDc862NYjHKrGZPM7ilKV6PJD+8vsRDxC1Jk1iaBJXiZCAc6D5G2OVJUbDfavN8cpbSAQCVDHr+lev2GdjXlvtj2Nk4ddmFyNBUvDIu+qLWQA4I+YYGR9PWtNaN1ctumVcs3Dv8AY0pdtJ282cfuBq/evkmBqGCRpJI5+v7mpJ2L7MC9u44pnaKBgzGTZDIVIURxMwwXLMBtnG9Z3eL2Oj4dcRpE7vFJGXGsgsCpwwLAAEbg8vWouxcf5FOVX4N9e+659svDsZA54ZarcsJXNvHrJwwYFQQD0bYgZ64rU9pe6axuY38KJLa4O6ywjQQ3PzKpAYeo/oa590Ucg4PbeLnk5TPMRF2MWf8ATjHtitd287YXUN2lrBCxiaJpGljkjEgAyCGL7W6D+8bJP2dwasHLKrnJ2eayKgnsTZTywXChbqM+bRG7rpwCrhxlipXB3I54IrhZ30LtkzFjnYENGgPsuwzn1zUntO0atM6eNbC00rritifEnmkJWOA3MmHkZsZZxgAczUx4c00cTR31vZRWgU5Mcn8JU+7JHIoB9yDg+lbl1epTsnBP36llTk9tPf1K8llCjJ9gOpJPIAcyT6CpX2C4Oiw/F3LkRq8jRxO58K1YMySsVY6VlJBzjGnkOZNR/tS/CYxpsYllunysbRyuI4GwSHVslQwIyFXfb9Yxa+LPFJNdMz6tUqqW/h68HU5jXy5JA5jpmpFarV6klCEcse7PUpuckrbGNd3QllkkX5ZJZHH0Z2I/Y1a3ct2FJhjvbltSF5JreHHlRmwhmfbdysY0+g35nao7C3EjwQaxH4zRxazyQMQpY/TNesuHWCQQxwxjEcaLGo/CoAGffAqpox3Z76nUSjCinstfyRkUpSpBTClKUApSlAKUpQClKUApSlAKrbvl7GTXccM9qhkmgLq0YIBaN8Elc8yGUHHoTVk0rDV1ZnuE3CSlHdHl/hnby7hghjt/BURM7JI0KtKqswdost9kuMnAB2G+1YvaLtDPfSeJdOC5CxjSNKKpOPKv+onNSbvV7GmyvGmQD4S5csuP+3KfNIh9ATll/MdKi3BY9V3bKMZa5t1GeW8qVDaamonR0oUZUJYiC+azv4O2vvxPVNvAERUUYVQFA9AowB+gqKx920PxE0sss8sU8nivbuymIvtjWQNUiDGyMSo9DUupU1q5zV7FL97PDLL4lQ8SwpbpGXaFVWW4MpZYbeMDA2ERJY/KOVafjHaa5vBocLDa7ZiDeI8noJnO2M/ZA365qYd9fCLcpBKYlN5JPHGsmWyI49crbA4OwxuD81QOrTp+Dp1X8Wor2enYscJBSi2zHuLFHTQw8oIIx5cEcipHI1yS0UR+Guy6dI+mMV3Uq/yxvexPyrcjHArESrKrjcKIc+h3yR+YB/KvSPd7xhrrhlrM5JkaIK5PMuhKOT7krmqRht1UsVAGptTe5PM1bnc8P/iIscvFucfT4iTGPaqDG4dUacIrx9bldjItKLe5NKUpVWV4pSlAKUpQClKUApSlAKUpQClKUBre0PZ+G9t3guFzG/ocMrDdXQ9GB3Fecewt5FDx2GOdtcUVw8aSAY1SZaOF2HQaiD+deoKgS9zFkOIfG5lz4vjeDlfCEnPPLVjV5sZxn22rFkzZGpKKcU9HuT2lKVk1lS98F1qvbWL+7hmlPLm7Ig9+SGobUh7y5tXF5BnOi2gXHpqaVyP3BqOs2Bk8hvXTdPVqCfe5c4RWpI6IW1O56KdA+uAWP6kD8qyKxeGLiJSebZc/ViW/5rKqbD/W5IjsdF9c+HE7n7Kk/n0/er37D8H+F4dbQEYZIU1f5yNT/wC5jVM9n+Fi74hbW7DKFzNJ6eHD5sH2Z9K16Cqh6nUzVFDt9yrxk7zy9hSlKqiEKUpQClKUApSlAKUpQClKUApSlAKUpQClKUBR3eEuOM3OesVsR7jS4yPzGKj90uUYeoI/Xb/mpn3t2GjiEM2PLPA0ZP44W1D9UkP6GobcfKfy/qK6bAyTw68LlxhnekcwK+0pU8lkw7nrYNf3UnWOCGIf+R2dh/8AWtW5VU9ya4uOIe5tT/scf8Va1cnim3WlfuUVd3qSFKUqMaRSlKAUpSgFKUoBSlKAUpSgFKUoBSlKAUpSgIh3o8Aa5sC0S6p7dhcRgc20AiRB/mjLDHriqWursGAyKfLpDA+2Qf6V6YqhO23Z4WV/JDgfDXIaaEfZGf58Q+jHUB6NVp0+tlbpPnbzJuFqWbh39TXZpWgW7e3YRsSUTJBP2ocdPxJ6dRmttYXJdfMMOCVb0yOo/CRuPrV3Cspu3JZRqKWnJK+62+8Hi5QnC3NswA9ZImDD/YzVdVea7uaSIpPB/Pt3Eye5X5lPqCuQRXoTgHGku7aK4i/lyoHHqM81PuDkH6VQdQpZKzfD1/cqsVDLUv3NhSlKryKKUpQClKUApSlAKUpQClKUApSlAKUpQClKUAqMd4fZH/qFmUQhbmMiWBvSRQfKfwsDpP1B6VJ6VlO2qM7HmkRiVB4ilXUkEHZo5FJV19iCCK74YQoAXYAYHXboN6kHeJwr4fishAxHcxrONtvEU+HN+ZwrH/NWirq8NUVWmqnPJeUZKcVLkVJO7TtV8DcfCzNiynbMRPywzk7oT0R+nQN9SajdcJYgylWGVIwR6imJw6rwyvfgVqSqRsej6VUXYXvJNrptuIuTBnTFcsc6B9mO4P7B/wBfWrcVgQCCCDuCORHtXL1KcqcsslqUs4ODsz7SlK1ngUpSgFKUoBSlKAUpSgFKUoBSlKAUpSgFKUoCru+hf41icb/2lc77LpjP9VFQSpj3s3wkvooxv4ELE77BpmGAfcLFn6OPWodXS9Oi1Q15ZcYRWpilKVYEs4ugIIIBB2IO4I963vY7tpNw4iM6prD+75ywDfJgJPmX8B/L0Okr5Wivh4Vo2kjVUpRqK0j0BwjjMN1EJbeRZIz1B5HqGB3Vh6EA1m153sLyW3l8a1kMU3UgZVx92VDs6/XcdCDVodke9CK5ZYboC3uzsoJzDKf8Fz1/A2DvtmuexODnQ13Xcqa2HlT14JxSlKhEcUpSgFKUoBSlKAUpSgFKUoBSlKAVr+Pcbjs7aS4nOI41LH1J+yq/iJwB7mthVU94PGmm4gkL208/D7fJkEUTS67jQrorqDjSA68/Vqw3ZXMpXZA5uP8Ajk3E50tOxcllZUy24VGYAMFUBRg8lrtBqY8Saa6jBv1Sy4chDOjyKZJtJDKshHljTI3UZY4xtUR4xwkzv4nBra6+FV1WWWGMvE2ThjbwNu5A3JUgcuWQat8L1NqKjUhbyLKOLjD5baHGlfONcHu7MWvjBHa6UEIVMUkbFo00PnK5zKvp1ru4lwq6t4jLPbMsagFmWWFwNwOWoHmegqxXUcM9HK3mSY14SV0dVfK5WsE0mrw7W8bQ5RtNvI4V1xlSUBGd/XrWQnB7onAsr7PvbSL+7gD963/5NH8a/M9fGp/iRjV1XEKupDgFeoPL61vrLsJxGbGm28JSSNU8iJjHUohZz+g/TeplwLukiUBr9xcNz8NQUg9tQzqkx+I4/DUar1CjFNLU0zxVNLTUdz8l41u5uGZ7PK/CtISZSmPNudzF90nfbqMUqwEQAAAAADAA2AA5ACvlc5J3bZUN3dzlSlK8mBSlKAUpSgFKUoBSlKAUpSgFRHifdxHLLLIl1fQeK/iOsU2lS+ACwypYbKBgHG1S6lARLhndbYxSeI6PcSA5DXMjT6fTCv5c75zjNStUAGAAAOQAwB9BXKlAVl3zKQ1lJpyiSSsefNPCnAGOpWBv0Nd3bplbhd1yIaE6fQlsaMfUkY/KpL294W01k3hLrlheO4RerGJgzIPd01J/qqrruSdbVY181jBplt5tWTcggfAQY+8srLq3+wv1qPWpOcotcEilUUYtMsTuuh/sLS4/n3NzLv6GVkTlt8qDlUvxWv7P8L+GtIIBj+FFHGSOpVQGP5nJ/OthUgjilKUApSlAKUpQClKUApSlAKUpQClKUApSlAKUpQClKUAqoeA2intRcWxGbW3U3MMRJMcU7CEl0UnAOZGIHIatgKUrJkt6lKVgw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" name="2 - Υπότιτλος"/>
          <p:cNvSpPr txBox="1">
            <a:spLocks/>
          </p:cNvSpPr>
          <p:nvPr/>
        </p:nvSpPr>
        <p:spPr>
          <a:xfrm>
            <a:off x="683568" y="1484784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7.5.</a:t>
            </a:r>
            <a:r>
              <a:rPr lang="en-US" sz="2000" b="1" noProof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Λογικός προγραμματισμός 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79943" y="6021288"/>
            <a:ext cx="18746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Π.χ. 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Prolog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3" name="22 - Ομάδα"/>
          <p:cNvGrpSpPr/>
          <p:nvPr/>
        </p:nvGrpSpPr>
        <p:grpSpPr>
          <a:xfrm>
            <a:off x="971600" y="2636912"/>
            <a:ext cx="6840760" cy="2924944"/>
            <a:chOff x="0" y="2636912"/>
            <a:chExt cx="5580112" cy="2924944"/>
          </a:xfrm>
        </p:grpSpPr>
        <p:sp>
          <p:nvSpPr>
            <p:cNvPr id="15" name="14 - Διάγραμμα ροής: Έξοδος σε εκτυπωτή"/>
            <p:cNvSpPr/>
            <p:nvPr/>
          </p:nvSpPr>
          <p:spPr>
            <a:xfrm>
              <a:off x="1475656" y="2636912"/>
              <a:ext cx="4104456" cy="2924944"/>
            </a:xfrm>
            <a:prstGeom prst="flowChartDocumen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1400" dirty="0" smtClean="0">
                <a:solidFill>
                  <a:schemeClr val="tx1"/>
                </a:solidFill>
              </a:endParaRPr>
            </a:p>
            <a:p>
              <a:endParaRPr lang="el-GR" dirty="0" smtClean="0">
                <a:solidFill>
                  <a:srgbClr val="C00000"/>
                </a:solidFill>
              </a:endParaRPr>
            </a:p>
            <a:p>
              <a:r>
                <a:rPr lang="el-GR" dirty="0" smtClean="0">
                  <a:solidFill>
                    <a:srgbClr val="C00000"/>
                  </a:solidFill>
                </a:rPr>
                <a:t>πατέρας (Δίας, Άρης)</a:t>
              </a:r>
            </a:p>
            <a:p>
              <a:r>
                <a:rPr lang="el-GR" dirty="0" smtClean="0">
                  <a:solidFill>
                    <a:srgbClr val="C00000"/>
                  </a:solidFill>
                </a:rPr>
                <a:t>πατέρας (Δίας, Διόνυσος)</a:t>
              </a:r>
            </a:p>
            <a:p>
              <a:r>
                <a:rPr lang="el-GR" dirty="0" smtClean="0">
                  <a:solidFill>
                    <a:srgbClr val="C00000"/>
                  </a:solidFill>
                </a:rPr>
                <a:t>πατέρας(</a:t>
              </a:r>
              <a:r>
                <a:rPr lang="el-GR" dirty="0" err="1" smtClean="0">
                  <a:solidFill>
                    <a:srgbClr val="C00000"/>
                  </a:solidFill>
                </a:rPr>
                <a:t>Πηλέας,Αχιλλέας</a:t>
              </a:r>
              <a:r>
                <a:rPr lang="el-GR" dirty="0" smtClean="0">
                  <a:solidFill>
                    <a:srgbClr val="C00000"/>
                  </a:solidFill>
                </a:rPr>
                <a:t>)</a:t>
              </a:r>
            </a:p>
            <a:p>
              <a:r>
                <a:rPr lang="el-GR" dirty="0" smtClean="0">
                  <a:solidFill>
                    <a:srgbClr val="C00000"/>
                  </a:solidFill>
                </a:rPr>
                <a:t>αδέλφια (Χ,Υ)   αν   πατέρας (Ζ,Χ) και  πατέρας(Ζ,Υ)</a:t>
              </a:r>
            </a:p>
            <a:p>
              <a:endParaRPr lang="el-GR" dirty="0" smtClean="0">
                <a:solidFill>
                  <a:srgbClr val="C00000"/>
                </a:solidFill>
              </a:endParaRPr>
            </a:p>
            <a:p>
              <a:r>
                <a:rPr lang="el-GR" dirty="0" smtClean="0">
                  <a:solidFill>
                    <a:schemeClr val="accent1">
                      <a:lumMod val="50000"/>
                    </a:schemeClr>
                  </a:solidFill>
                </a:rPr>
                <a:t>?αδέλφια(</a:t>
              </a:r>
              <a:r>
                <a:rPr lang="el-GR" dirty="0" err="1" smtClean="0">
                  <a:solidFill>
                    <a:schemeClr val="accent1">
                      <a:lumMod val="50000"/>
                    </a:schemeClr>
                  </a:solidFill>
                </a:rPr>
                <a:t>Άρης,Διόνυσος</a:t>
              </a:r>
              <a:r>
                <a:rPr lang="el-GR" dirty="0" smtClean="0">
                  <a:solidFill>
                    <a:schemeClr val="accent1">
                      <a:lumMod val="50000"/>
                    </a:schemeClr>
                  </a:solidFill>
                </a:rPr>
                <a:t>) </a:t>
              </a:r>
            </a:p>
            <a:p>
              <a:r>
                <a:rPr lang="el-GR" dirty="0" smtClean="0">
                  <a:solidFill>
                    <a:schemeClr val="accent1">
                      <a:lumMod val="50000"/>
                    </a:schemeClr>
                  </a:solidFill>
                </a:rPr>
                <a:t>?αδέλφια(</a:t>
              </a:r>
              <a:r>
                <a:rPr lang="el-GR" dirty="0" err="1" smtClean="0">
                  <a:solidFill>
                    <a:schemeClr val="accent1">
                      <a:lumMod val="50000"/>
                    </a:schemeClr>
                  </a:solidFill>
                </a:rPr>
                <a:t>Άρης,Αχιλλέας</a:t>
              </a:r>
              <a:r>
                <a:rPr lang="el-GR" dirty="0" smtClean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</a:p>
            <a:p>
              <a:endParaRPr lang="el-GR" sz="1400" dirty="0" smtClean="0">
                <a:solidFill>
                  <a:srgbClr val="C00000"/>
                </a:solidFill>
              </a:endParaRPr>
            </a:p>
            <a:p>
              <a:endParaRPr lang="el-GR" sz="1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19" name="18 - Ομάδα"/>
            <p:cNvGrpSpPr/>
            <p:nvPr/>
          </p:nvGrpSpPr>
          <p:grpSpPr>
            <a:xfrm>
              <a:off x="323528" y="2924944"/>
              <a:ext cx="1116632" cy="1008112"/>
              <a:chOff x="251520" y="3284984"/>
              <a:chExt cx="1116632" cy="1008112"/>
            </a:xfrm>
          </p:grpSpPr>
          <p:sp>
            <p:nvSpPr>
              <p:cNvPr id="16" name="15 - Αριστερό άγκιστρο"/>
              <p:cNvSpPr/>
              <p:nvPr/>
            </p:nvSpPr>
            <p:spPr>
              <a:xfrm>
                <a:off x="1043608" y="3284984"/>
                <a:ext cx="324544" cy="1008112"/>
              </a:xfrm>
              <a:prstGeom prst="leftBrac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7" name="16 - TextBox"/>
              <p:cNvSpPr txBox="1"/>
              <p:nvPr/>
            </p:nvSpPr>
            <p:spPr>
              <a:xfrm>
                <a:off x="251520" y="3573016"/>
                <a:ext cx="9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C00000"/>
                    </a:solidFill>
                  </a:rPr>
                  <a:t>κανόνες</a:t>
                </a:r>
                <a:endParaRPr lang="el-GR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0" name="19 - Ομάδα"/>
            <p:cNvGrpSpPr/>
            <p:nvPr/>
          </p:nvGrpSpPr>
          <p:grpSpPr>
            <a:xfrm>
              <a:off x="0" y="4365104"/>
              <a:ext cx="1403648" cy="648072"/>
              <a:chOff x="-72008" y="3861048"/>
              <a:chExt cx="1403648" cy="648072"/>
            </a:xfrm>
          </p:grpSpPr>
          <p:sp>
            <p:nvSpPr>
              <p:cNvPr id="21" name="20 - Αριστερό άγκιστρο"/>
              <p:cNvSpPr/>
              <p:nvPr/>
            </p:nvSpPr>
            <p:spPr>
              <a:xfrm>
                <a:off x="1043608" y="3861048"/>
                <a:ext cx="288032" cy="648072"/>
              </a:xfrm>
              <a:prstGeom prst="leftBrac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2" name="21 - TextBox"/>
              <p:cNvSpPr txBox="1"/>
              <p:nvPr/>
            </p:nvSpPr>
            <p:spPr>
              <a:xfrm>
                <a:off x="-72008" y="4005064"/>
                <a:ext cx="12951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ερωτήματα</a:t>
                </a:r>
                <a:endParaRPr lang="el-GR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Πρότυπα προγραμματισμού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323528" y="1988840"/>
            <a:ext cx="770485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Βασίζεται στις συναρτήσεις όπως αυτές εννοούνται στα μαθηματικά. Η μόνη δομή ελέγχου είναι η εφαρμογή συναρτήσεων πάνω σε δεδομένα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l-GR" sz="1600" b="1" i="1" dirty="0" smtClean="0">
                <a:latin typeface="Times New Roman" pitchFamily="18" charset="0"/>
                <a:cs typeface="Times New Roman" pitchFamily="18" charset="0"/>
              </a:rPr>
              <a:t>Ας δούμε τον υπολογισμό του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n! </a:t>
            </a:r>
            <a:r>
              <a:rPr lang="el-GR" sz="16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600" b="1" i="1" dirty="0" smtClean="0">
                <a:latin typeface="Times New Roman" pitchFamily="18" charset="0"/>
                <a:cs typeface="Times New Roman" pitchFamily="18" charset="0"/>
              </a:rPr>
              <a:t>παραγοντικό)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Αν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n=0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τότε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n!=0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αλλιώς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n!=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1*2*3*….*n</a:t>
            </a: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data:image/jpeg;base64,/9j/4AAQSkZJRgABAQAAAQABAAD/2wCEAAkGBhQSEBUUEBQSFRAVFRUVGBYXFBUVFRYWGRcWFxQXFBcXHSceGBkkGRUeHy8gJCcpLCwsGB8xNTAqNSYrLSkBCQoKDgwOGg8PGiokHyQ1NDAtLDUsLCwwMSksKSwsKSwxLCwsLCwpLCwqKSwpKiwsLCkqLCksLCksKS8sLCksKf/AABEIARMAtwMBIgACEQEDEQH/xAAcAAEAAgIDAQAAAAAAAAAAAAAABgcEBQIDCAH/xAA/EAACAQMCAwYDBgMHBAMBAAABAgMABBESIQUxQQYHEyJRYRQycUJSYoGRoSMzsSRTY3KCosEVQ4OSJaPhCP/EABoBAQACAwEAAAAAAAAAAAAAAAAEBQEDBgL/xAAwEQACAQIFAgQEBgMAAAAAAAAAAQIDEQQSITFBBVFhcbHwEyKBwVKRodHh8RQyM//aAAwDAQACEQMRAD8Au+lKVgwKUpQClKUApSuu5uBGjO2dKKzHAycAEnAHM4FAdlKiHA+1dzfRCaCKGC3beN5WM0jjbdooyoT6GQn2rWca4FctOJrqRru0Ub28fiQGMY8zqkbkXB55Vt8bLnkYFTqFCm3G92uP52/U9qDZN+J8Xht08S4kSNOWXOMnoFHNifQb1o5+8qxTeSSVF+81pdqmPXWYtOn3zitW3d/YSqklungvjVFPbu0brqGzIQcHY9QdjWz4HxCQl7e5x8RCFyw2SaNs6JVB5ZKkMvRlPQgmDPrCteEdt76M9fDN/wAO4nFcRiS3kSWM8mRgy/TI6+1ZNQnifZPQ5ueGlbe8G5AGmC4A30XCDY5++BqGc71JOAcdS6i1KCsinRLE3zxSD5kf/g8iCCNjVjhMZTxMbx0fKPEouJsqUpUw8ilKUApSlAKUpQClKUApSlAKUpQClKUAoajXbTtX8Jbl4mhaUMAYy48Qr8reEg+eQEg6TzwRkZqHWXedJf2o8PVAAY4ZWVdVzLOyAtHax7iMEg/xGJwMnC4JHmUlFXZ6jFydkczxH/p/jw2ieK1rIZGEa+VrVvN4UjLsJ0BYKPmIjG2DU+trlZEV0OUdQyn1VhkH9DUR7NcFeFcyYRSMLbodSRgnLF3O80rHdnP5ep2PYI4sljznwZJ4BvnyxzSIg9vKAMemK5XqNKH/AEj39f6Jjg4pG2sLYxmRcAR6yyAejAMwx0/iFj+YrhxCBvEikjGSr6XGQMxPs3PnpYK2Pwms+lVObW55FRnjP9iu0vk2gfTBeD8BOIZz7xscE/cY/d2k1dN5aLLG8cgDRupRgeRVhgj9DW7DV3QqKovaMNXVjbUqKd33EG8KSzmJaeyfwSzc5ISNVvKfrHsfdTUrruoyUkpLZkUUpSvRgUpSgFKUoBSlKAUpSgFKUoBVdd59jm5tJLpTJw3LRSrrcRxyuR4MsgUgFc+XJ2GferFrpu7VJI2SVQ0bqVZTuCpGGB9sVhq6sZi7O5FLDhUMAxBFHGPREVc+5wNz7mobxrhKcMuzxGGMtA2VuI1zmPURmeIcufzD3PLNSXsm2bOI6mZMNoLfN4WtvByTuT4ekZO5rayRhgVYAqQQQQCCDsQQeYqmzOEmnr3LeylFM6bDiEc8ayQurxsMqynIP/6PTmKxuwy6Tex7ApeytjflKscoJzz+eo5Z9hZrOZ34bcrHA51NbSxtJED1KkMCOgHX1JrePKbS6+IOPh5xHFP/AIcg8sUwz9jzeG3p5D0NR8VTz02oO/JqqXcdVsS+lKVzpoFKUoCKcTb4bjFnOuAl0slnL7sAZLc49dQK59DU7qGduYMwRPyaG8s5F2z5viI0/pIamddh0mpnw6T4dvv9yPUWopSlWhrFKUoBSlKAUpSgFKUoBSlKAVxkjDKQeRBB+h2NcqUBRUfEJeBXJtLiTxLbZ49Tf9pmIUxE/KwwQYztkZBAOasPh3FI7iFZrdhJGwypG2fY55HO2DyqM963Z+afiNtpeJIpYXhVpFLASKxkZcDmzIcgHY6GqO2vZu/4TOJLSMXNs5HixxZBb3ERyVYb4ZSfcAVBxFODejs/UuIVIyoxkt1o9H9O/G+35lnWsrNGrOmhyoLJqD6TjddS7N9RWki7UWd1ayM0iiMq6SRyFUkU4KsjIT83pzztit7BLqRWwy6gDpYaWGRnDDoR6VH+LQCxSa5jeJYwXmaOaNZE8Q7nwmyHRmfBwCRnkBk1A8lr78xNtK6JFwy7eGyt/is+OUhjYZyxlYKuCTzbPP6Gs7h3EknQvHumplDdG0nSWU9VyCM9cVGODWF1eCKa/VYhoyI1O41rhgoydGUOkuWLkMQPDyQZdFEFUKoCqoAAAAAAGAAByAFc/VUYtrnw2ISOdK+UJxz5VoMkf7W25ma0t15yXcTt+GODMzt7boq/VxUxqF9kONQ395NcRSIywqbeJQwLEEq80xXmFZgqqeojJ61NK7Tp1F0cOlLd6+/oRpu7FKUqwPApSlAKUpQClKUApSlAKUpQClKUBg8b4Ml1A8MudLDZlOGRgco6EfK6sAQfUVEuBXUhV4bkg3du3hyYwNY5xTAdFdMH66h0qQdrO1sPD4PFnOWPljjGNcjei56DmTyA/LNC8Q7wbuS/N6rIj6BH4WMxeECSEbkzHJJ1c8nbA2qLiYxlGz3LDBUas23BXRd1Uv217QniPEltImzaRkqSu6liNLyncAhScAk4265wXaDvQuZ4fDAjt1YYd0ZmdgeYUsBoHuMms7sXwq1MUVsF8TiM0hmEkLAvYxquI5WkXIzkAmPO+vBwdjCTVFZ5K/28TdiYyikpaeHJaPZDizPEILgaby3RFlXOdQxhJUP2kfTnPQ5BwRUgqueE8UeXitqjDTeQR3Ud2i5C6cJoYesbuVdeu/1qZ3/GQlxBbqQZZizY6iJFJdsfXCj6+1c/iqOWp8vKv78OfIiu3Bwvbsm7hiBAVUlnffGy6Y4wR6FpCf8Ax1VXeD3ktdFre0bFp8ruNmn9QD0i/dvpzkPfFxAwRDRrDXQW3ZxjSsaF5JFzzBfUB9AfSqgqfgsPFxVV/T9/t9Cz6dho1W5z2XHicoJWR1kiZo5UOVdDpZT7Ef0r0N3Z9tzxC2bxQouYSqyY2Dgg6JFHTVggjoVPTFed62XAe0U9lL4trJofGkggMjrnOl1PMZHMYI6EVd0qmV2exOx+BVeOaC+b1PU9Kh/YDvGi4kpQgRXaDU8WcgrsPEjPVMnHqCRnmCZhU1O5ykouLyyWopSlDyKUpQClKUApSlAKUpQClK6bx3EbmNQ0gViqk4DNg6QT0BOBQHnjvW4lNJxeZJgwSIBYgSNIjwCGAB5u2WJ54A9Kiddl3LM08xutXxPisJSxy3iD5gcdAdgByArrqBVd5M7TAQyYeKBFT7ut4JcyxXU1nKsEmY4Y5mj8RSBqaZVB25lN991qA1ygleMgxSzRkZx4crpjPPGk7ZqPUg5wcU7fS/6GMbRqVoZYW8Sy+zXazw+IS2McaJeFnSS7mkkuHmeMHP2V6AkKSqjFa3vVsDbNa3EcsvxbSMrTs5L9CuAMKigk4CgDBI3zUU4DeEcShubhmYtLpaVvmDkAJIxHMAkZ9s1aHaiFb1nhGNcVncswzkpI+EjGOuGjLfkpHOtqoRw9SMrbrXx09PA5z4eVSjLdM003b62v7BoOLq8Mi6SJ442kjEn2HUKCUbmCp2O4zvVa3i8hDIJAdQLeE8YABIUjUckkb8ts4rbgh49RGVdELj8DjJYe6tk/ma0qKY3MMnzL8p+8vQirDEdMhhFno3yvjheX98E3CRtPK5tJ9u5zhi0jGc+p9T1Nc6UqubudFGKirLYtXuQ7QQI3wjxRJPhjFMEUPIvzPHI3MsOY9VX1Xe5K8m8Pvmgninj3eGRJVGcatJ3Un0IyPzr1PwriaXEEc0JzHIoZT7HofQjkR6g1OpTzR1OS6jhlQq/Kvle33MulKVtK0UpSgFKUoBSlKAUqH3PbZ5pJI7BEZI2KPdSkiEODhkiQeaZgdjuq561qLvtHbu3gz3b3ExGlootTZ5EgxWw5f5s88ZrTOtGLtu/A3RpSkr7ImV52mhRzGrGSYDJjj87D01n5U/1EVFe13Grk2U8jP8KiRO2mJg0xwp0hpSMJk4HkHXZjS3a7YBLOw8KMbarhlt4x66Y4wznn6DrXZedg7q7R4766jS3fZoreLBKggjM0pJG46LWu9ab2sj3alBb3Z58tCNAwc42J9T1/eu2uUiqGfw9k1vp6+XUdO/XbG9cajy/2Z2WH1pR8l6CvjvgEnkBmvtBbtIyRxoZJHdVWMZy5yPLt6gGkVd2M1qnw6cp9kZFvC5Qh0Zd9eGG+hkiKnHTKSFh+VW72VtmnkW8Yx+aPRJjPiFgkcbxt00Boy4OSfONhvmNdrYFXiV2qqFVWhUKBsqi2hAUY6AbVldiOMiC48JziK4IA9FmAwv8A7qMfVR61e47B58HGrHePpszm1eaVSXO5Grey8MvG3zRSSwn6LI2P2/rWJxjhYkCuEDNEchckB1HNMqQRnG2DUk7URaOIXC/eMcn/ALRqD+6GtdV3hlHEYWOblI2qClDKzRcesoYpITaytLBNbiYawBJG3iOjRORzZSmCcCtfWTxzg2l/GQ6VIPiYXVjb5sZ5Zxn0571hW0mUU5ycDP1xXJ43DSoVLMsMBWbTpTbbXPgdlXf3EwSixkZ3BgeZjEmcshHll1fdywyF+p+1VIVY/cbxox30lsT5J4jIB/iRkDP5ox3/AACtNB2lY8dXg5UMy4f8F5UpSphyopSlAKUpQGg7ccVlt7J5LfZ9UalyuoRKzhXlK/a0g5xy9dgarzhPeNLqmsoZ/HlK6kupnj0QjQTKSQB4jKQCFA5k5IANXFVB9u+zscsk0p/myz8QlwrHSYrS3kRCUB07SIATjPnPQ0lO0cqWr5PUVd37Ew7G2kUvCLeNlDxPAFcHcMTnxc/V9W9bTu+iWzd+H6EARPGhlChWmiLYcS4HmkRiAT1DIdt6hvZzhQubi3tlknht1/6nIngu0TDTcBI9xzUajgHbOa2vF+G3cJWO6ju5jEdVvf2SZnGQQRLGu6tp2PNW261CpxnB51qnwSqkoyWV6NFq18cbH6VF+7+9vZIHF+jjS+IpJEWKWWPGdUsQJ0MDt0z6VKamkM8goWWRo3UqV6EYOckH9x+1dtWH36WoXiUT7ee1A5fckbr1+aq8qBVVpaHZdOqOpQTkK529+8EsU0X82KWN0GCcsGGFwOeeX51xrrnlKqWUkMuGUjYhgcqR75ArzB2kiRiY5qM14P0LD7YS54rebEeeBt8j5reLofpWonhDKVOd+o2II3BB6EEZ/KpJ3kcNlimhvpEYRXMEKznG0M6qANf3VIOPTK+9R2OQMMqQQeoOR+1dvgZxqUFHto0c9hpKVNI48T44JriFpCBcmIwTDYamjOqKVfwurn6EEdK7KwOJ20bFGdgjowKnbV/lxzIPpX2a/bH8KJmP4jo/Ygn9cV6w9NYaLp30W3k+PobIfJdMybuVVRi/yBTn6Y5f8VpuJdlWs4bSXJaK8t1mDY2WQ7tHn1CMvPrq9KyHsZJVJuNOACViXcZwcFz9o+3KrZkt7RuzFv8AEqrILSHwwPn+JMelBFjfxDIxH1Jztmqvqt6ijdWWv2NM8RKjVhUS98lH1af/APPvEIy13GyoLjUHVsedogArKD91W0nA6vv0qrPDZSVkGJFJVh6MpKsNvcVN+wE4ht4bkHDx8V8MDGTIk8cEUse3sdf1SuepPLLUn9UfxKEXHZ6/oegqUpU05kUpSgFKUoD4y5BG49xzH0qteM8BteFwlRJJJc3EMlrE88i6YYmBaaQ4CqqKW1MfmYkDOWqy6xrvhkUrI0sUbtGdSF0Vih23QkeU7Dl6VhmUyu+6q5iluZPCDCKC1ihty2AZIvEkE0pHPLSwjn90HrVm1rrPs7bxXEtxFGFnmAEjAnzYOflzgEnckDc862NYjHKrGZPM7ilKV6PJD+8vsRDxC1Jk1iaBJXiZCAc6D5G2OVJUbDfavN8cpbSAQCVDHr+lev2GdjXlvtj2Nk4ddmFyNBUvDIu+qLWQA4I+YYGR9PWtNaN1ctumVcs3Dv8AY0pdtJ282cfuBq/evkmBqGCRpJI5+v7mpJ2L7MC9u44pnaKBgzGTZDIVIURxMwwXLMBtnG9Z3eL2Oj4dcRpE7vFJGXGsgsCpwwLAAEbg8vWouxcf5FOVX4N9e+659svDsZA54ZarcsJXNvHrJwwYFQQD0bYgZ64rU9pe6axuY38KJLa4O6ywjQQ3PzKpAYeo/oa590Ucg4PbeLnk5TPMRF2MWf8ATjHtitd287YXUN2lrBCxiaJpGljkjEgAyCGL7W6D+8bJP2dwasHLKrnJ2eayKgnsTZTywXChbqM+bRG7rpwCrhxlipXB3I54IrhZ30LtkzFjnYENGgPsuwzn1zUntO0atM6eNbC00rritifEnmkJWOA3MmHkZsZZxgAczUx4c00cTR31vZRWgU5Mcn8JU+7JHIoB9yDg+lbl1epTsnBP36llTk9tPf1K8llCjJ9gOpJPIAcyT6CpX2C4Oiw/F3LkRq8jRxO58K1YMySsVY6VlJBzjGnkOZNR/tS/CYxpsYllunysbRyuI4GwSHVslQwIyFXfb9Yxa+LPFJNdMz6tUqqW/h68HU5jXy5JA5jpmpFarV6klCEcse7PUpuckrbGNd3QllkkX5ZJZHH0Z2I/Y1a3ct2FJhjvbltSF5JreHHlRmwhmfbdysY0+g35nao7C3EjwQaxH4zRxazyQMQpY/TNesuHWCQQxwxjEcaLGo/CoAGffAqpox3Z76nUSjCinstfyRkUpSpBTClKUApSlAKUpQClKUApSlAKrbvl7GTXccM9qhkmgLq0YIBaN8Elc8yGUHHoTVk0rDV1ZnuE3CSlHdHl/hnby7hghjt/BURM7JI0KtKqswdost9kuMnAB2G+1YvaLtDPfSeJdOC5CxjSNKKpOPKv+onNSbvV7GmyvGmQD4S5csuP+3KfNIh9ATll/MdKi3BY9V3bKMZa5t1GeW8qVDaamonR0oUZUJYiC+azv4O2vvxPVNvAERUUYVQFA9AowB+gqKx920PxE0sss8sU8nivbuymIvtjWQNUiDGyMSo9DUupU1q5zV7FL97PDLL4lQ8SwpbpGXaFVWW4MpZYbeMDA2ERJY/KOVafjHaa5vBocLDa7ZiDeI8noJnO2M/ZA365qYd9fCLcpBKYlN5JPHGsmWyI49crbA4OwxuD81QOrTp+Dp1X8Wor2enYscJBSi2zHuLFHTQw8oIIx5cEcipHI1yS0UR+Guy6dI+mMV3Uq/yxvexPyrcjHArESrKrjcKIc+h3yR+YB/KvSPd7xhrrhlrM5JkaIK5PMuhKOT7krmqRht1UsVAGptTe5PM1bnc8P/iIscvFucfT4iTGPaqDG4dUacIrx9bldjItKLe5NKUpVWV4pSlAKUpQClKUApSlAKUpQClKUBre0PZ+G9t3guFzG/ocMrDdXQ9GB3Fecewt5FDx2GOdtcUVw8aSAY1SZaOF2HQaiD+deoKgS9zFkOIfG5lz4vjeDlfCEnPPLVjV5sZxn22rFkzZGpKKcU9HuT2lKVk1lS98F1qvbWL+7hmlPLm7Ig9+SGobUh7y5tXF5BnOi2gXHpqaVyP3BqOs2Bk8hvXTdPVqCfe5c4RWpI6IW1O56KdA+uAWP6kD8qyKxeGLiJSebZc/ViW/5rKqbD/W5IjsdF9c+HE7n7Kk/n0/er37D8H+F4dbQEYZIU1f5yNT/wC5jVM9n+Fi74hbW7DKFzNJ6eHD5sH2Z9K16Cqh6nUzVFDt9yrxk7zy9hSlKqiEKUpQClKUApSlAKUpQClKUApSlAKUpQClKUBR3eEuOM3OesVsR7jS4yPzGKj90uUYeoI/Xb/mpn3t2GjiEM2PLPA0ZP44W1D9UkP6GobcfKfy/qK6bAyTw68LlxhnekcwK+0pU8lkw7nrYNf3UnWOCGIf+R2dh/8AWtW5VU9ya4uOIe5tT/scf8Va1cnim3WlfuUVd3qSFKUqMaRSlKAUpSgFKUoBSlKAUpSgFKUoBSlKAUpSgIh3o8Aa5sC0S6p7dhcRgc20AiRB/mjLDHriqWursGAyKfLpDA+2Qf6V6YqhO23Z4WV/JDgfDXIaaEfZGf58Q+jHUB6NVp0+tlbpPnbzJuFqWbh39TXZpWgW7e3YRsSUTJBP2ocdPxJ6dRmttYXJdfMMOCVb0yOo/CRuPrV3Cspu3JZRqKWnJK+62+8Hi5QnC3NswA9ZImDD/YzVdVea7uaSIpPB/Pt3Eye5X5lPqCuQRXoTgHGku7aK4i/lyoHHqM81PuDkH6VQdQpZKzfD1/cqsVDLUv3NhSlKryKKUpQClKUApSlAKUpQClKUApSlAKUpQClKUAqMd4fZH/qFmUQhbmMiWBvSRQfKfwsDpP1B6VJ6VlO2qM7HmkRiVB4ilXUkEHZo5FJV19iCCK74YQoAXYAYHXboN6kHeJwr4fishAxHcxrONtvEU+HN+ZwrH/NWirq8NUVWmqnPJeUZKcVLkVJO7TtV8DcfCzNiynbMRPywzk7oT0R+nQN9SajdcJYgylWGVIwR6imJw6rwyvfgVqSqRsej6VUXYXvJNrptuIuTBnTFcsc6B9mO4P7B/wBfWrcVgQCCCDuCORHtXL1KcqcsslqUs4ODsz7SlK1ngUpSgFKUoBSlKAUpSgFKUoBSlKAUpSgFKUoCru+hf41icb/2lc77LpjP9VFQSpj3s3wkvooxv4ELE77BpmGAfcLFn6OPWodXS9Oi1Q15ZcYRWpilKVYEs4ugIIIBB2IO4I963vY7tpNw4iM6prD+75ywDfJgJPmX8B/L0Okr5Wivh4Vo2kjVUpRqK0j0BwjjMN1EJbeRZIz1B5HqGB3Vh6EA1m153sLyW3l8a1kMU3UgZVx92VDs6/XcdCDVodke9CK5ZYboC3uzsoJzDKf8Fz1/A2DvtmuexODnQ13Xcqa2HlT14JxSlKhEcUpSgFKUoBSlKAUpSgFKUoBSlKAVr+Pcbjs7aS4nOI41LH1J+yq/iJwB7mthVU94PGmm4gkL208/D7fJkEUTS67jQrorqDjSA68/Vqw3ZXMpXZA5uP8Ajk3E50tOxcllZUy24VGYAMFUBRg8lrtBqY8Saa6jBv1Sy4chDOjyKZJtJDKshHljTI3UZY4xtUR4xwkzv4nBra6+FV1WWWGMvE2ThjbwNu5A3JUgcuWQat8L1NqKjUhbyLKOLjD5baHGlfONcHu7MWvjBHa6UEIVMUkbFo00PnK5zKvp1ru4lwq6t4jLPbMsagFmWWFwNwOWoHmegqxXUcM9HK3mSY14SV0dVfK5WsE0mrw7W8bQ5RtNvI4V1xlSUBGd/XrWQnB7onAsr7PvbSL+7gD963/5NH8a/M9fGp/iRjV1XEKupDgFeoPL61vrLsJxGbGm28JSSNU8iJjHUohZz+g/TeplwLukiUBr9xcNz8NQUg9tQzqkx+I4/DUar1CjFNLU0zxVNLTUdz8l41u5uGZ7PK/CtISZSmPNudzF90nfbqMUqwEQAAAAADAA2AA5ACvlc5J3bZUN3dzlSlK8mBSlKAUpSgFKUoBSlKAUpSgFRHifdxHLLLIl1fQeK/iOsU2lS+ACwypYbKBgHG1S6lARLhndbYxSeI6PcSA5DXMjT6fTCv5c75zjNStUAGAAAOQAwB9BXKlAVl3zKQ1lJpyiSSsefNPCnAGOpWBv0Nd3bplbhd1yIaE6fQlsaMfUkY/KpL294W01k3hLrlheO4RerGJgzIPd01J/qqrruSdbVY181jBplt5tWTcggfAQY+8srLq3+wv1qPWpOcotcEilUUYtMsTuuh/sLS4/n3NzLv6GVkTlt8qDlUvxWv7P8L+GtIIBj+FFHGSOpVQGP5nJ/OthUgjilKUApSlAKUpQClKUApSlAKUpQClKUApSlAKUpQClKUAqoeA2intRcWxGbW3U3MMRJMcU7CEl0UnAOZGIHIatgKUrJkt6lKVgw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" name="2 - Υπότιτλος"/>
          <p:cNvSpPr txBox="1">
            <a:spLocks/>
          </p:cNvSpPr>
          <p:nvPr/>
        </p:nvSpPr>
        <p:spPr>
          <a:xfrm>
            <a:off x="683568" y="1484784"/>
            <a:ext cx="446449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7.5.</a:t>
            </a:r>
            <a:r>
              <a:rPr lang="en-US" sz="2000" b="1" noProof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Συναρτησιακός προγραμματισμός 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877337" y="6021288"/>
            <a:ext cx="14798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Π.χ. 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Lisp</a:t>
            </a:r>
            <a:endParaRPr lang="el-G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- Διάγραμμα ροής: Έξοδος σε εκτυπωτή"/>
          <p:cNvSpPr/>
          <p:nvPr/>
        </p:nvSpPr>
        <p:spPr>
          <a:xfrm>
            <a:off x="1331640" y="2996952"/>
            <a:ext cx="3024335" cy="2924944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Διαδικαστικός </a:t>
            </a:r>
            <a:r>
              <a:rPr lang="el-GR" b="1" dirty="0" err="1" smtClean="0">
                <a:solidFill>
                  <a:schemeClr val="accent1">
                    <a:lumMod val="50000"/>
                  </a:schemeClr>
                </a:solidFill>
              </a:rPr>
              <a:t>προγρ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l-GR" b="1" dirty="0" err="1" smtClean="0">
                <a:solidFill>
                  <a:schemeClr val="accent1">
                    <a:lumMod val="50000"/>
                  </a:schemeClr>
                </a:solidFill>
              </a:rPr>
              <a:t>σμός</a:t>
            </a:r>
            <a:endParaRPr lang="el-G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factorial := 1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while (n &gt; 0) do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begin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factorial := factorial * n;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n :=n-1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end</a:t>
            </a:r>
            <a:endParaRPr lang="el-G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21 - Διάγραμμα ροής: Έξοδος σε εκτυπωτή"/>
          <p:cNvSpPr/>
          <p:nvPr/>
        </p:nvSpPr>
        <p:spPr>
          <a:xfrm>
            <a:off x="4644008" y="2996952"/>
            <a:ext cx="3456384" cy="2520280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Συναρτησιακός </a:t>
            </a:r>
            <a:r>
              <a:rPr lang="el-GR" b="1" dirty="0" err="1" smtClean="0">
                <a:solidFill>
                  <a:schemeClr val="accent1">
                    <a:lumMod val="50000"/>
                  </a:schemeClr>
                </a:solidFill>
              </a:rPr>
              <a:t>προγρ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l-GR" b="1" dirty="0" err="1" smtClean="0">
                <a:solidFill>
                  <a:schemeClr val="accent1">
                    <a:lumMod val="50000"/>
                  </a:schemeClr>
                </a:solidFill>
              </a:rPr>
              <a:t>σμός</a:t>
            </a:r>
            <a:endParaRPr lang="el-G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factorial n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     αν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n=0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τότε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1</a:t>
            </a: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     αν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n&gt;0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τότε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n*factorial(n-1)</a:t>
            </a: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ογραμματίζοντας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611560" y="1556792"/>
            <a:ext cx="7488832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μέθοδος ανάπτυξης λογισμικού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περιλαμβάνει τα εξής βήματα: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l-G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Καθορισμός προβλήματος/απαιτήσεων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l-G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Ανάλυση προβλήματος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l-G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Σχεδιασμός αλγορίθμου για την επίλυση του προβλήματος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l-G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Υλοποίηση του αλγορίθμου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l-G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Έλεγχος του τελικού προγράμματος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l-G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Συντήρηση του προγράμματος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l-G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Τεκμηρίωση</a:t>
            </a:r>
            <a:endParaRPr lang="el-GR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539552" y="5157192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Ας τα δούμε αναλυτικά μέσω ενός παραδείγματος: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να γράψουμε πρόγραμμα που να υπολογίζει τις ρίζες μιας δευτεροβάθμιας εξίσωσης.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+bx+c=0</a:t>
            </a: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http://f.kulfoto.com/pic/0001/0020/d459619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463243"/>
            <a:ext cx="3168352" cy="2774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ογραμματίζοντας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611560" y="162880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Καθορισμός προβλήματος/απαιτήσεων</a:t>
            </a:r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Μελετάμε το πρόβλημα εξαντλητικά, προσδιορίζουμε τα δεδομένα και καταγράφουμε τα ζητούμενα.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3995936" y="2924944"/>
            <a:ext cx="42024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Πόσο κρίσιμο είναι αυτό το στάδιο;</a:t>
            </a:r>
            <a:endParaRPr lang="el-GR" sz="2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9" name="18 - Ομάδα"/>
          <p:cNvGrpSpPr/>
          <p:nvPr/>
        </p:nvGrpSpPr>
        <p:grpSpPr>
          <a:xfrm>
            <a:off x="971600" y="2924944"/>
            <a:ext cx="2304256" cy="3206228"/>
            <a:chOff x="1115616" y="3284984"/>
            <a:chExt cx="2304256" cy="3206228"/>
          </a:xfrm>
        </p:grpSpPr>
        <p:pic>
          <p:nvPicPr>
            <p:cNvPr id="1036" name="Picture 12" descr="http://www.clker.com/cliparts/v/f/9/u/U/B/notepad-page-h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3284984"/>
              <a:ext cx="2304256" cy="3206228"/>
            </a:xfrm>
            <a:prstGeom prst="rect">
              <a:avLst/>
            </a:prstGeom>
            <a:noFill/>
          </p:spPr>
        </p:pic>
        <p:sp>
          <p:nvSpPr>
            <p:cNvPr id="17" name="16 - TextBox"/>
            <p:cNvSpPr txBox="1"/>
            <p:nvPr/>
          </p:nvSpPr>
          <p:spPr>
            <a:xfrm>
              <a:off x="1547664" y="3789040"/>
              <a:ext cx="165618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 pitchFamily="66" charset="0"/>
                </a:rPr>
                <a:t>Ο χρήστης θα εισάγει τους συντελεστές </a:t>
              </a:r>
              <a:r>
                <a:rPr lang="en-US" dirty="0" err="1" smtClean="0">
                  <a:latin typeface="Comic Sans MS" pitchFamily="66" charset="0"/>
                </a:rPr>
                <a:t>a,b,c</a:t>
              </a:r>
              <a:r>
                <a:rPr lang="en-US" dirty="0" smtClean="0">
                  <a:latin typeface="Comic Sans MS" pitchFamily="66" charset="0"/>
                </a:rPr>
                <a:t> </a:t>
              </a:r>
              <a:r>
                <a:rPr lang="el-GR" dirty="0" smtClean="0">
                  <a:latin typeface="Comic Sans MS" pitchFamily="66" charset="0"/>
                </a:rPr>
                <a:t>και θα εμφανίζονται οι τιμές που λύνουν την εξίσωση</a:t>
              </a:r>
              <a:endParaRPr lang="el-GR" dirty="0">
                <a:latin typeface="Comic Sans MS" pitchFamily="66" charset="0"/>
              </a:endParaRPr>
            </a:p>
          </p:txBody>
        </p:sp>
      </p:grpSp>
      <p:sp>
        <p:nvSpPr>
          <p:cNvPr id="20" name="19 - Ορθογώνιο"/>
          <p:cNvSpPr/>
          <p:nvPr/>
        </p:nvSpPr>
        <p:spPr>
          <a:xfrm>
            <a:off x="3347864" y="3717032"/>
            <a:ext cx="55626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 προγραμματιστής πρέπει να γνωρίζει </a:t>
            </a:r>
          </a:p>
          <a:p>
            <a:pPr algn="ctr"/>
            <a:r>
              <a:rPr lang="el-GR" sz="2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πώς λύνονται όλα τα μαθηματικά προβλήματα;</a:t>
            </a:r>
            <a:endParaRPr lang="el-GR" sz="2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ογραμματίζοντας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611560" y="1628800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Ανάλυση προβλήματος</a:t>
            </a:r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Διασπάμε το πρόβλημα σε επιμέρους μικρότερα και αυτά σε ακόμα μικρότερα μέχρι να φτάσουμε στο σημείο όπου τα επιμέρους προβλήματα είναι τόσο απλά ώστε να μην χρήζουν περαιτέρω διάσπασης.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557930" y="6093296"/>
            <a:ext cx="48858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Πόσο αντικειμενικό είναι αυτό το στάδιο;</a:t>
            </a:r>
            <a:endParaRPr lang="el-GR" sz="2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3" name="32 - Ομάδα"/>
          <p:cNvGrpSpPr/>
          <p:nvPr/>
        </p:nvGrpSpPr>
        <p:grpSpPr>
          <a:xfrm>
            <a:off x="683568" y="3212976"/>
            <a:ext cx="6912768" cy="2448272"/>
            <a:chOff x="683568" y="3212976"/>
            <a:chExt cx="6912768" cy="2448272"/>
          </a:xfrm>
        </p:grpSpPr>
        <p:sp>
          <p:nvSpPr>
            <p:cNvPr id="12" name="11 - Ορθογώνιο"/>
            <p:cNvSpPr/>
            <p:nvPr/>
          </p:nvSpPr>
          <p:spPr>
            <a:xfrm>
              <a:off x="2771800" y="3212976"/>
              <a:ext cx="3168352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ε</a:t>
              </a:r>
              <a:r>
                <a:rPr lang="el-G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ύρεση ριζών δευτεροβ</a:t>
              </a:r>
              <a:r>
                <a:rPr lang="el-G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ά</a:t>
              </a:r>
              <a:r>
                <a:rPr lang="el-G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θμιας εξίσωσης</a:t>
              </a:r>
              <a:endParaRPr lang="el-GR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12 - Ορθογώνιο"/>
            <p:cNvSpPr/>
            <p:nvPr/>
          </p:nvSpPr>
          <p:spPr>
            <a:xfrm>
              <a:off x="683568" y="4365104"/>
              <a:ext cx="2232248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έ</a:t>
              </a:r>
              <a:r>
                <a:rPr lang="el-G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λεγχος συντελεστών</a:t>
              </a:r>
              <a:endParaRPr lang="el-G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13 - Ορθογώνιο"/>
            <p:cNvSpPr/>
            <p:nvPr/>
          </p:nvSpPr>
          <p:spPr>
            <a:xfrm>
              <a:off x="2987824" y="4365104"/>
              <a:ext cx="2304256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υ</a:t>
              </a:r>
              <a:r>
                <a:rPr lang="el-G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πολογισμός </a:t>
              </a:r>
              <a:r>
                <a:rPr lang="el-GR" sz="20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διακρίνουσας</a:t>
              </a:r>
              <a:endParaRPr lang="el-G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15 - Ευθεία γραμμή σύνδεσης"/>
            <p:cNvCxnSpPr/>
            <p:nvPr/>
          </p:nvCxnSpPr>
          <p:spPr>
            <a:xfrm>
              <a:off x="4211960" y="3789040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- Ευθεία γραμμή σύνδεσης"/>
            <p:cNvCxnSpPr/>
            <p:nvPr/>
          </p:nvCxnSpPr>
          <p:spPr>
            <a:xfrm>
              <a:off x="3347864" y="4077072"/>
              <a:ext cx="1440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>
              <a:off x="4211960" y="407707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- Ευθεία γραμμή σύνδεσης"/>
            <p:cNvCxnSpPr/>
            <p:nvPr/>
          </p:nvCxnSpPr>
          <p:spPr>
            <a:xfrm flipH="1">
              <a:off x="1763688" y="4077072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- Ευθεία γραμμή σύνδεσης"/>
            <p:cNvCxnSpPr/>
            <p:nvPr/>
          </p:nvCxnSpPr>
          <p:spPr>
            <a:xfrm>
              <a:off x="1763688" y="407707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- Ευθεία γραμμή σύνδεσης"/>
            <p:cNvCxnSpPr/>
            <p:nvPr/>
          </p:nvCxnSpPr>
          <p:spPr>
            <a:xfrm>
              <a:off x="4788024" y="4077072"/>
              <a:ext cx="18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- Ορθογώνιο"/>
            <p:cNvSpPr/>
            <p:nvPr/>
          </p:nvSpPr>
          <p:spPr>
            <a:xfrm>
              <a:off x="5652120" y="4365104"/>
              <a:ext cx="1944216" cy="12961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υ</a:t>
              </a:r>
              <a:r>
                <a:rPr lang="el-GR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πολογισμός ριζών ανάλογα με την τιμή της </a:t>
              </a:r>
              <a:r>
                <a:rPr lang="el-GR" sz="20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διακρίνουσας</a:t>
              </a:r>
              <a:endParaRPr lang="el-G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27 - Ευθεία γραμμή σύνδεσης"/>
            <p:cNvCxnSpPr/>
            <p:nvPr/>
          </p:nvCxnSpPr>
          <p:spPr>
            <a:xfrm>
              <a:off x="6588224" y="407707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ογραμματίζοντας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611560" y="1556792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Σχεδιασμός αλγορίθμου</a:t>
            </a:r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Καταγράφουμε τα βήματα επίλυσης του προβλήματος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και τα διατυπώνουμε με έναν από τους παρακάτω τρόπους.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323528" y="6093296"/>
            <a:ext cx="38681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Ποια αναπαράσταση προτιμάτε;</a:t>
            </a:r>
            <a:endParaRPr lang="el-GR" sz="2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5" name="24 - Ομάδα"/>
          <p:cNvGrpSpPr/>
          <p:nvPr/>
        </p:nvGrpSpPr>
        <p:grpSpPr>
          <a:xfrm>
            <a:off x="6084168" y="1052737"/>
            <a:ext cx="2376264" cy="2520280"/>
            <a:chOff x="6084168" y="1268760"/>
            <a:chExt cx="3059832" cy="3073341"/>
          </a:xfrm>
        </p:grpSpPr>
        <p:pic>
          <p:nvPicPr>
            <p:cNvPr id="41986" name="Picture 2" descr="http://c85c7a.medialib.glogster.com/jiapeixemily/media/b5/b51da1712b9854ff98518648237b127b97cd0c17/post-it-yellow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168" y="1268760"/>
              <a:ext cx="3059832" cy="3073341"/>
            </a:xfrm>
            <a:prstGeom prst="rect">
              <a:avLst/>
            </a:prstGeom>
            <a:noFill/>
          </p:spPr>
        </p:pic>
        <p:sp>
          <p:nvSpPr>
            <p:cNvPr id="20" name="19 - TextBox"/>
            <p:cNvSpPr txBox="1"/>
            <p:nvPr/>
          </p:nvSpPr>
          <p:spPr>
            <a:xfrm rot="21213346">
              <a:off x="6711849" y="1890540"/>
              <a:ext cx="1800199" cy="1914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i="1" dirty="0" smtClean="0"/>
                <a:t>Αλγόριθμος </a:t>
              </a:r>
              <a:r>
                <a:rPr lang="el-GR" sz="1200" i="1" dirty="0" smtClean="0"/>
                <a:t>είναι μια σειρά από βήματα, τα οποία πρέπει να ακολουθήσουμε για να επιλύσουμε ένα συγκεκριμένο πρόβλημα.</a:t>
              </a:r>
              <a:endParaRPr lang="el-GR" sz="1200" b="1" i="1" dirty="0"/>
            </a:p>
          </p:txBody>
        </p:sp>
      </p:grpSp>
      <p:grpSp>
        <p:nvGrpSpPr>
          <p:cNvPr id="33" name="32 - Ομάδα"/>
          <p:cNvGrpSpPr/>
          <p:nvPr/>
        </p:nvGrpSpPr>
        <p:grpSpPr>
          <a:xfrm>
            <a:off x="395536" y="2852936"/>
            <a:ext cx="2088232" cy="2654038"/>
            <a:chOff x="395536" y="2852936"/>
            <a:chExt cx="2088232" cy="2654038"/>
          </a:xfrm>
        </p:grpSpPr>
        <p:pic>
          <p:nvPicPr>
            <p:cNvPr id="41988" name="Picture 4" descr="http://www.fuzzimo.com/wp-content/uploads/2010/06/fzm-tutorial-Vector-Torn-Paper-1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852936"/>
              <a:ext cx="2088232" cy="2654038"/>
            </a:xfrm>
            <a:prstGeom prst="rect">
              <a:avLst/>
            </a:prstGeom>
            <a:noFill/>
          </p:spPr>
        </p:pic>
        <p:grpSp>
          <p:nvGrpSpPr>
            <p:cNvPr id="32" name="31 - Ομάδα"/>
            <p:cNvGrpSpPr/>
            <p:nvPr/>
          </p:nvGrpSpPr>
          <p:grpSpPr>
            <a:xfrm>
              <a:off x="395536" y="2852936"/>
              <a:ext cx="2088232" cy="1817043"/>
              <a:chOff x="395536" y="2852936"/>
              <a:chExt cx="2088232" cy="1817043"/>
            </a:xfrm>
          </p:grpSpPr>
          <p:sp>
            <p:nvSpPr>
              <p:cNvPr id="30" name="29 - TextBox"/>
              <p:cNvSpPr txBox="1"/>
              <p:nvPr/>
            </p:nvSpPr>
            <p:spPr>
              <a:xfrm>
                <a:off x="395536" y="3284984"/>
                <a:ext cx="208823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l-GR" sz="1400" dirty="0" smtClean="0">
                    <a:latin typeface="Monotype Corsiva" pitchFamily="66" charset="0"/>
                  </a:rPr>
                  <a:t>Να διαβάσω τους συντελεστές </a:t>
                </a:r>
                <a:r>
                  <a:rPr lang="en-US" sz="1400" dirty="0" err="1" smtClean="0">
                    <a:latin typeface="Monotype Corsiva" pitchFamily="66" charset="0"/>
                  </a:rPr>
                  <a:t>a,b,c</a:t>
                </a:r>
                <a:endParaRPr lang="el-GR" sz="1400" dirty="0" smtClean="0">
                  <a:latin typeface="Monotype Corsiva" pitchFamily="66" charset="0"/>
                </a:endParaRPr>
              </a:p>
              <a:p>
                <a:pPr marL="342900" indent="-342900">
                  <a:buAutoNum type="arabicParenR"/>
                </a:pPr>
                <a:r>
                  <a:rPr lang="el-GR" sz="1400" dirty="0" smtClean="0">
                    <a:latin typeface="Monotype Corsiva" pitchFamily="66" charset="0"/>
                  </a:rPr>
                  <a:t>Να υπολογίσω τη </a:t>
                </a:r>
                <a:r>
                  <a:rPr lang="el-GR" sz="1400" dirty="0" err="1" smtClean="0">
                    <a:latin typeface="Monotype Corsiva" pitchFamily="66" charset="0"/>
                  </a:rPr>
                  <a:t>διακρίνουσα</a:t>
                </a:r>
                <a:r>
                  <a:rPr lang="el-GR" sz="1400" dirty="0" smtClean="0">
                    <a:latin typeface="Monotype Corsiva" pitchFamily="66" charset="0"/>
                  </a:rPr>
                  <a:t> με τον τύπο  </a:t>
                </a:r>
                <a:r>
                  <a:rPr lang="en-US" sz="1400" dirty="0" smtClean="0">
                    <a:latin typeface="Monotype Corsiva" pitchFamily="66" charset="0"/>
                  </a:rPr>
                  <a:t>b</a:t>
                </a:r>
                <a:r>
                  <a:rPr lang="en-US" sz="1400" baseline="30000" dirty="0" smtClean="0">
                    <a:latin typeface="Monotype Corsiva" pitchFamily="66" charset="0"/>
                  </a:rPr>
                  <a:t>2</a:t>
                </a:r>
                <a:r>
                  <a:rPr lang="en-US" sz="1400" dirty="0" smtClean="0">
                    <a:latin typeface="Monotype Corsiva" pitchFamily="66" charset="0"/>
                  </a:rPr>
                  <a:t>-4ac</a:t>
                </a:r>
              </a:p>
              <a:p>
                <a:pPr marL="342900" indent="-342900">
                  <a:buAutoNum type="arabicParenR"/>
                </a:pPr>
                <a:r>
                  <a:rPr lang="en-US" sz="1400" dirty="0" smtClean="0">
                    <a:latin typeface="Monotype Corsiva" pitchFamily="66" charset="0"/>
                  </a:rPr>
                  <a:t>A</a:t>
                </a:r>
                <a:r>
                  <a:rPr lang="el-GR" sz="1400" dirty="0" smtClean="0">
                    <a:latin typeface="Monotype Corsiva" pitchFamily="66" charset="0"/>
                  </a:rPr>
                  <a:t>ν</a:t>
                </a:r>
                <a:r>
                  <a:rPr lang="en-US" sz="1400" dirty="0" smtClean="0">
                    <a:latin typeface="Monotype Corsiva" pitchFamily="66" charset="0"/>
                  </a:rPr>
                  <a:t> </a:t>
                </a:r>
                <a:r>
                  <a:rPr lang="el-GR" sz="1400" dirty="0" smtClean="0">
                    <a:latin typeface="Monotype Corsiva" pitchFamily="66" charset="0"/>
                  </a:rPr>
                  <a:t>Δ&gt;0 τότε …..</a:t>
                </a:r>
                <a:endParaRPr lang="el-GR" sz="1400" dirty="0">
                  <a:latin typeface="Monotype Corsiva" pitchFamily="66" charset="0"/>
                </a:endParaRPr>
              </a:p>
            </p:txBody>
          </p:sp>
          <p:sp>
            <p:nvSpPr>
              <p:cNvPr id="31" name="30 - TextBox"/>
              <p:cNvSpPr txBox="1"/>
              <p:nvPr/>
            </p:nvSpPr>
            <p:spPr>
              <a:xfrm>
                <a:off x="539552" y="2852936"/>
                <a:ext cx="1800200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Times New Roman" pitchFamily="18" charset="0"/>
                    <a:cs typeface="Times New Roman" pitchFamily="18" charset="0"/>
                  </a:rPr>
                  <a:t>Φυσική γλώσσα</a:t>
                </a:r>
                <a:endParaRPr lang="el-GR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6" name="35 - Ομάδα"/>
          <p:cNvGrpSpPr/>
          <p:nvPr/>
        </p:nvGrpSpPr>
        <p:grpSpPr>
          <a:xfrm>
            <a:off x="2555776" y="2996952"/>
            <a:ext cx="3009197" cy="2448272"/>
            <a:chOff x="2555776" y="2996952"/>
            <a:chExt cx="3009197" cy="2448272"/>
          </a:xfrm>
        </p:grpSpPr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2996952"/>
              <a:ext cx="3009197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33 - TextBox"/>
            <p:cNvSpPr txBox="1"/>
            <p:nvPr/>
          </p:nvSpPr>
          <p:spPr>
            <a:xfrm>
              <a:off x="3707904" y="3068960"/>
              <a:ext cx="180020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Times New Roman" pitchFamily="18" charset="0"/>
                  <a:cs typeface="Times New Roman" pitchFamily="18" charset="0"/>
                </a:rPr>
                <a:t>Διάγραμμα ροής</a:t>
              </a:r>
              <a:endParaRPr lang="el-GR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36 - Ομάδα"/>
          <p:cNvGrpSpPr/>
          <p:nvPr/>
        </p:nvGrpSpPr>
        <p:grpSpPr>
          <a:xfrm>
            <a:off x="5796136" y="3573016"/>
            <a:ext cx="3096344" cy="2467372"/>
            <a:chOff x="5796136" y="3573016"/>
            <a:chExt cx="3096344" cy="2467372"/>
          </a:xfrm>
        </p:grpSpPr>
        <p:pic>
          <p:nvPicPr>
            <p:cNvPr id="4199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6" y="3573016"/>
              <a:ext cx="3071229" cy="2467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34 - TextBox"/>
            <p:cNvSpPr txBox="1"/>
            <p:nvPr/>
          </p:nvSpPr>
          <p:spPr>
            <a:xfrm>
              <a:off x="7092280" y="3573016"/>
              <a:ext cx="180020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b="1" dirty="0" err="1" smtClean="0">
                  <a:latin typeface="Times New Roman" pitchFamily="18" charset="0"/>
                  <a:cs typeface="Times New Roman" pitchFamily="18" charset="0"/>
                </a:rPr>
                <a:t>Ψευδοκώδικας</a:t>
              </a:r>
              <a:endParaRPr lang="el-GR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7.2 Οι χρήστες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14342" name="AutoShape 6" descr="data:image/jpeg;base64,/9j/4AAQSkZJRgABAQAAAQABAAD/2wCEAAkGBxQTEhUUEhQWFhQWGR0YFRgXFx4YHxwcGBsdGhcaFxwcHyggGCIlJxgaITUhJSkrLi8uGB80ODMsNygtLiwBCgoKDg0OGhAQGywkHCQsLSwtLCwsLDQtLCwsLCwsLCwsLCwsLC0sLC0sLCwsLCwsLCw3LCwsLCw4LCwsLSssLP/AABEIALIAvQMBIgACEQEDEQH/xAAcAAACAwEBAQEAAAAAAAAAAAAABgQFBwMBAgj/xABNEAACAQMBBQQFCQQFCAsAAAABAgMABBEFBhIhMUETUWFxByKBkaEUIzIzQlKSscFicoKiJENTVMIVFyVEc4OT0RY0RWN0hJSyw9Lw/8QAGgEBAAMBAQEAAAAAAAAAAAAAAAECAwQFBv/EACgRAAICAgIBAgUFAAAAAAAAAAABAhEDEiExQQRRBRQyYXETIiOBof/aAAwDAQACEQMRAD8A3GiiigCiiigCiiigCiiigCiiigCiioV7rFvD9bNFH4O6qfcTQE2ilO89JGmx87pGPcmWPwFI0/pmma5/o9p2lurYI9YyOO8YGEPULg+JGeAGy0VnP+cyd/qdJu27u0+a/Q1Ua/tLrdyqrb2TWmCCWEqSM3h6yjA9lRaJpmu0VjEfpH1SCSO1uLeEzNwV5CYw2eXEHd8OHXFX52j1z+52n/Eb/nS0KZpFFZudptbA42NqfKVh8M15/wBL9YGM6ZE3fuz4/MHFNkKZpNFZuvpA1BfrNGkHilwrfAJ+tfX+dUJ9fpt9GOrdkGUebZFLQo0aiq/QdZiu4EngbejccOhB6hh0I7qsKkgKKKKAKKKKAKKKW/SDtF8ispJF+tb5uAd8j8F4dcc/ZQFtqWs29uMzzRx9fXcKfYCcmlO/9LGnod2NpLh+iwxls+ROBSDs5stHb3pi1GJJXk7MiV8kiSUEqrAnjllZd4/aGOtaqlrBbRswVI0RSzEAKAFGSTjwFUc6LKIsnb3UZv8Aqulsink9zJue9MA/Gvh4tcn+lc29sD0ij3yPIngaqdU2pvZHUQPHAGUyBGTeKRDO68zHkWxwUDhg8eFWmy+2c7x4uo1ErRvLCycBIqcCN37LciO8MPGj3SsLUi3uxORvahqtwwPMNKsCHv8AVJI91TNH9Hel7u9FHHKPvb/aDPnnFLV5Yq62t3NiaSVx2rt6wxKpCKgPBUViuB+pzXmnwLbxTzw4jlt5mBI4CRCyuEkHJh84QO44xVnjlXY2VjbtPszp62+JEESB0OIlG+5B4RqACzb3LA48asbGO93AILKGGJQAiyzENjuKRoQn4jXzpqrLqMZkH1VuZIQfvu247DxUADP/AHh76YNprm6jh3rKJJpd9Ruu26N0n1jnI5f/ALPKqRja5JbF642jNtwv7doM/QdG7aNz0RWCghz0UqMk4BNSLa01CcB9+KzQ8VjMXbyY6doSyqp/ZAOOWavNftUltZUm4KYzvccbuBneB6FSMg9CAah2c1zLpsbxFRdPboymQHd3ygPrCraIjZi5tPpE4izepFe2yMHYxoYpY9053lUMwkA6gEEjPA8iyW18rorR4KMAVIPAgjhip9lI6WytdsnaLHmdl4JkD1yM8hzpK2HyLZeineZAeGEaRmjGOnqlfdVJpImLJ2va3PHNFFbpES6u7GUtgBCo4bv71ddnNZkm7ZZ1jDxSBMx5KnKK/wBrj9rHsrnquipO6OXkRkBUGN93IYgkHh+yPdXbSNJjt1YR7x323mLsWJOAMknwAHsqv7dfuW5sXLvaS87KedTbCOJpQFMbFsRMy8SH5nd+NOto+8iFwoYqCwHLJHEDwqhk2VtiWJV/WYuy9o4UkneJK72OJ48quhSTT6CvyLHo2HyfUNTs1+qV0niHQCUZYDuAyo9laRWbejj53VNVuBxQNHAp8YwQ/wCQPtrSa2XRm+woooqSAooooArNbpf8o62AeNvpoBx0M7HIz0OMD8Hiadtp9XFpaTXDY+bQsAerY9Ue04FLfor0drexV5OM1yxuJieZaTl8Me0nvqs3SLRRx2/sd6RGHDtopbfOOUigz2zk9N1kb2vXSUfLNPIJ3TcW5GT0MiYyfaeVTvSJbM+nzsmd+Fe3Qj70J3/bwB4Us6VY3phjVFt4kCKFLO0pIwMHChQPLJrLwXQqaHGZmeO6KxENm5DsFMhXAREGfqgAMnr7TTLDcLcXUbRetDbhsyD6JdhuhEPJsDJJHDiKmzbHvNj5Rc72OXZwRrjwBcOcVNh2Kgx63bP4PKwX8CkL8K0eW40VUObFzXNLCo8cdxHFC/Hsp+SHO9mJgysgBGccfdwqr0xbdT87drNh+07OIM4LjADMcsz4wMDgBitGtNlbWP6FvCv8AP5irSO1CjAwB3AYqm7qidRCvdTklMcltFcieEkxMbdlU5GGR9/d3kYc+PcRxAq+h28mjiVrvT5o3LBPm3jdSzHChcuG492OHf1q31KzlZMQSrG+ebp2gI6jGRjzzUGy2ebtVmupjO6fVqEEcaE8Cyrkktg43iT4YopUHGyq2mn1C9Tskgjhtm+tWSX5yReqNuArGp64LZGRkZrno9tqtuNyOa27IfQjl35N0fdDjdbHgc069mO6jcHdTdk6ozZpr6/dorme3Uxt69oVdAcHKOeOZUOAwwcd/KrdbG8I9V7Q9OAk6cxwNM2paPBcACeGOQDlvqDjy7q6WOnxQoI4o1jQclUAD3CocrCVCr8hvh/dT5GQfmDXy0N+OUFu3lOy/nGac9wd1HZjuqLJE3tb1edqP4LgN+arVZtFtRc28JJtpkd2EURZoyDI+d0eq5PQnkOXStE7EUkekiENLpsY+1eI34Bn9amPLIY1ej/Z02NmkTkGZsyTEdXfiwB6gcs+FMlFFbmQUUUUAUUUUBnXpUkNxNY6an+sSiSbHSKIgnPdnjj93FPaKAAAMADAHcByrP8AWJvk20EU1yPmriHsbaTor54o3iSf5h41oVZZOy8T5ljDAqeIIII8DwNLGxXC0SNvpQM8DZ5/NMVBPmArfxU00r6WBHfXsP8AadndKP8AaL2Tn3w1TwWLyiiiqkhRRSVqd8187RxsVs0O67KcGdgfWUHpGORI4scjgBxvGLk6RDdFhfbWAs0dnH8odThnzuxKeoMmDvEfdUHxxzqBIl3Lxmu2T9i3QRr5Fm3mPnkV0aRIVCqAqqOAHAAD8qVtS24Rc9mDJj7QIVPxHn7M11RxRj2YubZftoSHnLck/wDiZh+TgV9LpTL9Vc3MZ7+1MnvEu9SUu2s7HhGg6gFnz+Qz7qm2m3Dg/PQnHejb/vBAPuzV9Y+xXZ+44xaxeQfWKl1H1KDspQP3clJPYV/SmHSNXhuU34WzjgykbrKfuup4qfA0saVq8Vwu9GwPfjoe4jmD4GvL6wbf7e3bs7hRwbo4H2JR9pT7x0rKeFPmJeM/cdqKrNntZW6i3wNx1O5LGeaOOanw6g9QQas65WqNgpL2s9fVdKj7neT3LTpSXdnf2hs1/sraV/xcKtDsiXRpFFFFbmQUUUUAUUUUAv7c7OC+tJIeUg9eFvuyL9E+GeR8DVd6OtojeWo7UFbiE9lcKeYdep8/zB7qcazTXf8ARurx3IGLW/xFP3LKOCMfPh7mqslaJTNDpb1n5vULWTkJUlgPiQBLH7gsnvpkpd249WGKYf1FxDIT3IXCSfyuaxRoW1FemqfabVHgjQxKrSSSLGu/ndG9zLY4nAHIVCVuiSLtneMI0t4zuyXLdnvDmsYGZWHcd3gD3sKghFhjVEAVVAVQOQA5VX29zNNesbgRhoYQq9nnHzrFmOG4jO4vDjyFfG1DMUEakhpWSJSOYMrhCR4gE12Yo6x5MJu2Ll7dQ3faLNP2cOCEUZyx5drJjkgPIHAOM8Qa67PaVbRTYnnjlmHBFA9RTjPDPAufPIHIVplrolrZ2zRqiRwBD2hOOK49ZpGPPrxNZ1qu0Nkkdva2wf5HC3aSOIyclCGTDHGcnJLc+GOtaqcY1dGLwZMietv8IptX15pLpZ0IVYDiEnqQcs5zwxlRgdw8apry/LHeGHZyTwIxnmTw5VolrstZ73aiPJPrKGJK8eOd0nA7+VIW08kcl2zxIERPUPQMyZBYAe7j92rZk4rZnKs8YxpeF/pDstUlSXtoQFYHDDkG71IHDHca1zRdSW4hSVOTDiO5hwZT5GshglcqwjA3GIJzw3iORHDPU05ejS5bM8TDGN2QDOfpZU4/CKygp9tcHTijnracai+i/vb82Vytyqs6SgRTIpAJP9U43iBkH1eJ5N5VdQbZKXjR7eaMSMEDNuEBm5A7rk/CqTbFM20neFLDzTDL8QKq5b1na2zDKm9NEQzJ6vPvHAe2qZMcXbOiMn0atSXow39o526RWQT2s6MPgTTjDypQ2CXf1fV5egaGIfwKQ35CufH2aS6NGooorYzCiiigCiiigCqDbnQRe2U0H2yu9Ee514p5cRj21f0UAoejnXjeWMbv9anzUwPAh0wDkdCQQcHvqz2pszNZ3Ma/SeFwv726dw+/FKel/wBB1ye35RXydvF3doud8Dx4MfdT+RnhWElTNF0VGjXYlt4ZQch41bPmoNVG3YxBFJ0iuImY9yl91j/NXfYrhaLHy7F5IQO4RSMi/AA+2rmeFXUo6hlYYZSMgg8wRUJ07LdoQLC4U39yqsrHsoicEHGC4wccjyOPEd9e7StudjKeUU0MjeSSDPwOfZU7aLS47RoLiFFjiQmKUIuAElIw5x91gvHoGNdr61WWNkcZVgQfIjBrthLZHPJUzn6V7oCzWMH66VFPHmq+u3s9UVms5i3IwwfPaDtjwI7PeH0QBnPfUvaC5uO1jgujkQJuwHH1gPDtCerYAUgcsHvqBczHGeGeCjPAcwoLHu48TXn+oyP9VUuj634T6WPyE3J1tdteFVFjr2uPcndUslsn0FGVLnqzdcdAvt615omxQubfte33O04qigOAM8nJOd7vAxjlTBqPo5lW27WG4MswGSm6u4w6iPHHOOWTg+Ffek281lbmQWr9grb8rTSBJTvEAsIgMAcvVJBwORPPD4h841ti+rv7V/Z5Lfw/9KGLGuF22uW/DEm9uJEVrVyoaOQ8FQFixAwV+0wK4IHjTD6N7ZxJcO4cYCR4dShB4sQQQO8U061dRRFZERHuZfViQD1z3ZPMKOZPQCumjWPYxYZt52JeVvvOxyx8B0HgBXV8P9fm9XG5QpJd+7MPWTSjrZX7ZTbttL+4QOvFvVX4kVwfWIZGtIoyS3bxZBR1wFBPHeUDpXLWRJcTLFCnabhE0q7wX1VPza5PDJYZx+wanW1jcyTwF7dokjl7RmaRD9FWAACsSclhXXOS5VnBFMf4OVKfolG8+pTH+svJMeQ5fmaa9/dQt3An3caWvQvH/o9n6yTyt724Vz4zWY+0UUVqZhRRRQBRRRQBRRRQGf8ApftSkNvfR/WWUyyZ/YYgOD4HAzTpbTh0V1+iwDDyIyK5bR6aLm1ngPKWNkz3EggH2HB9lK3ol1IzabEr/WQM0Eg6gxngD47pX31nkRaJK2fys9/Gelx2g/dlijI+Ib31eVSx5XVJ1+zJbQyebK8sZ9wC++rqsmaI5XdssqNHIoZHUqwPIgjBFI0cr2cotrgkoeFtMeTr0Rz0kX+YDI60/VQawVuLlbNlV4+yaSfIyVyQsOD9kkhyD+xV8c3FlZRsq9U0yK5j3JRvDmCDgqe9T0NJ91sZMrABzLDn1wCscpXHIMQUzy44HWmi50O7tT8yTcRdFYhZR4Bj6sn8WD4mow2lRTiYNC3UTI0fxI3T5g10fx5OWTjz5sKahJpPsstE1kWsCQRWN0FQEKGeNzxJPFu0x1Pl4Vz1y+ur2FoBClvG+MvI++43WDAqiernKggliPA1xXaGAjIljI7xIv8AzrjJtTByR1c90eZD5YQGtGlXJz+SZpmkJCS5ZpJW+nLIQWPgMcFXwHxPGo+sapgrFEO0mfgiDr3k/dQcy1fMcd5c/Qj+Txn7cw9bH7MWc5/fI8jTFoOz8duDuZaRvrJX4s3meQH7IwKyeSMFrA0UXJ2z52X0T5OhDHflc78z4xvMeg7lAwoHcKvjGO6vUXFe1yt2aoga/P2drO/3YnP8pqH6JINzSbTvZCx/iZiPgRUf0jT7mmXZ5ZiK/j9X9avNibfs9Ps06rbxA+fZrn45rXH0UmXdFFFaFAoqq2g2jtrJVa6lEYc7q5BJJ5nAUE8O+pljqEUyLJDIkkbfRZWBB9ooCTRRRQBRRRQBWdbCJ2Go6pa8gZVuFHhIPWPt4e6tFrOrz5naRD9m5s8ebozfkqj31WXRK7LnVRu6jat0eGZD4kGNlH/vrvtBbyvCewcpKhDoehKHO446q3EEeNctqRiaxfoLgqf95E6ge8r7qtqxZohPv9tmjgZvkk3bKpLAgdmMde0zgr14cfDNd9k4niuLqO4YPPJ2dx2gXd3kdN3dUZOFRkZQO7zqZtlCosbohQD2L9PCvrahexFrejlDiOf/AGMuAx/gbcfPcG76slaZDdMuzXGW2VhgjI7iMj3GuwPdRVCxWvocJOTFFnv3B/yqRDYqv0Qq/ugD8qlUUsHNYR51U6XdvLd3JDHsId2FB0MgG9K3jjeVPAqe+pWv6l8ngeQDLcFjX7zud2NR5kjyGT0rzZ7Tfk9ukZOXALSN96RyWkb2sT7MUBY0UUVAEr0xuf8AJUqrzkeJB7ZFP+GtCsowsaKOSqoHsAFZ36VzmG0j/tLyEHyG9n8xWlKK3x9Gcuz2iiirlTDfS7tPA99b7g7b5IZUmRhhd59zgG5N9Eg8OBWk6PsppP6N20KcWdA+AG4BSmD5+4VoF/sLqUEl01uLSaGWWSbE2+XO+d7GAMcOXPj7azvTdUhUOz7kTMclFVlC4HAAHOOpxnrVEntZe1rSNN9Fe1M4uTY3MhlVkLwO30hu/SUn7Q8+IwfZpO0Gsx2lu88pO4g5DmSeCqPEnhWA2WhXVyk17EHhjto95HOUL44sIyOPAZOeXTrTNrmqTX2zvayHekhlAkI4bwRsBz44YE+IrSih1h1jW9UJe1AtrfPqtkICP3yC8h8VAX868vNQ1vSistw63NuSA+TvgZ6Ft1WjJ6HivfWo7LOhs7Yx43OyTdx+6KjbdQh9OvARn+jykDxVCy/EClkE3QNXju7eOeL6EgyM8wRwZT4ggj2Ul7fDc1fR5Rw9eWI+PaKqqPiffXvoMuN7TmX+zndfxKkn+OvPSmcXWkMOfy6NfYzKDUMlF1tzkQRuP6u5t3PkJlB+BxVuarNu1zp9yfupv/8ADIf/AA1Yo+8Ae8A+/jXO+jVFRtmudPu8cT8nlIHiEJHxFLNr6Vbd7bs7i2k3im4yLh1YEYOGJHA+Ip01WDtIJU+/Gy/iUj9a/OdscoueeBmrRdI0hjU3ya96NNp1njNs5Ikiz2Yc5Zoc+pk/aZRhT5A9aeK/OEEzxuskbFJEOUYcwf1HTFajs76TIXULefMyci4BMbeIIyUz3Hl31DRM8bj+B+oqjO2FjjK3cL+EbiRvwJlvhUWZ5771FWS2tD9N2G5LKvVY15xKeRY4YjOOearRnZ7aN8tuhLztrViIT0kmwVeQd6pkqP2t49BTLXO1t1jRUjUKigKqjgAByArpRgKKKKgCVt8N+70qP711k/wrWk1m+0Y3tZ0tO4SyfhWtIroh0Zy7CiiirFQqJJpkLHeaKMnvKAn8ql0UBE1OyEsEsPISRtH5bylf1rBNE2tFnYXWnXUDF2Mi/SC7rMoU72ePBhvAjORiv0NUO40qB3DvDGzjkzICfeRUoCv6IElGmRCUEYZ+z3uB3N47vDu548MU33UAkRkYZV1KsPBhg/nXQCvagGEbP6vNoF1Lb3MbPA5GGGBvY4JIhPA5HArz4VP1XbKLU9S01IEcCK4DkvjjjDYABOMBTzrYrq1SQbsiK47mAI+NZbrOlRXWuLAq7sNrbZbsj2ZWR2JGGTBBwV9x76SfAS5H7aa37Szuo/vwSr+KNh+tcdFm37eFh1jQ/wAoqrkW+gVgrLexYPqyYjmAweAfhHJ/EF65NVOyuuzLZ26rZTyFIlXeDwqGKjBxvSDurnrg1HasCvdDk+XTWqDisjHePJY2O8rHv4MAB199a4dqdzjcWtxCvVyqyqPFuyZiB44qHrViLgreWDxyyBd11VxiWMHIXe5Ky5OCeHEg94lcGuKSUuehF1bYwRwl4XkaVBvEMQQ4HMAAeqe6lJWyBugsWwFA5sTyA861P/KZ+iba5En9n2LE/iHqEeOcV97C7C9jIbq4XEm8xhiJDdkGJ4sRwL8ccOAFPydeacI/Qxg2L0AWdrHGQDLxeRscd9zkgHuHBR4Cr+qzUtftoDiWZFY8kGWc+SLlj7BUJdrIiMrDdsP2baT9QKjlnBZf0VQjahccLW8/9OR+ZFeptMD/AKpee2ED83qKYsvaKX/+kzf3K7/Cn/3r19opeljcn2xD/wCSlCyqlO/tHbL/AGdrI/4ju/rWkVl2ylw0+0E8rRtGY7MR7j7pIzIjA5UkcQT761Gt49GUuwoooqxAUUUUAUUUUAUUUUAVnu1uytzDcPqOmMTMcGe3biJgOe7nkcdM9OHcdCooBN2V2qhvlYLlJk4SwvwZD14HmPEVH2QP9FUfdeVOWPoSuv6V32y2HFw4urR/k98g9SQcFfHJZRyPdnB8cjhSlo0utW0XZHS+1Id2L/KI1yZHZzgBjgetWTh7F1IfiKpL3RIGbfaIxv8A2kLNGT3ZKEZ8mzVWur60f+xx7bqMfma9bUNc6aSg/wDNRH/GKjRltkWCW0q/V6jOF+7JHFJ/M0efjXw+mGThcXlzMD9lSIVPgREqn41XC41onjpMQ8TcRfo9dTLrn2dPgH+/Q/4hTWRFov8ATdNiiHzUKRjqQPWPiTzJ8San0orLrv8AcbceJmX9Hr6ca90tbQecpP6imjJ2Q2UUpKmvn/V7Mech/Ria9kttoPsx6ePNpD+opoxshsopSSz2hJ4rpo8SZf0Jr06XtD97TR5dr+q00ZGyOmwY3ta1V+irAg/B6w961pNJfo82ZubV7qa8aJprlwx7LJUbox1A7+WKdK1XRRhRRRUkBRRRQBRRRQBRRRQBRRRQBRRRQBRRRQBRRRQBRRRQBRRRQBRRRQBRRRQBRRRQH//Z"/>
          <p:cNvSpPr>
            <a:spLocks noChangeAspect="1" noChangeArrowheads="1"/>
          </p:cNvSpPr>
          <p:nvPr/>
        </p:nvSpPr>
        <p:spPr bwMode="auto">
          <a:xfrm>
            <a:off x="155575" y="-1012825"/>
            <a:ext cx="2257425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5" name="34 - TextBox"/>
          <p:cNvSpPr txBox="1"/>
          <p:nvPr/>
        </p:nvSpPr>
        <p:spPr>
          <a:xfrm>
            <a:off x="1043608" y="357301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Εκείνοι που χρησιμοποιούν τον ΗΥ στη δουλειά τους.</a:t>
            </a:r>
            <a:endParaRPr lang="el-GR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45 - Ομάδα"/>
          <p:cNvGrpSpPr/>
          <p:nvPr/>
        </p:nvGrpSpPr>
        <p:grpSpPr>
          <a:xfrm>
            <a:off x="1907704" y="1628800"/>
            <a:ext cx="5544616" cy="1728192"/>
            <a:chOff x="1907704" y="1628800"/>
            <a:chExt cx="5544616" cy="1728192"/>
          </a:xfrm>
        </p:grpSpPr>
        <p:sp>
          <p:nvSpPr>
            <p:cNvPr id="25" name="24 - Ορθογώνιο"/>
            <p:cNvSpPr/>
            <p:nvPr/>
          </p:nvSpPr>
          <p:spPr>
            <a:xfrm>
              <a:off x="2915816" y="1628800"/>
              <a:ext cx="2880320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ΧΡΗΣΤΕΣ</a:t>
              </a:r>
              <a:endParaRPr lang="el-G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25 - Ορθογώνιο"/>
            <p:cNvSpPr/>
            <p:nvPr/>
          </p:nvSpPr>
          <p:spPr>
            <a:xfrm>
              <a:off x="1907704" y="2780928"/>
              <a:ext cx="1944216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ΤΕΛΙΚΟΙ ΧΡΗΣΤΕΣ</a:t>
              </a:r>
              <a:endParaRPr lang="el-GR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27 - Ορθογώνιο"/>
            <p:cNvSpPr/>
            <p:nvPr/>
          </p:nvSpPr>
          <p:spPr>
            <a:xfrm>
              <a:off x="4572000" y="2780928"/>
              <a:ext cx="2880320" cy="5760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ΕΠΑΓΓΕΛΜΑΤΙΕΣ ΠΛΗΡΟΦΟΡΙΚΗΣ</a:t>
              </a:r>
              <a:endParaRPr lang="el-GR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29 - Ευθεία γραμμή σύνδεσης"/>
            <p:cNvCxnSpPr>
              <a:stCxn id="25" idx="2"/>
            </p:cNvCxnSpPr>
            <p:nvPr/>
          </p:nvCxnSpPr>
          <p:spPr>
            <a:xfrm>
              <a:off x="4355976" y="220486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- Ευθεία γραμμή σύνδεσης"/>
            <p:cNvCxnSpPr/>
            <p:nvPr/>
          </p:nvCxnSpPr>
          <p:spPr>
            <a:xfrm>
              <a:off x="4355976" y="2492896"/>
              <a:ext cx="1440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- Ευθεία γραμμή σύνδεσης"/>
            <p:cNvCxnSpPr/>
            <p:nvPr/>
          </p:nvCxnSpPr>
          <p:spPr>
            <a:xfrm>
              <a:off x="5796136" y="2492896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- Ευθεία γραμμή σύνδεσης"/>
            <p:cNvCxnSpPr/>
            <p:nvPr/>
          </p:nvCxnSpPr>
          <p:spPr>
            <a:xfrm flipH="1">
              <a:off x="2771800" y="2492896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- Ευθεία γραμμή σύνδεσης"/>
            <p:cNvCxnSpPr/>
            <p:nvPr/>
          </p:nvCxnSpPr>
          <p:spPr>
            <a:xfrm>
              <a:off x="2771800" y="2492896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46 - TextBox"/>
          <p:cNvSpPr txBox="1"/>
          <p:nvPr/>
        </p:nvSpPr>
        <p:spPr>
          <a:xfrm>
            <a:off x="4499992" y="364502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Εκείνοι  που η δουλειά τους είναι ο ΗΥ.</a:t>
            </a:r>
            <a:endParaRPr lang="el-G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899592" y="4437112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7030A0"/>
                </a:solidFill>
              </a:rPr>
              <a:t> Πολιτικοί μηχανικοί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7030A0"/>
                </a:solidFill>
              </a:rPr>
              <a:t> Δημοσιογράφοι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7030A0"/>
                </a:solidFill>
              </a:rPr>
              <a:t> Ιατροί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7030A0"/>
                </a:solidFill>
              </a:rPr>
              <a:t> Τουριστικοί πράκτορες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7030A0"/>
                </a:solidFill>
              </a:rPr>
              <a:t> Εκπαιδευτικοί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7030A0"/>
                </a:solidFill>
              </a:rPr>
              <a:t> …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4788024" y="443711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 Προγραμματιστές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 Σχεδιαστές υλικού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 Τεχνικοί Η/Υ 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 …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7" grpId="0"/>
      <p:bldP spid="48" grpId="0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ογραμματίζοντας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611560" y="1628800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Υλοποίηση του αλγορίθμου</a:t>
            </a:r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Ο αλγόριθμος διατυπώνεται σε μια γλώσσα προγραμματισμού και πλέον αποτελεί ένα 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πρόγραμμα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(εφαρμογή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/application)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3851920" y="2708920"/>
            <a:ext cx="42338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Σε ποια γλώσσα προγραμματισμού;</a:t>
            </a:r>
            <a:endParaRPr lang="el-GR" sz="2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3312368" cy="3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23 - Ομάδα"/>
          <p:cNvGrpSpPr/>
          <p:nvPr/>
        </p:nvGrpSpPr>
        <p:grpSpPr>
          <a:xfrm flipH="1">
            <a:off x="4355976" y="3429000"/>
            <a:ext cx="3240360" cy="2952328"/>
            <a:chOff x="6084168" y="1268760"/>
            <a:chExt cx="3059832" cy="3073341"/>
          </a:xfrm>
        </p:grpSpPr>
        <p:pic>
          <p:nvPicPr>
            <p:cNvPr id="25" name="Picture 2" descr="http://c85c7a.medialib.glogster.com/jiapeixemily/media/b5/b51da1712b9854ff98518648237b127b97cd0c17/post-it-yello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168" y="1268760"/>
              <a:ext cx="3059832" cy="3073341"/>
            </a:xfrm>
            <a:prstGeom prst="rect">
              <a:avLst/>
            </a:prstGeom>
            <a:noFill/>
          </p:spPr>
        </p:pic>
        <p:sp>
          <p:nvSpPr>
            <p:cNvPr id="26" name="25 - TextBox"/>
            <p:cNvSpPr txBox="1"/>
            <p:nvPr/>
          </p:nvSpPr>
          <p:spPr>
            <a:xfrm rot="21213346">
              <a:off x="6711848" y="2030597"/>
              <a:ext cx="1800199" cy="163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i="1" dirty="0" smtClean="0"/>
                <a:t>Γράψαμε τον πηγαίο κώδικα. Θυμηθείτε, τι χρειάζεται στη συνέχεια για να εκτελεστεί;</a:t>
              </a:r>
              <a:endParaRPr lang="el-GR" sz="1600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ογραμματίζοντας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467544" y="1484784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Έλεγχος του προγράμματος</a:t>
            </a:r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«Τρέχουμε» το πρόγραμμά μας με διαφορετικές εισόδους, φροντίζοντας να καλύψουμε όλες τις διαφορετικές περιπτώσεις. Εντοπίζουμε τυχόν λάθη και τα διορθώνουμε (</a:t>
            </a:r>
            <a:r>
              <a:rPr lang="el-GR" sz="2000" b="1" i="1" dirty="0" err="1" smtClean="0">
                <a:latin typeface="Times New Roman" pitchFamily="18" charset="0"/>
                <a:cs typeface="Times New Roman" pitchFamily="18" charset="0"/>
              </a:rPr>
              <a:t>εκσφαλμάτωση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debugging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1403648" y="2780928"/>
            <a:ext cx="61287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16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Στην περίπτωση πολύπλοκων προγραμμάτων, η διαδικασία του </a:t>
            </a:r>
          </a:p>
          <a:p>
            <a:pPr algn="ctr"/>
            <a:r>
              <a:rPr lang="el-GR" sz="16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ελέγχου αποτελεί  μια επίπονη και χρονοβόρα διαδικασία.</a:t>
            </a:r>
            <a:endParaRPr lang="el-GR" sz="16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67544" y="335699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Συντήρηση του προγράμματος</a:t>
            </a:r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Διόρθωση σφαλμάτων που εντοπίστηκαν κατά τη χρήση του από τους πραγματικούς χρήστες του προγράμματος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Τροποποιήσεις (μικρές ή μεγάλες) που προέκυψαν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(π.χ. αλλαγή νομίσματος, ΦΠΑ)</a:t>
            </a:r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619672" y="4725144"/>
            <a:ext cx="48683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16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Τι δηλώνει η έκδοση (</a:t>
            </a:r>
            <a:r>
              <a:rPr lang="en-US" sz="16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version) </a:t>
            </a:r>
            <a:r>
              <a:rPr lang="el-GR" sz="16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ενός προγράμματος;</a:t>
            </a:r>
            <a:endParaRPr lang="el-GR" sz="16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67544" y="5085184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Τεκμηρίωση του προγράμματος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(documentation)</a:t>
            </a:r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Έγγραφα 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(εξωτερική τεκμηρίωση)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ή σχόλια 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εσωτερική 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τεκμηρίωση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που σκοπό έχουν να καταγράψουν τη διαδικασία κατασκευής αλλά και λειτουργίας του εν λόγω προγράμματος.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2267744" y="6093296"/>
            <a:ext cx="39526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16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Μια βαρετή, αλλά αναγκαία διαδικασία!</a:t>
            </a:r>
            <a:endParaRPr lang="el-GR" sz="16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Προγραμματιστικά περιβάλλοντα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32</a:t>
            </a:fld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467544" y="148478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Τα εργαλεία λογισμικού που αξιοποιούνται στην ανάπτυξη άλλων προγραμμάτων ονομάζονται 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προγραμματιστικά περιβάλλοντα.</a:t>
            </a:r>
            <a:endParaRPr lang="el-G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2483768" y="2204864"/>
            <a:ext cx="36812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l-GR" sz="16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Μήπως τυχαίνει να γνωρίζετε κάποιο;</a:t>
            </a:r>
            <a:endParaRPr lang="el-GR" sz="16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95536" y="263691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Ένα προγραμματιστικό περιβάλλον συνήθως διαθέτει:</a:t>
            </a:r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 συντάκτη κειμένων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editor)</a:t>
            </a:r>
            <a:endParaRPr lang="el-G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μεταφραστές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assembler, compiler, interpreter)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 εργαλεία εντοπισμού λαθών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(debuggers)</a:t>
            </a:r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95536" y="4509120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l-G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Οπτικός προγραμματισμός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(visual programming)</a:t>
            </a:r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Στα περιβάλλοντα όπου υποστηρίζεται ο οπτικός προγραμματισμός, μεγάλο μέρος του προγράμματος κατασκευάζεται, αξιοποιώντας γραφικά εργαλεία (εικονίδια, μενού κ.τ.λ.). </a:t>
            </a:r>
          </a:p>
          <a:p>
            <a:pPr>
              <a:spcAft>
                <a:spcPts val="1200"/>
              </a:spcAft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Π.χ.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Alice,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GameMaker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Delphi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Scratch</a:t>
            </a:r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onedublin.files.wordpress.com/2010/01/scratch-computer-programming-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645024"/>
            <a:ext cx="3096344" cy="2020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7.3 Το πρόγραμμα-Γλώσσες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14342" name="AutoShape 6" descr="data:image/jpeg;base64,/9j/4AAQSkZJRgABAQAAAQABAAD/2wCEAAkGBxQTEhUUEhQWFhQWGR0YFRgXFx4YHxwcGBsdGhcaFxwcHyggGCIlJxgaITUhJSkrLi8uGB80ODMsNygtLiwBCgoKDg0OGhAQGywkHCQsLSwtLCwsLDQtLCwsLCwsLCwsLCwsLC0sLC0sLCwsLCwsLCw3LCwsLCw4LCwsLSssLP/AABEIALIAvQMBIgACEQEDEQH/xAAcAAACAwEBAQEAAAAAAAAAAAAABgQFBwMBAgj/xABNEAACAQMBBQQFCQQFCAsAAAABAgMABBEFBhIhMUETUWFxByKBkaEUIzIzQlKSscFicoKiJENTVMIVFyVEc4OT0RY0RWN0hJSyw9Lw/8QAGgEBAAMBAQEAAAAAAAAAAAAAAAECAwQFBv/EACgRAAICAgIBAgUFAAAAAAAAAAABAhEDEiExQQRRBRQyYXETIiOBof/aAAwDAQACEQMRAD8A3GiiigCiiigCiiigCiiigCiiigCiioV7rFvD9bNFH4O6qfcTQE2ilO89JGmx87pGPcmWPwFI0/pmma5/o9p2lurYI9YyOO8YGEPULg+JGeAGy0VnP+cyd/qdJu27u0+a/Q1Ua/tLrdyqrb2TWmCCWEqSM3h6yjA9lRaJpmu0VjEfpH1SCSO1uLeEzNwV5CYw2eXEHd8OHXFX52j1z+52n/Eb/nS0KZpFFZudptbA42NqfKVh8M15/wBL9YGM6ZE3fuz4/MHFNkKZpNFZuvpA1BfrNGkHilwrfAJ+tfX+dUJ9fpt9GOrdkGUebZFLQo0aiq/QdZiu4EngbejccOhB6hh0I7qsKkgKKKKAKKKKAKKKW/SDtF8ispJF+tb5uAd8j8F4dcc/ZQFtqWs29uMzzRx9fXcKfYCcmlO/9LGnod2NpLh+iwxls+ROBSDs5stHb3pi1GJJXk7MiV8kiSUEqrAnjllZd4/aGOtaqlrBbRswVI0RSzEAKAFGSTjwFUc6LKIsnb3UZv8Aqulsink9zJue9MA/Gvh4tcn+lc29sD0ij3yPIngaqdU2pvZHUQPHAGUyBGTeKRDO68zHkWxwUDhg8eFWmy+2c7x4uo1ErRvLCycBIqcCN37LciO8MPGj3SsLUi3uxORvahqtwwPMNKsCHv8AVJI91TNH9Hel7u9FHHKPvb/aDPnnFLV5Yq62t3NiaSVx2rt6wxKpCKgPBUViuB+pzXmnwLbxTzw4jlt5mBI4CRCyuEkHJh84QO44xVnjlXY2VjbtPszp62+JEESB0OIlG+5B4RqACzb3LA48asbGO93AILKGGJQAiyzENjuKRoQn4jXzpqrLqMZkH1VuZIQfvu247DxUADP/AHh76YNprm6jh3rKJJpd9Ruu26N0n1jnI5f/ALPKqRja5JbF642jNtwv7doM/QdG7aNz0RWCghz0UqMk4BNSLa01CcB9+KzQ8VjMXbyY6doSyqp/ZAOOWavNftUltZUm4KYzvccbuBneB6FSMg9CAah2c1zLpsbxFRdPboymQHd3ygPrCraIjZi5tPpE4izepFe2yMHYxoYpY9053lUMwkA6gEEjPA8iyW18rorR4KMAVIPAgjhip9lI6WytdsnaLHmdl4JkD1yM8hzpK2HyLZeineZAeGEaRmjGOnqlfdVJpImLJ2va3PHNFFbpES6u7GUtgBCo4bv71ddnNZkm7ZZ1jDxSBMx5KnKK/wBrj9rHsrnquipO6OXkRkBUGN93IYgkHh+yPdXbSNJjt1YR7x323mLsWJOAMknwAHsqv7dfuW5sXLvaS87KedTbCOJpQFMbFsRMy8SH5nd+NOto+8iFwoYqCwHLJHEDwqhk2VtiWJV/WYuy9o4UkneJK72OJ48quhSTT6CvyLHo2HyfUNTs1+qV0niHQCUZYDuAyo9laRWbejj53VNVuBxQNHAp8YwQ/wCQPtrSa2XRm+woooqSAooooArNbpf8o62AeNvpoBx0M7HIz0OMD8Hiadtp9XFpaTXDY+bQsAerY9Ue04FLfor0drexV5OM1yxuJieZaTl8Me0nvqs3SLRRx2/sd6RGHDtopbfOOUigz2zk9N1kb2vXSUfLNPIJ3TcW5GT0MiYyfaeVTvSJbM+nzsmd+Fe3Qj70J3/bwB4Us6VY3phjVFt4kCKFLO0pIwMHChQPLJrLwXQqaHGZmeO6KxENm5DsFMhXAREGfqgAMnr7TTLDcLcXUbRetDbhsyD6JdhuhEPJsDJJHDiKmzbHvNj5Rc72OXZwRrjwBcOcVNh2Kgx63bP4PKwX8CkL8K0eW40VUObFzXNLCo8cdxHFC/Hsp+SHO9mJgysgBGccfdwqr0xbdT87drNh+07OIM4LjADMcsz4wMDgBitGtNlbWP6FvCv8AP5irSO1CjAwB3AYqm7qidRCvdTklMcltFcieEkxMbdlU5GGR9/d3kYc+PcRxAq+h28mjiVrvT5o3LBPm3jdSzHChcuG492OHf1q31KzlZMQSrG+ebp2gI6jGRjzzUGy2ebtVmupjO6fVqEEcaE8Cyrkktg43iT4YopUHGyq2mn1C9Tskgjhtm+tWSX5yReqNuArGp64LZGRkZrno9tqtuNyOa27IfQjl35N0fdDjdbHgc069mO6jcHdTdk6ozZpr6/dorme3Uxt69oVdAcHKOeOZUOAwwcd/KrdbG8I9V7Q9OAk6cxwNM2paPBcACeGOQDlvqDjy7q6WOnxQoI4o1jQclUAD3CocrCVCr8hvh/dT5GQfmDXy0N+OUFu3lOy/nGac9wd1HZjuqLJE3tb1edqP4LgN+arVZtFtRc28JJtpkd2EURZoyDI+d0eq5PQnkOXStE7EUkekiENLpsY+1eI34Bn9amPLIY1ej/Z02NmkTkGZsyTEdXfiwB6gcs+FMlFFbmQUUUUAUUUUBnXpUkNxNY6an+sSiSbHSKIgnPdnjj93FPaKAAAMADAHcByrP8AWJvk20EU1yPmriHsbaTor54o3iSf5h41oVZZOy8T5ljDAqeIIII8DwNLGxXC0SNvpQM8DZ5/NMVBPmArfxU00r6WBHfXsP8AadndKP8AaL2Tn3w1TwWLyiiiqkhRRSVqd8187RxsVs0O67KcGdgfWUHpGORI4scjgBxvGLk6RDdFhfbWAs0dnH8odThnzuxKeoMmDvEfdUHxxzqBIl3Lxmu2T9i3QRr5Fm3mPnkV0aRIVCqAqqOAHAAD8qVtS24Rc9mDJj7QIVPxHn7M11RxRj2YubZftoSHnLck/wDiZh+TgV9LpTL9Vc3MZ7+1MnvEu9SUu2s7HhGg6gFnz+Qz7qm2m3Dg/PQnHejb/vBAPuzV9Y+xXZ+44xaxeQfWKl1H1KDspQP3clJPYV/SmHSNXhuU34WzjgykbrKfuup4qfA0saVq8Vwu9GwPfjoe4jmD4GvL6wbf7e3bs7hRwbo4H2JR9pT7x0rKeFPmJeM/cdqKrNntZW6i3wNx1O5LGeaOOanw6g9QQas65WqNgpL2s9fVdKj7neT3LTpSXdnf2hs1/sraV/xcKtDsiXRpFFFFbmQUUUUAUUUUAv7c7OC+tJIeUg9eFvuyL9E+GeR8DVd6OtojeWo7UFbiE9lcKeYdep8/zB7qcazTXf8ARurx3IGLW/xFP3LKOCMfPh7mqslaJTNDpb1n5vULWTkJUlgPiQBLH7gsnvpkpd249WGKYf1FxDIT3IXCSfyuaxRoW1FemqfabVHgjQxKrSSSLGu/ndG9zLY4nAHIVCVuiSLtneMI0t4zuyXLdnvDmsYGZWHcd3gD3sKghFhjVEAVVAVQOQA5VX29zNNesbgRhoYQq9nnHzrFmOG4jO4vDjyFfG1DMUEakhpWSJSOYMrhCR4gE12Yo6x5MJu2Ll7dQ3faLNP2cOCEUZyx5drJjkgPIHAOM8Qa67PaVbRTYnnjlmHBFA9RTjPDPAufPIHIVplrolrZ2zRqiRwBD2hOOK49ZpGPPrxNZ1qu0Nkkdva2wf5HC3aSOIyclCGTDHGcnJLc+GOtaqcY1dGLwZMietv8IptX15pLpZ0IVYDiEnqQcs5zwxlRgdw8apry/LHeGHZyTwIxnmTw5VolrstZ73aiPJPrKGJK8eOd0nA7+VIW08kcl2zxIERPUPQMyZBYAe7j92rZk4rZnKs8YxpeF/pDstUlSXtoQFYHDDkG71IHDHca1zRdSW4hSVOTDiO5hwZT5GshglcqwjA3GIJzw3iORHDPU05ejS5bM8TDGN2QDOfpZU4/CKygp9tcHTijnracai+i/vb82Vytyqs6SgRTIpAJP9U43iBkH1eJ5N5VdQbZKXjR7eaMSMEDNuEBm5A7rk/CqTbFM20neFLDzTDL8QKq5b1na2zDKm9NEQzJ6vPvHAe2qZMcXbOiMn0atSXow39o526RWQT2s6MPgTTjDypQ2CXf1fV5egaGIfwKQ35CufH2aS6NGooorYzCiiigCiiigCqDbnQRe2U0H2yu9Ee514p5cRj21f0UAoejnXjeWMbv9anzUwPAh0wDkdCQQcHvqz2pszNZ3Ma/SeFwv726dw+/FKel/wBB1ye35RXydvF3doud8Dx4MfdT+RnhWElTNF0VGjXYlt4ZQch41bPmoNVG3YxBFJ0iuImY9yl91j/NXfYrhaLHy7F5IQO4RSMi/AA+2rmeFXUo6hlYYZSMgg8wRUJ07LdoQLC4U39yqsrHsoicEHGC4wccjyOPEd9e7StudjKeUU0MjeSSDPwOfZU7aLS47RoLiFFjiQmKUIuAElIw5x91gvHoGNdr61WWNkcZVgQfIjBrthLZHPJUzn6V7oCzWMH66VFPHmq+u3s9UVms5i3IwwfPaDtjwI7PeH0QBnPfUvaC5uO1jgujkQJuwHH1gPDtCerYAUgcsHvqBczHGeGeCjPAcwoLHu48TXn+oyP9VUuj634T6WPyE3J1tdteFVFjr2uPcndUslsn0FGVLnqzdcdAvt615omxQubfte33O04qigOAM8nJOd7vAxjlTBqPo5lW27WG4MswGSm6u4w6iPHHOOWTg+Ffek281lbmQWr9grb8rTSBJTvEAsIgMAcvVJBwORPPD4h841ti+rv7V/Z5Lfw/9KGLGuF22uW/DEm9uJEVrVyoaOQ8FQFixAwV+0wK4IHjTD6N7ZxJcO4cYCR4dShB4sQQQO8U061dRRFZERHuZfViQD1z3ZPMKOZPQCumjWPYxYZt52JeVvvOxyx8B0HgBXV8P9fm9XG5QpJd+7MPWTSjrZX7ZTbttL+4QOvFvVX4kVwfWIZGtIoyS3bxZBR1wFBPHeUDpXLWRJcTLFCnabhE0q7wX1VPza5PDJYZx+wanW1jcyTwF7dokjl7RmaRD9FWAACsSclhXXOS5VnBFMf4OVKfolG8+pTH+svJMeQ5fmaa9/dQt3An3caWvQvH/o9n6yTyt724Vz4zWY+0UUVqZhRRRQBRRRQBRRRQGf8ApftSkNvfR/WWUyyZ/YYgOD4HAzTpbTh0V1+iwDDyIyK5bR6aLm1ngPKWNkz3EggH2HB9lK3ol1IzabEr/WQM0Eg6gxngD47pX31nkRaJK2fys9/Gelx2g/dlijI+Ib31eVSx5XVJ1+zJbQyebK8sZ9wC++rqsmaI5XdssqNHIoZHUqwPIgjBFI0cr2cotrgkoeFtMeTr0Rz0kX+YDI60/VQawVuLlbNlV4+yaSfIyVyQsOD9kkhyD+xV8c3FlZRsq9U0yK5j3JRvDmCDgqe9T0NJ91sZMrABzLDn1wCscpXHIMQUzy44HWmi50O7tT8yTcRdFYhZR4Bj6sn8WD4mow2lRTiYNC3UTI0fxI3T5g10fx5OWTjz5sKahJpPsstE1kWsCQRWN0FQEKGeNzxJPFu0x1Pl4Vz1y+ur2FoBClvG+MvI++43WDAqiernKggliPA1xXaGAjIljI7xIv8AzrjJtTByR1c90eZD5YQGtGlXJz+SZpmkJCS5ZpJW+nLIQWPgMcFXwHxPGo+sapgrFEO0mfgiDr3k/dQcy1fMcd5c/Qj+Txn7cw9bH7MWc5/fI8jTFoOz8duDuZaRvrJX4s3meQH7IwKyeSMFrA0UXJ2z52X0T5OhDHflc78z4xvMeg7lAwoHcKvjGO6vUXFe1yt2aoga/P2drO/3YnP8pqH6JINzSbTvZCx/iZiPgRUf0jT7mmXZ5ZiK/j9X9avNibfs9Ps06rbxA+fZrn45rXH0UmXdFFFaFAoqq2g2jtrJVa6lEYc7q5BJJ5nAUE8O+pljqEUyLJDIkkbfRZWBB9ooCTRRRQBRRRQBWdbCJ2Go6pa8gZVuFHhIPWPt4e6tFrOrz5naRD9m5s8ebozfkqj31WXRK7LnVRu6jat0eGZD4kGNlH/vrvtBbyvCewcpKhDoehKHO446q3EEeNctqRiaxfoLgqf95E6ge8r7qtqxZohPv9tmjgZvkk3bKpLAgdmMde0zgr14cfDNd9k4niuLqO4YPPJ2dx2gXd3kdN3dUZOFRkZQO7zqZtlCosbohQD2L9PCvrahexFrejlDiOf/AGMuAx/gbcfPcG76slaZDdMuzXGW2VhgjI7iMj3GuwPdRVCxWvocJOTFFnv3B/yqRDYqv0Qq/ugD8qlUUsHNYR51U6XdvLd3JDHsId2FB0MgG9K3jjeVPAqe+pWv6l8ngeQDLcFjX7zud2NR5kjyGT0rzZ7Tfk9ukZOXALSN96RyWkb2sT7MUBY0UUVAEr0xuf8AJUqrzkeJB7ZFP+GtCsowsaKOSqoHsAFZ36VzmG0j/tLyEHyG9n8xWlKK3x9Gcuz2iiirlTDfS7tPA99b7g7b5IZUmRhhd59zgG5N9Eg8OBWk6PsppP6N20KcWdA+AG4BSmD5+4VoF/sLqUEl01uLSaGWWSbE2+XO+d7GAMcOXPj7azvTdUhUOz7kTMclFVlC4HAAHOOpxnrVEntZe1rSNN9Fe1M4uTY3MhlVkLwO30hu/SUn7Q8+IwfZpO0Gsx2lu88pO4g5DmSeCqPEnhWA2WhXVyk17EHhjto95HOUL44sIyOPAZOeXTrTNrmqTX2zvayHekhlAkI4bwRsBz44YE+IrSih1h1jW9UJe1AtrfPqtkICP3yC8h8VAX868vNQ1vSistw63NuSA+TvgZ6Ft1WjJ6HivfWo7LOhs7Yx43OyTdx+6KjbdQh9OvARn+jykDxVCy/EClkE3QNXju7eOeL6EgyM8wRwZT4ggj2Ul7fDc1fR5Rw9eWI+PaKqqPiffXvoMuN7TmX+zndfxKkn+OvPSmcXWkMOfy6NfYzKDUMlF1tzkQRuP6u5t3PkJlB+BxVuarNu1zp9yfupv/8ADIf/AA1Yo+8Ae8A+/jXO+jVFRtmudPu8cT8nlIHiEJHxFLNr6Vbd7bs7i2k3im4yLh1YEYOGJHA+Ip01WDtIJU+/Gy/iUj9a/OdscoueeBmrRdI0hjU3ya96NNp1njNs5Ikiz2Yc5Zoc+pk/aZRhT5A9aeK/OEEzxuskbFJEOUYcwf1HTFajs76TIXULefMyci4BMbeIIyUz3Hl31DRM8bj+B+oqjO2FjjK3cL+EbiRvwJlvhUWZ5771FWS2tD9N2G5LKvVY15xKeRY4YjOOearRnZ7aN8tuhLztrViIT0kmwVeQd6pkqP2t49BTLXO1t1jRUjUKigKqjgAByArpRgKKKKgCVt8N+70qP711k/wrWk1m+0Y3tZ0tO4SyfhWtIroh0Zy7CiiirFQqJJpkLHeaKMnvKAn8ql0UBE1OyEsEsPISRtH5bylf1rBNE2tFnYXWnXUDF2Mi/SC7rMoU72ePBhvAjORiv0NUO40qB3DvDGzjkzICfeRUoCv6IElGmRCUEYZ+z3uB3N47vDu548MU33UAkRkYZV1KsPBhg/nXQCvagGEbP6vNoF1Lb3MbPA5GGGBvY4JIhPA5HArz4VP1XbKLU9S01IEcCK4DkvjjjDYABOMBTzrYrq1SQbsiK47mAI+NZbrOlRXWuLAq7sNrbZbsj2ZWR2JGGTBBwV9x76SfAS5H7aa37Szuo/vwSr+KNh+tcdFm37eFh1jQ/wAoqrkW+gVgrLexYPqyYjmAweAfhHJ/EF65NVOyuuzLZ26rZTyFIlXeDwqGKjBxvSDurnrg1HasCvdDk+XTWqDisjHePJY2O8rHv4MAB199a4dqdzjcWtxCvVyqyqPFuyZiB44qHrViLgreWDxyyBd11VxiWMHIXe5Ky5OCeHEg94lcGuKSUuehF1bYwRwl4XkaVBvEMQQ4HMAAeqe6lJWyBugsWwFA5sTyA861P/KZ+iba5En9n2LE/iHqEeOcV97C7C9jIbq4XEm8xhiJDdkGJ4sRwL8ccOAFPydeacI/Qxg2L0AWdrHGQDLxeRscd9zkgHuHBR4Cr+qzUtftoDiWZFY8kGWc+SLlj7BUJdrIiMrDdsP2baT9QKjlnBZf0VQjahccLW8/9OR+ZFeptMD/AKpee2ED83qKYsvaKX/+kzf3K7/Cn/3r19opeljcn2xD/wCSlCyqlO/tHbL/AGdrI/4ju/rWkVl2ylw0+0E8rRtGY7MR7j7pIzIjA5UkcQT761Gt49GUuwoooqxAUUUUAUUUUAUUUUAVnu1uytzDcPqOmMTMcGe3biJgOe7nkcdM9OHcdCooBN2V2qhvlYLlJk4SwvwZD14HmPEVH2QP9FUfdeVOWPoSuv6V32y2HFw4urR/k98g9SQcFfHJZRyPdnB8cjhSlo0utW0XZHS+1Id2L/KI1yZHZzgBjgetWTh7F1IfiKpL3RIGbfaIxv8A2kLNGT3ZKEZ8mzVWur60f+xx7bqMfma9bUNc6aSg/wDNRH/GKjRltkWCW0q/V6jOF+7JHFJ/M0efjXw+mGThcXlzMD9lSIVPgREqn41XC41onjpMQ8TcRfo9dTLrn2dPgH+/Q/4hTWRFov8ATdNiiHzUKRjqQPWPiTzJ8San0orLrv8AcbceJmX9Hr6ca90tbQecpP6imjJ2Q2UUpKmvn/V7Mech/Ria9kttoPsx6ePNpD+opoxshsopSSz2hJ4rpo8SZf0Jr06XtD97TR5dr+q00ZGyOmwY3ta1V+irAg/B6w961pNJfo82ZubV7qa8aJprlwx7LJUbox1A7+WKdK1XRRhRRRUkBRRRQBRRRQBRRRQBRRRQBRRRQBRRRQBRRRQBRRRQBRRRQBRRRQBRRRQBRRRQH//Z"/>
          <p:cNvSpPr>
            <a:spLocks noChangeAspect="1" noChangeArrowheads="1"/>
          </p:cNvSpPr>
          <p:nvPr/>
        </p:nvSpPr>
        <p:spPr bwMode="auto">
          <a:xfrm>
            <a:off x="155575" y="-1012825"/>
            <a:ext cx="2257425" cy="2124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" name="2 - Υπότιτλος"/>
          <p:cNvSpPr txBox="1">
            <a:spLocks/>
          </p:cNvSpPr>
          <p:nvPr/>
        </p:nvSpPr>
        <p:spPr>
          <a:xfrm>
            <a:off x="683568" y="1484784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7.3.1 Το πρόγραμμα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755576" y="206084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Πρόγραμμα</a:t>
            </a:r>
            <a:r>
              <a:rPr lang="el-GR" dirty="0" smtClean="0"/>
              <a:t> είναι μια συγκεκριμένη ακολουθία εντολών τις οποίες πρέπει να εκτελέσει ένας υπολογιστής για να παράγει το επιθυμητό για τον χρήστη αποτέλεσμα.</a:t>
            </a:r>
          </a:p>
        </p:txBody>
      </p:sp>
      <p:pic>
        <p:nvPicPr>
          <p:cNvPr id="1028" name="Picture 4" descr="http://cdn.scratch.mit.edu/scratchr2/static/__1390612433__/images/hp-video-screen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88840"/>
            <a:ext cx="1512168" cy="1024531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Qc7DUX6hM5XFPEWNwX0kYUCZHw3mLsQnzv2ePGBfw0HlmWOp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44824"/>
            <a:ext cx="1142917" cy="1512168"/>
          </a:xfrm>
          <a:prstGeom prst="rect">
            <a:avLst/>
          </a:prstGeom>
          <a:noFill/>
        </p:spPr>
      </p:pic>
      <p:grpSp>
        <p:nvGrpSpPr>
          <p:cNvPr id="31" name="30 - Ομάδα"/>
          <p:cNvGrpSpPr/>
          <p:nvPr/>
        </p:nvGrpSpPr>
        <p:grpSpPr>
          <a:xfrm>
            <a:off x="1043608" y="3068960"/>
            <a:ext cx="7920880" cy="1794299"/>
            <a:chOff x="1043608" y="3068960"/>
            <a:chExt cx="7920880" cy="1794299"/>
          </a:xfrm>
        </p:grpSpPr>
        <p:sp>
          <p:nvSpPr>
            <p:cNvPr id="22" name="21 - TextBox"/>
            <p:cNvSpPr txBox="1"/>
            <p:nvPr/>
          </p:nvSpPr>
          <p:spPr>
            <a:xfrm>
              <a:off x="1043608" y="3429000"/>
              <a:ext cx="2736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l-GR" i="1" dirty="0" smtClean="0">
                  <a:solidFill>
                    <a:srgbClr val="FF0000"/>
                  </a:solidFill>
                </a:rPr>
                <a:t>Οι σύγχρονοι ΗΥ είναι βασισμένοι στις αρχές που εισήγαγε ο </a:t>
              </a:r>
              <a:r>
                <a:rPr lang="en-US" b="1" i="1" dirty="0" smtClean="0">
                  <a:solidFill>
                    <a:srgbClr val="FF0000"/>
                  </a:solidFill>
                </a:rPr>
                <a:t>Von Neumann</a:t>
              </a:r>
              <a:r>
                <a:rPr lang="en-US" i="1" dirty="0" smtClean="0">
                  <a:solidFill>
                    <a:srgbClr val="FF0000"/>
                  </a:solidFill>
                </a:rPr>
                <a:t> </a:t>
              </a:r>
              <a:r>
                <a:rPr lang="el-GR" i="1" dirty="0" smtClean="0">
                  <a:solidFill>
                    <a:srgbClr val="FF0000"/>
                  </a:solidFill>
                </a:rPr>
                <a:t>τη δεκαετία του </a:t>
              </a:r>
              <a:r>
                <a:rPr lang="el-GR" b="1" i="1" dirty="0" smtClean="0">
                  <a:solidFill>
                    <a:srgbClr val="FF0000"/>
                  </a:solidFill>
                </a:rPr>
                <a:t>1940</a:t>
              </a:r>
              <a:r>
                <a:rPr lang="el-GR" i="1" dirty="0" smtClean="0">
                  <a:solidFill>
                    <a:srgbClr val="FF0000"/>
                  </a:solidFill>
                </a:rPr>
                <a:t>.</a:t>
              </a:r>
            </a:p>
          </p:txBody>
        </p:sp>
        <p:pic>
          <p:nvPicPr>
            <p:cNvPr id="1026" name="Picture 2" descr="JohnvonNeumann-LosAlamos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928" y="3068960"/>
              <a:ext cx="1375420" cy="1794299"/>
            </a:xfrm>
            <a:prstGeom prst="rect">
              <a:avLst/>
            </a:prstGeom>
            <a:noFill/>
          </p:spPr>
        </p:pic>
        <p:sp>
          <p:nvSpPr>
            <p:cNvPr id="29" name="28 - TextBox"/>
            <p:cNvSpPr txBox="1"/>
            <p:nvPr/>
          </p:nvSpPr>
          <p:spPr>
            <a:xfrm>
              <a:off x="5292080" y="3645024"/>
              <a:ext cx="3672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i="1" dirty="0" smtClean="0">
                  <a:solidFill>
                    <a:srgbClr val="FF0000"/>
                  </a:solidFill>
                </a:rPr>
                <a:t>Μαθηματικός και πολυμαθής επιστήμονας, </a:t>
              </a:r>
              <a:r>
                <a:rPr lang="el-GR" sz="1600" i="1" dirty="0" err="1" smtClean="0">
                  <a:solidFill>
                    <a:srgbClr val="FF0000"/>
                  </a:solidFill>
                </a:rPr>
                <a:t>Αμερικανοουγγαρικής</a:t>
              </a:r>
              <a:r>
                <a:rPr lang="el-GR" sz="1600" i="1" dirty="0" smtClean="0">
                  <a:solidFill>
                    <a:srgbClr val="FF0000"/>
                  </a:solidFill>
                </a:rPr>
                <a:t> καταγωγής.</a:t>
              </a:r>
              <a:endParaRPr lang="el-GR" sz="16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64 - Ομάδα"/>
          <p:cNvGrpSpPr/>
          <p:nvPr/>
        </p:nvGrpSpPr>
        <p:grpSpPr>
          <a:xfrm>
            <a:off x="899592" y="5013176"/>
            <a:ext cx="4176464" cy="1593468"/>
            <a:chOff x="899592" y="5013176"/>
            <a:chExt cx="4176464" cy="1593468"/>
          </a:xfrm>
        </p:grpSpPr>
        <p:sp>
          <p:nvSpPr>
            <p:cNvPr id="44" name="43 - TextBox"/>
            <p:cNvSpPr txBox="1"/>
            <p:nvPr/>
          </p:nvSpPr>
          <p:spPr>
            <a:xfrm>
              <a:off x="1115616" y="6237312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err="1" smtClean="0"/>
                <a:t>Καταχωρητές</a:t>
              </a:r>
              <a:endParaRPr lang="el-GR" dirty="0"/>
            </a:p>
          </p:txBody>
        </p:sp>
        <p:grpSp>
          <p:nvGrpSpPr>
            <p:cNvPr id="64" name="63 - Ομάδα"/>
            <p:cNvGrpSpPr/>
            <p:nvPr/>
          </p:nvGrpSpPr>
          <p:grpSpPr>
            <a:xfrm>
              <a:off x="899592" y="5013176"/>
              <a:ext cx="4176464" cy="1368152"/>
              <a:chOff x="899592" y="5013176"/>
              <a:chExt cx="4176464" cy="1368152"/>
            </a:xfrm>
          </p:grpSpPr>
          <p:grpSp>
            <p:nvGrpSpPr>
              <p:cNvPr id="43" name="42 - Ομάδα"/>
              <p:cNvGrpSpPr/>
              <p:nvPr/>
            </p:nvGrpSpPr>
            <p:grpSpPr>
              <a:xfrm>
                <a:off x="899592" y="5013176"/>
                <a:ext cx="2016224" cy="1200329"/>
                <a:chOff x="1043608" y="5229200"/>
                <a:chExt cx="2016224" cy="1200329"/>
              </a:xfrm>
            </p:grpSpPr>
            <p:sp>
              <p:nvSpPr>
                <p:cNvPr id="33" name="32 - TextBox"/>
                <p:cNvSpPr txBox="1"/>
                <p:nvPr/>
              </p:nvSpPr>
              <p:spPr>
                <a:xfrm>
                  <a:off x="1043608" y="5229200"/>
                  <a:ext cx="2016224" cy="12003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KME</a:t>
                  </a:r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l-GR" dirty="0"/>
                </a:p>
              </p:txBody>
            </p:sp>
            <p:sp>
              <p:nvSpPr>
                <p:cNvPr id="38" name="37 - TextBox"/>
                <p:cNvSpPr txBox="1"/>
                <p:nvPr/>
              </p:nvSpPr>
              <p:spPr>
                <a:xfrm>
                  <a:off x="1259632" y="5949280"/>
                  <a:ext cx="36004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l-GR" dirty="0"/>
                </a:p>
              </p:txBody>
            </p:sp>
            <p:sp>
              <p:nvSpPr>
                <p:cNvPr id="39" name="38 - TextBox"/>
                <p:cNvSpPr txBox="1"/>
                <p:nvPr/>
              </p:nvSpPr>
              <p:spPr>
                <a:xfrm>
                  <a:off x="1619672" y="5949280"/>
                  <a:ext cx="288032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l-GR" dirty="0"/>
                </a:p>
              </p:txBody>
            </p:sp>
            <p:sp>
              <p:nvSpPr>
                <p:cNvPr id="40" name="39 - TextBox"/>
                <p:cNvSpPr txBox="1"/>
                <p:nvPr/>
              </p:nvSpPr>
              <p:spPr>
                <a:xfrm>
                  <a:off x="1907704" y="5949280"/>
                  <a:ext cx="288032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l-GR" dirty="0"/>
                </a:p>
              </p:txBody>
            </p:sp>
            <p:sp>
              <p:nvSpPr>
                <p:cNvPr id="41" name="40 - TextBox"/>
                <p:cNvSpPr txBox="1"/>
                <p:nvPr/>
              </p:nvSpPr>
              <p:spPr>
                <a:xfrm>
                  <a:off x="2195736" y="5949280"/>
                  <a:ext cx="288032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l-GR" dirty="0"/>
                </a:p>
              </p:txBody>
            </p:sp>
            <p:sp>
              <p:nvSpPr>
                <p:cNvPr id="42" name="41 - TextBox"/>
                <p:cNvSpPr txBox="1"/>
                <p:nvPr/>
              </p:nvSpPr>
              <p:spPr>
                <a:xfrm>
                  <a:off x="2483768" y="5949280"/>
                  <a:ext cx="288032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l-GR" dirty="0"/>
                </a:p>
              </p:txBody>
            </p:sp>
          </p:grpSp>
          <p:cxnSp>
            <p:nvCxnSpPr>
              <p:cNvPr id="50" name="49 - Ευθύγραμμο βέλος σύνδεσης"/>
              <p:cNvCxnSpPr>
                <a:endCxn id="40" idx="2"/>
              </p:cNvCxnSpPr>
              <p:nvPr/>
            </p:nvCxnSpPr>
            <p:spPr>
              <a:xfrm flipV="1">
                <a:off x="1907704" y="6102588"/>
                <a:ext cx="0" cy="2787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51 - TextBox"/>
              <p:cNvSpPr txBox="1"/>
              <p:nvPr/>
            </p:nvSpPr>
            <p:spPr>
              <a:xfrm>
                <a:off x="3419872" y="5445224"/>
                <a:ext cx="1656184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l-GR" b="1" dirty="0" smtClean="0"/>
              </a:p>
              <a:p>
                <a:pPr algn="ctr"/>
                <a:r>
                  <a:rPr lang="el-GR" b="1" dirty="0" smtClean="0"/>
                  <a:t>Κύρια Μνήμη</a:t>
                </a:r>
              </a:p>
              <a:p>
                <a:endParaRPr lang="el-GR" dirty="0"/>
              </a:p>
            </p:txBody>
          </p:sp>
          <p:cxnSp>
            <p:nvCxnSpPr>
              <p:cNvPr id="59" name="58 - Ευθύγραμμο βέλος σύνδεσης"/>
              <p:cNvCxnSpPr>
                <a:stCxn id="42" idx="3"/>
                <a:endCxn id="52" idx="1"/>
              </p:cNvCxnSpPr>
              <p:nvPr/>
            </p:nvCxnSpPr>
            <p:spPr>
              <a:xfrm flipV="1">
                <a:off x="2627784" y="5906889"/>
                <a:ext cx="792088" cy="110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60 - Ευθύγραμμο βέλος σύνδεσης"/>
              <p:cNvCxnSpPr/>
              <p:nvPr/>
            </p:nvCxnSpPr>
            <p:spPr>
              <a:xfrm flipH="1">
                <a:off x="2627784" y="6093296"/>
                <a:ext cx="7920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62 - TextBox"/>
          <p:cNvSpPr txBox="1"/>
          <p:nvPr/>
        </p:nvSpPr>
        <p:spPr>
          <a:xfrm>
            <a:off x="5364088" y="4941168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i="1" dirty="0" smtClean="0"/>
              <a:t>Η </a:t>
            </a:r>
            <a:r>
              <a:rPr lang="el-GR" b="1" i="1" dirty="0" smtClean="0"/>
              <a:t>ΚΜΕ </a:t>
            </a:r>
            <a:r>
              <a:rPr lang="el-GR" i="1" dirty="0" smtClean="0"/>
              <a:t> μπορεί να φορτώσει στοιχεία από την </a:t>
            </a:r>
            <a:r>
              <a:rPr lang="el-GR" b="1" i="1" dirty="0" smtClean="0"/>
              <a:t> Κύρια μνήμη </a:t>
            </a:r>
            <a:r>
              <a:rPr lang="el-GR" i="1" dirty="0" smtClean="0"/>
              <a:t>στους </a:t>
            </a:r>
            <a:r>
              <a:rPr lang="el-GR" b="1" i="1" dirty="0" err="1" smtClean="0"/>
              <a:t>καταχωρητές</a:t>
            </a:r>
            <a:r>
              <a:rPr lang="el-GR" i="1" dirty="0" smtClean="0"/>
              <a:t>, να εκτελέσει πράξεις πάνω τους και να επιστρέψει το αποτέλεσμα πίσω στη μνήμη.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7.3 Το πρόγραμμα-Γλώσσες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20" name="2 - Υπότιτλος"/>
          <p:cNvSpPr txBox="1">
            <a:spLocks/>
          </p:cNvSpPr>
          <p:nvPr/>
        </p:nvSpPr>
        <p:spPr>
          <a:xfrm>
            <a:off x="683568" y="1484784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7.3.2 Γλώσσα μηχανής (1</a:t>
            </a:r>
            <a:r>
              <a:rPr kumimoji="0" lang="el-G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η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γενιά)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755576" y="206084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Ένα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πρόγραμμα</a:t>
            </a:r>
            <a:r>
              <a:rPr lang="el-GR" dirty="0" smtClean="0"/>
              <a:t> σε</a:t>
            </a:r>
            <a:r>
              <a:rPr lang="el-GR" b="1" dirty="0" smtClean="0"/>
              <a:t> γλώσσα μηχανής </a:t>
            </a:r>
            <a:r>
              <a:rPr lang="el-GR" dirty="0" smtClean="0"/>
              <a:t>διατυπώνεται ως ακολουθία 0 και 1.</a:t>
            </a:r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36" name="Picture 4" descr="http://1.bp.blogspot.com/-C5RhpQYPh2Y/TwC_S_geQLI/AAAAAAAAAJg/PPVtjwfHwls/s200/machine-langu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132856"/>
            <a:ext cx="2247056" cy="1584176"/>
          </a:xfrm>
          <a:prstGeom prst="rect">
            <a:avLst/>
          </a:prstGeom>
          <a:noFill/>
        </p:spPr>
      </p:pic>
      <p:sp>
        <p:nvSpPr>
          <p:cNvPr id="35" name="34 - TextBox"/>
          <p:cNvSpPr txBox="1"/>
          <p:nvPr/>
        </p:nvSpPr>
        <p:spPr>
          <a:xfrm>
            <a:off x="323528" y="3933056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u="sng" dirty="0" smtClean="0"/>
              <a:t>Κατηγορίες εντολών </a:t>
            </a:r>
            <a:r>
              <a:rPr lang="el-GR" u="sng" dirty="0" smtClean="0"/>
              <a:t>μιας ΚΜΕ: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i="1" dirty="0" smtClean="0"/>
              <a:t>μεταφορά δεδομένων μεταξύ μνήμης και </a:t>
            </a:r>
            <a:r>
              <a:rPr lang="el-GR" i="1" dirty="0" err="1" smtClean="0"/>
              <a:t>καταχωρητών</a:t>
            </a:r>
            <a:endParaRPr lang="el-GR" i="1" dirty="0" smtClean="0"/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l-GR" i="1" dirty="0" smtClean="0"/>
              <a:t> μεταφορά δεδομένων μεταξύ </a:t>
            </a:r>
            <a:r>
              <a:rPr lang="el-GR" i="1" dirty="0" err="1" smtClean="0"/>
              <a:t>καταχωρητών</a:t>
            </a:r>
            <a:endParaRPr lang="el-GR" i="1" dirty="0" smtClean="0"/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l-GR" i="1" dirty="0" smtClean="0"/>
              <a:t> αριθμητικές και λογικές πράξεις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l-GR" i="1" dirty="0" smtClean="0"/>
              <a:t> έλεγχος της ροής εκτέλεσης των εντολών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l-GR" i="1" dirty="0" smtClean="0"/>
              <a:t> διάφορες βοηθητικές εντολές</a:t>
            </a:r>
          </a:p>
        </p:txBody>
      </p:sp>
      <p:sp>
        <p:nvSpPr>
          <p:cNvPr id="36" name="35 - TextBox"/>
          <p:cNvSpPr txBox="1"/>
          <p:nvPr/>
        </p:nvSpPr>
        <p:spPr>
          <a:xfrm>
            <a:off x="395536" y="285293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Γιατί επιλέχθηκε το δυαδικό σύστημα;</a:t>
            </a:r>
          </a:p>
          <a:p>
            <a:pPr>
              <a:buBlip>
                <a:blip r:embed="rId3"/>
              </a:buBlip>
            </a:pP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Ποια άλλα αριθμητικά συστήματα γνωρίζεις;</a:t>
            </a:r>
            <a:endParaRPr lang="el-GR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36 - Ομάδα"/>
          <p:cNvGrpSpPr/>
          <p:nvPr/>
        </p:nvGrpSpPr>
        <p:grpSpPr>
          <a:xfrm>
            <a:off x="4716016" y="4797152"/>
            <a:ext cx="4176464" cy="1449452"/>
            <a:chOff x="899592" y="5013176"/>
            <a:chExt cx="4176464" cy="1449452"/>
          </a:xfrm>
        </p:grpSpPr>
        <p:sp>
          <p:nvSpPr>
            <p:cNvPr id="43" name="42 - TextBox"/>
            <p:cNvSpPr txBox="1"/>
            <p:nvPr/>
          </p:nvSpPr>
          <p:spPr>
            <a:xfrm>
              <a:off x="1115616" y="60932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err="1" smtClean="0"/>
                <a:t>Καταχωρητές</a:t>
              </a:r>
              <a:endParaRPr lang="el-GR" dirty="0"/>
            </a:p>
          </p:txBody>
        </p:sp>
        <p:grpSp>
          <p:nvGrpSpPr>
            <p:cNvPr id="45" name="63 - Ομάδα"/>
            <p:cNvGrpSpPr/>
            <p:nvPr/>
          </p:nvGrpSpPr>
          <p:grpSpPr>
            <a:xfrm>
              <a:off x="899592" y="5013176"/>
              <a:ext cx="4176464" cy="1355378"/>
              <a:chOff x="899592" y="5013176"/>
              <a:chExt cx="4176464" cy="1355378"/>
            </a:xfrm>
          </p:grpSpPr>
          <p:grpSp>
            <p:nvGrpSpPr>
              <p:cNvPr id="46" name="42 - Ομάδα"/>
              <p:cNvGrpSpPr/>
              <p:nvPr/>
            </p:nvGrpSpPr>
            <p:grpSpPr>
              <a:xfrm>
                <a:off x="899592" y="5013176"/>
                <a:ext cx="2016224" cy="1200329"/>
                <a:chOff x="1043608" y="5229200"/>
                <a:chExt cx="2016224" cy="1200329"/>
              </a:xfrm>
            </p:grpSpPr>
            <p:sp>
              <p:nvSpPr>
                <p:cNvPr id="53" name="52 - TextBox"/>
                <p:cNvSpPr txBox="1"/>
                <p:nvPr/>
              </p:nvSpPr>
              <p:spPr>
                <a:xfrm>
                  <a:off x="1043608" y="5229200"/>
                  <a:ext cx="2016224" cy="12003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KME</a:t>
                  </a:r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l-GR" dirty="0"/>
                </a:p>
              </p:txBody>
            </p:sp>
            <p:sp>
              <p:nvSpPr>
                <p:cNvPr id="54" name="53 - TextBox"/>
                <p:cNvSpPr txBox="1"/>
                <p:nvPr/>
              </p:nvSpPr>
              <p:spPr>
                <a:xfrm>
                  <a:off x="1259632" y="5949280"/>
                  <a:ext cx="36004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l-GR" dirty="0"/>
                </a:p>
              </p:txBody>
            </p:sp>
            <p:sp>
              <p:nvSpPr>
                <p:cNvPr id="55" name="54 - TextBox"/>
                <p:cNvSpPr txBox="1"/>
                <p:nvPr/>
              </p:nvSpPr>
              <p:spPr>
                <a:xfrm>
                  <a:off x="1619672" y="5949280"/>
                  <a:ext cx="288032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l-GR" dirty="0"/>
                </a:p>
              </p:txBody>
            </p:sp>
            <p:sp>
              <p:nvSpPr>
                <p:cNvPr id="56" name="55 - TextBox"/>
                <p:cNvSpPr txBox="1"/>
                <p:nvPr/>
              </p:nvSpPr>
              <p:spPr>
                <a:xfrm>
                  <a:off x="1907704" y="5949280"/>
                  <a:ext cx="288032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l-GR" dirty="0"/>
                </a:p>
              </p:txBody>
            </p:sp>
            <p:sp>
              <p:nvSpPr>
                <p:cNvPr id="57" name="56 - TextBox"/>
                <p:cNvSpPr txBox="1"/>
                <p:nvPr/>
              </p:nvSpPr>
              <p:spPr>
                <a:xfrm>
                  <a:off x="2195736" y="5949280"/>
                  <a:ext cx="288032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l-GR" dirty="0"/>
                </a:p>
              </p:txBody>
            </p:sp>
            <p:sp>
              <p:nvSpPr>
                <p:cNvPr id="58" name="57 - TextBox"/>
                <p:cNvSpPr txBox="1"/>
                <p:nvPr/>
              </p:nvSpPr>
              <p:spPr>
                <a:xfrm>
                  <a:off x="2483768" y="5949280"/>
                  <a:ext cx="288032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l-GR" dirty="0"/>
                </a:p>
              </p:txBody>
            </p:sp>
          </p:grpSp>
          <p:sp>
            <p:nvSpPr>
              <p:cNvPr id="48" name="47 - TextBox"/>
              <p:cNvSpPr txBox="1"/>
              <p:nvPr/>
            </p:nvSpPr>
            <p:spPr>
              <a:xfrm>
                <a:off x="3419872" y="5445224"/>
                <a:ext cx="1656184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l-GR" b="1" dirty="0" smtClean="0"/>
              </a:p>
              <a:p>
                <a:pPr algn="ctr"/>
                <a:r>
                  <a:rPr lang="el-GR" b="1" dirty="0" smtClean="0"/>
                  <a:t>Κύρια Μνήμη</a:t>
                </a:r>
              </a:p>
              <a:p>
                <a:endParaRPr lang="el-GR" dirty="0"/>
              </a:p>
            </p:txBody>
          </p:sp>
          <p:cxnSp>
            <p:nvCxnSpPr>
              <p:cNvPr id="49" name="48 - Ευθύγραμμο βέλος σύνδεσης"/>
              <p:cNvCxnSpPr>
                <a:stCxn id="58" idx="3"/>
                <a:endCxn id="48" idx="1"/>
              </p:cNvCxnSpPr>
              <p:nvPr/>
            </p:nvCxnSpPr>
            <p:spPr>
              <a:xfrm flipV="1">
                <a:off x="2627784" y="5906889"/>
                <a:ext cx="792088" cy="110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50 - Ευθύγραμμο βέλος σύνδεσης"/>
              <p:cNvCxnSpPr/>
              <p:nvPr/>
            </p:nvCxnSpPr>
            <p:spPr>
              <a:xfrm flipH="1">
                <a:off x="2627784" y="6093296"/>
                <a:ext cx="7920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7.3 Το πρόγραμμα-Γλώσσες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20" name="2 - Υπότιτλος"/>
          <p:cNvSpPr txBox="1">
            <a:spLocks/>
          </p:cNvSpPr>
          <p:nvPr/>
        </p:nvSpPr>
        <p:spPr>
          <a:xfrm>
            <a:off x="683568" y="1484784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7.3.2 Γλώσσα μηχανής (1</a:t>
            </a:r>
            <a:r>
              <a:rPr kumimoji="0" lang="el-G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η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γενιά)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6" name="35 - TextBox"/>
          <p:cNvSpPr txBox="1"/>
          <p:nvPr/>
        </p:nvSpPr>
        <p:spPr>
          <a:xfrm>
            <a:off x="467544" y="4221088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Το να προγραμματίζεις σε γλώσσα μηχανής  αποτελούσε μια διαδικασία:</a:t>
            </a:r>
          </a:p>
          <a:p>
            <a:pPr>
              <a:buBlip>
                <a:blip r:embed="rId2"/>
              </a:buBlip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δύσκολη</a:t>
            </a:r>
          </a:p>
          <a:p>
            <a:pPr>
              <a:buBlip>
                <a:blip r:embed="rId2"/>
              </a:buBlip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χρονοβόρα</a:t>
            </a:r>
          </a:p>
          <a:p>
            <a:pPr>
              <a:buBlip>
                <a:blip r:embed="rId2"/>
              </a:buBlip>
            </a:pP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αντιπαραγωγική</a:t>
            </a:r>
            <a:endParaRPr lang="el-GR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25 - Πίνακας"/>
          <p:cNvGraphicFramePr>
            <a:graphicFrameLocks noGrp="1"/>
          </p:cNvGraphicFramePr>
          <p:nvPr/>
        </p:nvGraphicFramePr>
        <p:xfrm>
          <a:off x="1403648" y="2348880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Κωδικός λειτουργίας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err="1" smtClean="0"/>
                        <a:t>Τελεστέος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11100110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10110011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l-GR" i="1" dirty="0" smtClean="0"/>
                        <a:t>Πρόσθεσε στον </a:t>
                      </a:r>
                      <a:r>
                        <a:rPr lang="el-GR" i="1" dirty="0" err="1" smtClean="0"/>
                        <a:t>καταχωρητή</a:t>
                      </a:r>
                      <a:r>
                        <a:rPr lang="el-GR" i="1" dirty="0" smtClean="0"/>
                        <a:t> </a:t>
                      </a:r>
                      <a:r>
                        <a:rPr lang="en-US" i="1" dirty="0" smtClean="0"/>
                        <a:t>accumulator…</a:t>
                      </a:r>
                      <a:endParaRPr lang="el-G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r>
                        <a:rPr lang="el-GR" dirty="0" smtClean="0"/>
                        <a:t>τον</a:t>
                      </a:r>
                      <a:r>
                        <a:rPr lang="el-GR" baseline="0" dirty="0" smtClean="0"/>
                        <a:t> αριθμό 179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28 - TextBox"/>
          <p:cNvSpPr txBox="1"/>
          <p:nvPr/>
        </p:nvSpPr>
        <p:spPr>
          <a:xfrm>
            <a:off x="5292080" y="4509120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Διότι:</a:t>
            </a:r>
          </a:p>
          <a:p>
            <a:pPr marL="273050" indent="-273050">
              <a:buBlip>
                <a:blip r:embed="rId3"/>
              </a:buBlip>
            </a:pPr>
            <a:r>
              <a:rPr lang="el-G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απαιτούσε απομνημόνευση εντολών σε 0 &amp; 1</a:t>
            </a:r>
          </a:p>
          <a:p>
            <a:pPr marL="273050" indent="-273050">
              <a:buBlip>
                <a:blip r:embed="rId3"/>
              </a:buBlip>
            </a:pPr>
            <a:r>
              <a:rPr lang="el-G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ήταν δύσκολο να εντοπιστούν λάθη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7.3 Το πρόγραμμα-Γλώσσες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20" name="2 - Υπότιτλος"/>
          <p:cNvSpPr txBox="1">
            <a:spLocks/>
          </p:cNvSpPr>
          <p:nvPr/>
        </p:nvSpPr>
        <p:spPr>
          <a:xfrm>
            <a:off x="683568" y="1484784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7.3.3 Συμβολική γλώσσα (2</a:t>
            </a:r>
            <a:r>
              <a:rPr kumimoji="0" lang="el-G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η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γενιά)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755576" y="2060848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Στη </a:t>
            </a:r>
            <a:r>
              <a:rPr lang="el-GR" b="1" dirty="0" smtClean="0"/>
              <a:t>συμβολική γλώσσα </a:t>
            </a:r>
            <a:r>
              <a:rPr lang="en-US" b="1" dirty="0" smtClean="0"/>
              <a:t>(assembly) </a:t>
            </a:r>
            <a:r>
              <a:rPr lang="el-GR" dirty="0" smtClean="0"/>
              <a:t>σε κάθε εντολή αντιστοιχίζεται μια ευκολομνημόνευτη λέξη.</a:t>
            </a:r>
          </a:p>
          <a:p>
            <a:pPr algn="ctr"/>
            <a:r>
              <a:rPr lang="el-GR" dirty="0" smtClean="0"/>
              <a:t>Επιπλέον, δίνεται η δυνατότητα να χρησιμοποιούνται ονόματα που αντιπροσωπεύουν αριθμούς ή θέσεις μνήμης.</a:t>
            </a:r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58" name="Picture 2" descr="http://imabhishekgarg.files.wordpress.com/2012/02/cmd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04864"/>
            <a:ext cx="2664296" cy="1342053"/>
          </a:xfrm>
          <a:prstGeom prst="rect">
            <a:avLst/>
          </a:prstGeom>
          <a:noFill/>
        </p:spPr>
      </p:pic>
      <p:sp>
        <p:nvSpPr>
          <p:cNvPr id="28" name="27 - TextBox"/>
          <p:cNvSpPr txBox="1"/>
          <p:nvPr/>
        </p:nvSpPr>
        <p:spPr>
          <a:xfrm>
            <a:off x="1763688" y="4221088"/>
            <a:ext cx="309634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…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ADD </a:t>
            </a:r>
            <a:r>
              <a:rPr lang="en-US" b="1" dirty="0" err="1" smtClean="0">
                <a:solidFill>
                  <a:srgbClr val="FF0000"/>
                </a:solidFill>
              </a:rPr>
              <a:t>gradeA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ADD </a:t>
            </a:r>
            <a:r>
              <a:rPr lang="en-US" b="1" dirty="0" err="1" smtClean="0">
                <a:solidFill>
                  <a:srgbClr val="FF0000"/>
                </a:solidFill>
              </a:rPr>
              <a:t>gradeB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l-G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7.3 Το πρόγραμμα-Γλώσσες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20" name="2 - Υπότιτλος"/>
          <p:cNvSpPr txBox="1">
            <a:spLocks/>
          </p:cNvSpPr>
          <p:nvPr/>
        </p:nvSpPr>
        <p:spPr>
          <a:xfrm>
            <a:off x="683568" y="1484784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Υψηλού επιπέδου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(3</a:t>
            </a:r>
            <a:r>
              <a:rPr kumimoji="0" lang="el-G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η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γενιά)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611560" y="2060848"/>
            <a:ext cx="8208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Οι συμβολικές γλώσσες διευκόλυναν τη γραφή προγραμμάτων, αλλά προέκυπταν προγράμματα που ήταν:</a:t>
            </a:r>
          </a:p>
          <a:p>
            <a:pPr>
              <a:buBlip>
                <a:blip r:embed="rId2"/>
              </a:buBlip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μακροσκελή</a:t>
            </a:r>
          </a:p>
          <a:p>
            <a:pPr>
              <a:buBlip>
                <a:blip r:embed="rId2"/>
              </a:buBlip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εξαρτημένα από την αρχιτεκτονική του Η/Υ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(αδυναμία </a:t>
            </a:r>
            <a:r>
              <a:rPr lang="el-GR" sz="2000" i="1" dirty="0" err="1" smtClean="0">
                <a:latin typeface="Times New Roman" pitchFamily="18" charset="0"/>
                <a:cs typeface="Times New Roman" pitchFamily="18" charset="0"/>
              </a:rPr>
              <a:t>μεταφερσιμότητας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611560" y="3501008"/>
            <a:ext cx="82089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>
                <a:latin typeface="Times New Roman" pitchFamily="18" charset="0"/>
                <a:cs typeface="Times New Roman" pitchFamily="18" charset="0"/>
              </a:rPr>
              <a:t>Μεταφερσιμότητα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ονομάζεται το χαρακτηριστικό ενός προγράμματος να μπορεί να εκτελεστεί σε άλλον τύπο ΗΥ με ελάχιστες αλλαγές.</a:t>
            </a:r>
            <a:endParaRPr lang="el-G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83568" y="4365104"/>
            <a:ext cx="8208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γλώσσες υψηλού επιπέδου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 level languages)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έλυναν τα παραπάνω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προβλή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ματα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προσφέροντας παράλληλα ένα σύνολο εντολών φιλικό προς το χρήστη.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2195736" y="5301208"/>
            <a:ext cx="511256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aver = ((</a:t>
            </a:r>
            <a:r>
              <a:rPr lang="en-US" b="1" dirty="0" err="1" smtClean="0">
                <a:solidFill>
                  <a:srgbClr val="FF0000"/>
                </a:solidFill>
              </a:rPr>
              <a:t>grA</a:t>
            </a:r>
            <a:r>
              <a:rPr lang="en-US" b="1" dirty="0" smtClean="0">
                <a:solidFill>
                  <a:srgbClr val="FF0000"/>
                </a:solidFill>
              </a:rPr>
              <a:t> + </a:t>
            </a:r>
            <a:r>
              <a:rPr lang="en-US" b="1" dirty="0" err="1" smtClean="0">
                <a:solidFill>
                  <a:srgbClr val="FF0000"/>
                </a:solidFill>
              </a:rPr>
              <a:t>grB</a:t>
            </a:r>
            <a:r>
              <a:rPr lang="en-US" b="1" dirty="0" smtClean="0">
                <a:solidFill>
                  <a:srgbClr val="FF0000"/>
                </a:solidFill>
              </a:rPr>
              <a:t>)/2 + </a:t>
            </a:r>
            <a:r>
              <a:rPr lang="en-US" b="1" dirty="0" err="1" smtClean="0">
                <a:solidFill>
                  <a:srgbClr val="FF0000"/>
                </a:solidFill>
              </a:rPr>
              <a:t>grWr</a:t>
            </a:r>
            <a:r>
              <a:rPr lang="en-US" b="1" dirty="0" smtClean="0">
                <a:solidFill>
                  <a:srgbClr val="FF0000"/>
                </a:solidFill>
              </a:rPr>
              <a:t>)/2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printf</a:t>
            </a:r>
            <a:r>
              <a:rPr lang="en-US" b="1" dirty="0" smtClean="0">
                <a:solidFill>
                  <a:srgbClr val="FF0000"/>
                </a:solidFill>
              </a:rPr>
              <a:t>  (“</a:t>
            </a:r>
            <a:r>
              <a:rPr lang="el-GR" b="1" dirty="0" smtClean="0">
                <a:solidFill>
                  <a:srgbClr val="FF0000"/>
                </a:solidFill>
              </a:rPr>
              <a:t>Ο τελικός ΜΟ στο μάθημα είναι</a:t>
            </a:r>
            <a:r>
              <a:rPr lang="en-US" b="1" dirty="0" smtClean="0">
                <a:solidFill>
                  <a:srgbClr val="FF0000"/>
                </a:solidFill>
              </a:rPr>
              <a:t>:”, aver)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050" name="AutoShape 2" descr="data:image/jpeg;base64,/9j/4AAQSkZJRgABAQAAAQABAAD/2wCEAAkGBxQTEhUUExQVFhUXFiAaGBgYFyAfIBweIB4eGCAeIBwhHSggIh8oHR8fITIhJisrLi4uHyA2ODMsNygtLisBCgoKDg0OGxAQGzcmICQ2NDc0Ny8vLDQsLywsLCwsLywsLCwvLC8vLCwsLCwsLC8sLCw0LCwsLCwsLCwsLCwsLP/AABEIALMBGQMBEQACEQEDEQH/xAAbAAACAgMBAAAAAAAAAAAAAAAABQQGAQIDB//EAEEQAAICAQMDAgUDAgQEAwcFAAECAxEEABIhBRMxIkEGFDJRYSNxgRWRQlKhwQckYrFy4fEWM0NjgrLRNDV0ovD/xAAbAQACAwEBAQAAAAAAAAAAAAAABAIDBQEGB//EADoRAAEEAQMCBAQFAwMDBQEAAAEAAgMRIQQSMUFRBRMiYTJxgaEUkbHB8EJS0SPh8RUzggYkQ2Kicv/aAAwDAQACEQMRAD8A9x0IRoQjQhGhCNCEaEI0IRoQjQhGhCNCEaEI0IRoQjQhGhCNCEaEI0IXLJjZlIV9h/zUD/oeNVyNc5tNNHupsc0OtwsKurmzA7TM5kEldvsjkbq+qq5Xm9YwnmB2l53Xxt6X3+S0vKiIsMFVzu9u3zVn1urKRoQjQhGhCNCEaEI0IRoQjQhGhCNCEaEI0IRoQjQhGhCNCEaEI0IRoQjQhGhCNCEaEI0IRoQjQhGhCNCEaEI0IRoQjQhGhCxoQqxHjuzvRTmTly5DAq5P0kXYB2geK/fWE1kjpHVWTzecHt9lql7AwWDxxWMjv91aNbqykaEI0IRoQjQhGhCNCEaEI0IRoQjQhGhCNCEaEI0IRoQjQhGhCNCEaEI0IVM/4idRkibDRMg4yyzlJJBt4XbflgQOda3hcLHtlc5m8tFgZ5v2XClnRfi0wS5aS5JzMeLtiOVUUsZJOO0ClKxv+3N6Y1GgErI3MZse67BJqh/VnIQnU/x7BGrmaOeJ43RHiZAXHcva1KxDKaP0kn8aUb4VK9wEZBBBIIOMcjPB+a6uHw91Z5upz33kjOLGyxS2pUlmFlL4Jq/vVanqdO2PRMOCdzhY64HVc60rnrJXUaEI0IWL0IWdCEaEI0IRoQjQhY0IVTyMVe5uVXJ7vvAtfVz66/1156SFnm7mg3f9ornuthkjtlEiq/uPbsrbr0Kx0aEI0IRoQjQhGhCNCEaEI0IRoQjQhGhCNCEaEI0IWk0gVSxugLNAk8fYAEn9hriFR8fq2buEcasd7TFWliehZneIlr4W1iWjtoNXNiqQ510ry1tWu39dy3Mf6UiJKrEgQtvRWEoSmJruDalhgACwHN8G51o2NHVcemdQyYxsVZNoJ2u0U8neb0XSyNviFFuGJG4EgkAggc4YXS1pz/hYj6zmLKEIG9wrUIJPWaxwQAXIRVDuCfFrz72b3A0jYwi1ZvhiWRsdDMWMgsMWQobBrxQv9xwdWMusql9XhLPjHob5M2CQivHFkbpQ1Vt214Pnn21qaDVNgjlBNFwoV3tRUX/iH0WM4P6awxrDMku1iI0ajtKluANwar+9a7oNcIZi+Zxogi+SL6/mugE4CpEs0EwHaTCxryICE+ZVpGCMSxZt+2uRtUc+f206zxKCN1OmL8O6YBIoUOb7ldMbuy9Gwulyr1TIyCv6T48aK1jllJJFXf8AOkJJ2HRMiB9QcT9CAodVZNZ66sMdBQq9J8QzL9WI4/eRR/trMOulHMR/MLSGhiPEo/IqHPJKyZcrxtFujQLZ+xPgj99KzOkdHNI5u2wKTDGxNdFG126ibx3RkZbDFeJye5Hso39SFlo/7HVb53t0piefU2vqCRn9lxkTDqBI0el1/QgHCMcI00wkWZj3iFKF6Av3o0NEWx0zxIHH1Yq6+yJN7YmFhaMdav7rv1DpqDJgQb9sm8sO43NCx78c/bVuo0zBqo2C6dd5Krh1DzA9xqxVYCsePCEUKt0BQs3/AKnnWyxgY0NHRZjnFxsrpqaitZFsEWRYqx5H7fnXHCxS6DRtViLGAj3F5mQTURvAv1/Vtr/N7Xfv+NYTIgI9xc4gO4sd+a+futV0hL6DQDXb27/JWnW8slGhCxoQvNujtNLO6xsHPeRnl+autkjlj2r3gNGwTt7Qor+dIt3F1D9VeaAyvStPKhGhCNCEaEI0IRoQsE64XACyhRcbNDKWPpr7n28g/wA6z9L4iyWN0jvSG9+3Q/VWviLSAMrEeep3WQADQP34B1GLxOFxeXEAA0D3wCumFwqlLVrFjxrRa4OAI4KpIpZ1JCNCEaEI0ISH426hJBhySRNtcFaNA+XAPB48HVcriG2ErrZHRwlzeUgzuqzQSlRkR5JONK24RoGi2jcDa/4SQOD9tVlxaebwlX6iSM7Q7dgn5Lv1L4rrpqyJPH8z24yQCpO4ld3o/YniuNSMnou8ok1laYODhuwuU3VchnzD84sQgb0IyId3p3Vzz541Hcc54XDNIS876rpjsrV0PKM+NFJIoDPGGYVxZF+D7e+rmnc0ErQgeXxtceSqP1f5pZGt5eZmVY41i20HUxgmt6o0RNvdhgf2KrrtOCqV+k6jErFWkVSPNmqvmrPF0Qa/OnxE8iwEvuC6Q5aOSFdWI8gG68H/AHGuFjmiyEWF1kJo15rjUHHBpSbV5VT6N0qCeHuPUkzAli7HhvsQDwBrG02mgli3vy482eq2dTqp4ZfLZ6WDih07qN0XpRb5mIOGOxVDAkopJLFRzzVDnVOn0pcJYg68Aew7hW6vVAeVKW1knpZrFp31zo3dRCDTIKJom1HJFDk8ixp3WaDz2to0R+iz9LrPJc6xYP6pZi9TVYpcuLJg+XaQsXZW4N7arg3+K1COGaNznxvG1xvIK6+SJ4a17TYFYpMBlRT5cfblUvChZ46Iba6ijRA9iP76Ykh8ydkgPw391SyTZC5hHxV9lNzuuQROY5JAriMy7aJOxbJbgfg/202XtBolLhpOQpeDlpLGksZ3I6hlNEWCLBo8+NSBsWFwijRXbXVxVSeId7em5n7vj5c19VH1VVgf4tefe1vnbmWTf9uOe/H1Wuxx8va7Ar+727fsrLPmRpe+RFoWdzAUCaBNnxfF63y4DlZNFROp9fxscIZpkQSfQSfq8civbkc+ORqLntbyV0NJ4UrIyCApRDJuZR6WApSeWsmiAOeOT7a6T2XAFQ0gMk8c+VDNKBMBHJ3IEjUl9qkBH3tz7Ekn7aUq3bnD9Fb0oL0TTqpRoQjQhGhCSda6s8DgXGFK7vVYLUQCq+183pHU6l0LhxXvyfYJ3S6Zszet+3A9ytOh9XaWRgXRlO8qFHKhXCizfO4G9Q0mqdK8gkEZ+lGvup6rStiYCAQcfWxf2TfLQshC+Tx/Hv8A6av1kT5YXMZycfTqko3BrgSoMuLRIVhwASGP2Nj+KsaxpvD9ri2N/QWHHq02Pp0TDZbALh3491pErOWKlT6uab/pA81/21COGbUPe+MggnNH/wCoHP60uuIYAHD+X2TLEjKooPkCtbujidFA1juQKS0hDnEhdtMqCUfFnWVxMWWd1ZlUAEJW71EJxZA4u9MaXSu1UohaaJv9LUXPDPUUm6r1FImxU7rsctwse32BA9XLfSLAHv6tLxeESytkO6tgs/4TH4tgI9PKmQZsLh9udGwj9L049F+kA+vg3xz76rPh2pbQdeeMHPyXTqYznaEn+IupjLxsmCMoxSWGNH7i1KWCS+kmhdXxZujpmfQyshaMkkWcZFGsrL1tzRuawdUy6guHHiTCA40ZlgJUqUXeGBVTusAgngG61D8LJRa1hv5dV18LGxODAASEqk6PHkdJQY0cMkxjjG6PYSWVl3+sGr4N86ql074xse2j7jKXfpt2lDWt9WFKx+nY8M2TNnLAoeUdp5inI281Z+/tqsNAJLlfBpNz3FzbzhWLp3XsadzHBNHIwXcQh3AC9vkcDn286sa9p4KfMbmjIXn0iomTIfl8R0+aa53xpW2s0l0ZttWGNX4U8XxpXAdx1V2aVoz5kaZjJgyOQGG8Am9pIFeOGUA8e5rmr1vRNcIxtlA4x/OyRcReQt+lzxxzL28OaPf6S5U8XRF8kV9/fj8a5M174/VIDXRDSAcBNF6k/wAy8RC7Fi3gjz5HB5/P40q6Nog8zratbZftVdzceKWKOUwJ38hvQqswFHnc1EeB5I15qWOOWNrywb3nFH9VvxPkjkdGHnYwZwPt+yndOyDBHLAwihdKKsv0ncCQTus3Snzp3REx7oSACO3GUh4gDK0SscTu78il0gzshyAk+Kxo+kMST7j9+Ab4Hv8Aw4C/uFkFmoCoj9r+oW275E5S93bXaOUFPP32bqv2v8Vpb/5Pb91ot3eXn4qTHNkMHV5suzsSaGGX7bJogoY/gOFP9tS+GUuQMs2pf1JzLlS5RJ2zQZaxj27cUYjUj/xNuP8AOouy4u72ujDa+S9E+Cf/ANvxP/48f/2jTcXwBUSfGU4kegTyaF0Bz/A1NxoWogWaVYx5SeU+aBaUnaBScvzzt445P51gxyE5ZuFniscrVewDDtuBz14R8c9ODiCYwRTiKQlo3KruUqy0GbjhiG2ng1rXnbdGrpZsZrFqnYWPPGyE4qyJHFMqxxTJIQJmLhQt3Ud7D+OdUDdeR/CrSR3XonRenn5GGCYEHsKjgMQfpAI3A2D+QdNsb6ACqHH1WFQunCBHj24rFFlQrJLmOeDMYg3ZHpJDj6fb0k6TG0EY+/urTZ6q9fErZCqrwTQxbSdwnHocewLeVr8ffTcu4C2lVNq8pF0r/iJExKzoU2mjLGe5DZ/+YBx/I/nVTNSCcj/CmYj0V2VrFjkHTSqWdCFXfiDI9cdNIU2tfadAdwIHlj+4/GszWP8AW2rrPBHP1Wlo2eh2BeOQeM9vopGHlRxYzzsHpFZmLbWchbNWvn8DTGm2iPcB+dX9kvqdxk2n7XX3WmB155m2riZMRKkh5kUJ+xKuTz+2pvfIWHYM9L4VOxoOT+S06hA7EdwwK33sgkfm/I153XwTSOBmLA758jse4TsD2NB2biEy6VJakfp8Gv0/Hi9bHhsm5hHpwf6eErqG04c57qdrSVCNCEn+K+nNkY/bQAnuxMQTQ2pKjt//AFB0zpJhFJuPY/cEBQe3cKVVh+EMkMtmMiCZFx7PiBWd+ePPKKR9oxrSPiENGr9QO7/+iAMfc/Mqry3fkoEfwpmSIweNPVjxxEdxNu6OZZGCoiBVjqwq8njnzq467TsI2k4JPB4LaGSbvv8AZc8txTbI+FJxnPlxgV302x7gF7RhEMjAVw4PI/C17nS7dfGdOIXdjnru3WPp/m+il5Z3bgq/1DouVDDimaKOohiwKBLe9lyFPPpAUH+fz9tOw6mCSSTY4+reeOAWn3yolrhynaYTxSo0y7HyM5phEj2EXaic0CCfTuJAobjyPJSdI2RhDMhjQLI9yfpzjPThXxtIv3XD4o6jgZWRjyfN4bxqkscivIOBIBUieRuUj8efOvPv2uKcja9rSKKj/AUr96Qw/Jbkx0jZYZhUxVx+uQqnbSFvIskgH8Rju8Im+HN/zot8yF90jhk+TOQd0fzbBSe7tJKfLlwC/JUNt881zqBGbBxfdQv81ZITJlzSjuPHFG20BDRJ5F3/ABf8jSLfM1kr/UWsbjHdPuEekiZ6QXOznopnTceeGcoWeSArYZyCVP2vz/8A4aYgjnhmLCS5lcnoVTPJDLCHABr74HULm6qmU7IC8jwMwthXkUtV9/cn3P4p1+utw0/Sr/ZKt03+mZfelC6di9l9/ZNjdRawAtBvSCx23yPfSbNPFCS8D+eyZfqZZwIycfL9Vp1GJI+mz5CrukMJm/U9fqCkrfiwPGnPB9PFLIzdneRec5VWumka4t4DcCsD+FVjEmmibAaR8eVcwiMpFF25Iw6csrK5+m+TQqh44r0Umg0kgmaxhaYwc3YNGq469EgJn4s3ad9Oz+lzRL06MN2ZCyxko4SRlJY7JSPU1gm79tZsnhM0cRLmihyLFi+45CsE9uu8rONldNkabHqZ1nIheRlkMbtEu0ASkVuAXzfJF3rjvCpGRlzgMgGrG6uhq7QJ7Kxg5/S52hhQSBVikggdlkWN1K1IqyGlY7V8+fNHXZfCZo2W4ccixYvuOUCeytPhXL6YuQiYzZAdlYQ9xpu3IFHq7e87GofbQ/wmaBnmEYFXkEi+LA4XTPvwpfwXmz5fSkkkcySsXs8KWAkIqwAB6RV6j/6g0ojlfFAK4xfsCc+67opBbXPTDIhYkSNayGRQo7gqJBX1c0Sefv5GvOPY8kPdh1ihfwj372tJr2gbG5FG8fEfb5KD8bRjJSExQNlCKcF4xwrKVYGya8e1XzXsdauoicALFpCM1fRcfhbGjTJWul/KsVapS6n25FA2b1CMDd8NLrya5tXfTCqXnGP1NfmEjc9PmZclthG9pQXkPjbFt3gcE3Xpsni9JB/qo0c/VXEY6pv8eQCWTEiWKGSR3cI0xJRKXcbUH1MQOAfsdWT+ogDlRZiytcIT9xun5QgaObHcq2OpXaBSEFTwPq4P4/sN3E+W6qPZdNfEFbcPHEcaRi6RQovzQFc6YAoUql211CqvXCY5ha43bKnYrqSbsFjtVSbu+fH351k6omOQYbXS7/QLW0jWyRmi7d1oj6ZK6Tbf6bNcsah0kAdTsRd1geqrUAmixHHvpnT/APY5Gb44/gSuo/7/AAenPP8ACqp8O9QhxnimePGWMhkEmPPPMRtUbiYylKoBBJP0gg6sY5raKi9pdYH7K79QhBcm0twuy/Ng8D9j99Y/iEDDO7cW24Cr5sHj5FWQvOwVeLuu3+yMYHaxHAL8KhujQBBr86jpg/y3OGAXcNzXT7lckrcOuOSnOvRpJZ0IUDrcoWEsRIQCvEaFm+oeFXk/n8XqLjQtcLN+FVF69E4X1ZgJlCiQ47hQ5ZY6JPH1CjZ86rErSonSvr4sqndXy8H5yaPFjy4MkyNvcZYx1Z9xsje5sE2aC/xr2kEeqGna+YtcysDbuIH0H7qs1dDlXX4Kw+poJGy8mOWIoe2qkO4bggmQIoPFj3s1rG8Tk0Tmgadha7r0B+Qs0rGB3Uqb8IzSSI4kZy+1T+oH4bnkB41Hn7X41hwuJ6q6QdljqmJKoj7jo3rCp+nvKEnhtzWRX+bz4+1GW6VgoO5Sojmr4lXOuQmJ4oIIsB5JEkk3vApBEaoRGqgD1Ne79vv51VVYwm9NuLSXuv5Lv8Byl8hlkOIyy4ayKuNCqqVZqYOfq3Dgbbo2fcalGbdR7K2YU3F89VHTHxIiyrj4wyky6jhMBZincoUx+6+sOPSooVQ1WNo6ZtRtx64Vi6bmLiTzxzWqu+9Go0fP+3/Y6z9PKNJM9kuATYK0p4jq4WPiyQKITDC6qciZkRQ2OEpmIPJPFD8fxpqHVnUTFrRbK590rLpRBEHONPvj2UeToMPd3CNDEEogH/Hu96+w1XL4cxsm4MsVx73ypt8Ql8qt/qv7UpWb0+ORQphFhSqX7Cvb8A1/pokaJgGmL2z0VUU743WH85PulvVPh4Dp86xxA5D4rIdvlmK+PNcnWn4NpotLNE9wogiz9cqrW6l8+4XY6Lb4T+FocbHhkXGjTK7C7mKjdv2+q29rPmtauu10s8zml5LLPyq8JJjAGjGVT8HCzXlwZZoMxpIZ90+4oI13Wo7UYatouywHj761Xy6VjJmRubTh6auzVH1Hv7KsB1gkFSY+l5TT7YcefF7ryDKXuK2MUYMO4nO7eeD6QObvVZngEVyPD9oG3BDwRWD7DPJK7RvAr9Ey+H5c6PHx8QYO14EKtLKVMfpVgpjIayWNeQKBOl9U3SvlfP5uHG6F3k5v5KQ3VVJN0nCzHyenzSw5jNEzCdpCgVWdSg7cakARr7sB4rzpuWbSthmjjc2nVtq7oG/Ue57KAa6wSCnfwHJLh4mLjzxdss0m7ewBX1s3j34IN2Kv39kfFHRTzyTMdYFfLgdVZC0hobSmvFFYdZIiTKeSPXzJYI58jkfkVrwhZDYe1wJJ+vxfwfJbwdKBsc01X04/T91A6l0ecpGjoez8yvdSEhWaOmW2KkFqYgnnwPuNel17mSFu0k98rKYatK+g9EKZIjGPNvSKeOaRydjA8RvG5umYUDQ8E8aS0w2zN9lKQ2wqxdOwfQmXAskku9j2zIqi2O1+WQV48fjWxq55GAw0Dx9uEqxgu7STHiYvCArJGcgIayImDFZTMI72XaPuqjuIsWdYlEkfNNqf8RfAsHDY8OMGZiX78kov39O1/vf+mpyadv8ASPzUWyHqoPw3j/I5Mtw4wIxy4MEkp3DeqkepmHBr2vkV76jENjzdcdFJ3qC9Gxpd6K3+ZQf7i9OAqg4VQ6njqMiik25m3WhvZucgMav/AC2L9v21f+PcwBm1JPdT6oqTPBLGYhH3RIFkHmNmZd4JJ3N9yD9+edZGtkkkmD2CjnArgV3W9pWxNjc15BFjm+aPYKH1DIEELR5TlVyI5rVnhQ7vwS3LNfHsPetc07Hxt9Z5vGP2XNQ9kjv9NvFZF8fVVjpUXzs7KMmQSyJIGdmxXHqRY39ET7rMaKorgEX99WsG53Ofoq3ekcfqr/1CkcUUP0fUaI2/7HWN4m7ytRuBaT6Tk0Rt/YqzTjcyjfXj3XfFa1d/QSzg0OQOAP7176t07/8ASfNglzuBkDj7qEgpwbkUE3GvQBJLOuoWNCF5VJkJ3ZRvYQrkoRi/M/WTkMjgrs3Bt69wRhqIPJF6TBye3ZM1hd+pvl5izNNk4MOMmQ0APyxlaw/bAYSCrsgWOOdesi/D6ctDGPLyL+KhxfTKRNnlMPhL4Ux+n5MkSzzS5EmOzmOgibNyglQo2ht1Ac8AnVHiOvm1kAeWANBr3ujiznhSY0NKhY03ysTyY+6MERBj2goDFXtTcSk0xDbqI5A9I1k+GQNkkLfZWzONJ51XqLSTrGygdrIjA2yH1bgWsgoACFHIs+T9hfNTEGMY6+V1nBS2PPAyMONjCqM8kvclVSbQIoRDwqsVbyP8I8eRpRpzlVaRv+k4qX8KLFF1LMhhXHZGRZd8KAFCzMO05UkHxuHjydWMrcQEzJZjBKQy58S5UiyAyP8AMsA39R2cb+B2g9CvG2uQBpfcNxv9V2jtx+is3WcmSHqmLvcnGyY2i2HlVlX1q1HwWHp/jTDwC4Xwhn/bNcj9Ehz+p9yTMlkaU4seTDjRRxPsG8Mu9/t9ZAP3FjUcZ7KzbgDrVrqk8eRkyImNkPFFkPFI4ljFNutiYr37N3+L3H35GnmeISDAH8GEs7StABJ5XXpOdjFMGZUnHzMxVAZL2lN31fcej25Nm/Jvh173tyBn2R+F2ki+EYHV3bIhjkiyoVnJEDylfUVBY7og25SfI3fYeeTpTdmlV+BppcH3XzVU6V1b/wDRrkZeTFCwySxjd9xZZqW9oYmhx41XfFlabmYJaM4/RWr4W69J8rksPmMyP5kxYwFGYqQB6zxsANnc9ED+NWMfWeUvLGCQOMZ7KP8A1xI8fJlkGVC+M6xvArx0GfbtIK0gBvk/l/NjTf40VZYP5/P0VP4M7gA7lTf6mQuIuVDko3zihGM6MGJVnDF0NOgFgrQ9tLyy+Y6y2vlwpxxbQQ03hb9J+IBM8bx4uUMWWTtpOGUhiLXc0Y9aoSD6jx48aSGmZdiwEw4uAIJFhPehBJi7nkxuYwQzUVFkWLpuGPJGnISRH5fRKyfFahvK6NwsaDuEKohO7h/AY8WVO4Hxz+NYe6RjsNAF/wBuee/uMrTDWPbkkmv7scdvnhKPjP4YxYds4xpJS8/6qo0rMVbczFQr0pvnnj299ac0TW5pZzHk4tc+g4eEZGGPh5kcpicBpQ4XlaItmK2fHI1PTljXgtBv3UZd+0q0dMkljVE7bEbzuJWjy17qHpA5PA8cceabe8vdZSTZJMAtVUxJWvYXl+TjyImRCse4h5nCNuBvYJU+n6q86z7zXS0/+q6/EPUjNvmyMOGbDx5mi5Y929wjLKv01uoVd6lI+/UW4H5oaKwDld+idGb9WT5SPChaOgFIMzepSLJBVRx9J9/76KLQXbaH3XQbIF2nEuXMGjjiKgFQEDC7Cg3uYLXPHg/4ePOrWPc5oISOodI2XYKSTqHGQComZ7Hgimbe1h7I4qq2UoJOqnYdhIyGpMcp71kxtJCche2uxjbE2GNei0baD7+91xqrV7DI3zcCjnPPbC9JojL5TvL5xjHv3XP5WJ+nSiYhI+3KDJR4X1DuANZFjmtWaYAwZ9/+cqGpJE+Pb/jCQfC2YZcyHcwJRJAuzCeC/St72dvH0nYo8lTwBq1nxKEgpp/yrd1LMKPX6XgfUGv/AEFayfENYYpttN46jKnBFuZefpS44eQpG3eoZpLAVWr7VyPvpTSzRvHl7wC510Aa+SslY4eraaA6p6NeoWes66hRc/IKLYrzXOltVMYmbgrYWB7qKoGXizifuOYkkjnARt8O59817nJG4RrDSBPqJJ/B1DPJ5U7FUFVetdQjRsnG/qcKRnMeUocWQsriXfW7bzTKPHBrXvtNC57Y5jpyTtAveKIquPkkCeRabfD/AMQCXKkyGzYcqRcXtBFieEBXmiXezlaCgsLPmv21meLxHTaPY2EtBcDlwOaI6KyL1P5TibFlEU0IIlkCwgNFTBYwX2gqqqQRRvhjRFD21ieGlrJreeFZLkYT3reIEOLYBPeTfJwCzAbRfB8gn88eRqqeQuI7WpR8FVrO6wcjAQSR400+TkmPGhKAiIBilsPNqqliePP20uXW33V7WBjsYAC7dAyG6Y+VjOIZBHCmQGijEX1MYyr1fPuCfb9+Og+Xdrkn+oA4fJNZcb5maaNs1giSI20JFzZEihXrdxQF+dcoOJF/oq7ocLj8SQS5UMyq6CXHmjkx3rgMG4BoE+LXga6STfsl9NqNj3b+FCl6Oo6ZDjLLEZRLHLK240zdzuvRqyeGoV7DxruNtWr/AMXH5hdeFzyOkTTZkb3hq6z7hlRSFZHis/pNEBTEgbSSxFDRyVJupi27Qb9vdLcLpeTEcXHeSBRhSyPadxnIIanrZXpLj0839+NRGPT2TBe027uuvw38L5PcxZu3jF8aZhNL3naSY+qN2LMljbZIU+fwNSa04IXJJWU4Zz9l36V8MZmJJiunyzyRCcFHmK33ZN60QhJ4/GgNIKg/UROtpPNfZY6r8N5SrLNK0XdycuNpMeN3VHRFKiMyBbs+SSADX51Y2F77pHnxih7VfupPS/h3Kg+bREwUM5jlEFlk2C1eIrtBAI/+IB5vjnUA2rC46Zji0WbH5/NKcDo49D9zGhhXLSf5dJmZUTtHcULKLZt4O0AAfvxqFK0v9iTSf/DGJmQpj4sc+L8vGxYSq+6SWIMTs7ZWhydpYE1X31NtjFqmSSMuJPxHonePjyQwTNuG9mv9NiwFkWQKABsngDwBdnnVOoLmQuLefZdiDXytB4XFniXaYTN3Ay+RJTCwDusV4vWaTC3aYd26xzuz3u06BI6xLW2j/bjGKpV7rWTkoOoQR42WWmmLRSxqdoG1BwwN/wCE+NaT3OG4AFIANNG1OfqEuTlQucXIhSKGYM0y7VJYLXNkf4T5++uh5c4YpVygNjdlOD1BoOniRBb2FTeeNzyCMFiP8ILWfwNWF22OwqNKLYEgk6KMWeLJdsectModREEIZ2oOlORYZr5HuTd6q2bXBxIOU1usUucPw2Mnu758qCOR+4YywCh3fdtooBuDUeL9tNajQtZ/XefZVsmJ6Jh0qPssTJk5ktoAUkIYLdOD4+qh/qdLbehJVP4xoI9KaCdZJ8V0YlSHq6+x54Hk/wC376vZVClQ54kka4Jb1aTuZHdtAiuIWHcXuGpALVSvA3/myBYo1qp5t1qmU7pN14GOc8qcYZJC8b7u2JmaRxIPV/kjWjan6bHHj86UMMshLHA7bJJvkdAOy9IJYmAPaRuoACuD1J/ZQcuJ2RYmRnPam/TY3asGCI3qG40AKBv8jVsLXtYGu9/y6BZ2rka7VtLD864us/dc+gInzEbvj5kThL/VkUx7xGI2et5YuUFbq58ke+rmua07jivyVrgaoG1YcuYoe8jIVcAeq/a/GsjVzOhd+Kjc0tcAPVfTsro2B48twNjslmdIwVJFY+uXntmgPHB96oG/t5o6u8ObuYZiQS43jgeyS8Rc5ha1tilatbSFnQhR8zH3gC651RPCZQBdKcb9pteXZWFGsu9F9AyWD5TYlhT3w4IkD7t6Puj31t21fjmkNAOPzpX7jWfytWPq3S83GaSeDqEfbZmfs5gBRdxLUJAQyqLoD2GvSQTaaZrY5ITfFs5/LglJEEZBUf4f+PxkfMRvApaGJnLxyB4ZKr0h64Jv6aPAOp6vwjygxwdhxqiKcPmOy4JOVDw+sZsuZNjYC4cMaRpJTxsPrVT5Q8mz9hxqwaHRafStlmDiSSPTXQnuqvNe95aF36R8Rd+RouoPBBNiTqtqQElLWVCljYPoJoHnj8jS2u8LADJNNbmuF8ZFc3SshnOWu5Vhk6d07DnOSywQSyE+tmCkny20E0D7mvPvrMi0r5CTG0k+wVz5iBTjhVf4d610+UZ6IkSSSySfXL3DkABmDAMPp80gsDWlqPBpNPscQSHAE44voVUNUXiu3CX/AAoMF8HGec4SZLs1F0jQmnZVNBfY17C/vqHi3hDxqHt0sfpb2BIGPqrNLqhVym1cOrdUSD0ZM+LFv8K5AJ991EHjdZ5Hn7azINFrZwfLbY9gVa92lGCESiJe1ufDAkBaP6RvoEkqxBBAHJoagNFqnX6fh5wcfNRI0n9vPySvL6ui400+LJhu0K0O0AdrMdik8eLN/Y1rk+k1emp0za+lKTG6Rxpgz9FEPS8lsoY0malmEzHISGNZG9QTtk+Nt+r7n/tVTt1EqzcKsBS/h/qU3bjJKs8bZCuV9Ak7RMYYqoomlH9tTa4gJDVucyQbe1/Zdfhj4bgycMSzqJJpgzNK3LAkkCjfFfjVUMLXx7nZJSen07JItz8k9VrMs5ePEhaOZ8aEO00u6ms+lQFb/pHqs+P72xzSx/6bDeMkrpdICImUdo5KhYPU58rNSfHWJZGwSGWUkqKlKt9PJ9QoeOD/ABpdr3Pk3N5rqqGTSSzb46vb1+a2w84ZbRR4+JipL22klMiWopmj2gLV21nm/wC41JspkoNAvraZZrppabHz1tcEzxNIjCNYyMHIRkXwGUsDX49/51EP3vBroVGGYy6ljjzR/VR8DCnxsaPNhjx8f/l4owEtu8ZHiHclXagsC+LJtj6tWi2tDgtskOO05TbK69lRyS3Oh7GRBB2u2AZe6I9z+SwPrJUDj0G71MucDyohjSBjlRekdSyFSOIZRubOmiMjqjGMI0zcAircqAA1geANcBdVWuua27rojpefPlZMHcyNoaHIThV7cnbnWINtawd/B965AoE6AXOIsrj2NDSKvj9FHzetzS4pjKwhYFiiyFaIFO+2QsZG00NqqrPQr615GoucS2uyGRNbgfT5KImOI8o48UMDPHM23ISCFW9MccoX1ERgqzmyOaX72dRqjtAUq9NlP/iLqE02DAZEVC0uK3eV0eMuZo+VAckqCb54NedXuJLVBjQHH6qNmfEuSvehE9yQvLTJCluiJG9sWcRqFL7Wrk8UBzqsyOFi+F0RtwaW8nXJFkhmuMRmOEVFGjVI67jHICe6m7cAjLYG7kHXTIQbvCgIWdBlQYeuZJjhduwDk9kiQpETGZHAZkVWJKUaBfkNVk3Wo73fmpGCOzjhbdNiZ5pV3rIPm5A79tSSaQKdwX02w20CLN61dA5rYpCebxn88dVTOMj5KW0CjHEbs2P6JtzNwYwVYb6I3eFJoH2H31R4iQ6bnp0SrP8Auswl/wAMYEZzFEcaQbomKkwSxs9xqrIm9QCgcdwNe6jVeTrLlg81joxiwVq7y2ic0Vf4cd7DyhQI19Kg8XXn7DS0Gk1D3tfM0egU0Dqe64+RgBaw88lI5chJ0URywt3MgghJVNEAEgc0zBTZUfcHTml8O1ULXumjLS47iOwOElriJdrWGwFZOm56Sbgl+g7TZB8cexP29606DamW7VN11cUbqOGJozGWdAa9UblWFG+GHI1FzbFLoNFVCHoGMsvbORN2t61eUSGn3NI0ZW6LcK+0izZ1SI2g1ePmrd7quku+Kfh+CLIQ/LydQysmSRo0nl/TjUetuD6QqggAUeNen0WrlfERvEbGAWWj1HoPclKOaL4tS/63KFlw8rETFY47SRGNwyNtIWgAAQwJHHv+ONVHTRktnhkLxuANijn88IJNUQkHSulSy9UyUTJfFZMeIs0ajn9OMUQ3ge/POtCfUxReHxuewOBLufmeyXY0mV1FO+ufAcSdOyI42eWdj3+45Bd3Sz/2LL/9R++kNL4w52sjc6g34aHAaVa+ABhpQvhnL/qudBMwuLExV3AjgzSCm88EcH+w0zrIj4fpnxj4pHf/AJHCrjPmvB7fqsfBEUI/qliMMMmUR2FscPwvv4B4H2OueJukP4fJra2/90RAepVuPpsI+G3m7ad1pOX2jdxLsHPmtvFa0zPIfGRGXHaBx0+G1WGgQ3WVZPhLGgm6h1H5tUdlSMKJKNR7OSL8Dbs5/P51m658selg8kkAk8f3X7KyMAvduVV6LjLL/TonXfAc2ZUDcgp+ma/bdf8ArrU1MjoxO9pp2xt/PKqaLLQeLVoix8Zeq9TSdUTGGPGXUDaoFRHwv5+331h692/wqF0hvJ5+ZTMNid21Qc+Lp5CfK9LkkEkixxyymSONmb6aJNn+w/fXlTs/patMb/6nK2dFwRhRRDJEUdCQhIgxQeWKhmNlitcG72mtXtGwepZ+pczzNzjhck6UIkeGHqCxQk+qJghePfZ2Bi3pJ54/f99ViItBa11BJCHaCxklDtixfRanp0UZiOJlCFjEsTqQklKVMgZqcBT5O4WP40eUBWw10QY2try3Viu63g6AIZY/lctEkEPZAZN+6yZmbyOTuVh7fveuCHYRsdnhA0wjcPLdRqv3SzpsMaZoxMWd48mKJleVowySWRIwrcDuBa/40+7weWLTN1LXYOPfN5K4yANftjdTgMnunsHwp2GieJxIyRsjI4H6m99zkm+OLFUfbSjNNtII6furRpTEQ5hyPvlTW+Y7axtjwsoCjZxXBFELdADg/ivxq6jXCtEk46Z+amnCVqmeCI5KqdpKgkeaAbyAf99Bb1rKYjc4tp2EmyedwPTkYSODJar6hydxFGyt8nnm6snVZuvhV2P7lyPVI5JcaAYyxu6y9lyinsmMDlVK1/Y1xp2LSGSB83GwgVXdUuk2vDbu1H6pgxoYcByztmytNJMdotoys3KVVEKEr2H31GLQ+Zp5JL+GvrZQ7UbZGiuU7l6Cpj7XYxzEGLBDGpAPPIXaAD/586zXRzVQqkyJGXZtdflWlj2lYJIzVIQCoo+AKriq/jQG6gjou3EO6iSdLhj7KSQ4wQSfpqIgaZj7emgfHPHtzoa2QEB1Va4XNIO27UWCKLuhiIIyqOqVGgMW0gKAavwSa/fWW3WOMp3SAYdjtRx+abMFMG1pPH1tZRIUjLNj44WSIySIEUGTaGY2NvNmiL/Otfw+9QyPcBbq+6ztS4xzlgOAqXgdX6lI+MYcfp0fzKPLApQiggW7IP1URX7e1a9kdD4bA17S5/oIDqqrP04wlt8jiFYui9Tnn6bM2SVc1kLkE0nZK2BGBsYEefVzXHnWJ4xDHFNtiFMoVnkEc/VXQZyeVHxOkZLZECZGRkRmn7TDJjcilo0PlgCaPubq/wA6yGtduFlNOc0A0FY/jJO707IUuqfp0XdqU0RYYjkBvpP76f8ABtTu1DH7bo9Mn/kcpaZtBU3p3Q8yQ9n+npjRnNTJEncQiIKIgVjC8knYeRQpudegl1OnYN/nF52FtUckk832v7JcNPFK+/DmRI/e3kMBIdpoj3IKn2NUORxz768uy05IAKpOtTVaj5uQY13BGfkCkq+SATyQKF2fwD51wml0LzzJMqM0LLIMJcnusxhjsfq92zKZ6C7udxTdt/Olcg10tX4Oeqh/FPRMaJoZPm+q5EkrO8KwThiABbMpIoKFNWD4OvXaDWSzMcGNja0AWSMHt8ySk3tAObWnwXskyWZEzZGbCLoc+VHDKXQrsWrKk87gwA4scjR4n5jNPVsw6vQCMgHkqGaNDPurBBkwJJJKiYyyyLsZhkKAyqAFG3fSihXH21jSs1csIhe0lo6UeqqbK9p3NAtdMnrDIEOLjDKmIa+3MgCeANw3twb8/jUdJ4RCHb5neXXcHPyTJ1UrmbeV2+BujvgQCORB3JCZJXU+kM10vjwAoF+OdWeK+IfiNT6QdgFC+3+6lp4A2MknPZV9cMtmSP8A07COQEErN849ESb13KO1W70m2AHkc2dVf9T1fl+Tv9IVn4aH4s59k8wOmY0vSoohAqwSAM0e92CknefXYY03vdfxpXV+LaqP/wB013r71dYrgLrNNGXeWeF1yfhnCzG35EKNsRQHBZPA5UkMN1fc+L0eGeOasBwY/wBODxizzyuajSMwCM/ykvkyYxNBEnSpi2OGfH2SRABbClx+qBRNfVz/AK63GBz43SfiBT+cOz17foli0A1t4U7Fmw5g2RLilZMnfFKr0x/RO0qw3Fb9AqvsNI6wvjA0znbmjI7ZF2PzVsbbO8cpL1HoWFuUY2VNjukqsqDdJGJPKnY1rfPsa86ynRt/pNJprn1kWn/R5nycZRkMJWjyGt0TbZhloek/ciuNRfMWgW0n5KibTtfjjgroekJ3Fe5fQ7silQAN+8sCfJ5awfahqg6lvIafyVH/AE8bgS7j9/8AlcP6EnbWImUxryF2gckUTuq/PPnUfxQ42mvkj/prdobuwF06jkLFKJZF9McRkZ9lMdiNyWB49htH3HtwdHTx+fIxoGT+apkAZLnoFRYY8uHHg6g8Uexcg5TyByZCsxCsCu2q2ke/sNeycdPJK/StcbLdoFDbbcjN9/ZVDeGiSut/mp3Xvlxly5R7WUnejVlLsk8LDaB2jY3JyG4q+efJ0tphKYGw5YaNYBa4Z+Lseik8jcXcj7rUiGPM76iLJ7uWQkgdkyIpCSAjJYLRqRVcCvYjXf8AUkg8s2za0WKGxw730J/VcJAdfOfraifDuPaYuR38dJ2lYO1uZ5SdweOQeP7ihQ1bq3U6SMMJaAK42jiiP5lcYLaHXn7rn0HosLx9ILKSZ3lSU7m9SKDSefo4+kcefudT1Goka7UgH4Q2sDB7/P3QxgIZfVadEw4HyMWGfb2BPmKFZqUAFSF8ji/b312eSVsMj4/iLYzxnN5XGNaXAO4yt+kYyS5WNj2Wxu/mxRc3+kYgKU/YEmtRnc6OB8lU+oyfnfVRaNzw3plN/hZXyZcXDlBrp28zccF1YxQgf/T6tK60Mhjknb/8tV7A5d98K6K3ODT/AEp6mFGyqaNmUrTSGyAFHFgceBQ4sgi6DDyjWAhOSyuYQAt81YYu0yPYGSu7dfpoVXq9+Sfbkn9iOAbSnHIJLpbSMrszSTxq4YijEp8GhzXOvNuLJXl8koDrP9PZbAa5jQGMJFdypeU/6kR4m/QahVb/AEmxVVRocH7+Pt6XSG/LO7tn91gagVqOK5wvOosnA7CYuQmd0545TJC77j2mbgrHJV7P3A+969sY9X5pmiLJQRRArIHUt7qoFtUcKzt8NRt04RYckOTCS8kjyhpWd/O5TG6+vz/p768z4rJPPKTK3ae1VQ6ABN6ctZkKP8F43azEBxYISyOQy4csbEAC6d5GHki+L51msNHKYkNt5+6tXxBitNg5Eao7l1K7EZVZroEBmBUcfcat8DlDXteTVO6g9O45VE46LznB6fl482N3V6pHGZ40G/PRoxyKVlVfpIFVxfjyRr2Esunmjk2GMmicMIP0vr/ylAHAi7Xr+PiRxliiIm4221QLP3NDk/vryVJokld9dXFgjQheQ5eKgnaKJsdU7wQuIJgkhE6zKskoQx7lZREOSAGbxwukqzQTYOLKtS9AdVxmkRhLDLJL+g1gCaRmaHlRuTaQDwPA8aci1cumjdGG7g7n2zgj3CgI2SGy6v8AhLeh4K4mdtJyJAmFI8KOV/Sj7qKUANFvYglhQFUeNbT9S7V6TzNobbwDg2TRye30CVewMfV2qt1Lo6wQxzSfIASAlEGCzOdv1HaGNAe5Joa14dS+V5jZvxyfMx7ZI6pUihZVt+AMJYMmdGOKriFWIixzESrUwYMTTJ7GvBGsvxSZ0sLXeqrPLt2R09j+ytiFOXPpuTtyGiY5EltNGoYTNt3ORuZhDsKsOd3hff3I85fRaLm22/8AC4fFHTwJ8dMiBpIY4wB28bvXuEoa2CFgQRGVFAG2PNGoubVAojPpNHPzpWnps5+ShEqgSBVtbEe3g7SdvAO3/COPOk9dNH5NHJFdar6rsbT5lj9LUzHkJhluUP6fC87fPv5Oq9E8mF9yB3y6fXquvAEjabX7qnf8QHjVsIzVGg27pT3EYq0kavGHR120hLncTe3gcHXsPAmvMDgzJrjHIBIJBBvOMd0hqiPMv3U3Cye10Z3S4thfZJGnLL3SBKFka7kX1HcedxOkvFiRK4k5odsGhYxjHCnALoLs/wAHZbrTdTYjzRxo/wD86zfKcf6lf5rR/SsYkGRjSRdPgmQu4lyZciSO+C44EYcDcWbyTQAPGpNBb6bXfS4F5HsosHxhkpkrBLGZWiadJVx0FybFhdHAZvT6XNjd5+/GjzCDRUjC0t3DHHKbz/F8KlJQ8jRSY6yIiovqMkgRKYsCGs1tNKOSSK1IvAVYiccKHN8RY0r7hBPPIVcSQKkbFFQgMXBbaeWFbWN3xeutkp25vKrOlt24n/BU/pnXlmmyMd8YpBEEAdwgTayhgGUtYu+BXjzR411srt19e6k+IBozylsqSZOTkNiriRjECojvAJGd9gkoMGXYgUqoqz5PtWp/iJqLQ412vld8qJtFwyfsouN8UY80QyEgaLJMcTSTJAj7O4VFb2Iuza/f31w6qQs2bjXbounShr7ofupX/tR06OSSYY9NUhEwiS5dh2ybSG38f9QXcASL1J2skLNhcaHS8KI0ubAFoyfiqNDEkOBJujyRFsKRqU3oZAUG+gWHgWPDbq4ut2oebyc8qTdOO4W2b8QdNLOk2OvbUyKZHiQoXUdyVAAS1+g2dtEpwTxq1mskYfS4j69lD8Lu6BRsLqbSTSJDCmKIseNsdZ4U/TLmTewCMTTIoFA3fkedRGtAkucktPOcn9VJ2m9A2Vdpt8PY4x1maSQyZE775JAgA5AVdovhFHsTfkmtd1nibJi1rQQ1ooDn637lQi0jm2Sb/nC6/ImIRxh1dxIS1EIfUV5C7jZ449qv8arZG4NtUTtc4gtC1jg7m48UuSWsHzTfg0eOOb86o1DwwAkdUaTJdXcrVJnRpERoSFLNWxjQuyLrmr8c6wGySxvfHG5uLPBPXOaW4Wsc1rnB2aHIXWVZGlicbDURKkAgFtpP1eNthRt4P4q9eg0p3hjnkV7fssSdh/EGhgd+fqqq/R8rKtepdUhjQ8NjwMg/gsf+xB/fXq26rT6ejpICT/c6/sAqy0u+IpvBiCPAMXRhFKgd1k3SuCTVNscEeu65sD7HWL4nJqpJN049RHyx0TEAjHyS/wCFUCZa/MMUlWN2EczZBYCvUyGSV4mFeSpPH21ms5pyYlNMscfRPes5MsqZMEMO5RGpiMWQI3dtw3AGvQB/m8Hka09EzTRFh3AZNjbYA7+9pMybyQMqlxdAzg6M3T8qXY6uFk6qrLuU7lJBHNHnXoDqdJtLRM0WKxEQaPOVXTu33XpHwv1r5uDuGMxOrtHJGSG2uh2sNw4Iv3157Wab8PJsBsUCD3B4VzXWE30spLlk5KRqXkZUUeWYgAfuTxrhIGSgC+FQOpnGQfpZ/cibIRvlFljol5lJAYKZNu4l9t+1eNLOLOh+iYG7spvWPgrFXuzzZeZGtl3PzJCrZvgV45oD9tbzfF5I2AbGY7tCVEdnCTfDy9OEr/K5M8mTLC0SDJZqZSVYhS6D/L4v7/vqp/jJ1AbG4ANBvArKk7TuaLUj4i6QsaY8fzCY07xToTKN0bq+3uKXv0t4IPvR409pNQXl7iwuaC04wQRdGu3dLvbgC6W/wO6ZGVI0k65TLjdm44SIFj3C13N9bE0ftQOjxNnlwBoZtBdeSC4mu3QLsXxXaldHIjy5WVRu/XdlaJVKDfaEy9oEq/keo+3mjXn4m28NTz/gS+TDymkbJRstu/GrHtTRIBTSUgEi7iADxx7nk+xqYfLlcGk/ZdY4FoBr7qydFoYWKYm7cYRaD+pvHAJHBP3Ff9tZut3NYxzXhoHcXanHRe4EWVPxz3FlqQMSACSpVQOfb9v9tQ0bvNDyH2TXSgiT0Fttr62VVOrzypkwtFmOscqLGipjhwgMiRBmLEDaZGHPnngUNet0DYXaXb5YJbm9xF0CaH0CQmJ8y75U2Pp7ZHSZYYneWRnkVjLSEP3iXUgEhdpsAAkUBWkvEmlzyNoGBVcVQo37jKshO0grXM+AulwrvlXtqPJadwP9W1nfh4gLKuEshOFHjxsFI8abDyuxsaSOJiDIHDMN6lW9RG8A2CK++ptDQBtKrl1Ii9MvVbydAWHIj25oTMfuuWkjB7hl2KSFBUChGAqg+3vzfSyjzlddrGBwjd14USP4dR3GOCY48eCOKOSTY2+SOXuA7AxtTXINXurS/nRF23dn901TwN9c5+lKPNj5cTCQRyQylXjLq2KilGKmlQvwVKghiWPJu/AmXOHT9FDc046fVN+nqn6s5ZmE0QMkDoso3RLsVmlW1P02QPc6mDi1RM8tYT2S3qUjQyjsPNG+ZEpkjhiRhaqU3RhiCjbBXgjgGtdF8jqk3eIhmxrm7icilt03Ah7E0arPCjHHRQ6oSO1yOd9G9vJNedcoUrGeIb/U5pH+6kQ/CqPE8aTVBIrlKgTeN7FqZ/qbbyAPT+brSsmoax2wg18k7FL5jQ8Jh1ToKEzZHfaI92PI3GMMEMUZj8X6gQSf31bFK2UmrCi+Xy227gBQpfheJopHE+7GyC7cQoHJmBB/Vbwm5iwFAg0LrjV5YoDVjaHj2XXpmIvfLnKaWWRUi/8AdbVAj7lfS3/UW8+QD44AAO6Xk1LJQGNxn3Vix+mSrtvIZwtcFRzXsT+RxqW0hcZG8EW/CiDDYzCZsfdJYp95FcAfTuI+/wDb86i3V6kM8usLQMcVfEumClBhVEybiC4Y2bvwBXI0lqC97QCKyqo4Y4r2G75S98rZJ+nIpC7wCUbjcbPgUaI86xnTGOUiN4oWPhPU545WqIt7Le3JrqOixnY19hYWYv2XCndtokelqr/N+3jzwAfQeHiNgi6tFfl8lm6guc598rzbH6FiwwYmRk4UvbQyQ5oIfcJKBSSgfpuxYoc+5rX0F2s1EsskUMos0WcVXVvz/wALM2gAEj5q3/BvTJp+mCOCaTEjE8nbYRje8Nkrfgg8/UOTWvOeP51BO7NDdWfVWQE1piAMhMehdHWByWIkBWpP+VPcex/ilLsxH4PnXlW6+JpODjn0lOyQl7aNV88Kd8UYjJgTSYSsJu16Nl7tpILBRfnbZAHv451v+FGCSeNz/hPfj2v2vlZz4RHe0ZVHw5MXvY39Mkzmyu8ncD9yiljud3eNtbb8e+vRSNn8t/4oM2Uarbd9NtZ57qArG3levxxheFAFkngVyeSf315YknlMLfXEJf12CR4isW0sSOHAII80QQRqyLy93+pwuhV84U6G/l8MsTuCiMcUPCke5YeSeOf21M/gg8MJIJ9vv9FMbiLWvxCHmwmjy5IMaRiHjLmlJjKyU1k2OOR9vbjVWsbEMRn812PDrAtI83q8sq40+XJhLixZCsr4xeVpJFukQAGh5v3rSZJNF3AVgaBYbd+6idSxp8uOKKXqkc0WQjyA/IrSrH9TsdwKEE19wder0Wq07R+IghIqh8ZyT0qsrOljcDtcUw/4fZMk6S40mTK8RxqjV8YQs0begSo4Ziy+RzzyCdVeMQsA3hgBJzTro9iKweq7p3EGr4XbpOIsmTJEwO8CWN32KWIpFVnXt7RHS7Uj5HCn1EnbgQv2SB3ZPyfAkfUIcWeUKTIsUUCqkh6c7u7bnLBt8RpVG0gAAHceeK1HUy+fIXnFqyMOY3H6q99Dc/IYzNHtKhfTGhSgLFhK9PHlT4sjSetcGwtcRwRxyoMFyEX+anYmxVkYGQAL5cVtUAkAftqvQCP1uYT9RwOgCJicA19F558QyxRxYjTRt29sg3JkpC4dZFZaJkQMtgtVGiFIP39Z4G17onBhz7tLhWQehr/CSnrdlXHpGOZOmgYd4zOrGNmdZTZYkuXVmDFuTusnnSPiAf5zgXWflX0rFVwpxkYNKidS6DPC0T5WHLkMkyNJkLM04eMG2XtEDaDx5Fcax3RuFbhacDwfhNKzHreN3oMxVJxe00QYRkdpw9m1qx9rA02HNORwsbVnyZw+QYr50unX+uY+YI4ca5ZjKjKwQjtgMCWJIFCgRx99dJB4VE88U9MjybHThWDOcCcDyDtsWw5vi6Ur9vcazNQ5o1IB9l6CMXF+fZVr42hxjljvzQRucdSnzCKUtJt4olgQGG5XWvUCKPpI07K1pdlVR3WFI6F0S1jZGjkTsFBJGVEZDFvSlW+1QdossK9gedSYzChN6mlvdQuvwyx5+EsWwyrCa3k7eA92fP03qwAggLC1LXt1MYZzX+UdTaeLHjjuGOTIyFi3wkmkoL5PN39v99cLNmKUp/NjjDTQLjWOy3zo5MHIWKOaV45oJCQ7WVZVY7gfY3X+v4rvBXHB2mkDGuJDgee/dcMfAkl6Y+RNkzueyxCb6UbbAv3a65vzorCi2Jz9KZHvJwueRC2P0qOaKWYO/b/+IaHJNKPAH40dFxzDHow9pNmuqa9YxezFGkudP+pJubaLkkJAGyPb9K37URzrpV8rPLYA6Q5/M/JK8DPkWLqMayZG2OINH3iRIhIN8+R/6ffXB1VEcrg2VoJoDF8rEwliiwMn5md5JZYwwL+naR9O3344JPnnR2KCHsZFJuJJI+StGJgTCSYqqLue1LqPFtwNv55s80fwNJ6iGV+Y6u+q9JG+MfHf0WmPJMiOVki2ox3UjGiTZrjkWfzrLidqYo3lj20CbweetJ14he5oc02R3CSfGWLJI+O/9QfGuPzEm5WN+frVro/Y+Dr2ng0zfIt8TZDzfHTp7LI1LaeQCQEiw+lzyMqDreWGbwDC/wCeSRLtrg+/sdaz9RCwFx0raH/2/wBlQGk/1K1/8POqzz9PZ5JBK6PIiy19YU+luBz9rr299ZnjEEcOoqMUCAa7EjhTa5xYVLxJ2YIS5VmX1NuAv6ytiq4AqxrxmtdWpprttjOavmsfuntES7TguF/T3VZ+I8TvZkEUHzxd4kaVYcrtxwxXs38qdzeTXF1r2ngkwj8OEhDA0cbm7nE1dfL3SuoB80jqtM3ogws3HDy9SbHd0AnOXa90sajePbe00Bd+9aeZqnarTP2hgcAcbKO3uD3Cq27XDleoa84r1nQhYJrXDhCgSRkzBh42kX/B/j7fnSL2E6gPHFJhrgI9vVIOpYPewHCmMurrIRKfQe26vtY+ylVon2vRpwHRY5tWzmpfalTsMTTTq8AwWK5Ayvl4cgbrRO2UXjaSwG7d4vzWpCy7FLhoCjfbhSeq4MMePCM4ZMc7vkOYsb1N2pJDLIjkcbKK2bH/AH16PwX8SGu8sNrHxcB2aI9+aSGqLC5OPhPJx8nNnKxT7flUQJOioqRHgRon1MrEFtxscVqfiEMkWma15abcb2myT1JPGOKVcbgXWFG6BjGPOPahXaXlSzaIUD1Uf/LgBkAojd6qPJ8jAb8S0Xm2ZKmdX6R/zXbixVnjjx4xt+ZaNk9Ule/qBA9+fTqLh6sBQa705NJ3iyI2FCUUKpAKpuMgPn07vJ/n7aT8Rr8P+2TfthThsSldMUjtzFx4jAZACDQU8+Lsjix9tQ8JuRzt2DgVkfXPdd1NCq4zlU3qnU0WbHl7uNjFopl/5kCZTUiE+tZAN1m+CQeRfFD2ml022J8Ya5wBHw4OQehHCznOtwKb/C/SZmxZEjzYGhlMjJJjRlSjtIXJVu4RtB3LtAHtzxpPxN7HurY5rhQyegFdhlTiwb5CT5nRc7FDPPk5M0I53w5QjZR+Uk9J/hr1hFj2/EbCcDmO4CYdKyEyUgjxczMpxIxLKGPDGzIT+fSKvV0dECis3WAumEe4g+3CiwZZWYKMrL7QlEZmESCMtdUSPa+L1L6rNa/a+g51XV0KVxcFnoqxkEgPKjaFs1zXjbz971mut79rgS4G+MVeM/L7r04w2wcV9b/5VV+K/iDEeVSsrPSUTDlwoAbPBDODu/P7ackkaSqmMdSedDlf5DHbuc+7b1a+SBbgEH81YvVGpc9sLXNdWfb74KlGGl5BFrV+lrLNHkmXmFHVlIBB3bxd8CueOPAGrtBJ5jRmyDn8/wCV7JPVaS9Q2XilBx+mxS9PiSSUoQ5aNhVhlJ4UUCffir1p68gzHooanTCdu3slWflQQZD/AD2RPLOsTICMZgsaMK7vpsFfURuvzuHtxbB4ZPMzeyqPuOe1d/ZJjTU8uldZquOPdSV6zDDGenFZpIlVY5clFARDP9HF3/iHIvVkfhb3Q+YXAE3Q6nbyrGRNbF5JPtfzTM/BbtjHHfLZl9OwbBShST4uyTfm9Zm3Cr/AOMflufYTLrvQGmeGWKXtSw3tJXcCCKNixrpCun0xkc1zTRaoEfwe9zlslmOREVkJQct7MKPAA42/665tVQ0JtxL73DKl5XwwHhxYu4R8uyNe36torxfF67StdpA5jGX8P7J3lZKxjc5oXX7k+2qppmRNt5T8cbnmmpBl5D45MQkTabItSWUE3zXGsLUTSaQmEPFGzwSQCtKKNs48wtN/MUaTCnSOIRKJFCeeOfFe4oHk3z4GtvStEcLWsNillal8hkJpR/m8rj/llBvk2Dx9gLH7X+Pzq7c5K+ZN/asQNKgWFMVUjqgFIAUWL8V9/GpPke9252Su7pONqzkLsYqxgA8qHskA2b+935/OsDVueJXCVzPa+VrQtaGDYHfRJ+rYGZFOmbhKmQWgWKWJ22bwpLKyMeAeT5163wuXTyaNun1DiOocB3FGx2SMwIkJaPoozQ9S6hJCuTjJh48Uyyv+qJHcodyqK4Avzf8A5F29FpGOMTzI8ggYIAvBOVX6nHOAr/rEVqNCFpNGGUqfBGovYHtLT1XWnabUROmKt7WbwQOfF/jS7NI1nwkq105dyEp+JuhPLgyQRUzkq1HgPtcOUJ+zAV/OpCHbHtC7526TcVWZIHknw93T4cAR5CHumSO2Iv8ASQIAW3eK8UPGoUSRiv5wpWADm1n4k+Jcc5EcskGehhLxE/L+iVX9BSyf8RAII5/vr1Wk0UvlFjXsO6j8WQRm/p1Wa+QXkFZ/4fROZ5HJzHaLG7UAycftKI9wIUuLLtYHNXV6j4q4CIBobk2drrs1zXQLsI9VlTeh9Fdswvl44Rh607ca9ouTuZt+5nsGqJ2XZ9OvOtbnK0HvAbTT/lL/AIm6PD87Kq4iNJKqOJJBIUHMrTSNtYClUL6bBJZfGq3sbu4Uo3HaMqzdOkvAxiIxD6VpV9AXjitwJAP2PPPOk/ESRA0jBsdar6kFdhH+oevPuuny7NHMd7Fu2RSuHvhqFBQf41X4XC503mvfkEf1Ag/PARqHgN2hv2I/dVLLxMgLiCOOZu2wkMKMI2FTIWLo5XcpQOoF1bcg3Y9xHJFuk3OAvFkWPhNURwQaPHCzXA4pWP4eiyG6cyxyBJi0oiLMJDGO4wVHb1BmQeknnke+svxGjKdnYdKs0LIHY8hXRUOVXf8A2Jzd/dyJcTJa+Dk911W+OE3BB/bWSIX3ZNpkzMAxhPU6JkuqSrkQRS9sxMYYyYzHutdoJsMOf/LTAaaWbqITI7zInVivooPVXx41x8JJ07SuvcVQXkdgwYDj0i2skmv9tBrhJymNobC12Bz3KsXUF/5gGh/hG6vp9XF+n35Hn39tZWpH/uga7Z7Z64XpIj/okX3+uPmknxKrJmp8ts3vGqSB4A6KC77G+tCGZty8Xdc1Wn3in46pdnw5U/oUa/Iw0fB2kuoG0hzuUqGoKrWoAJAAFHS2pa0wj59eP+FOMnzCmhi7mK6CrZHUUOObHALcg/vz+NN+HPAa13Y9Mdfqq5sPKg4/RJDBCpbY8blj6iTybI3AirH4OmtURJJbSoB1Ku/8RpBFOGXLML5EHZkiWAzM0YZjuUD6SN7Czwb/ABra8KaZI6Me4NNg7toB7HvwEvJg8pH0LpEmQsrQ5sUkbTQ/MiWBo5I1gKmMBbqyFo2KNcHzpnX62HSs3TxltB20hwLTuu7P1UI43PNNN2vWoMlXvawNedeSi1MUuGG046NzeQibIVKu7JoAAn/tom1DIq3deFxrC666LaGUOAymwf8A01OKVsrdzDhDmlpordjXJ8amSALKiAl/U4i+0Rkb0IkFg0fI86Q1jTNtEZ9TacL4PTlMwODL38HHuuEeHKqSPStNIeefSB4r9hqlumnZG99AyP8AyA/2Vhljc5rchrfzTDAx+3GiXe1QL0/povJibH2CWmk8x5d3UjV6rRoQlWXDueTbe5VU+BV80OfuL/GsbUxCSWQs5AB6c57+3KbjftY2+MqHnTFBhMplMYkPc2qx9JhkA3KgPG7b+LrTuloQx0cUq35e6+f90jbrmVFtBUohZBfYdtu6RVN3yWIY7aJ+xUbebN7gu7GlXDos0jwRtKNshUFhVc/+E8j717auabGVQ4AHCm6kuI0IRoQqv1/qGemQseMMMq6Wgldg7FfroDihY/vqp5ddBWNDCLKRSzZ2Tk40M/yY7OSsrCJ3LAxgEqeCoO2QGiQTY1X63OAPRWehoJHVHxXm9RyF7S9MfamQjq/fj9QjkDDjitwH8Xr0+hi0kR3unGQRVHFivss95ecUrN8PdXypnYZGC2MoWwxlV9xvxS+OOb1m6rTwRNBjl3/Qj9VYxzichNcDMjniWSNt0bi1NEWPHg0dJAgiwrSKK8/HQsnLRZ4SiRKu2GJ58jc6KSFLusoAZvN0TRFk1pfa5wtMh7W4P7KydNyBLh45ijlCmNXG79QjjlSzNbHyLN6R17nPYGsaTwbqx8lKMbXkkj9E16SG9W4EeP8AAF+/2JvVnh3mU7e2v/EBV6isUfvao3x30+Jc1G/TV5YiS0+dLAh2lVpdnvRBrge9E2dey8OlkOnIzQP9LGuOe9pF4Fq3fBcSriRhOzVt/wC4lMqElySe43qYk+Sfe9ZeucXTkuvp8Qo8dhx7KbOFP6yB2Xuqr3IA8+5Pj99Jnhcm+AqtdT6BNlQwskqgKp3RMzbHJN8sjWa8XzfnXCLSMumklY3aeOnQqF0Znwp5Glw2jSQIqmAB0XbYJJ8gEkHnn99cGCqYd0EpL46BrjIVhz6eagATwDvRiDRPil+/vdaydRUk9NGfcH9v1XporbHZ+1JF8UjHOQi5RXHQY1xybnUl9x9O9HUER0DtPJ38VRt41jcKwqBeduUz6KP+UxjtMaldpREbkXe4Ancu4C+bPq++ltUKa0m6ODQU4+TSfdMH6Y8+T5BHFmuDzVeL9tNaIf6I+v6qqb411yshY0Z3NKilmPmgBZ4HPjTbWlzg0dVSTS8l6/8AHWN82uZg5cXc7PZeOeGbaVDFwQypYNk/g8a9RpvDJvIMGojNXYLXNu6rIJyl3SC9wKafBXUFyhnZBnjmyHWMOsMbqiKu7YAXUFifVZ/A1hf+qYHRaEQtYQ0A1ZBJJq+OOiZ0TgZQ4lW/JV1L2WLbVpgP8F+oce4/vWvITtmjL7JLqbRr+m8jHUfon2FjgO2ce/RZhi3PHZZhuaj6hQq/JNkX76I4TJIyySLPft7oc7a1wquO3dRsfeAo3MvA28N/mN8Dgn9/bS8XmigSW8Vg984H7qx+02QL78dl3I3I4PcMhV9w5r8fj7VXnV+0yQva7cXkOvmvb2+VKu9rwRW2wsLdWheljVq9XJDHcOfxrjS+t0V01oPXkHIyu4unVknt2wtZS/BZmUMpYfVwSeBQ9wK4P51F5mIDnOI3Akc4N4GOoHRdaGZAF18k9iuhfmudekjvYL5WeeTS31NcRoQkvU4t0hBX2HqrwosnweTdADWDr2b5iCOnPt1657AJ2B21l39PdM8IntpYo7RY+38a19KSYW2KwlZK3ml0kjDfUAaIIsXyDYP7g6vUFvoQjQhGhCNCFXvjFCiRZKqWbGlDkKLJQ+iQAe/oYmv+kaqlwA4dFNnbuqy8U0ccJ3zRNkQ5U0zRqzFXkMRUlV8lFND3ABrVFEAe9qzBJ9qXDH6rIg+qcL2chFZXmlV5KhKMhYb/APNV+CHo1oDiPuuloK2x+pS/M453zgiWJJA0jm0MIsmILsCFyKdiWLXzrm47v52RQoq1/ACEdOxgQQRHyCKPk6Yh+AKqT4iq7i/DOGWLNGgXvyR9oNLupN/01JZY7d9VW0/yYiNpKWZq5CbJ6kVWcJp/WhjhYYYgscIYbN3JRUdrBINcr9yb4NG9S3VgKmTVu38fylMX4qBcosZJ3AA7uCKlN3X/AMpvF+Rz5ru9cGsBNAJPH0M57PI+TMtEEIUgcKrqJAFLQk8AgV+PfWnp/EhG2hGPzdn50QrIz5t2rZ0Ppvy8KxBy+2/UVVTySfCKq+/sNLTzec8vqvz/AHsphooUpzDVK6qh8VzIcqKKbJfHi7LPaSbLfcFFn8CzWonlZurc0ytY920V91XYMyLtJkfNM2b3hx3PqXuhK2eNpT1ahY5tJtkbsEm/1336X2+S9H+S9e/e9/axVXdePGq/w/8Aqb9xXo/N9O2gqv8AFcDPlKpjmnjEIIihn7ZVtxBdhvTcCKANmqPHOuytt1HKIzQ7JnhQSphxJOSZR5ttxAs0CwFsQtAkeTz+dL6uxCAeb/nupxUZLCa9LWoxxXJ4qvc+BQofjV2iBEIsVz+qhMfWpemlUvPPjvLX52KHJypsPEMG5XiJTuS7iCrSAGgFo1+dbvh0ZOnc+KMPkuqOabXIHuVRJ8VE0FJ/4eZhZ8uOLIlycWMp2ppeW3EMXTeQCwHp5/OqPGI9sbHOYGPINgduhrpeVKHn2TmGRzHjhh6S6+rdyeD5GvCxySuhgDhgkZvnla7msD5CDmj0WZYFAySLGz6eTx6R+dSfC1o1Ff08ZOMBcDyfLvrz+axPksURLO5GG8/swUf3u9Rk1EjomR36mkbvoaH5rrI2h5dWDx+V/ZMuin9If+Jv/uOtPwtxOnFnq79SldUKk/L9FP1opdGhCNCEaELV2oE/bUXO2gldAs0kmVLHK1jsH0jlzzz7X+NYM8sGoeSNnAy7nP8AhPMY+MUb+ibYKVGgsGlAseD+2tnSt2wtbd0OnCTkNvJXfV6gjQhGhCNCEaEI0IRoQjQhGhCNCFxGKgYvsXeeC1C/7+dcpR2tu6ysHCjsntpbeTtHNijfHPBI0UEbG80tf6fFzUaAm7IUA82CbrzydFBc8tnZZwcNIUCRqFUCuB+Ks/c/nQBS6xgaKCoA+K54mlCt8w1sbY+hQqTS7SgRXjlpAhjYkVta7J1t/go3gE+kY+fLRd2QRm7+YRZWet/G06pLEFRZNk67lsFSqzbHUMefVGo4DC25K8Bow6CM0+8Y+uRYx8/b65oJUfH+IXAkM/YkIH6QlQbuZ50PqLAUAijkqOV5s8yk0UT3DaD79uB7E9fdQc1rsuFrPROr78wXBH2ZTHyVXbDuQMAOASWekH5PPsDCbRRtgJv1Nv5mj+wyoiJl/CF6brHV68vyeowZGVG+ZJjFGklhCCRo3gVC5VnYSgEMUF2o5ZavShc1zvUmNpDaarvi9PhaKP5dx2lB2FT3AQTdhiT7jzeuT6UTUWuqvquMlLLsJtCpAomz96r/AE00wODacbKpJBOFvqa4vOeu9bafqCJgzYkxWJo5IJpTtZt270pW0stfUCTRI9tb2m0zYtKXalrmgkEOaOnuexVDnW7CtXw0cynGXFjxKK7YgYm/O6wRx7VX51mawaY15LnHvupWs3dU2GMlKNopTaj7VrOEEe1rawOPZW73WTfKy2Mp3Wo9f1fn25/jXTBGd1j4ufdc3uxnhYOKhJO0W1X+a8f21H8NFZO0Zq/pwu+Y6gL4WsOEincqgH7/AL65HpYo3bmNorrpXuFEqRphVo0IRoQjQhYJ1w4FoSCaVWdiN6ChVQ3Z5u7XXmppYnzOItooVTOT72Fota4MF0f/AC/3TjBYmNCwo7RfFf6e2t7SOc6FpdzXy+yRlADzSkaYUEaEI0IRoQjQhGhCNCEaEI0IRoQjQhGhCNCEaEI0IRoQjQhGhCNCFDbpMBJJhiJPJJjX/wDGo7W9l3cVJhiVQFVQqjwAKA/galS4t9CFpMDtNeaNa63kWuFePYmDmx42HEvSnEmNMkhlDxgttJLDzfqvmyderfJpnzSvOo9LwRVHHb8ktTqAA4XpPw71XIn39/DfG21t3Orbru62+Kof3157VQRRV5cgffYEV+ava4nkJ3pRTRoQjQhGhCNCEaEI0IRoQsHXDdYQq+qwhalV+778NZP4I4r7a82G6UMPnNPmfI3fsf0Wlct+gjb9K+qdYQbtpu+raL/fW9pQ8Qt380kJa3nbwu+r1BGhCNCEaEI0IRoQjQhGhCNCEaEI0IRoQjQhGhCNCEaEI0IRoQjQhGhCNCEaEI0IRoQjQhGhCNCEaEI0IRoQjQhGhCNCEaEI0IRoQjQhGhCNCF//2Q=="/>
          <p:cNvSpPr>
            <a:spLocks noChangeAspect="1" noChangeArrowheads="1"/>
          </p:cNvSpPr>
          <p:nvPr/>
        </p:nvSpPr>
        <p:spPr bwMode="auto">
          <a:xfrm>
            <a:off x="155575" y="-1570038"/>
            <a:ext cx="51244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2" name="Picture 4" descr="http://www.indiastudychannel.com/attachments/Resources/131066-161745-Programming-Langu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5184"/>
            <a:ext cx="1512168" cy="1515930"/>
          </a:xfrm>
          <a:prstGeom prst="rect">
            <a:avLst/>
          </a:prstGeom>
          <a:noFill/>
        </p:spPr>
      </p:pic>
      <p:pic>
        <p:nvPicPr>
          <p:cNvPr id="2054" name="Picture 6" descr="http://withfriendship.com/images/e/24554/Logo-%28programming-language%29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085184"/>
            <a:ext cx="936104" cy="936104"/>
          </a:xfrm>
          <a:prstGeom prst="rect">
            <a:avLst/>
          </a:prstGeom>
          <a:noFill/>
        </p:spPr>
      </p:pic>
      <p:pic>
        <p:nvPicPr>
          <p:cNvPr id="2056" name="Picture 8" descr="http://stephenbelovarich.com/web-developer-video-pro-creative-coder-consultant-teacher-freelance-for-hire-los-angeles-california/images/badges/c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877272"/>
            <a:ext cx="864096" cy="576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864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Κεφ. 7 - Προγραμματισμός υπολογιστή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7.3 Το πρόγραμμα-Γλώσσες 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προγρ</a:t>
            </a: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σμού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AutoShape 22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630363"/>
            <a:ext cx="5124450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20" name="2 - Υπότιτλος"/>
          <p:cNvSpPr txBox="1">
            <a:spLocks/>
          </p:cNvSpPr>
          <p:nvPr/>
        </p:nvSpPr>
        <p:spPr>
          <a:xfrm>
            <a:off x="683568" y="1484784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7.3.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000" b="1" noProof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Ένα συγκριτικό παράδειγμα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434" name="AutoShape 2" descr="data:image/jpeg;base64,/9j/4AAQSkZJRgABAQAAAQABAAD/2wCEAAkGBxQTEhUUExQWFhUXGRwbGBgYGBwbHhwcHRgaHB0aHyAbHCggHBwnHRwYITEhJSkrLi4uFx8zODMsNygtLiwBCgoKDg0OGxAQGzQmICY0LzQsMjQ0NDQyMDQsLCwsLDQsNCwsLCwsNCwsLCwsLCwsLCwsLCwsLCwsLCwsLCwsLP/AABEIAL0BCwMBEQACEQEDEQH/xAAbAAACAwEBAQAAAAAAAAAAAAADBAECBQAGB//EADsQAAECAwYDBgQGAgICAwAAAAECEQADIQQFEjFBUWFxgQYTIpGhsTLB0fAUQlJi4fEjchWSM6IWU4L/xAAaAQADAQEBAQAAAAAAAAAAAAABAgMABAUG/8QANBEAAQQABAMGBgIDAAMBAAAAAQACAxEEEiExQVFhBRMicYGhMpGxwdHwFOEjQvEVM1Ik/9oADAMBAAIRAxEAPwD4ySpQcl28/SFOupXaTI9uYnb5+yiYpdFYoGiz3S6SZlNQaGp1AjDUo+NjrB35BVYuUlQbzEFwASgOvI5+i5QJFVZZAwLQILm0XbKspWhUQDBISROsZC4gFcksSkqp5iMRxRaacWOdouVV3VllV4A8lnU4HM7bZQhQIYk/KDSDHNcMrnH7LkL3UeEYjosyTe3G+C5TZuX+9YyzqoOBN/vFc7hxixecbQLEhwtt5lbED+o76wNk+Zrzx67qoLZgtB32UwcppwNLsswa5GNuj8I8QPRWw/tOW/qIF9U5bR+H95hc2Xhz45xvVCtjl391BTQU1jLFpoGlxBNGAP3pG0QLXE1VH6rkmuQB469IxQaSTsLXaaBj1jI0SOAI+amr6A+/0jcEfFmo0D9Vw5gGMsLNUQD+7qMWdRyjUhmIsA+nBc/7hy0jV0Wzb0704Lsf7vrGrot3l7u/K7F+49M4Potm2JcfuoCuJ56RqQDjzPnwUhXFX15QKWDjQ1P7yXf9tvv6RkdRz/f3ZTi/2+/aNSOY8Sf36KGOxp6RrWynkdPZc54+cZC3Dn81dKj+7oqAVVpdXH5ocnC5xEjaHUIu7s5ypGGr9GeBqmHdEHN7WqpKW4xjdpW91l6q0wpYMC+u0NegRf3eUUNfZWKkkghNNQz+sKd0+aMkFrdOOn3Q5mbgMOMHdSfQdYbQ6qywSPhyzMAbp3gvaCG7KyVk5DLPSMQma9zwKGyrMf4gABwjbpH5tXtFDorEKVs484woJyHyairHzXJWouaOPvKMUWPe8l4qx+7KrEMXpG0OiQh7KeDp+8FJeqgRxgDkic1GRp81zUAenDSNstVtAzafRVy8JVThWD1SaNthdp0UpUxbEW0IjVpsmDsrqLvIrgQGqc8h7wNVgWgXmPkucVqfrG1Wtmps/lQWL5xtQge7cTVqCxoxeCloHSja5tCKxutrV/qW6q7VbDWB1tUq3ZSzVVILZDntB6pNaogef5VjswrkfpATkEmiBr8vRcSaEtz+UZC3aE15/v4XOdwDG0RJO1gFQ/ED2/gxkLN0SP36Ln/dGWu9c37+8VV6Znl9IKTMKq/T8LsXExkcwvcqXB35xkbB1JPmpbgYy1cKK4jgfOAjQ5FWCD+kesbTmmDT/wDP1/KHiAU7OHyMO3go5g2S60RivxPhLbaQHFuawKC6A45s2U+XBVEwhR8LPo0bhoUokex9hu/BWSVAs1ToTApO1z2GgNTzKiWlfwN0MNls1xSsE3/qr5qMKj4A1NP7gUbqkMr3juwRpw/6hyyQTVtDGvkpxlzSdaVpiCg556iNvoi9j4Xb7q6kaYnB1DQDoqFn+ubQ8kIgJJr1EFRIDHVfyXTUpoQfrAF8UZGsFFp8+av4HG2ubwQmPc2OXraHiAOTjjGIUw5jXbWFYMC4BI4xm9UxLQ7M1tjqrUY+Hkcv7hTunGUtPh8uCgE5FPo3WDpuCgC7Vjm/ZS6gwI5GNoQjb2U0jyVlYnIYcR84Gid3eWQAPL7rvFSoqOb8DA0W/wAhqjuP2/7UKBIAfLTaDaUtLmhpPpyVFCrKOW1YI5hIQLyvdtsofQktwjdQlsA5XHQclOIVBJO20HWtE1t1BNriBsSIGqByDgSF1NiRvG1W8IB0sc1Lftpxz6QPVNVbN09/Rdp8NPvON6rDRt5dP3f8rik7D6RrCxa8aV/Skvwrrx+UbQInMdyNeP7soIOZLcfrB0QIdoSa6/lQ/GvpGSg6nxa+ygKG54xqWzCtSev9KacTG1W8PMlWC06pc7uRAoo5oxu2+trraSVOU4X0hgbsrYjMXZiKVlYlJcgMNcowbpY4KhMkjbcBXPZcvGoPRhtG31Wf3r2hw2HJSpKiMRI9zGOuqJEhYJHH21VZktTY8T+hgkEiylex+Xvc32VloYA4iX2MTTvYQ0HMTfJDnyglqu/nDqM0TGEa39VKAgg1IOjxtUzRC5p1o9VWSU1fPQwDfBJEYqIfvwUqKcPHcRhaLjGWVx6LpM0DNIIaDQWjlANFui5K8L0od8424Wa8xE+HQ891cuzNnk5rA0VCX5clb7WdVVKlBwdc3g2ANEodK0lrvdQpKksCzHygb6oObJGA07H5Ii5RJAJ5Up5wLVXwvcQ0ny00+aGlP5VKZj5QeoUgB8EjlyRUgq5VpG6hFoAcWvd5clzJDF+YBjaoVGADfmF3hr6Z+sayAtUWvtv7qcSSfhPKALCOaNx+H0VcWhTQ5bwfIpQaGVzdCpcpDEUMbQ7LW+MU4aFTiUANh6cI2hTXI1oPAe3mp7tTlj00bhpAscU2SQONH04V04KodnCstNuIeD5hILDba7b28lJSKkK/n+YFnksWt1LXf2qgjctqIOqALALBPULvDpXhG1Q/x1Y1PLmpSz0SeW0D1RblJ0b/AEu5JoffhG9Ud/hbofr0UMWy+og6IePLt+Qpc78zn0MDRG3736/lETiamEjp84U0qgyVoQfl91a2qWrxKS1Y6HvfJT3a3xQn7xzbc2gEOzYyCE5avCanQJIO9cC1u3VTLCi6QochSC0OJyjj1RaHOtgd7f0okyS5TiZuMANzGvqtHE7MW5qpSmU5IJUG1MJdFM2LO4hxI81WShFcRyy2MUaRRu+inHHHZDj+FKEoY4qHRi8KDztM1kWU59PI/wDUKWsDQHnGpRje1u4tXtC04nSKbQ78tnKKCaVzC4OYFfv3IIBDaDKJkK3flzg5oOnLZUnKLuBh5RtCpyufecClcBawAwpkTnB40E3+WVoaR6qJeJRwuKbxqsoMMjz3Z4c1KpRUTVyNDSACmdE+UnWyFSUAWBUfkINaqcYa6mucfsuloAUQo+WUZFrGteWvP4XFCWNa8KvGBKzmR5Trr87XIWhiCG2IghBr4i0tIrkVyZoAZmO4Hu8KRaLZQG5a15/m1crNWTQiv14QoA4lUL3AnKzQ7/nouxKYEADYk58OUMNFs8mVpGnIniuCVMoUA1HzH8QQ7RDLIWubQA4/0qFJAYnwnr9mB1Uy1zW0T4SoUjDr4Tt9IKDmZDv4TyXMmhctqNYGqNRijenEcVJCd+WdfpG1WIiqwf7/AB81AWKECu2YMaisHssEN15cCrYs2TUcqekBNmu8rdR5aLgpT6A6k6jjpGoIh0l7UefMdeCkpUaZEef9RtFiHuFHSvn/AMXFJ1UA/ChjacAgQ6/E6r+R81DOaqL6/e0b0QoE2Xa8VQ4eo8j9IOqQ92NOI+RVsSf0nofrG15pgYz/AKn5oyTMKcOGnGGDiRl4Kw75zMobolpOJ2TnANLmiLw6mbo04KSfEpidoLmkGiFd+dh8bqJ6KLRZCkhyGOsPLGYzR89EkkBaQSd+KvNs7NmqJHTiqSQZa0LlW0SUpIYuDmNRDHob/dkssUbCNdOIUrwuMOFtXgOAvRF3dhwy1SHPUjF4BTjDOrgpSujDrjCsi0eEpId8mgCgCFRs9tLHC/JUlTilwzg6GFItTjldHba0PBFBUAwS2Lc/WDZGhVQXtGVoq+Z/KCEKSoaHMRg6tQo5JGPA2KJMkqIxuDu0NRIzKj4nkd5d+SsiU6HxEn9IzguY1rA6xd7cfNZjS9hdmJ6Ks2QAkKfmDnC6ZbvVaSFrWh1+nFcgIKTooZPrDNAo3ulHdOaRsVCZicLMynzz6QDly6DX7LMezJR0PNdMWmhSK6lqeUY5MoA34/ZZ726Fg18tF2MrADOreFO6Od0rctWeaslaioBhiHTzjEJmvkMgFeIfuqghZeoO4/iBQQqUg0b5j+lZUokh1Zih05OIxcnMTnOFu8jwUKkhqklQNQ/tvGtKYxVE2eIv6KikpSa+Ic/usEG0jhHG7XUKCQDSo0cRglJYx1t1HVXEwO6U5io+h0gEc1QSC7Y3zH4XYiqiQXGurbRq5rZnP8LBrz4rgVGuqczr/MahwQBkdrsR8/7Xd2SMw2YbXlG21TZHubROm4rj5Lu5oHVy06VyMDMsYqAzHy/TsoKUjOr7Go5wbJSFrGnxa37KApIpQ8dx8oGqwdGPCdev7suKxoPDoWr5w2uyxe3YDw8+KJjOqfUj5wmnNU8Z1LV1mnrDgDE+7mLxvczRp3QileLDRaBNcKqGOcIoPzNfZ0KOQvC6jTjnXpAOoVz3pbmcdP3ou/DKWnEFYucO2NxYXcAgYnSCw610myOgqd+AjBpIJHBaOAOZm36K0qzJILuhtz9RGaAWkk7Jmwsc2yC1Uk4MJdsXHKFreyhF3WQ38XVWCkYSFMTowgg+Ej5I3Hkp9X0/4l5c4pygVxUGSuZsiWmZi8QSQ2Zgkl2pTzP7w5gFbvVLphCiNfsxiSaCYSPm0yg1+81y0LXsW0DQoJJWkEkuuhrkhyXyxYQc/wCoI3pJHdVmofvBTabOUEPkdYZzS3fzQlh7si9uaKuQkM3iB1eFdQ2KsYWCqFjnaHMSlKizK2rQeWcYg3Sk7Ix2mqmepBAIorUNSGOXKK34rSOY4Bw0PJWNqBINQRsaGJ0VU4lpIdqCOWyFOUXdikHnDVeqjI5xNgUCiYVrYsKa5P8AWMTmKrUstOrb3UysSirxMWrueHGAVo+8kJ1/KhEimJzhdlbjpDNbepGiVsWlg6ceit+HSSQ7DRTggwoILt9E/cMJIvyNikKWpGRDfuzr9I2u6kwx/C4eqiXObQEcs4BFrMlyaUCPqrCbQsDg46HmIPRESUDlHh+nqFZWJYonIZ6n6wQL0TOMkwsDb3/KhKVKGJ/hoWz6tGNnVAZ3jOTVfNcpGWNRbRqgwt6aLFuo7w6cK/fmu7sBwo1/KdD8xABvZbI1uj9+HJQSlLMynzB04P8AOCLQd3bNtb9lImgUALZ8R8iIJsikRIBo3b3H5U41flHhOmYJ1pC6cUczzqwacuBUy8bUcDZ29zGJaFmiUjTb95lRKtigpzXhkPpFInGNwe3cJWzkOt2o5KtsnYziZtIaWQyPL3blJK4vN0ryJsxQwgYhxANIUWRlCeN8jhQFqUIWrwhSRwBA9s40YLjlCfK86AjyH9Kkuyqx4TQs/SNlJdl4qTYnZsuysuQkLwkqOVeesYtyuIPBPkZmDTatOsqULAJoc+EPKwMfQNjTX94ouiYx4DjorTEJSoYcBTTMjrGl7tkv+M5hwv7hMQARVUg2lSAp0NxpSEeG34dlKQsDgWf0iSLbQhQcHajQzJHMaWjY807cRoQ9AlTiguPWEU2SOjNtRUFXxBIS+uQ9TGtzfEFVhf8AE0AIU6QoVIodXB9o21KL43jUo8qylVCsOBQO/rlGYMxoKrIi/RzkOzSk4sKzhb3h4w0kBxoc1OONufK9El2dLkK8OynhG5b8TvZWETbIcK62uRNThYHCoHNneAToBSQPblyjQ81W0Tk0KfiGZAYRv9QKWlkYaLdwoRaCUlJGLV9RDZjly8ErZHOBbVoOFSWLEbGADxCTK9lGqRzZ1l1UcVYZ86QRbrIVXRyHxcVEqUVpJclmpmecYRktLhw39VmtMjCSSeiuLOgMok4T0IPHhBy6A3+fkiIWCnHYqO7SHcpcVBBcHgREgbWLWUduikz0EvkDmlg3SDSbvmE2duVfRCRaCDT4cmO20O0lt1xUhKWnTbkq92r4gCEv5QK0SU74gKCLKQpXiBAOgyJ5NGyg2OSq1r5DmBo/VQiViDkkkZp1A3rC7bLBucW4knkuVLSg+IFQOWn2YIKzmMjPiF3twUulLhwQahTORwIMA67LBzGWL34/m1BnsfBTelP64QzTVFYy5f8A1+uihKip8KaZkZgcRtADUA5zrDRpy/dlYKUqpwdWf1rC0Bpqjnc7UgIaZ+FmSl98z60EMBxSCTKdAm7wtSFpYGoO3P8AiLyyRvDcjaI3OmvyTyyNc2rS1kthQ4YEbRNr3MNtKnHKWAgK8tZfEiWX3qQIQPLXXf762nadba1DtCpj4lODoWbyhnOLjbuKR5kuyiS0zVM6iAciot5anpE/DaqO+I1NBVttkMtnq+sVcxzDThSi9uXW7QpYQzqJ5AfP+ITVZoZu5NW+ypCUqRlz35/dYrKIxlyG7HyKpKxtW0JWTOw5APuQ/wDESrVTa/LsNUzb7ShYSQ+IZ0py++MVkeHkENo1r+/VPK9rhpuh/jHSEqAIGWYMLmOXLw+nkgJbFOFq6u8KcIQcPIvCd5YDSdtvVOQ8tpraCXlIWFMAQodCPpGNDdRYHZqbujzrGrDjxBW7VbrDBhyZwNLr13VHxms12pstkCkFVVKH5R9v/UGhku9b2rhzu/alo42kXuVy7KnuyqqSNDryp9tCCqu9eX3RcxuXNVLrLakCikDCRxJ8/pFIy0aP1H7sgyRuxGiHJtGAqAZSTSuohWmv38IMkyEgahXlzvCpKUEvvVuTDOAHECjSYP8ADlaCgy8aFBgQrQNn0OcZr6NgqTc7XabokyzLAx8asajm2WnnAGosbKjo3i3ceKsLOCjGSpVagaebwculhHIC3MbKsLOlJBVVKh4SfmIOm36EwYxrvFsdv7XeEAk4QpJoxcK5j+owoXe49+eq1tAs1Y5cVwtaXJILEVSajodPKADRJoImdpNm65JeXPUkuMmZjWm0YabKAkc02FxkrbGEkDcafNuMYCwem6GV3xUiS5RXUqGI5AmpI9usZoBNKjWOk1vVTKkAg5lYzS4FOD5mNlKLYwRr8XEfhStKZZFMTjJWY3BAyPGCPmsQ2M7XfNV71KXAcpNdiOsJVo941mjTofmF0yaVNhCn1I12JA1jaDdK55d8N/vkoVaD+ZCH1cMfeMG8igZTerRfkhy0pqVEjgA7+ZpGN8EgDdytayWWWqU4SxIIc1Y/bR2Rxwvj1dTgD6q7WirA0WRZ1hKgVBwDURyrnacpsp+8LRLmMQohtGP2IpiHte+2NoaKpcHDVypabcCjAATk6jq3D+YzpHGMMOwRklBGUJFAJNKnhE1AXeidnCdMoRxagP1hi90hA3Ks5ryNQl0WRWPAQx4wKN1xU2xlxoI8+yIQoJWo1ZyBQeecNNFJE8seNRumysG5K632AS8JxOD5j7r5RpIyytbsWEC0DXgiWBcrFhKQBopRfz0FIEWXOO9240nYW3QSwWJcxwygDT73+ka6dY4JQcj7CPaLTLUsLGMGlKacXpSGleHPzNFdEczCbJKXt1p7xTs1GaFc4ucSke61NkmTKoQ5fMM+jdKQhPBNGX7NVLTZ1SyAqmsUcx7azCkhBaUzOsYQlKlFRxbMwpufuhgOje1odpRVcrRq61W02NKQhQJKFdDGcxwaDz29EpY0a60iS1SloUlghQyO/XUxhlDDe/BMHNd4dkGRagEGWoFiXcZ/zAsZTprwKDXty5XK0y1gyxLAJILhRzHJvrBz+ANIGmvz6rOeCKGqDZ7QpLhOtCGd+kLslY9zTorTrPMlsS4fY+haGewt0cFiHMRVWYBKVrUo4tUh25uc+ECqI5H92TFgFFxRBY0pLKI8QdCjkee2kHKbo6cvyiGNG/oowpSMRCUrToC4V7tC1Y8vf7JtG06gCPdd+MS5JKilWaDWvAvSFFg/CEe9ZZPA8ErKtKkqcF9GNQ20OPDsoB5BtQZKmxhLJfMZCAAsWurNSLJkGZUrGI5AlySPbrGaBeUJ8peMxOqtIs4III8YPwks44bmCQsxgIPPkpmIEtlAA4hkrNO9PnGyigbtMaj8TfdV/EJS+EOlXxIOh4GARyQL2j4djuEzZ70CUgMotxT0zELR5qrcQAK1/fRZgQSWAJPCCuWiTonrJdal0JCW0NT5PTrFYI++dTUXNIGqWttn7tZTtrlo8K9pa4tduEpFLSs93J7nGBjUQ4Gj7U1+kW7pnc5rs8uSoG1Wi670Bld6hKRoSkJ6RGIxl1POiJzZbpAslsRLmKIDpOW/rpFYpWxy56sa6H2WDmgkDiqrnSxM7xJVm7MPJ3y6RLMQ/M3T7IeAG7tDtd4KWsKHhw5N9YMkjpDmdukDstZdFYWibMqwOHXCmnUhhAe4yVm4Jw551Ck2SbM8Thf/AOwfm0FkTnNLmjQLOa46k2lZUl3chIGb/TMmJ2lDL30T8+7k9yFoJJz6a00brHTJC0R9411jyWOU6AKt0Kl+LGwV+UqqPXWEj7qnZ7utPPqixwHmjWSeE4hOUlSWoxCn5NpzbSJxd2CQ5v7w1VMzq1KzFTjVKSQkl2f3hQOJ3Ucx2GyYtFtMxKUlLkfm1+zFHSOc0Bx22TF2YVSFJnzB4Uk5thzryMTLQ7RZrn7BHm2VZUEzJiQrQKJLPxAIHnBILfCRVJixxNE6oMyy4FYZhw0dwHfl/LQXhzTVapMtGnJmfZEKl45T0+IHPn/W8UMY7vODxojly+abJYsBci0I7sJSru1jWrK6gP5wjjGYspbre/MHh6JmvFUDRVbXakkJIP8AkGakuB8i/TeASHAaUg9+2uqBLthCVIICgd9OIhs5oj99EgfQoqoXMQG8SQdDkehidArBzmjRHmWZRwmYsDEKO59QKQxBFWNExaT8R1RJV3MSlXxM6A7BXX5UjOY4CzppYRDBdHdSizJCe8wlJQ2JCsjyf+YIotscKtMG5TdVSsLShy6gpBfwkHEk8GDesAFgc7w7/v70Rc9pN3olJVsUlTgkhmY5FOxgN0Cl3htCUgl1BJCQdHYcHjAWlonUI8qSudUqGwKjmdEjjBa3M7KNyjRcLK6zWYEkEHGMkuz9Wz4QzW06iE7I7scUTuhLaYEuMsK9FeQxD+IAFAO0OqJAaMw91aWuzkOoLCtQnLpC30SEsOqz8RGVICWyDomLBbDKJIALhq83ijHuYbCzTSrbZ6phxqDPTKkK5xc4k7lYm1FkkrWWQ/GrecYNLjQWFoxsaQrCuYysiySWfc0hTYNUjQ4lXvC6zKAOIEEsdG6ReSB8bA92xuvRKKKdtV3hEoKlJxGjkjFRtAabaRpYWtia7Nqd04dVgDVTICDJPfJSk1agBOxAFX+kNAIXRPzGnDbqi4O0vbilbBeKUyzLWC1aji79YEc2VrmFtg+yS9kOyW1MokoxKJDeJgPR3hYJnRHMALoj5ouy8ElOmFSio5kvEQKSuNm0zYhNUMCCpqkh2HWKMa55yN48Ec5AvghWuyqlqwqzgOa5pIcKISpyZdwRKEw+N2oCwAIz3NWhnwkRtfe6egDzV/wctckzEgpKXcO4o1K8DDFgMYeBVaHr5I+E7JexXhgKWSkCmLUnz82ETjeY3Zt/NbMNhopvOYjvMcpVXc0IrvWDKWl5LNln1dgqJ9vxsVoSSNXI9jAle+R2YlbOOSi1GbNOIoPBklo0kveOzE6oOzHdBs1nUt2oBmSWA5wtjMAeKABrRGvC7zLYviSfzDL7aKyRFh5jgRsUNE0qzgS0rlIC/wBT1L00egjOazIHg+Y5H+09cgq3lLSjCtACSRVBq1M2OTfSDPE0AFuxG12R5rEZd90E20LllMxyofCofP79onm8NEeSW9NUFFsVhwkBSdAdORFYFo5jVFGmonTcJIo3hFE04PUwSXOIB47I5XHVdZ7ApZXiJBQHIZyeUER7jYgbc6TBpPxlWk2NJHeAlSUkY0migOhgBvhzfNCmWKTXdIK2woMpWSgySnmXfzhwIwddjtrqPNEg1YCTRbjLVhBCkBwzMFA584SGVzNRx3CXPRpKT1JKiUghOgMKkKMMc5QDOoDgDTc6wdXHmU9ueVazWMrWUqJCgDTUtoHMAC9Fg0l1FSmzytZiknVJQ5HkYGvJamc0mqCkO60LLaZaVJwoeodSy9HqwFB6wBYon+kxrZq0e0SklADjECCzh2yPyjqxL4iGiPVKy8pDhSybtt5lElnBzDtllE4ZnRPzt3/K16UiWq2S1qx92X18dD5CFkcHatFet/YboihuhW68FzfiYAZAZQHvLzrw26IXpSrZJMxZZD9CwgBhcaAsrbaoybAnHgVNSFu2RNdiS0OY6dlJATEDnavabqMtaAtQwqPxDTzh5sO6F4a8jXW+CDKcnLzsRlhPdIpqcOI6Nm8VxeGyhpY05a34HXpp+8UI3kjQaqbyRL7kFYCJpAIADF+I21rGkEfcBzq7y9gDt14ba9VqdZBWOi2LGHxHwkEDRxlHGNNQiXk6FN3reQmhLIYjV9xlHRPiHTZcwFgVY4+aApooJWTbJiRhSogbZ+8Qs1XBEOI2R5smapu8UE7BagPTTyhCaoUf3zTnM7coVqsC5ZAWAHLO9IdzS3cKda0n7ssclZKCcS2NagdN25RbDRNmdkOhO3n1TEtaOf7wS1mIkTvGHA+woe8TYcjwXDY6hLsEyZyUzu8TNGElyDiJbUM3vGMjRLmaNLtHcalZ94zkrmKUgMD7tUwrjmcTsgVdFtmFHdAYhoGc9I1mst6X7rWl5iFILEFJ2NIzmkGnBbZO2i7xLw96ogq/SlwK7kh+kNJE9lXxF+iIy81FpsIlKBW6kEOCnXhw9YV7SNAs2rso87BOlYkhKFozFACPv5wxLS2zodNuP11RonZBXbUrQEzAQpOS018wSIzn+DLWo21+u9+yNg/Eotd5ElBS4UgNi1OWbceecF8heBe4FIZiNlSXNmzHCdQ6sICXG5IanOJta7UCz/WvstmLlQ2FTYqFL1UkhQHNsoIBy5uH78liwhOTrvloWELKhiAwzAQxJGzZPxi7oO7fledOBGo9t1soVUr/AA6ihUsF/iJOadG2ieUxuIkbfQoX/wDKWtJCCRLW6VNz3YxLjaJ0GhXWi2FYS48afzg1O3XjDElYuvzULtsx/Ea8Upf1DxMMaUQ4pUw6Q7q8qWVFkgk7APGWAta8ns8spxFQFHZn6R2NwGIfH3gHhonfklzMzZSdVjJFWNI40w3Xo7ZdwlSsUpLqcOpnLbjbpHbLhmjDiZhsHfog19OIpXuu0K7tXfUTpiADjk1YOFLWRuEg8NabX6cfVF4eSCN1m2G8xKWvCl0KOWo2iGHxD4HZmcdweSDgHDKVW02qSZneBC3d2cAP0cwkzmuNsFe6Iu0veF4KmnxMAMgPusaSR0jszt0NlFkRNX4UYi2xLD1YRMR5zoL9LRshHkXZiVg71AXtU+rM8PGwvcGgjXn/AMQNAWUG12BUpYSssD+YOQ2+8aWN0Ti07hFtOo3otS5TJKigJctRSwHO7DTeOrBNikk7uQb8SdkrrAtvBZ1rlmROoPhLp5P9iORzcri27o/RMDxCavO1yZzKdSVAMfC9Ns/t4viZu+cH7GtuHp06V6oMbWhP5QbxvLvEJQAWS3iVmWDdIm+Z72Na7/X91WoAk81nyphSQQSDuIkiDSdXd81SDNLkM7kuSIr3T8ne14b3QLtaJ1U3NYBNUQpTAB2GZhsPEJX5SaWsDUpmxSJS5hlLl4VVAIUXcc6ekNhYmSvETzRPHr1RcaFikrNUZC1oS2IH49QG02oYi9hjcWncHh05Jg6hSPeVslzZaSaTRQ0zH3UcotPP3wDnWX8TzHD1SBoHklxeSigIWkLAyxO46gxEyuMeQ+nTy/GyI0NqJi5s0ABJKU5BIoIR0hNZjsKT6u2QJdnUVYAPFsae8YmkoaSaTltuvCgTEKxpyURp/EWfA5rBIDbT7HkUt60mZCHlJMhu8T8aSASeT6coBjY9grcXf2TNc4EgK9qtAlFExKQlag0yXpz4V9+cMZGAhzBV3Y1r63rx1QBNm0rJt0tBUUJV4g2AkYa+sTD6JIG+n79k1i7CTlW6YkBIUWGQLFuT5QnklDiEb8FMWQVEBS6jGpieMFoL35Ruf3co1a6zWZCVHv3GH8upfbhBAGanX1/ShWlilefI7haVgBaDVBOXB+IPnB1aQR6LNITMq+wwxykqVqqgf0h/5D+Q+ScVWtpC+JeGdMH7ifOvzhJGZHlnIkfJTzZvFzQkWpYThCiBq1PXOFsps5qlrXdfSZcoJKVEh2yAqXz6nSO/D44xR5DrvXLVRdHmcHWsact1EgM5JbaPPVSjWefN+FCl/wCqSfYRr0payji7pi1stSQo0ZSw/lUwzGl7g0InmVW33WuUAVMQciItPhZYCBIKvZIHNOxWpaLrTJklYAWoNU1FWcgPlzij8MGQCXNreyUSeMt5K9xzEzUrExCfDrhAodPT1g4RkL84lFaXfVaRzhRCUuy8ESZkxNe7JoRwJ9GieExLoHlw2Io+SaRuYUhzJ0lM3vEKWa4sIDV5k5PwibsjXXHdcLTDqlr0vEzlAkAAZAfWGnxD53Zn7oAACglEKILgkHcRBFPzromiWZiho7El2+6xV0EjWB5boeKUOaTQOoVbmsImzMJJYB6ZnKg+9IfCwd/KI+aD3ZGlybXMTLnd2qSjA4FQSWP5nMBwayWnN20Is/NMdRoovmzJkTEqltUE4TVvPT6Q2Nw7Y5Cxt1wv+kInEizuuuu+SkqE0lQNd67NsR7QMPMIwWuFtO4Wc3N5rNM7CvFLdIem44Rz2mTP/IzllhVRp4UjEeoD+UOXOctwpVXdc5iopJ3qCfJ3g907LmrRA76qthsyD4piglALEA+I8APnCsy5hm241ujWlpm+rtEtlo/8astW68YrPAYzY+E/CeYStN77pm1zUTkIVLWmWpFMJVh8vrxhp3xPaHNFECiOfXzWBININ92tC0oYgzB8RTllWutY08rJAzKKIFHqs0EXaSsl4LlhSUsyswQ4iAe4NLQdDumtLqlKABKSAciRQ8oVBNy7v/xCatTJJYYQ561AEVdC8RiStDotbbq9U3KsCJZRNJEySdcmOmIbP7GHDBHle7Vpv6cfr1Quwa3TiJCu8KJiAuUoHCsJACdi4FNvKLBoDy2SqI0PLjYr5IukdQJ+SQtFrQU91MdWAkImJYluO46xy97mjDSNv2vJMd6S95W0TMDA+ENiOZyz9T1MZ7y+rSAAJdC1qAlgkh6JejmEAJ0Ca08u4Z4LYQeIUPmXiv8AGm/+ShmaOKRtaFhTzArEa+LM+cRRKrZ5ClnCkOYywBOy2bquqUVFK1BagHKUmgDt8QzOVBHZhYGSGideI6ealK4tbogdo7EmUtOAMkj1H2IXGQNhmLG7bj1WikzttNdmbZLQFJUQlRNCdRs/P3jo7OnhiLu94jQ8ks7HuAype2WNAmlffS8JVioXVm+QjimbTrBzXy+6szUcla+r4E1OBAOF6k/IRTEYgyhrTs3ZTjjy2eJSUm9pyRhC6CgcJNNqjKJsnkaMoOifKLviid3aJoyWRtkn5CFaxzjoES7mlrVYZkv40kPrmPMRnxuZo4UgHB2xWqm50ok96t1lnwgsKtqKmLuwrmwiY8UucZ8qLc0mTPSpJlhKhVwTl1JNItgYI8QTGRrRIN8kkz3MGYbLKVMMiYtKWJBICiHIrmNjHAHEGwrg1stO6b5SJakziTtqS7uPveO3D4prWOjlBII06FSfHZDm6ELEEzCp0Ehj4TkY4muI1G6qaTRvWcojxOdGSl+hAeC97nauKAAGwUG7J6vEUKJ1fP1LwcrjqAsdN0CzWQrVholqkqLMNc4VozbI0to3VKXJJkuVJ1c1IzDcdOkdowzZIs0Vkje/womQtdTtkv2dtqEFSV0Cm8W2dDwMJg5I2vPeXRG4O35TStLm0EawoTZ5pV3yO7INAXJ2oNeMbDSNhmDw7Qe6D2521Sx7dNCpilJDAkkRzPOZxPNUCILbMUgSndOgZzm7ZPGL3FoaToFh0S86SpJZQIOxDQqK0p13IlJQqbjOL9DMKA5nM1ij4nNaHEb7LAiyFa2XciWETUvMlFnDsfMCKTwFrQ9hsHj15FJG+3EOTNktqJ6VypmFAZ0HIBshXX3Dw0T2uYY3nStPP+0haQ4Ob6rPslvMsKlqAmIOj05gxFkhAoi1VzdVE68P8ZloThQS5cufPQUEDvHZMnDdbjaUSlThNanL2hLRWh/xHjEtUxImHJLFuAxQ7YnmTuyKPVIHtLcyZsdhIQtKUp79BchQCnTwxAj74xWOAuBb/sNfQfdbPVOGy6eP8QnoT3UxPhUGYF6OAda+8CUxvYCBR48vPmmBOakjJvickBIWWG4B9SHifeP5lEZeS1u2UustX+w+Y+cel2s4F7NQTWtea5sOfiHVeaBjyl0WmrstxkrxgPQhucVhmfC/PHv1FoEAiir3lea5zYmAGTCBLK+V+d51Wa0NFAJICJorUNzKQjHOPdp0DOo8G0i0mHljY17m6HZK2RriQDsnLBc0mcklExbilQKdI6sLg2YkODHeIbCt/dTkl7uiRp+9FS57EEWhSJjFSR4XyehfyrHPAwCdrJOdG0ZSTGS1G7Q2KcZoUkKUGAGHQj23i/aMMkcvjquFbf0lge0tpFvm8E9xgUQqYQlwC7GhJcU3hpsUDhhCfE4G75dL4/b0WjjIkL9hy5/hZtjv1SEYClKwzB9tuUQjxb2MMeVpB5i/uE7omudm4oH/ACig4lpTLBzwCp6lz5RDvHA23TyVCAd0irjCWjSasNgVMr8KB8SzQAc9TDMbmdSBNBaV8XKmXKC5ZJAPiJ2ORpo/vHZicGIow9psE1fBSjmDyW1RCv2TmIdSSwWcidRsOP14QcAYi8slqiNCeBQnLw22K1lscyTPxKIEty6lKDFPUu+UJB/+bEtzHbfqEXkPjobrNv60IXNKkZMHO539vKITuY6VzmCgTonYCGgOQrDeK5WLAc83rCslfH8DqtFzQ74ggTHLqOpzaj+0TFDRMRxTd13WqdiIISlOZz8hrHRBAZTQ0A3KVzgE1d93SZzpQtYWKjEBXiwhsNAJzkunHbkffdJJIWDMRol5U38OVAoeaCwUTQDcDU8eMQIcxxBGo9lSwRa0b1UifIE10pWmhBID7p+YjrxErZ2d6dHigRzHPh8lNjSw1wSEi9v8fdTEY0jKrEdYj/IcY+7dqOHRHIM2YaIVpvIqQJaQEyxo7nepPGFMrspY0kN5dUwaLtIxJMtmXcKjJK38bOENp55x0sw+aIvvXgOnEnkpGQB2Uq3Z1CVCYkMJpHgJr5Pr9eEDDx95mYBbiPD6an2taRxbR4cU5ZQqbLmInpIVLDiYQzdftxFogJY3MeKyiweXQ80CcpDm8VnzrxlzUp70LC0/mQ1R1NKxF0okAEl2OPTy+9pwCDvpyS953iZkwLAwsGFa61JGtYWeZ0r85309lmNDBQQpUuZOUzqUQNTkN3OQibWlx08/lumJrdMS7ocP30jrMb3gAE/oVA1BtNlnEGYtK2GZW+p41zg92Wi6oeSnmBNWk4VZacu7UoZU9YSP0Jqo+VBDtDb8Rry1+4SFxPwr0lvu1HcTAhKR4XDDNq/KPZmwEP8AHcW1bQDd6n04e+q42Syd9Tj6Lxtlm4FpVnhUD5F48S9bXevT3nbJE+WxmhNXFDTpHq4nGQ4pgzW0gk7WNeA1C44o5Y3cCPl+Vm2O8JdnSoSyZilakYUhn6nPhHHDiO4Lizcir2r637K74+8oOWVPtClrK1HxEu8cxJcbOqqNBQRJfezPCCtfByYVsYvwhYurcpyRcExWSpbjMYwT/wCrx1xYOWX4a+Y/KnJK1nxIcq6lCemVM8OI5itOB9ImIHCURO0Nj0tHOC3M3Val+S/w4R3KQkVdTAl9Kl+Jjr7Rw8cDmtj/ALJUcNKZASU5KWJ1kK5rChrlUPUfxF+7ZLgXTPaA4aA8TXCkhJZO1rTod15HvSwS5wirPR92jx12LXk360juijFQpqaNpxp8o6hjJBAYP9eHTW0hjBfn4rFeOVOmrHYZk0+AO2ZNAOZMPHE59hgutUHPHEp2z3EZgOCbLURmAT9txisOGknH+MWb24+anJK2M05KWaQhK1CcVDD+UCqjs+nOI1Rpyremi9HIKbVZykAJKch+kj4ejexj1Y2txOHLGgAt1/Txv2rquRzjFICTYKw7ovE2dagoEg0UNQR848/D4h0JsAEHcH90XRJHnG6YNukImGbLTMKqskkJSCaHJzvSHEsUbw+IHTbXZKWvc0tcQsq2WgzFqWrMmOZzi4lzjZKoAAKCrZ5JWoJTmSwjAWaCJIAspu9bpXIw4iCDqMn2is+Hlw78kgoqcUrJRbDa1LNIay95IAxj4ywJb8wDimh5RaLDl2GdKBZB16Dy+6R7/wDKGHb7qThtFnVMLJmS/wAwYOQ22/vByskw5edHN972/wCoZnMly7g+yy7Deq0Te8JKnopzmIhFO+N+cHz6q0jA8ZSg2+0JVMK0JKAS+eu9Mt4SRzXPJaKHLki0U0A6qO9mzSE4lrOgJJ94U+I2dSjdBMm45rEjCrDmlKgSOgijIJHi2j3H0u0udvNOS7OlFnTNloTML+PGMTchpX5GK9wO471uutHpy+fNDvKkyEeSYStCEi0yk+A+GYjnt1bhWKlsbA2doOU+Et8xqL5EdNFIEkmNx13H2+STXZLMolQtGAGoSUEtweINbCRZcR0q/e9Va5OQ+f8AS9Nf8vFImjmfKvyj6PtFjnYJ2lZTfv8A2vGwsg78Wvn0fKL21JMZZbS+0s3CEgJFACWcmjco7n9oTPjMZqjpsuf+LHmzcVixwroTVgu9c4sgO2Z0EVihkldlYLKnJK2MW4p78DIlrwTZiiQWVhSwB2c/SKuhjikySk6b0Nj90gke9gcwD1Tt8dnkolmZLKvDUgkGmpFBHZjOzRFEJoXZmlc+Hxud+R4orSuCWg2YBDAkEKIzeoL/AHk0deBhZNhHNbo/pud91HFyPjmDnfCsi5rumyZwWsBKA+JRIYhudatHmYSMxYhjpNBf0XVLKySMtYbJQe0V5JmTE92fgfxClX08s4ftLFtxEttGg26psLE5jPHuVVXaSaU4SEHiU1929Im/HzSMyPNjyFphh4w7MBSSnWubOoSpWyQKDoI5S9zqBNqwAaEtMllJYgg7ENCI3a17sukeFc84EKbCDQqfLiBxjrggbbXTGmnbr+PNc80zgCIxZ+iP2mupMsIWgMn4SOOYP3tHT2jgWYcNczY8+alhMSZbDt0z2ZtUtUpUlRANeDgj+xB7PfG6N0D3VmO/pzWxbH5g9ouvyhWCyfhZuJcxAQxGdSP9c4mxhwc7XuIrWqNoySd/GWsBvqsi+bWJs1S0hgW50DOY5cTKJZXPA3XRCwsYGlLyLSpD4VFL5sWeIKm6vOskwJC1JUEk0JGeusOY3BocRodkoe0mgVodnbpTPKio+FLUGZf2EdeAwgxMhaTVC/NQxOI7kDTdNXYqRMWZS5AQagFyS40JOsbCjDyPEcjSL2IJu+CE3esb3jTf0pJ2srssxaEN4gGUwxYeB0/iIzRuw8joz5KkbmzMD07Z7zlzLMZc9TEUBYkn9J6a/wAxduLDsOYZOGo8/wAKRgc2YPZtxWNYrwmSicCmfMZg9DHGyR7PhNLpexrhRVp9smzfCST+1IYeQjOeXnVZrQxtBDn2CYgOtCkjcgxnRPaASCAs17XbFbFyXbKZJnEPM/8AGl9GLmnz2jtwmHgeP8zqvQV9T04LmnmkbeQbb/0gSXslo8QcV6pOvMfKEp+DxIzCy33BCpmbPEcvFaMuyBM4T5UxHdKqt1ZA5j6aiOpsLWTDEQuGUa+XMUudz3OYY3t8XDksy0XsZc6YqSRgUagihpUtzfzjhMwilcYNG8v32XQIs0YbJulbTeC5gCKJS9EIDB+WsSdK5zcp25cFUMaDm4qibvm//Wv/AKmF7tx4H5I528wi2q9Z0xwpZroKDkwzh5J5JPjcSlbDGz4QkCIknTFksK5pZCSfYczkIpHE+Q00WpySsjFuNL09z3HJY4iJq0llM7JO3HrHu9n9nQPJzOzEcBw8+a8vF42VtBooFYvaayiXPISAAQCAAwyanUR5faEAgxDmN24euq7sFMZYQ47rT7KW+WlCpaiEqxOHo9PeO3srFxQteyQ1fFcvaMMjy1zBdIV73dKMxSzPQkKLkfEegESxUOHc8yNlFH1PsqYWeXIGGM6fJRfF/pUjupQLMxUdRTIcd4OOx4fGIIvhG/VbD4PK/vH7/RYMq0KR8KlJ5Ej2jyg4jZd5AO6PJs82caBS+NS3U5RRkckppotK57Ix4jSbPZu0YXwjkCHjp/8AG4nLmDVzjHQXVonZu60zVqxuyG8OTkvnwDRTszBtxMpD9gL80uOxRgYC3ii3rb5kmcUoZCEsQkAAENrSuoiMz3QTHJpWy2HjZPFbtb3Wr2mlpXZhMOfhKTrVqeXtHrdptbJhWTUAdOh13XFgXubO6PgvGqmEs5JYMHOQGQGwj54knde1stu3doO8kiWUOSA6idRqBHfP2jJNCInDatfL+lxQ4IRyl4Kwo89dqcsN2rmuUsEjNSqJHWOiHCyTWW7Dc8FKWdkdA7nhxWlI7OiYkmXOSojMAUfm7+kdUPZrpmXG8E8lyvx4jNSNISNily5a1d+FOjJA1L5E7RxxZGPPeg6cOvVdLy97R3fHivTWKem2SFpUAFVDDT9JH3oY9+CT/wAjh3Mf8Q2rbp+F5MwODla4HQ/pXmrvtq7NNLj9qk5ZH3jwcPiH4eTO3derPC3ER0fROWi95Ped6iUrvM/EWD7sMz5R0zYmEyd7E0h2+u1qLMPLk7t7tPdZNttSpqytZcn22EccsrpXF7zZK6442saGt2CEhJJAFSaAcYRoLjQTEgalbV59nlSpWPFiIbEGyf8AmPRxPZc0EfeOIrT3XDBj45ZMgCZ7MJSqVNQk4ZpBZWrEMG4O/mIp2cI3MkZs8jT70p417mSMcfh4o/Z+as95InJJSEn4tNw501EU7Oe5xfDNeUg78PwkxuRuWWI63wXmJ4wrISXCVFjyNDHir1BqNU5el7GclAUkAp/Nqd+Q4R0YjFST5c/AUow4dsROXis6OddC2JdyAFKZ00S1L+FOEqPWoAjqGFIIa85Saq+v0XJ/KBBLASButC6LB3M5cuZRak/41+eXHLyjrhwxhxDoZNyCGnqdiFzT4jvIRJHsDqEmq22uWSjFM8NMsXqQXEQ7zFx+C3CvNdTW4WQZqGq9TdVlkiWkykhj+YjxHiXj6LAYXCmJr2NvqV4GMmnMhbIfTgvD31Kwz5g/cfWvzj5bEs7uZzORK+iwzs8LXdECXa1pSUpUQlWYBZ+cSDnAEA6FVLWk2RZWp2cvVEjHjxMQGAGo/uO/s3Gtwshc4Egjh/a48dhDiAMpqkC/r0FoWFBOFg1S5P384hjMScRLnquHyT4TDdwzLdrMjlXUnLFdkybVCfCM1GgHUxVkMj2lzRoNzwHmoy4iOL4jry4rUsXZoTAWnoJGYT4m9Y7oOzDPfdyNNef4XJL2j3XxMKWXc5l2iXLmkYVEVGRD+ladYhLhHQziJ/TXhqrNxQkgMrNxwW/2psxTZwJYZKVBwmlGO2jtHr9sRd3CwRim8R9LXl9my55yXmyQhdjlq7peJwgFwTlxifYz3Ma+/h0JJ26+yftVrTI3L8Xv0WPNvbu7UubKqknI5KDV9ax5hxZjxDpYNNSvQbhs+HEcm6LbO0YmMTIl4hkVeJvQRbEdo994nRjNzU4sB3egea5LMt14zJpdanbIZAdI4pZ5Jazuul2RQsiFMCUaJKq37huHvGXNdKD8IyKjw4NHpYLA96Q6U5W+58l52LxwjGWPV3080LtNdYkrSUBkKFOYz+R6wvaOC/iy03Y7ff5JsBijOzxbhbfZ0om2UynDsoKGtSWV6+ker2aI58G6Djr77FcGOzxYkS1pok7ksEyzTSqaQiWxBJUK7NHFg45MFiM82gFg9fLmujFzMxMQZFq4rFv21JmzlrR8Jy4sGePPxUjZJnvbsSu3CROiha126Vs9qWh8CilwxYtSItc5ptppWc1rviFqDKUQVMWepYs/PeFRsA5U/cN19/MKSWSA535COzA4X+TL3d1xXPi8T/HjzUtOzrs6Z5kKkADFhxKLl9OQPDeLxugjlMUjLFkXxHDyXNI2d0XetfrvXBBvSQbFOxSmwrScLh8O/UU84GJidgZyG8RofP7jmnw8oxcPj560jdnr3SUrlz1eEgkFWr5p9feK4DGsa10eIPhI8/Pr5KeMwjiWvhFELCVN7uYTKWWB8KhQtHlNeWutpI5c16BaHtp4RbVe86YGUskbUD82zismJmk+NxKSPDRMNtahi7ZpTi7teHfCYH8abJnymudaJjPFmy5habuKwpUozJhHdS6qfXYUiuEhY92aQ00b/wBKWKlc1uVg8R2TnaW7UpCZ0pu7UA7ZDY8j7846O0MIyPLLF8Dlz4DEudcUnxBMz8FslJOJKZ6AxBLP/GvCKSPjxkLS5wbINNdLH791NneYOQ6Ww+yBflrT3MqWVhc5BcqSXZn13y8onjJmmCOPNmc3iNq4C/l8k+EiPeveBTDwP4SUvtFaAGx/+qfpEGdoYpgDWvNen4XScDA42WrQu3tKmTISjAVLS+wGZIrU+kdWF7VOHgEbW2dfdcmJ7NM05eXUPdYd5W0zpiphABLUHANHnTzOmkMjtzyXfDEImBg2CUiSqm7vsC5y8CA51Og4naLQQPneGMGv7upzTMhYXP2/dluXj2XEqQuZjKlJYsAwZwDuTnHo4nsl0EHel17WAPv/AEF52H7TE0wjDaBXn7IlJmJCvhKgDycP6R5TAC4XsvTeSGml9AvuwlVmXLlhmAwpGwILDoI+sx2Gb/DLIRoKNDj+ea+Zwc9YnPJx9lg9kbJMRNUtaSlGEglQYZg68o8jslj45e9do0DUnQenqvU7UkZJFkabcTpWqW7V3mibMSJZcIfxDUlsuTZwnauLZiJRk2Gnmqdn4Z0MZz7lUR2qnhLOk8Smvu3pCf8AlcUGZA71oX7onszDl2aln228ps341k8Mh5Ckck2IkmNyOuv3yXVFh44/gFJVcojMEcwYgCDsqre7Odnu+HeTCyHYAZn6CPWwPZhxDS9xpvTc+V6Lzsbj+4ORo8X0TF23pJTOEruEJSVYcWandg5L6wMLiYWyhjohlJ4iz52SfUCuiSfDTGLOJDe/IeynthdaJYTNlgJc4SBQOzgjbI+kW7XwUcGV8YoHcJOy8W+W2PN1raxJt7TVTEzFKJKSCNAG2Ajyu/kzNcXElu1r0Rh42tLWir3W72lvmRNlYUupdFAgUSaOCTwJFHrHrdodowYmENAN7/nivOwOCmglLjVLyyJhBcEg7gtHhkXuvXOuiIhC5imGJajzJgtaXGmjUpSWxts6BaP/AMZtOF8HTEH947D2fiQzPkNe/wAt1yjtDDl1ByXuuwpWsiYsS0pDqfOhYgcYjFG1zqe7KOPP06q00rmMtjcxOy9lYpkq1SFy0DClPgbanhV97GPpMO6HGYV0DBVc9+h/K8CdsuEmbI42T+kLyF32pdlnkkfCSlQ3Gv1j5yCZ+HlD27j9IXuzRNxMVc9lr3ja7HMWJpVMxUdKUs7ZO4bg7x3YqbBzP70ZgTuKHz3+e/kuOCLGRM7vSuBWVf18m0KBbClL4RzzJ4xyYzFvxL87uGy6cJhG4dpANk7rLEcq61sWTs9MXJM4MAxKU1dTfdI7GYCd8JmA8I+Z8tPwuOTHRRyiI7+wReyEtBnssAnCcL5P/TxTsxkT8QGyC728+v7uk7SdI2C2HzTxt82z2wpmKUpC1ZEuMJNCNmy6GOn+TLhcWWSOJbe2+h23/eC5zBFicKHsFEceo5pLtfY0y5zpoFjEQN3b1+sc/auHZDiCGDQi/JdHZszpIfFw0QrBfxRIVJUjGDRLlmBz9aiJR417IHQVYPt5fXzTTYJr5RKDRHusd4413Wnbsutc7EQyUJ+JaiyR/MXgwz5rLdANydguebENioHUnYDdbMnskVJCkzkKByIBIjqb2aXCxIz5/wBLjd2llNGJySuXs8u0Op8CP1EO/IfOFwfZ8mJ1Gg5q2Mx8eHNHU8lbtLcqbP3eEk4ncncNtzjY/BfxS0Xd/ZLgcacTmsVSx7OU4k46pcYgM2evpHCKvVdxujS2pnaFsKZCBKlgglviUx1P3zjvd2gW0IBlA5bmuZ4rhGBDrdKczvYeQXtbegKlLBIAUkhydxSsfT4tzX4V2u7TXyXzsGds4rcFfLI+IX2K1rP2jtCEhIXQUDgE+cd0XaOIjZka7RccnZ+Hkdmc3VK2u8Js0+NalcHp5Ckcss0kmr3E+a6I4I4vgbSEuxzAMRQsJ3KSB5tAMbwMxBpESMJoOHzT/Z25/wAQsglkJDqOtcgPXyjqwWDOKflBoDdc2NxYwzLqydlrXxbBY5glyJaEskEqIxKLk6mOvGPGDlDIWgUN6s69SuTCx/zIu8mcd9roBehlYLVZwVCi0/8AU5OORj2WhuMwmZ9aj5H+l5RL8LicrTsfmF5/snfctCDKmqwsXSTlXMHar+ceX2V2gyJvdyaDgfyvT7TwL5HCRgvmh26XYxO77vSfFiwID1d88gH0iE7MGJu8a8kb0B9yqQuxZi7ssrSrKzL+vxVoIDYUDJPHc8Y5sbjn4l2ugGwXThMEzDt01J3WTHEuxaNz3Qu0KISwA+JRyH1P0jqwuEfiX5WLnxOKZhxb/kh3xdxkTDLJegILM4P8uOkJiYHQSGN3BNh52zxh7V7Ds5Yx+DJl0mLSrxDPFUAdKR7nZ0P/AOJ7ovjN6+Ww/edrw8fKRiwJPhFf2sjsdalptBlqchQLg6KGteojh7JmezEhutHf0Xd2pEx+Hzjht6pbtmhItJw5lIKv9q/JvOJ9qBgxLsnr5qvZjnHDjN6JK5r2XZ1FSQC4Yg5cD0+cc+GxUmHdmYr4nCsxDcr0vbrWqasrU2I5sGiMkhe4vduVWONsbQxuwVLLZ1TFpQkOpRYCAxjnuDWjUove1jS52wXoBctnlLTLtE04y1EDwh8nJEegcHFE/JO+j0G3mT+FwfzJpWGSFmnVUvm5E2ZaFsZkkqDg5/6ltxrAxuAdhXA7t/dCthMb/JaW7OWhc3aPHaMBATLUMMtNPC2Xnl5R2YTtNzsQGu0YdAOXJcuK7NAgzNNuG55rK7S2I2efjQWCvElswdfX3jz8dD/HxJDT1FcF24CcYiDxeRRF9q1KAxSpalp+FZDsdwNIs7tSR4GdrSRxI1SN7NY0nK4gHgsW12pc1RWtTqOv3kI8+SR0jszzZK7o42xtysFBBQkkgCpOQhRqU50XsLT2VSLM6Qe/AClVerVS3tyj2X9l1hs4+Make9edLxo+1LxGV3wHQFLdkZ6FImWZdMbkcXDEc6AwvZkrHNfhn6B2x67J+0mPY5uIZ/rukpvZ+0pUUhClAGhSaHjnHK7s3FAkZPoutnaOGLQS6l6Psvey7RMm4mCQE4UgUTU0+9o9XsvGSTTODtq0HLyXkdqYSOBja34nmqdvJf8Ahlq1ExvNKvoIPbgGRh6lHsU+N46LwkfNr6Kl0Zakafalr+NalNk5doJc4jUpWxtbsEEwE1LRuG7hPnJllTAuSQNBpFYI+9lbHzK58VMYYi8C16G+7SLEpEuzoQklOIrIdRqQz9I9XFSjAyCOFo21J1J1P4Xm4OI4xpfM4+Q0XobotBnSELWA6x4hodDHuYZ3f4drni7Gq8bFM7idzWHbZef7OjurZPkp+Ev0wlx6EiPD7LPdYx0Y219tl7HaI7zCMlO4+62r47PotJSpRKVJ1DVG1Y9TG9nsxDg66K8zB9oPw4LQLCwe0N4mzp/CyRhSEh1O5ILvy5+0eVjcQcOz+LHtWp4m9/mvWwWGGIccTKbN7cF5Ax4y9hSIy1L0ly9le/liZ3uF9MD+uKOzDYTvml2aq6f2vPxGO7p+XLfqsldgCbR3JLjvAgkUzID6tHMxuZ4b1r3XYX1GX9LXrUWwSLTKsspATLcYjmVFQoX4R9AJv42Jbh4xTdL5m14hw/8AJgdiJDrw6UhdvbKMEteoUU9CH+XrC9uMHgf6IdiPOZzOG68/cl+zLO4ACkGpSXz3B0jysHj5MMfDqDuF6uKwMeJFu3CctfaqYp+7QiWTmoB1HrFZe0nvvI0NJ3I3PqoxdlsbRe4u+i89MWSSSSSTUmPOXohoAoKsZZe5uPs7JXZgpQdcxBOI/lzZhlSPbw2Didg3SuGuvsvDxWNlbiQxp0teb7NLw2qUf3Yf+wKfnHm4J5ZiIz1Hvp916OPaHYV/ktvt7YwO7mjMug8WqD6kR6XbbAJGvHEfRcHY0pLXM5Ufmmr2WVXalSqkpl144hXyiuJeXdmsJ6fdQwzQ3tAtHVeIS4NCxEfPr6GlafNUs4lKKjuS5jEk7oBoA0Q0isY6I0va21EqwmUhMpMwr+Ja88wKZtnHtyd1gwwZA4kakrw4zLjM7i/KG7AKO1VhTJMu0SgELCwGAocyC3Q83jdpYdkBZLEKJ/6j2dO+fPFKbCT7L3nMNqOIv3r4uYDgjlk20R7MxUn8rU3m3V+08KxuG0Hw7JTtdYxKtDopiGNhRi5BbqHiPaUQhxJDPPytV7NlMuGGbySqL9tIDCcvziLcbO0UHldBwcJ1LQ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14" name="13 - Πίνακας"/>
          <p:cNvGraphicFramePr>
            <a:graphicFrameLocks noGrp="1"/>
          </p:cNvGraphicFramePr>
          <p:nvPr/>
        </p:nvGraphicFramePr>
        <p:xfrm>
          <a:off x="611560" y="2348880"/>
          <a:ext cx="7128792" cy="2199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64396"/>
                <a:gridCol w="356439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Γλώσσα μηχανής</a:t>
                      </a:r>
                      <a:endParaRPr lang="el-G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0" dirty="0" smtClean="0"/>
                        <a:t>0000001001011010</a:t>
                      </a:r>
                    </a:p>
                    <a:p>
                      <a:r>
                        <a:rPr lang="el-GR" b="0" dirty="0" smtClean="0"/>
                        <a:t>0000101001011110</a:t>
                      </a:r>
                    </a:p>
                    <a:p>
                      <a:r>
                        <a:rPr lang="el-GR" b="0" dirty="0" smtClean="0"/>
                        <a:t>0000011011011110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Συμβολική γλώσσα</a:t>
                      </a:r>
                      <a:endParaRPr lang="el-G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LDA B</a:t>
                      </a:r>
                    </a:p>
                    <a:p>
                      <a:r>
                        <a:rPr lang="en-US" dirty="0" smtClean="0"/>
                        <a:t>ADD C</a:t>
                      </a:r>
                    </a:p>
                    <a:p>
                      <a:r>
                        <a:rPr lang="en-US" dirty="0" smtClean="0"/>
                        <a:t>STA A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Γλώσσα υψηλού επιπέδου</a:t>
                      </a:r>
                      <a:endParaRPr lang="el-G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= B + C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8" name="Picture 4" descr="http://allthingslearning.files.wordpress.com/2012/01/and_the_winner_i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97152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929</TotalTime>
  <Words>2642</Words>
  <Application>Microsoft Office PowerPoint</Application>
  <PresentationFormat>Προβολή στην οθόνη (4:3)</PresentationFormat>
  <Paragraphs>481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Θέμα του Office</vt:lpstr>
      <vt:lpstr>Κεφάλαιο 7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  <vt:lpstr>Κεφ. 7 - Προγραμματισμός υπολογιστή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7</dc:title>
  <cp:lastModifiedBy>giorgos</cp:lastModifiedBy>
  <cp:revision>93</cp:revision>
  <dcterms:modified xsi:type="dcterms:W3CDTF">2014-01-31T17:39:35Z</dcterms:modified>
</cp:coreProperties>
</file>