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62" r:id="rId5"/>
    <p:sldId id="265" r:id="rId6"/>
    <p:sldId id="264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3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64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89000"/>
              </a:schemeClr>
            </a:gs>
            <a:gs pos="23000">
              <a:schemeClr val="accent1">
                <a:lumMod val="89000"/>
              </a:schemeClr>
            </a:gs>
            <a:gs pos="69000">
              <a:schemeClr val="accent1">
                <a:lumMod val="75000"/>
              </a:schemeClr>
            </a:gs>
            <a:gs pos="97000">
              <a:schemeClr val="accent1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2180318"/>
          </a:xfrm>
          <a:noFill/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FFFF00"/>
                </a:solidFill>
                <a:latin typeface="+mn-lt"/>
              </a:rPr>
              <a:t>ΤΑΞΙΝΟΜΗΣΗ ΕΥΘΕΙΑΣ ΑΝΤΑΛΛΑΓΗΣ</a:t>
            </a:r>
            <a:br>
              <a:rPr lang="en-US" b="1" dirty="0">
                <a:solidFill>
                  <a:srgbClr val="FFFF00"/>
                </a:solidFill>
                <a:latin typeface="+mn-lt"/>
              </a:rPr>
            </a:br>
            <a:r>
              <a:rPr lang="en-US" b="1" dirty="0">
                <a:solidFill>
                  <a:srgbClr val="FFFF00"/>
                </a:solidFill>
                <a:latin typeface="+mn-lt"/>
              </a:rPr>
              <a:t>(</a:t>
            </a:r>
            <a:r>
              <a:rPr lang="el-GR" b="1" dirty="0">
                <a:solidFill>
                  <a:srgbClr val="FFFF00"/>
                </a:solidFill>
                <a:latin typeface="+mn-lt"/>
              </a:rPr>
              <a:t>ΜΕΘΟΔΟΣ ΦΥΣΑΛΙΔΑΣ - </a:t>
            </a:r>
            <a:r>
              <a:rPr lang="en-US" b="1" dirty="0">
                <a:solidFill>
                  <a:srgbClr val="FFFF00"/>
                </a:solidFill>
                <a:latin typeface="+mn-lt"/>
              </a:rPr>
              <a:t>BUBBLESORT)</a:t>
            </a:r>
            <a:br>
              <a:rPr lang="en-US" b="1" dirty="0">
                <a:latin typeface="+mn-lt"/>
              </a:rPr>
            </a:br>
            <a:endParaRPr b="1" dirty="0">
              <a:latin typeface="+mn-lt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>
                <a:solidFill>
                  <a:srgbClr val="FFFF00"/>
                </a:solidFill>
              </a:rPr>
              <a:t>ΤΑΞΙΝΟΜΗΣΗ</a:t>
            </a:r>
            <a:endParaRPr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l-GR" sz="2800" dirty="0">
                <a:solidFill>
                  <a:schemeClr val="bg1"/>
                </a:solidFill>
              </a:rPr>
              <a:t>Ταξινόμηση είναι η </a:t>
            </a:r>
            <a:r>
              <a:rPr lang="el-GR" sz="2800" dirty="0">
                <a:solidFill>
                  <a:srgbClr val="FFFF00"/>
                </a:solidFill>
              </a:rPr>
              <a:t>τακτοποίηση των κόμβων </a:t>
            </a:r>
            <a:r>
              <a:rPr lang="el-GR" sz="2800" dirty="0">
                <a:solidFill>
                  <a:schemeClr val="bg1"/>
                </a:solidFill>
              </a:rPr>
              <a:t>μιας δομής με μια </a:t>
            </a:r>
            <a:r>
              <a:rPr lang="el-GR" sz="2800" dirty="0">
                <a:solidFill>
                  <a:srgbClr val="FFFF00"/>
                </a:solidFill>
              </a:rPr>
              <a:t>ιδιαίτερη σειρά </a:t>
            </a:r>
            <a:r>
              <a:rPr lang="el-GR" sz="2800" dirty="0">
                <a:solidFill>
                  <a:schemeClr val="bg1"/>
                </a:solidFill>
              </a:rPr>
              <a:t>(αύξουσα ή φθίνουσα)</a:t>
            </a:r>
          </a:p>
          <a:p>
            <a:pPr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l-GR" sz="2800" dirty="0">
                <a:solidFill>
                  <a:schemeClr val="bg1"/>
                </a:solidFill>
              </a:rPr>
              <a:t>Σκοπός της ταξινόμησης είναι να </a:t>
            </a:r>
            <a:r>
              <a:rPr lang="el-GR" sz="2800" dirty="0">
                <a:solidFill>
                  <a:srgbClr val="FFFF00"/>
                </a:solidFill>
              </a:rPr>
              <a:t>διευκολυνθεί η αναζήτηση</a:t>
            </a:r>
            <a:r>
              <a:rPr lang="el-GR" sz="2800" dirty="0">
                <a:solidFill>
                  <a:schemeClr val="bg1"/>
                </a:solidFill>
              </a:rPr>
              <a:t> των στοιχείων στον πίνακα.</a:t>
            </a:r>
          </a:p>
          <a:p>
            <a:pPr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l-GR" sz="2800" dirty="0">
                <a:solidFill>
                  <a:schemeClr val="bg1"/>
                </a:solidFill>
              </a:rPr>
              <a:t>Η </a:t>
            </a:r>
            <a:r>
              <a:rPr lang="el-GR" sz="2800" dirty="0">
                <a:solidFill>
                  <a:srgbClr val="FFFF00"/>
                </a:solidFill>
              </a:rPr>
              <a:t>χρησιμότητα</a:t>
            </a:r>
            <a:r>
              <a:rPr lang="el-GR" sz="2800" dirty="0">
                <a:solidFill>
                  <a:schemeClr val="bg1"/>
                </a:solidFill>
              </a:rPr>
              <a:t> της ταξινόμησης αποδεικνύεται στην πράξη σε </a:t>
            </a:r>
            <a:r>
              <a:rPr lang="el-GR" sz="2800" dirty="0">
                <a:solidFill>
                  <a:srgbClr val="FFFF00"/>
                </a:solidFill>
              </a:rPr>
              <a:t>περιπτώσεις</a:t>
            </a:r>
            <a:r>
              <a:rPr lang="el-GR" sz="2800" dirty="0">
                <a:solidFill>
                  <a:schemeClr val="bg1"/>
                </a:solidFill>
              </a:rPr>
              <a:t> αναζήτησης στοιχείων σε </a:t>
            </a:r>
            <a:r>
              <a:rPr lang="el-GR" sz="2800" dirty="0">
                <a:solidFill>
                  <a:srgbClr val="FFFF00"/>
                </a:solidFill>
              </a:rPr>
              <a:t>λεξικά, τηλεφωνικούς καταλόγους, βιβλιοθήκες </a:t>
            </a:r>
            <a:r>
              <a:rPr lang="el-GR" sz="2800" dirty="0">
                <a:solidFill>
                  <a:schemeClr val="bg1"/>
                </a:solidFill>
              </a:rPr>
              <a:t>κτλ.</a:t>
            </a:r>
            <a:endParaRPr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F7B8A-0CE0-B4BC-4DAB-F372D5E4E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b="1" dirty="0">
                <a:solidFill>
                  <a:srgbClr val="FFFF00"/>
                </a:solidFill>
              </a:rPr>
              <a:t>ΤΑΞΙΝΟΜΗΣΗ ΜΕ ΧΡΗΣΗ «ΦΥΣΑΛΙΔΑΣ»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9A0D8-4921-0F90-3416-7F473A784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82088"/>
            <a:ext cx="8229600" cy="4525963"/>
          </a:xfrm>
        </p:spPr>
        <p:txBody>
          <a:bodyPr/>
          <a:lstStyle/>
          <a:p>
            <a:pPr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l-GR" sz="2800" dirty="0">
                <a:solidFill>
                  <a:schemeClr val="bg1"/>
                </a:solidFill>
              </a:rPr>
              <a:t>Η ταξινόμηση με την μέθοδο της φυσαλίδας βασίζεται στην αρχή της </a:t>
            </a:r>
            <a:r>
              <a:rPr lang="el-GR" sz="2800" dirty="0">
                <a:solidFill>
                  <a:srgbClr val="FFFF00"/>
                </a:solidFill>
              </a:rPr>
              <a:t>σύγκρισης και ανταλλαγής ζευγών γειτονικών στοιχείων</a:t>
            </a:r>
            <a:r>
              <a:rPr lang="el-GR" sz="2800" dirty="0">
                <a:solidFill>
                  <a:schemeClr val="bg1"/>
                </a:solidFill>
              </a:rPr>
              <a:t>.</a:t>
            </a:r>
          </a:p>
          <a:p>
            <a:pPr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l-GR" sz="2800" dirty="0">
                <a:solidFill>
                  <a:schemeClr val="bg1"/>
                </a:solidFill>
              </a:rPr>
              <a:t>Η ανταλλαγή στοιχείων ονομάζεται </a:t>
            </a:r>
            <a:r>
              <a:rPr lang="el-GR" sz="2800" dirty="0">
                <a:solidFill>
                  <a:srgbClr val="FFFF00"/>
                </a:solidFill>
              </a:rPr>
              <a:t>αντιμετάθεση.</a:t>
            </a:r>
          </a:p>
          <a:p>
            <a:pPr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l-GR" sz="2800" dirty="0">
                <a:solidFill>
                  <a:schemeClr val="bg1"/>
                </a:solidFill>
              </a:rPr>
              <a:t>Κάθε φορά γίνονται </a:t>
            </a:r>
            <a:r>
              <a:rPr lang="el-GR" sz="2800" dirty="0">
                <a:solidFill>
                  <a:srgbClr val="FFFF00"/>
                </a:solidFill>
              </a:rPr>
              <a:t>διαδοχικές προσπελάσεις </a:t>
            </a:r>
            <a:r>
              <a:rPr lang="el-GR" sz="2800" dirty="0">
                <a:solidFill>
                  <a:schemeClr val="bg1"/>
                </a:solidFill>
              </a:rPr>
              <a:t>στον πίνακα και κάθε στοιχείο </a:t>
            </a:r>
            <a:r>
              <a:rPr lang="el-GR" sz="2800" dirty="0">
                <a:solidFill>
                  <a:srgbClr val="FFFF00"/>
                </a:solidFill>
              </a:rPr>
              <a:t>τοποθετείται σταδιακά στην θέση του</a:t>
            </a:r>
            <a:r>
              <a:rPr lang="el-GR" sz="2800" dirty="0">
                <a:solidFill>
                  <a:schemeClr val="bg1"/>
                </a:solidFill>
              </a:rPr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08561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FF03911-A0A6-6FF8-F921-6F3D6FE09E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265636"/>
              </p:ext>
            </p:extLst>
          </p:nvPr>
        </p:nvGraphicFramePr>
        <p:xfrm>
          <a:off x="438059" y="1429744"/>
          <a:ext cx="691243" cy="442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43">
                  <a:extLst>
                    <a:ext uri="{9D8B030D-6E8A-4147-A177-3AD203B41FA5}">
                      <a16:colId xmlns:a16="http://schemas.microsoft.com/office/drawing/2014/main" val="545356177"/>
                    </a:ext>
                  </a:extLst>
                </a:gridCol>
              </a:tblGrid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79010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569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62143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7426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191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5289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53913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DD3CFF0-F679-154E-2C79-F4B6853D5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01156"/>
              </p:ext>
            </p:extLst>
          </p:nvPr>
        </p:nvGraphicFramePr>
        <p:xfrm>
          <a:off x="1460516" y="1434244"/>
          <a:ext cx="691243" cy="442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43">
                  <a:extLst>
                    <a:ext uri="{9D8B030D-6E8A-4147-A177-3AD203B41FA5}">
                      <a16:colId xmlns:a16="http://schemas.microsoft.com/office/drawing/2014/main" val="545356177"/>
                    </a:ext>
                  </a:extLst>
                </a:gridCol>
              </a:tblGrid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79010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569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62143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7426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191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5289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53913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4D058FA-FB1B-D3B7-C808-35C3744D04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063138"/>
              </p:ext>
            </p:extLst>
          </p:nvPr>
        </p:nvGraphicFramePr>
        <p:xfrm>
          <a:off x="2453009" y="1427853"/>
          <a:ext cx="691243" cy="442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43">
                  <a:extLst>
                    <a:ext uri="{9D8B030D-6E8A-4147-A177-3AD203B41FA5}">
                      <a16:colId xmlns:a16="http://schemas.microsoft.com/office/drawing/2014/main" val="545356177"/>
                    </a:ext>
                  </a:extLst>
                </a:gridCol>
              </a:tblGrid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79010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569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62143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7426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191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5289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53913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589C8E5-0FF7-3E30-F423-C365D92E3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520306"/>
              </p:ext>
            </p:extLst>
          </p:nvPr>
        </p:nvGraphicFramePr>
        <p:xfrm>
          <a:off x="3501824" y="1434250"/>
          <a:ext cx="691243" cy="442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43">
                  <a:extLst>
                    <a:ext uri="{9D8B030D-6E8A-4147-A177-3AD203B41FA5}">
                      <a16:colId xmlns:a16="http://schemas.microsoft.com/office/drawing/2014/main" val="545356177"/>
                    </a:ext>
                  </a:extLst>
                </a:gridCol>
              </a:tblGrid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79010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569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62143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7426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191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5289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53913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0C7A93D-54D2-476B-FCC1-656055AB5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937991"/>
              </p:ext>
            </p:extLst>
          </p:nvPr>
        </p:nvGraphicFramePr>
        <p:xfrm>
          <a:off x="4595054" y="1427860"/>
          <a:ext cx="691243" cy="4431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43">
                  <a:extLst>
                    <a:ext uri="{9D8B030D-6E8A-4147-A177-3AD203B41FA5}">
                      <a16:colId xmlns:a16="http://schemas.microsoft.com/office/drawing/2014/main" val="545356177"/>
                    </a:ext>
                  </a:extLst>
                </a:gridCol>
              </a:tblGrid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79010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569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62143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7426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19112"/>
                  </a:ext>
                </a:extLst>
              </a:tr>
              <a:tr h="637195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5289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53913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7DA1459-F998-246B-8593-CBE2DBC77E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249852"/>
              </p:ext>
            </p:extLst>
          </p:nvPr>
        </p:nvGraphicFramePr>
        <p:xfrm>
          <a:off x="5718170" y="1434255"/>
          <a:ext cx="691243" cy="442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43">
                  <a:extLst>
                    <a:ext uri="{9D8B030D-6E8A-4147-A177-3AD203B41FA5}">
                      <a16:colId xmlns:a16="http://schemas.microsoft.com/office/drawing/2014/main" val="545356177"/>
                    </a:ext>
                  </a:extLst>
                </a:gridCol>
              </a:tblGrid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79010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569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62143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7426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191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5289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53913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8CB0A484-7F4B-2E13-DFCD-895781E053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028503"/>
              </p:ext>
            </p:extLst>
          </p:nvPr>
        </p:nvGraphicFramePr>
        <p:xfrm>
          <a:off x="6825049" y="1441509"/>
          <a:ext cx="691243" cy="442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43">
                  <a:extLst>
                    <a:ext uri="{9D8B030D-6E8A-4147-A177-3AD203B41FA5}">
                      <a16:colId xmlns:a16="http://schemas.microsoft.com/office/drawing/2014/main" val="545356177"/>
                    </a:ext>
                  </a:extLst>
                </a:gridCol>
              </a:tblGrid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79010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569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62143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7426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191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5289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53913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5B506ADC-C303-F898-11F5-1418861F3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980472"/>
              </p:ext>
            </p:extLst>
          </p:nvPr>
        </p:nvGraphicFramePr>
        <p:xfrm>
          <a:off x="7907226" y="1448768"/>
          <a:ext cx="691243" cy="442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43">
                  <a:extLst>
                    <a:ext uri="{9D8B030D-6E8A-4147-A177-3AD203B41FA5}">
                      <a16:colId xmlns:a16="http://schemas.microsoft.com/office/drawing/2014/main" val="545356177"/>
                    </a:ext>
                  </a:extLst>
                </a:gridCol>
              </a:tblGrid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79010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569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62143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7426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191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5289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53913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3D605BD9-D789-E76F-7967-B46DBB4CD0F4}"/>
              </a:ext>
            </a:extLst>
          </p:cNvPr>
          <p:cNvSpPr txBox="1"/>
          <p:nvPr/>
        </p:nvSpPr>
        <p:spPr>
          <a:xfrm>
            <a:off x="691449" y="232012"/>
            <a:ext cx="7970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FFFF00"/>
                </a:solidFill>
              </a:rPr>
              <a:t>ΠΑΡΑΔΕΙΓΜΑ ΕΚΤΕΛΕΣΗΣ ΑΛΓΟΡΙΘΜΟΥ</a:t>
            </a:r>
          </a:p>
          <a:p>
            <a:pPr algn="ctr"/>
            <a:r>
              <a:rPr lang="el-GR" sz="2400" b="1" dirty="0">
                <a:solidFill>
                  <a:srgbClr val="FFFF00"/>
                </a:solidFill>
              </a:rPr>
              <a:t>1</a:t>
            </a:r>
            <a:r>
              <a:rPr lang="el-GR" sz="2400" b="1" baseline="30000" dirty="0">
                <a:solidFill>
                  <a:srgbClr val="FFFF00"/>
                </a:solidFill>
              </a:rPr>
              <a:t>η</a:t>
            </a:r>
            <a:r>
              <a:rPr lang="el-GR" sz="2400" b="1" dirty="0">
                <a:solidFill>
                  <a:srgbClr val="FFFF00"/>
                </a:solidFill>
              </a:rPr>
              <a:t> ΕΠΑΝΑΛΗΨΗ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1F8D046-1117-2C57-DE58-B054BB7C556B}"/>
              </a:ext>
            </a:extLst>
          </p:cNvPr>
          <p:cNvSpPr txBox="1"/>
          <p:nvPr/>
        </p:nvSpPr>
        <p:spPr>
          <a:xfrm>
            <a:off x="36072" y="1514899"/>
            <a:ext cx="47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5AC5746-9D07-475D-8DC6-1D20E1110846}"/>
              </a:ext>
            </a:extLst>
          </p:cNvPr>
          <p:cNvSpPr txBox="1"/>
          <p:nvPr/>
        </p:nvSpPr>
        <p:spPr>
          <a:xfrm>
            <a:off x="50658" y="5349081"/>
            <a:ext cx="276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Ν</a:t>
            </a:r>
          </a:p>
        </p:txBody>
      </p:sp>
    </p:spTree>
    <p:extLst>
      <p:ext uri="{BB962C8B-B14F-4D97-AF65-F5344CB8AC3E}">
        <p14:creationId xmlns:p14="http://schemas.microsoft.com/office/powerpoint/2010/main" val="22656943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D308B-CEA4-4272-82D3-C54CCF444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>
                <a:solidFill>
                  <a:srgbClr val="FFFF00"/>
                </a:solidFill>
              </a:rPr>
              <a:t>ΕΚΤΕΛΕΣΗ ΑΛΓΟΡΙΘΜΟΥ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13F9F3E-34E7-9E8D-7B40-FE2B66164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907063"/>
              </p:ext>
            </p:extLst>
          </p:nvPr>
        </p:nvGraphicFramePr>
        <p:xfrm>
          <a:off x="1561004" y="1981031"/>
          <a:ext cx="691243" cy="442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43">
                  <a:extLst>
                    <a:ext uri="{9D8B030D-6E8A-4147-A177-3AD203B41FA5}">
                      <a16:colId xmlns:a16="http://schemas.microsoft.com/office/drawing/2014/main" val="545356177"/>
                    </a:ext>
                  </a:extLst>
                </a:gridCol>
              </a:tblGrid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79010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569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32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62143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7426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191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5289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5391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76FB320-C35F-186A-7624-0D5E60243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811070"/>
              </p:ext>
            </p:extLst>
          </p:nvPr>
        </p:nvGraphicFramePr>
        <p:xfrm>
          <a:off x="2941715" y="1983303"/>
          <a:ext cx="691243" cy="442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43">
                  <a:extLst>
                    <a:ext uri="{9D8B030D-6E8A-4147-A177-3AD203B41FA5}">
                      <a16:colId xmlns:a16="http://schemas.microsoft.com/office/drawing/2014/main" val="545356177"/>
                    </a:ext>
                  </a:extLst>
                </a:gridCol>
              </a:tblGrid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79010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569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62143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32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7426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191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5289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5391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06C191-C8DB-6592-4FAA-1E686A9732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136829"/>
              </p:ext>
            </p:extLst>
          </p:nvPr>
        </p:nvGraphicFramePr>
        <p:xfrm>
          <a:off x="4417940" y="1985575"/>
          <a:ext cx="691243" cy="442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43">
                  <a:extLst>
                    <a:ext uri="{9D8B030D-6E8A-4147-A177-3AD203B41FA5}">
                      <a16:colId xmlns:a16="http://schemas.microsoft.com/office/drawing/2014/main" val="545356177"/>
                    </a:ext>
                  </a:extLst>
                </a:gridCol>
              </a:tblGrid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79010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569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62143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7426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32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191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5289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5391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BBEDF0A-99A7-E992-BA87-711645CF6D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825130"/>
              </p:ext>
            </p:extLst>
          </p:nvPr>
        </p:nvGraphicFramePr>
        <p:xfrm>
          <a:off x="7422727" y="1987847"/>
          <a:ext cx="691243" cy="442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43">
                  <a:extLst>
                    <a:ext uri="{9D8B030D-6E8A-4147-A177-3AD203B41FA5}">
                      <a16:colId xmlns:a16="http://schemas.microsoft.com/office/drawing/2014/main" val="545356177"/>
                    </a:ext>
                  </a:extLst>
                </a:gridCol>
              </a:tblGrid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79010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569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62143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7426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191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32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5289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5391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1402130-4038-969C-ED81-70C29077D5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10427"/>
              </p:ext>
            </p:extLst>
          </p:nvPr>
        </p:nvGraphicFramePr>
        <p:xfrm>
          <a:off x="5991983" y="1990119"/>
          <a:ext cx="691243" cy="442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43">
                  <a:extLst>
                    <a:ext uri="{9D8B030D-6E8A-4147-A177-3AD203B41FA5}">
                      <a16:colId xmlns:a16="http://schemas.microsoft.com/office/drawing/2014/main" val="545356177"/>
                    </a:ext>
                  </a:extLst>
                </a:gridCol>
              </a:tblGrid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79010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569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12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62143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15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7426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28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191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32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5289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l-GR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5391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3311667-C3BC-1343-997B-2C196986A285}"/>
              </a:ext>
            </a:extLst>
          </p:cNvPr>
          <p:cNvSpPr txBox="1"/>
          <p:nvPr/>
        </p:nvSpPr>
        <p:spPr>
          <a:xfrm>
            <a:off x="1289718" y="1417638"/>
            <a:ext cx="12835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chemeClr val="bg1"/>
                </a:solidFill>
              </a:rPr>
              <a:t>2</a:t>
            </a:r>
            <a:r>
              <a:rPr lang="el-GR" sz="1400" baseline="30000" dirty="0">
                <a:solidFill>
                  <a:schemeClr val="bg1"/>
                </a:solidFill>
              </a:rPr>
              <a:t>η</a:t>
            </a:r>
            <a:r>
              <a:rPr lang="el-GR" sz="1400" dirty="0">
                <a:solidFill>
                  <a:schemeClr val="bg1"/>
                </a:solidFill>
              </a:rPr>
              <a:t> επανάληψη    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23B559-9AD0-2ADF-FCEC-A7449501A02D}"/>
              </a:ext>
            </a:extLst>
          </p:cNvPr>
          <p:cNvSpPr txBox="1"/>
          <p:nvPr/>
        </p:nvSpPr>
        <p:spPr>
          <a:xfrm>
            <a:off x="2559571" y="1419365"/>
            <a:ext cx="1378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chemeClr val="bg1"/>
                </a:solidFill>
              </a:rPr>
              <a:t>3</a:t>
            </a:r>
            <a:r>
              <a:rPr lang="el-GR" sz="1400" baseline="30000" dirty="0">
                <a:solidFill>
                  <a:schemeClr val="bg1"/>
                </a:solidFill>
              </a:rPr>
              <a:t>η</a:t>
            </a:r>
            <a:r>
              <a:rPr lang="el-GR" sz="1400" dirty="0">
                <a:solidFill>
                  <a:schemeClr val="bg1"/>
                </a:solidFill>
              </a:rPr>
              <a:t> επανάληψη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F38262-3345-A797-FA97-BBB9E5F449B1}"/>
              </a:ext>
            </a:extLst>
          </p:cNvPr>
          <p:cNvSpPr txBox="1"/>
          <p:nvPr/>
        </p:nvSpPr>
        <p:spPr>
          <a:xfrm>
            <a:off x="4104041" y="1419365"/>
            <a:ext cx="12835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chemeClr val="bg1"/>
                </a:solidFill>
              </a:rPr>
              <a:t>4</a:t>
            </a:r>
            <a:r>
              <a:rPr lang="el-GR" sz="1400" baseline="30000" dirty="0">
                <a:solidFill>
                  <a:schemeClr val="bg1"/>
                </a:solidFill>
              </a:rPr>
              <a:t>η</a:t>
            </a:r>
            <a:r>
              <a:rPr lang="el-GR" sz="1400" dirty="0">
                <a:solidFill>
                  <a:schemeClr val="bg1"/>
                </a:solidFill>
              </a:rPr>
              <a:t> επανάληψη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3DBA77-4D56-9E66-A114-41B61296F73B}"/>
              </a:ext>
            </a:extLst>
          </p:cNvPr>
          <p:cNvSpPr txBox="1"/>
          <p:nvPr/>
        </p:nvSpPr>
        <p:spPr>
          <a:xfrm>
            <a:off x="5689465" y="1419365"/>
            <a:ext cx="12835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chemeClr val="bg1"/>
                </a:solidFill>
              </a:rPr>
              <a:t>5</a:t>
            </a:r>
            <a:r>
              <a:rPr lang="el-GR" sz="1400" baseline="30000" dirty="0">
                <a:solidFill>
                  <a:schemeClr val="bg1"/>
                </a:solidFill>
              </a:rPr>
              <a:t>η</a:t>
            </a:r>
            <a:r>
              <a:rPr lang="el-GR" sz="1400" dirty="0">
                <a:solidFill>
                  <a:schemeClr val="bg1"/>
                </a:solidFill>
              </a:rPr>
              <a:t> επανάληψη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58BDD0-92D2-C37D-7086-DF0533E5FCA8}"/>
              </a:ext>
            </a:extLst>
          </p:cNvPr>
          <p:cNvSpPr txBox="1"/>
          <p:nvPr/>
        </p:nvSpPr>
        <p:spPr>
          <a:xfrm>
            <a:off x="7042246" y="1419365"/>
            <a:ext cx="13835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>
                <a:solidFill>
                  <a:schemeClr val="bg1"/>
                </a:solidFill>
              </a:rPr>
              <a:t>6</a:t>
            </a:r>
            <a:r>
              <a:rPr lang="el-GR" sz="1400" baseline="30000" dirty="0">
                <a:solidFill>
                  <a:schemeClr val="bg1"/>
                </a:solidFill>
              </a:rPr>
              <a:t>η</a:t>
            </a:r>
            <a:r>
              <a:rPr lang="el-GR" sz="1400" dirty="0">
                <a:solidFill>
                  <a:schemeClr val="bg1"/>
                </a:solidFill>
              </a:rPr>
              <a:t> επανάληψη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795E427-143F-BEC1-8BF5-7D4C2FBFA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671049"/>
              </p:ext>
            </p:extLst>
          </p:nvPr>
        </p:nvGraphicFramePr>
        <p:xfrm>
          <a:off x="264458" y="1981037"/>
          <a:ext cx="691243" cy="442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43">
                  <a:extLst>
                    <a:ext uri="{9D8B030D-6E8A-4147-A177-3AD203B41FA5}">
                      <a16:colId xmlns:a16="http://schemas.microsoft.com/office/drawing/2014/main" val="545356177"/>
                    </a:ext>
                  </a:extLst>
                </a:gridCol>
              </a:tblGrid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79010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94569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62143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37426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19112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12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52896"/>
                  </a:ext>
                </a:extLst>
              </a:tr>
              <a:tr h="63240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n w="9525">
                            <a:solidFill>
                              <a:srgbClr val="FF0000"/>
                            </a:solidFill>
                          </a:ln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l-GR" dirty="0">
                        <a:ln w="9525">
                          <a:solidFill>
                            <a:srgbClr val="FF0000"/>
                          </a:solidFill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853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7281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10917-9848-9C25-6F80-8CEB45175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FF00"/>
                </a:solidFill>
              </a:rPr>
              <a:t>Υλοποίηση σε Γλώσσα</a:t>
            </a:r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99634F-B7AE-9C89-A337-E72B8E34085E}"/>
              </a:ext>
            </a:extLst>
          </p:cNvPr>
          <p:cNvSpPr txBox="1"/>
          <p:nvPr/>
        </p:nvSpPr>
        <p:spPr>
          <a:xfrm>
            <a:off x="620976" y="1787852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bg1"/>
                </a:solidFill>
              </a:rPr>
              <a:t>ΓΙΑ Κ ΑΠΟ 2 ΜΕΧΡΙ Ν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5DC418-F12D-1D37-44EC-31491BC19E35}"/>
              </a:ext>
            </a:extLst>
          </p:cNvPr>
          <p:cNvSpPr txBox="1"/>
          <p:nvPr/>
        </p:nvSpPr>
        <p:spPr>
          <a:xfrm>
            <a:off x="1071354" y="2139703"/>
            <a:ext cx="5070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bg1"/>
                </a:solidFill>
              </a:rPr>
              <a:t>ΓΙΑ Ι ΑΠΟ Ν ΜΕΧΡΙ Κ ΜΕ ΒΗΜΑ -1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487021-648F-5AA3-C9A2-3B9765EA565A}"/>
              </a:ext>
            </a:extLst>
          </p:cNvPr>
          <p:cNvSpPr txBox="1"/>
          <p:nvPr/>
        </p:nvSpPr>
        <p:spPr>
          <a:xfrm>
            <a:off x="1549029" y="2510555"/>
            <a:ext cx="4319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bg1"/>
                </a:solidFill>
              </a:rPr>
              <a:t>ΑΝ Α[ Ι ] &lt; Α[ Ι – 1 ] ΤΟΤΕ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01AFF7-3D1C-A8EE-6200-48294A6BBD83}"/>
              </a:ext>
            </a:extLst>
          </p:cNvPr>
          <p:cNvSpPr txBox="1"/>
          <p:nvPr/>
        </p:nvSpPr>
        <p:spPr>
          <a:xfrm>
            <a:off x="2108590" y="2917623"/>
            <a:ext cx="4142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bg1"/>
                </a:solidFill>
              </a:rPr>
              <a:t>ΑΝΤΙΜΕΤΑΘΕΣΕ Α[ Ι ], Α[ Ι – 1 ]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4468CC-06E2-55F2-5068-EF43421CDD72}"/>
              </a:ext>
            </a:extLst>
          </p:cNvPr>
          <p:cNvSpPr txBox="1"/>
          <p:nvPr/>
        </p:nvSpPr>
        <p:spPr>
          <a:xfrm>
            <a:off x="2108590" y="3296775"/>
            <a:ext cx="4346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bg1"/>
                </a:solidFill>
              </a:rPr>
              <a:t>(  ΤΕΜΡ </a:t>
            </a:r>
            <a:r>
              <a:rPr lang="el-GR" sz="2400" dirty="0">
                <a:solidFill>
                  <a:schemeClr val="bg1"/>
                </a:solidFill>
                <a:sym typeface="Wingdings" panose="05000000000000000000" pitchFamily="2" charset="2"/>
              </a:rPr>
              <a:t> Α[ Ι ] )</a:t>
            </a:r>
            <a:endParaRPr lang="el-GR" sz="24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901000-262E-C091-F9DB-9BDBCC78DFE6}"/>
              </a:ext>
            </a:extLst>
          </p:cNvPr>
          <p:cNvSpPr txBox="1"/>
          <p:nvPr/>
        </p:nvSpPr>
        <p:spPr>
          <a:xfrm>
            <a:off x="2115404" y="3694915"/>
            <a:ext cx="3780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bg1"/>
                </a:solidFill>
              </a:rPr>
              <a:t>( Α[ Ι ] </a:t>
            </a:r>
            <a:r>
              <a:rPr lang="el-GR" sz="2400" dirty="0">
                <a:solidFill>
                  <a:schemeClr val="bg1"/>
                </a:solidFill>
                <a:sym typeface="Wingdings" panose="05000000000000000000" pitchFamily="2" charset="2"/>
              </a:rPr>
              <a:t> Α[ Ι – 1 ] )</a:t>
            </a:r>
            <a:endParaRPr lang="el-GR" sz="24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55F44B-2BC3-EA03-BEE5-1E6127E21DB1}"/>
              </a:ext>
            </a:extLst>
          </p:cNvPr>
          <p:cNvSpPr txBox="1"/>
          <p:nvPr/>
        </p:nvSpPr>
        <p:spPr>
          <a:xfrm>
            <a:off x="2115404" y="4106705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bg1"/>
                </a:solidFill>
              </a:rPr>
              <a:t>( Α[ Ι – 1 ] </a:t>
            </a:r>
            <a:r>
              <a:rPr lang="el-GR" sz="2400" dirty="0">
                <a:solidFill>
                  <a:schemeClr val="bg1"/>
                </a:solidFill>
                <a:sym typeface="Wingdings" panose="05000000000000000000" pitchFamily="2" charset="2"/>
              </a:rPr>
              <a:t> ΤΕΜΡ )</a:t>
            </a:r>
            <a:endParaRPr lang="el-GR" sz="24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08C3F3A-3AE2-9245-6319-8074E9435991}"/>
              </a:ext>
            </a:extLst>
          </p:cNvPr>
          <p:cNvSpPr txBox="1"/>
          <p:nvPr/>
        </p:nvSpPr>
        <p:spPr>
          <a:xfrm>
            <a:off x="1549029" y="4504847"/>
            <a:ext cx="2859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bg1"/>
                </a:solidFill>
              </a:rPr>
              <a:t>ΤΕΛΟΣ_ΑΝ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5010B1-D926-C4E8-EF51-3543F99EBA84}"/>
              </a:ext>
            </a:extLst>
          </p:cNvPr>
          <p:cNvSpPr txBox="1"/>
          <p:nvPr/>
        </p:nvSpPr>
        <p:spPr>
          <a:xfrm>
            <a:off x="1071354" y="4882875"/>
            <a:ext cx="36303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bg1"/>
                </a:solidFill>
              </a:rPr>
              <a:t>ΤΕΛΟΣ_ΕΠΑΝΑΛΗΨΗΣ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777877-CA38-A217-F9FC-C00B6C804662}"/>
              </a:ext>
            </a:extLst>
          </p:cNvPr>
          <p:cNvSpPr txBox="1"/>
          <p:nvPr/>
        </p:nvSpPr>
        <p:spPr>
          <a:xfrm>
            <a:off x="620976" y="5227705"/>
            <a:ext cx="3664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bg1"/>
                </a:solidFill>
              </a:rPr>
              <a:t>ΤΕΛΟΣ_ΕΠΑΝΑΛΗΨΗΣ</a:t>
            </a:r>
          </a:p>
        </p:txBody>
      </p:sp>
    </p:spTree>
    <p:extLst>
      <p:ext uri="{BB962C8B-B14F-4D97-AF65-F5344CB8AC3E}">
        <p14:creationId xmlns:p14="http://schemas.microsoft.com/office/powerpoint/2010/main" val="10197037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  <p:bldP spid="8" grpId="0"/>
      <p:bldP spid="9" grpId="0"/>
      <p:bldP spid="10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>
                <a:solidFill>
                  <a:srgbClr val="FFFF00"/>
                </a:solidFill>
              </a:rPr>
              <a:t>Συμ</a:t>
            </a:r>
            <a:r>
              <a:rPr b="1" dirty="0">
                <a:solidFill>
                  <a:srgbClr val="FFFF00"/>
                </a:solidFill>
              </a:rPr>
              <a:t>περάσματα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600200"/>
            <a:ext cx="8400197" cy="4525963"/>
          </a:xfrm>
        </p:spPr>
        <p:txBody>
          <a:bodyPr>
            <a:normAutofit/>
          </a:bodyPr>
          <a:lstStyle/>
          <a:p>
            <a:pPr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sz="2800" dirty="0">
                <a:solidFill>
                  <a:schemeClr val="bg1"/>
                </a:solidFill>
              </a:rPr>
              <a:t>Ο α</a:t>
            </a:r>
            <a:r>
              <a:rPr sz="2800" dirty="0" err="1">
                <a:solidFill>
                  <a:schemeClr val="bg1"/>
                </a:solidFill>
              </a:rPr>
              <a:t>λγόριθμος</a:t>
            </a:r>
            <a:r>
              <a:rPr sz="2800" dirty="0">
                <a:solidFill>
                  <a:schemeClr val="bg1"/>
                </a:solidFill>
              </a:rPr>
              <a:t> </a:t>
            </a:r>
            <a:r>
              <a:rPr lang="el-GR" sz="2800" dirty="0">
                <a:solidFill>
                  <a:schemeClr val="bg1"/>
                </a:solidFill>
              </a:rPr>
              <a:t>με την μέθοδο της φυσαλίδας είναι ο </a:t>
            </a:r>
            <a:r>
              <a:rPr lang="el-GR" sz="2800" dirty="0">
                <a:solidFill>
                  <a:srgbClr val="FFFF00"/>
                </a:solidFill>
              </a:rPr>
              <a:t>πιο </a:t>
            </a:r>
            <a:r>
              <a:rPr sz="2800" dirty="0">
                <a:solidFill>
                  <a:srgbClr val="FFFF00"/>
                </a:solidFill>
              </a:rPr>
              <a:t>απλ</a:t>
            </a:r>
            <a:r>
              <a:rPr lang="el-GR" sz="2800" dirty="0" err="1">
                <a:solidFill>
                  <a:srgbClr val="FFFF00"/>
                </a:solidFill>
              </a:rPr>
              <a:t>ός</a:t>
            </a:r>
            <a:r>
              <a:rPr lang="el-GR" sz="2800" dirty="0">
                <a:solidFill>
                  <a:srgbClr val="FFFF00"/>
                </a:solidFill>
              </a:rPr>
              <a:t> </a:t>
            </a:r>
            <a:r>
              <a:rPr sz="2800" dirty="0">
                <a:solidFill>
                  <a:schemeClr val="bg1"/>
                </a:solidFill>
              </a:rPr>
              <a:t>α</a:t>
            </a:r>
            <a:r>
              <a:rPr sz="2800" dirty="0" err="1">
                <a:solidFill>
                  <a:schemeClr val="bg1"/>
                </a:solidFill>
              </a:rPr>
              <a:t>λλά</a:t>
            </a:r>
            <a:r>
              <a:rPr sz="2800" dirty="0">
                <a:solidFill>
                  <a:schemeClr val="bg1"/>
                </a:solidFill>
              </a:rPr>
              <a:t> </a:t>
            </a:r>
            <a:r>
              <a:rPr lang="el-GR" sz="2800" dirty="0">
                <a:solidFill>
                  <a:schemeClr val="bg1"/>
                </a:solidFill>
              </a:rPr>
              <a:t>αλλά ταυτόχρονα και ο  </a:t>
            </a:r>
            <a:r>
              <a:rPr lang="el-GR" sz="2800" dirty="0">
                <a:solidFill>
                  <a:srgbClr val="FFFF00"/>
                </a:solidFill>
              </a:rPr>
              <a:t>πιο αργός </a:t>
            </a:r>
            <a:r>
              <a:rPr lang="el-GR" sz="2800" dirty="0">
                <a:solidFill>
                  <a:schemeClr val="bg1"/>
                </a:solidFill>
              </a:rPr>
              <a:t>αλγόριθμος ταξινόμησης</a:t>
            </a:r>
            <a:r>
              <a:rPr sz="2800" dirty="0">
                <a:solidFill>
                  <a:schemeClr val="bg1"/>
                </a:solidFill>
              </a:rPr>
              <a:t>.</a:t>
            </a:r>
          </a:p>
          <a:p>
            <a:pPr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sz="2800" dirty="0" err="1">
                <a:solidFill>
                  <a:schemeClr val="bg1"/>
                </a:solidFill>
              </a:rPr>
              <a:t>Χρησιμο</a:t>
            </a:r>
            <a:r>
              <a:rPr sz="2800" dirty="0">
                <a:solidFill>
                  <a:schemeClr val="bg1"/>
                </a:solidFill>
              </a:rPr>
              <a:t>ποιείται </a:t>
            </a:r>
            <a:r>
              <a:rPr sz="2800" dirty="0">
                <a:solidFill>
                  <a:srgbClr val="FFFF00"/>
                </a:solidFill>
              </a:rPr>
              <a:t>κυρίως</a:t>
            </a:r>
            <a:r>
              <a:rPr sz="2800" dirty="0">
                <a:solidFill>
                  <a:schemeClr val="bg1"/>
                </a:solidFill>
              </a:rPr>
              <a:t> για εκπαιδευτικούς σκοπούς.</a:t>
            </a:r>
          </a:p>
          <a:p>
            <a:pPr algn="just"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sz="2800" dirty="0" err="1">
                <a:solidFill>
                  <a:schemeClr val="bg1"/>
                </a:solidFill>
              </a:rPr>
              <a:t>Άλλες</a:t>
            </a:r>
            <a:r>
              <a:rPr sz="2800" dirty="0">
                <a:solidFill>
                  <a:schemeClr val="bg1"/>
                </a:solidFill>
              </a:rPr>
              <a:t> π</a:t>
            </a:r>
            <a:r>
              <a:rPr sz="2800" dirty="0" err="1">
                <a:solidFill>
                  <a:schemeClr val="bg1"/>
                </a:solidFill>
              </a:rPr>
              <a:t>ιο</a:t>
            </a:r>
            <a:r>
              <a:rPr sz="2800" dirty="0">
                <a:solidFill>
                  <a:schemeClr val="bg1"/>
                </a:solidFill>
              </a:rPr>
              <a:t> </a:t>
            </a:r>
            <a:r>
              <a:rPr sz="2800" dirty="0">
                <a:solidFill>
                  <a:srgbClr val="FFFF00"/>
                </a:solidFill>
              </a:rPr>
              <a:t>απ</a:t>
            </a:r>
            <a:r>
              <a:rPr sz="2800" dirty="0" err="1">
                <a:solidFill>
                  <a:srgbClr val="FFFF00"/>
                </a:solidFill>
              </a:rPr>
              <a:t>οδοτικές</a:t>
            </a:r>
            <a:r>
              <a:rPr sz="2800" dirty="0">
                <a:solidFill>
                  <a:srgbClr val="FFFF00"/>
                </a:solidFill>
              </a:rPr>
              <a:t> </a:t>
            </a:r>
            <a:r>
              <a:rPr sz="2800" dirty="0" err="1">
                <a:solidFill>
                  <a:srgbClr val="FFFF00"/>
                </a:solidFill>
              </a:rPr>
              <a:t>μέθοδοι</a:t>
            </a:r>
            <a:r>
              <a:rPr sz="2800" dirty="0">
                <a:solidFill>
                  <a:srgbClr val="FFFF00"/>
                </a:solidFill>
              </a:rPr>
              <a:t> </a:t>
            </a:r>
            <a:r>
              <a:rPr sz="2800" dirty="0">
                <a:solidFill>
                  <a:schemeClr val="bg1"/>
                </a:solidFill>
              </a:rPr>
              <a:t>τα</a:t>
            </a:r>
            <a:r>
              <a:rPr sz="2800" dirty="0" err="1">
                <a:solidFill>
                  <a:schemeClr val="bg1"/>
                </a:solidFill>
              </a:rPr>
              <a:t>ξινόμησης</a:t>
            </a:r>
            <a:r>
              <a:rPr sz="2800" dirty="0">
                <a:solidFill>
                  <a:schemeClr val="bg1"/>
                </a:solidFill>
              </a:rPr>
              <a:t> π</a:t>
            </a:r>
            <a:r>
              <a:rPr sz="2800" dirty="0" err="1">
                <a:solidFill>
                  <a:schemeClr val="bg1"/>
                </a:solidFill>
              </a:rPr>
              <a:t>εριλ</a:t>
            </a:r>
            <a:r>
              <a:rPr sz="2800" dirty="0">
                <a:solidFill>
                  <a:schemeClr val="bg1"/>
                </a:solidFill>
              </a:rPr>
              <a:t>αμβάνουν </a:t>
            </a:r>
            <a:r>
              <a:rPr lang="el-GR" sz="2800" dirty="0">
                <a:solidFill>
                  <a:schemeClr val="bg1"/>
                </a:solidFill>
              </a:rPr>
              <a:t>την ταξινόμηση </a:t>
            </a:r>
            <a:r>
              <a:rPr lang="el-GR" sz="2800" dirty="0">
                <a:solidFill>
                  <a:srgbClr val="FFFF00"/>
                </a:solidFill>
              </a:rPr>
              <a:t>με επιλογή</a:t>
            </a:r>
            <a:r>
              <a:rPr lang="el-GR" sz="2800" dirty="0">
                <a:solidFill>
                  <a:schemeClr val="bg1"/>
                </a:solidFill>
              </a:rPr>
              <a:t>, την ταξινόμηση </a:t>
            </a:r>
            <a:r>
              <a:rPr lang="el-GR" sz="2800" dirty="0">
                <a:solidFill>
                  <a:srgbClr val="FFFF00"/>
                </a:solidFill>
              </a:rPr>
              <a:t>με παρεμβολή</a:t>
            </a:r>
            <a:r>
              <a:rPr lang="el-GR" sz="2800" dirty="0">
                <a:solidFill>
                  <a:schemeClr val="bg1"/>
                </a:solidFill>
              </a:rPr>
              <a:t>, την </a:t>
            </a:r>
            <a:r>
              <a:rPr lang="el-GR" sz="2800" dirty="0">
                <a:solidFill>
                  <a:srgbClr val="FFFF00"/>
                </a:solidFill>
              </a:rPr>
              <a:t>γρήγορη ταξινόμηση</a:t>
            </a:r>
            <a:r>
              <a:rPr sz="2800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357</Words>
  <Application>Microsoft Office PowerPoint</Application>
  <PresentationFormat>On-screen Show (4:3)</PresentationFormat>
  <Paragraphs>132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ΤΑΞΙΝΟΜΗΣΗ ΕΥΘΕΙΑΣ ΑΝΤΑΛΛΑΓΗΣ (ΜΕΘΟΔΟΣ ΦΥΣΑΛΙΔΑΣ - BUBBLESORT) </vt:lpstr>
      <vt:lpstr>ΤΑΞΙΝΟΜΗΣΗ</vt:lpstr>
      <vt:lpstr>ΤΑΞΙΝΟΜΗΣΗ ΜΕ ΧΡΗΣΗ «ΦΥΣΑΛΙΔΑΣ»</vt:lpstr>
      <vt:lpstr>PowerPoint Presentation</vt:lpstr>
      <vt:lpstr>ΕΚΤΕΛΕΣΗ ΑΛΓΟΡΙΘΜΟΥ</vt:lpstr>
      <vt:lpstr>Υλοποίηση σε Γλώσσα</vt:lpstr>
      <vt:lpstr>Συμπεράσματα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Chris Pantazis</cp:lastModifiedBy>
  <cp:revision>3</cp:revision>
  <dcterms:created xsi:type="dcterms:W3CDTF">2013-01-27T09:14:16Z</dcterms:created>
  <dcterms:modified xsi:type="dcterms:W3CDTF">2025-02-12T00:32:00Z</dcterms:modified>
  <cp:category/>
</cp:coreProperties>
</file>