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5F3EF-B380-6EAB-4373-2473CB008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144487"/>
          </a:xfrm>
        </p:spPr>
        <p:txBody>
          <a:bodyPr/>
          <a:lstStyle/>
          <a:p>
            <a:r>
              <a:rPr lang="el-GR" b="1" dirty="0" err="1">
                <a:solidFill>
                  <a:srgbClr val="FFFF00"/>
                </a:solidFill>
              </a:rPr>
              <a:t>Δομες</a:t>
            </a:r>
            <a:r>
              <a:rPr lang="el-GR" b="1" dirty="0">
                <a:solidFill>
                  <a:srgbClr val="FFFF00"/>
                </a:solidFill>
              </a:rPr>
              <a:t> </a:t>
            </a:r>
            <a:r>
              <a:rPr lang="el-GR" b="1" dirty="0" err="1">
                <a:solidFill>
                  <a:srgbClr val="FFFF00"/>
                </a:solidFill>
              </a:rPr>
              <a:t>επαναληψησ</a:t>
            </a:r>
            <a:endParaRPr lang="el-GR" b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C6B3B-E904-B4B4-A044-353441133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7371217" cy="1947333"/>
          </a:xfrm>
        </p:spPr>
        <p:txBody>
          <a:bodyPr/>
          <a:lstStyle/>
          <a:p>
            <a:r>
              <a:rPr lang="el-GR" b="1" dirty="0">
                <a:solidFill>
                  <a:srgbClr val="FFFF00"/>
                </a:solidFill>
              </a:rPr>
              <a:t>Από την δομή ακολουθίας στις δομές επανάληψης</a:t>
            </a:r>
          </a:p>
        </p:txBody>
      </p:sp>
    </p:spTree>
    <p:extLst>
      <p:ext uri="{BB962C8B-B14F-4D97-AF65-F5344CB8AC3E}">
        <p14:creationId xmlns:p14="http://schemas.microsoft.com/office/powerpoint/2010/main" val="3782164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F21CA-6339-83A8-1A0E-5B6C3340C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70584B-214D-E2BF-6867-E83D80FCF1CC}"/>
              </a:ext>
            </a:extLst>
          </p:cNvPr>
          <p:cNvSpPr txBox="1"/>
          <p:nvPr/>
        </p:nvSpPr>
        <p:spPr>
          <a:xfrm>
            <a:off x="1538514" y="624114"/>
            <a:ext cx="7997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ΔΟΜΗ ΕΠΑΝΑΛΗΨΗΣ ΓΙΑ</a:t>
            </a:r>
            <a:r>
              <a:rPr lang="el-GR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8C5EE8-902B-1826-4938-B1F024E0D787}"/>
              </a:ext>
            </a:extLst>
          </p:cNvPr>
          <p:cNvSpPr txBox="1"/>
          <p:nvPr/>
        </p:nvSpPr>
        <p:spPr>
          <a:xfrm>
            <a:off x="595084" y="1748243"/>
            <a:ext cx="10537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>
                <a:solidFill>
                  <a:schemeClr val="bg2">
                    <a:lumMod val="75000"/>
                  </a:schemeClr>
                </a:solidFill>
              </a:rPr>
              <a:t>ΕΠΙΛΥΣΗ ΠΡΟΒΛΗΜΑΤΩΝ ΜΕ ΧΡΗΣΗ ΤΗΣ ΓΙΑ</a:t>
            </a:r>
          </a:p>
          <a:p>
            <a:endParaRPr lang="el-GR" sz="2000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A7F1EF-6E9A-A728-2502-477A3229B09A}"/>
              </a:ext>
            </a:extLst>
          </p:cNvPr>
          <p:cNvSpPr txBox="1"/>
          <p:nvPr/>
        </p:nvSpPr>
        <p:spPr>
          <a:xfrm>
            <a:off x="827314" y="2589768"/>
            <a:ext cx="10871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1. Εμφάνιση μιας ομάδας αριθμών με συγκεκριμένη ιδιότητα. (πχ άρτιοι αριθμοί, τα πολλαπλάσια του 5, κτλ.)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1E688-CF28-FF8A-AEE0-A7E352A3BD6B}"/>
              </a:ext>
            </a:extLst>
          </p:cNvPr>
          <p:cNvSpPr txBox="1"/>
          <p:nvPr/>
        </p:nvSpPr>
        <p:spPr>
          <a:xfrm>
            <a:off x="827314" y="3229600"/>
            <a:ext cx="10537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2. Υπολογισμοί αριθμητικών σειρών. (πχ  1+2+3+4+…+100, 5+10+15+20+….+200  κτλ.)</a:t>
            </a:r>
          </a:p>
          <a:p>
            <a:pPr algn="just"/>
            <a:endParaRPr lang="el-GR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64538B-A3DF-152D-BF76-986BD7EC9DF2}"/>
              </a:ext>
            </a:extLst>
          </p:cNvPr>
          <p:cNvSpPr txBox="1"/>
          <p:nvPr/>
        </p:nvSpPr>
        <p:spPr>
          <a:xfrm>
            <a:off x="827314" y="3588486"/>
            <a:ext cx="108276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3. Προβλήματα εύρεσης: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dirty="0"/>
              <a:t>πλήθους τιμών με συγκεκριμένη ιδιότητα,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dirty="0"/>
              <a:t>μέσου όρου,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dirty="0"/>
              <a:t>ποσοστών,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dirty="0"/>
              <a:t>αθροισμάτων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l-GR" dirty="0"/>
              <a:t>μεγίστης/ελάχιστης τιμής</a:t>
            </a:r>
          </a:p>
          <a:p>
            <a:pPr algn="just"/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AF3CC-B8D7-0D59-A520-40172E9FB930}"/>
              </a:ext>
            </a:extLst>
          </p:cNvPr>
          <p:cNvSpPr txBox="1"/>
          <p:nvPr/>
        </p:nvSpPr>
        <p:spPr>
          <a:xfrm>
            <a:off x="827314" y="5297714"/>
            <a:ext cx="547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μια ομάδα πολλών δεδομένων</a:t>
            </a:r>
          </a:p>
        </p:txBody>
      </p:sp>
    </p:spTree>
    <p:extLst>
      <p:ext uri="{BB962C8B-B14F-4D97-AF65-F5344CB8AC3E}">
        <p14:creationId xmlns:p14="http://schemas.microsoft.com/office/powerpoint/2010/main" val="3561000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E798B1-71F0-F938-060C-BF4848133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486228"/>
            <a:ext cx="11217501" cy="5929086"/>
          </a:xfrm>
        </p:spPr>
        <p:txBody>
          <a:bodyPr/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Πρόβλημα: </a:t>
            </a:r>
            <a:r>
              <a:rPr lang="el-GR" sz="4000" b="1" u="sng" dirty="0">
                <a:solidFill>
                  <a:srgbClr val="FFFF00"/>
                </a:solidFill>
              </a:rPr>
              <a:t>υπολογισμός αθροίσματος 3 αριθμών</a:t>
            </a:r>
          </a:p>
          <a:p>
            <a:endParaRPr lang="el-GR" sz="1000" dirty="0"/>
          </a:p>
          <a:p>
            <a:endParaRPr lang="el-GR" dirty="0"/>
          </a:p>
          <a:p>
            <a:pPr algn="just"/>
            <a:r>
              <a:rPr lang="el-GR" sz="3600" dirty="0"/>
              <a:t>Να αναπτυχθεί αλγόριθμος σε ψευδογλώσσα ο οποίος να διαβάζει 3 αριθμούς, να υπολογίζει και να εμφανίζει το άθροισμα των θετικών.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5007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586D3E-82A2-67B7-8C15-CCA4866001F2}"/>
              </a:ext>
            </a:extLst>
          </p:cNvPr>
          <p:cNvSpPr txBox="1"/>
          <p:nvPr/>
        </p:nvSpPr>
        <p:spPr>
          <a:xfrm>
            <a:off x="3643089" y="428969"/>
            <a:ext cx="5515428" cy="60016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Αλγόριθμος αριθμοί</a:t>
            </a:r>
          </a:p>
          <a:p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← 0</a:t>
            </a:r>
          </a:p>
          <a:p>
            <a:r>
              <a:rPr lang="el-GR" sz="2400" dirty="0">
                <a:solidFill>
                  <a:schemeClr val="bg1"/>
                </a:solidFill>
              </a:rPr>
              <a:t>Διάβασε α1</a:t>
            </a:r>
          </a:p>
          <a:p>
            <a:r>
              <a:rPr lang="el-GR" sz="2400" dirty="0">
                <a:solidFill>
                  <a:schemeClr val="bg1"/>
                </a:solidFill>
              </a:rPr>
              <a:t>Αν α1 &gt; 0 τότε</a:t>
            </a:r>
          </a:p>
          <a:p>
            <a:r>
              <a:rPr lang="el-GR" sz="2400" dirty="0">
                <a:solidFill>
                  <a:schemeClr val="bg1"/>
                </a:solidFill>
              </a:rPr>
              <a:t>	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← 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+ α1</a:t>
            </a:r>
          </a:p>
          <a:p>
            <a:r>
              <a:rPr lang="el-GR" sz="24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400" dirty="0">
                <a:solidFill>
                  <a:schemeClr val="bg1"/>
                </a:solidFill>
              </a:rPr>
              <a:t>Διάβασε α2</a:t>
            </a:r>
          </a:p>
          <a:p>
            <a:r>
              <a:rPr lang="el-GR" sz="2400" dirty="0">
                <a:solidFill>
                  <a:schemeClr val="bg1"/>
                </a:solidFill>
              </a:rPr>
              <a:t>Αν α2 &gt; 0 τότε</a:t>
            </a:r>
          </a:p>
          <a:p>
            <a:r>
              <a:rPr lang="el-GR" sz="2400" dirty="0">
                <a:solidFill>
                  <a:schemeClr val="bg1"/>
                </a:solidFill>
              </a:rPr>
              <a:t>	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← 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+ α2</a:t>
            </a:r>
          </a:p>
          <a:p>
            <a:r>
              <a:rPr lang="el-GR" sz="24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400" dirty="0">
                <a:solidFill>
                  <a:schemeClr val="bg1"/>
                </a:solidFill>
              </a:rPr>
              <a:t>Διάβασε α3</a:t>
            </a:r>
          </a:p>
          <a:p>
            <a:r>
              <a:rPr lang="el-GR" sz="2400" dirty="0">
                <a:solidFill>
                  <a:schemeClr val="bg1"/>
                </a:solidFill>
              </a:rPr>
              <a:t>Αν α3 &gt; 0 τότε</a:t>
            </a:r>
          </a:p>
          <a:p>
            <a:r>
              <a:rPr lang="el-GR" sz="2400" dirty="0">
                <a:solidFill>
                  <a:schemeClr val="bg1"/>
                </a:solidFill>
              </a:rPr>
              <a:t>	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← 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r>
              <a:rPr lang="el-GR" sz="2400" dirty="0">
                <a:solidFill>
                  <a:schemeClr val="bg1"/>
                </a:solidFill>
              </a:rPr>
              <a:t> + α3</a:t>
            </a:r>
          </a:p>
          <a:p>
            <a:r>
              <a:rPr lang="el-GR" sz="24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400" dirty="0">
                <a:solidFill>
                  <a:schemeClr val="bg1"/>
                </a:solidFill>
              </a:rPr>
              <a:t>Εμφάνισε </a:t>
            </a:r>
            <a:r>
              <a:rPr lang="el-GR" sz="2400" dirty="0" err="1">
                <a:solidFill>
                  <a:schemeClr val="bg1"/>
                </a:solidFill>
              </a:rPr>
              <a:t>αθροισμα</a:t>
            </a:r>
            <a:endParaRPr lang="el-GR" sz="2400" dirty="0">
              <a:solidFill>
                <a:schemeClr val="bg1"/>
              </a:solidFill>
            </a:endParaRPr>
          </a:p>
          <a:p>
            <a:r>
              <a:rPr lang="el-GR" sz="2400" dirty="0">
                <a:solidFill>
                  <a:schemeClr val="bg1"/>
                </a:solidFill>
              </a:rPr>
              <a:t>Τέλος αριθμοί</a:t>
            </a:r>
          </a:p>
        </p:txBody>
      </p:sp>
    </p:spTree>
    <p:extLst>
      <p:ext uri="{BB962C8B-B14F-4D97-AF65-F5344CB8AC3E}">
        <p14:creationId xmlns:p14="http://schemas.microsoft.com/office/powerpoint/2010/main" val="3594179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8D421-BA50-3FE5-046A-2CA8512D2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10C5AB-9515-E90A-FF79-4554ABFE4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486228"/>
            <a:ext cx="11217501" cy="5929086"/>
          </a:xfrm>
        </p:spPr>
        <p:txBody>
          <a:bodyPr/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Πρόβλημα: </a:t>
            </a:r>
            <a:r>
              <a:rPr lang="el-GR" sz="4000" b="1" u="sng" dirty="0">
                <a:solidFill>
                  <a:srgbClr val="FFFF00"/>
                </a:solidFill>
              </a:rPr>
              <a:t>υπολογισμός αθροίσματος 4 αριθμών</a:t>
            </a:r>
          </a:p>
          <a:p>
            <a:endParaRPr lang="el-GR" sz="1000" dirty="0"/>
          </a:p>
          <a:p>
            <a:endParaRPr lang="el-GR" dirty="0"/>
          </a:p>
          <a:p>
            <a:pPr algn="just"/>
            <a:r>
              <a:rPr lang="el-GR" sz="3600" dirty="0"/>
              <a:t>Να αναπτυχθεί αλγόριθμος σε ψευδογλώσσα ο οποίος να διαβάζει 4 αριθμούς, να υπολογίζει και να εμφανίζει το άθροισμα των θετικών.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2564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2EBD-D009-B7B8-133A-9C6E6F040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90B682-68BD-08C9-5C7D-F130AE9FA676}"/>
              </a:ext>
            </a:extLst>
          </p:cNvPr>
          <p:cNvSpPr txBox="1"/>
          <p:nvPr/>
        </p:nvSpPr>
        <p:spPr>
          <a:xfrm>
            <a:off x="3643089" y="327371"/>
            <a:ext cx="5515428" cy="6247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bg1"/>
                </a:solidFill>
              </a:rPr>
              <a:t>Αλγόριθμος αριθμοί</a:t>
            </a:r>
          </a:p>
          <a:p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← 0</a:t>
            </a:r>
          </a:p>
          <a:p>
            <a:r>
              <a:rPr lang="el-GR" sz="2000" dirty="0">
                <a:solidFill>
                  <a:schemeClr val="bg1"/>
                </a:solidFill>
              </a:rPr>
              <a:t>Διάβασε α1</a:t>
            </a:r>
          </a:p>
          <a:p>
            <a:r>
              <a:rPr lang="el-GR" sz="2000" dirty="0">
                <a:solidFill>
                  <a:schemeClr val="bg1"/>
                </a:solidFill>
              </a:rPr>
              <a:t>Αν α1 &gt; 0 τότε</a:t>
            </a:r>
          </a:p>
          <a:p>
            <a:r>
              <a:rPr lang="el-GR" sz="2000" dirty="0">
                <a:solidFill>
                  <a:schemeClr val="bg1"/>
                </a:solidFill>
              </a:rPr>
              <a:t>	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← 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+ α1</a:t>
            </a:r>
          </a:p>
          <a:p>
            <a:r>
              <a:rPr lang="el-GR" sz="20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000" dirty="0">
                <a:solidFill>
                  <a:schemeClr val="bg1"/>
                </a:solidFill>
              </a:rPr>
              <a:t>Διάβασε α2</a:t>
            </a:r>
          </a:p>
          <a:p>
            <a:r>
              <a:rPr lang="el-GR" sz="2000" dirty="0">
                <a:solidFill>
                  <a:schemeClr val="bg1"/>
                </a:solidFill>
              </a:rPr>
              <a:t>Αν α2 &gt; 0 τότε</a:t>
            </a:r>
          </a:p>
          <a:p>
            <a:r>
              <a:rPr lang="el-GR" sz="2000" dirty="0">
                <a:solidFill>
                  <a:schemeClr val="bg1"/>
                </a:solidFill>
              </a:rPr>
              <a:t>	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← 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+ α2</a:t>
            </a:r>
          </a:p>
          <a:p>
            <a:r>
              <a:rPr lang="el-GR" sz="20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000" dirty="0">
                <a:solidFill>
                  <a:schemeClr val="bg1"/>
                </a:solidFill>
              </a:rPr>
              <a:t>Διάβασε α3</a:t>
            </a:r>
          </a:p>
          <a:p>
            <a:r>
              <a:rPr lang="el-GR" sz="2000" dirty="0">
                <a:solidFill>
                  <a:schemeClr val="bg1"/>
                </a:solidFill>
              </a:rPr>
              <a:t>Αν α3 &gt; 0 τότε</a:t>
            </a:r>
          </a:p>
          <a:p>
            <a:r>
              <a:rPr lang="el-GR" sz="2000" dirty="0">
                <a:solidFill>
                  <a:schemeClr val="bg1"/>
                </a:solidFill>
              </a:rPr>
              <a:t>	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← 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+ α3</a:t>
            </a:r>
          </a:p>
          <a:p>
            <a:r>
              <a:rPr lang="el-GR" sz="20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000" dirty="0">
                <a:solidFill>
                  <a:schemeClr val="bg1"/>
                </a:solidFill>
              </a:rPr>
              <a:t>Διάβασε α4</a:t>
            </a:r>
          </a:p>
          <a:p>
            <a:r>
              <a:rPr lang="el-GR" sz="2000" dirty="0">
                <a:solidFill>
                  <a:schemeClr val="bg1"/>
                </a:solidFill>
              </a:rPr>
              <a:t>Αν α4 &gt; 0 τότε</a:t>
            </a:r>
          </a:p>
          <a:p>
            <a:r>
              <a:rPr lang="el-GR" sz="2000" dirty="0">
                <a:solidFill>
                  <a:schemeClr val="bg1"/>
                </a:solidFill>
              </a:rPr>
              <a:t>	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← 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r>
              <a:rPr lang="el-GR" sz="2000" dirty="0">
                <a:solidFill>
                  <a:schemeClr val="bg1"/>
                </a:solidFill>
              </a:rPr>
              <a:t> + α4</a:t>
            </a:r>
          </a:p>
          <a:p>
            <a:r>
              <a:rPr lang="el-GR" sz="2000" dirty="0">
                <a:solidFill>
                  <a:schemeClr val="bg1"/>
                </a:solidFill>
              </a:rPr>
              <a:t>Τέλος_αν</a:t>
            </a:r>
          </a:p>
          <a:p>
            <a:r>
              <a:rPr lang="el-GR" sz="2000" dirty="0">
                <a:solidFill>
                  <a:schemeClr val="bg1"/>
                </a:solidFill>
              </a:rPr>
              <a:t>Εμφάνισε </a:t>
            </a:r>
            <a:r>
              <a:rPr lang="el-GR" sz="2000" dirty="0" err="1">
                <a:solidFill>
                  <a:schemeClr val="bg1"/>
                </a:solidFill>
              </a:rPr>
              <a:t>αθροισμα</a:t>
            </a:r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>
                <a:solidFill>
                  <a:schemeClr val="bg1"/>
                </a:solidFill>
              </a:rPr>
              <a:t>Τέλος αριθμοί</a:t>
            </a:r>
          </a:p>
        </p:txBody>
      </p:sp>
    </p:spTree>
    <p:extLst>
      <p:ext uri="{BB962C8B-B14F-4D97-AF65-F5344CB8AC3E}">
        <p14:creationId xmlns:p14="http://schemas.microsoft.com/office/powerpoint/2010/main" val="1421253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AAF00-F282-0367-4422-B891F6737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F2EF0D-FE7A-6C3F-0616-E123B25E8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486228"/>
            <a:ext cx="11217501" cy="5929086"/>
          </a:xfrm>
        </p:spPr>
        <p:txBody>
          <a:bodyPr/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Πρόβλημα: </a:t>
            </a:r>
            <a:r>
              <a:rPr lang="el-GR" sz="4000" b="1" u="sng" dirty="0">
                <a:solidFill>
                  <a:srgbClr val="FFFF00"/>
                </a:solidFill>
              </a:rPr>
              <a:t>υπολογισμός αθροίσματος 100 αριθμών</a:t>
            </a:r>
          </a:p>
          <a:p>
            <a:endParaRPr lang="el-GR" dirty="0"/>
          </a:p>
          <a:p>
            <a:endParaRPr lang="el-GR" sz="1000" dirty="0"/>
          </a:p>
          <a:p>
            <a:pPr algn="just"/>
            <a:r>
              <a:rPr lang="el-GR" sz="3600" dirty="0"/>
              <a:t>Να αναπτυχθεί αλγόριθμος σε ψευδογλώσσα ο οποίος να διαβάζει 100 αριθμούς, να υπολογίζει και να εμφανίζει το άθροισμα των θετικών.</a:t>
            </a:r>
          </a:p>
          <a:p>
            <a:pPr algn="just"/>
            <a:r>
              <a:rPr lang="el-GR" sz="3600" b="1" dirty="0">
                <a:solidFill>
                  <a:srgbClr val="FF0000"/>
                </a:solidFill>
              </a:rPr>
              <a:t>Τι κάνουμε σε αυτή την περίπτωση;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6864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CBB7BE-C73F-348D-7903-39B0EEE38D99}"/>
              </a:ext>
            </a:extLst>
          </p:cNvPr>
          <p:cNvSpPr txBox="1"/>
          <p:nvPr/>
        </p:nvSpPr>
        <p:spPr>
          <a:xfrm>
            <a:off x="1538514" y="624114"/>
            <a:ext cx="7997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ΔΟΜΗ ΕΠΑΝΑΛΗΨΗΣ ΓΙΑ</a:t>
            </a:r>
            <a:r>
              <a:rPr lang="el-GR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E96D53-E079-068D-7B54-A73BEB2C6F8F}"/>
              </a:ext>
            </a:extLst>
          </p:cNvPr>
          <p:cNvSpPr txBox="1"/>
          <p:nvPr/>
        </p:nvSpPr>
        <p:spPr>
          <a:xfrm>
            <a:off x="595085" y="1586080"/>
            <a:ext cx="10537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2">
                    <a:lumMod val="75000"/>
                  </a:schemeClr>
                </a:solidFill>
              </a:rPr>
              <a:t>Οι δομές επανάληψης χρησιμοποιούνται όταν μια ομάδα εντολών εντολών χρειάζεται να επαναληφθεί πολλές φορές.</a:t>
            </a:r>
          </a:p>
          <a:p>
            <a:endParaRPr lang="el-GR" sz="2000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F60CF-2E37-AEED-92D4-F616306D018B}"/>
              </a:ext>
            </a:extLst>
          </p:cNvPr>
          <p:cNvSpPr txBox="1"/>
          <p:nvPr/>
        </p:nvSpPr>
        <p:spPr>
          <a:xfrm>
            <a:off x="595085" y="3160959"/>
            <a:ext cx="10537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u="sng" dirty="0">
                <a:solidFill>
                  <a:schemeClr val="bg2">
                    <a:lumMod val="75000"/>
                  </a:schemeClr>
                </a:solidFill>
              </a:rPr>
              <a:t>Γενική μορφή σύνταξης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2C09DD4-9F77-F5A5-DB75-984FCB4F1D91}"/>
              </a:ext>
            </a:extLst>
          </p:cNvPr>
          <p:cNvGrpSpPr/>
          <p:nvPr/>
        </p:nvGrpSpPr>
        <p:grpSpPr>
          <a:xfrm>
            <a:off x="1465942" y="4141638"/>
            <a:ext cx="9913258" cy="1631216"/>
            <a:chOff x="1465942" y="3125638"/>
            <a:chExt cx="9913258" cy="163121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22BBA98-A154-CDE2-15D2-BA2F17455996}"/>
                </a:ext>
              </a:extLst>
            </p:cNvPr>
            <p:cNvSpPr txBox="1"/>
            <p:nvPr/>
          </p:nvSpPr>
          <p:spPr>
            <a:xfrm>
              <a:off x="1465942" y="3125638"/>
              <a:ext cx="991325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Για  μετρητής    από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αρχική_τιμή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 μέχρι   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τελική_τιμή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με_βήμα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τιμή</a:t>
              </a:r>
            </a:p>
            <a:p>
              <a:endParaRPr lang="el-GR" sz="2000" dirty="0">
                <a:solidFill>
                  <a:schemeClr val="bg2">
                    <a:lumMod val="75000"/>
                  </a:schemeClr>
                </a:solidFill>
              </a:endParaRPr>
            </a:p>
            <a:p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			Εντολές</a:t>
              </a:r>
            </a:p>
            <a:p>
              <a:endParaRPr lang="el-GR" sz="2000" dirty="0">
                <a:solidFill>
                  <a:schemeClr val="bg2">
                    <a:lumMod val="75000"/>
                  </a:schemeClr>
                </a:solidFill>
              </a:endParaRPr>
            </a:p>
            <a:p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Τέλος_Επανάληψης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A6F27BF-832F-CC3A-95DB-CCC7849C0D16}"/>
                </a:ext>
              </a:extLst>
            </p:cNvPr>
            <p:cNvSpPr/>
            <p:nvPr/>
          </p:nvSpPr>
          <p:spPr>
            <a:xfrm>
              <a:off x="3984176" y="3140155"/>
              <a:ext cx="1513114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err="1">
                  <a:solidFill>
                    <a:srgbClr val="FF0000"/>
                  </a:solidFill>
                </a:rPr>
                <a:t>αρχική_τιμή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EE811CB-80D8-DB9E-BACE-B3B0A145737E}"/>
                </a:ext>
              </a:extLst>
            </p:cNvPr>
            <p:cNvSpPr/>
            <p:nvPr/>
          </p:nvSpPr>
          <p:spPr>
            <a:xfrm>
              <a:off x="2032000" y="3125638"/>
              <a:ext cx="1226457" cy="4289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800" dirty="0">
                  <a:solidFill>
                    <a:srgbClr val="FF0000"/>
                  </a:solidFill>
                </a:rPr>
                <a:t>μετρητής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C084778-1524-BC5A-12F8-DD39BF36292E}"/>
                </a:ext>
              </a:extLst>
            </p:cNvPr>
            <p:cNvSpPr/>
            <p:nvPr/>
          </p:nvSpPr>
          <p:spPr>
            <a:xfrm>
              <a:off x="6422571" y="3140155"/>
              <a:ext cx="1411513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err="1">
                  <a:solidFill>
                    <a:srgbClr val="FF0000"/>
                  </a:solidFill>
                </a:rPr>
                <a:t>τελική_τιμή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720DA40C-0F81-18D9-04A3-30267BA7A448}"/>
                </a:ext>
              </a:extLst>
            </p:cNvPr>
            <p:cNvSpPr/>
            <p:nvPr/>
          </p:nvSpPr>
          <p:spPr>
            <a:xfrm>
              <a:off x="9245595" y="3147415"/>
              <a:ext cx="928915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rgbClr val="FF0000"/>
                  </a:solidFill>
                </a:rPr>
                <a:t>τιμή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E4C7B62-8D5E-4C4C-428A-547BC2F1E29B}"/>
              </a:ext>
            </a:extLst>
          </p:cNvPr>
          <p:cNvSpPr txBox="1"/>
          <p:nvPr/>
        </p:nvSpPr>
        <p:spPr>
          <a:xfrm>
            <a:off x="580573" y="2411367"/>
            <a:ext cx="10551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2">
                    <a:lumMod val="75000"/>
                  </a:schemeClr>
                </a:solidFill>
              </a:rPr>
              <a:t>Η δομή ΓΙΑ χρησιμοποιείται  μόνο όταν γνωρίζουμε πόσες ακριβώς φορές θα εκτελεστεί μια ομάδα εντολών.</a:t>
            </a:r>
          </a:p>
          <a:p>
            <a:endParaRPr lang="el-GR" sz="2000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975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BFC5F-CBBC-9A6E-E12C-132641479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182EBB-E560-AB60-338F-E13EE4F7991A}"/>
              </a:ext>
            </a:extLst>
          </p:cNvPr>
          <p:cNvSpPr txBox="1"/>
          <p:nvPr/>
        </p:nvSpPr>
        <p:spPr>
          <a:xfrm>
            <a:off x="1538514" y="624114"/>
            <a:ext cx="7997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ΔΟΜΗ ΕΠΑΝΑΛΗΨΗΣ ΓΙΑ</a:t>
            </a:r>
            <a:r>
              <a:rPr lang="el-GR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13D542-50DC-3FB6-0442-958AF702D6C8}"/>
              </a:ext>
            </a:extLst>
          </p:cNvPr>
          <p:cNvSpPr txBox="1"/>
          <p:nvPr/>
        </p:nvSpPr>
        <p:spPr>
          <a:xfrm>
            <a:off x="595085" y="1586080"/>
            <a:ext cx="10537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2">
                    <a:lumMod val="75000"/>
                  </a:schemeClr>
                </a:solidFill>
              </a:rPr>
              <a:t>Μελέτη λειτουργίας της δομής ΓΙΑ</a:t>
            </a:r>
          </a:p>
          <a:p>
            <a:endParaRPr lang="el-GR" sz="2000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15F2801-4273-08DC-5434-4F585E07C92E}"/>
              </a:ext>
            </a:extLst>
          </p:cNvPr>
          <p:cNvGrpSpPr/>
          <p:nvPr/>
        </p:nvGrpSpPr>
        <p:grpSpPr>
          <a:xfrm>
            <a:off x="1465942" y="2037068"/>
            <a:ext cx="9913258" cy="1631216"/>
            <a:chOff x="1465942" y="3125638"/>
            <a:chExt cx="9913258" cy="163121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5FD374-8586-A0FF-6F7A-33038DB02DA3}"/>
                </a:ext>
              </a:extLst>
            </p:cNvPr>
            <p:cNvSpPr txBox="1"/>
            <p:nvPr/>
          </p:nvSpPr>
          <p:spPr>
            <a:xfrm>
              <a:off x="1465942" y="3125638"/>
              <a:ext cx="991325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Για  μετρητής    από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αρχική_τιμή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 μέχρι   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τελική_τιμή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</a:t>
              </a:r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με_βήμα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  τιμή</a:t>
              </a:r>
            </a:p>
            <a:p>
              <a:endParaRPr lang="el-GR" sz="2000" dirty="0">
                <a:solidFill>
                  <a:schemeClr val="bg2">
                    <a:lumMod val="75000"/>
                  </a:schemeClr>
                </a:solidFill>
              </a:endParaRPr>
            </a:p>
            <a:p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			Εντολές</a:t>
              </a:r>
            </a:p>
            <a:p>
              <a:endParaRPr lang="el-GR" sz="2000" dirty="0">
                <a:solidFill>
                  <a:schemeClr val="bg2">
                    <a:lumMod val="75000"/>
                  </a:schemeClr>
                </a:solidFill>
              </a:endParaRPr>
            </a:p>
            <a:p>
              <a:r>
                <a:rPr lang="el-GR" sz="2000" dirty="0" err="1">
                  <a:solidFill>
                    <a:schemeClr val="bg2">
                      <a:lumMod val="75000"/>
                    </a:schemeClr>
                  </a:solidFill>
                </a:rPr>
                <a:t>Τέλος_Επανάληψης</a:t>
              </a:r>
              <a:r>
                <a:rPr lang="el-GR" sz="2000" dirty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DBBE9EE-B88F-F24E-7CED-71A4B5EBD809}"/>
                </a:ext>
              </a:extLst>
            </p:cNvPr>
            <p:cNvSpPr/>
            <p:nvPr/>
          </p:nvSpPr>
          <p:spPr>
            <a:xfrm>
              <a:off x="3984176" y="3140155"/>
              <a:ext cx="1513114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err="1">
                  <a:solidFill>
                    <a:srgbClr val="FF0000"/>
                  </a:solidFill>
                </a:rPr>
                <a:t>αρχική_τιμή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A3B58C80-2FD1-CD12-145D-316CDE1335CD}"/>
                </a:ext>
              </a:extLst>
            </p:cNvPr>
            <p:cNvSpPr/>
            <p:nvPr/>
          </p:nvSpPr>
          <p:spPr>
            <a:xfrm>
              <a:off x="2032000" y="3125638"/>
              <a:ext cx="1226457" cy="4289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800" dirty="0">
                  <a:solidFill>
                    <a:srgbClr val="FF0000"/>
                  </a:solidFill>
                </a:rPr>
                <a:t>μετρητής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C0C27F8-64BA-EA68-073C-218221EBC4AD}"/>
                </a:ext>
              </a:extLst>
            </p:cNvPr>
            <p:cNvSpPr/>
            <p:nvPr/>
          </p:nvSpPr>
          <p:spPr>
            <a:xfrm>
              <a:off x="6422571" y="3140155"/>
              <a:ext cx="1411513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err="1">
                  <a:solidFill>
                    <a:srgbClr val="FF0000"/>
                  </a:solidFill>
                </a:rPr>
                <a:t>τελική_τιμή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FE1C6A6F-1DF8-F20B-C56B-500C66E0FD99}"/>
                </a:ext>
              </a:extLst>
            </p:cNvPr>
            <p:cNvSpPr/>
            <p:nvPr/>
          </p:nvSpPr>
          <p:spPr>
            <a:xfrm>
              <a:off x="9245595" y="3147415"/>
              <a:ext cx="928915" cy="42892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rgbClr val="FF0000"/>
                  </a:solidFill>
                </a:rPr>
                <a:t>τιμή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5B0B050-F0BC-36EE-87D8-1A0FABD346C4}"/>
              </a:ext>
            </a:extLst>
          </p:cNvPr>
          <p:cNvSpPr txBox="1"/>
          <p:nvPr/>
        </p:nvSpPr>
        <p:spPr>
          <a:xfrm>
            <a:off x="827314" y="3765424"/>
            <a:ext cx="611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1. Αρχικά εκχωρείται στον μετρητή η αρχική τιμή.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046BC8-AC64-0859-0481-FCCDC8CBD752}"/>
              </a:ext>
            </a:extLst>
          </p:cNvPr>
          <p:cNvSpPr txBox="1"/>
          <p:nvPr/>
        </p:nvSpPr>
        <p:spPr>
          <a:xfrm>
            <a:off x="827314" y="4092250"/>
            <a:ext cx="10537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2. Η τιμή του μετρητή συγκρίνεται με την τελική τιμή και αν δεν την έχει ξεπεράσει εκτελείται η ομάδα εντολών που βρίσκεται μέσα στην επανάληψη.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E4D936-BBEA-3DDD-BF57-E42F74E8CB93}"/>
              </a:ext>
            </a:extLst>
          </p:cNvPr>
          <p:cNvSpPr txBox="1"/>
          <p:nvPr/>
        </p:nvSpPr>
        <p:spPr>
          <a:xfrm>
            <a:off x="870856" y="4706086"/>
            <a:ext cx="105373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3. Πριν το Τέλος_επανάληψης ο μετρητής μεταβάλλεται κατά την τιμή του βήματος.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88DC36-7466-6469-183E-2F2DFA8E33C6}"/>
              </a:ext>
            </a:extLst>
          </p:cNvPr>
          <p:cNvSpPr txBox="1"/>
          <p:nvPr/>
        </p:nvSpPr>
        <p:spPr>
          <a:xfrm>
            <a:off x="870855" y="5100207"/>
            <a:ext cx="105228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4. Ο μετρητής συγκρίνεται και πάλι με την τελική τιμή και αν δεν την έχει ξεπεράσει εκτελείται ξανά ομάδα εντολών που βρίσκεται μέσα στην επανάληψη.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009452-9C61-4858-30B4-DE1F459FAADE}"/>
              </a:ext>
            </a:extLst>
          </p:cNvPr>
          <p:cNvSpPr txBox="1"/>
          <p:nvPr/>
        </p:nvSpPr>
        <p:spPr>
          <a:xfrm>
            <a:off x="885367" y="5740847"/>
            <a:ext cx="104793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5. Η διαδικασία των παραπάνω βημάτων επαναλαμβάνεται μέχρι η τιμή του μετρητή ξεπεράσει την τελική τιμή οπότε ολοκληρώνεται η επαναληπτική διαδικασία.</a:t>
            </a:r>
          </a:p>
        </p:txBody>
      </p:sp>
    </p:spTree>
    <p:extLst>
      <p:ext uri="{BB962C8B-B14F-4D97-AF65-F5344CB8AC3E}">
        <p14:creationId xmlns:p14="http://schemas.microsoft.com/office/powerpoint/2010/main" val="1128735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8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04CEE-ECE8-C780-3644-E5BF95C58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EC2AB1-86E1-34C7-E4EA-6B84D325E239}"/>
              </a:ext>
            </a:extLst>
          </p:cNvPr>
          <p:cNvSpPr txBox="1"/>
          <p:nvPr/>
        </p:nvSpPr>
        <p:spPr>
          <a:xfrm>
            <a:off x="1538514" y="624114"/>
            <a:ext cx="7997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rgbClr val="FFFF00"/>
                </a:solidFill>
              </a:rPr>
              <a:t>ΔΟΜΗ ΕΠΑΝΑΛΗΨΗΣ ΓΙΑ</a:t>
            </a:r>
            <a:r>
              <a:rPr lang="el-GR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92EC8C-868F-9341-AE38-1A6A6AD3F5AD}"/>
              </a:ext>
            </a:extLst>
          </p:cNvPr>
          <p:cNvSpPr txBox="1"/>
          <p:nvPr/>
        </p:nvSpPr>
        <p:spPr>
          <a:xfrm>
            <a:off x="595084" y="1748243"/>
            <a:ext cx="10537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>
                <a:solidFill>
                  <a:schemeClr val="bg2">
                    <a:lumMod val="75000"/>
                  </a:schemeClr>
                </a:solidFill>
              </a:rPr>
              <a:t>ΧΡΗΣΙΜΕΣ  ΠΑΡΑΤΗΡΗΣΕΙΣ</a:t>
            </a:r>
          </a:p>
          <a:p>
            <a:endParaRPr lang="el-GR" sz="2000" b="1" u="sng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33F84E-E552-FA59-DCDA-A53FA3F53B26}"/>
              </a:ext>
            </a:extLst>
          </p:cNvPr>
          <p:cNvSpPr txBox="1"/>
          <p:nvPr/>
        </p:nvSpPr>
        <p:spPr>
          <a:xfrm>
            <a:off x="827314" y="2589768"/>
            <a:ext cx="1087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1. Η αρχική τιμή, η τελική τιμή και το βήμα μεταβολής μπορεί να είναι αρνητικοί αριθμοί ή θετικοί αριθμοί και δεν είναι απαραίτητο να είναι ακέραιοι.</a:t>
            </a:r>
          </a:p>
          <a:p>
            <a:pPr algn="just"/>
            <a:endParaRPr lang="el-G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A0D2C6-6935-B800-41EF-6E53FC7F14E7}"/>
              </a:ext>
            </a:extLst>
          </p:cNvPr>
          <p:cNvSpPr txBox="1"/>
          <p:nvPr/>
        </p:nvSpPr>
        <p:spPr>
          <a:xfrm>
            <a:off x="827314" y="3221394"/>
            <a:ext cx="10537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2. Αν το βήμα μεταβολής είναι 1 τότε μπορεί να παραληφθεί.</a:t>
            </a:r>
          </a:p>
          <a:p>
            <a:pPr algn="just"/>
            <a:endParaRPr lang="el-GR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08BF14-5F4E-851C-63DF-459874CD915C}"/>
              </a:ext>
            </a:extLst>
          </p:cNvPr>
          <p:cNvSpPr txBox="1"/>
          <p:nvPr/>
        </p:nvSpPr>
        <p:spPr>
          <a:xfrm>
            <a:off x="827314" y="3588486"/>
            <a:ext cx="108276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3. Το βήμα μεταβολής δεν πρέπει να είναι μηδέν γιατί υπάρχει κίνδυνος μη τερματισμού του αλγορίθμου.</a:t>
            </a:r>
          </a:p>
          <a:p>
            <a:pPr algn="just"/>
            <a:endParaRPr lang="el-G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D24E31-FF39-1903-FDC7-0B68479BDD8F}"/>
              </a:ext>
            </a:extLst>
          </p:cNvPr>
          <p:cNvSpPr txBox="1"/>
          <p:nvPr/>
        </p:nvSpPr>
        <p:spPr>
          <a:xfrm>
            <a:off x="827313" y="4243865"/>
            <a:ext cx="10522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4. Προϋποθέσεις εκτέλεσης της δομής ΓΙΑ: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C35D44-A661-0371-00D4-D5BE77A8F145}"/>
              </a:ext>
            </a:extLst>
          </p:cNvPr>
          <p:cNvSpPr txBox="1"/>
          <p:nvPr/>
        </p:nvSpPr>
        <p:spPr>
          <a:xfrm>
            <a:off x="1712679" y="4565195"/>
            <a:ext cx="998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α. αν </a:t>
            </a:r>
            <a:r>
              <a:rPr lang="el-GR" dirty="0" err="1"/>
              <a:t>αρχική_τιμή</a:t>
            </a:r>
            <a:r>
              <a:rPr lang="el-GR" dirty="0"/>
              <a:t> &lt;= </a:t>
            </a:r>
            <a:r>
              <a:rPr lang="el-GR" dirty="0" err="1"/>
              <a:t>τελική_τιμή</a:t>
            </a:r>
            <a:r>
              <a:rPr lang="el-GR" dirty="0"/>
              <a:t> τότε τιμή βήματος &gt; 0.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FCEBCF-41B1-A625-8C96-6D194E3BF80A}"/>
              </a:ext>
            </a:extLst>
          </p:cNvPr>
          <p:cNvSpPr txBox="1"/>
          <p:nvPr/>
        </p:nvSpPr>
        <p:spPr>
          <a:xfrm>
            <a:off x="1719939" y="4920791"/>
            <a:ext cx="998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β. αν </a:t>
            </a:r>
            <a:r>
              <a:rPr lang="el-GR" dirty="0" err="1"/>
              <a:t>αρχική_τιμή</a:t>
            </a:r>
            <a:r>
              <a:rPr lang="el-GR" dirty="0"/>
              <a:t> &gt;= </a:t>
            </a:r>
            <a:r>
              <a:rPr lang="el-GR" dirty="0" err="1"/>
              <a:t>τελική_τιμή</a:t>
            </a:r>
            <a:r>
              <a:rPr lang="el-GR" dirty="0"/>
              <a:t> τότε τιμή βήματος &lt; 0.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35A6AA-1FBD-EAC4-7912-1D60BEE8CE39}"/>
              </a:ext>
            </a:extLst>
          </p:cNvPr>
          <p:cNvSpPr txBox="1"/>
          <p:nvPr/>
        </p:nvSpPr>
        <p:spPr>
          <a:xfrm>
            <a:off x="1712678" y="5343502"/>
            <a:ext cx="998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Στην περίπτωση που δεν ισχύουν οι (α) ή (β) τότε δεν εκτελείται καμία επανάληψη</a:t>
            </a:r>
          </a:p>
        </p:txBody>
      </p:sp>
    </p:spTree>
    <p:extLst>
      <p:ext uri="{BB962C8B-B14F-4D97-AF65-F5344CB8AC3E}">
        <p14:creationId xmlns:p14="http://schemas.microsoft.com/office/powerpoint/2010/main" val="1060827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8" grpId="0"/>
      <p:bldP spid="22" grpId="0"/>
      <p:bldP spid="2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130</TotalTime>
  <Words>633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Slice</vt:lpstr>
      <vt:lpstr>Δομες επαναληψησ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Pantazis</dc:creator>
  <cp:lastModifiedBy>Chris Pantazis</cp:lastModifiedBy>
  <cp:revision>3</cp:revision>
  <dcterms:created xsi:type="dcterms:W3CDTF">2025-02-18T21:30:14Z</dcterms:created>
  <dcterms:modified xsi:type="dcterms:W3CDTF">2025-02-18T23:48:47Z</dcterms:modified>
</cp:coreProperties>
</file>