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86" r:id="rId6"/>
    <p:sldId id="288" r:id="rId7"/>
    <p:sldId id="290" r:id="rId8"/>
    <p:sldId id="292" r:id="rId9"/>
    <p:sldId id="294" r:id="rId10"/>
    <p:sldId id="29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53" d="100"/>
          <a:sy n="53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7184B6-41FF-4C36-B3B4-83C1BD17DA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ΕΝΝΟΙΕΣ ΣΥΛΛΟΓΙΣΜΟΙ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9264ECD-3FCC-4C2A-A3D1-BD518BEB77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0132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49E152-3517-426E-A6C1-C01259E9D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Παραδειγμα</a:t>
            </a:r>
            <a:r>
              <a:rPr lang="el-GR" dirty="0"/>
              <a:t> </a:t>
            </a:r>
            <a:r>
              <a:rPr lang="el-GR" dirty="0" err="1"/>
              <a:t>παραγωγικου</a:t>
            </a:r>
            <a:r>
              <a:rPr lang="el-GR" dirty="0"/>
              <a:t> </a:t>
            </a:r>
            <a:r>
              <a:rPr lang="el-GR" dirty="0" err="1"/>
              <a:t>συλλογισμου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FAB4B7-756B-4015-9E4E-CFE757924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Όλοι οι άνθρωποι είναι θνητοί (1</a:t>
            </a:r>
            <a:r>
              <a:rPr lang="el-GR" baseline="30000" dirty="0"/>
              <a:t>η</a:t>
            </a:r>
            <a:r>
              <a:rPr lang="el-GR" dirty="0"/>
              <a:t> προκείμενη)</a:t>
            </a:r>
          </a:p>
          <a:p>
            <a:r>
              <a:rPr lang="el-GR" dirty="0"/>
              <a:t>Ο Σωκράτης είναι άνθρωπος (2</a:t>
            </a:r>
            <a:r>
              <a:rPr lang="el-GR" baseline="30000" dirty="0"/>
              <a:t>η</a:t>
            </a:r>
            <a:r>
              <a:rPr lang="el-GR" dirty="0"/>
              <a:t> προκείμενη)</a:t>
            </a:r>
          </a:p>
          <a:p>
            <a:r>
              <a:rPr lang="el-GR" dirty="0"/>
              <a:t>Άρα, ο Σωκράτης είναι θνητός (συμπέρασμα)</a:t>
            </a:r>
          </a:p>
          <a:p>
            <a:endParaRPr lang="el-GR" dirty="0"/>
          </a:p>
          <a:p>
            <a:r>
              <a:rPr lang="el-GR" dirty="0"/>
              <a:t>Σωκράτης = ελάσσων όρος</a:t>
            </a:r>
          </a:p>
          <a:p>
            <a:r>
              <a:rPr lang="el-GR" dirty="0"/>
              <a:t>θνητός = μείζων όρος</a:t>
            </a:r>
          </a:p>
          <a:p>
            <a:r>
              <a:rPr lang="el-GR" dirty="0"/>
              <a:t>ά</a:t>
            </a:r>
            <a:r>
              <a:rPr lang="el-GR"/>
              <a:t>νθρωπος </a:t>
            </a:r>
            <a:r>
              <a:rPr lang="el-GR" dirty="0"/>
              <a:t>= μέσος όρος</a:t>
            </a:r>
          </a:p>
        </p:txBody>
      </p:sp>
    </p:spTree>
    <p:extLst>
      <p:ext uri="{BB962C8B-B14F-4D97-AF65-F5344CB8AC3E}">
        <p14:creationId xmlns:p14="http://schemas.microsoft.com/office/powerpoint/2010/main" val="281699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EC5A2B-7847-4176-9EF6-060CF4F7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ΛΟΓΟΣ – ΛΟΓΙΚΗ – ΛΟΓΙΚΗ ΦΙΛΟΣΟΦΙΑ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89E4ED-9840-4BD0-B265-5C75B5CEB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Σημασίες της λέξης «λόγος»</a:t>
            </a:r>
            <a:r>
              <a:rPr lang="en-US" dirty="0"/>
              <a:t>: </a:t>
            </a: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Ομιλία, συζήτηση, λέξη, διήγηση, λόγος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Λογική σκέψη, αιτιολόγηση, επιχειρηματολογία, συλλογισμός</a:t>
            </a:r>
          </a:p>
          <a:p>
            <a:r>
              <a:rPr lang="el-GR" dirty="0"/>
              <a:t>Σημασίες της λέξης «λογικός»</a:t>
            </a:r>
            <a:r>
              <a:rPr lang="en-US" dirty="0"/>
              <a:t>: </a:t>
            </a: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Ο ικανός στη λογική σκέψη, αυτός που διαθέτει ορθό λόγο, ο εύλογος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Η Λογική (δηλ. η λογική τέχνη) = η επιστήμη που μελετά τους νόμους της </a:t>
            </a:r>
            <a:r>
              <a:rPr lang="el-GR" dirty="0">
                <a:solidFill>
                  <a:schemeClr val="tx2"/>
                </a:solidFill>
              </a:rPr>
              <a:t>ορθής σκέψης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1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0452AF-0897-408E-989A-D584892C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ΣΗΜΑΙΝΕΙ ΟΡΘΗ ΣΚΕΨΗ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A34E8B-0B98-4888-8313-626FC00F6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επιστήμη της λογικής δεν εξετάζει τις συνθήκες κάτω από τις οποίες μπορούν οι άνθρωποι να σκέπτονται λογικά (και όχι παράλογα) δηλ. παράγοντες ψυχολογικούς, ηθικούς, μορφωτικούς, πνευματικούς </a:t>
            </a:r>
            <a:r>
              <a:rPr lang="el-GR" dirty="0" err="1"/>
              <a:t>κλπ</a:t>
            </a:r>
            <a:endParaRPr lang="el-GR" dirty="0"/>
          </a:p>
          <a:p>
            <a:endParaRPr lang="el-GR" dirty="0"/>
          </a:p>
          <a:p>
            <a:r>
              <a:rPr lang="el-GR" dirty="0"/>
              <a:t>Η επιστήμη της λογικής μελετά τον τρόπο με τον οποίο η σκέψη μας οδηγείται σε έγκυρα συμπεράσματα, δηλαδή μελετά την </a:t>
            </a:r>
            <a:r>
              <a:rPr lang="el-GR" dirty="0">
                <a:solidFill>
                  <a:schemeClr val="tx2"/>
                </a:solidFill>
              </a:rPr>
              <a:t>εγκυρότητα των επιχειρημάτων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780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B4051A-8463-45EE-A981-20822F5E2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ΑΡΙΣΤΟΤΕΛΙΚΟ «ΟΡΓΑΝΟΝ»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7CA6E4-4A4E-46E9-B5A3-54C9229C3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Αριστοτέλης ήταν ο πρώτος φιλόσοφος που μελέτησε συστηματικά τα είδη των προτάσεων και των επιχειρημάτων κι έτσι έγινε ο θεμελιωτής της λογικής</a:t>
            </a:r>
          </a:p>
          <a:p>
            <a:r>
              <a:rPr lang="el-GR" dirty="0"/>
              <a:t>Έξι από τα έργα του ασχολούνται με τη μελέτη της λογικής (συλλογικά τους δόθηκε το όνομα «Όργανον»)</a:t>
            </a:r>
          </a:p>
          <a:p>
            <a:r>
              <a:rPr lang="el-GR" dirty="0"/>
              <a:t>Η αριστοτελική λογική παρέμεινε σχεδόν αναλλοίωτη μέχρι τα τέλη του 19</a:t>
            </a:r>
            <a:r>
              <a:rPr lang="el-GR" baseline="30000" dirty="0"/>
              <a:t>ου</a:t>
            </a:r>
            <a:r>
              <a:rPr lang="el-GR" dirty="0"/>
              <a:t> αι.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37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ΕΊΝΑΙ  Ή ΔΕΝ ΕΙΝΑΙ ΜΕΡΟΣ ΤΗΣ ΦΙΛΟΣΟΦΙΑΣ Η ΛΟΓΙΚΗ</a:t>
            </a:r>
            <a:r>
              <a:rPr lang="en-US" dirty="0"/>
              <a:t>;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λογική είναι ξεχωριστός </a:t>
            </a:r>
            <a:r>
              <a:rPr lang="el-GR" dirty="0">
                <a:solidFill>
                  <a:schemeClr val="tx2"/>
                </a:solidFill>
              </a:rPr>
              <a:t>κλάδος</a:t>
            </a:r>
            <a:r>
              <a:rPr lang="el-GR" dirty="0"/>
              <a:t> της φιλοσοφίας ή ένα </a:t>
            </a:r>
            <a:r>
              <a:rPr lang="el-GR" dirty="0">
                <a:solidFill>
                  <a:schemeClr val="tx2"/>
                </a:solidFill>
              </a:rPr>
              <a:t>εργαλείο</a:t>
            </a:r>
            <a:r>
              <a:rPr lang="el-GR" dirty="0"/>
              <a:t> της φιλοσοφίας (και γενικότερα της επιστήμης)</a:t>
            </a:r>
            <a:r>
              <a:rPr lang="en-US" dirty="0"/>
              <a:t>; </a:t>
            </a:r>
            <a:endParaRPr lang="el-GR" dirty="0"/>
          </a:p>
          <a:p>
            <a:r>
              <a:rPr lang="el-GR" dirty="0"/>
              <a:t>Ο προβληματισμός υπάρχει ήδη από την εποχή του Αριστοτέλη</a:t>
            </a:r>
          </a:p>
          <a:p>
            <a:r>
              <a:rPr lang="el-GR" dirty="0"/>
              <a:t>Ως ξεχωριστός κλάδος η λογική στην εποχή μας έχει περάσει στα χέρια των μαθηματικών (και όχι των φιλοσόφων)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ΑΡΙΣΤΟΤΕΛΙΚΗ ΛΟΓΙΚΗ</a:t>
            </a:r>
            <a:br>
              <a:rPr lang="el-GR" dirty="0"/>
            </a:br>
            <a:r>
              <a:rPr lang="el-GR" dirty="0"/>
              <a:t>ΕΝΝΟΙΕΣ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2"/>
                </a:solidFill>
              </a:rPr>
              <a:t>Πλάτος</a:t>
            </a:r>
            <a:r>
              <a:rPr lang="el-GR" dirty="0"/>
              <a:t> μιας έννοιας = το σύνολο το ομοειδών αντικειμένων που υπάγονται σ’ αυτήν την έννοια (πχ πλάτος της έννοιας θηλαστικό είναι όλα τα ζώα που είναι θηλαστικά δηλ. η αγελάδα, ο σκύλος, το λιοντάρι, η φάλαινα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r>
              <a:rPr lang="el-GR" dirty="0">
                <a:solidFill>
                  <a:schemeClr val="tx2"/>
                </a:solidFill>
              </a:rPr>
              <a:t>Βάθος</a:t>
            </a:r>
            <a:r>
              <a:rPr lang="el-GR" dirty="0"/>
              <a:t> μιας έννοιας = το σύνολο των κοινών χαρακτηριστικών των αντικειμένων που υπάγονται σε μια έννοια (πχ βάθος της έννοιας θηλαστικό είναι το κοινό χαρακτηριστικό του τρόπου που γεννούν όλα τα θηλαστικά, </a:t>
            </a:r>
            <a:r>
              <a:rPr lang="el-GR" dirty="0" err="1"/>
              <a:t>δηλ.ότι</a:t>
            </a:r>
            <a:r>
              <a:rPr lang="el-GR" dirty="0"/>
              <a:t> γεννούν μικρά –όχι αυγά)</a:t>
            </a:r>
          </a:p>
          <a:p>
            <a:r>
              <a:rPr lang="el-GR" dirty="0"/>
              <a:t>Όσο μεγαλύτερο είναι το βάθος μιας έννοιας τόσο στενότερο είναι το πλάτος της (δηλ. περισσότερα κοινά χαρακτηριστικά </a:t>
            </a:r>
            <a:r>
              <a:rPr lang="el-GR" dirty="0">
                <a:sym typeface="Symbol"/>
              </a:rPr>
              <a:t> λιγότερα ομοειδή αντικείμενα)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ΓΕΝΟΣ - ΕΙΔΟΣ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>
                <a:solidFill>
                  <a:schemeClr val="tx2"/>
                </a:solidFill>
              </a:rPr>
              <a:t>ευρύτερη</a:t>
            </a:r>
            <a:r>
              <a:rPr lang="el-GR" dirty="0"/>
              <a:t> έννοια (που περιλαμβάνει τουλάχιστον μια άλλη) αποτελεί γένος</a:t>
            </a:r>
          </a:p>
          <a:p>
            <a:r>
              <a:rPr lang="el-GR" dirty="0"/>
              <a:t>Η </a:t>
            </a:r>
            <a:r>
              <a:rPr lang="el-GR" dirty="0">
                <a:solidFill>
                  <a:schemeClr val="tx2"/>
                </a:solidFill>
              </a:rPr>
              <a:t>στενότερη</a:t>
            </a:r>
            <a:r>
              <a:rPr lang="el-GR" dirty="0"/>
              <a:t> έννοια (σε σχέση με μια άλλη που την περιλαμβάνει) αποτελεί είδος</a:t>
            </a:r>
          </a:p>
          <a:p>
            <a:r>
              <a:rPr lang="el-GR" dirty="0"/>
              <a:t>Το αμέσως ευρύτερο γένος μιας έννοιας ονομάζεται </a:t>
            </a:r>
            <a:r>
              <a:rPr lang="el-GR" dirty="0">
                <a:solidFill>
                  <a:schemeClr val="tx2"/>
                </a:solidFill>
              </a:rPr>
              <a:t>προσεχές γένος </a:t>
            </a:r>
          </a:p>
          <a:p>
            <a:r>
              <a:rPr lang="el-GR" dirty="0"/>
              <a:t>Το αμέσως στενότερο είδος μιας έννοιας ονομάζεται </a:t>
            </a:r>
            <a:r>
              <a:rPr lang="el-GR" dirty="0">
                <a:solidFill>
                  <a:schemeClr val="tx2"/>
                </a:solidFill>
              </a:rPr>
              <a:t>προσεχές είδος</a:t>
            </a:r>
          </a:p>
          <a:p>
            <a:r>
              <a:rPr lang="el-GR" dirty="0"/>
              <a:t>Το χαρακτηριστικό που καθιστά μια έννοια στενότερη σε σχέση με την αμέσως ευρύτερή της ονομάζεται </a:t>
            </a:r>
            <a:r>
              <a:rPr lang="el-GR" dirty="0">
                <a:solidFill>
                  <a:schemeClr val="tx2"/>
                </a:solidFill>
              </a:rPr>
              <a:t>ειδοποιός διαφορά </a:t>
            </a:r>
          </a:p>
          <a:p>
            <a:r>
              <a:rPr lang="el-GR" dirty="0"/>
              <a:t>Για να </a:t>
            </a:r>
            <a:r>
              <a:rPr lang="el-GR" dirty="0">
                <a:solidFill>
                  <a:schemeClr val="tx2"/>
                </a:solidFill>
              </a:rPr>
              <a:t>ορίσουμε</a:t>
            </a:r>
            <a:r>
              <a:rPr lang="el-GR" dirty="0"/>
              <a:t> μια έννοια χρειάζεται το προσεχές γένος και η ειδοποιός διαφορά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ΠΡΟΤΑΣΕΙΣ ΤΗΣ ΛΟΓΙΚΗΣ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    Η λογική ασχολείται με προτάσεις </a:t>
            </a:r>
            <a:r>
              <a:rPr lang="el-GR" dirty="0">
                <a:solidFill>
                  <a:schemeClr val="tx2"/>
                </a:solidFill>
              </a:rPr>
              <a:t>αποφαντικές ή δηλωτικές</a:t>
            </a:r>
            <a:r>
              <a:rPr lang="el-GR" dirty="0"/>
              <a:t> (δηλ. με προτάσεις που δηλώνουν μια γνώμη ή πεποίθηση για κάτι και που μπορούν να χαρακτηριστούν ως αληθείς ή ψευδείς)</a:t>
            </a:r>
          </a:p>
          <a:p>
            <a:r>
              <a:rPr lang="el-GR" dirty="0"/>
              <a:t>Η </a:t>
            </a:r>
            <a:r>
              <a:rPr lang="el-GR" dirty="0">
                <a:solidFill>
                  <a:schemeClr val="tx2"/>
                </a:solidFill>
              </a:rPr>
              <a:t>απλή δηλωτική πρόταση </a:t>
            </a:r>
            <a:r>
              <a:rPr lang="el-GR" dirty="0"/>
              <a:t>έχει τη μορφή </a:t>
            </a:r>
          </a:p>
          <a:p>
            <a:pPr>
              <a:buNone/>
            </a:pPr>
            <a:r>
              <a:rPr lang="el-GR" dirty="0"/>
              <a:t>Υ – Σ/Ρ – Κ (ΥΠΟΚΕΙΜΕΝΟ – ΣΥΝΔΕΤΙΚΟ ΡΗΜΑ – ΚΑΤΗΓΟΡΟΥΜΕΝΟ)</a:t>
            </a:r>
          </a:p>
          <a:p>
            <a:r>
              <a:rPr lang="el-GR" dirty="0"/>
              <a:t>Δηλαδή στην απλή δηλωτική πρόταση μία έννοια (το κατηγορούμενο) αποδίδεται σε μια άλλη έννοια (το υποκείμενο)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ΣΥΛΛΟΓΙΣΜΟΙ - ΧΑΡΑΚΤΗΡΙΣΤΙΚΑ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Το συμπέρασμα προκύπτει από δύο προτάσεις (τις προκείμενες)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Όλες οι προτάσεις είναι απλές (έχουν τη μορφή Υ-Κ)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Στις προτάσεις εμπλέκονται 3 έννοιες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Το Υ του συμπεράσματος ονομάζεται </a:t>
            </a:r>
            <a:r>
              <a:rPr lang="el-GR" dirty="0">
                <a:solidFill>
                  <a:schemeClr val="tx2"/>
                </a:solidFill>
              </a:rPr>
              <a:t>ελάσσων όρος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Το Κ του συμπεράσματος ονομάζεται </a:t>
            </a:r>
            <a:r>
              <a:rPr lang="el-GR" dirty="0">
                <a:solidFill>
                  <a:schemeClr val="tx2"/>
                </a:solidFill>
              </a:rPr>
              <a:t>μείζων όρος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 τρίτος όρος (η έννοια που εμφανίζεται μόνο στις προκείμενες) ονομάζεται </a:t>
            </a:r>
            <a:r>
              <a:rPr lang="el-GR" dirty="0">
                <a:solidFill>
                  <a:schemeClr val="tx2"/>
                </a:solidFill>
              </a:rPr>
              <a:t>μέσος όρος (Μ)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ΙΧΝΟΣ ΑΤΜΟΥ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TM04033937[[fn=ΙΧΝΟΣ ΑΤΜΟΥ]]</Template>
  <TotalTime>12</TotalTime>
  <Words>626</Words>
  <Application>Microsoft Office PowerPoint</Application>
  <PresentationFormat>Ευρεία οθόνη</PresentationFormat>
  <Paragraphs>51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</vt:lpstr>
      <vt:lpstr>ΙΧΝΟΣ ΑΤΜΟΥ</vt:lpstr>
      <vt:lpstr>ΕΝΝΟΙΕΣ ΣΥΛΛΟΓΙΣΜΟΙ</vt:lpstr>
      <vt:lpstr>ΛΟΓΟΣ – ΛΟΓΙΚΗ – ΛΟΓΙΚΗ ΦΙΛΟΣΟΦΙΑ</vt:lpstr>
      <vt:lpstr>ΤΙ ΣΗΜΑΙΝΕΙ ΟΡΘΗ ΣΚΕΨΗ</vt:lpstr>
      <vt:lpstr>ΤΟ ΑΡΙΣΤΟΤΕΛΙΚΟ «ΟΡΓΑΝΟΝ» </vt:lpstr>
      <vt:lpstr>ΕΊΝΑΙ  Ή ΔΕΝ ΕΙΝΑΙ ΜΕΡΟΣ ΤΗΣ ΦΙΛΟΣΟΦΙΑΣ Η ΛΟΓΙΚΗ; </vt:lpstr>
      <vt:lpstr>ΑΡΙΣΤΟΤΕΛΙΚΗ ΛΟΓΙΚΗ ΕΝΝΟΙΕΣ</vt:lpstr>
      <vt:lpstr>ΓΕΝΟΣ - ΕΙΔΟΣ</vt:lpstr>
      <vt:lpstr>ΟΙ ΠΡΟΤΑΣΕΙΣ ΤΗΣ ΛΟΓΙΚΗΣ</vt:lpstr>
      <vt:lpstr>ΣΥΛΛΟΓΙΣΜΟΙ - ΧΑΡΑΚΤΗΡΙΣΤΙΚΑ</vt:lpstr>
      <vt:lpstr>Παραδειγμα παραγωγικου συλλογισμου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ΕΝΝΟΙΕΣ ΣΥΛΛΟΓΙΣΜΟΙ</dc:title>
  <dc:creator>Κωστής Χριστοφυλάκος</dc:creator>
  <cp:lastModifiedBy>Κωστής Χριστοφυλάκος</cp:lastModifiedBy>
  <cp:revision>2</cp:revision>
  <dcterms:created xsi:type="dcterms:W3CDTF">2020-12-16T11:46:25Z</dcterms:created>
  <dcterms:modified xsi:type="dcterms:W3CDTF">2020-12-16T11:58:40Z</dcterms:modified>
</cp:coreProperties>
</file>