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2"/>
  </p:notesMasterIdLst>
  <p:sldIdLst>
    <p:sldId id="256" r:id="rId2"/>
    <p:sldId id="286" r:id="rId3"/>
    <p:sldId id="287" r:id="rId4"/>
    <p:sldId id="289" r:id="rId5"/>
    <p:sldId id="288" r:id="rId6"/>
    <p:sldId id="257" r:id="rId7"/>
    <p:sldId id="258" r:id="rId8"/>
    <p:sldId id="259" r:id="rId9"/>
    <p:sldId id="260" r:id="rId10"/>
    <p:sldId id="290" r:id="rId11"/>
    <p:sldId id="291" r:id="rId12"/>
    <p:sldId id="261" r:id="rId13"/>
    <p:sldId id="293" r:id="rId14"/>
    <p:sldId id="292" r:id="rId15"/>
    <p:sldId id="262" r:id="rId16"/>
    <p:sldId id="294" r:id="rId17"/>
    <p:sldId id="263" r:id="rId18"/>
    <p:sldId id="264" r:id="rId19"/>
    <p:sldId id="273" r:id="rId20"/>
    <p:sldId id="265" r:id="rId21"/>
    <p:sldId id="266" r:id="rId22"/>
    <p:sldId id="267" r:id="rId23"/>
    <p:sldId id="268" r:id="rId24"/>
    <p:sldId id="274" r:id="rId25"/>
    <p:sldId id="275" r:id="rId26"/>
    <p:sldId id="276" r:id="rId27"/>
    <p:sldId id="277" r:id="rId28"/>
    <p:sldId id="278" r:id="rId29"/>
    <p:sldId id="269" r:id="rId30"/>
    <p:sldId id="270"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10" autoAdjust="0"/>
    <p:restoredTop sz="94660"/>
  </p:normalViewPr>
  <p:slideViewPr>
    <p:cSldViewPr>
      <p:cViewPr varScale="1">
        <p:scale>
          <a:sx n="81" d="100"/>
          <a:sy n="81" d="100"/>
        </p:scale>
        <p:origin x="1459"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61C3B9-A0ED-44AB-A76A-93DD44CDB8B0}" type="datetimeFigureOut">
              <a:rPr lang="el-GR" smtClean="0"/>
              <a:t>4/9/2021</a:t>
            </a:fld>
            <a:endParaRPr lang="el-GR"/>
          </a:p>
        </p:txBody>
      </p:sp>
      <p:sp>
        <p:nvSpPr>
          <p:cNvPr id="4" name="Θέση εικόνας διαφάνειας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5B50AD-341C-4384-B136-9E38EFD5EC98}" type="slidenum">
              <a:rPr lang="el-GR" smtClean="0"/>
              <a:t>‹#›</a:t>
            </a:fld>
            <a:endParaRPr lang="el-GR"/>
          </a:p>
        </p:txBody>
      </p:sp>
    </p:spTree>
    <p:extLst>
      <p:ext uri="{BB962C8B-B14F-4D97-AF65-F5344CB8AC3E}">
        <p14:creationId xmlns:p14="http://schemas.microsoft.com/office/powerpoint/2010/main" val="16843928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825B50AD-341C-4384-B136-9E38EFD5EC98}" type="slidenum">
              <a:rPr lang="el-GR" smtClean="0"/>
              <a:t>13</a:t>
            </a:fld>
            <a:endParaRPr lang="el-GR"/>
          </a:p>
        </p:txBody>
      </p:sp>
    </p:spTree>
    <p:extLst>
      <p:ext uri="{BB962C8B-B14F-4D97-AF65-F5344CB8AC3E}">
        <p14:creationId xmlns:p14="http://schemas.microsoft.com/office/powerpoint/2010/main" val="18615625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825B50AD-341C-4384-B136-9E38EFD5EC98}" type="slidenum">
              <a:rPr lang="el-GR" smtClean="0"/>
              <a:t>14</a:t>
            </a:fld>
            <a:endParaRPr lang="el-GR"/>
          </a:p>
        </p:txBody>
      </p:sp>
    </p:spTree>
    <p:extLst>
      <p:ext uri="{BB962C8B-B14F-4D97-AF65-F5344CB8AC3E}">
        <p14:creationId xmlns:p14="http://schemas.microsoft.com/office/powerpoint/2010/main" val="36071823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ctrTitle"/>
          </p:nvPr>
        </p:nvSpPr>
        <p:spPr>
          <a:xfrm>
            <a:off x="914400" y="1803405"/>
            <a:ext cx="7315200" cy="1825096"/>
          </a:xfrm>
        </p:spPr>
        <p:txBody>
          <a:bodyPr anchor="b">
            <a:normAutofit/>
          </a:bodyPr>
          <a:lstStyle>
            <a:lvl1pPr algn="l">
              <a:defRPr sz="60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914400" y="3632201"/>
            <a:ext cx="73152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5932170" y="4323845"/>
            <a:ext cx="2297429" cy="365125"/>
          </a:xfrm>
        </p:spPr>
        <p:txBody>
          <a:bodyPr/>
          <a:lstStyle/>
          <a:p>
            <a:fld id="{45054DDD-43A0-42E1-ABCB-AFE382D823C3}" type="datetimeFigureOut">
              <a:rPr lang="el-GR" smtClean="0"/>
              <a:pPr/>
              <a:t>4/9/2021</a:t>
            </a:fld>
            <a:endParaRPr lang="el-GR"/>
          </a:p>
        </p:txBody>
      </p:sp>
      <p:sp>
        <p:nvSpPr>
          <p:cNvPr id="5" name="Footer Placeholder 4"/>
          <p:cNvSpPr>
            <a:spLocks noGrp="1"/>
          </p:cNvSpPr>
          <p:nvPr>
            <p:ph type="ftr" sz="quarter" idx="11"/>
          </p:nvPr>
        </p:nvSpPr>
        <p:spPr>
          <a:xfrm>
            <a:off x="914400" y="4323846"/>
            <a:ext cx="4880610" cy="365125"/>
          </a:xfrm>
        </p:spPr>
        <p:txBody>
          <a:bodyPr/>
          <a:lstStyle/>
          <a:p>
            <a:endParaRPr lang="el-GR"/>
          </a:p>
        </p:txBody>
      </p:sp>
      <p:sp>
        <p:nvSpPr>
          <p:cNvPr id="6" name="Slide Number Placeholder 5"/>
          <p:cNvSpPr>
            <a:spLocks noGrp="1"/>
          </p:cNvSpPr>
          <p:nvPr>
            <p:ph type="sldNum" sz="quarter" idx="12"/>
          </p:nvPr>
        </p:nvSpPr>
        <p:spPr>
          <a:xfrm>
            <a:off x="6057900" y="1430867"/>
            <a:ext cx="2171700" cy="365125"/>
          </a:xfrm>
        </p:spPr>
        <p:txBody>
          <a:bodyPr/>
          <a:lstStyle/>
          <a:p>
            <a:fld id="{E04B6E80-2674-44DF-8C29-BAC652D8EB87}" type="slidenum">
              <a:rPr lang="el-GR" smtClean="0"/>
              <a:pPr/>
              <a:t>‹#›</a:t>
            </a:fld>
            <a:endParaRPr lang="el-GR"/>
          </a:p>
        </p:txBody>
      </p:sp>
    </p:spTree>
    <p:extLst>
      <p:ext uri="{BB962C8B-B14F-4D97-AF65-F5344CB8AC3E}">
        <p14:creationId xmlns:p14="http://schemas.microsoft.com/office/powerpoint/2010/main" val="36478875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594355" y="4697361"/>
            <a:ext cx="7956482" cy="819355"/>
          </a:xfrm>
        </p:spPr>
        <p:txBody>
          <a:bodyPr anchor="b"/>
          <a:lstStyle>
            <a:lvl1pPr algn="l">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594355" y="977035"/>
            <a:ext cx="7950260" cy="340697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594360" y="5516716"/>
            <a:ext cx="7955280" cy="746924"/>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5054DDD-43A0-42E1-ABCB-AFE382D823C3}" type="datetimeFigureOut">
              <a:rPr lang="el-GR" smtClean="0"/>
              <a:pPr/>
              <a:t>4/9/2021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04B6E80-2674-44DF-8C29-BAC652D8EB87}" type="slidenum">
              <a:rPr lang="el-GR" smtClean="0"/>
              <a:pPr/>
              <a:t>‹#›</a:t>
            </a:fld>
            <a:endParaRPr lang="el-GR"/>
          </a:p>
        </p:txBody>
      </p:sp>
    </p:spTree>
    <p:extLst>
      <p:ext uri="{BB962C8B-B14F-4D97-AF65-F5344CB8AC3E}">
        <p14:creationId xmlns:p14="http://schemas.microsoft.com/office/powerpoint/2010/main" val="821729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Τίτλος και λεζάντα">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594360" y="753533"/>
            <a:ext cx="7955280" cy="2802467"/>
          </a:xfrm>
        </p:spPr>
        <p:txBody>
          <a:bodyPr anchor="ctr"/>
          <a:lstStyle>
            <a:lvl1pPr algn="l">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685800" y="3649134"/>
            <a:ext cx="7772400" cy="1330852"/>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fld id="{45054DDD-43A0-42E1-ABCB-AFE382D823C3}" type="datetimeFigureOut">
              <a:rPr lang="el-GR" smtClean="0"/>
              <a:pPr/>
              <a:t>4/9/2021</a:t>
            </a:fld>
            <a:endParaRPr lang="el-GR"/>
          </a:p>
        </p:txBody>
      </p:sp>
      <p:sp>
        <p:nvSpPr>
          <p:cNvPr id="6" name="Footer Placeholder 5"/>
          <p:cNvSpPr>
            <a:spLocks noGrp="1"/>
          </p:cNvSpPr>
          <p:nvPr>
            <p:ph type="ftr" sz="quarter" idx="11"/>
          </p:nvPr>
        </p:nvSpPr>
        <p:spPr>
          <a:xfrm>
            <a:off x="594360" y="381001"/>
            <a:ext cx="4830656" cy="365125"/>
          </a:xfrm>
        </p:spPr>
        <p:txBody>
          <a:bodyPr/>
          <a:lstStyle/>
          <a:p>
            <a:endParaRPr lang="el-GR"/>
          </a:p>
        </p:txBody>
      </p:sp>
      <p:sp>
        <p:nvSpPr>
          <p:cNvPr id="7" name="Slide Number Placeholder 6"/>
          <p:cNvSpPr>
            <a:spLocks noGrp="1"/>
          </p:cNvSpPr>
          <p:nvPr>
            <p:ph type="sldNum" sz="quarter" idx="12"/>
          </p:nvPr>
        </p:nvSpPr>
        <p:spPr>
          <a:xfrm>
            <a:off x="7882466" y="381001"/>
            <a:ext cx="667174" cy="365125"/>
          </a:xfrm>
        </p:spPr>
        <p:txBody>
          <a:bodyPr/>
          <a:lstStyle/>
          <a:p>
            <a:fld id="{E04B6E80-2674-44DF-8C29-BAC652D8EB87}" type="slidenum">
              <a:rPr lang="el-GR" smtClean="0"/>
              <a:pPr/>
              <a:t>‹#›</a:t>
            </a:fld>
            <a:endParaRPr lang="el-GR"/>
          </a:p>
        </p:txBody>
      </p:sp>
    </p:spTree>
    <p:extLst>
      <p:ext uri="{BB962C8B-B14F-4D97-AF65-F5344CB8AC3E}">
        <p14:creationId xmlns:p14="http://schemas.microsoft.com/office/powerpoint/2010/main" val="1442448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Εισαγωγικά με λεζάντα">
    <p:spTree>
      <p:nvGrpSpPr>
        <p:cNvPr id="1" name=""/>
        <p:cNvGrpSpPr/>
        <p:nvPr/>
      </p:nvGrpSpPr>
      <p:grpSpPr>
        <a:xfrm>
          <a:off x="0" y="0"/>
          <a:ext cx="0" cy="0"/>
          <a:chOff x="0" y="0"/>
          <a:chExt cx="0" cy="0"/>
        </a:xfrm>
      </p:grpSpPr>
      <p:pic>
        <p:nvPicPr>
          <p:cNvPr id="11" name="Picture 10"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768351" y="753534"/>
            <a:ext cx="7613650" cy="2756234"/>
          </a:xfrm>
        </p:spPr>
        <p:txBody>
          <a:bodyPr anchor="ctr"/>
          <a:lstStyle>
            <a:lvl1pPr algn="l">
              <a:defRPr sz="3200"/>
            </a:lvl1pPr>
          </a:lstStyle>
          <a:p>
            <a:r>
              <a:rPr lang="el-GR"/>
              <a:t>Κάντε κλικ για να επεξεργαστείτε τον τίτλο υποδείγματος</a:t>
            </a:r>
            <a:endParaRPr lang="en-US" dirty="0"/>
          </a:p>
        </p:txBody>
      </p:sp>
      <p:sp>
        <p:nvSpPr>
          <p:cNvPr id="12" name="Text Placeholder 3"/>
          <p:cNvSpPr>
            <a:spLocks noGrp="1"/>
          </p:cNvSpPr>
          <p:nvPr>
            <p:ph type="body" sz="half" idx="13"/>
          </p:nvPr>
        </p:nvSpPr>
        <p:spPr>
          <a:xfrm>
            <a:off x="977899" y="3509768"/>
            <a:ext cx="7194552"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4" name="Text Placeholder 3"/>
          <p:cNvSpPr>
            <a:spLocks noGrp="1"/>
          </p:cNvSpPr>
          <p:nvPr>
            <p:ph type="body" sz="half" idx="2"/>
          </p:nvPr>
        </p:nvSpPr>
        <p:spPr>
          <a:xfrm>
            <a:off x="685800" y="4174597"/>
            <a:ext cx="7778752" cy="821265"/>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fld id="{45054DDD-43A0-42E1-ABCB-AFE382D823C3}" type="datetimeFigureOut">
              <a:rPr lang="el-GR" smtClean="0"/>
              <a:pPr/>
              <a:t>4/9/2021</a:t>
            </a:fld>
            <a:endParaRPr lang="el-GR"/>
          </a:p>
        </p:txBody>
      </p:sp>
      <p:sp>
        <p:nvSpPr>
          <p:cNvPr id="6" name="Footer Placeholder 5"/>
          <p:cNvSpPr>
            <a:spLocks noGrp="1"/>
          </p:cNvSpPr>
          <p:nvPr>
            <p:ph type="ftr" sz="quarter" idx="11"/>
          </p:nvPr>
        </p:nvSpPr>
        <p:spPr>
          <a:xfrm>
            <a:off x="594360" y="379438"/>
            <a:ext cx="4830656" cy="365125"/>
          </a:xfrm>
        </p:spPr>
        <p:txBody>
          <a:bodyPr/>
          <a:lstStyle/>
          <a:p>
            <a:endParaRPr lang="el-GR"/>
          </a:p>
        </p:txBody>
      </p:sp>
      <p:sp>
        <p:nvSpPr>
          <p:cNvPr id="7" name="Slide Number Placeholder 6"/>
          <p:cNvSpPr>
            <a:spLocks noGrp="1"/>
          </p:cNvSpPr>
          <p:nvPr>
            <p:ph type="sldNum" sz="quarter" idx="12"/>
          </p:nvPr>
        </p:nvSpPr>
        <p:spPr>
          <a:xfrm>
            <a:off x="7882466" y="381001"/>
            <a:ext cx="667174" cy="365125"/>
          </a:xfrm>
        </p:spPr>
        <p:txBody>
          <a:bodyPr/>
          <a:lstStyle/>
          <a:p>
            <a:fld id="{E04B6E80-2674-44DF-8C29-BAC652D8EB87}" type="slidenum">
              <a:rPr lang="el-GR" smtClean="0"/>
              <a:pPr/>
              <a:t>‹#›</a:t>
            </a:fld>
            <a:endParaRPr lang="el-GR"/>
          </a:p>
        </p:txBody>
      </p:sp>
      <p:sp>
        <p:nvSpPr>
          <p:cNvPr id="13" name="TextBox 12"/>
          <p:cNvSpPr txBox="1"/>
          <p:nvPr/>
        </p:nvSpPr>
        <p:spPr>
          <a:xfrm>
            <a:off x="231458" y="80772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8146733" y="302133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7336030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Κάρτα ονόματος">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685800" y="1124702"/>
            <a:ext cx="7774782" cy="2511835"/>
          </a:xfrm>
        </p:spPr>
        <p:txBody>
          <a:bodyPr anchor="b"/>
          <a:lstStyle>
            <a:lvl1pPr algn="l">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685792" y="3648316"/>
            <a:ext cx="7773608"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5562176" y="378884"/>
            <a:ext cx="2183130" cy="365125"/>
          </a:xfrm>
        </p:spPr>
        <p:txBody>
          <a:bodyPr/>
          <a:lstStyle>
            <a:lvl1pPr algn="r">
              <a:defRPr/>
            </a:lvl1pPr>
          </a:lstStyle>
          <a:p>
            <a:fld id="{45054DDD-43A0-42E1-ABCB-AFE382D823C3}" type="datetimeFigureOut">
              <a:rPr lang="el-GR" smtClean="0"/>
              <a:pPr/>
              <a:t>4/9/2021</a:t>
            </a:fld>
            <a:endParaRPr lang="el-GR"/>
          </a:p>
        </p:txBody>
      </p:sp>
      <p:sp>
        <p:nvSpPr>
          <p:cNvPr id="6" name="Footer Placeholder 5"/>
          <p:cNvSpPr>
            <a:spLocks noGrp="1"/>
          </p:cNvSpPr>
          <p:nvPr>
            <p:ph type="ftr" sz="quarter" idx="11"/>
          </p:nvPr>
        </p:nvSpPr>
        <p:spPr>
          <a:xfrm>
            <a:off x="594360" y="378884"/>
            <a:ext cx="4830656" cy="365125"/>
          </a:xfrm>
        </p:spPr>
        <p:txBody>
          <a:bodyPr/>
          <a:lstStyle/>
          <a:p>
            <a:endParaRPr lang="el-GR"/>
          </a:p>
        </p:txBody>
      </p:sp>
      <p:sp>
        <p:nvSpPr>
          <p:cNvPr id="7" name="Slide Number Placeholder 6"/>
          <p:cNvSpPr>
            <a:spLocks noGrp="1"/>
          </p:cNvSpPr>
          <p:nvPr>
            <p:ph type="sldNum" sz="quarter" idx="12"/>
          </p:nvPr>
        </p:nvSpPr>
        <p:spPr>
          <a:xfrm>
            <a:off x="7882466" y="381001"/>
            <a:ext cx="667174" cy="365125"/>
          </a:xfrm>
        </p:spPr>
        <p:txBody>
          <a:bodyPr/>
          <a:lstStyle/>
          <a:p>
            <a:fld id="{E04B6E80-2674-44DF-8C29-BAC652D8EB87}" type="slidenum">
              <a:rPr lang="el-GR" smtClean="0"/>
              <a:pPr/>
              <a:t>‹#›</a:t>
            </a:fld>
            <a:endParaRPr lang="el-GR"/>
          </a:p>
        </p:txBody>
      </p:sp>
    </p:spTree>
    <p:extLst>
      <p:ext uri="{BB962C8B-B14F-4D97-AF65-F5344CB8AC3E}">
        <p14:creationId xmlns:p14="http://schemas.microsoft.com/office/powerpoint/2010/main" val="18663447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15" name="Title 1"/>
          <p:cNvSpPr>
            <a:spLocks noGrp="1"/>
          </p:cNvSpPr>
          <p:nvPr>
            <p:ph type="title"/>
          </p:nvPr>
        </p:nvSpPr>
        <p:spPr>
          <a:xfrm>
            <a:off x="2171701" y="762000"/>
            <a:ext cx="6377939" cy="1303867"/>
          </a:xfrm>
        </p:spPr>
        <p:txBody>
          <a:bodyPr/>
          <a:lstStyle/>
          <a:p>
            <a:r>
              <a:rPr lang="el-GR"/>
              <a:t>Κάντε κλικ για να επεξεργαστείτε τον τίτλο υποδείγματος</a:t>
            </a:r>
            <a:endParaRPr lang="en-US" dirty="0"/>
          </a:p>
        </p:txBody>
      </p:sp>
      <p:sp>
        <p:nvSpPr>
          <p:cNvPr id="7" name="Text Placeholder 2"/>
          <p:cNvSpPr>
            <a:spLocks noGrp="1"/>
          </p:cNvSpPr>
          <p:nvPr>
            <p:ph type="body" idx="1"/>
          </p:nvPr>
        </p:nvSpPr>
        <p:spPr>
          <a:xfrm>
            <a:off x="594361" y="2202080"/>
            <a:ext cx="2560320"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8" name="Text Placeholder 3"/>
          <p:cNvSpPr>
            <a:spLocks noGrp="1"/>
          </p:cNvSpPr>
          <p:nvPr>
            <p:ph type="body" sz="half" idx="15"/>
          </p:nvPr>
        </p:nvSpPr>
        <p:spPr>
          <a:xfrm>
            <a:off x="59436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9" name="Text Placeholder 4"/>
          <p:cNvSpPr>
            <a:spLocks noGrp="1"/>
          </p:cNvSpPr>
          <p:nvPr>
            <p:ph type="body" sz="quarter" idx="3"/>
          </p:nvPr>
        </p:nvSpPr>
        <p:spPr>
          <a:xfrm>
            <a:off x="3302237" y="2201333"/>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0" name="Text Placeholder 3"/>
          <p:cNvSpPr>
            <a:spLocks noGrp="1"/>
          </p:cNvSpPr>
          <p:nvPr>
            <p:ph type="body" sz="half" idx="16"/>
          </p:nvPr>
        </p:nvSpPr>
        <p:spPr>
          <a:xfrm>
            <a:off x="3300781" y="2904068"/>
            <a:ext cx="2560320" cy="335957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1" name="Text Placeholder 4"/>
          <p:cNvSpPr>
            <a:spLocks noGrp="1"/>
          </p:cNvSpPr>
          <p:nvPr>
            <p:ph type="body" sz="quarter" idx="13"/>
          </p:nvPr>
        </p:nvSpPr>
        <p:spPr>
          <a:xfrm>
            <a:off x="5989319" y="2192866"/>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2" name="Text Placeholder 3"/>
          <p:cNvSpPr>
            <a:spLocks noGrp="1"/>
          </p:cNvSpPr>
          <p:nvPr>
            <p:ph type="body" sz="half" idx="17"/>
          </p:nvPr>
        </p:nvSpPr>
        <p:spPr>
          <a:xfrm>
            <a:off x="598932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45054DDD-43A0-42E1-ABCB-AFE382D823C3}" type="datetimeFigureOut">
              <a:rPr lang="el-GR" smtClean="0"/>
              <a:pPr/>
              <a:t>4/9/2021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E04B6E80-2674-44DF-8C29-BAC652D8EB87}" type="slidenum">
              <a:rPr lang="el-GR" smtClean="0"/>
              <a:pPr/>
              <a:t>‹#›</a:t>
            </a:fld>
            <a:endParaRPr lang="el-GR"/>
          </a:p>
        </p:txBody>
      </p:sp>
    </p:spTree>
    <p:extLst>
      <p:ext uri="{BB962C8B-B14F-4D97-AF65-F5344CB8AC3E}">
        <p14:creationId xmlns:p14="http://schemas.microsoft.com/office/powerpoint/2010/main" val="24555142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30" name="Title 1"/>
          <p:cNvSpPr>
            <a:spLocks noGrp="1"/>
          </p:cNvSpPr>
          <p:nvPr>
            <p:ph type="title"/>
          </p:nvPr>
        </p:nvSpPr>
        <p:spPr>
          <a:xfrm>
            <a:off x="2171702" y="762000"/>
            <a:ext cx="6381984" cy="1295400"/>
          </a:xfrm>
        </p:spPr>
        <p:txBody>
          <a:bodyPr/>
          <a:lstStyle/>
          <a:p>
            <a:r>
              <a:rPr lang="el-GR"/>
              <a:t>Κάντε κλικ για να επεξεργαστείτε τον τίτλο υποδείγματος</a:t>
            </a:r>
            <a:endParaRPr lang="en-US" dirty="0"/>
          </a:p>
        </p:txBody>
      </p:sp>
      <p:sp>
        <p:nvSpPr>
          <p:cNvPr id="19" name="Text Placeholder 2"/>
          <p:cNvSpPr>
            <a:spLocks noGrp="1"/>
          </p:cNvSpPr>
          <p:nvPr>
            <p:ph type="body" idx="1"/>
          </p:nvPr>
        </p:nvSpPr>
        <p:spPr>
          <a:xfrm>
            <a:off x="594360"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0" name="Picture Placeholder 2"/>
          <p:cNvSpPr>
            <a:spLocks noGrp="1" noChangeAspect="1"/>
          </p:cNvSpPr>
          <p:nvPr>
            <p:ph type="pic" idx="15"/>
          </p:nvPr>
        </p:nvSpPr>
        <p:spPr>
          <a:xfrm>
            <a:off x="594360" y="2331720"/>
            <a:ext cx="2560320" cy="15073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1" name="Text Placeholder 3"/>
          <p:cNvSpPr>
            <a:spLocks noGrp="1"/>
          </p:cNvSpPr>
          <p:nvPr>
            <p:ph type="body" sz="half" idx="18"/>
          </p:nvPr>
        </p:nvSpPr>
        <p:spPr>
          <a:xfrm>
            <a:off x="594360" y="4796103"/>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2" name="Text Placeholder 4"/>
          <p:cNvSpPr>
            <a:spLocks noGrp="1"/>
          </p:cNvSpPr>
          <p:nvPr>
            <p:ph type="body" sz="quarter" idx="3"/>
          </p:nvPr>
        </p:nvSpPr>
        <p:spPr>
          <a:xfrm>
            <a:off x="3291873"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3" name="Picture Placeholder 2"/>
          <p:cNvSpPr>
            <a:spLocks noGrp="1" noChangeAspect="1"/>
          </p:cNvSpPr>
          <p:nvPr>
            <p:ph type="pic" idx="21"/>
          </p:nvPr>
        </p:nvSpPr>
        <p:spPr>
          <a:xfrm>
            <a:off x="3291872" y="2331720"/>
            <a:ext cx="2560320" cy="1509862"/>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3290858" y="4796102"/>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5" name="Text Placeholder 4"/>
          <p:cNvSpPr>
            <a:spLocks noGrp="1"/>
          </p:cNvSpPr>
          <p:nvPr>
            <p:ph type="body" sz="quarter" idx="13"/>
          </p:nvPr>
        </p:nvSpPr>
        <p:spPr>
          <a:xfrm>
            <a:off x="5993365"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6" name="Picture Placeholder 2"/>
          <p:cNvSpPr>
            <a:spLocks noGrp="1" noChangeAspect="1"/>
          </p:cNvSpPr>
          <p:nvPr>
            <p:ph type="pic" idx="22"/>
          </p:nvPr>
        </p:nvSpPr>
        <p:spPr>
          <a:xfrm>
            <a:off x="5993364" y="2331721"/>
            <a:ext cx="2560320" cy="1508919"/>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5993272" y="4796100"/>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45054DDD-43A0-42E1-ABCB-AFE382D823C3}" type="datetimeFigureOut">
              <a:rPr lang="el-GR" smtClean="0"/>
              <a:pPr/>
              <a:t>4/9/2021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E04B6E80-2674-44DF-8C29-BAC652D8EB87}" type="slidenum">
              <a:rPr lang="el-GR" smtClean="0"/>
              <a:pPr/>
              <a:t>‹#›</a:t>
            </a:fld>
            <a:endParaRPr lang="el-GR"/>
          </a:p>
        </p:txBody>
      </p:sp>
    </p:spTree>
    <p:extLst>
      <p:ext uri="{BB962C8B-B14F-4D97-AF65-F5344CB8AC3E}">
        <p14:creationId xmlns:p14="http://schemas.microsoft.com/office/powerpoint/2010/main" val="15237703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594360" y="2194560"/>
            <a:ext cx="7955280" cy="406908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5054DDD-43A0-42E1-ABCB-AFE382D823C3}" type="datetimeFigureOut">
              <a:rPr lang="el-GR" smtClean="0"/>
              <a:pPr/>
              <a:t>4/9/2021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04B6E80-2674-44DF-8C29-BAC652D8EB87}" type="slidenum">
              <a:rPr lang="el-GR" smtClean="0"/>
              <a:pPr/>
              <a:t>‹#›</a:t>
            </a:fld>
            <a:endParaRPr lang="el-GR"/>
          </a:p>
        </p:txBody>
      </p:sp>
    </p:spTree>
    <p:extLst>
      <p:ext uri="{BB962C8B-B14F-4D97-AF65-F5344CB8AC3E}">
        <p14:creationId xmlns:p14="http://schemas.microsoft.com/office/powerpoint/2010/main" val="24211466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Vertical Title 1"/>
          <p:cNvSpPr>
            <a:spLocks noGrp="1"/>
          </p:cNvSpPr>
          <p:nvPr>
            <p:ph type="title" orient="vert"/>
          </p:nvPr>
        </p:nvSpPr>
        <p:spPr>
          <a:xfrm>
            <a:off x="7006590" y="747183"/>
            <a:ext cx="1543050" cy="4248675"/>
          </a:xfrm>
        </p:spPr>
        <p:txBody>
          <a:bodyPr vert="eaVert"/>
          <a:lstStyle>
            <a:lvl1pPr algn="l">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594360" y="746126"/>
            <a:ext cx="6278035" cy="4249732"/>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fld id="{45054DDD-43A0-42E1-ABCB-AFE382D823C3}" type="datetimeFigureOut">
              <a:rPr lang="el-GR" smtClean="0"/>
              <a:pPr/>
              <a:t>4/9/2021</a:t>
            </a:fld>
            <a:endParaRPr lang="el-GR"/>
          </a:p>
        </p:txBody>
      </p:sp>
      <p:sp>
        <p:nvSpPr>
          <p:cNvPr id="5" name="Footer Placeholder 4"/>
          <p:cNvSpPr>
            <a:spLocks noGrp="1"/>
          </p:cNvSpPr>
          <p:nvPr>
            <p:ph type="ftr" sz="quarter" idx="11"/>
          </p:nvPr>
        </p:nvSpPr>
        <p:spPr>
          <a:xfrm>
            <a:off x="594360" y="381001"/>
            <a:ext cx="4830656" cy="365125"/>
          </a:xfrm>
        </p:spPr>
        <p:txBody>
          <a:bodyPr/>
          <a:lstStyle/>
          <a:p>
            <a:endParaRPr lang="el-GR"/>
          </a:p>
        </p:txBody>
      </p:sp>
      <p:sp>
        <p:nvSpPr>
          <p:cNvPr id="6" name="Slide Number Placeholder 5"/>
          <p:cNvSpPr>
            <a:spLocks noGrp="1"/>
          </p:cNvSpPr>
          <p:nvPr>
            <p:ph type="sldNum" sz="quarter" idx="12"/>
          </p:nvPr>
        </p:nvSpPr>
        <p:spPr>
          <a:xfrm>
            <a:off x="7882466" y="381001"/>
            <a:ext cx="667174" cy="365125"/>
          </a:xfrm>
        </p:spPr>
        <p:txBody>
          <a:bodyPr/>
          <a:lstStyle/>
          <a:p>
            <a:fld id="{E04B6E80-2674-44DF-8C29-BAC652D8EB87}" type="slidenum">
              <a:rPr lang="el-GR" smtClean="0"/>
              <a:pPr/>
              <a:t>‹#›</a:t>
            </a:fld>
            <a:endParaRPr lang="el-GR"/>
          </a:p>
        </p:txBody>
      </p:sp>
    </p:spTree>
    <p:extLst>
      <p:ext uri="{BB962C8B-B14F-4D97-AF65-F5344CB8AC3E}">
        <p14:creationId xmlns:p14="http://schemas.microsoft.com/office/powerpoint/2010/main" val="1098568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5054DDD-43A0-42E1-ABCB-AFE382D823C3}" type="datetimeFigureOut">
              <a:rPr lang="el-GR" smtClean="0"/>
              <a:pPr/>
              <a:t>4/9/2021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04B6E80-2674-44DF-8C29-BAC652D8EB87}" type="slidenum">
              <a:rPr lang="el-GR" smtClean="0"/>
              <a:pPr/>
              <a:t>‹#›</a:t>
            </a:fld>
            <a:endParaRPr lang="el-GR"/>
          </a:p>
        </p:txBody>
      </p:sp>
    </p:spTree>
    <p:extLst>
      <p:ext uri="{BB962C8B-B14F-4D97-AF65-F5344CB8AC3E}">
        <p14:creationId xmlns:p14="http://schemas.microsoft.com/office/powerpoint/2010/main" val="3478404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594360" y="753534"/>
            <a:ext cx="7955280" cy="2801935"/>
          </a:xfrm>
        </p:spPr>
        <p:txBody>
          <a:bodyPr anchor="b">
            <a:normAutofit/>
          </a:bodyPr>
          <a:lstStyle>
            <a:lvl1pPr algn="r">
              <a:defRPr sz="40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594360" y="3641726"/>
            <a:ext cx="7955281" cy="1354134"/>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fld id="{45054DDD-43A0-42E1-ABCB-AFE382D823C3}" type="datetimeFigureOut">
              <a:rPr lang="el-GR" smtClean="0"/>
              <a:pPr/>
              <a:t>4/9/2021</a:t>
            </a:fld>
            <a:endParaRPr lang="el-GR"/>
          </a:p>
        </p:txBody>
      </p:sp>
      <p:sp>
        <p:nvSpPr>
          <p:cNvPr id="5" name="Footer Placeholder 4"/>
          <p:cNvSpPr>
            <a:spLocks noGrp="1"/>
          </p:cNvSpPr>
          <p:nvPr>
            <p:ph type="ftr" sz="quarter" idx="11"/>
          </p:nvPr>
        </p:nvSpPr>
        <p:spPr>
          <a:xfrm>
            <a:off x="594360" y="381001"/>
            <a:ext cx="4830656" cy="365125"/>
          </a:xfrm>
        </p:spPr>
        <p:txBody>
          <a:bodyPr/>
          <a:lstStyle/>
          <a:p>
            <a:endParaRPr lang="el-GR"/>
          </a:p>
        </p:txBody>
      </p:sp>
      <p:sp>
        <p:nvSpPr>
          <p:cNvPr id="6" name="Slide Number Placeholder 5"/>
          <p:cNvSpPr>
            <a:spLocks noGrp="1"/>
          </p:cNvSpPr>
          <p:nvPr>
            <p:ph type="sldNum" sz="quarter" idx="12"/>
          </p:nvPr>
        </p:nvSpPr>
        <p:spPr>
          <a:xfrm>
            <a:off x="7882466" y="381001"/>
            <a:ext cx="667173" cy="365125"/>
          </a:xfrm>
        </p:spPr>
        <p:txBody>
          <a:bodyPr/>
          <a:lstStyle/>
          <a:p>
            <a:fld id="{E04B6E80-2674-44DF-8C29-BAC652D8EB87}" type="slidenum">
              <a:rPr lang="el-GR" smtClean="0"/>
              <a:pPr/>
              <a:t>‹#›</a:t>
            </a:fld>
            <a:endParaRPr lang="el-GR"/>
          </a:p>
        </p:txBody>
      </p:sp>
    </p:spTree>
    <p:extLst>
      <p:ext uri="{BB962C8B-B14F-4D97-AF65-F5344CB8AC3E}">
        <p14:creationId xmlns:p14="http://schemas.microsoft.com/office/powerpoint/2010/main" val="568639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594360" y="2194560"/>
            <a:ext cx="3910579" cy="406908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4642099" y="2194560"/>
            <a:ext cx="3907540" cy="406908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45054DDD-43A0-42E1-ABCB-AFE382D823C3}" type="datetimeFigureOut">
              <a:rPr lang="el-GR" smtClean="0"/>
              <a:pPr/>
              <a:t>4/9/2021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04B6E80-2674-44DF-8C29-BAC652D8EB87}" type="slidenum">
              <a:rPr lang="el-GR" smtClean="0"/>
              <a:pPr/>
              <a:t>‹#›</a:t>
            </a:fld>
            <a:endParaRPr lang="el-GR"/>
          </a:p>
        </p:txBody>
      </p:sp>
    </p:spTree>
    <p:extLst>
      <p:ext uri="{BB962C8B-B14F-4D97-AF65-F5344CB8AC3E}">
        <p14:creationId xmlns:p14="http://schemas.microsoft.com/office/powerpoint/2010/main" val="569537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2171700" y="762000"/>
            <a:ext cx="6377940" cy="1295400"/>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21279" y="2183802"/>
            <a:ext cx="3683659"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594359" y="3132667"/>
            <a:ext cx="3910579" cy="3130973"/>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4869018" y="2183802"/>
            <a:ext cx="368062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4642098" y="3132667"/>
            <a:ext cx="3907541" cy="3130973"/>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45054DDD-43A0-42E1-ABCB-AFE382D823C3}" type="datetimeFigureOut">
              <a:rPr lang="el-GR" smtClean="0"/>
              <a:pPr/>
              <a:t>4/9/2021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E04B6E80-2674-44DF-8C29-BAC652D8EB87}" type="slidenum">
              <a:rPr lang="el-GR" smtClean="0"/>
              <a:pPr/>
              <a:t>‹#›</a:t>
            </a:fld>
            <a:endParaRPr lang="el-GR"/>
          </a:p>
        </p:txBody>
      </p:sp>
    </p:spTree>
    <p:extLst>
      <p:ext uri="{BB962C8B-B14F-4D97-AF65-F5344CB8AC3E}">
        <p14:creationId xmlns:p14="http://schemas.microsoft.com/office/powerpoint/2010/main" val="1421602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45054DDD-43A0-42E1-ABCB-AFE382D823C3}" type="datetimeFigureOut">
              <a:rPr lang="el-GR" smtClean="0"/>
              <a:pPr/>
              <a:t>4/9/2021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E04B6E80-2674-44DF-8C29-BAC652D8EB87}" type="slidenum">
              <a:rPr lang="el-GR" smtClean="0"/>
              <a:pPr/>
              <a:t>‹#›</a:t>
            </a:fld>
            <a:endParaRPr lang="el-GR"/>
          </a:p>
        </p:txBody>
      </p:sp>
    </p:spTree>
    <p:extLst>
      <p:ext uri="{BB962C8B-B14F-4D97-AF65-F5344CB8AC3E}">
        <p14:creationId xmlns:p14="http://schemas.microsoft.com/office/powerpoint/2010/main" val="2007889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054DDD-43A0-42E1-ABCB-AFE382D823C3}" type="datetimeFigureOut">
              <a:rPr lang="el-GR" smtClean="0"/>
              <a:pPr/>
              <a:t>4/9/2021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E04B6E80-2674-44DF-8C29-BAC652D8EB87}" type="slidenum">
              <a:rPr lang="el-GR" smtClean="0"/>
              <a:pPr/>
              <a:t>‹#›</a:t>
            </a:fld>
            <a:endParaRPr lang="el-GR"/>
          </a:p>
        </p:txBody>
      </p:sp>
    </p:spTree>
    <p:extLst>
      <p:ext uri="{BB962C8B-B14F-4D97-AF65-F5344CB8AC3E}">
        <p14:creationId xmlns:p14="http://schemas.microsoft.com/office/powerpoint/2010/main" val="713147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3086100" cy="1600200"/>
          </a:xfrm>
        </p:spPr>
        <p:txBody>
          <a:bodyPr anchor="b"/>
          <a:lstStyle>
            <a:lvl1pPr algn="l">
              <a:defRPr sz="32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3886200" y="746760"/>
            <a:ext cx="4663440" cy="5516880"/>
          </a:xfrm>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594360" y="3124200"/>
            <a:ext cx="308610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5054DDD-43A0-42E1-ABCB-AFE382D823C3}" type="datetimeFigureOut">
              <a:rPr lang="el-GR" smtClean="0"/>
              <a:pPr/>
              <a:t>4/9/2021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04B6E80-2674-44DF-8C29-BAC652D8EB87}" type="slidenum">
              <a:rPr lang="el-GR" smtClean="0"/>
              <a:pPr/>
              <a:t>‹#›</a:t>
            </a:fld>
            <a:endParaRPr lang="el-GR"/>
          </a:p>
        </p:txBody>
      </p:sp>
    </p:spTree>
    <p:extLst>
      <p:ext uri="{BB962C8B-B14F-4D97-AF65-F5344CB8AC3E}">
        <p14:creationId xmlns:p14="http://schemas.microsoft.com/office/powerpoint/2010/main" val="4288977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4075730" cy="1600200"/>
          </a:xfrm>
        </p:spPr>
        <p:txBody>
          <a:bodyPr anchor="b"/>
          <a:lstStyle>
            <a:lvl1pPr algn="l">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4877524" y="751242"/>
            <a:ext cx="3674234" cy="5512398"/>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594360" y="3124200"/>
            <a:ext cx="407573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5054DDD-43A0-42E1-ABCB-AFE382D823C3}" type="datetimeFigureOut">
              <a:rPr lang="el-GR" smtClean="0"/>
              <a:pPr/>
              <a:t>4/9/2021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04B6E80-2674-44DF-8C29-BAC652D8EB87}" type="slidenum">
              <a:rPr lang="el-GR" smtClean="0"/>
              <a:pPr/>
              <a:t>‹#›</a:t>
            </a:fld>
            <a:endParaRPr lang="el-GR"/>
          </a:p>
        </p:txBody>
      </p:sp>
    </p:spTree>
    <p:extLst>
      <p:ext uri="{BB962C8B-B14F-4D97-AF65-F5344CB8AC3E}">
        <p14:creationId xmlns:p14="http://schemas.microsoft.com/office/powerpoint/2010/main" val="2138030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9144000" cy="1081088"/>
          </a:xfrm>
          <a:prstGeom prst="rect">
            <a:avLst/>
          </a:prstGeom>
        </p:spPr>
      </p:pic>
      <p:sp>
        <p:nvSpPr>
          <p:cNvPr id="2" name="Title Placeholder 1"/>
          <p:cNvSpPr>
            <a:spLocks noGrp="1"/>
          </p:cNvSpPr>
          <p:nvPr>
            <p:ph type="title"/>
          </p:nvPr>
        </p:nvSpPr>
        <p:spPr>
          <a:xfrm>
            <a:off x="2171700" y="764373"/>
            <a:ext cx="6377940" cy="1293028"/>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594360" y="2194560"/>
            <a:ext cx="7955280" cy="406908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6412230" y="6356351"/>
            <a:ext cx="213741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5054DDD-43A0-42E1-ABCB-AFE382D823C3}" type="datetimeFigureOut">
              <a:rPr lang="el-GR" smtClean="0"/>
              <a:pPr/>
              <a:t>4/9/2021</a:t>
            </a:fld>
            <a:endParaRPr lang="el-GR"/>
          </a:p>
        </p:txBody>
      </p:sp>
      <p:sp>
        <p:nvSpPr>
          <p:cNvPr id="5" name="Footer Placeholder 4"/>
          <p:cNvSpPr>
            <a:spLocks noGrp="1"/>
          </p:cNvSpPr>
          <p:nvPr>
            <p:ph type="ftr" sz="quarter" idx="3"/>
          </p:nvPr>
        </p:nvSpPr>
        <p:spPr>
          <a:xfrm>
            <a:off x="594360" y="6355846"/>
            <a:ext cx="568071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72250" y="381001"/>
            <a:ext cx="197739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E04B6E80-2674-44DF-8C29-BAC652D8EB87}" type="slidenum">
              <a:rPr lang="el-GR" smtClean="0"/>
              <a:pPr/>
              <a:t>‹#›</a:t>
            </a:fld>
            <a:endParaRPr lang="el-GR"/>
          </a:p>
        </p:txBody>
      </p:sp>
    </p:spTree>
    <p:extLst>
      <p:ext uri="{BB962C8B-B14F-4D97-AF65-F5344CB8AC3E}">
        <p14:creationId xmlns:p14="http://schemas.microsoft.com/office/powerpoint/2010/main" val="4193987587"/>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youtube.com/watch?v=ume6V8eWRiw"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Y6-x0qT0xOM"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a:t>ΞΕΚΙΝΩΝΤΑΣ ΑΠΟ ΤΗΝ ΑΠΟΡΙΑ</a:t>
            </a:r>
          </a:p>
        </p:txBody>
      </p:sp>
      <p:sp>
        <p:nvSpPr>
          <p:cNvPr id="3" name="2 - Υπότιτλος"/>
          <p:cNvSpPr>
            <a:spLocks noGrp="1"/>
          </p:cNvSpPr>
          <p:nvPr>
            <p:ph type="subTitle" idx="1"/>
          </p:nvPr>
        </p:nvSpPr>
        <p:spPr/>
        <p:txBody>
          <a:bodyPr/>
          <a:lstStyle/>
          <a:p>
            <a:endParaRPr lang="el-G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631177B-4427-41A6-B8FD-0400FE6F544B}"/>
              </a:ext>
            </a:extLst>
          </p:cNvPr>
          <p:cNvSpPr>
            <a:spLocks noGrp="1"/>
          </p:cNvSpPr>
          <p:nvPr>
            <p:ph type="title"/>
          </p:nvPr>
        </p:nvSpPr>
        <p:spPr/>
        <p:txBody>
          <a:bodyPr/>
          <a:lstStyle/>
          <a:p>
            <a:r>
              <a:rPr lang="el-GR" dirty="0"/>
              <a:t>Οι </a:t>
            </a:r>
            <a:r>
              <a:rPr lang="el-GR" dirty="0" err="1"/>
              <a:t>σωκρατικοι</a:t>
            </a:r>
            <a:r>
              <a:rPr lang="el-GR" dirty="0"/>
              <a:t> </a:t>
            </a:r>
            <a:r>
              <a:rPr lang="el-GR" dirty="0" err="1"/>
              <a:t>ορισμοι</a:t>
            </a:r>
            <a:endParaRPr lang="el-GR" dirty="0"/>
          </a:p>
        </p:txBody>
      </p:sp>
      <p:sp>
        <p:nvSpPr>
          <p:cNvPr id="3" name="Θέση περιεχομένου 2">
            <a:extLst>
              <a:ext uri="{FF2B5EF4-FFF2-40B4-BE49-F238E27FC236}">
                <a16:creationId xmlns:a16="http://schemas.microsoft.com/office/drawing/2014/main" id="{15BDF6FD-79DD-488F-A1E2-C89A234DC10B}"/>
              </a:ext>
            </a:extLst>
          </p:cNvPr>
          <p:cNvSpPr>
            <a:spLocks noGrp="1"/>
          </p:cNvSpPr>
          <p:nvPr>
            <p:ph idx="1"/>
          </p:nvPr>
        </p:nvSpPr>
        <p:spPr/>
        <p:txBody>
          <a:bodyPr>
            <a:normAutofit/>
          </a:bodyPr>
          <a:lstStyle/>
          <a:p>
            <a:r>
              <a:rPr lang="el-GR" dirty="0"/>
              <a:t>Ο Σωκράτης προσπάθησε στις συζητήσεις που είχε με τους συνομιλητές του να ορίσει ηθικές έννοιες κατά τρόπο που δεν επιδεχόταν αμφισβήτηση (δηλαδή κατά τρόπο σαφή και απόλυτο)</a:t>
            </a:r>
          </a:p>
          <a:p>
            <a:r>
              <a:rPr lang="el-GR" dirty="0"/>
              <a:t>Ασχολήθηκε με έννοιες όπως η ευσέβεια, η σωφροσύνη, η ανδρεία, η δικαιοσύνη, η αρετή, αλλά και η φιλία.</a:t>
            </a:r>
          </a:p>
          <a:p>
            <a:endParaRPr lang="el-GR" dirty="0"/>
          </a:p>
        </p:txBody>
      </p:sp>
    </p:spTree>
    <p:extLst>
      <p:ext uri="{BB962C8B-B14F-4D97-AF65-F5344CB8AC3E}">
        <p14:creationId xmlns:p14="http://schemas.microsoft.com/office/powerpoint/2010/main" val="22342120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27E997E-DC4E-42B4-B2CF-59A347890085}"/>
              </a:ext>
            </a:extLst>
          </p:cNvPr>
          <p:cNvSpPr>
            <a:spLocks noGrp="1"/>
          </p:cNvSpPr>
          <p:nvPr>
            <p:ph type="title"/>
          </p:nvPr>
        </p:nvSpPr>
        <p:spPr/>
        <p:txBody>
          <a:bodyPr>
            <a:normAutofit/>
          </a:bodyPr>
          <a:lstStyle/>
          <a:p>
            <a:pPr algn="ctr"/>
            <a:r>
              <a:rPr lang="el-GR" sz="2800" dirty="0"/>
              <a:t>Παράθεμα από τον </a:t>
            </a:r>
            <a:r>
              <a:rPr lang="el-GR" sz="2800" dirty="0" err="1"/>
              <a:t>Ευθύφρονα</a:t>
            </a:r>
            <a:r>
              <a:rPr lang="el-GR" sz="2800" dirty="0"/>
              <a:t> του Πλάτωνα</a:t>
            </a:r>
            <a:br>
              <a:rPr lang="el-GR" sz="2800" dirty="0"/>
            </a:br>
            <a:endParaRPr lang="el-GR" sz="2800" dirty="0"/>
          </a:p>
        </p:txBody>
      </p:sp>
      <p:sp>
        <p:nvSpPr>
          <p:cNvPr id="3" name="Θέση περιεχομένου 2">
            <a:extLst>
              <a:ext uri="{FF2B5EF4-FFF2-40B4-BE49-F238E27FC236}">
                <a16:creationId xmlns:a16="http://schemas.microsoft.com/office/drawing/2014/main" id="{AF5578D1-A481-4731-9B0A-C98DC428E687}"/>
              </a:ext>
            </a:extLst>
          </p:cNvPr>
          <p:cNvSpPr>
            <a:spLocks noGrp="1"/>
          </p:cNvSpPr>
          <p:nvPr>
            <p:ph idx="1"/>
          </p:nvPr>
        </p:nvSpPr>
        <p:spPr/>
        <p:txBody>
          <a:bodyPr>
            <a:normAutofit/>
          </a:bodyPr>
          <a:lstStyle/>
          <a:p>
            <a:pPr marL="0" indent="0">
              <a:buNone/>
            </a:pPr>
            <a:r>
              <a:rPr lang="el-GR" dirty="0"/>
              <a:t>«</a:t>
            </a:r>
            <a:r>
              <a:rPr lang="el-GR" sz="1600" dirty="0"/>
              <a:t>Σωκράτης: Πες μου τι λες ότι είναι το όσιο και τι το ανόσιο;</a:t>
            </a:r>
          </a:p>
          <a:p>
            <a:pPr marL="0" indent="0">
              <a:buNone/>
            </a:pPr>
            <a:r>
              <a:rPr lang="el-GR" sz="1600" dirty="0"/>
              <a:t>ΕΥΘΥΦΡΩΝ: Λέω λοιπόν ότι το όσιο είναι αυτό ακριβώς που εγώ τώρα κάνω, με το να διώκω δικαστικώς είτε για φόνο είτε για κλοπή ιερών, είτε για άλλη αξιόποινη πράξη όποιον έχει αδικήσει, ακόμη κι αν αυτός είναι ο πατέρας μου, η μητέρα μου ή οποιοσδήποτε άλλος. Και ανόσιο είναι το να μη τους κατηγορώ […] </a:t>
            </a:r>
          </a:p>
          <a:p>
            <a:pPr marL="0" indent="0">
              <a:buNone/>
            </a:pPr>
            <a:r>
              <a:rPr lang="el-GR" sz="1600" dirty="0"/>
              <a:t>ΣΩΚΡΑΤΗΣ: Θυμήσου λοιπόν ότι δεν σου ζήτησα αυτό, να μου δείξεις δηλαδή ένα ή δύο από τα πολλά όσια, αλλά αυτό ακριβώς το ίδιο [το όσιο]… […]</a:t>
            </a:r>
          </a:p>
          <a:p>
            <a:pPr marL="0" indent="0">
              <a:buNone/>
            </a:pPr>
            <a:r>
              <a:rPr lang="el-GR" sz="1600" dirty="0"/>
              <a:t>ΕΥΘΥΦΡΩΝ: Αυτό λοιπόν που είναι προσφιλές στους θεούς είναι το όσιο, ενώ αυτό που δεν είναι προσφιλές ανόσιο…»</a:t>
            </a:r>
          </a:p>
          <a:p>
            <a:pPr marL="0" indent="0">
              <a:buNone/>
            </a:pPr>
            <a:endParaRPr lang="el-GR" sz="1600" dirty="0"/>
          </a:p>
          <a:p>
            <a:pPr marL="0" indent="0">
              <a:buNone/>
            </a:pPr>
            <a:r>
              <a:rPr lang="el-GR" sz="1600" dirty="0"/>
              <a:t>Ο Σωκράτης δεν ικανοποιείται από τον ορισμό, τον δέχεται όμως ως τέτοιον, σε αντίθεση με την πρώτη απόπειρα του </a:t>
            </a:r>
            <a:r>
              <a:rPr lang="el-GR" sz="1600" dirty="0" err="1"/>
              <a:t>Ευθύφρονα</a:t>
            </a:r>
            <a:r>
              <a:rPr lang="el-GR" sz="1600" dirty="0"/>
              <a:t> να ορίσει  παρουσιάζοντας ατομικές περιπτώσεις όσιων πράξεων.</a:t>
            </a:r>
          </a:p>
        </p:txBody>
      </p:sp>
    </p:spTree>
    <p:extLst>
      <p:ext uri="{BB962C8B-B14F-4D97-AF65-F5344CB8AC3E}">
        <p14:creationId xmlns:p14="http://schemas.microsoft.com/office/powerpoint/2010/main" val="37158125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2</a:t>
            </a:r>
            <a:r>
              <a:rPr lang="el-GR" baseline="30000" dirty="0"/>
              <a:t>οΣ</a:t>
            </a:r>
            <a:r>
              <a:rPr lang="el-GR" dirty="0"/>
              <a:t>-</a:t>
            </a:r>
            <a:r>
              <a:rPr lang="el-GR" sz="3600" dirty="0"/>
              <a:t>ΑΙΤΙΟΛΟΓΗΣΗ ΒΑΣΙΚΩΝ ΠΕΠΟΙΘΗΣΕΩΝ</a:t>
            </a:r>
            <a:endParaRPr lang="el-GR" dirty="0"/>
          </a:p>
        </p:txBody>
      </p:sp>
      <p:sp>
        <p:nvSpPr>
          <p:cNvPr id="3" name="2 - Θέση περιεχομένου"/>
          <p:cNvSpPr>
            <a:spLocks noGrp="1"/>
          </p:cNvSpPr>
          <p:nvPr>
            <p:ph idx="1"/>
          </p:nvPr>
        </p:nvSpPr>
        <p:spPr/>
        <p:txBody>
          <a:bodyPr>
            <a:normAutofit lnSpcReduction="10000"/>
          </a:bodyPr>
          <a:lstStyle/>
          <a:p>
            <a:r>
              <a:rPr lang="el-GR" dirty="0"/>
              <a:t>Όταν σκεφτόμαστε πάνω σε κάποιο φιλοσοφικό ερώτημα, τίποτα δεν πρέπει να θεωρείται αυτονόητο (</a:t>
            </a:r>
            <a:r>
              <a:rPr lang="el-GR" dirty="0" err="1"/>
              <a:t>π.χ</a:t>
            </a:r>
            <a:r>
              <a:rPr lang="el-GR" dirty="0"/>
              <a:t> τι είναι πραγματικό</a:t>
            </a:r>
            <a:r>
              <a:rPr lang="en-US" dirty="0"/>
              <a:t>; </a:t>
            </a:r>
            <a:r>
              <a:rPr lang="el-GR" dirty="0"/>
              <a:t>Γιατί θεωρούμε το όνειρο μη πραγματικό</a:t>
            </a:r>
            <a:r>
              <a:rPr lang="en-US" dirty="0"/>
              <a:t>;</a:t>
            </a:r>
            <a:r>
              <a:rPr lang="el-GR" dirty="0"/>
              <a:t>)</a:t>
            </a:r>
          </a:p>
          <a:p>
            <a:r>
              <a:rPr lang="el-GR" dirty="0"/>
              <a:t>Για να προχωρήσουμε στη διερεύνηση των ερωτημάτων μας πρέπει να αιτιολογήσουμε τις βασικές μας πεποιθήσεις (</a:t>
            </a:r>
            <a:r>
              <a:rPr lang="el-GR" dirty="0" err="1"/>
              <a:t>ό,τι</a:t>
            </a:r>
            <a:r>
              <a:rPr lang="el-GR" dirty="0"/>
              <a:t> δηλ. πιστεύουμε λόγω της εμπειρίας μας και της γνώσης που αποκτήσαμε από το σχολείο ή την οικογένεια, αλλά και </a:t>
            </a:r>
            <a:r>
              <a:rPr lang="el-GR" dirty="0" err="1"/>
              <a:t>ό,τι</a:t>
            </a:r>
            <a:r>
              <a:rPr lang="el-GR" dirty="0"/>
              <a:t> δεχόμαστε ως προϋπόθεση για την επιστημονική έρευνα)</a:t>
            </a:r>
          </a:p>
          <a:p>
            <a:r>
              <a:rPr lang="el-GR" dirty="0"/>
              <a:t>Με την αιτιολόγηση </a:t>
            </a:r>
            <a:r>
              <a:rPr lang="el-GR" sz="4000" dirty="0">
                <a:solidFill>
                  <a:srgbClr val="FFFF00"/>
                </a:solidFill>
              </a:rPr>
              <a:t>ανιχνεύουμε τα όρια της λογικής μας</a:t>
            </a:r>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299E6E0-523F-4753-9341-1598B807C22E}"/>
              </a:ext>
            </a:extLst>
          </p:cNvPr>
          <p:cNvSpPr>
            <a:spLocks noGrp="1"/>
          </p:cNvSpPr>
          <p:nvPr>
            <p:ph type="title"/>
          </p:nvPr>
        </p:nvSpPr>
        <p:spPr/>
        <p:txBody>
          <a:bodyPr/>
          <a:lstStyle/>
          <a:p>
            <a:pPr algn="ctr"/>
            <a:r>
              <a:rPr lang="en-GB" dirty="0"/>
              <a:t>To cogito </a:t>
            </a:r>
            <a:r>
              <a:rPr lang="el-GR" dirty="0"/>
              <a:t>του </a:t>
            </a:r>
            <a:r>
              <a:rPr lang="el-GR" dirty="0" err="1"/>
              <a:t>καρτεσιου</a:t>
            </a:r>
            <a:endParaRPr lang="el-GR" dirty="0"/>
          </a:p>
        </p:txBody>
      </p:sp>
      <p:sp>
        <p:nvSpPr>
          <p:cNvPr id="3" name="Θέση περιεχομένου 2">
            <a:extLst>
              <a:ext uri="{FF2B5EF4-FFF2-40B4-BE49-F238E27FC236}">
                <a16:creationId xmlns:a16="http://schemas.microsoft.com/office/drawing/2014/main" id="{7A683EFB-1DE7-4B35-8FBA-227C39EB2171}"/>
              </a:ext>
            </a:extLst>
          </p:cNvPr>
          <p:cNvSpPr>
            <a:spLocks noGrp="1"/>
          </p:cNvSpPr>
          <p:nvPr>
            <p:ph idx="1"/>
          </p:nvPr>
        </p:nvSpPr>
        <p:spPr/>
        <p:txBody>
          <a:bodyPr>
            <a:normAutofit lnSpcReduction="10000"/>
          </a:bodyPr>
          <a:lstStyle/>
          <a:p>
            <a:r>
              <a:rPr lang="el-GR" dirty="0"/>
              <a:t>Η αξίωση της φιλοσοφίας για αιτιολόγηση των βασικών πεποιθήσεων (</a:t>
            </a:r>
            <a:r>
              <a:rPr lang="el-GR" dirty="0" err="1"/>
              <a:t>π.χ</a:t>
            </a:r>
            <a:r>
              <a:rPr lang="el-GR" dirty="0"/>
              <a:t> πώς ξέρω πραγματικά ότι υπάρχω;) οδήγησε πολλούς φιλοσόφους από την αρχαιότητα στην αναζήτηση αποδεικτικών αρχών με απόλυτη ισχύ</a:t>
            </a:r>
          </a:p>
          <a:p>
            <a:r>
              <a:rPr lang="el-GR" dirty="0"/>
              <a:t>Ο Καρτέσιος (17</a:t>
            </a:r>
            <a:r>
              <a:rPr lang="el-GR" baseline="30000" dirty="0"/>
              <a:t>ος</a:t>
            </a:r>
            <a:r>
              <a:rPr lang="el-GR" dirty="0"/>
              <a:t> αι.) θέλησε να θεμελιώσει τη φιλοσοφία του πάνω σε μια απόλυτη αλήθεια που δεν θα μπορούσε επ’ </a:t>
            </a:r>
            <a:r>
              <a:rPr lang="el-GR" dirty="0" err="1"/>
              <a:t>ουδενί</a:t>
            </a:r>
            <a:r>
              <a:rPr lang="el-GR" dirty="0"/>
              <a:t> να αμφισβητηθεί</a:t>
            </a:r>
          </a:p>
          <a:p>
            <a:r>
              <a:rPr lang="el-GR" dirty="0"/>
              <a:t>Έτσι, διατύπωσε την περίφημη φράση: </a:t>
            </a:r>
            <a:r>
              <a:rPr lang="en-GB" dirty="0"/>
              <a:t>cogito ergo sum</a:t>
            </a:r>
          </a:p>
          <a:p>
            <a:r>
              <a:rPr lang="el-GR" dirty="0"/>
              <a:t>Σκέπτομαι άρα υπάρχω (Μπορώ δηλαδή να αμφιβάλλω για όλα. Για ένα όμως δεν μπορώ να αμφιβάλλω: για το γεγονός ότι αμφιβάλλω. Κι εφόσον αμφιβάλλω, υπάρχω ως σκεπτόμενο ον που αμφιβάλλει)</a:t>
            </a:r>
          </a:p>
        </p:txBody>
      </p:sp>
    </p:spTree>
    <p:extLst>
      <p:ext uri="{BB962C8B-B14F-4D97-AF65-F5344CB8AC3E}">
        <p14:creationId xmlns:p14="http://schemas.microsoft.com/office/powerpoint/2010/main" val="8169726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BE8E218-762E-4CB9-B4B8-5877A74B42A5}"/>
              </a:ext>
            </a:extLst>
          </p:cNvPr>
          <p:cNvSpPr>
            <a:spLocks noGrp="1"/>
          </p:cNvSpPr>
          <p:nvPr>
            <p:ph type="title"/>
          </p:nvPr>
        </p:nvSpPr>
        <p:spPr/>
        <p:txBody>
          <a:bodyPr/>
          <a:lstStyle/>
          <a:p>
            <a:pPr algn="ctr"/>
            <a:r>
              <a:rPr lang="el-GR" dirty="0"/>
              <a:t>Τα </a:t>
            </a:r>
            <a:r>
              <a:rPr lang="el-GR" dirty="0" err="1"/>
              <a:t>παραδοξα</a:t>
            </a:r>
            <a:r>
              <a:rPr lang="el-GR" dirty="0"/>
              <a:t> του </a:t>
            </a:r>
            <a:r>
              <a:rPr lang="el-GR" dirty="0" err="1"/>
              <a:t>ζηνωνα</a:t>
            </a:r>
            <a:endParaRPr lang="el-GR" dirty="0"/>
          </a:p>
        </p:txBody>
      </p:sp>
      <p:sp>
        <p:nvSpPr>
          <p:cNvPr id="3" name="Θέση περιεχομένου 2">
            <a:extLst>
              <a:ext uri="{FF2B5EF4-FFF2-40B4-BE49-F238E27FC236}">
                <a16:creationId xmlns:a16="http://schemas.microsoft.com/office/drawing/2014/main" id="{E92247D1-E376-4D74-AD68-1A735C2B4930}"/>
              </a:ext>
            </a:extLst>
          </p:cNvPr>
          <p:cNvSpPr>
            <a:spLocks noGrp="1"/>
          </p:cNvSpPr>
          <p:nvPr>
            <p:ph idx="1"/>
          </p:nvPr>
        </p:nvSpPr>
        <p:spPr/>
        <p:txBody>
          <a:bodyPr/>
          <a:lstStyle/>
          <a:p>
            <a:r>
              <a:rPr lang="en-GB" dirty="0">
                <a:hlinkClick r:id="rId3"/>
              </a:rPr>
              <a:t>https://www.youtube.com/watch?v=ume6V8eWRiw</a:t>
            </a:r>
            <a:endParaRPr lang="el-GR" dirty="0"/>
          </a:p>
          <a:p>
            <a:r>
              <a:rPr lang="el-GR" dirty="0"/>
              <a:t>Στο ερώτημα «τι είναι πραγματικό;» δεχόμαστε ως πραγματικό </a:t>
            </a:r>
            <a:r>
              <a:rPr lang="el-GR"/>
              <a:t>οτιδήποτε αντιλαμβανόμαστε  </a:t>
            </a:r>
            <a:r>
              <a:rPr lang="el-GR" dirty="0"/>
              <a:t>μέσω των αισθήσεων </a:t>
            </a:r>
          </a:p>
          <a:p>
            <a:r>
              <a:rPr lang="el-GR" dirty="0"/>
              <a:t>Ο Ζήνων ο Ελεάτης (5</a:t>
            </a:r>
            <a:r>
              <a:rPr lang="el-GR" baseline="30000" dirty="0"/>
              <a:t>ος</a:t>
            </a:r>
            <a:r>
              <a:rPr lang="el-GR" dirty="0"/>
              <a:t> </a:t>
            </a:r>
            <a:r>
              <a:rPr lang="el-GR" dirty="0" err="1"/>
              <a:t>αι.π.Χ</a:t>
            </a:r>
            <a:r>
              <a:rPr lang="el-GR" dirty="0"/>
              <a:t>) θέλησε να αποδείξει ότι ο κόσμος της κίνησης και της πολλαπλότητας (δηλαδή ο κόσμος όπως τον αντιλαμβανόμαστε με τις αισθήσεις μας) είναι παράδοξος</a:t>
            </a:r>
          </a:p>
          <a:p>
            <a:r>
              <a:rPr lang="el-GR" dirty="0"/>
              <a:t>Η αλήθεια (δηλ. ό,τι αληθινά υπάρχει) ανευρίσκεται μόνο μέσω της νόησης </a:t>
            </a:r>
          </a:p>
        </p:txBody>
      </p:sp>
    </p:spTree>
    <p:extLst>
      <p:ext uri="{BB962C8B-B14F-4D97-AF65-F5344CB8AC3E}">
        <p14:creationId xmlns:p14="http://schemas.microsoft.com/office/powerpoint/2010/main" val="12372521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28604"/>
            <a:ext cx="8229600" cy="1143000"/>
          </a:xfrm>
        </p:spPr>
        <p:txBody>
          <a:bodyPr>
            <a:normAutofit/>
          </a:bodyPr>
          <a:lstStyle/>
          <a:p>
            <a:r>
              <a:rPr lang="el-GR" sz="3200" dirty="0"/>
              <a:t>3</a:t>
            </a:r>
            <a:r>
              <a:rPr lang="el-GR" sz="3200" baseline="30000" dirty="0"/>
              <a:t>οΣ</a:t>
            </a:r>
            <a:r>
              <a:rPr lang="el-GR" sz="3200" dirty="0"/>
              <a:t> – ΔΙΑΜΟΡΦΩΣΗ ΜΙΑΣ ΣΥΝΟΛΙΚΗΣ ΘΕΩΡΗΣΗΣ ΤΟΥ ΚΟΣΜΟΥ</a:t>
            </a:r>
          </a:p>
        </p:txBody>
      </p:sp>
      <p:sp>
        <p:nvSpPr>
          <p:cNvPr id="3" name="2 - Θέση περιεχομένου"/>
          <p:cNvSpPr>
            <a:spLocks noGrp="1"/>
          </p:cNvSpPr>
          <p:nvPr>
            <p:ph idx="1"/>
          </p:nvPr>
        </p:nvSpPr>
        <p:spPr/>
        <p:txBody>
          <a:bodyPr>
            <a:normAutofit/>
          </a:bodyPr>
          <a:lstStyle/>
          <a:p>
            <a:r>
              <a:rPr lang="el-GR" dirty="0"/>
              <a:t>Ενώ οι άλλοι τομείς της πνευματικής δραστηριότητας (επιστήμες, τέχνες, θρησκείες) ερευνούν μία όψη του κόσμου αντίστοιχη προς τη δική τους προσέγγιση, η φιλοσοφία επιχειρεί να συνθέσει τις διαφορετικές οπτικές Στόχος των φιλοσόφων είναι να διαμορφώσουν μια </a:t>
            </a:r>
            <a:r>
              <a:rPr lang="el-GR" sz="3600" dirty="0">
                <a:solidFill>
                  <a:srgbClr val="FFFF00"/>
                </a:solidFill>
              </a:rPr>
              <a:t>συνολική και συνεκτική θεώρηση </a:t>
            </a:r>
            <a:r>
              <a:rPr lang="el-GR" dirty="0"/>
              <a:t>του κόσμου που να απαντά στα μεγάλα ερωτήματα του ανθρώπου  </a:t>
            </a:r>
          </a:p>
          <a:p>
            <a:r>
              <a:rPr lang="el-GR" dirty="0"/>
              <a:t>Ο στόχος δεν είναι επιτεύξιμος (ποτέ δεν σταματά η γνώση – τίποτε δεν είναι οριστικό) αλλά αποτελεί πάντα ένα ιδεώδες για τη φιλοσοφία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4B87121-D3B5-45E8-A57F-978AA63BD214}"/>
              </a:ext>
            </a:extLst>
          </p:cNvPr>
          <p:cNvSpPr>
            <a:spLocks noGrp="1"/>
          </p:cNvSpPr>
          <p:nvPr>
            <p:ph type="title"/>
          </p:nvPr>
        </p:nvSpPr>
        <p:spPr/>
        <p:txBody>
          <a:bodyPr/>
          <a:lstStyle/>
          <a:p>
            <a:pPr algn="ctr"/>
            <a:r>
              <a:rPr lang="el-GR" dirty="0" err="1"/>
              <a:t>Π.χ</a:t>
            </a:r>
            <a:r>
              <a:rPr lang="el-GR" dirty="0"/>
              <a:t> η </a:t>
            </a:r>
            <a:r>
              <a:rPr lang="el-GR" dirty="0" err="1"/>
              <a:t>πλατωνικη</a:t>
            </a:r>
            <a:r>
              <a:rPr lang="el-GR" dirty="0"/>
              <a:t> </a:t>
            </a:r>
            <a:r>
              <a:rPr lang="el-GR" dirty="0" err="1"/>
              <a:t>θεωρηση</a:t>
            </a:r>
            <a:endParaRPr lang="el-GR" dirty="0"/>
          </a:p>
        </p:txBody>
      </p:sp>
      <p:sp>
        <p:nvSpPr>
          <p:cNvPr id="3" name="Θέση περιεχομένου 2">
            <a:extLst>
              <a:ext uri="{FF2B5EF4-FFF2-40B4-BE49-F238E27FC236}">
                <a16:creationId xmlns:a16="http://schemas.microsoft.com/office/drawing/2014/main" id="{0393C8FA-C029-4481-B4E8-F566CBEBA1B9}"/>
              </a:ext>
            </a:extLst>
          </p:cNvPr>
          <p:cNvSpPr>
            <a:spLocks noGrp="1"/>
          </p:cNvSpPr>
          <p:nvPr>
            <p:ph idx="1"/>
          </p:nvPr>
        </p:nvSpPr>
        <p:spPr/>
        <p:txBody>
          <a:bodyPr/>
          <a:lstStyle/>
          <a:p>
            <a:r>
              <a:rPr lang="el-GR" dirty="0"/>
              <a:t>Η πλατωνική φιλοσοφία αποτελεί συνδυασμό της σωκρατικής ηθικής με την πυθαγόρεια μεταφυσική και τα πυθαγόρεια μαθηματικά με την ηρακλείτεια διαλεκτική</a:t>
            </a:r>
          </a:p>
          <a:p>
            <a:r>
              <a:rPr lang="el-GR" dirty="0"/>
              <a:t>Με τη φιλοσοφία του ο Πλάτων ήθελε να απαντήσει σε όλα τα βασικά και διαχρονικά ερωτήματα  του ανθρώπου: τι υπάρχει πραγματικά, αν μπορούμε εμείς οι άνθρωποι να γνωρίσουμε αυτό που υπάρχει πραγματικά και πώς, ποια ζωή πρέπει να επιλέγει ο άνθρωπος, ποιο είναι το ιδεώδες πολίτευμα και γιατί</a:t>
            </a:r>
          </a:p>
        </p:txBody>
      </p:sp>
    </p:spTree>
    <p:extLst>
      <p:ext uri="{BB962C8B-B14F-4D97-AF65-F5344CB8AC3E}">
        <p14:creationId xmlns:p14="http://schemas.microsoft.com/office/powerpoint/2010/main" val="39186488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 4</a:t>
            </a:r>
            <a:r>
              <a:rPr lang="el-GR" baseline="30000" dirty="0"/>
              <a:t>οΣ</a:t>
            </a:r>
            <a:r>
              <a:rPr lang="el-GR" dirty="0"/>
              <a:t> – ΚΑΘΟΔΗΓΗΣΗ ΤΗΣ ΠΡΑΞΗΣ </a:t>
            </a:r>
          </a:p>
        </p:txBody>
      </p:sp>
      <p:sp>
        <p:nvSpPr>
          <p:cNvPr id="3" name="2 - Θέση περιεχομένου"/>
          <p:cNvSpPr>
            <a:spLocks noGrp="1"/>
          </p:cNvSpPr>
          <p:nvPr>
            <p:ph idx="1"/>
          </p:nvPr>
        </p:nvSpPr>
        <p:spPr/>
        <p:txBody>
          <a:bodyPr>
            <a:normAutofit/>
          </a:bodyPr>
          <a:lstStyle/>
          <a:p>
            <a:r>
              <a:rPr lang="el-GR" dirty="0"/>
              <a:t>Το να φτάσει ένας φιλόσοφος στη διατύπωση μιας συνολικής θεωρίας για τον κόσμο και τον άνθρωπο, δεν είναι μόνο ένας θεωρητικός στόχος (δηλαδή μια γοητευτική πρόκληση για το πνεύμα του)</a:t>
            </a:r>
          </a:p>
          <a:p>
            <a:r>
              <a:rPr lang="el-GR" dirty="0"/>
              <a:t>Η φιλοσοφική δραστηριότητα έχει και </a:t>
            </a:r>
            <a:r>
              <a:rPr lang="el-GR" sz="3600" dirty="0">
                <a:solidFill>
                  <a:srgbClr val="FFFF00"/>
                </a:solidFill>
              </a:rPr>
              <a:t>την πρακτική της πλευρά </a:t>
            </a:r>
            <a:r>
              <a:rPr lang="el-GR" dirty="0"/>
              <a:t>(υποδεικνύει αξίες και αρχές βάσει των οποίων οι άνθρωποι μπορούν να ρυθμίσουν τις πράξεις, τις επιλογές και γενικότερα τον τρόπο της ζωής τους)</a:t>
            </a:r>
          </a:p>
          <a:p>
            <a:r>
              <a:rPr lang="el-GR" dirty="0" err="1"/>
              <a:t>Γι’αυτό</a:t>
            </a:r>
            <a:r>
              <a:rPr lang="el-GR" dirty="0"/>
              <a:t> η φιλοσοφία γίνεται και </a:t>
            </a:r>
            <a:r>
              <a:rPr lang="el-GR" dirty="0">
                <a:solidFill>
                  <a:srgbClr val="FFFF00"/>
                </a:solidFill>
              </a:rPr>
              <a:t>τέχνη του βίου</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ΚΛΑΔΟΙ ΤΗΣ ΦΙΛΟΣΟΦΙΑΣ ΚΑΙ ΕΠΙΣΤΗΜΕΣ</a:t>
            </a:r>
          </a:p>
        </p:txBody>
      </p:sp>
      <p:sp>
        <p:nvSpPr>
          <p:cNvPr id="3" name="2 - Θέση περιεχομένου"/>
          <p:cNvSpPr>
            <a:spLocks noGrp="1"/>
          </p:cNvSpPr>
          <p:nvPr>
            <p:ph idx="1"/>
          </p:nvPr>
        </p:nvSpPr>
        <p:spPr/>
        <p:txBody>
          <a:bodyPr>
            <a:normAutofit fontScale="92500" lnSpcReduction="10000"/>
          </a:bodyPr>
          <a:lstStyle/>
          <a:p>
            <a:r>
              <a:rPr lang="el-GR" sz="3800" dirty="0">
                <a:solidFill>
                  <a:srgbClr val="FFFF00"/>
                </a:solidFill>
              </a:rPr>
              <a:t>Ανάλογα με τα ερωτήματα</a:t>
            </a:r>
            <a:r>
              <a:rPr lang="el-GR" dirty="0"/>
              <a:t> που απασχολούν τη φιλοσοφική σκέψη διακρίνονται και οι αντίστοιχοι φιλοσοφικοί κλάδοι</a:t>
            </a:r>
            <a:r>
              <a:rPr lang="en-US" dirty="0"/>
              <a:t>:</a:t>
            </a:r>
            <a:endParaRPr lang="el-GR" dirty="0"/>
          </a:p>
          <a:p>
            <a:r>
              <a:rPr lang="el-GR" dirty="0"/>
              <a:t>Γνωσιολογία (ερωτήματα για τις δυνατότητες, τις πηγές και τα είδη της γνώσης)</a:t>
            </a:r>
          </a:p>
          <a:p>
            <a:r>
              <a:rPr lang="el-GR" dirty="0"/>
              <a:t>Οντολογία ή μεταφυσική (ερωτήματα για το ον, δηλαδή για το τι υπάρχει, για την υφή της πραγματικότητα)</a:t>
            </a:r>
          </a:p>
          <a:p>
            <a:r>
              <a:rPr lang="el-GR" dirty="0"/>
              <a:t>Πρακτική φιλοσοφία δηλ. </a:t>
            </a:r>
          </a:p>
          <a:p>
            <a:pPr>
              <a:buNone/>
            </a:pPr>
            <a:r>
              <a:rPr lang="el-GR" dirty="0"/>
              <a:t>1. Ηθική (ερωτήματα για την ηθική ορθότητα των πράξεων)</a:t>
            </a:r>
          </a:p>
          <a:p>
            <a:pPr>
              <a:buNone/>
            </a:pPr>
            <a:r>
              <a:rPr lang="el-GR" dirty="0"/>
              <a:t>2. Πολιτική φιλοσοφία (ερωτήματα για την ορθότητα των πολιτευμάτων)</a:t>
            </a:r>
          </a:p>
          <a:p>
            <a:pPr>
              <a:buNone/>
            </a:pPr>
            <a:r>
              <a:rPr lang="el-GR" dirty="0"/>
              <a:t>3. Αισθητική (ερωτήματα για το ωραίο στη φύση και την τέχνη)</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ΕΊΝΑΙ Η ΛΟΓΙΚΗ ΞΕΧΩΡΙΣΤΟΣ ΚΛΑΔΟΣ ΤΗΣ ΦΙΛΟΣΟΦΙΑΣ</a:t>
            </a:r>
            <a:r>
              <a:rPr lang="en-US" dirty="0"/>
              <a:t>; </a:t>
            </a:r>
            <a:endParaRPr lang="el-GR" dirty="0"/>
          </a:p>
        </p:txBody>
      </p:sp>
      <p:sp>
        <p:nvSpPr>
          <p:cNvPr id="3" name="2 - Θέση περιεχομένου"/>
          <p:cNvSpPr>
            <a:spLocks noGrp="1"/>
          </p:cNvSpPr>
          <p:nvPr>
            <p:ph idx="1"/>
          </p:nvPr>
        </p:nvSpPr>
        <p:spPr/>
        <p:txBody>
          <a:bodyPr>
            <a:normAutofit lnSpcReduction="10000"/>
          </a:bodyPr>
          <a:lstStyle/>
          <a:p>
            <a:r>
              <a:rPr lang="el-GR" dirty="0"/>
              <a:t>Η λογική διερευνά τις προϋποθέσεις της ορθής σκέψης (δηλ. το πώς πρέπει να σκεφτόμαστε ώστε να σκεφτόμαστε σωστά)</a:t>
            </a:r>
          </a:p>
          <a:p>
            <a:r>
              <a:rPr lang="el-GR" dirty="0"/>
              <a:t>Διατυπώνει κανόνες – νόμους</a:t>
            </a:r>
          </a:p>
          <a:p>
            <a:r>
              <a:rPr lang="el-GR" dirty="0"/>
              <a:t>Μελετά τη δομή των επιχειρημάτων που μπορούν να χαρακτηριστούν ως έγκυρα</a:t>
            </a:r>
          </a:p>
          <a:p>
            <a:r>
              <a:rPr lang="el-GR" dirty="0"/>
              <a:t>Η λογική θα μπορούσε να θεωρηθεί ξεχωριστός κλάδος της φιλοσοφίας </a:t>
            </a:r>
          </a:p>
          <a:p>
            <a:r>
              <a:rPr lang="el-GR" dirty="0"/>
              <a:t>Για τους περισσότερους όμως αποτελεί </a:t>
            </a:r>
            <a:r>
              <a:rPr lang="el-GR" sz="3200" dirty="0">
                <a:solidFill>
                  <a:srgbClr val="FFFF00"/>
                </a:solidFill>
              </a:rPr>
              <a:t>όργανο της ορθής νόησης απαραίτητο</a:t>
            </a:r>
            <a:r>
              <a:rPr lang="el-GR" dirty="0"/>
              <a:t> για την πνευματική δραστηριότητα (φιλοσοφία και επιστήμη)</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10AECC0-343F-4108-B180-6867ADEBC8AE}"/>
              </a:ext>
            </a:extLst>
          </p:cNvPr>
          <p:cNvSpPr>
            <a:spLocks noGrp="1"/>
          </p:cNvSpPr>
          <p:nvPr>
            <p:ph type="title"/>
          </p:nvPr>
        </p:nvSpPr>
        <p:spPr/>
        <p:txBody>
          <a:bodyPr/>
          <a:lstStyle/>
          <a:p>
            <a:r>
              <a:rPr lang="el-GR" dirty="0"/>
              <a:t>Αφόρμηση</a:t>
            </a:r>
          </a:p>
        </p:txBody>
      </p:sp>
      <p:sp>
        <p:nvSpPr>
          <p:cNvPr id="3" name="Θέση περιεχομένου 2">
            <a:extLst>
              <a:ext uri="{FF2B5EF4-FFF2-40B4-BE49-F238E27FC236}">
                <a16:creationId xmlns:a16="http://schemas.microsoft.com/office/drawing/2014/main" id="{66CB5A72-92AD-41C8-B0A3-7E9150E1217D}"/>
              </a:ext>
            </a:extLst>
          </p:cNvPr>
          <p:cNvSpPr>
            <a:spLocks noGrp="1"/>
          </p:cNvSpPr>
          <p:nvPr>
            <p:ph idx="1"/>
          </p:nvPr>
        </p:nvSpPr>
        <p:spPr/>
        <p:txBody>
          <a:bodyPr/>
          <a:lstStyle/>
          <a:p>
            <a:r>
              <a:rPr lang="el-GR" dirty="0"/>
              <a:t>Γελοιογραφία </a:t>
            </a:r>
            <a:r>
              <a:rPr lang="el-GR" dirty="0" err="1"/>
              <a:t>Αρκά</a:t>
            </a:r>
            <a:r>
              <a:rPr lang="el-GR" dirty="0"/>
              <a:t>, σ.7</a:t>
            </a:r>
          </a:p>
          <a:p>
            <a:r>
              <a:rPr lang="el-GR" dirty="0"/>
              <a:t>Ποια </a:t>
            </a:r>
            <a:r>
              <a:rPr lang="el-GR" dirty="0">
                <a:solidFill>
                  <a:srgbClr val="FFFF00"/>
                </a:solidFill>
              </a:rPr>
              <a:t>ερωτήματα</a:t>
            </a:r>
            <a:r>
              <a:rPr lang="el-GR" dirty="0"/>
              <a:t> διατυπώνονται στη γελοιογραφία; </a:t>
            </a:r>
          </a:p>
          <a:p>
            <a:r>
              <a:rPr lang="el-GR" dirty="0"/>
              <a:t>Ποια η διαφορά μεταξύ τους; </a:t>
            </a:r>
          </a:p>
          <a:p>
            <a:r>
              <a:rPr lang="el-GR" dirty="0"/>
              <a:t>Ποιος θέτει τα ερωτήματα;</a:t>
            </a:r>
          </a:p>
          <a:p>
            <a:r>
              <a:rPr lang="el-GR" dirty="0"/>
              <a:t>Θα μπορούσαν να τεθούν από τον άλλο ήρωα της γελοιογραφίας;</a:t>
            </a:r>
          </a:p>
        </p:txBody>
      </p:sp>
    </p:spTree>
    <p:extLst>
      <p:ext uri="{BB962C8B-B14F-4D97-AF65-F5344CB8AC3E}">
        <p14:creationId xmlns:p14="http://schemas.microsoft.com/office/powerpoint/2010/main" val="4966210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Η ΛΟΓΙΚΗ ΟΡΓΑΝΩΣΗ ΤΗΣ ΣΚΕΨΗΣ ΤΑ ΕΠΙΧΕΙΡΗΜΑΤΑ</a:t>
            </a:r>
          </a:p>
        </p:txBody>
      </p:sp>
      <p:sp>
        <p:nvSpPr>
          <p:cNvPr id="3" name="2 - Θέση περιεχομένου"/>
          <p:cNvSpPr>
            <a:spLocks noGrp="1"/>
          </p:cNvSpPr>
          <p:nvPr>
            <p:ph idx="1"/>
          </p:nvPr>
        </p:nvSpPr>
        <p:spPr/>
        <p:txBody>
          <a:bodyPr>
            <a:normAutofit lnSpcReduction="10000"/>
          </a:bodyPr>
          <a:lstStyle/>
          <a:p>
            <a:r>
              <a:rPr lang="el-GR" dirty="0"/>
              <a:t>Το να φιλοσοφεί κανείς δεν  είναι απλά η διατύπωση μιας θέσης/ενός ισχυρισμού βάσει ενός ερωτήματος </a:t>
            </a:r>
          </a:p>
          <a:p>
            <a:r>
              <a:rPr lang="el-GR" dirty="0">
                <a:solidFill>
                  <a:srgbClr val="FFFF00"/>
                </a:solidFill>
              </a:rPr>
              <a:t>Προϋπόθεση</a:t>
            </a:r>
            <a:r>
              <a:rPr lang="el-GR" dirty="0"/>
              <a:t> της φιλοσοφικής δραστηριότητας είναι </a:t>
            </a:r>
            <a:r>
              <a:rPr lang="el-GR" sz="3500" dirty="0">
                <a:solidFill>
                  <a:srgbClr val="FFFF00"/>
                </a:solidFill>
              </a:rPr>
              <a:t>η λογική</a:t>
            </a:r>
            <a:r>
              <a:rPr lang="el-GR" dirty="0"/>
              <a:t>, δηλαδή ένας συγκεκριμένος τρόπος οργάνωσης της σκέψης έτσι ώστε να συνδέονται οι επιμέρους προτάσεις που κάποιος χρησιμοποιεί προκειμένου να υποστηρίξει κάτι</a:t>
            </a:r>
          </a:p>
          <a:p>
            <a:r>
              <a:rPr lang="el-GR" dirty="0"/>
              <a:t>Αυτή η λογική οργάνωση της σκέψης επιτυγχάνεται με τη διατύπωση επιχειρημάτων</a:t>
            </a:r>
          </a:p>
          <a:p>
            <a:r>
              <a:rPr lang="el-GR" dirty="0"/>
              <a:t>Το επιχείρημα αποτελείται από </a:t>
            </a:r>
            <a:r>
              <a:rPr lang="el-GR" sz="3500" dirty="0">
                <a:solidFill>
                  <a:srgbClr val="FFFF00"/>
                </a:solidFill>
              </a:rPr>
              <a:t>προκείμενες</a:t>
            </a:r>
            <a:r>
              <a:rPr lang="el-GR" dirty="0"/>
              <a:t> και </a:t>
            </a:r>
            <a:r>
              <a:rPr lang="el-GR" sz="3500" dirty="0">
                <a:solidFill>
                  <a:srgbClr val="FFFF00"/>
                </a:solidFill>
              </a:rPr>
              <a:t>συμπέρασμα</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Τι σημαίνει «έγκυρο επιχείρημα»</a:t>
            </a:r>
            <a:r>
              <a:rPr lang="en-US" dirty="0"/>
              <a:t>; </a:t>
            </a:r>
            <a:endParaRPr lang="el-GR" dirty="0"/>
          </a:p>
        </p:txBody>
      </p:sp>
      <p:sp>
        <p:nvSpPr>
          <p:cNvPr id="3" name="2 - Θέση περιεχομένου"/>
          <p:cNvSpPr>
            <a:spLocks noGrp="1"/>
          </p:cNvSpPr>
          <p:nvPr>
            <p:ph idx="1"/>
          </p:nvPr>
        </p:nvSpPr>
        <p:spPr/>
        <p:txBody>
          <a:bodyPr>
            <a:normAutofit fontScale="92500"/>
          </a:bodyPr>
          <a:lstStyle/>
          <a:p>
            <a:r>
              <a:rPr lang="el-GR" dirty="0"/>
              <a:t>Έγκυρο επιχείρημα είναι αυτό του οποίου οι αληθείς προκείμενες οδηγούν </a:t>
            </a:r>
            <a:r>
              <a:rPr lang="el-GR" sz="3200" b="1" dirty="0">
                <a:solidFill>
                  <a:srgbClr val="FFFF00"/>
                </a:solidFill>
              </a:rPr>
              <a:t>λογικά</a:t>
            </a:r>
            <a:r>
              <a:rPr lang="el-GR" dirty="0"/>
              <a:t> στο συμπέρασμα</a:t>
            </a:r>
          </a:p>
          <a:p>
            <a:r>
              <a:rPr lang="el-GR" dirty="0"/>
              <a:t>Για να οδηγούν λογικά στο συμπέρασμα, θα πρέπει αυτό να προκύπτει </a:t>
            </a:r>
            <a:r>
              <a:rPr lang="el-GR" sz="3200" b="1" dirty="0">
                <a:solidFill>
                  <a:srgbClr val="FFFF00"/>
                </a:solidFill>
              </a:rPr>
              <a:t>κατ’ ανάγκη </a:t>
            </a:r>
            <a:r>
              <a:rPr lang="el-GR" dirty="0"/>
              <a:t>από τις προκείμενες (δηλαδή να είναι το μόνο συμπέρασμα που θα μπορούσε να προκύψει από τις συγκεκριμένες προκείμενες)</a:t>
            </a:r>
          </a:p>
          <a:p>
            <a:r>
              <a:rPr lang="el-GR" dirty="0"/>
              <a:t>Αλήθεια και εγκυρότητα δεν ταυτίζονται (αληθείς προκείμενες δεν οδηγούν απαραίτητα σε αληθές συμπέρασμα)</a:t>
            </a:r>
          </a:p>
          <a:p>
            <a:r>
              <a:rPr lang="el-GR" dirty="0"/>
              <a:t>Για τη αυτών των επιχειρημάτων, ο φιλόσοφος  χρησιμοποιεί όχι κάποια ειδική γλώσσα, αλλά την καθημερινή και βασίζεται στις αντιλήψεις του κοινού νου (κι όχι δηλ. σε εξειδικευμένες γνώσεις)</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ΦΙΛΟΣΟΦΙΑ ΚΑΙ ΕΠΙΣΤΗΜΕΣ</a:t>
            </a:r>
          </a:p>
        </p:txBody>
      </p:sp>
      <p:sp>
        <p:nvSpPr>
          <p:cNvPr id="3" name="2 - Θέση περιεχομένου"/>
          <p:cNvSpPr>
            <a:spLocks noGrp="1"/>
          </p:cNvSpPr>
          <p:nvPr>
            <p:ph idx="1"/>
          </p:nvPr>
        </p:nvSpPr>
        <p:spPr/>
        <p:txBody>
          <a:bodyPr>
            <a:normAutofit fontScale="85000" lnSpcReduction="20000"/>
          </a:bodyPr>
          <a:lstStyle/>
          <a:p>
            <a:r>
              <a:rPr lang="el-GR" dirty="0"/>
              <a:t>Από τη φιλοσοφία (δηλ. την επιθυμία για έρευνα και γνώση) ξεπήδησαν οι επιμέρους επιστήμες</a:t>
            </a:r>
          </a:p>
          <a:p>
            <a:r>
              <a:rPr lang="el-GR" dirty="0"/>
              <a:t>Η εξέλιξη των επιστημών δεν καταργεί την ανάγκη του ανθρώπου να στοχαστεί φιλοσοφικά</a:t>
            </a:r>
          </a:p>
          <a:p>
            <a:r>
              <a:rPr lang="el-GR" dirty="0"/>
              <a:t>Η φιλοσοφία έρχεται </a:t>
            </a:r>
            <a:r>
              <a:rPr lang="el-GR" dirty="0">
                <a:solidFill>
                  <a:srgbClr val="FFFF00"/>
                </a:solidFill>
              </a:rPr>
              <a:t>πριν</a:t>
            </a:r>
            <a:r>
              <a:rPr lang="el-GR" dirty="0"/>
              <a:t> από τις επιστήμες (με τα ερωτήματά της βοηθά στον εννοιολογικό προσδιορισμό και τη διατύπωση των αρχών τους)</a:t>
            </a:r>
          </a:p>
          <a:p>
            <a:r>
              <a:rPr lang="el-GR" dirty="0"/>
              <a:t>Έρχεται </a:t>
            </a:r>
            <a:r>
              <a:rPr lang="el-GR" dirty="0">
                <a:solidFill>
                  <a:srgbClr val="FFFF00"/>
                </a:solidFill>
              </a:rPr>
              <a:t>μετά</a:t>
            </a:r>
            <a:r>
              <a:rPr lang="el-GR" dirty="0"/>
              <a:t> από τις επιστήμες (ερμηνεύει τα πορίσματα των επιστημών και τα συνδέει με την ανθρώπινη ύπαρξη)</a:t>
            </a:r>
          </a:p>
          <a:p>
            <a:r>
              <a:rPr lang="el-GR" dirty="0"/>
              <a:t>Ενώ υπάρχουν ξεπερασμένες επιστημονικές θεωρίες, δεν υπάρχουν ξεπερασμένες φιλοσοφικές θεωρίες</a:t>
            </a:r>
          </a:p>
          <a:p>
            <a:r>
              <a:rPr lang="el-GR" dirty="0"/>
              <a:t> </a:t>
            </a:r>
            <a:r>
              <a:rPr lang="el-GR" sz="3800" dirty="0">
                <a:solidFill>
                  <a:srgbClr val="FFFF00"/>
                </a:solidFill>
              </a:rPr>
              <a:t>Τ</a:t>
            </a:r>
            <a:r>
              <a:rPr lang="el-GR" sz="3500" dirty="0">
                <a:solidFill>
                  <a:srgbClr val="FFFF00"/>
                </a:solidFill>
              </a:rPr>
              <a:t>α ερωτήματα παραμένουν ανοικτά </a:t>
            </a:r>
            <a:r>
              <a:rPr lang="el-GR" dirty="0"/>
              <a:t>και ο κάθε φιλόσοφος προσπαθεί να τα απαντήσει με το δικό του τρόπο</a:t>
            </a:r>
          </a:p>
          <a:p>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dirty="0"/>
              <a:t>ΦΙΛΟΣΟΦΙΑ ΚΑΙ ΚΟΙΝΩΝΙΑ</a:t>
            </a:r>
            <a:br>
              <a:rPr lang="el-GR" sz="2800" dirty="0"/>
            </a:br>
            <a:r>
              <a:rPr lang="el-GR" sz="2800" dirty="0"/>
              <a:t>Ποια ήταν η στάση έναντι των φιλοσόφων σε διάφορες εποχές</a:t>
            </a:r>
            <a:r>
              <a:rPr lang="en-US" sz="2800" dirty="0"/>
              <a:t>; </a:t>
            </a:r>
            <a:endParaRPr lang="el-GR" sz="2800" dirty="0"/>
          </a:p>
        </p:txBody>
      </p:sp>
      <p:sp>
        <p:nvSpPr>
          <p:cNvPr id="3" name="2 - Θέση περιεχομένου"/>
          <p:cNvSpPr>
            <a:spLocks noGrp="1"/>
          </p:cNvSpPr>
          <p:nvPr>
            <p:ph idx="1"/>
          </p:nvPr>
        </p:nvSpPr>
        <p:spPr/>
        <p:txBody>
          <a:bodyPr>
            <a:normAutofit/>
          </a:bodyPr>
          <a:lstStyle/>
          <a:p>
            <a:pPr>
              <a:buNone/>
            </a:pPr>
            <a:r>
              <a:rPr lang="el-GR" dirty="0"/>
              <a:t>     Η φιλοσοφική δραστηριότητα αμφισβητήθηκε διότι</a:t>
            </a:r>
            <a:r>
              <a:rPr lang="en-US" dirty="0"/>
              <a:t>: </a:t>
            </a:r>
            <a:endParaRPr lang="el-GR" dirty="0"/>
          </a:p>
          <a:p>
            <a:r>
              <a:rPr lang="el-GR" dirty="0"/>
              <a:t>Για τον απλό καθημερινό άνθρωπο φαινόταν μια </a:t>
            </a:r>
            <a:r>
              <a:rPr lang="el-GR" dirty="0">
                <a:solidFill>
                  <a:srgbClr val="FFFF00"/>
                </a:solidFill>
              </a:rPr>
              <a:t>κοπιώδης</a:t>
            </a:r>
            <a:r>
              <a:rPr lang="el-GR" dirty="0"/>
              <a:t> αλλά και </a:t>
            </a:r>
            <a:r>
              <a:rPr lang="el-GR" dirty="0">
                <a:solidFill>
                  <a:srgbClr val="FFFF00"/>
                </a:solidFill>
              </a:rPr>
              <a:t>άσκοπη</a:t>
            </a:r>
            <a:r>
              <a:rPr lang="el-GR" dirty="0"/>
              <a:t> πνευματική δραστηριότητα</a:t>
            </a:r>
          </a:p>
          <a:p>
            <a:r>
              <a:rPr lang="el-GR" dirty="0"/>
              <a:t>Ήδη από την αρχαιότητα υπήρχε η τάση να διακωμωδούνται οι φιλόσοφοι (</a:t>
            </a:r>
            <a:r>
              <a:rPr lang="el-GR" dirty="0" err="1"/>
              <a:t>π.χ</a:t>
            </a:r>
            <a:r>
              <a:rPr lang="el-GR" dirty="0"/>
              <a:t> ο Σωκράτης στις Νεφέλες του Αριστοφάνη)</a:t>
            </a:r>
          </a:p>
          <a:p>
            <a:r>
              <a:rPr lang="el-GR" dirty="0"/>
              <a:t>Θεωρήθηκε </a:t>
            </a:r>
            <a:r>
              <a:rPr lang="el-GR" dirty="0">
                <a:solidFill>
                  <a:srgbClr val="FFFF00"/>
                </a:solidFill>
              </a:rPr>
              <a:t>επικίνδυνη</a:t>
            </a:r>
            <a:r>
              <a:rPr lang="el-GR" dirty="0"/>
              <a:t> εφόσον κλόνιζε παραδεδεγμένες αντιλήψεις (θρησκευτικές, πολιτικές, κοινωνικές </a:t>
            </a:r>
            <a:r>
              <a:rPr lang="el-GR" dirty="0" err="1"/>
              <a:t>κ.α</a:t>
            </a:r>
            <a:r>
              <a:rPr lang="el-GR" dirty="0"/>
              <a:t>)</a:t>
            </a:r>
          </a:p>
          <a:p>
            <a:r>
              <a:rPr lang="el-GR" dirty="0"/>
              <a:t>Πολλά είναι τα παραδείγματα φιλοσόφων που υπέστησαν διώξεις επειδή οι ιδέες τους θεωρήθηκαν επικίνδυνες</a:t>
            </a:r>
          </a:p>
          <a:p>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ΠΑΡΑΔΕΙΓΜΑΤΑ ΦΙΛΟΣΟΦΩΝ ΠΟΥ ΥΠΕΣΤΗΣΑΝ ΔΙΩΞΕΙΣ </a:t>
            </a:r>
          </a:p>
        </p:txBody>
      </p:sp>
      <p:sp>
        <p:nvSpPr>
          <p:cNvPr id="3" name="2 - Θέση περιεχομένου"/>
          <p:cNvSpPr>
            <a:spLocks noGrp="1"/>
          </p:cNvSpPr>
          <p:nvPr>
            <p:ph idx="1"/>
          </p:nvPr>
        </p:nvSpPr>
        <p:spPr/>
        <p:txBody>
          <a:bodyPr>
            <a:normAutofit/>
          </a:bodyPr>
          <a:lstStyle/>
          <a:p>
            <a:r>
              <a:rPr lang="el-GR" dirty="0">
                <a:solidFill>
                  <a:srgbClr val="FFFF00"/>
                </a:solidFill>
              </a:rPr>
              <a:t>Αναξαγόρας</a:t>
            </a:r>
            <a:r>
              <a:rPr lang="el-GR" dirty="0"/>
              <a:t> (5</a:t>
            </a:r>
            <a:r>
              <a:rPr lang="el-GR" baseline="30000" dirty="0"/>
              <a:t>ος</a:t>
            </a:r>
            <a:r>
              <a:rPr lang="el-GR" dirty="0"/>
              <a:t> αι.. </a:t>
            </a:r>
            <a:r>
              <a:rPr lang="el-GR" dirty="0" err="1"/>
              <a:t>π.Χ</a:t>
            </a:r>
            <a:r>
              <a:rPr lang="el-GR" dirty="0"/>
              <a:t>) – αναγκάστηκε να φύγει από την Αθήνα επειδή οι πολιτικοί αντίπαλοι του φίλου του Περικλή τον κατηγόρησαν για αθεΐα  (δίδασκε ότι </a:t>
            </a:r>
          </a:p>
          <a:p>
            <a:r>
              <a:rPr lang="el-GR" dirty="0" err="1">
                <a:solidFill>
                  <a:srgbClr val="FFFF00"/>
                </a:solidFill>
              </a:rPr>
              <a:t>Τζορντάνο</a:t>
            </a:r>
            <a:r>
              <a:rPr lang="el-GR" dirty="0">
                <a:solidFill>
                  <a:srgbClr val="FFFF00"/>
                </a:solidFill>
              </a:rPr>
              <a:t> </a:t>
            </a:r>
            <a:r>
              <a:rPr lang="el-GR" dirty="0" err="1">
                <a:solidFill>
                  <a:srgbClr val="FFFF00"/>
                </a:solidFill>
              </a:rPr>
              <a:t>Μπρούνο</a:t>
            </a:r>
            <a:r>
              <a:rPr lang="el-GR" dirty="0">
                <a:solidFill>
                  <a:srgbClr val="FFFF00"/>
                </a:solidFill>
              </a:rPr>
              <a:t> </a:t>
            </a:r>
            <a:r>
              <a:rPr lang="el-GR" dirty="0"/>
              <a:t>(16</a:t>
            </a:r>
            <a:r>
              <a:rPr lang="el-GR" baseline="30000" dirty="0"/>
              <a:t>ος</a:t>
            </a:r>
            <a:r>
              <a:rPr lang="el-GR" dirty="0"/>
              <a:t> αι.)– η διδασκαλία του για την ύπαρξη άπειρου σύμπαντος και πολλών κόσμων είχε ως αποτέλεσμα την 7ετή του φυλάκιση - αφού δεν αποκήρυξε τις ιδέες του, οδηγήθηκε στην πυρά στα 1600. </a:t>
            </a:r>
          </a:p>
          <a:p>
            <a:r>
              <a:rPr lang="el-GR" dirty="0">
                <a:solidFill>
                  <a:srgbClr val="FFFF00"/>
                </a:solidFill>
              </a:rPr>
              <a:t>Σπινόζα</a:t>
            </a:r>
            <a:r>
              <a:rPr lang="el-GR" dirty="0"/>
              <a:t>  (17</a:t>
            </a:r>
            <a:r>
              <a:rPr lang="el-GR" baseline="30000" dirty="0"/>
              <a:t>ος</a:t>
            </a:r>
            <a:r>
              <a:rPr lang="el-GR" dirty="0"/>
              <a:t> αι.)- αρνήθηκε βασικές αντιλήψεις της εβραϊκής θρησκείας και υποστήριξε ότι ο Θεός είναι η Φύση/ο Κόσμος (πανθεϊσμός) – η εβραϊκή κοινότητα τον αφόρισε</a:t>
            </a:r>
          </a:p>
          <a:p>
            <a:endParaRPr lang="el-GR" dirty="0"/>
          </a:p>
          <a:p>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ΔΙΩΞΕΩΝ ΣΥΝΕΧΕΙΑ…</a:t>
            </a:r>
          </a:p>
        </p:txBody>
      </p:sp>
      <p:sp>
        <p:nvSpPr>
          <p:cNvPr id="4" name="3 - Θέση περιεχομένου"/>
          <p:cNvSpPr>
            <a:spLocks noGrp="1"/>
          </p:cNvSpPr>
          <p:nvPr>
            <p:ph idx="1"/>
          </p:nvPr>
        </p:nvSpPr>
        <p:spPr/>
        <p:txBody>
          <a:bodyPr/>
          <a:lstStyle/>
          <a:p>
            <a:r>
              <a:rPr lang="el-GR" dirty="0">
                <a:solidFill>
                  <a:srgbClr val="FFFF00"/>
                </a:solidFill>
              </a:rPr>
              <a:t>Καντ</a:t>
            </a:r>
            <a:r>
              <a:rPr lang="el-GR" dirty="0"/>
              <a:t> (18</a:t>
            </a:r>
            <a:r>
              <a:rPr lang="el-GR" baseline="30000" dirty="0"/>
              <a:t>ος</a:t>
            </a:r>
            <a:r>
              <a:rPr lang="el-GR" dirty="0"/>
              <a:t> αι.) – λογοκρίθηκε βιβλίο του για τη θρησκεία </a:t>
            </a:r>
          </a:p>
          <a:p>
            <a:r>
              <a:rPr lang="el-GR" dirty="0">
                <a:solidFill>
                  <a:srgbClr val="FFFF00"/>
                </a:solidFill>
              </a:rPr>
              <a:t>Ράσελ</a:t>
            </a:r>
            <a:r>
              <a:rPr lang="el-GR" dirty="0"/>
              <a:t> (20</a:t>
            </a:r>
            <a:r>
              <a:rPr lang="el-GR" baseline="30000" dirty="0"/>
              <a:t>ος</a:t>
            </a:r>
            <a:r>
              <a:rPr lang="el-GR" dirty="0"/>
              <a:t> αι.) – εναντιώθηκε στη συμμετοχή της Βρετανίας στον </a:t>
            </a:r>
            <a:r>
              <a:rPr lang="el-GR" dirty="0" err="1"/>
              <a:t>Α΄Παγκόσμιο</a:t>
            </a:r>
            <a:r>
              <a:rPr lang="el-GR" dirty="0"/>
              <a:t> Πόλεμο και γι’ αυτό φυλακίστηκε</a:t>
            </a:r>
          </a:p>
          <a:p>
            <a:r>
              <a:rPr lang="el-GR" dirty="0">
                <a:solidFill>
                  <a:srgbClr val="FFFF00"/>
                </a:solidFill>
              </a:rPr>
              <a:t>Υπατία η Αλεξανδρινή </a:t>
            </a:r>
            <a:r>
              <a:rPr lang="el-GR" dirty="0"/>
              <a:t>(4-5</a:t>
            </a:r>
            <a:r>
              <a:rPr lang="el-GR" baseline="30000" dirty="0"/>
              <a:t>ος</a:t>
            </a:r>
            <a:r>
              <a:rPr lang="el-GR" dirty="0"/>
              <a:t> αι. </a:t>
            </a:r>
            <a:r>
              <a:rPr lang="el-GR" dirty="0" err="1"/>
              <a:t>μ.Χ</a:t>
            </a:r>
            <a:r>
              <a:rPr lang="el-GR" dirty="0"/>
              <a:t>) – φιλόσοφος και μαθηματικός έζησε σε κλίμα έντονων πολιτικών και θρησκευτικών παθών και βρήκε φρικτό θάνατο από φανατικούς χριστιανούς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ΤΟ ΠΑΡΑΔΕΙΓΜΑ ΤΟΥ ΣΩΚΡΑΤΗ</a:t>
            </a:r>
          </a:p>
        </p:txBody>
      </p:sp>
      <p:sp>
        <p:nvSpPr>
          <p:cNvPr id="3" name="2 - Θέση περιεχομένου"/>
          <p:cNvSpPr>
            <a:spLocks noGrp="1"/>
          </p:cNvSpPr>
          <p:nvPr>
            <p:ph idx="1"/>
          </p:nvPr>
        </p:nvSpPr>
        <p:spPr/>
        <p:txBody>
          <a:bodyPr/>
          <a:lstStyle/>
          <a:p>
            <a:r>
              <a:rPr lang="el-GR" dirty="0"/>
              <a:t> </a:t>
            </a:r>
            <a:r>
              <a:rPr lang="el-GR" dirty="0">
                <a:solidFill>
                  <a:srgbClr val="FFFF00"/>
                </a:solidFill>
              </a:rPr>
              <a:t>Σωκράτης</a:t>
            </a:r>
            <a:r>
              <a:rPr lang="el-GR" dirty="0"/>
              <a:t> (5ος </a:t>
            </a:r>
            <a:r>
              <a:rPr lang="el-GR" dirty="0" err="1"/>
              <a:t>αι.π.Χ</a:t>
            </a:r>
            <a:r>
              <a:rPr lang="el-GR" dirty="0"/>
              <a:t>) –κατηγορήθηκε για ασέβεια προς τους θεούς (επικαλούνταν «καινά δαιμόνια») και για διαφθορά των νέων (με τη διδασκαλία του οι νέοι παρακινούνταν να αμφισβητήσουν τις παραδεδομένες αξίες της πόλεως) – σε δύο δίκες το αποτέλεσμα ήταν καταδικαστικό – ο Σωκράτης οδηγήθηκε στο δεσμωτήριο κι ύστερα από μερικές μέρες, παρά την προτροπή μαθητών του να αποδράσει, ήπιε το κώνειο.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Ο ΠΛΑΤΩΝ </a:t>
            </a:r>
          </a:p>
        </p:txBody>
      </p:sp>
      <p:sp>
        <p:nvSpPr>
          <p:cNvPr id="3" name="2 - Θέση περιεχομένου"/>
          <p:cNvSpPr>
            <a:spLocks noGrp="1"/>
          </p:cNvSpPr>
          <p:nvPr>
            <p:ph idx="1"/>
          </p:nvPr>
        </p:nvSpPr>
        <p:spPr/>
        <p:txBody>
          <a:bodyPr>
            <a:normAutofit/>
          </a:bodyPr>
          <a:lstStyle/>
          <a:p>
            <a:r>
              <a:rPr lang="el-GR" dirty="0">
                <a:solidFill>
                  <a:srgbClr val="FFFF00"/>
                </a:solidFill>
              </a:rPr>
              <a:t>Πλάτων</a:t>
            </a:r>
            <a:r>
              <a:rPr lang="el-GR" dirty="0"/>
              <a:t> – μαθητής του Σωκράτη, φιλόσοφος και ιδρυτής της Ακαδημίας (σχολής όπου διδάσκονταν τα μαθηματικά, η αστρονομία, η φιλοσοφία  κλπ) προσπάθησε να εφαρμόσει τα πολιτικά του οράματα στη Σικελία (να εγκαθιδρύσει εκεί την ιδεώδη Πολιτεία  που θα διέπεται από απόλυτη δικαιοσύνη και θα διοικείται από τον φιλόσοφο βασιλέα) – το αποτέλεσμα ήταν να κινδυνεύσει η ζωή του και να πουληθεί σαν δούλος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Η ΜΟΙΡΑ  ΤΟΥ ΦΙΛΟΣΟΦΟΥ ΚΑΤΑ ΤΟΝ ΠΛΑΤΩΝΑ</a:t>
            </a:r>
          </a:p>
        </p:txBody>
      </p:sp>
      <p:sp>
        <p:nvSpPr>
          <p:cNvPr id="3" name="2 - Θέση περιεχομένου"/>
          <p:cNvSpPr>
            <a:spLocks noGrp="1"/>
          </p:cNvSpPr>
          <p:nvPr>
            <p:ph idx="1"/>
          </p:nvPr>
        </p:nvSpPr>
        <p:spPr/>
        <p:txBody>
          <a:bodyPr>
            <a:normAutofit fontScale="92500" lnSpcReduction="10000"/>
          </a:bodyPr>
          <a:lstStyle/>
          <a:p>
            <a:r>
              <a:rPr lang="el-GR" dirty="0"/>
              <a:t>Στο έργο του  «Πολιτεία» περιγράφει την κατάσταση των ανθρώπων με την περίφημη </a:t>
            </a:r>
            <a:r>
              <a:rPr lang="el-GR" sz="3200" dirty="0">
                <a:solidFill>
                  <a:srgbClr val="FFFF00"/>
                </a:solidFill>
              </a:rPr>
              <a:t>αλληγορία του σπηλαίου </a:t>
            </a:r>
            <a:r>
              <a:rPr lang="el-GR" dirty="0"/>
              <a:t>– ζουν μέσα σε μια υπόγεια σπηλιά ακίνητοι και αλυσοδεμένοι – μπροστά τους βλέπουν μόνο σκιές –ένας από αυτούς απελευθερώνεται και βγαίνει από τη σπηλιά – αντικρίζει το φως και την πραγματικότητα – όταν επιστρέφει στη σπηλιά για να αποκαλύψει την αλήθεια στους άλλους δεσμώτες, εκείνοι  τον χλευάζουν και απειλούν ότι θα τον σκοτώσουν – οι δεσμώτες είναι η κοινωνία των ανθρώπων  που ζει στην άγνοια – εκείνος που απελευθερώνεται κι ανακαλύπτει την πραγματικότητα είναι ο φιλόσοφος (που φθάνει στη γνώση της ουσίας των πραγμάτων) -  η κοινωνία όμως έχει απέναντί του στάση </a:t>
            </a:r>
            <a:r>
              <a:rPr lang="el-GR" sz="3500" dirty="0">
                <a:solidFill>
                  <a:srgbClr val="FFFF00"/>
                </a:solidFill>
              </a:rPr>
              <a:t>εχθρική</a:t>
            </a:r>
          </a:p>
          <a:p>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Η ΧΡΗΣΙΜΟΤΗΤΑ ΤΗΣ ΦΙΛΟΣΟΦΙΑΣ</a:t>
            </a:r>
          </a:p>
        </p:txBody>
      </p:sp>
      <p:sp>
        <p:nvSpPr>
          <p:cNvPr id="3" name="2 - Θέση περιεχομένου"/>
          <p:cNvSpPr>
            <a:spLocks noGrp="1"/>
          </p:cNvSpPr>
          <p:nvPr>
            <p:ph idx="1"/>
          </p:nvPr>
        </p:nvSpPr>
        <p:spPr/>
        <p:txBody>
          <a:bodyPr>
            <a:normAutofit fontScale="85000" lnSpcReduction="10000"/>
          </a:bodyPr>
          <a:lstStyle/>
          <a:p>
            <a:r>
              <a:rPr lang="el-GR" dirty="0"/>
              <a:t>Η χρησιμότητα της φιλοσοφίας σχετίζεται με τους βασικούς της στόχους</a:t>
            </a:r>
            <a:r>
              <a:rPr lang="en-US" dirty="0"/>
              <a:t>: </a:t>
            </a:r>
            <a:r>
              <a:rPr lang="el-GR" dirty="0"/>
              <a:t>διασαφηνίζει τις έννοιες, ανιχνεύει απαντήσεις στα μεγάλα ερωτήματα, αναζητεί τα όρια της γνώσης, διαμορφώνει συνολικές θεωρήσεις για τον άνθρωπο και τον κόσμο</a:t>
            </a:r>
          </a:p>
          <a:p>
            <a:r>
              <a:rPr lang="el-GR" dirty="0"/>
              <a:t>Κυρίως όμως προσφέρει τη χαρά της καθαρής διανοητικής έρευνας </a:t>
            </a:r>
          </a:p>
          <a:p>
            <a:r>
              <a:rPr lang="el-GR" sz="3500" dirty="0">
                <a:solidFill>
                  <a:srgbClr val="FFFF00"/>
                </a:solidFill>
              </a:rPr>
              <a:t>Σε προσωπικό επίπεδο η μελέτη της φιλοσοφίας οξύνει την κριτική ικανότητα του ατόμου και την ικανότητά του να επιχειρηματολογεί – ο φιλοσοφικός τρόπος σκέψης μπορεί να το βοηθήσει σε προσωπικά προβλήματα ή επιλογές</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C477985-ABF3-4FFB-A7E6-40ABD641E2B1}"/>
              </a:ext>
            </a:extLst>
          </p:cNvPr>
          <p:cNvSpPr>
            <a:spLocks noGrp="1"/>
          </p:cNvSpPr>
          <p:nvPr>
            <p:ph type="title"/>
          </p:nvPr>
        </p:nvSpPr>
        <p:spPr/>
        <p:txBody>
          <a:bodyPr>
            <a:normAutofit/>
          </a:bodyPr>
          <a:lstStyle/>
          <a:p>
            <a:r>
              <a:rPr lang="el-GR" dirty="0" err="1"/>
              <a:t>Βέντερς</a:t>
            </a:r>
            <a:endParaRPr lang="el-GR" dirty="0"/>
          </a:p>
        </p:txBody>
      </p:sp>
      <p:sp>
        <p:nvSpPr>
          <p:cNvPr id="3" name="Θέση περιεχομένου 2">
            <a:extLst>
              <a:ext uri="{FF2B5EF4-FFF2-40B4-BE49-F238E27FC236}">
                <a16:creationId xmlns:a16="http://schemas.microsoft.com/office/drawing/2014/main" id="{063D81E5-2F3A-4978-9B00-77813BF1EF4B}"/>
              </a:ext>
            </a:extLst>
          </p:cNvPr>
          <p:cNvSpPr>
            <a:spLocks noGrp="1"/>
          </p:cNvSpPr>
          <p:nvPr>
            <p:ph idx="1"/>
          </p:nvPr>
        </p:nvSpPr>
        <p:spPr/>
        <p:txBody>
          <a:bodyPr>
            <a:normAutofit fontScale="92500" lnSpcReduction="10000"/>
          </a:bodyPr>
          <a:lstStyle/>
          <a:p>
            <a:r>
              <a:rPr lang="el-GR" sz="2400" dirty="0"/>
              <a:t>σ.8</a:t>
            </a:r>
          </a:p>
          <a:p>
            <a:r>
              <a:rPr lang="en-GB" sz="2400" dirty="0">
                <a:hlinkClick r:id="rId2"/>
              </a:rPr>
              <a:t>https://www.youtube.com/watch?v=Y6-x0qT0xOM</a:t>
            </a:r>
            <a:endParaRPr lang="el-GR" sz="2400" dirty="0"/>
          </a:p>
          <a:p>
            <a:r>
              <a:rPr lang="el-GR" sz="2400" dirty="0"/>
              <a:t>Θυμάστε να σας έχει απασχολήσει κάποτε (έστω κι αν δεν το εκφράσατε) ένα από τα ερωτήματα αυτά;</a:t>
            </a:r>
          </a:p>
          <a:p>
            <a:r>
              <a:rPr lang="el-GR" sz="2400" dirty="0"/>
              <a:t>Θα μπορούσε κάποιος να σας απαντήσει με βεβαιότητα σε αυτά τα ερωτήματα;</a:t>
            </a:r>
          </a:p>
          <a:p>
            <a:r>
              <a:rPr lang="el-GR" sz="2400" dirty="0"/>
              <a:t>Θα μπορούσατε εύκολα να τα συζητήσετε με οποιονδήποτε από το περιβάλλον σας (οικογενειακό ή φιλικό);</a:t>
            </a:r>
          </a:p>
          <a:p>
            <a:r>
              <a:rPr lang="el-GR" sz="2400" dirty="0">
                <a:solidFill>
                  <a:srgbClr val="FFFF00"/>
                </a:solidFill>
              </a:rPr>
              <a:t>Τελικά, γιατί η αφήγηση ξεκινάει με τη φράση: όταν το παιδί ήταν παιδί (κι όχι </a:t>
            </a:r>
            <a:r>
              <a:rPr lang="el-GR" sz="2400" dirty="0" err="1">
                <a:solidFill>
                  <a:srgbClr val="FFFF00"/>
                </a:solidFill>
              </a:rPr>
              <a:t>π.χ</a:t>
            </a:r>
            <a:r>
              <a:rPr lang="el-GR" sz="2400" dirty="0">
                <a:solidFill>
                  <a:srgbClr val="FFFF00"/>
                </a:solidFill>
              </a:rPr>
              <a:t> όταν κάποιος ήταν παιδί ή ένα παιδί κάποτε ρωτούσε…)</a:t>
            </a:r>
          </a:p>
          <a:p>
            <a:endParaRPr lang="el-GR" sz="2400" dirty="0"/>
          </a:p>
          <a:p>
            <a:endParaRPr lang="el-GR" dirty="0"/>
          </a:p>
          <a:p>
            <a:endParaRPr lang="el-GR" dirty="0"/>
          </a:p>
          <a:p>
            <a:endParaRPr lang="el-GR" dirty="0"/>
          </a:p>
        </p:txBody>
      </p:sp>
    </p:spTree>
    <p:extLst>
      <p:ext uri="{BB962C8B-B14F-4D97-AF65-F5344CB8AC3E}">
        <p14:creationId xmlns:p14="http://schemas.microsoft.com/office/powerpoint/2010/main" val="23530493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a:t>Η ΣΥΜΒΟΛΗ ΤΗΣ ΦΙΛΟΣΟΦΙΑΣ ΣΤΗΝ  ΠΡΟΟΔΟ ΤΗΣ ΕΠΙΣΤΗΜΗΣ ΚΑΙ  ΤΗΣ ΚΟΙΝΩΝΙΑΣ</a:t>
            </a:r>
          </a:p>
        </p:txBody>
      </p:sp>
      <p:sp>
        <p:nvSpPr>
          <p:cNvPr id="3" name="2 - Θέση περιεχομένου"/>
          <p:cNvSpPr>
            <a:spLocks noGrp="1"/>
          </p:cNvSpPr>
          <p:nvPr>
            <p:ph idx="1"/>
          </p:nvPr>
        </p:nvSpPr>
        <p:spPr/>
        <p:txBody>
          <a:bodyPr>
            <a:normAutofit fontScale="92500"/>
          </a:bodyPr>
          <a:lstStyle/>
          <a:p>
            <a:r>
              <a:rPr lang="el-GR" dirty="0"/>
              <a:t>Ο φιλοσοφικός στοχασμός έχει αποδειχθεί χρήσιμος και στην επιστήμη</a:t>
            </a:r>
            <a:r>
              <a:rPr lang="en-US" dirty="0"/>
              <a:t>: </a:t>
            </a:r>
            <a:r>
              <a:rPr lang="el-GR" dirty="0"/>
              <a:t>δεν αρκεί πάντοτε η παρατήρηση φαινομένων προκειμένου να φτάσει ο επιστήμονας στη σύλληψη και τη διατύπωση μιας ολόκληρης θεωρίας – πολλές φορές βοηθείται από την </a:t>
            </a:r>
            <a:r>
              <a:rPr lang="el-GR" sz="3600" dirty="0">
                <a:solidFill>
                  <a:srgbClr val="FFFF00"/>
                </a:solidFill>
              </a:rPr>
              <a:t>ανάλυση εννοιών </a:t>
            </a:r>
          </a:p>
          <a:p>
            <a:r>
              <a:rPr lang="el-GR" dirty="0"/>
              <a:t>Ο φιλοσοφικός στοχασμός είχε καθοριστική σημασία για την εξέλιξη των κοινωνικών θεσμών (κύριος ρόλος του </a:t>
            </a:r>
            <a:r>
              <a:rPr lang="el-GR" sz="3200" dirty="0">
                <a:solidFill>
                  <a:srgbClr val="FFFF00"/>
                </a:solidFill>
              </a:rPr>
              <a:t>ήταν να επεξεργάζεται τις καινούργιες ιδέες και ενίοτε να συγκρούεται με την καθεστηκυία τάξη πραγμάτων</a:t>
            </a:r>
            <a:r>
              <a:rPr lang="el-GR"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1A44C8-FC1A-4531-875F-194E7AA7F437}"/>
              </a:ext>
            </a:extLst>
          </p:cNvPr>
          <p:cNvSpPr>
            <a:spLocks noGrp="1"/>
          </p:cNvSpPr>
          <p:nvPr>
            <p:ph type="title"/>
          </p:nvPr>
        </p:nvSpPr>
        <p:spPr/>
        <p:txBody>
          <a:bodyPr>
            <a:normAutofit/>
          </a:bodyPr>
          <a:lstStyle/>
          <a:p>
            <a:r>
              <a:rPr lang="el-GR" sz="2800" dirty="0"/>
              <a:t>Αναφορά στους προσωκρατικούς φιλοσόφους, δηλ. στην απαρχή του φιλοσοφικού στοχασμού</a:t>
            </a:r>
          </a:p>
        </p:txBody>
      </p:sp>
      <p:sp>
        <p:nvSpPr>
          <p:cNvPr id="3" name="Θέση περιεχομένου 2">
            <a:extLst>
              <a:ext uri="{FF2B5EF4-FFF2-40B4-BE49-F238E27FC236}">
                <a16:creationId xmlns:a16="http://schemas.microsoft.com/office/drawing/2014/main" id="{338DD01D-23EC-459F-8D75-4602CF1C53BF}"/>
              </a:ext>
            </a:extLst>
          </p:cNvPr>
          <p:cNvSpPr>
            <a:spLocks noGrp="1"/>
          </p:cNvSpPr>
          <p:nvPr>
            <p:ph idx="1"/>
          </p:nvPr>
        </p:nvSpPr>
        <p:spPr/>
        <p:txBody>
          <a:bodyPr/>
          <a:lstStyle/>
          <a:p>
            <a:r>
              <a:rPr lang="el-GR" dirty="0"/>
              <a:t>Βασικό ερώτημα που έθεσαν οι πρώτοι αυτοί φιλόσοφοι τον 6</a:t>
            </a:r>
            <a:r>
              <a:rPr lang="el-GR" baseline="30000" dirty="0"/>
              <a:t>ο</a:t>
            </a:r>
            <a:r>
              <a:rPr lang="el-GR" dirty="0"/>
              <a:t> </a:t>
            </a:r>
            <a:r>
              <a:rPr lang="el-GR" dirty="0" err="1"/>
              <a:t>αι.π.Χ</a:t>
            </a:r>
            <a:r>
              <a:rPr lang="el-GR" dirty="0"/>
              <a:t>: </a:t>
            </a:r>
          </a:p>
          <a:p>
            <a:r>
              <a:rPr lang="el-GR" dirty="0"/>
              <a:t>Ποια αρχή διέπει τον κόσμο (ποια είναι η κοσμολογική αρχή, από τι συνίσταται ο κόσμος </a:t>
            </a:r>
            <a:r>
              <a:rPr lang="el-GR" dirty="0" err="1"/>
              <a:t>κλπ</a:t>
            </a:r>
            <a:r>
              <a:rPr lang="el-GR" dirty="0"/>
              <a:t>)</a:t>
            </a:r>
          </a:p>
          <a:p>
            <a:r>
              <a:rPr lang="el-GR" dirty="0" err="1"/>
              <a:t>Π.χ</a:t>
            </a:r>
            <a:r>
              <a:rPr lang="el-GR" dirty="0"/>
              <a:t> ο Θαλής ο </a:t>
            </a:r>
            <a:r>
              <a:rPr lang="el-GR" dirty="0" err="1"/>
              <a:t>Μιλήσιος</a:t>
            </a:r>
            <a:r>
              <a:rPr lang="el-GR" dirty="0"/>
              <a:t> έδωσε την εξής απάντηση στο ερώτημα αυτό:</a:t>
            </a:r>
          </a:p>
          <a:p>
            <a:r>
              <a:rPr lang="el-GR" dirty="0"/>
              <a:t>Όλα προήλθαν από το νερό και στη σύστασή τους συμμετέχει το νερό</a:t>
            </a:r>
          </a:p>
          <a:p>
            <a:endParaRPr lang="el-GR" dirty="0"/>
          </a:p>
        </p:txBody>
      </p:sp>
    </p:spTree>
    <p:extLst>
      <p:ext uri="{BB962C8B-B14F-4D97-AF65-F5344CB8AC3E}">
        <p14:creationId xmlns:p14="http://schemas.microsoft.com/office/powerpoint/2010/main" val="285939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77E8749-8058-4901-B7A8-03A5875FC2EE}"/>
              </a:ext>
            </a:extLst>
          </p:cNvPr>
          <p:cNvSpPr>
            <a:spLocks noGrp="1"/>
          </p:cNvSpPr>
          <p:nvPr>
            <p:ph type="title"/>
          </p:nvPr>
        </p:nvSpPr>
        <p:spPr/>
        <p:txBody>
          <a:bodyPr>
            <a:normAutofit fontScale="90000"/>
          </a:bodyPr>
          <a:lstStyle/>
          <a:p>
            <a:r>
              <a:rPr lang="el-GR" sz="2800" dirty="0"/>
              <a:t>ΚΕΙΜΕΝΟ 1 (Αριστοτέλους Μετά τα Φυσικά – είναι η ενότητα 1 του φακέλου υλικού της γ΄)</a:t>
            </a:r>
            <a:br>
              <a:rPr lang="el-GR" sz="2800" dirty="0"/>
            </a:br>
            <a:r>
              <a:rPr lang="el-GR" sz="2800" dirty="0"/>
              <a:t>σ.11</a:t>
            </a:r>
          </a:p>
        </p:txBody>
      </p:sp>
      <p:sp>
        <p:nvSpPr>
          <p:cNvPr id="3" name="Θέση περιεχομένου 2">
            <a:extLst>
              <a:ext uri="{FF2B5EF4-FFF2-40B4-BE49-F238E27FC236}">
                <a16:creationId xmlns:a16="http://schemas.microsoft.com/office/drawing/2014/main" id="{E7F0D766-B08D-4E41-B886-8CF3E0FF898E}"/>
              </a:ext>
            </a:extLst>
          </p:cNvPr>
          <p:cNvSpPr>
            <a:spLocks noGrp="1"/>
          </p:cNvSpPr>
          <p:nvPr>
            <p:ph idx="1"/>
          </p:nvPr>
        </p:nvSpPr>
        <p:spPr/>
        <p:txBody>
          <a:bodyPr/>
          <a:lstStyle/>
          <a:p>
            <a:r>
              <a:rPr lang="el-GR" dirty="0"/>
              <a:t>Διαβάζουμε το παράθεμα </a:t>
            </a:r>
          </a:p>
          <a:p>
            <a:r>
              <a:rPr lang="el-GR" dirty="0"/>
              <a:t>Μπορείτε να δώσετε έναν τίτλο στο απόσπασμα αυτό που να έχει τη μορφή ερωτήματος;</a:t>
            </a:r>
          </a:p>
          <a:p>
            <a:r>
              <a:rPr lang="el-GR" dirty="0"/>
              <a:t>Ποιες απαντήσεις δίνει ο Αριστοτέλης στο υπολανθάνον ερώτημα;</a:t>
            </a:r>
          </a:p>
          <a:p>
            <a:endParaRPr lang="el-GR" dirty="0"/>
          </a:p>
          <a:p>
            <a:endParaRPr lang="el-GR" dirty="0"/>
          </a:p>
          <a:p>
            <a:endParaRPr lang="el-GR" dirty="0"/>
          </a:p>
        </p:txBody>
      </p:sp>
    </p:spTree>
    <p:extLst>
      <p:ext uri="{BB962C8B-B14F-4D97-AF65-F5344CB8AC3E}">
        <p14:creationId xmlns:p14="http://schemas.microsoft.com/office/powerpoint/2010/main" val="1686996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a:t>Η ΙΔΙΑΙΤΕΡΟΤΗΤΑ ΤΗΣ ΦΙΛΟΣΟΦΙΚΗΣ ΣΚΕΨΗΣ</a:t>
            </a:r>
            <a:br>
              <a:rPr lang="el-GR" sz="2800" dirty="0"/>
            </a:br>
            <a:r>
              <a:rPr lang="el-GR" sz="2800" dirty="0"/>
              <a:t>Η ΣΗΜΑΣΙΑ ΤΩΝ ΕΡΩΤΗΜΑΤΩΝ</a:t>
            </a:r>
          </a:p>
        </p:txBody>
      </p:sp>
      <p:sp>
        <p:nvSpPr>
          <p:cNvPr id="3" name="2 - Θέση περιεχομένου"/>
          <p:cNvSpPr>
            <a:spLocks noGrp="1"/>
          </p:cNvSpPr>
          <p:nvPr>
            <p:ph idx="1"/>
          </p:nvPr>
        </p:nvSpPr>
        <p:spPr/>
        <p:txBody>
          <a:bodyPr/>
          <a:lstStyle/>
          <a:p>
            <a:r>
              <a:rPr lang="el-GR" dirty="0"/>
              <a:t>Φιλοσοφική σκέψη σημαίνει διατύπωση </a:t>
            </a:r>
            <a:r>
              <a:rPr lang="el-GR" sz="3600" b="1" dirty="0">
                <a:solidFill>
                  <a:srgbClr val="FFFF00"/>
                </a:solidFill>
              </a:rPr>
              <a:t>ερωτημάτων</a:t>
            </a:r>
            <a:r>
              <a:rPr lang="el-GR" dirty="0"/>
              <a:t> και αναζήτηση απαντήσεων </a:t>
            </a:r>
          </a:p>
          <a:p>
            <a:r>
              <a:rPr lang="el-GR" dirty="0"/>
              <a:t>Η ιδιαιτερότητα αυτών των ερωτημάτων έγκειται στο ότι είναι α) </a:t>
            </a:r>
            <a:r>
              <a:rPr lang="el-GR" dirty="0">
                <a:solidFill>
                  <a:srgbClr val="FFFF00"/>
                </a:solidFill>
              </a:rPr>
              <a:t>οριακά</a:t>
            </a:r>
            <a:r>
              <a:rPr lang="el-GR" dirty="0"/>
              <a:t> (θεμελιώδη ή έσχατα) </a:t>
            </a:r>
            <a:r>
              <a:rPr lang="el-GR" dirty="0" err="1"/>
              <a:t>π.χ</a:t>
            </a:r>
            <a:r>
              <a:rPr lang="el-GR" dirty="0"/>
              <a:t> «έχει κάποιο νόημα η ζωή</a:t>
            </a:r>
            <a:r>
              <a:rPr lang="en-US" dirty="0"/>
              <a:t>;</a:t>
            </a:r>
            <a:r>
              <a:rPr lang="el-GR" dirty="0"/>
              <a:t>» β) </a:t>
            </a:r>
            <a:r>
              <a:rPr lang="el-GR" dirty="0">
                <a:solidFill>
                  <a:srgbClr val="FFFF00"/>
                </a:solidFill>
              </a:rPr>
              <a:t>γενικά</a:t>
            </a:r>
            <a:r>
              <a:rPr lang="el-GR" dirty="0"/>
              <a:t> </a:t>
            </a:r>
            <a:r>
              <a:rPr lang="el-GR" dirty="0" err="1"/>
              <a:t>π.χ</a:t>
            </a:r>
            <a:r>
              <a:rPr lang="el-GR" dirty="0"/>
              <a:t> «τι είναι τι είναι καλό και τι κακό</a:t>
            </a:r>
            <a:r>
              <a:rPr lang="en-US" dirty="0"/>
              <a:t>;</a:t>
            </a:r>
            <a:r>
              <a:rPr lang="el-GR" dirty="0"/>
              <a:t>» και γ) ενίοτε  </a:t>
            </a:r>
            <a:r>
              <a:rPr lang="el-GR" dirty="0">
                <a:solidFill>
                  <a:srgbClr val="FFFF00"/>
                </a:solidFill>
              </a:rPr>
              <a:t>παράδοξα</a:t>
            </a:r>
            <a:r>
              <a:rPr lang="el-GR" dirty="0"/>
              <a:t> </a:t>
            </a:r>
            <a:r>
              <a:rPr lang="el-GR" dirty="0" err="1"/>
              <a:t>π.χ</a:t>
            </a:r>
            <a:r>
              <a:rPr lang="el-GR" dirty="0"/>
              <a:t> «γιατί να είμαι σίγουρος ότι αυτά που ζω δεν συμβαίνουν στην πραγματικότητα παρά στη φαντασία μου</a:t>
            </a:r>
            <a:r>
              <a:rPr lang="en-US" dirty="0"/>
              <a:t>;</a:t>
            </a:r>
            <a:r>
              <a:rPr lang="el-GR" dirty="0"/>
              <a:t>»</a:t>
            </a:r>
          </a:p>
          <a:p>
            <a:r>
              <a:rPr lang="el-GR" dirty="0"/>
              <a:t>Η ιδιαιτερότητα αυτή μας προξενεί </a:t>
            </a:r>
            <a:r>
              <a:rPr lang="el-GR" dirty="0">
                <a:solidFill>
                  <a:srgbClr val="FFFF00"/>
                </a:solidFill>
              </a:rPr>
              <a:t>αμηχανία </a:t>
            </a:r>
          </a:p>
          <a:p>
            <a:pPr>
              <a:buNone/>
            </a:pP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ΥΠΑΡΧΟΥΝ ΑΠΑΝΤΗΣΕΙΣ</a:t>
            </a:r>
            <a:r>
              <a:rPr lang="en-US" dirty="0"/>
              <a:t>; </a:t>
            </a:r>
            <a:endParaRPr lang="el-GR" dirty="0"/>
          </a:p>
        </p:txBody>
      </p:sp>
      <p:sp>
        <p:nvSpPr>
          <p:cNvPr id="3" name="2 - Θέση περιεχομένου"/>
          <p:cNvSpPr>
            <a:spLocks noGrp="1"/>
          </p:cNvSpPr>
          <p:nvPr>
            <p:ph idx="1"/>
          </p:nvPr>
        </p:nvSpPr>
        <p:spPr/>
        <p:txBody>
          <a:bodyPr/>
          <a:lstStyle/>
          <a:p>
            <a:r>
              <a:rPr lang="el-GR" dirty="0"/>
              <a:t>Η αναζήτηση απαντήσεων σε αυτά τα ερωτήματα δεν είναι σίγουρο ότι θα οδηγήσει κάπου</a:t>
            </a:r>
          </a:p>
          <a:p>
            <a:r>
              <a:rPr lang="el-GR" dirty="0"/>
              <a:t>Η </a:t>
            </a:r>
            <a:r>
              <a:rPr lang="el-GR" sz="3600" b="1" dirty="0">
                <a:solidFill>
                  <a:srgbClr val="FFFF00"/>
                </a:solidFill>
              </a:rPr>
              <a:t>αξία</a:t>
            </a:r>
            <a:r>
              <a:rPr lang="el-GR" dirty="0"/>
              <a:t> όμως της αναζήτησης έγκειται στο ότι η νοητική πορεία που ακολουθούμε, διευρύνει τους πνευματικούς μας ορίζοντες </a:t>
            </a:r>
            <a:r>
              <a:rPr lang="en-US" dirty="0"/>
              <a:t> </a:t>
            </a:r>
            <a:r>
              <a:rPr lang="el-GR" dirty="0"/>
              <a:t>και οξύνει την κριτική μας ικανότητα</a:t>
            </a:r>
          </a:p>
          <a:p>
            <a:r>
              <a:rPr lang="el-GR" dirty="0"/>
              <a:t>Κι αυτό, διότι προσπαθώντας να βρούμε απαντήσεις δοκιμάζουμε τις δυνατότητες της σκέψης εν γένει (</a:t>
            </a:r>
            <a:r>
              <a:rPr lang="el-GR" dirty="0" err="1"/>
              <a:t>φιλοσοφία=σκέψη</a:t>
            </a:r>
            <a:r>
              <a:rPr lang="el-GR" dirty="0"/>
              <a:t> πάνω στη σκέψη)</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ΤΙ ΕΝΝΟΟΥΜΕ ΜΕ ΤΟΝ ΟΡΟ ΦΙΛΟΣΟΦΙΑ</a:t>
            </a:r>
            <a:r>
              <a:rPr lang="en-US" dirty="0"/>
              <a:t>; </a:t>
            </a:r>
            <a:endParaRPr lang="el-GR" dirty="0"/>
          </a:p>
        </p:txBody>
      </p:sp>
      <p:sp>
        <p:nvSpPr>
          <p:cNvPr id="3" name="2 - Θέση περιεχομένου"/>
          <p:cNvSpPr>
            <a:spLocks noGrp="1"/>
          </p:cNvSpPr>
          <p:nvPr>
            <p:ph idx="1"/>
          </p:nvPr>
        </p:nvSpPr>
        <p:spPr/>
        <p:txBody>
          <a:bodyPr>
            <a:normAutofit lnSpcReduction="10000"/>
          </a:bodyPr>
          <a:lstStyle/>
          <a:p>
            <a:r>
              <a:rPr lang="el-GR" dirty="0"/>
              <a:t>Ο </a:t>
            </a:r>
            <a:r>
              <a:rPr lang="el-GR" dirty="0">
                <a:solidFill>
                  <a:srgbClr val="FFFF00"/>
                </a:solidFill>
              </a:rPr>
              <a:t>όρος «φιλοσοφία» </a:t>
            </a:r>
            <a:r>
              <a:rPr lang="el-GR" dirty="0"/>
              <a:t>χρησιμοποιείται τόσο για να περιγράψει τη φιλοσοφική δραστηριότητα/το φιλοσοφείν (δηλ. το να θέτω φιλοσοφικά ερωτήματα και να προσπαθώ να τα απαντήσω) όσο και για να δηλώσει τα προϊόντα αυτής της δραστηριότητας (δηλ. </a:t>
            </a:r>
            <a:r>
              <a:rPr lang="el-GR" dirty="0">
                <a:solidFill>
                  <a:srgbClr val="FFFF00"/>
                </a:solidFill>
              </a:rPr>
              <a:t>τις διάφορες φιλοσοφικές θεωρίες </a:t>
            </a:r>
            <a:r>
              <a:rPr lang="el-GR" dirty="0"/>
              <a:t>που διατυπώθηκαν από διάφορους φιλοσόφους, </a:t>
            </a:r>
            <a:r>
              <a:rPr lang="el-GR" dirty="0" err="1"/>
              <a:t>π.χ</a:t>
            </a:r>
            <a:r>
              <a:rPr lang="el-GR" dirty="0"/>
              <a:t> «η πλατωνική φιλοσοφία») </a:t>
            </a:r>
          </a:p>
          <a:p>
            <a:r>
              <a:rPr lang="el-GR" dirty="0"/>
              <a:t>Στην καθημερινή γλώσσα ο όρος φιλοσοφία (και το ρήμα φιλοσοφώ) χρησιμοποιείται καταχρηστικά  αντί άλλων λέξεων ή εκφράσεων, για να δηλώσει τον τρόπο σκέψης, την κοσμοθεωρία, τους κανόνες ή τις συνήθειες που διέπουν ένα τομέα της ζωής</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a:t>ΒΑΣΙΚΟΙ ΣΤΟΧΟΙ ΤΗΣ ΦΙΛΟΣΟΦΙΚΗΣ ΔΡΑΣΤΗΡΙΟΤΗΤΑΣ</a:t>
            </a:r>
            <a:br>
              <a:rPr lang="el-GR" sz="2800" dirty="0"/>
            </a:br>
            <a:r>
              <a:rPr lang="el-GR" sz="2800" dirty="0"/>
              <a:t>1</a:t>
            </a:r>
            <a:r>
              <a:rPr lang="el-GR" sz="2800" baseline="30000" dirty="0"/>
              <a:t>οΣ</a:t>
            </a:r>
            <a:r>
              <a:rPr lang="el-GR" sz="2800" dirty="0"/>
              <a:t> –ΔΙΑΣΑΦΗΣΗ ΕΝΝΟΙΩΝ</a:t>
            </a:r>
          </a:p>
        </p:txBody>
      </p:sp>
      <p:sp>
        <p:nvSpPr>
          <p:cNvPr id="3" name="2 - Θέση περιεχομένου"/>
          <p:cNvSpPr>
            <a:spLocks noGrp="1"/>
          </p:cNvSpPr>
          <p:nvPr>
            <p:ph idx="1"/>
          </p:nvPr>
        </p:nvSpPr>
        <p:spPr/>
        <p:txBody>
          <a:bodyPr>
            <a:normAutofit fontScale="92500" lnSpcReduction="10000"/>
          </a:bodyPr>
          <a:lstStyle/>
          <a:p>
            <a:r>
              <a:rPr lang="el-GR" dirty="0"/>
              <a:t>Για να διερευνήσουμε ένα φιλοσοφικό ερώτημα (</a:t>
            </a:r>
            <a:r>
              <a:rPr lang="el-GR" dirty="0" err="1"/>
              <a:t>π.χ</a:t>
            </a:r>
            <a:r>
              <a:rPr lang="el-GR" dirty="0"/>
              <a:t> γιατί η ελευθερία είναι το ύψιστο αγαθό</a:t>
            </a:r>
            <a:r>
              <a:rPr lang="en-US" dirty="0"/>
              <a:t>;)</a:t>
            </a:r>
            <a:r>
              <a:rPr lang="el-GR" dirty="0"/>
              <a:t>  πρέπει να χρησιμοποιήσουμε </a:t>
            </a:r>
            <a:r>
              <a:rPr lang="el-GR" sz="4000" dirty="0">
                <a:solidFill>
                  <a:srgbClr val="FFFF00"/>
                </a:solidFill>
              </a:rPr>
              <a:t>έννοιες</a:t>
            </a:r>
            <a:r>
              <a:rPr lang="el-GR" dirty="0"/>
              <a:t>, γενικές και αφηρημένες</a:t>
            </a:r>
            <a:r>
              <a:rPr lang="en-US" dirty="0"/>
              <a:t> (</a:t>
            </a:r>
            <a:r>
              <a:rPr lang="el-GR" dirty="0"/>
              <a:t>αγαθό – ελευθερία)</a:t>
            </a:r>
          </a:p>
          <a:p>
            <a:r>
              <a:rPr lang="el-GR" dirty="0"/>
              <a:t>Οι έννοιες αυτές αντιστοιχούν σε λέξεις με όχι πάντοτε ξεκάθαρο νόημα </a:t>
            </a:r>
          </a:p>
          <a:p>
            <a:r>
              <a:rPr lang="el-GR" dirty="0"/>
              <a:t>Διασαφηνίζω μια λέξη σημαίνει διερευνώ τη σημασία της μέσα στο πλαίσιο (ή στα διαφορετικά πλαίσια) όπου αυτή χρησιμοποιείται</a:t>
            </a:r>
          </a:p>
          <a:p>
            <a:r>
              <a:rPr lang="el-GR" dirty="0"/>
              <a:t>Η </a:t>
            </a:r>
            <a:r>
              <a:rPr lang="el-GR" sz="3600" dirty="0">
                <a:solidFill>
                  <a:srgbClr val="FFFF00"/>
                </a:solidFill>
              </a:rPr>
              <a:t>διασάφηση</a:t>
            </a:r>
            <a:r>
              <a:rPr lang="el-GR" dirty="0"/>
              <a:t> είναι απαραίτητη προεργασία του φιλοσοφικού στοχασμού και μπορεί να μας οδηγήσει στη διατύπωση </a:t>
            </a:r>
            <a:r>
              <a:rPr lang="el-GR" sz="4300" dirty="0">
                <a:solidFill>
                  <a:srgbClr val="FFFF00"/>
                </a:solidFill>
              </a:rPr>
              <a:t>ορισμού</a:t>
            </a:r>
          </a:p>
        </p:txBody>
      </p:sp>
    </p:spTree>
  </p:cSld>
  <p:clrMapOvr>
    <a:masterClrMapping/>
  </p:clrMapOvr>
</p:sld>
</file>

<file path=ppt/theme/theme1.xml><?xml version="1.0" encoding="utf-8"?>
<a:theme xmlns:a="http://schemas.openxmlformats.org/drawingml/2006/main" name="ΙΧΝΟΣ ΑΤΜΟΥ">
  <a:themeElements>
    <a:clrScheme name="ΙΧΝΟΣ ΑΤΜΟΥ">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ΙΧΝΟΣ ΑΤΜΟΥ">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ΙΧΝΟΣ ΑΤΜΟΥ">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TM04033937[[fn=ΙΧΝΟΣ ΑΤΜΟΥ]]</Template>
  <TotalTime>1476</TotalTime>
  <Words>2523</Words>
  <Application>Microsoft Office PowerPoint</Application>
  <PresentationFormat>Προβολή στην οθόνη (4:3)</PresentationFormat>
  <Paragraphs>136</Paragraphs>
  <Slides>30</Slides>
  <Notes>2</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30</vt:i4>
      </vt:variant>
    </vt:vector>
  </HeadingPairs>
  <TitlesOfParts>
    <vt:vector size="34" baseType="lpstr">
      <vt:lpstr>Arial</vt:lpstr>
      <vt:lpstr>Calibri</vt:lpstr>
      <vt:lpstr>Century Gothic</vt:lpstr>
      <vt:lpstr>ΙΧΝΟΣ ΑΤΜΟΥ</vt:lpstr>
      <vt:lpstr>ΞΕΚΙΝΩΝΤΑΣ ΑΠΟ ΤΗΝ ΑΠΟΡΙΑ</vt:lpstr>
      <vt:lpstr>Αφόρμηση</vt:lpstr>
      <vt:lpstr>Βέντερς</vt:lpstr>
      <vt:lpstr>Αναφορά στους προσωκρατικούς φιλοσόφους, δηλ. στην απαρχή του φιλοσοφικού στοχασμού</vt:lpstr>
      <vt:lpstr>ΚΕΙΜΕΝΟ 1 (Αριστοτέλους Μετά τα Φυσικά – είναι η ενότητα 1 του φακέλου υλικού της γ΄) σ.11</vt:lpstr>
      <vt:lpstr>Η ΙΔΙΑΙΤΕΡΟΤΗΤΑ ΤΗΣ ΦΙΛΟΣΟΦΙΚΗΣ ΣΚΕΨΗΣ Η ΣΗΜΑΣΙΑ ΤΩΝ ΕΡΩΤΗΜΑΤΩΝ</vt:lpstr>
      <vt:lpstr>ΥΠΑΡΧΟΥΝ ΑΠΑΝΤΗΣΕΙΣ; </vt:lpstr>
      <vt:lpstr>ΤΙ ΕΝΝΟΟΥΜΕ ΜΕ ΤΟΝ ΟΡΟ ΦΙΛΟΣΟΦΙΑ; </vt:lpstr>
      <vt:lpstr>ΒΑΣΙΚΟΙ ΣΤΟΧΟΙ ΤΗΣ ΦΙΛΟΣΟΦΙΚΗΣ ΔΡΑΣΤΗΡΙΟΤΗΤΑΣ 1οΣ –ΔΙΑΣΑΦΗΣΗ ΕΝΝΟΙΩΝ</vt:lpstr>
      <vt:lpstr>Οι σωκρατικοι ορισμοι</vt:lpstr>
      <vt:lpstr>Παράθεμα από τον Ευθύφρονα του Πλάτωνα </vt:lpstr>
      <vt:lpstr>2οΣ-ΑΙΤΙΟΛΟΓΗΣΗ ΒΑΣΙΚΩΝ ΠΕΠΟΙΘΗΣΕΩΝ</vt:lpstr>
      <vt:lpstr>To cogito του καρτεσιου</vt:lpstr>
      <vt:lpstr>Τα παραδοξα του ζηνωνα</vt:lpstr>
      <vt:lpstr>3οΣ – ΔΙΑΜΟΡΦΩΣΗ ΜΙΑΣ ΣΥΝΟΛΙΚΗΣ ΘΕΩΡΗΣΗΣ ΤΟΥ ΚΟΣΜΟΥ</vt:lpstr>
      <vt:lpstr>Π.χ η πλατωνικη θεωρηση</vt:lpstr>
      <vt:lpstr> 4οΣ – ΚΑΘΟΔΗΓΗΣΗ ΤΗΣ ΠΡΑΞΗΣ </vt:lpstr>
      <vt:lpstr>ΚΛΑΔΟΙ ΤΗΣ ΦΙΛΟΣΟΦΙΑΣ ΚΑΙ ΕΠΙΣΤΗΜΕΣ</vt:lpstr>
      <vt:lpstr>ΕΊΝΑΙ Η ΛΟΓΙΚΗ ΞΕΧΩΡΙΣΤΟΣ ΚΛΑΔΟΣ ΤΗΣ ΦΙΛΟΣΟΦΙΑΣ; </vt:lpstr>
      <vt:lpstr>Η ΛΟΓΙΚΗ ΟΡΓΑΝΩΣΗ ΤΗΣ ΣΚΕΨΗΣ ΤΑ ΕΠΙΧΕΙΡΗΜΑΤΑ</vt:lpstr>
      <vt:lpstr>Τι σημαίνει «έγκυρο επιχείρημα»; </vt:lpstr>
      <vt:lpstr>ΦΙΛΟΣΟΦΙΑ ΚΑΙ ΕΠΙΣΤΗΜΕΣ</vt:lpstr>
      <vt:lpstr>ΦΙΛΟΣΟΦΙΑ ΚΑΙ ΚΟΙΝΩΝΙΑ Ποια ήταν η στάση έναντι των φιλοσόφων σε διάφορες εποχές; </vt:lpstr>
      <vt:lpstr>ΠΑΡΑΔΕΙΓΜΑΤΑ ΦΙΛΟΣΟΦΩΝ ΠΟΥ ΥΠΕΣΤΗΣΑΝ ΔΙΩΞΕΙΣ </vt:lpstr>
      <vt:lpstr>ΔΙΩΞΕΩΝ ΣΥΝΕΧΕΙΑ…</vt:lpstr>
      <vt:lpstr>ΤΟ ΠΑΡΑΔΕΙΓΜΑ ΤΟΥ ΣΩΚΡΑΤΗ</vt:lpstr>
      <vt:lpstr>Ο ΠΛΑΤΩΝ </vt:lpstr>
      <vt:lpstr>Η ΜΟΙΡΑ  ΤΟΥ ΦΙΛΟΣΟΦΟΥ ΚΑΤΑ ΤΟΝ ΠΛΑΤΩΝΑ</vt:lpstr>
      <vt:lpstr>Η ΧΡΗΣΙΜΟΤΗΤΑ ΤΗΣ ΦΙΛΟΣΟΦΙΑΣ</vt:lpstr>
      <vt:lpstr>Η ΣΥΜΒΟΛΗ ΤΗΣ ΦΙΛΟΣΟΦΙΑΣ ΣΤΗΝ  ΠΡΟΟΔΟ ΤΗΣ ΕΠΙΣΤΗΜΗΣ ΚΑΙ  ΤΗΣ ΚΟΙΝΩΝΙΑΣ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ΞΕΚΙΝΩΝΤΑΣ ΑΠΟ ΤΗΝ ΑΠΟΡΙΑ</dc:title>
  <dc:creator>ΦΡΑΓΚΙΣΚΑ</dc:creator>
  <cp:lastModifiedBy>Κωστής Χριστοφυλάκος</cp:lastModifiedBy>
  <cp:revision>205</cp:revision>
  <dcterms:created xsi:type="dcterms:W3CDTF">2013-11-03T09:01:25Z</dcterms:created>
  <dcterms:modified xsi:type="dcterms:W3CDTF">2021-09-04T14:46:51Z</dcterms:modified>
</cp:coreProperties>
</file>