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66"/>
  </p:notesMasterIdLst>
  <p:sldIdLst>
    <p:sldId id="256" r:id="rId2"/>
    <p:sldId id="332" r:id="rId3"/>
    <p:sldId id="333" r:id="rId4"/>
    <p:sldId id="304" r:id="rId5"/>
    <p:sldId id="305" r:id="rId6"/>
    <p:sldId id="336" r:id="rId7"/>
    <p:sldId id="313" r:id="rId8"/>
    <p:sldId id="315" r:id="rId9"/>
    <p:sldId id="318" r:id="rId10"/>
    <p:sldId id="337" r:id="rId11"/>
    <p:sldId id="317" r:id="rId12"/>
    <p:sldId id="338" r:id="rId13"/>
    <p:sldId id="339" r:id="rId14"/>
    <p:sldId id="320" r:id="rId15"/>
    <p:sldId id="321" r:id="rId16"/>
    <p:sldId id="341" r:id="rId17"/>
    <p:sldId id="340" r:id="rId18"/>
    <p:sldId id="324" r:id="rId19"/>
    <p:sldId id="343" r:id="rId20"/>
    <p:sldId id="342" r:id="rId21"/>
    <p:sldId id="344" r:id="rId22"/>
    <p:sldId id="257" r:id="rId23"/>
    <p:sldId id="258" r:id="rId24"/>
    <p:sldId id="259" r:id="rId25"/>
    <p:sldId id="307" r:id="rId26"/>
    <p:sldId id="325" r:id="rId27"/>
    <p:sldId id="281" r:id="rId28"/>
    <p:sldId id="323" r:id="rId29"/>
    <p:sldId id="326" r:id="rId30"/>
    <p:sldId id="312" r:id="rId31"/>
    <p:sldId id="327" r:id="rId32"/>
    <p:sldId id="311" r:id="rId33"/>
    <p:sldId id="329" r:id="rId34"/>
    <p:sldId id="330" r:id="rId35"/>
    <p:sldId id="282" r:id="rId36"/>
    <p:sldId id="261" r:id="rId37"/>
    <p:sldId id="262" r:id="rId38"/>
    <p:sldId id="263" r:id="rId39"/>
    <p:sldId id="264" r:id="rId40"/>
    <p:sldId id="266" r:id="rId41"/>
    <p:sldId id="355" r:id="rId42"/>
    <p:sldId id="301" r:id="rId43"/>
    <p:sldId id="284" r:id="rId44"/>
    <p:sldId id="356" r:id="rId45"/>
    <p:sldId id="289" r:id="rId46"/>
    <p:sldId id="285" r:id="rId47"/>
    <p:sldId id="290" r:id="rId48"/>
    <p:sldId id="295" r:id="rId49"/>
    <p:sldId id="294" r:id="rId50"/>
    <p:sldId id="303" r:id="rId51"/>
    <p:sldId id="302" r:id="rId52"/>
    <p:sldId id="287" r:id="rId53"/>
    <p:sldId id="346" r:id="rId54"/>
    <p:sldId id="349" r:id="rId55"/>
    <p:sldId id="350" r:id="rId56"/>
    <p:sldId id="351" r:id="rId57"/>
    <p:sldId id="352" r:id="rId58"/>
    <p:sldId id="353" r:id="rId59"/>
    <p:sldId id="357" r:id="rId60"/>
    <p:sldId id="297" r:id="rId61"/>
    <p:sldId id="296" r:id="rId62"/>
    <p:sldId id="298" r:id="rId63"/>
    <p:sldId id="299" r:id="rId64"/>
    <p:sldId id="300" r:id="rId65"/>
  </p:sldIdLst>
  <p:sldSz cx="7200900" cy="5400675"/>
  <p:notesSz cx="9750425" cy="6856413"/>
  <p:defaultTextStyle>
    <a:defPPr>
      <a:defRPr lang="el-GR"/>
    </a:defPPr>
    <a:lvl1pPr algn="l" rtl="0" fontAlgn="base">
      <a:spcBef>
        <a:spcPct val="20000"/>
      </a:spcBef>
      <a:spcAft>
        <a:spcPct val="0"/>
      </a:spcAft>
      <a:buClr>
        <a:schemeClr val="tx2"/>
      </a:buClr>
      <a:defRPr sz="2500" kern="1200">
        <a:solidFill>
          <a:schemeClr val="accent2"/>
        </a:solidFill>
        <a:latin typeface="Microsoft Sans Serif" pitchFamily="34" charset="0"/>
        <a:ea typeface="+mn-ea"/>
        <a:cs typeface="Arial" charset="0"/>
      </a:defRPr>
    </a:lvl1pPr>
    <a:lvl2pPr marL="457200" algn="l" rtl="0" fontAlgn="base">
      <a:spcBef>
        <a:spcPct val="20000"/>
      </a:spcBef>
      <a:spcAft>
        <a:spcPct val="0"/>
      </a:spcAft>
      <a:buClr>
        <a:schemeClr val="tx2"/>
      </a:buClr>
      <a:defRPr sz="2500" kern="1200">
        <a:solidFill>
          <a:schemeClr val="accent2"/>
        </a:solidFill>
        <a:latin typeface="Microsoft Sans Serif" pitchFamily="34" charset="0"/>
        <a:ea typeface="+mn-ea"/>
        <a:cs typeface="Arial" charset="0"/>
      </a:defRPr>
    </a:lvl2pPr>
    <a:lvl3pPr marL="914400" algn="l" rtl="0" fontAlgn="base">
      <a:spcBef>
        <a:spcPct val="20000"/>
      </a:spcBef>
      <a:spcAft>
        <a:spcPct val="0"/>
      </a:spcAft>
      <a:buClr>
        <a:schemeClr val="tx2"/>
      </a:buClr>
      <a:defRPr sz="2500" kern="1200">
        <a:solidFill>
          <a:schemeClr val="accent2"/>
        </a:solidFill>
        <a:latin typeface="Microsoft Sans Serif" pitchFamily="34" charset="0"/>
        <a:ea typeface="+mn-ea"/>
        <a:cs typeface="Arial" charset="0"/>
      </a:defRPr>
    </a:lvl3pPr>
    <a:lvl4pPr marL="1371600" algn="l" rtl="0" fontAlgn="base">
      <a:spcBef>
        <a:spcPct val="20000"/>
      </a:spcBef>
      <a:spcAft>
        <a:spcPct val="0"/>
      </a:spcAft>
      <a:buClr>
        <a:schemeClr val="tx2"/>
      </a:buClr>
      <a:defRPr sz="2500" kern="1200">
        <a:solidFill>
          <a:schemeClr val="accent2"/>
        </a:solidFill>
        <a:latin typeface="Microsoft Sans Serif" pitchFamily="34" charset="0"/>
        <a:ea typeface="+mn-ea"/>
        <a:cs typeface="Arial" charset="0"/>
      </a:defRPr>
    </a:lvl4pPr>
    <a:lvl5pPr marL="1828800" algn="l" rtl="0" fontAlgn="base">
      <a:spcBef>
        <a:spcPct val="20000"/>
      </a:spcBef>
      <a:spcAft>
        <a:spcPct val="0"/>
      </a:spcAft>
      <a:buClr>
        <a:schemeClr val="tx2"/>
      </a:buClr>
      <a:defRPr sz="2500" kern="1200">
        <a:solidFill>
          <a:schemeClr val="accent2"/>
        </a:solidFill>
        <a:latin typeface="Microsoft Sans Serif" pitchFamily="34" charset="0"/>
        <a:ea typeface="+mn-ea"/>
        <a:cs typeface="Arial" charset="0"/>
      </a:defRPr>
    </a:lvl5pPr>
    <a:lvl6pPr marL="2286000" algn="l" defTabSz="914400" rtl="0" eaLnBrk="1" latinLnBrk="0" hangingPunct="1">
      <a:defRPr sz="2500" kern="1200">
        <a:solidFill>
          <a:schemeClr val="accent2"/>
        </a:solidFill>
        <a:latin typeface="Microsoft Sans Serif" pitchFamily="34" charset="0"/>
        <a:ea typeface="+mn-ea"/>
        <a:cs typeface="Arial" charset="0"/>
      </a:defRPr>
    </a:lvl6pPr>
    <a:lvl7pPr marL="2743200" algn="l" defTabSz="914400" rtl="0" eaLnBrk="1" latinLnBrk="0" hangingPunct="1">
      <a:defRPr sz="2500" kern="1200">
        <a:solidFill>
          <a:schemeClr val="accent2"/>
        </a:solidFill>
        <a:latin typeface="Microsoft Sans Serif" pitchFamily="34" charset="0"/>
        <a:ea typeface="+mn-ea"/>
        <a:cs typeface="Arial" charset="0"/>
      </a:defRPr>
    </a:lvl7pPr>
    <a:lvl8pPr marL="3200400" algn="l" defTabSz="914400" rtl="0" eaLnBrk="1" latinLnBrk="0" hangingPunct="1">
      <a:defRPr sz="2500" kern="1200">
        <a:solidFill>
          <a:schemeClr val="accent2"/>
        </a:solidFill>
        <a:latin typeface="Microsoft Sans Serif" pitchFamily="34" charset="0"/>
        <a:ea typeface="+mn-ea"/>
        <a:cs typeface="Arial" charset="0"/>
      </a:defRPr>
    </a:lvl8pPr>
    <a:lvl9pPr marL="3657600" algn="l" defTabSz="914400" rtl="0" eaLnBrk="1" latinLnBrk="0" hangingPunct="1">
      <a:defRPr sz="2500" kern="1200">
        <a:solidFill>
          <a:schemeClr val="accent2"/>
        </a:solidFill>
        <a:latin typeface="Microsoft Sans Serif"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C00FF"/>
    <a:srgbClr val="CC9900"/>
    <a:srgbClr val="FF66CC"/>
    <a:srgbClr val="0033CC"/>
    <a:srgbClr val="009999"/>
    <a:srgbClr val="CC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6" autoAdjust="0"/>
  </p:normalViewPr>
  <p:slideViewPr>
    <p:cSldViewPr>
      <p:cViewPr varScale="1">
        <p:scale>
          <a:sx n="88" d="100"/>
          <a:sy n="88" d="100"/>
        </p:scale>
        <p:origin x="-1398" y="-96"/>
      </p:cViewPr>
      <p:guideLst>
        <p:guide orient="horz" pos="1701"/>
        <p:guide pos="22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356" y="-90"/>
      </p:cViewPr>
      <p:guideLst>
        <p:guide orient="horz" pos="2160"/>
        <p:guide pos="307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0"/>
            <a:ext cx="42259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200">
                <a:solidFill>
                  <a:schemeClr val="tx1"/>
                </a:solidFill>
                <a:latin typeface="Arial" charset="0"/>
              </a:defRPr>
            </a:lvl1pPr>
          </a:lstStyle>
          <a:p>
            <a:endParaRPr lang="el-GR"/>
          </a:p>
        </p:txBody>
      </p:sp>
      <p:sp>
        <p:nvSpPr>
          <p:cNvPr id="218115" name="Rectangle 3"/>
          <p:cNvSpPr>
            <a:spLocks noGrp="1" noChangeArrowheads="1"/>
          </p:cNvSpPr>
          <p:nvPr>
            <p:ph type="dt" idx="1"/>
          </p:nvPr>
        </p:nvSpPr>
        <p:spPr bwMode="auto">
          <a:xfrm>
            <a:off x="5521325" y="0"/>
            <a:ext cx="42275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200">
                <a:solidFill>
                  <a:schemeClr val="tx1"/>
                </a:solidFill>
                <a:latin typeface="Arial" charset="0"/>
              </a:defRPr>
            </a:lvl1pPr>
          </a:lstStyle>
          <a:p>
            <a:endParaRPr lang="el-GR"/>
          </a:p>
        </p:txBody>
      </p:sp>
      <p:sp>
        <p:nvSpPr>
          <p:cNvPr id="218116" name="Rectangle 4"/>
          <p:cNvSpPr>
            <a:spLocks noGrp="1" noRot="1" noChangeAspect="1" noChangeArrowheads="1" noTextEdit="1"/>
          </p:cNvSpPr>
          <p:nvPr>
            <p:ph type="sldImg" idx="2"/>
          </p:nvPr>
        </p:nvSpPr>
        <p:spPr bwMode="auto">
          <a:xfrm>
            <a:off x="3160713" y="514350"/>
            <a:ext cx="3429000" cy="2571750"/>
          </a:xfrm>
          <a:prstGeom prst="rect">
            <a:avLst/>
          </a:prstGeom>
          <a:noFill/>
          <a:ln w="9525">
            <a:solidFill>
              <a:srgbClr val="000000"/>
            </a:solidFill>
            <a:miter lim="800000"/>
            <a:headEnd/>
            <a:tailEnd/>
          </a:ln>
          <a:effectLst/>
        </p:spPr>
      </p:sp>
      <p:sp>
        <p:nvSpPr>
          <p:cNvPr id="218117" name="Rectangle 5"/>
          <p:cNvSpPr>
            <a:spLocks noGrp="1" noChangeArrowheads="1"/>
          </p:cNvSpPr>
          <p:nvPr>
            <p:ph type="body" sz="quarter" idx="3"/>
          </p:nvPr>
        </p:nvSpPr>
        <p:spPr bwMode="auto">
          <a:xfrm>
            <a:off x="974725" y="3257550"/>
            <a:ext cx="7800975" cy="3084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218118" name="Rectangle 6"/>
          <p:cNvSpPr>
            <a:spLocks noGrp="1" noChangeArrowheads="1"/>
          </p:cNvSpPr>
          <p:nvPr>
            <p:ph type="ftr" sz="quarter" idx="4"/>
          </p:nvPr>
        </p:nvSpPr>
        <p:spPr bwMode="auto">
          <a:xfrm>
            <a:off x="0" y="6511925"/>
            <a:ext cx="42259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defRPr sz="1200">
                <a:solidFill>
                  <a:schemeClr val="tx1"/>
                </a:solidFill>
                <a:latin typeface="Arial" charset="0"/>
              </a:defRPr>
            </a:lvl1pPr>
          </a:lstStyle>
          <a:p>
            <a:endParaRPr lang="el-GR"/>
          </a:p>
        </p:txBody>
      </p:sp>
      <p:sp>
        <p:nvSpPr>
          <p:cNvPr id="218119" name="Rectangle 7"/>
          <p:cNvSpPr>
            <a:spLocks noGrp="1" noChangeArrowheads="1"/>
          </p:cNvSpPr>
          <p:nvPr>
            <p:ph type="sldNum" sz="quarter" idx="5"/>
          </p:nvPr>
        </p:nvSpPr>
        <p:spPr bwMode="auto">
          <a:xfrm>
            <a:off x="5521325" y="6511925"/>
            <a:ext cx="42275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defRPr sz="1200">
                <a:solidFill>
                  <a:schemeClr val="tx1"/>
                </a:solidFill>
                <a:latin typeface="Arial" charset="0"/>
              </a:defRPr>
            </a:lvl1pPr>
          </a:lstStyle>
          <a:p>
            <a:fld id="{C73D3267-82CF-4869-A33B-897E2D5D15F9}"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57090-0C78-4BBF-A089-C22B47FB086E}" type="slidenum">
              <a:rPr lang="el-GR"/>
              <a:pPr/>
              <a:t>1</a:t>
            </a:fld>
            <a:endParaRPr lang="el-G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00034" name="Group 2"/>
          <p:cNvGrpSpPr>
            <a:grpSpLocks/>
          </p:cNvGrpSpPr>
          <p:nvPr/>
        </p:nvGrpSpPr>
        <p:grpSpPr bwMode="auto">
          <a:xfrm>
            <a:off x="-4763" y="15875"/>
            <a:ext cx="7200901" cy="5400675"/>
            <a:chOff x="0" y="0"/>
            <a:chExt cx="5760" cy="4320"/>
          </a:xfrm>
        </p:grpSpPr>
        <p:sp>
          <p:nvSpPr>
            <p:cNvPr id="30003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sp>
          <p:nvSpPr>
            <p:cNvPr id="30003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l-GR"/>
            </a:p>
          </p:txBody>
        </p:sp>
      </p:grpSp>
      <p:sp>
        <p:nvSpPr>
          <p:cNvPr id="300037" name="Freeform 5"/>
          <p:cNvSpPr>
            <a:spLocks/>
          </p:cNvSpPr>
          <p:nvPr/>
        </p:nvSpPr>
        <p:spPr bwMode="hidden">
          <a:xfrm>
            <a:off x="4914900" y="4937125"/>
            <a:ext cx="2281238" cy="479425"/>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l-GR"/>
          </a:p>
        </p:txBody>
      </p:sp>
      <p:grpSp>
        <p:nvGrpSpPr>
          <p:cNvPr id="300038" name="Group 6"/>
          <p:cNvGrpSpPr>
            <a:grpSpLocks/>
          </p:cNvGrpSpPr>
          <p:nvPr/>
        </p:nvGrpSpPr>
        <p:grpSpPr bwMode="auto">
          <a:xfrm>
            <a:off x="-1588" y="4751388"/>
            <a:ext cx="6178551" cy="669925"/>
            <a:chOff x="0" y="3792"/>
            <a:chExt cx="4942" cy="536"/>
          </a:xfrm>
        </p:grpSpPr>
        <p:sp>
          <p:nvSpPr>
            <p:cNvPr id="30003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l-GR"/>
            </a:p>
          </p:txBody>
        </p:sp>
        <p:grpSp>
          <p:nvGrpSpPr>
            <p:cNvPr id="300040" name="Group 8"/>
            <p:cNvGrpSpPr>
              <a:grpSpLocks/>
            </p:cNvGrpSpPr>
            <p:nvPr userDrawn="1"/>
          </p:nvGrpSpPr>
          <p:grpSpPr bwMode="auto">
            <a:xfrm>
              <a:off x="2486" y="3792"/>
              <a:ext cx="2456" cy="536"/>
              <a:chOff x="2486" y="3792"/>
              <a:chExt cx="2456" cy="536"/>
            </a:xfrm>
          </p:grpSpPr>
          <p:sp>
            <p:nvSpPr>
              <p:cNvPr id="300041"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l-GR"/>
              </a:p>
            </p:txBody>
          </p:sp>
          <p:sp>
            <p:nvSpPr>
              <p:cNvPr id="30004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l-GR"/>
              </a:p>
            </p:txBody>
          </p:sp>
          <p:sp>
            <p:nvSpPr>
              <p:cNvPr id="30004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l-GR"/>
              </a:p>
            </p:txBody>
          </p:sp>
          <p:sp>
            <p:nvSpPr>
              <p:cNvPr id="30004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l-GR"/>
              </a:p>
            </p:txBody>
          </p:sp>
          <p:sp>
            <p:nvSpPr>
              <p:cNvPr id="30004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l-GR"/>
              </a:p>
            </p:txBody>
          </p:sp>
        </p:grpSp>
        <p:sp>
          <p:nvSpPr>
            <p:cNvPr id="30004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l-GR"/>
            </a:p>
          </p:txBody>
        </p:sp>
      </p:grpSp>
      <p:grpSp>
        <p:nvGrpSpPr>
          <p:cNvPr id="300047" name="Group 15"/>
          <p:cNvGrpSpPr>
            <a:grpSpLocks/>
          </p:cNvGrpSpPr>
          <p:nvPr/>
        </p:nvGrpSpPr>
        <p:grpSpPr bwMode="auto">
          <a:xfrm>
            <a:off x="493713" y="4741863"/>
            <a:ext cx="4476750" cy="668337"/>
            <a:chOff x="395" y="3793"/>
            <a:chExt cx="3581" cy="535"/>
          </a:xfrm>
        </p:grpSpPr>
        <p:sp>
          <p:nvSpPr>
            <p:cNvPr id="30004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l-GR"/>
            </a:p>
          </p:txBody>
        </p:sp>
        <p:sp>
          <p:nvSpPr>
            <p:cNvPr id="30004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l-GR"/>
            </a:p>
          </p:txBody>
        </p:sp>
        <p:sp>
          <p:nvSpPr>
            <p:cNvPr id="30005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l-GR"/>
            </a:p>
          </p:txBody>
        </p:sp>
        <p:sp>
          <p:nvSpPr>
            <p:cNvPr id="30005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l-GR"/>
            </a:p>
          </p:txBody>
        </p:sp>
        <p:sp>
          <p:nvSpPr>
            <p:cNvPr id="30005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l-GR"/>
            </a:p>
          </p:txBody>
        </p:sp>
        <p:sp>
          <p:nvSpPr>
            <p:cNvPr id="30005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l-GR"/>
            </a:p>
          </p:txBody>
        </p:sp>
      </p:grpSp>
      <p:sp>
        <p:nvSpPr>
          <p:cNvPr id="300054" name="Rectangle 22"/>
          <p:cNvSpPr>
            <a:spLocks noGrp="1" noChangeArrowheads="1"/>
          </p:cNvSpPr>
          <p:nvPr>
            <p:ph type="ctrTitle" sz="quarter"/>
          </p:nvPr>
        </p:nvSpPr>
        <p:spPr>
          <a:xfrm>
            <a:off x="360363" y="1139825"/>
            <a:ext cx="6480175" cy="1368425"/>
          </a:xfrm>
        </p:spPr>
        <p:txBody>
          <a:bodyPr/>
          <a:lstStyle>
            <a:lvl1pPr>
              <a:defRPr sz="4300"/>
            </a:lvl1pPr>
          </a:lstStyle>
          <a:p>
            <a:r>
              <a:rPr lang="el-GR"/>
              <a:t>Κάντε κλικ για να επεξεργαστείτε τον τίτλο</a:t>
            </a:r>
          </a:p>
        </p:txBody>
      </p:sp>
      <p:sp>
        <p:nvSpPr>
          <p:cNvPr id="300055" name="Rectangle 23"/>
          <p:cNvSpPr>
            <a:spLocks noGrp="1" noChangeArrowheads="1"/>
          </p:cNvSpPr>
          <p:nvPr>
            <p:ph type="subTitle" sz="quarter" idx="1"/>
          </p:nvPr>
        </p:nvSpPr>
        <p:spPr>
          <a:xfrm>
            <a:off x="1079500" y="2700338"/>
            <a:ext cx="5041900" cy="1379537"/>
          </a:xfrm>
        </p:spPr>
        <p:txBody>
          <a:bodyPr/>
          <a:lstStyle>
            <a:lvl1pPr marL="0" indent="0" algn="ctr">
              <a:buFontTx/>
              <a:buNone/>
              <a:defRPr>
                <a:effectLst>
                  <a:outerShdw blurRad="38100" dist="38100" dir="2700000" algn="tl">
                    <a:srgbClr val="000000"/>
                  </a:outerShdw>
                </a:effectLst>
              </a:defRPr>
            </a:lvl1pPr>
          </a:lstStyle>
          <a:p>
            <a:r>
              <a:rPr lang="el-GR"/>
              <a:t>Κάντε κλικ για να επεξεργαστείτε τον υπότιτλο του υποδείγματος</a:t>
            </a:r>
          </a:p>
        </p:txBody>
      </p:sp>
      <p:sp>
        <p:nvSpPr>
          <p:cNvPr id="300056" name="Rectangle 24"/>
          <p:cNvSpPr>
            <a:spLocks noGrp="1" noChangeArrowheads="1"/>
          </p:cNvSpPr>
          <p:nvPr>
            <p:ph type="dt" sz="quarter" idx="2"/>
          </p:nvPr>
        </p:nvSpPr>
        <p:spPr/>
        <p:txBody>
          <a:bodyPr/>
          <a:lstStyle>
            <a:lvl1pPr>
              <a:defRPr/>
            </a:lvl1pPr>
          </a:lstStyle>
          <a:p>
            <a:endParaRPr lang="el-GR"/>
          </a:p>
        </p:txBody>
      </p:sp>
      <p:sp>
        <p:nvSpPr>
          <p:cNvPr id="300057" name="Rectangle 25"/>
          <p:cNvSpPr>
            <a:spLocks noGrp="1" noChangeArrowheads="1"/>
          </p:cNvSpPr>
          <p:nvPr>
            <p:ph type="sldNum" sz="quarter" idx="4"/>
          </p:nvPr>
        </p:nvSpPr>
        <p:spPr/>
        <p:txBody>
          <a:bodyPr/>
          <a:lstStyle>
            <a:lvl1pPr>
              <a:defRPr/>
            </a:lvl1pPr>
          </a:lstStyle>
          <a:p>
            <a:fld id="{AC0A876C-D7A6-4559-8F6F-849A6652D49E}" type="slidenum">
              <a:rPr lang="el-GR"/>
              <a:pPr/>
              <a:t>‹#›</a:t>
            </a:fld>
            <a:endParaRPr lang="el-GR"/>
          </a:p>
        </p:txBody>
      </p:sp>
      <p:sp>
        <p:nvSpPr>
          <p:cNvPr id="300058" name="Rectangle 26"/>
          <p:cNvSpPr>
            <a:spLocks noGrp="1" noChangeArrowheads="1"/>
          </p:cNvSpPr>
          <p:nvPr>
            <p:ph type="ftr" sz="quarter" idx="3"/>
          </p:nvPr>
        </p:nvSpPr>
        <p:spPr/>
        <p:txBody>
          <a:bodyPr/>
          <a:lstStyle>
            <a:lvl1pPr>
              <a:defRPr/>
            </a:lvl1pPr>
          </a:lstStyle>
          <a:p>
            <a:endParaRPr lang="el-GR"/>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A289CDFB-5008-467B-87FA-D008DF807503}" type="slidenum">
              <a:rPr lang="el-GR"/>
              <a:pPr/>
              <a:t>‹#›</a:t>
            </a:fld>
            <a:endParaRPr lang="el-G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5221288" y="179388"/>
            <a:ext cx="1619250" cy="46212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60363" y="179388"/>
            <a:ext cx="4708525" cy="46212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CFCAEDD7-CCC1-4813-937C-92E8846CC768}" type="slidenum">
              <a:rPr lang="el-GR"/>
              <a:pPr/>
              <a:t>‹#›</a:t>
            </a:fld>
            <a:endParaRPr lang="el-G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79388"/>
            <a:ext cx="6480175" cy="900112"/>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360363" y="1260475"/>
            <a:ext cx="3163887" cy="35401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3676650" y="1260475"/>
            <a:ext cx="3163888" cy="35401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360363" y="4921250"/>
            <a:ext cx="1679575" cy="358775"/>
          </a:xfrm>
        </p:spPr>
        <p:txBody>
          <a:bodyPr/>
          <a:lstStyle>
            <a:lvl1pPr>
              <a:defRPr/>
            </a:lvl1pPr>
          </a:lstStyle>
          <a:p>
            <a:endParaRPr lang="el-GR"/>
          </a:p>
        </p:txBody>
      </p:sp>
      <p:sp>
        <p:nvSpPr>
          <p:cNvPr id="6" name="5 - Θέση υποσέλιδου"/>
          <p:cNvSpPr>
            <a:spLocks noGrp="1"/>
          </p:cNvSpPr>
          <p:nvPr>
            <p:ph type="ftr" sz="quarter" idx="11"/>
          </p:nvPr>
        </p:nvSpPr>
        <p:spPr>
          <a:xfrm>
            <a:off x="2462213" y="4921250"/>
            <a:ext cx="2279650" cy="358775"/>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5160963" y="4921250"/>
            <a:ext cx="1679575" cy="358775"/>
          </a:xfrm>
        </p:spPr>
        <p:txBody>
          <a:bodyPr/>
          <a:lstStyle>
            <a:lvl1pPr>
              <a:defRPr/>
            </a:lvl1pPr>
          </a:lstStyle>
          <a:p>
            <a:fld id="{90F280F2-9869-4E30-8B28-4479C0BF2110}" type="slidenum">
              <a:rPr lang="el-GR"/>
              <a:pPr/>
              <a:t>‹#›</a:t>
            </a:fld>
            <a:endParaRPr lang="el-G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OverTx" preserve="1">
  <p:cSld name="Τίτλος και 2 Αντικείμενα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79388"/>
            <a:ext cx="6480175" cy="900112"/>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360363" y="1260475"/>
            <a:ext cx="3163887" cy="16938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3676650" y="1260475"/>
            <a:ext cx="3163888" cy="16938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half" idx="3"/>
          </p:nvPr>
        </p:nvSpPr>
        <p:spPr>
          <a:xfrm>
            <a:off x="360363" y="3106738"/>
            <a:ext cx="6480175" cy="16938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360363" y="4921250"/>
            <a:ext cx="1679575" cy="358775"/>
          </a:xfrm>
        </p:spPr>
        <p:txBody>
          <a:bodyPr/>
          <a:lstStyle>
            <a:lvl1pPr>
              <a:defRPr/>
            </a:lvl1pPr>
          </a:lstStyle>
          <a:p>
            <a:endParaRPr lang="el-GR"/>
          </a:p>
        </p:txBody>
      </p:sp>
      <p:sp>
        <p:nvSpPr>
          <p:cNvPr id="7" name="6 - Θέση υποσέλιδου"/>
          <p:cNvSpPr>
            <a:spLocks noGrp="1"/>
          </p:cNvSpPr>
          <p:nvPr>
            <p:ph type="ftr" sz="quarter" idx="11"/>
          </p:nvPr>
        </p:nvSpPr>
        <p:spPr>
          <a:xfrm>
            <a:off x="2462213" y="4921250"/>
            <a:ext cx="2279650" cy="358775"/>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5160963" y="4921250"/>
            <a:ext cx="1679575" cy="358775"/>
          </a:xfrm>
        </p:spPr>
        <p:txBody>
          <a:bodyPr/>
          <a:lstStyle>
            <a:lvl1pPr>
              <a:defRPr/>
            </a:lvl1pPr>
          </a:lstStyle>
          <a:p>
            <a:fld id="{6DE88111-EAEC-4E9E-9D2F-67E8FB7AC238}" type="slidenum">
              <a:rPr lang="el-GR"/>
              <a:pPr/>
              <a:t>‹#›</a:t>
            </a:fld>
            <a:endParaRPr lang="el-G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79388"/>
            <a:ext cx="6480175" cy="900112"/>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360363" y="1260475"/>
            <a:ext cx="3163887" cy="35401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3676650" y="1260475"/>
            <a:ext cx="3163888" cy="16938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3676650" y="3106738"/>
            <a:ext cx="3163888" cy="16938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360363" y="4921250"/>
            <a:ext cx="1679575" cy="358775"/>
          </a:xfrm>
        </p:spPr>
        <p:txBody>
          <a:bodyPr/>
          <a:lstStyle>
            <a:lvl1pPr>
              <a:defRPr/>
            </a:lvl1pPr>
          </a:lstStyle>
          <a:p>
            <a:endParaRPr lang="el-GR"/>
          </a:p>
        </p:txBody>
      </p:sp>
      <p:sp>
        <p:nvSpPr>
          <p:cNvPr id="7" name="6 - Θέση υποσέλιδου"/>
          <p:cNvSpPr>
            <a:spLocks noGrp="1"/>
          </p:cNvSpPr>
          <p:nvPr>
            <p:ph type="ftr" sz="quarter" idx="11"/>
          </p:nvPr>
        </p:nvSpPr>
        <p:spPr>
          <a:xfrm>
            <a:off x="2462213" y="4921250"/>
            <a:ext cx="2279650" cy="358775"/>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5160963" y="4921250"/>
            <a:ext cx="1679575" cy="358775"/>
          </a:xfrm>
        </p:spPr>
        <p:txBody>
          <a:bodyPr/>
          <a:lstStyle>
            <a:lvl1pPr>
              <a:defRPr/>
            </a:lvl1pPr>
          </a:lstStyle>
          <a:p>
            <a:fld id="{9653C5F6-CA23-4DF5-99E2-16AF1197B1E0}" type="slidenum">
              <a:rPr lang="el-GR"/>
              <a:pPr/>
              <a:t>‹#›</a:t>
            </a:fld>
            <a:endParaRPr lang="el-G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360363" y="179388"/>
            <a:ext cx="6480175" cy="46212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a:xfrm>
            <a:off x="360363" y="4921250"/>
            <a:ext cx="1679575" cy="358775"/>
          </a:xfrm>
        </p:spPr>
        <p:txBody>
          <a:bodyPr/>
          <a:lstStyle>
            <a:lvl1pPr>
              <a:defRPr/>
            </a:lvl1pPr>
          </a:lstStyle>
          <a:p>
            <a:endParaRPr lang="el-GR"/>
          </a:p>
        </p:txBody>
      </p:sp>
      <p:sp>
        <p:nvSpPr>
          <p:cNvPr id="4" name="3 - Θέση υποσέλιδου"/>
          <p:cNvSpPr>
            <a:spLocks noGrp="1"/>
          </p:cNvSpPr>
          <p:nvPr>
            <p:ph type="ftr" sz="quarter" idx="11"/>
          </p:nvPr>
        </p:nvSpPr>
        <p:spPr>
          <a:xfrm>
            <a:off x="2462213" y="4921250"/>
            <a:ext cx="2279650" cy="358775"/>
          </a:xfrm>
        </p:spPr>
        <p:txBody>
          <a:bodyPr/>
          <a:lstStyle>
            <a:lvl1pPr>
              <a:defRPr/>
            </a:lvl1pPr>
          </a:lstStyle>
          <a:p>
            <a:endParaRPr lang="el-GR"/>
          </a:p>
        </p:txBody>
      </p:sp>
      <p:sp>
        <p:nvSpPr>
          <p:cNvPr id="5" name="4 - Θέση αριθμού διαφάνειας"/>
          <p:cNvSpPr>
            <a:spLocks noGrp="1"/>
          </p:cNvSpPr>
          <p:nvPr>
            <p:ph type="sldNum" sz="quarter" idx="12"/>
          </p:nvPr>
        </p:nvSpPr>
        <p:spPr>
          <a:xfrm>
            <a:off x="5160963" y="4921250"/>
            <a:ext cx="1679575" cy="358775"/>
          </a:xfrm>
        </p:spPr>
        <p:txBody>
          <a:bodyPr/>
          <a:lstStyle>
            <a:lvl1pPr>
              <a:defRPr/>
            </a:lvl1pPr>
          </a:lstStyle>
          <a:p>
            <a:fld id="{69279EB2-16EE-496B-8321-295C0B0F4F36}" type="slidenum">
              <a:rPr lang="el-GR"/>
              <a:pPr/>
              <a:t>‹#›</a:t>
            </a:fld>
            <a:endParaRPr lang="el-G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OverObj" preserve="1">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79388"/>
            <a:ext cx="6480175" cy="900112"/>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360363" y="1260475"/>
            <a:ext cx="6480175" cy="16938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360363" y="3106738"/>
            <a:ext cx="6480175" cy="16938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360363" y="4921250"/>
            <a:ext cx="1679575" cy="358775"/>
          </a:xfrm>
        </p:spPr>
        <p:txBody>
          <a:bodyPr/>
          <a:lstStyle>
            <a:lvl1pPr>
              <a:defRPr/>
            </a:lvl1pPr>
          </a:lstStyle>
          <a:p>
            <a:endParaRPr lang="el-GR"/>
          </a:p>
        </p:txBody>
      </p:sp>
      <p:sp>
        <p:nvSpPr>
          <p:cNvPr id="6" name="5 - Θέση υποσέλιδου"/>
          <p:cNvSpPr>
            <a:spLocks noGrp="1"/>
          </p:cNvSpPr>
          <p:nvPr>
            <p:ph type="ftr" sz="quarter" idx="11"/>
          </p:nvPr>
        </p:nvSpPr>
        <p:spPr>
          <a:xfrm>
            <a:off x="2462213" y="4921250"/>
            <a:ext cx="2279650" cy="358775"/>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5160963" y="4921250"/>
            <a:ext cx="1679575" cy="358775"/>
          </a:xfrm>
        </p:spPr>
        <p:txBody>
          <a:bodyPr/>
          <a:lstStyle>
            <a:lvl1pPr>
              <a:defRPr/>
            </a:lvl1pPr>
          </a:lstStyle>
          <a:p>
            <a:fld id="{2BF8BFD8-28BF-41A8-A265-E9A494F445F1}" type="slidenum">
              <a:rPr lang="el-GR"/>
              <a:pPr/>
              <a:t>‹#›</a:t>
            </a:fld>
            <a:endParaRPr lang="el-G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9D3B4551-0879-4FF9-9018-D9FA27AB4DA4}" type="slidenum">
              <a:rPr lang="el-GR"/>
              <a:pPr/>
              <a:t>‹#›</a:t>
            </a:fld>
            <a:endParaRPr lang="el-G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68325" y="3470275"/>
            <a:ext cx="6121400" cy="1073150"/>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68325" y="2289175"/>
            <a:ext cx="6121400" cy="11811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1F5F886F-F119-40F5-AE38-D5DB54A8F4FA}" type="slidenum">
              <a:rPr lang="el-GR"/>
              <a:pPr/>
              <a:t>‹#›</a:t>
            </a:fld>
            <a:endParaRPr lang="el-G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60363" y="1260475"/>
            <a:ext cx="3163887" cy="354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3676650" y="1260475"/>
            <a:ext cx="3163888" cy="354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DBE41EE4-BB32-43AB-AABD-5C3D9E439FD4}" type="slidenum">
              <a:rPr lang="el-GR"/>
              <a:pPr/>
              <a:t>‹#›</a:t>
            </a:fld>
            <a:endParaRPr lang="el-G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215900"/>
            <a:ext cx="6480175" cy="900113"/>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360363" y="1209675"/>
            <a:ext cx="3181350" cy="5032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360363" y="1712913"/>
            <a:ext cx="3181350" cy="3111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3657600" y="1209675"/>
            <a:ext cx="3182938" cy="5032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3657600" y="1712913"/>
            <a:ext cx="3182938" cy="3111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C1E09D41-3E6C-4BF1-9642-73D9796EE812}" type="slidenum">
              <a:rPr lang="el-GR"/>
              <a:pPr/>
              <a:t>‹#›</a:t>
            </a:fld>
            <a:endParaRPr lang="el-G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7B54ABB0-01D0-4DF4-9088-B5A986BBFCDA}" type="slidenum">
              <a:rPr lang="el-GR"/>
              <a:pPr/>
              <a:t>‹#›</a:t>
            </a:fld>
            <a:endParaRPr lang="el-G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5C9891A8-38C3-4DA8-9974-30EAAB95C9C7}" type="slidenum">
              <a:rPr lang="el-GR"/>
              <a:pPr/>
              <a:t>‹#›</a:t>
            </a:fld>
            <a:endParaRPr lang="el-G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214313"/>
            <a:ext cx="2368550" cy="915987"/>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2814638" y="214313"/>
            <a:ext cx="4025900" cy="4610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360363" y="1130300"/>
            <a:ext cx="2368550" cy="36941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1D304757-7174-422E-81F9-3654C63C82DF}" type="slidenum">
              <a:rPr lang="el-GR"/>
              <a:pPr/>
              <a:t>‹#›</a:t>
            </a:fld>
            <a:endParaRPr lang="el-G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11288" y="3779838"/>
            <a:ext cx="4321175" cy="4476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411288" y="482600"/>
            <a:ext cx="4321175" cy="3240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411288" y="4227513"/>
            <a:ext cx="4321175" cy="633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6EFEA345-8C89-42CE-95E9-5CA04CCBE63D}" type="slidenum">
              <a:rPr lang="el-GR"/>
              <a:pPr/>
              <a:t>‹#›</a:t>
            </a:fld>
            <a:endParaRPr lang="el-G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73000"/>
          </a:schemeClr>
        </a:solidFill>
        <a:effectLst/>
      </p:bgPr>
    </p:bg>
    <p:spTree>
      <p:nvGrpSpPr>
        <p:cNvPr id="1" name=""/>
        <p:cNvGrpSpPr/>
        <p:nvPr/>
      </p:nvGrpSpPr>
      <p:grpSpPr>
        <a:xfrm>
          <a:off x="0" y="0"/>
          <a:ext cx="0" cy="0"/>
          <a:chOff x="0" y="0"/>
          <a:chExt cx="0" cy="0"/>
        </a:xfrm>
      </p:grpSpPr>
      <p:grpSp>
        <p:nvGrpSpPr>
          <p:cNvPr id="299010" name="Group 2"/>
          <p:cNvGrpSpPr>
            <a:grpSpLocks/>
          </p:cNvGrpSpPr>
          <p:nvPr/>
        </p:nvGrpSpPr>
        <p:grpSpPr bwMode="auto">
          <a:xfrm>
            <a:off x="0" y="0"/>
            <a:ext cx="7200900" cy="5400675"/>
            <a:chOff x="0" y="0"/>
            <a:chExt cx="5760" cy="4320"/>
          </a:xfrm>
        </p:grpSpPr>
        <p:sp>
          <p:nvSpPr>
            <p:cNvPr id="29901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sp>
          <p:nvSpPr>
            <p:cNvPr id="29901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l-GR"/>
            </a:p>
          </p:txBody>
        </p:sp>
      </p:grpSp>
      <p:sp>
        <p:nvSpPr>
          <p:cNvPr id="299013" name="Freeform 5"/>
          <p:cNvSpPr>
            <a:spLocks/>
          </p:cNvSpPr>
          <p:nvPr/>
        </p:nvSpPr>
        <p:spPr bwMode="hidden">
          <a:xfrm>
            <a:off x="4921250" y="4932363"/>
            <a:ext cx="2279650" cy="479425"/>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l-GR"/>
          </a:p>
        </p:txBody>
      </p:sp>
      <p:grpSp>
        <p:nvGrpSpPr>
          <p:cNvPr id="299014" name="Group 6"/>
          <p:cNvGrpSpPr>
            <a:grpSpLocks/>
          </p:cNvGrpSpPr>
          <p:nvPr/>
        </p:nvGrpSpPr>
        <p:grpSpPr bwMode="auto">
          <a:xfrm>
            <a:off x="0" y="4740275"/>
            <a:ext cx="6180138" cy="674688"/>
            <a:chOff x="0" y="3792"/>
            <a:chExt cx="4944" cy="540"/>
          </a:xfrm>
        </p:grpSpPr>
        <p:sp>
          <p:nvSpPr>
            <p:cNvPr id="29901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l-GR"/>
            </a:p>
          </p:txBody>
        </p:sp>
        <p:grpSp>
          <p:nvGrpSpPr>
            <p:cNvPr id="299016" name="Group 8"/>
            <p:cNvGrpSpPr>
              <a:grpSpLocks/>
            </p:cNvGrpSpPr>
            <p:nvPr userDrawn="1"/>
          </p:nvGrpSpPr>
          <p:grpSpPr bwMode="auto">
            <a:xfrm>
              <a:off x="2486" y="3792"/>
              <a:ext cx="2458" cy="540"/>
              <a:chOff x="2486" y="3792"/>
              <a:chExt cx="2458" cy="540"/>
            </a:xfrm>
          </p:grpSpPr>
          <p:sp>
            <p:nvSpPr>
              <p:cNvPr id="29901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l-GR"/>
              </a:p>
            </p:txBody>
          </p:sp>
          <p:sp>
            <p:nvSpPr>
              <p:cNvPr id="29901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l-GR"/>
              </a:p>
            </p:txBody>
          </p:sp>
          <p:sp>
            <p:nvSpPr>
              <p:cNvPr id="29901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l-GR"/>
              </a:p>
            </p:txBody>
          </p:sp>
          <p:sp>
            <p:nvSpPr>
              <p:cNvPr id="29902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l-GR"/>
              </a:p>
            </p:txBody>
          </p:sp>
          <p:sp>
            <p:nvSpPr>
              <p:cNvPr id="29902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l-GR"/>
              </a:p>
            </p:txBody>
          </p:sp>
        </p:grpSp>
        <p:sp>
          <p:nvSpPr>
            <p:cNvPr id="29902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l-GR"/>
            </a:p>
          </p:txBody>
        </p:sp>
      </p:grpSp>
      <p:grpSp>
        <p:nvGrpSpPr>
          <p:cNvPr id="299023" name="Group 15"/>
          <p:cNvGrpSpPr>
            <a:grpSpLocks/>
          </p:cNvGrpSpPr>
          <p:nvPr/>
        </p:nvGrpSpPr>
        <p:grpSpPr bwMode="auto">
          <a:xfrm>
            <a:off x="493713" y="4741863"/>
            <a:ext cx="4476750" cy="668337"/>
            <a:chOff x="395" y="3793"/>
            <a:chExt cx="3581" cy="535"/>
          </a:xfrm>
        </p:grpSpPr>
        <p:sp>
          <p:nvSpPr>
            <p:cNvPr id="29902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l-GR"/>
            </a:p>
          </p:txBody>
        </p:sp>
        <p:sp>
          <p:nvSpPr>
            <p:cNvPr id="29902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l-GR"/>
            </a:p>
          </p:txBody>
        </p:sp>
        <p:sp>
          <p:nvSpPr>
            <p:cNvPr id="29902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l-GR"/>
            </a:p>
          </p:txBody>
        </p:sp>
        <p:sp>
          <p:nvSpPr>
            <p:cNvPr id="29902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l-GR"/>
            </a:p>
          </p:txBody>
        </p:sp>
        <p:sp>
          <p:nvSpPr>
            <p:cNvPr id="29902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l-GR"/>
            </a:p>
          </p:txBody>
        </p:sp>
        <p:sp>
          <p:nvSpPr>
            <p:cNvPr id="29902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l-GR"/>
            </a:p>
          </p:txBody>
        </p:sp>
      </p:grpSp>
      <p:sp>
        <p:nvSpPr>
          <p:cNvPr id="299030" name="Rectangle 22"/>
          <p:cNvSpPr>
            <a:spLocks noGrp="1" noChangeArrowheads="1"/>
          </p:cNvSpPr>
          <p:nvPr>
            <p:ph type="title"/>
          </p:nvPr>
        </p:nvSpPr>
        <p:spPr bwMode="auto">
          <a:xfrm>
            <a:off x="360363" y="179388"/>
            <a:ext cx="6480175" cy="900112"/>
          </a:xfrm>
          <a:prstGeom prst="rect">
            <a:avLst/>
          </a:prstGeom>
          <a:noFill/>
          <a:ln w="9525">
            <a:noFill/>
            <a:miter lim="800000"/>
            <a:headEnd/>
            <a:tailEnd/>
          </a:ln>
          <a:effectLst/>
        </p:spPr>
        <p:txBody>
          <a:bodyPr vert="horz" wrap="square" lIns="72009" tIns="36005" rIns="72009" bIns="36005" numCol="1" anchor="ctr" anchorCtr="0" compatLnSpc="1">
            <a:prstTxWarp prst="textNoShape">
              <a:avLst/>
            </a:prstTxWarp>
          </a:bodyPr>
          <a:lstStyle/>
          <a:p>
            <a:pPr lvl="0"/>
            <a:r>
              <a:rPr lang="el-GR" smtClean="0"/>
              <a:t>Κάντε κλικ για να επεξεργαστείτε τον τίτλο</a:t>
            </a:r>
          </a:p>
        </p:txBody>
      </p:sp>
      <p:sp>
        <p:nvSpPr>
          <p:cNvPr id="299031" name="Rectangle 23"/>
          <p:cNvSpPr>
            <a:spLocks noGrp="1" noChangeArrowheads="1"/>
          </p:cNvSpPr>
          <p:nvPr>
            <p:ph type="body" idx="1"/>
          </p:nvPr>
        </p:nvSpPr>
        <p:spPr bwMode="auto">
          <a:xfrm>
            <a:off x="360363" y="1260475"/>
            <a:ext cx="6480175" cy="3540125"/>
          </a:xfrm>
          <a:prstGeom prst="rect">
            <a:avLst/>
          </a:prstGeom>
          <a:noFill/>
          <a:ln w="9525">
            <a:noFill/>
            <a:miter lim="800000"/>
            <a:headEnd/>
            <a:tailEnd/>
          </a:ln>
          <a:effectLst/>
        </p:spPr>
        <p:txBody>
          <a:bodyPr vert="horz" wrap="square" lIns="72009" tIns="36005" rIns="72009" bIns="36005"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299032" name="Rectangle 24"/>
          <p:cNvSpPr>
            <a:spLocks noGrp="1" noChangeArrowheads="1"/>
          </p:cNvSpPr>
          <p:nvPr>
            <p:ph type="dt" sz="half" idx="2"/>
          </p:nvPr>
        </p:nvSpPr>
        <p:spPr bwMode="auto">
          <a:xfrm>
            <a:off x="360363" y="4921250"/>
            <a:ext cx="1679575" cy="358775"/>
          </a:xfrm>
          <a:prstGeom prst="rect">
            <a:avLst/>
          </a:prstGeom>
          <a:noFill/>
          <a:ln w="9525">
            <a:noFill/>
            <a:miter lim="800000"/>
            <a:headEnd/>
            <a:tailEnd/>
          </a:ln>
          <a:effectLst/>
        </p:spPr>
        <p:txBody>
          <a:bodyPr vert="horz" wrap="square" lIns="72009" tIns="36005" rIns="72009" bIns="36005" numCol="1" anchor="b" anchorCtr="0" compatLnSpc="1">
            <a:prstTxWarp prst="textNoShape">
              <a:avLst/>
            </a:prstTxWarp>
          </a:bodyPr>
          <a:lstStyle>
            <a:lvl1pPr defTabSz="720725">
              <a:spcBef>
                <a:spcPct val="0"/>
              </a:spcBef>
              <a:buClrTx/>
              <a:defRPr sz="900">
                <a:solidFill>
                  <a:schemeClr val="tx1"/>
                </a:solidFill>
                <a:effectLst>
                  <a:outerShdw blurRad="38100" dist="38100" dir="2700000" algn="tl">
                    <a:srgbClr val="000000"/>
                  </a:outerShdw>
                </a:effectLst>
                <a:latin typeface="+mn-lt"/>
              </a:defRPr>
            </a:lvl1pPr>
          </a:lstStyle>
          <a:p>
            <a:endParaRPr lang="el-GR"/>
          </a:p>
        </p:txBody>
      </p:sp>
      <p:sp>
        <p:nvSpPr>
          <p:cNvPr id="299033" name="Rectangle 25"/>
          <p:cNvSpPr>
            <a:spLocks noGrp="1" noChangeArrowheads="1"/>
          </p:cNvSpPr>
          <p:nvPr>
            <p:ph type="ftr" sz="quarter" idx="3"/>
          </p:nvPr>
        </p:nvSpPr>
        <p:spPr bwMode="auto">
          <a:xfrm>
            <a:off x="2462213" y="4921250"/>
            <a:ext cx="2279650" cy="358775"/>
          </a:xfrm>
          <a:prstGeom prst="rect">
            <a:avLst/>
          </a:prstGeom>
          <a:noFill/>
          <a:ln w="9525">
            <a:noFill/>
            <a:miter lim="800000"/>
            <a:headEnd/>
            <a:tailEnd/>
          </a:ln>
          <a:effectLst/>
        </p:spPr>
        <p:txBody>
          <a:bodyPr vert="horz" wrap="square" lIns="72009" tIns="36005" rIns="72009" bIns="36005" numCol="1" anchor="b" anchorCtr="0" compatLnSpc="1">
            <a:prstTxWarp prst="textNoShape">
              <a:avLst/>
            </a:prstTxWarp>
          </a:bodyPr>
          <a:lstStyle>
            <a:lvl1pPr algn="ctr" defTabSz="720725">
              <a:spcBef>
                <a:spcPct val="0"/>
              </a:spcBef>
              <a:buClrTx/>
              <a:defRPr sz="900">
                <a:solidFill>
                  <a:schemeClr val="tx1"/>
                </a:solidFill>
                <a:effectLst>
                  <a:outerShdw blurRad="38100" dist="38100" dir="2700000" algn="tl">
                    <a:srgbClr val="000000"/>
                  </a:outerShdw>
                </a:effectLst>
                <a:latin typeface="+mn-lt"/>
              </a:defRPr>
            </a:lvl1pPr>
          </a:lstStyle>
          <a:p>
            <a:endParaRPr lang="el-GR"/>
          </a:p>
        </p:txBody>
      </p:sp>
      <p:sp>
        <p:nvSpPr>
          <p:cNvPr id="299034" name="Rectangle 26"/>
          <p:cNvSpPr>
            <a:spLocks noGrp="1" noChangeArrowheads="1"/>
          </p:cNvSpPr>
          <p:nvPr>
            <p:ph type="sldNum" sz="quarter" idx="4"/>
          </p:nvPr>
        </p:nvSpPr>
        <p:spPr bwMode="auto">
          <a:xfrm>
            <a:off x="5160963" y="4921250"/>
            <a:ext cx="1679575" cy="358775"/>
          </a:xfrm>
          <a:prstGeom prst="rect">
            <a:avLst/>
          </a:prstGeom>
          <a:noFill/>
          <a:ln w="9525">
            <a:noFill/>
            <a:miter lim="800000"/>
            <a:headEnd/>
            <a:tailEnd/>
          </a:ln>
          <a:effectLst/>
        </p:spPr>
        <p:txBody>
          <a:bodyPr vert="horz" wrap="square" lIns="72009" tIns="36005" rIns="72009" bIns="36005" numCol="1" anchor="b" anchorCtr="0" compatLnSpc="1">
            <a:prstTxWarp prst="textNoShape">
              <a:avLst/>
            </a:prstTxWarp>
          </a:bodyPr>
          <a:lstStyle>
            <a:lvl1pPr algn="r" defTabSz="720725">
              <a:spcBef>
                <a:spcPct val="0"/>
              </a:spcBef>
              <a:buClrTx/>
              <a:defRPr sz="900">
                <a:solidFill>
                  <a:schemeClr val="tx1"/>
                </a:solidFill>
                <a:effectLst>
                  <a:outerShdw blurRad="38100" dist="38100" dir="2700000" algn="tl">
                    <a:srgbClr val="000000"/>
                  </a:outerShdw>
                </a:effectLst>
                <a:latin typeface="+mn-lt"/>
              </a:defRPr>
            </a:lvl1pPr>
          </a:lstStyle>
          <a:p>
            <a:fld id="{45033A9D-FC73-48C7-871A-E5F374BD68AF}" type="slidenum">
              <a:rPr lang="el-GR"/>
              <a:pPr/>
              <a:t>‹#›</a:t>
            </a:fld>
            <a:endParaRPr lang="el-GR"/>
          </a:p>
        </p:txBody>
      </p:sp>
    </p:spTree>
  </p:cSld>
  <p:clrMap bg1="dk2" tx1="lt1" bg2="dk1"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transition spd="med"/>
  <p:timing>
    <p:tnLst>
      <p:par>
        <p:cTn id="1" dur="indefinite" restart="never" nodeType="tmRoot"/>
      </p:par>
    </p:tnLst>
  </p:timing>
  <p:txStyles>
    <p:titleStyle>
      <a:lvl1pPr algn="ctr" defTabSz="720725" rtl="0" fontAlgn="base">
        <a:spcBef>
          <a:spcPct val="0"/>
        </a:spcBef>
        <a:spcAft>
          <a:spcPct val="0"/>
        </a:spcAft>
        <a:defRPr sz="3500">
          <a:solidFill>
            <a:schemeClr val="tx2"/>
          </a:solidFill>
          <a:effectLst>
            <a:outerShdw blurRad="38100" dist="38100" dir="2700000" algn="tl">
              <a:srgbClr val="000000"/>
            </a:outerShdw>
          </a:effectLst>
          <a:latin typeface="+mj-lt"/>
          <a:ea typeface="+mj-ea"/>
          <a:cs typeface="+mj-cs"/>
        </a:defRPr>
      </a:lvl1pPr>
      <a:lvl2pPr algn="ctr" defTabSz="720725" rtl="0" fontAlgn="base">
        <a:spcBef>
          <a:spcPct val="0"/>
        </a:spcBef>
        <a:spcAft>
          <a:spcPct val="0"/>
        </a:spcAft>
        <a:defRPr sz="3500">
          <a:solidFill>
            <a:schemeClr val="tx2"/>
          </a:solidFill>
          <a:effectLst>
            <a:outerShdw blurRad="38100" dist="38100" dir="2700000" algn="tl">
              <a:srgbClr val="000000"/>
            </a:outerShdw>
          </a:effectLst>
          <a:latin typeface="Arial" charset="0"/>
        </a:defRPr>
      </a:lvl2pPr>
      <a:lvl3pPr algn="ctr" defTabSz="720725" rtl="0" fontAlgn="base">
        <a:spcBef>
          <a:spcPct val="0"/>
        </a:spcBef>
        <a:spcAft>
          <a:spcPct val="0"/>
        </a:spcAft>
        <a:defRPr sz="3500">
          <a:solidFill>
            <a:schemeClr val="tx2"/>
          </a:solidFill>
          <a:effectLst>
            <a:outerShdw blurRad="38100" dist="38100" dir="2700000" algn="tl">
              <a:srgbClr val="000000"/>
            </a:outerShdw>
          </a:effectLst>
          <a:latin typeface="Arial" charset="0"/>
        </a:defRPr>
      </a:lvl3pPr>
      <a:lvl4pPr algn="ctr" defTabSz="720725" rtl="0" fontAlgn="base">
        <a:spcBef>
          <a:spcPct val="0"/>
        </a:spcBef>
        <a:spcAft>
          <a:spcPct val="0"/>
        </a:spcAft>
        <a:defRPr sz="3500">
          <a:solidFill>
            <a:schemeClr val="tx2"/>
          </a:solidFill>
          <a:effectLst>
            <a:outerShdw blurRad="38100" dist="38100" dir="2700000" algn="tl">
              <a:srgbClr val="000000"/>
            </a:outerShdw>
          </a:effectLst>
          <a:latin typeface="Arial" charset="0"/>
        </a:defRPr>
      </a:lvl4pPr>
      <a:lvl5pPr algn="ctr" defTabSz="720725" rtl="0" fontAlgn="base">
        <a:spcBef>
          <a:spcPct val="0"/>
        </a:spcBef>
        <a:spcAft>
          <a:spcPct val="0"/>
        </a:spcAft>
        <a:defRPr sz="3500">
          <a:solidFill>
            <a:schemeClr val="tx2"/>
          </a:solidFill>
          <a:effectLst>
            <a:outerShdw blurRad="38100" dist="38100" dir="2700000" algn="tl">
              <a:srgbClr val="000000"/>
            </a:outerShdw>
          </a:effectLst>
          <a:latin typeface="Arial" charset="0"/>
        </a:defRPr>
      </a:lvl5pPr>
      <a:lvl6pPr marL="457200" algn="ctr" defTabSz="720725" rtl="0" fontAlgn="base">
        <a:spcBef>
          <a:spcPct val="0"/>
        </a:spcBef>
        <a:spcAft>
          <a:spcPct val="0"/>
        </a:spcAft>
        <a:defRPr sz="3500">
          <a:solidFill>
            <a:schemeClr val="tx2"/>
          </a:solidFill>
          <a:effectLst>
            <a:outerShdw blurRad="38100" dist="38100" dir="2700000" algn="tl">
              <a:srgbClr val="000000"/>
            </a:outerShdw>
          </a:effectLst>
          <a:latin typeface="Arial" charset="0"/>
        </a:defRPr>
      </a:lvl6pPr>
      <a:lvl7pPr marL="914400" algn="ctr" defTabSz="720725" rtl="0" fontAlgn="base">
        <a:spcBef>
          <a:spcPct val="0"/>
        </a:spcBef>
        <a:spcAft>
          <a:spcPct val="0"/>
        </a:spcAft>
        <a:defRPr sz="3500">
          <a:solidFill>
            <a:schemeClr val="tx2"/>
          </a:solidFill>
          <a:effectLst>
            <a:outerShdw blurRad="38100" dist="38100" dir="2700000" algn="tl">
              <a:srgbClr val="000000"/>
            </a:outerShdw>
          </a:effectLst>
          <a:latin typeface="Arial" charset="0"/>
        </a:defRPr>
      </a:lvl7pPr>
      <a:lvl8pPr marL="1371600" algn="ctr" defTabSz="720725" rtl="0" fontAlgn="base">
        <a:spcBef>
          <a:spcPct val="0"/>
        </a:spcBef>
        <a:spcAft>
          <a:spcPct val="0"/>
        </a:spcAft>
        <a:defRPr sz="3500">
          <a:solidFill>
            <a:schemeClr val="tx2"/>
          </a:solidFill>
          <a:effectLst>
            <a:outerShdw blurRad="38100" dist="38100" dir="2700000" algn="tl">
              <a:srgbClr val="000000"/>
            </a:outerShdw>
          </a:effectLst>
          <a:latin typeface="Arial" charset="0"/>
        </a:defRPr>
      </a:lvl8pPr>
      <a:lvl9pPr marL="1828800" algn="ctr" defTabSz="720725" rtl="0" fontAlgn="base">
        <a:spcBef>
          <a:spcPct val="0"/>
        </a:spcBef>
        <a:spcAft>
          <a:spcPct val="0"/>
        </a:spcAft>
        <a:defRPr sz="3500">
          <a:solidFill>
            <a:schemeClr val="tx2"/>
          </a:solidFill>
          <a:effectLst>
            <a:outerShdw blurRad="38100" dist="38100" dir="2700000" algn="tl">
              <a:srgbClr val="000000"/>
            </a:outerShdw>
          </a:effectLst>
          <a:latin typeface="Arial" charset="0"/>
        </a:defRPr>
      </a:lvl9pPr>
    </p:titleStyle>
    <p:bodyStyle>
      <a:lvl1pPr marL="269875" indent="-269875" algn="l" defTabSz="720725" rtl="0" fontAlgn="base">
        <a:spcBef>
          <a:spcPct val="20000"/>
        </a:spcBef>
        <a:spcAft>
          <a:spcPct val="0"/>
        </a:spcAft>
        <a:buClr>
          <a:schemeClr val="tx2"/>
        </a:buClr>
        <a:buChar char="•"/>
        <a:defRPr sz="2500">
          <a:solidFill>
            <a:schemeClr val="tx1"/>
          </a:solidFill>
          <a:latin typeface="+mn-lt"/>
          <a:ea typeface="+mn-ea"/>
          <a:cs typeface="+mn-cs"/>
        </a:defRPr>
      </a:lvl1pPr>
      <a:lvl2pPr marL="585788" indent="-225425" algn="l" defTabSz="720725" rtl="0" fontAlgn="base">
        <a:spcBef>
          <a:spcPct val="20000"/>
        </a:spcBef>
        <a:spcAft>
          <a:spcPct val="0"/>
        </a:spcAft>
        <a:buChar char="–"/>
        <a:defRPr sz="2200">
          <a:solidFill>
            <a:schemeClr val="tx1"/>
          </a:solidFill>
          <a:latin typeface="+mn-lt"/>
        </a:defRPr>
      </a:lvl2pPr>
      <a:lvl3pPr marL="900113" indent="-179388" algn="l" defTabSz="720725" rtl="0" fontAlgn="base">
        <a:spcBef>
          <a:spcPct val="20000"/>
        </a:spcBef>
        <a:spcAft>
          <a:spcPct val="0"/>
        </a:spcAft>
        <a:buClr>
          <a:schemeClr val="tx2"/>
        </a:buClr>
        <a:buChar char="•"/>
        <a:defRPr sz="1900">
          <a:solidFill>
            <a:schemeClr val="tx1"/>
          </a:solidFill>
          <a:latin typeface="+mn-lt"/>
        </a:defRPr>
      </a:lvl3pPr>
      <a:lvl4pPr marL="1260475" indent="-180975" algn="l" defTabSz="720725" rtl="0" fontAlgn="base">
        <a:spcBef>
          <a:spcPct val="20000"/>
        </a:spcBef>
        <a:spcAft>
          <a:spcPct val="0"/>
        </a:spcAft>
        <a:buChar char="–"/>
        <a:defRPr sz="1600">
          <a:solidFill>
            <a:schemeClr val="tx1"/>
          </a:solidFill>
          <a:latin typeface="+mn-lt"/>
        </a:defRPr>
      </a:lvl4pPr>
      <a:lvl5pPr marL="1620838" indent="-180975" algn="l" defTabSz="720725" rtl="0" fontAlgn="base">
        <a:spcBef>
          <a:spcPct val="20000"/>
        </a:spcBef>
        <a:spcAft>
          <a:spcPct val="0"/>
        </a:spcAft>
        <a:buClr>
          <a:schemeClr val="tx2"/>
        </a:buClr>
        <a:buChar char="•"/>
        <a:defRPr sz="1600">
          <a:solidFill>
            <a:schemeClr val="tx1"/>
          </a:solidFill>
          <a:latin typeface="+mn-lt"/>
        </a:defRPr>
      </a:lvl5pPr>
      <a:lvl6pPr marL="2078038" indent="-180975" algn="l" defTabSz="720725" rtl="0" fontAlgn="base">
        <a:spcBef>
          <a:spcPct val="20000"/>
        </a:spcBef>
        <a:spcAft>
          <a:spcPct val="0"/>
        </a:spcAft>
        <a:buClr>
          <a:schemeClr val="tx2"/>
        </a:buClr>
        <a:buChar char="•"/>
        <a:defRPr sz="1600">
          <a:solidFill>
            <a:schemeClr val="tx1"/>
          </a:solidFill>
          <a:latin typeface="+mn-lt"/>
        </a:defRPr>
      </a:lvl6pPr>
      <a:lvl7pPr marL="2535238" indent="-180975" algn="l" defTabSz="720725" rtl="0" fontAlgn="base">
        <a:spcBef>
          <a:spcPct val="20000"/>
        </a:spcBef>
        <a:spcAft>
          <a:spcPct val="0"/>
        </a:spcAft>
        <a:buClr>
          <a:schemeClr val="tx2"/>
        </a:buClr>
        <a:buChar char="•"/>
        <a:defRPr sz="1600">
          <a:solidFill>
            <a:schemeClr val="tx1"/>
          </a:solidFill>
          <a:latin typeface="+mn-lt"/>
        </a:defRPr>
      </a:lvl7pPr>
      <a:lvl8pPr marL="2992438" indent="-180975" algn="l" defTabSz="720725" rtl="0" fontAlgn="base">
        <a:spcBef>
          <a:spcPct val="20000"/>
        </a:spcBef>
        <a:spcAft>
          <a:spcPct val="0"/>
        </a:spcAft>
        <a:buClr>
          <a:schemeClr val="tx2"/>
        </a:buClr>
        <a:buChar char="•"/>
        <a:defRPr sz="1600">
          <a:solidFill>
            <a:schemeClr val="tx1"/>
          </a:solidFill>
          <a:latin typeface="+mn-lt"/>
        </a:defRPr>
      </a:lvl8pPr>
      <a:lvl9pPr marL="3449638" indent="-180975" algn="l" defTabSz="720725" rtl="0" fontAlgn="base">
        <a:spcBef>
          <a:spcPct val="20000"/>
        </a:spcBef>
        <a:spcAft>
          <a:spcPct val="0"/>
        </a:spcAft>
        <a:buClr>
          <a:schemeClr val="tx2"/>
        </a:buClr>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slide" Target="slide3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hyperlink" Target="http://spiff.rit.edu/classes/phys301/lectures/spec_lines/Atoms_Nav.sw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31.png"/><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3.xml"/><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6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2.xml"/><Relationship Id="rId1" Type="http://schemas.openxmlformats.org/officeDocument/2006/relationships/slideLayout" Target="../slideLayouts/slideLayout2.xml"/><Relationship Id="rId4" Type="http://schemas.openxmlformats.org/officeDocument/2006/relationships/slide" Target="slide64.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60363" y="1692275"/>
            <a:ext cx="6480175" cy="1008063"/>
          </a:xfrm>
        </p:spPr>
        <p:txBody>
          <a:bodyPr/>
          <a:lstStyle/>
          <a:p>
            <a:r>
              <a:rPr lang="el-GR" sz="3900" dirty="0">
                <a:solidFill>
                  <a:schemeClr val="accent2"/>
                </a:solidFill>
                <a:latin typeface="Microsoft Sans Serif" pitchFamily="34" charset="0"/>
              </a:rPr>
              <a:t/>
            </a:r>
            <a:br>
              <a:rPr lang="el-GR" sz="3900" dirty="0">
                <a:solidFill>
                  <a:schemeClr val="accent2"/>
                </a:solidFill>
                <a:latin typeface="Microsoft Sans Serif" pitchFamily="34" charset="0"/>
              </a:rPr>
            </a:br>
            <a:r>
              <a:rPr lang="el-GR" sz="3900" dirty="0">
                <a:solidFill>
                  <a:schemeClr val="bg2"/>
                </a:solidFill>
                <a:latin typeface="Microsoft Sans Serif" pitchFamily="34" charset="0"/>
              </a:rPr>
              <a:t>ΑΤΟΜΙΚΟ ΠΡΟΤΥΠΟ</a:t>
            </a:r>
          </a:p>
        </p:txBody>
      </p:sp>
      <p:sp>
        <p:nvSpPr>
          <p:cNvPr id="2051" name="Rectangle 3"/>
          <p:cNvSpPr>
            <a:spLocks noGrp="1" noChangeArrowheads="1"/>
          </p:cNvSpPr>
          <p:nvPr>
            <p:ph type="subTitle" idx="1"/>
          </p:nvPr>
        </p:nvSpPr>
        <p:spPr>
          <a:xfrm>
            <a:off x="1079500" y="2987675"/>
            <a:ext cx="5041900" cy="1452563"/>
          </a:xfrm>
        </p:spPr>
        <p:txBody>
          <a:bodyPr/>
          <a:lstStyle/>
          <a:p>
            <a:endParaRPr lang="el-GR" sz="1900" dirty="0"/>
          </a:p>
          <a:p>
            <a:r>
              <a:rPr lang="el-GR" sz="1900" dirty="0">
                <a:solidFill>
                  <a:schemeClr val="tx2">
                    <a:lumMod val="50000"/>
                  </a:schemeClr>
                </a:solidFill>
                <a:latin typeface="Microsoft Sans Serif" pitchFamily="34" charset="0"/>
                <a:hlinkClick r:id="rId3" action="ppaction://hlinksldjump"/>
              </a:rPr>
              <a:t>ΠΑΛΑΙΟΤΕΡΕΣ</a:t>
            </a:r>
            <a:r>
              <a:rPr lang="el-GR" sz="1900" dirty="0">
                <a:solidFill>
                  <a:schemeClr val="bg2"/>
                </a:solidFill>
                <a:latin typeface="Microsoft Sans Serif" pitchFamily="34" charset="0"/>
              </a:rPr>
              <a:t> ΚΑΙ </a:t>
            </a:r>
            <a:r>
              <a:rPr lang="el-GR" sz="1900" dirty="0">
                <a:solidFill>
                  <a:schemeClr val="bg2"/>
                </a:solidFill>
                <a:latin typeface="Microsoft Sans Serif" pitchFamily="34" charset="0"/>
                <a:hlinkClick r:id="rId4" action="ppaction://hlinksldjump"/>
              </a:rPr>
              <a:t>ΣΥΓΧΡΟΝΗ</a:t>
            </a:r>
            <a:r>
              <a:rPr lang="el-GR" sz="1900" dirty="0">
                <a:solidFill>
                  <a:schemeClr val="bg2"/>
                </a:solidFill>
                <a:latin typeface="Microsoft Sans Serif" pitchFamily="34" charset="0"/>
              </a:rPr>
              <a:t> ΑΝΤΙΛΗΨΗ</a:t>
            </a:r>
          </a:p>
          <a:p>
            <a:endParaRPr lang="el-GR" sz="1900" dirty="0"/>
          </a:p>
          <a:p>
            <a:endParaRPr lang="el-GR" sz="1900" dirty="0"/>
          </a:p>
        </p:txBody>
      </p:sp>
      <p:pic>
        <p:nvPicPr>
          <p:cNvPr id="2057" name="Picture 9" descr="fiveel"/>
          <p:cNvPicPr>
            <a:picLocks noChangeAspect="1" noChangeArrowheads="1"/>
          </p:cNvPicPr>
          <p:nvPr/>
        </p:nvPicPr>
        <p:blipFill>
          <a:blip r:embed="rId5" cstate="print"/>
          <a:srcRect/>
          <a:stretch>
            <a:fillRect/>
          </a:stretch>
        </p:blipFill>
        <p:spPr bwMode="auto">
          <a:xfrm>
            <a:off x="2736850" y="252413"/>
            <a:ext cx="1701800" cy="12827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79388"/>
            <a:ext cx="6480175" cy="720749"/>
          </a:xfrm>
        </p:spPr>
        <p:txBody>
          <a:bodyPr/>
          <a:lstStyle/>
          <a:p>
            <a:r>
              <a:rPr lang="el-GR" sz="3600" b="1" dirty="0" smtClean="0">
                <a:solidFill>
                  <a:schemeClr val="bg2"/>
                </a:solidFill>
                <a:effectLst/>
                <a:latin typeface="Calibri" pitchFamily="34" charset="0"/>
                <a:cs typeface="Calibri" pitchFamily="34" charset="0"/>
              </a:rPr>
              <a:t>Γραμμικό φάσμα:</a:t>
            </a:r>
            <a:endParaRPr lang="el-GR" dirty="0"/>
          </a:p>
        </p:txBody>
      </p:sp>
      <p:sp>
        <p:nvSpPr>
          <p:cNvPr id="3" name="2 - Θέση περιεχομένου"/>
          <p:cNvSpPr>
            <a:spLocks noGrp="1"/>
          </p:cNvSpPr>
          <p:nvPr>
            <p:ph idx="1"/>
          </p:nvPr>
        </p:nvSpPr>
        <p:spPr>
          <a:xfrm>
            <a:off x="360363" y="900138"/>
            <a:ext cx="6480175" cy="2160240"/>
          </a:xfrm>
        </p:spPr>
        <p:txBody>
          <a:bodyPr/>
          <a:lstStyle/>
          <a:p>
            <a:pPr lvl="0" algn="just">
              <a:buClrTx/>
              <a:buFont typeface="Wingdings" pitchFamily="2" charset="2"/>
              <a:buChar char="Ø"/>
            </a:pPr>
            <a:r>
              <a:rPr lang="el-GR" sz="2400" dirty="0" smtClean="0">
                <a:solidFill>
                  <a:schemeClr val="bg2"/>
                </a:solidFill>
                <a:latin typeface="Calibri" pitchFamily="34" charset="0"/>
                <a:cs typeface="Calibri" pitchFamily="34" charset="0"/>
              </a:rPr>
              <a:t>Είναι ένα φάσμα που περιέχει </a:t>
            </a:r>
            <a:r>
              <a:rPr lang="el-GR" sz="2400" b="1" dirty="0" smtClean="0">
                <a:solidFill>
                  <a:schemeClr val="bg2"/>
                </a:solidFill>
                <a:latin typeface="Calibri" pitchFamily="34" charset="0"/>
                <a:cs typeface="Calibri" pitchFamily="34" charset="0"/>
              </a:rPr>
              <a:t>ορισμένα μόνο μήκη κύματος</a:t>
            </a:r>
            <a:r>
              <a:rPr lang="el-GR" sz="2400" dirty="0" smtClean="0">
                <a:solidFill>
                  <a:schemeClr val="bg2"/>
                </a:solidFill>
                <a:latin typeface="Calibri" pitchFamily="34" charset="0"/>
                <a:cs typeface="Calibri" pitchFamily="34" charset="0"/>
              </a:rPr>
              <a:t> (ορισμένα χρώματα) του ορατού φωτός. </a:t>
            </a:r>
          </a:p>
          <a:p>
            <a:pPr lvl="0" algn="just">
              <a:buClrTx/>
              <a:buFont typeface="Wingdings" pitchFamily="2" charset="2"/>
              <a:buChar char="Ø"/>
            </a:pPr>
            <a:r>
              <a:rPr lang="el-GR" sz="2400" dirty="0" smtClean="0">
                <a:solidFill>
                  <a:schemeClr val="bg2"/>
                </a:solidFill>
                <a:latin typeface="Calibri" pitchFamily="34" charset="0"/>
                <a:cs typeface="Calibri" pitchFamily="34" charset="0"/>
              </a:rPr>
              <a:t>Το φάσμα τους αποτελείται από διακριτές χρωματιστές γραμμές. </a:t>
            </a:r>
          </a:p>
          <a:p>
            <a:endParaRPr lang="el-GR" dirty="0"/>
          </a:p>
        </p:txBody>
      </p:sp>
      <p:pic>
        <p:nvPicPr>
          <p:cNvPr id="372738" name="Picture 2"/>
          <p:cNvPicPr>
            <a:picLocks noChangeAspect="1" noChangeArrowheads="1"/>
          </p:cNvPicPr>
          <p:nvPr/>
        </p:nvPicPr>
        <p:blipFill>
          <a:blip r:embed="rId2" cstate="print"/>
          <a:srcRect/>
          <a:stretch>
            <a:fillRect/>
          </a:stretch>
        </p:blipFill>
        <p:spPr bwMode="auto">
          <a:xfrm>
            <a:off x="1800250" y="2988369"/>
            <a:ext cx="3886200" cy="20097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0363" y="396081"/>
            <a:ext cx="6480175" cy="4404519"/>
          </a:xfrm>
        </p:spPr>
        <p:txBody>
          <a:bodyPr/>
          <a:lstStyle/>
          <a:p>
            <a:pPr algn="just">
              <a:buClrTx/>
              <a:buFont typeface="Wingdings" pitchFamily="2" charset="2"/>
              <a:buChar char="Ø"/>
            </a:pPr>
            <a:r>
              <a:rPr lang="el-GR" sz="2200" dirty="0" smtClean="0">
                <a:solidFill>
                  <a:schemeClr val="bg2"/>
                </a:solidFill>
                <a:latin typeface="Calibri" pitchFamily="34" charset="0"/>
                <a:cs typeface="Calibri" pitchFamily="34" charset="0"/>
              </a:rPr>
              <a:t>Γραμμικά φάσματα εκπομπής δίνουν τα θερμά αέρια ή οι ατμοί.</a:t>
            </a:r>
          </a:p>
          <a:p>
            <a:pPr lvl="0" algn="just">
              <a:buClrTx/>
              <a:buFont typeface="Wingdings" pitchFamily="2" charset="2"/>
              <a:buChar char="Ø"/>
            </a:pPr>
            <a:r>
              <a:rPr lang="el-GR" sz="2200" dirty="0" smtClean="0">
                <a:solidFill>
                  <a:schemeClr val="bg2"/>
                </a:solidFill>
                <a:latin typeface="Calibri" pitchFamily="34" charset="0"/>
                <a:cs typeface="Calibri" pitchFamily="34" charset="0"/>
              </a:rPr>
              <a:t>Το γραμμικό φάσμα εκπομπής ενός αερίου είναι χαρακτηριστικό του αερίου που το εκπέμπει (ταυτότητα). </a:t>
            </a:r>
          </a:p>
          <a:p>
            <a:pPr lvl="0" algn="just">
              <a:buClrTx/>
              <a:buFont typeface="Wingdings" pitchFamily="2" charset="2"/>
              <a:buChar char="Ø"/>
            </a:pPr>
            <a:r>
              <a:rPr lang="el-GR" sz="2200" dirty="0" smtClean="0">
                <a:solidFill>
                  <a:schemeClr val="bg2"/>
                </a:solidFill>
                <a:latin typeface="Calibri" pitchFamily="34" charset="0"/>
                <a:cs typeface="Calibri" pitchFamily="34" charset="0"/>
              </a:rPr>
              <a:t>Δεν υπάρχουν δύο διαφορετικά στοιχεία µε το ίδιο φάσμα εκπομπής. </a:t>
            </a:r>
          </a:p>
          <a:p>
            <a:pPr lvl="0" algn="just">
              <a:buClrTx/>
              <a:buFont typeface="Wingdings" pitchFamily="2" charset="2"/>
              <a:buChar char="Ø"/>
            </a:pPr>
            <a:r>
              <a:rPr lang="el-GR" sz="2200" dirty="0" smtClean="0">
                <a:solidFill>
                  <a:schemeClr val="bg2"/>
                </a:solidFill>
                <a:latin typeface="Calibri" pitchFamily="34" charset="0"/>
                <a:cs typeface="Calibri" pitchFamily="34" charset="0"/>
              </a:rPr>
              <a:t>Τα γραμμικά φάσματα εκπομπής είναι ιδιαίτερα πολύτιμα, αφού από αυτά μπορούμε να βρούμε τη χημική σύσταση της ουσίας που το εκπέμπει.</a:t>
            </a:r>
            <a:endParaRPr lang="el-GR" sz="2200" dirty="0">
              <a:latin typeface="Calibri" pitchFamily="34" charset="0"/>
              <a:cs typeface="Calibri" pitchFamily="34"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p:cNvPicPr>
            <a:picLocks noGrp="1" noChangeAspect="1" noChangeArrowheads="1"/>
          </p:cNvPicPr>
          <p:nvPr>
            <p:ph idx="1"/>
          </p:nvPr>
        </p:nvPicPr>
        <p:blipFill>
          <a:blip r:embed="rId2" cstate="print"/>
          <a:srcRect/>
          <a:stretch>
            <a:fillRect/>
          </a:stretch>
        </p:blipFill>
        <p:spPr bwMode="auto">
          <a:xfrm>
            <a:off x="792138" y="252065"/>
            <a:ext cx="5904656" cy="472464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smtClean="0">
                <a:solidFill>
                  <a:schemeClr val="bg2"/>
                </a:solidFill>
                <a:effectLst/>
                <a:latin typeface="Calibri" pitchFamily="34" charset="0"/>
                <a:cs typeface="Calibri" pitchFamily="34" charset="0"/>
              </a:rPr>
              <a:t>ΦΑΣΜΑΤΑ ΕΚΠΟΜΠΗΣ</a:t>
            </a:r>
            <a:endParaRPr lang="el-GR" sz="3200" b="1" dirty="0">
              <a:solidFill>
                <a:schemeClr val="bg2"/>
              </a:solidFill>
              <a:effectLst/>
              <a:latin typeface="Calibri" pitchFamily="34" charset="0"/>
              <a:cs typeface="Calibri" pitchFamily="34"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360363" y="1260177"/>
            <a:ext cx="6624463" cy="324036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bg2"/>
                </a:solidFill>
                <a:effectLst/>
                <a:latin typeface="Calibri" pitchFamily="34" charset="0"/>
                <a:cs typeface="Calibri" pitchFamily="34" charset="0"/>
              </a:rPr>
              <a:t>Φάσμα απορρόφησης</a:t>
            </a:r>
            <a:endParaRPr lang="el-GR" dirty="0">
              <a:effectLst/>
              <a:latin typeface="Calibri" pitchFamily="34" charset="0"/>
              <a:cs typeface="Calibri" pitchFamily="34" charset="0"/>
            </a:endParaRPr>
          </a:p>
        </p:txBody>
      </p:sp>
      <p:sp>
        <p:nvSpPr>
          <p:cNvPr id="3" name="2 - Θέση περιεχομένου"/>
          <p:cNvSpPr>
            <a:spLocks noGrp="1"/>
          </p:cNvSpPr>
          <p:nvPr>
            <p:ph idx="1"/>
          </p:nvPr>
        </p:nvSpPr>
        <p:spPr>
          <a:xfrm>
            <a:off x="360363" y="972145"/>
            <a:ext cx="6624463" cy="3828455"/>
          </a:xfrm>
        </p:spPr>
        <p:txBody>
          <a:bodyPr/>
          <a:lstStyle/>
          <a:p>
            <a:pPr algn="just">
              <a:buNone/>
            </a:pPr>
            <a:r>
              <a:rPr lang="el-GR" dirty="0" smtClean="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Ονομάζεται το φάσμα της ακτινοβολίας που απορροφά μία φωτεινή πηγή.</a:t>
            </a:r>
          </a:p>
          <a:p>
            <a:pPr algn="just">
              <a:buNone/>
            </a:pPr>
            <a:r>
              <a:rPr lang="el-GR" sz="2400" dirty="0" smtClean="0">
                <a:solidFill>
                  <a:schemeClr val="bg2"/>
                </a:solidFill>
                <a:latin typeface="Calibri" pitchFamily="34" charset="0"/>
                <a:cs typeface="Calibri" pitchFamily="34" charset="0"/>
              </a:rPr>
              <a:t>   Αν μεταξύ μιας πηγής λευκού φωτός και του πρίσματος παρεμβάλουμε κάποιο διαφανές υλικό, τότε το φάσμα της ακτινοβολίας που διέρχεται από το διαφανές υλικό, ονομάζεται φάσμα απορρόφησης του υλικού. </a:t>
            </a:r>
          </a:p>
          <a:p>
            <a:endParaRPr lang="el-GR" dirty="0">
              <a:latin typeface="Calibri" pitchFamily="34" charset="0"/>
              <a:cs typeface="Calibri" pitchFamily="3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79388"/>
            <a:ext cx="6480175" cy="648741"/>
          </a:xfrm>
        </p:spPr>
        <p:txBody>
          <a:bodyPr/>
          <a:lstStyle/>
          <a:p>
            <a:r>
              <a:rPr lang="el-GR" sz="2800" b="1" dirty="0" smtClean="0">
                <a:solidFill>
                  <a:schemeClr val="bg2"/>
                </a:solidFill>
                <a:effectLst/>
                <a:latin typeface="Calibri" pitchFamily="34" charset="0"/>
                <a:cs typeface="Calibri" pitchFamily="34" charset="0"/>
              </a:rPr>
              <a:t>Συνεχή φάσματα απορρόφησης</a:t>
            </a:r>
            <a:endParaRPr lang="el-GR" sz="2800" b="1" dirty="0">
              <a:solidFill>
                <a:schemeClr val="bg2"/>
              </a:solidFill>
              <a:effectLst/>
              <a:latin typeface="Calibri" pitchFamily="34" charset="0"/>
              <a:cs typeface="Calibri" pitchFamily="34" charset="0"/>
            </a:endParaRPr>
          </a:p>
        </p:txBody>
      </p:sp>
      <p:sp>
        <p:nvSpPr>
          <p:cNvPr id="3" name="2 - Θέση περιεχομένου"/>
          <p:cNvSpPr>
            <a:spLocks noGrp="1"/>
          </p:cNvSpPr>
          <p:nvPr>
            <p:ph idx="1"/>
          </p:nvPr>
        </p:nvSpPr>
        <p:spPr>
          <a:xfrm>
            <a:off x="216074" y="828130"/>
            <a:ext cx="6696471" cy="2448271"/>
          </a:xfrm>
        </p:spPr>
        <p:txBody>
          <a:bodyPr/>
          <a:lstStyle/>
          <a:p>
            <a:pPr lvl="0" algn="just">
              <a:buNone/>
            </a:pPr>
            <a:r>
              <a:rPr lang="el-GR" sz="1800" dirty="0" smtClean="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Δίνουν τα έγχρωμα διαφανή στερεά και υγρά σώματα. Στα φάσματα απορρόφησης ορισμένες περιοχές του συνεχούς φάσματος λείπουν και στη θέση τους εμφανίζονται σκοτεινές περιοχές. Οι σκοτεινές περιοχές οφείλονται στο ότι οι ακτίνες ορισμένων χρωμάτων έχουν απορροφηθεί κατά τη διέλευσή τους από το διαφανές σώμα. Η μελέτη των συνεχών φασμάτων απορρόφησης δεν παρουσιάζει ενδιαφέρον.</a:t>
            </a:r>
          </a:p>
          <a:p>
            <a:endParaRPr lang="el-GR" dirty="0">
              <a:latin typeface="Calibri" pitchFamily="34" charset="0"/>
              <a:cs typeface="Calibri" pitchFamily="34" charset="0"/>
            </a:endParaRPr>
          </a:p>
        </p:txBody>
      </p:sp>
      <p:pic>
        <p:nvPicPr>
          <p:cNvPr id="332802" name="Picture 2"/>
          <p:cNvPicPr>
            <a:picLocks noChangeAspect="1" noChangeArrowheads="1"/>
          </p:cNvPicPr>
          <p:nvPr/>
        </p:nvPicPr>
        <p:blipFill>
          <a:blip r:embed="rId2" cstate="print"/>
          <a:srcRect/>
          <a:stretch>
            <a:fillRect/>
          </a:stretch>
        </p:blipFill>
        <p:spPr bwMode="auto">
          <a:xfrm>
            <a:off x="1224186" y="4140497"/>
            <a:ext cx="4968552" cy="1028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800" b="1" dirty="0" smtClean="0">
                <a:solidFill>
                  <a:schemeClr val="bg2"/>
                </a:solidFill>
                <a:effectLst/>
                <a:latin typeface="Calibri" pitchFamily="34" charset="0"/>
                <a:cs typeface="Calibri" pitchFamily="34" charset="0"/>
              </a:rPr>
              <a:t>Γραμμικά φάσματα απορρόφησης</a:t>
            </a:r>
            <a:endParaRPr lang="el-GR" sz="2800" dirty="0"/>
          </a:p>
        </p:txBody>
      </p:sp>
      <p:sp>
        <p:nvSpPr>
          <p:cNvPr id="3" name="2 - Θέση περιεχομένου"/>
          <p:cNvSpPr>
            <a:spLocks noGrp="1"/>
          </p:cNvSpPr>
          <p:nvPr>
            <p:ph idx="1"/>
          </p:nvPr>
        </p:nvSpPr>
        <p:spPr>
          <a:xfrm>
            <a:off x="288083" y="828130"/>
            <a:ext cx="6552456" cy="1800200"/>
          </a:xfrm>
        </p:spPr>
        <p:txBody>
          <a:bodyPr/>
          <a:lstStyle/>
          <a:p>
            <a:pPr algn="just">
              <a:buNone/>
            </a:pPr>
            <a:r>
              <a:rPr lang="el-GR" sz="2800" dirty="0" smtClean="0">
                <a:solidFill>
                  <a:schemeClr val="bg2"/>
                </a:solidFill>
                <a:latin typeface="Calibri" pitchFamily="34" charset="0"/>
                <a:cs typeface="Calibri" pitchFamily="34" charset="0"/>
              </a:rPr>
              <a:t>    Δίνουν τα αέρια ή οι ατμοί. Τα γραμμικά φάσματα απορρόφησης αποτελούνται από ένα συνεχές φάσμα στο οποίο υπάρχουν σκοτεινές γραμμές.</a:t>
            </a:r>
            <a:endParaRPr lang="el-GR" dirty="0"/>
          </a:p>
        </p:txBody>
      </p:sp>
      <p:pic>
        <p:nvPicPr>
          <p:cNvPr id="374786" name="Picture 2"/>
          <p:cNvPicPr>
            <a:picLocks noChangeAspect="1" noChangeArrowheads="1"/>
          </p:cNvPicPr>
          <p:nvPr/>
        </p:nvPicPr>
        <p:blipFill>
          <a:blip r:embed="rId2" cstate="print"/>
          <a:srcRect/>
          <a:stretch>
            <a:fillRect/>
          </a:stretch>
        </p:blipFill>
        <p:spPr bwMode="auto">
          <a:xfrm>
            <a:off x="1512218" y="2700337"/>
            <a:ext cx="4409306" cy="239839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4067" y="252066"/>
            <a:ext cx="6696472" cy="2592287"/>
          </a:xfrm>
        </p:spPr>
        <p:txBody>
          <a:bodyPr/>
          <a:lstStyle/>
          <a:p>
            <a:pPr algn="just">
              <a:buNone/>
            </a:pPr>
            <a:r>
              <a:rPr lang="el-GR" sz="2800" dirty="0" smtClean="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Οι σκοτεινές γραμμές στο φάσμα απορρόφησης εμφανίζονται σε εκείνες ακριβώς τις συχνότητες στις οποίες εμφανίζονται οι φωτεινές γραμμές του φάσματος εκπομπής του ίδιου αερίου ή ατμού. Δηλαδή, κάθε αέριο (ή ατμός) απορροφά εκείνες µόνο τις ακτινοβολίες τις οποίες μπορεί να εκπέμπει.</a:t>
            </a:r>
            <a:endParaRPr lang="el-GR" sz="2400" dirty="0"/>
          </a:p>
        </p:txBody>
      </p:sp>
      <p:pic>
        <p:nvPicPr>
          <p:cNvPr id="375810" name="Picture 2"/>
          <p:cNvPicPr>
            <a:picLocks noChangeAspect="1" noChangeArrowheads="1"/>
          </p:cNvPicPr>
          <p:nvPr/>
        </p:nvPicPr>
        <p:blipFill>
          <a:blip r:embed="rId2" cstate="print"/>
          <a:srcRect/>
          <a:stretch>
            <a:fillRect/>
          </a:stretch>
        </p:blipFill>
        <p:spPr bwMode="auto">
          <a:xfrm>
            <a:off x="1008162" y="3132385"/>
            <a:ext cx="5545485" cy="202900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p:cNvPicPr>
            <a:picLocks noGrp="1" noChangeAspect="1" noChangeArrowheads="1"/>
          </p:cNvPicPr>
          <p:nvPr>
            <p:ph idx="1"/>
          </p:nvPr>
        </p:nvPicPr>
        <p:blipFill>
          <a:blip r:embed="rId2" cstate="print"/>
          <a:srcRect/>
          <a:stretch>
            <a:fillRect/>
          </a:stretch>
        </p:blipFill>
        <p:spPr bwMode="auto">
          <a:xfrm>
            <a:off x="360090" y="1332185"/>
            <a:ext cx="6552728" cy="2592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80056"/>
            <a:ext cx="6480175" cy="648073"/>
          </a:xfrm>
        </p:spPr>
        <p:txBody>
          <a:bodyPr/>
          <a:lstStyle/>
          <a:p>
            <a:r>
              <a:rPr lang="el-GR" sz="2800" b="1"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ΚΒΑΝΤΙΚΗ ΘΕΩΡΙΑ ΤΟΥ </a:t>
            </a:r>
            <a:r>
              <a:rPr lang="en-US" sz="2800" b="1"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PLANCK</a:t>
            </a:r>
            <a:r>
              <a:rPr lang="el-GR" dirty="0" smtClean="0">
                <a:solidFill>
                  <a:schemeClr val="tx2">
                    <a:lumMod val="50000"/>
                  </a:schemeClr>
                </a:solidFill>
                <a:effectLst>
                  <a:outerShdw blurRad="38100" dist="38100" dir="2700000" algn="tl">
                    <a:srgbClr val="000000">
                      <a:alpha val="43137"/>
                    </a:srgbClr>
                  </a:outerShdw>
                </a:effectLst>
              </a:rPr>
              <a:t/>
            </a:r>
            <a:br>
              <a:rPr lang="el-GR" dirty="0" smtClean="0">
                <a:solidFill>
                  <a:schemeClr val="tx2">
                    <a:lumMod val="50000"/>
                  </a:schemeClr>
                </a:solidFill>
                <a:effectLst>
                  <a:outerShdw blurRad="38100" dist="38100" dir="2700000" algn="tl">
                    <a:srgbClr val="000000">
                      <a:alpha val="43137"/>
                    </a:srgbClr>
                  </a:outerShdw>
                </a:effectLst>
              </a:rPr>
            </a:br>
            <a:endParaRPr lang="el-GR" dirty="0">
              <a:solidFill>
                <a:schemeClr val="tx2">
                  <a:lumMod val="50000"/>
                </a:schemeClr>
              </a:solidFill>
              <a:effectLst>
                <a:outerShdw blurRad="38100" dist="38100" dir="2700000" algn="tl">
                  <a:srgbClr val="000000">
                    <a:alpha val="43137"/>
                  </a:srgbClr>
                </a:outerShdw>
              </a:effectLst>
            </a:endParaRPr>
          </a:p>
        </p:txBody>
      </p:sp>
      <p:sp>
        <p:nvSpPr>
          <p:cNvPr id="4" name="3 - Θέση περιεχομένου"/>
          <p:cNvSpPr>
            <a:spLocks noGrp="1"/>
          </p:cNvSpPr>
          <p:nvPr>
            <p:ph sz="half" idx="2"/>
          </p:nvPr>
        </p:nvSpPr>
        <p:spPr>
          <a:xfrm>
            <a:off x="360362" y="540097"/>
            <a:ext cx="3888160" cy="4284316"/>
          </a:xfrm>
        </p:spPr>
        <p:txBody>
          <a:bodyPr/>
          <a:lstStyle/>
          <a:p>
            <a:pPr lvl="0" algn="just">
              <a:buNone/>
            </a:pPr>
            <a:r>
              <a:rPr lang="en-US" dirty="0" smtClean="0">
                <a:solidFill>
                  <a:schemeClr val="bg2"/>
                </a:solidFill>
                <a:latin typeface="Calibri" pitchFamily="34" charset="0"/>
                <a:cs typeface="Calibri" pitchFamily="34" charset="0"/>
              </a:rPr>
              <a:t>                H </a:t>
            </a:r>
            <a:r>
              <a:rPr lang="el-GR" dirty="0" smtClean="0">
                <a:solidFill>
                  <a:schemeClr val="bg2"/>
                </a:solidFill>
                <a:latin typeface="Calibri" pitchFamily="34" charset="0"/>
                <a:cs typeface="Calibri" pitchFamily="34" charset="0"/>
              </a:rPr>
              <a:t>ηλεκτρομαγνητική ακτινοβολία, άρα και το φως, εκπέμπεται και απορροφάται από την ύλη όχι κατά συνεχή τρόπο, αλλά </a:t>
            </a:r>
            <a:r>
              <a:rPr lang="el-GR" b="1" dirty="0" smtClean="0">
                <a:solidFill>
                  <a:schemeClr val="bg2"/>
                </a:solidFill>
                <a:latin typeface="Calibri" pitchFamily="34" charset="0"/>
                <a:cs typeface="Calibri" pitchFamily="34" charset="0"/>
              </a:rPr>
              <a:t>ασυνεχώς</a:t>
            </a:r>
            <a:r>
              <a:rPr lang="el-GR" dirty="0" smtClean="0">
                <a:solidFill>
                  <a:schemeClr val="bg2"/>
                </a:solidFill>
                <a:latin typeface="Calibri" pitchFamily="34" charset="0"/>
                <a:cs typeface="Calibri" pitchFamily="34" charset="0"/>
              </a:rPr>
              <a:t> σε μικρά ‘πακέτα’ ενέργειας που ονομάζονται </a:t>
            </a:r>
            <a:r>
              <a:rPr lang="el-GR" b="1" dirty="0" smtClean="0">
                <a:solidFill>
                  <a:schemeClr val="bg2"/>
                </a:solidFill>
                <a:latin typeface="Calibri" pitchFamily="34" charset="0"/>
                <a:cs typeface="Calibri" pitchFamily="34" charset="0"/>
              </a:rPr>
              <a:t>φωτόνια.</a:t>
            </a:r>
            <a:endParaRPr lang="el-GR" dirty="0" smtClean="0">
              <a:solidFill>
                <a:schemeClr val="bg2"/>
              </a:solidFill>
              <a:latin typeface="Calibri" pitchFamily="34" charset="0"/>
              <a:cs typeface="Calibri" pitchFamily="34" charset="0"/>
            </a:endParaRPr>
          </a:p>
          <a:p>
            <a:endParaRPr lang="el-GR" dirty="0"/>
          </a:p>
        </p:txBody>
      </p:sp>
      <p:pic>
        <p:nvPicPr>
          <p:cNvPr id="376834" name="Picture 2"/>
          <p:cNvPicPr>
            <a:picLocks noGrp="1" noChangeAspect="1" noChangeArrowheads="1"/>
          </p:cNvPicPr>
          <p:nvPr>
            <p:ph sz="quarter" idx="4"/>
          </p:nvPr>
        </p:nvPicPr>
        <p:blipFill>
          <a:blip r:embed="rId2" cstate="print"/>
          <a:srcRect/>
          <a:stretch>
            <a:fillRect/>
          </a:stretch>
        </p:blipFill>
        <p:spPr bwMode="auto">
          <a:xfrm>
            <a:off x="4680570" y="828129"/>
            <a:ext cx="2160240" cy="270905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79388"/>
            <a:ext cx="6480175" cy="720749"/>
          </a:xfrm>
        </p:spPr>
        <p:txBody>
          <a:bodyPr>
            <a:normAutofit fontScale="90000"/>
          </a:bodyPr>
          <a:lstStyle/>
          <a:p>
            <a:r>
              <a:rPr lang="el-GR" b="1" dirty="0" err="1" smtClean="0">
                <a:solidFill>
                  <a:schemeClr val="tx2">
                    <a:lumMod val="50000"/>
                  </a:schemeClr>
                </a:solidFill>
                <a:latin typeface="Calibri" pitchFamily="34" charset="0"/>
                <a:cs typeface="Calibri" pitchFamily="34" charset="0"/>
              </a:rPr>
              <a:t>Τόμσον</a:t>
            </a:r>
            <a:r>
              <a:rPr lang="el-GR" b="1" dirty="0" smtClean="0">
                <a:solidFill>
                  <a:schemeClr val="tx2">
                    <a:lumMod val="50000"/>
                  </a:schemeClr>
                </a:solidFill>
                <a:latin typeface="Calibri" pitchFamily="34" charset="0"/>
                <a:cs typeface="Calibri" pitchFamily="34" charset="0"/>
              </a:rPr>
              <a:t> (1856-1940)</a:t>
            </a:r>
            <a:br>
              <a:rPr lang="el-GR" b="1" dirty="0" smtClean="0">
                <a:solidFill>
                  <a:schemeClr val="tx2">
                    <a:lumMod val="50000"/>
                  </a:schemeClr>
                </a:solidFill>
                <a:latin typeface="Calibri" pitchFamily="34" charset="0"/>
                <a:cs typeface="Calibri" pitchFamily="34" charset="0"/>
              </a:rPr>
            </a:br>
            <a:endParaRPr lang="el-GR" b="1" dirty="0">
              <a:solidFill>
                <a:schemeClr val="tx2">
                  <a:lumMod val="50000"/>
                </a:schemeClr>
              </a:solidFill>
              <a:latin typeface="Calibri" pitchFamily="34" charset="0"/>
              <a:cs typeface="Calibri" pitchFamily="34" charset="0"/>
            </a:endParaRPr>
          </a:p>
        </p:txBody>
      </p:sp>
      <p:sp>
        <p:nvSpPr>
          <p:cNvPr id="3" name="2 - Θέση περιεχομένου"/>
          <p:cNvSpPr>
            <a:spLocks noGrp="1"/>
          </p:cNvSpPr>
          <p:nvPr>
            <p:ph sz="half" idx="1"/>
          </p:nvPr>
        </p:nvSpPr>
        <p:spPr>
          <a:xfrm>
            <a:off x="240030" y="612106"/>
            <a:ext cx="4512548" cy="4640016"/>
          </a:xfrm>
        </p:spPr>
        <p:txBody>
          <a:bodyPr>
            <a:normAutofit fontScale="25000" lnSpcReduction="20000"/>
          </a:bodyPr>
          <a:lstStyle/>
          <a:p>
            <a:pPr algn="just">
              <a:buNone/>
            </a:pPr>
            <a:r>
              <a:rPr lang="el-GR" sz="3300" dirty="0" smtClean="0">
                <a:solidFill>
                  <a:schemeClr val="bg1"/>
                </a:solidFill>
                <a:latin typeface="Calibri" pitchFamily="34" charset="0"/>
                <a:cs typeface="Calibri" pitchFamily="34" charset="0"/>
              </a:rPr>
              <a:t>            </a:t>
            </a:r>
            <a:r>
              <a:rPr lang="el-GR" sz="8000" dirty="0" smtClean="0">
                <a:solidFill>
                  <a:schemeClr val="bg2"/>
                </a:solidFill>
                <a:latin typeface="Calibri" pitchFamily="34" charset="0"/>
                <a:cs typeface="Calibri" pitchFamily="34" charset="0"/>
              </a:rPr>
              <a:t>Μέχρι το 1897 οι επιστήμονες θεωρούσαν ότι τα άτομα ήταν αδιαίρετα, αλλά ο </a:t>
            </a:r>
            <a:r>
              <a:rPr lang="el-GR" sz="8000" dirty="0" err="1" smtClean="0">
                <a:solidFill>
                  <a:schemeClr val="bg2"/>
                </a:solidFill>
                <a:latin typeface="Calibri" pitchFamily="34" charset="0"/>
                <a:cs typeface="Calibri" pitchFamily="34" charset="0"/>
              </a:rPr>
              <a:t>Τόμσον</a:t>
            </a:r>
            <a:r>
              <a:rPr lang="el-GR" sz="8000" dirty="0" smtClean="0">
                <a:solidFill>
                  <a:schemeClr val="bg2"/>
                </a:solidFill>
                <a:latin typeface="Calibri" pitchFamily="34" charset="0"/>
                <a:cs typeface="Calibri" pitchFamily="34" charset="0"/>
              </a:rPr>
              <a:t> απόδειξε ότι έκαναν λάθος, όταν ανακάλυψε ότι τα άτομα περιέχουν σωματίδια που είναι γνωστά ως ηλεκτρόνια. Ο </a:t>
            </a:r>
            <a:r>
              <a:rPr lang="el-GR" sz="8000" dirty="0" err="1" smtClean="0">
                <a:solidFill>
                  <a:schemeClr val="bg2"/>
                </a:solidFill>
                <a:latin typeface="Calibri" pitchFamily="34" charset="0"/>
                <a:cs typeface="Calibri" pitchFamily="34" charset="0"/>
              </a:rPr>
              <a:t>Τόμσον</a:t>
            </a:r>
            <a:r>
              <a:rPr lang="el-GR" sz="8000" dirty="0" smtClean="0">
                <a:solidFill>
                  <a:schemeClr val="bg2"/>
                </a:solidFill>
                <a:latin typeface="Calibri" pitchFamily="34" charset="0"/>
                <a:cs typeface="Calibri" pitchFamily="34" charset="0"/>
              </a:rPr>
              <a:t> τα ανακάλυψε όταν έκανε πειράματα σχετικά με τις ιδιότητες των καθοδικών </a:t>
            </a:r>
            <a:r>
              <a:rPr lang="el-GR" sz="8000" dirty="0" err="1" smtClean="0">
                <a:solidFill>
                  <a:schemeClr val="bg2"/>
                </a:solidFill>
                <a:latin typeface="Calibri" pitchFamily="34" charset="0"/>
                <a:cs typeface="Calibri" pitchFamily="34" charset="0"/>
              </a:rPr>
              <a:t>ακτίνων</a:t>
            </a:r>
            <a:r>
              <a:rPr lang="el-GR" sz="8000" dirty="0" smtClean="0">
                <a:solidFill>
                  <a:schemeClr val="bg2"/>
                </a:solidFill>
                <a:latin typeface="Calibri" pitchFamily="34" charset="0"/>
                <a:cs typeface="Calibri" pitchFamily="34" charset="0"/>
              </a:rPr>
              <a:t>. Ο </a:t>
            </a:r>
            <a:r>
              <a:rPr lang="el-GR" sz="8000" dirty="0" err="1" smtClean="0">
                <a:solidFill>
                  <a:schemeClr val="bg2"/>
                </a:solidFill>
                <a:latin typeface="Calibri" pitchFamily="34" charset="0"/>
                <a:cs typeface="Calibri" pitchFamily="34" charset="0"/>
              </a:rPr>
              <a:t>Τόμσον</a:t>
            </a:r>
            <a:r>
              <a:rPr lang="el-GR" sz="8000" dirty="0" smtClean="0">
                <a:solidFill>
                  <a:schemeClr val="bg2"/>
                </a:solidFill>
                <a:latin typeface="Calibri" pitchFamily="34" charset="0"/>
                <a:cs typeface="Calibri" pitchFamily="34" charset="0"/>
              </a:rPr>
              <a:t> διαπίστωσε ότι οι ακτίνες μπορούν να εκτρέπονται από ηλεκτρικό πεδίο. Κατέληξε στο συμπέρασμα ότι αυτές οι ακτίνες δεν ήταν κύματα, αλλά απαρτίζονταν από πολύ ελαφρά αρνητικά φορτισμένα σωματίδια, που ονόμασε «κύτταρα» (αργότερα θα μετονομάζονταν σε ηλεκτρόνια από άλλους επιστήμονες). Το 1906 τιμήθηκε με το βραβείο Νόμπελ Φυσικής.</a:t>
            </a:r>
          </a:p>
          <a:p>
            <a:endParaRPr lang="el-GR" dirty="0"/>
          </a:p>
        </p:txBody>
      </p:sp>
      <p:pic>
        <p:nvPicPr>
          <p:cNvPr id="5" name="4 - Θέση περιεχομένου"/>
          <p:cNvPicPr>
            <a:picLocks noGrp="1"/>
          </p:cNvPicPr>
          <p:nvPr>
            <p:ph sz="half" idx="2"/>
          </p:nvPr>
        </p:nvPicPr>
        <p:blipFill>
          <a:blip r:embed="rId2" cstate="print"/>
          <a:srcRect/>
          <a:stretch>
            <a:fillRect/>
          </a:stretch>
        </p:blipFill>
        <p:spPr bwMode="auto">
          <a:xfrm>
            <a:off x="4896594" y="1188169"/>
            <a:ext cx="2064879" cy="2520279"/>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6075" y="180057"/>
            <a:ext cx="6552727" cy="4620543"/>
          </a:xfrm>
        </p:spPr>
        <p:txBody>
          <a:bodyPr/>
          <a:lstStyle/>
          <a:p>
            <a:pPr lvl="0" algn="just">
              <a:buNone/>
            </a:pPr>
            <a:r>
              <a:rPr lang="en-US" sz="2400" b="1" dirty="0" smtClean="0">
                <a:solidFill>
                  <a:schemeClr val="bg2"/>
                </a:solidFill>
                <a:latin typeface="Calibri" pitchFamily="34" charset="0"/>
                <a:cs typeface="Calibri" pitchFamily="34" charset="0"/>
              </a:rPr>
              <a:t>          </a:t>
            </a:r>
            <a:r>
              <a:rPr lang="el-GR" sz="2400" b="1" dirty="0" smtClean="0">
                <a:solidFill>
                  <a:schemeClr val="bg2"/>
                </a:solidFill>
                <a:latin typeface="Calibri" pitchFamily="34" charset="0"/>
                <a:cs typeface="Calibri" pitchFamily="34" charset="0"/>
              </a:rPr>
              <a:t>Φωτόνιο </a:t>
            </a:r>
            <a:r>
              <a:rPr lang="el-GR" sz="2400" dirty="0" smtClean="0">
                <a:solidFill>
                  <a:schemeClr val="bg2"/>
                </a:solidFill>
                <a:latin typeface="Calibri" pitchFamily="34" charset="0"/>
                <a:cs typeface="Calibri" pitchFamily="34" charset="0"/>
              </a:rPr>
              <a:t>είναι το </a:t>
            </a:r>
            <a:r>
              <a:rPr lang="el-GR" sz="2400" dirty="0" err="1" smtClean="0">
                <a:solidFill>
                  <a:schemeClr val="bg2"/>
                </a:solidFill>
                <a:latin typeface="Calibri" pitchFamily="34" charset="0"/>
                <a:cs typeface="Calibri" pitchFamily="34" charset="0"/>
              </a:rPr>
              <a:t>κβάντο</a:t>
            </a:r>
            <a:r>
              <a:rPr lang="el-GR" sz="2400" dirty="0" smtClean="0">
                <a:solidFill>
                  <a:schemeClr val="bg2"/>
                </a:solidFill>
                <a:latin typeface="Calibri" pitchFamily="34" charset="0"/>
                <a:cs typeface="Calibri" pitchFamily="34" charset="0"/>
              </a:rPr>
              <a:t> φωτός ή της ηλεκτρομαγνητικής ακτινοβολίας που μεταφέρει ενέργεια Ε, η οποία είναι ανάλογη της συχνότητας </a:t>
            </a:r>
            <a:r>
              <a:rPr lang="en-US" sz="2400" dirty="0" smtClean="0">
                <a:solidFill>
                  <a:schemeClr val="bg2"/>
                </a:solidFill>
                <a:latin typeface="Calibri" pitchFamily="34" charset="0"/>
                <a:cs typeface="Calibri" pitchFamily="34" charset="0"/>
              </a:rPr>
              <a:t>f</a:t>
            </a:r>
            <a:r>
              <a:rPr lang="el-GR" sz="2400" dirty="0" smtClean="0">
                <a:solidFill>
                  <a:schemeClr val="bg2"/>
                </a:solidFill>
                <a:latin typeface="Calibri" pitchFamily="34" charset="0"/>
                <a:cs typeface="Calibri" pitchFamily="34" charset="0"/>
              </a:rPr>
              <a:t> της ακτινοβολίας: </a:t>
            </a:r>
          </a:p>
          <a:p>
            <a:pPr>
              <a:buNone/>
            </a:pPr>
            <a:r>
              <a:rPr lang="en-US" b="1" dirty="0" smtClean="0">
                <a:solidFill>
                  <a:schemeClr val="bg2"/>
                </a:solidFill>
                <a:latin typeface="Calibri" pitchFamily="34" charset="0"/>
                <a:cs typeface="Calibri" pitchFamily="34" charset="0"/>
              </a:rPr>
              <a:t>                          E</a:t>
            </a:r>
            <a:r>
              <a:rPr lang="el-GR" b="1" baseline="-25000" dirty="0" smtClean="0">
                <a:solidFill>
                  <a:schemeClr val="bg2"/>
                </a:solidFill>
                <a:latin typeface="Calibri" pitchFamily="34" charset="0"/>
                <a:cs typeface="Calibri" pitchFamily="34" charset="0"/>
              </a:rPr>
              <a:t>φωτονίου</a:t>
            </a:r>
            <a:r>
              <a:rPr lang="el-GR" b="1" dirty="0" smtClean="0">
                <a:solidFill>
                  <a:schemeClr val="bg2"/>
                </a:solidFill>
                <a:latin typeface="Calibri" pitchFamily="34" charset="0"/>
                <a:cs typeface="Calibri" pitchFamily="34" charset="0"/>
              </a:rPr>
              <a:t> = </a:t>
            </a:r>
            <a:r>
              <a:rPr lang="en-US" b="1" dirty="0" smtClean="0">
                <a:solidFill>
                  <a:schemeClr val="bg2"/>
                </a:solidFill>
                <a:latin typeface="Calibri" pitchFamily="34" charset="0"/>
                <a:cs typeface="Calibri" pitchFamily="34" charset="0"/>
              </a:rPr>
              <a:t>h</a:t>
            </a:r>
            <a:r>
              <a:rPr lang="el-GR" b="1" dirty="0" smtClean="0">
                <a:solidFill>
                  <a:schemeClr val="bg2"/>
                </a:solidFill>
                <a:latin typeface="Calibri" pitchFamily="34" charset="0"/>
                <a:cs typeface="Calibri" pitchFamily="34" charset="0"/>
              </a:rPr>
              <a:t> . </a:t>
            </a:r>
            <a:r>
              <a:rPr lang="en-US" b="1" dirty="0" smtClean="0">
                <a:solidFill>
                  <a:schemeClr val="bg2"/>
                </a:solidFill>
                <a:latin typeface="Calibri" pitchFamily="34" charset="0"/>
                <a:cs typeface="Calibri" pitchFamily="34" charset="0"/>
              </a:rPr>
              <a:t>f</a:t>
            </a:r>
            <a:r>
              <a:rPr lang="el-GR" dirty="0" smtClean="0">
                <a:solidFill>
                  <a:schemeClr val="bg2"/>
                </a:solidFill>
                <a:latin typeface="Calibri" pitchFamily="34" charset="0"/>
                <a:cs typeface="Calibri" pitchFamily="34" charset="0"/>
              </a:rPr>
              <a:t>   (1)      </a:t>
            </a:r>
            <a:endParaRPr lang="en-US" dirty="0" smtClean="0">
              <a:solidFill>
                <a:schemeClr val="bg2"/>
              </a:solidFill>
              <a:latin typeface="Calibri" pitchFamily="34" charset="0"/>
              <a:cs typeface="Calibri" pitchFamily="34" charset="0"/>
            </a:endParaRPr>
          </a:p>
          <a:p>
            <a:pPr>
              <a:buNone/>
            </a:pPr>
            <a:r>
              <a:rPr lang="en-US" dirty="0" smtClean="0">
                <a:solidFill>
                  <a:schemeClr val="bg2"/>
                </a:solidFill>
                <a:latin typeface="Calibri" pitchFamily="34" charset="0"/>
                <a:cs typeface="Calibri" pitchFamily="34" charset="0"/>
              </a:rPr>
              <a:t>   </a:t>
            </a:r>
            <a:r>
              <a:rPr lang="el-GR" dirty="0" smtClean="0">
                <a:solidFill>
                  <a:schemeClr val="bg2"/>
                </a:solidFill>
                <a:latin typeface="Calibri" pitchFamily="34" charset="0"/>
                <a:cs typeface="Calibri" pitchFamily="34" charset="0"/>
              </a:rPr>
              <a:t>όπου: </a:t>
            </a:r>
            <a:r>
              <a:rPr lang="en-US" dirty="0" smtClean="0">
                <a:solidFill>
                  <a:schemeClr val="bg2"/>
                </a:solidFill>
                <a:latin typeface="Calibri" pitchFamily="34" charset="0"/>
                <a:cs typeface="Calibri" pitchFamily="34" charset="0"/>
              </a:rPr>
              <a:t>h</a:t>
            </a:r>
            <a:r>
              <a:rPr lang="el-GR" dirty="0" smtClean="0">
                <a:solidFill>
                  <a:schemeClr val="bg2"/>
                </a:solidFill>
                <a:latin typeface="Calibri" pitchFamily="34" charset="0"/>
                <a:cs typeface="Calibri" pitchFamily="34" charset="0"/>
              </a:rPr>
              <a:t>=6,63 . 10</a:t>
            </a:r>
            <a:r>
              <a:rPr lang="el-GR" baseline="30000" dirty="0" smtClean="0">
                <a:solidFill>
                  <a:schemeClr val="bg2"/>
                </a:solidFill>
                <a:latin typeface="Calibri" pitchFamily="34" charset="0"/>
                <a:cs typeface="Calibri" pitchFamily="34" charset="0"/>
              </a:rPr>
              <a:t>-34</a:t>
            </a:r>
            <a:r>
              <a:rPr lang="el-GR" dirty="0" smtClean="0">
                <a:solidFill>
                  <a:schemeClr val="bg2"/>
                </a:solidFill>
                <a:latin typeface="Calibri" pitchFamily="34" charset="0"/>
                <a:cs typeface="Calibri" pitchFamily="34" charset="0"/>
              </a:rPr>
              <a:t>  </a:t>
            </a:r>
            <a:r>
              <a:rPr lang="en-US" dirty="0" smtClean="0">
                <a:solidFill>
                  <a:schemeClr val="bg2"/>
                </a:solidFill>
                <a:latin typeface="Calibri" pitchFamily="34" charset="0"/>
                <a:cs typeface="Calibri" pitchFamily="34" charset="0"/>
              </a:rPr>
              <a:t>J</a:t>
            </a:r>
            <a:r>
              <a:rPr lang="el-GR" dirty="0" smtClean="0">
                <a:solidFill>
                  <a:schemeClr val="bg2"/>
                </a:solidFill>
                <a:latin typeface="Calibri" pitchFamily="34" charset="0"/>
                <a:cs typeface="Calibri" pitchFamily="34" charset="0"/>
              </a:rPr>
              <a:t> . </a:t>
            </a:r>
            <a:r>
              <a:rPr lang="en-US" dirty="0" smtClean="0">
                <a:solidFill>
                  <a:schemeClr val="bg2"/>
                </a:solidFill>
                <a:latin typeface="Calibri" pitchFamily="34" charset="0"/>
                <a:cs typeface="Calibri" pitchFamily="34" charset="0"/>
              </a:rPr>
              <a:t>s</a:t>
            </a:r>
            <a:r>
              <a:rPr lang="el-GR" dirty="0" smtClean="0">
                <a:solidFill>
                  <a:schemeClr val="bg2"/>
                </a:solidFill>
                <a:latin typeface="Calibri" pitchFamily="34" charset="0"/>
                <a:cs typeface="Calibri" pitchFamily="34" charset="0"/>
              </a:rPr>
              <a:t>  (σταθερά του </a:t>
            </a:r>
            <a:r>
              <a:rPr lang="en-US" dirty="0" smtClean="0">
                <a:solidFill>
                  <a:schemeClr val="bg2"/>
                </a:solidFill>
                <a:latin typeface="Calibri" pitchFamily="34" charset="0"/>
                <a:cs typeface="Calibri" pitchFamily="34" charset="0"/>
              </a:rPr>
              <a:t>Planck</a:t>
            </a:r>
            <a:r>
              <a:rPr lang="el-GR" dirty="0" smtClean="0">
                <a:solidFill>
                  <a:schemeClr val="bg2"/>
                </a:solidFill>
                <a:latin typeface="Calibri" pitchFamily="34" charset="0"/>
                <a:cs typeface="Calibri" pitchFamily="34" charset="0"/>
              </a:rPr>
              <a:t>)</a:t>
            </a:r>
          </a:p>
          <a:p>
            <a:pPr>
              <a:buNone/>
            </a:pPr>
            <a:r>
              <a:rPr lang="el-GR" dirty="0" smtClean="0">
                <a:solidFill>
                  <a:schemeClr val="bg2"/>
                </a:solidFill>
                <a:latin typeface="Calibri" pitchFamily="34" charset="0"/>
                <a:cs typeface="Calibri" pitchFamily="34" charset="0"/>
              </a:rPr>
              <a:t>              </a:t>
            </a:r>
            <a:r>
              <a:rPr lang="en-US" dirty="0" smtClean="0">
                <a:solidFill>
                  <a:schemeClr val="bg2"/>
                </a:solidFill>
                <a:latin typeface="Calibri" pitchFamily="34" charset="0"/>
                <a:cs typeface="Calibri" pitchFamily="34" charset="0"/>
              </a:rPr>
              <a:t> f</a:t>
            </a:r>
            <a:r>
              <a:rPr lang="el-GR" dirty="0" smtClean="0">
                <a:solidFill>
                  <a:schemeClr val="bg2"/>
                </a:solidFill>
                <a:latin typeface="Calibri" pitchFamily="34" charset="0"/>
                <a:cs typeface="Calibri" pitchFamily="34" charset="0"/>
              </a:rPr>
              <a:t> → </a:t>
            </a:r>
            <a:r>
              <a:rPr lang="en-US" dirty="0" smtClean="0">
                <a:solidFill>
                  <a:schemeClr val="bg2"/>
                </a:solidFill>
                <a:latin typeface="Calibri" pitchFamily="34" charset="0"/>
                <a:cs typeface="Calibri" pitchFamily="34" charset="0"/>
              </a:rPr>
              <a:t> Hz </a:t>
            </a:r>
            <a:r>
              <a:rPr lang="el-GR" dirty="0" smtClean="0">
                <a:solidFill>
                  <a:schemeClr val="bg2"/>
                </a:solidFill>
                <a:latin typeface="Calibri" pitchFamily="34" charset="0"/>
                <a:cs typeface="Calibri" pitchFamily="34" charset="0"/>
              </a:rPr>
              <a:t>ή </a:t>
            </a:r>
            <a:r>
              <a:rPr lang="en-US" dirty="0" smtClean="0">
                <a:solidFill>
                  <a:schemeClr val="bg2"/>
                </a:solidFill>
                <a:latin typeface="Calibri" pitchFamily="34" charset="0"/>
                <a:cs typeface="Calibri" pitchFamily="34" charset="0"/>
              </a:rPr>
              <a:t>s</a:t>
            </a:r>
            <a:r>
              <a:rPr lang="el-GR" baseline="30000" dirty="0" smtClean="0">
                <a:solidFill>
                  <a:schemeClr val="bg2"/>
                </a:solidFill>
                <a:latin typeface="Calibri" pitchFamily="34" charset="0"/>
                <a:cs typeface="Calibri" pitchFamily="34" charset="0"/>
              </a:rPr>
              <a:t>-1 </a:t>
            </a:r>
            <a:r>
              <a:rPr lang="el-GR" dirty="0" smtClean="0">
                <a:solidFill>
                  <a:schemeClr val="bg2"/>
                </a:solidFill>
                <a:latin typeface="Calibri" pitchFamily="34" charset="0"/>
                <a:cs typeface="Calibri" pitchFamily="34" charset="0"/>
              </a:rPr>
              <a:t> (συχνότητα ακτινοβολίας)</a:t>
            </a:r>
          </a:p>
          <a:p>
            <a:pPr>
              <a:buNone/>
            </a:pPr>
            <a:r>
              <a:rPr lang="el-GR" dirty="0" smtClean="0">
                <a:solidFill>
                  <a:schemeClr val="bg2"/>
                </a:solidFill>
                <a:latin typeface="Calibri" pitchFamily="34" charset="0"/>
                <a:cs typeface="Calibri" pitchFamily="34" charset="0"/>
              </a:rPr>
              <a:t>              </a:t>
            </a:r>
            <a:r>
              <a:rPr lang="en-US" dirty="0" smtClean="0">
                <a:solidFill>
                  <a:schemeClr val="bg2"/>
                </a:solidFill>
                <a:latin typeface="Calibri" pitchFamily="34" charset="0"/>
                <a:cs typeface="Calibri" pitchFamily="34" charset="0"/>
              </a:rPr>
              <a:t> E →  J</a:t>
            </a:r>
            <a:r>
              <a:rPr lang="el-GR" dirty="0" smtClean="0">
                <a:solidFill>
                  <a:schemeClr val="bg2"/>
                </a:solidFill>
                <a:latin typeface="Calibri" pitchFamily="34" charset="0"/>
                <a:cs typeface="Calibri" pitchFamily="34" charset="0"/>
              </a:rPr>
              <a:t>   (</a:t>
            </a:r>
            <a:r>
              <a:rPr lang="el-GR" b="1" dirty="0" smtClean="0">
                <a:solidFill>
                  <a:schemeClr val="bg2"/>
                </a:solidFill>
                <a:latin typeface="Calibri" pitchFamily="34" charset="0"/>
                <a:cs typeface="Calibri" pitchFamily="34" charset="0"/>
              </a:rPr>
              <a:t>ενέργεια 1 φωτονίου</a:t>
            </a:r>
            <a:r>
              <a:rPr lang="el-GR" dirty="0" smtClean="0">
                <a:solidFill>
                  <a:schemeClr val="bg2"/>
                </a:solidFill>
                <a:latin typeface="Calibri" pitchFamily="34" charset="0"/>
                <a:cs typeface="Calibri" pitchFamily="34" charset="0"/>
              </a:rPr>
              <a:t>)</a:t>
            </a:r>
          </a:p>
          <a:p>
            <a:pPr>
              <a:buNone/>
            </a:pPr>
            <a:r>
              <a:rPr lang="el-GR" dirty="0" smtClean="0">
                <a:solidFill>
                  <a:schemeClr val="bg2"/>
                </a:solidFill>
              </a:rPr>
              <a:t>   Το φωτόνιο είναι σωματίδιο και κύμα.</a:t>
            </a:r>
            <a:endParaRPr lang="el-GR" dirty="0">
              <a:solidFill>
                <a:schemeClr val="bg2"/>
              </a:solidFill>
            </a:endParaRPr>
          </a:p>
        </p:txBody>
      </p:sp>
      <p:cxnSp>
        <p:nvCxnSpPr>
          <p:cNvPr id="7" name="6 - Ευθύγραμμο βέλος σύνδεσης"/>
          <p:cNvCxnSpPr/>
          <p:nvPr/>
        </p:nvCxnSpPr>
        <p:spPr bwMode="auto">
          <a:xfrm>
            <a:off x="1440210" y="2916361"/>
            <a:ext cx="360040" cy="0"/>
          </a:xfrm>
          <a:prstGeom prst="straightConnector1">
            <a:avLst/>
          </a:prstGeom>
          <a:noFill/>
          <a:ln w="9525" cap="flat" cmpd="sng" algn="ctr">
            <a:noFill/>
            <a:prstDash val="solid"/>
            <a:round/>
            <a:headEnd type="none" w="med" len="med"/>
            <a:tailEnd type="arrow"/>
          </a:ln>
          <a:effectLst/>
        </p:spPr>
      </p:cxnSp>
      <p:graphicFrame>
        <p:nvGraphicFramePr>
          <p:cNvPr id="9" name="8 - Αντικείμενο"/>
          <p:cNvGraphicFramePr>
            <a:graphicFrameLocks noChangeAspect="1"/>
          </p:cNvGraphicFramePr>
          <p:nvPr/>
        </p:nvGraphicFramePr>
        <p:xfrm>
          <a:off x="3543300" y="2592388"/>
          <a:ext cx="114300" cy="215900"/>
        </p:xfrm>
        <a:graphic>
          <a:graphicData uri="http://schemas.openxmlformats.org/presentationml/2006/ole">
            <p:oleObj spid="_x0000_s377858" name="Εξίσωση" r:id="rId3" imgW="114120" imgH="215640" progId="Equation.3">
              <p:embed/>
            </p:oleObj>
          </a:graphicData>
        </a:graphic>
      </p:graphicFrame>
      <p:graphicFrame>
        <p:nvGraphicFramePr>
          <p:cNvPr id="10" name="9 - Αντικείμενο"/>
          <p:cNvGraphicFramePr>
            <a:graphicFrameLocks noChangeAspect="1"/>
          </p:cNvGraphicFramePr>
          <p:nvPr/>
        </p:nvGraphicFramePr>
        <p:xfrm>
          <a:off x="3543300" y="2592388"/>
          <a:ext cx="114300" cy="215900"/>
        </p:xfrm>
        <a:graphic>
          <a:graphicData uri="http://schemas.openxmlformats.org/presentationml/2006/ole">
            <p:oleObj spid="_x0000_s377859" name="Εξίσωση" r:id="rId4" imgW="114120" imgH="215640" progId="Equation.3">
              <p:embed/>
            </p:oleObj>
          </a:graphicData>
        </a:graphic>
      </p:graphicFrame>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0363" y="180057"/>
            <a:ext cx="6480175" cy="4620543"/>
          </a:xfrm>
        </p:spPr>
        <p:txBody>
          <a:bodyPr/>
          <a:lstStyle/>
          <a:p>
            <a:pPr algn="just">
              <a:buNone/>
            </a:pPr>
            <a:r>
              <a:rPr lang="en-US" sz="2400" dirty="0" smtClean="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Η ηλεκτρομαγνητική ακτινοβολία αποτελείται από έναν τεράστιο αριθμό φωτονίων</a:t>
            </a:r>
            <a:r>
              <a:rPr lang="en-US" sz="2400" dirty="0" smtClean="0">
                <a:solidFill>
                  <a:schemeClr val="bg2"/>
                </a:solidFill>
                <a:latin typeface="Calibri" pitchFamily="34" charset="0"/>
                <a:cs typeface="Calibri" pitchFamily="34" charset="0"/>
              </a:rPr>
              <a:t>.</a:t>
            </a:r>
            <a:r>
              <a:rPr lang="el-GR" sz="2400" dirty="0" smtClean="0">
                <a:solidFill>
                  <a:schemeClr val="bg2"/>
                </a:solidFill>
                <a:latin typeface="Calibri" pitchFamily="34" charset="0"/>
                <a:cs typeface="Calibri" pitchFamily="34" charset="0"/>
              </a:rPr>
              <a:t> Επομένως η ενέργεια της ηλεκτρομαγνητικής ακτινοβολίας που αποτελείται από Ν φωτόνια είναι:             </a:t>
            </a:r>
            <a:r>
              <a:rPr lang="el-GR" sz="2400" b="1" dirty="0" err="1" smtClean="0">
                <a:solidFill>
                  <a:schemeClr val="bg2"/>
                </a:solidFill>
                <a:latin typeface="Calibri" pitchFamily="34" charset="0"/>
                <a:cs typeface="Calibri" pitchFamily="34" charset="0"/>
              </a:rPr>
              <a:t>Ε</a:t>
            </a:r>
            <a:r>
              <a:rPr lang="el-GR" sz="2400" b="1" baseline="-25000" dirty="0" err="1" smtClean="0">
                <a:solidFill>
                  <a:schemeClr val="bg2"/>
                </a:solidFill>
                <a:latin typeface="Calibri" pitchFamily="34" charset="0"/>
                <a:cs typeface="Calibri" pitchFamily="34" charset="0"/>
              </a:rPr>
              <a:t>ακτινοβολίας</a:t>
            </a:r>
            <a:r>
              <a:rPr lang="el-GR" sz="2400" b="1" baseline="-25000" dirty="0" smtClean="0">
                <a:solidFill>
                  <a:schemeClr val="bg2"/>
                </a:solidFill>
                <a:latin typeface="Calibri" pitchFamily="34" charset="0"/>
                <a:cs typeface="Calibri" pitchFamily="34" charset="0"/>
              </a:rPr>
              <a:t> </a:t>
            </a:r>
            <a:r>
              <a:rPr lang="el-GR" sz="2400" b="1" dirty="0" smtClean="0">
                <a:solidFill>
                  <a:schemeClr val="bg2"/>
                </a:solidFill>
                <a:latin typeface="Calibri" pitchFamily="34" charset="0"/>
                <a:cs typeface="Calibri" pitchFamily="34" charset="0"/>
              </a:rPr>
              <a:t>= Ν . </a:t>
            </a:r>
            <a:r>
              <a:rPr lang="el-GR" sz="2400" b="1" dirty="0" err="1" smtClean="0">
                <a:solidFill>
                  <a:schemeClr val="bg2"/>
                </a:solidFill>
                <a:latin typeface="Calibri" pitchFamily="34" charset="0"/>
                <a:cs typeface="Calibri" pitchFamily="34" charset="0"/>
              </a:rPr>
              <a:t>Ε</a:t>
            </a:r>
            <a:r>
              <a:rPr lang="el-GR" sz="2400" b="1" baseline="-25000" dirty="0" err="1" smtClean="0">
                <a:solidFill>
                  <a:schemeClr val="bg2"/>
                </a:solidFill>
                <a:latin typeface="Calibri" pitchFamily="34" charset="0"/>
                <a:cs typeface="Calibri" pitchFamily="34" charset="0"/>
              </a:rPr>
              <a:t>φωτονίου</a:t>
            </a:r>
            <a:r>
              <a:rPr lang="el-GR" sz="2400" b="1" baseline="-25000" dirty="0" smtClean="0">
                <a:solidFill>
                  <a:schemeClr val="bg2"/>
                </a:solidFill>
                <a:latin typeface="Calibri" pitchFamily="34" charset="0"/>
                <a:cs typeface="Calibri" pitchFamily="34" charset="0"/>
              </a:rPr>
              <a:t> </a:t>
            </a:r>
            <a:r>
              <a:rPr lang="el-GR" sz="2400" b="1" dirty="0" smtClean="0">
                <a:solidFill>
                  <a:schemeClr val="bg2"/>
                </a:solidFill>
                <a:latin typeface="Calibri" pitchFamily="34" charset="0"/>
                <a:cs typeface="Calibri" pitchFamily="34" charset="0"/>
              </a:rPr>
              <a:t> → </a:t>
            </a:r>
            <a:r>
              <a:rPr lang="el-GR" sz="2400" b="1" dirty="0" err="1" smtClean="0">
                <a:solidFill>
                  <a:schemeClr val="bg2"/>
                </a:solidFill>
                <a:latin typeface="Calibri" pitchFamily="34" charset="0"/>
                <a:cs typeface="Calibri" pitchFamily="34" charset="0"/>
              </a:rPr>
              <a:t>Ε</a:t>
            </a:r>
            <a:r>
              <a:rPr lang="el-GR" sz="2400" b="1" baseline="-25000" dirty="0" err="1" smtClean="0">
                <a:solidFill>
                  <a:schemeClr val="bg2"/>
                </a:solidFill>
                <a:latin typeface="Calibri" pitchFamily="34" charset="0"/>
                <a:cs typeface="Calibri" pitchFamily="34" charset="0"/>
              </a:rPr>
              <a:t>ακτινοβολίας</a:t>
            </a:r>
            <a:r>
              <a:rPr lang="el-GR" sz="2400" b="1" dirty="0" smtClean="0">
                <a:solidFill>
                  <a:schemeClr val="bg2"/>
                </a:solidFill>
                <a:latin typeface="Calibri" pitchFamily="34" charset="0"/>
                <a:cs typeface="Calibri" pitchFamily="34" charset="0"/>
              </a:rPr>
              <a:t> =Ν.</a:t>
            </a:r>
            <a:r>
              <a:rPr lang="en-US" sz="2400" b="1" dirty="0" smtClean="0">
                <a:solidFill>
                  <a:schemeClr val="bg2"/>
                </a:solidFill>
                <a:latin typeface="Calibri" pitchFamily="34" charset="0"/>
                <a:cs typeface="Calibri" pitchFamily="34" charset="0"/>
              </a:rPr>
              <a:t>h</a:t>
            </a:r>
            <a:r>
              <a:rPr lang="el-GR" sz="2400" b="1" dirty="0" smtClean="0">
                <a:solidFill>
                  <a:schemeClr val="bg2"/>
                </a:solidFill>
                <a:latin typeface="Calibri" pitchFamily="34" charset="0"/>
                <a:cs typeface="Calibri" pitchFamily="34" charset="0"/>
              </a:rPr>
              <a:t>.</a:t>
            </a:r>
            <a:r>
              <a:rPr lang="en-US" sz="2400" b="1" dirty="0" smtClean="0">
                <a:solidFill>
                  <a:schemeClr val="bg2"/>
                </a:solidFill>
                <a:latin typeface="Calibri" pitchFamily="34" charset="0"/>
                <a:cs typeface="Calibri" pitchFamily="34" charset="0"/>
              </a:rPr>
              <a:t>f</a:t>
            </a:r>
            <a:r>
              <a:rPr lang="el-GR" sz="2400" b="1" baseline="-25000" dirty="0" smtClean="0">
                <a:solidFill>
                  <a:schemeClr val="bg2"/>
                </a:solidFill>
                <a:latin typeface="Calibri" pitchFamily="34" charset="0"/>
                <a:cs typeface="Calibri" pitchFamily="34" charset="0"/>
              </a:rPr>
              <a:t> </a:t>
            </a:r>
            <a:endParaRPr lang="en-US" sz="2400" b="1" dirty="0" smtClean="0">
              <a:solidFill>
                <a:schemeClr val="bg2"/>
              </a:solidFill>
              <a:latin typeface="Calibri" pitchFamily="34" charset="0"/>
              <a:cs typeface="Calibri" pitchFamily="34" charset="0"/>
            </a:endParaRPr>
          </a:p>
          <a:p>
            <a:pPr algn="just">
              <a:buNone/>
            </a:pPr>
            <a:r>
              <a:rPr lang="el-GR" sz="2400" dirty="0" smtClean="0">
                <a:solidFill>
                  <a:schemeClr val="bg2"/>
                </a:solidFill>
                <a:latin typeface="Calibri" pitchFamily="34" charset="0"/>
                <a:cs typeface="Calibri" pitchFamily="34" charset="0"/>
              </a:rPr>
              <a:t>    Αυτό σημαίνει ότι: </a:t>
            </a:r>
            <a:r>
              <a:rPr lang="el-GR" sz="2400" b="1" dirty="0" smtClean="0">
                <a:solidFill>
                  <a:schemeClr val="bg2"/>
                </a:solidFill>
                <a:latin typeface="Calibri" pitchFamily="34" charset="0"/>
                <a:cs typeface="Calibri" pitchFamily="34" charset="0"/>
              </a:rPr>
              <a:t>η ενέργεια της ακτινοβολίας είναι κβαντισμένη παίρνει δηλ.  ορισμένες μόνο τιμές που είναι ακέραια πολλαπλάσια της στοιχειώδους ποσότητας </a:t>
            </a:r>
            <a:r>
              <a:rPr lang="en-US" sz="2400" b="1" dirty="0" smtClean="0">
                <a:solidFill>
                  <a:schemeClr val="bg2"/>
                </a:solidFill>
                <a:latin typeface="Calibri" pitchFamily="34" charset="0"/>
                <a:cs typeface="Calibri" pitchFamily="34" charset="0"/>
              </a:rPr>
              <a:t>h</a:t>
            </a:r>
            <a:r>
              <a:rPr lang="el-GR" sz="2400" b="1" dirty="0" smtClean="0">
                <a:solidFill>
                  <a:schemeClr val="bg2"/>
                </a:solidFill>
                <a:latin typeface="Calibri" pitchFamily="34" charset="0"/>
                <a:cs typeface="Calibri" pitchFamily="34" charset="0"/>
              </a:rPr>
              <a:t>.</a:t>
            </a:r>
            <a:r>
              <a:rPr lang="en-US" sz="2400" b="1" dirty="0" smtClean="0">
                <a:solidFill>
                  <a:schemeClr val="bg2"/>
                </a:solidFill>
                <a:latin typeface="Calibri" pitchFamily="34" charset="0"/>
                <a:cs typeface="Calibri" pitchFamily="34" charset="0"/>
              </a:rPr>
              <a:t>f</a:t>
            </a:r>
            <a:r>
              <a:rPr lang="el-GR" sz="2400" b="1" dirty="0" smtClean="0">
                <a:solidFill>
                  <a:schemeClr val="bg2"/>
                </a:solidFill>
                <a:latin typeface="Calibri" pitchFamily="34" charset="0"/>
                <a:cs typeface="Calibri" pitchFamily="34" charset="0"/>
              </a:rPr>
              <a:t>  που είναι η ενέργεια ενός φωτονίου.</a:t>
            </a:r>
            <a:endParaRPr lang="el-GR" sz="2400" dirty="0" smtClean="0">
              <a:solidFill>
                <a:schemeClr val="bg2"/>
              </a:solidFill>
              <a:latin typeface="Calibri" pitchFamily="34" charset="0"/>
              <a:cs typeface="Calibri" pitchFamily="34" charset="0"/>
            </a:endParaRPr>
          </a:p>
          <a:p>
            <a:endParaRPr lang="el-G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0363" y="215900"/>
            <a:ext cx="6480175" cy="2200275"/>
          </a:xfrm>
        </p:spPr>
        <p:txBody>
          <a:bodyPr/>
          <a:lstStyle/>
          <a:p>
            <a:r>
              <a:rPr lang="el-GR" sz="2800" dirty="0">
                <a:solidFill>
                  <a:schemeClr val="tx2">
                    <a:lumMod val="50000"/>
                  </a:schemeClr>
                </a:solidFill>
                <a:latin typeface="Microsoft Sans Serif" pitchFamily="34" charset="0"/>
              </a:rPr>
              <a:t>ΣΗΜΑΝΤΙΚΗ ΑΠΟ ΤΙΣ ΠΑΛΑΙΕΣ ΑΝΤΙΛΗΨΕΙΣ ΓΙΑ ΤΟ ΑΤΟΜΟ</a:t>
            </a:r>
          </a:p>
        </p:txBody>
      </p:sp>
      <p:sp>
        <p:nvSpPr>
          <p:cNvPr id="3075" name="Rectangle 3"/>
          <p:cNvSpPr>
            <a:spLocks noGrp="1" noChangeArrowheads="1"/>
          </p:cNvSpPr>
          <p:nvPr>
            <p:ph type="body" idx="1"/>
          </p:nvPr>
        </p:nvSpPr>
        <p:spPr>
          <a:xfrm>
            <a:off x="360363" y="1980257"/>
            <a:ext cx="6480175" cy="2820343"/>
          </a:xfrm>
        </p:spPr>
        <p:txBody>
          <a:bodyPr/>
          <a:lstStyle/>
          <a:p>
            <a:pPr algn="ctr">
              <a:buFontTx/>
              <a:buNone/>
            </a:pPr>
            <a:r>
              <a:rPr lang="el-GR"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ΠΡΟΤΥΠΟ ΤΟΥ </a:t>
            </a:r>
            <a:r>
              <a:rPr lang="en-US"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BOHR</a:t>
            </a:r>
          </a:p>
          <a:p>
            <a:pPr algn="just">
              <a:buFontTx/>
              <a:buNone/>
            </a:pPr>
            <a:r>
              <a:rPr lang="el-GR" dirty="0" smtClean="0">
                <a:solidFill>
                  <a:schemeClr val="bg2"/>
                </a:solidFill>
                <a:latin typeface="Calibri" pitchFamily="34" charset="0"/>
                <a:cs typeface="Calibri" pitchFamily="34" charset="0"/>
              </a:rPr>
              <a:t>    Συνδυάζει την ιδέα του </a:t>
            </a:r>
            <a:r>
              <a:rPr lang="el-GR" b="1" dirty="0" smtClean="0">
                <a:solidFill>
                  <a:schemeClr val="bg2"/>
                </a:solidFill>
                <a:latin typeface="Calibri" pitchFamily="34" charset="0"/>
                <a:cs typeface="Calibri" pitchFamily="34" charset="0"/>
              </a:rPr>
              <a:t>ατομικού πλανητικού προτύπου του </a:t>
            </a:r>
            <a:r>
              <a:rPr lang="en-US" b="1" dirty="0" smtClean="0">
                <a:solidFill>
                  <a:schemeClr val="bg2"/>
                </a:solidFill>
                <a:latin typeface="Calibri" pitchFamily="34" charset="0"/>
                <a:cs typeface="Calibri" pitchFamily="34" charset="0"/>
              </a:rPr>
              <a:t>Rutherford</a:t>
            </a:r>
            <a:r>
              <a:rPr lang="en-US" dirty="0" smtClean="0">
                <a:solidFill>
                  <a:schemeClr val="bg2"/>
                </a:solidFill>
                <a:latin typeface="Calibri" pitchFamily="34" charset="0"/>
                <a:cs typeface="Calibri" pitchFamily="34" charset="0"/>
              </a:rPr>
              <a:t> </a:t>
            </a:r>
            <a:r>
              <a:rPr lang="el-GR" dirty="0" smtClean="0">
                <a:solidFill>
                  <a:schemeClr val="bg2"/>
                </a:solidFill>
                <a:latin typeface="Calibri" pitchFamily="34" charset="0"/>
                <a:cs typeface="Calibri" pitchFamily="34" charset="0"/>
              </a:rPr>
              <a:t>και την </a:t>
            </a:r>
            <a:r>
              <a:rPr lang="el-GR" b="1" dirty="0" smtClean="0">
                <a:solidFill>
                  <a:schemeClr val="bg2"/>
                </a:solidFill>
                <a:latin typeface="Calibri" pitchFamily="34" charset="0"/>
                <a:cs typeface="Calibri" pitchFamily="34" charset="0"/>
              </a:rPr>
              <a:t>κβαντική θεωρία του </a:t>
            </a:r>
            <a:r>
              <a:rPr lang="en-US" b="1" dirty="0" smtClean="0">
                <a:solidFill>
                  <a:schemeClr val="bg2"/>
                </a:solidFill>
                <a:latin typeface="Calibri" pitchFamily="34" charset="0"/>
                <a:cs typeface="Calibri" pitchFamily="34" charset="0"/>
              </a:rPr>
              <a:t>Planck</a:t>
            </a:r>
            <a:r>
              <a:rPr lang="el-GR" b="1" dirty="0" smtClean="0">
                <a:solidFill>
                  <a:schemeClr val="bg2"/>
                </a:solidFill>
                <a:latin typeface="Calibri" pitchFamily="34" charset="0"/>
                <a:cs typeface="Calibri" pitchFamily="34" charset="0"/>
              </a:rPr>
              <a:t>.</a:t>
            </a:r>
            <a:endParaRPr lang="en-US" dirty="0">
              <a:solidFill>
                <a:schemeClr val="bg2"/>
              </a:solidFill>
              <a:latin typeface="Calibri" pitchFamily="34" charset="0"/>
              <a:cs typeface="Calibri" pitchFamily="34" charset="0"/>
            </a:endParaRPr>
          </a:p>
          <a:p>
            <a:pPr>
              <a:buFontTx/>
              <a:buNone/>
            </a:pPr>
            <a:r>
              <a:rPr lang="el-GR" dirty="0" smtClean="0">
                <a:solidFill>
                  <a:schemeClr val="bg2"/>
                </a:solidFill>
                <a:latin typeface="Calibri" pitchFamily="34" charset="0"/>
                <a:cs typeface="Calibri" pitchFamily="34" charset="0"/>
              </a:rPr>
              <a:t>    Ποιες </a:t>
            </a:r>
            <a:r>
              <a:rPr lang="el-GR" dirty="0">
                <a:solidFill>
                  <a:schemeClr val="bg2"/>
                </a:solidFill>
                <a:latin typeface="Calibri" pitchFamily="34" charset="0"/>
                <a:cs typeface="Calibri" pitchFamily="34" charset="0"/>
              </a:rPr>
              <a:t>είναι οι δύο </a:t>
            </a:r>
            <a:r>
              <a:rPr lang="el-GR" dirty="0" smtClean="0">
                <a:solidFill>
                  <a:schemeClr val="bg2"/>
                </a:solidFill>
                <a:latin typeface="Calibri" pitchFamily="34" charset="0"/>
                <a:cs typeface="Calibri" pitchFamily="34" charset="0"/>
              </a:rPr>
              <a:t>συνθήκες </a:t>
            </a:r>
            <a:r>
              <a:rPr lang="el-GR" dirty="0">
                <a:solidFill>
                  <a:schemeClr val="bg2"/>
                </a:solidFill>
                <a:latin typeface="Calibri" pitchFamily="34" charset="0"/>
                <a:cs typeface="Calibri" pitchFamily="34" charset="0"/>
              </a:rPr>
              <a:t>του ατομικού προτύπου του </a:t>
            </a:r>
            <a:r>
              <a:rPr lang="en-US" dirty="0">
                <a:solidFill>
                  <a:schemeClr val="bg2"/>
                </a:solidFill>
                <a:latin typeface="Calibri" pitchFamily="34" charset="0"/>
                <a:cs typeface="Calibri" pitchFamily="34" charset="0"/>
              </a:rPr>
              <a:t>Bohr</a:t>
            </a:r>
            <a:r>
              <a:rPr lang="el-GR" dirty="0">
                <a:solidFill>
                  <a:schemeClr val="bg2"/>
                </a:solidFill>
                <a:latin typeface="Calibri" pitchFamily="34" charset="0"/>
                <a:cs typeface="Calibri" pitchFamily="34" charset="0"/>
              </a:rPr>
              <a:t>;</a:t>
            </a:r>
            <a:endParaRPr lang="en-US" dirty="0">
              <a:solidFill>
                <a:schemeClr val="bg2"/>
              </a:solidFill>
              <a:latin typeface="Calibri" pitchFamily="34" charset="0"/>
              <a:cs typeface="Calibri" pitchFamily="34" charset="0"/>
            </a:endParaRPr>
          </a:p>
          <a:p>
            <a:endParaRPr lang="el-GR"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0363" y="108049"/>
            <a:ext cx="6480175" cy="648072"/>
          </a:xfrm>
        </p:spPr>
        <p:txBody>
          <a:bodyPr/>
          <a:lstStyle/>
          <a:p>
            <a:r>
              <a:rPr lang="el-GR" sz="2800"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Συνθήκες </a:t>
            </a:r>
            <a:r>
              <a:rPr lang="en-US" sz="2800"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Bohr</a:t>
            </a:r>
            <a:endParaRPr lang="el-GR" sz="2800"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4099" name="Rectangle 3"/>
          <p:cNvSpPr>
            <a:spLocks noGrp="1" noChangeArrowheads="1"/>
          </p:cNvSpPr>
          <p:nvPr>
            <p:ph type="body" sz="half" idx="1"/>
          </p:nvPr>
        </p:nvSpPr>
        <p:spPr>
          <a:xfrm>
            <a:off x="144066" y="684113"/>
            <a:ext cx="4608512" cy="4140300"/>
          </a:xfrm>
        </p:spPr>
        <p:txBody>
          <a:bodyPr/>
          <a:lstStyle/>
          <a:p>
            <a:pPr marL="479425" indent="-479425" algn="just">
              <a:buClrTx/>
              <a:buFont typeface="+mj-lt"/>
              <a:buAutoNum type="arabicPeriod"/>
            </a:pPr>
            <a:r>
              <a:rPr lang="el-GR" sz="2200" dirty="0" smtClean="0">
                <a:solidFill>
                  <a:schemeClr val="bg2"/>
                </a:solidFill>
                <a:latin typeface="Calibri" pitchFamily="34" charset="0"/>
                <a:cs typeface="Calibri" pitchFamily="34" charset="0"/>
              </a:rPr>
              <a:t>     Τα </a:t>
            </a:r>
            <a:r>
              <a:rPr lang="el-GR" sz="2200" dirty="0">
                <a:solidFill>
                  <a:schemeClr val="bg2"/>
                </a:solidFill>
                <a:latin typeface="Calibri" pitchFamily="34" charset="0"/>
                <a:cs typeface="Calibri" pitchFamily="34" charset="0"/>
              </a:rPr>
              <a:t>ηλεκτρόνια περιστρέφονται γύρω από τον πυρήνα σε ορισμένες κυκλικές τροχιές. Κάθε επιτρεπόμενη τροχιά έχει </a:t>
            </a:r>
            <a:r>
              <a:rPr lang="el-GR" sz="2200" dirty="0" smtClean="0">
                <a:solidFill>
                  <a:schemeClr val="bg2"/>
                </a:solidFill>
                <a:latin typeface="Calibri" pitchFamily="34" charset="0"/>
                <a:cs typeface="Calibri" pitchFamily="34" charset="0"/>
              </a:rPr>
              <a:t>καθορισμένη ενέργεια, </a:t>
            </a:r>
            <a:r>
              <a:rPr lang="el-GR" sz="2200" dirty="0">
                <a:solidFill>
                  <a:schemeClr val="bg2"/>
                </a:solidFill>
                <a:latin typeface="Calibri" pitchFamily="34" charset="0"/>
                <a:cs typeface="Calibri" pitchFamily="34" charset="0"/>
              </a:rPr>
              <a:t>είναι δηλαδή κβαντισμένη.</a:t>
            </a:r>
          </a:p>
          <a:p>
            <a:pPr marL="479425" indent="-479425" algn="just">
              <a:buClrTx/>
              <a:buFont typeface="+mj-lt"/>
              <a:buAutoNum type="arabicPeriod"/>
            </a:pPr>
            <a:r>
              <a:rPr lang="el-GR" sz="2200" dirty="0" smtClean="0">
                <a:solidFill>
                  <a:schemeClr val="bg2"/>
                </a:solidFill>
                <a:latin typeface="Calibri" pitchFamily="34" charset="0"/>
                <a:cs typeface="Calibri" pitchFamily="34" charset="0"/>
              </a:rPr>
              <a:t>     Το </a:t>
            </a:r>
            <a:r>
              <a:rPr lang="el-GR" sz="2200" dirty="0">
                <a:solidFill>
                  <a:schemeClr val="bg2"/>
                </a:solidFill>
                <a:latin typeface="Calibri" pitchFamily="34" charset="0"/>
                <a:cs typeface="Calibri" pitchFamily="34" charset="0"/>
              </a:rPr>
              <a:t>ηλεκτρόνιο </a:t>
            </a:r>
            <a:r>
              <a:rPr lang="el-GR" sz="2200" dirty="0" smtClean="0">
                <a:solidFill>
                  <a:schemeClr val="bg2"/>
                </a:solidFill>
                <a:latin typeface="Calibri" pitchFamily="34" charset="0"/>
                <a:cs typeface="Calibri" pitchFamily="34" charset="0"/>
              </a:rPr>
              <a:t>εκπέμπει ή απορροφά ενέργεια υπό </a:t>
            </a:r>
            <a:r>
              <a:rPr lang="el-GR" sz="2200" dirty="0">
                <a:solidFill>
                  <a:schemeClr val="bg2"/>
                </a:solidFill>
                <a:latin typeface="Calibri" pitchFamily="34" charset="0"/>
                <a:cs typeface="Calibri" pitchFamily="34" charset="0"/>
              </a:rPr>
              <a:t>μορφή ακτινοβολίας μόνο όταν μεταπηδά από μία τροχιά σε μία άλλη, όταν δηλαδή αλλάζει ενεργειακή στάθμη.</a:t>
            </a:r>
          </a:p>
          <a:p>
            <a:pPr marL="479425" indent="-479425">
              <a:buClr>
                <a:schemeClr val="tx1"/>
              </a:buClr>
              <a:buFontTx/>
              <a:buNone/>
            </a:pPr>
            <a:endParaRPr lang="el-GR" sz="2200" dirty="0">
              <a:solidFill>
                <a:schemeClr val="accent2"/>
              </a:solidFill>
              <a:latin typeface="Microsoft Sans Serif" pitchFamily="34" charset="0"/>
            </a:endParaRPr>
          </a:p>
        </p:txBody>
      </p:sp>
      <p:pic>
        <p:nvPicPr>
          <p:cNvPr id="4102" name="Picture 6" descr="Bohr_Niels"/>
          <p:cNvPicPr>
            <a:picLocks noGrp="1" noChangeAspect="1" noChangeArrowheads="1"/>
          </p:cNvPicPr>
          <p:nvPr>
            <p:ph sz="half" idx="2"/>
          </p:nvPr>
        </p:nvPicPr>
        <p:blipFill>
          <a:blip r:embed="rId2" cstate="print"/>
          <a:srcRect/>
          <a:stretch>
            <a:fillRect/>
          </a:stretch>
        </p:blipFill>
        <p:spPr>
          <a:xfrm>
            <a:off x="4968602" y="1404192"/>
            <a:ext cx="2006580" cy="2426963"/>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0363" y="179387"/>
            <a:ext cx="6480175" cy="1296813"/>
          </a:xfrm>
        </p:spPr>
        <p:txBody>
          <a:bodyPr/>
          <a:lstStyle/>
          <a:p>
            <a:r>
              <a:rPr lang="el-GR" dirty="0">
                <a:solidFill>
                  <a:schemeClr val="tx2">
                    <a:lumMod val="50000"/>
                  </a:schemeClr>
                </a:solidFill>
                <a:latin typeface="Microsoft Sans Serif" pitchFamily="34" charset="0"/>
              </a:rPr>
              <a:t>ΕΝΕΡΓΕΙΑ </a:t>
            </a:r>
            <a:r>
              <a:rPr lang="el-GR" dirty="0" smtClean="0">
                <a:solidFill>
                  <a:schemeClr val="tx2">
                    <a:lumMod val="50000"/>
                  </a:schemeClr>
                </a:solidFill>
                <a:latin typeface="Microsoft Sans Serif" pitchFamily="34" charset="0"/>
              </a:rPr>
              <a:t>ΗΛΕΚΤΡΟΝΙΟΥ ΣΕ ΚΑΘΕ ΣΤΙΒΑΔΑ</a:t>
            </a:r>
            <a:endParaRPr lang="el-GR" dirty="0">
              <a:solidFill>
                <a:schemeClr val="tx2">
                  <a:lumMod val="50000"/>
                </a:schemeClr>
              </a:solidFill>
              <a:latin typeface="Microsoft Sans Serif" pitchFamily="34" charset="0"/>
            </a:endParaRPr>
          </a:p>
        </p:txBody>
      </p:sp>
      <p:graphicFrame>
        <p:nvGraphicFramePr>
          <p:cNvPr id="6148" name="Rectangle 4"/>
          <p:cNvGraphicFramePr>
            <a:graphicFrameLocks/>
          </p:cNvGraphicFramePr>
          <p:nvPr>
            <p:ph sz="quarter" idx="1"/>
          </p:nvPr>
        </p:nvGraphicFramePr>
        <p:xfrm>
          <a:off x="1941513" y="2106613"/>
          <a:ext cx="0" cy="0"/>
        </p:xfrm>
        <a:graphic>
          <a:graphicData uri="http://schemas.openxmlformats.org/presentationml/2006/ole">
            <p:oleObj spid="_x0000_s6148" name="Εξίσωση" r:id="rId3" imgW="0" imgH="0" progId="Equation.3">
              <p:embed/>
            </p:oleObj>
          </a:graphicData>
        </a:graphic>
      </p:graphicFrame>
      <p:sp>
        <p:nvSpPr>
          <p:cNvPr id="6147" name="Rectangle 3"/>
          <p:cNvSpPr>
            <a:spLocks noGrp="1" noChangeArrowheads="1"/>
          </p:cNvSpPr>
          <p:nvPr>
            <p:ph type="body" sz="half" idx="3"/>
          </p:nvPr>
        </p:nvSpPr>
        <p:spPr/>
        <p:txBody>
          <a:bodyPr/>
          <a:lstStyle/>
          <a:p>
            <a:pPr>
              <a:lnSpc>
                <a:spcPct val="80000"/>
              </a:lnSpc>
            </a:pPr>
            <a:endParaRPr lang="el-GR" sz="1300" dirty="0"/>
          </a:p>
          <a:p>
            <a:pPr>
              <a:lnSpc>
                <a:spcPct val="80000"/>
              </a:lnSpc>
            </a:pPr>
            <a:endParaRPr lang="el-GR" dirty="0"/>
          </a:p>
          <a:p>
            <a:pPr>
              <a:lnSpc>
                <a:spcPct val="80000"/>
              </a:lnSpc>
              <a:buFontTx/>
              <a:buNone/>
            </a:pPr>
            <a:r>
              <a:rPr lang="en-US" sz="1300" dirty="0">
                <a:solidFill>
                  <a:schemeClr val="bg2"/>
                </a:solidFill>
              </a:rPr>
              <a:t>  </a:t>
            </a:r>
            <a:r>
              <a:rPr lang="el-GR" sz="1300" dirty="0">
                <a:solidFill>
                  <a:schemeClr val="bg2"/>
                </a:solidFill>
              </a:rPr>
              <a:t>          </a:t>
            </a:r>
            <a:endParaRPr lang="el-GR" sz="1300" dirty="0" smtClean="0">
              <a:solidFill>
                <a:schemeClr val="bg2"/>
              </a:solidFill>
            </a:endParaRPr>
          </a:p>
          <a:p>
            <a:pPr>
              <a:lnSpc>
                <a:spcPct val="80000"/>
              </a:lnSpc>
              <a:buFontTx/>
              <a:buNone/>
            </a:pPr>
            <a:r>
              <a:rPr lang="el-GR" sz="1300" dirty="0" smtClean="0">
                <a:solidFill>
                  <a:schemeClr val="bg2"/>
                </a:solidFill>
              </a:rPr>
              <a:t>                  </a:t>
            </a:r>
            <a:r>
              <a:rPr lang="en-US" sz="2400" dirty="0" smtClean="0">
                <a:solidFill>
                  <a:schemeClr val="bg2"/>
                </a:solidFill>
              </a:rPr>
              <a:t>n=1,2,3</a:t>
            </a:r>
            <a:r>
              <a:rPr lang="en-US" sz="2400" dirty="0">
                <a:solidFill>
                  <a:schemeClr val="bg2"/>
                </a:solidFill>
              </a:rPr>
              <a:t>,…  </a:t>
            </a:r>
            <a:r>
              <a:rPr lang="el-GR" sz="2400" dirty="0">
                <a:solidFill>
                  <a:schemeClr val="bg2"/>
                </a:solidFill>
              </a:rPr>
              <a:t>κύριος κβαντικός αριθμός</a:t>
            </a:r>
          </a:p>
          <a:p>
            <a:pPr algn="ctr">
              <a:lnSpc>
                <a:spcPct val="80000"/>
              </a:lnSpc>
              <a:buFontTx/>
              <a:buNone/>
            </a:pPr>
            <a:endParaRPr lang="el-GR" sz="2000" dirty="0">
              <a:solidFill>
                <a:schemeClr val="accent2"/>
              </a:solidFill>
            </a:endParaRPr>
          </a:p>
          <a:p>
            <a:pPr algn="ctr">
              <a:lnSpc>
                <a:spcPct val="80000"/>
              </a:lnSpc>
              <a:buFontTx/>
              <a:buNone/>
            </a:pPr>
            <a:endParaRPr lang="el-GR" sz="2000" dirty="0">
              <a:solidFill>
                <a:schemeClr val="accent2"/>
              </a:solidFill>
              <a:latin typeface="Microsoft Sans Serif" pitchFamily="34" charset="0"/>
            </a:endParaRPr>
          </a:p>
        </p:txBody>
      </p:sp>
      <p:sp>
        <p:nvSpPr>
          <p:cNvPr id="6154" name="Text Box 10"/>
          <p:cNvSpPr txBox="1">
            <a:spLocks noChangeArrowheads="1"/>
          </p:cNvSpPr>
          <p:nvPr/>
        </p:nvSpPr>
        <p:spPr bwMode="auto">
          <a:xfrm>
            <a:off x="2952750" y="2052638"/>
            <a:ext cx="2881313" cy="519112"/>
          </a:xfrm>
          <a:prstGeom prst="rect">
            <a:avLst/>
          </a:prstGeom>
          <a:noFill/>
          <a:ln w="9525">
            <a:noFill/>
            <a:miter lim="800000"/>
            <a:headEnd/>
            <a:tailEnd/>
          </a:ln>
          <a:effectLst/>
        </p:spPr>
        <p:txBody>
          <a:bodyPr>
            <a:spAutoFit/>
          </a:bodyPr>
          <a:lstStyle/>
          <a:p>
            <a:pPr defTabSz="720725">
              <a:spcBef>
                <a:spcPct val="50000"/>
              </a:spcBef>
              <a:buClrTx/>
            </a:pPr>
            <a:r>
              <a:rPr lang="en-US" sz="2800">
                <a:solidFill>
                  <a:schemeClr val="tx1"/>
                </a:solidFill>
              </a:rPr>
              <a:t> </a:t>
            </a:r>
            <a:endParaRPr lang="en-US" sz="2800" baseline="30000">
              <a:solidFill>
                <a:schemeClr val="tx1"/>
              </a:solidFill>
            </a:endParaRPr>
          </a:p>
        </p:txBody>
      </p:sp>
      <p:pic>
        <p:nvPicPr>
          <p:cNvPr id="6162" name="Picture 18"/>
          <p:cNvPicPr>
            <a:picLocks noGrp="1" noChangeAspect="1" noChangeArrowheads="1"/>
          </p:cNvPicPr>
          <p:nvPr>
            <p:ph sz="quarter" idx="2"/>
          </p:nvPr>
        </p:nvPicPr>
        <p:blipFill>
          <a:blip r:embed="rId4" cstate="print">
            <a:lum bright="-5000" contrast="-16000"/>
          </a:blip>
          <a:srcRect/>
          <a:stretch>
            <a:fillRect/>
          </a:stretch>
        </p:blipFill>
        <p:spPr bwMode="auto">
          <a:xfrm>
            <a:off x="1368202" y="1764233"/>
            <a:ext cx="4248472" cy="200395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n-US" dirty="0" smtClean="0">
                <a:solidFill>
                  <a:schemeClr val="bg1"/>
                </a:solidFill>
                <a:hlinkClick r:id="rId2"/>
              </a:rPr>
              <a:t>http</a:t>
            </a:r>
            <a:r>
              <a:rPr lang="en-US" dirty="0" smtClean="0">
                <a:solidFill>
                  <a:schemeClr val="bg2"/>
                </a:solidFill>
                <a:hlinkClick r:id="rId2"/>
              </a:rPr>
              <a:t>://spiff.rit.edu/classes/phys301/lectures/spec_lines/Atoms_Nav.swf</a:t>
            </a:r>
            <a:endParaRPr lang="el-GR" dirty="0" smtClean="0">
              <a:solidFill>
                <a:schemeClr val="bg2"/>
              </a:solidFill>
            </a:endParaRPr>
          </a:p>
          <a:p>
            <a:endParaRPr lang="el-GR"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79388"/>
            <a:ext cx="6480175" cy="792757"/>
          </a:xfrm>
        </p:spPr>
        <p:txBody>
          <a:bodyPr/>
          <a:lstStyle/>
          <a:p>
            <a:r>
              <a:rPr lang="el-GR" sz="2800" b="1" dirty="0" smtClean="0">
                <a:solidFill>
                  <a:schemeClr val="bg2"/>
                </a:solidFill>
                <a:effectLst/>
                <a:latin typeface="Calibri" pitchFamily="34" charset="0"/>
                <a:cs typeface="Calibri" pitchFamily="34" charset="0"/>
              </a:rPr>
              <a:t>ΦΑΣΜΑ ΕΚΠΟΜΠΗΣ ΥΔΡΟΓΟΝΟΥ</a:t>
            </a:r>
            <a:endParaRPr lang="el-GR" sz="2800" b="1" dirty="0">
              <a:solidFill>
                <a:schemeClr val="bg2"/>
              </a:solidFill>
              <a:effectLst/>
              <a:latin typeface="Calibri" pitchFamily="34" charset="0"/>
              <a:cs typeface="Calibri" pitchFamily="34" charset="0"/>
            </a:endParaRPr>
          </a:p>
        </p:txBody>
      </p:sp>
      <p:sp>
        <p:nvSpPr>
          <p:cNvPr id="3" name="2 - Θέση περιεχομένου"/>
          <p:cNvSpPr>
            <a:spLocks noGrp="1"/>
          </p:cNvSpPr>
          <p:nvPr>
            <p:ph idx="1"/>
          </p:nvPr>
        </p:nvSpPr>
        <p:spPr>
          <a:xfrm>
            <a:off x="216074" y="756121"/>
            <a:ext cx="6840759" cy="4320480"/>
          </a:xfrm>
        </p:spPr>
        <p:txBody>
          <a:bodyPr/>
          <a:lstStyle/>
          <a:p>
            <a:pPr algn="just">
              <a:buClrTx/>
              <a:buFont typeface="Wingdings" pitchFamily="2" charset="2"/>
              <a:buChar char="Ø"/>
            </a:pPr>
            <a:r>
              <a:rPr lang="el-GR" sz="2400" dirty="0" smtClean="0">
                <a:solidFill>
                  <a:schemeClr val="bg2"/>
                </a:solidFill>
              </a:rPr>
              <a:t> </a:t>
            </a:r>
            <a:r>
              <a:rPr lang="el-GR" sz="2400" dirty="0" smtClean="0">
                <a:solidFill>
                  <a:schemeClr val="bg2"/>
                </a:solidFill>
                <a:latin typeface="Calibri" pitchFamily="34" charset="0"/>
                <a:cs typeface="Calibri" pitchFamily="34" charset="0"/>
              </a:rPr>
              <a:t>Κατά τη μετάβαση του ηλεκτρονίου από μία τροχιά χαμηλής ενέργειας σε μία τροχιά υψηλής ενέργειας απορροφάται ενέργεια (</a:t>
            </a:r>
            <a:r>
              <a:rPr lang="el-GR" sz="2400" b="1" dirty="0" smtClean="0">
                <a:solidFill>
                  <a:schemeClr val="bg2"/>
                </a:solidFill>
                <a:latin typeface="Calibri" pitchFamily="34" charset="0"/>
                <a:cs typeface="Calibri" pitchFamily="34" charset="0"/>
              </a:rPr>
              <a:t>διέγερση</a:t>
            </a:r>
            <a:r>
              <a:rPr lang="el-GR" sz="2400" dirty="0" smtClean="0">
                <a:solidFill>
                  <a:schemeClr val="bg2"/>
                </a:solidFill>
                <a:latin typeface="Calibri" pitchFamily="34" charset="0"/>
                <a:cs typeface="Calibri" pitchFamily="34" charset="0"/>
              </a:rPr>
              <a:t>) Αν το άτομο του υδρογόνου δηλαδή βρίσκεται στη θεμελιώδη κατάσταση Ε</a:t>
            </a:r>
            <a:r>
              <a:rPr lang="el-GR" sz="2400" baseline="-25000" dirty="0" smtClean="0">
                <a:solidFill>
                  <a:schemeClr val="bg2"/>
                </a:solidFill>
                <a:latin typeface="Calibri" pitchFamily="34" charset="0"/>
                <a:cs typeface="Calibri" pitchFamily="34" charset="0"/>
              </a:rPr>
              <a:t>1</a:t>
            </a:r>
            <a:r>
              <a:rPr lang="el-GR" sz="2400" dirty="0" smtClean="0">
                <a:solidFill>
                  <a:schemeClr val="bg2"/>
                </a:solidFill>
                <a:latin typeface="Calibri" pitchFamily="34" charset="0"/>
                <a:cs typeface="Calibri" pitchFamily="34" charset="0"/>
              </a:rPr>
              <a:t> και απορροφήσει ορισμένο ποσό ενέργειας μεταβαίνει σε άλλη επιτρεπόμενη τροχιά που έχει υψηλότερη ενέργεια Ε</a:t>
            </a:r>
            <a:r>
              <a:rPr lang="el-GR" sz="2400" baseline="-25000" dirty="0" smtClean="0">
                <a:solidFill>
                  <a:schemeClr val="bg2"/>
                </a:solidFill>
                <a:latin typeface="Calibri" pitchFamily="34" charset="0"/>
                <a:cs typeface="Calibri" pitchFamily="34" charset="0"/>
              </a:rPr>
              <a:t>2</a:t>
            </a:r>
            <a:r>
              <a:rPr lang="el-GR" sz="2400" dirty="0" smtClean="0">
                <a:solidFill>
                  <a:schemeClr val="bg2"/>
                </a:solidFill>
                <a:latin typeface="Calibri" pitchFamily="34" charset="0"/>
                <a:cs typeface="Calibri" pitchFamily="34" charset="0"/>
              </a:rPr>
              <a:t>, Ε</a:t>
            </a:r>
            <a:r>
              <a:rPr lang="el-GR" sz="2400" baseline="-25000" dirty="0" smtClean="0">
                <a:solidFill>
                  <a:schemeClr val="bg2"/>
                </a:solidFill>
                <a:latin typeface="Calibri" pitchFamily="34" charset="0"/>
                <a:cs typeface="Calibri" pitchFamily="34" charset="0"/>
              </a:rPr>
              <a:t>3 </a:t>
            </a:r>
            <a:r>
              <a:rPr lang="el-GR" sz="2400" dirty="0" smtClean="0">
                <a:solidFill>
                  <a:schemeClr val="bg2"/>
                </a:solidFill>
                <a:latin typeface="Calibri" pitchFamily="34" charset="0"/>
                <a:cs typeface="Calibri" pitchFamily="34" charset="0"/>
              </a:rPr>
              <a:t>Ε</a:t>
            </a:r>
            <a:r>
              <a:rPr lang="el-GR" sz="2400" baseline="-25000" dirty="0" smtClean="0">
                <a:solidFill>
                  <a:schemeClr val="bg2"/>
                </a:solidFill>
                <a:latin typeface="Calibri" pitchFamily="34" charset="0"/>
                <a:cs typeface="Calibri" pitchFamily="34" charset="0"/>
              </a:rPr>
              <a:t>4 </a:t>
            </a:r>
            <a:r>
              <a:rPr lang="el-GR" sz="2400" dirty="0" err="1" smtClean="0">
                <a:solidFill>
                  <a:schemeClr val="bg2"/>
                </a:solidFill>
                <a:latin typeface="Calibri" pitchFamily="34" charset="0"/>
                <a:cs typeface="Calibri" pitchFamily="34" charset="0"/>
              </a:rPr>
              <a:t>κ.λ.π</a:t>
            </a:r>
            <a:r>
              <a:rPr lang="el-GR" sz="2400" dirty="0" smtClean="0">
                <a:solidFill>
                  <a:schemeClr val="bg2"/>
                </a:solidFill>
                <a:latin typeface="Calibri" pitchFamily="34" charset="0"/>
                <a:cs typeface="Calibri" pitchFamily="34" charset="0"/>
              </a:rPr>
              <a:t>. </a:t>
            </a:r>
          </a:p>
          <a:p>
            <a:pPr algn="just">
              <a:buClrTx/>
              <a:buFont typeface="Wingdings" pitchFamily="2" charset="2"/>
              <a:buChar char="Ø"/>
            </a:pPr>
            <a:r>
              <a:rPr lang="el-GR" sz="2400" dirty="0" smtClean="0">
                <a:solidFill>
                  <a:schemeClr val="bg2"/>
                </a:solidFill>
                <a:latin typeface="Calibri" pitchFamily="34" charset="0"/>
                <a:cs typeface="Calibri" pitchFamily="34" charset="0"/>
              </a:rPr>
              <a:t>Κατά τη μετάβαση του ηλεκτρονίου από μία τροχιά υψηλής χαμηλής ενέργειας σε μία τροχιά χαμηλής ενέργειας εκπέμπεται ακτινοβολία (</a:t>
            </a:r>
            <a:r>
              <a:rPr lang="el-GR" sz="2400" b="1" dirty="0" err="1" smtClean="0">
                <a:solidFill>
                  <a:schemeClr val="bg2"/>
                </a:solidFill>
                <a:latin typeface="Calibri" pitchFamily="34" charset="0"/>
                <a:cs typeface="Calibri" pitchFamily="34" charset="0"/>
              </a:rPr>
              <a:t>αποδιέγερση</a:t>
            </a:r>
            <a:r>
              <a:rPr lang="el-GR" sz="2400" dirty="0" smtClean="0">
                <a:solidFill>
                  <a:schemeClr val="bg2"/>
                </a:solidFill>
                <a:latin typeface="Calibri" pitchFamily="34" charset="0"/>
                <a:cs typeface="Calibri" pitchFamily="34" charset="0"/>
              </a:rPr>
              <a:t>)</a:t>
            </a:r>
          </a:p>
          <a:p>
            <a:pPr>
              <a:buNone/>
            </a:pPr>
            <a:endParaRPr lang="el-GR" sz="2400" dirty="0" smtClean="0">
              <a:solidFill>
                <a:schemeClr val="bg2"/>
              </a:solidFill>
            </a:endParaRPr>
          </a:p>
          <a:p>
            <a:pPr>
              <a:buNone/>
            </a:pPr>
            <a:r>
              <a:rPr lang="el-GR" sz="2400" dirty="0" smtClean="0">
                <a:solidFill>
                  <a:schemeClr val="bg2"/>
                </a:solidFill>
              </a:rPr>
              <a:t>   </a:t>
            </a:r>
            <a:endParaRPr lang="el-GR" sz="2400"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144463" y="1547813"/>
            <a:ext cx="4464050" cy="2016125"/>
          </a:xfrm>
        </p:spPr>
        <p:txBody>
          <a:bodyPr/>
          <a:lstStyle/>
          <a:p>
            <a:r>
              <a:rPr lang="el-GR" sz="3200" dirty="0">
                <a:solidFill>
                  <a:schemeClr val="accent2"/>
                </a:solidFill>
                <a:latin typeface="Microsoft Sans Serif" pitchFamily="34" charset="0"/>
              </a:rPr>
              <a:t/>
            </a:r>
            <a:br>
              <a:rPr lang="el-GR" sz="3200" dirty="0">
                <a:solidFill>
                  <a:schemeClr val="accent2"/>
                </a:solidFill>
                <a:latin typeface="Microsoft Sans Serif" pitchFamily="34" charset="0"/>
              </a:rPr>
            </a:br>
            <a:r>
              <a:rPr lang="el-GR" sz="3200" dirty="0" smtClean="0">
                <a:solidFill>
                  <a:schemeClr val="accent2"/>
                </a:solidFill>
                <a:latin typeface="Microsoft Sans Serif" pitchFamily="34" charset="0"/>
              </a:rPr>
              <a:t>  </a:t>
            </a:r>
            <a:r>
              <a:rPr lang="el-GR" sz="3200" dirty="0" smtClean="0">
                <a:solidFill>
                  <a:schemeClr val="bg2"/>
                </a:solidFill>
                <a:latin typeface="Calibri" pitchFamily="34" charset="0"/>
                <a:cs typeface="Calibri" pitchFamily="34" charset="0"/>
              </a:rPr>
              <a:t>ΕΝΕΡΓΕΙΑ ΠΟΥ ΕΚΠΕΜΠΕΙ </a:t>
            </a:r>
            <a:r>
              <a:rPr lang="el-GR" sz="3200" dirty="0">
                <a:solidFill>
                  <a:schemeClr val="bg2"/>
                </a:solidFill>
                <a:latin typeface="Calibri" pitchFamily="34" charset="0"/>
                <a:cs typeface="Calibri" pitchFamily="34" charset="0"/>
              </a:rPr>
              <a:t>ΤΟ ΗΛΕΚΤΡΟΝΙΟ</a:t>
            </a:r>
            <a:r>
              <a:rPr lang="el-GR" sz="3200" dirty="0">
                <a:solidFill>
                  <a:schemeClr val="accent2"/>
                </a:solidFill>
              </a:rPr>
              <a:t/>
            </a:r>
            <a:br>
              <a:rPr lang="el-GR" sz="3200" dirty="0">
                <a:solidFill>
                  <a:schemeClr val="accent2"/>
                </a:solidFill>
              </a:rPr>
            </a:br>
            <a:r>
              <a:rPr lang="el-GR" sz="3200" dirty="0">
                <a:solidFill>
                  <a:schemeClr val="accent2"/>
                </a:solidFill>
              </a:rPr>
              <a:t/>
            </a:r>
            <a:br>
              <a:rPr lang="el-GR" sz="3200" dirty="0">
                <a:solidFill>
                  <a:schemeClr val="accent2"/>
                </a:solidFill>
              </a:rPr>
            </a:br>
            <a:r>
              <a:rPr lang="el-GR" sz="2400" dirty="0">
                <a:solidFill>
                  <a:schemeClr val="tx1"/>
                </a:solidFill>
                <a:latin typeface="Microsoft Sans Serif" pitchFamily="34" charset="0"/>
              </a:rPr>
              <a:t>Ε=</a:t>
            </a:r>
            <a:r>
              <a:rPr lang="en-US" sz="2400" dirty="0" err="1">
                <a:solidFill>
                  <a:schemeClr val="tx1"/>
                </a:solidFill>
                <a:latin typeface="Microsoft Sans Serif" pitchFamily="34" charset="0"/>
              </a:rPr>
              <a:t>hv</a:t>
            </a:r>
            <a:r>
              <a:rPr lang="en-US" sz="2400" dirty="0">
                <a:solidFill>
                  <a:schemeClr val="accent2"/>
                </a:solidFill>
                <a:latin typeface="Microsoft Sans Serif" pitchFamily="34" charset="0"/>
              </a:rPr>
              <a:t> (</a:t>
            </a:r>
            <a:r>
              <a:rPr lang="el-GR" sz="2400" dirty="0">
                <a:solidFill>
                  <a:schemeClr val="accent2"/>
                </a:solidFill>
                <a:latin typeface="Microsoft Sans Serif" pitchFamily="34" charset="0"/>
              </a:rPr>
              <a:t>φωτόνιο </a:t>
            </a:r>
            <a:r>
              <a:rPr lang="en-US" sz="2400" dirty="0">
                <a:solidFill>
                  <a:schemeClr val="accent2"/>
                </a:solidFill>
                <a:latin typeface="Microsoft Sans Serif" pitchFamily="34" charset="0"/>
              </a:rPr>
              <a:t>Planck)</a:t>
            </a:r>
            <a:r>
              <a:rPr lang="en-US" sz="2400" dirty="0">
                <a:solidFill>
                  <a:schemeClr val="accent2"/>
                </a:solidFill>
              </a:rPr>
              <a:t/>
            </a:r>
            <a:br>
              <a:rPr lang="en-US" sz="2400" dirty="0">
                <a:solidFill>
                  <a:schemeClr val="accent2"/>
                </a:solidFill>
              </a:rPr>
            </a:br>
            <a:r>
              <a:rPr lang="el-GR" sz="2400" dirty="0">
                <a:solidFill>
                  <a:schemeClr val="accent2"/>
                </a:solidFill>
              </a:rPr>
              <a:t/>
            </a:r>
            <a:br>
              <a:rPr lang="el-GR" sz="2400" dirty="0">
                <a:solidFill>
                  <a:schemeClr val="accent2"/>
                </a:solidFill>
              </a:rPr>
            </a:br>
            <a:r>
              <a:rPr lang="en-US" sz="2400" dirty="0">
                <a:solidFill>
                  <a:schemeClr val="tx1"/>
                </a:solidFill>
                <a:latin typeface="Microsoft Sans Serif" pitchFamily="34" charset="0"/>
              </a:rPr>
              <a:t>E=</a:t>
            </a:r>
            <a:r>
              <a:rPr lang="en-US" sz="2400" dirty="0">
                <a:solidFill>
                  <a:schemeClr val="tx1"/>
                </a:solidFill>
                <a:latin typeface="Microsoft Sans Serif" pitchFamily="34" charset="0"/>
                <a:cs typeface="Arial" charset="0"/>
              </a:rPr>
              <a:t>│</a:t>
            </a:r>
            <a:r>
              <a:rPr lang="en-US" sz="2400" dirty="0" err="1">
                <a:solidFill>
                  <a:schemeClr val="tx1"/>
                </a:solidFill>
                <a:latin typeface="Microsoft Sans Serif" pitchFamily="34" charset="0"/>
                <a:cs typeface="Arial" charset="0"/>
              </a:rPr>
              <a:t>E</a:t>
            </a:r>
            <a:r>
              <a:rPr lang="en-US" sz="2400" baseline="-25000" dirty="0" err="1">
                <a:solidFill>
                  <a:schemeClr val="tx1"/>
                </a:solidFill>
                <a:latin typeface="Microsoft Sans Serif" pitchFamily="34" charset="0"/>
                <a:cs typeface="Arial" charset="0"/>
              </a:rPr>
              <a:t>f</a:t>
            </a:r>
            <a:r>
              <a:rPr lang="el-GR" sz="2400" baseline="-25000" dirty="0">
                <a:solidFill>
                  <a:schemeClr val="tx1"/>
                </a:solidFill>
                <a:latin typeface="Microsoft Sans Serif" pitchFamily="34" charset="0"/>
                <a:cs typeface="Arial" charset="0"/>
              </a:rPr>
              <a:t> </a:t>
            </a:r>
            <a:r>
              <a:rPr lang="en-US" sz="2400" dirty="0">
                <a:solidFill>
                  <a:schemeClr val="tx1"/>
                </a:solidFill>
                <a:latin typeface="Microsoft Sans Serif" pitchFamily="34" charset="0"/>
                <a:cs typeface="Arial" charset="0"/>
              </a:rPr>
              <a:t>-</a:t>
            </a:r>
            <a:r>
              <a:rPr lang="en-US" sz="2400" dirty="0" err="1">
                <a:solidFill>
                  <a:schemeClr val="tx1"/>
                </a:solidFill>
                <a:latin typeface="Microsoft Sans Serif" pitchFamily="34" charset="0"/>
                <a:cs typeface="Arial" charset="0"/>
              </a:rPr>
              <a:t>E</a:t>
            </a:r>
            <a:r>
              <a:rPr lang="en-US" sz="2400" baseline="-25000" dirty="0" err="1">
                <a:solidFill>
                  <a:schemeClr val="tx1"/>
                </a:solidFill>
                <a:latin typeface="Microsoft Sans Serif" pitchFamily="34" charset="0"/>
                <a:cs typeface="Arial" charset="0"/>
              </a:rPr>
              <a:t>i</a:t>
            </a:r>
            <a:r>
              <a:rPr lang="en-US" sz="2400" dirty="0">
                <a:solidFill>
                  <a:schemeClr val="tx1"/>
                </a:solidFill>
                <a:latin typeface="Microsoft Sans Serif" pitchFamily="34" charset="0"/>
                <a:cs typeface="Arial" charset="0"/>
              </a:rPr>
              <a:t>│</a:t>
            </a:r>
            <a:r>
              <a:rPr lang="el-GR" sz="2400" dirty="0"/>
              <a:t> </a:t>
            </a:r>
            <a:r>
              <a:rPr lang="en-US" sz="2400" dirty="0"/>
              <a:t/>
            </a:r>
            <a:br>
              <a:rPr lang="en-US" sz="2400" dirty="0"/>
            </a:br>
            <a:r>
              <a:rPr lang="el-GR" sz="2400" dirty="0"/>
              <a:t/>
            </a:r>
            <a:br>
              <a:rPr lang="el-GR" sz="2400" dirty="0"/>
            </a:br>
            <a:r>
              <a:rPr lang="en-US" sz="2400" dirty="0">
                <a:solidFill>
                  <a:schemeClr val="accent2"/>
                </a:solidFill>
                <a:latin typeface="Microsoft Sans Serif" pitchFamily="34" charset="0"/>
              </a:rPr>
              <a:t>h=6,63∙10</a:t>
            </a:r>
            <a:r>
              <a:rPr lang="en-US" sz="2400" baseline="30000" dirty="0">
                <a:solidFill>
                  <a:schemeClr val="accent2"/>
                </a:solidFill>
                <a:latin typeface="Microsoft Sans Serif" pitchFamily="34" charset="0"/>
              </a:rPr>
              <a:t>-34</a:t>
            </a:r>
            <a:r>
              <a:rPr lang="en-US" sz="2400" dirty="0">
                <a:solidFill>
                  <a:schemeClr val="accent2"/>
                </a:solidFill>
                <a:latin typeface="Microsoft Sans Serif" pitchFamily="34" charset="0"/>
              </a:rPr>
              <a:t> J∙s</a:t>
            </a:r>
            <a:r>
              <a:rPr lang="el-GR" sz="2400" dirty="0">
                <a:solidFill>
                  <a:schemeClr val="accent2"/>
                </a:solidFill>
              </a:rPr>
              <a:t> </a:t>
            </a:r>
            <a:r>
              <a:rPr lang="en-US" sz="2400" dirty="0">
                <a:solidFill>
                  <a:srgbClr val="FF9900"/>
                </a:solidFill>
                <a:latin typeface="Microsoft Sans Serif" pitchFamily="34" charset="0"/>
              </a:rPr>
              <a:t>(</a:t>
            </a:r>
            <a:r>
              <a:rPr lang="el-GR" sz="2400" dirty="0">
                <a:solidFill>
                  <a:srgbClr val="FF9900"/>
                </a:solidFill>
                <a:latin typeface="Microsoft Sans Serif" pitchFamily="34" charset="0"/>
              </a:rPr>
              <a:t>σταθερά του </a:t>
            </a:r>
            <a:r>
              <a:rPr lang="en-US" sz="2400" dirty="0">
                <a:solidFill>
                  <a:srgbClr val="FF9900"/>
                </a:solidFill>
                <a:latin typeface="Microsoft Sans Serif" pitchFamily="34" charset="0"/>
              </a:rPr>
              <a:t>Planck)</a:t>
            </a:r>
            <a:r>
              <a:rPr lang="el-GR" sz="3200" dirty="0"/>
              <a:t>                                      </a:t>
            </a:r>
            <a:r>
              <a:rPr lang="en-US" sz="3200" dirty="0"/>
              <a:t/>
            </a:r>
            <a:br>
              <a:rPr lang="en-US" sz="3200" dirty="0"/>
            </a:br>
            <a:endParaRPr lang="el-GR" sz="3200" dirty="0">
              <a:latin typeface="Microsoft Sans Serif" pitchFamily="34" charset="0"/>
            </a:endParaRPr>
          </a:p>
        </p:txBody>
      </p:sp>
      <p:sp>
        <p:nvSpPr>
          <p:cNvPr id="317443" name="Rectangle 3"/>
          <p:cNvSpPr>
            <a:spLocks noGrp="1" noChangeArrowheads="1"/>
          </p:cNvSpPr>
          <p:nvPr>
            <p:ph type="body" sz="half" idx="1"/>
          </p:nvPr>
        </p:nvSpPr>
        <p:spPr>
          <a:xfrm>
            <a:off x="360363" y="1260475"/>
            <a:ext cx="3600127" cy="3528094"/>
          </a:xfrm>
        </p:spPr>
        <p:txBody>
          <a:bodyPr/>
          <a:lstStyle/>
          <a:p>
            <a:endParaRPr lang="el-GR" sz="2200" dirty="0"/>
          </a:p>
          <a:p>
            <a:endParaRPr lang="el-GR" sz="2200" dirty="0"/>
          </a:p>
          <a:p>
            <a:endParaRPr lang="el-GR" sz="2200" dirty="0"/>
          </a:p>
        </p:txBody>
      </p:sp>
      <p:pic>
        <p:nvPicPr>
          <p:cNvPr id="317444" name="Picture 4" descr="Bohratommodel"/>
          <p:cNvPicPr>
            <a:picLocks noGrp="1" noChangeAspect="1" noChangeArrowheads="1"/>
          </p:cNvPicPr>
          <p:nvPr>
            <p:ph sz="half" idx="2"/>
          </p:nvPr>
        </p:nvPicPr>
        <p:blipFill>
          <a:blip r:embed="rId2" cstate="print"/>
          <a:srcRect/>
          <a:stretch>
            <a:fillRect/>
          </a:stretch>
        </p:blipFill>
        <p:spPr>
          <a:xfrm>
            <a:off x="4392538" y="1260177"/>
            <a:ext cx="2520950" cy="2462212"/>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fade">
                                      <p:cBhvr>
                                        <p:cTn id="7" dur="2000"/>
                                        <p:tgtEl>
                                          <p:spTgt spid="317442"/>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17443"/>
                                        </p:tgtEl>
                                        <p:attrNameLst>
                                          <p:attrName>style.visibility</p:attrName>
                                        </p:attrNameLst>
                                      </p:cBhvr>
                                      <p:to>
                                        <p:strVal val="visible"/>
                                      </p:to>
                                    </p:set>
                                    <p:animEffect transition="in" filter="fade">
                                      <p:cBhvr>
                                        <p:cTn id="10" dur="2000"/>
                                        <p:tgtEl>
                                          <p:spTgt spid="3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p:bldP spid="3174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p:cNvPicPr>
            <a:picLocks noGrp="1" noChangeAspect="1" noChangeArrowheads="1"/>
          </p:cNvPicPr>
          <p:nvPr>
            <p:ph idx="1"/>
          </p:nvPr>
        </p:nvPicPr>
        <p:blipFill>
          <a:blip r:embed="rId2" cstate="print"/>
          <a:srcRect/>
          <a:stretch>
            <a:fillRect/>
          </a:stretch>
        </p:blipFill>
        <p:spPr bwMode="auto">
          <a:xfrm>
            <a:off x="936154" y="540097"/>
            <a:ext cx="5616624" cy="4188197"/>
          </a:xfrm>
          <a:prstGeom prst="rect">
            <a:avLst/>
          </a:prstGeom>
          <a:noFill/>
          <a:ln w="9525">
            <a:noFill/>
            <a:miter lim="800000"/>
            <a:headEnd/>
            <a:tailEnd/>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0363" y="180057"/>
            <a:ext cx="6480175" cy="4620543"/>
          </a:xfrm>
        </p:spPr>
        <p:txBody>
          <a:bodyPr/>
          <a:lstStyle/>
          <a:p>
            <a:pPr algn="just">
              <a:buClrTx/>
              <a:buFont typeface="Wingdings" pitchFamily="2" charset="2"/>
              <a:buChar char="Ø"/>
            </a:pPr>
            <a:r>
              <a:rPr lang="el-GR" sz="2400" dirty="0" smtClean="0">
                <a:solidFill>
                  <a:schemeClr val="bg2"/>
                </a:solidFill>
              </a:rPr>
              <a:t> </a:t>
            </a:r>
            <a:r>
              <a:rPr lang="el-GR" sz="2400" dirty="0" smtClean="0">
                <a:solidFill>
                  <a:schemeClr val="bg2"/>
                </a:solidFill>
                <a:latin typeface="Calibri" pitchFamily="34" charset="0"/>
                <a:cs typeface="Calibri" pitchFamily="34" charset="0"/>
              </a:rPr>
              <a:t>Η επάνοδος στη θεμελιώδη κατάσταση μπορεί να γίνει ή με ένα άλμα είτε με διαδοχικά άλματα. </a:t>
            </a:r>
            <a:r>
              <a:rPr lang="el-GR" sz="2400" b="1" dirty="0" smtClean="0">
                <a:solidFill>
                  <a:schemeClr val="bg2"/>
                </a:solidFill>
                <a:latin typeface="Calibri" pitchFamily="34" charset="0"/>
                <a:cs typeface="Calibri" pitchFamily="34" charset="0"/>
              </a:rPr>
              <a:t>Σε κάθε μετάπτωση του ηλεκτρονίου (άλμα) εκπέμπεται και ένα φωτόνιο ορισμένης συχνότητας που αντιστοιχεί σε μία φασματική γραμμή στο φάσμα εκπομπής του ατόμου του υδρογόνου.</a:t>
            </a:r>
          </a:p>
          <a:p>
            <a:pPr lvl="0" algn="just">
              <a:buClrTx/>
              <a:buFont typeface="Wingdings" pitchFamily="2" charset="2"/>
              <a:buChar char="Ø"/>
            </a:pPr>
            <a:r>
              <a:rPr lang="el-GR" sz="2400" dirty="0" smtClean="0">
                <a:solidFill>
                  <a:schemeClr val="bg2"/>
                </a:solidFill>
                <a:latin typeface="Calibri" pitchFamily="34" charset="0"/>
                <a:cs typeface="Calibri" pitchFamily="34" charset="0"/>
              </a:rPr>
              <a:t>  Το φάσμα εκπομπής του υδρογόνου έχει φασματικές γραμμές όχι μόνο στο ορατό φως (400</a:t>
            </a:r>
            <a:r>
              <a:rPr lang="en-US" sz="2400" dirty="0" smtClean="0">
                <a:solidFill>
                  <a:schemeClr val="bg2"/>
                </a:solidFill>
                <a:latin typeface="Calibri" pitchFamily="34" charset="0"/>
                <a:cs typeface="Calibri" pitchFamily="34" charset="0"/>
              </a:rPr>
              <a:t>nm</a:t>
            </a:r>
            <a:r>
              <a:rPr lang="el-GR" sz="2400" dirty="0" smtClean="0">
                <a:solidFill>
                  <a:schemeClr val="bg2"/>
                </a:solidFill>
                <a:latin typeface="Calibri" pitchFamily="34" charset="0"/>
                <a:cs typeface="Calibri" pitchFamily="34" charset="0"/>
              </a:rPr>
              <a:t>-700 </a:t>
            </a:r>
            <a:r>
              <a:rPr lang="en-US" sz="2400" dirty="0" smtClean="0">
                <a:solidFill>
                  <a:schemeClr val="bg2"/>
                </a:solidFill>
                <a:latin typeface="Calibri" pitchFamily="34" charset="0"/>
                <a:cs typeface="Calibri" pitchFamily="34" charset="0"/>
              </a:rPr>
              <a:t>nm</a:t>
            </a:r>
            <a:r>
              <a:rPr lang="el-GR" sz="2400" dirty="0" smtClean="0">
                <a:solidFill>
                  <a:schemeClr val="bg2"/>
                </a:solidFill>
                <a:latin typeface="Calibri" pitchFamily="34" charset="0"/>
                <a:cs typeface="Calibri" pitchFamily="34" charset="0"/>
              </a:rPr>
              <a:t>) αλλά και στο υπεριώδης </a:t>
            </a:r>
            <a:r>
              <a:rPr lang="en-US" sz="2400" dirty="0" smtClean="0">
                <a:solidFill>
                  <a:schemeClr val="bg2"/>
                </a:solidFill>
                <a:latin typeface="Calibri" pitchFamily="34" charset="0"/>
                <a:cs typeface="Calibri" pitchFamily="34" charset="0"/>
              </a:rPr>
              <a:t>UV</a:t>
            </a:r>
            <a:r>
              <a:rPr lang="el-GR" sz="2400" dirty="0" smtClean="0">
                <a:solidFill>
                  <a:schemeClr val="bg2"/>
                </a:solidFill>
                <a:latin typeface="Calibri" pitchFamily="34" charset="0"/>
                <a:cs typeface="Calibri" pitchFamily="34" charset="0"/>
              </a:rPr>
              <a:t> (λ&lt;400 </a:t>
            </a:r>
            <a:r>
              <a:rPr lang="en-US" sz="2400" dirty="0" smtClean="0">
                <a:solidFill>
                  <a:schemeClr val="bg2"/>
                </a:solidFill>
                <a:latin typeface="Calibri" pitchFamily="34" charset="0"/>
                <a:cs typeface="Calibri" pitchFamily="34" charset="0"/>
              </a:rPr>
              <a:t>nm</a:t>
            </a:r>
            <a:r>
              <a:rPr lang="el-GR" sz="2400" dirty="0" smtClean="0">
                <a:solidFill>
                  <a:schemeClr val="bg2"/>
                </a:solidFill>
                <a:latin typeface="Calibri" pitchFamily="34" charset="0"/>
                <a:cs typeface="Calibri" pitchFamily="34" charset="0"/>
              </a:rPr>
              <a:t>) και στο υπέρυθρο </a:t>
            </a:r>
            <a:r>
              <a:rPr lang="en-US" sz="2400" dirty="0" smtClean="0">
                <a:solidFill>
                  <a:schemeClr val="bg2"/>
                </a:solidFill>
                <a:latin typeface="Calibri" pitchFamily="34" charset="0"/>
                <a:cs typeface="Calibri" pitchFamily="34" charset="0"/>
              </a:rPr>
              <a:t>IR</a:t>
            </a:r>
            <a:r>
              <a:rPr lang="el-GR" sz="2400" dirty="0" smtClean="0">
                <a:solidFill>
                  <a:schemeClr val="bg2"/>
                </a:solidFill>
                <a:latin typeface="Calibri" pitchFamily="34" charset="0"/>
                <a:cs typeface="Calibri" pitchFamily="34" charset="0"/>
              </a:rPr>
              <a:t> (λ&gt;700 </a:t>
            </a:r>
            <a:r>
              <a:rPr lang="en-US" sz="2400" dirty="0" smtClean="0">
                <a:solidFill>
                  <a:schemeClr val="bg2"/>
                </a:solidFill>
                <a:latin typeface="Calibri" pitchFamily="34" charset="0"/>
                <a:cs typeface="Calibri" pitchFamily="34" charset="0"/>
              </a:rPr>
              <a:t>nm</a:t>
            </a:r>
            <a:r>
              <a:rPr lang="el-GR" sz="2400" dirty="0" smtClean="0">
                <a:solidFill>
                  <a:schemeClr val="bg2"/>
                </a:solidFill>
                <a:latin typeface="Calibri" pitchFamily="34" charset="0"/>
                <a:cs typeface="Calibri" pitchFamily="34" charset="0"/>
              </a:rPr>
              <a:t>)</a:t>
            </a:r>
          </a:p>
          <a:p>
            <a:pPr algn="just">
              <a:buNone/>
            </a:pPr>
            <a:endParaRPr lang="el-GR" sz="2400" b="1" dirty="0" smtClean="0">
              <a:solidFill>
                <a:schemeClr val="bg2"/>
              </a:solidFill>
              <a:latin typeface="Calibri" pitchFamily="34" charset="0"/>
              <a:cs typeface="Calibri"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2">
                    <a:lumMod val="50000"/>
                  </a:schemeClr>
                </a:solidFill>
                <a:latin typeface="Calibri" pitchFamily="34" charset="0"/>
                <a:cs typeface="Calibri" pitchFamily="34" charset="0"/>
              </a:rPr>
              <a:t>Ράδερφορντ (1871-1937)</a:t>
            </a:r>
            <a:br>
              <a:rPr lang="el-GR" b="1" dirty="0" smtClean="0">
                <a:solidFill>
                  <a:schemeClr val="tx2">
                    <a:lumMod val="50000"/>
                  </a:schemeClr>
                </a:solidFill>
                <a:latin typeface="Calibri" pitchFamily="34" charset="0"/>
                <a:cs typeface="Calibri" pitchFamily="34" charset="0"/>
              </a:rPr>
            </a:br>
            <a:endParaRPr lang="el-GR" b="1" dirty="0">
              <a:solidFill>
                <a:schemeClr val="tx2">
                  <a:lumMod val="50000"/>
                </a:schemeClr>
              </a:solidFill>
              <a:latin typeface="Calibri" pitchFamily="34" charset="0"/>
              <a:cs typeface="Calibri" pitchFamily="34" charset="0"/>
            </a:endParaRPr>
          </a:p>
        </p:txBody>
      </p:sp>
      <p:sp>
        <p:nvSpPr>
          <p:cNvPr id="3" name="2 - Θέση περιεχομένου"/>
          <p:cNvSpPr>
            <a:spLocks noGrp="1"/>
          </p:cNvSpPr>
          <p:nvPr>
            <p:ph sz="half" idx="1"/>
          </p:nvPr>
        </p:nvSpPr>
        <p:spPr>
          <a:xfrm>
            <a:off x="240030" y="684114"/>
            <a:ext cx="4368532" cy="4511302"/>
          </a:xfrm>
        </p:spPr>
        <p:txBody>
          <a:bodyPr>
            <a:normAutofit fontScale="92500"/>
          </a:bodyPr>
          <a:lstStyle/>
          <a:p>
            <a:pPr algn="just">
              <a:buNone/>
            </a:pPr>
            <a:r>
              <a:rPr lang="el-GR" dirty="0" smtClean="0">
                <a:solidFill>
                  <a:schemeClr val="bg1"/>
                </a:solidFill>
              </a:rPr>
              <a:t>        </a:t>
            </a:r>
            <a:r>
              <a:rPr lang="el-GR" sz="2300" dirty="0" smtClean="0">
                <a:solidFill>
                  <a:schemeClr val="bg2"/>
                </a:solidFill>
                <a:latin typeface="Calibri" pitchFamily="34" charset="0"/>
                <a:cs typeface="Calibri" pitchFamily="34" charset="0"/>
              </a:rPr>
              <a:t>Ανακάλυψε τον πυρήνα. Ανακάλυψε δηλ. ότι το άτομο έχει συγκεντρωμένο το θετικό φορτίο στο κέντρο του και το αρνητικό περιφερειακά και δημιούργησε το πλανητικό μοντέλο του ατόμου, που διαδέχτηκε το μοντέλο της "σταφίδας" του </a:t>
            </a:r>
            <a:r>
              <a:rPr lang="el-GR" sz="2300" dirty="0" err="1" smtClean="0">
                <a:solidFill>
                  <a:schemeClr val="bg2"/>
                </a:solidFill>
                <a:latin typeface="Calibri" pitchFamily="34" charset="0"/>
                <a:cs typeface="Calibri" pitchFamily="34" charset="0"/>
              </a:rPr>
              <a:t>Τόμσον</a:t>
            </a:r>
            <a:r>
              <a:rPr lang="el-GR" sz="2300" dirty="0" smtClean="0">
                <a:solidFill>
                  <a:schemeClr val="bg2"/>
                </a:solidFill>
                <a:latin typeface="Calibri" pitchFamily="34" charset="0"/>
                <a:cs typeface="Calibri" pitchFamily="34" charset="0"/>
              </a:rPr>
              <a:t>. Πήρε το βραβείο Νόμπελ Χημείας το 1908 για την εργασία του σχετικά με την δομή του ατόμου και ηγήθηκε της πρώτης προσπάθειας διάσπασης του ατόμου το 1918.</a:t>
            </a:r>
          </a:p>
          <a:p>
            <a:endParaRPr lang="el-GR" sz="2300" dirty="0">
              <a:latin typeface="Calibri" pitchFamily="34" charset="0"/>
              <a:cs typeface="Calibri" pitchFamily="34" charset="0"/>
            </a:endParaRPr>
          </a:p>
        </p:txBody>
      </p:sp>
      <p:pic>
        <p:nvPicPr>
          <p:cNvPr id="5" name="4 - Θέση περιεχομένου"/>
          <p:cNvPicPr>
            <a:picLocks noGrp="1"/>
          </p:cNvPicPr>
          <p:nvPr>
            <p:ph sz="half" idx="2"/>
          </p:nvPr>
        </p:nvPicPr>
        <p:blipFill>
          <a:blip r:embed="rId2" cstate="print"/>
          <a:srcRect/>
          <a:stretch>
            <a:fillRect/>
          </a:stretch>
        </p:blipFill>
        <p:spPr bwMode="auto">
          <a:xfrm>
            <a:off x="4677870" y="715617"/>
            <a:ext cx="2316601" cy="3225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p:cNvPicPr>
            <a:picLocks noGrp="1"/>
          </p:cNvPicPr>
          <p:nvPr>
            <p:ph sz="half" idx="1"/>
          </p:nvPr>
        </p:nvPicPr>
        <p:blipFill>
          <a:blip r:embed="rId2" cstate="print"/>
          <a:srcRect/>
          <a:stretch>
            <a:fillRect/>
          </a:stretch>
        </p:blipFill>
        <p:spPr bwMode="auto">
          <a:xfrm>
            <a:off x="288082" y="396081"/>
            <a:ext cx="3024335" cy="4608512"/>
          </a:xfrm>
          <a:prstGeom prst="rect">
            <a:avLst/>
          </a:prstGeom>
          <a:noFill/>
          <a:ln w="9525">
            <a:noFill/>
            <a:miter lim="800000"/>
            <a:headEnd/>
            <a:tailEnd/>
          </a:ln>
        </p:spPr>
      </p:pic>
      <p:pic>
        <p:nvPicPr>
          <p:cNvPr id="6" name="5 - Θέση περιεχομένου"/>
          <p:cNvPicPr>
            <a:picLocks noGrp="1"/>
          </p:cNvPicPr>
          <p:nvPr>
            <p:ph sz="half" idx="2"/>
          </p:nvPr>
        </p:nvPicPr>
        <p:blipFill>
          <a:blip r:embed="rId3" cstate="print"/>
          <a:srcRect/>
          <a:stretch>
            <a:fillRect/>
          </a:stretch>
        </p:blipFill>
        <p:spPr bwMode="auto">
          <a:xfrm>
            <a:off x="3676650" y="540097"/>
            <a:ext cx="3163888" cy="4464496"/>
          </a:xfrm>
          <a:prstGeom prst="rect">
            <a:avLst/>
          </a:prstGeom>
          <a:noFill/>
          <a:ln w="9525">
            <a:noFill/>
            <a:miter lim="800000"/>
            <a:headEnd/>
            <a:tailEnd/>
          </a:ln>
        </p:spPr>
      </p:pic>
      <p:pic>
        <p:nvPicPr>
          <p:cNvPr id="7" name="Picture 4" descr="Bohratommodel"/>
          <p:cNvPicPr>
            <a:picLocks noChangeAspect="1" noChangeArrowheads="1"/>
          </p:cNvPicPr>
          <p:nvPr/>
        </p:nvPicPr>
        <p:blipFill>
          <a:blip r:embed="rId4" cstate="print"/>
          <a:srcRect/>
          <a:stretch>
            <a:fillRect/>
          </a:stretch>
        </p:blipFill>
        <p:spPr bwMode="auto">
          <a:xfrm>
            <a:off x="288082" y="396081"/>
            <a:ext cx="3024336" cy="2606228"/>
          </a:xfrm>
          <a:prstGeom prst="rect">
            <a:avLst/>
          </a:prstGeom>
          <a:noFill/>
          <a:ln w="9525">
            <a:noFill/>
            <a:miter lim="800000"/>
            <a:headEnd/>
            <a:tailEnd/>
          </a:ln>
          <a:effec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0363" y="324073"/>
            <a:ext cx="6624463" cy="4476527"/>
          </a:xfrm>
        </p:spPr>
        <p:txBody>
          <a:bodyPr/>
          <a:lstStyle/>
          <a:p>
            <a:pPr lvl="0" algn="just">
              <a:buClrTx/>
              <a:buFont typeface="Wingdings" pitchFamily="2" charset="2"/>
              <a:buChar char="Ø"/>
            </a:pPr>
            <a:r>
              <a:rPr lang="el-GR" sz="2000" dirty="0" smtClean="0">
                <a:solidFill>
                  <a:schemeClr val="bg2"/>
                </a:solidFill>
              </a:rPr>
              <a:t>Οι μεταπτώσεις του ηλεκτρονίου στην ενεργειακή στάθμη </a:t>
            </a:r>
            <a:r>
              <a:rPr lang="en-US" sz="2000" dirty="0" smtClean="0">
                <a:solidFill>
                  <a:schemeClr val="bg2"/>
                </a:solidFill>
              </a:rPr>
              <a:t>n</a:t>
            </a:r>
            <a:r>
              <a:rPr lang="el-GR" sz="2000" dirty="0" smtClean="0">
                <a:solidFill>
                  <a:schemeClr val="bg2"/>
                </a:solidFill>
              </a:rPr>
              <a:t>=1 έχουν μεγάλη ενέργεια οπότε τα φωτόνια που εκπέμπονται έχουν μεγάλη συχνότητα, μικρό μήκος κύματος και αντιστοιχούν στην υπεριώδη περιοχή.</a:t>
            </a:r>
          </a:p>
          <a:p>
            <a:pPr lvl="0" algn="just">
              <a:buClrTx/>
              <a:buFont typeface="Wingdings" pitchFamily="2" charset="2"/>
              <a:buChar char="Ø"/>
            </a:pPr>
            <a:r>
              <a:rPr lang="el-GR" sz="2000" dirty="0" smtClean="0">
                <a:solidFill>
                  <a:schemeClr val="bg2"/>
                </a:solidFill>
              </a:rPr>
              <a:t>Οι μεταπτώσεις του ηλεκτρονίου στις ενεργειακές στάθμες </a:t>
            </a:r>
            <a:r>
              <a:rPr lang="en-US" sz="2000" dirty="0" smtClean="0">
                <a:solidFill>
                  <a:schemeClr val="bg2"/>
                </a:solidFill>
              </a:rPr>
              <a:t>n</a:t>
            </a:r>
            <a:r>
              <a:rPr lang="el-GR" sz="2000" dirty="0" smtClean="0">
                <a:solidFill>
                  <a:schemeClr val="bg2"/>
                </a:solidFill>
              </a:rPr>
              <a:t>=3 και </a:t>
            </a:r>
            <a:r>
              <a:rPr lang="en-US" sz="2000" dirty="0" smtClean="0">
                <a:solidFill>
                  <a:schemeClr val="bg2"/>
                </a:solidFill>
              </a:rPr>
              <a:t>n</a:t>
            </a:r>
            <a:r>
              <a:rPr lang="el-GR" sz="2000" dirty="0" smtClean="0">
                <a:solidFill>
                  <a:schemeClr val="bg2"/>
                </a:solidFill>
              </a:rPr>
              <a:t>=4 έχουν ακόμα μικρότερη ενέργεια οπότε τα φωτόνια που εκπέμπονται έχουν συχνότητες, και αντιστοιχούν στην υπέρυθρη περιοχή.</a:t>
            </a:r>
          </a:p>
          <a:p>
            <a:pPr algn="just">
              <a:buClrTx/>
              <a:buFont typeface="Wingdings" pitchFamily="2" charset="2"/>
              <a:buChar char="Ø"/>
            </a:pPr>
            <a:r>
              <a:rPr lang="el-GR" sz="2000" dirty="0" smtClean="0">
                <a:solidFill>
                  <a:schemeClr val="bg2"/>
                </a:solidFill>
              </a:rPr>
              <a:t>Οι μεταπτώσεις του ηλεκτρονίου στην ενεργειακή στάθμη </a:t>
            </a:r>
            <a:r>
              <a:rPr lang="en-US" sz="2000" dirty="0" smtClean="0">
                <a:solidFill>
                  <a:schemeClr val="bg2"/>
                </a:solidFill>
              </a:rPr>
              <a:t>n</a:t>
            </a:r>
            <a:r>
              <a:rPr lang="el-GR" sz="2000" dirty="0" smtClean="0">
                <a:solidFill>
                  <a:schemeClr val="bg2"/>
                </a:solidFill>
              </a:rPr>
              <a:t>=2 έχουν μικρότερη ενέργεια οπότε τα φωτόνια που εκπέμπονται έχουν συχνότητες, και αντιστοιχούν στην ορατή περιοχή.</a:t>
            </a:r>
          </a:p>
          <a:p>
            <a:pPr lvl="0" algn="just">
              <a:buClrTx/>
              <a:buFont typeface="Wingdings" pitchFamily="2" charset="2"/>
              <a:buChar char="Ø"/>
            </a:pPr>
            <a:endParaRPr lang="el-GR" sz="2000" dirty="0" smtClean="0">
              <a:solidFill>
                <a:schemeClr val="bg2"/>
              </a:solidFill>
            </a:endParaRPr>
          </a:p>
          <a:p>
            <a:endParaRPr lang="el-GR"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8" name="Picture 2"/>
          <p:cNvPicPr>
            <a:picLocks noGrp="1" noChangeAspect="1" noChangeArrowheads="1"/>
          </p:cNvPicPr>
          <p:nvPr>
            <p:ph idx="1"/>
          </p:nvPr>
        </p:nvPicPr>
        <p:blipFill>
          <a:blip r:embed="rId2" cstate="print"/>
          <a:srcRect/>
          <a:stretch>
            <a:fillRect/>
          </a:stretch>
        </p:blipFill>
        <p:spPr bwMode="auto">
          <a:xfrm>
            <a:off x="432098" y="1332185"/>
            <a:ext cx="6408439" cy="2563459"/>
          </a:xfrm>
          <a:prstGeom prst="rect">
            <a:avLst/>
          </a:prstGeom>
          <a:noFill/>
          <a:ln w="9525">
            <a:noFill/>
            <a:miter lim="800000"/>
            <a:headEnd/>
            <a:tailEnd/>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6" name="Picture 2"/>
          <p:cNvPicPr>
            <a:picLocks noGrp="1" noChangeAspect="1" noChangeArrowheads="1"/>
          </p:cNvPicPr>
          <p:nvPr>
            <p:ph idx="1"/>
          </p:nvPr>
        </p:nvPicPr>
        <p:blipFill>
          <a:blip r:embed="rId2" cstate="print"/>
          <a:srcRect/>
          <a:stretch>
            <a:fillRect/>
          </a:stretch>
        </p:blipFill>
        <p:spPr bwMode="auto">
          <a:xfrm>
            <a:off x="288082" y="684113"/>
            <a:ext cx="6696471" cy="3240360"/>
          </a:xfrm>
          <a:prstGeom prst="rect">
            <a:avLst/>
          </a:prstGeom>
          <a:noFill/>
          <a:ln w="9525">
            <a:noFill/>
            <a:miter lim="800000"/>
            <a:headEnd/>
            <a:tailEnd/>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8082" y="179387"/>
            <a:ext cx="6552457" cy="1584846"/>
          </a:xfrm>
        </p:spPr>
        <p:txBody>
          <a:bodyPr/>
          <a:lstStyle/>
          <a:p>
            <a:r>
              <a:rPr lang="el-GR" sz="2800" b="1" dirty="0" smtClean="0">
                <a:solidFill>
                  <a:schemeClr val="bg2"/>
                </a:solidFill>
                <a:effectLst/>
                <a:latin typeface="Calibri" pitchFamily="34" charset="0"/>
                <a:cs typeface="Calibri" pitchFamily="34" charset="0"/>
              </a:rPr>
              <a:t>ΓΡΑΜΜΙΚΟ ΦΑΣΜΑ ΑΠΟΡΡΟΦΗΣΗΣ ΚΑΙ ΕΚΠΟΜΠΗΣ ΑΤΟΜΟΥ ΥΔΡΟΓΟΝΟΥ</a:t>
            </a:r>
            <a:r>
              <a:rPr lang="el-GR" dirty="0" smtClean="0"/>
              <a:t/>
            </a:r>
            <a:br>
              <a:rPr lang="el-GR" dirty="0" smtClean="0"/>
            </a:br>
            <a:endParaRPr lang="el-GR" dirty="0"/>
          </a:p>
        </p:txBody>
      </p:sp>
      <p:pic>
        <p:nvPicPr>
          <p:cNvPr id="324609" name="Picture 1"/>
          <p:cNvPicPr>
            <a:picLocks noGrp="1" noChangeAspect="1" noChangeArrowheads="1"/>
          </p:cNvPicPr>
          <p:nvPr>
            <p:ph idx="1"/>
          </p:nvPr>
        </p:nvPicPr>
        <p:blipFill>
          <a:blip r:embed="rId2" cstate="print"/>
          <a:srcRect/>
          <a:stretch>
            <a:fillRect/>
          </a:stretch>
        </p:blipFill>
        <p:spPr bwMode="auto">
          <a:xfrm>
            <a:off x="432098" y="2412305"/>
            <a:ext cx="6624191" cy="2370991"/>
          </a:xfrm>
          <a:prstGeom prst="rect">
            <a:avLst/>
          </a:prstGeom>
          <a:noFill/>
          <a:ln w="9525">
            <a:noFill/>
            <a:miter lim="800000"/>
            <a:headEnd/>
            <a:tailEnd/>
          </a:ln>
        </p:spPr>
      </p:pic>
      <p:sp>
        <p:nvSpPr>
          <p:cNvPr id="6" name="5 - Ορθογώνιο"/>
          <p:cNvSpPr/>
          <p:nvPr/>
        </p:nvSpPr>
        <p:spPr>
          <a:xfrm>
            <a:off x="216074" y="1404193"/>
            <a:ext cx="6840760" cy="830997"/>
          </a:xfrm>
          <a:prstGeom prst="rect">
            <a:avLst/>
          </a:prstGeom>
        </p:spPr>
        <p:txBody>
          <a:bodyPr wrap="square">
            <a:spAutoFit/>
          </a:bodyPr>
          <a:lstStyle/>
          <a:p>
            <a:pPr lvl="0"/>
            <a:r>
              <a:rPr lang="el-GR" sz="2400" dirty="0" smtClean="0">
                <a:solidFill>
                  <a:schemeClr val="bg2"/>
                </a:solidFill>
                <a:latin typeface="Calibri" pitchFamily="34" charset="0"/>
                <a:cs typeface="Calibri" pitchFamily="34" charset="0"/>
              </a:rPr>
              <a:t>Το γραμμικό φάσμα εκπομπής του υδρογόνου στην ορατή περιοχή έχει μόνο </a:t>
            </a:r>
            <a:r>
              <a:rPr lang="el-GR" sz="2400" b="1" dirty="0" smtClean="0">
                <a:solidFill>
                  <a:schemeClr val="bg2"/>
                </a:solidFill>
                <a:latin typeface="Calibri" pitchFamily="34" charset="0"/>
                <a:cs typeface="Calibri" pitchFamily="34" charset="0"/>
              </a:rPr>
              <a:t>4 φασματικές γραμμές</a:t>
            </a:r>
            <a:endParaRPr lang="el-GR" sz="2400" dirty="0" smtClean="0">
              <a:solidFill>
                <a:schemeClr val="bg2"/>
              </a:solidFill>
              <a:latin typeface="Calibri" pitchFamily="34" charset="0"/>
              <a:cs typeface="Calibri" pitchFamily="34"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l-GR" dirty="0">
                <a:solidFill>
                  <a:schemeClr val="tx2">
                    <a:lumMod val="50000"/>
                  </a:schemeClr>
                </a:solidFill>
                <a:latin typeface="Microsoft Sans Serif" pitchFamily="34" charset="0"/>
              </a:rPr>
              <a:t>Η θεωρία του </a:t>
            </a:r>
            <a:r>
              <a:rPr lang="en-US" dirty="0">
                <a:solidFill>
                  <a:schemeClr val="tx2">
                    <a:lumMod val="50000"/>
                  </a:schemeClr>
                </a:solidFill>
                <a:latin typeface="Microsoft Sans Serif" pitchFamily="34" charset="0"/>
              </a:rPr>
              <a:t>Bohr</a:t>
            </a:r>
            <a:endParaRPr lang="el-GR" dirty="0">
              <a:solidFill>
                <a:schemeClr val="tx2">
                  <a:lumMod val="50000"/>
                </a:schemeClr>
              </a:solidFill>
              <a:latin typeface="Microsoft Sans Serif" pitchFamily="34" charset="0"/>
            </a:endParaRPr>
          </a:p>
        </p:txBody>
      </p:sp>
      <p:sp>
        <p:nvSpPr>
          <p:cNvPr id="318467" name="Rectangle 3"/>
          <p:cNvSpPr>
            <a:spLocks noGrp="1" noChangeArrowheads="1"/>
          </p:cNvSpPr>
          <p:nvPr>
            <p:ph type="body" sz="half" idx="1"/>
          </p:nvPr>
        </p:nvSpPr>
        <p:spPr>
          <a:xfrm>
            <a:off x="360363" y="1260475"/>
            <a:ext cx="3384103" cy="3540125"/>
          </a:xfrm>
        </p:spPr>
        <p:txBody>
          <a:bodyPr/>
          <a:lstStyle/>
          <a:p>
            <a:pPr>
              <a:buClrTx/>
              <a:buFont typeface="Wingdings" pitchFamily="2" charset="2"/>
              <a:buChar char="Ø"/>
            </a:pPr>
            <a:r>
              <a:rPr lang="el-GR" sz="2200" dirty="0">
                <a:solidFill>
                  <a:schemeClr val="bg2"/>
                </a:solidFill>
                <a:latin typeface="Microsoft Sans Serif" pitchFamily="34" charset="0"/>
              </a:rPr>
              <a:t>Ερμηνεύει το φάσμα εκπομπής του υδρογόνου</a:t>
            </a:r>
          </a:p>
          <a:p>
            <a:pPr>
              <a:buClrTx/>
              <a:buFont typeface="Wingdings" pitchFamily="2" charset="2"/>
              <a:buChar char="Ø"/>
            </a:pPr>
            <a:r>
              <a:rPr lang="el-GR" sz="2200" dirty="0">
                <a:solidFill>
                  <a:schemeClr val="bg2"/>
                </a:solidFill>
                <a:latin typeface="Microsoft Sans Serif" pitchFamily="34" charset="0"/>
              </a:rPr>
              <a:t>Δεν ερμηνεύει:</a:t>
            </a:r>
          </a:p>
          <a:p>
            <a:pPr>
              <a:buClrTx/>
              <a:buNone/>
            </a:pPr>
            <a:r>
              <a:rPr lang="el-GR" sz="2200" dirty="0">
                <a:solidFill>
                  <a:schemeClr val="bg2"/>
                </a:solidFill>
                <a:latin typeface="Microsoft Sans Serif" pitchFamily="34" charset="0"/>
              </a:rPr>
              <a:t>	-Φάσματα εκπομπής </a:t>
            </a:r>
            <a:r>
              <a:rPr lang="el-GR" sz="2200" dirty="0" err="1">
                <a:solidFill>
                  <a:schemeClr val="bg2"/>
                </a:solidFill>
                <a:latin typeface="Microsoft Sans Serif" pitchFamily="34" charset="0"/>
              </a:rPr>
              <a:t>πολυηλεκτρονικών</a:t>
            </a:r>
            <a:r>
              <a:rPr lang="el-GR" sz="2200" dirty="0">
                <a:solidFill>
                  <a:schemeClr val="bg2"/>
                </a:solidFill>
                <a:latin typeface="Microsoft Sans Serif" pitchFamily="34" charset="0"/>
              </a:rPr>
              <a:t> ατόμων</a:t>
            </a:r>
          </a:p>
          <a:p>
            <a:pPr>
              <a:buClrTx/>
              <a:buNone/>
            </a:pPr>
            <a:r>
              <a:rPr lang="el-GR" sz="2200" dirty="0">
                <a:solidFill>
                  <a:schemeClr val="bg2"/>
                </a:solidFill>
                <a:latin typeface="Microsoft Sans Serif" pitchFamily="34" charset="0"/>
              </a:rPr>
              <a:t> </a:t>
            </a:r>
            <a:r>
              <a:rPr lang="el-GR" sz="2200" dirty="0" smtClean="0">
                <a:solidFill>
                  <a:schemeClr val="bg2"/>
                </a:solidFill>
                <a:latin typeface="Microsoft Sans Serif" pitchFamily="34" charset="0"/>
              </a:rPr>
              <a:t>    -</a:t>
            </a:r>
            <a:r>
              <a:rPr lang="el-GR" sz="2200" dirty="0">
                <a:solidFill>
                  <a:schemeClr val="bg2"/>
                </a:solidFill>
                <a:latin typeface="Microsoft Sans Serif" pitchFamily="34" charset="0"/>
              </a:rPr>
              <a:t>Χημικό δεσμό</a:t>
            </a:r>
          </a:p>
          <a:p>
            <a:pPr>
              <a:buFontTx/>
              <a:buNone/>
            </a:pPr>
            <a:r>
              <a:rPr lang="el-GR" sz="2200" dirty="0">
                <a:solidFill>
                  <a:schemeClr val="accent2"/>
                </a:solidFill>
                <a:latin typeface="Microsoft Sans Serif" pitchFamily="34" charset="0"/>
              </a:rPr>
              <a:t>                          </a:t>
            </a:r>
            <a:endParaRPr lang="el-GR" sz="1600" dirty="0">
              <a:solidFill>
                <a:schemeClr val="accent2"/>
              </a:solidFill>
              <a:latin typeface="Microsoft Sans Serif" pitchFamily="34" charset="0"/>
            </a:endParaRPr>
          </a:p>
        </p:txBody>
      </p:sp>
      <p:pic>
        <p:nvPicPr>
          <p:cNvPr id="318468" name="Picture 4" descr="hydrogen"/>
          <p:cNvPicPr>
            <a:picLocks noGrp="1" noChangeAspect="1" noChangeArrowheads="1"/>
          </p:cNvPicPr>
          <p:nvPr>
            <p:ph sz="quarter" idx="2"/>
          </p:nvPr>
        </p:nvPicPr>
        <p:blipFill>
          <a:blip r:embed="rId3" cstate="print"/>
          <a:srcRect/>
          <a:stretch>
            <a:fillRect/>
          </a:stretch>
        </p:blipFill>
        <p:spPr>
          <a:xfrm>
            <a:off x="4032250" y="900113"/>
            <a:ext cx="2665413" cy="2305050"/>
          </a:xfrm>
        </p:spPr>
      </p:pic>
      <p:pic>
        <p:nvPicPr>
          <p:cNvPr id="318469" name="Picture 5" descr="spectrac[1]"/>
          <p:cNvPicPr>
            <a:picLocks noChangeAspect="1" noChangeArrowheads="1"/>
          </p:cNvPicPr>
          <p:nvPr/>
        </p:nvPicPr>
        <p:blipFill>
          <a:blip r:embed="rId4" cstate="print"/>
          <a:srcRect/>
          <a:stretch>
            <a:fillRect/>
          </a:stretch>
        </p:blipFill>
        <p:spPr bwMode="auto">
          <a:xfrm>
            <a:off x="4322763" y="4787900"/>
            <a:ext cx="2085975" cy="479425"/>
          </a:xfrm>
          <a:prstGeom prst="rect">
            <a:avLst/>
          </a:prstGeom>
          <a:noFill/>
        </p:spPr>
      </p:pic>
      <p:graphicFrame>
        <p:nvGraphicFramePr>
          <p:cNvPr id="318470" name="Object 6"/>
          <p:cNvGraphicFramePr>
            <a:graphicFrameLocks noChangeAspect="1"/>
          </p:cNvGraphicFramePr>
          <p:nvPr>
            <p:ph sz="quarter" idx="3"/>
          </p:nvPr>
        </p:nvGraphicFramePr>
        <p:xfrm>
          <a:off x="4032250" y="3276600"/>
          <a:ext cx="2665413" cy="1439863"/>
        </p:xfrm>
        <a:graphic>
          <a:graphicData uri="http://schemas.openxmlformats.org/presentationml/2006/ole">
            <p:oleObj spid="_x0000_s318470" name="Φωτογραφία του Photo Editor" r:id="rId5" imgW="4420217" imgH="2495238" progId="">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fade">
                                      <p:cBhvr>
                                        <p:cTn id="7" dur="2000"/>
                                        <p:tgtEl>
                                          <p:spTgt spid="3184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8467"/>
                                        </p:tgtEl>
                                        <p:attrNameLst>
                                          <p:attrName>style.visibility</p:attrName>
                                        </p:attrNameLst>
                                      </p:cBhvr>
                                      <p:to>
                                        <p:strVal val="visible"/>
                                      </p:to>
                                    </p:set>
                                    <p:animEffect transition="in" filter="fade">
                                      <p:cBhvr>
                                        <p:cTn id="10" dur="2000"/>
                                        <p:tgtEl>
                                          <p:spTgt spid="31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p:bldP spid="31846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sz="2200" dirty="0">
                <a:solidFill>
                  <a:schemeClr val="tx2">
                    <a:lumMod val="50000"/>
                  </a:schemeClr>
                </a:solidFill>
                <a:effectLst>
                  <a:outerShdw blurRad="38100" dist="38100" dir="2700000" algn="tl">
                    <a:srgbClr val="000000">
                      <a:alpha val="43137"/>
                    </a:srgbClr>
                  </a:outerShdw>
                </a:effectLst>
                <a:latin typeface="Microsoft Sans Serif" pitchFamily="34" charset="0"/>
              </a:rPr>
              <a:t>ΣΥΝΕΒΑΛΑΝ ΣΤΗΝ ΑΝΑΠΤΥΞΗ ΤΗΣ </a:t>
            </a:r>
            <a:r>
              <a:rPr lang="el-GR" sz="2200" b="1" dirty="0">
                <a:solidFill>
                  <a:schemeClr val="tx2">
                    <a:lumMod val="50000"/>
                  </a:schemeClr>
                </a:solidFill>
                <a:effectLst>
                  <a:outerShdw blurRad="38100" dist="38100" dir="2700000" algn="tl">
                    <a:srgbClr val="000000">
                      <a:alpha val="43137"/>
                    </a:srgbClr>
                  </a:outerShdw>
                </a:effectLst>
                <a:latin typeface="Microsoft Sans Serif" pitchFamily="34" charset="0"/>
              </a:rPr>
              <a:t>ΣΥΓΧΡΟΝΗΣ (ΚΒΑΝΤΟΜΗΧΑΝΙΚΗΣ) </a:t>
            </a:r>
            <a:r>
              <a:rPr lang="el-GR" sz="2200" dirty="0">
                <a:solidFill>
                  <a:schemeClr val="tx2">
                    <a:lumMod val="50000"/>
                  </a:schemeClr>
                </a:solidFill>
                <a:effectLst>
                  <a:outerShdw blurRad="38100" dist="38100" dir="2700000" algn="tl">
                    <a:srgbClr val="000000">
                      <a:alpha val="43137"/>
                    </a:srgbClr>
                  </a:outerShdw>
                </a:effectLst>
                <a:latin typeface="Microsoft Sans Serif" pitchFamily="34" charset="0"/>
              </a:rPr>
              <a:t>ΑΝΤΙΛΗΨΗΣ ΓΙΑ ΤΟ ΑΤΟΜΟ</a:t>
            </a:r>
          </a:p>
        </p:txBody>
      </p:sp>
      <p:sp>
        <p:nvSpPr>
          <p:cNvPr id="10243" name="Rectangle 3"/>
          <p:cNvSpPr>
            <a:spLocks noGrp="1" noChangeArrowheads="1"/>
          </p:cNvSpPr>
          <p:nvPr>
            <p:ph type="body" idx="1"/>
          </p:nvPr>
        </p:nvSpPr>
        <p:spPr>
          <a:xfrm>
            <a:off x="360363" y="1260475"/>
            <a:ext cx="6696471" cy="3540125"/>
          </a:xfrm>
        </p:spPr>
        <p:txBody>
          <a:bodyPr/>
          <a:lstStyle/>
          <a:p>
            <a:pPr marL="108000" algn="just">
              <a:buClrTx/>
              <a:buNone/>
            </a:pPr>
            <a:r>
              <a:rPr lang="en-US" sz="2400" dirty="0" smtClean="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Κβαντομηχανική </a:t>
            </a:r>
            <a:r>
              <a:rPr lang="el-GR" sz="2400" dirty="0" smtClean="0">
                <a:solidFill>
                  <a:schemeClr val="bg2"/>
                </a:solidFill>
                <a:latin typeface="Calibri" pitchFamily="34" charset="0"/>
                <a:cs typeface="Calibri" pitchFamily="34" charset="0"/>
              </a:rPr>
              <a:t>είναι ο κλάδος της Φυσικής που περιγράφει με μαθηματικές εξισώσεις τις κυματικές ιδιότητες των στοιχειωδών σωματιδίων</a:t>
            </a:r>
          </a:p>
          <a:p>
            <a:pPr marL="108000" algn="just">
              <a:buClrTx/>
              <a:buFont typeface="Wingdings" pitchFamily="2" charset="2"/>
              <a:buChar char="Ø"/>
            </a:pPr>
            <a:r>
              <a:rPr lang="el-GR" sz="2400" dirty="0" err="1" smtClean="0">
                <a:solidFill>
                  <a:schemeClr val="bg2"/>
                </a:solidFill>
                <a:latin typeface="Calibri" pitchFamily="34" charset="0"/>
                <a:cs typeface="Calibri" pitchFamily="34" charset="0"/>
              </a:rPr>
              <a:t>Κβάντωση</a:t>
            </a:r>
            <a:r>
              <a:rPr lang="el-GR" sz="2400" dirty="0" smtClean="0">
                <a:solidFill>
                  <a:schemeClr val="bg2"/>
                </a:solidFill>
                <a:latin typeface="Calibri" pitchFamily="34" charset="0"/>
                <a:cs typeface="Calibri" pitchFamily="34" charset="0"/>
              </a:rPr>
              <a:t> της ενέργειας </a:t>
            </a:r>
            <a:r>
              <a:rPr lang="en-US" sz="2400" b="1" dirty="0" err="1" smtClean="0">
                <a:solidFill>
                  <a:schemeClr val="bg2"/>
                </a:solidFill>
                <a:latin typeface="Calibri" pitchFamily="34" charset="0"/>
                <a:cs typeface="Calibri" pitchFamily="34" charset="0"/>
              </a:rPr>
              <a:t>PlancK</a:t>
            </a:r>
            <a:r>
              <a:rPr lang="en-US" sz="2400" dirty="0" smtClean="0">
                <a:solidFill>
                  <a:schemeClr val="bg2"/>
                </a:solidFill>
                <a:latin typeface="Calibri" pitchFamily="34" charset="0"/>
                <a:cs typeface="Calibri" pitchFamily="34" charset="0"/>
              </a:rPr>
              <a:t> (1900)</a:t>
            </a:r>
            <a:endParaRPr lang="el-GR" sz="2400" dirty="0">
              <a:solidFill>
                <a:schemeClr val="bg2"/>
              </a:solidFill>
              <a:latin typeface="Calibri" pitchFamily="34" charset="0"/>
              <a:cs typeface="Calibri" pitchFamily="34" charset="0"/>
            </a:endParaRPr>
          </a:p>
          <a:p>
            <a:pPr marL="108000" algn="just">
              <a:buClrTx/>
              <a:buFont typeface="Wingdings" pitchFamily="2" charset="2"/>
              <a:buChar char="Ø"/>
            </a:pPr>
            <a:r>
              <a:rPr lang="el-GR" sz="2400" dirty="0">
                <a:solidFill>
                  <a:schemeClr val="bg2"/>
                </a:solidFill>
                <a:latin typeface="Calibri" pitchFamily="34" charset="0"/>
                <a:cs typeface="Calibri" pitchFamily="34" charset="0"/>
              </a:rPr>
              <a:t>Κυματική θεωρία της ύλης</a:t>
            </a:r>
            <a:r>
              <a:rPr lang="en-US" sz="2400" dirty="0">
                <a:solidFill>
                  <a:schemeClr val="bg2"/>
                </a:solidFill>
                <a:latin typeface="Calibri" pitchFamily="34" charset="0"/>
                <a:cs typeface="Calibri" pitchFamily="34" charset="0"/>
              </a:rPr>
              <a:t> </a:t>
            </a:r>
            <a:r>
              <a:rPr lang="el-GR" sz="2400" dirty="0">
                <a:solidFill>
                  <a:schemeClr val="bg2"/>
                </a:solidFill>
                <a:latin typeface="Calibri" pitchFamily="34" charset="0"/>
                <a:cs typeface="Calibri" pitchFamily="34" charset="0"/>
              </a:rPr>
              <a:t>του </a:t>
            </a:r>
            <a:r>
              <a:rPr lang="en-US" sz="2400" b="1" dirty="0" smtClean="0">
                <a:solidFill>
                  <a:schemeClr val="bg2"/>
                </a:solidFill>
                <a:latin typeface="Calibri" pitchFamily="34" charset="0"/>
                <a:cs typeface="Calibri" pitchFamily="34" charset="0"/>
              </a:rPr>
              <a:t>De Broglie </a:t>
            </a:r>
            <a:r>
              <a:rPr lang="en-US" sz="2400" dirty="0" smtClean="0">
                <a:solidFill>
                  <a:schemeClr val="bg2"/>
                </a:solidFill>
                <a:latin typeface="Calibri" pitchFamily="34" charset="0"/>
                <a:cs typeface="Calibri" pitchFamily="34" charset="0"/>
              </a:rPr>
              <a:t>(</a:t>
            </a:r>
            <a:r>
              <a:rPr lang="en-US" sz="2400" dirty="0">
                <a:solidFill>
                  <a:schemeClr val="bg2"/>
                </a:solidFill>
                <a:latin typeface="Calibri" pitchFamily="34" charset="0"/>
                <a:cs typeface="Calibri" pitchFamily="34" charset="0"/>
              </a:rPr>
              <a:t>1924)</a:t>
            </a:r>
          </a:p>
          <a:p>
            <a:pPr marL="108000" algn="just">
              <a:buClrTx/>
              <a:buFont typeface="Wingdings" pitchFamily="2" charset="2"/>
              <a:buChar char="Ø"/>
            </a:pPr>
            <a:r>
              <a:rPr lang="el-GR" sz="2400" dirty="0">
                <a:solidFill>
                  <a:schemeClr val="bg2"/>
                </a:solidFill>
                <a:latin typeface="Calibri" pitchFamily="34" charset="0"/>
                <a:cs typeface="Calibri" pitchFamily="34" charset="0"/>
              </a:rPr>
              <a:t>Αρχή της αβεβαιότητας (απροσδιοριστίας) του </a:t>
            </a:r>
            <a:r>
              <a:rPr lang="en-US" sz="2400" b="1" dirty="0" smtClean="0">
                <a:solidFill>
                  <a:schemeClr val="bg2"/>
                </a:solidFill>
                <a:latin typeface="Calibri" pitchFamily="34" charset="0"/>
                <a:cs typeface="Calibri" pitchFamily="34" charset="0"/>
              </a:rPr>
              <a:t>Heisenberg</a:t>
            </a:r>
            <a:r>
              <a:rPr lang="en-US" sz="2400" dirty="0" smtClean="0">
                <a:solidFill>
                  <a:schemeClr val="bg2"/>
                </a:solidFill>
                <a:latin typeface="Calibri" pitchFamily="34" charset="0"/>
                <a:cs typeface="Calibri" pitchFamily="34" charset="0"/>
              </a:rPr>
              <a:t> </a:t>
            </a:r>
            <a:r>
              <a:rPr lang="en-US" sz="2400" dirty="0">
                <a:solidFill>
                  <a:schemeClr val="bg2"/>
                </a:solidFill>
                <a:latin typeface="Calibri" pitchFamily="34" charset="0"/>
                <a:cs typeface="Calibri" pitchFamily="34" charset="0"/>
              </a:rPr>
              <a:t>(1927)</a:t>
            </a:r>
          </a:p>
          <a:p>
            <a:pPr marL="108000" algn="just">
              <a:buClrTx/>
              <a:buFont typeface="Wingdings" pitchFamily="2" charset="2"/>
              <a:buChar char="Ø"/>
            </a:pPr>
            <a:r>
              <a:rPr lang="el-GR" sz="2400" dirty="0">
                <a:solidFill>
                  <a:schemeClr val="bg2"/>
                </a:solidFill>
                <a:latin typeface="Calibri" pitchFamily="34" charset="0"/>
                <a:cs typeface="Calibri" pitchFamily="34" charset="0"/>
              </a:rPr>
              <a:t>Κυματική εξίσωση του </a:t>
            </a:r>
            <a:r>
              <a:rPr lang="en-US" sz="2400" b="1" dirty="0" err="1" smtClean="0">
                <a:solidFill>
                  <a:schemeClr val="bg2"/>
                </a:solidFill>
                <a:latin typeface="Calibri" pitchFamily="34" charset="0"/>
                <a:cs typeface="Calibri" pitchFamily="34" charset="0"/>
              </a:rPr>
              <a:t>Schroedinger</a:t>
            </a:r>
            <a:r>
              <a:rPr lang="en-US" sz="2400" dirty="0" smtClean="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 </a:t>
            </a:r>
            <a:r>
              <a:rPr lang="el-GR" sz="2400" dirty="0">
                <a:solidFill>
                  <a:schemeClr val="bg2"/>
                </a:solidFill>
                <a:latin typeface="Calibri" pitchFamily="34" charset="0"/>
                <a:cs typeface="Calibri" pitchFamily="34" charset="0"/>
              </a:rPr>
              <a:t>(1926)</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fade">
                                      <p:cBhvr>
                                        <p:cTn id="10"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sz="2800" dirty="0">
                <a:solidFill>
                  <a:schemeClr val="tx2">
                    <a:lumMod val="50000"/>
                  </a:schemeClr>
                </a:solidFill>
                <a:latin typeface="Microsoft Sans Serif" pitchFamily="34" charset="0"/>
              </a:rPr>
              <a:t>Κυματική θεωρία της ύλης του </a:t>
            </a:r>
            <a:r>
              <a:rPr lang="en-US" sz="2800" dirty="0">
                <a:solidFill>
                  <a:schemeClr val="tx2">
                    <a:lumMod val="50000"/>
                  </a:schemeClr>
                </a:solidFill>
                <a:latin typeface="Microsoft Sans Serif" pitchFamily="34" charset="0"/>
              </a:rPr>
              <a:t>De Broglie</a:t>
            </a:r>
            <a:endParaRPr lang="el-GR" sz="2800" dirty="0">
              <a:solidFill>
                <a:schemeClr val="tx2">
                  <a:lumMod val="50000"/>
                </a:schemeClr>
              </a:solidFill>
              <a:latin typeface="Microsoft Sans Serif" pitchFamily="34" charset="0"/>
            </a:endParaRPr>
          </a:p>
        </p:txBody>
      </p:sp>
      <p:sp>
        <p:nvSpPr>
          <p:cNvPr id="11267" name="Rectangle 3"/>
          <p:cNvSpPr>
            <a:spLocks noGrp="1" noChangeArrowheads="1"/>
          </p:cNvSpPr>
          <p:nvPr>
            <p:ph type="body" sz="half" idx="1"/>
          </p:nvPr>
        </p:nvSpPr>
        <p:spPr>
          <a:xfrm>
            <a:off x="215900" y="1260475"/>
            <a:ext cx="4104630" cy="3960813"/>
          </a:xfrm>
        </p:spPr>
        <p:txBody>
          <a:bodyPr/>
          <a:lstStyle/>
          <a:p>
            <a:pPr>
              <a:lnSpc>
                <a:spcPct val="90000"/>
              </a:lnSpc>
              <a:buFontTx/>
              <a:buNone/>
            </a:pPr>
            <a:r>
              <a:rPr lang="el-GR" sz="1800" dirty="0">
                <a:solidFill>
                  <a:schemeClr val="accent2"/>
                </a:solidFill>
              </a:rPr>
              <a:t> 	</a:t>
            </a:r>
            <a:r>
              <a:rPr lang="el-GR" sz="2400" dirty="0">
                <a:solidFill>
                  <a:schemeClr val="bg2"/>
                </a:solidFill>
                <a:latin typeface="Calibri" pitchFamily="34" charset="0"/>
                <a:cs typeface="Calibri" pitchFamily="34" charset="0"/>
              </a:rPr>
              <a:t>Το φως, του οποίου το </a:t>
            </a:r>
            <a:r>
              <a:rPr lang="el-GR" sz="2400" dirty="0" err="1">
                <a:solidFill>
                  <a:schemeClr val="bg2"/>
                </a:solidFill>
                <a:latin typeface="Calibri" pitchFamily="34" charset="0"/>
                <a:cs typeface="Calibri" pitchFamily="34" charset="0"/>
              </a:rPr>
              <a:t>κβάντο</a:t>
            </a:r>
            <a:r>
              <a:rPr lang="el-GR" sz="2400" dirty="0">
                <a:solidFill>
                  <a:schemeClr val="bg2"/>
                </a:solidFill>
                <a:latin typeface="Calibri" pitchFamily="34" charset="0"/>
                <a:cs typeface="Calibri" pitchFamily="34" charset="0"/>
              </a:rPr>
              <a:t> ονομάζεται φωτόνιο, όπως και κάθε κινούμενο μικρό σωματίδιο π.χ. ηλεκτρόνιο, παρουσιάζει διττή φύση, σωματιδίου (κβάντα) και κύματος (ηλεκτρομαγνητικό κύμα)	</a:t>
            </a:r>
          </a:p>
          <a:p>
            <a:pPr>
              <a:lnSpc>
                <a:spcPct val="90000"/>
              </a:lnSpc>
              <a:buFontTx/>
              <a:buNone/>
            </a:pPr>
            <a:r>
              <a:rPr lang="el-GR" sz="1400" dirty="0">
                <a:solidFill>
                  <a:schemeClr val="accent2"/>
                </a:solidFill>
                <a:latin typeface="Microsoft Sans Serif" pitchFamily="34" charset="0"/>
              </a:rPr>
              <a:t>                                              </a:t>
            </a:r>
            <a:endParaRPr lang="en-US" sz="1400" dirty="0">
              <a:solidFill>
                <a:schemeClr val="accent2"/>
              </a:solidFill>
              <a:latin typeface="Microsoft Sans Serif" pitchFamily="34" charset="0"/>
            </a:endParaRPr>
          </a:p>
        </p:txBody>
      </p:sp>
      <p:pic>
        <p:nvPicPr>
          <p:cNvPr id="11274" name="Picture 10" descr="de Broglie"/>
          <p:cNvPicPr>
            <a:picLocks noGrp="1" noChangeAspect="1" noChangeArrowheads="1"/>
          </p:cNvPicPr>
          <p:nvPr>
            <p:ph sz="quarter" idx="2"/>
          </p:nvPr>
        </p:nvPicPr>
        <p:blipFill>
          <a:blip r:embed="rId3" cstate="print"/>
          <a:srcRect/>
          <a:stretch>
            <a:fillRect/>
          </a:stretch>
        </p:blipFill>
        <p:spPr>
          <a:xfrm>
            <a:off x="4646613" y="971550"/>
            <a:ext cx="1835150" cy="2376488"/>
          </a:xfrm>
        </p:spPr>
      </p:pic>
      <p:graphicFrame>
        <p:nvGraphicFramePr>
          <p:cNvPr id="11278" name="Object 14"/>
          <p:cNvGraphicFramePr>
            <a:graphicFrameLocks noChangeAspect="1"/>
          </p:cNvGraphicFramePr>
          <p:nvPr>
            <p:ph sz="quarter" idx="3"/>
          </p:nvPr>
        </p:nvGraphicFramePr>
        <p:xfrm>
          <a:off x="4324489" y="3636441"/>
          <a:ext cx="2514957" cy="1296144"/>
        </p:xfrm>
        <a:graphic>
          <a:graphicData uri="http://schemas.openxmlformats.org/presentationml/2006/ole">
            <p:oleObj spid="_x0000_s11278" name="Equation" r:id="rId4" imgW="1409400" imgH="698400" progId="">
              <p:embed/>
            </p:oleObj>
          </a:graphicData>
        </a:graphic>
      </p:graphicFrame>
      <p:pic>
        <p:nvPicPr>
          <p:cNvPr id="11279" name="Picture 15"/>
          <p:cNvPicPr>
            <a:picLocks noChangeAspect="1" noChangeArrowheads="1"/>
          </p:cNvPicPr>
          <p:nvPr/>
        </p:nvPicPr>
        <p:blipFill>
          <a:blip r:embed="rId5" cstate="print"/>
          <a:srcRect/>
          <a:stretch>
            <a:fillRect/>
          </a:stretch>
        </p:blipFill>
        <p:spPr bwMode="auto">
          <a:xfrm>
            <a:off x="4752578" y="4356521"/>
            <a:ext cx="1438275" cy="51968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fade">
                                      <p:cBhvr>
                                        <p:cTn id="10"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360363" y="179388"/>
            <a:ext cx="6336431" cy="648741"/>
          </a:xfrm>
        </p:spPr>
        <p:txBody>
          <a:bodyPr/>
          <a:lstStyle/>
          <a:p>
            <a:r>
              <a:rPr lang="el-GR" sz="3200" dirty="0">
                <a:solidFill>
                  <a:schemeClr val="tx2">
                    <a:lumMod val="50000"/>
                  </a:schemeClr>
                </a:solidFill>
                <a:latin typeface="Microsoft Sans Serif" pitchFamily="34" charset="0"/>
              </a:rPr>
              <a:t>Αρχή της αβεβαιότητας</a:t>
            </a:r>
            <a:br>
              <a:rPr lang="el-GR" sz="3200" dirty="0">
                <a:solidFill>
                  <a:schemeClr val="tx2">
                    <a:lumMod val="50000"/>
                  </a:schemeClr>
                </a:solidFill>
                <a:latin typeface="Microsoft Sans Serif" pitchFamily="34" charset="0"/>
              </a:rPr>
            </a:br>
            <a:r>
              <a:rPr lang="el-GR" sz="3200" dirty="0">
                <a:solidFill>
                  <a:schemeClr val="tx2">
                    <a:lumMod val="50000"/>
                  </a:schemeClr>
                </a:solidFill>
                <a:latin typeface="Microsoft Sans Serif" pitchFamily="34" charset="0"/>
              </a:rPr>
              <a:t>του </a:t>
            </a:r>
            <a:r>
              <a:rPr lang="en-US" sz="3200" dirty="0">
                <a:solidFill>
                  <a:schemeClr val="tx2">
                    <a:lumMod val="50000"/>
                  </a:schemeClr>
                </a:solidFill>
                <a:latin typeface="Microsoft Sans Serif" pitchFamily="34" charset="0"/>
              </a:rPr>
              <a:t>Heisenberg</a:t>
            </a:r>
            <a:endParaRPr lang="el-GR" sz="3200" dirty="0">
              <a:solidFill>
                <a:schemeClr val="tx2">
                  <a:lumMod val="50000"/>
                </a:schemeClr>
              </a:solidFill>
              <a:latin typeface="Microsoft Sans Serif" pitchFamily="34" charset="0"/>
            </a:endParaRPr>
          </a:p>
        </p:txBody>
      </p:sp>
      <p:sp>
        <p:nvSpPr>
          <p:cNvPr id="217091" name="Rectangle 3"/>
          <p:cNvSpPr>
            <a:spLocks noGrp="1" noChangeArrowheads="1"/>
          </p:cNvSpPr>
          <p:nvPr>
            <p:ph type="body" sz="half" idx="1"/>
          </p:nvPr>
        </p:nvSpPr>
        <p:spPr>
          <a:xfrm>
            <a:off x="288082" y="540097"/>
            <a:ext cx="6768752" cy="4536504"/>
          </a:xfrm>
        </p:spPr>
        <p:txBody>
          <a:bodyPr/>
          <a:lstStyle/>
          <a:p>
            <a:pPr>
              <a:lnSpc>
                <a:spcPct val="90000"/>
              </a:lnSpc>
              <a:buFontTx/>
              <a:buNone/>
            </a:pPr>
            <a:endParaRPr lang="el-GR" sz="2200" dirty="0"/>
          </a:p>
          <a:p>
            <a:pPr marL="144000">
              <a:lnSpc>
                <a:spcPct val="90000"/>
              </a:lnSpc>
              <a:buNone/>
            </a:pPr>
            <a:r>
              <a:rPr lang="el-GR" sz="24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Είναι αδύνατον </a:t>
            </a:r>
            <a:r>
              <a:rPr lang="el-GR" sz="2000" dirty="0">
                <a:solidFill>
                  <a:schemeClr val="bg2"/>
                </a:solidFill>
                <a:latin typeface="Calibri" pitchFamily="34" charset="0"/>
                <a:cs typeface="Calibri" pitchFamily="34" charset="0"/>
              </a:rPr>
              <a:t>να προσδιορίσουμε με </a:t>
            </a:r>
            <a:r>
              <a:rPr lang="el-GR" sz="2000" dirty="0" smtClean="0">
                <a:solidFill>
                  <a:schemeClr val="bg2"/>
                </a:solidFill>
                <a:latin typeface="Calibri" pitchFamily="34" charset="0"/>
                <a:cs typeface="Calibri" pitchFamily="34" charset="0"/>
              </a:rPr>
              <a:t>ακρίβεια συγχρόνως </a:t>
            </a:r>
            <a:r>
              <a:rPr lang="el-GR" sz="2000" dirty="0">
                <a:solidFill>
                  <a:schemeClr val="bg2"/>
                </a:solidFill>
                <a:latin typeface="Calibri" pitchFamily="34" charset="0"/>
                <a:cs typeface="Calibri" pitchFamily="34" charset="0"/>
              </a:rPr>
              <a:t>τη θέση και την ορμή (</a:t>
            </a:r>
            <a:r>
              <a:rPr lang="en-US" sz="2000" dirty="0">
                <a:solidFill>
                  <a:schemeClr val="bg2"/>
                </a:solidFill>
                <a:latin typeface="Calibri" pitchFamily="34" charset="0"/>
                <a:cs typeface="Calibri" pitchFamily="34" charset="0"/>
              </a:rPr>
              <a:t>p=m</a:t>
            </a:r>
            <a:r>
              <a:rPr lang="el-GR" sz="2000" dirty="0">
                <a:solidFill>
                  <a:schemeClr val="bg2"/>
                </a:solidFill>
                <a:latin typeface="Calibri" pitchFamily="34" charset="0"/>
                <a:cs typeface="Calibri" pitchFamily="34" charset="0"/>
              </a:rPr>
              <a:t>υ</a:t>
            </a:r>
            <a:r>
              <a:rPr lang="en-US" sz="2000" dirty="0" smtClean="0">
                <a:solidFill>
                  <a:schemeClr val="bg2"/>
                </a:solidFill>
                <a:latin typeface="Calibri" pitchFamily="34" charset="0"/>
                <a:cs typeface="Calibri" pitchFamily="34" charset="0"/>
              </a:rPr>
              <a:t>)</a:t>
            </a:r>
            <a:r>
              <a:rPr lang="el-GR"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ενός </a:t>
            </a:r>
            <a:r>
              <a:rPr lang="el-GR" sz="2000" dirty="0">
                <a:solidFill>
                  <a:schemeClr val="bg2"/>
                </a:solidFill>
                <a:latin typeface="Calibri" pitchFamily="34" charset="0"/>
                <a:cs typeface="Calibri" pitchFamily="34" charset="0"/>
              </a:rPr>
              <a:t>μικρού σωματιδίου π.χ. ηλεκτρονίου.</a:t>
            </a:r>
          </a:p>
          <a:p>
            <a:pPr marL="144000">
              <a:lnSpc>
                <a:spcPct val="90000"/>
              </a:lnSpc>
              <a:buNone/>
            </a:pPr>
            <a:r>
              <a:rPr lang="el-GR" sz="2000" dirty="0" smtClean="0">
                <a:solidFill>
                  <a:schemeClr val="bg2"/>
                </a:solidFill>
                <a:latin typeface="Calibri" pitchFamily="34" charset="0"/>
                <a:cs typeface="Calibri" pitchFamily="34" charset="0"/>
              </a:rPr>
              <a:t>    </a:t>
            </a:r>
            <a:r>
              <a:rPr lang="en-US"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                 Δ</a:t>
            </a:r>
            <a:r>
              <a:rPr lang="en-US" sz="2000" dirty="0" smtClean="0">
                <a:solidFill>
                  <a:schemeClr val="bg2"/>
                </a:solidFill>
                <a:latin typeface="Calibri" pitchFamily="34" charset="0"/>
                <a:cs typeface="Calibri" pitchFamily="34" charset="0"/>
              </a:rPr>
              <a:t>x . </a:t>
            </a:r>
            <a:r>
              <a:rPr lang="el-GR" sz="2000" dirty="0" smtClean="0">
                <a:solidFill>
                  <a:schemeClr val="bg2"/>
                </a:solidFill>
                <a:latin typeface="Calibri" pitchFamily="34" charset="0"/>
                <a:cs typeface="Calibri" pitchFamily="34" charset="0"/>
              </a:rPr>
              <a:t>Δ</a:t>
            </a:r>
            <a:r>
              <a:rPr lang="en-US" sz="2000" dirty="0" err="1" smtClean="0">
                <a:solidFill>
                  <a:schemeClr val="bg2"/>
                </a:solidFill>
                <a:latin typeface="Calibri" pitchFamily="34" charset="0"/>
                <a:cs typeface="Calibri" pitchFamily="34" charset="0"/>
              </a:rPr>
              <a:t>p</a:t>
            </a:r>
            <a:r>
              <a:rPr lang="en-US" sz="2000" baseline="-25000" dirty="0" err="1" smtClean="0">
                <a:solidFill>
                  <a:schemeClr val="bg2"/>
                </a:solidFill>
                <a:latin typeface="Calibri" pitchFamily="34" charset="0"/>
                <a:cs typeface="Calibri" pitchFamily="34" charset="0"/>
              </a:rPr>
              <a:t>x</a:t>
            </a:r>
            <a:r>
              <a:rPr lang="en-US" sz="2000" dirty="0" smtClean="0">
                <a:solidFill>
                  <a:schemeClr val="bg2"/>
                </a:solidFill>
                <a:latin typeface="Calibri" pitchFamily="34" charset="0"/>
                <a:cs typeface="Calibri" pitchFamily="34" charset="0"/>
              </a:rPr>
              <a:t> ≥ </a:t>
            </a:r>
            <a:r>
              <a:rPr lang="en-US" sz="2000" dirty="0" smtClean="0">
                <a:solidFill>
                  <a:schemeClr val="bg2"/>
                </a:solidFill>
                <a:latin typeface="Calibri" pitchFamily="34" charset="0"/>
                <a:cs typeface="Calibri" pitchFamily="34" charset="0"/>
              </a:rPr>
              <a:t>h/4</a:t>
            </a:r>
            <a:r>
              <a:rPr lang="el-GR" sz="2000" dirty="0" smtClean="0">
                <a:solidFill>
                  <a:schemeClr val="bg2"/>
                </a:solidFill>
                <a:latin typeface="Calibri" pitchFamily="34" charset="0"/>
                <a:cs typeface="Calibri" pitchFamily="34" charset="0"/>
              </a:rPr>
              <a:t>π</a:t>
            </a:r>
            <a:r>
              <a:rPr lang="en-US" sz="2000" dirty="0" smtClean="0">
                <a:solidFill>
                  <a:schemeClr val="bg2"/>
                </a:solidFill>
                <a:latin typeface="Calibri" pitchFamily="34" charset="0"/>
                <a:cs typeface="Calibri" pitchFamily="34" charset="0"/>
              </a:rPr>
              <a:t> </a:t>
            </a:r>
          </a:p>
          <a:p>
            <a:pPr marL="144000">
              <a:lnSpc>
                <a:spcPct val="90000"/>
              </a:lnSpc>
              <a:buNone/>
            </a:pPr>
            <a:r>
              <a:rPr lang="en-US" sz="2000" dirty="0" smtClean="0">
                <a:solidFill>
                  <a:schemeClr val="bg2"/>
                </a:solidFill>
                <a:latin typeface="Calibri" pitchFamily="34" charset="0"/>
                <a:cs typeface="Calibri" pitchFamily="34" charset="0"/>
              </a:rPr>
              <a:t>   </a:t>
            </a:r>
            <a:r>
              <a:rPr lang="el-GR" sz="2000" dirty="0" err="1" smtClean="0">
                <a:solidFill>
                  <a:schemeClr val="bg2"/>
                </a:solidFill>
                <a:latin typeface="Calibri" pitchFamily="34" charset="0"/>
                <a:cs typeface="Calibri" pitchFamily="34" charset="0"/>
              </a:rPr>
              <a:t>Δx</a:t>
            </a:r>
            <a:r>
              <a:rPr lang="el-GR" sz="2000" dirty="0" smtClean="0">
                <a:solidFill>
                  <a:schemeClr val="bg2"/>
                </a:solidFill>
                <a:latin typeface="Calibri" pitchFamily="34" charset="0"/>
                <a:cs typeface="Calibri" pitchFamily="34" charset="0"/>
              </a:rPr>
              <a:t>=</a:t>
            </a:r>
            <a:r>
              <a:rPr lang="en-US"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σφάλμα</a:t>
            </a:r>
            <a:r>
              <a:rPr lang="el-GR" sz="2000" dirty="0" smtClean="0">
                <a:solidFill>
                  <a:schemeClr val="bg2"/>
                </a:solidFill>
                <a:latin typeface="Calibri" pitchFamily="34" charset="0"/>
                <a:cs typeface="Calibri" pitchFamily="34" charset="0"/>
              </a:rPr>
              <a:t> καθορισμού </a:t>
            </a:r>
            <a:r>
              <a:rPr lang="el-GR" sz="2000" dirty="0" smtClean="0">
                <a:solidFill>
                  <a:schemeClr val="bg2"/>
                </a:solidFill>
                <a:latin typeface="Calibri" pitchFamily="34" charset="0"/>
                <a:cs typeface="Calibri" pitchFamily="34" charset="0"/>
              </a:rPr>
              <a:t>θέσης</a:t>
            </a:r>
            <a:r>
              <a:rPr lang="en-US"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         </a:t>
            </a:r>
            <a:r>
              <a:rPr lang="el-GR" sz="2000" dirty="0" err="1" smtClean="0">
                <a:solidFill>
                  <a:schemeClr val="bg2"/>
                </a:solidFill>
                <a:latin typeface="Calibri" pitchFamily="34" charset="0"/>
                <a:cs typeface="Calibri" pitchFamily="34" charset="0"/>
              </a:rPr>
              <a:t>Δp</a:t>
            </a:r>
            <a:r>
              <a:rPr lang="en-US" sz="2000" baseline="-25000" dirty="0" smtClean="0">
                <a:solidFill>
                  <a:schemeClr val="bg2"/>
                </a:solidFill>
                <a:latin typeface="Calibri" pitchFamily="34" charset="0"/>
                <a:cs typeface="Calibri" pitchFamily="34" charset="0"/>
              </a:rPr>
              <a:t>x</a:t>
            </a:r>
            <a:r>
              <a:rPr lang="el-GR" sz="2000" dirty="0" smtClean="0">
                <a:solidFill>
                  <a:schemeClr val="bg2"/>
                </a:solidFill>
                <a:latin typeface="Calibri" pitchFamily="34" charset="0"/>
                <a:cs typeface="Calibri" pitchFamily="34" charset="0"/>
              </a:rPr>
              <a:t>=σφάλμα</a:t>
            </a:r>
            <a:r>
              <a:rPr lang="el-GR" sz="2000" dirty="0" smtClean="0">
                <a:solidFill>
                  <a:schemeClr val="bg2"/>
                </a:solidFill>
                <a:latin typeface="Calibri" pitchFamily="34" charset="0"/>
                <a:cs typeface="Calibri" pitchFamily="34" charset="0"/>
              </a:rPr>
              <a:t> καθορισμού </a:t>
            </a:r>
            <a:r>
              <a:rPr lang="el-GR" sz="2000" dirty="0" smtClean="0">
                <a:solidFill>
                  <a:schemeClr val="bg2"/>
                </a:solidFill>
                <a:latin typeface="Calibri" pitchFamily="34" charset="0"/>
                <a:cs typeface="Calibri" pitchFamily="34" charset="0"/>
              </a:rPr>
              <a:t>ορμής</a:t>
            </a:r>
          </a:p>
          <a:p>
            <a:pPr marL="144000">
              <a:lnSpc>
                <a:spcPct val="90000"/>
              </a:lnSpc>
              <a:buNone/>
            </a:pPr>
            <a:r>
              <a:rPr lang="el-GR" sz="2000" dirty="0" smtClean="0">
                <a:solidFill>
                  <a:schemeClr val="bg2"/>
                </a:solidFill>
                <a:latin typeface="Calibri" pitchFamily="34" charset="0"/>
                <a:cs typeface="Calibri" pitchFamily="34" charset="0"/>
              </a:rPr>
              <a:t>                                </a:t>
            </a:r>
            <a:endParaRPr lang="en-US" sz="2000" dirty="0">
              <a:solidFill>
                <a:schemeClr val="bg2"/>
              </a:solidFill>
              <a:latin typeface="Calibri" pitchFamily="34" charset="0"/>
              <a:cs typeface="Calibri" pitchFamily="34" charset="0"/>
            </a:endParaRPr>
          </a:p>
          <a:p>
            <a:pPr>
              <a:lnSpc>
                <a:spcPct val="90000"/>
              </a:lnSpc>
              <a:buFontTx/>
              <a:buNone/>
            </a:pPr>
            <a:r>
              <a:rPr lang="el-GR" sz="1800" dirty="0">
                <a:latin typeface="Microsoft Sans Serif" pitchFamily="34" charset="0"/>
              </a:rPr>
              <a:t> </a:t>
            </a:r>
            <a:r>
              <a:rPr lang="el-GR" sz="2000" dirty="0" smtClean="0">
                <a:solidFill>
                  <a:schemeClr val="bg2"/>
                </a:solidFill>
                <a:latin typeface="Calibri" pitchFamily="34" charset="0"/>
                <a:cs typeface="Calibri" pitchFamily="34" charset="0"/>
              </a:rPr>
              <a:t>Καταργούνται</a:t>
            </a:r>
            <a:r>
              <a:rPr lang="el-GR" sz="2000" dirty="0" smtClean="0">
                <a:solidFill>
                  <a:schemeClr val="bg2"/>
                </a:solidFill>
                <a:latin typeface="Calibri" pitchFamily="34" charset="0"/>
                <a:cs typeface="Calibri" pitchFamily="34" charset="0"/>
              </a:rPr>
              <a:t> όλα τα πλανητικά πρότυπα του </a:t>
            </a:r>
            <a:endParaRPr lang="el-GR" sz="2000" dirty="0" smtClean="0">
              <a:solidFill>
                <a:schemeClr val="bg2"/>
              </a:solidFill>
              <a:latin typeface="Calibri" pitchFamily="34" charset="0"/>
              <a:cs typeface="Calibri" pitchFamily="34" charset="0"/>
            </a:endParaRPr>
          </a:p>
          <a:p>
            <a:pPr>
              <a:lnSpc>
                <a:spcPct val="90000"/>
              </a:lnSpc>
              <a:buFontTx/>
              <a:buNone/>
            </a:pPr>
            <a:r>
              <a:rPr lang="el-GR" sz="2000" dirty="0" smtClean="0">
                <a:solidFill>
                  <a:schemeClr val="bg2"/>
                </a:solidFill>
                <a:latin typeface="Calibri" pitchFamily="34" charset="0"/>
                <a:cs typeface="Calibri" pitchFamily="34" charset="0"/>
              </a:rPr>
              <a:t>ατόμου</a:t>
            </a:r>
            <a:r>
              <a:rPr lang="el-GR" sz="2000" dirty="0" smtClean="0">
                <a:solidFill>
                  <a:schemeClr val="bg2"/>
                </a:solidFill>
                <a:latin typeface="Calibri" pitchFamily="34" charset="0"/>
                <a:cs typeface="Calibri" pitchFamily="34" charset="0"/>
              </a:rPr>
              <a:t> που </a:t>
            </a:r>
            <a:r>
              <a:rPr lang="el-GR" sz="2000" dirty="0" smtClean="0">
                <a:solidFill>
                  <a:schemeClr val="bg2"/>
                </a:solidFill>
                <a:latin typeface="Calibri" pitchFamily="34" charset="0"/>
                <a:cs typeface="Calibri" pitchFamily="34" charset="0"/>
              </a:rPr>
              <a:t>βασίζονται</a:t>
            </a:r>
            <a:r>
              <a:rPr lang="el-GR" sz="2000" dirty="0" smtClean="0">
                <a:solidFill>
                  <a:schemeClr val="bg2"/>
                </a:solidFill>
                <a:latin typeface="Calibri" pitchFamily="34" charset="0"/>
                <a:cs typeface="Calibri" pitchFamily="34" charset="0"/>
              </a:rPr>
              <a:t>  στον καθορισμό των </a:t>
            </a:r>
            <a:endParaRPr lang="el-GR" sz="2000" dirty="0" smtClean="0">
              <a:solidFill>
                <a:schemeClr val="bg2"/>
              </a:solidFill>
              <a:latin typeface="Calibri" pitchFamily="34" charset="0"/>
              <a:cs typeface="Calibri" pitchFamily="34" charset="0"/>
            </a:endParaRPr>
          </a:p>
          <a:p>
            <a:pPr marL="36000">
              <a:lnSpc>
                <a:spcPct val="90000"/>
              </a:lnSpc>
              <a:buFontTx/>
              <a:buNone/>
            </a:pPr>
            <a:r>
              <a:rPr lang="el-GR" sz="2000" dirty="0" smtClean="0">
                <a:solidFill>
                  <a:schemeClr val="bg2"/>
                </a:solidFill>
                <a:latin typeface="Calibri" pitchFamily="34" charset="0"/>
                <a:cs typeface="Calibri" pitchFamily="34" charset="0"/>
              </a:rPr>
              <a:t>τροχιών</a:t>
            </a:r>
            <a:r>
              <a:rPr lang="el-GR" sz="2000" dirty="0" smtClean="0">
                <a:solidFill>
                  <a:schemeClr val="bg2"/>
                </a:solidFill>
                <a:latin typeface="Calibri" pitchFamily="34" charset="0"/>
                <a:cs typeface="Calibri" pitchFamily="34" charset="0"/>
              </a:rPr>
              <a:t> των ηλεκτρονίων </a:t>
            </a:r>
            <a:r>
              <a:rPr lang="el-GR" sz="2000" dirty="0" smtClean="0">
                <a:solidFill>
                  <a:schemeClr val="bg2"/>
                </a:solidFill>
                <a:latin typeface="Calibri" pitchFamily="34" charset="0"/>
                <a:cs typeface="Calibri" pitchFamily="34" charset="0"/>
              </a:rPr>
              <a:t>γύρω από</a:t>
            </a:r>
            <a:r>
              <a:rPr lang="el-GR" sz="2000" dirty="0" smtClean="0">
                <a:solidFill>
                  <a:schemeClr val="bg2"/>
                </a:solidFill>
                <a:latin typeface="Calibri" pitchFamily="34" charset="0"/>
                <a:cs typeface="Calibri" pitchFamily="34" charset="0"/>
              </a:rPr>
              <a:t> τον </a:t>
            </a:r>
            <a:r>
              <a:rPr lang="el-GR" sz="2000" dirty="0" smtClean="0">
                <a:solidFill>
                  <a:schemeClr val="bg2"/>
                </a:solidFill>
                <a:latin typeface="Calibri" pitchFamily="34" charset="0"/>
                <a:cs typeface="Calibri" pitchFamily="34" charset="0"/>
              </a:rPr>
              <a:t>πυρήνα, αφού</a:t>
            </a:r>
            <a:r>
              <a:rPr lang="en-US"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ο</a:t>
            </a:r>
            <a:r>
              <a:rPr lang="el-GR"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καθορισμός</a:t>
            </a:r>
            <a:r>
              <a:rPr lang="en-US"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της</a:t>
            </a:r>
            <a:r>
              <a:rPr lang="en-US"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τροχιάς</a:t>
            </a:r>
            <a:r>
              <a:rPr lang="en-US"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συνεπάγει</a:t>
            </a:r>
            <a:r>
              <a:rPr lang="en-US"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και</a:t>
            </a:r>
            <a:r>
              <a:rPr lang="en-US"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τον ταυτόχρονο </a:t>
            </a:r>
            <a:r>
              <a:rPr lang="el-GR" sz="2000" dirty="0" smtClean="0">
                <a:solidFill>
                  <a:schemeClr val="bg2"/>
                </a:solidFill>
                <a:latin typeface="Calibri" pitchFamily="34" charset="0"/>
                <a:cs typeface="Calibri" pitchFamily="34" charset="0"/>
              </a:rPr>
              <a:t>καθορισμό</a:t>
            </a:r>
            <a:r>
              <a:rPr lang="el-GR" sz="2000" dirty="0" smtClean="0">
                <a:solidFill>
                  <a:schemeClr val="bg2"/>
                </a:solidFill>
                <a:latin typeface="Calibri" pitchFamily="34" charset="0"/>
                <a:cs typeface="Calibri" pitchFamily="34" charset="0"/>
              </a:rPr>
              <a:t> της</a:t>
            </a:r>
            <a:r>
              <a:rPr lang="el-GR"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θέσης</a:t>
            </a:r>
            <a:r>
              <a:rPr lang="en-US"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και</a:t>
            </a:r>
            <a:r>
              <a:rPr lang="el-GR" sz="2000" dirty="0" smtClean="0">
                <a:solidFill>
                  <a:schemeClr val="bg2"/>
                </a:solidFill>
                <a:latin typeface="Calibri" pitchFamily="34" charset="0"/>
                <a:cs typeface="Calibri" pitchFamily="34" charset="0"/>
              </a:rPr>
              <a:t> της ορμής. </a:t>
            </a:r>
            <a:r>
              <a:rPr lang="el-GR" sz="2000" b="1" dirty="0" smtClean="0">
                <a:solidFill>
                  <a:schemeClr val="bg2"/>
                </a:solidFill>
                <a:effectLst>
                  <a:outerShdw blurRad="38100" dist="38100" dir="2700000" algn="tl">
                    <a:srgbClr val="000000">
                      <a:alpha val="43137"/>
                    </a:srgbClr>
                  </a:outerShdw>
                </a:effectLst>
                <a:latin typeface="Calibri" pitchFamily="34" charset="0"/>
                <a:cs typeface="Calibri" pitchFamily="34" charset="0"/>
              </a:rPr>
              <a:t>Η περιγραφή του ατόμου  γίνεται βάσει πιθανοτήτων</a:t>
            </a:r>
            <a:r>
              <a:rPr lang="el-GR" sz="2000" b="1" dirty="0" smtClean="0">
                <a:effectLst>
                  <a:outerShdw blurRad="38100" dist="38100" dir="2700000" algn="tl">
                    <a:srgbClr val="000000">
                      <a:alpha val="43137"/>
                    </a:srgbClr>
                  </a:outerShdw>
                </a:effectLst>
                <a:latin typeface="Microsoft Sans Serif" pitchFamily="34" charset="0"/>
              </a:rPr>
              <a:t>.   </a:t>
            </a:r>
            <a:r>
              <a:rPr lang="el-GR" sz="2000" dirty="0" smtClean="0">
                <a:latin typeface="Microsoft Sans Serif" pitchFamily="34" charset="0"/>
              </a:rPr>
              <a:t>                                                   </a:t>
            </a:r>
            <a:endParaRPr lang="el-GR" sz="2000" dirty="0">
              <a:latin typeface="Microsoft Sans Serif" pitchFamily="34" charset="0"/>
            </a:endParaRPr>
          </a:p>
        </p:txBody>
      </p:sp>
      <p:pic>
        <p:nvPicPr>
          <p:cNvPr id="217093" name="Picture 5" descr="heisenberg"/>
          <p:cNvPicPr>
            <a:picLocks noGrp="1" noChangeAspect="1" noChangeArrowheads="1"/>
          </p:cNvPicPr>
          <p:nvPr>
            <p:ph sz="half" idx="2"/>
          </p:nvPr>
        </p:nvPicPr>
        <p:blipFill>
          <a:blip r:embed="rId2" cstate="print"/>
          <a:srcRect/>
          <a:stretch>
            <a:fillRect/>
          </a:stretch>
        </p:blipFill>
        <p:spPr>
          <a:xfrm>
            <a:off x="5400650" y="1692225"/>
            <a:ext cx="1584176" cy="1872208"/>
          </a:xfrm>
        </p:spPr>
      </p:pic>
      <p:sp>
        <p:nvSpPr>
          <p:cNvPr id="370691" name="AutoShape 3"/>
          <p:cNvSpPr>
            <a:spLocks noChangeArrowheads="1"/>
          </p:cNvSpPr>
          <p:nvPr/>
        </p:nvSpPr>
        <p:spPr bwMode="auto">
          <a:xfrm>
            <a:off x="2520330" y="2772345"/>
            <a:ext cx="177160" cy="326331"/>
          </a:xfrm>
          <a:prstGeom prst="downArrow">
            <a:avLst>
              <a:gd name="adj1" fmla="val 50000"/>
              <a:gd name="adj2" fmla="val 67188"/>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eaVert" wrap="square" lIns="91440" tIns="45720" rIns="91440" bIns="45720" numCol="1" anchor="t" anchorCtr="0" compatLnSpc="1">
            <a:prstTxWarp prst="textNoShape">
              <a:avLst/>
            </a:prstTxWarp>
          </a:bodyPr>
          <a:lstStyle/>
          <a:p>
            <a:endParaRPr 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7090"/>
                                        </p:tgtEl>
                                        <p:attrNameLst>
                                          <p:attrName>style.visibility</p:attrName>
                                        </p:attrNameLst>
                                      </p:cBhvr>
                                      <p:to>
                                        <p:strVal val="visible"/>
                                      </p:to>
                                    </p:set>
                                    <p:animEffect transition="in" filter="fade">
                                      <p:cBhvr>
                                        <p:cTn id="7" dur="2000"/>
                                        <p:tgtEl>
                                          <p:spTgt spid="2170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091"/>
                                        </p:tgtEl>
                                        <p:attrNameLst>
                                          <p:attrName>style.visibility</p:attrName>
                                        </p:attrNameLst>
                                      </p:cBhvr>
                                      <p:to>
                                        <p:strVal val="visible"/>
                                      </p:to>
                                    </p:set>
                                    <p:animEffect transition="in" filter="fade">
                                      <p:cBhvr>
                                        <p:cTn id="10" dur="2000"/>
                                        <p:tgtEl>
                                          <p:spTgt spid="217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P spid="217091"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l-GR" sz="2800" dirty="0">
                <a:solidFill>
                  <a:schemeClr val="tx2">
                    <a:lumMod val="50000"/>
                  </a:schemeClr>
                </a:solidFill>
                <a:latin typeface="Microsoft Sans Serif" pitchFamily="34" charset="0"/>
              </a:rPr>
              <a:t>Κυματική εξίσωση του </a:t>
            </a:r>
            <a:r>
              <a:rPr lang="en-US" sz="2800" dirty="0" err="1">
                <a:solidFill>
                  <a:schemeClr val="tx2">
                    <a:lumMod val="50000"/>
                  </a:schemeClr>
                </a:solidFill>
                <a:latin typeface="Microsoft Sans Serif" pitchFamily="34" charset="0"/>
              </a:rPr>
              <a:t>Schroedinger</a:t>
            </a:r>
            <a:endParaRPr lang="el-GR" sz="2800" dirty="0">
              <a:solidFill>
                <a:schemeClr val="tx2">
                  <a:lumMod val="50000"/>
                </a:schemeClr>
              </a:solidFill>
              <a:latin typeface="Microsoft Sans Serif" pitchFamily="34" charset="0"/>
            </a:endParaRPr>
          </a:p>
        </p:txBody>
      </p:sp>
      <p:sp>
        <p:nvSpPr>
          <p:cNvPr id="220163" name="Rectangle 3"/>
          <p:cNvSpPr>
            <a:spLocks noGrp="1" noChangeArrowheads="1"/>
          </p:cNvSpPr>
          <p:nvPr>
            <p:ph type="body" sz="half" idx="1"/>
          </p:nvPr>
        </p:nvSpPr>
        <p:spPr>
          <a:xfrm>
            <a:off x="360362" y="900137"/>
            <a:ext cx="4968279" cy="3900463"/>
          </a:xfrm>
        </p:spPr>
        <p:txBody>
          <a:bodyPr/>
          <a:lstStyle/>
          <a:p>
            <a:pPr algn="just">
              <a:lnSpc>
                <a:spcPct val="90000"/>
              </a:lnSpc>
              <a:buFontTx/>
              <a:buNone/>
            </a:pPr>
            <a:r>
              <a:rPr lang="el-GR"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Βάση της εξίσωσης του</a:t>
            </a:r>
            <a:r>
              <a:rPr lang="en-US" sz="2000" dirty="0" smtClean="0">
                <a:solidFill>
                  <a:schemeClr val="bg2"/>
                </a:solidFill>
                <a:latin typeface="Calibri" pitchFamily="34" charset="0"/>
                <a:cs typeface="Calibri" pitchFamily="34" charset="0"/>
              </a:rPr>
              <a:t> </a:t>
            </a:r>
            <a:r>
              <a:rPr lang="en-US" sz="2000" dirty="0" err="1" smtClean="0">
                <a:solidFill>
                  <a:schemeClr val="bg2"/>
                </a:solidFill>
                <a:latin typeface="Calibri" pitchFamily="34" charset="0"/>
                <a:cs typeface="Calibri" pitchFamily="34" charset="0"/>
              </a:rPr>
              <a:t>Schroedinger</a:t>
            </a:r>
            <a:r>
              <a:rPr lang="el-GR" sz="2000" dirty="0" smtClean="0">
                <a:solidFill>
                  <a:schemeClr val="bg2"/>
                </a:solidFill>
                <a:latin typeface="Calibri" pitchFamily="34" charset="0"/>
                <a:cs typeface="Calibri" pitchFamily="34" charset="0"/>
              </a:rPr>
              <a:t> η κίνηση του </a:t>
            </a:r>
            <a:r>
              <a:rPr lang="en-US" sz="2000" dirty="0" smtClean="0">
                <a:solidFill>
                  <a:schemeClr val="bg2"/>
                </a:solidFill>
                <a:latin typeface="Calibri" pitchFamily="34" charset="0"/>
                <a:cs typeface="Calibri" pitchFamily="34" charset="0"/>
              </a:rPr>
              <a:t>e </a:t>
            </a:r>
            <a:r>
              <a:rPr lang="el-GR" sz="2000" dirty="0" smtClean="0">
                <a:solidFill>
                  <a:schemeClr val="bg2"/>
                </a:solidFill>
                <a:latin typeface="Calibri" pitchFamily="34" charset="0"/>
                <a:cs typeface="Calibri" pitchFamily="34" charset="0"/>
              </a:rPr>
              <a:t>περιγράφεται ως μαθηματική συνάρτηση της ενέργειας και της θέσης του.</a:t>
            </a:r>
            <a:r>
              <a:rPr lang="el-GR" sz="2000" dirty="0" smtClean="0">
                <a:solidFill>
                  <a:schemeClr val="bg2"/>
                </a:solidFill>
                <a:latin typeface="Calibri" pitchFamily="34" charset="0"/>
                <a:cs typeface="Calibri" pitchFamily="34" charset="0"/>
              </a:rPr>
              <a:t> Άρα η </a:t>
            </a:r>
            <a:r>
              <a:rPr lang="el-GR" sz="2000" dirty="0" smtClean="0">
                <a:solidFill>
                  <a:schemeClr val="bg2"/>
                </a:solidFill>
                <a:latin typeface="Calibri" pitchFamily="34" charset="0"/>
                <a:cs typeface="Calibri" pitchFamily="34" charset="0"/>
              </a:rPr>
              <a:t>λύση της </a:t>
            </a:r>
            <a:r>
              <a:rPr lang="el-GR" sz="2000" dirty="0">
                <a:solidFill>
                  <a:schemeClr val="bg2"/>
                </a:solidFill>
                <a:latin typeface="Calibri" pitchFamily="34" charset="0"/>
                <a:cs typeface="Calibri" pitchFamily="34" charset="0"/>
              </a:rPr>
              <a:t>διαφορικής εξίσωσης </a:t>
            </a:r>
            <a:r>
              <a:rPr lang="el-GR" sz="2000" dirty="0" smtClean="0">
                <a:solidFill>
                  <a:schemeClr val="bg2"/>
                </a:solidFill>
                <a:latin typeface="Calibri" pitchFamily="34" charset="0"/>
                <a:cs typeface="Calibri" pitchFamily="34" charset="0"/>
              </a:rPr>
              <a:t>του</a:t>
            </a:r>
            <a:r>
              <a:rPr lang="en-US" sz="2000" dirty="0" smtClean="0">
                <a:solidFill>
                  <a:schemeClr val="bg2"/>
                </a:solidFill>
                <a:latin typeface="Calibri" pitchFamily="34" charset="0"/>
                <a:cs typeface="Calibri" pitchFamily="34" charset="0"/>
              </a:rPr>
              <a:t> </a:t>
            </a:r>
            <a:r>
              <a:rPr lang="en-US" sz="2000" dirty="0" err="1" smtClean="0">
                <a:solidFill>
                  <a:schemeClr val="bg2"/>
                </a:solidFill>
                <a:latin typeface="Calibri" pitchFamily="34" charset="0"/>
                <a:cs typeface="Calibri" pitchFamily="34" charset="0"/>
              </a:rPr>
              <a:t>Schroedinger</a:t>
            </a:r>
            <a:r>
              <a:rPr lang="el-GR" sz="2000" dirty="0" smtClean="0">
                <a:solidFill>
                  <a:schemeClr val="bg2"/>
                </a:solidFill>
                <a:latin typeface="Calibri" pitchFamily="34" charset="0"/>
                <a:cs typeface="Calibri" pitchFamily="34" charset="0"/>
              </a:rPr>
              <a:t> </a:t>
            </a:r>
            <a:r>
              <a:rPr lang="el-GR" sz="2000" dirty="0">
                <a:solidFill>
                  <a:schemeClr val="bg2"/>
                </a:solidFill>
                <a:latin typeface="Calibri" pitchFamily="34" charset="0"/>
                <a:cs typeface="Calibri" pitchFamily="34" charset="0"/>
              </a:rPr>
              <a:t>για το άτομο του υδρογόνου δίνει:</a:t>
            </a:r>
          </a:p>
          <a:p>
            <a:pPr algn="just">
              <a:lnSpc>
                <a:spcPct val="90000"/>
              </a:lnSpc>
              <a:buClrTx/>
              <a:buFont typeface="Wingdings" pitchFamily="2" charset="2"/>
              <a:buChar char="Ø"/>
            </a:pPr>
            <a:r>
              <a:rPr lang="el-GR" sz="2000" dirty="0">
                <a:solidFill>
                  <a:schemeClr val="bg2"/>
                </a:solidFill>
                <a:latin typeface="Calibri" pitchFamily="34" charset="0"/>
                <a:cs typeface="Calibri" pitchFamily="34" charset="0"/>
              </a:rPr>
              <a:t>την ενέργεια Ε</a:t>
            </a:r>
            <a:r>
              <a:rPr lang="en-US" sz="2000" baseline="-25000" dirty="0">
                <a:solidFill>
                  <a:schemeClr val="bg2"/>
                </a:solidFill>
                <a:latin typeface="Calibri" pitchFamily="34" charset="0"/>
                <a:cs typeface="Calibri" pitchFamily="34" charset="0"/>
              </a:rPr>
              <a:t>n</a:t>
            </a:r>
            <a:r>
              <a:rPr lang="en-US" sz="2000" dirty="0">
                <a:solidFill>
                  <a:schemeClr val="bg2"/>
                </a:solidFill>
                <a:latin typeface="Calibri" pitchFamily="34" charset="0"/>
                <a:cs typeface="Calibri" pitchFamily="34" charset="0"/>
              </a:rPr>
              <a:t> </a:t>
            </a:r>
            <a:r>
              <a:rPr lang="el-GR" sz="2000" dirty="0">
                <a:solidFill>
                  <a:schemeClr val="bg2"/>
                </a:solidFill>
                <a:latin typeface="Calibri" pitchFamily="34" charset="0"/>
                <a:cs typeface="Calibri" pitchFamily="34" charset="0"/>
              </a:rPr>
              <a:t>του ηλεκτρονίου</a:t>
            </a:r>
          </a:p>
          <a:p>
            <a:pPr algn="just">
              <a:lnSpc>
                <a:spcPct val="90000"/>
              </a:lnSpc>
              <a:buClrTx/>
              <a:buFont typeface="Wingdings" pitchFamily="2" charset="2"/>
              <a:buChar char="Ø"/>
            </a:pPr>
            <a:r>
              <a:rPr lang="el-GR" sz="2000" dirty="0">
                <a:solidFill>
                  <a:schemeClr val="bg2"/>
                </a:solidFill>
                <a:latin typeface="Calibri" pitchFamily="34" charset="0"/>
                <a:cs typeface="Calibri" pitchFamily="34" charset="0"/>
              </a:rPr>
              <a:t>τις </a:t>
            </a:r>
            <a:r>
              <a:rPr lang="el-GR" sz="2000" dirty="0" err="1">
                <a:solidFill>
                  <a:schemeClr val="bg2"/>
                </a:solidFill>
                <a:latin typeface="Calibri" pitchFamily="34" charset="0"/>
                <a:cs typeface="Calibri" pitchFamily="34" charset="0"/>
              </a:rPr>
              <a:t>κυματοσυναρτήσεις</a:t>
            </a:r>
            <a:r>
              <a:rPr lang="el-GR" sz="2000" dirty="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(ατομικά τροχιακά) </a:t>
            </a:r>
            <a:r>
              <a:rPr lang="el-GR" sz="2000" dirty="0">
                <a:solidFill>
                  <a:schemeClr val="bg2"/>
                </a:solidFill>
                <a:latin typeface="Calibri" pitchFamily="34" charset="0"/>
                <a:cs typeface="Calibri" pitchFamily="34" charset="0"/>
              </a:rPr>
              <a:t>ψ(</a:t>
            </a:r>
            <a:r>
              <a:rPr lang="en-US" sz="2000" dirty="0" err="1">
                <a:solidFill>
                  <a:schemeClr val="bg2"/>
                </a:solidFill>
                <a:latin typeface="Calibri" pitchFamily="34" charset="0"/>
                <a:cs typeface="Calibri" pitchFamily="34" charset="0"/>
              </a:rPr>
              <a:t>x,y,z</a:t>
            </a:r>
            <a:r>
              <a:rPr lang="en-US" sz="2000" dirty="0">
                <a:solidFill>
                  <a:schemeClr val="bg2"/>
                </a:solidFill>
                <a:latin typeface="Calibri" pitchFamily="34" charset="0"/>
                <a:cs typeface="Calibri" pitchFamily="34" charset="0"/>
              </a:rPr>
              <a:t>)</a:t>
            </a:r>
            <a:r>
              <a:rPr lang="el-GR" sz="2000" dirty="0">
                <a:solidFill>
                  <a:schemeClr val="bg2"/>
                </a:solidFill>
                <a:latin typeface="Calibri" pitchFamily="34" charset="0"/>
                <a:cs typeface="Calibri" pitchFamily="34" charset="0"/>
              </a:rPr>
              <a:t>, όπου </a:t>
            </a:r>
            <a:r>
              <a:rPr lang="en-US" sz="2000" dirty="0" err="1">
                <a:solidFill>
                  <a:schemeClr val="bg2"/>
                </a:solidFill>
                <a:latin typeface="Calibri" pitchFamily="34" charset="0"/>
                <a:cs typeface="Calibri" pitchFamily="34" charset="0"/>
              </a:rPr>
              <a:t>x,y,z</a:t>
            </a:r>
            <a:r>
              <a:rPr lang="en-US" sz="2000" dirty="0">
                <a:solidFill>
                  <a:schemeClr val="bg2"/>
                </a:solidFill>
                <a:latin typeface="Calibri" pitchFamily="34" charset="0"/>
                <a:cs typeface="Calibri" pitchFamily="34" charset="0"/>
              </a:rPr>
              <a:t> </a:t>
            </a:r>
            <a:r>
              <a:rPr lang="el-GR" sz="2000" dirty="0">
                <a:solidFill>
                  <a:schemeClr val="bg2"/>
                </a:solidFill>
                <a:latin typeface="Calibri" pitchFamily="34" charset="0"/>
                <a:cs typeface="Calibri" pitchFamily="34" charset="0"/>
              </a:rPr>
              <a:t>είναι οι συντεταγμένες σημείων γύρω από τον πυρήνα του ατόμου.</a:t>
            </a:r>
            <a:r>
              <a:rPr lang="en-US" sz="2000" dirty="0">
                <a:solidFill>
                  <a:schemeClr val="bg2"/>
                </a:solidFill>
                <a:latin typeface="Calibri" pitchFamily="34" charset="0"/>
                <a:cs typeface="Calibri" pitchFamily="34" charset="0"/>
              </a:rPr>
              <a:t> </a:t>
            </a:r>
            <a:endParaRPr lang="el-GR" sz="2000" dirty="0">
              <a:solidFill>
                <a:schemeClr val="bg2"/>
              </a:solidFill>
              <a:latin typeface="Calibri" pitchFamily="34" charset="0"/>
              <a:cs typeface="Calibri" pitchFamily="34" charset="0"/>
            </a:endParaRPr>
          </a:p>
          <a:p>
            <a:pPr algn="just">
              <a:lnSpc>
                <a:spcPct val="90000"/>
              </a:lnSpc>
              <a:buFontTx/>
              <a:buNone/>
            </a:pPr>
            <a:r>
              <a:rPr lang="el-GR" sz="2000" dirty="0" smtClean="0">
                <a:solidFill>
                  <a:schemeClr val="bg2"/>
                </a:solidFill>
                <a:latin typeface="Calibri" pitchFamily="34" charset="0"/>
                <a:cs typeface="Calibri" pitchFamily="34" charset="0"/>
              </a:rPr>
              <a:t>     Η </a:t>
            </a:r>
            <a:r>
              <a:rPr lang="el-GR" sz="2000" dirty="0">
                <a:solidFill>
                  <a:schemeClr val="bg2"/>
                </a:solidFill>
                <a:latin typeface="Calibri" pitchFamily="34" charset="0"/>
                <a:cs typeface="Calibri" pitchFamily="34" charset="0"/>
              </a:rPr>
              <a:t>τιμή ψ</a:t>
            </a:r>
            <a:r>
              <a:rPr lang="el-GR" sz="2000" baseline="30000" dirty="0">
                <a:solidFill>
                  <a:schemeClr val="bg2"/>
                </a:solidFill>
                <a:latin typeface="Calibri" pitchFamily="34" charset="0"/>
                <a:cs typeface="Calibri" pitchFamily="34" charset="0"/>
              </a:rPr>
              <a:t>2</a:t>
            </a:r>
            <a:r>
              <a:rPr lang="el-GR" sz="2000" dirty="0">
                <a:solidFill>
                  <a:schemeClr val="bg2"/>
                </a:solidFill>
                <a:latin typeface="Calibri" pitchFamily="34" charset="0"/>
                <a:cs typeface="Calibri" pitchFamily="34" charset="0"/>
              </a:rPr>
              <a:t>(</a:t>
            </a:r>
            <a:r>
              <a:rPr lang="en-US" sz="2000" dirty="0">
                <a:solidFill>
                  <a:schemeClr val="bg2"/>
                </a:solidFill>
                <a:latin typeface="Calibri" pitchFamily="34" charset="0"/>
                <a:cs typeface="Calibri" pitchFamily="34" charset="0"/>
              </a:rPr>
              <a:t>x</a:t>
            </a:r>
            <a:r>
              <a:rPr lang="en-US" sz="2000" baseline="-25000" dirty="0">
                <a:solidFill>
                  <a:schemeClr val="bg2"/>
                </a:solidFill>
                <a:latin typeface="Calibri" pitchFamily="34" charset="0"/>
                <a:cs typeface="Calibri" pitchFamily="34" charset="0"/>
              </a:rPr>
              <a:t>1</a:t>
            </a:r>
            <a:r>
              <a:rPr lang="en-US" sz="2000" dirty="0">
                <a:solidFill>
                  <a:schemeClr val="bg2"/>
                </a:solidFill>
                <a:latin typeface="Calibri" pitchFamily="34" charset="0"/>
                <a:cs typeface="Calibri" pitchFamily="34" charset="0"/>
              </a:rPr>
              <a:t>,y</a:t>
            </a:r>
            <a:r>
              <a:rPr lang="en-US" sz="2000" baseline="-25000" dirty="0">
                <a:solidFill>
                  <a:schemeClr val="bg2"/>
                </a:solidFill>
                <a:latin typeface="Calibri" pitchFamily="34" charset="0"/>
                <a:cs typeface="Calibri" pitchFamily="34" charset="0"/>
              </a:rPr>
              <a:t>1</a:t>
            </a:r>
            <a:r>
              <a:rPr lang="en-US" sz="2000" dirty="0">
                <a:solidFill>
                  <a:schemeClr val="bg2"/>
                </a:solidFill>
                <a:latin typeface="Calibri" pitchFamily="34" charset="0"/>
                <a:cs typeface="Calibri" pitchFamily="34" charset="0"/>
              </a:rPr>
              <a:t>,z</a:t>
            </a:r>
            <a:r>
              <a:rPr lang="en-US" sz="2000" baseline="-25000" dirty="0">
                <a:solidFill>
                  <a:schemeClr val="bg2"/>
                </a:solidFill>
                <a:latin typeface="Calibri" pitchFamily="34" charset="0"/>
                <a:cs typeface="Calibri" pitchFamily="34" charset="0"/>
              </a:rPr>
              <a:t>1</a:t>
            </a:r>
            <a:r>
              <a:rPr lang="en-US" sz="2000" dirty="0">
                <a:solidFill>
                  <a:schemeClr val="bg2"/>
                </a:solidFill>
                <a:latin typeface="Calibri" pitchFamily="34" charset="0"/>
                <a:cs typeface="Calibri" pitchFamily="34" charset="0"/>
              </a:rPr>
              <a:t>) </a:t>
            </a:r>
            <a:r>
              <a:rPr lang="el-GR" sz="2000" dirty="0">
                <a:solidFill>
                  <a:schemeClr val="bg2"/>
                </a:solidFill>
                <a:latin typeface="Calibri" pitchFamily="34" charset="0"/>
                <a:cs typeface="Calibri" pitchFamily="34" charset="0"/>
              </a:rPr>
              <a:t>δίνει την πιθανότητα να βρεθεί το ηλεκτρόνιο σε περιοχή όγκου </a:t>
            </a:r>
            <a:r>
              <a:rPr lang="en-US" sz="2000" dirty="0" err="1">
                <a:solidFill>
                  <a:schemeClr val="bg2"/>
                </a:solidFill>
                <a:latin typeface="Calibri" pitchFamily="34" charset="0"/>
                <a:cs typeface="Calibri" pitchFamily="34" charset="0"/>
              </a:rPr>
              <a:t>dV</a:t>
            </a:r>
            <a:r>
              <a:rPr lang="el-GR" sz="2000" dirty="0">
                <a:solidFill>
                  <a:schemeClr val="bg2"/>
                </a:solidFill>
                <a:latin typeface="Calibri" pitchFamily="34" charset="0"/>
                <a:cs typeface="Calibri" pitchFamily="34" charset="0"/>
              </a:rPr>
              <a:t> γύρω από το σημείο με συντεταγμένες </a:t>
            </a:r>
            <a:r>
              <a:rPr lang="en-US" sz="2000" dirty="0">
                <a:solidFill>
                  <a:schemeClr val="bg2"/>
                </a:solidFill>
                <a:latin typeface="Calibri" pitchFamily="34" charset="0"/>
                <a:cs typeface="Calibri" pitchFamily="34" charset="0"/>
              </a:rPr>
              <a:t>x</a:t>
            </a:r>
            <a:r>
              <a:rPr lang="en-US" sz="2000" baseline="-25000" dirty="0">
                <a:solidFill>
                  <a:schemeClr val="bg2"/>
                </a:solidFill>
                <a:latin typeface="Calibri" pitchFamily="34" charset="0"/>
                <a:cs typeface="Calibri" pitchFamily="34" charset="0"/>
              </a:rPr>
              <a:t>1</a:t>
            </a:r>
            <a:r>
              <a:rPr lang="en-US" sz="2000" dirty="0">
                <a:solidFill>
                  <a:schemeClr val="bg2"/>
                </a:solidFill>
                <a:latin typeface="Calibri" pitchFamily="34" charset="0"/>
                <a:cs typeface="Calibri" pitchFamily="34" charset="0"/>
              </a:rPr>
              <a:t>,y</a:t>
            </a:r>
            <a:r>
              <a:rPr lang="en-US" sz="2000" baseline="-25000" dirty="0">
                <a:solidFill>
                  <a:schemeClr val="bg2"/>
                </a:solidFill>
                <a:latin typeface="Calibri" pitchFamily="34" charset="0"/>
                <a:cs typeface="Calibri" pitchFamily="34" charset="0"/>
              </a:rPr>
              <a:t>1</a:t>
            </a:r>
            <a:r>
              <a:rPr lang="en-US" sz="2000" dirty="0">
                <a:solidFill>
                  <a:schemeClr val="bg2"/>
                </a:solidFill>
                <a:latin typeface="Calibri" pitchFamily="34" charset="0"/>
                <a:cs typeface="Calibri" pitchFamily="34" charset="0"/>
              </a:rPr>
              <a:t>,z</a:t>
            </a:r>
            <a:r>
              <a:rPr lang="en-US" sz="2000" baseline="-25000" dirty="0">
                <a:solidFill>
                  <a:schemeClr val="bg2"/>
                </a:solidFill>
                <a:latin typeface="Calibri" pitchFamily="34" charset="0"/>
                <a:cs typeface="Calibri" pitchFamily="34" charset="0"/>
              </a:rPr>
              <a:t>1</a:t>
            </a:r>
            <a:r>
              <a:rPr lang="en-US" sz="2000" dirty="0">
                <a:solidFill>
                  <a:schemeClr val="bg2"/>
                </a:solidFill>
                <a:latin typeface="Calibri" pitchFamily="34" charset="0"/>
                <a:cs typeface="Calibri" pitchFamily="34" charset="0"/>
              </a:rPr>
              <a:t>.</a:t>
            </a:r>
            <a:endParaRPr lang="el-GR" sz="2000" dirty="0">
              <a:solidFill>
                <a:schemeClr val="bg2"/>
              </a:solidFill>
              <a:latin typeface="Calibri" pitchFamily="34" charset="0"/>
              <a:cs typeface="Calibri" pitchFamily="34" charset="0"/>
            </a:endParaRPr>
          </a:p>
          <a:p>
            <a:pPr>
              <a:lnSpc>
                <a:spcPct val="90000"/>
              </a:lnSpc>
            </a:pPr>
            <a:endParaRPr lang="el-GR" sz="2000" dirty="0">
              <a:latin typeface="Microsoft Sans Serif" pitchFamily="34" charset="0"/>
            </a:endParaRPr>
          </a:p>
        </p:txBody>
      </p:sp>
      <p:pic>
        <p:nvPicPr>
          <p:cNvPr id="220166" name="Picture 6" descr="Schroedinger"/>
          <p:cNvPicPr>
            <a:picLocks noGrp="1" noChangeAspect="1" noChangeArrowheads="1"/>
          </p:cNvPicPr>
          <p:nvPr>
            <p:ph sz="half" idx="2"/>
          </p:nvPr>
        </p:nvPicPr>
        <p:blipFill>
          <a:blip r:embed="rId2" cstate="print"/>
          <a:srcRect/>
          <a:stretch>
            <a:fillRect/>
          </a:stretch>
        </p:blipFill>
        <p:spPr>
          <a:xfrm>
            <a:off x="5316986" y="1548209"/>
            <a:ext cx="1743572" cy="2088232"/>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fade">
                                      <p:cBhvr>
                                        <p:cTn id="7" dur="2000"/>
                                        <p:tgtEl>
                                          <p:spTgt spid="2201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0163"/>
                                        </p:tgtEl>
                                        <p:attrNameLst>
                                          <p:attrName>style.visibility</p:attrName>
                                        </p:attrNameLst>
                                      </p:cBhvr>
                                      <p:to>
                                        <p:strVal val="visible"/>
                                      </p:to>
                                    </p:set>
                                    <p:animEffect transition="in" filter="fade">
                                      <p:cBhvr>
                                        <p:cTn id="10" dur="2000"/>
                                        <p:tgtEl>
                                          <p:spTgt spid="220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p:bldP spid="22016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79388"/>
            <a:ext cx="6480175" cy="792757"/>
          </a:xfrm>
          <a:ln>
            <a:noFill/>
          </a:ln>
        </p:spPr>
        <p:txBody>
          <a:bodyPr/>
          <a:lstStyle/>
          <a:p>
            <a:r>
              <a:rPr lang="el-GR" dirty="0" smtClean="0">
                <a:solidFill>
                  <a:schemeClr val="tx2">
                    <a:lumMod val="50000"/>
                  </a:schemeClr>
                </a:solidFill>
                <a:latin typeface="Calibri" pitchFamily="34" charset="0"/>
                <a:cs typeface="Calibri" pitchFamily="34" charset="0"/>
              </a:rPr>
              <a:t>Μοντέλο του </a:t>
            </a:r>
            <a:r>
              <a:rPr lang="el-GR" dirty="0" err="1" smtClean="0">
                <a:solidFill>
                  <a:schemeClr val="tx2">
                    <a:lumMod val="50000"/>
                  </a:schemeClr>
                </a:solidFill>
                <a:latin typeface="Calibri" pitchFamily="34" charset="0"/>
                <a:cs typeface="Calibri" pitchFamily="34" charset="0"/>
              </a:rPr>
              <a:t>Rutherford</a:t>
            </a:r>
            <a:endParaRPr lang="el-GR" dirty="0">
              <a:solidFill>
                <a:schemeClr val="tx2">
                  <a:lumMod val="50000"/>
                </a:schemeClr>
              </a:solidFill>
              <a:latin typeface="Calibri" pitchFamily="34" charset="0"/>
              <a:cs typeface="Calibri" pitchFamily="34" charset="0"/>
            </a:endParaRPr>
          </a:p>
        </p:txBody>
      </p:sp>
      <p:sp>
        <p:nvSpPr>
          <p:cNvPr id="3" name="2 - Θέση περιεχομένου"/>
          <p:cNvSpPr>
            <a:spLocks noGrp="1"/>
          </p:cNvSpPr>
          <p:nvPr>
            <p:ph idx="1"/>
          </p:nvPr>
        </p:nvSpPr>
        <p:spPr>
          <a:xfrm>
            <a:off x="216075" y="900138"/>
            <a:ext cx="6624464" cy="2376264"/>
          </a:xfrm>
        </p:spPr>
        <p:txBody>
          <a:bodyPr/>
          <a:lstStyle/>
          <a:p>
            <a:pPr algn="just">
              <a:buNone/>
            </a:pPr>
            <a:r>
              <a:rPr lang="el-GR" sz="2400" dirty="0" smtClean="0">
                <a:solidFill>
                  <a:schemeClr val="bg2"/>
                </a:solidFill>
                <a:latin typeface="Calibri" pitchFamily="34" charset="0"/>
                <a:cs typeface="Calibri" pitchFamily="34" charset="0"/>
              </a:rPr>
              <a:t>    Σύμφωνα με αυτό το μοντέλο, το ηλεκτρόνιο περιφέρεται γύρω από τον πυρήνα σε κυκλική τροχιά. Το μέτρο της ταχύτητάς του είναι σταθερό, αλλά η κατεύθυνσή της συνεχώς μεταβάλλεται και επομένως το ηλεκτρόνιο έχει επιτάχυνση. </a:t>
            </a:r>
            <a:endParaRPr lang="el-GR" sz="2400" dirty="0">
              <a:solidFill>
                <a:schemeClr val="bg2"/>
              </a:solidFill>
              <a:latin typeface="Calibri" pitchFamily="34" charset="0"/>
              <a:cs typeface="Calibri" pitchFamily="34" charset="0"/>
            </a:endParaRPr>
          </a:p>
        </p:txBody>
      </p:sp>
      <p:pic>
        <p:nvPicPr>
          <p:cNvPr id="342018" name="Picture 2"/>
          <p:cNvPicPr>
            <a:picLocks noChangeAspect="1" noChangeArrowheads="1"/>
          </p:cNvPicPr>
          <p:nvPr/>
        </p:nvPicPr>
        <p:blipFill>
          <a:blip r:embed="rId2" cstate="print"/>
          <a:srcRect/>
          <a:stretch>
            <a:fillRect/>
          </a:stretch>
        </p:blipFill>
        <p:spPr bwMode="auto">
          <a:xfrm>
            <a:off x="2376314" y="3060377"/>
            <a:ext cx="2448272" cy="199186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360363" y="0"/>
            <a:ext cx="6480175" cy="756121"/>
          </a:xfrm>
        </p:spPr>
        <p:txBody>
          <a:bodyPr/>
          <a:lstStyle/>
          <a:p>
            <a:r>
              <a:rPr lang="el-GR" sz="3200" dirty="0" smtClean="0">
                <a:solidFill>
                  <a:schemeClr val="tx2">
                    <a:lumMod val="50000"/>
                  </a:schemeClr>
                </a:solidFill>
                <a:latin typeface="Microsoft Sans Serif" pitchFamily="34" charset="0"/>
              </a:rPr>
              <a:t>Ατομικό τροχιακό</a:t>
            </a:r>
            <a:endParaRPr lang="el-GR" sz="3200" dirty="0">
              <a:solidFill>
                <a:schemeClr val="tx2">
                  <a:lumMod val="50000"/>
                </a:schemeClr>
              </a:solidFill>
              <a:latin typeface="Microsoft Sans Serif" pitchFamily="34" charset="0"/>
            </a:endParaRPr>
          </a:p>
        </p:txBody>
      </p:sp>
      <p:sp>
        <p:nvSpPr>
          <p:cNvPr id="222211" name="Rectangle 3"/>
          <p:cNvSpPr>
            <a:spLocks noGrp="1" noChangeArrowheads="1"/>
          </p:cNvSpPr>
          <p:nvPr>
            <p:ph type="body" idx="1"/>
          </p:nvPr>
        </p:nvSpPr>
        <p:spPr>
          <a:xfrm>
            <a:off x="216075" y="540097"/>
            <a:ext cx="6840759" cy="4413920"/>
          </a:xfrm>
        </p:spPr>
        <p:txBody>
          <a:bodyPr/>
          <a:lstStyle/>
          <a:p>
            <a:pPr algn="just">
              <a:buClr>
                <a:schemeClr val="bg2"/>
              </a:buClr>
              <a:buFont typeface="Wingdings" pitchFamily="2" charset="2"/>
              <a:buChar char="Ø"/>
            </a:pPr>
            <a:r>
              <a:rPr lang="el-GR" sz="2000" dirty="0" smtClean="0">
                <a:solidFill>
                  <a:schemeClr val="bg2"/>
                </a:solidFill>
                <a:latin typeface="Calibri" pitchFamily="34" charset="0"/>
                <a:cs typeface="Calibri" pitchFamily="34" charset="0"/>
              </a:rPr>
              <a:t>Ατομικά τροχιακά </a:t>
            </a:r>
            <a:r>
              <a:rPr lang="el-GR" sz="2000" dirty="0" smtClean="0">
                <a:solidFill>
                  <a:schemeClr val="bg2"/>
                </a:solidFill>
                <a:latin typeface="Calibri" pitchFamily="34" charset="0"/>
                <a:cs typeface="Calibri" pitchFamily="34" charset="0"/>
              </a:rPr>
              <a:t>(ΑΟ)ονομάζονται </a:t>
            </a:r>
            <a:r>
              <a:rPr lang="el-GR" sz="2000" b="1" dirty="0" smtClean="0">
                <a:solidFill>
                  <a:schemeClr val="bg2"/>
                </a:solidFill>
                <a:latin typeface="Calibri" pitchFamily="34" charset="0"/>
                <a:cs typeface="Calibri" pitchFamily="34" charset="0"/>
              </a:rPr>
              <a:t>οι </a:t>
            </a:r>
            <a:r>
              <a:rPr lang="el-GR" sz="2000" b="1" dirty="0" err="1" smtClean="0">
                <a:solidFill>
                  <a:schemeClr val="bg2"/>
                </a:solidFill>
                <a:latin typeface="Calibri" pitchFamily="34" charset="0"/>
                <a:cs typeface="Calibri" pitchFamily="34" charset="0"/>
              </a:rPr>
              <a:t>κυματοσυναρτήσεις</a:t>
            </a:r>
            <a:r>
              <a:rPr lang="el-GR" sz="2000" b="1" dirty="0" smtClean="0">
                <a:solidFill>
                  <a:schemeClr val="bg2"/>
                </a:solidFill>
                <a:latin typeface="Calibri" pitchFamily="34" charset="0"/>
                <a:cs typeface="Calibri" pitchFamily="34" charset="0"/>
              </a:rPr>
              <a:t> Ψ</a:t>
            </a:r>
            <a:r>
              <a:rPr lang="en-US" sz="2000" b="1" baseline="-25000" dirty="0" smtClean="0">
                <a:solidFill>
                  <a:schemeClr val="bg2"/>
                </a:solidFill>
                <a:latin typeface="Calibri" pitchFamily="34" charset="0"/>
                <a:cs typeface="Calibri" pitchFamily="34" charset="0"/>
              </a:rPr>
              <a:t>n</a:t>
            </a:r>
            <a:r>
              <a:rPr lang="el-GR" sz="2000" dirty="0" smtClean="0">
                <a:solidFill>
                  <a:schemeClr val="bg2"/>
                </a:solidFill>
                <a:latin typeface="Calibri" pitchFamily="34" charset="0"/>
                <a:cs typeface="Calibri" pitchFamily="34" charset="0"/>
              </a:rPr>
              <a:t> που αποτελούν </a:t>
            </a:r>
            <a:r>
              <a:rPr lang="el-GR" sz="2000" dirty="0" smtClean="0">
                <a:solidFill>
                  <a:schemeClr val="bg2"/>
                </a:solidFill>
                <a:latin typeface="Calibri" pitchFamily="34" charset="0"/>
                <a:cs typeface="Calibri" pitchFamily="34" charset="0"/>
              </a:rPr>
              <a:t>αποδεκτές λύσεις </a:t>
            </a:r>
            <a:r>
              <a:rPr lang="el-GR" sz="2000" dirty="0" smtClean="0">
                <a:solidFill>
                  <a:schemeClr val="bg2"/>
                </a:solidFill>
                <a:latin typeface="Calibri" pitchFamily="34" charset="0"/>
                <a:cs typeface="Calibri" pitchFamily="34" charset="0"/>
              </a:rPr>
              <a:t>της κυματικής εξίσωσης του </a:t>
            </a:r>
            <a:r>
              <a:rPr lang="en-US" sz="2000" dirty="0" smtClean="0">
                <a:solidFill>
                  <a:schemeClr val="bg2"/>
                </a:solidFill>
                <a:latin typeface="Calibri" pitchFamily="34" charset="0"/>
                <a:cs typeface="Calibri" pitchFamily="34" charset="0"/>
              </a:rPr>
              <a:t>Schrodinger</a:t>
            </a:r>
            <a:r>
              <a:rPr lang="el-GR" sz="2000" dirty="0" smtClean="0">
                <a:solidFill>
                  <a:schemeClr val="bg2"/>
                </a:solidFill>
                <a:latin typeface="Calibri" pitchFamily="34" charset="0"/>
                <a:cs typeface="Calibri" pitchFamily="34" charset="0"/>
              </a:rPr>
              <a:t> για το άτομο του υδρογόνου και τα </a:t>
            </a:r>
            <a:r>
              <a:rPr lang="el-GR" sz="2000" dirty="0" err="1" smtClean="0">
                <a:solidFill>
                  <a:schemeClr val="bg2"/>
                </a:solidFill>
                <a:latin typeface="Calibri" pitchFamily="34" charset="0"/>
                <a:cs typeface="Calibri" pitchFamily="34" charset="0"/>
              </a:rPr>
              <a:t>υδρογονοειδή</a:t>
            </a:r>
            <a:r>
              <a:rPr lang="el-GR" sz="2000" dirty="0" smtClean="0">
                <a:solidFill>
                  <a:schemeClr val="bg2"/>
                </a:solidFill>
                <a:latin typeface="Calibri" pitchFamily="34" charset="0"/>
                <a:cs typeface="Calibri" pitchFamily="34" charset="0"/>
              </a:rPr>
              <a:t> ιόντα</a:t>
            </a:r>
            <a:r>
              <a:rPr lang="el-GR" sz="2000" dirty="0" smtClean="0">
                <a:solidFill>
                  <a:schemeClr val="bg2"/>
                </a:solidFill>
                <a:latin typeface="Calibri" pitchFamily="34" charset="0"/>
                <a:cs typeface="Calibri" pitchFamily="34" charset="0"/>
              </a:rPr>
              <a:t>.</a:t>
            </a:r>
          </a:p>
          <a:p>
            <a:pPr algn="just">
              <a:buClr>
                <a:schemeClr val="bg2"/>
              </a:buClr>
              <a:buFont typeface="Wingdings" pitchFamily="2" charset="2"/>
              <a:buChar char="Ø"/>
            </a:pPr>
            <a:r>
              <a:rPr lang="el-GR" sz="2000" dirty="0" smtClean="0">
                <a:solidFill>
                  <a:schemeClr val="bg2"/>
                </a:solidFill>
                <a:latin typeface="Calibri" pitchFamily="34" charset="0"/>
                <a:cs typeface="Calibri" pitchFamily="34" charset="0"/>
              </a:rPr>
              <a:t>Τα ατομικά τροχιακά μπορούν να χρησιμοποιηθούν με μεγάλη προσέγγιση και στα </a:t>
            </a:r>
            <a:r>
              <a:rPr lang="el-GR" sz="2000" dirty="0" err="1" smtClean="0">
                <a:solidFill>
                  <a:schemeClr val="bg2"/>
                </a:solidFill>
                <a:latin typeface="Calibri" pitchFamily="34" charset="0"/>
                <a:cs typeface="Calibri" pitchFamily="34" charset="0"/>
              </a:rPr>
              <a:t>πολυηλεκτρονιακά</a:t>
            </a:r>
            <a:r>
              <a:rPr lang="el-GR" sz="2000" dirty="0" smtClean="0">
                <a:solidFill>
                  <a:schemeClr val="bg2"/>
                </a:solidFill>
                <a:latin typeface="Calibri" pitchFamily="34" charset="0"/>
                <a:cs typeface="Calibri" pitchFamily="34" charset="0"/>
              </a:rPr>
              <a:t> άτομα </a:t>
            </a:r>
            <a:endParaRPr lang="el-GR" sz="2000" dirty="0" smtClean="0">
              <a:solidFill>
                <a:schemeClr val="bg2"/>
              </a:solidFill>
              <a:latin typeface="Calibri" pitchFamily="34" charset="0"/>
              <a:cs typeface="Calibri" pitchFamily="34" charset="0"/>
            </a:endParaRPr>
          </a:p>
          <a:p>
            <a:pPr algn="just">
              <a:buClr>
                <a:schemeClr val="bg2"/>
              </a:buClr>
              <a:buFont typeface="Wingdings" pitchFamily="2" charset="2"/>
              <a:buChar char="Ø"/>
            </a:pPr>
            <a:r>
              <a:rPr lang="el-GR" sz="2000" dirty="0" smtClean="0">
                <a:solidFill>
                  <a:schemeClr val="bg2"/>
                </a:solidFill>
                <a:latin typeface="Calibri" pitchFamily="34" charset="0"/>
                <a:cs typeface="Calibri" pitchFamily="34" charset="0"/>
              </a:rPr>
              <a:t>Με την επίλυση της εξίσωσης του </a:t>
            </a:r>
            <a:r>
              <a:rPr lang="en-US" sz="2000" dirty="0" smtClean="0">
                <a:solidFill>
                  <a:schemeClr val="bg2"/>
                </a:solidFill>
                <a:latin typeface="Calibri" pitchFamily="34" charset="0"/>
                <a:cs typeface="Calibri" pitchFamily="34" charset="0"/>
              </a:rPr>
              <a:t>Schrodinger </a:t>
            </a:r>
            <a:r>
              <a:rPr lang="el-GR" sz="2000" dirty="0" smtClean="0">
                <a:solidFill>
                  <a:schemeClr val="bg2"/>
                </a:solidFill>
                <a:latin typeface="Calibri" pitchFamily="34" charset="0"/>
                <a:cs typeface="Calibri" pitchFamily="34" charset="0"/>
              </a:rPr>
              <a:t>προκύπτουν και </a:t>
            </a:r>
            <a:r>
              <a:rPr lang="el-GR" sz="2000" b="1" dirty="0" smtClean="0">
                <a:solidFill>
                  <a:schemeClr val="bg2"/>
                </a:solidFill>
                <a:latin typeface="Calibri" pitchFamily="34" charset="0"/>
                <a:cs typeface="Calibri" pitchFamily="34" charset="0"/>
              </a:rPr>
              <a:t>οι κβαντικοί αριθμοί </a:t>
            </a:r>
            <a:r>
              <a:rPr lang="en-US" sz="2000" b="1" dirty="0" smtClean="0">
                <a:solidFill>
                  <a:schemeClr val="bg2"/>
                </a:solidFill>
                <a:latin typeface="Calibri" pitchFamily="34" charset="0"/>
                <a:cs typeface="Calibri" pitchFamily="34" charset="0"/>
              </a:rPr>
              <a:t>n</a:t>
            </a:r>
            <a:r>
              <a:rPr lang="el-GR" sz="2000" b="1" dirty="0" smtClean="0">
                <a:solidFill>
                  <a:schemeClr val="bg2"/>
                </a:solidFill>
                <a:latin typeface="Calibri" pitchFamily="34" charset="0"/>
                <a:cs typeface="Calibri" pitchFamily="34" charset="0"/>
              </a:rPr>
              <a:t>, </a:t>
            </a:r>
            <a:r>
              <a:rPr lang="en-US" sz="2000" b="1" dirty="0" smtClean="0">
                <a:solidFill>
                  <a:schemeClr val="bg2"/>
                </a:solidFill>
                <a:latin typeface="Calibri" pitchFamily="34" charset="0"/>
                <a:cs typeface="Calibri" pitchFamily="34" charset="0"/>
              </a:rPr>
              <a:t>l</a:t>
            </a:r>
            <a:r>
              <a:rPr lang="el-GR" sz="2000" b="1" dirty="0" smtClean="0">
                <a:solidFill>
                  <a:schemeClr val="bg2"/>
                </a:solidFill>
                <a:latin typeface="Calibri" pitchFamily="34" charset="0"/>
                <a:cs typeface="Calibri" pitchFamily="34" charset="0"/>
              </a:rPr>
              <a:t>, </a:t>
            </a:r>
            <a:r>
              <a:rPr lang="en-US" sz="2000" b="1" dirty="0" smtClean="0">
                <a:solidFill>
                  <a:schemeClr val="bg2"/>
                </a:solidFill>
                <a:latin typeface="Calibri" pitchFamily="34" charset="0"/>
                <a:cs typeface="Calibri" pitchFamily="34" charset="0"/>
              </a:rPr>
              <a:t>ml </a:t>
            </a:r>
            <a:r>
              <a:rPr lang="el-GR" sz="2000" b="1" dirty="0" smtClean="0">
                <a:solidFill>
                  <a:schemeClr val="bg2"/>
                </a:solidFill>
                <a:latin typeface="Calibri" pitchFamily="34" charset="0"/>
                <a:cs typeface="Calibri" pitchFamily="34" charset="0"/>
              </a:rPr>
              <a:t>που προσδιορίζουν κάθε ατομικό τροχιακό</a:t>
            </a:r>
            <a:r>
              <a:rPr lang="el-GR" sz="2000" dirty="0" smtClean="0">
                <a:solidFill>
                  <a:schemeClr val="bg2"/>
                </a:solidFill>
                <a:latin typeface="Calibri" pitchFamily="34" charset="0"/>
                <a:cs typeface="Calibri" pitchFamily="34" charset="0"/>
              </a:rPr>
              <a:t> και προκύπτουν ως συνέπεια των απαιτήσεων που πρέπει να ικανοποιεί κάθε παραδεκτή λύση της εξίσωσης του </a:t>
            </a:r>
            <a:r>
              <a:rPr lang="en-US" sz="2000" dirty="0" smtClean="0">
                <a:solidFill>
                  <a:schemeClr val="bg2"/>
                </a:solidFill>
                <a:latin typeface="Calibri" pitchFamily="34" charset="0"/>
                <a:cs typeface="Calibri" pitchFamily="34" charset="0"/>
              </a:rPr>
              <a:t>Schrodinger</a:t>
            </a:r>
            <a:r>
              <a:rPr lang="el-GR" sz="2000" dirty="0" smtClean="0">
                <a:solidFill>
                  <a:schemeClr val="bg2"/>
                </a:solidFill>
                <a:latin typeface="Calibri" pitchFamily="34" charset="0"/>
                <a:cs typeface="Calibri" pitchFamily="34" charset="0"/>
              </a:rPr>
              <a:t>.</a:t>
            </a:r>
          </a:p>
          <a:p>
            <a:pPr algn="just">
              <a:buClr>
                <a:schemeClr val="bg2"/>
              </a:buClr>
              <a:buFont typeface="Wingdings" pitchFamily="2" charset="2"/>
              <a:buChar char="Ø"/>
            </a:pPr>
            <a:r>
              <a:rPr lang="el-GR" sz="2000" dirty="0" smtClean="0">
                <a:solidFill>
                  <a:schemeClr val="bg2"/>
                </a:solidFill>
                <a:latin typeface="Calibri" pitchFamily="34" charset="0"/>
                <a:cs typeface="Calibri" pitchFamily="34" charset="0"/>
              </a:rPr>
              <a:t>Έχει </a:t>
            </a:r>
            <a:r>
              <a:rPr lang="el-GR" sz="2000" dirty="0">
                <a:solidFill>
                  <a:schemeClr val="bg2"/>
                </a:solidFill>
                <a:latin typeface="Calibri" pitchFamily="34" charset="0"/>
                <a:cs typeface="Calibri" pitchFamily="34" charset="0"/>
              </a:rPr>
              <a:t>επικρατήσει, ως ατομικό τροχιακό να χαρακτηρίζεται και ο χώρος γύρω από τον πυρήνα στον οποίο έχει πολύ μεγάλη πιθανότητα (π.χ. 95% ή 0,95) να βρεθεί το ηλεκτρόνιο</a:t>
            </a:r>
            <a:r>
              <a:rPr lang="en-US" sz="2000" dirty="0">
                <a:solidFill>
                  <a:schemeClr val="bg2"/>
                </a:solidFill>
                <a:latin typeface="Calibri" pitchFamily="34" charset="0"/>
                <a:cs typeface="Calibri" pitchFamily="34" charset="0"/>
              </a:rPr>
              <a:t>.</a:t>
            </a:r>
            <a:endParaRPr lang="el-GR" sz="2000" dirty="0">
              <a:solidFill>
                <a:schemeClr val="bg2"/>
              </a:solidFill>
              <a:latin typeface="Calibri" pitchFamily="34" charset="0"/>
              <a:cs typeface="Calibri" pitchFamily="34" charset="0"/>
            </a:endParaRPr>
          </a:p>
          <a:p>
            <a:pPr>
              <a:buFontTx/>
              <a:buNone/>
            </a:pPr>
            <a:endParaRPr lang="el-GR" sz="2200" dirty="0">
              <a:solidFill>
                <a:schemeClr val="accent2"/>
              </a:solidFill>
              <a:latin typeface="Microsoft Sans Serif" pitchFamily="34" charset="0"/>
            </a:endParaRPr>
          </a:p>
          <a:p>
            <a:pPr>
              <a:buFontTx/>
              <a:buNone/>
            </a:pPr>
            <a:r>
              <a:rPr lang="el-GR" sz="2200" dirty="0">
                <a:solidFill>
                  <a:schemeClr val="accent2"/>
                </a:solidFill>
                <a:latin typeface="Microsoft Sans Serif" pitchFamily="34" charset="0"/>
              </a:rPr>
              <a:t>                                                               </a:t>
            </a:r>
            <a:endParaRPr lang="el-GR" sz="1600" dirty="0">
              <a:solidFill>
                <a:schemeClr val="accent2"/>
              </a:solidFill>
              <a:latin typeface="Microsoft Sans Serif" pitchFamily="34" charset="0"/>
            </a:endParaRPr>
          </a:p>
          <a:p>
            <a:endParaRPr lang="el-GR" sz="2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2210"/>
                                        </p:tgtEl>
                                        <p:attrNameLst>
                                          <p:attrName>style.visibility</p:attrName>
                                        </p:attrNameLst>
                                      </p:cBhvr>
                                      <p:to>
                                        <p:strVal val="visible"/>
                                      </p:to>
                                    </p:set>
                                    <p:animEffect transition="in" filter="fade">
                                      <p:cBhvr>
                                        <p:cTn id="7" dur="2000"/>
                                        <p:tgtEl>
                                          <p:spTgt spid="2222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2211"/>
                                        </p:tgtEl>
                                        <p:attrNameLst>
                                          <p:attrName>style.visibility</p:attrName>
                                        </p:attrNameLst>
                                      </p:cBhvr>
                                      <p:to>
                                        <p:strVal val="visible"/>
                                      </p:to>
                                    </p:set>
                                    <p:animEffect transition="in" filter="fade">
                                      <p:cBhvr>
                                        <p:cTn id="10" dur="2000"/>
                                        <p:tgtEl>
                                          <p:spTgt spid="22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p:bldP spid="2222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79388"/>
            <a:ext cx="6624463" cy="900112"/>
          </a:xfrm>
        </p:spPr>
        <p:txBody>
          <a:bodyPr/>
          <a:lstStyle/>
          <a:p>
            <a:r>
              <a:rPr lang="el-GR" sz="2800" dirty="0" smtClean="0">
                <a:solidFill>
                  <a:schemeClr val="tx2">
                    <a:lumMod val="50000"/>
                  </a:schemeClr>
                </a:solidFill>
              </a:rPr>
              <a:t>Κύρια σημεία κβαντομηχανικής θεωρίας</a:t>
            </a:r>
            <a:endParaRPr lang="el-GR" sz="2800" dirty="0">
              <a:solidFill>
                <a:schemeClr val="tx2">
                  <a:lumMod val="50000"/>
                </a:schemeClr>
              </a:solidFill>
            </a:endParaRPr>
          </a:p>
        </p:txBody>
      </p:sp>
      <p:sp>
        <p:nvSpPr>
          <p:cNvPr id="3" name="2 - Θέση περιεχομένου"/>
          <p:cNvSpPr>
            <a:spLocks noGrp="1"/>
          </p:cNvSpPr>
          <p:nvPr>
            <p:ph idx="1"/>
          </p:nvPr>
        </p:nvSpPr>
        <p:spPr>
          <a:xfrm>
            <a:off x="144067" y="1044153"/>
            <a:ext cx="6624735" cy="3756447"/>
          </a:xfrm>
        </p:spPr>
        <p:txBody>
          <a:bodyPr/>
          <a:lstStyle/>
          <a:p>
            <a:pPr marL="144000" indent="-144000" algn="just">
              <a:spcBef>
                <a:spcPts val="0"/>
              </a:spcBef>
              <a:buClrTx/>
              <a:buFont typeface="Wingdings" pitchFamily="2" charset="2"/>
              <a:buChar char="Ø"/>
            </a:pPr>
            <a:r>
              <a:rPr lang="el-GR" sz="2400" dirty="0" smtClean="0">
                <a:solidFill>
                  <a:schemeClr val="bg2"/>
                </a:solidFill>
                <a:latin typeface="Calibri" pitchFamily="34" charset="0"/>
                <a:cs typeface="Calibri" pitchFamily="34" charset="0"/>
              </a:rPr>
              <a:t>Η ενέργεια του e είναι κβαντισμένη</a:t>
            </a:r>
            <a:endParaRPr lang="el-GR" sz="2400" dirty="0" smtClean="0">
              <a:solidFill>
                <a:schemeClr val="bg2"/>
              </a:solidFill>
              <a:latin typeface="Calibri" pitchFamily="34" charset="0"/>
              <a:cs typeface="Calibri" pitchFamily="34" charset="0"/>
            </a:endParaRPr>
          </a:p>
          <a:p>
            <a:pPr marL="144000" indent="-144000" algn="just">
              <a:spcBef>
                <a:spcPts val="0"/>
              </a:spcBef>
              <a:buClrTx/>
              <a:buFont typeface="Wingdings" pitchFamily="2" charset="2"/>
              <a:buChar char="Ø"/>
            </a:pPr>
            <a:r>
              <a:rPr lang="el-GR" sz="2400" dirty="0" smtClean="0">
                <a:solidFill>
                  <a:schemeClr val="bg2"/>
                </a:solidFill>
                <a:latin typeface="Calibri" pitchFamily="34" charset="0"/>
                <a:cs typeface="Calibri" pitchFamily="34" charset="0"/>
              </a:rPr>
              <a:t>Τα</a:t>
            </a:r>
            <a:r>
              <a:rPr lang="el-GR" sz="2400" dirty="0" smtClean="0">
                <a:solidFill>
                  <a:schemeClr val="bg2"/>
                </a:solidFill>
                <a:latin typeface="Calibri" pitchFamily="34" charset="0"/>
                <a:cs typeface="Calibri" pitchFamily="34" charset="0"/>
              </a:rPr>
              <a:t> κβαντισμένα ενεργειακά επίπεδα είναι </a:t>
            </a:r>
            <a:r>
              <a:rPr lang="el-GR" sz="2400" dirty="0" smtClean="0">
                <a:solidFill>
                  <a:schemeClr val="bg2"/>
                </a:solidFill>
                <a:latin typeface="Calibri" pitchFamily="34" charset="0"/>
                <a:cs typeface="Calibri" pitchFamily="34" charset="0"/>
              </a:rPr>
              <a:t>άμεση</a:t>
            </a:r>
          </a:p>
          <a:p>
            <a:pPr marL="144000" indent="-144000" algn="just">
              <a:spcBef>
                <a:spcPts val="0"/>
              </a:spcBef>
              <a:buClrTx/>
              <a:buNone/>
            </a:pPr>
            <a:r>
              <a:rPr lang="el-GR" sz="2400" dirty="0" smtClean="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   συνέπεια</a:t>
            </a:r>
            <a:r>
              <a:rPr lang="el-GR" sz="2400" dirty="0" smtClean="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των</a:t>
            </a:r>
            <a:r>
              <a:rPr lang="el-GR" sz="2400" dirty="0" smtClean="0">
                <a:solidFill>
                  <a:schemeClr val="bg2"/>
                </a:solidFill>
                <a:latin typeface="Calibri" pitchFamily="34" charset="0"/>
                <a:cs typeface="Calibri" pitchFamily="34" charset="0"/>
              </a:rPr>
              <a:t> κυματικών ιδιοτήτων του e</a:t>
            </a:r>
          </a:p>
          <a:p>
            <a:pPr marL="144000" indent="-144000" algn="just">
              <a:spcBef>
                <a:spcPts val="0"/>
              </a:spcBef>
              <a:buClrTx/>
              <a:buFont typeface="Wingdings" pitchFamily="2" charset="2"/>
              <a:buChar char="Ø"/>
            </a:pPr>
            <a:r>
              <a:rPr lang="el-GR" sz="2400" dirty="0" smtClean="0">
                <a:solidFill>
                  <a:schemeClr val="bg2"/>
                </a:solidFill>
                <a:latin typeface="Calibri" pitchFamily="34" charset="0"/>
                <a:cs typeface="Calibri" pitchFamily="34" charset="0"/>
              </a:rPr>
              <a:t>Η</a:t>
            </a:r>
            <a:r>
              <a:rPr lang="el-GR" sz="2400" dirty="0" smtClean="0">
                <a:solidFill>
                  <a:schemeClr val="bg2"/>
                </a:solidFill>
                <a:latin typeface="Calibri" pitchFamily="34" charset="0"/>
                <a:cs typeface="Calibri" pitchFamily="34" charset="0"/>
              </a:rPr>
              <a:t> ακριβής θέση και ορμή του </a:t>
            </a:r>
            <a:r>
              <a:rPr lang="el-GR" sz="2400" dirty="0" smtClean="0">
                <a:solidFill>
                  <a:schemeClr val="bg2"/>
                </a:solidFill>
                <a:latin typeface="Calibri" pitchFamily="34" charset="0"/>
                <a:cs typeface="Calibri" pitchFamily="34" charset="0"/>
              </a:rPr>
              <a:t>e δεν</a:t>
            </a:r>
            <a:r>
              <a:rPr lang="el-GR" sz="2400" dirty="0" smtClean="0">
                <a:solidFill>
                  <a:schemeClr val="bg2"/>
                </a:solidFill>
                <a:latin typeface="Calibri" pitchFamily="34" charset="0"/>
                <a:cs typeface="Calibri" pitchFamily="34" charset="0"/>
              </a:rPr>
              <a:t> μπορούν να </a:t>
            </a:r>
            <a:endParaRPr lang="el-GR" sz="2400" dirty="0" smtClean="0">
              <a:solidFill>
                <a:schemeClr val="bg2"/>
              </a:solidFill>
              <a:latin typeface="Calibri" pitchFamily="34" charset="0"/>
              <a:cs typeface="Calibri" pitchFamily="34" charset="0"/>
            </a:endParaRPr>
          </a:p>
          <a:p>
            <a:pPr marL="144000" indent="-144000" algn="just">
              <a:spcBef>
                <a:spcPts val="0"/>
              </a:spcBef>
              <a:buClrTx/>
              <a:buNone/>
            </a:pPr>
            <a:r>
              <a:rPr lang="el-GR" sz="2400" dirty="0" smtClean="0">
                <a:solidFill>
                  <a:schemeClr val="bg2"/>
                </a:solidFill>
                <a:latin typeface="Calibri" pitchFamily="34" charset="0"/>
                <a:cs typeface="Calibri" pitchFamily="34" charset="0"/>
              </a:rPr>
              <a:t>     προσδιοριστούν</a:t>
            </a:r>
            <a:r>
              <a:rPr lang="el-GR" sz="2400" dirty="0" smtClean="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ταυτόχρονα.</a:t>
            </a:r>
            <a:endParaRPr lang="el-GR" sz="2400" dirty="0" smtClean="0">
              <a:solidFill>
                <a:schemeClr val="bg2"/>
              </a:solidFill>
              <a:latin typeface="Calibri" pitchFamily="34" charset="0"/>
              <a:cs typeface="Calibri" pitchFamily="34" charset="0"/>
            </a:endParaRPr>
          </a:p>
          <a:p>
            <a:pPr marL="144000" indent="-144000" algn="just">
              <a:spcBef>
                <a:spcPts val="0"/>
              </a:spcBef>
              <a:buClrTx/>
              <a:buFont typeface="Wingdings" pitchFamily="2" charset="2"/>
              <a:buChar char="Ø"/>
            </a:pPr>
            <a:r>
              <a:rPr lang="el-GR" sz="2400" dirty="0" smtClean="0">
                <a:solidFill>
                  <a:schemeClr val="bg2"/>
                </a:solidFill>
                <a:latin typeface="Calibri" pitchFamily="34" charset="0"/>
                <a:cs typeface="Calibri" pitchFamily="34" charset="0"/>
              </a:rPr>
              <a:t>Η</a:t>
            </a:r>
            <a:r>
              <a:rPr lang="el-GR" sz="2400" dirty="0" smtClean="0">
                <a:solidFill>
                  <a:schemeClr val="bg2"/>
                </a:solidFill>
                <a:latin typeface="Calibri" pitchFamily="34" charset="0"/>
                <a:cs typeface="Calibri" pitchFamily="34" charset="0"/>
              </a:rPr>
              <a:t> περιοχή στο χώρο γύρω από τον </a:t>
            </a:r>
            <a:r>
              <a:rPr lang="el-GR" sz="2400" dirty="0" smtClean="0">
                <a:solidFill>
                  <a:schemeClr val="bg2"/>
                </a:solidFill>
                <a:latin typeface="Calibri" pitchFamily="34" charset="0"/>
                <a:cs typeface="Calibri" pitchFamily="34" charset="0"/>
              </a:rPr>
              <a:t>πυρήνα</a:t>
            </a:r>
            <a:r>
              <a:rPr lang="el-GR" sz="2400" dirty="0" smtClean="0">
                <a:solidFill>
                  <a:schemeClr val="bg2"/>
                </a:solidFill>
                <a:latin typeface="Calibri" pitchFamily="34" charset="0"/>
                <a:cs typeface="Calibri" pitchFamily="34" charset="0"/>
              </a:rPr>
              <a:t>, όπου </a:t>
            </a:r>
            <a:r>
              <a:rPr lang="el-GR" sz="2400" dirty="0" smtClean="0">
                <a:solidFill>
                  <a:schemeClr val="bg2"/>
                </a:solidFill>
                <a:latin typeface="Calibri" pitchFamily="34" charset="0"/>
                <a:cs typeface="Calibri" pitchFamily="34" charset="0"/>
              </a:rPr>
              <a:t>μπορεί να βρεθεί ένα </a:t>
            </a:r>
            <a:r>
              <a:rPr lang="en-US" sz="2400" dirty="0" smtClean="0">
                <a:solidFill>
                  <a:schemeClr val="bg2"/>
                </a:solidFill>
                <a:latin typeface="Calibri" pitchFamily="34" charset="0"/>
                <a:cs typeface="Calibri" pitchFamily="34" charset="0"/>
              </a:rPr>
              <a:t>e </a:t>
            </a:r>
            <a:r>
              <a:rPr lang="el-GR" sz="2400" dirty="0" smtClean="0">
                <a:solidFill>
                  <a:schemeClr val="bg2"/>
                </a:solidFill>
                <a:latin typeface="Calibri" pitchFamily="34" charset="0"/>
                <a:cs typeface="Calibri" pitchFamily="34" charset="0"/>
              </a:rPr>
              <a:t>μπορεί να προβλεφθεί στο άτομο.</a:t>
            </a:r>
            <a:r>
              <a:rPr lang="el-GR" sz="2400" dirty="0" smtClean="0">
                <a:solidFill>
                  <a:schemeClr val="bg2"/>
                </a:solidFill>
                <a:latin typeface="Calibri" pitchFamily="34" charset="0"/>
                <a:cs typeface="Calibri" pitchFamily="34" charset="0"/>
              </a:rPr>
              <a:t> Ηλεκτρόνια με  διαφορετική </a:t>
            </a:r>
            <a:r>
              <a:rPr lang="el-GR" sz="2400" dirty="0" smtClean="0">
                <a:solidFill>
                  <a:schemeClr val="bg2"/>
                </a:solidFill>
                <a:latin typeface="Calibri" pitchFamily="34" charset="0"/>
                <a:cs typeface="Calibri" pitchFamily="34" charset="0"/>
              </a:rPr>
              <a:t>ενέργεια</a:t>
            </a:r>
            <a:r>
              <a:rPr lang="el-GR" sz="2400" dirty="0" smtClean="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βρίσκονται</a:t>
            </a:r>
            <a:r>
              <a:rPr lang="el-GR" sz="2400" dirty="0" smtClean="0">
                <a:solidFill>
                  <a:schemeClr val="bg2"/>
                </a:solidFill>
                <a:latin typeface="Calibri" pitchFamily="34" charset="0"/>
                <a:cs typeface="Calibri" pitchFamily="34" charset="0"/>
              </a:rPr>
              <a:t> σε διαφορετικές </a:t>
            </a:r>
            <a:r>
              <a:rPr lang="el-GR" sz="2400" dirty="0" smtClean="0">
                <a:solidFill>
                  <a:schemeClr val="bg2"/>
                </a:solidFill>
                <a:latin typeface="Calibri" pitchFamily="34" charset="0"/>
                <a:cs typeface="Calibri" pitchFamily="34" charset="0"/>
              </a:rPr>
              <a:t>περιοχές.</a:t>
            </a:r>
            <a:endParaRPr lang="el-GR" sz="2400" dirty="0">
              <a:solidFill>
                <a:schemeClr val="bg2"/>
              </a:solidFill>
              <a:latin typeface="Calibri" pitchFamily="34" charset="0"/>
              <a:cs typeface="Calibri" pitchFamily="34" charset="0"/>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360363" y="179388"/>
            <a:ext cx="6480175" cy="557212"/>
          </a:xfrm>
        </p:spPr>
        <p:txBody>
          <a:bodyPr/>
          <a:lstStyle/>
          <a:p>
            <a:r>
              <a:rPr lang="el-GR" sz="3200" dirty="0">
                <a:solidFill>
                  <a:schemeClr val="bg2"/>
                </a:solidFill>
                <a:latin typeface="Microsoft Sans Serif" pitchFamily="34" charset="0"/>
              </a:rPr>
              <a:t>ΚΒΑΝΤΙΚΟΙ ΑΡΙΘΜΟΙ</a:t>
            </a:r>
          </a:p>
        </p:txBody>
      </p:sp>
      <p:sp>
        <p:nvSpPr>
          <p:cNvPr id="377859" name="Rectangle 3"/>
          <p:cNvSpPr>
            <a:spLocks noGrp="1" noChangeArrowheads="1"/>
          </p:cNvSpPr>
          <p:nvPr>
            <p:ph type="body" idx="1"/>
          </p:nvPr>
        </p:nvSpPr>
        <p:spPr>
          <a:xfrm>
            <a:off x="360363" y="684113"/>
            <a:ext cx="6624463" cy="4454625"/>
          </a:xfrm>
        </p:spPr>
        <p:txBody>
          <a:bodyPr/>
          <a:lstStyle/>
          <a:p>
            <a:pPr algn="just">
              <a:buClrTx/>
              <a:buFont typeface="Wingdings" pitchFamily="2" charset="2"/>
              <a:buChar char="Ø"/>
            </a:pPr>
            <a:r>
              <a:rPr lang="el-GR" sz="2400" dirty="0" smtClean="0">
                <a:solidFill>
                  <a:schemeClr val="bg2"/>
                </a:solidFill>
                <a:latin typeface="Calibri" pitchFamily="34" charset="0"/>
                <a:cs typeface="Calibri" pitchFamily="34" charset="0"/>
              </a:rPr>
              <a:t>Η </a:t>
            </a:r>
            <a:r>
              <a:rPr lang="el-GR" sz="2400" dirty="0">
                <a:solidFill>
                  <a:schemeClr val="bg2"/>
                </a:solidFill>
                <a:latin typeface="Calibri" pitchFamily="34" charset="0"/>
                <a:cs typeface="Calibri" pitchFamily="34" charset="0"/>
              </a:rPr>
              <a:t>λύση της εξίσωσης </a:t>
            </a:r>
            <a:r>
              <a:rPr lang="en-US" sz="2400" dirty="0" err="1">
                <a:solidFill>
                  <a:schemeClr val="bg2"/>
                </a:solidFill>
                <a:latin typeface="Calibri" pitchFamily="34" charset="0"/>
                <a:cs typeface="Calibri" pitchFamily="34" charset="0"/>
              </a:rPr>
              <a:t>Schroedinger</a:t>
            </a:r>
            <a:r>
              <a:rPr lang="en-US" sz="2400" dirty="0">
                <a:solidFill>
                  <a:schemeClr val="bg2"/>
                </a:solidFill>
                <a:latin typeface="Calibri" pitchFamily="34" charset="0"/>
                <a:cs typeface="Calibri" pitchFamily="34" charset="0"/>
              </a:rPr>
              <a:t> </a:t>
            </a:r>
            <a:r>
              <a:rPr lang="el-GR" sz="2400" dirty="0">
                <a:solidFill>
                  <a:schemeClr val="bg2"/>
                </a:solidFill>
                <a:latin typeface="Calibri" pitchFamily="34" charset="0"/>
                <a:cs typeface="Calibri" pitchFamily="34" charset="0"/>
              </a:rPr>
              <a:t>για το άτομο του υδρογόνου επιβάλλει τη χρήση των κβαντικών αριθμών </a:t>
            </a:r>
            <a:r>
              <a:rPr lang="en-US" sz="2400" dirty="0" err="1">
                <a:solidFill>
                  <a:schemeClr val="bg2"/>
                </a:solidFill>
                <a:latin typeface="Calibri" pitchFamily="34" charset="0"/>
                <a:cs typeface="Calibri" pitchFamily="34" charset="0"/>
              </a:rPr>
              <a:t>n,ℓ</a:t>
            </a:r>
            <a:r>
              <a:rPr lang="en-US" sz="2400" dirty="0">
                <a:solidFill>
                  <a:schemeClr val="bg2"/>
                </a:solidFill>
                <a:latin typeface="Calibri" pitchFamily="34" charset="0"/>
                <a:cs typeface="Calibri" pitchFamily="34" charset="0"/>
              </a:rPr>
              <a:t> </a:t>
            </a:r>
            <a:r>
              <a:rPr lang="el-GR" sz="2400" dirty="0">
                <a:solidFill>
                  <a:schemeClr val="bg2"/>
                </a:solidFill>
                <a:latin typeface="Calibri" pitchFamily="34" charset="0"/>
                <a:cs typeface="Calibri" pitchFamily="34" charset="0"/>
              </a:rPr>
              <a:t>και </a:t>
            </a:r>
            <a:r>
              <a:rPr lang="en-US" sz="2400" dirty="0" err="1">
                <a:solidFill>
                  <a:schemeClr val="bg2"/>
                </a:solidFill>
                <a:latin typeface="Calibri" pitchFamily="34" charset="0"/>
                <a:cs typeface="Calibri" pitchFamily="34" charset="0"/>
              </a:rPr>
              <a:t>m</a:t>
            </a:r>
            <a:r>
              <a:rPr lang="en-US" sz="2400" baseline="-25000" dirty="0" err="1">
                <a:solidFill>
                  <a:schemeClr val="bg2"/>
                </a:solidFill>
                <a:latin typeface="Calibri" pitchFamily="34" charset="0"/>
                <a:cs typeface="Calibri" pitchFamily="34" charset="0"/>
              </a:rPr>
              <a:t>ℓ</a:t>
            </a:r>
            <a:r>
              <a:rPr lang="el-GR" sz="2400" dirty="0">
                <a:solidFill>
                  <a:schemeClr val="bg2"/>
                </a:solidFill>
                <a:latin typeface="Calibri" pitchFamily="34" charset="0"/>
                <a:cs typeface="Calibri" pitchFamily="34" charset="0"/>
              </a:rPr>
              <a:t>.</a:t>
            </a:r>
          </a:p>
          <a:p>
            <a:pPr algn="just">
              <a:buClrTx/>
              <a:buFont typeface="Wingdings" pitchFamily="2" charset="2"/>
              <a:buChar char="Ø"/>
            </a:pPr>
            <a:r>
              <a:rPr lang="el-GR" sz="2400" dirty="0" smtClean="0">
                <a:solidFill>
                  <a:schemeClr val="bg2"/>
                </a:solidFill>
                <a:latin typeface="Calibri" pitchFamily="34" charset="0"/>
                <a:cs typeface="Calibri" pitchFamily="34" charset="0"/>
              </a:rPr>
              <a:t>Κάθε </a:t>
            </a:r>
            <a:r>
              <a:rPr lang="el-GR" sz="2400" dirty="0">
                <a:solidFill>
                  <a:schemeClr val="bg2"/>
                </a:solidFill>
                <a:latin typeface="Calibri" pitchFamily="34" charset="0"/>
                <a:cs typeface="Calibri" pitchFamily="34" charset="0"/>
              </a:rPr>
              <a:t>τριάδα τιμών των </a:t>
            </a:r>
            <a:r>
              <a:rPr lang="en-US" sz="2400" dirty="0" err="1">
                <a:solidFill>
                  <a:schemeClr val="bg2"/>
                </a:solidFill>
                <a:latin typeface="Calibri" pitchFamily="34" charset="0"/>
                <a:cs typeface="Calibri" pitchFamily="34" charset="0"/>
                <a:hlinkClick r:id="rId2" action="ppaction://hlinksldjump"/>
              </a:rPr>
              <a:t>n</a:t>
            </a:r>
            <a:r>
              <a:rPr lang="en-US" sz="2400" dirty="0" err="1">
                <a:solidFill>
                  <a:schemeClr val="bg2"/>
                </a:solidFill>
                <a:latin typeface="Calibri" pitchFamily="34" charset="0"/>
                <a:cs typeface="Calibri" pitchFamily="34" charset="0"/>
              </a:rPr>
              <a:t>,</a:t>
            </a:r>
            <a:r>
              <a:rPr lang="en-US" sz="2400" dirty="0" err="1">
                <a:solidFill>
                  <a:schemeClr val="bg2"/>
                </a:solidFill>
                <a:latin typeface="Calibri" pitchFamily="34" charset="0"/>
                <a:cs typeface="Calibri" pitchFamily="34" charset="0"/>
                <a:hlinkClick r:id="rId3" action="ppaction://hlinksldjump"/>
              </a:rPr>
              <a:t>ℓ</a:t>
            </a:r>
            <a:r>
              <a:rPr lang="en-US" sz="2400" dirty="0">
                <a:solidFill>
                  <a:schemeClr val="bg2"/>
                </a:solidFill>
                <a:latin typeface="Calibri" pitchFamily="34" charset="0"/>
                <a:cs typeface="Calibri" pitchFamily="34" charset="0"/>
              </a:rPr>
              <a:t> </a:t>
            </a:r>
            <a:r>
              <a:rPr lang="el-GR" sz="2400" dirty="0">
                <a:solidFill>
                  <a:schemeClr val="bg2"/>
                </a:solidFill>
                <a:latin typeface="Calibri" pitchFamily="34" charset="0"/>
                <a:cs typeface="Calibri" pitchFamily="34" charset="0"/>
              </a:rPr>
              <a:t>και </a:t>
            </a:r>
            <a:r>
              <a:rPr lang="en-US" sz="2400" dirty="0" err="1">
                <a:solidFill>
                  <a:schemeClr val="bg2"/>
                </a:solidFill>
                <a:latin typeface="Calibri" pitchFamily="34" charset="0"/>
                <a:cs typeface="Calibri" pitchFamily="34" charset="0"/>
                <a:hlinkClick r:id="rId4" action="ppaction://hlinksldjump"/>
              </a:rPr>
              <a:t>m</a:t>
            </a:r>
            <a:r>
              <a:rPr lang="en-US" sz="2400" baseline="-25000" dirty="0" err="1">
                <a:solidFill>
                  <a:schemeClr val="bg2"/>
                </a:solidFill>
                <a:latin typeface="Calibri" pitchFamily="34" charset="0"/>
                <a:cs typeface="Calibri" pitchFamily="34" charset="0"/>
                <a:hlinkClick r:id="rId4" action="ppaction://hlinksldjump"/>
              </a:rPr>
              <a:t>ℓ</a:t>
            </a:r>
            <a:r>
              <a:rPr lang="en-US" sz="2400" dirty="0">
                <a:solidFill>
                  <a:schemeClr val="bg2"/>
                </a:solidFill>
                <a:latin typeface="Calibri" pitchFamily="34" charset="0"/>
                <a:cs typeface="Calibri" pitchFamily="34" charset="0"/>
              </a:rPr>
              <a:t>  </a:t>
            </a:r>
            <a:r>
              <a:rPr lang="el-GR" sz="2400" dirty="0">
                <a:solidFill>
                  <a:schemeClr val="bg2"/>
                </a:solidFill>
                <a:latin typeface="Calibri" pitchFamily="34" charset="0"/>
                <a:cs typeface="Calibri" pitchFamily="34" charset="0"/>
              </a:rPr>
              <a:t>δίνει και διαφορετική μορφή (λύση) στην ψ(</a:t>
            </a:r>
            <a:r>
              <a:rPr lang="en-US" sz="2400" dirty="0" err="1">
                <a:solidFill>
                  <a:schemeClr val="bg2"/>
                </a:solidFill>
                <a:latin typeface="Calibri" pitchFamily="34" charset="0"/>
                <a:cs typeface="Calibri" pitchFamily="34" charset="0"/>
              </a:rPr>
              <a:t>x,y,z</a:t>
            </a:r>
            <a:r>
              <a:rPr lang="en-US" sz="2400" dirty="0" smtClean="0">
                <a:solidFill>
                  <a:schemeClr val="bg2"/>
                </a:solidFill>
                <a:latin typeface="Calibri" pitchFamily="34" charset="0"/>
                <a:cs typeface="Calibri" pitchFamily="34" charset="0"/>
              </a:rPr>
              <a:t>)</a:t>
            </a:r>
            <a:r>
              <a:rPr lang="el-GR" sz="2400" b="1" dirty="0" smtClean="0">
                <a:solidFill>
                  <a:schemeClr val="bg2"/>
                </a:solidFill>
                <a:latin typeface="Calibri" pitchFamily="34" charset="0"/>
                <a:cs typeface="Calibri" pitchFamily="34" charset="0"/>
              </a:rPr>
              <a:t> και καθορίζει ένα συγκεκριμένο ατομικό τροχιακό.</a:t>
            </a:r>
            <a:endParaRPr lang="el-GR" sz="2400" baseline="-25000" dirty="0" smtClean="0">
              <a:solidFill>
                <a:schemeClr val="bg2"/>
              </a:solidFill>
              <a:latin typeface="Calibri" pitchFamily="34" charset="0"/>
              <a:cs typeface="Calibri" pitchFamily="34" charset="0"/>
            </a:endParaRPr>
          </a:p>
          <a:p>
            <a:pPr lvl="0" algn="just">
              <a:buClrTx/>
              <a:buFont typeface="Wingdings" pitchFamily="2" charset="2"/>
              <a:buChar char="Ø"/>
            </a:pPr>
            <a:r>
              <a:rPr lang="el-GR" sz="2400" dirty="0" smtClean="0">
                <a:solidFill>
                  <a:schemeClr val="bg2"/>
                </a:solidFill>
                <a:latin typeface="Calibri" pitchFamily="34" charset="0"/>
                <a:cs typeface="Calibri" pitchFamily="34" charset="0"/>
              </a:rPr>
              <a:t>Οι κβαντικοί αριθμοί </a:t>
            </a:r>
            <a:r>
              <a:rPr lang="en-US" sz="2400" b="1" dirty="0" smtClean="0">
                <a:solidFill>
                  <a:schemeClr val="bg2"/>
                </a:solidFill>
                <a:latin typeface="Calibri" pitchFamily="34" charset="0"/>
                <a:cs typeface="Calibri" pitchFamily="34" charset="0"/>
              </a:rPr>
              <a:t>n</a:t>
            </a:r>
            <a:r>
              <a:rPr lang="el-GR" sz="2400" b="1" dirty="0" smtClean="0">
                <a:solidFill>
                  <a:schemeClr val="bg2"/>
                </a:solidFill>
                <a:latin typeface="Calibri" pitchFamily="34" charset="0"/>
                <a:cs typeface="Calibri" pitchFamily="34" charset="0"/>
              </a:rPr>
              <a:t>, </a:t>
            </a:r>
            <a:r>
              <a:rPr lang="en-US" sz="2400" b="1" dirty="0" smtClean="0">
                <a:solidFill>
                  <a:schemeClr val="bg2"/>
                </a:solidFill>
                <a:latin typeface="Calibri" pitchFamily="34" charset="0"/>
                <a:cs typeface="Calibri" pitchFamily="34" charset="0"/>
              </a:rPr>
              <a:t>l</a:t>
            </a:r>
            <a:r>
              <a:rPr lang="el-GR" sz="2400" b="1" dirty="0" smtClean="0">
                <a:solidFill>
                  <a:schemeClr val="bg2"/>
                </a:solidFill>
                <a:latin typeface="Calibri" pitchFamily="34" charset="0"/>
                <a:cs typeface="Calibri" pitchFamily="34" charset="0"/>
              </a:rPr>
              <a:t>, </a:t>
            </a:r>
            <a:r>
              <a:rPr lang="en-US" sz="2400" b="1" dirty="0" smtClean="0">
                <a:solidFill>
                  <a:schemeClr val="bg2"/>
                </a:solidFill>
                <a:latin typeface="Calibri" pitchFamily="34" charset="0"/>
                <a:cs typeface="Calibri" pitchFamily="34" charset="0"/>
              </a:rPr>
              <a:t>ml </a:t>
            </a:r>
            <a:r>
              <a:rPr lang="el-GR" sz="2400" dirty="0" smtClean="0">
                <a:solidFill>
                  <a:schemeClr val="bg2"/>
                </a:solidFill>
                <a:latin typeface="Calibri" pitchFamily="34" charset="0"/>
                <a:cs typeface="Calibri" pitchFamily="34" charset="0"/>
              </a:rPr>
              <a:t>παίρνουν μόνο ακέραιες τιμές</a:t>
            </a:r>
          </a:p>
          <a:p>
            <a:pPr lvl="0" algn="just">
              <a:buClrTx/>
              <a:buFont typeface="Wingdings" pitchFamily="2" charset="2"/>
              <a:buChar char="Ø"/>
            </a:pPr>
            <a:r>
              <a:rPr lang="el-GR" sz="2400" dirty="0" smtClean="0">
                <a:solidFill>
                  <a:schemeClr val="bg2"/>
                </a:solidFill>
                <a:latin typeface="Calibri" pitchFamily="34" charset="0"/>
                <a:cs typeface="Calibri" pitchFamily="34" charset="0"/>
              </a:rPr>
              <a:t>Τέλος ορίστηκε και ο κβαντικός αριθμός </a:t>
            </a:r>
            <a:r>
              <a:rPr lang="en-US" sz="2400" dirty="0" smtClean="0">
                <a:solidFill>
                  <a:schemeClr val="bg2"/>
                </a:solidFill>
                <a:latin typeface="Calibri" pitchFamily="34" charset="0"/>
                <a:cs typeface="Calibri" pitchFamily="34" charset="0"/>
                <a:hlinkClick r:id="rId5" action="ppaction://hlinksldjump"/>
              </a:rPr>
              <a:t>m</a:t>
            </a:r>
            <a:r>
              <a:rPr lang="en-US" sz="2400" baseline="-25000" dirty="0" smtClean="0">
                <a:solidFill>
                  <a:schemeClr val="bg2"/>
                </a:solidFill>
                <a:latin typeface="Calibri" pitchFamily="34" charset="0"/>
                <a:cs typeface="Calibri" pitchFamily="34" charset="0"/>
                <a:hlinkClick r:id="rId5" action="ppaction://hlinksldjump"/>
              </a:rPr>
              <a:t>s</a:t>
            </a:r>
            <a:r>
              <a:rPr lang="en-US" sz="2400" dirty="0" smtClean="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που δεν επηρεάζει την ψ</a:t>
            </a:r>
            <a:r>
              <a:rPr lang="en-US" sz="2400" dirty="0" smtClean="0">
                <a:solidFill>
                  <a:schemeClr val="bg2"/>
                </a:solidFill>
                <a:latin typeface="Calibri" pitchFamily="34" charset="0"/>
                <a:cs typeface="Calibri" pitchFamily="34" charset="0"/>
              </a:rPr>
              <a:t>(</a:t>
            </a:r>
            <a:r>
              <a:rPr lang="en-US" sz="2400" dirty="0" err="1" smtClean="0">
                <a:solidFill>
                  <a:schemeClr val="bg2"/>
                </a:solidFill>
                <a:latin typeface="Calibri" pitchFamily="34" charset="0"/>
                <a:cs typeface="Calibri" pitchFamily="34" charset="0"/>
              </a:rPr>
              <a:t>x,y,z</a:t>
            </a:r>
            <a:r>
              <a:rPr lang="en-US" sz="2400" dirty="0" smtClean="0">
                <a:solidFill>
                  <a:schemeClr val="bg2"/>
                </a:solidFill>
                <a:latin typeface="Calibri" pitchFamily="34" charset="0"/>
                <a:cs typeface="Calibri" pitchFamily="34" charset="0"/>
              </a:rPr>
              <a:t>)</a:t>
            </a:r>
            <a:r>
              <a:rPr lang="el-GR" sz="2400" dirty="0" smtClean="0">
                <a:solidFill>
                  <a:schemeClr val="bg2"/>
                </a:solidFill>
                <a:latin typeface="Calibri" pitchFamily="34" charset="0"/>
                <a:cs typeface="Calibri" pitchFamily="34" charset="0"/>
              </a:rPr>
              <a:t> και παίρνει δύο τιμές +1/2 , -1/2.</a:t>
            </a:r>
          </a:p>
          <a:p>
            <a:pPr>
              <a:buClrTx/>
              <a:buFont typeface="Wingdings" pitchFamily="2" charset="2"/>
              <a:buChar char="Ø"/>
            </a:pPr>
            <a:r>
              <a:rPr lang="el-GR" sz="2400" baseline="-25000" dirty="0">
                <a:cs typeface="Arial" charset="0"/>
              </a:rPr>
              <a:t>	</a:t>
            </a:r>
            <a:r>
              <a:rPr lang="en-US" sz="2400" baseline="-25000" dirty="0">
                <a:cs typeface="Arial" charset="0"/>
              </a:rPr>
              <a:t>                                                          </a:t>
            </a:r>
          </a:p>
          <a:p>
            <a:pPr>
              <a:buFontTx/>
              <a:buNone/>
            </a:pPr>
            <a:r>
              <a:rPr lang="en-US" baseline="-25000" dirty="0">
                <a:cs typeface="Arial"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7858"/>
                                        </p:tgtEl>
                                        <p:attrNameLst>
                                          <p:attrName>style.visibility</p:attrName>
                                        </p:attrNameLst>
                                      </p:cBhvr>
                                      <p:to>
                                        <p:strVal val="visible"/>
                                      </p:to>
                                    </p:set>
                                    <p:animEffect transition="in" filter="fade">
                                      <p:cBhvr>
                                        <p:cTn id="7" dur="2000"/>
                                        <p:tgtEl>
                                          <p:spTgt spid="3778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7859"/>
                                        </p:tgtEl>
                                        <p:attrNameLst>
                                          <p:attrName>style.visibility</p:attrName>
                                        </p:attrNameLst>
                                      </p:cBhvr>
                                      <p:to>
                                        <p:strVal val="visible"/>
                                      </p:to>
                                    </p:set>
                                    <p:animEffect transition="in" filter="fade">
                                      <p:cBhvr>
                                        <p:cTn id="10" dur="2000"/>
                                        <p:tgtEl>
                                          <p:spTgt spid="377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P spid="377859"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360363" y="179388"/>
            <a:ext cx="6480175" cy="648741"/>
          </a:xfrm>
        </p:spPr>
        <p:txBody>
          <a:bodyPr/>
          <a:lstStyle/>
          <a:p>
            <a:r>
              <a:rPr lang="el-GR" sz="3200" dirty="0">
                <a:solidFill>
                  <a:schemeClr val="tx2">
                    <a:lumMod val="50000"/>
                  </a:schemeClr>
                </a:solidFill>
                <a:latin typeface="Microsoft Sans Serif" pitchFamily="34" charset="0"/>
              </a:rPr>
              <a:t>Κύριος κβαντικός αριθμός </a:t>
            </a:r>
            <a:r>
              <a:rPr lang="en-US" sz="3200" dirty="0">
                <a:solidFill>
                  <a:schemeClr val="tx2">
                    <a:lumMod val="50000"/>
                  </a:schemeClr>
                </a:solidFill>
                <a:latin typeface="Microsoft Sans Serif" pitchFamily="34" charset="0"/>
              </a:rPr>
              <a:t>n</a:t>
            </a:r>
            <a:r>
              <a:rPr lang="el-GR" sz="3200" dirty="0">
                <a:solidFill>
                  <a:schemeClr val="tx2">
                    <a:lumMod val="50000"/>
                  </a:schemeClr>
                </a:solidFill>
                <a:latin typeface="Microsoft Sans Serif" pitchFamily="34" charset="0"/>
              </a:rPr>
              <a:t/>
            </a:r>
            <a:br>
              <a:rPr lang="el-GR" sz="3200" dirty="0">
                <a:solidFill>
                  <a:schemeClr val="tx2">
                    <a:lumMod val="50000"/>
                  </a:schemeClr>
                </a:solidFill>
                <a:latin typeface="Microsoft Sans Serif" pitchFamily="34" charset="0"/>
              </a:rPr>
            </a:br>
            <a:r>
              <a:rPr lang="el-GR" sz="3200" dirty="0">
                <a:solidFill>
                  <a:schemeClr val="accent2"/>
                </a:solidFill>
                <a:latin typeface="Microsoft Sans Serif" pitchFamily="34" charset="0"/>
              </a:rPr>
              <a:t> </a:t>
            </a:r>
            <a:r>
              <a:rPr lang="el-GR" sz="2500" dirty="0">
                <a:solidFill>
                  <a:schemeClr val="bg2"/>
                </a:solidFill>
                <a:latin typeface="Microsoft Sans Serif" pitchFamily="34" charset="0"/>
              </a:rPr>
              <a:t>Παίρνει τις ακέραιες τιμές </a:t>
            </a:r>
            <a:r>
              <a:rPr lang="en-US" sz="2500" dirty="0">
                <a:solidFill>
                  <a:schemeClr val="bg2"/>
                </a:solidFill>
                <a:latin typeface="Microsoft Sans Serif" pitchFamily="34" charset="0"/>
              </a:rPr>
              <a:t>n=1,2,3,…</a:t>
            </a:r>
            <a:endParaRPr lang="el-GR" sz="2500" dirty="0">
              <a:solidFill>
                <a:schemeClr val="bg2"/>
              </a:solidFill>
              <a:latin typeface="Microsoft Sans Serif" pitchFamily="34" charset="0"/>
            </a:endParaRPr>
          </a:p>
        </p:txBody>
      </p:sp>
      <p:sp>
        <p:nvSpPr>
          <p:cNvPr id="320515" name="Rectangle 3"/>
          <p:cNvSpPr>
            <a:spLocks noGrp="1" noChangeArrowheads="1"/>
          </p:cNvSpPr>
          <p:nvPr>
            <p:ph type="body" sz="half" idx="1"/>
          </p:nvPr>
        </p:nvSpPr>
        <p:spPr>
          <a:xfrm>
            <a:off x="368300" y="1044153"/>
            <a:ext cx="6303963" cy="4151735"/>
          </a:xfrm>
        </p:spPr>
        <p:txBody>
          <a:bodyPr/>
          <a:lstStyle/>
          <a:p>
            <a:pPr algn="just">
              <a:lnSpc>
                <a:spcPct val="90000"/>
              </a:lnSpc>
              <a:buFontTx/>
              <a:buNone/>
            </a:pPr>
            <a:r>
              <a:rPr lang="en-US" sz="2200" dirty="0">
                <a:solidFill>
                  <a:schemeClr val="accent2"/>
                </a:solidFill>
              </a:rPr>
              <a:t>	</a:t>
            </a:r>
            <a:r>
              <a:rPr lang="el-GR" sz="2200" dirty="0">
                <a:solidFill>
                  <a:schemeClr val="bg2"/>
                </a:solidFill>
                <a:latin typeface="Calibri" pitchFamily="34" charset="0"/>
                <a:cs typeface="Calibri" pitchFamily="34" charset="0"/>
              </a:rPr>
              <a:t>Καθορίζει:</a:t>
            </a:r>
          </a:p>
          <a:p>
            <a:pPr algn="just">
              <a:lnSpc>
                <a:spcPct val="90000"/>
              </a:lnSpc>
              <a:buClrTx/>
              <a:buFont typeface="Wingdings" pitchFamily="2" charset="2"/>
              <a:buChar char="Ø"/>
            </a:pPr>
            <a:r>
              <a:rPr lang="el-GR" sz="2200" dirty="0">
                <a:solidFill>
                  <a:schemeClr val="bg2"/>
                </a:solidFill>
                <a:latin typeface="Calibri" pitchFamily="34" charset="0"/>
                <a:cs typeface="Calibri" pitchFamily="34" charset="0"/>
              </a:rPr>
              <a:t>την ενέργεια του ηλεκτρονίου (συμπίπτει με αυτήν του προτύπου του </a:t>
            </a:r>
            <a:r>
              <a:rPr lang="en-US" sz="2200" dirty="0">
                <a:solidFill>
                  <a:schemeClr val="bg2"/>
                </a:solidFill>
                <a:latin typeface="Calibri" pitchFamily="34" charset="0"/>
                <a:cs typeface="Calibri" pitchFamily="34" charset="0"/>
              </a:rPr>
              <a:t>Bohr).</a:t>
            </a:r>
          </a:p>
          <a:p>
            <a:pPr algn="just">
              <a:lnSpc>
                <a:spcPct val="90000"/>
              </a:lnSpc>
              <a:buClrTx/>
              <a:buFont typeface="Wingdings" pitchFamily="2" charset="2"/>
              <a:buChar char="Ø"/>
            </a:pPr>
            <a:r>
              <a:rPr lang="el-GR" sz="2200" dirty="0">
                <a:solidFill>
                  <a:schemeClr val="bg2"/>
                </a:solidFill>
                <a:latin typeface="Calibri" pitchFamily="34" charset="0"/>
                <a:cs typeface="Calibri" pitchFamily="34" charset="0"/>
              </a:rPr>
              <a:t>το μέγεθος του τροχιακού</a:t>
            </a:r>
            <a:r>
              <a:rPr lang="en-US" sz="2200" dirty="0" smtClean="0">
                <a:solidFill>
                  <a:schemeClr val="bg2"/>
                </a:solidFill>
                <a:latin typeface="Calibri" pitchFamily="34" charset="0"/>
                <a:cs typeface="Calibri" pitchFamily="34" charset="0"/>
              </a:rPr>
              <a:t>.</a:t>
            </a:r>
            <a:endParaRPr lang="el-GR" sz="2200" dirty="0" smtClean="0">
              <a:solidFill>
                <a:schemeClr val="bg2"/>
              </a:solidFill>
              <a:latin typeface="Calibri" pitchFamily="34" charset="0"/>
              <a:cs typeface="Calibri" pitchFamily="34" charset="0"/>
            </a:endParaRPr>
          </a:p>
          <a:p>
            <a:pPr lvl="0" algn="just">
              <a:lnSpc>
                <a:spcPct val="90000"/>
              </a:lnSpc>
              <a:buClrTx/>
              <a:buFont typeface="Wingdings" pitchFamily="2" charset="2"/>
              <a:buChar char="Ø"/>
            </a:pPr>
            <a:r>
              <a:rPr lang="el-GR" sz="2200" dirty="0" smtClean="0">
                <a:solidFill>
                  <a:schemeClr val="bg2"/>
                </a:solidFill>
                <a:latin typeface="Calibri" pitchFamily="34" charset="0"/>
                <a:cs typeface="Calibri" pitchFamily="34" charset="0"/>
              </a:rPr>
              <a:t>Είναι ενδεικτικός της έλξης πυρήνα-ηλεκτρονίου</a:t>
            </a:r>
            <a:endParaRPr lang="en-US" sz="2200" dirty="0">
              <a:solidFill>
                <a:schemeClr val="bg2"/>
              </a:solidFill>
              <a:latin typeface="Calibri" pitchFamily="34" charset="0"/>
              <a:cs typeface="Calibri" pitchFamily="34" charset="0"/>
            </a:endParaRPr>
          </a:p>
          <a:p>
            <a:pPr algn="just">
              <a:lnSpc>
                <a:spcPct val="90000"/>
              </a:lnSpc>
              <a:buClrTx/>
              <a:buNone/>
            </a:pPr>
            <a:r>
              <a:rPr lang="el-GR" sz="2200" dirty="0">
                <a:solidFill>
                  <a:schemeClr val="bg2"/>
                </a:solidFill>
                <a:latin typeface="Calibri" pitchFamily="34" charset="0"/>
                <a:cs typeface="Calibri" pitchFamily="34" charset="0"/>
              </a:rPr>
              <a:t> </a:t>
            </a:r>
            <a:r>
              <a:rPr lang="el-GR" sz="2200" dirty="0" smtClean="0">
                <a:solidFill>
                  <a:schemeClr val="bg2"/>
                </a:solidFill>
                <a:latin typeface="Calibri" pitchFamily="34" charset="0"/>
                <a:cs typeface="Calibri" pitchFamily="34" charset="0"/>
              </a:rPr>
              <a:t>   Τροχιακά </a:t>
            </a:r>
            <a:r>
              <a:rPr lang="el-GR" sz="2200" dirty="0">
                <a:solidFill>
                  <a:schemeClr val="bg2"/>
                </a:solidFill>
                <a:latin typeface="Calibri" pitchFamily="34" charset="0"/>
                <a:cs typeface="Calibri" pitchFamily="34" charset="0"/>
              </a:rPr>
              <a:t>με τον ίδιο κύριο κβαντικό αριθμό</a:t>
            </a:r>
            <a:r>
              <a:rPr lang="en-US" sz="2200" dirty="0">
                <a:solidFill>
                  <a:schemeClr val="bg2"/>
                </a:solidFill>
                <a:latin typeface="Calibri" pitchFamily="34" charset="0"/>
                <a:cs typeface="Calibri" pitchFamily="34" charset="0"/>
              </a:rPr>
              <a:t> </a:t>
            </a:r>
            <a:r>
              <a:rPr lang="el-GR" sz="2200" dirty="0">
                <a:solidFill>
                  <a:schemeClr val="bg2"/>
                </a:solidFill>
                <a:latin typeface="Calibri" pitchFamily="34" charset="0"/>
                <a:cs typeface="Calibri" pitchFamily="34" charset="0"/>
              </a:rPr>
              <a:t>συγκροτούν τη στιβάδα ή φλοιό που διατηρεί το γνωστό συμβολισμό του προτύπου του </a:t>
            </a:r>
            <a:r>
              <a:rPr lang="en-US" sz="2200" dirty="0">
                <a:solidFill>
                  <a:schemeClr val="bg2"/>
                </a:solidFill>
                <a:latin typeface="Calibri" pitchFamily="34" charset="0"/>
                <a:cs typeface="Calibri" pitchFamily="34" charset="0"/>
              </a:rPr>
              <a:t>Bohr </a:t>
            </a:r>
            <a:endParaRPr lang="el-GR" sz="2200" dirty="0">
              <a:solidFill>
                <a:schemeClr val="bg2"/>
              </a:solidFill>
              <a:latin typeface="Calibri" pitchFamily="34" charset="0"/>
              <a:cs typeface="Calibri" pitchFamily="34" charset="0"/>
            </a:endParaRPr>
          </a:p>
          <a:p>
            <a:pPr>
              <a:lnSpc>
                <a:spcPct val="90000"/>
              </a:lnSpc>
              <a:buClr>
                <a:schemeClr val="tx1"/>
              </a:buClr>
              <a:buFontTx/>
              <a:buNone/>
            </a:pPr>
            <a:endParaRPr lang="el-GR" sz="2200" dirty="0">
              <a:solidFill>
                <a:schemeClr val="accent2"/>
              </a:solidFill>
              <a:latin typeface="Microsoft Sans Serif" pitchFamily="34" charset="0"/>
            </a:endParaRPr>
          </a:p>
          <a:p>
            <a:pPr>
              <a:lnSpc>
                <a:spcPct val="90000"/>
              </a:lnSpc>
              <a:buClr>
                <a:schemeClr val="tx1"/>
              </a:buClr>
              <a:buFontTx/>
              <a:buNone/>
            </a:pPr>
            <a:endParaRPr lang="el-GR" sz="2200" dirty="0">
              <a:solidFill>
                <a:schemeClr val="accent2"/>
              </a:solidFill>
              <a:latin typeface="Microsoft Sans Serif" pitchFamily="34" charset="0"/>
            </a:endParaRPr>
          </a:p>
          <a:p>
            <a:pPr>
              <a:lnSpc>
                <a:spcPct val="90000"/>
              </a:lnSpc>
              <a:buClr>
                <a:schemeClr val="tx1"/>
              </a:buClr>
              <a:buFontTx/>
              <a:buNone/>
            </a:pPr>
            <a:endParaRPr lang="el-GR" sz="2200" dirty="0">
              <a:solidFill>
                <a:schemeClr val="accent2"/>
              </a:solidFill>
              <a:latin typeface="Microsoft Sans Serif" pitchFamily="34" charset="0"/>
            </a:endParaRPr>
          </a:p>
          <a:p>
            <a:pPr>
              <a:lnSpc>
                <a:spcPct val="90000"/>
              </a:lnSpc>
              <a:buClr>
                <a:schemeClr val="tx1"/>
              </a:buClr>
              <a:buFontTx/>
              <a:buNone/>
            </a:pPr>
            <a:r>
              <a:rPr lang="el-GR" sz="1600" dirty="0">
                <a:solidFill>
                  <a:schemeClr val="accent2"/>
                </a:solidFill>
                <a:latin typeface="Microsoft Sans Serif" pitchFamily="34" charset="0"/>
              </a:rPr>
              <a:t>                                                                                           </a:t>
            </a:r>
          </a:p>
        </p:txBody>
      </p:sp>
      <p:graphicFrame>
        <p:nvGraphicFramePr>
          <p:cNvPr id="320541" name="Group 29"/>
          <p:cNvGraphicFramePr>
            <a:graphicFrameLocks noGrp="1"/>
          </p:cNvGraphicFramePr>
          <p:nvPr>
            <p:ph sz="half" idx="2"/>
          </p:nvPr>
        </p:nvGraphicFramePr>
        <p:xfrm>
          <a:off x="1872259" y="3996481"/>
          <a:ext cx="3240360" cy="1104141"/>
        </p:xfrm>
        <a:graphic>
          <a:graphicData uri="http://schemas.openxmlformats.org/drawingml/2006/table">
            <a:tbl>
              <a:tblPr/>
              <a:tblGrid>
                <a:gridCol w="1279089"/>
                <a:gridCol w="482084"/>
                <a:gridCol w="344649"/>
                <a:gridCol w="374332"/>
                <a:gridCol w="379279"/>
                <a:gridCol w="380927"/>
              </a:tblGrid>
              <a:tr h="392050">
                <a:tc>
                  <a:txBody>
                    <a:bodyPr/>
                    <a:lstStyle/>
                    <a:p>
                      <a:pPr marL="0" marR="0" lvl="0" indent="0" algn="l" defTabSz="720725" rtl="0" eaLnBrk="1" fontAlgn="base" latinLnBrk="0" hangingPunct="1">
                        <a:lnSpc>
                          <a:spcPct val="100000"/>
                        </a:lnSpc>
                        <a:spcBef>
                          <a:spcPct val="20000"/>
                        </a:spcBef>
                        <a:spcAft>
                          <a:spcPct val="0"/>
                        </a:spcAft>
                        <a:buClr>
                          <a:schemeClr val="tx2"/>
                        </a:buClr>
                        <a:buSzTx/>
                        <a:buFontTx/>
                        <a:buNone/>
                        <a:tabLst/>
                      </a:pPr>
                      <a:r>
                        <a:rPr kumimoji="0" lang="el-GR" sz="2100" b="0" i="0" u="none" strike="noStrike" cap="none" normalizeH="0" baseline="0" dirty="0" smtClean="0">
                          <a:ln>
                            <a:noFill/>
                          </a:ln>
                          <a:solidFill>
                            <a:schemeClr val="bg2"/>
                          </a:solidFill>
                          <a:effectLst/>
                          <a:latin typeface="Microsoft Sans Serif" pitchFamily="34" charset="0"/>
                        </a:rPr>
                        <a:t>      </a:t>
                      </a:r>
                      <a:r>
                        <a:rPr kumimoji="0" lang="en-US" sz="2100" b="0" i="0" u="none" strike="noStrike" cap="none" normalizeH="0" baseline="0" dirty="0" smtClean="0">
                          <a:ln>
                            <a:noFill/>
                          </a:ln>
                          <a:solidFill>
                            <a:schemeClr val="bg2"/>
                          </a:solidFill>
                          <a:effectLst/>
                          <a:latin typeface="Microsoft Sans Serif" pitchFamily="34" charset="0"/>
                        </a:rPr>
                        <a:t>n</a:t>
                      </a:r>
                      <a:endParaRPr kumimoji="0" lang="el-GR" sz="2100" b="0" i="0" u="none" strike="noStrike" cap="none" normalizeH="0" baseline="0" dirty="0" smtClean="0">
                        <a:ln>
                          <a:noFill/>
                        </a:ln>
                        <a:solidFill>
                          <a:schemeClr val="bg2"/>
                        </a:solidFill>
                        <a:effectLst/>
                        <a:latin typeface="Microsoft Sans Serif" pitchFamily="34" charset="0"/>
                      </a:endParaRPr>
                    </a:p>
                  </a:txBody>
                  <a:tcPr marL="72009" marR="72009" marT="36005" marB="360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2100" b="0" i="0" u="none" strike="noStrike" cap="none" normalizeH="0" baseline="0" dirty="0" smtClean="0">
                          <a:ln>
                            <a:noFill/>
                          </a:ln>
                          <a:solidFill>
                            <a:schemeClr val="bg2"/>
                          </a:solidFill>
                          <a:effectLst/>
                          <a:latin typeface="Microsoft Sans Serif" pitchFamily="34" charset="0"/>
                        </a:rPr>
                        <a:t>1</a:t>
                      </a:r>
                    </a:p>
                  </a:txBody>
                  <a:tcPr marL="72009" marR="72009" marT="36005" marB="360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2100" b="0" i="0" u="none" strike="noStrike" cap="none" normalizeH="0" baseline="0" smtClean="0">
                          <a:ln>
                            <a:noFill/>
                          </a:ln>
                          <a:solidFill>
                            <a:schemeClr val="bg2"/>
                          </a:solidFill>
                          <a:effectLst/>
                          <a:latin typeface="Microsoft Sans Serif" pitchFamily="34" charset="0"/>
                        </a:rPr>
                        <a:t>2</a:t>
                      </a:r>
                    </a:p>
                  </a:txBody>
                  <a:tcPr marL="72009" marR="72009" marT="36005" marB="360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2100" b="0" i="0" u="none" strike="noStrike" cap="none" normalizeH="0" baseline="0" smtClean="0">
                          <a:ln>
                            <a:noFill/>
                          </a:ln>
                          <a:solidFill>
                            <a:schemeClr val="bg2"/>
                          </a:solidFill>
                          <a:effectLst/>
                          <a:latin typeface="Microsoft Sans Serif" pitchFamily="34" charset="0"/>
                        </a:rPr>
                        <a:t>3</a:t>
                      </a:r>
                    </a:p>
                  </a:txBody>
                  <a:tcPr marL="72009" marR="72009" marT="36005" marB="360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2100" b="0" i="0" u="none" strike="noStrike" cap="none" normalizeH="0" baseline="0" smtClean="0">
                          <a:ln>
                            <a:noFill/>
                          </a:ln>
                          <a:solidFill>
                            <a:schemeClr val="bg2"/>
                          </a:solidFill>
                          <a:effectLst/>
                          <a:latin typeface="Microsoft Sans Serif" pitchFamily="34" charset="0"/>
                        </a:rPr>
                        <a:t>4</a:t>
                      </a:r>
                    </a:p>
                  </a:txBody>
                  <a:tcPr marL="72009" marR="72009" marT="36005" marB="360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2100" b="0" i="0" u="none" strike="noStrike" cap="none" normalizeH="0" baseline="0" dirty="0" smtClean="0">
                          <a:ln>
                            <a:noFill/>
                          </a:ln>
                          <a:solidFill>
                            <a:schemeClr val="bg2"/>
                          </a:solidFill>
                          <a:effectLst/>
                          <a:latin typeface="Microsoft Sans Serif" pitchFamily="34" charset="0"/>
                        </a:rPr>
                        <a:t>…</a:t>
                      </a:r>
                    </a:p>
                  </a:txBody>
                  <a:tcPr marL="72009" marR="72009" marT="36005" marB="360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r>
              <a:tr h="712091">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2100" b="0" i="0" u="none" strike="noStrike" cap="none" normalizeH="0" baseline="0" dirty="0" smtClean="0">
                          <a:ln>
                            <a:noFill/>
                          </a:ln>
                          <a:solidFill>
                            <a:schemeClr val="bg2"/>
                          </a:solidFill>
                          <a:effectLst/>
                          <a:latin typeface="Microsoft Sans Serif" pitchFamily="34" charset="0"/>
                        </a:rPr>
                        <a:t>στιβάδα</a:t>
                      </a:r>
                    </a:p>
                  </a:txBody>
                  <a:tcPr marL="72009" marR="72009" marT="36005" marB="360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2100" b="0" i="0" u="none" strike="noStrike" cap="none" normalizeH="0" baseline="0" smtClean="0">
                          <a:ln>
                            <a:noFill/>
                          </a:ln>
                          <a:solidFill>
                            <a:schemeClr val="bg2"/>
                          </a:solidFill>
                          <a:effectLst/>
                          <a:latin typeface="Microsoft Sans Serif" pitchFamily="34" charset="0"/>
                        </a:rPr>
                        <a:t>K</a:t>
                      </a:r>
                      <a:endParaRPr kumimoji="0" lang="el-GR" sz="2100" b="0" i="0" u="none" strike="noStrike" cap="none" normalizeH="0" baseline="0" smtClean="0">
                        <a:ln>
                          <a:noFill/>
                        </a:ln>
                        <a:solidFill>
                          <a:schemeClr val="bg2"/>
                        </a:solidFill>
                        <a:effectLst/>
                        <a:latin typeface="Microsoft Sans Serif" pitchFamily="34" charset="0"/>
                      </a:endParaRPr>
                    </a:p>
                  </a:txBody>
                  <a:tcPr marL="72009" marR="72009" marT="36005" marB="360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2100" b="0" i="0" u="none" strike="noStrike" cap="none" normalizeH="0" baseline="0" smtClean="0">
                          <a:ln>
                            <a:noFill/>
                          </a:ln>
                          <a:solidFill>
                            <a:schemeClr val="bg2"/>
                          </a:solidFill>
                          <a:effectLst/>
                          <a:latin typeface="Microsoft Sans Serif" pitchFamily="34" charset="0"/>
                        </a:rPr>
                        <a:t>L</a:t>
                      </a:r>
                      <a:endParaRPr kumimoji="0" lang="el-GR" sz="2100" b="0" i="0" u="none" strike="noStrike" cap="none" normalizeH="0" baseline="0" smtClean="0">
                        <a:ln>
                          <a:noFill/>
                        </a:ln>
                        <a:solidFill>
                          <a:schemeClr val="bg2"/>
                        </a:solidFill>
                        <a:effectLst/>
                        <a:latin typeface="Microsoft Sans Serif" pitchFamily="34" charset="0"/>
                      </a:endParaRPr>
                    </a:p>
                  </a:txBody>
                  <a:tcPr marL="72009" marR="72009" marT="36005" marB="360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2100" b="0" i="0" u="none" strike="noStrike" cap="none" normalizeH="0" baseline="0" dirty="0" smtClean="0">
                          <a:ln>
                            <a:noFill/>
                          </a:ln>
                          <a:solidFill>
                            <a:schemeClr val="bg2"/>
                          </a:solidFill>
                          <a:effectLst/>
                          <a:latin typeface="Microsoft Sans Serif" pitchFamily="34" charset="0"/>
                        </a:rPr>
                        <a:t>M</a:t>
                      </a:r>
                      <a:endParaRPr kumimoji="0" lang="el-GR" sz="2100" b="0" i="0" u="none" strike="noStrike" cap="none" normalizeH="0" baseline="0" dirty="0" smtClean="0">
                        <a:ln>
                          <a:noFill/>
                        </a:ln>
                        <a:solidFill>
                          <a:schemeClr val="bg2"/>
                        </a:solidFill>
                        <a:effectLst/>
                        <a:latin typeface="Microsoft Sans Serif" pitchFamily="34" charset="0"/>
                      </a:endParaRPr>
                    </a:p>
                  </a:txBody>
                  <a:tcPr marL="72009" marR="72009" marT="36005" marB="360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2100" b="0" i="0" u="none" strike="noStrike" cap="none" normalizeH="0" baseline="0" smtClean="0">
                          <a:ln>
                            <a:noFill/>
                          </a:ln>
                          <a:solidFill>
                            <a:schemeClr val="bg2"/>
                          </a:solidFill>
                          <a:effectLst/>
                          <a:latin typeface="Microsoft Sans Serif" pitchFamily="34" charset="0"/>
                        </a:rPr>
                        <a:t>N</a:t>
                      </a:r>
                      <a:endParaRPr kumimoji="0" lang="el-GR" sz="2100" b="0" i="0" u="none" strike="noStrike" cap="none" normalizeH="0" baseline="0" smtClean="0">
                        <a:ln>
                          <a:noFill/>
                        </a:ln>
                        <a:solidFill>
                          <a:schemeClr val="bg2"/>
                        </a:solidFill>
                        <a:effectLst/>
                        <a:latin typeface="Microsoft Sans Serif" pitchFamily="34" charset="0"/>
                      </a:endParaRPr>
                    </a:p>
                  </a:txBody>
                  <a:tcPr marL="72009" marR="72009" marT="36005" marB="360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2100" b="0" i="0" u="none" strike="noStrike" cap="none" normalizeH="0" baseline="0" dirty="0" smtClean="0">
                          <a:ln>
                            <a:noFill/>
                          </a:ln>
                          <a:solidFill>
                            <a:schemeClr val="bg2"/>
                          </a:solidFill>
                          <a:effectLst/>
                          <a:latin typeface="Microsoft Sans Serif" pitchFamily="34" charset="0"/>
                        </a:rPr>
                        <a:t>…</a:t>
                      </a:r>
                      <a:endParaRPr kumimoji="0" lang="el-GR" sz="2100" b="0" i="0" u="none" strike="noStrike" cap="none" normalizeH="0" baseline="0" dirty="0" smtClean="0">
                        <a:ln>
                          <a:noFill/>
                        </a:ln>
                        <a:solidFill>
                          <a:schemeClr val="bg2"/>
                        </a:solidFill>
                        <a:effectLst/>
                        <a:latin typeface="Microsoft Sans Serif" pitchFamily="34" charset="0"/>
                      </a:endParaRPr>
                    </a:p>
                  </a:txBody>
                  <a:tcPr marL="72009" marR="72009" marT="36005" marB="360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0514"/>
                                        </p:tgtEl>
                                        <p:attrNameLst>
                                          <p:attrName>style.visibility</p:attrName>
                                        </p:attrNameLst>
                                      </p:cBhvr>
                                      <p:to>
                                        <p:strVal val="visible"/>
                                      </p:to>
                                    </p:set>
                                    <p:animEffect transition="in" filter="fade">
                                      <p:cBhvr>
                                        <p:cTn id="7" dur="2000"/>
                                        <p:tgtEl>
                                          <p:spTgt spid="3205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0515"/>
                                        </p:tgtEl>
                                        <p:attrNameLst>
                                          <p:attrName>style.visibility</p:attrName>
                                        </p:attrNameLst>
                                      </p:cBhvr>
                                      <p:to>
                                        <p:strVal val="visible"/>
                                      </p:to>
                                    </p:set>
                                    <p:animEffect transition="in" filter="fade">
                                      <p:cBhvr>
                                        <p:cTn id="10" dur="2000"/>
                                        <p:tgtEl>
                                          <p:spTgt spid="320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p:bldP spid="3205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10" name="Picture 2"/>
          <p:cNvPicPr>
            <a:picLocks noGrp="1" noChangeAspect="1" noChangeArrowheads="1"/>
          </p:cNvPicPr>
          <p:nvPr>
            <p:ph idx="1"/>
          </p:nvPr>
        </p:nvPicPr>
        <p:blipFill>
          <a:blip r:embed="rId2" cstate="print"/>
          <a:srcRect/>
          <a:stretch>
            <a:fillRect/>
          </a:stretch>
        </p:blipFill>
        <p:spPr bwMode="auto">
          <a:xfrm>
            <a:off x="360363" y="828129"/>
            <a:ext cx="6480175" cy="3960440"/>
          </a:xfrm>
          <a:prstGeom prst="rect">
            <a:avLst/>
          </a:prstGeom>
          <a:noFill/>
          <a:ln w="9525">
            <a:noFill/>
            <a:miter lim="800000"/>
            <a:headEnd/>
            <a:tailEnd/>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l-GR" dirty="0">
                <a:solidFill>
                  <a:schemeClr val="bg2"/>
                </a:solidFill>
              </a:rPr>
              <a:t>Μέγεθος τροχιακού</a:t>
            </a:r>
          </a:p>
        </p:txBody>
      </p:sp>
      <p:sp>
        <p:nvSpPr>
          <p:cNvPr id="332803" name="Rectangle 3"/>
          <p:cNvSpPr>
            <a:spLocks noGrp="1" noChangeArrowheads="1"/>
          </p:cNvSpPr>
          <p:nvPr>
            <p:ph type="body" sz="half" idx="1"/>
          </p:nvPr>
        </p:nvSpPr>
        <p:spPr>
          <a:xfrm>
            <a:off x="360363" y="971550"/>
            <a:ext cx="3600127" cy="4033043"/>
          </a:xfrm>
        </p:spPr>
        <p:txBody>
          <a:bodyPr/>
          <a:lstStyle/>
          <a:p>
            <a:pPr>
              <a:buFontTx/>
              <a:buNone/>
            </a:pPr>
            <a:r>
              <a:rPr lang="el-GR" sz="2200" dirty="0"/>
              <a:t>	</a:t>
            </a:r>
            <a:r>
              <a:rPr lang="el-GR" sz="2400" dirty="0">
                <a:solidFill>
                  <a:schemeClr val="bg2"/>
                </a:solidFill>
                <a:latin typeface="Calibri" pitchFamily="34" charset="0"/>
                <a:cs typeface="Calibri" pitchFamily="34" charset="0"/>
              </a:rPr>
              <a:t>Το μέγεθος του ατομικού τροχιακού μεγαλώνει με την αύξηση του κύριου κβαντικού αριθμού </a:t>
            </a:r>
            <a:r>
              <a:rPr lang="en-US" sz="2400" dirty="0">
                <a:solidFill>
                  <a:schemeClr val="bg2"/>
                </a:solidFill>
                <a:latin typeface="Calibri" pitchFamily="34" charset="0"/>
                <a:cs typeface="Calibri" pitchFamily="34" charset="0"/>
              </a:rPr>
              <a:t>n</a:t>
            </a:r>
            <a:r>
              <a:rPr lang="el-GR" sz="2400" dirty="0">
                <a:solidFill>
                  <a:schemeClr val="bg2"/>
                </a:solidFill>
                <a:latin typeface="Calibri" pitchFamily="34" charset="0"/>
                <a:cs typeface="Calibri" pitchFamily="34" charset="0"/>
              </a:rPr>
              <a:t>.</a:t>
            </a:r>
          </a:p>
          <a:p>
            <a:pPr>
              <a:buFontTx/>
              <a:buNone/>
            </a:pPr>
            <a:r>
              <a:rPr lang="el-GR" sz="2400" dirty="0">
                <a:solidFill>
                  <a:schemeClr val="bg2"/>
                </a:solidFill>
                <a:latin typeface="Calibri" pitchFamily="34" charset="0"/>
                <a:cs typeface="Calibri" pitchFamily="34" charset="0"/>
              </a:rPr>
              <a:t>	Π.χ. το </a:t>
            </a:r>
            <a:r>
              <a:rPr lang="en-US" sz="2400" dirty="0">
                <a:solidFill>
                  <a:schemeClr val="bg2"/>
                </a:solidFill>
                <a:latin typeface="Calibri" pitchFamily="34" charset="0"/>
                <a:cs typeface="Calibri" pitchFamily="34" charset="0"/>
              </a:rPr>
              <a:t>2s </a:t>
            </a:r>
            <a:r>
              <a:rPr lang="el-GR" sz="2400" dirty="0">
                <a:solidFill>
                  <a:schemeClr val="bg2"/>
                </a:solidFill>
                <a:latin typeface="Calibri" pitchFamily="34" charset="0"/>
                <a:cs typeface="Calibri" pitchFamily="34" charset="0"/>
              </a:rPr>
              <a:t>τροχιακό είναι μεγαλύτερο από το 1</a:t>
            </a:r>
            <a:r>
              <a:rPr lang="en-US" sz="2400" dirty="0">
                <a:solidFill>
                  <a:schemeClr val="bg2"/>
                </a:solidFill>
                <a:latin typeface="Calibri" pitchFamily="34" charset="0"/>
                <a:cs typeface="Calibri" pitchFamily="34" charset="0"/>
              </a:rPr>
              <a:t>s</a:t>
            </a:r>
            <a:r>
              <a:rPr lang="el-GR" sz="2400" dirty="0">
                <a:solidFill>
                  <a:schemeClr val="bg2"/>
                </a:solidFill>
                <a:latin typeface="Calibri" pitchFamily="34" charset="0"/>
                <a:cs typeface="Calibri" pitchFamily="34" charset="0"/>
              </a:rPr>
              <a:t> </a:t>
            </a:r>
            <a:r>
              <a:rPr lang="el-GR" sz="2400" dirty="0" err="1">
                <a:solidFill>
                  <a:schemeClr val="bg2"/>
                </a:solidFill>
                <a:latin typeface="Calibri" pitchFamily="34" charset="0"/>
                <a:cs typeface="Calibri" pitchFamily="34" charset="0"/>
              </a:rPr>
              <a:t>κ.ο.κ</a:t>
            </a:r>
            <a:r>
              <a:rPr lang="el-GR" sz="2400" dirty="0">
                <a:solidFill>
                  <a:schemeClr val="bg2"/>
                </a:solidFill>
                <a:latin typeface="Calibri" pitchFamily="34" charset="0"/>
                <a:cs typeface="Calibri" pitchFamily="34" charset="0"/>
              </a:rPr>
              <a:t>.</a:t>
            </a:r>
          </a:p>
          <a:p>
            <a:pPr>
              <a:buFontTx/>
              <a:buNone/>
            </a:pPr>
            <a:r>
              <a:rPr lang="el-GR" sz="2400" dirty="0">
                <a:solidFill>
                  <a:schemeClr val="bg2"/>
                </a:solidFill>
                <a:latin typeface="Calibri" pitchFamily="34" charset="0"/>
                <a:cs typeface="Calibri" pitchFamily="34" charset="0"/>
              </a:rPr>
              <a:t>	Ομοίως το 3</a:t>
            </a:r>
            <a:r>
              <a:rPr lang="en-US" sz="2400" dirty="0">
                <a:solidFill>
                  <a:schemeClr val="bg2"/>
                </a:solidFill>
                <a:latin typeface="Calibri" pitchFamily="34" charset="0"/>
                <a:cs typeface="Calibri" pitchFamily="34" charset="0"/>
              </a:rPr>
              <a:t>p </a:t>
            </a:r>
            <a:r>
              <a:rPr lang="el-GR" sz="2400" dirty="0">
                <a:solidFill>
                  <a:schemeClr val="bg2"/>
                </a:solidFill>
                <a:latin typeface="Calibri" pitchFamily="34" charset="0"/>
                <a:cs typeface="Calibri" pitchFamily="34" charset="0"/>
              </a:rPr>
              <a:t>είναι μεγαλύτερο από το 2</a:t>
            </a:r>
            <a:r>
              <a:rPr lang="en-US" sz="2400" dirty="0">
                <a:solidFill>
                  <a:schemeClr val="bg2"/>
                </a:solidFill>
                <a:latin typeface="Calibri" pitchFamily="34" charset="0"/>
                <a:cs typeface="Calibri" pitchFamily="34" charset="0"/>
              </a:rPr>
              <a:t>p</a:t>
            </a:r>
            <a:r>
              <a:rPr lang="el-GR" sz="2400" dirty="0">
                <a:solidFill>
                  <a:schemeClr val="bg2"/>
                </a:solidFill>
                <a:latin typeface="Calibri" pitchFamily="34" charset="0"/>
                <a:cs typeface="Calibri" pitchFamily="34" charset="0"/>
              </a:rPr>
              <a:t> </a:t>
            </a:r>
            <a:r>
              <a:rPr lang="el-GR" sz="2400" dirty="0" err="1">
                <a:solidFill>
                  <a:schemeClr val="bg2"/>
                </a:solidFill>
                <a:latin typeface="Calibri" pitchFamily="34" charset="0"/>
                <a:cs typeface="Calibri" pitchFamily="34" charset="0"/>
              </a:rPr>
              <a:t>κ.ο.κ</a:t>
            </a:r>
            <a:r>
              <a:rPr lang="el-GR" sz="2400" dirty="0">
                <a:solidFill>
                  <a:schemeClr val="bg2"/>
                </a:solidFill>
                <a:latin typeface="Calibri" pitchFamily="34" charset="0"/>
                <a:cs typeface="Calibri" pitchFamily="34" charset="0"/>
              </a:rPr>
              <a:t>.             </a:t>
            </a:r>
          </a:p>
        </p:txBody>
      </p:sp>
      <p:pic>
        <p:nvPicPr>
          <p:cNvPr id="332804" name="Picture 4" descr="AtomOrbitals"/>
          <p:cNvPicPr>
            <a:picLocks noGrp="1" noChangeAspect="1" noChangeArrowheads="1"/>
          </p:cNvPicPr>
          <p:nvPr>
            <p:ph sz="half" idx="2"/>
          </p:nvPr>
        </p:nvPicPr>
        <p:blipFill>
          <a:blip r:embed="rId2" cstate="print"/>
          <a:srcRect/>
          <a:stretch>
            <a:fillRect/>
          </a:stretch>
        </p:blipFill>
        <p:spPr>
          <a:xfrm>
            <a:off x="4104506" y="1447800"/>
            <a:ext cx="2736032" cy="3163888"/>
          </a:xfrm>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2802"/>
                                        </p:tgtEl>
                                        <p:attrNameLst>
                                          <p:attrName>style.visibility</p:attrName>
                                        </p:attrNameLst>
                                      </p:cBhvr>
                                      <p:to>
                                        <p:strVal val="visible"/>
                                      </p:to>
                                    </p:set>
                                    <p:animEffect transition="in" filter="fade">
                                      <p:cBhvr>
                                        <p:cTn id="7" dur="2000"/>
                                        <p:tgtEl>
                                          <p:spTgt spid="3328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2803"/>
                                        </p:tgtEl>
                                        <p:attrNameLst>
                                          <p:attrName>style.visibility</p:attrName>
                                        </p:attrNameLst>
                                      </p:cBhvr>
                                      <p:to>
                                        <p:strVal val="visible"/>
                                      </p:to>
                                    </p:set>
                                    <p:animEffect transition="in" filter="fade">
                                      <p:cBhvr>
                                        <p:cTn id="10" dur="2000"/>
                                        <p:tgtEl>
                                          <p:spTgt spid="332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2" grpId="0"/>
      <p:bldP spid="33280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144066" y="374650"/>
            <a:ext cx="6840760" cy="900113"/>
          </a:xfrm>
        </p:spPr>
        <p:txBody>
          <a:bodyPr/>
          <a:lstStyle/>
          <a:p>
            <a:r>
              <a:rPr lang="el-GR" sz="2600" dirty="0">
                <a:solidFill>
                  <a:schemeClr val="tx2">
                    <a:lumMod val="50000"/>
                  </a:schemeClr>
                </a:solidFill>
                <a:latin typeface="Calibri" pitchFamily="34" charset="0"/>
                <a:cs typeface="Calibri" pitchFamily="34" charset="0"/>
              </a:rPr>
              <a:t>Δευτερεύων ή αζιμουθιακός κβαντικός αριθμός </a:t>
            </a:r>
            <a:r>
              <a:rPr lang="en-US" sz="2600" dirty="0">
                <a:solidFill>
                  <a:schemeClr val="accent2"/>
                </a:solidFill>
                <a:latin typeface="Calibri" pitchFamily="34" charset="0"/>
                <a:cs typeface="Calibri" pitchFamily="34" charset="0"/>
              </a:rPr>
              <a:t>ℓ</a:t>
            </a:r>
            <a:br>
              <a:rPr lang="en-US" sz="2600" dirty="0">
                <a:solidFill>
                  <a:schemeClr val="accent2"/>
                </a:solidFill>
                <a:latin typeface="Calibri" pitchFamily="34" charset="0"/>
                <a:cs typeface="Calibri" pitchFamily="34" charset="0"/>
              </a:rPr>
            </a:br>
            <a:r>
              <a:rPr lang="el-GR" sz="2600" dirty="0">
                <a:solidFill>
                  <a:schemeClr val="bg2"/>
                </a:solidFill>
                <a:latin typeface="Calibri" pitchFamily="34" charset="0"/>
                <a:cs typeface="Calibri" pitchFamily="34" charset="0"/>
              </a:rPr>
              <a:t>Παίρνει τις τιμές </a:t>
            </a:r>
            <a:r>
              <a:rPr lang="en-US" sz="2600" dirty="0">
                <a:solidFill>
                  <a:schemeClr val="bg2"/>
                </a:solidFill>
                <a:latin typeface="Calibri" pitchFamily="34" charset="0"/>
                <a:cs typeface="Calibri" pitchFamily="34" charset="0"/>
              </a:rPr>
              <a:t> ℓ </a:t>
            </a:r>
            <a:r>
              <a:rPr lang="el-GR" sz="2600" dirty="0">
                <a:solidFill>
                  <a:schemeClr val="bg2"/>
                </a:solidFill>
                <a:latin typeface="Calibri" pitchFamily="34" charset="0"/>
                <a:cs typeface="Calibri" pitchFamily="34" charset="0"/>
              </a:rPr>
              <a:t>=</a:t>
            </a:r>
            <a:r>
              <a:rPr lang="en-US" sz="2600" dirty="0">
                <a:solidFill>
                  <a:schemeClr val="bg2"/>
                </a:solidFill>
                <a:latin typeface="Calibri" pitchFamily="34" charset="0"/>
                <a:cs typeface="Calibri" pitchFamily="34" charset="0"/>
              </a:rPr>
              <a:t> </a:t>
            </a:r>
            <a:r>
              <a:rPr lang="el-GR" sz="2600" dirty="0">
                <a:solidFill>
                  <a:schemeClr val="bg2"/>
                </a:solidFill>
                <a:latin typeface="Calibri" pitchFamily="34" charset="0"/>
                <a:cs typeface="Calibri" pitchFamily="34" charset="0"/>
              </a:rPr>
              <a:t>0,1,2,…,</a:t>
            </a:r>
            <a:r>
              <a:rPr lang="en-US" sz="2600" dirty="0">
                <a:solidFill>
                  <a:schemeClr val="bg2"/>
                </a:solidFill>
                <a:latin typeface="Calibri" pitchFamily="34" charset="0"/>
                <a:cs typeface="Calibri" pitchFamily="34" charset="0"/>
              </a:rPr>
              <a:t>n-1</a:t>
            </a:r>
          </a:p>
        </p:txBody>
      </p:sp>
      <p:sp>
        <p:nvSpPr>
          <p:cNvPr id="321539" name="Rectangle 3"/>
          <p:cNvSpPr>
            <a:spLocks noGrp="1" noChangeArrowheads="1"/>
          </p:cNvSpPr>
          <p:nvPr>
            <p:ph type="body" sz="half" idx="1"/>
          </p:nvPr>
        </p:nvSpPr>
        <p:spPr>
          <a:xfrm>
            <a:off x="255588" y="1260177"/>
            <a:ext cx="6530975" cy="4032448"/>
          </a:xfrm>
        </p:spPr>
        <p:txBody>
          <a:bodyPr/>
          <a:lstStyle/>
          <a:p>
            <a:pPr algn="just">
              <a:lnSpc>
                <a:spcPct val="90000"/>
              </a:lnSpc>
              <a:buClrTx/>
              <a:buFont typeface="Wingdings" pitchFamily="2" charset="2"/>
              <a:buChar char="Ø"/>
            </a:pPr>
            <a:r>
              <a:rPr lang="el-GR" sz="2000" dirty="0">
                <a:solidFill>
                  <a:schemeClr val="bg2"/>
                </a:solidFill>
                <a:latin typeface="Calibri" pitchFamily="34" charset="0"/>
                <a:cs typeface="Calibri" pitchFamily="34" charset="0"/>
              </a:rPr>
              <a:t>Καθορίζει το σχήμα του ατομικού τροχιακού</a:t>
            </a:r>
          </a:p>
          <a:p>
            <a:pPr algn="just">
              <a:lnSpc>
                <a:spcPct val="90000"/>
              </a:lnSpc>
              <a:buClrTx/>
              <a:buFont typeface="Wingdings" pitchFamily="2" charset="2"/>
              <a:buChar char="Ø"/>
            </a:pPr>
            <a:r>
              <a:rPr lang="el-GR" sz="2000" dirty="0">
                <a:solidFill>
                  <a:schemeClr val="bg2"/>
                </a:solidFill>
                <a:latin typeface="Calibri" pitchFamily="34" charset="0"/>
                <a:cs typeface="Calibri" pitchFamily="34" charset="0"/>
              </a:rPr>
              <a:t>Τροχιακά με τα ίδια </a:t>
            </a:r>
            <a:r>
              <a:rPr lang="en-US" sz="2000" dirty="0">
                <a:solidFill>
                  <a:schemeClr val="bg2"/>
                </a:solidFill>
                <a:latin typeface="Calibri" pitchFamily="34" charset="0"/>
                <a:cs typeface="Calibri" pitchFamily="34" charset="0"/>
              </a:rPr>
              <a:t>n</a:t>
            </a:r>
            <a:r>
              <a:rPr lang="el-GR" sz="2000" dirty="0">
                <a:solidFill>
                  <a:schemeClr val="bg2"/>
                </a:solidFill>
                <a:latin typeface="Calibri" pitchFamily="34" charset="0"/>
                <a:cs typeface="Calibri" pitchFamily="34" charset="0"/>
              </a:rPr>
              <a:t> και </a:t>
            </a:r>
            <a:r>
              <a:rPr lang="en-US" sz="2000" dirty="0">
                <a:solidFill>
                  <a:schemeClr val="bg2"/>
                </a:solidFill>
                <a:latin typeface="Calibri" pitchFamily="34" charset="0"/>
                <a:cs typeface="Calibri" pitchFamily="34" charset="0"/>
              </a:rPr>
              <a:t>ℓ </a:t>
            </a:r>
            <a:r>
              <a:rPr lang="el-GR" sz="2000" dirty="0">
                <a:solidFill>
                  <a:schemeClr val="bg2"/>
                </a:solidFill>
                <a:latin typeface="Calibri" pitchFamily="34" charset="0"/>
                <a:cs typeface="Calibri" pitchFamily="34" charset="0"/>
              </a:rPr>
              <a:t>αποτελούν μία </a:t>
            </a:r>
            <a:r>
              <a:rPr lang="el-GR" sz="2000" dirty="0" err="1">
                <a:solidFill>
                  <a:schemeClr val="bg2"/>
                </a:solidFill>
                <a:latin typeface="Calibri" pitchFamily="34" charset="0"/>
                <a:cs typeface="Calibri" pitchFamily="34" charset="0"/>
              </a:rPr>
              <a:t>υποστιβάδα</a:t>
            </a:r>
            <a:r>
              <a:rPr lang="el-GR" sz="2000" dirty="0">
                <a:solidFill>
                  <a:schemeClr val="bg2"/>
                </a:solidFill>
                <a:latin typeface="Calibri" pitchFamily="34" charset="0"/>
                <a:cs typeface="Calibri" pitchFamily="34" charset="0"/>
              </a:rPr>
              <a:t> ή </a:t>
            </a:r>
            <a:r>
              <a:rPr lang="el-GR" sz="2000" dirty="0" err="1">
                <a:solidFill>
                  <a:schemeClr val="bg2"/>
                </a:solidFill>
                <a:latin typeface="Calibri" pitchFamily="34" charset="0"/>
                <a:cs typeface="Calibri" pitchFamily="34" charset="0"/>
              </a:rPr>
              <a:t>υποφλοιό</a:t>
            </a:r>
            <a:r>
              <a:rPr lang="el-GR" sz="2000" dirty="0">
                <a:solidFill>
                  <a:schemeClr val="bg2"/>
                </a:solidFill>
                <a:latin typeface="Calibri" pitchFamily="34" charset="0"/>
                <a:cs typeface="Calibri" pitchFamily="34" charset="0"/>
              </a:rPr>
              <a:t>. </a:t>
            </a:r>
          </a:p>
          <a:p>
            <a:pPr algn="just">
              <a:buClrTx/>
              <a:buFont typeface="Wingdings" pitchFamily="2" charset="2"/>
              <a:buChar char="Ø"/>
            </a:pPr>
            <a:r>
              <a:rPr lang="el-GR" sz="2000" dirty="0" smtClean="0">
                <a:solidFill>
                  <a:schemeClr val="bg2"/>
                </a:solidFill>
                <a:latin typeface="Calibri" pitchFamily="34" charset="0"/>
                <a:cs typeface="Calibri" pitchFamily="34" charset="0"/>
              </a:rPr>
              <a:t>Είναι ενδεικτικός της άπωσης μεταξύ των ηλεκτρονίων Συμμετέχει στα </a:t>
            </a:r>
            <a:r>
              <a:rPr lang="el-GR" sz="2000" dirty="0" err="1" smtClean="0">
                <a:solidFill>
                  <a:schemeClr val="bg2"/>
                </a:solidFill>
                <a:latin typeface="Calibri" pitchFamily="34" charset="0"/>
                <a:cs typeface="Calibri" pitchFamily="34" charset="0"/>
              </a:rPr>
              <a:t>πολυηλεκτρονιακά</a:t>
            </a:r>
            <a:r>
              <a:rPr lang="el-GR" sz="2000" dirty="0" smtClean="0">
                <a:solidFill>
                  <a:schemeClr val="bg2"/>
                </a:solidFill>
                <a:latin typeface="Calibri" pitchFamily="34" charset="0"/>
                <a:cs typeface="Calibri" pitchFamily="34" charset="0"/>
              </a:rPr>
              <a:t> άτομα στη διαμόρφωση της ενέργειας του ηλεκτρονίου (σε μικρότερο βέβαια βαθμό από το </a:t>
            </a:r>
            <a:r>
              <a:rPr lang="en-US" sz="2000" dirty="0" smtClean="0">
                <a:solidFill>
                  <a:schemeClr val="bg2"/>
                </a:solidFill>
                <a:latin typeface="Calibri" pitchFamily="34" charset="0"/>
                <a:cs typeface="Calibri" pitchFamily="34" charset="0"/>
              </a:rPr>
              <a:t>n</a:t>
            </a:r>
            <a:r>
              <a:rPr lang="el-GR" sz="2000" dirty="0" smtClean="0">
                <a:solidFill>
                  <a:schemeClr val="bg2"/>
                </a:solidFill>
                <a:latin typeface="Calibri" pitchFamily="34" charset="0"/>
                <a:cs typeface="Calibri" pitchFamily="34" charset="0"/>
              </a:rPr>
              <a:t>). </a:t>
            </a:r>
          </a:p>
          <a:p>
            <a:pPr lvl="0" algn="just">
              <a:buClrTx/>
              <a:buFont typeface="Wingdings" pitchFamily="2" charset="2"/>
              <a:buChar char="Ø"/>
            </a:pPr>
            <a:r>
              <a:rPr lang="el-GR" sz="2000" dirty="0" smtClean="0">
                <a:solidFill>
                  <a:schemeClr val="bg2"/>
                </a:solidFill>
                <a:latin typeface="Calibri" pitchFamily="34" charset="0"/>
                <a:cs typeface="Calibri" pitchFamily="34" charset="0"/>
              </a:rPr>
              <a:t>Τροχιακά με διαφορετικές τιμές </a:t>
            </a:r>
            <a:r>
              <a:rPr lang="en-US" sz="2000" dirty="0" smtClean="0">
                <a:solidFill>
                  <a:schemeClr val="bg2"/>
                </a:solidFill>
                <a:latin typeface="Calibri" pitchFamily="34" charset="0"/>
                <a:cs typeface="Calibri" pitchFamily="34" charset="0"/>
              </a:rPr>
              <a:t>l</a:t>
            </a:r>
            <a:r>
              <a:rPr lang="el-GR" sz="2000" dirty="0" smtClean="0">
                <a:solidFill>
                  <a:schemeClr val="bg2"/>
                </a:solidFill>
                <a:latin typeface="Calibri" pitchFamily="34" charset="0"/>
                <a:cs typeface="Calibri" pitchFamily="34" charset="0"/>
              </a:rPr>
              <a:t> έχουν και διαφορετικό σχήμα. </a:t>
            </a:r>
            <a:r>
              <a:rPr lang="en-US" sz="2000" dirty="0" smtClean="0">
                <a:solidFill>
                  <a:schemeClr val="bg2"/>
                </a:solidFill>
                <a:latin typeface="Calibri" pitchFamily="34" charset="0"/>
                <a:cs typeface="Calibri" pitchFamily="34" charset="0"/>
              </a:rPr>
              <a:t>l</a:t>
            </a:r>
            <a:r>
              <a:rPr lang="el-GR" sz="2000" dirty="0" smtClean="0">
                <a:solidFill>
                  <a:schemeClr val="bg2"/>
                </a:solidFill>
                <a:latin typeface="Calibri" pitchFamily="34" charset="0"/>
                <a:cs typeface="Calibri" pitchFamily="34" charset="0"/>
              </a:rPr>
              <a:t>=0  σφαιρικό σχήμα, </a:t>
            </a:r>
            <a:r>
              <a:rPr lang="en-US" sz="2000" dirty="0" smtClean="0">
                <a:solidFill>
                  <a:schemeClr val="bg2"/>
                </a:solidFill>
                <a:latin typeface="Calibri" pitchFamily="34" charset="0"/>
                <a:cs typeface="Calibri" pitchFamily="34" charset="0"/>
              </a:rPr>
              <a:t>l</a:t>
            </a:r>
            <a:r>
              <a:rPr lang="el-GR" sz="2000" dirty="0" smtClean="0">
                <a:solidFill>
                  <a:schemeClr val="bg2"/>
                </a:solidFill>
                <a:latin typeface="Calibri" pitchFamily="34" charset="0"/>
                <a:cs typeface="Calibri" pitchFamily="34" charset="0"/>
              </a:rPr>
              <a:t> =1  σχήμα διπλού λοβού.</a:t>
            </a:r>
          </a:p>
          <a:p>
            <a:pPr algn="just">
              <a:lnSpc>
                <a:spcPct val="90000"/>
              </a:lnSpc>
              <a:buClrTx/>
              <a:buFont typeface="Wingdings" pitchFamily="2" charset="2"/>
              <a:buChar char="Ø"/>
            </a:pPr>
            <a:endParaRPr lang="el-GR" sz="2200" dirty="0" smtClean="0">
              <a:solidFill>
                <a:schemeClr val="bg2"/>
              </a:solidFill>
              <a:latin typeface="Calibri" pitchFamily="34" charset="0"/>
              <a:cs typeface="Calibri" pitchFamily="34" charset="0"/>
            </a:endParaRPr>
          </a:p>
          <a:p>
            <a:pPr>
              <a:lnSpc>
                <a:spcPct val="90000"/>
              </a:lnSpc>
              <a:buClr>
                <a:schemeClr val="tx1"/>
              </a:buClr>
              <a:buFontTx/>
              <a:buNone/>
            </a:pPr>
            <a:endParaRPr lang="el-GR" sz="2200" dirty="0">
              <a:solidFill>
                <a:schemeClr val="accent2"/>
              </a:solidFill>
              <a:latin typeface="Microsoft Sans Serif" pitchFamily="34" charset="0"/>
              <a:cs typeface="Arial" charset="0"/>
            </a:endParaRPr>
          </a:p>
          <a:p>
            <a:pPr>
              <a:lnSpc>
                <a:spcPct val="90000"/>
              </a:lnSpc>
              <a:buClr>
                <a:schemeClr val="tx1"/>
              </a:buClr>
              <a:buFontTx/>
              <a:buNone/>
            </a:pPr>
            <a:endParaRPr lang="el-GR" sz="2200" dirty="0">
              <a:solidFill>
                <a:schemeClr val="accent2"/>
              </a:solidFill>
              <a:latin typeface="Microsoft Sans Serif" pitchFamily="34" charset="0"/>
              <a:cs typeface="Arial" charset="0"/>
            </a:endParaRPr>
          </a:p>
          <a:p>
            <a:pPr>
              <a:lnSpc>
                <a:spcPct val="90000"/>
              </a:lnSpc>
              <a:buClr>
                <a:schemeClr val="tx1"/>
              </a:buClr>
              <a:buFontTx/>
              <a:buNone/>
            </a:pPr>
            <a:r>
              <a:rPr lang="el-GR" sz="2200" dirty="0">
                <a:solidFill>
                  <a:schemeClr val="accent2"/>
                </a:solidFill>
                <a:latin typeface="Microsoft Sans Serif" pitchFamily="34" charset="0"/>
                <a:cs typeface="Arial" charset="0"/>
              </a:rPr>
              <a:t>                                                                                                                                                                                  </a:t>
            </a:r>
            <a:endParaRPr lang="el-GR" sz="1600" dirty="0">
              <a:solidFill>
                <a:schemeClr val="accent2"/>
              </a:solidFill>
              <a:latin typeface="Microsoft Sans Serif" pitchFamily="34" charset="0"/>
              <a:cs typeface="Arial" charset="0"/>
            </a:endParaRPr>
          </a:p>
          <a:p>
            <a:pPr>
              <a:lnSpc>
                <a:spcPct val="90000"/>
              </a:lnSpc>
              <a:buClr>
                <a:schemeClr val="tx1"/>
              </a:buClr>
              <a:buFontTx/>
              <a:buNone/>
            </a:pPr>
            <a:r>
              <a:rPr lang="el-GR" sz="2200" dirty="0">
                <a:solidFill>
                  <a:schemeClr val="accent2"/>
                </a:solidFill>
                <a:latin typeface="Microsoft Sans Serif" pitchFamily="34" charset="0"/>
                <a:cs typeface="Arial" charset="0"/>
              </a:rPr>
              <a:t>                                                                   </a:t>
            </a:r>
            <a:endParaRPr lang="en-US" sz="1600" dirty="0">
              <a:solidFill>
                <a:schemeClr val="accent2"/>
              </a:solidFill>
              <a:latin typeface="Microsoft Sans Serif" pitchFamily="34" charset="0"/>
              <a:cs typeface="Arial" charset="0"/>
            </a:endParaRPr>
          </a:p>
        </p:txBody>
      </p:sp>
      <p:pic>
        <p:nvPicPr>
          <p:cNvPr id="378882" name="Picture 2"/>
          <p:cNvPicPr>
            <a:picLocks noChangeAspect="1" noChangeArrowheads="1"/>
          </p:cNvPicPr>
          <p:nvPr/>
        </p:nvPicPr>
        <p:blipFill>
          <a:blip r:embed="rId2" cstate="print">
            <a:lum bright="-32000" contrast="3000"/>
          </a:blip>
          <a:srcRect/>
          <a:stretch>
            <a:fillRect/>
          </a:stretch>
        </p:blipFill>
        <p:spPr bwMode="auto">
          <a:xfrm>
            <a:off x="1728242" y="4140497"/>
            <a:ext cx="3974422" cy="1080120"/>
          </a:xfrm>
          <a:prstGeom prst="rect">
            <a:avLst/>
          </a:prstGeom>
          <a:blipFill>
            <a:blip r:embed="rId3" cstate="print">
              <a:lum bright="-32000" contrast="3000"/>
            </a:blip>
            <a:tile tx="0" ty="0" sx="100000" sy="100000" flip="none" algn="tl"/>
          </a:blip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fade">
                                      <p:cBhvr>
                                        <p:cTn id="7" dur="2000"/>
                                        <p:tgtEl>
                                          <p:spTgt spid="3215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1539"/>
                                        </p:tgtEl>
                                        <p:attrNameLst>
                                          <p:attrName>style.visibility</p:attrName>
                                        </p:attrNameLst>
                                      </p:cBhvr>
                                      <p:to>
                                        <p:strVal val="visible"/>
                                      </p:to>
                                    </p:set>
                                    <p:animEffect transition="in" filter="fade">
                                      <p:cBhvr>
                                        <p:cTn id="10" dur="2000"/>
                                        <p:tgtEl>
                                          <p:spTgt spid="321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p:bldP spid="32153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l-GR" dirty="0">
                <a:solidFill>
                  <a:schemeClr val="bg2"/>
                </a:solidFill>
              </a:rPr>
              <a:t>Σχήμα τροχιακών</a:t>
            </a:r>
          </a:p>
        </p:txBody>
      </p:sp>
      <p:sp>
        <p:nvSpPr>
          <p:cNvPr id="333827" name="Rectangle 3"/>
          <p:cNvSpPr>
            <a:spLocks noGrp="1" noChangeArrowheads="1"/>
          </p:cNvSpPr>
          <p:nvPr>
            <p:ph type="body" sz="half" idx="1"/>
          </p:nvPr>
        </p:nvSpPr>
        <p:spPr>
          <a:xfrm>
            <a:off x="360363" y="1260475"/>
            <a:ext cx="3240088" cy="3540125"/>
          </a:xfrm>
        </p:spPr>
        <p:txBody>
          <a:bodyPr/>
          <a:lstStyle/>
          <a:p>
            <a:pPr algn="just">
              <a:lnSpc>
                <a:spcPct val="80000"/>
              </a:lnSpc>
              <a:buClrTx/>
              <a:buFont typeface="Wingdings" pitchFamily="2" charset="2"/>
              <a:buChar char="Ø"/>
            </a:pPr>
            <a:r>
              <a:rPr lang="el-GR" sz="1900" dirty="0">
                <a:solidFill>
                  <a:schemeClr val="bg2"/>
                </a:solidFill>
              </a:rPr>
              <a:t>Τα </a:t>
            </a:r>
            <a:r>
              <a:rPr lang="en-US" sz="1900" dirty="0">
                <a:solidFill>
                  <a:schemeClr val="bg2"/>
                </a:solidFill>
              </a:rPr>
              <a:t>s </a:t>
            </a:r>
            <a:r>
              <a:rPr lang="el-GR" sz="1900" dirty="0">
                <a:solidFill>
                  <a:schemeClr val="bg2"/>
                </a:solidFill>
              </a:rPr>
              <a:t>τροχιακά </a:t>
            </a:r>
            <a:r>
              <a:rPr lang="en-US" sz="1900" dirty="0">
                <a:solidFill>
                  <a:schemeClr val="bg2"/>
                </a:solidFill>
              </a:rPr>
              <a:t>(</a:t>
            </a:r>
            <a:r>
              <a:rPr lang="en-US" sz="1900" dirty="0">
                <a:solidFill>
                  <a:schemeClr val="bg2"/>
                </a:solidFill>
                <a:cs typeface="Arial" charset="0"/>
              </a:rPr>
              <a:t>ℓ=0) </a:t>
            </a:r>
            <a:r>
              <a:rPr lang="el-GR" sz="1900" dirty="0">
                <a:solidFill>
                  <a:schemeClr val="bg2"/>
                </a:solidFill>
                <a:cs typeface="Arial" charset="0"/>
              </a:rPr>
              <a:t>είναι σφαιρικού σχήματος, με κέντρο τον πυρήνα του ατόμου</a:t>
            </a:r>
            <a:r>
              <a:rPr lang="el-GR" sz="1900" dirty="0" smtClean="0">
                <a:solidFill>
                  <a:schemeClr val="bg2"/>
                </a:solidFill>
                <a:cs typeface="Arial" charset="0"/>
              </a:rPr>
              <a:t>. Παρουσιάζουν σφαιρική συμμετρία </a:t>
            </a:r>
            <a:endParaRPr lang="el-GR" sz="1900" dirty="0">
              <a:solidFill>
                <a:schemeClr val="bg2"/>
              </a:solidFill>
              <a:cs typeface="Arial" charset="0"/>
            </a:endParaRPr>
          </a:p>
          <a:p>
            <a:pPr algn="just">
              <a:lnSpc>
                <a:spcPct val="80000"/>
              </a:lnSpc>
              <a:buClrTx/>
              <a:buFont typeface="Wingdings" pitchFamily="2" charset="2"/>
              <a:buChar char="Ø"/>
            </a:pPr>
            <a:r>
              <a:rPr lang="el-GR" sz="1900" dirty="0">
                <a:solidFill>
                  <a:schemeClr val="bg2"/>
                </a:solidFill>
                <a:cs typeface="Arial" charset="0"/>
              </a:rPr>
              <a:t>Τα </a:t>
            </a:r>
            <a:r>
              <a:rPr lang="en-US" sz="1900" dirty="0">
                <a:solidFill>
                  <a:schemeClr val="bg2"/>
                </a:solidFill>
                <a:cs typeface="Arial" charset="0"/>
              </a:rPr>
              <a:t>p</a:t>
            </a:r>
            <a:r>
              <a:rPr lang="el-GR" sz="1900" dirty="0">
                <a:solidFill>
                  <a:schemeClr val="bg2"/>
                </a:solidFill>
                <a:cs typeface="Arial" charset="0"/>
              </a:rPr>
              <a:t> τροχιακά </a:t>
            </a:r>
            <a:r>
              <a:rPr lang="en-US" sz="1900" dirty="0">
                <a:solidFill>
                  <a:schemeClr val="bg2"/>
                </a:solidFill>
              </a:rPr>
              <a:t>(</a:t>
            </a:r>
            <a:r>
              <a:rPr lang="en-US" sz="1900" dirty="0">
                <a:solidFill>
                  <a:schemeClr val="bg2"/>
                </a:solidFill>
                <a:cs typeface="Arial" charset="0"/>
              </a:rPr>
              <a:t>ℓ=</a:t>
            </a:r>
            <a:r>
              <a:rPr lang="el-GR" sz="1900" dirty="0">
                <a:solidFill>
                  <a:schemeClr val="bg2"/>
                </a:solidFill>
                <a:cs typeface="Arial" charset="0"/>
              </a:rPr>
              <a:t>1</a:t>
            </a:r>
            <a:r>
              <a:rPr lang="en-US" sz="1900" dirty="0">
                <a:solidFill>
                  <a:schemeClr val="bg2"/>
                </a:solidFill>
                <a:cs typeface="Arial" charset="0"/>
              </a:rPr>
              <a:t>) </a:t>
            </a:r>
            <a:r>
              <a:rPr lang="el-GR" sz="1900" dirty="0">
                <a:solidFill>
                  <a:schemeClr val="bg2"/>
                </a:solidFill>
                <a:cs typeface="Arial" charset="0"/>
              </a:rPr>
              <a:t>έχουν διπλό απιοειδές (λοβού) σχήμα με </a:t>
            </a:r>
            <a:r>
              <a:rPr lang="el-GR" sz="1900" dirty="0" smtClean="0">
                <a:solidFill>
                  <a:schemeClr val="bg2"/>
                </a:solidFill>
                <a:cs typeface="Arial" charset="0"/>
              </a:rPr>
              <a:t>κέντρο συμμετρίας </a:t>
            </a:r>
            <a:r>
              <a:rPr lang="el-GR" sz="1900" dirty="0">
                <a:solidFill>
                  <a:schemeClr val="bg2"/>
                </a:solidFill>
                <a:cs typeface="Arial" charset="0"/>
              </a:rPr>
              <a:t>τον πυρήνα του ατόμου και άξονα συμμετρίας κάποιον από τους άξονες </a:t>
            </a:r>
            <a:r>
              <a:rPr lang="en-US" sz="1900" dirty="0">
                <a:solidFill>
                  <a:schemeClr val="bg2"/>
                </a:solidFill>
                <a:cs typeface="Arial" charset="0"/>
              </a:rPr>
              <a:t>x </a:t>
            </a:r>
            <a:r>
              <a:rPr lang="el-GR" sz="1900" dirty="0">
                <a:solidFill>
                  <a:schemeClr val="bg2"/>
                </a:solidFill>
                <a:cs typeface="Arial" charset="0"/>
              </a:rPr>
              <a:t>ή </a:t>
            </a:r>
            <a:r>
              <a:rPr lang="en-US" sz="1900" dirty="0">
                <a:solidFill>
                  <a:schemeClr val="bg2"/>
                </a:solidFill>
                <a:cs typeface="Arial" charset="0"/>
              </a:rPr>
              <a:t>y</a:t>
            </a:r>
            <a:r>
              <a:rPr lang="el-GR" sz="1900" dirty="0">
                <a:solidFill>
                  <a:schemeClr val="bg2"/>
                </a:solidFill>
                <a:cs typeface="Arial" charset="0"/>
              </a:rPr>
              <a:t> ή </a:t>
            </a:r>
            <a:r>
              <a:rPr lang="en-US" sz="1900" dirty="0">
                <a:solidFill>
                  <a:schemeClr val="bg2"/>
                </a:solidFill>
                <a:cs typeface="Arial" charset="0"/>
              </a:rPr>
              <a:t>z</a:t>
            </a:r>
            <a:r>
              <a:rPr lang="el-GR" sz="1900" dirty="0">
                <a:solidFill>
                  <a:schemeClr val="bg2"/>
                </a:solidFill>
                <a:cs typeface="Arial" charset="0"/>
              </a:rPr>
              <a:t> (το </a:t>
            </a:r>
            <a:r>
              <a:rPr lang="en-US" sz="1900" dirty="0" err="1">
                <a:solidFill>
                  <a:schemeClr val="bg2"/>
                </a:solidFill>
                <a:cs typeface="Arial" charset="0"/>
              </a:rPr>
              <a:t>p</a:t>
            </a:r>
            <a:r>
              <a:rPr lang="en-US" sz="1900" baseline="-25000" dirty="0" err="1">
                <a:solidFill>
                  <a:schemeClr val="bg2"/>
                </a:solidFill>
                <a:cs typeface="Arial" charset="0"/>
              </a:rPr>
              <a:t>x</a:t>
            </a:r>
            <a:r>
              <a:rPr lang="en-US" sz="1900" dirty="0">
                <a:solidFill>
                  <a:schemeClr val="bg2"/>
                </a:solidFill>
                <a:cs typeface="Arial" charset="0"/>
              </a:rPr>
              <a:t> </a:t>
            </a:r>
            <a:r>
              <a:rPr lang="el-GR" sz="1900" dirty="0">
                <a:solidFill>
                  <a:schemeClr val="bg2"/>
                </a:solidFill>
                <a:cs typeface="Arial" charset="0"/>
              </a:rPr>
              <a:t>τον άξονα </a:t>
            </a:r>
            <a:r>
              <a:rPr lang="en-US" sz="1900" dirty="0">
                <a:solidFill>
                  <a:schemeClr val="bg2"/>
                </a:solidFill>
                <a:cs typeface="Arial" charset="0"/>
              </a:rPr>
              <a:t>x</a:t>
            </a:r>
            <a:r>
              <a:rPr lang="el-GR" sz="1900" dirty="0">
                <a:solidFill>
                  <a:schemeClr val="bg2"/>
                </a:solidFill>
                <a:cs typeface="Arial" charset="0"/>
              </a:rPr>
              <a:t>, το </a:t>
            </a:r>
            <a:r>
              <a:rPr lang="en-US" sz="1900" dirty="0" err="1">
                <a:solidFill>
                  <a:schemeClr val="bg2"/>
                </a:solidFill>
                <a:cs typeface="Arial" charset="0"/>
              </a:rPr>
              <a:t>p</a:t>
            </a:r>
            <a:r>
              <a:rPr lang="en-US" sz="1900" baseline="-25000" dirty="0" err="1">
                <a:solidFill>
                  <a:schemeClr val="bg2"/>
                </a:solidFill>
                <a:cs typeface="Arial" charset="0"/>
              </a:rPr>
              <a:t>y</a:t>
            </a:r>
            <a:r>
              <a:rPr lang="en-US" sz="1900" dirty="0">
                <a:solidFill>
                  <a:schemeClr val="bg2"/>
                </a:solidFill>
                <a:cs typeface="Arial" charset="0"/>
              </a:rPr>
              <a:t> </a:t>
            </a:r>
            <a:r>
              <a:rPr lang="el-GR" sz="1900" dirty="0">
                <a:solidFill>
                  <a:schemeClr val="bg2"/>
                </a:solidFill>
                <a:cs typeface="Arial" charset="0"/>
              </a:rPr>
              <a:t>τον άξονα </a:t>
            </a:r>
            <a:r>
              <a:rPr lang="en-US" sz="1900" dirty="0">
                <a:solidFill>
                  <a:schemeClr val="bg2"/>
                </a:solidFill>
                <a:cs typeface="Arial" charset="0"/>
              </a:rPr>
              <a:t>y </a:t>
            </a:r>
            <a:r>
              <a:rPr lang="el-GR" sz="1900" dirty="0" err="1">
                <a:solidFill>
                  <a:schemeClr val="bg2"/>
                </a:solidFill>
                <a:cs typeface="Arial" charset="0"/>
              </a:rPr>
              <a:t>κ.ο.κ</a:t>
            </a:r>
            <a:r>
              <a:rPr lang="el-GR" sz="1900" dirty="0">
                <a:solidFill>
                  <a:schemeClr val="bg2"/>
                </a:solidFill>
                <a:cs typeface="Arial" charset="0"/>
              </a:rPr>
              <a:t>.).    </a:t>
            </a:r>
          </a:p>
          <a:p>
            <a:pPr>
              <a:lnSpc>
                <a:spcPct val="80000"/>
              </a:lnSpc>
              <a:buFontTx/>
              <a:buNone/>
            </a:pPr>
            <a:r>
              <a:rPr lang="el-GR" sz="1900" dirty="0">
                <a:solidFill>
                  <a:schemeClr val="bg2"/>
                </a:solidFill>
                <a:cs typeface="Arial" charset="0"/>
              </a:rPr>
              <a:t>                            </a:t>
            </a:r>
            <a:endParaRPr lang="en-US" sz="1600" dirty="0">
              <a:solidFill>
                <a:schemeClr val="bg2"/>
              </a:solidFill>
              <a:cs typeface="Arial" charset="0"/>
            </a:endParaRPr>
          </a:p>
        </p:txBody>
      </p:sp>
      <p:pic>
        <p:nvPicPr>
          <p:cNvPr id="333828" name="Picture 4" descr="S_ORBIT"/>
          <p:cNvPicPr>
            <a:picLocks noGrp="1" noChangeAspect="1" noChangeArrowheads="1"/>
          </p:cNvPicPr>
          <p:nvPr>
            <p:ph sz="quarter" idx="2"/>
          </p:nvPr>
        </p:nvPicPr>
        <p:blipFill>
          <a:blip r:embed="rId2" cstate="print"/>
          <a:srcRect/>
          <a:stretch>
            <a:fillRect/>
          </a:stretch>
        </p:blipFill>
        <p:spPr>
          <a:xfrm>
            <a:off x="4608513" y="1404938"/>
            <a:ext cx="1162050" cy="1008062"/>
          </a:xfrm>
        </p:spPr>
      </p:pic>
      <p:pic>
        <p:nvPicPr>
          <p:cNvPr id="333829" name="Picture 5" descr="PX_ORBIT"/>
          <p:cNvPicPr>
            <a:picLocks noGrp="1" noChangeAspect="1" noChangeArrowheads="1"/>
          </p:cNvPicPr>
          <p:nvPr>
            <p:ph sz="quarter" idx="3"/>
          </p:nvPr>
        </p:nvPicPr>
        <p:blipFill>
          <a:blip r:embed="rId3" cstate="print"/>
          <a:srcRect/>
          <a:stretch>
            <a:fillRect/>
          </a:stretch>
        </p:blipFill>
        <p:spPr>
          <a:xfrm>
            <a:off x="3888482" y="3132385"/>
            <a:ext cx="935037" cy="863600"/>
          </a:xfrm>
        </p:spPr>
      </p:pic>
      <p:pic>
        <p:nvPicPr>
          <p:cNvPr id="333830" name="Picture 6" descr="PY_ORBIT"/>
          <p:cNvPicPr>
            <a:picLocks noChangeAspect="1" noChangeArrowheads="1"/>
          </p:cNvPicPr>
          <p:nvPr/>
        </p:nvPicPr>
        <p:blipFill>
          <a:blip r:embed="rId4" cstate="print"/>
          <a:srcRect/>
          <a:stretch>
            <a:fillRect/>
          </a:stretch>
        </p:blipFill>
        <p:spPr bwMode="auto">
          <a:xfrm>
            <a:off x="4896594" y="3132385"/>
            <a:ext cx="935037" cy="863600"/>
          </a:xfrm>
          <a:prstGeom prst="rect">
            <a:avLst/>
          </a:prstGeom>
          <a:noFill/>
        </p:spPr>
      </p:pic>
      <p:pic>
        <p:nvPicPr>
          <p:cNvPr id="333831" name="Picture 7" descr="PZ_ORBIT"/>
          <p:cNvPicPr>
            <a:picLocks noChangeAspect="1" noChangeArrowheads="1"/>
          </p:cNvPicPr>
          <p:nvPr/>
        </p:nvPicPr>
        <p:blipFill>
          <a:blip r:embed="rId5" cstate="print"/>
          <a:srcRect/>
          <a:stretch>
            <a:fillRect/>
          </a:stretch>
        </p:blipFill>
        <p:spPr bwMode="auto">
          <a:xfrm>
            <a:off x="5976938" y="3132138"/>
            <a:ext cx="936625" cy="8636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3826"/>
                                        </p:tgtEl>
                                        <p:attrNameLst>
                                          <p:attrName>style.visibility</p:attrName>
                                        </p:attrNameLst>
                                      </p:cBhvr>
                                      <p:to>
                                        <p:strVal val="visible"/>
                                      </p:to>
                                    </p:set>
                                    <p:animEffect transition="in" filter="fade">
                                      <p:cBhvr>
                                        <p:cTn id="7" dur="2000"/>
                                        <p:tgtEl>
                                          <p:spTgt spid="3338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3827"/>
                                        </p:tgtEl>
                                        <p:attrNameLst>
                                          <p:attrName>style.visibility</p:attrName>
                                        </p:attrNameLst>
                                      </p:cBhvr>
                                      <p:to>
                                        <p:strVal val="visible"/>
                                      </p:to>
                                    </p:set>
                                    <p:animEffect transition="in" filter="fade">
                                      <p:cBhvr>
                                        <p:cTn id="10" dur="2000"/>
                                        <p:tgtEl>
                                          <p:spTgt spid="333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p:bldP spid="333827"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4546" name="Rectangle 2"/>
          <p:cNvSpPr>
            <a:spLocks noGrp="1" noChangeArrowheads="1"/>
          </p:cNvSpPr>
          <p:nvPr>
            <p:ph/>
          </p:nvPr>
        </p:nvSpPr>
        <p:spPr>
          <a:xfrm>
            <a:off x="360363" y="179388"/>
            <a:ext cx="6696471" cy="4621212"/>
          </a:xfrm>
        </p:spPr>
        <p:txBody>
          <a:bodyPr/>
          <a:lstStyle/>
          <a:p>
            <a:pPr algn="ctr">
              <a:buFontTx/>
              <a:buNone/>
            </a:pPr>
            <a:r>
              <a:rPr lang="el-GR" sz="2800" b="1" dirty="0" smtClean="0">
                <a:solidFill>
                  <a:schemeClr val="bg2"/>
                </a:solidFill>
                <a:latin typeface="Calibri" pitchFamily="34" charset="0"/>
                <a:cs typeface="Calibri" pitchFamily="34" charset="0"/>
              </a:rPr>
              <a:t>Συμβολισμοί</a:t>
            </a:r>
            <a:endParaRPr lang="en-US" sz="2000" dirty="0">
              <a:solidFill>
                <a:schemeClr val="accent2"/>
              </a:solidFill>
            </a:endParaRPr>
          </a:p>
          <a:p>
            <a:pPr>
              <a:buFontTx/>
              <a:buNone/>
            </a:pPr>
            <a:r>
              <a:rPr lang="en-US" sz="2000" dirty="0">
                <a:solidFill>
                  <a:schemeClr val="accent2"/>
                </a:solidFill>
              </a:rPr>
              <a:t>	</a:t>
            </a:r>
            <a:r>
              <a:rPr lang="el-GR" sz="2400" dirty="0">
                <a:solidFill>
                  <a:schemeClr val="bg2"/>
                </a:solidFill>
                <a:latin typeface="Calibri" pitchFamily="34" charset="0"/>
                <a:cs typeface="Calibri" pitchFamily="34" charset="0"/>
              </a:rPr>
              <a:t>Μία </a:t>
            </a:r>
            <a:r>
              <a:rPr lang="el-GR" sz="2400" dirty="0" err="1">
                <a:solidFill>
                  <a:schemeClr val="bg2"/>
                </a:solidFill>
                <a:latin typeface="Calibri" pitchFamily="34" charset="0"/>
                <a:cs typeface="Calibri" pitchFamily="34" charset="0"/>
              </a:rPr>
              <a:t>υποστιβάδα</a:t>
            </a:r>
            <a:r>
              <a:rPr lang="el-GR" sz="2400" dirty="0">
                <a:solidFill>
                  <a:schemeClr val="bg2"/>
                </a:solidFill>
                <a:latin typeface="Calibri" pitchFamily="34" charset="0"/>
                <a:cs typeface="Calibri" pitchFamily="34" charset="0"/>
              </a:rPr>
              <a:t> συμβολίζεται από τον κύριο κβαντικό αριθμό της στιβάδας στην οποία ανήκει και το σύμβολο της </a:t>
            </a:r>
            <a:r>
              <a:rPr lang="el-GR" sz="2400" dirty="0" err="1">
                <a:solidFill>
                  <a:schemeClr val="bg2"/>
                </a:solidFill>
                <a:latin typeface="Calibri" pitchFamily="34" charset="0"/>
                <a:cs typeface="Calibri" pitchFamily="34" charset="0"/>
              </a:rPr>
              <a:t>υποστιβάδας</a:t>
            </a:r>
            <a:r>
              <a:rPr lang="el-GR" sz="2400" dirty="0">
                <a:solidFill>
                  <a:schemeClr val="bg2"/>
                </a:solidFill>
                <a:latin typeface="Calibri" pitchFamily="34" charset="0"/>
                <a:cs typeface="Calibri" pitchFamily="34" charset="0"/>
              </a:rPr>
              <a:t> (</a:t>
            </a:r>
            <a:r>
              <a:rPr lang="en-US" sz="2400" dirty="0" err="1">
                <a:solidFill>
                  <a:schemeClr val="bg2"/>
                </a:solidFill>
                <a:latin typeface="Calibri" pitchFamily="34" charset="0"/>
                <a:cs typeface="Calibri" pitchFamily="34" charset="0"/>
              </a:rPr>
              <a:t>s,p,d,f</a:t>
            </a:r>
            <a:r>
              <a:rPr lang="en-US" sz="2400" dirty="0">
                <a:solidFill>
                  <a:schemeClr val="bg2"/>
                </a:solidFill>
                <a:latin typeface="Calibri" pitchFamily="34" charset="0"/>
                <a:cs typeface="Calibri" pitchFamily="34" charset="0"/>
              </a:rPr>
              <a:t> </a:t>
            </a:r>
            <a:r>
              <a:rPr lang="el-GR" sz="2400" dirty="0">
                <a:solidFill>
                  <a:schemeClr val="bg2"/>
                </a:solidFill>
                <a:latin typeface="Calibri" pitchFamily="34" charset="0"/>
                <a:cs typeface="Calibri" pitchFamily="34" charset="0"/>
              </a:rPr>
              <a:t> κλπ) ανάλογα με την τιμή του ℓ. Π.χ. </a:t>
            </a:r>
          </a:p>
          <a:p>
            <a:pPr>
              <a:buClr>
                <a:schemeClr val="accent2"/>
              </a:buClr>
              <a:buFontTx/>
              <a:buNone/>
            </a:pPr>
            <a:r>
              <a:rPr lang="el-GR" sz="2400" dirty="0">
                <a:solidFill>
                  <a:schemeClr val="bg2"/>
                </a:solidFill>
                <a:latin typeface="Calibri" pitchFamily="34" charset="0"/>
                <a:cs typeface="Calibri" pitchFamily="34" charset="0"/>
              </a:rPr>
              <a:t>              1</a:t>
            </a:r>
            <a:r>
              <a:rPr lang="en-US" sz="2400" dirty="0">
                <a:solidFill>
                  <a:schemeClr val="bg2"/>
                </a:solidFill>
                <a:latin typeface="Calibri" pitchFamily="34" charset="0"/>
                <a:cs typeface="Calibri" pitchFamily="34" charset="0"/>
              </a:rPr>
              <a:t>s: n=1, </a:t>
            </a:r>
            <a:r>
              <a:rPr lang="el-GR" sz="2400" dirty="0">
                <a:solidFill>
                  <a:schemeClr val="bg2"/>
                </a:solidFill>
                <a:latin typeface="Calibri" pitchFamily="34" charset="0"/>
                <a:cs typeface="Calibri" pitchFamily="34" charset="0"/>
              </a:rPr>
              <a:t>ℓ</a:t>
            </a:r>
            <a:r>
              <a:rPr lang="en-US" sz="2400" dirty="0">
                <a:solidFill>
                  <a:schemeClr val="bg2"/>
                </a:solidFill>
                <a:latin typeface="Calibri" pitchFamily="34" charset="0"/>
                <a:cs typeface="Calibri" pitchFamily="34" charset="0"/>
              </a:rPr>
              <a:t>=0</a:t>
            </a:r>
          </a:p>
          <a:p>
            <a:pPr>
              <a:buClr>
                <a:schemeClr val="accent2"/>
              </a:buClr>
              <a:buFontTx/>
              <a:buNone/>
            </a:pPr>
            <a:r>
              <a:rPr lang="el-GR" sz="2400" dirty="0">
                <a:solidFill>
                  <a:schemeClr val="bg2"/>
                </a:solidFill>
                <a:latin typeface="Calibri" pitchFamily="34" charset="0"/>
                <a:cs typeface="Calibri" pitchFamily="34" charset="0"/>
              </a:rPr>
              <a:t>              </a:t>
            </a:r>
            <a:r>
              <a:rPr lang="en-US" sz="2400" dirty="0" smtClean="0">
                <a:solidFill>
                  <a:schemeClr val="bg2"/>
                </a:solidFill>
                <a:latin typeface="Calibri" pitchFamily="34" charset="0"/>
                <a:cs typeface="Calibri" pitchFamily="34" charset="0"/>
              </a:rPr>
              <a:t>2s</a:t>
            </a:r>
            <a:r>
              <a:rPr lang="en-US" sz="2400" dirty="0">
                <a:solidFill>
                  <a:schemeClr val="bg2"/>
                </a:solidFill>
                <a:latin typeface="Calibri" pitchFamily="34" charset="0"/>
                <a:cs typeface="Calibri" pitchFamily="34" charset="0"/>
              </a:rPr>
              <a:t>: n=2, </a:t>
            </a:r>
            <a:r>
              <a:rPr lang="el-GR" sz="2400" dirty="0">
                <a:solidFill>
                  <a:schemeClr val="bg2"/>
                </a:solidFill>
                <a:latin typeface="Calibri" pitchFamily="34" charset="0"/>
                <a:cs typeface="Calibri" pitchFamily="34" charset="0"/>
              </a:rPr>
              <a:t>ℓ</a:t>
            </a:r>
            <a:r>
              <a:rPr lang="en-US" sz="2400" dirty="0">
                <a:solidFill>
                  <a:schemeClr val="bg2"/>
                </a:solidFill>
                <a:latin typeface="Calibri" pitchFamily="34" charset="0"/>
                <a:cs typeface="Calibri" pitchFamily="34" charset="0"/>
              </a:rPr>
              <a:t>=0</a:t>
            </a:r>
          </a:p>
          <a:p>
            <a:pPr>
              <a:buClr>
                <a:schemeClr val="accent2"/>
              </a:buClr>
              <a:buFontTx/>
              <a:buNone/>
            </a:pPr>
            <a:r>
              <a:rPr lang="el-GR" sz="2400" dirty="0">
                <a:solidFill>
                  <a:schemeClr val="bg2"/>
                </a:solidFill>
                <a:latin typeface="Calibri" pitchFamily="34" charset="0"/>
                <a:cs typeface="Calibri" pitchFamily="34" charset="0"/>
              </a:rPr>
              <a:t>              </a:t>
            </a:r>
            <a:r>
              <a:rPr lang="en-US" sz="2400" dirty="0" smtClean="0">
                <a:solidFill>
                  <a:schemeClr val="bg2"/>
                </a:solidFill>
                <a:latin typeface="Calibri" pitchFamily="34" charset="0"/>
                <a:cs typeface="Calibri" pitchFamily="34" charset="0"/>
              </a:rPr>
              <a:t>2p</a:t>
            </a:r>
            <a:r>
              <a:rPr lang="en-US" sz="2400" dirty="0">
                <a:solidFill>
                  <a:schemeClr val="bg2"/>
                </a:solidFill>
                <a:latin typeface="Calibri" pitchFamily="34" charset="0"/>
                <a:cs typeface="Calibri" pitchFamily="34" charset="0"/>
              </a:rPr>
              <a:t>: n=2, </a:t>
            </a:r>
            <a:r>
              <a:rPr lang="el-GR" sz="2400" dirty="0">
                <a:solidFill>
                  <a:schemeClr val="bg2"/>
                </a:solidFill>
                <a:latin typeface="Calibri" pitchFamily="34" charset="0"/>
                <a:cs typeface="Calibri" pitchFamily="34" charset="0"/>
              </a:rPr>
              <a:t>ℓ</a:t>
            </a:r>
            <a:r>
              <a:rPr lang="en-US" sz="2400" dirty="0">
                <a:solidFill>
                  <a:schemeClr val="bg2"/>
                </a:solidFill>
                <a:latin typeface="Calibri" pitchFamily="34" charset="0"/>
                <a:cs typeface="Calibri" pitchFamily="34" charset="0"/>
              </a:rPr>
              <a:t>=1</a:t>
            </a:r>
          </a:p>
          <a:p>
            <a:pPr>
              <a:buClr>
                <a:schemeClr val="accent2"/>
              </a:buClr>
              <a:buFontTx/>
              <a:buNone/>
            </a:pPr>
            <a:r>
              <a:rPr lang="el-GR" sz="2400" dirty="0">
                <a:solidFill>
                  <a:schemeClr val="bg2"/>
                </a:solidFill>
                <a:latin typeface="Calibri" pitchFamily="34" charset="0"/>
                <a:cs typeface="Calibri" pitchFamily="34" charset="0"/>
              </a:rPr>
              <a:t>              </a:t>
            </a:r>
            <a:r>
              <a:rPr lang="en-US" sz="2400" dirty="0" smtClean="0">
                <a:solidFill>
                  <a:schemeClr val="bg2"/>
                </a:solidFill>
                <a:latin typeface="Calibri" pitchFamily="34" charset="0"/>
                <a:cs typeface="Calibri" pitchFamily="34" charset="0"/>
              </a:rPr>
              <a:t>3d</a:t>
            </a:r>
            <a:r>
              <a:rPr lang="en-US" sz="2400" dirty="0">
                <a:solidFill>
                  <a:schemeClr val="bg2"/>
                </a:solidFill>
                <a:latin typeface="Calibri" pitchFamily="34" charset="0"/>
                <a:cs typeface="Calibri" pitchFamily="34" charset="0"/>
              </a:rPr>
              <a:t>: n=3, </a:t>
            </a:r>
            <a:r>
              <a:rPr lang="el-GR" sz="2400" dirty="0">
                <a:solidFill>
                  <a:schemeClr val="bg2"/>
                </a:solidFill>
                <a:latin typeface="Calibri" pitchFamily="34" charset="0"/>
                <a:cs typeface="Calibri" pitchFamily="34" charset="0"/>
              </a:rPr>
              <a:t>ℓ</a:t>
            </a:r>
            <a:r>
              <a:rPr lang="en-US" sz="2400" dirty="0">
                <a:solidFill>
                  <a:schemeClr val="bg2"/>
                </a:solidFill>
                <a:latin typeface="Calibri" pitchFamily="34" charset="0"/>
                <a:cs typeface="Calibri" pitchFamily="34" charset="0"/>
              </a:rPr>
              <a:t>=2</a:t>
            </a:r>
          </a:p>
          <a:p>
            <a:pPr>
              <a:buClr>
                <a:schemeClr val="accent2"/>
              </a:buClr>
              <a:buFontTx/>
              <a:buNone/>
            </a:pPr>
            <a:r>
              <a:rPr lang="el-GR" sz="2400" dirty="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 </a:t>
            </a:r>
            <a:r>
              <a:rPr lang="en-US" sz="2400" dirty="0" smtClean="0">
                <a:solidFill>
                  <a:schemeClr val="bg2"/>
                </a:solidFill>
                <a:latin typeface="Calibri" pitchFamily="34" charset="0"/>
                <a:cs typeface="Calibri" pitchFamily="34" charset="0"/>
              </a:rPr>
              <a:t>4p</a:t>
            </a:r>
            <a:r>
              <a:rPr lang="en-US" sz="2400" dirty="0">
                <a:solidFill>
                  <a:schemeClr val="bg2"/>
                </a:solidFill>
                <a:latin typeface="Calibri" pitchFamily="34" charset="0"/>
                <a:cs typeface="Calibri" pitchFamily="34" charset="0"/>
              </a:rPr>
              <a:t>: n=4, </a:t>
            </a:r>
            <a:r>
              <a:rPr lang="el-GR" sz="2400" dirty="0">
                <a:solidFill>
                  <a:schemeClr val="bg2"/>
                </a:solidFill>
                <a:latin typeface="Calibri" pitchFamily="34" charset="0"/>
                <a:cs typeface="Calibri" pitchFamily="34" charset="0"/>
              </a:rPr>
              <a:t>ℓ</a:t>
            </a:r>
            <a:r>
              <a:rPr lang="en-US" sz="2400" dirty="0">
                <a:solidFill>
                  <a:schemeClr val="bg2"/>
                </a:solidFill>
                <a:latin typeface="Calibri" pitchFamily="34" charset="0"/>
                <a:cs typeface="Calibri" pitchFamily="34" charset="0"/>
              </a:rPr>
              <a:t>=1</a:t>
            </a:r>
          </a:p>
          <a:p>
            <a:pPr>
              <a:buClr>
                <a:schemeClr val="accent2"/>
              </a:buClr>
              <a:buFontTx/>
              <a:buNone/>
            </a:pPr>
            <a:r>
              <a:rPr lang="el-GR" sz="2400" dirty="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   </a:t>
            </a:r>
            <a:r>
              <a:rPr lang="en-US" sz="2400" dirty="0" smtClean="0">
                <a:solidFill>
                  <a:schemeClr val="bg2"/>
                </a:solidFill>
                <a:latin typeface="Calibri" pitchFamily="34" charset="0"/>
                <a:cs typeface="Calibri" pitchFamily="34" charset="0"/>
              </a:rPr>
              <a:t>4f</a:t>
            </a:r>
            <a:r>
              <a:rPr lang="en-US" sz="2400" dirty="0">
                <a:solidFill>
                  <a:schemeClr val="bg2"/>
                </a:solidFill>
                <a:latin typeface="Calibri" pitchFamily="34" charset="0"/>
                <a:cs typeface="Calibri" pitchFamily="34" charset="0"/>
              </a:rPr>
              <a:t>:  n=4, </a:t>
            </a:r>
            <a:r>
              <a:rPr lang="el-GR" sz="2400" dirty="0">
                <a:solidFill>
                  <a:schemeClr val="bg2"/>
                </a:solidFill>
                <a:latin typeface="Calibri" pitchFamily="34" charset="0"/>
                <a:cs typeface="Calibri" pitchFamily="34" charset="0"/>
              </a:rPr>
              <a:t>ℓ</a:t>
            </a:r>
            <a:r>
              <a:rPr lang="en-US" sz="2400" dirty="0">
                <a:solidFill>
                  <a:schemeClr val="bg2"/>
                </a:solidFill>
                <a:latin typeface="Calibri" pitchFamily="34" charset="0"/>
                <a:cs typeface="Calibri" pitchFamily="34" charset="0"/>
              </a:rPr>
              <a:t>=3</a:t>
            </a:r>
            <a:endParaRPr lang="el-GR" sz="2400" dirty="0">
              <a:solidFill>
                <a:schemeClr val="bg2"/>
              </a:solidFill>
              <a:latin typeface="Calibri" pitchFamily="34" charset="0"/>
              <a:cs typeface="Calibri" pitchFamily="34" charset="0"/>
            </a:endParaRPr>
          </a:p>
          <a:p>
            <a:pPr>
              <a:buFontTx/>
              <a:buNone/>
            </a:pPr>
            <a:endParaRPr lang="en-US" dirty="0">
              <a:solidFill>
                <a:schemeClr val="accent2"/>
              </a:solidFill>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360363" y="179388"/>
            <a:ext cx="6480175" cy="792162"/>
          </a:xfrm>
        </p:spPr>
        <p:txBody>
          <a:bodyPr/>
          <a:lstStyle/>
          <a:p>
            <a:pPr>
              <a:lnSpc>
                <a:spcPct val="150000"/>
              </a:lnSpc>
            </a:pPr>
            <a:r>
              <a:rPr lang="el-GR" sz="3200" dirty="0">
                <a:solidFill>
                  <a:schemeClr val="tx2">
                    <a:lumMod val="50000"/>
                  </a:schemeClr>
                </a:solidFill>
              </a:rPr>
              <a:t>Μαγνητικός κβαντικός αριθμός </a:t>
            </a:r>
            <a:r>
              <a:rPr lang="en-US" sz="3200" dirty="0" err="1">
                <a:solidFill>
                  <a:schemeClr val="tx2">
                    <a:lumMod val="50000"/>
                  </a:schemeClr>
                </a:solidFill>
              </a:rPr>
              <a:t>m</a:t>
            </a:r>
            <a:r>
              <a:rPr lang="en-US" sz="3200" baseline="-25000" dirty="0" err="1">
                <a:solidFill>
                  <a:schemeClr val="tx2">
                    <a:lumMod val="50000"/>
                  </a:schemeClr>
                </a:solidFill>
                <a:cs typeface="Arial" charset="0"/>
              </a:rPr>
              <a:t>ℓ</a:t>
            </a:r>
            <a:r>
              <a:rPr lang="el-GR" sz="2000" baseline="-25000" dirty="0">
                <a:solidFill>
                  <a:schemeClr val="tx2">
                    <a:lumMod val="50000"/>
                  </a:schemeClr>
                </a:solidFill>
                <a:cs typeface="Arial" charset="0"/>
              </a:rPr>
              <a:t/>
            </a:r>
            <a:br>
              <a:rPr lang="el-GR" sz="2000" baseline="-25000" dirty="0">
                <a:solidFill>
                  <a:schemeClr val="tx2">
                    <a:lumMod val="50000"/>
                  </a:schemeClr>
                </a:solidFill>
                <a:cs typeface="Arial" charset="0"/>
              </a:rPr>
            </a:br>
            <a:endParaRPr lang="en-US" sz="2000" baseline="-25000" dirty="0">
              <a:solidFill>
                <a:schemeClr val="tx2">
                  <a:lumMod val="50000"/>
                </a:schemeClr>
              </a:solidFill>
              <a:cs typeface="Arial" charset="0"/>
            </a:endParaRPr>
          </a:p>
        </p:txBody>
      </p:sp>
      <p:sp>
        <p:nvSpPr>
          <p:cNvPr id="363523" name="Rectangle 3"/>
          <p:cNvSpPr>
            <a:spLocks noGrp="1" noChangeArrowheads="1"/>
          </p:cNvSpPr>
          <p:nvPr>
            <p:ph type="body" sz="half" idx="1"/>
          </p:nvPr>
        </p:nvSpPr>
        <p:spPr>
          <a:xfrm>
            <a:off x="360363" y="684113"/>
            <a:ext cx="6480175" cy="4536504"/>
          </a:xfrm>
        </p:spPr>
        <p:txBody>
          <a:bodyPr/>
          <a:lstStyle/>
          <a:p>
            <a:pPr algn="ctr">
              <a:lnSpc>
                <a:spcPct val="110000"/>
              </a:lnSpc>
              <a:buFontTx/>
              <a:buNone/>
            </a:pPr>
            <a:r>
              <a:rPr lang="el-GR" sz="2200" b="1" dirty="0">
                <a:solidFill>
                  <a:schemeClr val="bg2"/>
                </a:solidFill>
              </a:rPr>
              <a:t>Παίρνει τιμές </a:t>
            </a:r>
            <a:r>
              <a:rPr lang="en-US" sz="2200" b="1" dirty="0" err="1">
                <a:solidFill>
                  <a:schemeClr val="bg2"/>
                </a:solidFill>
              </a:rPr>
              <a:t>m</a:t>
            </a:r>
            <a:r>
              <a:rPr lang="en-US" sz="2200" b="1" baseline="-25000" dirty="0" err="1">
                <a:solidFill>
                  <a:schemeClr val="bg2"/>
                </a:solidFill>
                <a:cs typeface="Arial" charset="0"/>
              </a:rPr>
              <a:t>ℓ</a:t>
            </a:r>
            <a:r>
              <a:rPr lang="en-US" sz="2200" b="1" dirty="0">
                <a:solidFill>
                  <a:schemeClr val="bg2"/>
                </a:solidFill>
                <a:cs typeface="Arial" charset="0"/>
              </a:rPr>
              <a:t>= -ℓ,…,-1,0,1,…+</a:t>
            </a:r>
            <a:r>
              <a:rPr lang="en-US" sz="2200" b="1" dirty="0" smtClean="0">
                <a:solidFill>
                  <a:schemeClr val="bg2"/>
                </a:solidFill>
                <a:cs typeface="Arial" charset="0"/>
              </a:rPr>
              <a:t>ℓ</a:t>
            </a:r>
            <a:endParaRPr lang="el-GR" sz="2200" b="1" dirty="0">
              <a:solidFill>
                <a:schemeClr val="bg2"/>
              </a:solidFill>
              <a:cs typeface="Arial" charset="0"/>
            </a:endParaRPr>
          </a:p>
          <a:p>
            <a:pPr algn="just">
              <a:lnSpc>
                <a:spcPct val="110000"/>
              </a:lnSpc>
              <a:buClrTx/>
              <a:buFont typeface="Wingdings" pitchFamily="2" charset="2"/>
              <a:buChar char="Ø"/>
            </a:pPr>
            <a:r>
              <a:rPr lang="el-GR" sz="2000" dirty="0" smtClean="0">
                <a:solidFill>
                  <a:schemeClr val="bg2"/>
                </a:solidFill>
                <a:cs typeface="Arial" charset="0"/>
              </a:rPr>
              <a:t>Σχετίζεται με το μαγνητικό πεδίο λόγω της περιφοράς ηλεκτρονίου</a:t>
            </a:r>
          </a:p>
          <a:p>
            <a:pPr algn="just">
              <a:lnSpc>
                <a:spcPct val="110000"/>
              </a:lnSpc>
              <a:buClrTx/>
              <a:buFont typeface="Wingdings" pitchFamily="2" charset="2"/>
              <a:buChar char="Ø"/>
            </a:pPr>
            <a:r>
              <a:rPr lang="el-GR" sz="2000" dirty="0" smtClean="0">
                <a:solidFill>
                  <a:schemeClr val="bg2"/>
                </a:solidFill>
                <a:cs typeface="Arial" charset="0"/>
              </a:rPr>
              <a:t>Καθορίζει </a:t>
            </a:r>
            <a:r>
              <a:rPr lang="el-GR" sz="2000" dirty="0">
                <a:solidFill>
                  <a:schemeClr val="bg2"/>
                </a:solidFill>
                <a:cs typeface="Arial" charset="0"/>
              </a:rPr>
              <a:t>τον προσανατολισμό του τροχιακού σε σχέση με τους άξονες </a:t>
            </a:r>
            <a:r>
              <a:rPr lang="en-US" sz="2000" dirty="0">
                <a:solidFill>
                  <a:schemeClr val="bg2"/>
                </a:solidFill>
                <a:cs typeface="Arial" charset="0"/>
              </a:rPr>
              <a:t>x, y, z</a:t>
            </a:r>
            <a:r>
              <a:rPr lang="el-GR" sz="2000" dirty="0">
                <a:solidFill>
                  <a:schemeClr val="bg2"/>
                </a:solidFill>
                <a:cs typeface="Arial" charset="0"/>
              </a:rPr>
              <a:t>.</a:t>
            </a:r>
            <a:endParaRPr lang="en-US" sz="2000" dirty="0">
              <a:solidFill>
                <a:schemeClr val="bg2"/>
              </a:solidFill>
              <a:cs typeface="Arial" charset="0"/>
            </a:endParaRPr>
          </a:p>
          <a:p>
            <a:pPr algn="just">
              <a:lnSpc>
                <a:spcPct val="110000"/>
              </a:lnSpc>
              <a:buClrTx/>
              <a:buFont typeface="Wingdings" pitchFamily="2" charset="2"/>
              <a:buChar char="Ø"/>
            </a:pPr>
            <a:r>
              <a:rPr lang="el-GR" sz="2000" dirty="0">
                <a:solidFill>
                  <a:schemeClr val="bg2"/>
                </a:solidFill>
                <a:cs typeface="Arial" charset="0"/>
              </a:rPr>
              <a:t>Σε κάθε τριάδα κβαντικών αριθμών </a:t>
            </a:r>
            <a:r>
              <a:rPr lang="en-US" sz="2000" dirty="0">
                <a:solidFill>
                  <a:schemeClr val="bg2"/>
                </a:solidFill>
                <a:cs typeface="Arial" charset="0"/>
              </a:rPr>
              <a:t>n, ℓ </a:t>
            </a:r>
            <a:r>
              <a:rPr lang="el-GR" sz="2000" dirty="0">
                <a:solidFill>
                  <a:schemeClr val="bg2"/>
                </a:solidFill>
                <a:cs typeface="Arial" charset="0"/>
              </a:rPr>
              <a:t>και </a:t>
            </a:r>
            <a:r>
              <a:rPr lang="en-US" sz="2000" dirty="0" err="1">
                <a:solidFill>
                  <a:schemeClr val="bg2"/>
                </a:solidFill>
                <a:cs typeface="Arial" charset="0"/>
              </a:rPr>
              <a:t>m</a:t>
            </a:r>
            <a:r>
              <a:rPr lang="en-US" sz="2000" baseline="-25000" dirty="0" err="1">
                <a:solidFill>
                  <a:schemeClr val="bg2"/>
                </a:solidFill>
                <a:cs typeface="Arial" charset="0"/>
              </a:rPr>
              <a:t>ℓ</a:t>
            </a:r>
            <a:r>
              <a:rPr lang="el-GR" sz="2000" dirty="0">
                <a:solidFill>
                  <a:schemeClr val="bg2"/>
                </a:solidFill>
                <a:cs typeface="Arial" charset="0"/>
              </a:rPr>
              <a:t> αντιστοιχεί ένα τροχιακό.</a:t>
            </a:r>
          </a:p>
          <a:p>
            <a:pPr algn="just">
              <a:lnSpc>
                <a:spcPct val="110000"/>
              </a:lnSpc>
              <a:buClrTx/>
              <a:buFont typeface="Wingdings" pitchFamily="2" charset="2"/>
              <a:buChar char="Ø"/>
            </a:pPr>
            <a:r>
              <a:rPr lang="el-GR" sz="2000" dirty="0">
                <a:solidFill>
                  <a:schemeClr val="bg2"/>
                </a:solidFill>
                <a:cs typeface="Arial" charset="0"/>
              </a:rPr>
              <a:t>Για τα τροχιακά </a:t>
            </a:r>
            <a:r>
              <a:rPr lang="en-US" sz="2000" dirty="0">
                <a:solidFill>
                  <a:schemeClr val="bg2"/>
                </a:solidFill>
                <a:cs typeface="Arial" charset="0"/>
              </a:rPr>
              <a:t>p (ℓ=1) </a:t>
            </a:r>
            <a:r>
              <a:rPr lang="el-GR" sz="2000" dirty="0">
                <a:solidFill>
                  <a:schemeClr val="bg2"/>
                </a:solidFill>
                <a:cs typeface="Arial" charset="0"/>
              </a:rPr>
              <a:t>χρησιμοποιούνται τα παρακάτω σύμβολα:</a:t>
            </a:r>
            <a:endParaRPr lang="en-US" sz="2000" dirty="0">
              <a:solidFill>
                <a:schemeClr val="bg2"/>
              </a:solidFill>
              <a:cs typeface="Arial" charset="0"/>
            </a:endParaRPr>
          </a:p>
          <a:p>
            <a:pPr>
              <a:lnSpc>
                <a:spcPct val="110000"/>
              </a:lnSpc>
            </a:pPr>
            <a:endParaRPr lang="en-US" sz="2200" baseline="-25000" dirty="0">
              <a:cs typeface="Arial" charset="0"/>
            </a:endParaRPr>
          </a:p>
        </p:txBody>
      </p:sp>
      <p:graphicFrame>
        <p:nvGraphicFramePr>
          <p:cNvPr id="363543" name="Group 23"/>
          <p:cNvGraphicFramePr>
            <a:graphicFrameLocks noGrp="1"/>
          </p:cNvGraphicFramePr>
          <p:nvPr>
            <p:ph sz="half" idx="2"/>
          </p:nvPr>
        </p:nvGraphicFramePr>
        <p:xfrm>
          <a:off x="2304306" y="3996481"/>
          <a:ext cx="2952750" cy="1044576"/>
        </p:xfrm>
        <a:graphic>
          <a:graphicData uri="http://schemas.openxmlformats.org/drawingml/2006/table">
            <a:tbl>
              <a:tblPr/>
              <a:tblGrid>
                <a:gridCol w="1150937"/>
                <a:gridCol w="647700"/>
                <a:gridCol w="576263"/>
                <a:gridCol w="577850"/>
              </a:tblGrid>
              <a:tr h="534988">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2100" b="0" i="0" u="none" strike="noStrike" cap="none" normalizeH="0" baseline="0" dirty="0" err="1" smtClean="0">
                          <a:ln>
                            <a:noFill/>
                          </a:ln>
                          <a:solidFill>
                            <a:schemeClr val="bg2"/>
                          </a:solidFill>
                          <a:effectLst/>
                          <a:latin typeface="Arial" charset="0"/>
                        </a:rPr>
                        <a:t>m</a:t>
                      </a:r>
                      <a:r>
                        <a:rPr kumimoji="0" lang="en-US" sz="2100" b="0" i="0" u="none" strike="noStrike" cap="none" normalizeH="0" baseline="-25000" dirty="0" err="1" smtClean="0">
                          <a:ln>
                            <a:noFill/>
                          </a:ln>
                          <a:solidFill>
                            <a:schemeClr val="bg2"/>
                          </a:solidFill>
                          <a:effectLst/>
                          <a:latin typeface="Arial" charset="0"/>
                          <a:cs typeface="Arial" charset="0"/>
                        </a:rPr>
                        <a:t>ℓ</a:t>
                      </a:r>
                      <a:endParaRPr kumimoji="0" lang="en-US" sz="2100" b="0" i="0" u="none" strike="noStrike" cap="none" normalizeH="0" baseline="-25000" dirty="0" smtClean="0">
                        <a:ln>
                          <a:noFill/>
                        </a:ln>
                        <a:solidFill>
                          <a:schemeClr val="bg2"/>
                        </a:solidFill>
                        <a:effectLst/>
                        <a:latin typeface="Arial" charset="0"/>
                        <a:cs typeface="Arial" charset="0"/>
                      </a:endParaRPr>
                    </a:p>
                  </a:txBody>
                  <a:tcPr marL="72009" marR="72009" marT="36005" marB="360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2100" b="0" i="0" u="none" strike="noStrike" cap="none" normalizeH="0" baseline="0" dirty="0" smtClean="0">
                          <a:ln>
                            <a:noFill/>
                          </a:ln>
                          <a:solidFill>
                            <a:schemeClr val="bg2"/>
                          </a:solidFill>
                          <a:effectLst/>
                          <a:latin typeface="Arial" charset="0"/>
                        </a:rPr>
                        <a:t>-1</a:t>
                      </a:r>
                      <a:endParaRPr kumimoji="0" lang="en-US" sz="21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2100" b="0" i="0" u="none" strike="noStrike" cap="none" normalizeH="0" baseline="0" smtClean="0">
                          <a:ln>
                            <a:noFill/>
                          </a:ln>
                          <a:solidFill>
                            <a:schemeClr val="bg2"/>
                          </a:solidFill>
                          <a:effectLst/>
                          <a:latin typeface="Arial" charset="0"/>
                        </a:rPr>
                        <a:t>0</a:t>
                      </a:r>
                      <a:endParaRPr kumimoji="0" lang="en-US" sz="21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2100" b="0" i="0" u="none" strike="noStrike" cap="none" normalizeH="0" baseline="0" dirty="0" smtClean="0">
                          <a:ln>
                            <a:noFill/>
                          </a:ln>
                          <a:solidFill>
                            <a:schemeClr val="bg2"/>
                          </a:solidFill>
                          <a:effectLst/>
                          <a:latin typeface="Arial" charset="0"/>
                        </a:rPr>
                        <a:t>+1</a:t>
                      </a:r>
                      <a:endParaRPr kumimoji="0" lang="en-US" sz="21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r>
              <a:tr h="509588">
                <a:tc>
                  <a:txBody>
                    <a:bodyPr/>
                    <a:lstStyle/>
                    <a:p>
                      <a:pPr marL="0" marR="0" lvl="0" indent="0" algn="l" defTabSz="720725" rtl="0" eaLnBrk="1" fontAlgn="base" latinLnBrk="0" hangingPunct="1">
                        <a:lnSpc>
                          <a:spcPct val="100000"/>
                        </a:lnSpc>
                        <a:spcBef>
                          <a:spcPct val="20000"/>
                        </a:spcBef>
                        <a:spcAft>
                          <a:spcPct val="0"/>
                        </a:spcAft>
                        <a:buClr>
                          <a:schemeClr val="tx2"/>
                        </a:buClr>
                        <a:buSzTx/>
                        <a:buFontTx/>
                        <a:buNone/>
                        <a:tabLst/>
                      </a:pPr>
                      <a:r>
                        <a:rPr kumimoji="0" lang="el-GR" sz="2000" b="0" i="0" u="none" strike="noStrike" cap="none" normalizeH="0" baseline="0" smtClean="0">
                          <a:ln>
                            <a:noFill/>
                          </a:ln>
                          <a:solidFill>
                            <a:schemeClr val="bg2"/>
                          </a:solidFill>
                          <a:effectLst/>
                          <a:latin typeface="Arial" charset="0"/>
                        </a:rPr>
                        <a:t>τροχιακό</a:t>
                      </a:r>
                      <a:endParaRPr kumimoji="0" lang="en-US" sz="2000" b="0" i="0" u="none" strike="noStrike" cap="none" normalizeH="0" baseline="0" smtClean="0">
                        <a:ln>
                          <a:noFill/>
                        </a:ln>
                        <a:solidFill>
                          <a:schemeClr val="bg2"/>
                        </a:solidFill>
                        <a:effectLst/>
                        <a:latin typeface="Arial" charset="0"/>
                      </a:endParaRPr>
                    </a:p>
                  </a:txBody>
                  <a:tcPr marL="72009" marR="72009" marT="36005" marB="360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2100" b="0" i="0" u="none" strike="noStrike" cap="none" normalizeH="0" baseline="0" dirty="0" err="1" smtClean="0">
                          <a:ln>
                            <a:noFill/>
                          </a:ln>
                          <a:solidFill>
                            <a:schemeClr val="bg2"/>
                          </a:solidFill>
                          <a:effectLst/>
                          <a:latin typeface="Arial" charset="0"/>
                        </a:rPr>
                        <a:t>p</a:t>
                      </a:r>
                      <a:r>
                        <a:rPr kumimoji="0" lang="en-US" sz="2100" b="0" i="0" u="none" strike="noStrike" cap="none" normalizeH="0" baseline="-25000" dirty="0" err="1" smtClean="0">
                          <a:ln>
                            <a:noFill/>
                          </a:ln>
                          <a:solidFill>
                            <a:schemeClr val="bg2"/>
                          </a:solidFill>
                          <a:effectLst/>
                          <a:latin typeface="Arial" charset="0"/>
                        </a:rPr>
                        <a:t>y</a:t>
                      </a:r>
                      <a:endParaRPr kumimoji="0" lang="en-US" sz="2100" b="0" i="0" u="none" strike="noStrike" cap="none" normalizeH="0" baseline="-2500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2100" b="0" i="0" u="none" strike="noStrike" cap="none" normalizeH="0" baseline="0" dirty="0" err="1" smtClean="0">
                          <a:ln>
                            <a:noFill/>
                          </a:ln>
                          <a:solidFill>
                            <a:schemeClr val="bg2"/>
                          </a:solidFill>
                          <a:effectLst/>
                          <a:latin typeface="Arial" charset="0"/>
                        </a:rPr>
                        <a:t>p</a:t>
                      </a:r>
                      <a:r>
                        <a:rPr kumimoji="0" lang="en-US" sz="2100" b="0" i="0" u="none" strike="noStrike" cap="none" normalizeH="0" baseline="-25000" dirty="0" err="1" smtClean="0">
                          <a:ln>
                            <a:noFill/>
                          </a:ln>
                          <a:solidFill>
                            <a:schemeClr val="bg2"/>
                          </a:solidFill>
                          <a:effectLst/>
                          <a:latin typeface="Arial" charset="0"/>
                        </a:rPr>
                        <a:t>z</a:t>
                      </a:r>
                      <a:endParaRPr kumimoji="0" lang="en-US" sz="2100" b="0" i="0" u="none" strike="noStrike" cap="none" normalizeH="0" baseline="-2500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2100" b="0" i="0" u="none" strike="noStrike" cap="none" normalizeH="0" baseline="0" dirty="0" err="1" smtClean="0">
                          <a:ln>
                            <a:noFill/>
                          </a:ln>
                          <a:solidFill>
                            <a:schemeClr val="bg2"/>
                          </a:solidFill>
                          <a:effectLst/>
                          <a:latin typeface="Arial" charset="0"/>
                        </a:rPr>
                        <a:t>p</a:t>
                      </a:r>
                      <a:r>
                        <a:rPr kumimoji="0" lang="en-US" sz="2100" b="0" i="0" u="none" strike="noStrike" cap="none" normalizeH="0" baseline="-25000" dirty="0" err="1" smtClean="0">
                          <a:ln>
                            <a:noFill/>
                          </a:ln>
                          <a:solidFill>
                            <a:schemeClr val="bg2"/>
                          </a:solidFill>
                          <a:effectLst/>
                          <a:latin typeface="Arial" charset="0"/>
                        </a:rPr>
                        <a:t>x</a:t>
                      </a:r>
                      <a:endParaRPr kumimoji="0" lang="en-US" sz="2100" b="0" i="0" u="none" strike="noStrike" cap="none" normalizeH="0" baseline="-2500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r>
            </a:tbl>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8133" y="252065"/>
            <a:ext cx="6624685" cy="3168352"/>
          </a:xfrm>
        </p:spPr>
        <p:txBody>
          <a:bodyPr/>
          <a:lstStyle/>
          <a:p>
            <a:pPr algn="just">
              <a:buNone/>
            </a:pPr>
            <a:r>
              <a:rPr lang="el-GR" sz="2300" dirty="0" smtClean="0">
                <a:solidFill>
                  <a:schemeClr val="bg2"/>
                </a:solidFill>
              </a:rPr>
              <a:t>        </a:t>
            </a:r>
            <a:r>
              <a:rPr lang="el-GR" sz="2000" dirty="0" smtClean="0">
                <a:solidFill>
                  <a:schemeClr val="bg2"/>
                </a:solidFill>
              </a:rPr>
              <a:t>Σύμφωνα με την ηλεκτρομαγνητική θεωρία, το ηλεκτρόνιο, όπως και κάθε επιταχυνόμενο φορτίο, εκπέμπει ακτινοβολία, δηλαδή ακτινοβολεί ενέργεια. Επομένως η ενέργεια του ηλεκτρονίου θα πρέπει να μειώνεται συνεχώς και αυτό θα έχει ως αποτέλεσμα την κίνησή του σε σπειροειδή τροχιά με διαρκώς μειούμενη ακτίνα και με διαρκώς μεταβαλλόμενη συχνότητα, μέχρις ότου πέσει στον πυρήνα.</a:t>
            </a:r>
          </a:p>
          <a:p>
            <a:endParaRPr lang="el-GR" sz="2300" dirty="0"/>
          </a:p>
        </p:txBody>
      </p:sp>
      <p:pic>
        <p:nvPicPr>
          <p:cNvPr id="4" name="Picture 2"/>
          <p:cNvPicPr>
            <a:picLocks noChangeAspect="1" noChangeArrowheads="1"/>
          </p:cNvPicPr>
          <p:nvPr/>
        </p:nvPicPr>
        <p:blipFill>
          <a:blip r:embed="rId2" cstate="print"/>
          <a:srcRect/>
          <a:stretch>
            <a:fillRect/>
          </a:stretch>
        </p:blipFill>
        <p:spPr bwMode="auto">
          <a:xfrm>
            <a:off x="2160290" y="2916361"/>
            <a:ext cx="2952328" cy="2245302"/>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954" name="Rectangle 2"/>
          <p:cNvSpPr>
            <a:spLocks noGrp="1" noChangeArrowheads="1"/>
          </p:cNvSpPr>
          <p:nvPr>
            <p:ph/>
          </p:nvPr>
        </p:nvSpPr>
        <p:spPr>
          <a:xfrm>
            <a:off x="360363" y="179387"/>
            <a:ext cx="6480175" cy="4969221"/>
          </a:xfrm>
        </p:spPr>
        <p:txBody>
          <a:bodyPr/>
          <a:lstStyle/>
          <a:p>
            <a:pPr algn="ctr">
              <a:buFontTx/>
              <a:buNone/>
            </a:pPr>
            <a:r>
              <a:rPr lang="el-GR" sz="3200" b="1" dirty="0">
                <a:solidFill>
                  <a:schemeClr val="bg2"/>
                </a:solidFill>
              </a:rPr>
              <a:t>Συμβολισμοί τροχιακών</a:t>
            </a:r>
          </a:p>
          <a:p>
            <a:pPr algn="ctr">
              <a:buFontTx/>
              <a:buNone/>
            </a:pPr>
            <a:r>
              <a:rPr lang="el-GR" sz="2800" b="1" dirty="0">
                <a:solidFill>
                  <a:schemeClr val="bg2"/>
                </a:solidFill>
              </a:rPr>
              <a:t>(παραδείγματα</a:t>
            </a:r>
            <a:r>
              <a:rPr lang="el-GR" sz="2800" b="1" dirty="0" smtClean="0">
                <a:solidFill>
                  <a:schemeClr val="bg2"/>
                </a:solidFill>
              </a:rPr>
              <a:t>)</a:t>
            </a:r>
          </a:p>
          <a:p>
            <a:pPr algn="just">
              <a:spcBef>
                <a:spcPts val="600"/>
              </a:spcBef>
              <a:buClrTx/>
              <a:buFont typeface="Wingdings" pitchFamily="2" charset="2"/>
              <a:buChar char="ü"/>
            </a:pPr>
            <a:r>
              <a:rPr lang="el-GR" sz="2200" dirty="0" smtClean="0">
                <a:solidFill>
                  <a:schemeClr val="bg2"/>
                </a:solidFill>
                <a:latin typeface="Calibri" pitchFamily="34" charset="0"/>
                <a:cs typeface="Calibri" pitchFamily="34" charset="0"/>
              </a:rPr>
              <a:t>Το σχήμα και το μέγεθος αυτού του χώρου εξαρτάται από τη μορφή της ψ(</a:t>
            </a:r>
            <a:r>
              <a:rPr lang="en-US" sz="2200" dirty="0" err="1" smtClean="0">
                <a:solidFill>
                  <a:schemeClr val="bg2"/>
                </a:solidFill>
                <a:latin typeface="Calibri" pitchFamily="34" charset="0"/>
                <a:cs typeface="Calibri" pitchFamily="34" charset="0"/>
              </a:rPr>
              <a:t>x,y,z</a:t>
            </a:r>
            <a:r>
              <a:rPr lang="en-US" sz="2200" dirty="0" smtClean="0">
                <a:solidFill>
                  <a:schemeClr val="bg2"/>
                </a:solidFill>
                <a:latin typeface="Calibri" pitchFamily="34" charset="0"/>
                <a:cs typeface="Calibri" pitchFamily="34" charset="0"/>
              </a:rPr>
              <a:t>) </a:t>
            </a:r>
            <a:r>
              <a:rPr lang="el-GR" sz="2200" dirty="0" smtClean="0">
                <a:solidFill>
                  <a:schemeClr val="bg2"/>
                </a:solidFill>
                <a:latin typeface="Calibri" pitchFamily="34" charset="0"/>
                <a:cs typeface="Calibri" pitchFamily="34" charset="0"/>
              </a:rPr>
              <a:t>δηλαδή από τους κβαντικούς αριθμούς </a:t>
            </a:r>
            <a:r>
              <a:rPr lang="en-US" sz="2200" dirty="0" err="1" smtClean="0">
                <a:solidFill>
                  <a:schemeClr val="bg2"/>
                </a:solidFill>
                <a:latin typeface="Calibri" pitchFamily="34" charset="0"/>
                <a:cs typeface="Calibri" pitchFamily="34" charset="0"/>
              </a:rPr>
              <a:t>n,ℓ</a:t>
            </a:r>
            <a:r>
              <a:rPr lang="en-US" sz="2200" dirty="0" smtClean="0">
                <a:solidFill>
                  <a:schemeClr val="bg2"/>
                </a:solidFill>
                <a:latin typeface="Calibri" pitchFamily="34" charset="0"/>
                <a:cs typeface="Calibri" pitchFamily="34" charset="0"/>
              </a:rPr>
              <a:t> </a:t>
            </a:r>
            <a:r>
              <a:rPr lang="el-GR" sz="2200" dirty="0" smtClean="0">
                <a:solidFill>
                  <a:schemeClr val="bg2"/>
                </a:solidFill>
                <a:latin typeface="Calibri" pitchFamily="34" charset="0"/>
                <a:cs typeface="Calibri" pitchFamily="34" charset="0"/>
              </a:rPr>
              <a:t>και </a:t>
            </a:r>
            <a:r>
              <a:rPr lang="en-US" sz="2200" dirty="0" err="1" smtClean="0">
                <a:solidFill>
                  <a:schemeClr val="bg2"/>
                </a:solidFill>
                <a:latin typeface="Calibri" pitchFamily="34" charset="0"/>
                <a:cs typeface="Calibri" pitchFamily="34" charset="0"/>
              </a:rPr>
              <a:t>m</a:t>
            </a:r>
            <a:r>
              <a:rPr lang="en-US" sz="2200" baseline="-25000" dirty="0" err="1" smtClean="0">
                <a:solidFill>
                  <a:schemeClr val="bg2"/>
                </a:solidFill>
                <a:latin typeface="Calibri" pitchFamily="34" charset="0"/>
                <a:cs typeface="Calibri" pitchFamily="34" charset="0"/>
              </a:rPr>
              <a:t>ℓ</a:t>
            </a:r>
            <a:r>
              <a:rPr lang="el-GR" sz="2200" dirty="0" smtClean="0">
                <a:solidFill>
                  <a:schemeClr val="bg2"/>
                </a:solidFill>
                <a:latin typeface="Calibri" pitchFamily="34" charset="0"/>
                <a:cs typeface="Calibri" pitchFamily="34" charset="0"/>
              </a:rPr>
              <a:t>.</a:t>
            </a:r>
          </a:p>
          <a:p>
            <a:pPr algn="just">
              <a:spcBef>
                <a:spcPts val="600"/>
              </a:spcBef>
              <a:buClrTx/>
              <a:buFont typeface="Wingdings" pitchFamily="2" charset="2"/>
              <a:buChar char="ü"/>
            </a:pPr>
            <a:r>
              <a:rPr lang="el-GR" sz="2000" dirty="0" smtClean="0">
                <a:solidFill>
                  <a:schemeClr val="bg2"/>
                </a:solidFill>
                <a:latin typeface="Calibri" pitchFamily="34" charset="0"/>
                <a:cs typeface="Calibri" pitchFamily="34" charset="0"/>
              </a:rPr>
              <a:t>         </a:t>
            </a:r>
            <a:r>
              <a:rPr lang="en-US" sz="2000" dirty="0" smtClean="0">
                <a:solidFill>
                  <a:schemeClr val="bg2"/>
                </a:solidFill>
                <a:latin typeface="Calibri" pitchFamily="34" charset="0"/>
                <a:cs typeface="Calibri" pitchFamily="34" charset="0"/>
              </a:rPr>
              <a:t>n=</a:t>
            </a:r>
            <a:r>
              <a:rPr lang="el-GR" sz="2000" dirty="0" smtClean="0">
                <a:solidFill>
                  <a:schemeClr val="bg2"/>
                </a:solidFill>
                <a:latin typeface="Calibri" pitchFamily="34" charset="0"/>
                <a:cs typeface="Calibri" pitchFamily="34" charset="0"/>
              </a:rPr>
              <a:t>3</a:t>
            </a:r>
            <a:r>
              <a:rPr lang="en-US" sz="2000" dirty="0" smtClean="0">
                <a:solidFill>
                  <a:schemeClr val="bg2"/>
                </a:solidFill>
                <a:latin typeface="Calibri" pitchFamily="34" charset="0"/>
                <a:cs typeface="Calibri" pitchFamily="34" charset="0"/>
              </a:rPr>
              <a:t>, ℓ=</a:t>
            </a:r>
            <a:r>
              <a:rPr lang="el-GR" sz="2000" dirty="0" smtClean="0">
                <a:solidFill>
                  <a:schemeClr val="bg2"/>
                </a:solidFill>
                <a:latin typeface="Calibri" pitchFamily="34" charset="0"/>
                <a:cs typeface="Calibri" pitchFamily="34" charset="0"/>
              </a:rPr>
              <a:t>2</a:t>
            </a:r>
            <a:r>
              <a:rPr lang="en-US" sz="2000" dirty="0" smtClean="0">
                <a:solidFill>
                  <a:schemeClr val="bg2"/>
                </a:solidFill>
                <a:latin typeface="Calibri" pitchFamily="34" charset="0"/>
                <a:cs typeface="Calibri" pitchFamily="34" charset="0"/>
              </a:rPr>
              <a:t>, </a:t>
            </a:r>
            <a:r>
              <a:rPr lang="en-US" sz="2000" dirty="0" err="1" smtClean="0">
                <a:solidFill>
                  <a:schemeClr val="bg2"/>
                </a:solidFill>
                <a:latin typeface="Calibri" pitchFamily="34" charset="0"/>
                <a:cs typeface="Calibri" pitchFamily="34" charset="0"/>
              </a:rPr>
              <a:t>m</a:t>
            </a:r>
            <a:r>
              <a:rPr lang="en-US" sz="2000" baseline="-25000" dirty="0" err="1" smtClean="0">
                <a:solidFill>
                  <a:schemeClr val="bg2"/>
                </a:solidFill>
                <a:latin typeface="Calibri" pitchFamily="34" charset="0"/>
                <a:cs typeface="Calibri" pitchFamily="34" charset="0"/>
              </a:rPr>
              <a:t>ℓ</a:t>
            </a:r>
            <a:r>
              <a:rPr lang="en-US" sz="2000" dirty="0" smtClean="0">
                <a:solidFill>
                  <a:schemeClr val="bg2"/>
                </a:solidFill>
                <a:latin typeface="Calibri" pitchFamily="34" charset="0"/>
                <a:cs typeface="Calibri" pitchFamily="34" charset="0"/>
              </a:rPr>
              <a:t>= 2 : 3d</a:t>
            </a:r>
            <a:r>
              <a:rPr lang="en-US" sz="2000" baseline="-25000" dirty="0" smtClean="0">
                <a:solidFill>
                  <a:schemeClr val="bg2"/>
                </a:solidFill>
                <a:latin typeface="Calibri" pitchFamily="34" charset="0"/>
                <a:cs typeface="Calibri" pitchFamily="34" charset="0"/>
              </a:rPr>
              <a:t>yx</a:t>
            </a:r>
            <a:endParaRPr lang="el-GR" sz="2200" b="1" dirty="0">
              <a:solidFill>
                <a:schemeClr val="bg2"/>
              </a:solidFill>
              <a:latin typeface="Calibri" pitchFamily="34" charset="0"/>
              <a:cs typeface="Calibri" pitchFamily="34" charset="0"/>
            </a:endParaRPr>
          </a:p>
          <a:p>
            <a:pPr marL="36000" algn="just">
              <a:spcBef>
                <a:spcPts val="600"/>
              </a:spcBef>
              <a:buClrTx/>
              <a:buFont typeface="Wingdings" pitchFamily="2" charset="2"/>
              <a:buChar char="ü"/>
            </a:pPr>
            <a:r>
              <a:rPr lang="el-GR" sz="2800" dirty="0" smtClean="0">
                <a:solidFill>
                  <a:schemeClr val="bg2"/>
                </a:solidFill>
              </a:rPr>
              <a:t>     </a:t>
            </a:r>
            <a:r>
              <a:rPr lang="en-US" sz="2400" dirty="0" smtClean="0">
                <a:solidFill>
                  <a:schemeClr val="bg2"/>
                </a:solidFill>
                <a:latin typeface="Calibri" pitchFamily="34" charset="0"/>
                <a:cs typeface="Calibri" pitchFamily="34" charset="0"/>
              </a:rPr>
              <a:t>n=2</a:t>
            </a:r>
            <a:r>
              <a:rPr lang="en-US" sz="2400" dirty="0">
                <a:solidFill>
                  <a:schemeClr val="bg2"/>
                </a:solidFill>
                <a:latin typeface="Calibri" pitchFamily="34" charset="0"/>
                <a:cs typeface="Calibri" pitchFamily="34" charset="0"/>
              </a:rPr>
              <a:t>, ℓ=1, </a:t>
            </a:r>
            <a:r>
              <a:rPr lang="en-US" sz="2400" dirty="0" err="1">
                <a:solidFill>
                  <a:schemeClr val="bg2"/>
                </a:solidFill>
                <a:latin typeface="Calibri" pitchFamily="34" charset="0"/>
                <a:cs typeface="Calibri" pitchFamily="34" charset="0"/>
              </a:rPr>
              <a:t>m</a:t>
            </a:r>
            <a:r>
              <a:rPr lang="en-US" sz="2400" baseline="-25000" dirty="0" err="1">
                <a:solidFill>
                  <a:schemeClr val="bg2"/>
                </a:solidFill>
                <a:latin typeface="Calibri" pitchFamily="34" charset="0"/>
                <a:cs typeface="Calibri" pitchFamily="34" charset="0"/>
              </a:rPr>
              <a:t>ℓ</a:t>
            </a:r>
            <a:r>
              <a:rPr lang="en-US" sz="2400" dirty="0">
                <a:solidFill>
                  <a:schemeClr val="bg2"/>
                </a:solidFill>
                <a:latin typeface="Calibri" pitchFamily="34" charset="0"/>
                <a:cs typeface="Calibri" pitchFamily="34" charset="0"/>
              </a:rPr>
              <a:t>= -1 : </a:t>
            </a:r>
            <a:r>
              <a:rPr lang="en-US" sz="2400" dirty="0" smtClean="0">
                <a:solidFill>
                  <a:schemeClr val="bg2"/>
                </a:solidFill>
                <a:latin typeface="Calibri" pitchFamily="34" charset="0"/>
                <a:cs typeface="Calibri" pitchFamily="34" charset="0"/>
              </a:rPr>
              <a:t>2p</a:t>
            </a:r>
            <a:r>
              <a:rPr lang="en-US" sz="2400" baseline="-25000" dirty="0" smtClean="0">
                <a:solidFill>
                  <a:schemeClr val="bg2"/>
                </a:solidFill>
                <a:latin typeface="Calibri" pitchFamily="34" charset="0"/>
                <a:cs typeface="Calibri" pitchFamily="34" charset="0"/>
              </a:rPr>
              <a:t>y</a:t>
            </a:r>
            <a:endParaRPr lang="el-GR" sz="2400" baseline="-25000" dirty="0" smtClean="0">
              <a:solidFill>
                <a:schemeClr val="bg2"/>
              </a:solidFill>
              <a:latin typeface="Calibri" pitchFamily="34" charset="0"/>
              <a:cs typeface="Calibri" pitchFamily="34" charset="0"/>
            </a:endParaRPr>
          </a:p>
          <a:p>
            <a:pPr marL="36000" algn="just">
              <a:spcBef>
                <a:spcPts val="600"/>
              </a:spcBef>
              <a:buClrTx/>
              <a:buFont typeface="Wingdings" pitchFamily="2" charset="2"/>
              <a:buChar char="ü"/>
            </a:pPr>
            <a:r>
              <a:rPr lang="el-GR" sz="2400" dirty="0">
                <a:solidFill>
                  <a:schemeClr val="bg2"/>
                </a:solidFill>
                <a:latin typeface="Calibri" pitchFamily="34" charset="0"/>
                <a:cs typeface="Calibri" pitchFamily="34" charset="0"/>
              </a:rPr>
              <a:t>	</a:t>
            </a:r>
            <a:r>
              <a:rPr lang="en-US" sz="2400" dirty="0">
                <a:solidFill>
                  <a:schemeClr val="bg2"/>
                </a:solidFill>
                <a:latin typeface="Calibri" pitchFamily="34" charset="0"/>
                <a:cs typeface="Calibri" pitchFamily="34" charset="0"/>
              </a:rPr>
              <a:t>n=3, ℓ=1, </a:t>
            </a:r>
            <a:r>
              <a:rPr lang="en-US" sz="2400" dirty="0" err="1">
                <a:solidFill>
                  <a:schemeClr val="bg2"/>
                </a:solidFill>
                <a:latin typeface="Calibri" pitchFamily="34" charset="0"/>
                <a:cs typeface="Calibri" pitchFamily="34" charset="0"/>
              </a:rPr>
              <a:t>m</a:t>
            </a:r>
            <a:r>
              <a:rPr lang="en-US" sz="2400" baseline="-25000" dirty="0" err="1">
                <a:solidFill>
                  <a:schemeClr val="bg2"/>
                </a:solidFill>
                <a:latin typeface="Calibri" pitchFamily="34" charset="0"/>
                <a:cs typeface="Calibri" pitchFamily="34" charset="0"/>
              </a:rPr>
              <a:t>ℓ</a:t>
            </a:r>
            <a:r>
              <a:rPr lang="en-US" sz="2400" dirty="0">
                <a:solidFill>
                  <a:schemeClr val="bg2"/>
                </a:solidFill>
                <a:latin typeface="Calibri" pitchFamily="34" charset="0"/>
                <a:cs typeface="Calibri" pitchFamily="34" charset="0"/>
              </a:rPr>
              <a:t>= 0  : 3p</a:t>
            </a:r>
            <a:r>
              <a:rPr lang="en-US" sz="2400" baseline="-25000" dirty="0">
                <a:solidFill>
                  <a:schemeClr val="bg2"/>
                </a:solidFill>
                <a:latin typeface="Calibri" pitchFamily="34" charset="0"/>
                <a:cs typeface="Calibri" pitchFamily="34" charset="0"/>
              </a:rPr>
              <a:t>z   </a:t>
            </a:r>
            <a:r>
              <a:rPr lang="en-US" sz="2400" dirty="0">
                <a:solidFill>
                  <a:schemeClr val="bg2"/>
                </a:solidFill>
                <a:latin typeface="Calibri" pitchFamily="34" charset="0"/>
                <a:cs typeface="Calibri" pitchFamily="34" charset="0"/>
              </a:rPr>
              <a:t>  </a:t>
            </a:r>
            <a:r>
              <a:rPr lang="el-GR" sz="2400" dirty="0" err="1">
                <a:solidFill>
                  <a:schemeClr val="bg2"/>
                </a:solidFill>
                <a:latin typeface="Calibri" pitchFamily="34" charset="0"/>
                <a:cs typeface="Calibri" pitchFamily="34" charset="0"/>
              </a:rPr>
              <a:t>κ.ο.κ</a:t>
            </a:r>
            <a:r>
              <a:rPr lang="el-GR" sz="2400" dirty="0">
                <a:solidFill>
                  <a:schemeClr val="bg2"/>
                </a:solidFill>
                <a:latin typeface="Calibri" pitchFamily="34" charset="0"/>
                <a:cs typeface="Calibri" pitchFamily="34" charset="0"/>
              </a:rPr>
              <a:t>.</a:t>
            </a:r>
          </a:p>
          <a:p>
            <a:pPr marL="36000" algn="just">
              <a:spcBef>
                <a:spcPts val="600"/>
              </a:spcBef>
              <a:buFontTx/>
              <a:buNone/>
            </a:pPr>
            <a:r>
              <a:rPr lang="el-GR" sz="2200" dirty="0">
                <a:solidFill>
                  <a:schemeClr val="bg2"/>
                </a:solidFill>
                <a:latin typeface="Calibri" pitchFamily="34" charset="0"/>
                <a:cs typeface="Calibri" pitchFamily="34" charset="0"/>
              </a:rPr>
              <a:t>	</a:t>
            </a:r>
            <a:r>
              <a:rPr lang="el-GR" sz="2200" u="sng" dirty="0">
                <a:solidFill>
                  <a:schemeClr val="bg2"/>
                </a:solidFill>
                <a:latin typeface="Calibri" pitchFamily="34" charset="0"/>
                <a:cs typeface="Calibri" pitchFamily="34" charset="0"/>
              </a:rPr>
              <a:t>Σημείωση:</a:t>
            </a:r>
            <a:r>
              <a:rPr lang="el-GR" sz="2200" dirty="0">
                <a:solidFill>
                  <a:schemeClr val="bg2"/>
                </a:solidFill>
                <a:latin typeface="Calibri" pitchFamily="34" charset="0"/>
                <a:cs typeface="Calibri" pitchFamily="34" charset="0"/>
              </a:rPr>
              <a:t> Οι </a:t>
            </a:r>
            <a:r>
              <a:rPr lang="en-US" sz="2200" dirty="0">
                <a:solidFill>
                  <a:schemeClr val="bg2"/>
                </a:solidFill>
                <a:latin typeface="Calibri" pitchFamily="34" charset="0"/>
                <a:cs typeface="Calibri" pitchFamily="34" charset="0"/>
              </a:rPr>
              <a:t>s</a:t>
            </a:r>
            <a:r>
              <a:rPr lang="el-GR" sz="2200" dirty="0">
                <a:solidFill>
                  <a:schemeClr val="bg2"/>
                </a:solidFill>
                <a:latin typeface="Calibri" pitchFamily="34" charset="0"/>
                <a:cs typeface="Calibri" pitchFamily="34" charset="0"/>
              </a:rPr>
              <a:t> </a:t>
            </a:r>
            <a:r>
              <a:rPr lang="el-GR" sz="2200" dirty="0" err="1">
                <a:solidFill>
                  <a:schemeClr val="bg2"/>
                </a:solidFill>
                <a:latin typeface="Calibri" pitchFamily="34" charset="0"/>
                <a:cs typeface="Calibri" pitchFamily="34" charset="0"/>
              </a:rPr>
              <a:t>υποστιβάδες</a:t>
            </a:r>
            <a:r>
              <a:rPr lang="el-GR" sz="2200" dirty="0">
                <a:solidFill>
                  <a:schemeClr val="bg2"/>
                </a:solidFill>
                <a:latin typeface="Calibri" pitchFamily="34" charset="0"/>
                <a:cs typeface="Calibri" pitchFamily="34" charset="0"/>
              </a:rPr>
              <a:t> (1</a:t>
            </a:r>
            <a:r>
              <a:rPr lang="en-US" sz="2200" dirty="0">
                <a:solidFill>
                  <a:schemeClr val="bg2"/>
                </a:solidFill>
                <a:latin typeface="Calibri" pitchFamily="34" charset="0"/>
                <a:cs typeface="Calibri" pitchFamily="34" charset="0"/>
              </a:rPr>
              <a:t>s, 2s, 3s </a:t>
            </a:r>
            <a:r>
              <a:rPr lang="el-GR" sz="2200" dirty="0" err="1">
                <a:solidFill>
                  <a:schemeClr val="bg2"/>
                </a:solidFill>
                <a:latin typeface="Calibri" pitchFamily="34" charset="0"/>
                <a:cs typeface="Calibri" pitchFamily="34" charset="0"/>
              </a:rPr>
              <a:t>κ.λ.π</a:t>
            </a:r>
            <a:r>
              <a:rPr lang="el-GR" sz="2200" dirty="0">
                <a:solidFill>
                  <a:schemeClr val="bg2"/>
                </a:solidFill>
                <a:latin typeface="Calibri" pitchFamily="34" charset="0"/>
                <a:cs typeface="Calibri" pitchFamily="34" charset="0"/>
              </a:rPr>
              <a:t>.) περιέχουν </a:t>
            </a:r>
            <a:r>
              <a:rPr lang="el-GR" sz="2200" dirty="0" smtClean="0">
                <a:solidFill>
                  <a:schemeClr val="bg2"/>
                </a:solidFill>
                <a:latin typeface="Calibri" pitchFamily="34" charset="0"/>
                <a:cs typeface="Calibri" pitchFamily="34" charset="0"/>
              </a:rPr>
              <a:t>μόνο </a:t>
            </a:r>
            <a:r>
              <a:rPr lang="el-GR" sz="2200" dirty="0">
                <a:solidFill>
                  <a:schemeClr val="bg2"/>
                </a:solidFill>
                <a:latin typeface="Calibri" pitchFamily="34" charset="0"/>
                <a:cs typeface="Calibri" pitchFamily="34" charset="0"/>
              </a:rPr>
              <a:t>ένα τροχιακό (τροχιακό 1</a:t>
            </a:r>
            <a:r>
              <a:rPr lang="en-US" sz="2200" dirty="0">
                <a:solidFill>
                  <a:schemeClr val="bg2"/>
                </a:solidFill>
                <a:latin typeface="Calibri" pitchFamily="34" charset="0"/>
                <a:cs typeface="Calibri" pitchFamily="34" charset="0"/>
              </a:rPr>
              <a:t>s, 2s, 3s </a:t>
            </a:r>
            <a:r>
              <a:rPr lang="el-GR" sz="2200" dirty="0" err="1">
                <a:solidFill>
                  <a:schemeClr val="bg2"/>
                </a:solidFill>
                <a:latin typeface="Calibri" pitchFamily="34" charset="0"/>
                <a:cs typeface="Calibri" pitchFamily="34" charset="0"/>
              </a:rPr>
              <a:t>κ.λ.π</a:t>
            </a:r>
            <a:r>
              <a:rPr lang="el-GR" sz="2200" dirty="0" smtClean="0">
                <a:solidFill>
                  <a:schemeClr val="bg2"/>
                </a:solidFill>
                <a:latin typeface="Calibri" pitchFamily="34" charset="0"/>
                <a:cs typeface="Calibri" pitchFamily="34" charset="0"/>
              </a:rPr>
              <a:t>.) αφού </a:t>
            </a:r>
            <a:r>
              <a:rPr lang="en-US" sz="2200" dirty="0" smtClean="0">
                <a:solidFill>
                  <a:schemeClr val="bg2"/>
                </a:solidFill>
                <a:latin typeface="Calibri" pitchFamily="34" charset="0"/>
                <a:cs typeface="Calibri" pitchFamily="34" charset="0"/>
              </a:rPr>
              <a:t>ℓ=</a:t>
            </a:r>
            <a:r>
              <a:rPr lang="el-GR" sz="2200" dirty="0" smtClean="0">
                <a:solidFill>
                  <a:schemeClr val="bg2"/>
                </a:solidFill>
                <a:latin typeface="Calibri" pitchFamily="34" charset="0"/>
                <a:cs typeface="Calibri" pitchFamily="34" charset="0"/>
              </a:rPr>
              <a:t>0</a:t>
            </a:r>
            <a:endParaRPr lang="en-US" sz="2200" u="sng" dirty="0">
              <a:solidFill>
                <a:schemeClr val="bg2"/>
              </a:solidFill>
              <a:latin typeface="Calibri" pitchFamily="34" charset="0"/>
              <a:cs typeface="Calibri" pitchFamily="34" charset="0"/>
            </a:endParaRPr>
          </a:p>
          <a:p>
            <a:endParaRPr lang="en-US" sz="1800" dirty="0">
              <a:solidFill>
                <a:schemeClr val="hlink"/>
              </a:solidFill>
            </a:endParaRPr>
          </a:p>
          <a:p>
            <a:pPr>
              <a:buFontTx/>
              <a:buNone/>
            </a:pPr>
            <a:r>
              <a:rPr lang="en-US" sz="1800" dirty="0">
                <a:solidFill>
                  <a:schemeClr val="hlink"/>
                </a:solidFill>
              </a:rPr>
              <a:t>                                                                           </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84" name="Rectangle 4"/>
          <p:cNvSpPr>
            <a:spLocks noGrp="1" noChangeArrowheads="1"/>
          </p:cNvSpPr>
          <p:nvPr>
            <p:ph type="title"/>
          </p:nvPr>
        </p:nvSpPr>
        <p:spPr>
          <a:xfrm>
            <a:off x="360363" y="0"/>
            <a:ext cx="6480175" cy="539750"/>
          </a:xfrm>
        </p:spPr>
        <p:txBody>
          <a:bodyPr/>
          <a:lstStyle/>
          <a:p>
            <a:r>
              <a:rPr lang="el-GR" sz="2000" dirty="0">
                <a:solidFill>
                  <a:schemeClr val="tx2">
                    <a:lumMod val="50000"/>
                  </a:schemeClr>
                </a:solidFill>
              </a:rPr>
              <a:t>Συνδυασμοί τριάδων </a:t>
            </a:r>
            <a:r>
              <a:rPr lang="el-GR" sz="2000" dirty="0" smtClean="0">
                <a:solidFill>
                  <a:schemeClr val="tx2">
                    <a:lumMod val="50000"/>
                  </a:schemeClr>
                </a:solidFill>
              </a:rPr>
              <a:t>κβαντικών αριθμών </a:t>
            </a:r>
            <a:r>
              <a:rPr lang="el-GR" sz="2000" dirty="0">
                <a:solidFill>
                  <a:schemeClr val="tx2">
                    <a:lumMod val="50000"/>
                  </a:schemeClr>
                </a:solidFill>
              </a:rPr>
              <a:t>(τροχιακά)</a:t>
            </a:r>
            <a:endParaRPr lang="en-US" sz="2000" dirty="0">
              <a:solidFill>
                <a:schemeClr val="tx2">
                  <a:lumMod val="50000"/>
                </a:schemeClr>
              </a:solidFill>
            </a:endParaRPr>
          </a:p>
        </p:txBody>
      </p:sp>
      <p:graphicFrame>
        <p:nvGraphicFramePr>
          <p:cNvPr id="379246" name="Group 366"/>
          <p:cNvGraphicFramePr>
            <a:graphicFrameLocks noGrp="1"/>
          </p:cNvGraphicFramePr>
          <p:nvPr>
            <p:ph idx="1"/>
          </p:nvPr>
        </p:nvGraphicFramePr>
        <p:xfrm>
          <a:off x="360363" y="539750"/>
          <a:ext cx="6480175" cy="4737750"/>
        </p:xfrm>
        <a:graphic>
          <a:graphicData uri="http://schemas.openxmlformats.org/drawingml/2006/table">
            <a:tbl>
              <a:tblPr/>
              <a:tblGrid>
                <a:gridCol w="1620837"/>
                <a:gridCol w="1619250"/>
                <a:gridCol w="1620838"/>
                <a:gridCol w="1619250"/>
              </a:tblGrid>
              <a:tr h="236538">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bg2"/>
                          </a:solidFill>
                          <a:effectLst/>
                          <a:latin typeface="Arial" charset="0"/>
                        </a:rPr>
                        <a:t>n</a:t>
                      </a:r>
                    </a:p>
                  </a:txBody>
                  <a:tcPr marL="72009" marR="72009" marT="36005" marB="360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smtClean="0">
                          <a:ln>
                            <a:noFill/>
                          </a:ln>
                          <a:solidFill>
                            <a:schemeClr val="bg2"/>
                          </a:solidFill>
                          <a:effectLst/>
                          <a:latin typeface="Arial" charset="0"/>
                          <a:cs typeface="Arial" charset="0"/>
                        </a:rPr>
                        <a:t>ℓ</a:t>
                      </a: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smtClean="0">
                          <a:ln>
                            <a:noFill/>
                          </a:ln>
                          <a:solidFill>
                            <a:schemeClr val="bg2"/>
                          </a:solidFill>
                          <a:effectLst/>
                          <a:latin typeface="Arial" charset="0"/>
                        </a:rPr>
                        <a:t>m</a:t>
                      </a:r>
                      <a:r>
                        <a:rPr kumimoji="0" lang="en-US" sz="1600" b="0" i="0" u="none" strike="noStrike" cap="none" normalizeH="0" baseline="-25000" smtClean="0">
                          <a:ln>
                            <a:noFill/>
                          </a:ln>
                          <a:solidFill>
                            <a:schemeClr val="bg2"/>
                          </a:solidFill>
                          <a:effectLst/>
                          <a:latin typeface="Arial" charset="0"/>
                          <a:cs typeface="Arial" charset="0"/>
                        </a:rPr>
                        <a:t>ℓ</a:t>
                      </a: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τροχιακό</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1</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0</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0</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1,0,0  </a:t>
                      </a:r>
                      <a:r>
                        <a:rPr kumimoji="0" lang="en-US" sz="1600" b="0" i="0" u="none" strike="noStrike" cap="none" normalizeH="0" baseline="0" smtClean="0">
                          <a:ln>
                            <a:noFill/>
                          </a:ln>
                          <a:solidFill>
                            <a:schemeClr val="bg2"/>
                          </a:solidFill>
                          <a:effectLst/>
                          <a:latin typeface="Arial" charset="0"/>
                        </a:rPr>
                        <a:t> </a:t>
                      </a:r>
                      <a:r>
                        <a:rPr kumimoji="0" lang="el-GR" sz="1600" b="0" i="0" u="none" strike="noStrike" cap="none" normalizeH="0" baseline="0" smtClean="0">
                          <a:ln>
                            <a:noFill/>
                          </a:ln>
                          <a:solidFill>
                            <a:schemeClr val="bg2"/>
                          </a:solidFill>
                          <a:effectLst/>
                          <a:latin typeface="Arial" charset="0"/>
                        </a:rPr>
                        <a:t>(1</a:t>
                      </a:r>
                      <a:r>
                        <a:rPr kumimoji="0" lang="en-US" sz="1600" b="0" i="0" u="none" strike="noStrike" cap="none" normalizeH="0" baseline="0" smtClean="0">
                          <a:ln>
                            <a:noFill/>
                          </a:ln>
                          <a:solidFill>
                            <a:schemeClr val="bg2"/>
                          </a:solidFill>
                          <a:effectLst/>
                          <a:latin typeface="Arial" charset="0"/>
                        </a:rPr>
                        <a:t>s)</a:t>
                      </a: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rowSpan="4">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l-GR" sz="1600" b="0" i="0" u="none" strike="noStrike" cap="none" normalizeH="0" baseline="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2</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0</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0</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2,0,0</a:t>
                      </a:r>
                      <a:r>
                        <a:rPr kumimoji="0" lang="en-US" sz="1600" b="0" i="0" u="none" strike="noStrike" cap="none" normalizeH="0" baseline="0" smtClean="0">
                          <a:ln>
                            <a:noFill/>
                          </a:ln>
                          <a:solidFill>
                            <a:schemeClr val="bg2"/>
                          </a:solidFill>
                          <a:effectLst/>
                          <a:latin typeface="Arial" charset="0"/>
                        </a:rPr>
                        <a:t>  (2s)</a:t>
                      </a: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vMerge="1">
                  <a:txBody>
                    <a:bodyPr/>
                    <a:lstStyle/>
                    <a:p>
                      <a:endParaRPr lang="el-GR"/>
                    </a:p>
                  </a:txBody>
                  <a:tcPr/>
                </a:tc>
                <a:tc rowSpan="3">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l-GR" sz="1600" b="0" i="0" u="none" strike="noStrike" cap="none" normalizeH="0" baseline="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1</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-1</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2,1,-1</a:t>
                      </a:r>
                      <a:r>
                        <a:rPr kumimoji="0" lang="en-US" sz="1600" b="0" i="0" u="none" strike="noStrike" cap="none" normalizeH="0" baseline="0" smtClean="0">
                          <a:ln>
                            <a:noFill/>
                          </a:ln>
                          <a:solidFill>
                            <a:schemeClr val="bg2"/>
                          </a:solidFill>
                          <a:effectLst/>
                          <a:latin typeface="Arial" charset="0"/>
                        </a:rPr>
                        <a:t>  (2p</a:t>
                      </a:r>
                      <a:r>
                        <a:rPr kumimoji="0" lang="en-US" sz="1600" b="0" i="0" u="none" strike="noStrike" cap="none" normalizeH="0" baseline="-25000" smtClean="0">
                          <a:ln>
                            <a:noFill/>
                          </a:ln>
                          <a:solidFill>
                            <a:schemeClr val="bg2"/>
                          </a:solidFill>
                          <a:effectLst/>
                          <a:latin typeface="Arial" charset="0"/>
                        </a:rPr>
                        <a:t>y</a:t>
                      </a:r>
                      <a:r>
                        <a:rPr kumimoji="0" lang="en-US" sz="1600" b="0" i="0" u="none" strike="noStrike" cap="none" normalizeH="0" baseline="0" smtClean="0">
                          <a:ln>
                            <a:noFill/>
                          </a:ln>
                          <a:solidFill>
                            <a:schemeClr val="bg2"/>
                          </a:solidFill>
                          <a:effectLst/>
                          <a:latin typeface="Arial" charset="0"/>
                        </a:rPr>
                        <a:t>)</a:t>
                      </a:r>
                      <a:endParaRPr kumimoji="0" lang="en-US" sz="1600" b="0" i="0" u="none" strike="noStrike" cap="none" normalizeH="0" baseline="-25000" smtClean="0">
                        <a:ln>
                          <a:noFill/>
                        </a:ln>
                        <a:solidFill>
                          <a:schemeClr val="bg2"/>
                        </a:solidFill>
                        <a:effectLst/>
                        <a:latin typeface="Arial" charset="0"/>
                      </a:endParaRPr>
                    </a:p>
                  </a:txBody>
                  <a:tcPr marL="72000" marR="72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vMerge="1">
                  <a:txBody>
                    <a:bodyPr/>
                    <a:lstStyle/>
                    <a:p>
                      <a:endParaRPr lang="el-GR"/>
                    </a:p>
                  </a:txBody>
                  <a:tcPr/>
                </a:tc>
                <a:tc vMerge="1">
                  <a:txBody>
                    <a:bodyPr/>
                    <a:lstStyle/>
                    <a:p>
                      <a:endParaRPr lang="el-GR"/>
                    </a:p>
                  </a:txBody>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0</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2,1,0</a:t>
                      </a:r>
                      <a:r>
                        <a:rPr kumimoji="0" lang="en-US" sz="1600" b="0" i="0" u="none" strike="noStrike" cap="none" normalizeH="0" baseline="0" smtClean="0">
                          <a:ln>
                            <a:noFill/>
                          </a:ln>
                          <a:solidFill>
                            <a:schemeClr val="bg2"/>
                          </a:solidFill>
                          <a:effectLst/>
                          <a:latin typeface="Arial" charset="0"/>
                        </a:rPr>
                        <a:t>  (2p</a:t>
                      </a:r>
                      <a:r>
                        <a:rPr kumimoji="0" lang="en-US" sz="1600" b="0" i="0" u="none" strike="noStrike" cap="none" normalizeH="0" baseline="-25000" smtClean="0">
                          <a:ln>
                            <a:noFill/>
                          </a:ln>
                          <a:solidFill>
                            <a:schemeClr val="bg2"/>
                          </a:solidFill>
                          <a:effectLst/>
                          <a:latin typeface="Arial" charset="0"/>
                        </a:rPr>
                        <a:t>z</a:t>
                      </a:r>
                      <a:r>
                        <a:rPr kumimoji="0" lang="en-US" sz="1600" b="0" i="0" u="none" strike="noStrike" cap="none" normalizeH="0" baseline="0" smtClean="0">
                          <a:ln>
                            <a:noFill/>
                          </a:ln>
                          <a:solidFill>
                            <a:schemeClr val="bg2"/>
                          </a:solidFill>
                          <a:effectLst/>
                          <a:latin typeface="Arial" charset="0"/>
                        </a:rPr>
                        <a:t>)</a:t>
                      </a: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vMerge="1">
                  <a:txBody>
                    <a:bodyPr/>
                    <a:lstStyle/>
                    <a:p>
                      <a:endParaRPr lang="el-GR"/>
                    </a:p>
                  </a:txBody>
                  <a:tcPr/>
                </a:tc>
                <a:tc vMerge="1">
                  <a:txBody>
                    <a:bodyPr/>
                    <a:lstStyle/>
                    <a:p>
                      <a:endParaRPr lang="el-GR"/>
                    </a:p>
                  </a:txBody>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+1</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2,1,+1</a:t>
                      </a:r>
                      <a:r>
                        <a:rPr kumimoji="0" lang="en-US" sz="1600" b="0" i="0" u="none" strike="noStrike" cap="none" normalizeH="0" baseline="0" dirty="0" smtClean="0">
                          <a:ln>
                            <a:noFill/>
                          </a:ln>
                          <a:solidFill>
                            <a:schemeClr val="bg2"/>
                          </a:solidFill>
                          <a:effectLst/>
                          <a:latin typeface="Arial" charset="0"/>
                        </a:rPr>
                        <a:t>  (2p</a:t>
                      </a:r>
                      <a:r>
                        <a:rPr kumimoji="0" lang="en-US" sz="1600" b="0" i="0" u="none" strike="noStrike" cap="none" normalizeH="0" baseline="-25000" dirty="0" smtClean="0">
                          <a:ln>
                            <a:noFill/>
                          </a:ln>
                          <a:solidFill>
                            <a:schemeClr val="bg2"/>
                          </a:solidFill>
                          <a:effectLst/>
                          <a:latin typeface="Arial" charset="0"/>
                        </a:rPr>
                        <a:t>x</a:t>
                      </a:r>
                      <a:r>
                        <a:rPr kumimoji="0" lang="en-US" sz="1600" b="0" i="0" u="none" strike="noStrike" cap="none" normalizeH="0" baseline="0" dirty="0" smtClean="0">
                          <a:ln>
                            <a:noFill/>
                          </a:ln>
                          <a:solidFill>
                            <a:schemeClr val="bg2"/>
                          </a:solidFill>
                          <a:effectLst/>
                          <a:latin typeface="Arial" charset="0"/>
                        </a:rPr>
                        <a:t>)</a:t>
                      </a: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rowSpan="9">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l-GR" sz="1600" b="0" i="0" u="none" strike="noStrike" cap="none" normalizeH="0" baseline="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l-GR" sz="1600" b="0" i="0" u="none" strike="noStrike" cap="none" normalizeH="0" baseline="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l-GR" sz="1600" b="0" i="0" u="none" strike="noStrike" cap="none" normalizeH="0" baseline="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l-GR" sz="1600" b="0" i="0" u="none" strike="noStrike" cap="none" normalizeH="0" baseline="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3</a:t>
                      </a:r>
                      <a:endParaRPr kumimoji="0" lang="en-US" sz="1600" b="0" i="0" u="none" strike="noStrike" cap="none" normalizeH="0" baseline="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n-US" sz="1600" b="0" i="0" u="none" strike="noStrike" cap="none" normalizeH="0" baseline="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n-US" sz="1600" b="0" i="0" u="none" strike="noStrike" cap="none" normalizeH="0" baseline="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n-US" sz="1600" b="0" i="0" u="none" strike="noStrike" cap="none" normalizeH="0" baseline="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l-GR" sz="1200" b="0" i="0" u="none" strike="noStrike" cap="none" normalizeH="0" baseline="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n-US" sz="1200" b="0" i="0" u="none" strike="noStrike" cap="none" normalizeH="0" baseline="0" smtClean="0">
                        <a:ln>
                          <a:noFill/>
                        </a:ln>
                        <a:solidFill>
                          <a:schemeClr val="bg2"/>
                        </a:solidFill>
                        <a:effectLst/>
                        <a:latin typeface="Arial" charset="0"/>
                      </a:endParaRPr>
                    </a:p>
                  </a:txBody>
                  <a:tcPr marL="72009" marR="72009" marT="36005" marB="360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0</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0</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smtClean="0">
                          <a:ln>
                            <a:noFill/>
                          </a:ln>
                          <a:solidFill>
                            <a:schemeClr val="bg2"/>
                          </a:solidFill>
                          <a:effectLst/>
                          <a:latin typeface="Arial" charset="0"/>
                        </a:rPr>
                        <a:t>3</a:t>
                      </a:r>
                      <a:r>
                        <a:rPr kumimoji="0" lang="el-GR" sz="1600" b="0" i="0" u="none" strike="noStrike" cap="none" normalizeH="0" baseline="0" dirty="0" smtClean="0">
                          <a:ln>
                            <a:noFill/>
                          </a:ln>
                          <a:solidFill>
                            <a:schemeClr val="bg2"/>
                          </a:solidFill>
                          <a:effectLst/>
                          <a:latin typeface="Arial" charset="0"/>
                        </a:rPr>
                        <a:t>,0,0</a:t>
                      </a:r>
                      <a:r>
                        <a:rPr kumimoji="0" lang="en-US" sz="1600" b="0" i="0" u="none" strike="noStrike" cap="none" normalizeH="0" baseline="0" dirty="0" smtClean="0">
                          <a:ln>
                            <a:noFill/>
                          </a:ln>
                          <a:solidFill>
                            <a:schemeClr val="bg2"/>
                          </a:solidFill>
                          <a:effectLst/>
                          <a:latin typeface="Arial" charset="0"/>
                        </a:rPr>
                        <a:t>  (3s)</a:t>
                      </a: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vMerge="1">
                  <a:txBody>
                    <a:bodyPr/>
                    <a:lstStyle/>
                    <a:p>
                      <a:endParaRPr lang="el-GR"/>
                    </a:p>
                  </a:txBody>
                  <a:tcPr/>
                </a:tc>
                <a:tc rowSpan="3">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l-GR" sz="1600" b="0" i="0" u="none" strike="noStrike" cap="none" normalizeH="0" baseline="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1</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-1</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3,1,-1</a:t>
                      </a:r>
                      <a:r>
                        <a:rPr kumimoji="0" lang="en-US" sz="1600" b="0" i="0" u="none" strike="noStrike" cap="none" normalizeH="0" baseline="0" dirty="0" smtClean="0">
                          <a:ln>
                            <a:noFill/>
                          </a:ln>
                          <a:solidFill>
                            <a:schemeClr val="bg2"/>
                          </a:solidFill>
                          <a:effectLst/>
                          <a:latin typeface="Arial" charset="0"/>
                        </a:rPr>
                        <a:t>  (3p</a:t>
                      </a:r>
                      <a:r>
                        <a:rPr kumimoji="0" lang="en-US" sz="1600" b="0" i="0" u="none" strike="noStrike" cap="none" normalizeH="0" baseline="-25000" dirty="0" smtClean="0">
                          <a:ln>
                            <a:noFill/>
                          </a:ln>
                          <a:solidFill>
                            <a:schemeClr val="bg2"/>
                          </a:solidFill>
                          <a:effectLst/>
                          <a:latin typeface="Arial" charset="0"/>
                        </a:rPr>
                        <a:t>y</a:t>
                      </a:r>
                      <a:r>
                        <a:rPr kumimoji="0" lang="en-US" sz="1600" b="0" i="0" u="none" strike="noStrike" cap="none" normalizeH="0" baseline="0" dirty="0" smtClean="0">
                          <a:ln>
                            <a:noFill/>
                          </a:ln>
                          <a:solidFill>
                            <a:schemeClr val="bg2"/>
                          </a:solidFill>
                          <a:effectLst/>
                          <a:latin typeface="Arial" charset="0"/>
                        </a:rPr>
                        <a:t>)</a:t>
                      </a: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vMerge="1">
                  <a:txBody>
                    <a:bodyPr/>
                    <a:lstStyle/>
                    <a:p>
                      <a:endParaRPr lang="el-GR"/>
                    </a:p>
                  </a:txBody>
                  <a:tcPr/>
                </a:tc>
                <a:tc vMerge="1">
                  <a:txBody>
                    <a:bodyPr/>
                    <a:lstStyle/>
                    <a:p>
                      <a:endParaRPr lang="el-GR"/>
                    </a:p>
                  </a:txBody>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0</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3,1,0</a:t>
                      </a:r>
                      <a:r>
                        <a:rPr kumimoji="0" lang="en-US" sz="1600" b="0" i="0" u="none" strike="noStrike" cap="none" normalizeH="0" baseline="0" dirty="0" smtClean="0">
                          <a:ln>
                            <a:noFill/>
                          </a:ln>
                          <a:solidFill>
                            <a:schemeClr val="bg2"/>
                          </a:solidFill>
                          <a:effectLst/>
                          <a:latin typeface="Arial" charset="0"/>
                        </a:rPr>
                        <a:t>  (3p</a:t>
                      </a:r>
                      <a:r>
                        <a:rPr kumimoji="0" lang="en-US" sz="1600" b="0" i="0" u="none" strike="noStrike" cap="none" normalizeH="0" baseline="-25000" dirty="0" smtClean="0">
                          <a:ln>
                            <a:noFill/>
                          </a:ln>
                          <a:solidFill>
                            <a:schemeClr val="bg2"/>
                          </a:solidFill>
                          <a:effectLst/>
                          <a:latin typeface="Arial" charset="0"/>
                        </a:rPr>
                        <a:t>z</a:t>
                      </a:r>
                      <a:r>
                        <a:rPr kumimoji="0" lang="en-US" sz="1600" b="0" i="0" u="none" strike="noStrike" cap="none" normalizeH="0" baseline="0" dirty="0" smtClean="0">
                          <a:ln>
                            <a:noFill/>
                          </a:ln>
                          <a:solidFill>
                            <a:schemeClr val="bg2"/>
                          </a:solidFill>
                          <a:effectLst/>
                          <a:latin typeface="Arial" charset="0"/>
                        </a:rPr>
                        <a:t>)</a:t>
                      </a: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vMerge="1">
                  <a:txBody>
                    <a:bodyPr/>
                    <a:lstStyle/>
                    <a:p>
                      <a:endParaRPr lang="el-GR"/>
                    </a:p>
                  </a:txBody>
                  <a:tcPr/>
                </a:tc>
                <a:tc vMerge="1">
                  <a:txBody>
                    <a:bodyPr/>
                    <a:lstStyle/>
                    <a:p>
                      <a:endParaRPr lang="el-GR"/>
                    </a:p>
                  </a:txBody>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+1</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3,1,+1</a:t>
                      </a:r>
                      <a:r>
                        <a:rPr kumimoji="0" lang="en-US" sz="1600" b="0" i="0" u="none" strike="noStrike" cap="none" normalizeH="0" baseline="0" dirty="0" smtClean="0">
                          <a:ln>
                            <a:noFill/>
                          </a:ln>
                          <a:solidFill>
                            <a:schemeClr val="bg2"/>
                          </a:solidFill>
                          <a:effectLst/>
                          <a:latin typeface="Arial" charset="0"/>
                        </a:rPr>
                        <a:t>  (3p</a:t>
                      </a:r>
                      <a:r>
                        <a:rPr kumimoji="0" lang="en-US" sz="1600" b="0" i="0" u="none" strike="noStrike" cap="none" normalizeH="0" baseline="-25000" dirty="0" smtClean="0">
                          <a:ln>
                            <a:noFill/>
                          </a:ln>
                          <a:solidFill>
                            <a:schemeClr val="bg2"/>
                          </a:solidFill>
                          <a:effectLst/>
                          <a:latin typeface="Arial" charset="0"/>
                        </a:rPr>
                        <a:t>x</a:t>
                      </a:r>
                      <a:r>
                        <a:rPr kumimoji="0" lang="en-US" sz="1600" b="0" i="0" u="none" strike="noStrike" cap="none" normalizeH="0" baseline="0" dirty="0" smtClean="0">
                          <a:ln>
                            <a:noFill/>
                          </a:ln>
                          <a:solidFill>
                            <a:schemeClr val="bg2"/>
                          </a:solidFill>
                          <a:effectLst/>
                          <a:latin typeface="Arial" charset="0"/>
                        </a:rPr>
                        <a:t>)</a:t>
                      </a: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vMerge="1">
                  <a:txBody>
                    <a:bodyPr/>
                    <a:lstStyle/>
                    <a:p>
                      <a:endParaRPr lang="el-GR"/>
                    </a:p>
                  </a:txBody>
                  <a:tcPr/>
                </a:tc>
                <a:tc rowSpan="5">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l-GR" sz="1600" b="0" i="0" u="none" strike="noStrike" cap="none" normalizeH="0" baseline="0" dirty="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endParaRPr kumimoji="0" lang="el-GR" sz="1600" b="0" i="0" u="none" strike="noStrike" cap="none" normalizeH="0" baseline="0" dirty="0" smtClean="0">
                        <a:ln>
                          <a:noFill/>
                        </a:ln>
                        <a:solidFill>
                          <a:schemeClr val="bg2"/>
                        </a:solidFill>
                        <a:effectLst/>
                        <a:latin typeface="Arial" charset="0"/>
                      </a:endParaRPr>
                    </a:p>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2</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-2</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3,2,-2</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vMerge="1">
                  <a:txBody>
                    <a:bodyPr/>
                    <a:lstStyle/>
                    <a:p>
                      <a:endParaRPr lang="el-GR"/>
                    </a:p>
                  </a:txBody>
                  <a:tcPr/>
                </a:tc>
                <a:tc vMerge="1">
                  <a:txBody>
                    <a:bodyPr/>
                    <a:lstStyle/>
                    <a:p>
                      <a:endParaRPr lang="el-GR"/>
                    </a:p>
                  </a:txBody>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-1</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3,2,-1</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vMerge="1">
                  <a:txBody>
                    <a:bodyPr/>
                    <a:lstStyle/>
                    <a:p>
                      <a:endParaRPr lang="el-GR"/>
                    </a:p>
                  </a:txBody>
                  <a:tcPr/>
                </a:tc>
                <a:tc vMerge="1">
                  <a:txBody>
                    <a:bodyPr/>
                    <a:lstStyle/>
                    <a:p>
                      <a:endParaRPr lang="el-GR"/>
                    </a:p>
                  </a:txBody>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0</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3,2,0</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vMerge="1">
                  <a:txBody>
                    <a:bodyPr/>
                    <a:lstStyle/>
                    <a:p>
                      <a:endParaRPr lang="el-GR"/>
                    </a:p>
                  </a:txBody>
                  <a:tcPr/>
                </a:tc>
                <a:tc vMerge="1">
                  <a:txBody>
                    <a:bodyPr/>
                    <a:lstStyle/>
                    <a:p>
                      <a:endParaRPr lang="el-GR"/>
                    </a:p>
                  </a:txBody>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+1</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3,2,+1</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vMerge="1">
                  <a:txBody>
                    <a:bodyPr/>
                    <a:lstStyle/>
                    <a:p>
                      <a:endParaRPr lang="el-GR"/>
                    </a:p>
                  </a:txBody>
                  <a:tcPr/>
                </a:tc>
                <a:tc vMerge="1">
                  <a:txBody>
                    <a:bodyPr/>
                    <a:lstStyle/>
                    <a:p>
                      <a:endParaRPr lang="el-GR"/>
                    </a:p>
                  </a:txBody>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smtClean="0">
                          <a:ln>
                            <a:noFill/>
                          </a:ln>
                          <a:solidFill>
                            <a:schemeClr val="bg2"/>
                          </a:solidFill>
                          <a:effectLst/>
                          <a:latin typeface="Arial" charset="0"/>
                        </a:rPr>
                        <a:t>+2</a:t>
                      </a:r>
                      <a:endParaRPr kumimoji="0" lang="en-US" sz="1600" b="0" i="0" u="none" strike="noStrike" cap="none" normalizeH="0" baseline="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20725" rtl="0" eaLnBrk="1" fontAlgn="base" latinLnBrk="0" hangingPunct="1">
                        <a:lnSpc>
                          <a:spcPct val="100000"/>
                        </a:lnSpc>
                        <a:spcBef>
                          <a:spcPct val="20000"/>
                        </a:spcBef>
                        <a:spcAft>
                          <a:spcPct val="0"/>
                        </a:spcAft>
                        <a:buClr>
                          <a:schemeClr val="tx2"/>
                        </a:buClr>
                        <a:buSzTx/>
                        <a:buFontTx/>
                        <a:buNone/>
                        <a:tabLst/>
                      </a:pPr>
                      <a:r>
                        <a:rPr kumimoji="0" lang="el-GR" sz="1600" b="0" i="0" u="none" strike="noStrike" cap="none" normalizeH="0" baseline="0" dirty="0" smtClean="0">
                          <a:ln>
                            <a:noFill/>
                          </a:ln>
                          <a:solidFill>
                            <a:schemeClr val="bg2"/>
                          </a:solidFill>
                          <a:effectLst/>
                          <a:latin typeface="Arial" charset="0"/>
                        </a:rPr>
                        <a:t>3,2,+2</a:t>
                      </a:r>
                      <a:endParaRPr kumimoji="0" lang="en-US" sz="1600" b="0" i="0" u="none" strike="noStrike" cap="none" normalizeH="0" baseline="0" dirty="0" smtClean="0">
                        <a:ln>
                          <a:noFill/>
                        </a:ln>
                        <a:solidFill>
                          <a:schemeClr val="bg2"/>
                        </a:solidFill>
                        <a:effectLst/>
                        <a:latin typeface="Arial" charset="0"/>
                      </a:endParaRPr>
                    </a:p>
                  </a:txBody>
                  <a:tcPr marL="72009" marR="72009" marT="36005" marB="36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360090" y="180058"/>
            <a:ext cx="6480175" cy="1224136"/>
          </a:xfrm>
        </p:spPr>
        <p:txBody>
          <a:bodyPr/>
          <a:lstStyle/>
          <a:p>
            <a:r>
              <a:rPr lang="el-GR"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Κβαντικός αριθμός του </a:t>
            </a:r>
            <a:r>
              <a:rPr lang="en-US"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spin m</a:t>
            </a:r>
            <a:r>
              <a:rPr lang="en-US" baseline="-25000"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s</a:t>
            </a:r>
            <a:r>
              <a:rPr lang="en-US"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
            </a:r>
            <a:br>
              <a:rPr lang="en-US"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br>
            <a:r>
              <a:rPr lang="el-GR" sz="2800" b="1" dirty="0">
                <a:solidFill>
                  <a:schemeClr val="bg2"/>
                </a:solidFill>
                <a:effectLst/>
                <a:latin typeface="Calibri" pitchFamily="34" charset="0"/>
                <a:cs typeface="Calibri" pitchFamily="34" charset="0"/>
              </a:rPr>
              <a:t>Παίρνει τιμές +1/2 και -1/2</a:t>
            </a:r>
            <a:endParaRPr lang="el-GR" sz="2800" b="1" baseline="-25000" dirty="0">
              <a:solidFill>
                <a:schemeClr val="bg2"/>
              </a:solidFill>
              <a:effectLst/>
              <a:latin typeface="Calibri" pitchFamily="34" charset="0"/>
              <a:cs typeface="Calibri" pitchFamily="34" charset="0"/>
            </a:endParaRPr>
          </a:p>
        </p:txBody>
      </p:sp>
      <p:sp>
        <p:nvSpPr>
          <p:cNvPr id="323587" name="Rectangle 3"/>
          <p:cNvSpPr>
            <a:spLocks noGrp="1" noChangeArrowheads="1"/>
          </p:cNvSpPr>
          <p:nvPr>
            <p:ph type="body" idx="1"/>
          </p:nvPr>
        </p:nvSpPr>
        <p:spPr>
          <a:xfrm>
            <a:off x="144463" y="1404193"/>
            <a:ext cx="5616227" cy="3888431"/>
          </a:xfrm>
        </p:spPr>
        <p:txBody>
          <a:bodyPr/>
          <a:lstStyle/>
          <a:p>
            <a:pPr algn="just">
              <a:buClrTx/>
              <a:buFont typeface="Wingdings" pitchFamily="2" charset="2"/>
              <a:buChar char="Ø"/>
            </a:pPr>
            <a:r>
              <a:rPr lang="el-GR" sz="2000" dirty="0" smtClean="0">
                <a:solidFill>
                  <a:schemeClr val="bg2"/>
                </a:solidFill>
                <a:latin typeface="Calibri" pitchFamily="34" charset="0"/>
                <a:cs typeface="Calibri" pitchFamily="34" charset="0"/>
              </a:rPr>
              <a:t>Δεν χαρακτηρίζει το τροχιακό αλλά το ηλεκτρόνιο</a:t>
            </a:r>
          </a:p>
          <a:p>
            <a:pPr algn="just">
              <a:buClrTx/>
              <a:buFont typeface="Wingdings" pitchFamily="2" charset="2"/>
              <a:buChar char="Ø"/>
            </a:pPr>
            <a:r>
              <a:rPr lang="el-GR" sz="2000" dirty="0" smtClean="0">
                <a:solidFill>
                  <a:schemeClr val="bg2"/>
                </a:solidFill>
                <a:latin typeface="Calibri" pitchFamily="34" charset="0"/>
                <a:cs typeface="Calibri" pitchFamily="34" charset="0"/>
              </a:rPr>
              <a:t>Σχετίζεται με το μαγνητικό πεδίο του ηλεκτρονίου λόγω της </a:t>
            </a:r>
            <a:r>
              <a:rPr lang="el-GR" sz="2000" dirty="0" err="1" smtClean="0">
                <a:solidFill>
                  <a:schemeClr val="bg2"/>
                </a:solidFill>
                <a:latin typeface="Calibri" pitchFamily="34" charset="0"/>
                <a:cs typeface="Calibri" pitchFamily="34" charset="0"/>
              </a:rPr>
              <a:t>ιδιοπεριστροφής</a:t>
            </a:r>
            <a:r>
              <a:rPr lang="el-GR" sz="2000" dirty="0" smtClean="0">
                <a:solidFill>
                  <a:schemeClr val="bg2"/>
                </a:solidFill>
                <a:latin typeface="Calibri" pitchFamily="34" charset="0"/>
                <a:cs typeface="Calibri" pitchFamily="34" charset="0"/>
              </a:rPr>
              <a:t> του. Καθορίζει </a:t>
            </a:r>
            <a:r>
              <a:rPr lang="el-GR" sz="2000" dirty="0">
                <a:solidFill>
                  <a:schemeClr val="bg2"/>
                </a:solidFill>
                <a:latin typeface="Calibri" pitchFamily="34" charset="0"/>
                <a:cs typeface="Calibri" pitchFamily="34" charset="0"/>
              </a:rPr>
              <a:t>την </a:t>
            </a:r>
            <a:r>
              <a:rPr lang="el-GR" sz="2000" dirty="0" err="1">
                <a:solidFill>
                  <a:schemeClr val="bg2"/>
                </a:solidFill>
                <a:latin typeface="Calibri" pitchFamily="34" charset="0"/>
                <a:cs typeface="Calibri" pitchFamily="34" charset="0"/>
              </a:rPr>
              <a:t>ιδιοπεριστροφή</a:t>
            </a:r>
            <a:r>
              <a:rPr lang="el-GR" sz="2000" dirty="0">
                <a:solidFill>
                  <a:schemeClr val="bg2"/>
                </a:solidFill>
                <a:latin typeface="Calibri" pitchFamily="34" charset="0"/>
                <a:cs typeface="Calibri" pitchFamily="34" charset="0"/>
              </a:rPr>
              <a:t> </a:t>
            </a:r>
            <a:r>
              <a:rPr lang="en-US" sz="2000" dirty="0">
                <a:solidFill>
                  <a:schemeClr val="bg2"/>
                </a:solidFill>
                <a:latin typeface="Calibri" pitchFamily="34" charset="0"/>
                <a:cs typeface="Calibri" pitchFamily="34" charset="0"/>
              </a:rPr>
              <a:t>(spin) </a:t>
            </a:r>
            <a:r>
              <a:rPr lang="el-GR" sz="2000" dirty="0">
                <a:solidFill>
                  <a:schemeClr val="bg2"/>
                </a:solidFill>
                <a:latin typeface="Calibri" pitchFamily="34" charset="0"/>
                <a:cs typeface="Calibri" pitchFamily="34" charset="0"/>
              </a:rPr>
              <a:t>του </a:t>
            </a:r>
            <a:r>
              <a:rPr lang="el-GR" sz="2000" dirty="0" smtClean="0">
                <a:solidFill>
                  <a:schemeClr val="bg2"/>
                </a:solidFill>
                <a:latin typeface="Calibri" pitchFamily="34" charset="0"/>
                <a:cs typeface="Calibri" pitchFamily="34" charset="0"/>
              </a:rPr>
              <a:t>ηλεκτρονίου έτσι ώστε όταν </a:t>
            </a:r>
            <a:r>
              <a:rPr lang="el-GR" sz="2000" dirty="0">
                <a:solidFill>
                  <a:schemeClr val="bg2"/>
                </a:solidFill>
                <a:latin typeface="Calibri" pitchFamily="34" charset="0"/>
                <a:cs typeface="Calibri" pitchFamily="34" charset="0"/>
              </a:rPr>
              <a:t>το ηλεκτρόνιο περιστρέφεται κατά τη φορά των δεικτών του ρολογιού είναι </a:t>
            </a:r>
            <a:r>
              <a:rPr lang="en-US" sz="2000" dirty="0">
                <a:solidFill>
                  <a:schemeClr val="bg2"/>
                </a:solidFill>
                <a:latin typeface="Calibri" pitchFamily="34" charset="0"/>
                <a:cs typeface="Calibri" pitchFamily="34" charset="0"/>
              </a:rPr>
              <a:t>m</a:t>
            </a:r>
            <a:r>
              <a:rPr lang="en-US" sz="2000" baseline="-25000" dirty="0">
                <a:solidFill>
                  <a:schemeClr val="bg2"/>
                </a:solidFill>
                <a:latin typeface="Calibri" pitchFamily="34" charset="0"/>
                <a:cs typeface="Calibri" pitchFamily="34" charset="0"/>
              </a:rPr>
              <a:t>s</a:t>
            </a:r>
            <a:r>
              <a:rPr lang="el-GR" sz="2000" dirty="0">
                <a:solidFill>
                  <a:schemeClr val="bg2"/>
                </a:solidFill>
                <a:latin typeface="Calibri" pitchFamily="34" charset="0"/>
                <a:cs typeface="Calibri" pitchFamily="34" charset="0"/>
              </a:rPr>
              <a:t>= -1/2</a:t>
            </a:r>
            <a:r>
              <a:rPr lang="en-US" sz="2000" dirty="0">
                <a:solidFill>
                  <a:schemeClr val="bg2"/>
                </a:solidFill>
                <a:latin typeface="Calibri" pitchFamily="34" charset="0"/>
                <a:cs typeface="Calibri" pitchFamily="34" charset="0"/>
              </a:rPr>
              <a:t> (↓)</a:t>
            </a:r>
            <a:r>
              <a:rPr lang="el-GR" sz="2000" dirty="0">
                <a:solidFill>
                  <a:schemeClr val="bg2"/>
                </a:solidFill>
                <a:latin typeface="Calibri" pitchFamily="34" charset="0"/>
                <a:cs typeface="Calibri" pitchFamily="34" charset="0"/>
              </a:rPr>
              <a:t>. Σε αντίθετη περίπτωση είναι </a:t>
            </a:r>
            <a:r>
              <a:rPr lang="en-US" sz="2000" dirty="0">
                <a:solidFill>
                  <a:schemeClr val="bg2"/>
                </a:solidFill>
                <a:latin typeface="Calibri" pitchFamily="34" charset="0"/>
                <a:cs typeface="Calibri" pitchFamily="34" charset="0"/>
              </a:rPr>
              <a:t>m</a:t>
            </a:r>
            <a:r>
              <a:rPr lang="en-US" sz="2000" baseline="-25000" dirty="0">
                <a:solidFill>
                  <a:schemeClr val="bg2"/>
                </a:solidFill>
                <a:latin typeface="Calibri" pitchFamily="34" charset="0"/>
                <a:cs typeface="Calibri" pitchFamily="34" charset="0"/>
              </a:rPr>
              <a:t>s</a:t>
            </a:r>
            <a:r>
              <a:rPr lang="en-US" sz="2000" dirty="0">
                <a:solidFill>
                  <a:schemeClr val="bg2"/>
                </a:solidFill>
                <a:latin typeface="Calibri" pitchFamily="34" charset="0"/>
                <a:cs typeface="Calibri" pitchFamily="34" charset="0"/>
              </a:rPr>
              <a:t>=+1/2 (↑)</a:t>
            </a:r>
            <a:endParaRPr lang="el-GR" sz="2000" dirty="0">
              <a:solidFill>
                <a:schemeClr val="bg2"/>
              </a:solidFill>
              <a:latin typeface="Calibri" pitchFamily="34" charset="0"/>
              <a:cs typeface="Calibri" pitchFamily="34" charset="0"/>
            </a:endParaRPr>
          </a:p>
          <a:p>
            <a:pPr algn="just">
              <a:buClrTx/>
              <a:buFont typeface="Wingdings" pitchFamily="2" charset="2"/>
              <a:buChar char="Ø"/>
            </a:pPr>
            <a:r>
              <a:rPr lang="el-GR" sz="2000" dirty="0">
                <a:solidFill>
                  <a:schemeClr val="bg2"/>
                </a:solidFill>
                <a:latin typeface="Calibri" pitchFamily="34" charset="0"/>
                <a:cs typeface="Calibri" pitchFamily="34" charset="0"/>
              </a:rPr>
              <a:t>Όταν δύο ηλεκτρόνια βρίσκονται στο ίδιο τροχιακό τότε έχουν </a:t>
            </a:r>
            <a:r>
              <a:rPr lang="el-GR" sz="2000" dirty="0" err="1">
                <a:solidFill>
                  <a:schemeClr val="bg2"/>
                </a:solidFill>
                <a:latin typeface="Calibri" pitchFamily="34" charset="0"/>
                <a:cs typeface="Calibri" pitchFamily="34" charset="0"/>
              </a:rPr>
              <a:t>αντιπαράλληλα</a:t>
            </a:r>
            <a:r>
              <a:rPr lang="el-GR" sz="2000" dirty="0">
                <a:solidFill>
                  <a:schemeClr val="bg2"/>
                </a:solidFill>
                <a:latin typeface="Calibri" pitchFamily="34" charset="0"/>
                <a:cs typeface="Calibri" pitchFamily="34" charset="0"/>
              </a:rPr>
              <a:t> </a:t>
            </a:r>
            <a:r>
              <a:rPr lang="en-US" sz="2000" dirty="0">
                <a:solidFill>
                  <a:schemeClr val="bg2"/>
                </a:solidFill>
                <a:latin typeface="Calibri" pitchFamily="34" charset="0"/>
                <a:cs typeface="Calibri" pitchFamily="34" charset="0"/>
              </a:rPr>
              <a:t>spin</a:t>
            </a:r>
            <a:r>
              <a:rPr lang="el-GR" sz="2000" dirty="0">
                <a:solidFill>
                  <a:schemeClr val="bg2"/>
                </a:solidFill>
                <a:latin typeface="Calibri" pitchFamily="34" charset="0"/>
                <a:cs typeface="Calibri" pitchFamily="34" charset="0"/>
              </a:rPr>
              <a:t> (</a:t>
            </a:r>
            <a:r>
              <a:rPr lang="el-GR" sz="2000" dirty="0" err="1" smtClean="0">
                <a:solidFill>
                  <a:schemeClr val="bg2"/>
                </a:solidFill>
                <a:latin typeface="Calibri" pitchFamily="34" charset="0"/>
                <a:cs typeface="Calibri" pitchFamily="34" charset="0"/>
              </a:rPr>
              <a:t>↑↓</a:t>
            </a:r>
            <a:r>
              <a:rPr lang="el-GR" sz="2000" dirty="0" smtClean="0">
                <a:solidFill>
                  <a:schemeClr val="bg2"/>
                </a:solidFill>
                <a:latin typeface="Calibri" pitchFamily="34" charset="0"/>
                <a:cs typeface="Calibri" pitchFamily="34" charset="0"/>
              </a:rPr>
              <a:t>)</a:t>
            </a:r>
            <a:r>
              <a:rPr lang="el-GR" dirty="0" smtClean="0">
                <a:solidFill>
                  <a:schemeClr val="accent2"/>
                </a:solidFill>
                <a:latin typeface="Microsoft Sans Serif" pitchFamily="34" charset="0"/>
                <a:cs typeface="Arial" charset="0"/>
              </a:rPr>
              <a:t>                                                 </a:t>
            </a:r>
            <a:endParaRPr lang="el-GR" dirty="0">
              <a:solidFill>
                <a:schemeClr val="accent2"/>
              </a:solidFill>
              <a:latin typeface="Microsoft Sans Serif" pitchFamily="34" charset="0"/>
              <a:cs typeface="Arial" charset="0"/>
            </a:endParaRPr>
          </a:p>
          <a:p>
            <a:endParaRPr lang="el-GR" dirty="0">
              <a:solidFill>
                <a:schemeClr val="accent2"/>
              </a:solidFill>
              <a:latin typeface="Microsoft Sans Serif" pitchFamily="34" charset="0"/>
              <a:cs typeface="Arial" charset="0"/>
            </a:endParaRPr>
          </a:p>
          <a:p>
            <a:r>
              <a:rPr lang="el-GR" dirty="0">
                <a:solidFill>
                  <a:schemeClr val="accent2"/>
                </a:solidFill>
                <a:latin typeface="Microsoft Sans Serif" pitchFamily="34" charset="0"/>
                <a:cs typeface="Arial" charset="0"/>
              </a:rPr>
              <a:t>                                            </a:t>
            </a:r>
          </a:p>
          <a:p>
            <a:pPr>
              <a:buFontTx/>
              <a:buNone/>
            </a:pPr>
            <a:endParaRPr lang="el-GR" dirty="0">
              <a:latin typeface="Microsoft Sans Serif" pitchFamily="34" charset="0"/>
              <a:cs typeface="Arial" charset="0"/>
            </a:endParaRPr>
          </a:p>
        </p:txBody>
      </p:sp>
      <p:pic>
        <p:nvPicPr>
          <p:cNvPr id="439297" name="Picture 1"/>
          <p:cNvPicPr>
            <a:picLocks noChangeAspect="1" noChangeArrowheads="1"/>
          </p:cNvPicPr>
          <p:nvPr/>
        </p:nvPicPr>
        <p:blipFill>
          <a:blip r:embed="rId2" cstate="print"/>
          <a:srcRect/>
          <a:stretch>
            <a:fillRect/>
          </a:stretch>
        </p:blipFill>
        <p:spPr bwMode="auto">
          <a:xfrm>
            <a:off x="5861967" y="1836240"/>
            <a:ext cx="1012776" cy="129614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3586"/>
                                        </p:tgtEl>
                                        <p:attrNameLst>
                                          <p:attrName>style.visibility</p:attrName>
                                        </p:attrNameLst>
                                      </p:cBhvr>
                                      <p:to>
                                        <p:strVal val="visible"/>
                                      </p:to>
                                    </p:set>
                                    <p:animEffect transition="in" filter="fade">
                                      <p:cBhvr>
                                        <p:cTn id="7" dur="2000"/>
                                        <p:tgtEl>
                                          <p:spTgt spid="3235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3587"/>
                                        </p:tgtEl>
                                        <p:attrNameLst>
                                          <p:attrName>style.visibility</p:attrName>
                                        </p:attrNameLst>
                                      </p:cBhvr>
                                      <p:to>
                                        <p:strVal val="visible"/>
                                      </p:to>
                                    </p:set>
                                    <p:animEffect transition="in" filter="fade">
                                      <p:cBhvr>
                                        <p:cTn id="10" dur="2000"/>
                                        <p:tgtEl>
                                          <p:spTgt spid="32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6" grpId="0"/>
      <p:bldP spid="32358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79388"/>
            <a:ext cx="6480175" cy="576733"/>
          </a:xfrm>
        </p:spPr>
        <p:txBody>
          <a:bodyPr/>
          <a:lstStyle/>
          <a:p>
            <a:r>
              <a:rPr lang="el-GR" sz="2800" b="1" dirty="0" smtClean="0">
                <a:solidFill>
                  <a:schemeClr val="bg2"/>
                </a:solidFill>
                <a:effectLst/>
                <a:latin typeface="Calibri" pitchFamily="34" charset="0"/>
                <a:cs typeface="Calibri" pitchFamily="34" charset="0"/>
              </a:rPr>
              <a:t>ΑΠΕΙΚΟΝΗΣΕΙΣ ΤΡΟΧΙΑΚΩΝ</a:t>
            </a:r>
            <a:endParaRPr lang="el-GR" sz="2800" b="1" dirty="0">
              <a:solidFill>
                <a:schemeClr val="bg2"/>
              </a:solidFill>
              <a:effectLst/>
              <a:latin typeface="Calibri" pitchFamily="34" charset="0"/>
              <a:cs typeface="Calibri" pitchFamily="34" charset="0"/>
            </a:endParaRPr>
          </a:p>
        </p:txBody>
      </p:sp>
      <p:sp>
        <p:nvSpPr>
          <p:cNvPr id="4" name="3 - Θέση περιεχομένου"/>
          <p:cNvSpPr>
            <a:spLocks noGrp="1"/>
          </p:cNvSpPr>
          <p:nvPr>
            <p:ph idx="1"/>
          </p:nvPr>
        </p:nvSpPr>
        <p:spPr>
          <a:xfrm>
            <a:off x="360363" y="684114"/>
            <a:ext cx="6480175" cy="2160240"/>
          </a:xfrm>
        </p:spPr>
        <p:txBody>
          <a:bodyPr/>
          <a:lstStyle/>
          <a:p>
            <a:pPr marL="72000" algn="just">
              <a:buNone/>
            </a:pPr>
            <a:r>
              <a:rPr lang="en-US" sz="28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Τα </a:t>
            </a:r>
            <a:r>
              <a:rPr lang="en-US" sz="2000" dirty="0" smtClean="0">
                <a:solidFill>
                  <a:schemeClr val="bg2"/>
                </a:solidFill>
                <a:latin typeface="Calibri" pitchFamily="34" charset="0"/>
                <a:cs typeface="Calibri" pitchFamily="34" charset="0"/>
              </a:rPr>
              <a:t>s</a:t>
            </a:r>
            <a:r>
              <a:rPr lang="el-GR" sz="2000" dirty="0" smtClean="0">
                <a:solidFill>
                  <a:schemeClr val="bg2"/>
                </a:solidFill>
                <a:latin typeface="Calibri" pitchFamily="34" charset="0"/>
                <a:cs typeface="Calibri" pitchFamily="34" charset="0"/>
              </a:rPr>
              <a:t> ατομικά τροχιακά</a:t>
            </a:r>
            <a:r>
              <a:rPr lang="en-US" sz="2000" dirty="0" smtClean="0">
                <a:solidFill>
                  <a:schemeClr val="bg2"/>
                </a:solidFill>
                <a:latin typeface="Calibri" pitchFamily="34" charset="0"/>
                <a:cs typeface="Calibri" pitchFamily="34" charset="0"/>
              </a:rPr>
              <a:t> (n, ℓ </a:t>
            </a:r>
            <a:r>
              <a:rPr lang="el-GR" sz="2000" dirty="0" smtClean="0">
                <a:solidFill>
                  <a:schemeClr val="bg2"/>
                </a:solidFill>
                <a:latin typeface="Calibri" pitchFamily="34" charset="0"/>
                <a:cs typeface="Calibri" pitchFamily="34" charset="0"/>
              </a:rPr>
              <a:t>=</a:t>
            </a:r>
            <a:r>
              <a:rPr lang="en-US"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0 και</a:t>
            </a:r>
            <a:r>
              <a:rPr lang="en-US" sz="2000" b="1" dirty="0" smtClean="0">
                <a:solidFill>
                  <a:schemeClr val="bg2"/>
                </a:solidFill>
              </a:rPr>
              <a:t> </a:t>
            </a:r>
            <a:r>
              <a:rPr lang="en-US" sz="2000" dirty="0" err="1" smtClean="0">
                <a:solidFill>
                  <a:schemeClr val="bg2"/>
                </a:solidFill>
                <a:latin typeface="Calibri" pitchFamily="34" charset="0"/>
                <a:cs typeface="Calibri" pitchFamily="34" charset="0"/>
              </a:rPr>
              <a:t>m</a:t>
            </a:r>
            <a:r>
              <a:rPr lang="en-US" sz="2000" baseline="-25000" dirty="0" err="1" smtClean="0">
                <a:solidFill>
                  <a:schemeClr val="bg2"/>
                </a:solidFill>
                <a:latin typeface="Calibri" pitchFamily="34" charset="0"/>
                <a:cs typeface="Calibri" pitchFamily="34" charset="0"/>
              </a:rPr>
              <a:t>ℓ</a:t>
            </a:r>
            <a:r>
              <a:rPr lang="en-US" sz="2000" dirty="0" smtClean="0">
                <a:solidFill>
                  <a:schemeClr val="bg2"/>
                </a:solidFill>
                <a:latin typeface="Calibri" pitchFamily="34" charset="0"/>
                <a:cs typeface="Calibri" pitchFamily="34" charset="0"/>
              </a:rPr>
              <a:t>=</a:t>
            </a:r>
            <a:r>
              <a:rPr lang="el-GR" sz="2000" dirty="0" smtClean="0">
                <a:solidFill>
                  <a:schemeClr val="bg2"/>
                </a:solidFill>
                <a:latin typeface="Calibri" pitchFamily="34" charset="0"/>
                <a:cs typeface="Calibri" pitchFamily="34" charset="0"/>
              </a:rPr>
              <a:t>0) </a:t>
            </a:r>
            <a:r>
              <a:rPr lang="en-US" sz="2000" dirty="0" smtClean="0">
                <a:solidFill>
                  <a:schemeClr val="bg2"/>
                </a:solidFill>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έχουν όλα το ίδιο σχήμα και σφαιρική συμμετρία</a:t>
            </a:r>
            <a:r>
              <a:rPr lang="el-GR" sz="2000" dirty="0" smtClean="0">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που σημαίνει ότι η πιθανότητα να βρεθεί το ηλεκτρόνιο σε ορισμένη απόσταση από τον πυρήνα είναι ανεξάρτητη από την κατεύθυνση.</a:t>
            </a:r>
            <a:r>
              <a:rPr lang="el-GR" sz="2000" dirty="0" smtClean="0">
                <a:latin typeface="Calibri" pitchFamily="34" charset="0"/>
                <a:cs typeface="Calibri" pitchFamily="34" charset="0"/>
              </a:rPr>
              <a:t> </a:t>
            </a:r>
            <a:r>
              <a:rPr lang="el-GR" sz="2000" dirty="0" smtClean="0">
                <a:solidFill>
                  <a:schemeClr val="bg2"/>
                </a:solidFill>
                <a:latin typeface="Calibri" pitchFamily="34" charset="0"/>
                <a:cs typeface="Calibri" pitchFamily="34" charset="0"/>
              </a:rPr>
              <a:t>Το μέγεθος του αυξάνει όσο αυξάνει ο κύριος κβαντικός αριθμός </a:t>
            </a:r>
            <a:r>
              <a:rPr lang="en-US" sz="2000" dirty="0" smtClean="0">
                <a:solidFill>
                  <a:schemeClr val="bg2"/>
                </a:solidFill>
                <a:latin typeface="Calibri" pitchFamily="34" charset="0"/>
                <a:cs typeface="Calibri" pitchFamily="34" charset="0"/>
              </a:rPr>
              <a:t>n</a:t>
            </a:r>
            <a:r>
              <a:rPr lang="el-GR" sz="2000" dirty="0" smtClean="0">
                <a:solidFill>
                  <a:schemeClr val="bg2"/>
                </a:solidFill>
                <a:latin typeface="Calibri" pitchFamily="34" charset="0"/>
                <a:cs typeface="Calibri" pitchFamily="34" charset="0"/>
              </a:rPr>
              <a:t>. Το </a:t>
            </a:r>
            <a:r>
              <a:rPr lang="el-GR" sz="2000" dirty="0" err="1" smtClean="0">
                <a:solidFill>
                  <a:schemeClr val="bg2"/>
                </a:solidFill>
                <a:latin typeface="Calibri" pitchFamily="34" charset="0"/>
                <a:cs typeface="Calibri" pitchFamily="34" charset="0"/>
              </a:rPr>
              <a:t>ηλεκτρονιακό</a:t>
            </a:r>
            <a:r>
              <a:rPr lang="el-GR" sz="2000" dirty="0" smtClean="0">
                <a:solidFill>
                  <a:schemeClr val="bg2"/>
                </a:solidFill>
                <a:latin typeface="Calibri" pitchFamily="34" charset="0"/>
                <a:cs typeface="Calibri" pitchFamily="34" charset="0"/>
              </a:rPr>
              <a:t> νέφος έχει τη μέγιστη πυκνότητα κοντά στον πυρήνα</a:t>
            </a:r>
            <a:r>
              <a:rPr lang="en-US" sz="2000" dirty="0" smtClean="0">
                <a:solidFill>
                  <a:schemeClr val="bg2"/>
                </a:solidFill>
                <a:latin typeface="Calibri" pitchFamily="34" charset="0"/>
                <a:cs typeface="Calibri" pitchFamily="34" charset="0"/>
              </a:rPr>
              <a:t>.</a:t>
            </a:r>
            <a:endParaRPr lang="el-GR" sz="2000" dirty="0"/>
          </a:p>
        </p:txBody>
      </p:sp>
      <p:pic>
        <p:nvPicPr>
          <p:cNvPr id="438273" name="Picture 1"/>
          <p:cNvPicPr>
            <a:picLocks noChangeAspect="1" noChangeArrowheads="1"/>
          </p:cNvPicPr>
          <p:nvPr/>
        </p:nvPicPr>
        <p:blipFill>
          <a:blip r:embed="rId2" cstate="print"/>
          <a:srcRect/>
          <a:stretch>
            <a:fillRect/>
          </a:stretch>
        </p:blipFill>
        <p:spPr bwMode="auto">
          <a:xfrm>
            <a:off x="1512218" y="3132385"/>
            <a:ext cx="3168352" cy="1584176"/>
          </a:xfrm>
          <a:prstGeom prst="rect">
            <a:avLst/>
          </a:prstGeom>
          <a:noFill/>
          <a:ln w="9525">
            <a:noFill/>
            <a:miter lim="800000"/>
            <a:headEnd/>
            <a:tailEnd/>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1080170" y="684113"/>
            <a:ext cx="4884902" cy="4248472"/>
          </a:xfrm>
          <a:prstGeom prst="rect">
            <a:avLst/>
          </a:prstGeom>
          <a:noFill/>
          <a:ln w="9525">
            <a:noFill/>
            <a:miter lim="800000"/>
            <a:headEnd/>
            <a:tailEnd/>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0363" y="396082"/>
            <a:ext cx="6480175" cy="1440160"/>
          </a:xfrm>
        </p:spPr>
        <p:txBody>
          <a:bodyPr/>
          <a:lstStyle/>
          <a:p>
            <a:pPr marL="108000" lvl="0" algn="just">
              <a:buNone/>
            </a:pPr>
            <a:r>
              <a:rPr lang="el-GR" sz="2000" dirty="0" smtClean="0">
                <a:solidFill>
                  <a:schemeClr val="bg2"/>
                </a:solidFill>
                <a:latin typeface="Calibri" pitchFamily="34" charset="0"/>
                <a:cs typeface="Calibri" pitchFamily="34" charset="0"/>
              </a:rPr>
              <a:t>  Όλα τα </a:t>
            </a:r>
            <a:r>
              <a:rPr lang="en-US" sz="2000" dirty="0" smtClean="0">
                <a:solidFill>
                  <a:schemeClr val="bg2"/>
                </a:solidFill>
                <a:latin typeface="Calibri" pitchFamily="34" charset="0"/>
                <a:cs typeface="Calibri" pitchFamily="34" charset="0"/>
              </a:rPr>
              <a:t>p</a:t>
            </a:r>
            <a:r>
              <a:rPr lang="el-GR" sz="2000" dirty="0" smtClean="0">
                <a:solidFill>
                  <a:schemeClr val="bg2"/>
                </a:solidFill>
                <a:latin typeface="Calibri" pitchFamily="34" charset="0"/>
                <a:cs typeface="Calibri" pitchFamily="34" charset="0"/>
              </a:rPr>
              <a:t> ατομικά τροχιακά (</a:t>
            </a:r>
            <a:r>
              <a:rPr lang="en-US" sz="2000" dirty="0" smtClean="0">
                <a:solidFill>
                  <a:schemeClr val="bg2"/>
                </a:solidFill>
                <a:latin typeface="Calibri" pitchFamily="34" charset="0"/>
                <a:cs typeface="Calibri" pitchFamily="34" charset="0"/>
              </a:rPr>
              <a:t>n</a:t>
            </a:r>
            <a:r>
              <a:rPr lang="el-GR" sz="2000" dirty="0" smtClean="0">
                <a:solidFill>
                  <a:schemeClr val="bg2"/>
                </a:solidFill>
                <a:latin typeface="Calibri" pitchFamily="34" charset="0"/>
                <a:cs typeface="Calibri" pitchFamily="34" charset="0"/>
              </a:rPr>
              <a:t>, </a:t>
            </a:r>
            <a:r>
              <a:rPr lang="en-US" sz="2000" dirty="0" smtClean="0">
                <a:solidFill>
                  <a:schemeClr val="bg2"/>
                </a:solidFill>
                <a:latin typeface="Calibri" pitchFamily="34" charset="0"/>
                <a:cs typeface="Calibri" pitchFamily="34" charset="0"/>
              </a:rPr>
              <a:t>l</a:t>
            </a:r>
            <a:r>
              <a:rPr lang="el-GR" sz="2000" dirty="0" smtClean="0">
                <a:solidFill>
                  <a:schemeClr val="bg2"/>
                </a:solidFill>
                <a:latin typeface="Calibri" pitchFamily="34" charset="0"/>
                <a:cs typeface="Calibri" pitchFamily="34" charset="0"/>
              </a:rPr>
              <a:t>=1, </a:t>
            </a:r>
            <a:r>
              <a:rPr lang="en-US" sz="2000" dirty="0" smtClean="0">
                <a:solidFill>
                  <a:schemeClr val="bg2"/>
                </a:solidFill>
                <a:latin typeface="Calibri" pitchFamily="34" charset="0"/>
                <a:cs typeface="Calibri" pitchFamily="34" charset="0"/>
              </a:rPr>
              <a:t>ml</a:t>
            </a:r>
            <a:r>
              <a:rPr lang="el-GR" sz="2000" dirty="0" smtClean="0">
                <a:solidFill>
                  <a:schemeClr val="bg2"/>
                </a:solidFill>
                <a:latin typeface="Calibri" pitchFamily="34" charset="0"/>
                <a:cs typeface="Calibri" pitchFamily="34" charset="0"/>
              </a:rPr>
              <a:t>=-1,0,+1) έχουν το ίδιο σχήμα που αποτελείται από δύο λοβούς (εφαπτόμενες σφαίρες) οι οποίοι βρίσκονται σε συμμετρικές θέσεις εκατέρωθεν του πυρήνα. Το μέγεθός τους εξαρτάται από</a:t>
            </a:r>
            <a:endParaRPr lang="el-GR" sz="2000" dirty="0">
              <a:solidFill>
                <a:schemeClr val="bg2"/>
              </a:solidFill>
              <a:latin typeface="Calibri" pitchFamily="34" charset="0"/>
              <a:cs typeface="Calibri" pitchFamily="34" charset="0"/>
            </a:endParaRPr>
          </a:p>
        </p:txBody>
      </p:sp>
      <p:pic>
        <p:nvPicPr>
          <p:cNvPr id="5" name="4 - Εικόνα"/>
          <p:cNvPicPr/>
          <p:nvPr/>
        </p:nvPicPr>
        <p:blipFill>
          <a:blip r:embed="rId2" cstate="print"/>
          <a:srcRect/>
          <a:stretch>
            <a:fillRect/>
          </a:stretch>
        </p:blipFill>
        <p:spPr bwMode="auto">
          <a:xfrm>
            <a:off x="648122" y="1908249"/>
            <a:ext cx="2880320" cy="2808312"/>
          </a:xfrm>
          <a:prstGeom prst="rect">
            <a:avLst/>
          </a:prstGeom>
          <a:noFill/>
          <a:ln w="9525">
            <a:noFill/>
            <a:miter lim="800000"/>
            <a:headEnd/>
            <a:tailEnd/>
          </a:ln>
        </p:spPr>
      </p:pic>
      <p:pic>
        <p:nvPicPr>
          <p:cNvPr id="4" name="Picture 4" descr="C:\WINDOWS\Επιφάνεια εργασίας\INORG\Kef3\3.58.jpg"/>
          <p:cNvPicPr>
            <a:picLocks noChangeAspect="1" noChangeArrowheads="1"/>
          </p:cNvPicPr>
          <p:nvPr/>
        </p:nvPicPr>
        <p:blipFill>
          <a:blip r:embed="rId3" cstate="print"/>
          <a:srcRect/>
          <a:stretch>
            <a:fillRect/>
          </a:stretch>
        </p:blipFill>
        <p:spPr bwMode="auto">
          <a:xfrm>
            <a:off x="4608562" y="1908249"/>
            <a:ext cx="1279763" cy="3096344"/>
          </a:xfrm>
          <a:prstGeom prst="rect">
            <a:avLst/>
          </a:prstGeom>
          <a:noFill/>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0363" y="180058"/>
            <a:ext cx="6480175" cy="1440160"/>
          </a:xfrm>
        </p:spPr>
        <p:txBody>
          <a:bodyPr/>
          <a:lstStyle/>
          <a:p>
            <a:pPr marL="108000" lvl="0" algn="just">
              <a:buNone/>
            </a:pPr>
            <a:r>
              <a:rPr lang="el-GR" sz="2000" dirty="0" smtClean="0">
                <a:solidFill>
                  <a:schemeClr val="bg2"/>
                </a:solidFill>
                <a:latin typeface="Calibri" pitchFamily="34" charset="0"/>
                <a:cs typeface="Calibri" pitchFamily="34" charset="0"/>
              </a:rPr>
              <a:t>  Δεν έχουν σφαιρική συμμετρία γεγονός που σημαίνει ότι η πιθανότητα να βρεθεί το ηλεκτρόνιο σε ορισμένη απόσταση από τον πυρήνα εξαρτάται από την κατεύθυνση του τροχιακού. Στα </a:t>
            </a:r>
            <a:r>
              <a:rPr lang="en-US" sz="2000" dirty="0" smtClean="0">
                <a:solidFill>
                  <a:schemeClr val="bg2"/>
                </a:solidFill>
                <a:latin typeface="Calibri" pitchFamily="34" charset="0"/>
                <a:cs typeface="Calibri" pitchFamily="34" charset="0"/>
              </a:rPr>
              <a:t>p</a:t>
            </a:r>
            <a:r>
              <a:rPr lang="el-GR" sz="2000" dirty="0" smtClean="0">
                <a:solidFill>
                  <a:schemeClr val="bg2"/>
                </a:solidFill>
                <a:latin typeface="Calibri" pitchFamily="34" charset="0"/>
                <a:cs typeface="Calibri" pitchFamily="34" charset="0"/>
              </a:rPr>
              <a:t> ατομικά τροχιακά η πιθανότητα εύρεσης του ηλεκτρονίου κοντά στον πυρήνα είναι μηδενική. Το μέγεθος του αυξάνει όσο αυξάνει ο κύριος κβαντικός αριθμός </a:t>
            </a:r>
            <a:r>
              <a:rPr lang="en-US" sz="2000" dirty="0" smtClean="0">
                <a:solidFill>
                  <a:schemeClr val="bg2"/>
                </a:solidFill>
                <a:latin typeface="Calibri" pitchFamily="34" charset="0"/>
                <a:cs typeface="Calibri" pitchFamily="34" charset="0"/>
              </a:rPr>
              <a:t>n</a:t>
            </a:r>
            <a:r>
              <a:rPr lang="el-GR" sz="2000" dirty="0" smtClean="0">
                <a:solidFill>
                  <a:schemeClr val="bg2"/>
                </a:solidFill>
                <a:latin typeface="Calibri" pitchFamily="34" charset="0"/>
                <a:cs typeface="Calibri" pitchFamily="34" charset="0"/>
              </a:rPr>
              <a:t>.</a:t>
            </a:r>
            <a:r>
              <a:rPr lang="en-US" sz="2000" dirty="0" smtClean="0">
                <a:latin typeface="Calibri" pitchFamily="34" charset="0"/>
                <a:cs typeface="Calibri" pitchFamily="34" charset="0"/>
              </a:rPr>
              <a:t> </a:t>
            </a:r>
            <a:endParaRPr lang="el-GR" sz="2000" dirty="0" smtClean="0">
              <a:solidFill>
                <a:schemeClr val="bg2"/>
              </a:solidFill>
              <a:latin typeface="Calibri" pitchFamily="34" charset="0"/>
              <a:cs typeface="Calibri" pitchFamily="34" charset="0"/>
            </a:endParaRPr>
          </a:p>
          <a:p>
            <a:pPr marL="108000" algn="just">
              <a:buNone/>
            </a:pPr>
            <a:endParaRPr lang="el-GR" sz="2000" dirty="0">
              <a:solidFill>
                <a:schemeClr val="bg2"/>
              </a:solidFill>
              <a:latin typeface="Calibri" pitchFamily="34" charset="0"/>
              <a:cs typeface="Calibri" pitchFamily="34" charset="0"/>
            </a:endParaRPr>
          </a:p>
        </p:txBody>
      </p:sp>
      <p:pic>
        <p:nvPicPr>
          <p:cNvPr id="4" name="Picture 4" descr="C:\WINDOWS\Επιφάνεια εργασίας\INORG\Kef3\3.45.jpg"/>
          <p:cNvPicPr>
            <a:picLocks noChangeAspect="1" noChangeArrowheads="1"/>
          </p:cNvPicPr>
          <p:nvPr/>
        </p:nvPicPr>
        <p:blipFill>
          <a:blip r:embed="rId2" cstate="print"/>
          <a:srcRect/>
          <a:stretch>
            <a:fillRect/>
          </a:stretch>
        </p:blipFill>
        <p:spPr bwMode="auto">
          <a:xfrm>
            <a:off x="2088282" y="2412305"/>
            <a:ext cx="3203307" cy="2557679"/>
          </a:xfrm>
          <a:prstGeom prst="rect">
            <a:avLst/>
          </a:prstGeom>
          <a:noFill/>
          <a:ln w="9525">
            <a:solidFill>
              <a:schemeClr val="tx1"/>
            </a:solidFill>
            <a:miter lim="800000"/>
            <a:headEnd/>
            <a:tailEnd/>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864146" y="396081"/>
            <a:ext cx="5544616" cy="4536504"/>
          </a:xfrm>
          <a:prstGeom prst="rect">
            <a:avLst/>
          </a:prstGeom>
          <a:noFill/>
          <a:ln w="9525">
            <a:noFill/>
            <a:miter lim="800000"/>
            <a:headEnd/>
            <a:tailEnd/>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sz="2000" dirty="0" smtClean="0">
                <a:solidFill>
                  <a:schemeClr val="bg2"/>
                </a:solidFill>
                <a:effectLst/>
                <a:latin typeface="Calibri" pitchFamily="34" charset="0"/>
                <a:cs typeface="Calibri" pitchFamily="34" charset="0"/>
              </a:rPr>
              <a:t>Όλα τα </a:t>
            </a:r>
            <a:r>
              <a:rPr lang="en-US" sz="2000" dirty="0" smtClean="0">
                <a:solidFill>
                  <a:schemeClr val="bg2"/>
                </a:solidFill>
                <a:effectLst/>
                <a:latin typeface="Calibri" pitchFamily="34" charset="0"/>
                <a:cs typeface="Calibri" pitchFamily="34" charset="0"/>
              </a:rPr>
              <a:t>d</a:t>
            </a:r>
            <a:r>
              <a:rPr lang="el-GR" sz="2000" dirty="0" smtClean="0">
                <a:solidFill>
                  <a:schemeClr val="bg2"/>
                </a:solidFill>
                <a:effectLst/>
                <a:latin typeface="Calibri" pitchFamily="34" charset="0"/>
                <a:cs typeface="Calibri" pitchFamily="34" charset="0"/>
              </a:rPr>
              <a:t> ατομικά τροχιακά (</a:t>
            </a:r>
            <a:r>
              <a:rPr lang="en-US" sz="2000" dirty="0" smtClean="0">
                <a:solidFill>
                  <a:schemeClr val="bg2"/>
                </a:solidFill>
                <a:effectLst/>
                <a:latin typeface="Calibri" pitchFamily="34" charset="0"/>
                <a:cs typeface="Calibri" pitchFamily="34" charset="0"/>
              </a:rPr>
              <a:t>n</a:t>
            </a:r>
            <a:r>
              <a:rPr lang="el-GR" sz="2000" dirty="0" smtClean="0">
                <a:solidFill>
                  <a:schemeClr val="bg2"/>
                </a:solidFill>
                <a:effectLst/>
                <a:latin typeface="Calibri" pitchFamily="34" charset="0"/>
                <a:cs typeface="Calibri" pitchFamily="34" charset="0"/>
              </a:rPr>
              <a:t>, </a:t>
            </a:r>
            <a:r>
              <a:rPr lang="en-US" sz="2000" dirty="0" smtClean="0">
                <a:solidFill>
                  <a:schemeClr val="bg2"/>
                </a:solidFill>
                <a:effectLst/>
                <a:latin typeface="Calibri" pitchFamily="34" charset="0"/>
                <a:cs typeface="Calibri" pitchFamily="34" charset="0"/>
              </a:rPr>
              <a:t>l</a:t>
            </a:r>
            <a:r>
              <a:rPr lang="el-GR" sz="2000" dirty="0" smtClean="0">
                <a:solidFill>
                  <a:schemeClr val="bg2"/>
                </a:solidFill>
                <a:effectLst/>
                <a:latin typeface="Calibri" pitchFamily="34" charset="0"/>
                <a:cs typeface="Calibri" pitchFamily="34" charset="0"/>
              </a:rPr>
              <a:t>=</a:t>
            </a:r>
            <a:r>
              <a:rPr lang="en-US" sz="2000" dirty="0" smtClean="0">
                <a:solidFill>
                  <a:schemeClr val="bg2"/>
                </a:solidFill>
                <a:effectLst/>
                <a:latin typeface="Calibri" pitchFamily="34" charset="0"/>
                <a:cs typeface="Calibri" pitchFamily="34" charset="0"/>
              </a:rPr>
              <a:t>2</a:t>
            </a:r>
            <a:r>
              <a:rPr lang="el-GR" sz="2000" dirty="0" smtClean="0">
                <a:solidFill>
                  <a:schemeClr val="bg2"/>
                </a:solidFill>
                <a:effectLst/>
                <a:latin typeface="Calibri" pitchFamily="34" charset="0"/>
                <a:cs typeface="Calibri" pitchFamily="34" charset="0"/>
              </a:rPr>
              <a:t>, </a:t>
            </a:r>
            <a:r>
              <a:rPr lang="en-US" sz="2000" dirty="0" smtClean="0">
                <a:solidFill>
                  <a:schemeClr val="bg2"/>
                </a:solidFill>
                <a:effectLst/>
                <a:latin typeface="Calibri" pitchFamily="34" charset="0"/>
                <a:cs typeface="Calibri" pitchFamily="34" charset="0"/>
              </a:rPr>
              <a:t>ml</a:t>
            </a:r>
            <a:r>
              <a:rPr lang="el-GR" sz="2000" dirty="0" smtClean="0">
                <a:solidFill>
                  <a:schemeClr val="bg2"/>
                </a:solidFill>
                <a:effectLst/>
                <a:latin typeface="Calibri" pitchFamily="34" charset="0"/>
                <a:cs typeface="Calibri" pitchFamily="34" charset="0"/>
              </a:rPr>
              <a:t>=</a:t>
            </a:r>
            <a:r>
              <a:rPr lang="en-US" sz="2000" dirty="0" smtClean="0">
                <a:solidFill>
                  <a:schemeClr val="bg2"/>
                </a:solidFill>
                <a:effectLst/>
                <a:latin typeface="Calibri" pitchFamily="34" charset="0"/>
                <a:cs typeface="Calibri" pitchFamily="34" charset="0"/>
              </a:rPr>
              <a:t>-2,</a:t>
            </a:r>
            <a:r>
              <a:rPr lang="el-GR" sz="2000" dirty="0" smtClean="0">
                <a:solidFill>
                  <a:schemeClr val="bg2"/>
                </a:solidFill>
                <a:effectLst/>
                <a:latin typeface="Calibri" pitchFamily="34" charset="0"/>
                <a:cs typeface="Calibri" pitchFamily="34" charset="0"/>
              </a:rPr>
              <a:t>-1,0,+1</a:t>
            </a:r>
            <a:r>
              <a:rPr lang="en-US" sz="2000" dirty="0" smtClean="0">
                <a:solidFill>
                  <a:schemeClr val="bg2"/>
                </a:solidFill>
                <a:effectLst/>
                <a:latin typeface="Calibri" pitchFamily="34" charset="0"/>
                <a:cs typeface="Calibri" pitchFamily="34" charset="0"/>
              </a:rPr>
              <a:t>,+2</a:t>
            </a:r>
            <a:r>
              <a:rPr lang="el-GR" sz="2000" dirty="0" smtClean="0">
                <a:solidFill>
                  <a:schemeClr val="bg2"/>
                </a:solidFill>
                <a:effectLst/>
                <a:latin typeface="Calibri" pitchFamily="34" charset="0"/>
                <a:cs typeface="Calibri" pitchFamily="34" charset="0"/>
              </a:rPr>
              <a:t>) έχουν το ίδιο σχήμα</a:t>
            </a:r>
            <a:r>
              <a:rPr lang="en-US" sz="2000" dirty="0" smtClean="0">
                <a:solidFill>
                  <a:schemeClr val="bg2"/>
                </a:solidFill>
                <a:effectLst/>
                <a:latin typeface="Calibri" pitchFamily="34" charset="0"/>
                <a:cs typeface="Calibri" pitchFamily="34" charset="0"/>
              </a:rPr>
              <a:t>, </a:t>
            </a:r>
            <a:r>
              <a:rPr lang="el-GR" sz="2000" dirty="0" err="1" smtClean="0">
                <a:solidFill>
                  <a:schemeClr val="bg2"/>
                </a:solidFill>
                <a:effectLst/>
                <a:latin typeface="Calibri" pitchFamily="34" charset="0"/>
                <a:cs typeface="Calibri" pitchFamily="34" charset="0"/>
              </a:rPr>
              <a:t>διαφρετικό</a:t>
            </a:r>
            <a:r>
              <a:rPr lang="el-GR" sz="2000" dirty="0" smtClean="0">
                <a:solidFill>
                  <a:schemeClr val="bg2"/>
                </a:solidFill>
                <a:effectLst/>
                <a:latin typeface="Calibri" pitchFamily="34" charset="0"/>
                <a:cs typeface="Calibri" pitchFamily="34" charset="0"/>
              </a:rPr>
              <a:t> όμως προσανατολισμό.</a:t>
            </a:r>
            <a:endParaRPr lang="el-GR" sz="2000" dirty="0">
              <a:effectLst/>
            </a:endParaRPr>
          </a:p>
        </p:txBody>
      </p:sp>
      <p:pic>
        <p:nvPicPr>
          <p:cNvPr id="4" name="3 - Θέση περιεχομένου"/>
          <p:cNvPicPr>
            <a:picLocks noGrp="1"/>
          </p:cNvPicPr>
          <p:nvPr>
            <p:ph idx="1"/>
          </p:nvPr>
        </p:nvPicPr>
        <p:blipFill>
          <a:blip r:embed="rId2" cstate="print"/>
          <a:srcRect/>
          <a:stretch>
            <a:fillRect/>
          </a:stretch>
        </p:blipFill>
        <p:spPr bwMode="auto">
          <a:xfrm>
            <a:off x="1395688" y="1339614"/>
            <a:ext cx="4409524" cy="3381847"/>
          </a:xfrm>
          <a:prstGeom prst="rect">
            <a:avLst/>
          </a:prstGeom>
          <a:noFill/>
          <a:ln w="9525">
            <a:noFill/>
            <a:miter lim="800000"/>
            <a:headEnd/>
            <a:tailEnd/>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58" name="Picture 2"/>
          <p:cNvPicPr>
            <a:picLocks noChangeAspect="1" noChangeArrowheads="1"/>
          </p:cNvPicPr>
          <p:nvPr/>
        </p:nvPicPr>
        <p:blipFill>
          <a:blip r:embed="rId2" cstate="print"/>
          <a:srcRect/>
          <a:stretch>
            <a:fillRect/>
          </a:stretch>
        </p:blipFill>
        <p:spPr bwMode="auto">
          <a:xfrm>
            <a:off x="288082" y="180057"/>
            <a:ext cx="4032448" cy="3157972"/>
          </a:xfrm>
          <a:prstGeom prst="rect">
            <a:avLst/>
          </a:prstGeom>
          <a:noFill/>
          <a:ln w="9525">
            <a:noFill/>
            <a:miter lim="800000"/>
            <a:headEnd/>
            <a:tailEnd/>
          </a:ln>
        </p:spPr>
      </p:pic>
      <p:pic>
        <p:nvPicPr>
          <p:cNvPr id="3" name="Picture 4" descr="C:\WINDOWS\Επιφάνεια εργασίας\INORG\Kef3\N.16a.jpg"/>
          <p:cNvPicPr>
            <a:picLocks noChangeAspect="1" noChangeArrowheads="1"/>
          </p:cNvPicPr>
          <p:nvPr/>
        </p:nvPicPr>
        <p:blipFill>
          <a:blip r:embed="rId3" cstate="print"/>
          <a:srcRect/>
          <a:stretch>
            <a:fillRect/>
          </a:stretch>
        </p:blipFill>
        <p:spPr bwMode="auto">
          <a:xfrm>
            <a:off x="3024386" y="3132385"/>
            <a:ext cx="3669365" cy="1944216"/>
          </a:xfrm>
          <a:prstGeom prst="rect">
            <a:avLst/>
          </a:prstGeom>
          <a:noFill/>
          <a:ln w="9525">
            <a:solidFill>
              <a:schemeClr val="tx1"/>
            </a:solidFill>
            <a:miter lim="800000"/>
            <a:headEnd/>
            <a:tailE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0363" y="252066"/>
            <a:ext cx="6624463" cy="2592288"/>
          </a:xfrm>
        </p:spPr>
        <p:txBody>
          <a:bodyPr/>
          <a:lstStyle/>
          <a:p>
            <a:pPr algn="just">
              <a:buNone/>
            </a:pPr>
            <a:r>
              <a:rPr lang="el-GR" dirty="0" smtClean="0">
                <a:solidFill>
                  <a:schemeClr val="bg2"/>
                </a:solidFill>
                <a:latin typeface="Calibri" pitchFamily="34" charset="0"/>
                <a:cs typeface="Calibri" pitchFamily="34" charset="0"/>
              </a:rPr>
              <a:t>    </a:t>
            </a:r>
            <a:r>
              <a:rPr lang="el-GR" sz="2400" dirty="0" smtClean="0">
                <a:solidFill>
                  <a:schemeClr val="bg2"/>
                </a:solidFill>
                <a:latin typeface="Calibri" pitchFamily="34" charset="0"/>
                <a:cs typeface="Calibri" pitchFamily="34" charset="0"/>
              </a:rPr>
              <a:t>Επομένως το φάσμα εκπομπής του υδρογόνου, θα έπρεπε να ήταν συνεχές, δηλ να αποτελούνταν από ακτινοβολίες όλων των μηκών κύματος της ορατής περιοχής Έτσι το μοντέλο του </a:t>
            </a:r>
            <a:r>
              <a:rPr lang="el-GR" sz="2400" dirty="0" err="1" smtClean="0">
                <a:solidFill>
                  <a:schemeClr val="bg2"/>
                </a:solidFill>
                <a:latin typeface="Calibri" pitchFamily="34" charset="0"/>
                <a:cs typeface="Calibri" pitchFamily="34" charset="0"/>
              </a:rPr>
              <a:t>Rutherford</a:t>
            </a:r>
            <a:r>
              <a:rPr lang="el-GR" sz="2400" dirty="0" smtClean="0">
                <a:solidFill>
                  <a:schemeClr val="bg2"/>
                </a:solidFill>
                <a:latin typeface="Calibri" pitchFamily="34" charset="0"/>
                <a:cs typeface="Calibri" pitchFamily="34" charset="0"/>
              </a:rPr>
              <a:t> αδυνατούσε να εξηγήσει τα γραμμικά φάσματα των αερίων </a:t>
            </a:r>
          </a:p>
        </p:txBody>
      </p:sp>
      <p:pic>
        <p:nvPicPr>
          <p:cNvPr id="4" name="Picture 2"/>
          <p:cNvPicPr>
            <a:picLocks noChangeAspect="1" noChangeArrowheads="1"/>
          </p:cNvPicPr>
          <p:nvPr/>
        </p:nvPicPr>
        <p:blipFill>
          <a:blip r:embed="rId2" cstate="print"/>
          <a:srcRect/>
          <a:stretch>
            <a:fillRect/>
          </a:stretch>
        </p:blipFill>
        <p:spPr bwMode="auto">
          <a:xfrm>
            <a:off x="1944266" y="2437204"/>
            <a:ext cx="3600400" cy="2631333"/>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l-GR" sz="2000" dirty="0">
                <a:solidFill>
                  <a:schemeClr val="tx2">
                    <a:lumMod val="50000"/>
                  </a:schemeClr>
                </a:solidFill>
                <a:latin typeface="Microsoft Sans Serif" pitchFamily="34" charset="0"/>
              </a:rPr>
              <a:t>Η ΚΒΑΝΤΟΜΗΧΑΝΙΚΗ ΓΙΑ ΤΑ ΠΟΛΥΗΛΕΚΤΡΟΝΙΚΑ</a:t>
            </a:r>
            <a:r>
              <a:rPr lang="el-GR" sz="3100" dirty="0">
                <a:solidFill>
                  <a:schemeClr val="tx2">
                    <a:lumMod val="50000"/>
                  </a:schemeClr>
                </a:solidFill>
                <a:latin typeface="Microsoft Sans Serif" pitchFamily="34" charset="0"/>
              </a:rPr>
              <a:t> </a:t>
            </a:r>
            <a:r>
              <a:rPr lang="el-GR" sz="2000" dirty="0">
                <a:solidFill>
                  <a:schemeClr val="tx2">
                    <a:lumMod val="50000"/>
                  </a:schemeClr>
                </a:solidFill>
                <a:latin typeface="Microsoft Sans Serif" pitchFamily="34" charset="0"/>
              </a:rPr>
              <a:t>ΑΤΟΜΑ</a:t>
            </a:r>
          </a:p>
        </p:txBody>
      </p:sp>
      <p:sp>
        <p:nvSpPr>
          <p:cNvPr id="366595" name="Rectangle 3"/>
          <p:cNvSpPr>
            <a:spLocks noGrp="1" noChangeArrowheads="1"/>
          </p:cNvSpPr>
          <p:nvPr>
            <p:ph type="body" sz="half" idx="1"/>
          </p:nvPr>
        </p:nvSpPr>
        <p:spPr>
          <a:xfrm>
            <a:off x="144067" y="1260475"/>
            <a:ext cx="3380184" cy="3540125"/>
          </a:xfrm>
        </p:spPr>
        <p:txBody>
          <a:bodyPr/>
          <a:lstStyle/>
          <a:p>
            <a:pPr marL="108000" indent="-144000">
              <a:buNone/>
            </a:pPr>
            <a:r>
              <a:rPr lang="el-GR" sz="2200" dirty="0" smtClean="0">
                <a:solidFill>
                  <a:schemeClr val="bg2"/>
                </a:solidFill>
                <a:latin typeface="Calibri" pitchFamily="34" charset="0"/>
                <a:cs typeface="Calibri" pitchFamily="34" charset="0"/>
              </a:rPr>
              <a:t>  Οι </a:t>
            </a:r>
            <a:r>
              <a:rPr lang="el-GR" sz="2200" dirty="0" err="1">
                <a:solidFill>
                  <a:schemeClr val="bg2"/>
                </a:solidFill>
                <a:latin typeface="Calibri" pitchFamily="34" charset="0"/>
                <a:cs typeface="Calibri" pitchFamily="34" charset="0"/>
              </a:rPr>
              <a:t>υποστιβάδες</a:t>
            </a:r>
            <a:r>
              <a:rPr lang="el-GR" sz="2200" dirty="0">
                <a:solidFill>
                  <a:schemeClr val="bg2"/>
                </a:solidFill>
                <a:latin typeface="Calibri" pitchFamily="34" charset="0"/>
                <a:cs typeface="Calibri" pitchFamily="34" charset="0"/>
              </a:rPr>
              <a:t> της ίδιας </a:t>
            </a:r>
            <a:r>
              <a:rPr lang="el-GR" sz="2200" dirty="0" smtClean="0">
                <a:solidFill>
                  <a:schemeClr val="bg2"/>
                </a:solidFill>
                <a:latin typeface="Calibri" pitchFamily="34" charset="0"/>
                <a:cs typeface="Calibri" pitchFamily="34" charset="0"/>
              </a:rPr>
              <a:t>στιβάδας διαφοροποιούνται </a:t>
            </a:r>
            <a:r>
              <a:rPr lang="el-GR" sz="2200" dirty="0">
                <a:solidFill>
                  <a:schemeClr val="bg2"/>
                </a:solidFill>
                <a:latin typeface="Calibri" pitchFamily="34" charset="0"/>
                <a:cs typeface="Calibri" pitchFamily="34" charset="0"/>
              </a:rPr>
              <a:t>ενεργειακά μεταξύ </a:t>
            </a:r>
            <a:r>
              <a:rPr lang="el-GR" sz="2200" dirty="0" smtClean="0">
                <a:solidFill>
                  <a:schemeClr val="bg2"/>
                </a:solidFill>
                <a:latin typeface="Calibri" pitchFamily="34" charset="0"/>
                <a:cs typeface="Calibri" pitchFamily="34" charset="0"/>
              </a:rPr>
              <a:t>τους. Η ενέργεια εξαρτάται από το άθροισμα </a:t>
            </a:r>
            <a:r>
              <a:rPr lang="en-US" sz="2200" dirty="0" smtClean="0">
                <a:solidFill>
                  <a:schemeClr val="bg2"/>
                </a:solidFill>
                <a:latin typeface="Calibri" pitchFamily="34" charset="0"/>
                <a:cs typeface="Calibri" pitchFamily="34" charset="0"/>
              </a:rPr>
              <a:t>n</a:t>
            </a:r>
            <a:r>
              <a:rPr lang="el-GR" sz="2200" dirty="0" smtClean="0">
                <a:solidFill>
                  <a:schemeClr val="bg2"/>
                </a:solidFill>
                <a:latin typeface="Calibri" pitchFamily="34" charset="0"/>
                <a:cs typeface="Calibri" pitchFamily="34" charset="0"/>
              </a:rPr>
              <a:t>+</a:t>
            </a:r>
            <a:r>
              <a:rPr lang="en-US" sz="2200" dirty="0" smtClean="0">
                <a:solidFill>
                  <a:schemeClr val="bg2"/>
                </a:solidFill>
                <a:latin typeface="Calibri" pitchFamily="34" charset="0"/>
                <a:cs typeface="Calibri" pitchFamily="34" charset="0"/>
              </a:rPr>
              <a:t>ℓ </a:t>
            </a:r>
            <a:r>
              <a:rPr lang="el-GR" sz="2200" dirty="0" smtClean="0">
                <a:solidFill>
                  <a:schemeClr val="bg2"/>
                </a:solidFill>
                <a:latin typeface="Calibri" pitchFamily="34" charset="0"/>
                <a:cs typeface="Calibri" pitchFamily="34" charset="0"/>
              </a:rPr>
              <a:t>. Όσο μεγαλύτερο είναι αυτό το άθροισμα τόσο πιο μεγάλη είναι η ενέργεια του τροχιακού.</a:t>
            </a:r>
            <a:endParaRPr lang="el-GR" sz="2200" dirty="0">
              <a:solidFill>
                <a:schemeClr val="bg2"/>
              </a:solidFill>
              <a:latin typeface="Calibri" pitchFamily="34" charset="0"/>
              <a:cs typeface="Calibri" pitchFamily="34" charset="0"/>
            </a:endParaRPr>
          </a:p>
          <a:p>
            <a:pPr>
              <a:buFontTx/>
              <a:buNone/>
            </a:pPr>
            <a:r>
              <a:rPr lang="el-GR" sz="2400" dirty="0">
                <a:solidFill>
                  <a:schemeClr val="bg2"/>
                </a:solidFill>
                <a:latin typeface="Calibri" pitchFamily="34" charset="0"/>
                <a:cs typeface="Calibri" pitchFamily="34" charset="0"/>
              </a:rPr>
              <a:t>	</a:t>
            </a:r>
          </a:p>
          <a:p>
            <a:endParaRPr lang="el-GR" sz="2200" dirty="0">
              <a:solidFill>
                <a:schemeClr val="accent1"/>
              </a:solidFill>
              <a:latin typeface="Microsoft Sans Serif" pitchFamily="34" charset="0"/>
            </a:endParaRPr>
          </a:p>
          <a:p>
            <a:endParaRPr lang="el-GR" sz="2200" dirty="0">
              <a:latin typeface="Microsoft Sans Serif" pitchFamily="34" charset="0"/>
            </a:endParaRPr>
          </a:p>
        </p:txBody>
      </p:sp>
      <p:graphicFrame>
        <p:nvGraphicFramePr>
          <p:cNvPr id="366596" name="Object 4"/>
          <p:cNvGraphicFramePr>
            <a:graphicFrameLocks noChangeAspect="1"/>
          </p:cNvGraphicFramePr>
          <p:nvPr>
            <p:ph sz="half" idx="2"/>
          </p:nvPr>
        </p:nvGraphicFramePr>
        <p:xfrm>
          <a:off x="3663136" y="1404193"/>
          <a:ext cx="3303586" cy="3168352"/>
        </p:xfrm>
        <a:graphic>
          <a:graphicData uri="http://schemas.openxmlformats.org/presentationml/2006/ole">
            <p:oleObj spid="_x0000_s366596" name="Φωτογραφία του Photo Editor" r:id="rId3" imgW="5229955" imgH="4048690" progId="">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6594"/>
                                        </p:tgtEl>
                                        <p:attrNameLst>
                                          <p:attrName>style.visibility</p:attrName>
                                        </p:attrNameLst>
                                      </p:cBhvr>
                                      <p:to>
                                        <p:strVal val="visible"/>
                                      </p:to>
                                    </p:set>
                                    <p:animEffect transition="in" filter="fade">
                                      <p:cBhvr>
                                        <p:cTn id="7" dur="2000"/>
                                        <p:tgtEl>
                                          <p:spTgt spid="3665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6595"/>
                                        </p:tgtEl>
                                        <p:attrNameLst>
                                          <p:attrName>style.visibility</p:attrName>
                                        </p:attrNameLst>
                                      </p:cBhvr>
                                      <p:to>
                                        <p:strVal val="visible"/>
                                      </p:to>
                                    </p:set>
                                    <p:animEffect transition="in" filter="fade">
                                      <p:cBhvr>
                                        <p:cTn id="10" dur="2000"/>
                                        <p:tgtEl>
                                          <p:spTgt spid="366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366595"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l-GR" sz="2400" dirty="0">
                <a:solidFill>
                  <a:schemeClr val="tx2">
                    <a:lumMod val="50000"/>
                  </a:schemeClr>
                </a:solidFill>
                <a:latin typeface="Microsoft Sans Serif" pitchFamily="34" charset="0"/>
              </a:rPr>
              <a:t>ΑΡΧΕΣ ΔΟΜΗΣΗΣ ΠΟΛΥΗΛΕΚΤΡΟΝΙΚΩΝ ΑΤΟΜΩΝ</a:t>
            </a:r>
          </a:p>
        </p:txBody>
      </p:sp>
      <p:sp>
        <p:nvSpPr>
          <p:cNvPr id="365571" name="Rectangle 3"/>
          <p:cNvSpPr>
            <a:spLocks noGrp="1" noChangeArrowheads="1"/>
          </p:cNvSpPr>
          <p:nvPr>
            <p:ph type="body" idx="1"/>
          </p:nvPr>
        </p:nvSpPr>
        <p:spPr>
          <a:xfrm>
            <a:off x="1079500" y="1260475"/>
            <a:ext cx="5761038" cy="3540125"/>
          </a:xfrm>
          <a:solidFill>
            <a:schemeClr val="tx2">
              <a:lumMod val="75000"/>
            </a:schemeClr>
          </a:solidFill>
          <a:effectLst>
            <a:outerShdw blurRad="50800" dist="50800" dir="5400000" algn="ctr" rotWithShape="0">
              <a:schemeClr val="tx1"/>
            </a:outerShdw>
          </a:effectLst>
        </p:spPr>
        <p:txBody>
          <a:bodyPr/>
          <a:lstStyle/>
          <a:p>
            <a:endParaRPr lang="en-US" dirty="0"/>
          </a:p>
          <a:p>
            <a:pPr>
              <a:buClr>
                <a:schemeClr val="tx2">
                  <a:lumMod val="10000"/>
                </a:schemeClr>
              </a:buClr>
              <a:buFont typeface="Wingdings" pitchFamily="2" charset="2"/>
              <a:buChar char="Ø"/>
            </a:pPr>
            <a:r>
              <a:rPr lang="el-GR" dirty="0">
                <a:solidFill>
                  <a:schemeClr val="bg2"/>
                </a:solidFill>
                <a:latin typeface="Calibri" pitchFamily="34" charset="0"/>
                <a:cs typeface="Calibri" pitchFamily="34" charset="0"/>
              </a:rPr>
              <a:t>Απαγορευτική αρχή του </a:t>
            </a:r>
            <a:r>
              <a:rPr lang="en-US" dirty="0">
                <a:latin typeface="Calibri" pitchFamily="34" charset="0"/>
                <a:cs typeface="Calibri" pitchFamily="34" charset="0"/>
                <a:hlinkClick r:id="rId2" action="ppaction://hlinksldjump"/>
              </a:rPr>
              <a:t>Pauli</a:t>
            </a:r>
            <a:endParaRPr lang="en-US" dirty="0">
              <a:latin typeface="Calibri" pitchFamily="34" charset="0"/>
              <a:cs typeface="Calibri" pitchFamily="34" charset="0"/>
            </a:endParaRPr>
          </a:p>
          <a:p>
            <a:pPr>
              <a:buClr>
                <a:schemeClr val="tx2">
                  <a:lumMod val="10000"/>
                </a:schemeClr>
              </a:buClr>
              <a:buFont typeface="Wingdings" pitchFamily="2" charset="2"/>
              <a:buChar char="Ø"/>
            </a:pPr>
            <a:endParaRPr lang="en-US" dirty="0"/>
          </a:p>
          <a:p>
            <a:pPr>
              <a:buClr>
                <a:schemeClr val="tx2">
                  <a:lumMod val="10000"/>
                </a:schemeClr>
              </a:buClr>
              <a:buFont typeface="Wingdings" pitchFamily="2" charset="2"/>
              <a:buChar char="Ø"/>
            </a:pPr>
            <a:r>
              <a:rPr lang="el-GR" dirty="0">
                <a:solidFill>
                  <a:schemeClr val="bg2"/>
                </a:solidFill>
                <a:latin typeface="Calibri" pitchFamily="34" charset="0"/>
                <a:cs typeface="Calibri" pitchFamily="34" charset="0"/>
              </a:rPr>
              <a:t>Αρχή </a:t>
            </a:r>
            <a:r>
              <a:rPr lang="el-GR" dirty="0">
                <a:hlinkClick r:id="rId3" action="ppaction://hlinksldjump"/>
              </a:rPr>
              <a:t>ελάχιστης ενέργειας</a:t>
            </a:r>
            <a:endParaRPr lang="en-US" dirty="0"/>
          </a:p>
          <a:p>
            <a:pPr>
              <a:buClr>
                <a:schemeClr val="tx2">
                  <a:lumMod val="10000"/>
                </a:schemeClr>
              </a:buClr>
              <a:buNone/>
            </a:pPr>
            <a:endParaRPr lang="el-GR" dirty="0"/>
          </a:p>
          <a:p>
            <a:pPr>
              <a:buClr>
                <a:schemeClr val="tx2">
                  <a:lumMod val="10000"/>
                </a:schemeClr>
              </a:buClr>
              <a:buFont typeface="Wingdings" pitchFamily="2" charset="2"/>
              <a:buChar char="Ø"/>
            </a:pPr>
            <a:r>
              <a:rPr lang="el-GR" dirty="0">
                <a:solidFill>
                  <a:schemeClr val="bg2"/>
                </a:solidFill>
                <a:latin typeface="Calibri" pitchFamily="34" charset="0"/>
                <a:cs typeface="Calibri" pitchFamily="34" charset="0"/>
              </a:rPr>
              <a:t>Κανόνας του </a:t>
            </a:r>
            <a:r>
              <a:rPr lang="en-US" dirty="0" err="1">
                <a:hlinkClick r:id="rId4" action="ppaction://hlinksldjump"/>
              </a:rPr>
              <a:t>Hund</a:t>
            </a:r>
            <a:endParaRPr lang="el-GR" dirty="0">
              <a:solidFill>
                <a:schemeClr val="accent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5570"/>
                                        </p:tgtEl>
                                        <p:attrNameLst>
                                          <p:attrName>style.visibility</p:attrName>
                                        </p:attrNameLst>
                                      </p:cBhvr>
                                      <p:to>
                                        <p:strVal val="visible"/>
                                      </p:to>
                                    </p:set>
                                    <p:animEffect transition="in" filter="fade">
                                      <p:cBhvr>
                                        <p:cTn id="7" dur="2000"/>
                                        <p:tgtEl>
                                          <p:spTgt spid="3655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5571"/>
                                        </p:tgtEl>
                                        <p:attrNameLst>
                                          <p:attrName>style.visibility</p:attrName>
                                        </p:attrNameLst>
                                      </p:cBhvr>
                                      <p:to>
                                        <p:strVal val="visible"/>
                                      </p:to>
                                    </p:set>
                                    <p:animEffect transition="in" filter="fade">
                                      <p:cBhvr>
                                        <p:cTn id="10" dur="2000"/>
                                        <p:tgtEl>
                                          <p:spTgt spid="365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p:bldP spid="365571"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360363" y="179388"/>
            <a:ext cx="6480175" cy="792162"/>
          </a:xfrm>
        </p:spPr>
        <p:txBody>
          <a:bodyPr/>
          <a:lstStyle/>
          <a:p>
            <a:r>
              <a:rPr lang="en-US" sz="2800" dirty="0" smtClean="0">
                <a:solidFill>
                  <a:schemeClr val="tx2">
                    <a:lumMod val="50000"/>
                  </a:schemeClr>
                </a:solidFill>
                <a:latin typeface="Microsoft Sans Serif" pitchFamily="34" charset="0"/>
              </a:rPr>
              <a:t>A</a:t>
            </a:r>
            <a:r>
              <a:rPr lang="el-GR" sz="2800" dirty="0" err="1" smtClean="0">
                <a:solidFill>
                  <a:schemeClr val="tx2">
                    <a:lumMod val="50000"/>
                  </a:schemeClr>
                </a:solidFill>
                <a:latin typeface="Microsoft Sans Serif" pitchFamily="34" charset="0"/>
              </a:rPr>
              <a:t>παγορευτική</a:t>
            </a:r>
            <a:r>
              <a:rPr lang="el-GR" sz="2800" dirty="0" smtClean="0">
                <a:solidFill>
                  <a:schemeClr val="tx2">
                    <a:lumMod val="50000"/>
                  </a:schemeClr>
                </a:solidFill>
                <a:latin typeface="Microsoft Sans Serif" pitchFamily="34" charset="0"/>
              </a:rPr>
              <a:t> </a:t>
            </a:r>
            <a:r>
              <a:rPr lang="el-GR" sz="2800" dirty="0">
                <a:solidFill>
                  <a:schemeClr val="tx2">
                    <a:lumMod val="50000"/>
                  </a:schemeClr>
                </a:solidFill>
                <a:latin typeface="Microsoft Sans Serif" pitchFamily="34" charset="0"/>
              </a:rPr>
              <a:t>αρχή του </a:t>
            </a:r>
            <a:r>
              <a:rPr lang="en-US" sz="2800" dirty="0">
                <a:solidFill>
                  <a:schemeClr val="tx2">
                    <a:lumMod val="50000"/>
                  </a:schemeClr>
                </a:solidFill>
                <a:latin typeface="Microsoft Sans Serif" pitchFamily="34" charset="0"/>
              </a:rPr>
              <a:t>Pauli</a:t>
            </a:r>
            <a:endParaRPr lang="el-GR" sz="2800" dirty="0">
              <a:solidFill>
                <a:schemeClr val="tx2">
                  <a:lumMod val="50000"/>
                </a:schemeClr>
              </a:solidFill>
              <a:latin typeface="Microsoft Sans Serif" pitchFamily="34" charset="0"/>
            </a:endParaRPr>
          </a:p>
        </p:txBody>
      </p:sp>
      <p:sp>
        <p:nvSpPr>
          <p:cNvPr id="373763" name="Rectangle 3"/>
          <p:cNvSpPr>
            <a:spLocks noGrp="1" noChangeArrowheads="1"/>
          </p:cNvSpPr>
          <p:nvPr>
            <p:ph type="body" sz="half" idx="1"/>
          </p:nvPr>
        </p:nvSpPr>
        <p:spPr>
          <a:xfrm>
            <a:off x="360363" y="1044153"/>
            <a:ext cx="3384103" cy="3961235"/>
          </a:xfrm>
        </p:spPr>
        <p:txBody>
          <a:bodyPr/>
          <a:lstStyle/>
          <a:p>
            <a:pPr algn="just">
              <a:buFontTx/>
              <a:buNone/>
            </a:pPr>
            <a:r>
              <a:rPr lang="el-GR" sz="2200" dirty="0">
                <a:latin typeface="Microsoft Sans Serif" pitchFamily="34" charset="0"/>
              </a:rPr>
              <a:t> </a:t>
            </a:r>
            <a:r>
              <a:rPr lang="el-GR" sz="2200" dirty="0">
                <a:solidFill>
                  <a:schemeClr val="accent2"/>
                </a:solidFill>
                <a:latin typeface="Microsoft Sans Serif" pitchFamily="34" charset="0"/>
              </a:rPr>
              <a:t>- </a:t>
            </a:r>
            <a:r>
              <a:rPr lang="el-GR" sz="2400" dirty="0">
                <a:solidFill>
                  <a:schemeClr val="bg2"/>
                </a:solidFill>
                <a:latin typeface="Calibri" pitchFamily="34" charset="0"/>
                <a:cs typeface="Calibri" pitchFamily="34" charset="0"/>
              </a:rPr>
              <a:t>Είναι αδύνατο να υπάρχουν στο ίδιο άτομο δύο ηλεκτρόνια με την ίδια τετράδα κβαντικών αριθμών.</a:t>
            </a:r>
          </a:p>
          <a:p>
            <a:pPr algn="just">
              <a:buFontTx/>
              <a:buNone/>
            </a:pPr>
            <a:r>
              <a:rPr lang="el-GR" sz="2400" dirty="0">
                <a:solidFill>
                  <a:schemeClr val="bg2"/>
                </a:solidFill>
                <a:latin typeface="Calibri" pitchFamily="34" charset="0"/>
                <a:cs typeface="Calibri" pitchFamily="34" charset="0"/>
              </a:rPr>
              <a:t>   	</a:t>
            </a:r>
            <a:r>
              <a:rPr lang="el-GR" sz="2400" b="1" dirty="0">
                <a:solidFill>
                  <a:schemeClr val="bg2"/>
                </a:solidFill>
                <a:latin typeface="Calibri" pitchFamily="34" charset="0"/>
                <a:cs typeface="Calibri" pitchFamily="34" charset="0"/>
              </a:rPr>
              <a:t>Συνέπεια:</a:t>
            </a:r>
            <a:r>
              <a:rPr lang="el-GR" sz="2400" dirty="0">
                <a:solidFill>
                  <a:schemeClr val="bg2"/>
                </a:solidFill>
                <a:latin typeface="Calibri" pitchFamily="34" charset="0"/>
                <a:cs typeface="Calibri" pitchFamily="34" charset="0"/>
              </a:rPr>
              <a:t> </a:t>
            </a:r>
            <a:endParaRPr lang="el-GR" sz="2400" dirty="0" smtClean="0">
              <a:solidFill>
                <a:schemeClr val="bg2"/>
              </a:solidFill>
              <a:latin typeface="Calibri" pitchFamily="34" charset="0"/>
              <a:cs typeface="Calibri" pitchFamily="34" charset="0"/>
            </a:endParaRPr>
          </a:p>
          <a:p>
            <a:pPr algn="just">
              <a:buFontTx/>
              <a:buNone/>
            </a:pPr>
            <a:r>
              <a:rPr lang="el-GR" sz="2400" dirty="0" smtClean="0">
                <a:solidFill>
                  <a:schemeClr val="bg2"/>
                </a:solidFill>
                <a:latin typeface="Calibri" pitchFamily="34" charset="0"/>
                <a:cs typeface="Calibri" pitchFamily="34" charset="0"/>
              </a:rPr>
              <a:t>        Ένα </a:t>
            </a:r>
            <a:r>
              <a:rPr lang="el-GR" sz="2400" dirty="0">
                <a:solidFill>
                  <a:schemeClr val="bg2"/>
                </a:solidFill>
                <a:latin typeface="Calibri" pitchFamily="34" charset="0"/>
                <a:cs typeface="Calibri" pitchFamily="34" charset="0"/>
              </a:rPr>
              <a:t>τροχιακό δεν μπορεί να χωρέσει περισσότερα από δύο ηλεκτρόνια </a:t>
            </a:r>
          </a:p>
          <a:p>
            <a:pPr>
              <a:buFontTx/>
              <a:buNone/>
            </a:pPr>
            <a:r>
              <a:rPr lang="el-GR" sz="2200" dirty="0">
                <a:solidFill>
                  <a:schemeClr val="accent1"/>
                </a:solidFill>
                <a:latin typeface="Microsoft Sans Serif" pitchFamily="34" charset="0"/>
              </a:rPr>
              <a:t>                         </a:t>
            </a:r>
          </a:p>
          <a:p>
            <a:pPr>
              <a:buFontTx/>
              <a:buNone/>
            </a:pPr>
            <a:r>
              <a:rPr lang="el-GR" sz="2200" dirty="0">
                <a:solidFill>
                  <a:schemeClr val="accent1"/>
                </a:solidFill>
                <a:latin typeface="Microsoft Sans Serif" pitchFamily="34" charset="0"/>
              </a:rPr>
              <a:t>                                 </a:t>
            </a:r>
            <a:endParaRPr lang="el-GR" sz="1800" dirty="0">
              <a:solidFill>
                <a:schemeClr val="hlink"/>
              </a:solidFill>
              <a:latin typeface="Microsoft Sans Serif" pitchFamily="34" charset="0"/>
            </a:endParaRPr>
          </a:p>
        </p:txBody>
      </p:sp>
      <p:pic>
        <p:nvPicPr>
          <p:cNvPr id="373764" name="Picture 4" descr="Pauli"/>
          <p:cNvPicPr>
            <a:picLocks noGrp="1" noChangeAspect="1" noChangeArrowheads="1"/>
          </p:cNvPicPr>
          <p:nvPr>
            <p:ph sz="half" idx="2"/>
          </p:nvPr>
        </p:nvPicPr>
        <p:blipFill>
          <a:blip r:embed="rId2" cstate="print"/>
          <a:srcRect/>
          <a:stretch>
            <a:fillRect/>
          </a:stretch>
        </p:blipFill>
        <p:spPr>
          <a:xfrm>
            <a:off x="4680570" y="1260177"/>
            <a:ext cx="1936750" cy="2784475"/>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3762"/>
                                        </p:tgtEl>
                                        <p:attrNameLst>
                                          <p:attrName>style.visibility</p:attrName>
                                        </p:attrNameLst>
                                      </p:cBhvr>
                                      <p:to>
                                        <p:strVal val="visible"/>
                                      </p:to>
                                    </p:set>
                                    <p:animEffect transition="in" filter="fade">
                                      <p:cBhvr>
                                        <p:cTn id="7" dur="2000"/>
                                        <p:tgtEl>
                                          <p:spTgt spid="3737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3763"/>
                                        </p:tgtEl>
                                        <p:attrNameLst>
                                          <p:attrName>style.visibility</p:attrName>
                                        </p:attrNameLst>
                                      </p:cBhvr>
                                      <p:to>
                                        <p:strVal val="visible"/>
                                      </p:to>
                                    </p:set>
                                    <p:animEffect transition="in" filter="fade">
                                      <p:cBhvr>
                                        <p:cTn id="10" dur="2000"/>
                                        <p:tgtEl>
                                          <p:spTgt spid="373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p:bldP spid="373763"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360363" y="179388"/>
            <a:ext cx="6480175" cy="648741"/>
          </a:xfrm>
        </p:spPr>
        <p:txBody>
          <a:bodyPr/>
          <a:lstStyle/>
          <a:p>
            <a:r>
              <a:rPr lang="el-GR" sz="2400" dirty="0">
                <a:solidFill>
                  <a:schemeClr val="tx2">
                    <a:lumMod val="50000"/>
                  </a:schemeClr>
                </a:solidFill>
                <a:latin typeface="Calibri" pitchFamily="34" charset="0"/>
                <a:cs typeface="Calibri" pitchFamily="34" charset="0"/>
              </a:rPr>
              <a:t>ΑΡΧΗ ΕΛΑΧΙΣΤΗΣ ΕΝΕΡΓΕΙΑΣ</a:t>
            </a:r>
          </a:p>
        </p:txBody>
      </p:sp>
      <p:sp>
        <p:nvSpPr>
          <p:cNvPr id="374787" name="Rectangle 3"/>
          <p:cNvSpPr>
            <a:spLocks noGrp="1" noChangeArrowheads="1"/>
          </p:cNvSpPr>
          <p:nvPr>
            <p:ph type="body" sz="half" idx="1"/>
          </p:nvPr>
        </p:nvSpPr>
        <p:spPr>
          <a:xfrm>
            <a:off x="71438" y="684113"/>
            <a:ext cx="4176712" cy="4464496"/>
          </a:xfrm>
        </p:spPr>
        <p:txBody>
          <a:bodyPr/>
          <a:lstStyle/>
          <a:p>
            <a:pPr marL="144000">
              <a:lnSpc>
                <a:spcPct val="90000"/>
              </a:lnSpc>
              <a:buFontTx/>
              <a:buNone/>
            </a:pPr>
            <a:r>
              <a:rPr lang="el-GR" sz="1400" dirty="0">
                <a:latin typeface="Microsoft Sans Serif" pitchFamily="34" charset="0"/>
              </a:rPr>
              <a:t>  </a:t>
            </a:r>
            <a:r>
              <a:rPr lang="el-GR" sz="1400" dirty="0" smtClean="0">
                <a:latin typeface="Microsoft Sans Serif" pitchFamily="34" charset="0"/>
              </a:rPr>
              <a:t>    </a:t>
            </a:r>
            <a:r>
              <a:rPr lang="el-GR" sz="1800" dirty="0" smtClean="0">
                <a:solidFill>
                  <a:schemeClr val="bg2"/>
                </a:solidFill>
                <a:latin typeface="Calibri" pitchFamily="34" charset="0"/>
                <a:cs typeface="Calibri" pitchFamily="34" charset="0"/>
              </a:rPr>
              <a:t>Κατά </a:t>
            </a:r>
            <a:r>
              <a:rPr lang="el-GR" sz="1800" dirty="0">
                <a:solidFill>
                  <a:schemeClr val="bg2"/>
                </a:solidFill>
                <a:latin typeface="Calibri" pitchFamily="34" charset="0"/>
                <a:cs typeface="Calibri" pitchFamily="34" charset="0"/>
              </a:rPr>
              <a:t>την </a:t>
            </a:r>
            <a:r>
              <a:rPr lang="el-GR" sz="1800" dirty="0" err="1">
                <a:solidFill>
                  <a:schemeClr val="bg2"/>
                </a:solidFill>
                <a:latin typeface="Calibri" pitchFamily="34" charset="0"/>
                <a:cs typeface="Calibri" pitchFamily="34" charset="0"/>
              </a:rPr>
              <a:t>ηλεκτρονιακή</a:t>
            </a:r>
            <a:r>
              <a:rPr lang="el-GR" sz="1800" dirty="0">
                <a:solidFill>
                  <a:schemeClr val="bg2"/>
                </a:solidFill>
                <a:latin typeface="Calibri" pitchFamily="34" charset="0"/>
                <a:cs typeface="Calibri" pitchFamily="34" charset="0"/>
              </a:rPr>
              <a:t> δόμηση ενός </a:t>
            </a:r>
            <a:r>
              <a:rPr lang="el-GR" sz="1800" dirty="0" err="1">
                <a:solidFill>
                  <a:schemeClr val="bg2"/>
                </a:solidFill>
                <a:latin typeface="Calibri" pitchFamily="34" charset="0"/>
                <a:cs typeface="Calibri" pitchFamily="34" charset="0"/>
              </a:rPr>
              <a:t>πολυηλεκτρονικού</a:t>
            </a:r>
            <a:r>
              <a:rPr lang="el-GR" sz="1800" dirty="0">
                <a:solidFill>
                  <a:schemeClr val="bg2"/>
                </a:solidFill>
                <a:latin typeface="Calibri" pitchFamily="34" charset="0"/>
                <a:cs typeface="Calibri" pitchFamily="34" charset="0"/>
              </a:rPr>
              <a:t> ατόμου τα ηλεκτρόνια οφείλουν να καταλάβουν τροχιακά με τη μικρότερη ενέργεια, ώστε να αποκτήσουν τη μέγιστη σταθερότητα στη θεμελιώδη κατάσταση.</a:t>
            </a:r>
          </a:p>
          <a:p>
            <a:pPr marL="144000">
              <a:lnSpc>
                <a:spcPct val="90000"/>
              </a:lnSpc>
              <a:buFontTx/>
              <a:buNone/>
            </a:pPr>
            <a:r>
              <a:rPr lang="el-GR" sz="1800" dirty="0">
                <a:solidFill>
                  <a:schemeClr val="bg2"/>
                </a:solidFill>
                <a:latin typeface="Calibri" pitchFamily="34" charset="0"/>
                <a:cs typeface="Calibri" pitchFamily="34" charset="0"/>
              </a:rPr>
              <a:t>     </a:t>
            </a:r>
            <a:r>
              <a:rPr lang="el-GR" sz="1800" b="1" dirty="0">
                <a:solidFill>
                  <a:schemeClr val="bg2"/>
                </a:solidFill>
                <a:latin typeface="Calibri" pitchFamily="34" charset="0"/>
                <a:cs typeface="Calibri" pitchFamily="34" charset="0"/>
              </a:rPr>
              <a:t>Συνέπεια: </a:t>
            </a:r>
            <a:r>
              <a:rPr lang="el-GR" sz="1800" dirty="0">
                <a:solidFill>
                  <a:schemeClr val="bg2"/>
                </a:solidFill>
                <a:latin typeface="Calibri" pitchFamily="34" charset="0"/>
                <a:cs typeface="Calibri" pitchFamily="34" charset="0"/>
              </a:rPr>
              <a:t>Κατά τη συμπλήρωση των τροχιακών με ηλεκτρόνια ακολουθείται η σειρά που δείχνουν τα βέλη στο διπλανό σχήμα (σειρά αυξανόμενης ενέργειας </a:t>
            </a:r>
            <a:r>
              <a:rPr lang="el-GR" sz="1600" dirty="0">
                <a:solidFill>
                  <a:schemeClr val="bg2"/>
                </a:solidFill>
                <a:latin typeface="Calibri" pitchFamily="34" charset="0"/>
                <a:cs typeface="Calibri" pitchFamily="34" charset="0"/>
              </a:rPr>
              <a:t>τροχιακών)</a:t>
            </a:r>
          </a:p>
          <a:p>
            <a:pPr marL="144000">
              <a:lnSpc>
                <a:spcPct val="90000"/>
              </a:lnSpc>
              <a:buFontTx/>
              <a:buNone/>
            </a:pPr>
            <a:r>
              <a:rPr lang="el-GR" sz="1400" dirty="0">
                <a:solidFill>
                  <a:schemeClr val="bg2"/>
                </a:solidFill>
                <a:latin typeface="Calibri" pitchFamily="34" charset="0"/>
                <a:cs typeface="Calibri" pitchFamily="34" charset="0"/>
              </a:rPr>
              <a:t>      </a:t>
            </a:r>
            <a:r>
              <a:rPr lang="el-GR" sz="1400" b="1" u="sng" dirty="0">
                <a:solidFill>
                  <a:schemeClr val="bg2"/>
                </a:solidFill>
                <a:latin typeface="Calibri" pitchFamily="34" charset="0"/>
                <a:cs typeface="Calibri" pitchFamily="34" charset="0"/>
              </a:rPr>
              <a:t>Παραδείγματα:</a:t>
            </a:r>
            <a:endParaRPr lang="en-US" sz="1400" b="1" u="sng" dirty="0">
              <a:solidFill>
                <a:schemeClr val="bg2"/>
              </a:solidFill>
              <a:latin typeface="Calibri" pitchFamily="34" charset="0"/>
              <a:cs typeface="Calibri" pitchFamily="34" charset="0"/>
            </a:endParaRPr>
          </a:p>
          <a:p>
            <a:pPr marL="144000">
              <a:lnSpc>
                <a:spcPct val="90000"/>
              </a:lnSpc>
              <a:buClrTx/>
              <a:buFont typeface="Wingdings" pitchFamily="2" charset="2"/>
              <a:buChar char="Ø"/>
            </a:pPr>
            <a:r>
              <a:rPr lang="en-US" sz="1400" baseline="-25000" dirty="0" smtClean="0">
                <a:solidFill>
                  <a:schemeClr val="bg2"/>
                </a:solidFill>
                <a:latin typeface="Calibri" pitchFamily="34" charset="0"/>
                <a:cs typeface="Calibri" pitchFamily="34" charset="0"/>
              </a:rPr>
              <a:t>7</a:t>
            </a:r>
            <a:r>
              <a:rPr lang="en-US" sz="1400" dirty="0" smtClean="0">
                <a:solidFill>
                  <a:schemeClr val="bg2"/>
                </a:solidFill>
                <a:latin typeface="Calibri" pitchFamily="34" charset="0"/>
                <a:cs typeface="Calibri" pitchFamily="34" charset="0"/>
              </a:rPr>
              <a:t>N</a:t>
            </a:r>
            <a:r>
              <a:rPr lang="en-US" sz="1400" dirty="0">
                <a:solidFill>
                  <a:schemeClr val="bg2"/>
                </a:solidFill>
                <a:latin typeface="Calibri" pitchFamily="34" charset="0"/>
                <a:cs typeface="Calibri" pitchFamily="34" charset="0"/>
              </a:rPr>
              <a:t>: </a:t>
            </a:r>
            <a:r>
              <a:rPr lang="el-GR" sz="1400" dirty="0">
                <a:solidFill>
                  <a:schemeClr val="bg2"/>
                </a:solidFill>
                <a:latin typeface="Calibri" pitchFamily="34" charset="0"/>
                <a:cs typeface="Calibri" pitchFamily="34" charset="0"/>
              </a:rPr>
              <a:t>1</a:t>
            </a:r>
            <a:r>
              <a:rPr lang="en-US" sz="1400" dirty="0">
                <a:solidFill>
                  <a:schemeClr val="bg2"/>
                </a:solidFill>
                <a:latin typeface="Calibri" pitchFamily="34" charset="0"/>
                <a:cs typeface="Calibri" pitchFamily="34" charset="0"/>
              </a:rPr>
              <a:t>s</a:t>
            </a:r>
            <a:r>
              <a:rPr lang="en-US" sz="1400" baseline="30000" dirty="0">
                <a:solidFill>
                  <a:schemeClr val="bg2"/>
                </a:solidFill>
                <a:latin typeface="Calibri" pitchFamily="34" charset="0"/>
                <a:cs typeface="Calibri" pitchFamily="34" charset="0"/>
              </a:rPr>
              <a:t>2</a:t>
            </a:r>
            <a:r>
              <a:rPr lang="en-US" sz="1400" dirty="0">
                <a:solidFill>
                  <a:schemeClr val="bg2"/>
                </a:solidFill>
                <a:latin typeface="Calibri" pitchFamily="34" charset="0"/>
                <a:cs typeface="Calibri" pitchFamily="34" charset="0"/>
              </a:rPr>
              <a:t> 2s</a:t>
            </a:r>
            <a:r>
              <a:rPr lang="en-US" sz="1400" baseline="30000" dirty="0">
                <a:solidFill>
                  <a:schemeClr val="bg2"/>
                </a:solidFill>
                <a:latin typeface="Calibri" pitchFamily="34" charset="0"/>
                <a:cs typeface="Calibri" pitchFamily="34" charset="0"/>
              </a:rPr>
              <a:t>2</a:t>
            </a:r>
            <a:r>
              <a:rPr lang="en-US" sz="1400" dirty="0">
                <a:solidFill>
                  <a:schemeClr val="bg2"/>
                </a:solidFill>
                <a:latin typeface="Calibri" pitchFamily="34" charset="0"/>
                <a:cs typeface="Calibri" pitchFamily="34" charset="0"/>
              </a:rPr>
              <a:t> 2p</a:t>
            </a:r>
            <a:r>
              <a:rPr lang="en-US" sz="1400" baseline="30000" dirty="0">
                <a:solidFill>
                  <a:schemeClr val="bg2"/>
                </a:solidFill>
                <a:latin typeface="Calibri" pitchFamily="34" charset="0"/>
                <a:cs typeface="Calibri" pitchFamily="34" charset="0"/>
              </a:rPr>
              <a:t>3</a:t>
            </a:r>
            <a:r>
              <a:rPr lang="en-US" sz="1400" dirty="0">
                <a:solidFill>
                  <a:schemeClr val="bg2"/>
                </a:solidFill>
                <a:latin typeface="Calibri" pitchFamily="34" charset="0"/>
                <a:cs typeface="Calibri" pitchFamily="34" charset="0"/>
              </a:rPr>
              <a:t> </a:t>
            </a:r>
            <a:endParaRPr lang="el-GR" sz="1400" dirty="0">
              <a:solidFill>
                <a:schemeClr val="bg2"/>
              </a:solidFill>
              <a:latin typeface="Calibri" pitchFamily="34" charset="0"/>
              <a:cs typeface="Calibri" pitchFamily="34" charset="0"/>
            </a:endParaRPr>
          </a:p>
          <a:p>
            <a:pPr marL="144000">
              <a:lnSpc>
                <a:spcPct val="120000"/>
              </a:lnSpc>
              <a:buClrTx/>
              <a:buFont typeface="Wingdings" pitchFamily="2" charset="2"/>
              <a:buChar char="Ø"/>
            </a:pPr>
            <a:r>
              <a:rPr lang="en-US" sz="1400" baseline="-25000" dirty="0" smtClean="0">
                <a:solidFill>
                  <a:schemeClr val="bg2"/>
                </a:solidFill>
                <a:latin typeface="Calibri" pitchFamily="34" charset="0"/>
                <a:cs typeface="Calibri" pitchFamily="34" charset="0"/>
              </a:rPr>
              <a:t>19</a:t>
            </a:r>
            <a:r>
              <a:rPr lang="en-US" sz="1400" dirty="0" smtClean="0">
                <a:solidFill>
                  <a:schemeClr val="bg2"/>
                </a:solidFill>
                <a:latin typeface="Calibri" pitchFamily="34" charset="0"/>
                <a:cs typeface="Calibri" pitchFamily="34" charset="0"/>
              </a:rPr>
              <a:t>K</a:t>
            </a:r>
            <a:r>
              <a:rPr lang="el-GR" sz="1400" dirty="0">
                <a:solidFill>
                  <a:schemeClr val="bg2"/>
                </a:solidFill>
                <a:latin typeface="Calibri" pitchFamily="34" charset="0"/>
                <a:cs typeface="Calibri" pitchFamily="34" charset="0"/>
              </a:rPr>
              <a:t>: 1</a:t>
            </a:r>
            <a:r>
              <a:rPr lang="en-US" sz="1400" dirty="0">
                <a:solidFill>
                  <a:schemeClr val="bg2"/>
                </a:solidFill>
                <a:latin typeface="Calibri" pitchFamily="34" charset="0"/>
                <a:cs typeface="Calibri" pitchFamily="34" charset="0"/>
              </a:rPr>
              <a:t>s</a:t>
            </a:r>
            <a:r>
              <a:rPr lang="en-US" sz="1400" baseline="30000" dirty="0">
                <a:solidFill>
                  <a:schemeClr val="bg2"/>
                </a:solidFill>
                <a:latin typeface="Calibri" pitchFamily="34" charset="0"/>
                <a:cs typeface="Calibri" pitchFamily="34" charset="0"/>
              </a:rPr>
              <a:t>2</a:t>
            </a:r>
            <a:r>
              <a:rPr lang="en-US" sz="1400" dirty="0">
                <a:solidFill>
                  <a:schemeClr val="bg2"/>
                </a:solidFill>
                <a:latin typeface="Calibri" pitchFamily="34" charset="0"/>
                <a:cs typeface="Calibri" pitchFamily="34" charset="0"/>
              </a:rPr>
              <a:t> 2s</a:t>
            </a:r>
            <a:r>
              <a:rPr lang="en-US" sz="1400" baseline="30000" dirty="0">
                <a:solidFill>
                  <a:schemeClr val="bg2"/>
                </a:solidFill>
                <a:latin typeface="Calibri" pitchFamily="34" charset="0"/>
                <a:cs typeface="Calibri" pitchFamily="34" charset="0"/>
              </a:rPr>
              <a:t>2</a:t>
            </a:r>
            <a:r>
              <a:rPr lang="en-US" sz="1400" dirty="0">
                <a:solidFill>
                  <a:schemeClr val="bg2"/>
                </a:solidFill>
                <a:latin typeface="Calibri" pitchFamily="34" charset="0"/>
                <a:cs typeface="Calibri" pitchFamily="34" charset="0"/>
              </a:rPr>
              <a:t> 2p</a:t>
            </a:r>
            <a:r>
              <a:rPr lang="en-US" sz="1400" baseline="30000" dirty="0">
                <a:solidFill>
                  <a:schemeClr val="bg2"/>
                </a:solidFill>
                <a:latin typeface="Calibri" pitchFamily="34" charset="0"/>
                <a:cs typeface="Calibri" pitchFamily="34" charset="0"/>
              </a:rPr>
              <a:t>6</a:t>
            </a:r>
            <a:r>
              <a:rPr lang="en-US" sz="1400" dirty="0">
                <a:solidFill>
                  <a:schemeClr val="bg2"/>
                </a:solidFill>
                <a:latin typeface="Calibri" pitchFamily="34" charset="0"/>
                <a:cs typeface="Calibri" pitchFamily="34" charset="0"/>
              </a:rPr>
              <a:t> 3s</a:t>
            </a:r>
            <a:r>
              <a:rPr lang="en-US" sz="1400" baseline="30000" dirty="0">
                <a:solidFill>
                  <a:schemeClr val="bg2"/>
                </a:solidFill>
                <a:latin typeface="Calibri" pitchFamily="34" charset="0"/>
                <a:cs typeface="Calibri" pitchFamily="34" charset="0"/>
              </a:rPr>
              <a:t>2</a:t>
            </a:r>
            <a:r>
              <a:rPr lang="en-US" sz="1400" dirty="0">
                <a:solidFill>
                  <a:schemeClr val="bg2"/>
                </a:solidFill>
                <a:latin typeface="Calibri" pitchFamily="34" charset="0"/>
                <a:cs typeface="Calibri" pitchFamily="34" charset="0"/>
              </a:rPr>
              <a:t> 3p</a:t>
            </a:r>
            <a:r>
              <a:rPr lang="en-US" sz="1400" baseline="30000" dirty="0">
                <a:solidFill>
                  <a:schemeClr val="bg2"/>
                </a:solidFill>
                <a:latin typeface="Calibri" pitchFamily="34" charset="0"/>
                <a:cs typeface="Calibri" pitchFamily="34" charset="0"/>
              </a:rPr>
              <a:t>6</a:t>
            </a:r>
            <a:r>
              <a:rPr lang="en-US" sz="1400" dirty="0">
                <a:solidFill>
                  <a:schemeClr val="bg2"/>
                </a:solidFill>
                <a:latin typeface="Calibri" pitchFamily="34" charset="0"/>
                <a:cs typeface="Calibri" pitchFamily="34" charset="0"/>
              </a:rPr>
              <a:t> 4s</a:t>
            </a:r>
            <a:r>
              <a:rPr lang="en-US" sz="1400" baseline="30000" dirty="0">
                <a:solidFill>
                  <a:schemeClr val="bg2"/>
                </a:solidFill>
                <a:latin typeface="Calibri" pitchFamily="34" charset="0"/>
                <a:cs typeface="Calibri" pitchFamily="34" charset="0"/>
              </a:rPr>
              <a:t>1</a:t>
            </a:r>
          </a:p>
          <a:p>
            <a:pPr marL="144000">
              <a:lnSpc>
                <a:spcPct val="120000"/>
              </a:lnSpc>
              <a:buClrTx/>
              <a:buFont typeface="Wingdings" pitchFamily="2" charset="2"/>
              <a:buChar char="Ø"/>
            </a:pPr>
            <a:r>
              <a:rPr lang="en-US" sz="1400" baseline="-25000" dirty="0" smtClean="0">
                <a:solidFill>
                  <a:schemeClr val="bg2"/>
                </a:solidFill>
                <a:latin typeface="Calibri" pitchFamily="34" charset="0"/>
                <a:cs typeface="Calibri" pitchFamily="34" charset="0"/>
              </a:rPr>
              <a:t>26</a:t>
            </a:r>
            <a:r>
              <a:rPr lang="en-US" sz="1400" dirty="0" smtClean="0">
                <a:solidFill>
                  <a:schemeClr val="bg2"/>
                </a:solidFill>
                <a:latin typeface="Calibri" pitchFamily="34" charset="0"/>
                <a:cs typeface="Calibri" pitchFamily="34" charset="0"/>
              </a:rPr>
              <a:t>Fe</a:t>
            </a:r>
            <a:r>
              <a:rPr lang="en-US" sz="1400" dirty="0">
                <a:solidFill>
                  <a:schemeClr val="bg2"/>
                </a:solidFill>
                <a:latin typeface="Calibri" pitchFamily="34" charset="0"/>
                <a:cs typeface="Calibri" pitchFamily="34" charset="0"/>
              </a:rPr>
              <a:t>: </a:t>
            </a:r>
            <a:r>
              <a:rPr lang="el-GR" sz="1400" dirty="0">
                <a:solidFill>
                  <a:schemeClr val="bg2"/>
                </a:solidFill>
                <a:latin typeface="Calibri" pitchFamily="34" charset="0"/>
                <a:cs typeface="Calibri" pitchFamily="34" charset="0"/>
              </a:rPr>
              <a:t>1</a:t>
            </a:r>
            <a:r>
              <a:rPr lang="en-US" sz="1400" dirty="0">
                <a:solidFill>
                  <a:schemeClr val="bg2"/>
                </a:solidFill>
                <a:latin typeface="Calibri" pitchFamily="34" charset="0"/>
                <a:cs typeface="Calibri" pitchFamily="34" charset="0"/>
              </a:rPr>
              <a:t>s</a:t>
            </a:r>
            <a:r>
              <a:rPr lang="en-US" sz="1400" baseline="30000" dirty="0">
                <a:solidFill>
                  <a:schemeClr val="bg2"/>
                </a:solidFill>
                <a:latin typeface="Calibri" pitchFamily="34" charset="0"/>
                <a:cs typeface="Calibri" pitchFamily="34" charset="0"/>
              </a:rPr>
              <a:t>2</a:t>
            </a:r>
            <a:r>
              <a:rPr lang="en-US" sz="1400" dirty="0">
                <a:solidFill>
                  <a:schemeClr val="bg2"/>
                </a:solidFill>
                <a:latin typeface="Calibri" pitchFamily="34" charset="0"/>
                <a:cs typeface="Calibri" pitchFamily="34" charset="0"/>
              </a:rPr>
              <a:t> 2s</a:t>
            </a:r>
            <a:r>
              <a:rPr lang="en-US" sz="1400" baseline="30000" dirty="0">
                <a:solidFill>
                  <a:schemeClr val="bg2"/>
                </a:solidFill>
                <a:latin typeface="Calibri" pitchFamily="34" charset="0"/>
                <a:cs typeface="Calibri" pitchFamily="34" charset="0"/>
              </a:rPr>
              <a:t>2</a:t>
            </a:r>
            <a:r>
              <a:rPr lang="en-US" sz="1400" dirty="0">
                <a:solidFill>
                  <a:schemeClr val="bg2"/>
                </a:solidFill>
                <a:latin typeface="Calibri" pitchFamily="34" charset="0"/>
                <a:cs typeface="Calibri" pitchFamily="34" charset="0"/>
              </a:rPr>
              <a:t> 2p</a:t>
            </a:r>
            <a:r>
              <a:rPr lang="en-US" sz="1400" baseline="30000" dirty="0">
                <a:solidFill>
                  <a:schemeClr val="bg2"/>
                </a:solidFill>
                <a:latin typeface="Calibri" pitchFamily="34" charset="0"/>
                <a:cs typeface="Calibri" pitchFamily="34" charset="0"/>
              </a:rPr>
              <a:t>6</a:t>
            </a:r>
            <a:r>
              <a:rPr lang="en-US" sz="1400" dirty="0">
                <a:solidFill>
                  <a:schemeClr val="bg2"/>
                </a:solidFill>
                <a:latin typeface="Calibri" pitchFamily="34" charset="0"/>
                <a:cs typeface="Calibri" pitchFamily="34" charset="0"/>
              </a:rPr>
              <a:t> 3s</a:t>
            </a:r>
            <a:r>
              <a:rPr lang="en-US" sz="1400" baseline="30000" dirty="0">
                <a:solidFill>
                  <a:schemeClr val="bg2"/>
                </a:solidFill>
                <a:latin typeface="Calibri" pitchFamily="34" charset="0"/>
                <a:cs typeface="Calibri" pitchFamily="34" charset="0"/>
              </a:rPr>
              <a:t>2</a:t>
            </a:r>
            <a:r>
              <a:rPr lang="en-US" sz="1400" dirty="0">
                <a:solidFill>
                  <a:schemeClr val="bg2"/>
                </a:solidFill>
                <a:latin typeface="Calibri" pitchFamily="34" charset="0"/>
                <a:cs typeface="Calibri" pitchFamily="34" charset="0"/>
              </a:rPr>
              <a:t> 3p</a:t>
            </a:r>
            <a:r>
              <a:rPr lang="en-US" sz="1400" baseline="30000" dirty="0">
                <a:solidFill>
                  <a:schemeClr val="bg2"/>
                </a:solidFill>
                <a:latin typeface="Calibri" pitchFamily="34" charset="0"/>
                <a:cs typeface="Calibri" pitchFamily="34" charset="0"/>
              </a:rPr>
              <a:t>6</a:t>
            </a:r>
            <a:r>
              <a:rPr lang="en-US" sz="1400" dirty="0">
                <a:solidFill>
                  <a:schemeClr val="bg2"/>
                </a:solidFill>
                <a:latin typeface="Calibri" pitchFamily="34" charset="0"/>
                <a:cs typeface="Calibri" pitchFamily="34" charset="0"/>
              </a:rPr>
              <a:t> 3d</a:t>
            </a:r>
            <a:r>
              <a:rPr lang="en-US" sz="1400" baseline="30000" dirty="0">
                <a:solidFill>
                  <a:schemeClr val="bg2"/>
                </a:solidFill>
                <a:latin typeface="Calibri" pitchFamily="34" charset="0"/>
                <a:cs typeface="Calibri" pitchFamily="34" charset="0"/>
              </a:rPr>
              <a:t>6</a:t>
            </a:r>
            <a:r>
              <a:rPr lang="en-US" sz="1400" dirty="0">
                <a:solidFill>
                  <a:schemeClr val="bg2"/>
                </a:solidFill>
                <a:latin typeface="Calibri" pitchFamily="34" charset="0"/>
                <a:cs typeface="Calibri" pitchFamily="34" charset="0"/>
              </a:rPr>
              <a:t> 4s</a:t>
            </a:r>
            <a:r>
              <a:rPr lang="en-US" sz="1400" baseline="30000" dirty="0">
                <a:solidFill>
                  <a:schemeClr val="bg2"/>
                </a:solidFill>
                <a:latin typeface="Calibri" pitchFamily="34" charset="0"/>
                <a:cs typeface="Calibri" pitchFamily="34" charset="0"/>
              </a:rPr>
              <a:t>2</a:t>
            </a:r>
          </a:p>
          <a:p>
            <a:pPr marL="144000">
              <a:lnSpc>
                <a:spcPct val="120000"/>
              </a:lnSpc>
              <a:buClrTx/>
              <a:buFont typeface="Wingdings" pitchFamily="2" charset="2"/>
              <a:buChar char="Ø"/>
            </a:pPr>
            <a:r>
              <a:rPr lang="en-US" sz="1400" baseline="-25000" dirty="0" smtClean="0">
                <a:solidFill>
                  <a:schemeClr val="bg2"/>
                </a:solidFill>
                <a:latin typeface="Calibri" pitchFamily="34" charset="0"/>
                <a:cs typeface="Calibri" pitchFamily="34" charset="0"/>
              </a:rPr>
              <a:t>24</a:t>
            </a:r>
            <a:r>
              <a:rPr lang="en-US" sz="1400" dirty="0" smtClean="0">
                <a:solidFill>
                  <a:schemeClr val="bg2"/>
                </a:solidFill>
                <a:latin typeface="Calibri" pitchFamily="34" charset="0"/>
                <a:cs typeface="Calibri" pitchFamily="34" charset="0"/>
              </a:rPr>
              <a:t>Cr</a:t>
            </a:r>
            <a:r>
              <a:rPr lang="en-US" sz="1400" dirty="0">
                <a:solidFill>
                  <a:schemeClr val="bg2"/>
                </a:solidFill>
                <a:latin typeface="Calibri" pitchFamily="34" charset="0"/>
                <a:cs typeface="Calibri" pitchFamily="34" charset="0"/>
              </a:rPr>
              <a:t>: </a:t>
            </a:r>
            <a:r>
              <a:rPr lang="el-GR" sz="1400" dirty="0">
                <a:solidFill>
                  <a:schemeClr val="bg2"/>
                </a:solidFill>
                <a:latin typeface="Calibri" pitchFamily="34" charset="0"/>
                <a:cs typeface="Calibri" pitchFamily="34" charset="0"/>
              </a:rPr>
              <a:t>1</a:t>
            </a:r>
            <a:r>
              <a:rPr lang="en-US" sz="1400" dirty="0">
                <a:solidFill>
                  <a:schemeClr val="bg2"/>
                </a:solidFill>
                <a:latin typeface="Calibri" pitchFamily="34" charset="0"/>
                <a:cs typeface="Calibri" pitchFamily="34" charset="0"/>
              </a:rPr>
              <a:t>s</a:t>
            </a:r>
            <a:r>
              <a:rPr lang="en-US" sz="1400" baseline="30000" dirty="0">
                <a:solidFill>
                  <a:schemeClr val="bg2"/>
                </a:solidFill>
                <a:latin typeface="Calibri" pitchFamily="34" charset="0"/>
                <a:cs typeface="Calibri" pitchFamily="34" charset="0"/>
              </a:rPr>
              <a:t>2</a:t>
            </a:r>
            <a:r>
              <a:rPr lang="en-US" sz="1400" dirty="0">
                <a:solidFill>
                  <a:schemeClr val="bg2"/>
                </a:solidFill>
                <a:latin typeface="Calibri" pitchFamily="34" charset="0"/>
                <a:cs typeface="Calibri" pitchFamily="34" charset="0"/>
              </a:rPr>
              <a:t> 2s</a:t>
            </a:r>
            <a:r>
              <a:rPr lang="en-US" sz="1400" baseline="30000" dirty="0">
                <a:solidFill>
                  <a:schemeClr val="bg2"/>
                </a:solidFill>
                <a:latin typeface="Calibri" pitchFamily="34" charset="0"/>
                <a:cs typeface="Calibri" pitchFamily="34" charset="0"/>
              </a:rPr>
              <a:t>2</a:t>
            </a:r>
            <a:r>
              <a:rPr lang="en-US" sz="1400" dirty="0">
                <a:solidFill>
                  <a:schemeClr val="bg2"/>
                </a:solidFill>
                <a:latin typeface="Calibri" pitchFamily="34" charset="0"/>
                <a:cs typeface="Calibri" pitchFamily="34" charset="0"/>
              </a:rPr>
              <a:t> 2p</a:t>
            </a:r>
            <a:r>
              <a:rPr lang="en-US" sz="1400" baseline="30000" dirty="0">
                <a:solidFill>
                  <a:schemeClr val="bg2"/>
                </a:solidFill>
                <a:latin typeface="Calibri" pitchFamily="34" charset="0"/>
                <a:cs typeface="Calibri" pitchFamily="34" charset="0"/>
              </a:rPr>
              <a:t>6</a:t>
            </a:r>
            <a:r>
              <a:rPr lang="en-US" sz="1400" dirty="0">
                <a:solidFill>
                  <a:schemeClr val="bg2"/>
                </a:solidFill>
                <a:latin typeface="Calibri" pitchFamily="34" charset="0"/>
                <a:cs typeface="Calibri" pitchFamily="34" charset="0"/>
              </a:rPr>
              <a:t> 3s</a:t>
            </a:r>
            <a:r>
              <a:rPr lang="en-US" sz="1400" baseline="30000" dirty="0">
                <a:solidFill>
                  <a:schemeClr val="bg2"/>
                </a:solidFill>
                <a:latin typeface="Calibri" pitchFamily="34" charset="0"/>
                <a:cs typeface="Calibri" pitchFamily="34" charset="0"/>
              </a:rPr>
              <a:t>2</a:t>
            </a:r>
            <a:r>
              <a:rPr lang="en-US" sz="1400" dirty="0">
                <a:solidFill>
                  <a:schemeClr val="bg2"/>
                </a:solidFill>
                <a:latin typeface="Calibri" pitchFamily="34" charset="0"/>
                <a:cs typeface="Calibri" pitchFamily="34" charset="0"/>
              </a:rPr>
              <a:t> 3p</a:t>
            </a:r>
            <a:r>
              <a:rPr lang="en-US" sz="1400" baseline="30000" dirty="0">
                <a:solidFill>
                  <a:schemeClr val="bg2"/>
                </a:solidFill>
                <a:latin typeface="Calibri" pitchFamily="34" charset="0"/>
                <a:cs typeface="Calibri" pitchFamily="34" charset="0"/>
              </a:rPr>
              <a:t>6</a:t>
            </a:r>
            <a:r>
              <a:rPr lang="en-US" sz="1400" dirty="0">
                <a:solidFill>
                  <a:schemeClr val="bg2"/>
                </a:solidFill>
                <a:latin typeface="Calibri" pitchFamily="34" charset="0"/>
                <a:cs typeface="Calibri" pitchFamily="34" charset="0"/>
              </a:rPr>
              <a:t> 3d</a:t>
            </a:r>
            <a:r>
              <a:rPr lang="en-US" sz="1400" baseline="30000" dirty="0">
                <a:solidFill>
                  <a:schemeClr val="bg2"/>
                </a:solidFill>
                <a:latin typeface="Calibri" pitchFamily="34" charset="0"/>
                <a:cs typeface="Calibri" pitchFamily="34" charset="0"/>
              </a:rPr>
              <a:t>5</a:t>
            </a:r>
            <a:r>
              <a:rPr lang="en-US" sz="1400" dirty="0">
                <a:solidFill>
                  <a:schemeClr val="bg2"/>
                </a:solidFill>
                <a:latin typeface="Calibri" pitchFamily="34" charset="0"/>
                <a:cs typeface="Calibri" pitchFamily="34" charset="0"/>
              </a:rPr>
              <a:t> 4s</a:t>
            </a:r>
            <a:r>
              <a:rPr lang="en-US" sz="1400" baseline="30000" dirty="0">
                <a:solidFill>
                  <a:schemeClr val="bg2"/>
                </a:solidFill>
                <a:latin typeface="Calibri" pitchFamily="34" charset="0"/>
                <a:cs typeface="Calibri" pitchFamily="34" charset="0"/>
              </a:rPr>
              <a:t>1</a:t>
            </a:r>
            <a:endParaRPr lang="el-GR" sz="1400" dirty="0">
              <a:solidFill>
                <a:schemeClr val="bg2"/>
              </a:solidFill>
              <a:latin typeface="Calibri" pitchFamily="34" charset="0"/>
              <a:cs typeface="Calibri" pitchFamily="34" charset="0"/>
            </a:endParaRPr>
          </a:p>
          <a:p>
            <a:pPr>
              <a:lnSpc>
                <a:spcPct val="90000"/>
              </a:lnSpc>
              <a:buFontTx/>
              <a:buNone/>
            </a:pPr>
            <a:r>
              <a:rPr lang="el-GR" sz="1400" dirty="0">
                <a:latin typeface="Microsoft Sans Serif" pitchFamily="34" charset="0"/>
              </a:rPr>
              <a:t>              </a:t>
            </a:r>
            <a:r>
              <a:rPr lang="en-US" sz="1400" dirty="0">
                <a:latin typeface="Microsoft Sans Serif" pitchFamily="34" charset="0"/>
              </a:rPr>
              <a:t>                                                         </a:t>
            </a:r>
            <a:endParaRPr lang="el-GR" sz="1400" dirty="0">
              <a:latin typeface="Microsoft Sans Serif" pitchFamily="34" charset="0"/>
            </a:endParaRPr>
          </a:p>
        </p:txBody>
      </p:sp>
      <p:sp>
        <p:nvSpPr>
          <p:cNvPr id="374788" name="Rectangle 4"/>
          <p:cNvSpPr>
            <a:spLocks noGrp="1" noChangeArrowheads="1"/>
          </p:cNvSpPr>
          <p:nvPr>
            <p:ph sz="half" idx="2"/>
          </p:nvPr>
        </p:nvSpPr>
        <p:spPr>
          <a:xfrm>
            <a:off x="4392613" y="1260475"/>
            <a:ext cx="2663825" cy="3540125"/>
          </a:xfrm>
        </p:spPr>
        <p:txBody>
          <a:bodyPr/>
          <a:lstStyle/>
          <a:p>
            <a:pPr>
              <a:lnSpc>
                <a:spcPct val="80000"/>
              </a:lnSpc>
            </a:pPr>
            <a:endParaRPr lang="el-GR" sz="1100" b="1"/>
          </a:p>
          <a:p>
            <a:pPr>
              <a:lnSpc>
                <a:spcPct val="80000"/>
              </a:lnSpc>
              <a:buFontTx/>
              <a:buNone/>
            </a:pPr>
            <a:endParaRPr lang="el-GR" sz="1600" b="1">
              <a:latin typeface="Microsoft Sans Serif" pitchFamily="34" charset="0"/>
            </a:endParaRPr>
          </a:p>
          <a:p>
            <a:pPr>
              <a:lnSpc>
                <a:spcPct val="90000"/>
              </a:lnSpc>
              <a:buFontTx/>
              <a:buNone/>
            </a:pPr>
            <a:r>
              <a:rPr lang="en-GB" sz="2000" b="1">
                <a:solidFill>
                  <a:srgbClr val="CC9900"/>
                </a:solidFill>
                <a:latin typeface="Microsoft Sans Serif" pitchFamily="34" charset="0"/>
              </a:rPr>
              <a:t>1</a:t>
            </a:r>
            <a:r>
              <a:rPr lang="en-US" sz="2000" b="1">
                <a:solidFill>
                  <a:srgbClr val="CC9900"/>
                </a:solidFill>
                <a:latin typeface="Microsoft Sans Serif" pitchFamily="34" charset="0"/>
              </a:rPr>
              <a:t>s</a:t>
            </a:r>
            <a:endParaRPr lang="el-GR" sz="2000">
              <a:solidFill>
                <a:srgbClr val="CC9900"/>
              </a:solidFill>
              <a:latin typeface="Microsoft Sans Serif" pitchFamily="34" charset="0"/>
            </a:endParaRPr>
          </a:p>
          <a:p>
            <a:pPr>
              <a:lnSpc>
                <a:spcPct val="90000"/>
              </a:lnSpc>
              <a:buFontTx/>
              <a:buNone/>
            </a:pPr>
            <a:r>
              <a:rPr lang="en-US" sz="2000" b="1">
                <a:solidFill>
                  <a:srgbClr val="CC9900"/>
                </a:solidFill>
                <a:latin typeface="Microsoft Sans Serif" pitchFamily="34" charset="0"/>
              </a:rPr>
              <a:t>2s   2p</a:t>
            </a:r>
          </a:p>
          <a:p>
            <a:pPr>
              <a:lnSpc>
                <a:spcPct val="90000"/>
              </a:lnSpc>
              <a:buFontTx/>
              <a:buNone/>
            </a:pPr>
            <a:r>
              <a:rPr lang="en-US" sz="2000" b="1">
                <a:solidFill>
                  <a:srgbClr val="CC9900"/>
                </a:solidFill>
                <a:latin typeface="Microsoft Sans Serif" pitchFamily="34" charset="0"/>
              </a:rPr>
              <a:t>3s   3p   3d</a:t>
            </a:r>
          </a:p>
          <a:p>
            <a:pPr>
              <a:lnSpc>
                <a:spcPct val="90000"/>
              </a:lnSpc>
              <a:buFontTx/>
              <a:buNone/>
            </a:pPr>
            <a:r>
              <a:rPr lang="en-US" sz="2000" b="1">
                <a:solidFill>
                  <a:srgbClr val="CC9900"/>
                </a:solidFill>
                <a:latin typeface="Microsoft Sans Serif" pitchFamily="34" charset="0"/>
              </a:rPr>
              <a:t>4s   4p   4d   4f</a:t>
            </a:r>
          </a:p>
          <a:p>
            <a:pPr>
              <a:lnSpc>
                <a:spcPct val="90000"/>
              </a:lnSpc>
              <a:buFontTx/>
              <a:buNone/>
            </a:pPr>
            <a:r>
              <a:rPr lang="en-US" sz="2000" b="1">
                <a:solidFill>
                  <a:srgbClr val="CC9900"/>
                </a:solidFill>
                <a:latin typeface="Microsoft Sans Serif" pitchFamily="34" charset="0"/>
              </a:rPr>
              <a:t>5s   5p   5d   5f</a:t>
            </a:r>
          </a:p>
          <a:p>
            <a:pPr>
              <a:lnSpc>
                <a:spcPct val="90000"/>
              </a:lnSpc>
              <a:buFontTx/>
              <a:buNone/>
            </a:pPr>
            <a:r>
              <a:rPr lang="en-US" sz="2000" b="1">
                <a:solidFill>
                  <a:srgbClr val="CC9900"/>
                </a:solidFill>
                <a:latin typeface="Microsoft Sans Serif" pitchFamily="34" charset="0"/>
              </a:rPr>
              <a:t>6s   6p   6d</a:t>
            </a:r>
          </a:p>
          <a:p>
            <a:pPr>
              <a:lnSpc>
                <a:spcPct val="90000"/>
              </a:lnSpc>
              <a:buFontTx/>
              <a:buNone/>
            </a:pPr>
            <a:r>
              <a:rPr lang="en-US" sz="2000" b="1">
                <a:solidFill>
                  <a:srgbClr val="CC9900"/>
                </a:solidFill>
                <a:latin typeface="Microsoft Sans Serif" pitchFamily="34" charset="0"/>
              </a:rPr>
              <a:t>7s   7p</a:t>
            </a:r>
            <a:r>
              <a:rPr lang="en-US" sz="1200"/>
              <a:t> </a:t>
            </a:r>
            <a:endParaRPr lang="el-GR" sz="1200"/>
          </a:p>
        </p:txBody>
      </p:sp>
      <p:sp>
        <p:nvSpPr>
          <p:cNvPr id="374789" name="Line 5"/>
          <p:cNvSpPr>
            <a:spLocks noChangeShapeType="1"/>
          </p:cNvSpPr>
          <p:nvPr/>
        </p:nvSpPr>
        <p:spPr bwMode="auto">
          <a:xfrm flipH="1">
            <a:off x="4322763" y="2627313"/>
            <a:ext cx="2159000" cy="1441450"/>
          </a:xfrm>
          <a:prstGeom prst="line">
            <a:avLst/>
          </a:prstGeom>
          <a:noFill/>
          <a:ln w="9525">
            <a:solidFill>
              <a:schemeClr val="tx1"/>
            </a:solidFill>
            <a:round/>
            <a:headEnd/>
            <a:tailEnd type="triangle" w="med" len="med"/>
          </a:ln>
          <a:effectLst/>
        </p:spPr>
        <p:txBody>
          <a:bodyPr/>
          <a:lstStyle/>
          <a:p>
            <a:endParaRPr lang="el-GR"/>
          </a:p>
        </p:txBody>
      </p:sp>
      <p:sp>
        <p:nvSpPr>
          <p:cNvPr id="374790" name="Line 6"/>
          <p:cNvSpPr>
            <a:spLocks noChangeShapeType="1"/>
          </p:cNvSpPr>
          <p:nvPr/>
        </p:nvSpPr>
        <p:spPr bwMode="auto">
          <a:xfrm flipH="1">
            <a:off x="4322763" y="2844800"/>
            <a:ext cx="2230437" cy="1511300"/>
          </a:xfrm>
          <a:prstGeom prst="line">
            <a:avLst/>
          </a:prstGeom>
          <a:noFill/>
          <a:ln w="9525">
            <a:solidFill>
              <a:schemeClr val="tx1"/>
            </a:solidFill>
            <a:round/>
            <a:headEnd/>
            <a:tailEnd type="triangle" w="med" len="med"/>
          </a:ln>
          <a:effectLst/>
        </p:spPr>
        <p:txBody>
          <a:bodyPr/>
          <a:lstStyle/>
          <a:p>
            <a:endParaRPr lang="el-GR"/>
          </a:p>
        </p:txBody>
      </p:sp>
      <p:sp>
        <p:nvSpPr>
          <p:cNvPr id="374791" name="Line 7"/>
          <p:cNvSpPr>
            <a:spLocks noChangeShapeType="1"/>
          </p:cNvSpPr>
          <p:nvPr/>
        </p:nvSpPr>
        <p:spPr bwMode="auto">
          <a:xfrm flipH="1">
            <a:off x="4322763" y="2555875"/>
            <a:ext cx="1798637" cy="1223963"/>
          </a:xfrm>
          <a:prstGeom prst="line">
            <a:avLst/>
          </a:prstGeom>
          <a:noFill/>
          <a:ln w="9525">
            <a:solidFill>
              <a:schemeClr val="tx1"/>
            </a:solidFill>
            <a:round/>
            <a:headEnd/>
            <a:tailEnd type="triangle" w="med" len="med"/>
          </a:ln>
          <a:effectLst/>
        </p:spPr>
        <p:txBody>
          <a:bodyPr/>
          <a:lstStyle/>
          <a:p>
            <a:endParaRPr lang="el-GR"/>
          </a:p>
        </p:txBody>
      </p:sp>
      <p:sp>
        <p:nvSpPr>
          <p:cNvPr id="374792" name="Line 8"/>
          <p:cNvSpPr>
            <a:spLocks noChangeShapeType="1"/>
          </p:cNvSpPr>
          <p:nvPr/>
        </p:nvSpPr>
        <p:spPr bwMode="auto">
          <a:xfrm flipH="1">
            <a:off x="4322763" y="2268538"/>
            <a:ext cx="1727200" cy="1152525"/>
          </a:xfrm>
          <a:prstGeom prst="line">
            <a:avLst/>
          </a:prstGeom>
          <a:noFill/>
          <a:ln w="9525">
            <a:solidFill>
              <a:schemeClr val="tx1"/>
            </a:solidFill>
            <a:round/>
            <a:headEnd/>
            <a:tailEnd type="triangle" w="med" len="med"/>
          </a:ln>
          <a:effectLst/>
        </p:spPr>
        <p:txBody>
          <a:bodyPr/>
          <a:lstStyle/>
          <a:p>
            <a:endParaRPr lang="el-GR"/>
          </a:p>
        </p:txBody>
      </p:sp>
      <p:sp>
        <p:nvSpPr>
          <p:cNvPr id="374793" name="Line 9"/>
          <p:cNvSpPr>
            <a:spLocks noChangeShapeType="1"/>
          </p:cNvSpPr>
          <p:nvPr/>
        </p:nvSpPr>
        <p:spPr bwMode="auto">
          <a:xfrm flipH="1">
            <a:off x="4322763" y="2052638"/>
            <a:ext cx="1511300" cy="1008062"/>
          </a:xfrm>
          <a:prstGeom prst="line">
            <a:avLst/>
          </a:prstGeom>
          <a:noFill/>
          <a:ln w="9525">
            <a:solidFill>
              <a:schemeClr val="tx1"/>
            </a:solidFill>
            <a:round/>
            <a:headEnd/>
            <a:tailEnd type="triangle" w="med" len="med"/>
          </a:ln>
          <a:effectLst/>
        </p:spPr>
        <p:txBody>
          <a:bodyPr/>
          <a:lstStyle/>
          <a:p>
            <a:endParaRPr lang="el-GR"/>
          </a:p>
        </p:txBody>
      </p:sp>
      <p:sp>
        <p:nvSpPr>
          <p:cNvPr id="374794" name="Line 10"/>
          <p:cNvSpPr>
            <a:spLocks noChangeShapeType="1"/>
          </p:cNvSpPr>
          <p:nvPr/>
        </p:nvSpPr>
        <p:spPr bwMode="auto">
          <a:xfrm flipH="1">
            <a:off x="4322763" y="1836738"/>
            <a:ext cx="1365250" cy="935037"/>
          </a:xfrm>
          <a:prstGeom prst="line">
            <a:avLst/>
          </a:prstGeom>
          <a:noFill/>
          <a:ln w="9525">
            <a:solidFill>
              <a:schemeClr val="tx1"/>
            </a:solidFill>
            <a:round/>
            <a:headEnd/>
            <a:tailEnd type="triangle" w="med" len="med"/>
          </a:ln>
          <a:effectLst/>
        </p:spPr>
        <p:txBody>
          <a:bodyPr/>
          <a:lstStyle/>
          <a:p>
            <a:endParaRPr lang="el-GR"/>
          </a:p>
        </p:txBody>
      </p:sp>
      <p:sp>
        <p:nvSpPr>
          <p:cNvPr id="374795" name="Line 11"/>
          <p:cNvSpPr>
            <a:spLocks noChangeShapeType="1"/>
          </p:cNvSpPr>
          <p:nvPr/>
        </p:nvSpPr>
        <p:spPr bwMode="auto">
          <a:xfrm flipH="1">
            <a:off x="4319588" y="1692275"/>
            <a:ext cx="1152525" cy="792163"/>
          </a:xfrm>
          <a:prstGeom prst="line">
            <a:avLst/>
          </a:prstGeom>
          <a:noFill/>
          <a:ln w="9525">
            <a:solidFill>
              <a:schemeClr val="tx1"/>
            </a:solidFill>
            <a:round/>
            <a:headEnd/>
            <a:tailEnd type="triangle" w="med" len="med"/>
          </a:ln>
          <a:effectLst/>
        </p:spPr>
        <p:txBody>
          <a:bodyPr/>
          <a:lstStyle/>
          <a:p>
            <a:endParaRPr lang="el-GR"/>
          </a:p>
        </p:txBody>
      </p:sp>
      <p:sp>
        <p:nvSpPr>
          <p:cNvPr id="374796" name="Line 12"/>
          <p:cNvSpPr>
            <a:spLocks noChangeShapeType="1"/>
          </p:cNvSpPr>
          <p:nvPr/>
        </p:nvSpPr>
        <p:spPr bwMode="auto">
          <a:xfrm flipH="1">
            <a:off x="4322763" y="1547813"/>
            <a:ext cx="863600" cy="576262"/>
          </a:xfrm>
          <a:prstGeom prst="line">
            <a:avLst/>
          </a:prstGeom>
          <a:noFill/>
          <a:ln w="9525">
            <a:solidFill>
              <a:schemeClr val="tx1"/>
            </a:solidFill>
            <a:round/>
            <a:headEnd/>
            <a:tailEnd type="triangle" w="med" len="med"/>
          </a:ln>
          <a:effectLst/>
        </p:spPr>
        <p:txBody>
          <a:bodyPr/>
          <a:lstStyle/>
          <a:p>
            <a:endParaRPr lang="el-GR"/>
          </a:p>
        </p:txBody>
      </p:sp>
      <p:sp>
        <p:nvSpPr>
          <p:cNvPr id="374797" name="Text Box 13"/>
          <p:cNvSpPr txBox="1">
            <a:spLocks noChangeArrowheads="1"/>
          </p:cNvSpPr>
          <p:nvPr/>
        </p:nvSpPr>
        <p:spPr bwMode="auto">
          <a:xfrm>
            <a:off x="5329238" y="1187450"/>
            <a:ext cx="1584325" cy="304800"/>
          </a:xfrm>
          <a:prstGeom prst="rect">
            <a:avLst/>
          </a:prstGeom>
          <a:noFill/>
          <a:ln w="9525">
            <a:noFill/>
            <a:miter lim="800000"/>
            <a:headEnd/>
            <a:tailEnd/>
          </a:ln>
          <a:effectLst/>
        </p:spPr>
        <p:txBody>
          <a:bodyPr>
            <a:spAutoFit/>
          </a:bodyPr>
          <a:lstStyle/>
          <a:p>
            <a:pPr defTabSz="720725">
              <a:spcBef>
                <a:spcPct val="50000"/>
              </a:spcBef>
              <a:buClrTx/>
            </a:pPr>
            <a:endParaRPr lang="en-US" sz="1400">
              <a:solidFill>
                <a:schemeClr val="tx1"/>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4786"/>
                                        </p:tgtEl>
                                        <p:attrNameLst>
                                          <p:attrName>style.visibility</p:attrName>
                                        </p:attrNameLst>
                                      </p:cBhvr>
                                      <p:to>
                                        <p:strVal val="visible"/>
                                      </p:to>
                                    </p:set>
                                    <p:animEffect transition="in" filter="fade">
                                      <p:cBhvr>
                                        <p:cTn id="7" dur="2000"/>
                                        <p:tgtEl>
                                          <p:spTgt spid="3747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4787"/>
                                        </p:tgtEl>
                                        <p:attrNameLst>
                                          <p:attrName>style.visibility</p:attrName>
                                        </p:attrNameLst>
                                      </p:cBhvr>
                                      <p:to>
                                        <p:strVal val="visible"/>
                                      </p:to>
                                    </p:set>
                                    <p:animEffect transition="in" filter="fade">
                                      <p:cBhvr>
                                        <p:cTn id="10" dur="2000"/>
                                        <p:tgtEl>
                                          <p:spTgt spid="374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p:bldP spid="374787"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l-GR" sz="2800" dirty="0">
                <a:solidFill>
                  <a:schemeClr val="tx2">
                    <a:lumMod val="50000"/>
                  </a:schemeClr>
                </a:solidFill>
                <a:latin typeface="Microsoft Sans Serif" pitchFamily="34" charset="0"/>
              </a:rPr>
              <a:t>ΚΑΝΟΝΑΣ ΤΟΥ </a:t>
            </a:r>
            <a:r>
              <a:rPr lang="en-US" sz="2800" dirty="0">
                <a:solidFill>
                  <a:schemeClr val="tx2">
                    <a:lumMod val="50000"/>
                  </a:schemeClr>
                </a:solidFill>
                <a:latin typeface="Microsoft Sans Serif" pitchFamily="34" charset="0"/>
              </a:rPr>
              <a:t>HUND</a:t>
            </a:r>
            <a:endParaRPr lang="el-GR" sz="2800" dirty="0">
              <a:solidFill>
                <a:schemeClr val="tx2">
                  <a:lumMod val="50000"/>
                </a:schemeClr>
              </a:solidFill>
              <a:latin typeface="Microsoft Sans Serif" pitchFamily="34" charset="0"/>
            </a:endParaRPr>
          </a:p>
        </p:txBody>
      </p:sp>
      <p:sp>
        <p:nvSpPr>
          <p:cNvPr id="375811" name="Rectangle 3"/>
          <p:cNvSpPr>
            <a:spLocks noGrp="1" noChangeArrowheads="1"/>
          </p:cNvSpPr>
          <p:nvPr>
            <p:ph type="body" sz="half" idx="1"/>
          </p:nvPr>
        </p:nvSpPr>
        <p:spPr>
          <a:xfrm>
            <a:off x="216075" y="1260475"/>
            <a:ext cx="3308176" cy="3540125"/>
          </a:xfrm>
        </p:spPr>
        <p:txBody>
          <a:bodyPr/>
          <a:lstStyle/>
          <a:p>
            <a:pPr>
              <a:buNone/>
            </a:pPr>
            <a:r>
              <a:rPr lang="el-GR" sz="2400" dirty="0" smtClean="0">
                <a:solidFill>
                  <a:schemeClr val="bg2"/>
                </a:solidFill>
                <a:latin typeface="Calibri" pitchFamily="34" charset="0"/>
                <a:cs typeface="Calibri" pitchFamily="34" charset="0"/>
              </a:rPr>
              <a:t>    </a:t>
            </a:r>
            <a:r>
              <a:rPr lang="en-US" sz="2400" dirty="0" smtClean="0">
                <a:solidFill>
                  <a:schemeClr val="bg2"/>
                </a:solidFill>
                <a:latin typeface="Calibri" pitchFamily="34" charset="0"/>
                <a:cs typeface="Calibri" pitchFamily="34" charset="0"/>
              </a:rPr>
              <a:t>H</a:t>
            </a:r>
            <a:r>
              <a:rPr lang="el-GR" sz="2400" dirty="0" err="1">
                <a:solidFill>
                  <a:schemeClr val="bg2"/>
                </a:solidFill>
                <a:latin typeface="Calibri" pitchFamily="34" charset="0"/>
                <a:cs typeface="Calibri" pitchFamily="34" charset="0"/>
              </a:rPr>
              <a:t>λεκτρόνια</a:t>
            </a:r>
            <a:r>
              <a:rPr lang="el-GR" sz="2400" dirty="0">
                <a:solidFill>
                  <a:schemeClr val="bg2"/>
                </a:solidFill>
                <a:latin typeface="Calibri" pitchFamily="34" charset="0"/>
                <a:cs typeface="Calibri" pitchFamily="34" charset="0"/>
              </a:rPr>
              <a:t> που καταλαμβάνουν τροχιακά της ίδιας ενέργειας (της ίδιας </a:t>
            </a:r>
            <a:r>
              <a:rPr lang="el-GR" sz="2400" dirty="0" err="1">
                <a:solidFill>
                  <a:schemeClr val="bg2"/>
                </a:solidFill>
                <a:latin typeface="Calibri" pitchFamily="34" charset="0"/>
                <a:cs typeface="Calibri" pitchFamily="34" charset="0"/>
              </a:rPr>
              <a:t>υποστιβάδας</a:t>
            </a:r>
            <a:r>
              <a:rPr lang="el-GR" sz="2400" dirty="0">
                <a:solidFill>
                  <a:schemeClr val="bg2"/>
                </a:solidFill>
                <a:latin typeface="Calibri" pitchFamily="34" charset="0"/>
                <a:cs typeface="Calibri" pitchFamily="34" charset="0"/>
              </a:rPr>
              <a:t>) έχουν κατά προτίμηση παράλληλα </a:t>
            </a:r>
            <a:r>
              <a:rPr lang="en-US" sz="2400" dirty="0">
                <a:solidFill>
                  <a:schemeClr val="bg2"/>
                </a:solidFill>
                <a:latin typeface="Calibri" pitchFamily="34" charset="0"/>
                <a:cs typeface="Calibri" pitchFamily="34" charset="0"/>
              </a:rPr>
              <a:t>spin</a:t>
            </a:r>
            <a:endParaRPr lang="el-GR" sz="2400" dirty="0">
              <a:solidFill>
                <a:schemeClr val="bg2"/>
              </a:solidFill>
              <a:latin typeface="Calibri" pitchFamily="34" charset="0"/>
              <a:cs typeface="Calibri" pitchFamily="34" charset="0"/>
            </a:endParaRPr>
          </a:p>
        </p:txBody>
      </p:sp>
      <p:sp>
        <p:nvSpPr>
          <p:cNvPr id="375812" name="Rectangle 4"/>
          <p:cNvSpPr>
            <a:spLocks noGrp="1" noChangeArrowheads="1"/>
          </p:cNvSpPr>
          <p:nvPr>
            <p:ph sz="quarter" idx="2"/>
          </p:nvPr>
        </p:nvSpPr>
        <p:spPr/>
        <p:txBody>
          <a:bodyPr/>
          <a:lstStyle/>
          <a:p>
            <a:pPr>
              <a:buFontTx/>
              <a:buNone/>
            </a:pPr>
            <a:r>
              <a:rPr lang="el-GR" sz="1900" b="1" u="sng" dirty="0">
                <a:solidFill>
                  <a:schemeClr val="bg2"/>
                </a:solidFill>
                <a:latin typeface="Microsoft Sans Serif" pitchFamily="34" charset="0"/>
              </a:rPr>
              <a:t>Δομή </a:t>
            </a:r>
            <a:r>
              <a:rPr lang="el-GR" sz="1900" b="1" u="sng" baseline="-25000" dirty="0">
                <a:solidFill>
                  <a:schemeClr val="bg2"/>
                </a:solidFill>
                <a:latin typeface="Microsoft Sans Serif" pitchFamily="34" charset="0"/>
              </a:rPr>
              <a:t>7</a:t>
            </a:r>
            <a:r>
              <a:rPr lang="el-GR" sz="1900" b="1" u="sng" dirty="0">
                <a:solidFill>
                  <a:schemeClr val="bg2"/>
                </a:solidFill>
                <a:latin typeface="Microsoft Sans Serif" pitchFamily="34" charset="0"/>
              </a:rPr>
              <a:t>Ν:</a:t>
            </a:r>
          </a:p>
          <a:p>
            <a:pPr>
              <a:buFontTx/>
              <a:buNone/>
            </a:pPr>
            <a:r>
              <a:rPr lang="en-US" sz="1900" dirty="0">
                <a:solidFill>
                  <a:schemeClr val="bg2"/>
                </a:solidFill>
                <a:latin typeface="Microsoft Sans Serif" pitchFamily="34" charset="0"/>
              </a:rPr>
              <a:t> </a:t>
            </a:r>
            <a:r>
              <a:rPr lang="el-GR" sz="1900" dirty="0">
                <a:solidFill>
                  <a:schemeClr val="bg2"/>
                </a:solidFill>
                <a:latin typeface="Microsoft Sans Serif" pitchFamily="34" charset="0"/>
              </a:rPr>
              <a:t>1</a:t>
            </a:r>
            <a:r>
              <a:rPr lang="en-US" sz="1900" dirty="0">
                <a:solidFill>
                  <a:schemeClr val="bg2"/>
                </a:solidFill>
                <a:latin typeface="Microsoft Sans Serif" pitchFamily="34" charset="0"/>
              </a:rPr>
              <a:t>s     2s     2p</a:t>
            </a:r>
            <a:r>
              <a:rPr lang="en-US" sz="1900" baseline="-25000" dirty="0">
                <a:solidFill>
                  <a:schemeClr val="bg2"/>
                </a:solidFill>
                <a:latin typeface="Microsoft Sans Serif" pitchFamily="34" charset="0"/>
              </a:rPr>
              <a:t>x</a:t>
            </a:r>
            <a:r>
              <a:rPr lang="en-US" sz="1900" dirty="0">
                <a:solidFill>
                  <a:schemeClr val="bg2"/>
                </a:solidFill>
                <a:latin typeface="Microsoft Sans Serif" pitchFamily="34" charset="0"/>
              </a:rPr>
              <a:t> 2p</a:t>
            </a:r>
            <a:r>
              <a:rPr lang="en-US" sz="1900" baseline="-25000" dirty="0">
                <a:solidFill>
                  <a:schemeClr val="bg2"/>
                </a:solidFill>
                <a:latin typeface="Microsoft Sans Serif" pitchFamily="34" charset="0"/>
              </a:rPr>
              <a:t>y</a:t>
            </a:r>
            <a:r>
              <a:rPr lang="en-US" sz="1900" dirty="0">
                <a:solidFill>
                  <a:schemeClr val="bg2"/>
                </a:solidFill>
                <a:latin typeface="Microsoft Sans Serif" pitchFamily="34" charset="0"/>
              </a:rPr>
              <a:t> 2p</a:t>
            </a:r>
            <a:r>
              <a:rPr lang="en-US" sz="1900" baseline="-25000" dirty="0">
                <a:solidFill>
                  <a:schemeClr val="bg2"/>
                </a:solidFill>
                <a:latin typeface="Microsoft Sans Serif" pitchFamily="34" charset="0"/>
              </a:rPr>
              <a:t>z</a:t>
            </a:r>
            <a:endParaRPr lang="el-GR" sz="1900" baseline="-25000" dirty="0">
              <a:solidFill>
                <a:schemeClr val="bg2"/>
              </a:solidFill>
              <a:latin typeface="Microsoft Sans Serif" pitchFamily="34" charset="0"/>
            </a:endParaRPr>
          </a:p>
          <a:p>
            <a:pPr>
              <a:buFontTx/>
              <a:buNone/>
            </a:pPr>
            <a:r>
              <a:rPr lang="el-GR" sz="1900" dirty="0">
                <a:solidFill>
                  <a:schemeClr val="bg2"/>
                </a:solidFill>
                <a:latin typeface="Microsoft Sans Serif" pitchFamily="34" charset="0"/>
              </a:rPr>
              <a:t>(</a:t>
            </a:r>
            <a:r>
              <a:rPr lang="el-GR" sz="1900" dirty="0" err="1">
                <a:solidFill>
                  <a:schemeClr val="bg2"/>
                </a:solidFill>
                <a:cs typeface="Arial" charset="0"/>
              </a:rPr>
              <a:t>↑↓</a:t>
            </a:r>
            <a:r>
              <a:rPr lang="el-GR" sz="1900" dirty="0">
                <a:solidFill>
                  <a:schemeClr val="bg2"/>
                </a:solidFill>
                <a:cs typeface="Arial" charset="0"/>
              </a:rPr>
              <a:t>)   (</a:t>
            </a:r>
            <a:r>
              <a:rPr lang="el-GR" sz="1900" dirty="0" err="1">
                <a:solidFill>
                  <a:schemeClr val="bg2"/>
                </a:solidFill>
                <a:cs typeface="Arial" charset="0"/>
              </a:rPr>
              <a:t>↑↓</a:t>
            </a:r>
            <a:r>
              <a:rPr lang="el-GR" sz="1900" dirty="0">
                <a:solidFill>
                  <a:schemeClr val="bg2"/>
                </a:solidFill>
                <a:cs typeface="Arial" charset="0"/>
              </a:rPr>
              <a:t>)   (↑  )(↑  )(↑  )</a:t>
            </a:r>
            <a:endParaRPr lang="en-US" sz="1900" dirty="0">
              <a:solidFill>
                <a:schemeClr val="bg2"/>
              </a:solidFill>
              <a:cs typeface="Arial" charset="0"/>
            </a:endParaRPr>
          </a:p>
          <a:p>
            <a:pPr>
              <a:buFontTx/>
              <a:buNone/>
            </a:pPr>
            <a:endParaRPr lang="en-US" sz="1900" dirty="0">
              <a:solidFill>
                <a:schemeClr val="bg2"/>
              </a:solidFill>
              <a:cs typeface="Arial" charset="0"/>
            </a:endParaRPr>
          </a:p>
          <a:p>
            <a:pPr>
              <a:buFontTx/>
              <a:buNone/>
            </a:pPr>
            <a:r>
              <a:rPr lang="el-GR" sz="1900" b="1" u="sng" dirty="0">
                <a:solidFill>
                  <a:schemeClr val="bg2"/>
                </a:solidFill>
                <a:latin typeface="Microsoft Sans Serif" pitchFamily="34" charset="0"/>
                <a:cs typeface="Arial" charset="0"/>
              </a:rPr>
              <a:t>Δομή </a:t>
            </a:r>
            <a:r>
              <a:rPr lang="el-GR" sz="1900" b="1" u="sng" baseline="-25000" dirty="0">
                <a:solidFill>
                  <a:schemeClr val="bg2"/>
                </a:solidFill>
                <a:latin typeface="Microsoft Sans Serif" pitchFamily="34" charset="0"/>
                <a:cs typeface="Arial" charset="0"/>
              </a:rPr>
              <a:t>8</a:t>
            </a:r>
            <a:r>
              <a:rPr lang="el-GR" sz="1900" b="1" u="sng" dirty="0">
                <a:solidFill>
                  <a:schemeClr val="bg2"/>
                </a:solidFill>
                <a:latin typeface="Microsoft Sans Serif" pitchFamily="34" charset="0"/>
                <a:cs typeface="Arial" charset="0"/>
              </a:rPr>
              <a:t>Ο:</a:t>
            </a:r>
          </a:p>
          <a:p>
            <a:pPr>
              <a:buFontTx/>
              <a:buNone/>
            </a:pPr>
            <a:r>
              <a:rPr lang="el-GR" sz="1900" dirty="0">
                <a:solidFill>
                  <a:schemeClr val="bg2"/>
                </a:solidFill>
                <a:latin typeface="Microsoft Sans Serif" pitchFamily="34" charset="0"/>
              </a:rPr>
              <a:t> 1</a:t>
            </a:r>
            <a:r>
              <a:rPr lang="en-US" sz="1900" dirty="0">
                <a:solidFill>
                  <a:schemeClr val="bg2"/>
                </a:solidFill>
                <a:latin typeface="Microsoft Sans Serif" pitchFamily="34" charset="0"/>
              </a:rPr>
              <a:t>s     </a:t>
            </a:r>
            <a:r>
              <a:rPr lang="el-GR" sz="1900" dirty="0">
                <a:solidFill>
                  <a:schemeClr val="bg2"/>
                </a:solidFill>
                <a:latin typeface="Microsoft Sans Serif" pitchFamily="34" charset="0"/>
              </a:rPr>
              <a:t> </a:t>
            </a:r>
            <a:r>
              <a:rPr lang="en-US" sz="1900" dirty="0">
                <a:solidFill>
                  <a:schemeClr val="bg2"/>
                </a:solidFill>
                <a:latin typeface="Microsoft Sans Serif" pitchFamily="34" charset="0"/>
              </a:rPr>
              <a:t>2s    2p</a:t>
            </a:r>
            <a:r>
              <a:rPr lang="en-US" sz="1900" baseline="-25000" dirty="0">
                <a:solidFill>
                  <a:schemeClr val="bg2"/>
                </a:solidFill>
                <a:latin typeface="Microsoft Sans Serif" pitchFamily="34" charset="0"/>
              </a:rPr>
              <a:t>x</a:t>
            </a:r>
            <a:r>
              <a:rPr lang="el-GR" sz="1900" dirty="0">
                <a:solidFill>
                  <a:schemeClr val="bg2"/>
                </a:solidFill>
                <a:latin typeface="Microsoft Sans Serif" pitchFamily="34" charset="0"/>
              </a:rPr>
              <a:t> </a:t>
            </a:r>
            <a:r>
              <a:rPr lang="en-US" sz="1900" dirty="0">
                <a:solidFill>
                  <a:schemeClr val="bg2"/>
                </a:solidFill>
                <a:latin typeface="Microsoft Sans Serif" pitchFamily="34" charset="0"/>
              </a:rPr>
              <a:t>2p</a:t>
            </a:r>
            <a:r>
              <a:rPr lang="en-US" sz="1900" baseline="-25000" dirty="0">
                <a:solidFill>
                  <a:schemeClr val="bg2"/>
                </a:solidFill>
                <a:latin typeface="Microsoft Sans Serif" pitchFamily="34" charset="0"/>
              </a:rPr>
              <a:t>y</a:t>
            </a:r>
            <a:r>
              <a:rPr lang="en-US" sz="1900" dirty="0">
                <a:solidFill>
                  <a:schemeClr val="bg2"/>
                </a:solidFill>
                <a:latin typeface="Microsoft Sans Serif" pitchFamily="34" charset="0"/>
              </a:rPr>
              <a:t> 2p</a:t>
            </a:r>
            <a:r>
              <a:rPr lang="en-US" sz="1900" baseline="-25000" dirty="0">
                <a:solidFill>
                  <a:schemeClr val="bg2"/>
                </a:solidFill>
                <a:latin typeface="Microsoft Sans Serif" pitchFamily="34" charset="0"/>
              </a:rPr>
              <a:t>z</a:t>
            </a:r>
            <a:endParaRPr lang="el-GR" sz="1900" dirty="0">
              <a:solidFill>
                <a:schemeClr val="bg2"/>
              </a:solidFill>
              <a:latin typeface="Microsoft Sans Serif" pitchFamily="34" charset="0"/>
              <a:cs typeface="Arial" charset="0"/>
            </a:endParaRPr>
          </a:p>
          <a:p>
            <a:pPr>
              <a:buFontTx/>
              <a:buNone/>
            </a:pPr>
            <a:r>
              <a:rPr lang="el-GR" sz="1900" dirty="0">
                <a:solidFill>
                  <a:schemeClr val="bg2"/>
                </a:solidFill>
                <a:latin typeface="Microsoft Sans Serif" pitchFamily="34" charset="0"/>
              </a:rPr>
              <a:t>(</a:t>
            </a:r>
            <a:r>
              <a:rPr lang="el-GR" sz="1900" dirty="0" err="1">
                <a:solidFill>
                  <a:schemeClr val="bg2"/>
                </a:solidFill>
                <a:cs typeface="Arial" charset="0"/>
              </a:rPr>
              <a:t>↑↓</a:t>
            </a:r>
            <a:r>
              <a:rPr lang="el-GR" sz="1900" dirty="0">
                <a:solidFill>
                  <a:schemeClr val="bg2"/>
                </a:solidFill>
                <a:cs typeface="Arial" charset="0"/>
              </a:rPr>
              <a:t>)   (</a:t>
            </a:r>
            <a:r>
              <a:rPr lang="el-GR" sz="1900" dirty="0" err="1">
                <a:solidFill>
                  <a:schemeClr val="bg2"/>
                </a:solidFill>
                <a:cs typeface="Arial" charset="0"/>
              </a:rPr>
              <a:t>↑↓</a:t>
            </a:r>
            <a:r>
              <a:rPr lang="el-GR" sz="1900" dirty="0">
                <a:solidFill>
                  <a:schemeClr val="bg2"/>
                </a:solidFill>
                <a:cs typeface="Arial" charset="0"/>
              </a:rPr>
              <a:t>)   (</a:t>
            </a:r>
            <a:r>
              <a:rPr lang="el-GR" sz="1900" dirty="0" err="1">
                <a:solidFill>
                  <a:schemeClr val="bg2"/>
                </a:solidFill>
                <a:cs typeface="Arial" charset="0"/>
              </a:rPr>
              <a:t>↑↓</a:t>
            </a:r>
            <a:r>
              <a:rPr lang="el-GR" sz="1900" dirty="0">
                <a:solidFill>
                  <a:schemeClr val="bg2"/>
                </a:solidFill>
                <a:cs typeface="Arial" charset="0"/>
              </a:rPr>
              <a:t>)(↑  )(↑  )</a:t>
            </a:r>
            <a:endParaRPr lang="el-GR" sz="1900" dirty="0">
              <a:solidFill>
                <a:schemeClr val="bg2"/>
              </a:solidFill>
              <a:latin typeface="Microsoft Sans Serif" pitchFamily="34" charset="0"/>
              <a:cs typeface="Arial" charset="0"/>
            </a:endParaRPr>
          </a:p>
          <a:p>
            <a:pPr>
              <a:buFontTx/>
              <a:buNone/>
            </a:pPr>
            <a:endParaRPr lang="el-GR" sz="1900" dirty="0">
              <a:solidFill>
                <a:schemeClr val="hlink"/>
              </a:solidFill>
              <a:latin typeface="Microsoft Sans Serif" pitchFamily="34"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fade">
                                      <p:cBhvr>
                                        <p:cTn id="7" dur="2000"/>
                                        <p:tgtEl>
                                          <p:spTgt spid="3758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5811"/>
                                        </p:tgtEl>
                                        <p:attrNameLst>
                                          <p:attrName>style.visibility</p:attrName>
                                        </p:attrNameLst>
                                      </p:cBhvr>
                                      <p:to>
                                        <p:strVal val="visible"/>
                                      </p:to>
                                    </p:set>
                                    <p:animEffect transition="in" filter="fade">
                                      <p:cBhvr>
                                        <p:cTn id="10" dur="2000"/>
                                        <p:tgtEl>
                                          <p:spTgt spid="375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p:bldP spid="3758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ΦΑΣΜΑΤΑ</a:t>
            </a:r>
            <a:br>
              <a:rPr lang="el-GR" sz="3200"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br>
            <a:endParaRPr lang="el-GR" sz="3200"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2 - Θέση περιεχομένου"/>
          <p:cNvSpPr>
            <a:spLocks noGrp="1"/>
          </p:cNvSpPr>
          <p:nvPr>
            <p:ph idx="1"/>
          </p:nvPr>
        </p:nvSpPr>
        <p:spPr>
          <a:xfrm>
            <a:off x="360363" y="756121"/>
            <a:ext cx="6336431" cy="4044479"/>
          </a:xfrm>
        </p:spPr>
        <p:txBody>
          <a:bodyPr/>
          <a:lstStyle/>
          <a:p>
            <a:pPr algn="just">
              <a:buClrTx/>
              <a:buFont typeface="Wingdings" pitchFamily="2" charset="2"/>
              <a:buChar char="Ø"/>
            </a:pPr>
            <a:r>
              <a:rPr lang="el-GR" dirty="0" smtClean="0">
                <a:solidFill>
                  <a:schemeClr val="bg2"/>
                </a:solidFill>
              </a:rPr>
              <a:t>Φάσμα μιας ακτινοβολίας ονομάζεται το σύνολο των απλών ακτινοβολιών από τις οποίες αποτελείται. Απλές ακτινοβολίες είναι αυτές που δεν αναλύονται περαιτέρω.</a:t>
            </a:r>
          </a:p>
          <a:p>
            <a:pPr algn="just">
              <a:buClrTx/>
              <a:buFont typeface="Wingdings" pitchFamily="2" charset="2"/>
              <a:buChar char="Ø"/>
            </a:pPr>
            <a:r>
              <a:rPr lang="el-GR" b="1" u="sng" dirty="0" smtClean="0">
                <a:solidFill>
                  <a:schemeClr val="bg2"/>
                </a:solidFill>
              </a:rPr>
              <a:t>Φάσμα εκπομπής:</a:t>
            </a:r>
            <a:r>
              <a:rPr lang="el-GR" dirty="0" smtClean="0">
                <a:solidFill>
                  <a:schemeClr val="bg2"/>
                </a:solidFill>
              </a:rPr>
              <a:t> Το φάσμα της ακτινοβολίας που εκπέμπει μία φωτεινή πηγή.</a:t>
            </a:r>
          </a:p>
          <a:p>
            <a:pPr algn="just">
              <a:buClrTx/>
              <a:buFont typeface="Wingdings" pitchFamily="2" charset="2"/>
              <a:buChar char="§"/>
            </a:pPr>
            <a:r>
              <a:rPr lang="el-GR" dirty="0" smtClean="0">
                <a:solidFill>
                  <a:schemeClr val="bg2"/>
                </a:solidFill>
              </a:rPr>
              <a:t>Το φάσμα εκπομπής μπορεί να είναι: </a:t>
            </a:r>
            <a:r>
              <a:rPr lang="el-GR" b="1" dirty="0" smtClean="0">
                <a:solidFill>
                  <a:schemeClr val="bg2"/>
                </a:solidFill>
              </a:rPr>
              <a:t>συνεχές φάσμα ή γραμμικό φάσμα</a:t>
            </a:r>
            <a:endParaRPr lang="el-GR" dirty="0" smtClean="0">
              <a:solidFill>
                <a:schemeClr val="bg2"/>
              </a:solidFill>
            </a:endParaRPr>
          </a:p>
          <a:p>
            <a:endParaRPr lang="el-GR"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0363" y="179388"/>
            <a:ext cx="6480175" cy="504725"/>
          </a:xfrm>
        </p:spPr>
        <p:txBody>
          <a:bodyPr/>
          <a:lstStyle/>
          <a:p>
            <a:r>
              <a:rPr lang="el-GR" sz="3200" b="1" dirty="0" smtClean="0">
                <a:solidFill>
                  <a:schemeClr val="bg2"/>
                </a:solidFill>
                <a:effectLst/>
                <a:latin typeface="Calibri" pitchFamily="34" charset="0"/>
                <a:cs typeface="Calibri" pitchFamily="34" charset="0"/>
              </a:rPr>
              <a:t>Συνεχές φάσμα</a:t>
            </a:r>
            <a:endParaRPr lang="el-GR" sz="3200" b="1" dirty="0">
              <a:effectLst/>
              <a:latin typeface="Calibri" pitchFamily="34" charset="0"/>
              <a:cs typeface="Calibri" pitchFamily="34" charset="0"/>
            </a:endParaRPr>
          </a:p>
        </p:txBody>
      </p:sp>
      <p:sp>
        <p:nvSpPr>
          <p:cNvPr id="3" name="2 - Θέση περιεχομένου"/>
          <p:cNvSpPr>
            <a:spLocks noGrp="1"/>
          </p:cNvSpPr>
          <p:nvPr>
            <p:ph idx="1"/>
          </p:nvPr>
        </p:nvSpPr>
        <p:spPr>
          <a:xfrm>
            <a:off x="360363" y="612106"/>
            <a:ext cx="6480175" cy="2808312"/>
          </a:xfrm>
        </p:spPr>
        <p:txBody>
          <a:bodyPr/>
          <a:lstStyle/>
          <a:p>
            <a:pPr algn="just">
              <a:buNone/>
            </a:pPr>
            <a:r>
              <a:rPr lang="el-GR" sz="2800" dirty="0" smtClean="0">
                <a:solidFill>
                  <a:schemeClr val="bg2"/>
                </a:solidFill>
              </a:rPr>
              <a:t>       </a:t>
            </a:r>
            <a:r>
              <a:rPr lang="el-GR" sz="2200" dirty="0" smtClean="0">
                <a:solidFill>
                  <a:schemeClr val="bg2"/>
                </a:solidFill>
                <a:latin typeface="Calibri" pitchFamily="34" charset="0"/>
                <a:cs typeface="Calibri" pitchFamily="34" charset="0"/>
              </a:rPr>
              <a:t>Είναι ένα φάσμα που περιέχει </a:t>
            </a:r>
            <a:r>
              <a:rPr lang="el-GR" sz="2200" b="1" dirty="0" smtClean="0">
                <a:solidFill>
                  <a:schemeClr val="bg2"/>
                </a:solidFill>
                <a:latin typeface="Calibri" pitchFamily="34" charset="0"/>
                <a:cs typeface="Calibri" pitchFamily="34" charset="0"/>
              </a:rPr>
              <a:t>όλα τα μήκη κύματος</a:t>
            </a:r>
            <a:r>
              <a:rPr lang="el-GR" sz="2200" dirty="0" smtClean="0">
                <a:solidFill>
                  <a:schemeClr val="bg2"/>
                </a:solidFill>
                <a:latin typeface="Calibri" pitchFamily="34" charset="0"/>
                <a:cs typeface="Calibri" pitchFamily="34" charset="0"/>
              </a:rPr>
              <a:t> του ορατού φωτός.</a:t>
            </a:r>
            <a:r>
              <a:rPr lang="el-GR" sz="2200" dirty="0" smtClean="0">
                <a:latin typeface="Calibri" pitchFamily="34" charset="0"/>
                <a:cs typeface="Calibri" pitchFamily="34" charset="0"/>
              </a:rPr>
              <a:t> </a:t>
            </a:r>
            <a:r>
              <a:rPr lang="el-GR" sz="2200" dirty="0" smtClean="0">
                <a:solidFill>
                  <a:schemeClr val="bg2"/>
                </a:solidFill>
                <a:latin typeface="Calibri" pitchFamily="34" charset="0"/>
                <a:cs typeface="Calibri" pitchFamily="34" charset="0"/>
              </a:rPr>
              <a:t>Τα συνεχή φάσματα εκπομπής των διαφόρων σωμάτων, δε διαφέρουν μεταξύ τους, οπότε η μελέτη τους δεν παρουσιάζει ενδιαφέρον, αφού δεν µας προσφέρουν καμία πληροφορία για τη χημική σύσταση του σώματος που εκπέμπει. </a:t>
            </a:r>
            <a:endParaRPr lang="el-GR" sz="2200" dirty="0">
              <a:latin typeface="Calibri" pitchFamily="34" charset="0"/>
              <a:cs typeface="Calibri" pitchFamily="34" charset="0"/>
            </a:endParaRPr>
          </a:p>
        </p:txBody>
      </p:sp>
      <p:pic>
        <p:nvPicPr>
          <p:cNvPr id="338945" name="Picture 1"/>
          <p:cNvPicPr>
            <a:picLocks noChangeAspect="1" noChangeArrowheads="1"/>
          </p:cNvPicPr>
          <p:nvPr/>
        </p:nvPicPr>
        <p:blipFill>
          <a:blip r:embed="rId2" cstate="print"/>
          <a:srcRect/>
          <a:stretch>
            <a:fillRect/>
          </a:stretch>
        </p:blipFill>
        <p:spPr bwMode="auto">
          <a:xfrm>
            <a:off x="1656234" y="3132385"/>
            <a:ext cx="4104456" cy="205747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4066" y="252066"/>
            <a:ext cx="6840760" cy="2736304"/>
          </a:xfrm>
        </p:spPr>
        <p:txBody>
          <a:bodyPr/>
          <a:lstStyle/>
          <a:p>
            <a:pPr algn="just">
              <a:buNone/>
            </a:pPr>
            <a:r>
              <a:rPr lang="el-GR" sz="2400" dirty="0" smtClean="0">
                <a:solidFill>
                  <a:schemeClr val="bg2"/>
                </a:solidFill>
                <a:latin typeface="Calibri" pitchFamily="34" charset="0"/>
                <a:cs typeface="Calibri" pitchFamily="34" charset="0"/>
              </a:rPr>
              <a:t>    Η μοναδική πληροφορία που δίνουν είναι για τη θερμοκρασία του υλικού. </a:t>
            </a:r>
            <a:r>
              <a:rPr lang="el-GR" sz="2400" b="1" dirty="0" smtClean="0">
                <a:solidFill>
                  <a:schemeClr val="bg2"/>
                </a:solidFill>
                <a:latin typeface="Calibri" pitchFamily="34" charset="0"/>
                <a:cs typeface="Calibri" pitchFamily="34" charset="0"/>
              </a:rPr>
              <a:t>Όσο πιο θερμό είναι ένα υλικό τόσο πιο λευκό είναι το φως που εκπέμπει.</a:t>
            </a:r>
            <a:endParaRPr lang="el-GR" sz="2400" dirty="0" smtClean="0">
              <a:solidFill>
                <a:schemeClr val="bg2"/>
              </a:solidFill>
              <a:latin typeface="Calibri" pitchFamily="34" charset="0"/>
              <a:cs typeface="Calibri" pitchFamily="34" charset="0"/>
            </a:endParaRPr>
          </a:p>
          <a:p>
            <a:pPr algn="just">
              <a:buNone/>
            </a:pPr>
            <a:r>
              <a:rPr lang="el-GR" sz="2400" dirty="0" smtClean="0">
                <a:solidFill>
                  <a:schemeClr val="bg2"/>
                </a:solidFill>
                <a:latin typeface="Calibri" pitchFamily="34" charset="0"/>
                <a:cs typeface="Calibri" pitchFamily="34" charset="0"/>
              </a:rPr>
              <a:t>    Συνεχή φάσματα εκπομπής δίνουν τα διάπυρα στερεά και υγρά σώματα.</a:t>
            </a:r>
          </a:p>
          <a:p>
            <a:endParaRPr lang="el-GR" dirty="0" smtClean="0"/>
          </a:p>
          <a:p>
            <a:endParaRPr lang="el-GR" dirty="0"/>
          </a:p>
        </p:txBody>
      </p:sp>
      <p:pic>
        <p:nvPicPr>
          <p:cNvPr id="337921" name="Picture 1"/>
          <p:cNvPicPr>
            <a:picLocks noChangeAspect="1" noChangeArrowheads="1"/>
          </p:cNvPicPr>
          <p:nvPr/>
        </p:nvPicPr>
        <p:blipFill>
          <a:blip r:embed="rId2" cstate="print"/>
          <a:srcRect/>
          <a:stretch>
            <a:fillRect/>
          </a:stretch>
        </p:blipFill>
        <p:spPr bwMode="auto">
          <a:xfrm>
            <a:off x="1008162" y="2628329"/>
            <a:ext cx="5287913" cy="255195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Κορυφή βουνού">
  <a:themeElements>
    <a:clrScheme name="Κορυφή βουνού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Κορυφή βουνού">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2009" tIns="36005" rIns="72009" bIns="36005" numCol="1" anchor="t" anchorCtr="0" compatLnSpc="1">
        <a:prstTxWarp prst="textNoShape">
          <a:avLst/>
        </a:prstTxWarp>
      </a:bodyPr>
      <a:lstStyle>
        <a:defPPr marL="269875" marR="0" indent="-269875" algn="l" defTabSz="720725" rtl="0" eaLnBrk="1" fontAlgn="base" latinLnBrk="0" hangingPunct="1">
          <a:lnSpc>
            <a:spcPct val="100000"/>
          </a:lnSpc>
          <a:spcBef>
            <a:spcPct val="20000"/>
          </a:spcBef>
          <a:spcAft>
            <a:spcPct val="0"/>
          </a:spcAft>
          <a:buClr>
            <a:schemeClr val="tx2"/>
          </a:buClr>
          <a:buSzTx/>
          <a:buFontTx/>
          <a:buNone/>
          <a:tabLst/>
          <a:defRPr kumimoji="0" lang="el-GR" sz="2500" b="0" i="0" u="none" strike="noStrike" cap="none" normalizeH="0" baseline="0" smtClean="0">
            <a:ln>
              <a:noFill/>
            </a:ln>
            <a:solidFill>
              <a:schemeClr val="accent2"/>
            </a:solidFill>
            <a:effectLst/>
            <a:latin typeface="Microsoft Sans Serif"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2009" tIns="36005" rIns="72009" bIns="36005" numCol="1" anchor="t" anchorCtr="0" compatLnSpc="1">
        <a:prstTxWarp prst="textNoShape">
          <a:avLst/>
        </a:prstTxWarp>
      </a:bodyPr>
      <a:lstStyle>
        <a:defPPr marL="269875" marR="0" indent="-269875" algn="l" defTabSz="720725" rtl="0" eaLnBrk="1" fontAlgn="base" latinLnBrk="0" hangingPunct="1">
          <a:lnSpc>
            <a:spcPct val="100000"/>
          </a:lnSpc>
          <a:spcBef>
            <a:spcPct val="20000"/>
          </a:spcBef>
          <a:spcAft>
            <a:spcPct val="0"/>
          </a:spcAft>
          <a:buClr>
            <a:schemeClr val="tx2"/>
          </a:buClr>
          <a:buSzTx/>
          <a:buFontTx/>
          <a:buNone/>
          <a:tabLst/>
          <a:defRPr kumimoji="0" lang="el-GR" sz="2500" b="0" i="0" u="none" strike="noStrike" cap="none" normalizeH="0" baseline="0" smtClean="0">
            <a:ln>
              <a:noFill/>
            </a:ln>
            <a:solidFill>
              <a:schemeClr val="accent2"/>
            </a:solidFill>
            <a:effectLst/>
            <a:latin typeface="Microsoft Sans Serif" pitchFamily="34" charset="0"/>
            <a:cs typeface="Arial" charset="0"/>
          </a:defRPr>
        </a:defPPr>
      </a:lstStyle>
    </a:lnDef>
  </a:objectDefaults>
  <a:extraClrSchemeLst>
    <a:extraClrScheme>
      <a:clrScheme name="Κορυφή βουνού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Κορυφή βουνού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Κορυφή βουνού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Κορυφή βουνού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Κορυφή βουνού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Κορυφή βουνού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Κορυφή βουνού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Κορυφή βουνού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Κορυφή βουνού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2928</TotalTime>
  <Words>2674</Words>
  <Application>Microsoft Office PowerPoint</Application>
  <PresentationFormat>Προσαρμογή</PresentationFormat>
  <Paragraphs>303</Paragraphs>
  <Slides>64</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64</vt:i4>
      </vt:variant>
    </vt:vector>
  </HeadingPairs>
  <TitlesOfParts>
    <vt:vector size="68" baseType="lpstr">
      <vt:lpstr>Κορυφή βουνού</vt:lpstr>
      <vt:lpstr>Εξίσωση</vt:lpstr>
      <vt:lpstr>Φωτογραφία του Photo Editor</vt:lpstr>
      <vt:lpstr>Equation</vt:lpstr>
      <vt:lpstr> ΑΤΟΜΙΚΟ ΠΡΟΤΥΠΟ</vt:lpstr>
      <vt:lpstr>Τόμσον (1856-1940) </vt:lpstr>
      <vt:lpstr>Ράδερφορντ (1871-1937) </vt:lpstr>
      <vt:lpstr>Μοντέλο του Rutherford</vt:lpstr>
      <vt:lpstr>Διαφάνεια 5</vt:lpstr>
      <vt:lpstr>Διαφάνεια 6</vt:lpstr>
      <vt:lpstr>ΦΑΣΜΑΤΑ </vt:lpstr>
      <vt:lpstr>Συνεχές φάσμα</vt:lpstr>
      <vt:lpstr>Διαφάνεια 9</vt:lpstr>
      <vt:lpstr>Γραμμικό φάσμα:</vt:lpstr>
      <vt:lpstr>Διαφάνεια 11</vt:lpstr>
      <vt:lpstr>Διαφάνεια 12</vt:lpstr>
      <vt:lpstr>ΦΑΣΜΑΤΑ ΕΚΠΟΜΠΗΣ</vt:lpstr>
      <vt:lpstr>Φάσμα απορρόφησης</vt:lpstr>
      <vt:lpstr>Συνεχή φάσματα απορρόφησης</vt:lpstr>
      <vt:lpstr>Γραμμικά φάσματα απορρόφησης</vt:lpstr>
      <vt:lpstr>Διαφάνεια 17</vt:lpstr>
      <vt:lpstr>Διαφάνεια 18</vt:lpstr>
      <vt:lpstr>ΚΒΑΝΤΙΚΗ ΘΕΩΡΙΑ ΤΟΥ PLANCK </vt:lpstr>
      <vt:lpstr>Διαφάνεια 20</vt:lpstr>
      <vt:lpstr>Διαφάνεια 21</vt:lpstr>
      <vt:lpstr>ΣΗΜΑΝΤΙΚΗ ΑΠΟ ΤΙΣ ΠΑΛΑΙΕΣ ΑΝΤΙΛΗΨΕΙΣ ΓΙΑ ΤΟ ΑΤΟΜΟ</vt:lpstr>
      <vt:lpstr>Συνθήκες Bohr</vt:lpstr>
      <vt:lpstr>ΕΝΕΡΓΕΙΑ ΗΛΕΚΤΡΟΝΙΟΥ ΣΕ ΚΑΘΕ ΣΤΙΒΑΔΑ</vt:lpstr>
      <vt:lpstr>Διαφάνεια 25</vt:lpstr>
      <vt:lpstr>ΦΑΣΜΑ ΕΚΠΟΜΠΗΣ ΥΔΡΟΓΟΝΟΥ</vt:lpstr>
      <vt:lpstr>   ΕΝΕΡΓΕΙΑ ΠΟΥ ΕΚΠΕΜΠΕΙ ΤΟ ΗΛΕΚΤΡΟΝΙΟ  Ε=hv (φωτόνιο Planck)  E=│Ef -Ei│   h=6,63∙10-34 J∙s (σταθερά του Planck)                                       </vt:lpstr>
      <vt:lpstr>Διαφάνεια 28</vt:lpstr>
      <vt:lpstr>Διαφάνεια 29</vt:lpstr>
      <vt:lpstr>Διαφάνεια 30</vt:lpstr>
      <vt:lpstr>Διαφάνεια 31</vt:lpstr>
      <vt:lpstr>Διαφάνεια 32</vt:lpstr>
      <vt:lpstr>Διαφάνεια 33</vt:lpstr>
      <vt:lpstr>ΓΡΑΜΜΙΚΟ ΦΑΣΜΑ ΑΠΟΡΡΟΦΗΣΗΣ ΚΑΙ ΕΚΠΟΜΠΗΣ ΑΤΟΜΟΥ ΥΔΡΟΓΟΝΟΥ </vt:lpstr>
      <vt:lpstr>Η θεωρία του Bohr</vt:lpstr>
      <vt:lpstr>ΣΥΝΕΒΑΛΑΝ ΣΤΗΝ ΑΝΑΠΤΥΞΗ ΤΗΣ ΣΥΓΧΡΟΝΗΣ (ΚΒΑΝΤΟΜΗΧΑΝΙΚΗΣ) ΑΝΤΙΛΗΨΗΣ ΓΙΑ ΤΟ ΑΤΟΜΟ</vt:lpstr>
      <vt:lpstr>Κυματική θεωρία της ύλης του De Broglie</vt:lpstr>
      <vt:lpstr>Αρχή της αβεβαιότητας του Heisenberg</vt:lpstr>
      <vt:lpstr>Κυματική εξίσωση του Schroedinger</vt:lpstr>
      <vt:lpstr>Ατομικό τροχιακό</vt:lpstr>
      <vt:lpstr>Κύρια σημεία κβαντομηχανικής θεωρίας</vt:lpstr>
      <vt:lpstr>ΚΒΑΝΤΙΚΟΙ ΑΡΙΘΜΟΙ</vt:lpstr>
      <vt:lpstr>Κύριος κβαντικός αριθμός n  Παίρνει τις ακέραιες τιμές n=1,2,3,…</vt:lpstr>
      <vt:lpstr>Διαφάνεια 44</vt:lpstr>
      <vt:lpstr>Μέγεθος τροχιακού</vt:lpstr>
      <vt:lpstr>Δευτερεύων ή αζιμουθιακός κβαντικός αριθμός ℓ Παίρνει τις τιμές  ℓ = 0,1,2,…,n-1</vt:lpstr>
      <vt:lpstr>Σχήμα τροχιακών</vt:lpstr>
      <vt:lpstr>Διαφάνεια 48</vt:lpstr>
      <vt:lpstr>Μαγνητικός κβαντικός αριθμός mℓ </vt:lpstr>
      <vt:lpstr>Διαφάνεια 50</vt:lpstr>
      <vt:lpstr>Συνδυασμοί τριάδων κβαντικών αριθμών (τροχιακά)</vt:lpstr>
      <vt:lpstr>Κβαντικός αριθμός του spin ms Παίρνει τιμές +1/2 και -1/2</vt:lpstr>
      <vt:lpstr>ΑΠΕΙΚΟΝΗΣΕΙΣ ΤΡΟΧΙΑΚΩΝ</vt:lpstr>
      <vt:lpstr>Διαφάνεια 54</vt:lpstr>
      <vt:lpstr>Διαφάνεια 55</vt:lpstr>
      <vt:lpstr>Διαφάνεια 56</vt:lpstr>
      <vt:lpstr>Διαφάνεια 57</vt:lpstr>
      <vt:lpstr>Όλα τα d ατομικά τροχιακά (n, l=2, ml=-2,-1,0,+1,+2) έχουν το ίδιο σχήμα, διαφρετικό όμως προσανατολισμό.</vt:lpstr>
      <vt:lpstr>Διαφάνεια 59</vt:lpstr>
      <vt:lpstr>Η ΚΒΑΝΤΟΜΗΧΑΝΙΚΗ ΓΙΑ ΤΑ ΠΟΛΥΗΛΕΚΤΡΟΝΙΚΑ ΑΤΟΜΑ</vt:lpstr>
      <vt:lpstr>ΑΡΧΕΣ ΔΟΜΗΣΗΣ ΠΟΛΥΗΛΕΚΤΡΟΝΙΚΩΝ ΑΤΟΜΩΝ</vt:lpstr>
      <vt:lpstr>Aπαγορευτική αρχή του Pauli</vt:lpstr>
      <vt:lpstr>ΑΡΧΗ ΕΛΑΧΙΣΤΗΣ ΕΝΕΡΓΕΙΑΣ</vt:lpstr>
      <vt:lpstr>ΚΑΝΟΝΑΣ ΤΟΥ HUND</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ΑΤΟΜΙΚΟ ΠΡΟΤΥΠΟ</dc:title>
  <dc:creator>.</dc:creator>
  <cp:lastModifiedBy>Microsoft</cp:lastModifiedBy>
  <cp:revision>153</cp:revision>
  <dcterms:created xsi:type="dcterms:W3CDTF">2004-07-13T12:41:33Z</dcterms:created>
  <dcterms:modified xsi:type="dcterms:W3CDTF">2017-12-01T13:54:24Z</dcterms:modified>
</cp:coreProperties>
</file>