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7" r:id="rId9"/>
    <p:sldId id="268" r:id="rId10"/>
    <p:sldId id="262" r:id="rId11"/>
    <p:sldId id="264" r:id="rId12"/>
    <p:sldId id="266" r:id="rId13"/>
    <p:sldId id="263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78" d="100"/>
          <a:sy n="78" d="100"/>
        </p:scale>
        <p:origin x="158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7F299-0E10-4430-AB60-273E94ACC7EE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C533-7E8D-4C5B-AA2E-6161D64048D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DC533-7E8D-4C5B-AA2E-6161D64048D9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600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 advClick="0" advTm="1600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 spd="med" advClick="0" advTm="1600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1F98D-D092-4C34-9B38-B976229FAA53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62F3A1-FD1A-4166-A472-5D2FA6C0CA8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Click="0" advTm="16000"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922;&#969;&#957;&#963;&#964;&#945;&#957;&#964;&#943;&#957;&#959;&#962;\Downloads\Oxia%20-%20Harmonie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%CE%9B%CE%B1%CF%8A%CE%BA%CE%AE_%CE%9B%CE%B1%CF%84%CE%B9%CE%BD%CE%B9%CE%BA%CE%AE_%CE%B3%CE%BB%CF%8E%CF%83%CF%83%CE%B1" TargetMode="External"/><Relationship Id="rId2" Type="http://schemas.openxmlformats.org/officeDocument/2006/relationships/hyperlink" Target="http://el.wikipedia.org/w/index.php?title=%CE%A0%CE%B1%CE%BB%CE%B1%CE%B9%CE%AC_%CE%9B%CE%B1%CF%84%CE%B9%CE%BD%CE%B9%CE%BA%CE%AE_%CE%B3%CE%BB%CF%8E%CF%83%CF%83%CE%B1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.wikipedia.org/w/index.php?title=%CE%9D%CE%B5%CE%BF%CE%BB%CE%B1%CF%84%CE%B9%CE%BD%CE%B9%CE%BA%CE%AE_%CE%B3%CE%BB%CF%8E%CF%83%CF%83%CE%B1&amp;action=edit&amp;redlink=1" TargetMode="External"/><Relationship Id="rId5" Type="http://schemas.openxmlformats.org/officeDocument/2006/relationships/hyperlink" Target="http://el.wikipedia.org/w/index.php?title=%CE%9F%CF%85%CE%BC%CE%B1%CE%BD%CE%B9%CF%83%CF%84%CE%B9%CE%BA%CE%AE_%CE%9B%CE%B1%CF%84%CE%B9%CE%BD%CE%B9%CE%BA%CE%AE_%CE%B3%CE%BB%CF%8E%CF%83%CF%83%CE%B1&amp;action=edit&amp;redlink=1" TargetMode="External"/><Relationship Id="rId4" Type="http://schemas.openxmlformats.org/officeDocument/2006/relationships/hyperlink" Target="http://el.wikipedia.org/w/index.php?title=%CE%9C%CE%B5%CF%83%CE%B1%CE%B9%CF%89%CE%BD%CE%B9%CE%BA%CE%AE_%CE%9B%CE%B1%CF%84%CE%B9%CE%BD%CE%B9%CE%BA%CE%AE_%CE%B3%CE%BB%CF%8E%CF%83%CF%83%CE%B1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l.wikipedia.org/wiki/%CE%9A%CE%B1%CF%84%CE%AC%CE%BB%CE%BF%CE%B3%CE%BF%CF%82_%CF%81%CF%85%CE%B8%CE%BC%CE%B9%CF%83%CF%84%CF%8E%CE%BD_%CE%B3%CE%BB%CF%89%CF%83%CF%83%CF%8E%CE%BD" TargetMode="External"/><Relationship Id="rId3" Type="http://schemas.openxmlformats.org/officeDocument/2006/relationships/hyperlink" Target="http://el.wikipedia.org/wiki/%CE%92%CE%B1%CF%84%CE%B9%CE%BA%CE%B1%CE%BD%CF%8C" TargetMode="External"/><Relationship Id="rId7" Type="http://schemas.openxmlformats.org/officeDocument/2006/relationships/hyperlink" Target="http://el.wikipedia.org/wiki/%CE%95%CF%80%CE%AF%CF%83%CE%B7%CE%BC%CE%B7_%CE%B3%CE%BB%CF%8E%CF%83%CF%83%CE%B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.wikipedia.org/wiki/%CE%99%CF%84%CE%B1%CE%BB%CE%B9%CE%BA%CE%AD%CF%82_%CE%B3%CE%BB%CF%8E%CF%83%CF%83%CE%B5%CF%82" TargetMode="External"/><Relationship Id="rId5" Type="http://schemas.openxmlformats.org/officeDocument/2006/relationships/hyperlink" Target="http://el.wikipedia.org/wiki/%CE%99%CE%BD%CE%B4%CE%BF%CE%B5%CF%85%CF%81%CF%89%CF%80%CE%B1%CF%8A%CE%BA%CE%AD%CF%82_%CE%93%CE%BB%CF%8E%CF%83%CF%83%CE%B5%CF%82" TargetMode="External"/><Relationship Id="rId4" Type="http://schemas.openxmlformats.org/officeDocument/2006/relationships/hyperlink" Target="http://el.wikipedia.org/wiki/%CE%93%CE%BB%CF%89%CF%83%CF%83%CE%B9%CE%BA%CE%AE_%CE%BF%CE%B9%CE%BA%CE%BF%CE%B3%CE%AD%CE%BD%CE%B5%CE%B9%CE%B1" TargetMode="External"/><Relationship Id="rId9" Type="http://schemas.openxmlformats.org/officeDocument/2006/relationships/hyperlink" Target="http://el.wikipedia.org/wiki/%CE%A1%CF%89%CE%BC%CE%B1%CE%B9%CE%BF%CE%BA%CE%B1%CE%B8%CE%BF%CE%BB%CE%B9%CE%BA%CE%AE_%CE%95%CE%BA%CE%BA%CE%BB%CE%B7%CF%83%CE%AF%CE%B1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l.wikipedia.org/wiki/%CE%95%CF%84%CF%81%CE%BF%CF%85%CF%83%CE%BA%CE%B9%CE%BA%CE%AE_%CE%B3%CE%BB%CF%8E%CF%83%CF%83%CE%B1" TargetMode="External"/><Relationship Id="rId3" Type="http://schemas.openxmlformats.org/officeDocument/2006/relationships/hyperlink" Target="http://el.wikipedia.org/wiki/%CE%9B%CE%AC%CF%84%CE%B9%CE%BF" TargetMode="External"/><Relationship Id="rId7" Type="http://schemas.openxmlformats.org/officeDocument/2006/relationships/hyperlink" Target="http://el.wikipedia.org/wiki/%CE%92%CE%B5%CE%BD%CE%B5%CF%84%CE%B9%CE%BA%CE%AE_%CE%B3%CE%BB%CF%8E%CF%83%CF%83%CE%B1" TargetMode="External"/><Relationship Id="rId2" Type="http://schemas.openxmlformats.org/officeDocument/2006/relationships/hyperlink" Target="http://el.wikipedia.org/wiki/%CE%91%CF%81%CF%87%CE%B1%CE%AF%CE%B1_%CE%A1%CF%8E%CE%BC%CE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.wikipedia.org/wiki/%CE%91%CF%81%CF%87%CE%B1%CE%AF%CE%B1_%CE%B5%CE%BB%CE%BB%CE%B7%CE%BD%CE%B9%CE%BA%CE%AE_%CE%B3%CE%BB%CF%8E%CF%83%CF%83%CE%B1" TargetMode="External"/><Relationship Id="rId11" Type="http://schemas.openxmlformats.org/officeDocument/2006/relationships/hyperlink" Target="http://el.wikipedia.org/w/index.php?title=%CE%9C%CE%B5%CF%83%CF%83%CE%B1%CF%80%CE%B9%CE%BA%CE%AE_%CE%B3%CE%BB%CF%8E%CF%83%CF%83%CE%B1&amp;action=edit&amp;redlink=1" TargetMode="External"/><Relationship Id="rId5" Type="http://schemas.openxmlformats.org/officeDocument/2006/relationships/hyperlink" Target="http://el.wikipedia.org/wiki/%CE%99%CE%BD%CE%B4%CE%BF%CE%B5%CF%85%CF%81%CF%89%CF%80%CE%B1%CF%8A%CE%BA%CE%AD%CF%82_%CE%B3%CE%BB%CF%8E%CF%83%CF%83%CE%B5%CF%82" TargetMode="External"/><Relationship Id="rId10" Type="http://schemas.openxmlformats.org/officeDocument/2006/relationships/hyperlink" Target="http://el.wikipedia.org/wiki/%CE%93%CE%B1%CE%BB%CE%B1%CF%84%CE%AF%CE%B1" TargetMode="External"/><Relationship Id="rId4" Type="http://schemas.openxmlformats.org/officeDocument/2006/relationships/hyperlink" Target="http://el.wikipedia.org/wiki/%CE%99%CF%84%CE%B1%CE%BB%CE%B9%CE%BA%CE%AD%CF%82_%CE%B3%CE%BB%CF%8E%CF%83%CF%83%CE%B5%CF%82" TargetMode="External"/><Relationship Id="rId9" Type="http://schemas.openxmlformats.org/officeDocument/2006/relationships/hyperlink" Target="http://el.wikipedia.org/wiki/%CE%9A%CE%B5%CE%BB%CF%84%CE%B9%CE%BA%CE%AD%CF%82_%CE%B3%CE%BB%CF%8E%CF%83%CF%83%CE%B5%CF%8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l.wikipedia.org/wiki/%CE%9C%CF%80%CE%B5%CE%BD%CE%B3%CE%BA%CE%AC%CE%BB%CE%B9_%CE%B3%CE%BB%CF%8E%CF%83%CF%83%CE%B1" TargetMode="External"/><Relationship Id="rId13" Type="http://schemas.openxmlformats.org/officeDocument/2006/relationships/hyperlink" Target="http://el.wikipedia.org/wiki/%CE%91%CF%81%CE%BC%CE%B5%CE%BD%CE%B9%CE%BA%CE%AE_%CE%B3%CE%BB%CF%8E%CF%83%CF%83%CE%B1" TargetMode="External"/><Relationship Id="rId18" Type="http://schemas.openxmlformats.org/officeDocument/2006/relationships/hyperlink" Target="http://el.wikipedia.org/wiki/%CE%A0%CE%B5%CF%81%CF%83%CE%B9%CE%BA%CE%AE_%CE%B3%CE%BB%CF%8E%CF%83%CF%83%CE%B1" TargetMode="External"/><Relationship Id="rId26" Type="http://schemas.openxmlformats.org/officeDocument/2006/relationships/hyperlink" Target="http://el.wikipedia.org/w/index.php?title=%CE%A0%CF%81%CF%89%CF%84%CE%BF%CF%8A%CE%BD%CE%B4%CE%BF%CE%B5%CF%85%CF%81%CF%89%CF%80%CE%B1%CF%8A%CE%BA%CE%AE_%CE%B3%CE%BB%CF%8E%CF%83%CF%83%CE%B1&amp;action=edit&amp;redlink=1" TargetMode="External"/><Relationship Id="rId3" Type="http://schemas.openxmlformats.org/officeDocument/2006/relationships/hyperlink" Target="http://el.wikipedia.org/wiki/%CE%91%CF%83%CE%AF%CE%B1" TargetMode="External"/><Relationship Id="rId21" Type="http://schemas.openxmlformats.org/officeDocument/2006/relationships/hyperlink" Target="http://el.wikipedia.org/wiki/%CE%A3%CE%B1%CE%BD%CF%83%CE%BA%CF%81%CE%B9%CF%84%CE%B9%CE%BA%CE%AE_%CE%B3%CE%BB%CF%8E%CF%83%CF%83%CE%B1" TargetMode="External"/><Relationship Id="rId7" Type="http://schemas.openxmlformats.org/officeDocument/2006/relationships/hyperlink" Target="http://el.wikipedia.org/wiki/%CE%99%CF%83%CF%80%CE%B1%CE%BD%CE%B9%CE%BA%CE%AE_%CE%B3%CE%BB%CF%8E%CF%83%CF%83%CE%B1" TargetMode="External"/><Relationship Id="rId12" Type="http://schemas.openxmlformats.org/officeDocument/2006/relationships/hyperlink" Target="http://el.wikipedia.org/wiki/%CE%91%CE%BB%CE%B2%CE%B1%CE%BD%CE%B9%CE%BA%CE%AE_%CE%B3%CE%BB%CF%8E%CF%83%CF%83%CE%B1" TargetMode="External"/><Relationship Id="rId17" Type="http://schemas.openxmlformats.org/officeDocument/2006/relationships/hyperlink" Target="http://el.wikipedia.org/wiki/%CE%9B%CE%B9%CE%B8%CE%BF%CF%85%CE%B1%CE%BD%CE%B9%CE%BA%CE%AE_%CE%B3%CE%BB%CF%8E%CF%83%CF%83%CE%B1" TargetMode="External"/><Relationship Id="rId25" Type="http://schemas.openxmlformats.org/officeDocument/2006/relationships/hyperlink" Target="http://el.wikipedia.org/wiki/%CE%A0%CF%81%CF%89%CF%84%CE%BF%CE%B3%CE%BB%CF%8E%CF%83%CF%83%CE%B1" TargetMode="External"/><Relationship Id="rId2" Type="http://schemas.openxmlformats.org/officeDocument/2006/relationships/hyperlink" Target="http://el.wikipedia.org/wiki/%CE%95%CF%85%CF%81%CF%8E%CF%80%CE%B7" TargetMode="External"/><Relationship Id="rId16" Type="http://schemas.openxmlformats.org/officeDocument/2006/relationships/hyperlink" Target="http://el.wikipedia.org/wiki/%CE%9A%CE%BF%CF%85%CF%81%CE%B4%CE%B9%CE%BA%CE%AE_%CE%B3%CE%BB%CF%8E%CF%83%CF%83%CE%B1" TargetMode="External"/><Relationship Id="rId20" Type="http://schemas.openxmlformats.org/officeDocument/2006/relationships/hyperlink" Target="http://el.wikipedia.org/wiki/%CE%9B%CE%B1%CF%84%CE%B9%CE%BD%CE%B9%CE%BA%CE%AE_%CE%B3%CE%BB%CF%8E%CF%83%CF%83%CE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.wikipedia.org/wiki/%CE%93%CE%B5%CF%81%CE%BC%CE%B1%CE%BD%CE%B9%CE%BA%CE%AE_%CE%B3%CE%BB%CF%8E%CF%83%CF%83%CE%B1" TargetMode="External"/><Relationship Id="rId11" Type="http://schemas.openxmlformats.org/officeDocument/2006/relationships/hyperlink" Target="http://el.wikipedia.org/wiki/%CE%A7%CE%AF%CE%BD%CF%84%CE%B9_%CE%B3%CE%BB%CF%8E%CF%83%CF%83%CE%B1" TargetMode="External"/><Relationship Id="rId24" Type="http://schemas.openxmlformats.org/officeDocument/2006/relationships/hyperlink" Target="http://el.wikipedia.org/wiki/%CE%A3%CE%B9%CE%BD%CE%BF%CE%B8%CE%B9%CE%B2%CE%B5%CF%84%CE%B9%CE%BA%CE%AD%CF%82_%CE%B3%CE%BB%CF%8E%CF%83%CF%83%CE%B5%CF%82" TargetMode="External"/><Relationship Id="rId5" Type="http://schemas.openxmlformats.org/officeDocument/2006/relationships/hyperlink" Target="http://el.wikipedia.org/wiki/%CE%93%CE%B1%CE%BB%CE%BB%CE%B9%CE%BA%CE%AE_%CE%B3%CE%BB%CF%8E%CF%83%CF%83%CE%B1" TargetMode="External"/><Relationship Id="rId15" Type="http://schemas.openxmlformats.org/officeDocument/2006/relationships/hyperlink" Target="http://el.wikipedia.org/wiki/%CE%99%CF%84%CE%B1%CE%BB%CE%B9%CE%BA%CE%AE_%CE%B3%CE%BB%CF%8E%CF%83%CF%83%CE%B1" TargetMode="External"/><Relationship Id="rId23" Type="http://schemas.openxmlformats.org/officeDocument/2006/relationships/hyperlink" Target="http://el.wikipedia.org/wiki/%CE%A7%CE%B9%CF%84%CF%84%CE%B9%CF%84%CE%B9%CE%BA%CE%AE_%CE%B3%CE%BB%CF%8E%CF%83%CF%83%CE%B1" TargetMode="External"/><Relationship Id="rId10" Type="http://schemas.openxmlformats.org/officeDocument/2006/relationships/hyperlink" Target="http://el.wikipedia.org/wiki/%CE%A1%CF%89%CF%83%CE%B9%CE%BA%CE%AE_%CE%B3%CE%BB%CF%8E%CF%83%CF%83%CE%B1" TargetMode="External"/><Relationship Id="rId19" Type="http://schemas.openxmlformats.org/officeDocument/2006/relationships/hyperlink" Target="http://el.wikipedia.org/wiki/%CE%91%CF%81%CF%87%CE%B1%CE%AF%CE%B1_%CE%B5%CE%BB%CE%BB%CE%B7%CE%BD%CE%B9%CE%BA%CE%AE_%CE%B3%CE%BB%CF%8E%CF%83%CF%83%CE%B1" TargetMode="External"/><Relationship Id="rId4" Type="http://schemas.openxmlformats.org/officeDocument/2006/relationships/hyperlink" Target="http://el.wikipedia.org/wiki/%CE%91%CE%B3%CE%B3%CE%BB%CE%B9%CE%BA%CE%AE_%CE%B3%CE%BB%CF%8E%CF%83%CF%83%CE%B1" TargetMode="External"/><Relationship Id="rId9" Type="http://schemas.openxmlformats.org/officeDocument/2006/relationships/hyperlink" Target="http://el.wikipedia.org/wiki/%CE%A0%CE%BF%CF%81%CF%84%CE%BF%CE%B3%CE%B1%CE%BB%CE%B9%CE%BA%CE%AE_%CE%B3%CE%BB%CF%8E%CF%83%CF%83%CE%B1" TargetMode="External"/><Relationship Id="rId14" Type="http://schemas.openxmlformats.org/officeDocument/2006/relationships/hyperlink" Target="http://el.wikipedia.org/wiki/%CE%95%CE%BB%CE%BB%CE%B7%CE%BD%CE%B9%CE%BA%CE%AE_%CE%B3%CE%BB%CF%8E%CF%83%CF%83%CE%B1" TargetMode="External"/><Relationship Id="rId22" Type="http://schemas.openxmlformats.org/officeDocument/2006/relationships/hyperlink" Target="http://el.wikipedia.org/wiki/%CE%A4%CE%BF%CF%87%CE%B1%CF%81%CE%B9%CE%BA%CE%AE_%CE%B3%CE%BB%CF%8E%CF%83%CF%83%CE%B1" TargetMode="External"/><Relationship Id="rId27" Type="http://schemas.openxmlformats.org/officeDocument/2006/relationships/hyperlink" Target="http://el.wikipedia.org/wiki/%CE%94%CE%AC%CE%BD%CE%B5%CE%B9%CE%BF_(%CE%B3%CE%BB%CF%8E%CF%83%CF%83%CE%B1)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Λατινικά </a:t>
            </a:r>
            <a:br>
              <a:rPr lang="el-GR" dirty="0"/>
            </a:br>
            <a:r>
              <a:rPr lang="el-GR" dirty="0"/>
              <a:t>Β΄ τάξη Γενικού Λυκείου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Θεωρητική Κατεύθυνση </a:t>
            </a:r>
          </a:p>
        </p:txBody>
      </p:sp>
      <p:pic>
        <p:nvPicPr>
          <p:cNvPr id="4" name="Oxia - Harmoni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16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3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Περίοδοι της Λατινικής 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—75 </a:t>
                      </a:r>
                      <a:r>
                        <a:rPr lang="el-GR" sz="1800" b="0" i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π.Χ.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</a:p>
                    <a:p>
                      <a:r>
                        <a:rPr lang="el-GR" sz="1800" b="0" i="0" u="sng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 tooltip="Παλαιά Λατινική γλώσσα (δεν έχει γραφτεί ακόμα)"/>
                        </a:rPr>
                        <a:t>Παλαιά Λατινική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lang="el-G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75 </a:t>
                      </a:r>
                      <a:r>
                        <a:rPr lang="el-GR" sz="1800" b="0" i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π.Χ.</a:t>
                      </a:r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1ος αι.</a:t>
                      </a:r>
                    </a:p>
                    <a:p>
                      <a:r>
                        <a:rPr lang="el-GR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Κλασική Λατινική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l-G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2ος – 8ος αι.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l-GR" sz="1800" b="0" i="0" u="sng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 tooltip="Λαϊκή Λατινική γλώσσα"/>
                        </a:rPr>
                        <a:t>Δημώδης Λατινική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l-G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9ος – 15ος αι.</a:t>
                      </a:r>
                    </a:p>
                    <a:p>
                      <a:r>
                        <a:rPr lang="el-GR" sz="1800" b="0" i="0" u="sng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 tooltip="Μεσαιωνική Λατινική γλώσσα (δεν έχει γραφτεί ακόμα)"/>
                        </a:rPr>
                        <a:t>Μεσαιωνική Λατινική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l-G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15ος – 17ος αι.</a:t>
                      </a:r>
                      <a:r>
                        <a:rPr lang="el-GR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l-GR" sz="1800" b="0" i="0" u="sng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 tooltip="Ουμανιστική Λατινική γλώσσα (δεν έχει γραφτεί ακόμα)"/>
                        </a:rPr>
                        <a:t>Ουμανιστική Λατινική</a:t>
                      </a:r>
                      <a:endParaRPr lang="el-G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l-GR" sz="1800" b="0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17ος αι. – σήμερα</a:t>
                      </a:r>
                    </a:p>
                    <a:p>
                      <a:r>
                        <a:rPr lang="el-GR" sz="1800" b="0" i="0" u="sng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 tooltip="Νεολατινική γλώσσα (δεν έχει γραφτεί ακόμα)"/>
                        </a:rPr>
                        <a:t>Νεολατινική</a:t>
                      </a:r>
                      <a:endParaRPr lang="el-GR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16000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παγκόσμιος χαρακτήρας της Λατινικής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/>
              <a:t>Σε όλη τη διάρκεια του Μεσαίωνα και του Ουμανισμού, η λατινική άφησε το σημάδι της, ως γλώσσα της παιδείας, των γραμμάτων και των τεχνών καθώς και των επιστημών και των πρώτων Πανεπιστημίων.</a:t>
            </a:r>
          </a:p>
          <a:p>
            <a:pPr algn="just"/>
            <a:r>
              <a:rPr lang="el-GR" dirty="0"/>
              <a:t>Οι περισσότερες ευρωπαϊκές γλώσσες συνδέονται με αυτήν, άλλες λιγότερο και άλλες περισσότερο.</a:t>
            </a:r>
          </a:p>
          <a:p>
            <a:pPr algn="just"/>
            <a:r>
              <a:rPr lang="el-GR" dirty="0"/>
              <a:t>Λατινογενείς: Ιταλική, Γαλλική, Ισπανική, Πορτογαλική,  Ρουμανική, </a:t>
            </a:r>
            <a:r>
              <a:rPr lang="el-GR" dirty="0" err="1"/>
              <a:t>Κουτσοβλαχική</a:t>
            </a:r>
            <a:r>
              <a:rPr lang="el-GR" dirty="0"/>
              <a:t> κ.α.</a:t>
            </a:r>
          </a:p>
          <a:p>
            <a:pPr algn="just"/>
            <a:r>
              <a:rPr lang="el-GR" dirty="0"/>
              <a:t>Αγγλοσαξονικές: Αγγλικά και Γερμανικά  </a:t>
            </a:r>
          </a:p>
        </p:txBody>
      </p:sp>
    </p:spTree>
  </p:cSld>
  <p:clrMapOvr>
    <a:masterClrMapping/>
  </p:clrMapOvr>
  <p:transition spd="med" advClick="0" advTm="16000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000" dirty="0"/>
              <a:t>Κοινή ρίζα λατινικών λέξεων με ευρωπαϊκές γλώσσες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Fortuna – </a:t>
            </a:r>
            <a:r>
              <a:rPr lang="en-US" dirty="0" err="1"/>
              <a:t>ae</a:t>
            </a:r>
            <a:r>
              <a:rPr lang="en-US" dirty="0"/>
              <a:t> = </a:t>
            </a:r>
            <a:r>
              <a:rPr lang="el-GR" dirty="0"/>
              <a:t>τύχη [ΕΛΛ. Φουρτούνα, ΑΓΓΛ.  </a:t>
            </a:r>
            <a:r>
              <a:rPr lang="en-US" dirty="0"/>
              <a:t>Fortune, </a:t>
            </a:r>
            <a:r>
              <a:rPr lang="el-GR" dirty="0"/>
              <a:t>ΓΑΛΛ.</a:t>
            </a:r>
            <a:r>
              <a:rPr lang="en-US" dirty="0"/>
              <a:t> Fortune, </a:t>
            </a:r>
            <a:r>
              <a:rPr lang="el-GR" dirty="0"/>
              <a:t>ΓΕΡΜ. </a:t>
            </a:r>
            <a:r>
              <a:rPr lang="en-US" dirty="0"/>
              <a:t>e Fortuna = </a:t>
            </a:r>
            <a:r>
              <a:rPr lang="el-GR" dirty="0"/>
              <a:t>η θεά τύχη].</a:t>
            </a:r>
          </a:p>
          <a:p>
            <a:r>
              <a:rPr lang="en-US" dirty="0" err="1"/>
              <a:t>Miseria</a:t>
            </a:r>
            <a:r>
              <a:rPr lang="en-US" dirty="0"/>
              <a:t> – </a:t>
            </a:r>
            <a:r>
              <a:rPr lang="en-US" dirty="0" err="1"/>
              <a:t>ae</a:t>
            </a:r>
            <a:r>
              <a:rPr lang="en-US" dirty="0"/>
              <a:t> = </a:t>
            </a:r>
            <a:r>
              <a:rPr lang="el-GR" dirty="0"/>
              <a:t>δυστυχία [ΕΛΛ. Μίζερος, μιζέρια, ΑΓΓΛ. </a:t>
            </a:r>
            <a:r>
              <a:rPr lang="en-US" dirty="0"/>
              <a:t>miser, </a:t>
            </a:r>
            <a:r>
              <a:rPr lang="el-GR" dirty="0"/>
              <a:t>Γαλλ. </a:t>
            </a:r>
            <a:r>
              <a:rPr lang="en-US" dirty="0" err="1"/>
              <a:t>misère</a:t>
            </a:r>
            <a:r>
              <a:rPr lang="en-US" dirty="0"/>
              <a:t>, </a:t>
            </a:r>
            <a:r>
              <a:rPr lang="el-GR" dirty="0"/>
              <a:t>ΓΕΡΜ.</a:t>
            </a:r>
            <a:r>
              <a:rPr lang="en-US" dirty="0"/>
              <a:t> E </a:t>
            </a:r>
            <a:r>
              <a:rPr lang="en-US" dirty="0" err="1"/>
              <a:t>Misere</a:t>
            </a:r>
            <a:r>
              <a:rPr lang="en-US" dirty="0"/>
              <a:t> = </a:t>
            </a:r>
            <a:r>
              <a:rPr lang="el-GR" dirty="0"/>
              <a:t>αθλιότητα].</a:t>
            </a:r>
          </a:p>
          <a:p>
            <a:r>
              <a:rPr lang="en-US" dirty="0" err="1"/>
              <a:t>Unicus</a:t>
            </a:r>
            <a:r>
              <a:rPr lang="en-US" dirty="0"/>
              <a:t> – a- um = </a:t>
            </a:r>
            <a:r>
              <a:rPr lang="el-GR" dirty="0"/>
              <a:t>μοναδικός [ΑΓΓΛ.</a:t>
            </a:r>
            <a:r>
              <a:rPr lang="en-US" dirty="0"/>
              <a:t> unique</a:t>
            </a:r>
            <a:r>
              <a:rPr lang="el-GR" dirty="0"/>
              <a:t> ΓΑΛΛ.</a:t>
            </a:r>
            <a:r>
              <a:rPr lang="en-US" dirty="0"/>
              <a:t> Unique,</a:t>
            </a:r>
            <a:r>
              <a:rPr lang="el-GR" dirty="0"/>
              <a:t> ΓΕΡΜ.</a:t>
            </a:r>
            <a:r>
              <a:rPr lang="en-US" dirty="0"/>
              <a:t> </a:t>
            </a:r>
            <a:r>
              <a:rPr lang="en-US" dirty="0" err="1"/>
              <a:t>unikum</a:t>
            </a:r>
            <a:r>
              <a:rPr lang="el-GR" dirty="0"/>
              <a:t>]</a:t>
            </a:r>
          </a:p>
        </p:txBody>
      </p:sp>
    </p:spTree>
  </p:cSld>
  <p:clrMapOvr>
    <a:masterClrMapping/>
  </p:clrMapOvr>
  <p:transition spd="med" advClick="0" advTm="16000"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Λατινικά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Ομιλείται σε</a:t>
            </a:r>
            <a:r>
              <a:rPr lang="el-GR" dirty="0"/>
              <a:t>: </a:t>
            </a:r>
            <a:r>
              <a:rPr lang="el-GR" dirty="0">
                <a:hlinkClick r:id="rId3" tooltip="Βατικανό"/>
              </a:rPr>
              <a:t>Βατικανό</a:t>
            </a:r>
            <a:endParaRPr lang="el-GR" dirty="0"/>
          </a:p>
          <a:p>
            <a:pPr fontAlgn="t"/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Ομιλητές</a:t>
            </a:r>
            <a:r>
              <a:rPr lang="el-GR" dirty="0"/>
              <a:t>: </a:t>
            </a:r>
            <a:r>
              <a:rPr lang="el-GR" dirty="0">
                <a:solidFill>
                  <a:srgbClr val="C00000"/>
                </a:solidFill>
              </a:rPr>
              <a:t>κανείς ως μητρική</a:t>
            </a:r>
          </a:p>
          <a:p>
            <a:pPr fontAlgn="t"/>
            <a:r>
              <a:rPr lang="el-GR" dirty="0">
                <a:solidFill>
                  <a:schemeClr val="tx2">
                    <a:lumMod val="50000"/>
                  </a:schemeClr>
                </a:solidFill>
                <a:hlinkClick r:id="rId4" tooltip="Γλωσσική οικογένεια"/>
              </a:rPr>
              <a:t>Ταξινόμηση</a:t>
            </a:r>
            <a:r>
              <a:rPr lang="el-GR" dirty="0"/>
              <a:t>: </a:t>
            </a:r>
            <a:r>
              <a:rPr lang="el-GR" dirty="0">
                <a:hlinkClick r:id="rId5" tooltip="Ινδοευρωπαϊκές Γλώσσες"/>
              </a:rPr>
              <a:t>Ινδοευρωπαϊκές Γλώσσες</a:t>
            </a:r>
            <a:endParaRPr lang="el-GR" dirty="0"/>
          </a:p>
          <a:p>
            <a:pPr lvl="1" fontAlgn="t"/>
            <a:r>
              <a:rPr lang="el-GR" dirty="0">
                <a:hlinkClick r:id="rId6" tooltip="Ιταλικές γλώσσες"/>
              </a:rPr>
              <a:t>Ιταλικές γλώσσες</a:t>
            </a:r>
            <a:endParaRPr lang="el-GR" dirty="0"/>
          </a:p>
          <a:p>
            <a:r>
              <a:rPr lang="el-GR" dirty="0">
                <a:hlinkClick r:id="rId7" tooltip="Επίσημη γλώσσα"/>
              </a:rPr>
              <a:t>Επίσημη γλώσσα</a:t>
            </a:r>
            <a:r>
              <a:rPr lang="el-GR" dirty="0"/>
              <a:t>: </a:t>
            </a:r>
            <a:r>
              <a:rPr lang="el-GR" dirty="0">
                <a:hlinkClick r:id="rId3" tooltip="Βατικανό"/>
              </a:rPr>
              <a:t>Βατικανό</a:t>
            </a:r>
            <a:endParaRPr lang="el-GR" dirty="0"/>
          </a:p>
          <a:p>
            <a:r>
              <a:rPr lang="el-GR" dirty="0">
                <a:hlinkClick r:id="rId8" tooltip="Κατάλογος ρυθμιστών γλωσσών"/>
              </a:rPr>
              <a:t>Ρυθμιστής</a:t>
            </a:r>
            <a:r>
              <a:rPr lang="el-GR" dirty="0"/>
              <a:t>: </a:t>
            </a:r>
            <a:r>
              <a:rPr lang="el-GR" dirty="0">
                <a:hlinkClick r:id="rId9" tooltip="Ρωμαιοκαθολική Εκκλησία"/>
              </a:rPr>
              <a:t>Ρωμαιοκαθολική Εκκλησία</a:t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ransition spd="med" advClick="0" advTm="16000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λατινική γλώσσα;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dirty="0"/>
              <a:t>είναι η γλώσσα των Λατίνων, δηλαδή των κατοίκων μιας περιοχή γύρω από τη </a:t>
            </a:r>
            <a:r>
              <a:rPr lang="el-GR" dirty="0">
                <a:hlinkClick r:id="rId2" tooltip="Αρχαία Ρώμη"/>
              </a:rPr>
              <a:t>Ρώμη</a:t>
            </a:r>
            <a:r>
              <a:rPr lang="el-GR" dirty="0"/>
              <a:t>, το λεγόμενο </a:t>
            </a:r>
            <a:r>
              <a:rPr lang="el-GR" dirty="0">
                <a:hlinkClick r:id="rId3" tooltip="Λάτιο"/>
              </a:rPr>
              <a:t>Λάτιο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 ανήκει στον </a:t>
            </a:r>
            <a:r>
              <a:rPr lang="el-GR" dirty="0">
                <a:hlinkClick r:id="rId4" tooltip="Ιταλικές γλώσσες"/>
              </a:rPr>
              <a:t>ιταλικό</a:t>
            </a:r>
            <a:r>
              <a:rPr lang="el-GR" dirty="0"/>
              <a:t> κλάδο των </a:t>
            </a:r>
            <a:r>
              <a:rPr lang="el-GR" dirty="0">
                <a:hlinkClick r:id="rId5" tooltip="Ινδοευρωπαϊκές γλώσσες"/>
              </a:rPr>
              <a:t>ινδοευρωπαϊκών γλωσσών</a:t>
            </a:r>
            <a:r>
              <a:rPr lang="el-GR" dirty="0"/>
              <a:t>. Είναι συγγενής της </a:t>
            </a:r>
            <a:r>
              <a:rPr lang="el-GR" dirty="0">
                <a:hlinkClick r:id="rId6" tooltip="Αρχαία ελληνική γλώσσα"/>
              </a:rPr>
              <a:t>αρχαίας ελληνικής</a:t>
            </a:r>
            <a:r>
              <a:rPr lang="el-GR" dirty="0"/>
              <a:t> στη μορφολογία και τη δομή γενικότερα.</a:t>
            </a:r>
          </a:p>
          <a:p>
            <a:pPr algn="just"/>
            <a:r>
              <a:rPr lang="el-GR" dirty="0"/>
              <a:t> Με τον καιρό έγινε η γλώσσα των κατοίκων της Ρώμης και σιγά-σιγά κάλυψε ολόκληρη την επαρχία του Λατίου (Λατ. </a:t>
            </a:r>
            <a:r>
              <a:rPr lang="el-GR" i="1" dirty="0" err="1"/>
              <a:t>Latium</a:t>
            </a:r>
            <a:r>
              <a:rPr lang="el-GR" i="1" dirty="0"/>
              <a:t>,</a:t>
            </a:r>
            <a:r>
              <a:rPr lang="el-GR" dirty="0"/>
              <a:t> ιταλ. </a:t>
            </a:r>
            <a:r>
              <a:rPr lang="el-GR" i="1" dirty="0" err="1"/>
              <a:t>Lazio</a:t>
            </a:r>
            <a:r>
              <a:rPr lang="el-GR" dirty="0"/>
              <a:t>), οπότε πήρε το όνομα λατινική. Στη συνέχεια, επεκτάθηκε έξω από το Λάτιο, έσβησε τις γειτονικές διαλέκτους που λίγο διέφεραν από εκείνη (</a:t>
            </a:r>
            <a:r>
              <a:rPr lang="el-GR" u="sng" dirty="0" err="1">
                <a:solidFill>
                  <a:srgbClr val="C00000"/>
                </a:solidFill>
              </a:rPr>
              <a:t>σαβινική</a:t>
            </a:r>
            <a:r>
              <a:rPr lang="el-GR" dirty="0"/>
              <a:t> και </a:t>
            </a:r>
            <a:r>
              <a:rPr lang="el-GR" u="sng" dirty="0" err="1">
                <a:solidFill>
                  <a:srgbClr val="C00000"/>
                </a:solidFill>
              </a:rPr>
              <a:t>μαρσική</a:t>
            </a:r>
            <a:r>
              <a:rPr lang="el-GR" dirty="0"/>
              <a:t> διάλεκτος), υπερίσχυσε της </a:t>
            </a:r>
            <a:r>
              <a:rPr lang="el-GR" u="sng" dirty="0" err="1">
                <a:solidFill>
                  <a:srgbClr val="C00000"/>
                </a:solidFill>
              </a:rPr>
              <a:t>οσκικής</a:t>
            </a:r>
            <a:r>
              <a:rPr lang="el-GR" dirty="0"/>
              <a:t> γλώσσας, έσβησε την </a:t>
            </a:r>
            <a:r>
              <a:rPr lang="el-GR" u="sng" dirty="0" err="1">
                <a:solidFill>
                  <a:srgbClr val="C00000"/>
                </a:solidFill>
              </a:rPr>
              <a:t>ουμβρική</a:t>
            </a:r>
            <a:r>
              <a:rPr lang="el-GR" dirty="0"/>
              <a:t> και, στα χρόνια του Χριστού, τη </a:t>
            </a:r>
            <a:r>
              <a:rPr lang="el-GR" dirty="0">
                <a:hlinkClick r:id="rId7" tooltip="Βενετική γλώσσα"/>
              </a:rPr>
              <a:t>βενετική</a:t>
            </a:r>
            <a:r>
              <a:rPr lang="el-GR" dirty="0"/>
              <a:t>. Τέλος απορρόφησε τη μη ινδοευρωπαϊκή </a:t>
            </a:r>
            <a:r>
              <a:rPr lang="el-GR" dirty="0">
                <a:hlinkClick r:id="rId8" tooltip="Ετρουσκική γλώσσα"/>
              </a:rPr>
              <a:t>Ετρουσκική γλώσσα</a:t>
            </a:r>
            <a:r>
              <a:rPr lang="el-GR" dirty="0"/>
              <a:t>, την </a:t>
            </a:r>
            <a:r>
              <a:rPr lang="el-GR" dirty="0">
                <a:hlinkClick r:id="rId9" tooltip="Κελτικές γλώσσες"/>
              </a:rPr>
              <a:t>κελτική γλώσσα</a:t>
            </a:r>
            <a:r>
              <a:rPr lang="el-GR" dirty="0"/>
              <a:t> της κοιλάδας του Πάδου και της εντεύθεν των Άλπεων </a:t>
            </a:r>
            <a:r>
              <a:rPr lang="el-GR" dirty="0">
                <a:hlinkClick r:id="rId10" tooltip="Γαλατία"/>
              </a:rPr>
              <a:t>Γαλατίας</a:t>
            </a:r>
            <a:r>
              <a:rPr lang="el-GR" dirty="0"/>
              <a:t> (</a:t>
            </a:r>
            <a:r>
              <a:rPr lang="el-GR" dirty="0" err="1"/>
              <a:t>Gallia</a:t>
            </a:r>
            <a:r>
              <a:rPr lang="el-GR" dirty="0"/>
              <a:t> </a:t>
            </a:r>
            <a:r>
              <a:rPr lang="el-GR" dirty="0" err="1"/>
              <a:t>Cisalpina</a:t>
            </a:r>
            <a:r>
              <a:rPr lang="el-GR" dirty="0"/>
              <a:t>), καθώς και τη </a:t>
            </a:r>
            <a:r>
              <a:rPr lang="el-GR" dirty="0" err="1">
                <a:hlinkClick r:id="rId11" tooltip="Μεσσαπική γλώσσα (δεν έχει γραφτεί ακόμα)"/>
              </a:rPr>
              <a:t>μεσσαπική</a:t>
            </a:r>
            <a:r>
              <a:rPr lang="el-GR" dirty="0"/>
              <a:t>.</a:t>
            </a:r>
          </a:p>
        </p:txBody>
      </p:sp>
    </p:spTree>
  </p:cSld>
  <p:clrMapOvr>
    <a:masterClrMapping/>
  </p:clrMapOvr>
  <p:transition spd="med" advClick="0" advTm="16000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επαρχία του </a:t>
            </a:r>
            <a:r>
              <a:rPr lang="el-GR" dirty="0" err="1"/>
              <a:t>Λάτιου</a:t>
            </a:r>
            <a:endParaRPr lang="el-GR" dirty="0"/>
          </a:p>
        </p:txBody>
      </p:sp>
      <p:pic>
        <p:nvPicPr>
          <p:cNvPr id="4" name="3 - Θέση περιεχομένου" descr="776px-Latium_Provinc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1411" y="1554163"/>
            <a:ext cx="5853577" cy="4525962"/>
          </a:xfrm>
        </p:spPr>
      </p:pic>
    </p:spTree>
  </p:cSld>
  <p:clrMapOvr>
    <a:masterClrMapping/>
  </p:clrMapOvr>
  <p:transition spd="med" advClick="0" advTm="16000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Τι είναι οι ινδοευρωπαϊκές γλώσσες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l-GR" dirty="0"/>
              <a:t> Είναι ομάδα αρκετών εκατοντάδων γλωσσών και διαλέκτων που περιλαμβάνει τις περισσότερες από τις γλωσσικές </a:t>
            </a:r>
            <a:r>
              <a:rPr lang="el-GR" dirty="0" err="1"/>
              <a:t>υπο</a:t>
            </a:r>
            <a:r>
              <a:rPr lang="el-GR" dirty="0"/>
              <a:t>-οικογένειες της </a:t>
            </a:r>
            <a:r>
              <a:rPr lang="el-GR" dirty="0">
                <a:hlinkClick r:id="rId2" tooltip="Ευρώπη"/>
              </a:rPr>
              <a:t>Ευρώπης</a:t>
            </a:r>
            <a:r>
              <a:rPr lang="el-GR" dirty="0"/>
              <a:t> όπως και πολλές γλώσσες της </a:t>
            </a:r>
            <a:r>
              <a:rPr lang="el-GR" dirty="0">
                <a:hlinkClick r:id="rId3" tooltip="Ασία"/>
              </a:rPr>
              <a:t>Ασίας</a:t>
            </a:r>
            <a:endParaRPr lang="el-GR" dirty="0"/>
          </a:p>
          <a:p>
            <a:pPr algn="just"/>
            <a:r>
              <a:rPr lang="el-GR" dirty="0"/>
              <a:t>Σύγχρονες γλώσσες που ανήκουν στην ινδοευρωπαϊκή γλωσσική οικογένεια είναι, ανάμεσα σε άλλες, η </a:t>
            </a:r>
            <a:r>
              <a:rPr lang="el-GR" dirty="0">
                <a:hlinkClick r:id="rId4" tooltip="Αγγλική γλώσσα"/>
              </a:rPr>
              <a:t>Αγγλική</a:t>
            </a:r>
            <a:r>
              <a:rPr lang="el-GR" dirty="0"/>
              <a:t>, η </a:t>
            </a:r>
            <a:r>
              <a:rPr lang="el-GR" dirty="0">
                <a:hlinkClick r:id="rId5" tooltip="Γαλλική γλώσσα"/>
              </a:rPr>
              <a:t>Γαλλική</a:t>
            </a:r>
            <a:r>
              <a:rPr lang="el-GR" dirty="0"/>
              <a:t>, </a:t>
            </a:r>
            <a:r>
              <a:rPr lang="el-GR" dirty="0" err="1"/>
              <a:t>η</a:t>
            </a:r>
            <a:r>
              <a:rPr lang="el-GR" dirty="0" err="1">
                <a:hlinkClick r:id="rId6" tooltip="Γερμανική γλώσσα"/>
              </a:rPr>
              <a:t>Γερμανική</a:t>
            </a:r>
            <a:r>
              <a:rPr lang="el-GR" dirty="0"/>
              <a:t>, η </a:t>
            </a:r>
            <a:r>
              <a:rPr lang="el-GR" dirty="0">
                <a:hlinkClick r:id="rId7" tooltip="Ισπανική γλώσσα"/>
              </a:rPr>
              <a:t>Ισπανική</a:t>
            </a:r>
            <a:r>
              <a:rPr lang="el-GR" dirty="0"/>
              <a:t>, η </a:t>
            </a:r>
            <a:r>
              <a:rPr lang="el-GR" dirty="0" err="1">
                <a:hlinkClick r:id="rId8" tooltip="Μπενγκάλι γλώσσα"/>
              </a:rPr>
              <a:t>Μπενγκάλι</a:t>
            </a:r>
            <a:r>
              <a:rPr lang="el-GR" dirty="0"/>
              <a:t>, η </a:t>
            </a:r>
            <a:r>
              <a:rPr lang="el-GR" dirty="0">
                <a:hlinkClick r:id="rId9" tooltip="Πορτογαλική γλώσσα"/>
              </a:rPr>
              <a:t>Πορτογαλική</a:t>
            </a:r>
            <a:r>
              <a:rPr lang="el-GR" dirty="0"/>
              <a:t>, η </a:t>
            </a:r>
            <a:r>
              <a:rPr lang="el-GR" dirty="0">
                <a:hlinkClick r:id="rId10" tooltip="Ρωσική γλώσσα"/>
              </a:rPr>
              <a:t>Ρωσική</a:t>
            </a:r>
            <a:r>
              <a:rPr lang="el-GR" dirty="0"/>
              <a:t> και η </a:t>
            </a:r>
            <a:r>
              <a:rPr lang="el-GR" dirty="0" err="1">
                <a:hlinkClick r:id="rId11" tooltip="Χίντι γλώσσα"/>
              </a:rPr>
              <a:t>Χίντι</a:t>
            </a:r>
            <a:r>
              <a:rPr lang="el-GR" dirty="0"/>
              <a:t>, κάθε μία από τις οποίες είναι μητρική γλώσσα περισσότερων από 40 εκατομμύρια ανθρώπων. Επίσης στην ίδια γλωσσική οικογένεια ανήκουν πολυάριθμες άλλες μικρότερες εθνικές ή μειονοτικές γλώσσες όπως η </a:t>
            </a:r>
            <a:r>
              <a:rPr lang="el-GR" dirty="0">
                <a:hlinkClick r:id="rId12" tooltip="Αλβανική γλώσσα"/>
              </a:rPr>
              <a:t>Αλβανική</a:t>
            </a:r>
            <a:r>
              <a:rPr lang="el-GR" dirty="0"/>
              <a:t>, η </a:t>
            </a:r>
            <a:r>
              <a:rPr lang="el-GR" dirty="0">
                <a:hlinkClick r:id="rId13" tooltip="Αρμενική γλώσσα"/>
              </a:rPr>
              <a:t>Αρμενική</a:t>
            </a:r>
            <a:r>
              <a:rPr lang="el-GR" dirty="0"/>
              <a:t>, η </a:t>
            </a:r>
            <a:r>
              <a:rPr lang="el-GR" dirty="0">
                <a:solidFill>
                  <a:srgbClr val="C00000"/>
                </a:solidFill>
                <a:hlinkClick r:id="rId14" tooltip="Ελληνική γλώσσα"/>
              </a:rPr>
              <a:t>Ελληνική</a:t>
            </a:r>
            <a:r>
              <a:rPr lang="el-GR" dirty="0"/>
              <a:t>, η </a:t>
            </a:r>
            <a:r>
              <a:rPr lang="el-GR" dirty="0">
                <a:hlinkClick r:id="rId15" tooltip="Ιταλική γλώσσα"/>
              </a:rPr>
              <a:t>Ιταλική</a:t>
            </a:r>
            <a:r>
              <a:rPr lang="el-GR" dirty="0"/>
              <a:t>, η </a:t>
            </a:r>
            <a:r>
              <a:rPr lang="el-GR" dirty="0">
                <a:hlinkClick r:id="rId16" tooltip="Κουρδική γλώσσα"/>
              </a:rPr>
              <a:t>Κουρδική</a:t>
            </a:r>
            <a:r>
              <a:rPr lang="el-GR" dirty="0"/>
              <a:t>, η </a:t>
            </a:r>
            <a:r>
              <a:rPr lang="el-GR" dirty="0">
                <a:hlinkClick r:id="rId17" tooltip="Λιθουανική γλώσσα"/>
              </a:rPr>
              <a:t>Λιθουανική</a:t>
            </a:r>
            <a:r>
              <a:rPr lang="el-GR" dirty="0"/>
              <a:t>, η </a:t>
            </a:r>
            <a:r>
              <a:rPr lang="el-GR" dirty="0">
                <a:hlinkClick r:id="rId18" tooltip="Περσική γλώσσα"/>
              </a:rPr>
              <a:t>Περσική</a:t>
            </a:r>
            <a:r>
              <a:rPr lang="el-GR" dirty="0"/>
              <a:t> (ή Φαρσί).</a:t>
            </a:r>
          </a:p>
          <a:p>
            <a:pPr algn="just"/>
            <a:r>
              <a:rPr lang="el-GR" dirty="0"/>
              <a:t>Στην ινδοευρωπαϊκή γλωσσική οικογένεια ανήκουν επίσης γλώσσες που δεν έχουν πια ομιλητές όπως η </a:t>
            </a:r>
            <a:r>
              <a:rPr lang="el-GR" dirty="0">
                <a:hlinkClick r:id="rId19" tooltip="Αρχαία ελληνική γλώσσα"/>
              </a:rPr>
              <a:t>Αρχαία ελληνική</a:t>
            </a:r>
            <a:r>
              <a:rPr lang="el-GR" dirty="0"/>
              <a:t>, </a:t>
            </a:r>
            <a:r>
              <a:rPr lang="el-GR" dirty="0" err="1"/>
              <a:t>η</a:t>
            </a:r>
            <a:r>
              <a:rPr lang="el-GR" dirty="0" err="1">
                <a:hlinkClick r:id="rId20" tooltip="Λατινική γλώσσα"/>
              </a:rPr>
              <a:t>Λατινική</a:t>
            </a:r>
            <a:r>
              <a:rPr lang="el-GR" dirty="0"/>
              <a:t>, η </a:t>
            </a:r>
            <a:r>
              <a:rPr lang="el-GR" dirty="0">
                <a:hlinkClick r:id="rId21" tooltip="Σανσκριτική γλώσσα"/>
              </a:rPr>
              <a:t>Σανσκριτική</a:t>
            </a:r>
            <a:r>
              <a:rPr lang="el-GR" dirty="0"/>
              <a:t>, η </a:t>
            </a:r>
            <a:r>
              <a:rPr lang="el-GR" dirty="0" err="1">
                <a:hlinkClick r:id="rId22" tooltip="Τοχαρική γλώσσα"/>
              </a:rPr>
              <a:t>Τοχαρική</a:t>
            </a:r>
            <a:r>
              <a:rPr lang="el-GR" dirty="0"/>
              <a:t>, η </a:t>
            </a:r>
            <a:r>
              <a:rPr lang="el-GR" dirty="0" err="1">
                <a:hlinkClick r:id="rId23" tooltip="Χιττιτική γλώσσα"/>
              </a:rPr>
              <a:t>Χεττιτική</a:t>
            </a:r>
            <a:r>
              <a:rPr lang="el-GR" dirty="0"/>
              <a:t> και άλλες. Η ινδοευρωπαϊκή είναι η μεγαλύτερη γλωσσική οικογένεια στον κόσμο σήμερα με τα μέλη της να αποτελούν τη μητρική γλώσσα περισσότερων από 3 δισεκατομμύρια ανθρώπων· η δεύτερη μεγαλύτερη οικογένεια γλωσσών είναι η </a:t>
            </a:r>
            <a:r>
              <a:rPr lang="el-GR" dirty="0" err="1">
                <a:hlinkClick r:id="rId24" tooltip="Σινοθιβετικές γλώσσες"/>
              </a:rPr>
              <a:t>σινοθιβετική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Η ομοιότητα βασικών λέξεων στη σανσκριτική, αρχαία ελληνική, λατινική, γερμανική, αγγλική κ.ά. όπως </a:t>
            </a:r>
            <a:r>
              <a:rPr lang="el-GR" i="1" dirty="0"/>
              <a:t>πατέρας</a:t>
            </a:r>
            <a:r>
              <a:rPr lang="el-GR" dirty="0"/>
              <a:t> (</a:t>
            </a:r>
            <a:r>
              <a:rPr lang="el-GR" dirty="0" err="1"/>
              <a:t>σανσκ.</a:t>
            </a:r>
            <a:r>
              <a:rPr lang="el-GR" i="1" dirty="0" err="1"/>
              <a:t>pita</a:t>
            </a:r>
            <a:r>
              <a:rPr lang="el-GR" dirty="0"/>
              <a:t>, αρχ. ελλ. </a:t>
            </a:r>
            <a:r>
              <a:rPr lang="el-GR" i="1" dirty="0"/>
              <a:t>πατήρ</a:t>
            </a:r>
            <a:r>
              <a:rPr lang="el-GR" dirty="0"/>
              <a:t>, λατ. </a:t>
            </a:r>
            <a:r>
              <a:rPr lang="el-GR" i="1" dirty="0" err="1"/>
              <a:t>pater</a:t>
            </a:r>
            <a:r>
              <a:rPr lang="el-GR" dirty="0"/>
              <a:t>, γερμ. </a:t>
            </a:r>
            <a:r>
              <a:rPr lang="el-GR" i="1" dirty="0" err="1"/>
              <a:t>Vater</a:t>
            </a:r>
            <a:r>
              <a:rPr lang="el-GR" dirty="0"/>
              <a:t>, αγγλ. </a:t>
            </a:r>
            <a:r>
              <a:rPr lang="el-GR" i="1" dirty="0" err="1"/>
              <a:t>father</a:t>
            </a:r>
            <a:r>
              <a:rPr lang="el-GR" dirty="0"/>
              <a:t>), </a:t>
            </a:r>
            <a:r>
              <a:rPr lang="el-GR" i="1" dirty="0"/>
              <a:t>μητέρα</a:t>
            </a:r>
            <a:r>
              <a:rPr lang="el-GR" dirty="0"/>
              <a:t> (</a:t>
            </a:r>
            <a:r>
              <a:rPr lang="el-GR" dirty="0" err="1"/>
              <a:t>σανσκ</a:t>
            </a:r>
            <a:r>
              <a:rPr lang="el-GR" dirty="0"/>
              <a:t>. </a:t>
            </a:r>
            <a:r>
              <a:rPr lang="el-GR" i="1" dirty="0" err="1"/>
              <a:t>mata</a:t>
            </a:r>
            <a:r>
              <a:rPr lang="el-GR" dirty="0"/>
              <a:t>, αρχ. ελλ. </a:t>
            </a:r>
            <a:r>
              <a:rPr lang="el-GR" i="1" dirty="0" err="1"/>
              <a:t>μήτηρ</a:t>
            </a:r>
            <a:r>
              <a:rPr lang="el-GR" dirty="0"/>
              <a:t>, λατ. </a:t>
            </a:r>
            <a:r>
              <a:rPr lang="el-GR" i="1" dirty="0" err="1"/>
              <a:t>mater</a:t>
            </a:r>
            <a:r>
              <a:rPr lang="el-GR" dirty="0"/>
              <a:t>, </a:t>
            </a:r>
            <a:r>
              <a:rPr lang="el-GR" dirty="0" err="1"/>
              <a:t>γερμ.</a:t>
            </a:r>
            <a:r>
              <a:rPr lang="el-GR" i="1" dirty="0" err="1"/>
              <a:t>Mutter</a:t>
            </a:r>
            <a:r>
              <a:rPr lang="el-GR" dirty="0"/>
              <a:t>, αγγλ. </a:t>
            </a:r>
            <a:r>
              <a:rPr lang="el-GR" i="1" dirty="0" err="1"/>
              <a:t>mother</a:t>
            </a:r>
            <a:r>
              <a:rPr lang="el-GR" dirty="0"/>
              <a:t>), </a:t>
            </a:r>
            <a:r>
              <a:rPr lang="el-GR" i="1" dirty="0"/>
              <a:t>σπίτι</a:t>
            </a:r>
            <a:r>
              <a:rPr lang="el-GR" dirty="0"/>
              <a:t> (</a:t>
            </a:r>
            <a:r>
              <a:rPr lang="el-GR" dirty="0" err="1"/>
              <a:t>σανσκ</a:t>
            </a:r>
            <a:r>
              <a:rPr lang="el-GR" dirty="0"/>
              <a:t>. </a:t>
            </a:r>
            <a:r>
              <a:rPr lang="el-GR" i="1" dirty="0" err="1"/>
              <a:t>dáma</a:t>
            </a:r>
            <a:r>
              <a:rPr lang="el-GR" i="1" dirty="0"/>
              <a:t>-</a:t>
            </a:r>
            <a:r>
              <a:rPr lang="el-GR" dirty="0"/>
              <a:t>, αρχ. ελλ. </a:t>
            </a:r>
            <a:r>
              <a:rPr lang="el-GR" i="1" dirty="0"/>
              <a:t>δόμος</a:t>
            </a:r>
            <a:r>
              <a:rPr lang="el-GR" dirty="0"/>
              <a:t>, λατ. </a:t>
            </a:r>
            <a:r>
              <a:rPr lang="el-GR" i="1" dirty="0" err="1"/>
              <a:t>domus</a:t>
            </a:r>
            <a:r>
              <a:rPr lang="el-GR" dirty="0"/>
              <a:t>) άλογο (</a:t>
            </a:r>
            <a:r>
              <a:rPr lang="el-GR" dirty="0" err="1"/>
              <a:t>σανσκ</a:t>
            </a:r>
            <a:r>
              <a:rPr lang="el-GR" dirty="0"/>
              <a:t>. </a:t>
            </a:r>
            <a:r>
              <a:rPr lang="el-GR" i="1" dirty="0" err="1"/>
              <a:t>áśva</a:t>
            </a:r>
            <a:r>
              <a:rPr lang="el-GR" i="1" dirty="0"/>
              <a:t>-</a:t>
            </a:r>
            <a:r>
              <a:rPr lang="el-GR" dirty="0"/>
              <a:t>, αρχ. ελλ. </a:t>
            </a:r>
            <a:r>
              <a:rPr lang="el-GR" i="1" dirty="0" err="1"/>
              <a:t>ἵππος</a:t>
            </a:r>
            <a:r>
              <a:rPr lang="el-GR" dirty="0"/>
              <a:t>, </a:t>
            </a:r>
            <a:r>
              <a:rPr lang="el-GR" dirty="0" err="1"/>
              <a:t>λατ.</a:t>
            </a:r>
            <a:r>
              <a:rPr lang="el-GR" i="1" dirty="0" err="1"/>
              <a:t>equus</a:t>
            </a:r>
            <a:r>
              <a:rPr lang="el-GR" dirty="0"/>
              <a:t>) κλπ. οδήγησε τους γλωσσολόγους στην υπόθεση ότι οι λέξεις αυτές έχουν κοινή ρίζα. Η ύπαρξη κοινών ριζών οδήγησε με τη σειρά της στην υπόθεση ότι οι γλώσσες αυτές προέρχονται από μια κοινή </a:t>
            </a:r>
            <a:r>
              <a:rPr lang="el-GR" dirty="0" err="1">
                <a:hlinkClick r:id="rId25" tooltip="Πρωτογλώσσα"/>
              </a:rPr>
              <a:t>πρωτογλώσσα</a:t>
            </a:r>
            <a:r>
              <a:rPr lang="el-GR" dirty="0"/>
              <a:t>, η οποία ονομάζεται συμβατικά </a:t>
            </a:r>
            <a:r>
              <a:rPr lang="el-GR" b="1" dirty="0" err="1">
                <a:hlinkClick r:id="rId26" tooltip="Πρωτοϊνδοευρωπαϊκή γλώσσα (δεν έχει γραφτεί ακόμα)"/>
              </a:rPr>
              <a:t>Πρωτοϊνδευρωπαϊκή</a:t>
            </a:r>
            <a:r>
              <a:rPr lang="el-GR" dirty="0"/>
              <a:t> (ΠΙΕ). Η δυνατότητα τέτοιες ομοιότητες να οφείλονται σε </a:t>
            </a:r>
            <a:r>
              <a:rPr lang="el-GR" dirty="0">
                <a:hlinkClick r:id="rId27" tooltip="Δάνειο (γλώσσα)"/>
              </a:rPr>
              <a:t>δανεισμό</a:t>
            </a:r>
            <a:r>
              <a:rPr lang="el-GR" dirty="0"/>
              <a:t> μεταξύ γειτονικών γλωσσών αποκλείστηκε, διότι θεωρείται απίθανο ένας λαός με ξεχωριστή γλώσσα να μην έχει δικές του λέξεις για τόσο βασικές έννοιες, αλλά να χρησιμοποιεί τις λέξεις άλλων γλωσσών.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  <p:transition spd="med" advClick="0" advTm="16000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Ομοιότητες της Λατινικής με την Ελληνική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/>
              <a:t>Ανήκουν στην οικογένεια των </a:t>
            </a:r>
            <a:r>
              <a:rPr lang="el-GR" dirty="0" err="1"/>
              <a:t>ινδοευρωπαικών</a:t>
            </a:r>
            <a:r>
              <a:rPr lang="el-GR" dirty="0"/>
              <a:t> γλωσσών (π.χ. </a:t>
            </a:r>
            <a:r>
              <a:rPr lang="en-US" dirty="0"/>
              <a:t>duo – </a:t>
            </a:r>
            <a:r>
              <a:rPr lang="el-GR" dirty="0"/>
              <a:t>δύο, </a:t>
            </a:r>
            <a:r>
              <a:rPr lang="en-US" dirty="0" err="1"/>
              <a:t>fero</a:t>
            </a:r>
            <a:r>
              <a:rPr lang="en-US" dirty="0"/>
              <a:t> – </a:t>
            </a:r>
            <a:r>
              <a:rPr lang="el-GR" dirty="0"/>
              <a:t>φέρω, </a:t>
            </a:r>
            <a:r>
              <a:rPr lang="en-US" dirty="0" err="1"/>
              <a:t>pater</a:t>
            </a:r>
            <a:r>
              <a:rPr lang="en-US" dirty="0"/>
              <a:t> - </a:t>
            </a:r>
            <a:r>
              <a:rPr lang="el-GR" dirty="0"/>
              <a:t>πατήρ)</a:t>
            </a:r>
          </a:p>
          <a:p>
            <a:pPr algn="just"/>
            <a:r>
              <a:rPr lang="el-GR" dirty="0"/>
              <a:t>Στα πολιτιστικά και γλωσσικά δάνεια των ελληνικών αποικιών στην κεντρική και κάτω Ιταλία, από τη Νεάπολη και την Κύμη μέχρι τη Σικελία.</a:t>
            </a:r>
          </a:p>
          <a:p>
            <a:pPr algn="just"/>
            <a:r>
              <a:rPr lang="el-GR" dirty="0"/>
              <a:t>Στην κατάκτηση της ελληνικής Ανατολής από του Ρωμαίους. Το πρώτο μεγάλο δάνειο των Ρωμαίων από τους Έλληνες ήταν το αλφάβητό τους: από την αποικία της Κύμης υιοθέτησαν τον 8</a:t>
            </a:r>
            <a:r>
              <a:rPr lang="el-GR" baseline="30000" dirty="0"/>
              <a:t>ο</a:t>
            </a:r>
            <a:r>
              <a:rPr lang="el-GR" dirty="0"/>
              <a:t>/7</a:t>
            </a:r>
            <a:r>
              <a:rPr lang="el-GR" baseline="30000" dirty="0"/>
              <a:t>ο</a:t>
            </a:r>
            <a:r>
              <a:rPr lang="el-GR" dirty="0"/>
              <a:t> αιώνα </a:t>
            </a:r>
            <a:r>
              <a:rPr lang="el-GR" dirty="0" err="1"/>
              <a:t>π.Χ.</a:t>
            </a:r>
            <a:r>
              <a:rPr lang="el-GR" dirty="0"/>
              <a:t> μια παραλλαγή ελληνικού δυτικού αλφαβήτου. </a:t>
            </a:r>
          </a:p>
        </p:txBody>
      </p:sp>
    </p:spTree>
  </p:cSld>
  <p:clrMapOvr>
    <a:masterClrMapping/>
  </p:clrMapOvr>
  <p:transition spd="med" advClick="0" advTm="16000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Ακολουθεί πίνακας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algn="ctr"/>
            <a:r>
              <a:rPr lang="el-GR" dirty="0"/>
              <a:t>Ελληνικό και Λατινικό αλφάβητο </a:t>
            </a:r>
          </a:p>
        </p:txBody>
      </p:sp>
    </p:spTree>
  </p:cSld>
  <p:clrMapOvr>
    <a:masterClrMapping/>
  </p:clrMapOvr>
  <p:transition spd="med" advClick="0" advTm="16000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643042" y="0"/>
          <a:ext cx="5429288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Ελληνική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l-GR" sz="1000" dirty="0"/>
                        <a:t>Λατινική 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Α α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 </a:t>
                      </a:r>
                      <a:r>
                        <a:rPr lang="en-US" sz="1000" dirty="0" err="1"/>
                        <a:t>a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Β β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 </a:t>
                      </a:r>
                      <a:r>
                        <a:rPr lang="en-US" sz="1000" dirty="0" err="1"/>
                        <a:t>b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Γ γ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 </a:t>
                      </a:r>
                      <a:r>
                        <a:rPr lang="en-US" sz="1000" dirty="0" err="1"/>
                        <a:t>c</a:t>
                      </a:r>
                      <a:r>
                        <a:rPr lang="en-US" sz="1000" dirty="0"/>
                        <a:t>, G </a:t>
                      </a:r>
                      <a:r>
                        <a:rPr lang="en-US" sz="1000" dirty="0" err="1"/>
                        <a:t>g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Δ δ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 </a:t>
                      </a:r>
                      <a:r>
                        <a:rPr lang="en-US" sz="1000" dirty="0" err="1"/>
                        <a:t>d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Ε ε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 </a:t>
                      </a:r>
                      <a:r>
                        <a:rPr lang="en-US" sz="1000" dirty="0" err="1"/>
                        <a:t>e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Ϝ ϝ ( Δίγαμμα ή </a:t>
                      </a:r>
                      <a:r>
                        <a:rPr lang="el-GR" sz="1000" b="1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βαυ</a:t>
                      </a:r>
                      <a:r>
                        <a:rPr lang="el-GR" sz="10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l-GR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 </a:t>
                      </a:r>
                      <a:r>
                        <a:rPr lang="en-US" sz="1000" dirty="0" err="1"/>
                        <a:t>f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Ζ ζ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Z </a:t>
                      </a:r>
                      <a:r>
                        <a:rPr lang="en-US" sz="1000" dirty="0" err="1"/>
                        <a:t>z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Η η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 </a:t>
                      </a:r>
                      <a:r>
                        <a:rPr lang="en-US" sz="1000" dirty="0" err="1"/>
                        <a:t>h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Θ θ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Ι ι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 </a:t>
                      </a:r>
                      <a:r>
                        <a:rPr lang="en-US" sz="1000" dirty="0" err="1"/>
                        <a:t>I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Κ κ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K </a:t>
                      </a:r>
                      <a:r>
                        <a:rPr lang="en-US" sz="1000" dirty="0" err="1"/>
                        <a:t>k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Λ λ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 </a:t>
                      </a:r>
                      <a:r>
                        <a:rPr lang="en-US" sz="1000" dirty="0" err="1"/>
                        <a:t>l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Μ μ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 </a:t>
                      </a:r>
                      <a:r>
                        <a:rPr lang="en-US" sz="1000" dirty="0" err="1"/>
                        <a:t>m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Ν ν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 </a:t>
                      </a:r>
                      <a:r>
                        <a:rPr lang="en-US" sz="1000" dirty="0" err="1"/>
                        <a:t>n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Ξ ξ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Ο ο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 </a:t>
                      </a:r>
                      <a:r>
                        <a:rPr lang="en-US" sz="1000" dirty="0" err="1"/>
                        <a:t>o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Π π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 </a:t>
                      </a:r>
                      <a:r>
                        <a:rPr lang="en-US" sz="1000" dirty="0" err="1"/>
                        <a:t>p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Ϡ (</a:t>
                      </a:r>
                      <a:r>
                        <a:rPr lang="el-GR" sz="1000" b="1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Σάμπι</a:t>
                      </a:r>
                      <a:r>
                        <a:rPr lang="el-GR" sz="10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l-GR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ϙ (Κόππα)</a:t>
                      </a:r>
                      <a:endParaRPr lang="el-GR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Q </a:t>
                      </a:r>
                      <a:r>
                        <a:rPr lang="en-US" sz="1000" dirty="0" err="1"/>
                        <a:t>q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Ρ ρ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 </a:t>
                      </a:r>
                      <a:r>
                        <a:rPr lang="en-US" sz="1000" dirty="0" err="1"/>
                        <a:t>r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Σ ς</a:t>
                      </a:r>
                      <a:r>
                        <a:rPr lang="el-GR" sz="1000" baseline="0" dirty="0"/>
                        <a:t> σ </a:t>
                      </a:r>
                      <a:endParaRPr lang="el-GR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 </a:t>
                      </a:r>
                      <a:r>
                        <a:rPr lang="en-US" sz="1000" dirty="0" err="1"/>
                        <a:t>s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Τ τ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 </a:t>
                      </a:r>
                      <a:r>
                        <a:rPr lang="en-US" sz="1000" dirty="0" err="1"/>
                        <a:t>t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Υ υ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V </a:t>
                      </a:r>
                      <a:r>
                        <a:rPr lang="en-US" sz="1000" dirty="0" err="1"/>
                        <a:t>v</a:t>
                      </a:r>
                      <a:r>
                        <a:rPr lang="en-US" sz="1000" dirty="0"/>
                        <a:t>, Y </a:t>
                      </a:r>
                      <a:r>
                        <a:rPr lang="en-US" sz="1000" dirty="0" err="1"/>
                        <a:t>y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Φ φ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Χ χ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X </a:t>
                      </a:r>
                      <a:r>
                        <a:rPr lang="en-US" sz="1000" dirty="0" err="1"/>
                        <a:t>x</a:t>
                      </a:r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Ψ ψ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4519">
                <a:tc>
                  <a:txBody>
                    <a:bodyPr/>
                    <a:lstStyle/>
                    <a:p>
                      <a:r>
                        <a:rPr lang="el-GR" sz="1000" dirty="0"/>
                        <a:t>Ω ω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endParaRPr lang="el-GR" sz="1000" dirty="0"/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16000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Λατινικό αλφάβητο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l-GR" dirty="0"/>
          </a:p>
          <a:p>
            <a:r>
              <a:rPr lang="el-GR" b="1" dirty="0"/>
              <a:t>Έ</a:t>
            </a:r>
            <a:r>
              <a:rPr lang="el-GR" dirty="0"/>
              <a:t>χει 26 ψηφία, τα εξής:  </a:t>
            </a:r>
          </a:p>
          <a:p>
            <a:pPr>
              <a:buNone/>
            </a:pPr>
            <a:r>
              <a:rPr lang="el-GR" dirty="0"/>
              <a:t> </a:t>
            </a:r>
          </a:p>
          <a:p>
            <a:r>
              <a:rPr lang="el-GR" b="1" dirty="0"/>
              <a:t>Α(</a:t>
            </a:r>
            <a:r>
              <a:rPr lang="en-US" b="1" dirty="0"/>
              <a:t>a)   =  </a:t>
            </a:r>
            <a:r>
              <a:rPr lang="el-GR" b="1" dirty="0"/>
              <a:t>α                       Ν(</a:t>
            </a:r>
            <a:r>
              <a:rPr lang="en-US" b="1" dirty="0"/>
              <a:t>n)   = </a:t>
            </a:r>
            <a:r>
              <a:rPr lang="el-GR" b="1" dirty="0"/>
              <a:t>εν</a:t>
            </a:r>
            <a:endParaRPr lang="el-GR" dirty="0"/>
          </a:p>
          <a:p>
            <a:r>
              <a:rPr lang="en-US" b="1" dirty="0"/>
              <a:t>B(b)   = </a:t>
            </a:r>
            <a:r>
              <a:rPr lang="el-GR" b="1" dirty="0" err="1"/>
              <a:t>μπε</a:t>
            </a:r>
            <a:r>
              <a:rPr lang="el-GR" b="1" dirty="0"/>
              <a:t>                    </a:t>
            </a:r>
            <a:r>
              <a:rPr lang="en-US" b="1" dirty="0"/>
              <a:t>O(o)   =  o</a:t>
            </a:r>
            <a:endParaRPr lang="en-US" dirty="0"/>
          </a:p>
          <a:p>
            <a:r>
              <a:rPr lang="en-US" b="1" dirty="0"/>
              <a:t>C(c)   = </a:t>
            </a:r>
            <a:r>
              <a:rPr lang="el-GR" b="1" dirty="0"/>
              <a:t>κα ή τσε             </a:t>
            </a:r>
            <a:r>
              <a:rPr lang="en-US" b="1" dirty="0"/>
              <a:t>P(p)    = </a:t>
            </a:r>
            <a:r>
              <a:rPr lang="el-GR" b="1" dirty="0"/>
              <a:t>πε</a:t>
            </a:r>
            <a:endParaRPr lang="el-GR" dirty="0"/>
          </a:p>
          <a:p>
            <a:r>
              <a:rPr lang="en-US" b="1" dirty="0"/>
              <a:t>D(d)   = </a:t>
            </a:r>
            <a:r>
              <a:rPr lang="el-GR" b="1" dirty="0"/>
              <a:t>ντε                     </a:t>
            </a:r>
            <a:r>
              <a:rPr lang="en-US" b="1" dirty="0"/>
              <a:t>Q(q)   =  </a:t>
            </a:r>
            <a:r>
              <a:rPr lang="el-GR" b="1" dirty="0"/>
              <a:t>κ(ι)</a:t>
            </a:r>
            <a:r>
              <a:rPr lang="el-GR" b="1" dirty="0" err="1"/>
              <a:t>ού</a:t>
            </a:r>
            <a:endParaRPr lang="el-GR" dirty="0"/>
          </a:p>
          <a:p>
            <a:r>
              <a:rPr lang="en-US" b="1" dirty="0"/>
              <a:t>E(e)   = </a:t>
            </a:r>
            <a:r>
              <a:rPr lang="el-GR" b="1" dirty="0"/>
              <a:t>ε                         </a:t>
            </a:r>
            <a:r>
              <a:rPr lang="en-US" b="1" dirty="0"/>
              <a:t>R(r)    =  </a:t>
            </a:r>
            <a:r>
              <a:rPr lang="el-GR" b="1" dirty="0" err="1"/>
              <a:t>ερ</a:t>
            </a:r>
            <a:endParaRPr lang="el-GR" dirty="0"/>
          </a:p>
          <a:p>
            <a:r>
              <a:rPr lang="en-US" b="1" dirty="0"/>
              <a:t>F(f)    = </a:t>
            </a:r>
            <a:r>
              <a:rPr lang="el-GR" b="1" dirty="0"/>
              <a:t>εφ                      </a:t>
            </a:r>
            <a:r>
              <a:rPr lang="en-US" b="1" dirty="0"/>
              <a:t>S(s)     =  </a:t>
            </a:r>
            <a:r>
              <a:rPr lang="el-GR" b="1" dirty="0"/>
              <a:t>ες</a:t>
            </a:r>
            <a:endParaRPr lang="el-GR" dirty="0"/>
          </a:p>
          <a:p>
            <a:r>
              <a:rPr lang="en-US" b="1" dirty="0"/>
              <a:t>G(g)   = </a:t>
            </a:r>
            <a:r>
              <a:rPr lang="el-GR" b="1" dirty="0" err="1"/>
              <a:t>γκε</a:t>
            </a:r>
            <a:r>
              <a:rPr lang="el-GR" b="1" dirty="0"/>
              <a:t>                    </a:t>
            </a:r>
            <a:r>
              <a:rPr lang="en-US" b="1" dirty="0"/>
              <a:t>T(t)      = </a:t>
            </a:r>
            <a:r>
              <a:rPr lang="el-GR" b="1" dirty="0"/>
              <a:t>τε</a:t>
            </a:r>
            <a:endParaRPr lang="el-GR" dirty="0"/>
          </a:p>
          <a:p>
            <a:r>
              <a:rPr lang="en-US" b="1" dirty="0"/>
              <a:t>H(h)   = </a:t>
            </a:r>
            <a:r>
              <a:rPr lang="el-GR" b="1" dirty="0"/>
              <a:t>χα                      </a:t>
            </a:r>
            <a:r>
              <a:rPr lang="en-US" b="1" dirty="0"/>
              <a:t>U(u)    = </a:t>
            </a:r>
            <a:r>
              <a:rPr lang="el-GR" b="1" dirty="0"/>
              <a:t>ου,</a:t>
            </a:r>
            <a:endParaRPr lang="el-GR" dirty="0"/>
          </a:p>
          <a:p>
            <a:r>
              <a:rPr lang="en-US" b="1" dirty="0"/>
              <a:t>I(</a:t>
            </a:r>
            <a:r>
              <a:rPr lang="en-US" b="1" dirty="0" err="1"/>
              <a:t>i</a:t>
            </a:r>
            <a:r>
              <a:rPr lang="en-US" b="1" dirty="0"/>
              <a:t>)      = </a:t>
            </a:r>
            <a:r>
              <a:rPr lang="el-GR" b="1" dirty="0"/>
              <a:t>ι                         </a:t>
            </a:r>
            <a:r>
              <a:rPr lang="en-US" b="1" dirty="0"/>
              <a:t>V(v)    =  </a:t>
            </a:r>
            <a:r>
              <a:rPr lang="el-GR" b="1" dirty="0" err="1"/>
              <a:t>βε</a:t>
            </a:r>
            <a:endParaRPr lang="el-GR" dirty="0"/>
          </a:p>
          <a:p>
            <a:r>
              <a:rPr lang="en-US" b="1" dirty="0"/>
              <a:t>J(j)     = </a:t>
            </a:r>
            <a:r>
              <a:rPr lang="el-GR" b="1" dirty="0" err="1"/>
              <a:t>γιώτ</a:t>
            </a:r>
            <a:r>
              <a:rPr lang="el-GR" b="1" dirty="0"/>
              <a:t>-</a:t>
            </a:r>
            <a:r>
              <a:rPr lang="el-GR" b="1" dirty="0" err="1"/>
              <a:t>λούγκο</a:t>
            </a:r>
            <a:r>
              <a:rPr lang="el-GR" b="1" dirty="0"/>
              <a:t>       Χ(χ)    =  </a:t>
            </a:r>
            <a:r>
              <a:rPr lang="el-GR" b="1" dirty="0" err="1"/>
              <a:t>ιξ</a:t>
            </a:r>
            <a:endParaRPr lang="el-GR" dirty="0"/>
          </a:p>
          <a:p>
            <a:r>
              <a:rPr lang="el-GR" b="1" dirty="0"/>
              <a:t>Κ(κ)   = </a:t>
            </a:r>
            <a:r>
              <a:rPr lang="en-US" b="1" dirty="0" err="1"/>
              <a:t>kap</a:t>
            </a:r>
            <a:r>
              <a:rPr lang="en-US" b="1" dirty="0"/>
              <a:t>                     W(w)  =  </a:t>
            </a:r>
            <a:r>
              <a:rPr lang="el-GR" b="1" dirty="0" err="1"/>
              <a:t>βε</a:t>
            </a:r>
            <a:endParaRPr lang="el-GR" dirty="0"/>
          </a:p>
          <a:p>
            <a:r>
              <a:rPr lang="en-US" b="1" dirty="0"/>
              <a:t>L(l)     = </a:t>
            </a:r>
            <a:r>
              <a:rPr lang="el-GR" b="1" dirty="0"/>
              <a:t>ελ                       </a:t>
            </a:r>
            <a:r>
              <a:rPr lang="en-US" b="1" dirty="0"/>
              <a:t>Y(y)     =  </a:t>
            </a:r>
            <a:r>
              <a:rPr lang="el-GR" b="1" dirty="0"/>
              <a:t>ί </a:t>
            </a:r>
            <a:r>
              <a:rPr lang="el-GR" b="1" dirty="0" err="1"/>
              <a:t>γκραίκουμ</a:t>
            </a:r>
            <a:endParaRPr lang="el-GR" dirty="0"/>
          </a:p>
          <a:p>
            <a:r>
              <a:rPr lang="en-US" b="1" dirty="0"/>
              <a:t>M(m)  = </a:t>
            </a:r>
            <a:r>
              <a:rPr lang="el-GR" b="1" dirty="0" err="1"/>
              <a:t>εμ</a:t>
            </a:r>
            <a:r>
              <a:rPr lang="el-GR" b="1" dirty="0"/>
              <a:t>                      Ζ(3)     =  </a:t>
            </a:r>
            <a:r>
              <a:rPr lang="el-GR" b="1" dirty="0" err="1"/>
              <a:t>ζέτα</a:t>
            </a:r>
            <a:r>
              <a:rPr lang="el-GR" b="1" dirty="0"/>
              <a:t> </a:t>
            </a:r>
            <a:endParaRPr lang="el-GR" dirty="0"/>
          </a:p>
        </p:txBody>
      </p:sp>
    </p:spTree>
  </p:cSld>
  <p:clrMapOvr>
    <a:masterClrMapping/>
  </p:clrMapOvr>
  <p:transition spd="med" advClick="0" advTm="16000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φθόγγοι της λατινικής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Φωνήεντα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Δίφθογγοι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l-GR" dirty="0"/>
                        <a:t>Σύμφωνα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Άφωνα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Υγρά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Ρινικά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Συριστικά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Διπλά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r>
                        <a:rPr lang="en-US" baseline="0" dirty="0"/>
                        <a:t> g h (</a:t>
                      </a:r>
                      <a:r>
                        <a:rPr lang="en-US" baseline="0" dirty="0" err="1"/>
                        <a:t>ch</a:t>
                      </a:r>
                      <a:r>
                        <a:rPr lang="en-US" baseline="0" dirty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  <a:r>
                        <a:rPr lang="en-US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r>
                        <a:rPr lang="en-US" baseline="0" dirty="0"/>
                        <a:t> p (ph)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  <a:r>
                        <a:rPr lang="en-US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  <a:r>
                        <a:rPr lang="en-US" baseline="0" dirty="0"/>
                        <a:t> t (</a:t>
                      </a:r>
                      <a:r>
                        <a:rPr lang="en-US" baseline="0" dirty="0" err="1"/>
                        <a:t>th</a:t>
                      </a:r>
                      <a:r>
                        <a:rPr lang="en-US" baseline="0" dirty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eu</a:t>
                      </a:r>
                      <a:r>
                        <a:rPr lang="en-US" dirty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ei</a:t>
                      </a:r>
                      <a:r>
                        <a:rPr lang="en-US" dirty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ui</a:t>
                      </a:r>
                      <a:r>
                        <a:rPr lang="en-US" dirty="0"/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16000">
    <p:split dir="in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168</TotalTime>
  <Words>1210</Words>
  <Application>Microsoft Office PowerPoint</Application>
  <PresentationFormat>Προβολή στην οθόνη (4:3)</PresentationFormat>
  <Paragraphs>151</Paragraphs>
  <Slides>13</Slides>
  <Notes>1</Notes>
  <HiddenSlides>0</HiddenSlides>
  <MMClips>1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Calibri</vt:lpstr>
      <vt:lpstr>Franklin Gothic Book</vt:lpstr>
      <vt:lpstr>Franklin Gothic Medium</vt:lpstr>
      <vt:lpstr>Wingdings 2</vt:lpstr>
      <vt:lpstr>Διαστημικό</vt:lpstr>
      <vt:lpstr>Λατινικά  Β΄ τάξη Γενικού Λυκείου </vt:lpstr>
      <vt:lpstr>Τι είναι η λατινική γλώσσα;</vt:lpstr>
      <vt:lpstr>Η επαρχία του Λάτιου</vt:lpstr>
      <vt:lpstr>Τι είναι οι ινδοευρωπαϊκές γλώσσες</vt:lpstr>
      <vt:lpstr>Ομοιότητες της Λατινικής με την Ελληνική</vt:lpstr>
      <vt:lpstr>Ακολουθεί πίνακας</vt:lpstr>
      <vt:lpstr> </vt:lpstr>
      <vt:lpstr>Λατινικό αλφάβητο</vt:lpstr>
      <vt:lpstr>Οι φθόγγοι της λατινικής </vt:lpstr>
      <vt:lpstr>Περίοδοι της Λατινικής </vt:lpstr>
      <vt:lpstr>Ο παγκόσμιος χαρακτήρας της Λατινικής</vt:lpstr>
      <vt:lpstr>Κοινή ρίζα λατινικών λέξεων με ευρωπαϊκές γλώσσες</vt:lpstr>
      <vt:lpstr>Λατινικά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Λατινικά  Β΄ τάξη Γενικού Λυκείου</dc:title>
  <dc:creator>Κωνσταντίνος</dc:creator>
  <cp:lastModifiedBy>Εφη Αλεξανδρη</cp:lastModifiedBy>
  <cp:revision>27</cp:revision>
  <dcterms:created xsi:type="dcterms:W3CDTF">2013-09-23T10:20:00Z</dcterms:created>
  <dcterms:modified xsi:type="dcterms:W3CDTF">2024-10-01T13:16:41Z</dcterms:modified>
</cp:coreProperties>
</file>