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97E100-B70D-4F9A-99C8-E16E24BBA5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ΘΕΩΡΙΑ ΕΚΘΕΣΗΣ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9B9DC0A-16FA-4FA5-9742-7B990CFB0D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283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CC4728-F83E-47E3-9915-5CDB7997E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31520"/>
            <a:ext cx="8915400" cy="5179702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ΥΠΕΡΒΟΛΗ τ</a:t>
            </a:r>
            <a:r>
              <a:rPr lang="el-GR" dirty="0"/>
              <a:t>ονίζεται η </a:t>
            </a:r>
            <a:r>
              <a:rPr lang="el-GR" dirty="0" err="1"/>
              <a:t>αξία,το</a:t>
            </a:r>
            <a:r>
              <a:rPr lang="el-GR" dirty="0"/>
              <a:t> μέγεθος κάποιου προσώπου ή αντικειμένου και προκαλούνται ισχυρές εντυπώσεις. Π.χ. σα δύο βουνά είναι οι πλάτες του, σαν κάστρο η κεφαλή του</a:t>
            </a:r>
          </a:p>
          <a:p>
            <a:r>
              <a:rPr lang="el-GR" b="1" dirty="0"/>
              <a:t>ΛΙΤΟΤΗΤΑ</a:t>
            </a:r>
            <a:r>
              <a:rPr lang="el-GR" dirty="0"/>
              <a:t> αντί για μια λέξη χρησιμοποιείται η αντίθεσή της με </a:t>
            </a:r>
            <a:r>
              <a:rPr lang="el-GR" dirty="0" err="1"/>
              <a:t>άρνηση.Προκαλείται</a:t>
            </a:r>
            <a:r>
              <a:rPr lang="el-GR" dirty="0"/>
              <a:t> ένας μετριασμός της θετικής ή αρνητικής εντύπωσης που θα προκαλούσε η αρχική διατύπωση. Π.χ. Η φθορά που έπαθε δεν ήταν μικρή.</a:t>
            </a:r>
          </a:p>
          <a:p>
            <a:r>
              <a:rPr lang="el-GR" b="1" dirty="0"/>
              <a:t>ΕΥΦΗΜΙΣΜΟ</a:t>
            </a:r>
            <a:r>
              <a:rPr lang="el-GR" dirty="0"/>
              <a:t>Σ λέξεις αρνητικά φορτισμένες αντικαθίστανται με άλλες με θετικό ή ουδέτερο </a:t>
            </a:r>
            <a:r>
              <a:rPr lang="el-GR" dirty="0" err="1"/>
              <a:t>φορτίο.Δημιουργεί</a:t>
            </a:r>
            <a:r>
              <a:rPr lang="el-GR" dirty="0"/>
              <a:t> μια διαφορετική εικόνα από την πραγματικότητα. Π.χ. γλυκάδι αντί ξίδι.</a:t>
            </a:r>
          </a:p>
          <a:p>
            <a:r>
              <a:rPr lang="el-GR" b="1" dirty="0"/>
              <a:t>ΣΧΗΜΑ ΚΑΤ’ΕΞΟΧΗΝ </a:t>
            </a:r>
            <a:r>
              <a:rPr lang="el-GR" dirty="0"/>
              <a:t>δηλώνει το πρόσωπο που κυρίως αντιπροσωπεύει μια έννοια </a:t>
            </a:r>
            <a:r>
              <a:rPr lang="el-GR" dirty="0" err="1"/>
              <a:t>π.χ.Η</a:t>
            </a:r>
            <a:r>
              <a:rPr lang="el-GR" dirty="0"/>
              <a:t> ΠΟΛΗ έπεσε.</a:t>
            </a:r>
          </a:p>
          <a:p>
            <a:r>
              <a:rPr lang="el-GR" dirty="0"/>
              <a:t>Άλλα σχήματα λόγου είναι η </a:t>
            </a:r>
            <a:r>
              <a:rPr lang="el-GR" dirty="0" err="1"/>
              <a:t>ειρωνία,η</a:t>
            </a:r>
            <a:r>
              <a:rPr lang="el-GR" dirty="0"/>
              <a:t> </a:t>
            </a:r>
            <a:r>
              <a:rPr lang="el-GR" dirty="0" err="1"/>
              <a:t>αλληγορία,η</a:t>
            </a:r>
            <a:r>
              <a:rPr lang="el-GR" dirty="0"/>
              <a:t> </a:t>
            </a:r>
            <a:r>
              <a:rPr lang="el-GR" dirty="0" err="1"/>
              <a:t>αντίθεση,η</a:t>
            </a:r>
            <a:r>
              <a:rPr lang="el-GR" dirty="0"/>
              <a:t> η </a:t>
            </a:r>
            <a:r>
              <a:rPr lang="el-GR" dirty="0" err="1"/>
              <a:t>έλλειψη,η</a:t>
            </a:r>
            <a:r>
              <a:rPr lang="el-GR" dirty="0"/>
              <a:t> </a:t>
            </a:r>
            <a:r>
              <a:rPr lang="el-GR" dirty="0" err="1"/>
              <a:t>αποσιώπηση,το</a:t>
            </a:r>
            <a:r>
              <a:rPr lang="el-GR" dirty="0"/>
              <a:t> </a:t>
            </a:r>
            <a:r>
              <a:rPr lang="el-GR" dirty="0" err="1"/>
              <a:t>χιαστό,η</a:t>
            </a:r>
            <a:r>
              <a:rPr lang="el-GR" dirty="0"/>
              <a:t> </a:t>
            </a:r>
            <a:r>
              <a:rPr lang="el-GR" dirty="0" err="1"/>
              <a:t>έλξη,το</a:t>
            </a:r>
            <a:r>
              <a:rPr lang="el-GR" dirty="0"/>
              <a:t> ανακόλουθο </a:t>
            </a:r>
            <a:r>
              <a:rPr lang="el-GR" dirty="0" err="1"/>
              <a:t>κλπ</a:t>
            </a:r>
            <a:endParaRPr lang="el-GR" dirty="0"/>
          </a:p>
          <a:p>
            <a:r>
              <a:rPr lang="el-GR" b="1" dirty="0"/>
              <a:t>Η ΘΕΑΤΡΙΚΟΤΗΤΑ ΣΕ ΈΝΑ ΠΟΙΗΤΙΚΟ Ή ΑΦΗΓΗΜΑΤΙΚΟ ΚΕΙΜΕΝΟ ΑΠΟΔΙΔΕΤΑΙ </a:t>
            </a:r>
            <a:r>
              <a:rPr lang="el-GR" dirty="0"/>
              <a:t>με ύπαρξη </a:t>
            </a:r>
            <a:r>
              <a:rPr lang="el-GR" dirty="0" err="1"/>
              <a:t>χαρακτήρων,φωνών,σιωπών</a:t>
            </a:r>
            <a:r>
              <a:rPr lang="el-GR" dirty="0"/>
              <a:t>, με </a:t>
            </a:r>
            <a:r>
              <a:rPr lang="el-GR" dirty="0" err="1"/>
              <a:t>διάλογο,με</a:t>
            </a:r>
            <a:r>
              <a:rPr lang="el-GR" dirty="0"/>
              <a:t> δράση, με στοιχεία πλοκής και με ύπαρξη σκηνικού-</a:t>
            </a:r>
            <a:r>
              <a:rPr lang="el-GR" dirty="0" err="1"/>
              <a:t>χρονότοπου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45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53B1A5-D156-4AA9-A11A-067218AB9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ΕΙΔΗ ΚΕΙΜΕΝΩΝ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1428DF-6E57-4388-800C-CA2E2893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2702"/>
            <a:ext cx="8915400" cy="4518520"/>
          </a:xfrm>
        </p:spPr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ΑΡΘΡΟ </a:t>
            </a:r>
          </a:p>
          <a:p>
            <a:r>
              <a:rPr lang="el-GR" dirty="0">
                <a:solidFill>
                  <a:schemeClr val="tx1"/>
                </a:solidFill>
              </a:rPr>
              <a:t>Μικρής έκτασης κείμενο που δημοσιεύεται στον ημερήσιο και περιοδικό Τύπο</a:t>
            </a:r>
          </a:p>
          <a:p>
            <a:r>
              <a:rPr lang="el-GR" dirty="0">
                <a:solidFill>
                  <a:schemeClr val="tx1"/>
                </a:solidFill>
              </a:rPr>
              <a:t>Ο αρθρογράφος αναφέρεται σε επίκαιρο </a:t>
            </a:r>
            <a:r>
              <a:rPr lang="el-GR" dirty="0" err="1">
                <a:solidFill>
                  <a:schemeClr val="tx1"/>
                </a:solidFill>
              </a:rPr>
              <a:t>πολιτικό,κοινωνικό,πολιτιστικό</a:t>
            </a:r>
            <a:r>
              <a:rPr lang="el-GR" dirty="0">
                <a:solidFill>
                  <a:schemeClr val="tx1"/>
                </a:solidFill>
              </a:rPr>
              <a:t> θέμα κοινού ενδιαφέροντος.</a:t>
            </a:r>
          </a:p>
          <a:p>
            <a:r>
              <a:rPr lang="el-GR" dirty="0">
                <a:solidFill>
                  <a:schemeClr val="tx1"/>
                </a:solidFill>
              </a:rPr>
              <a:t>Αναφορική λειτουργία της γλώσσας</a:t>
            </a:r>
          </a:p>
          <a:p>
            <a:r>
              <a:rPr lang="el-GR" dirty="0">
                <a:solidFill>
                  <a:schemeClr val="tx1"/>
                </a:solidFill>
              </a:rPr>
              <a:t>Στο ΕΙΔΗΣΕΟΓΡΑΦΙΚΟ ΑΡΘΡΟ ο συντάκτης παραθέτει πληροφορίες με στόχο να ενημερώσει/να πληροφορήσει τον αναγνώστη.</a:t>
            </a:r>
          </a:p>
          <a:p>
            <a:r>
              <a:rPr lang="el-GR" dirty="0">
                <a:solidFill>
                  <a:schemeClr val="tx1"/>
                </a:solidFill>
              </a:rPr>
              <a:t>ΣΤΟ ΕΡΜΗΝΕΥΤΙΚΟ ΑΡΘΡΟ ΓΝΩΜΗΣ ο συντάκτης αναλύει και σχολιάζει το θέμα με στόχο να το ερμηνεύσει και να πείσει τον αναγνώστη για την ορθότητα της δικής του άποψης.</a:t>
            </a:r>
          </a:p>
        </p:txBody>
      </p:sp>
    </p:spTree>
    <p:extLst>
      <p:ext uri="{BB962C8B-B14F-4D97-AF65-F5344CB8AC3E}">
        <p14:creationId xmlns:p14="http://schemas.microsoft.com/office/powerpoint/2010/main" val="752582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BAFAD3-2292-4EF6-9181-E8D3E743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06437"/>
            <a:ext cx="8915400" cy="5404785"/>
          </a:xfrm>
        </p:spPr>
        <p:txBody>
          <a:bodyPr/>
          <a:lstStyle/>
          <a:p>
            <a:r>
              <a:rPr lang="el-GR" b="1" dirty="0"/>
              <a:t>ΧΡΟΝΟΓΡΑΦΗΜΑ</a:t>
            </a:r>
          </a:p>
          <a:p>
            <a:r>
              <a:rPr lang="el-GR" dirty="0" err="1"/>
              <a:t>Σύντομο,ελαφρού</a:t>
            </a:r>
            <a:r>
              <a:rPr lang="el-GR" dirty="0"/>
              <a:t> περιεχομένου πεζό κείμενο που δημοσιεύεται στον ημερήσιο και περιοδικό Τύπο.</a:t>
            </a:r>
          </a:p>
          <a:p>
            <a:r>
              <a:rPr lang="el-GR" dirty="0"/>
              <a:t>Αντλεί τα θέματά του από την κοινωνική και πολιτική επικαιρότητα και την καθημερινή ζωή.</a:t>
            </a:r>
          </a:p>
          <a:p>
            <a:r>
              <a:rPr lang="el-GR" dirty="0"/>
              <a:t>Σχολιάζει ένα θέμα με ύφος λογοτεχνικό και χιουμοριστικό και στόχο έχει να </a:t>
            </a:r>
            <a:r>
              <a:rPr lang="el-GR" dirty="0" err="1"/>
              <a:t>προβληματίσει,να</a:t>
            </a:r>
            <a:r>
              <a:rPr lang="el-GR" dirty="0"/>
              <a:t> </a:t>
            </a:r>
            <a:r>
              <a:rPr lang="el-GR" dirty="0" err="1"/>
              <a:t>διδάξει,να</a:t>
            </a:r>
            <a:r>
              <a:rPr lang="el-GR" dirty="0"/>
              <a:t> </a:t>
            </a:r>
            <a:r>
              <a:rPr lang="el-GR" dirty="0" err="1"/>
              <a:t>τέρψει,να</a:t>
            </a:r>
            <a:r>
              <a:rPr lang="el-GR" dirty="0"/>
              <a:t> διαπαιδαγωγήσει και χρησιμοποιεί ποιητική λειτουργία της γλώσσας.</a:t>
            </a:r>
          </a:p>
          <a:p>
            <a:r>
              <a:rPr lang="el-GR" b="1" dirty="0"/>
              <a:t>ΕΠΙΦΥΛΛΙΔΑ</a:t>
            </a:r>
          </a:p>
          <a:p>
            <a:r>
              <a:rPr lang="el-GR" dirty="0"/>
              <a:t>Μικρής έκτασης εκλαϊκευτικό κείμενο που δημοσιεύεται στον ημερήσιο και περιοδικό </a:t>
            </a:r>
            <a:r>
              <a:rPr lang="el-GR" dirty="0" err="1"/>
              <a:t>Τύπο.Πραγματεύεται</a:t>
            </a:r>
            <a:r>
              <a:rPr lang="el-GR" dirty="0"/>
              <a:t> διαχρονικό θέμα ,</a:t>
            </a:r>
            <a:r>
              <a:rPr lang="el-GR" dirty="0" err="1"/>
              <a:t>εγκυκλοπαιδικό,φιλοσοφικό</a:t>
            </a:r>
            <a:r>
              <a:rPr lang="el-GR" dirty="0"/>
              <a:t>, </a:t>
            </a:r>
            <a:r>
              <a:rPr lang="el-GR" dirty="0" err="1"/>
              <a:t>κοινωνικό,πολιτιστικό</a:t>
            </a:r>
            <a:r>
              <a:rPr lang="el-GR" dirty="0"/>
              <a:t> </a:t>
            </a:r>
            <a:r>
              <a:rPr lang="el-GR" dirty="0" err="1"/>
              <a:t>κλπ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Αναφορική και ποιητική λειτουργία της γλώσσας</a:t>
            </a:r>
          </a:p>
          <a:p>
            <a:pPr marL="0" indent="0">
              <a:buNone/>
            </a:pPr>
            <a:r>
              <a:rPr lang="el-GR" dirty="0"/>
              <a:t>Ακόμα και αν ξεκινά από ένα επίκαιρο γεγονός δε μένει σε αυτό αλλά προχωρά σε παρατηρήσεις διαχρονικού χαρακτήρα ,με στόχο την ευαισθητοποίηση και </a:t>
            </a:r>
            <a:r>
              <a:rPr lang="el-GR" dirty="0" err="1"/>
              <a:t>εκλαϊκευση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3525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115D0A-E111-4F12-B244-E4123A394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64234"/>
            <a:ext cx="8915400" cy="5446988"/>
          </a:xfrm>
        </p:spPr>
        <p:txBody>
          <a:bodyPr/>
          <a:lstStyle/>
          <a:p>
            <a:r>
              <a:rPr lang="el-GR" sz="2000" b="1" dirty="0"/>
              <a:t>ΑΠΟΔΕΙΚΤΙΚΟ ΔΟΚΙΜΙΟ</a:t>
            </a:r>
          </a:p>
          <a:p>
            <a:r>
              <a:rPr lang="el-GR" sz="2000" dirty="0"/>
              <a:t>Στόχος η </a:t>
            </a:r>
            <a:r>
              <a:rPr lang="el-GR" sz="2000" dirty="0" err="1"/>
              <a:t>πειθώ,έχει</a:t>
            </a:r>
            <a:r>
              <a:rPr lang="el-GR" sz="2000" dirty="0"/>
              <a:t> λογική </a:t>
            </a:r>
            <a:r>
              <a:rPr lang="el-GR" sz="2000" dirty="0" err="1"/>
              <a:t>οργάνωση,οι</a:t>
            </a:r>
            <a:r>
              <a:rPr lang="el-GR" sz="2000" dirty="0"/>
              <a:t> απόψεις τεκμηριώνονται και προβάλλονται ως γενικά </a:t>
            </a:r>
            <a:r>
              <a:rPr lang="el-GR" sz="2000" dirty="0" err="1"/>
              <a:t>αποδεκτές,κυριαρχούν</a:t>
            </a:r>
            <a:r>
              <a:rPr lang="el-GR" sz="2000" dirty="0"/>
              <a:t> τεκμήρια και επιχειρήματα, κυριολεξία με στόχο τη μετάδοση της πληροφορίας.</a:t>
            </a:r>
          </a:p>
          <a:p>
            <a:r>
              <a:rPr lang="el-GR" sz="2000" b="1" dirty="0"/>
              <a:t>ΣΤΟΧΑΣΤΙΚΟ ΔΟΚΙΜΙΟ</a:t>
            </a:r>
          </a:p>
          <a:p>
            <a:r>
              <a:rPr lang="el-GR" sz="2000" dirty="0"/>
              <a:t>Ελεύθερη περιδιάβαση ιδεών και προσωπικών </a:t>
            </a:r>
            <a:r>
              <a:rPr lang="el-GR" sz="2000" dirty="0" err="1"/>
              <a:t>σκέψεων,παρουσιάζονται</a:t>
            </a:r>
            <a:r>
              <a:rPr lang="el-GR" sz="2000" dirty="0"/>
              <a:t> προσωπικές σκέψεις και συναισθήματα με βάση τα βιώματα και την ευαισθησία του </a:t>
            </a:r>
            <a:r>
              <a:rPr lang="el-GR" sz="2000" dirty="0" err="1"/>
              <a:t>δοκιμιογράφου,κυριαρχεί</a:t>
            </a:r>
            <a:r>
              <a:rPr lang="el-GR" sz="2000" dirty="0"/>
              <a:t> η επίκληση στο συναίσθημα, κυριαρχούν σχήματα λόγου και εικόνες που εστιάζουν στη μορφή του </a:t>
            </a:r>
            <a:r>
              <a:rPr lang="el-GR" sz="2000" dirty="0" err="1"/>
              <a:t>μηνύματος.Οι</a:t>
            </a:r>
            <a:r>
              <a:rPr lang="el-GR" sz="2000" dirty="0"/>
              <a:t> επιμέρους ιδέες συνδέονται μεταξύ τους </a:t>
            </a:r>
            <a:r>
              <a:rPr lang="el-GR" sz="2000" dirty="0" err="1"/>
              <a:t>συνειρμικά,όπως</a:t>
            </a:r>
            <a:r>
              <a:rPr lang="el-GR" sz="2000" dirty="0"/>
              <a:t> δηλαδή η μια ιδέα ανακαλεί αυτόματα στη σκέψη κάποια </a:t>
            </a:r>
            <a:r>
              <a:rPr lang="el-GR" sz="2000" dirty="0" err="1"/>
              <a:t>άλλη.Στόχος</a:t>
            </a:r>
            <a:r>
              <a:rPr lang="el-GR" sz="2000" dirty="0"/>
              <a:t> να προβληματίσει και να τέρψει ταυτόχρονα.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6176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EAE06A-C455-453F-A784-4D612132F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75249"/>
            <a:ext cx="8915400" cy="5235973"/>
          </a:xfrm>
        </p:spPr>
        <p:txBody>
          <a:bodyPr/>
          <a:lstStyle/>
          <a:p>
            <a:r>
              <a:rPr lang="el-GR" dirty="0"/>
              <a:t>ΣΥΝΕΝΤΕΥΞΗ</a:t>
            </a:r>
          </a:p>
          <a:p>
            <a:r>
              <a:rPr lang="el-GR" dirty="0"/>
              <a:t>Διαλογικό κείμενο που δημοσιεύεται στον </a:t>
            </a:r>
            <a:r>
              <a:rPr lang="el-GR" dirty="0" err="1"/>
              <a:t>Τύπο.Καλλιτέχνης,πολιτικός,επι</a:t>
            </a:r>
            <a:r>
              <a:rPr lang="el-GR" dirty="0"/>
              <a:t>-στήμονας απαντά σε ερωτήσεις </a:t>
            </a:r>
            <a:r>
              <a:rPr lang="el-GR" dirty="0" err="1"/>
              <a:t>δημοσιογράφου,ποικίλη</a:t>
            </a:r>
            <a:r>
              <a:rPr lang="el-GR" dirty="0"/>
              <a:t> θεματολογία, αναφορική λειτουργία της </a:t>
            </a:r>
            <a:r>
              <a:rPr lang="el-GR" dirty="0" err="1"/>
              <a:t>γλώσσας,στόχος</a:t>
            </a:r>
            <a:r>
              <a:rPr lang="el-GR" dirty="0"/>
              <a:t> η παρουσίαση των απόψεων και της προσωπικότητας του </a:t>
            </a:r>
            <a:r>
              <a:rPr lang="el-GR" dirty="0" err="1"/>
              <a:t>συνεντευξιαζομένου</a:t>
            </a:r>
            <a:r>
              <a:rPr lang="el-GR" dirty="0"/>
              <a:t> και η σφαιρική ενημέρωση του αναγνώστη.</a:t>
            </a:r>
          </a:p>
          <a:p>
            <a:r>
              <a:rPr lang="el-GR" dirty="0"/>
              <a:t>ΕΠΙΣΤΟΛΗ    -ΦΙΛΙΚΗ,ΕΠΙΣΗΜΗ,ΑΝΟΙΧΤΗ,ΔΙΑΔΙΚΤΥΑΚΗ</a:t>
            </a:r>
          </a:p>
          <a:p>
            <a:r>
              <a:rPr lang="el-GR" dirty="0"/>
              <a:t>ΠΡΟΣΧΕΔΙΑΣΜΕΝΟΣ ΠΡΟΦΟΡΙΚΟΣ ΛΟΓΟΣ</a:t>
            </a:r>
          </a:p>
          <a:p>
            <a:r>
              <a:rPr lang="el-GR" dirty="0"/>
              <a:t>ΗΜΕΡΟΛΟΓΙΟ</a:t>
            </a:r>
          </a:p>
          <a:p>
            <a:r>
              <a:rPr lang="el-GR" dirty="0"/>
              <a:t>ΠΟΛΥΤΡΟΠΙΚΟ ΚΕΙΜΕΝΟ</a:t>
            </a:r>
          </a:p>
          <a:p>
            <a:r>
              <a:rPr lang="el-GR" dirty="0"/>
              <a:t>ΑΠΟΜΝΗΜΟΝΕΥΜΑΤΑ</a:t>
            </a:r>
          </a:p>
          <a:p>
            <a:r>
              <a:rPr lang="el-GR" dirty="0"/>
              <a:t>ΑΥΤΟΒΙΟΓΡΑΦΙΑ</a:t>
            </a:r>
          </a:p>
          <a:p>
            <a:r>
              <a:rPr lang="el-GR" dirty="0"/>
              <a:t>ΜΥΘΙΣΤΟΡΗΜΑΤΙΚΗ ΒΙΟΓΡΑΦΙΑ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0278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C8B7FC-98C5-47ED-B432-CEAA12F15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25415"/>
            <a:ext cx="8915400" cy="4785807"/>
          </a:xfrm>
        </p:spPr>
        <p:txBody>
          <a:bodyPr/>
          <a:lstStyle/>
          <a:p>
            <a:r>
              <a:rPr lang="el-GR" b="1" dirty="0"/>
              <a:t>ΕΠΙΣΤΗΜΟΝΙΚΟΣ ΛΟΓΟΣ </a:t>
            </a:r>
          </a:p>
          <a:p>
            <a:r>
              <a:rPr lang="el-GR" b="1" dirty="0"/>
              <a:t>ΓΝΩΡΙΣΜΑΤΑ-</a:t>
            </a:r>
            <a:r>
              <a:rPr lang="el-GR" dirty="0"/>
              <a:t> ειδική ορολογία, παραπομπή σε βιβλιογραφία, αντικειμενικότητα, </a:t>
            </a:r>
            <a:r>
              <a:rPr lang="el-GR" dirty="0" err="1"/>
              <a:t>αποδεικτικότητα,λογική</a:t>
            </a:r>
            <a:r>
              <a:rPr lang="el-GR" dirty="0"/>
              <a:t> οργάνωση, αναφορική λειτουργία της γλώσσας, απρόσωπο ύφος</a:t>
            </a:r>
          </a:p>
          <a:p>
            <a:r>
              <a:rPr lang="el-GR" b="1" dirty="0"/>
              <a:t>ΠΟΛΙΤΙΚΟΣ ΛΟΓΟΣ</a:t>
            </a:r>
          </a:p>
          <a:p>
            <a:r>
              <a:rPr lang="el-GR" dirty="0"/>
              <a:t>ΓΝΩΡΙΣΜΑΤΑ- κατάχρηση </a:t>
            </a:r>
            <a:r>
              <a:rPr lang="el-GR" dirty="0" err="1"/>
              <a:t>επανάληψεων</a:t>
            </a:r>
            <a:r>
              <a:rPr lang="el-GR" dirty="0"/>
              <a:t> και </a:t>
            </a:r>
            <a:r>
              <a:rPr lang="el-GR" dirty="0" err="1"/>
              <a:t>συνωνύμων,πλεονασμοί</a:t>
            </a:r>
            <a:r>
              <a:rPr lang="el-GR" dirty="0"/>
              <a:t>, βεβαιωτική διατύπωση, θαυμαστική διατύπωση, δεοντολογική διατύπωση, αξιολογικός </a:t>
            </a:r>
            <a:r>
              <a:rPr lang="el-GR" dirty="0" err="1"/>
              <a:t>λόγος,μεγαλοστομία</a:t>
            </a:r>
            <a:r>
              <a:rPr lang="el-GR" dirty="0"/>
              <a:t> και συναισθηματική </a:t>
            </a:r>
            <a:r>
              <a:rPr lang="el-GR" dirty="0" err="1"/>
              <a:t>φόρτιση.Στηρίζεται</a:t>
            </a:r>
            <a:r>
              <a:rPr lang="el-GR" dirty="0"/>
              <a:t> σε επίκληση στη </a:t>
            </a:r>
            <a:r>
              <a:rPr lang="el-GR" dirty="0" err="1"/>
              <a:t>λογική,στο</a:t>
            </a:r>
            <a:r>
              <a:rPr lang="el-GR" dirty="0"/>
              <a:t> </a:t>
            </a:r>
            <a:r>
              <a:rPr lang="el-GR" dirty="0" err="1"/>
              <a:t>συναίσθημα,στο</a:t>
            </a:r>
            <a:r>
              <a:rPr lang="el-GR" dirty="0"/>
              <a:t> ήθος.</a:t>
            </a:r>
          </a:p>
          <a:p>
            <a:r>
              <a:rPr lang="el-GR" b="1" dirty="0"/>
              <a:t>ΔΙΑΦΗΜΙΣΤΙΚΟΣ ΛΟΓΟΣ</a:t>
            </a:r>
          </a:p>
          <a:p>
            <a:r>
              <a:rPr lang="el-GR" dirty="0"/>
              <a:t>ΓΝΩΡΙΣΜΑΤΑ-λεκτικός </a:t>
            </a:r>
            <a:r>
              <a:rPr lang="el-GR" dirty="0" err="1"/>
              <a:t>πληθωρισμός,λογοπαίγνιο,συνθηματικός</a:t>
            </a:r>
            <a:r>
              <a:rPr lang="el-GR" dirty="0"/>
              <a:t> λόγος, επιτήδευση, </a:t>
            </a:r>
            <a:r>
              <a:rPr lang="el-GR" dirty="0" err="1"/>
              <a:t>ασάφεια,συνειρμός</a:t>
            </a:r>
            <a:r>
              <a:rPr lang="el-GR" dirty="0"/>
              <a:t> </a:t>
            </a:r>
            <a:r>
              <a:rPr lang="el-GR" dirty="0" err="1"/>
              <a:t>ιδεών,λανθάνων</a:t>
            </a:r>
            <a:r>
              <a:rPr lang="el-GR" dirty="0"/>
              <a:t> αξιολογικός </a:t>
            </a:r>
            <a:r>
              <a:rPr lang="el-GR" dirty="0" err="1"/>
              <a:t>χαρακτηρισμός,παρουσίαση</a:t>
            </a:r>
            <a:r>
              <a:rPr lang="el-GR" dirty="0"/>
              <a:t> ιδιοτήτων </a:t>
            </a:r>
            <a:r>
              <a:rPr lang="el-GR" dirty="0" err="1"/>
              <a:t>προϊόντος.Όλοι</a:t>
            </a:r>
            <a:r>
              <a:rPr lang="el-GR" dirty="0"/>
              <a:t> οι τρόποι πειθούς.</a:t>
            </a:r>
          </a:p>
        </p:txBody>
      </p:sp>
    </p:spTree>
    <p:extLst>
      <p:ext uri="{BB962C8B-B14F-4D97-AF65-F5344CB8AC3E}">
        <p14:creationId xmlns:p14="http://schemas.microsoft.com/office/powerpoint/2010/main" val="218136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C66D7E-5923-4DF3-B761-D30CD3858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2752" y="633047"/>
            <a:ext cx="8911687" cy="313732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ΛΕΙΤΟΥΡΓΙΕΣ ΤΗΣ ΓΛΩΣΣΑΣ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66F1B9-47DA-4F56-94D5-7B7BACF99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0498"/>
            <a:ext cx="8915400" cy="4560724"/>
          </a:xfrm>
        </p:spPr>
        <p:txBody>
          <a:bodyPr>
            <a:normAutofit/>
          </a:bodyPr>
          <a:lstStyle/>
          <a:p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ΑΝΑΦΟΡΙΚΗ ΛΕΙΤΟΥΡΓΙΑ ΤΗΣ ΓΛΩΣΣΑΣ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1.Ο πομπός απευθύνεται στη λογική του δέκτη και η γλώσσα λειτουργεί με λογικό τρόπο.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2.το βάρος πέφτει στην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πληροφόρηση,αποσκοπεί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δηλαδή στη μετάδοση μιας πληροφορίας.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3.ενδιαφέρει η κατανόηση των νοημάτων και η σαφής πρόσληψη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4.η πραγματικότητα απεικονίζεται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ρεαλιστικά,ο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λόγος είναι αντικειμενικός</a:t>
            </a:r>
          </a:p>
          <a:p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5.Οι λέξεις χρησιμοποιούνται κυριολεκτικά</a:t>
            </a:r>
          </a:p>
        </p:txBody>
      </p:sp>
    </p:spTree>
    <p:extLst>
      <p:ext uri="{BB962C8B-B14F-4D97-AF65-F5344CB8AC3E}">
        <p14:creationId xmlns:p14="http://schemas.microsoft.com/office/powerpoint/2010/main" val="259886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9AE3CA-10E5-4175-9590-B0EBBE73E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/>
          <a:lstStyle/>
          <a:p>
            <a:r>
              <a:rPr lang="el-GR" b="1" dirty="0"/>
              <a:t>ΠΟΙΗΤΙΚΗ ΛΕΙΤΟΥΡΓΙΑ ΤΗΣ ΓΛΩΣΣΑΣ</a:t>
            </a:r>
          </a:p>
          <a:p>
            <a:r>
              <a:rPr lang="el-GR" dirty="0"/>
              <a:t>1.Ο πομπός απευθύνεται στο συναίσθημα του δέκτη</a:t>
            </a:r>
          </a:p>
          <a:p>
            <a:r>
              <a:rPr lang="el-GR" dirty="0"/>
              <a:t>2.το βάρος πέφτει στη μορφή του μηνύματος και όχι στο περιεχόμενο</a:t>
            </a:r>
          </a:p>
          <a:p>
            <a:r>
              <a:rPr lang="el-GR" dirty="0"/>
              <a:t>3.ενδιαφέρει η συναισθηματική διέγερση και η αισθητική απόλαυση</a:t>
            </a:r>
          </a:p>
          <a:p>
            <a:r>
              <a:rPr lang="el-GR" dirty="0"/>
              <a:t>4.η πραγματικότητα απεικονίζεται υποκειμενικά</a:t>
            </a:r>
          </a:p>
          <a:p>
            <a:r>
              <a:rPr lang="el-GR" dirty="0"/>
              <a:t>5.οι λέξεις χρησιμοποιούνται μεταφορικά [</a:t>
            </a:r>
            <a:r>
              <a:rPr lang="el-GR" dirty="0" err="1"/>
              <a:t>συνυποδηλωτική</a:t>
            </a:r>
            <a:r>
              <a:rPr lang="el-GR" dirty="0"/>
              <a:t> χρήση της γλώσσας]</a:t>
            </a:r>
          </a:p>
          <a:p>
            <a:r>
              <a:rPr lang="el-GR" dirty="0"/>
              <a:t>6.ο λόγος είναι λογοτεχνικός</a:t>
            </a:r>
          </a:p>
          <a:p>
            <a:r>
              <a:rPr lang="el-GR" dirty="0"/>
              <a:t>Δεν πρέπει να ταυτίζεται η αναφορική λειτουργία της γλώσσας με την κυριολεξία και η ποιητική με τη μεταφορά</a:t>
            </a:r>
          </a:p>
          <a:p>
            <a:r>
              <a:rPr lang="el-GR" dirty="0" err="1"/>
              <a:t>Π.χ.η</a:t>
            </a:r>
            <a:r>
              <a:rPr lang="el-GR" dirty="0"/>
              <a:t> ψυχική συρρίκνωση περιορίζει τους ορίζοντες του σύγχρονου </a:t>
            </a:r>
            <a:r>
              <a:rPr lang="el-GR" dirty="0" err="1"/>
              <a:t>ανθρώπου.Στη</a:t>
            </a:r>
            <a:r>
              <a:rPr lang="el-GR" dirty="0"/>
              <a:t> φράση χρησιμοποιούνται μεταφορές αλλά η λειτουργία είναι αναφορική.</a:t>
            </a:r>
          </a:p>
        </p:txBody>
      </p:sp>
    </p:spTree>
    <p:extLst>
      <p:ext uri="{BB962C8B-B14F-4D97-AF65-F5344CB8AC3E}">
        <p14:creationId xmlns:p14="http://schemas.microsoft.com/office/powerpoint/2010/main" val="176404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A0FF33-BC0C-445C-B3A0-B8EB79F45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ΟΙ ΧΡΟΝΟΙ ΤΟΥ ΡΗΜΑΤΟΣ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68235ED-8586-4273-8889-2A276B0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95755"/>
            <a:ext cx="8915400" cy="5444196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ΕΝΕΣΤΩΤΑΣ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δηλώνει κάτι που γίνεται στο παρόν εξακολουθητικά ή κάτι που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επαναλαμβάνεται.Κάποιες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φορές μπορεί να αναφέρεται σε πράξεις που θα γίνουν στο κοντινό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μέλλον.Ο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ιστορικός ενεστώτας δίνει παραστατικότητα και δραματικότητα.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ΠΑΡΑΤΑΤΙΚΌΣ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δηλώνει κάτι που γινόταν στο παρελθόν εξακολουθητικά ή με επανάληψη.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ΣΤΙΓΜΙΑΙΟΣ ΜΕΛΛΟΝΤΑΣ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δηλώνει κάτι που θα γίνει στο μέλλον χωρίς συνέχεια ή επανάληψη.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ΕΞΑΚΟΛΟΥΘΗΤΙΚΟΣ ΜΕΛΛΟΝΤΑΣ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δηλώνει κάτι που θα γίνεται στο μέλλον με αδιάκριτη συνέχεια ή με επανάληψη.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ΑΟΡΙΣΤΟΣ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δηλώνει κάτι που έγινε στο παρελθόν συνοπτικά ή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στιγμιαία,ανεξάρτητα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αν διήρκεσε πολύ ή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λίγο.Ο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γνωμικός αόριστος δηλώνει κάτι που έχει διαχρονική ισχύ.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ΠΑΡΑΚΕΙΜΕΝΟΣ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δηλώνει κάτι που έχει γίνει στο παρελθόν και παραμένει συντελεσμένο την ώρα που μιλάμε.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ΥΠΕΡΣΥΝΤΕΛΙΚΟΣ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δηλώνει κάτι που έγινε στο παρελθόν και τελείωσε πριν γίνει κάτι άλλο.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ΣΥΝΤΕΛΕΣΜΕΝΟΣ ΜΕΛΛΟΝΤΑΣ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δηλώνει κάτι που θα έχει τελειώσει στο μέλλον πριν γίνει κάτι άλλο.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Οι χρόνοι δηλώνουν τόσο τη χρονική βαθμίδα[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παρόν,παρελθόν,μέλλον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] όσο και τον τρόπο ενέργειας[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εξακολουθητικά,στιγμιαία,συντελεσμένα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1766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DC5408-B1FB-4CB3-9259-6C341FB3F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79607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ΕΓΚΛΙΣΕΙΣ ΤΟΥ ΡΗΜΑΤΟΣ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23E8855-EDA5-4243-91AB-667D46349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66092"/>
            <a:ext cx="8915400" cy="4645130"/>
          </a:xfrm>
        </p:spPr>
        <p:txBody>
          <a:bodyPr>
            <a:normAutofit/>
          </a:bodyPr>
          <a:lstStyle/>
          <a:p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ΟΡΙΣΤΙΚΗ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δηλώνει το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πραγματικό,το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βέβαιο ,κάτι που είναι δυνατό να συμβεί [θα +παρατατικός/υπερσυντέλικος],κάτι που είναι πιθανό [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θα+οριστική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οποιουδήποτε χρόνου],παράκληση[σε ερωτήσεις],ευχή[μακάρι να/ας +οριστική παρελθοντικού χρόνου].</a:t>
            </a:r>
          </a:p>
          <a:p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ΥΠΟΤΑΚΤΙΚΗ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δηλώνει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επιθυμία,κάτι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που ενδέχεται να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γίνει,προτροπή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αποτροπή,απορία,προσταγή,παραχώρηση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και εκφέρεται με τα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να,για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να,αν,όταν,μόλις,πριν,μη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b="1" dirty="0">
                <a:latin typeface="Arial" panose="020B0604020202020204" pitchFamily="34" charset="0"/>
                <a:cs typeface="Arial" panose="020B0604020202020204" pitchFamily="34" charset="0"/>
              </a:rPr>
              <a:t>ΠΡΟΣΤΑΚΤΙΚΗ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δηλώνει </a:t>
            </a:r>
            <a:r>
              <a:rPr lang="el-GR" sz="2000" dirty="0" err="1">
                <a:latin typeface="Arial" panose="020B0604020202020204" pitchFamily="34" charset="0"/>
                <a:cs typeface="Arial" panose="020B0604020202020204" pitchFamily="34" charset="0"/>
              </a:rPr>
              <a:t>προσταγή,προτροπή,αποτροπή,απαγόρευση,ευχή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και παράκληση</a:t>
            </a:r>
          </a:p>
        </p:txBody>
      </p:sp>
    </p:spTree>
    <p:extLst>
      <p:ext uri="{BB962C8B-B14F-4D97-AF65-F5344CB8AC3E}">
        <p14:creationId xmlns:p14="http://schemas.microsoft.com/office/powerpoint/2010/main" val="415114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176CC8-2013-431F-93B8-0B1D8B7BC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0118"/>
          </a:xfrm>
        </p:spPr>
        <p:txBody>
          <a:bodyPr>
            <a:normAutofit/>
          </a:bodyPr>
          <a:lstStyle/>
          <a:p>
            <a:r>
              <a:rPr lang="el-G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ΕΠΙΣΤΗΜΙΚΗ ΤΡΟΠΙΚΟΤΗΤΑ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A13289-5A11-4DF3-9ABE-07BAEFB12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55077"/>
            <a:ext cx="8915400" cy="5036234"/>
          </a:xfrm>
        </p:spPr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επιστημική</a:t>
            </a:r>
            <a:r>
              <a:rPr lang="el-GR" dirty="0"/>
              <a:t> </a:t>
            </a:r>
            <a:r>
              <a:rPr lang="el-GR" dirty="0" err="1"/>
              <a:t>τροπικότητα</a:t>
            </a:r>
            <a:r>
              <a:rPr lang="el-GR" dirty="0"/>
              <a:t> καλύπτει ένα φάσμα σημασιών σχετικών με τη βεβαιότητα του ομιλητή </a:t>
            </a:r>
            <a:r>
              <a:rPr lang="el-GR" dirty="0" err="1"/>
              <a:t>γι’αυτό</a:t>
            </a:r>
            <a:r>
              <a:rPr lang="el-GR" dirty="0"/>
              <a:t> που λέει ,που στο ένα άκρο βρίσκεται η υπόθεση και στο άλλο η ρητά δηλωμένη </a:t>
            </a:r>
            <a:r>
              <a:rPr lang="el-GR" dirty="0" err="1"/>
              <a:t>βεβαιότητα.Ορισμένες</a:t>
            </a:r>
            <a:r>
              <a:rPr lang="el-GR" dirty="0"/>
              <a:t> από αυτές τις σημασίες είναι οι εξής</a:t>
            </a:r>
            <a:r>
              <a:rPr lang="en-US" dirty="0"/>
              <a:t>:</a:t>
            </a:r>
          </a:p>
          <a:p>
            <a:r>
              <a:rPr lang="el-GR" b="1" dirty="0"/>
              <a:t>ΥΠΟΘΕΣΗ</a:t>
            </a:r>
            <a:r>
              <a:rPr lang="el-GR" dirty="0"/>
              <a:t> εκφέρεται με </a:t>
            </a:r>
            <a:r>
              <a:rPr lang="el-GR" dirty="0" err="1"/>
              <a:t>να+υποτακτική</a:t>
            </a:r>
            <a:r>
              <a:rPr lang="el-GR" dirty="0"/>
              <a:t> ,τα </a:t>
            </a:r>
            <a:r>
              <a:rPr lang="el-GR" dirty="0" err="1"/>
              <a:t>εάν,αν,άμα,έτσι</a:t>
            </a:r>
            <a:r>
              <a:rPr lang="el-GR" dirty="0"/>
              <a:t> και ,</a:t>
            </a:r>
            <a:r>
              <a:rPr lang="el-GR" dirty="0" err="1"/>
              <a:t>ας+οριστική</a:t>
            </a:r>
            <a:r>
              <a:rPr lang="el-GR" dirty="0"/>
              <a:t> π.χ. να ξέρουν οι άνθρωποι τι χάνουν από τη ζωή στο χωριό, ας είχε αυτοκίνητο και θα έβλεπες που θα ήταν.</a:t>
            </a:r>
          </a:p>
          <a:p>
            <a:r>
              <a:rPr lang="el-GR" b="1" dirty="0"/>
              <a:t>ΔΥΝΑΤΟΤΗΤΑ</a:t>
            </a:r>
            <a:r>
              <a:rPr lang="el-GR" dirty="0"/>
              <a:t> εκφέρεται ως εξής </a:t>
            </a:r>
            <a:r>
              <a:rPr lang="el-GR" dirty="0" err="1"/>
              <a:t>μπορεί+υποτακτική,ίσως+υποτακτική</a:t>
            </a:r>
            <a:r>
              <a:rPr lang="el-GR" dirty="0"/>
              <a:t>, θα+ οριστική  π.χ. φέτος μπορεί να έχουμε μεγάλη παραγωγή λαδιού</a:t>
            </a:r>
          </a:p>
          <a:p>
            <a:r>
              <a:rPr lang="el-GR" b="1" dirty="0"/>
              <a:t>ΠΙΘΑΝΟΤΗΤΑ</a:t>
            </a:r>
            <a:r>
              <a:rPr lang="el-GR" dirty="0"/>
              <a:t> εκφέρεται ως εξής </a:t>
            </a:r>
            <a:r>
              <a:rPr lang="el-GR" dirty="0" err="1"/>
              <a:t>πρέπει+υποτακτική,θα</a:t>
            </a:r>
            <a:r>
              <a:rPr lang="el-GR" dirty="0"/>
              <a:t> +οριστική </a:t>
            </a:r>
            <a:r>
              <a:rPr lang="el-GR" dirty="0" err="1"/>
              <a:t>κ.α.π.χ.ο</a:t>
            </a:r>
            <a:r>
              <a:rPr lang="el-GR" dirty="0"/>
              <a:t> θείος σου πρέπει να έχει πολλά χρήματα για να τα ξοδεύει τόσο εύκολα. Θα ήταν δύσκολα εκείνα τα χρόνια.</a:t>
            </a:r>
          </a:p>
          <a:p>
            <a:r>
              <a:rPr lang="el-GR" b="1" dirty="0"/>
              <a:t>ΒΕΒΑΙΟΤΗΤΑ</a:t>
            </a:r>
            <a:r>
              <a:rPr lang="el-GR" dirty="0"/>
              <a:t> εκφέρεται μα απλή οριστική και βεβαιωτικά επιρρήματα </a:t>
            </a:r>
            <a:r>
              <a:rPr lang="el-GR" dirty="0" err="1"/>
              <a:t>π.χ.Ο</a:t>
            </a:r>
            <a:r>
              <a:rPr lang="el-GR" dirty="0"/>
              <a:t> Κολόμβος σίγουρα ανακάλυψε την Αμερική.</a:t>
            </a:r>
          </a:p>
        </p:txBody>
      </p:sp>
    </p:spTree>
    <p:extLst>
      <p:ext uri="{BB962C8B-B14F-4D97-AF65-F5344CB8AC3E}">
        <p14:creationId xmlns:p14="http://schemas.microsoft.com/office/powerpoint/2010/main" val="513823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87108B-2F29-4026-93BB-6707A87CE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06333"/>
            <a:ext cx="8911687" cy="640445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ΔΕΟΝΤΙΚΗ ΤΡΟΠΙΚΟΤΗΤΑ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B9D976-8D57-4316-9AE8-C84AEF771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844061"/>
            <a:ext cx="8915400" cy="5331656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</a:t>
            </a:r>
            <a:r>
              <a:rPr lang="el-GR" dirty="0" err="1"/>
              <a:t>δεοντική</a:t>
            </a:r>
            <a:r>
              <a:rPr lang="el-GR" dirty="0"/>
              <a:t> </a:t>
            </a:r>
            <a:r>
              <a:rPr lang="el-GR" dirty="0" err="1"/>
              <a:t>τροπικότητα</a:t>
            </a:r>
            <a:r>
              <a:rPr lang="el-GR" dirty="0"/>
              <a:t> καλύπτει ένα ευρύ φάσμα σημασιών σχετικών με την προσδοκία πραγματοποίησης αυτών που λέει ο </a:t>
            </a:r>
            <a:r>
              <a:rPr lang="el-GR" dirty="0" err="1"/>
              <a:t>ομιλητής,που</a:t>
            </a:r>
            <a:r>
              <a:rPr lang="el-GR" dirty="0"/>
              <a:t> στο ένα άκρο του βρίσκεται η απλή επιθυμία και στο άλλο η </a:t>
            </a:r>
            <a:r>
              <a:rPr lang="el-GR" dirty="0" err="1"/>
              <a:t>υποχρέωση.Ορισμένες</a:t>
            </a:r>
            <a:r>
              <a:rPr lang="el-GR" dirty="0"/>
              <a:t> από αυτές τις σημασίες είναι οι εξής</a:t>
            </a:r>
            <a:r>
              <a:rPr lang="en-US" dirty="0"/>
              <a:t>:</a:t>
            </a:r>
          </a:p>
          <a:p>
            <a:r>
              <a:rPr lang="en-US" b="1" dirty="0"/>
              <a:t>E</a:t>
            </a:r>
            <a:r>
              <a:rPr lang="el-GR" b="1" dirty="0"/>
              <a:t>ΠΙΘΥΜΙΑ </a:t>
            </a:r>
            <a:r>
              <a:rPr lang="el-GR" dirty="0"/>
              <a:t>εκφράζεται από τον ομιλητή η επιθυμία του </a:t>
            </a:r>
            <a:r>
              <a:rPr lang="el-GR" dirty="0" err="1"/>
              <a:t>υποκειμένου.Εκφέρεται</a:t>
            </a:r>
            <a:r>
              <a:rPr lang="el-GR" dirty="0"/>
              <a:t> συχνά με το ρήμα </a:t>
            </a:r>
            <a:r>
              <a:rPr lang="el-GR" dirty="0" err="1"/>
              <a:t>θέλω+υποτακτική</a:t>
            </a:r>
            <a:r>
              <a:rPr lang="el-GR" dirty="0"/>
              <a:t> </a:t>
            </a:r>
            <a:r>
              <a:rPr lang="el-GR" dirty="0" err="1"/>
              <a:t>π.χ.όλοι</a:t>
            </a:r>
            <a:r>
              <a:rPr lang="el-GR" dirty="0"/>
              <a:t> θέλουν να έχουν καλή υγεία.</a:t>
            </a:r>
          </a:p>
          <a:p>
            <a:r>
              <a:rPr lang="el-GR" b="1" dirty="0"/>
              <a:t>ΕΥΧΗ</a:t>
            </a:r>
            <a:r>
              <a:rPr lang="el-GR" dirty="0"/>
              <a:t> εκφράζεται από τον ομιλητή η επιθυμία του υποκειμένου ως </a:t>
            </a:r>
            <a:r>
              <a:rPr lang="el-GR" dirty="0" err="1"/>
              <a:t>ευχή.Είναι</a:t>
            </a:r>
            <a:r>
              <a:rPr lang="el-GR" dirty="0"/>
              <a:t> πιο ισχυρή από την </a:t>
            </a:r>
            <a:r>
              <a:rPr lang="el-GR" dirty="0" err="1"/>
              <a:t>τροπικότητα</a:t>
            </a:r>
            <a:r>
              <a:rPr lang="el-GR" dirty="0"/>
              <a:t> της </a:t>
            </a:r>
            <a:r>
              <a:rPr lang="el-GR" dirty="0" err="1"/>
              <a:t>επιθυμίας.Εκφέρεται</a:t>
            </a:r>
            <a:r>
              <a:rPr lang="el-GR" dirty="0"/>
              <a:t> με απλή υποτακτική και εκφράσεις που δείχνουν πως πρόκειται για ευχή και όχι προσταγή και με τα </a:t>
            </a:r>
            <a:r>
              <a:rPr lang="el-GR" dirty="0" err="1"/>
              <a:t>ας,να,μακάρι,που+υποτακτική</a:t>
            </a:r>
            <a:r>
              <a:rPr lang="el-GR" dirty="0"/>
              <a:t> </a:t>
            </a:r>
            <a:r>
              <a:rPr lang="el-GR" dirty="0" err="1"/>
              <a:t>π.χ.Ας</a:t>
            </a:r>
            <a:r>
              <a:rPr lang="el-GR" dirty="0"/>
              <a:t> πλύνει καμιά φορά το αυτοκίνητο.</a:t>
            </a:r>
          </a:p>
          <a:p>
            <a:r>
              <a:rPr lang="el-GR" b="1" dirty="0"/>
              <a:t>ΠΡΟΘΕΣΗ</a:t>
            </a:r>
            <a:r>
              <a:rPr lang="el-GR" dirty="0"/>
              <a:t> εκφράζεται από τον ομιλητή η πρόθεση του υποκειμένου να κάνει μια </a:t>
            </a:r>
            <a:r>
              <a:rPr lang="el-GR" dirty="0" err="1"/>
              <a:t>ενέργεια.Εκφέρεται</a:t>
            </a:r>
            <a:r>
              <a:rPr lang="el-GR" dirty="0"/>
              <a:t> με ρήματα που δηλώνουν πρόθεση όπως τα στοχεύω να ,σκοπεύω να ,προτίθεμαι </a:t>
            </a:r>
            <a:r>
              <a:rPr lang="el-GR" dirty="0" err="1"/>
              <a:t>να,λέω</a:t>
            </a:r>
            <a:r>
              <a:rPr lang="el-GR" dirty="0"/>
              <a:t> να και υποτακτική π.χ. οι μαθητές σκοπεύουν να πάνε φέτος εκδρομή στην Ιταλία</a:t>
            </a:r>
          </a:p>
          <a:p>
            <a:r>
              <a:rPr lang="el-GR" b="1" dirty="0"/>
              <a:t>ΥΠΟΧΡΕΩΣΗ</a:t>
            </a:r>
            <a:r>
              <a:rPr lang="el-GR" dirty="0"/>
              <a:t> εκφράζεται η </a:t>
            </a:r>
            <a:r>
              <a:rPr lang="el-GR" dirty="0" err="1"/>
              <a:t>ανάγκη,η</a:t>
            </a:r>
            <a:r>
              <a:rPr lang="el-GR" dirty="0"/>
              <a:t> υποχρέωση του υποκειμένου να  κάνει μια </a:t>
            </a:r>
            <a:r>
              <a:rPr lang="el-GR" dirty="0" err="1"/>
              <a:t>ενέργεια.Εκφέρεται</a:t>
            </a:r>
            <a:r>
              <a:rPr lang="el-GR" dirty="0"/>
              <a:t> εκτός της προστακτικής με το απρόσωπο ρήμα πρέπει και ανάλογος εκφράσεις όπως είναι </a:t>
            </a:r>
            <a:r>
              <a:rPr lang="el-GR" dirty="0" err="1"/>
              <a:t>ανάγκη,είναι</a:t>
            </a:r>
            <a:r>
              <a:rPr lang="el-GR" dirty="0"/>
              <a:t> υποχρεωμένος και υποτακτική </a:t>
            </a:r>
            <a:r>
              <a:rPr lang="el-GR" dirty="0" err="1"/>
              <a:t>π.χ.Φέτος</a:t>
            </a:r>
            <a:r>
              <a:rPr lang="el-GR" dirty="0"/>
              <a:t> ο Γιώργος πρέπει να πάρει το πτυχίο του.</a:t>
            </a:r>
          </a:p>
        </p:txBody>
      </p:sp>
    </p:spTree>
    <p:extLst>
      <p:ext uri="{BB962C8B-B14F-4D97-AF65-F5344CB8AC3E}">
        <p14:creationId xmlns:p14="http://schemas.microsoft.com/office/powerpoint/2010/main" val="304418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A1633F-340D-463B-867C-104E72EAE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4185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ΣΥΝΔΕΣΗ ΤΩΝ ΠΡΟΤΑΣΕΩΝ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EE73AF-31F3-44C6-85C6-BEC4D3150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95754"/>
            <a:ext cx="8915400" cy="4715468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ΠΑΡΑΤΑΚΤΙΚΗ ΣΥΝΔΕΣΗ </a:t>
            </a:r>
            <a:r>
              <a:rPr lang="el-GR" dirty="0"/>
              <a:t>σύνδεση όμοιων </a:t>
            </a:r>
            <a:r>
              <a:rPr lang="el-GR" dirty="0" err="1"/>
              <a:t>προτάσεων.Οι</a:t>
            </a:r>
            <a:r>
              <a:rPr lang="el-GR" dirty="0"/>
              <a:t> προτάσεις παραμένουν ισοδύναμες και </a:t>
            </a:r>
            <a:r>
              <a:rPr lang="el-GR" dirty="0" err="1"/>
              <a:t>αυτοτελείς.Ο</a:t>
            </a:r>
            <a:r>
              <a:rPr lang="el-GR" dirty="0"/>
              <a:t> λόγος είναι </a:t>
            </a:r>
            <a:r>
              <a:rPr lang="el-GR" dirty="0" err="1"/>
              <a:t>απλός,λιτός,άμεσος.Υπάρχει</a:t>
            </a:r>
            <a:r>
              <a:rPr lang="el-GR" dirty="0"/>
              <a:t> ζωντάνια και </a:t>
            </a:r>
            <a:r>
              <a:rPr lang="el-GR" dirty="0" err="1"/>
              <a:t>προφορικότητα</a:t>
            </a:r>
            <a:r>
              <a:rPr lang="el-GR" dirty="0"/>
              <a:t>.</a:t>
            </a:r>
          </a:p>
          <a:p>
            <a:r>
              <a:rPr lang="el-GR" b="1" dirty="0"/>
              <a:t>ΥΠΟΤΑΚΤΙΚΗ ΣΥΝΔΕΣΗ </a:t>
            </a:r>
            <a:r>
              <a:rPr lang="el-GR" dirty="0"/>
              <a:t>σύνδεση ανόμοιων </a:t>
            </a:r>
            <a:r>
              <a:rPr lang="el-GR" dirty="0" err="1"/>
              <a:t>προτάσεων.Ο</a:t>
            </a:r>
            <a:r>
              <a:rPr lang="el-GR" dirty="0"/>
              <a:t> λόγος γίνεται σύνθετος και </a:t>
            </a:r>
            <a:r>
              <a:rPr lang="el-GR" dirty="0" err="1"/>
              <a:t>πυκνός.Αποκτά</a:t>
            </a:r>
            <a:r>
              <a:rPr lang="el-GR" dirty="0"/>
              <a:t> επισημότητα και </a:t>
            </a:r>
            <a:r>
              <a:rPr lang="el-GR" dirty="0" err="1"/>
              <a:t>πειστικότητα.Αποτυπώνει</a:t>
            </a:r>
            <a:r>
              <a:rPr lang="el-GR" dirty="0"/>
              <a:t> τις λογικές σχέσεις μεταξύ των περιεχομένων των </a:t>
            </a:r>
            <a:r>
              <a:rPr lang="el-GR" dirty="0" err="1"/>
              <a:t>προτάσεων.Δείχνει</a:t>
            </a:r>
            <a:r>
              <a:rPr lang="el-GR" dirty="0"/>
              <a:t> τις ιδιαίτερες εκφραστικές ικανότητες του πομπού.</a:t>
            </a:r>
          </a:p>
          <a:p>
            <a:r>
              <a:rPr lang="el-GR" b="1" dirty="0"/>
              <a:t>ΑΣΥΝΔΕΤΟ ΣΧΗΜΑ </a:t>
            </a:r>
            <a:r>
              <a:rPr lang="el-GR" dirty="0"/>
              <a:t>όμοιοι όροι ή όμοιες προτάσεις που χωρίζονται με </a:t>
            </a:r>
            <a:r>
              <a:rPr lang="el-GR" dirty="0" err="1"/>
              <a:t>κόμμα.Ο</a:t>
            </a:r>
            <a:r>
              <a:rPr lang="el-GR" dirty="0"/>
              <a:t> λόγος γίνεται </a:t>
            </a:r>
            <a:r>
              <a:rPr lang="el-GR" dirty="0" err="1"/>
              <a:t>γοργός,πυκνός,ασθματικός</a:t>
            </a:r>
            <a:r>
              <a:rPr lang="el-GR" dirty="0"/>
              <a:t> και το περιεχόμενο δίνεται συνοπτικά ,ενώ συμβάλλει στη συγκινησιακή φόρτιση του δέκτη.</a:t>
            </a:r>
          </a:p>
          <a:p>
            <a:r>
              <a:rPr lang="el-GR" b="1" dirty="0"/>
              <a:t>ΜΙΚΡΟΠΕΡΙΟΔΟΣ ΛΟΓΟΣ </a:t>
            </a:r>
            <a:r>
              <a:rPr lang="el-GR" dirty="0"/>
              <a:t>λόγος </a:t>
            </a:r>
            <a:r>
              <a:rPr lang="el-GR" dirty="0" err="1"/>
              <a:t>απλός,γοργός,λιτός.Τα</a:t>
            </a:r>
            <a:r>
              <a:rPr lang="el-GR" dirty="0"/>
              <a:t> νοήματα είναι εύκολα </a:t>
            </a:r>
            <a:r>
              <a:rPr lang="el-GR" dirty="0" err="1"/>
              <a:t>κατανοητά.Δίνεται</a:t>
            </a:r>
            <a:r>
              <a:rPr lang="el-GR" dirty="0"/>
              <a:t> </a:t>
            </a:r>
            <a:r>
              <a:rPr lang="el-GR" dirty="0" err="1"/>
              <a:t>έμφαση,αυθορμητισμός</a:t>
            </a:r>
            <a:r>
              <a:rPr lang="el-GR" dirty="0"/>
              <a:t> και παραστατικότητα στο </a:t>
            </a:r>
            <a:r>
              <a:rPr lang="el-GR" dirty="0" err="1"/>
              <a:t>λόγο.Το</a:t>
            </a:r>
            <a:r>
              <a:rPr lang="el-GR" dirty="0"/>
              <a:t> ύφος γίνεται προφορικό και οικείο.</a:t>
            </a:r>
          </a:p>
          <a:p>
            <a:r>
              <a:rPr lang="el-GR" b="1" dirty="0"/>
              <a:t>ΜΑΚΡΟΠΕΡΙΟΔΟΣ ΛΟΓΟΣ </a:t>
            </a:r>
            <a:r>
              <a:rPr lang="el-GR" dirty="0"/>
              <a:t>Δείχνει την ευχέρεια του πομπού στη χρήση του </a:t>
            </a:r>
            <a:r>
              <a:rPr lang="el-GR" dirty="0" err="1"/>
              <a:t>λόγου.Έχουμε</a:t>
            </a:r>
            <a:r>
              <a:rPr lang="el-GR" dirty="0"/>
              <a:t> πολύπλοκη οργάνωση ,διασάφηση των σχέσεων μεταξύ των εννοιών[π.χ. </a:t>
            </a:r>
            <a:r>
              <a:rPr lang="el-GR" dirty="0" err="1"/>
              <a:t>επεξήγηση,αιτιολόγηση</a:t>
            </a:r>
            <a:r>
              <a:rPr lang="el-GR" dirty="0"/>
              <a:t>…]Το ύφος γίνεται σύνθετο ,σοβαρό και </a:t>
            </a:r>
            <a:r>
              <a:rPr lang="el-GR" dirty="0" err="1"/>
              <a:t>επίσημο.Έχουμε</a:t>
            </a:r>
            <a:r>
              <a:rPr lang="el-GR" dirty="0"/>
              <a:t> γρήγορη και δυναμική εξέλιξη του </a:t>
            </a:r>
            <a:r>
              <a:rPr lang="el-GR" dirty="0" err="1"/>
              <a:t>κειμένου.Οι</a:t>
            </a:r>
            <a:r>
              <a:rPr lang="el-GR" dirty="0"/>
              <a:t> σκέψεις δίνονται </a:t>
            </a:r>
            <a:r>
              <a:rPr lang="el-GR" dirty="0" err="1"/>
              <a:t>αναλυτικά,γεγονός</a:t>
            </a:r>
            <a:r>
              <a:rPr lang="el-GR" dirty="0"/>
              <a:t> που βοηθά στην πρόσληψη από τον αναγνώστη.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2206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22C635-DE02-4D74-8B24-B7B99A80F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1644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chemeClr val="tx1"/>
                </a:solidFill>
              </a:rPr>
              <a:t>ΚΥΡΙΟΤΕΡΑ ΣΧΗΜΑΤΑ ΛΟΓΟΥ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5A28515-3B50-4E9F-84AA-70F424BC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97280"/>
            <a:ext cx="8915400" cy="4813942"/>
          </a:xfrm>
        </p:spPr>
        <p:txBody>
          <a:bodyPr/>
          <a:lstStyle/>
          <a:p>
            <a:r>
              <a:rPr lang="el-GR" b="1" dirty="0"/>
              <a:t>ΕΠΑΝΑΛΗΨΗ</a:t>
            </a:r>
            <a:r>
              <a:rPr lang="el-GR" dirty="0"/>
              <a:t> με την επανάληψη δηλώνονται έντονα </a:t>
            </a:r>
            <a:r>
              <a:rPr lang="el-GR" dirty="0" err="1"/>
              <a:t>συναισθήματα.Έλκεται</a:t>
            </a:r>
            <a:r>
              <a:rPr lang="el-GR" dirty="0"/>
              <a:t> το ενδιαφέρον του δέκτη στα επαναλαμβανόμενα στοιχεία.</a:t>
            </a:r>
          </a:p>
          <a:p>
            <a:r>
              <a:rPr lang="el-GR" b="1" dirty="0"/>
              <a:t>ΜΕΤΑΦΟΡΑ</a:t>
            </a:r>
            <a:r>
              <a:rPr lang="el-GR" dirty="0"/>
              <a:t> με τη μεταφορά διευρύνεται το περιεχόμενο και δημιουργείται ένα νέο </a:t>
            </a:r>
            <a:r>
              <a:rPr lang="el-GR" dirty="0" err="1"/>
              <a:t>νόημα,μέσα</a:t>
            </a:r>
            <a:r>
              <a:rPr lang="el-GR" dirty="0"/>
              <a:t> από την προβολή μιας </a:t>
            </a:r>
            <a:r>
              <a:rPr lang="el-GR" dirty="0" err="1"/>
              <a:t>ομοιότητας.Δίνεται</a:t>
            </a:r>
            <a:r>
              <a:rPr lang="el-GR" dirty="0"/>
              <a:t> παραστατικότητα, </a:t>
            </a:r>
            <a:r>
              <a:rPr lang="el-GR" dirty="0" err="1"/>
              <a:t>ζωντάνια,εκφραστικότητα</a:t>
            </a:r>
            <a:r>
              <a:rPr lang="el-GR" dirty="0"/>
              <a:t> και </a:t>
            </a:r>
            <a:r>
              <a:rPr lang="el-GR" dirty="0" err="1"/>
              <a:t>γλαφυρότητα.Ο</a:t>
            </a:r>
            <a:r>
              <a:rPr lang="el-GR" dirty="0"/>
              <a:t> λόγος γίνεται </a:t>
            </a:r>
            <a:r>
              <a:rPr lang="el-GR" dirty="0" err="1"/>
              <a:t>πλούσιος,βαθύς,δυνατός</a:t>
            </a:r>
            <a:r>
              <a:rPr lang="el-GR" dirty="0"/>
              <a:t> </a:t>
            </a:r>
            <a:r>
              <a:rPr lang="el-GR" dirty="0" err="1"/>
              <a:t>π.χ.Είναι</a:t>
            </a:r>
            <a:r>
              <a:rPr lang="el-GR" dirty="0"/>
              <a:t> άνθρωπος </a:t>
            </a:r>
            <a:r>
              <a:rPr lang="el-GR" dirty="0" err="1"/>
              <a:t>μάλαμα,χρυσάφι</a:t>
            </a:r>
            <a:r>
              <a:rPr lang="el-GR" dirty="0"/>
              <a:t>.</a:t>
            </a:r>
          </a:p>
          <a:p>
            <a:r>
              <a:rPr lang="el-GR" b="1" dirty="0"/>
              <a:t>ΠΑΡΟΜΟΙΩΣΗ</a:t>
            </a:r>
            <a:r>
              <a:rPr lang="el-GR" dirty="0"/>
              <a:t> η παρομοίωση συνδέει κάτι ανοίκειο με κάτι πιο οικείο προς το </a:t>
            </a:r>
            <a:r>
              <a:rPr lang="el-GR" dirty="0" err="1"/>
              <a:t>δέκτη,μέσα</a:t>
            </a:r>
            <a:r>
              <a:rPr lang="el-GR" dirty="0"/>
              <a:t> από την προβολή μιας </a:t>
            </a:r>
            <a:r>
              <a:rPr lang="el-GR" dirty="0" err="1"/>
              <a:t>ομοιότητας.Το</a:t>
            </a:r>
            <a:r>
              <a:rPr lang="el-GR" dirty="0"/>
              <a:t> ύφος γίνεται πιο ζωντανό και </a:t>
            </a:r>
            <a:r>
              <a:rPr lang="el-GR" dirty="0" err="1"/>
              <a:t>παραστατικό.Ο</a:t>
            </a:r>
            <a:r>
              <a:rPr lang="el-GR" dirty="0"/>
              <a:t> λόγος γίνεται </a:t>
            </a:r>
            <a:r>
              <a:rPr lang="el-GR" dirty="0" err="1"/>
              <a:t>εικονοπλαστικός</a:t>
            </a:r>
            <a:r>
              <a:rPr lang="el-GR" dirty="0"/>
              <a:t> και αλληγορικός και τα νοήματα εύληπτα. Π.χ. Ο Αχιλλέας όρμησε στη μάχη σαν λιοντάρι</a:t>
            </a:r>
          </a:p>
          <a:p>
            <a:r>
              <a:rPr lang="el-GR" b="1" dirty="0"/>
              <a:t>ΠΡΟΣΩΠΟΠΟΙΗΣΗ</a:t>
            </a:r>
            <a:r>
              <a:rPr lang="el-GR" dirty="0"/>
              <a:t> με την προσωποποίηση η αφήγηση αποκτά συμβολικές/αλληγορικές διαστάσεις και απομακρύνεται από το </a:t>
            </a:r>
            <a:r>
              <a:rPr lang="el-GR" dirty="0" err="1"/>
              <a:t>ρεαλισμό.Το</a:t>
            </a:r>
            <a:r>
              <a:rPr lang="el-GR" dirty="0"/>
              <a:t> αντικείμενο της προσωποποίησης αποκτά κύρος και αξία. Π.χ. Κλαίνε τα δέντρα ,κλαίνε τα βουνά.</a:t>
            </a:r>
          </a:p>
        </p:txBody>
      </p:sp>
    </p:spTree>
    <p:extLst>
      <p:ext uri="{BB962C8B-B14F-4D97-AF65-F5344CB8AC3E}">
        <p14:creationId xmlns:p14="http://schemas.microsoft.com/office/powerpoint/2010/main" val="1573389823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</TotalTime>
  <Words>1834</Words>
  <Application>Microsoft Office PowerPoint</Application>
  <PresentationFormat>Ευρεία οθόνη</PresentationFormat>
  <Paragraphs>94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Θρόισμα</vt:lpstr>
      <vt:lpstr>ΘΕΩΡΙΑ ΕΚΘΕΣΗΣ </vt:lpstr>
      <vt:lpstr>ΛΕΙΤΟΥΡΓΙΕΣ ΤΗΣ ΓΛΩΣΣΑΣ</vt:lpstr>
      <vt:lpstr>Παρουσίαση του PowerPoint</vt:lpstr>
      <vt:lpstr>ΟΙ ΧΡΟΝΟΙ ΤΟΥ ΡΗΜΑΤΟΣ</vt:lpstr>
      <vt:lpstr>ΕΓΚΛΙΣΕΙΣ ΤΟΥ ΡΗΜΑΤΟΣ</vt:lpstr>
      <vt:lpstr>ΕΠΙΣΤΗΜΙΚΗ ΤΡΟΠΙΚΟΤΗΤΑ</vt:lpstr>
      <vt:lpstr>ΔΕΟΝΤΙΚΗ ΤΡΟΠΙΚΟΤΗΤΑ </vt:lpstr>
      <vt:lpstr>ΣΥΝΔΕΣΗ ΤΩΝ ΠΡΟΤΑΣΕΩΝ</vt:lpstr>
      <vt:lpstr>ΚΥΡΙΟΤΕΡΑ ΣΧΗΜΑΤΑ ΛΟΓΟΥ</vt:lpstr>
      <vt:lpstr>Παρουσίαση του PowerPoint</vt:lpstr>
      <vt:lpstr>ΕΙΔΗ ΚΕΙΜΕΝΩΝ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Εφη Αλεξανδρη</dc:creator>
  <cp:lastModifiedBy>Εφη Αλεξανδρη</cp:lastModifiedBy>
  <cp:revision>6</cp:revision>
  <dcterms:created xsi:type="dcterms:W3CDTF">2022-04-13T16:28:35Z</dcterms:created>
  <dcterms:modified xsi:type="dcterms:W3CDTF">2022-04-13T18:53:30Z</dcterms:modified>
</cp:coreProperties>
</file>