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6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7" r:id="rId19"/>
    <p:sldId id="272" r:id="rId20"/>
    <p:sldId id="273" r:id="rId21"/>
    <p:sldId id="274" r:id="rId22"/>
    <p:sldId id="275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7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A007E-E776-4176-B22E-C395023788AF}" type="datetimeFigureOut">
              <a:rPr lang="el-GR" smtClean="0"/>
              <a:t>13/4/2022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F5FB-B0D3-41E2-B10D-C94683AC05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917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A007E-E776-4176-B22E-C395023788AF}" type="datetimeFigureOut">
              <a:rPr lang="el-GR" smtClean="0"/>
              <a:t>13/4/2022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F5FB-B0D3-41E2-B10D-C94683AC05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8367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A007E-E776-4176-B22E-C395023788AF}" type="datetimeFigureOut">
              <a:rPr lang="el-GR" smtClean="0"/>
              <a:t>13/4/2022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F5FB-B0D3-41E2-B10D-C94683AC05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0740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A007E-E776-4176-B22E-C395023788AF}" type="datetimeFigureOut">
              <a:rPr lang="el-GR" smtClean="0"/>
              <a:t>13/4/2022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F5FB-B0D3-41E2-B10D-C94683AC05DF}" type="slidenum">
              <a:rPr lang="el-GR" smtClean="0"/>
              <a:t>‹#›</a:t>
            </a:fld>
            <a:endParaRPr lang="el-G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87129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A007E-E776-4176-B22E-C395023788AF}" type="datetimeFigureOut">
              <a:rPr lang="el-GR" smtClean="0"/>
              <a:t>13/4/2022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F5FB-B0D3-41E2-B10D-C94683AC05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2224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A007E-E776-4176-B22E-C395023788AF}" type="datetimeFigureOut">
              <a:rPr lang="el-GR" smtClean="0"/>
              <a:t>13/4/2022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F5FB-B0D3-41E2-B10D-C94683AC05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7294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A007E-E776-4176-B22E-C395023788AF}" type="datetimeFigureOut">
              <a:rPr lang="el-GR" smtClean="0"/>
              <a:t>13/4/2022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F5FB-B0D3-41E2-B10D-C94683AC05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14570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A007E-E776-4176-B22E-C395023788AF}" type="datetimeFigureOut">
              <a:rPr lang="el-GR" smtClean="0"/>
              <a:t>13/4/2022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F5FB-B0D3-41E2-B10D-C94683AC05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6917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A007E-E776-4176-B22E-C395023788AF}" type="datetimeFigureOut">
              <a:rPr lang="el-GR" smtClean="0"/>
              <a:t>13/4/2022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F5FB-B0D3-41E2-B10D-C94683AC05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0884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A007E-E776-4176-B22E-C395023788AF}" type="datetimeFigureOut">
              <a:rPr lang="el-GR" smtClean="0"/>
              <a:t>13/4/2022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F5FB-B0D3-41E2-B10D-C94683AC05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712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A007E-E776-4176-B22E-C395023788AF}" type="datetimeFigureOut">
              <a:rPr lang="el-GR" smtClean="0"/>
              <a:t>13/4/2022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F5FB-B0D3-41E2-B10D-C94683AC05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2680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A007E-E776-4176-B22E-C395023788AF}" type="datetimeFigureOut">
              <a:rPr lang="el-GR" smtClean="0"/>
              <a:t>13/4/2022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F5FB-B0D3-41E2-B10D-C94683AC05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2748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A007E-E776-4176-B22E-C395023788AF}" type="datetimeFigureOut">
              <a:rPr lang="el-GR" smtClean="0"/>
              <a:t>13/4/2022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F5FB-B0D3-41E2-B10D-C94683AC05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5095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A007E-E776-4176-B22E-C395023788AF}" type="datetimeFigureOut">
              <a:rPr lang="el-GR" smtClean="0"/>
              <a:t>13/4/2022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F5FB-B0D3-41E2-B10D-C94683AC05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9830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A007E-E776-4176-B22E-C395023788AF}" type="datetimeFigureOut">
              <a:rPr lang="el-GR" smtClean="0"/>
              <a:t>13/4/2022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F5FB-B0D3-41E2-B10D-C94683AC05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9677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A007E-E776-4176-B22E-C395023788AF}" type="datetimeFigureOut">
              <a:rPr lang="el-GR" smtClean="0"/>
              <a:t>13/4/2022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F5FB-B0D3-41E2-B10D-C94683AC05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4967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A007E-E776-4176-B22E-C395023788AF}" type="datetimeFigureOut">
              <a:rPr lang="el-GR" smtClean="0"/>
              <a:t>13/4/2022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F5FB-B0D3-41E2-B10D-C94683AC05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0363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B2A007E-E776-4176-B22E-C395023788AF}" type="datetimeFigureOut">
              <a:rPr lang="el-GR" smtClean="0"/>
              <a:t>13/4/2022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326F5FB-B0D3-41E2-B10D-C94683AC05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7995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666ABFB-38D9-49CF-9AC8-76A29D8B6B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ΘΕΩΡΙΑ ΕΚΘΕΣΗΣ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C9C532C-EF8B-4DA6-9BD9-D5F78C482F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71506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8118926-6FF7-457A-87D9-C9F604F1C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Επικληση</a:t>
            </a:r>
            <a:r>
              <a:rPr lang="el-GR" dirty="0"/>
              <a:t> στο </a:t>
            </a:r>
            <a:r>
              <a:rPr lang="el-GR" dirty="0" err="1"/>
              <a:t>ηθοσ</a:t>
            </a:r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E65C0E3-5AD2-45DA-8A56-E30EB85E906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18741"/>
            <a:ext cx="10363826" cy="4676931"/>
          </a:xfrm>
        </p:spPr>
        <p:txBody>
          <a:bodyPr>
            <a:normAutofit fontScale="92500"/>
          </a:bodyPr>
          <a:lstStyle/>
          <a:p>
            <a:r>
              <a:rPr lang="el-GR" b="1" dirty="0" err="1"/>
              <a:t>Α.επικληση</a:t>
            </a:r>
            <a:r>
              <a:rPr lang="el-GR" b="1" dirty="0"/>
              <a:t> στο </a:t>
            </a:r>
            <a:r>
              <a:rPr lang="el-GR" b="1" dirty="0" err="1"/>
              <a:t>ηθοσ</a:t>
            </a:r>
            <a:r>
              <a:rPr lang="el-GR" b="1" dirty="0"/>
              <a:t> του </a:t>
            </a:r>
            <a:r>
              <a:rPr lang="el-GR" b="1" dirty="0" err="1"/>
              <a:t>πομπου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→α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γαπητοί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μου φίλοι και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φίλες,κλείνοντας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την ομιλία μου θα ήθελα να τονίσω πως για μένα πολιτική σημαίνει προσφορά στον τόπο και όχι αυτοπροβολή και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ιδιοτέλεια.Η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επιλογή μου να ασχοληθώ με την πολιτική εδράζεται στην αρετή.</a:t>
            </a:r>
            <a:endParaRPr lang="el-GR" dirty="0"/>
          </a:p>
          <a:p>
            <a:r>
              <a:rPr lang="el-GR" b="1" dirty="0" err="1"/>
              <a:t>Β.επικληση</a:t>
            </a:r>
            <a:r>
              <a:rPr lang="el-GR" b="1" dirty="0"/>
              <a:t> στο </a:t>
            </a:r>
            <a:r>
              <a:rPr lang="el-GR" b="1" dirty="0" err="1"/>
              <a:t>ηθοσ</a:t>
            </a:r>
            <a:r>
              <a:rPr lang="el-GR" b="1" dirty="0"/>
              <a:t> του </a:t>
            </a:r>
            <a:r>
              <a:rPr lang="el-GR" b="1" dirty="0" err="1"/>
              <a:t>δεκτη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Κλείνοντας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την επιστολή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μου,κύριε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Πρόεδρε,εύχομαι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πως από την ιθύνουσα θέση που κατέχετε θα μεριμνήσετε για την προαγωγή της δημοσιογραφίας με τη διαφύλαξη του κώδικα δημοσιογραφικής δεοντολογίας.</a:t>
            </a:r>
            <a:endParaRPr lang="el-GR" dirty="0"/>
          </a:p>
          <a:p>
            <a:r>
              <a:rPr lang="el-GR" b="1" dirty="0" err="1"/>
              <a:t>Γ.επιθεση</a:t>
            </a:r>
            <a:r>
              <a:rPr lang="el-GR" b="1" dirty="0"/>
              <a:t> στο </a:t>
            </a:r>
            <a:r>
              <a:rPr lang="el-GR" b="1" dirty="0" err="1"/>
              <a:t>ηθοσ</a:t>
            </a:r>
            <a:r>
              <a:rPr lang="el-GR" b="1" dirty="0"/>
              <a:t> του </a:t>
            </a:r>
            <a:r>
              <a:rPr lang="el-GR" b="1" dirty="0" err="1"/>
              <a:t>αντιπαλου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→η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αντιπολίτευση εκφράζει ένα τεράστιο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κενό.Κανένας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δεν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ξέρει,ούτε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τις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θέσεις,ούτε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τις προθέσεις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της.Λένε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και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ξελένε.Πέφτουν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διαρκώς σε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αντιφάσεις.Είναι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αναξιόπιστοι και λαοπλάνοι.</a:t>
            </a:r>
            <a:endParaRPr lang="el-GR" dirty="0"/>
          </a:p>
          <a:p>
            <a:r>
              <a:rPr lang="el-GR" b="1" dirty="0" err="1"/>
              <a:t>Δ.επικληση</a:t>
            </a:r>
            <a:r>
              <a:rPr lang="el-GR" b="1" dirty="0"/>
              <a:t> στην </a:t>
            </a:r>
            <a:r>
              <a:rPr lang="el-GR" b="1" dirty="0" err="1"/>
              <a:t>αυθεντια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Και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αξίζει αγαπητό κοινό να θυμηθούμε σε αυτό το σημείο τα λόγια του Περικλή στον Επιτάφιο ότι όποιος αδιαφορεί για τα πολιτικά πράγματα του τόπου του είναι όχι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φιλήσυχος,αλλά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άχρηστος πολίτης.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79547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7EA6216-3E9D-4214-B0F3-22B6BF800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Ρηματικα</a:t>
            </a:r>
            <a:r>
              <a:rPr lang="el-GR" dirty="0"/>
              <a:t> </a:t>
            </a:r>
            <a:r>
              <a:rPr lang="el-GR" dirty="0" err="1"/>
              <a:t>προσωπα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FA7B121-DBF6-450A-A3C6-62387C61615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73770"/>
            <a:ext cx="10363826" cy="4527030"/>
          </a:xfrm>
        </p:spPr>
        <p:txBody>
          <a:bodyPr>
            <a:normAutofit lnSpcReduction="10000"/>
          </a:bodyPr>
          <a:lstStyle/>
          <a:p>
            <a:r>
              <a:rPr lang="el-GR" b="1" dirty="0"/>
              <a:t>Α ενικο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1.υποκειμενικότητα,2.αναδεικνύει την προσωπικότητα του πομπού, 3.εξομολογητική διάθεση ή προσωπικό βίωμα,4.προσδίδει ζωντάνια και αμεσότητα στο λόγο.</a:t>
            </a:r>
          </a:p>
          <a:p>
            <a:r>
              <a:rPr lang="el-GR" b="1" cap="none" dirty="0">
                <a:latin typeface="Calibri" panose="020F0502020204030204" pitchFamily="34" charset="0"/>
                <a:cs typeface="Calibri" panose="020F0502020204030204" pitchFamily="34" charset="0"/>
              </a:rPr>
              <a:t>Β ΕΝΙΚΟ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→1.Δηλώνει προτρεπτικό ή συμβουλευτικό ύφος,2.εκφράζει οικειότητα ή απλώς διάθεση επικοινωνίας με το δέκτη  3.προσδίδει ζωντάνια και αμεσότητα στο λόγο και 4.προσδίδει διαλογικό ή θεατρικό τόνο στο κείμενο.</a:t>
            </a:r>
          </a:p>
          <a:p>
            <a:r>
              <a:rPr lang="el-GR" b="1" cap="none" dirty="0">
                <a:latin typeface="Calibri" panose="020F0502020204030204" pitchFamily="34" charset="0"/>
                <a:cs typeface="Calibri" panose="020F0502020204030204" pitchFamily="34" charset="0"/>
              </a:rPr>
              <a:t>Γ ΕΝΙΚΟ Ή ΠΛΗΘΥΝΤΙΚΟ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→1.Αντικειμενικότητα στην παρουσίαση πληροφοριών και 2.ουδέτερο και απρόσωπο ύφος.</a:t>
            </a:r>
          </a:p>
          <a:p>
            <a:r>
              <a:rPr lang="el-GR" b="1" cap="none" dirty="0">
                <a:latin typeface="Calibri" panose="020F0502020204030204" pitchFamily="34" charset="0"/>
                <a:cs typeface="Calibri" panose="020F0502020204030204" pitchFamily="34" charset="0"/>
              </a:rPr>
              <a:t>Α ΠΛΗΘΥΝΤΙΚΟ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→1.δηλώνει την ένταξη του πομπού σε ένα σύνολο/συμμετοχή, 2.καθολικότητα ή συνυπευθυνότητα και 3.ζωντάνια και αμεσότητα στο λόγο.</a:t>
            </a:r>
          </a:p>
          <a:p>
            <a:r>
              <a:rPr lang="el-GR" b="1" dirty="0"/>
              <a:t>Β ΠΛΗΘΥΝΤΙΚΟ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→1.μ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πορεί να εκπέμπει μηνύματα ευγένειας ή συμβατικότητας,2.φανερώνει προτρεπτικό ή συμβουλευτικό ύφος,3.θεατρικότητα και 4.αμεσότητα στην επικοινωνία.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87513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E6085A-BABC-472D-9A41-0678F6237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Σημεια</a:t>
            </a:r>
            <a:r>
              <a:rPr lang="el-GR" dirty="0"/>
              <a:t> </a:t>
            </a:r>
            <a:r>
              <a:rPr lang="el-GR" dirty="0" err="1"/>
              <a:t>στιξησ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10E566D-D561-4363-87AF-58545A01153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53849"/>
            <a:ext cx="10363826" cy="4661941"/>
          </a:xfrm>
        </p:spPr>
        <p:txBody>
          <a:bodyPr>
            <a:normAutofit/>
          </a:bodyPr>
          <a:lstStyle/>
          <a:p>
            <a:r>
              <a:rPr lang="el-GR" b="1" dirty="0" err="1"/>
              <a:t>Εισαγωγικα</a:t>
            </a:r>
            <a:r>
              <a:rPr lang="el-GR" dirty="0"/>
              <a:t> 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→α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υτούσια παράθεση των λόγων κάποιου, ειδικό επιστημονικό όρο, τίτλο ή επωνυμία, μεταφορά, ειρωνεία ή δυσπιστία/αποστασιοποίηση, έμφαση.</a:t>
            </a:r>
          </a:p>
          <a:p>
            <a:r>
              <a:rPr lang="el-GR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ΑΠΟΣΙΩΠΗΤΙΚΑ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→Προβληματισμό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, υπαινιγμό/υπονοούμενο, δισταγμό, συγκίνηση, έμφαση, ειρωνεία.</a:t>
            </a:r>
          </a:p>
          <a:p>
            <a:r>
              <a:rPr lang="el-GR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ΕΡΩΤΗΜΑΤΙΚΟ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→Απορία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, προβληματισμό, ρητορικό ερώτημα, ειρωνεία, αποδοκιμασία ή αγανάκτηση,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παράκληση,αμφιβολία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/αμφισβήτηση.</a:t>
            </a:r>
          </a:p>
          <a:p>
            <a:r>
              <a:rPr lang="el-GR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ΠΑΡΕΝΘΕΣΕΙΣ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→προσθήκη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, επεξήγηση, παραπομπή</a:t>
            </a:r>
          </a:p>
          <a:p>
            <a:r>
              <a:rPr lang="el-GR" b="1" dirty="0"/>
              <a:t>ΔΙΠΛΗ ΠΑΥΛΑ 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→π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ροσθήκη αλλά για να προσθέσει ένα απαραίτητο σχόλιο, επεξήγηση.</a:t>
            </a:r>
          </a:p>
          <a:p>
            <a:r>
              <a:rPr lang="el-GR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ΘΑΥΜΑΣΤΙΚΟ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→Θαυμασμό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, έκπληξη,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ειρωνεία,αμφισβήτηση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, έντονη ανησυχία, απαίτηση/αποφασιστικότητα και έντονη επιδοκιμασία ή επιδοκιμασία μόνο.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87048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E75630-AA20-4C74-B349-282D21BA5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Συνεκτικοτητα</a:t>
            </a:r>
            <a:r>
              <a:rPr lang="el-GR" dirty="0"/>
              <a:t> </a:t>
            </a:r>
            <a:br>
              <a:rPr lang="el-GR" dirty="0"/>
            </a:br>
            <a:r>
              <a:rPr lang="el-GR" dirty="0" err="1"/>
              <a:t>Αναφερεται</a:t>
            </a:r>
            <a:r>
              <a:rPr lang="el-GR" dirty="0"/>
              <a:t> στη </a:t>
            </a:r>
            <a:r>
              <a:rPr lang="el-GR" u="sng" dirty="0" err="1"/>
              <a:t>νοηματικη</a:t>
            </a:r>
            <a:r>
              <a:rPr lang="el-GR" u="sng" dirty="0"/>
              <a:t> </a:t>
            </a:r>
            <a:r>
              <a:rPr lang="el-GR" u="sng" dirty="0" err="1"/>
              <a:t>σχεση</a:t>
            </a:r>
            <a:r>
              <a:rPr lang="el-GR" u="sng" dirty="0"/>
              <a:t> </a:t>
            </a:r>
            <a:r>
              <a:rPr lang="el-GR" dirty="0" err="1"/>
              <a:t>αναμεσα</a:t>
            </a:r>
            <a:r>
              <a:rPr lang="el-GR" dirty="0"/>
              <a:t> σε </a:t>
            </a:r>
            <a:r>
              <a:rPr lang="el-GR" dirty="0" err="1"/>
              <a:t>περιοδουσ</a:t>
            </a:r>
            <a:r>
              <a:rPr lang="el-GR" dirty="0"/>
              <a:t> </a:t>
            </a:r>
            <a:r>
              <a:rPr lang="el-GR" dirty="0" err="1"/>
              <a:t>λογου,παραγραφουσ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C33C679-1B9F-4722-86C5-0713C76165B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003728"/>
          </a:xfrm>
        </p:spPr>
        <p:txBody>
          <a:bodyPr>
            <a:normAutofit fontScale="92500" lnSpcReduction="10000"/>
          </a:bodyPr>
          <a:lstStyle/>
          <a:p>
            <a:r>
              <a:rPr lang="el-GR" b="1" dirty="0"/>
              <a:t>1.χρονοσ/</a:t>
            </a:r>
            <a:r>
              <a:rPr lang="el-GR" b="1" dirty="0" err="1"/>
              <a:t>τοποσ</a:t>
            </a:r>
            <a:endParaRPr lang="el-GR" b="1" dirty="0"/>
          </a:p>
          <a:p>
            <a:r>
              <a:rPr lang="el-GR" b="1" dirty="0"/>
              <a:t>2.απαριθμηση/</a:t>
            </a:r>
            <a:r>
              <a:rPr lang="el-GR" b="1" dirty="0" err="1"/>
              <a:t>σειρα</a:t>
            </a:r>
            <a:endParaRPr lang="el-GR" b="1" dirty="0"/>
          </a:p>
          <a:p>
            <a:r>
              <a:rPr lang="el-GR" b="1" dirty="0"/>
              <a:t>3.αιτιολογηση</a:t>
            </a:r>
          </a:p>
          <a:p>
            <a:r>
              <a:rPr lang="el-GR" b="1" dirty="0"/>
              <a:t>4.αποτελεσμα</a:t>
            </a:r>
          </a:p>
          <a:p>
            <a:r>
              <a:rPr lang="el-GR" b="1" dirty="0"/>
              <a:t>5.επεξηγηση –</a:t>
            </a:r>
            <a:r>
              <a:rPr lang="el-GR" b="1" dirty="0" err="1"/>
              <a:t>παραδειγματα</a:t>
            </a:r>
            <a:endParaRPr lang="el-GR" b="1" dirty="0"/>
          </a:p>
          <a:p>
            <a:r>
              <a:rPr lang="el-GR" b="1" dirty="0"/>
              <a:t>6.εμφαση</a:t>
            </a:r>
          </a:p>
          <a:p>
            <a:r>
              <a:rPr lang="el-GR" b="1" dirty="0"/>
              <a:t>7.αντιθεση</a:t>
            </a:r>
          </a:p>
          <a:p>
            <a:r>
              <a:rPr lang="el-GR" b="1" dirty="0"/>
              <a:t>8.προσθηκη</a:t>
            </a:r>
          </a:p>
          <a:p>
            <a:r>
              <a:rPr lang="el-GR" b="1" dirty="0"/>
              <a:t>9.προϋποθεση</a:t>
            </a:r>
          </a:p>
        </p:txBody>
      </p:sp>
    </p:spTree>
    <p:extLst>
      <p:ext uri="{BB962C8B-B14F-4D97-AF65-F5344CB8AC3E}">
        <p14:creationId xmlns:p14="http://schemas.microsoft.com/office/powerpoint/2010/main" val="580099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30BB62-1C51-4DC8-9F8D-E78943678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/>
              <a:t>Συνοχη</a:t>
            </a:r>
            <a:r>
              <a:rPr lang="el-GR" dirty="0"/>
              <a:t> </a:t>
            </a:r>
            <a:r>
              <a:rPr lang="el-GR" dirty="0" err="1"/>
              <a:t>συνδεση</a:t>
            </a:r>
            <a:r>
              <a:rPr lang="el-GR" dirty="0"/>
              <a:t> </a:t>
            </a:r>
            <a:r>
              <a:rPr lang="el-GR" dirty="0" err="1"/>
              <a:t>μεταξυ</a:t>
            </a:r>
            <a:r>
              <a:rPr lang="el-GR" dirty="0"/>
              <a:t> </a:t>
            </a:r>
            <a:r>
              <a:rPr lang="el-GR" dirty="0" err="1"/>
              <a:t>προτασεων,περιοδων</a:t>
            </a:r>
            <a:r>
              <a:rPr lang="el-GR" dirty="0"/>
              <a:t> </a:t>
            </a:r>
            <a:r>
              <a:rPr lang="el-GR" dirty="0" err="1"/>
              <a:t>λογου</a:t>
            </a:r>
            <a:r>
              <a:rPr lang="el-GR" dirty="0"/>
              <a:t> και </a:t>
            </a:r>
            <a:r>
              <a:rPr lang="el-GR" dirty="0" err="1"/>
              <a:t>παραγραφων</a:t>
            </a:r>
            <a:r>
              <a:rPr lang="el-GR" dirty="0"/>
              <a:t>/</a:t>
            </a:r>
            <a:r>
              <a:rPr lang="el-GR" dirty="0" err="1"/>
              <a:t>διαρθρωτικεσ</a:t>
            </a:r>
            <a:r>
              <a:rPr lang="el-GR" dirty="0"/>
              <a:t> </a:t>
            </a:r>
            <a:r>
              <a:rPr lang="el-GR" dirty="0" err="1"/>
              <a:t>λεξεισ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B2282B-5D65-42F1-A62D-9976798E8C3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008682"/>
            <a:ext cx="10363826" cy="4230801"/>
          </a:xfrm>
        </p:spPr>
        <p:txBody>
          <a:bodyPr>
            <a:normAutofit/>
          </a:bodyPr>
          <a:lstStyle/>
          <a:p>
            <a:r>
              <a:rPr lang="el-GR" b="1" dirty="0" err="1"/>
              <a:t>Χρονο</a:t>
            </a:r>
            <a:r>
              <a:rPr lang="el-GR" dirty="0"/>
              <a:t> 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ύστερα,αργότερα,έπειτα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, στη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συνέχεια,προηγουμένως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ταυτόχρονα,συγχρόνως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, στο μεταξύ κ.α.</a:t>
            </a:r>
            <a:endParaRPr lang="el-GR" dirty="0"/>
          </a:p>
          <a:p>
            <a:r>
              <a:rPr lang="el-GR" b="1" dirty="0" err="1"/>
              <a:t>Αριθμηση</a:t>
            </a:r>
            <a:r>
              <a:rPr lang="el-GR" b="1" dirty="0"/>
              <a:t>/</a:t>
            </a:r>
            <a:r>
              <a:rPr lang="el-GR" b="1" dirty="0" err="1"/>
              <a:t>σειρα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πρώτο,δεύτερο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τέλος,στην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πρώτη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περίπτωση,στη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δεύτερη περίπτωση,</a:t>
            </a:r>
            <a:endParaRPr lang="el-GR" dirty="0"/>
          </a:p>
          <a:p>
            <a:r>
              <a:rPr lang="el-GR" b="1" dirty="0" err="1"/>
              <a:t>Αιτια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γιατί,διότι,επειδή,αφού,λόγω,εξαιτίας,χάρη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σε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αυτό,καθώς,εφόσον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, καθόσον, για αυτόν τον λόγο.</a:t>
            </a:r>
            <a:endParaRPr lang="el-GR" dirty="0"/>
          </a:p>
          <a:p>
            <a:r>
              <a:rPr lang="el-GR" b="1" dirty="0" err="1"/>
              <a:t>Συμπερασμα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→ε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πομένως,άρα,λοιπόν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τελικά,συμπερασματικά,συνοψίζοντας,κοντολογίς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καταληκτικά,εν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κατακλείδι,συνεπώς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, για να συνοψίσουμε</a:t>
            </a:r>
            <a:endParaRPr lang="el-GR" dirty="0"/>
          </a:p>
          <a:p>
            <a:r>
              <a:rPr lang="el-GR" b="1" dirty="0" err="1"/>
              <a:t>Αποτελεσμα</a:t>
            </a:r>
            <a:r>
              <a:rPr lang="el-GR" b="1" dirty="0"/>
              <a:t>/</a:t>
            </a:r>
            <a:r>
              <a:rPr lang="el-GR" b="1" dirty="0" err="1"/>
              <a:t>σκοπο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ώστε,με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αποτέλεσμα,ως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απόρροια,προκειμένου,για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να,με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σκοπό να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93519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8F601A6-C624-438F-B1FF-1F540591F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Συνοχη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DB1965C-7946-406E-8F47-7401E416AEE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39056"/>
            <a:ext cx="10363826" cy="5051685"/>
          </a:xfrm>
        </p:spPr>
        <p:txBody>
          <a:bodyPr>
            <a:normAutofit/>
          </a:bodyPr>
          <a:lstStyle/>
          <a:p>
            <a:r>
              <a:rPr lang="el-GR" b="1" dirty="0" err="1"/>
              <a:t>Επεξηγηση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→δ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ηλαδή,με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άλλα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λόγια,συγκεκριμένα,για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να γίνει πιο σαφές, με όσα είπα προηγουμένως εννοούσα…</a:t>
            </a:r>
            <a:endParaRPr lang="el-GR" dirty="0"/>
          </a:p>
          <a:p>
            <a:r>
              <a:rPr lang="el-GR" b="1" dirty="0" err="1"/>
              <a:t>Βεβαιοτητα</a:t>
            </a:r>
            <a:r>
              <a:rPr lang="el-GR" b="1" dirty="0"/>
              <a:t>/</a:t>
            </a:r>
            <a:r>
              <a:rPr lang="el-GR" b="1" dirty="0" err="1"/>
              <a:t>εμφαση</a:t>
            </a:r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βέβαια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,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φυσικά,αναμφισβήτητα,αναμφίβολα,πράγματι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, οπωσδήποτε,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ιδιαίτερα,κυρίως,προπάντων,θα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ήθελα να τονίσω..</a:t>
            </a:r>
            <a:endParaRPr lang="el-GR" dirty="0"/>
          </a:p>
          <a:p>
            <a:r>
              <a:rPr lang="el-GR" b="1" dirty="0" err="1"/>
              <a:t>Αντιθεση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→α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λλά,όμως,εντούτοις,αντίθετα,μολονότι,ενώ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, στον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αντίποδα,παρολαυτά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el-GR" dirty="0"/>
          </a:p>
          <a:p>
            <a:r>
              <a:rPr lang="el-GR" b="1" dirty="0" err="1"/>
              <a:t>Προσθηκη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επιπλέον,ακόμη,επίσης,επιπρόσθετα,συμπληρωματικά,εκτός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απ’αυτό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el-GR" dirty="0"/>
          </a:p>
          <a:p>
            <a:r>
              <a:rPr lang="el-GR" b="1" dirty="0" err="1"/>
              <a:t>Προυποθεση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εάν,αν,εφόσον,υπό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τον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όρο,με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την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προϋπόθεση,όταν,στην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περίπτωση που…</a:t>
            </a:r>
            <a:endParaRPr lang="el-GR" dirty="0"/>
          </a:p>
          <a:p>
            <a:r>
              <a:rPr lang="el-GR" b="1" dirty="0" err="1"/>
              <a:t>Διαζευξη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ή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,είτε</a:t>
            </a:r>
            <a:endParaRPr lang="el-GR" dirty="0"/>
          </a:p>
          <a:p>
            <a:r>
              <a:rPr lang="el-GR" b="1" dirty="0" err="1"/>
              <a:t>Αναλογια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σαν,όπως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ακριβώς…έτσι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και,με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τον ίδιο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τρόπο,παρόμοια,κατά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τον ίδιο τρόπο…</a:t>
            </a:r>
            <a:endParaRPr lang="el-GR" dirty="0"/>
          </a:p>
          <a:p>
            <a:r>
              <a:rPr lang="el-GR" b="1" dirty="0" err="1"/>
              <a:t>παραδειγμα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λόγου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χάρη,για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παράδειγμα,ενδεικτικά,π.χ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63328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C7C6118-8F71-49D8-85FD-BA5CF8E30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συνοχη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AF81324-0FFA-4D07-A76F-FCE41051E08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13810"/>
            <a:ext cx="10363826" cy="4197246"/>
          </a:xfrm>
        </p:spPr>
        <p:txBody>
          <a:bodyPr/>
          <a:lstStyle/>
          <a:p>
            <a:r>
              <a:rPr lang="el-GR" dirty="0"/>
              <a:t>Η σ</a:t>
            </a:r>
            <a:r>
              <a:rPr lang="el-GR" cap="none" dirty="0"/>
              <a:t>υνοχή εξασφαλίζεται ακόμη με την χρήση αντωνυμιών, τις επαναλήψεις λέξεων, τις </a:t>
            </a:r>
            <a:r>
              <a:rPr lang="el-GR" cap="none" dirty="0" err="1"/>
              <a:t>ερωτήσεις,την</a:t>
            </a:r>
            <a:r>
              <a:rPr lang="el-GR" cap="none" dirty="0"/>
              <a:t> χρήση συνωνύμων ή </a:t>
            </a:r>
            <a:r>
              <a:rPr lang="el-GR" cap="none" dirty="0" err="1"/>
              <a:t>αντωνύμων</a:t>
            </a:r>
            <a:r>
              <a:rPr lang="el-GR" cap="none" dirty="0"/>
              <a:t>, την αντικατάσταση </a:t>
            </a:r>
            <a:r>
              <a:rPr lang="el-GR" cap="none" dirty="0" err="1"/>
              <a:t>στοχείου</a:t>
            </a:r>
            <a:r>
              <a:rPr lang="el-GR" cap="none" dirty="0"/>
              <a:t> από άλλο όπως οι μεν…οι δε…,οι πρώτοι…οι άλλοι, ο τελευταίος… ο προηγούμενος, με παράλειψη φράσης ή λέξης που εννοείται και ερωτήσεις που </a:t>
            </a:r>
            <a:r>
              <a:rPr lang="el-GR" cap="none" dirty="0" err="1"/>
              <a:t>προεξαγγέλουν</a:t>
            </a:r>
            <a:r>
              <a:rPr lang="el-GR" cap="none" dirty="0"/>
              <a:t> το περιεχόμενο του επόμενου τμήματος.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0008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A9881F-AC04-4F5D-92E5-FCE12198E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/>
              <a:t>Δομη</a:t>
            </a:r>
            <a:r>
              <a:rPr lang="el-GR" b="1" dirty="0"/>
              <a:t> και </a:t>
            </a:r>
            <a:r>
              <a:rPr lang="el-GR" b="1" dirty="0" err="1"/>
              <a:t>τροποι</a:t>
            </a:r>
            <a:r>
              <a:rPr lang="el-GR" b="1" dirty="0"/>
              <a:t> </a:t>
            </a:r>
            <a:r>
              <a:rPr lang="el-GR" b="1" dirty="0" err="1"/>
              <a:t>αναπτυξησ</a:t>
            </a:r>
            <a:r>
              <a:rPr lang="el-GR" b="1" dirty="0"/>
              <a:t> </a:t>
            </a:r>
            <a:r>
              <a:rPr lang="el-GR" b="1" dirty="0" err="1"/>
              <a:t>παραγραφου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4D2E370-563C-4227-A67B-CF19CCCB310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693889"/>
            <a:ext cx="10363826" cy="50516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Η </a:t>
            </a:r>
            <a:r>
              <a:rPr lang="el-GR" dirty="0" err="1"/>
              <a:t>δομη</a:t>
            </a:r>
            <a:r>
              <a:rPr lang="el-GR" dirty="0"/>
              <a:t> </a:t>
            </a:r>
            <a:r>
              <a:rPr lang="el-GR" dirty="0" err="1"/>
              <a:t>παραγραφου</a:t>
            </a:r>
            <a:r>
              <a:rPr lang="el-GR" dirty="0"/>
              <a:t> </a:t>
            </a:r>
            <a:r>
              <a:rPr lang="el-GR" dirty="0" err="1"/>
              <a:t>εχει</a:t>
            </a:r>
            <a:r>
              <a:rPr lang="el-GR" dirty="0"/>
              <a:t> τη </a:t>
            </a:r>
            <a:r>
              <a:rPr lang="el-GR" dirty="0" err="1"/>
              <a:t>μορφη</a:t>
            </a:r>
            <a:r>
              <a:rPr lang="el-GR" dirty="0"/>
              <a:t> 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θεματικη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περιοδοσ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σχολια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 ή 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λεπτομερειεσ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 και 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κατακλειδα</a:t>
            </a: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Τροποι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αναπτυξησ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1.Ορισμοσ[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Οριστέα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εννοια-γενοσ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 της 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εννοιασ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 –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ειδοποιοσ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διαφορα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</a:p>
          <a:p>
            <a:pPr marL="0" indent="0">
              <a:buNone/>
            </a:pP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2.Παραδειγματα</a:t>
            </a:r>
          </a:p>
          <a:p>
            <a:pPr marL="0" indent="0">
              <a:buNone/>
            </a:pP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3.Διαιρεση[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διαιρετεα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εννοια-διαιρετικη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βαση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 και 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ειδη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 ή 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μερη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 της 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διαιρεσησ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</a:p>
          <a:p>
            <a:pPr marL="0" indent="0">
              <a:buNone/>
            </a:pP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4.Αναλογια</a:t>
            </a:r>
          </a:p>
          <a:p>
            <a:pPr marL="0" indent="0">
              <a:buNone/>
            </a:pP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5.Αιτιολογηση</a:t>
            </a:r>
          </a:p>
          <a:p>
            <a:pPr marL="0" indent="0">
              <a:buNone/>
            </a:pP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6.αιτιολογηση-αποτελεσμα[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συνεπειεσ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 ενός 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φαινομενου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</a:p>
          <a:p>
            <a:pPr marL="0" indent="0">
              <a:buNone/>
            </a:pP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7.Συγκριση –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αντιθεση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 και 8.συνδυασμοσ 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μεθοδων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99154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BDD0462-CCBE-4B6B-959C-6516FE8466C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441434"/>
            <a:ext cx="10363826" cy="5849007"/>
          </a:xfrm>
        </p:spPr>
        <p:txBody>
          <a:bodyPr>
            <a:normAutofit fontScale="92500" lnSpcReduction="10000"/>
          </a:bodyPr>
          <a:lstStyle/>
          <a:p>
            <a:r>
              <a:rPr lang="el-GR" b="1" dirty="0"/>
              <a:t>ΛΕΙΤΟΥΡΓΙΑ/ΠΡΟΘΕΣΗ ΤΟΥ ΣΥΓΓΡΑΦΕΑ</a:t>
            </a:r>
          </a:p>
          <a:p>
            <a:r>
              <a:rPr lang="el-GR" dirty="0" err="1"/>
              <a:t>Επεξηγει,καθιστα</a:t>
            </a:r>
            <a:r>
              <a:rPr lang="el-GR" dirty="0"/>
              <a:t> πιο </a:t>
            </a:r>
            <a:r>
              <a:rPr lang="el-GR" dirty="0" err="1"/>
              <a:t>ευκρινες</a:t>
            </a:r>
            <a:r>
              <a:rPr lang="el-GR" dirty="0"/>
              <a:t> το </a:t>
            </a:r>
            <a:r>
              <a:rPr lang="el-GR" dirty="0" err="1"/>
              <a:t>περιεχομενο,επιβεβαιωνει,τεκμηριωνει</a:t>
            </a:r>
            <a:r>
              <a:rPr lang="el-GR" dirty="0"/>
              <a:t>  έναν </a:t>
            </a:r>
            <a:r>
              <a:rPr lang="el-GR" dirty="0" err="1"/>
              <a:t>ισχυρισμο</a:t>
            </a:r>
            <a:r>
              <a:rPr lang="el-GR" dirty="0"/>
              <a:t> για το </a:t>
            </a:r>
            <a:r>
              <a:rPr lang="el-GR" dirty="0" err="1"/>
              <a:t>παραδειγμα</a:t>
            </a:r>
            <a:endParaRPr lang="el-GR" dirty="0"/>
          </a:p>
          <a:p>
            <a:r>
              <a:rPr lang="el-GR" dirty="0" err="1"/>
              <a:t>Αναλυει</a:t>
            </a:r>
            <a:r>
              <a:rPr lang="el-GR" dirty="0"/>
              <a:t> </a:t>
            </a:r>
            <a:r>
              <a:rPr lang="el-GR" dirty="0" err="1"/>
              <a:t>ολοπλευρα</a:t>
            </a:r>
            <a:r>
              <a:rPr lang="el-GR" dirty="0"/>
              <a:t> το </a:t>
            </a:r>
            <a:r>
              <a:rPr lang="el-GR" dirty="0" err="1"/>
              <a:t>περιεχομενο</a:t>
            </a:r>
            <a:r>
              <a:rPr lang="el-GR" dirty="0"/>
              <a:t> μιας </a:t>
            </a:r>
            <a:r>
              <a:rPr lang="el-GR" dirty="0" err="1"/>
              <a:t>εννοιασ,κατανοει</a:t>
            </a:r>
            <a:r>
              <a:rPr lang="el-GR" dirty="0"/>
              <a:t> τις </a:t>
            </a:r>
            <a:r>
              <a:rPr lang="el-GR" dirty="0" err="1"/>
              <a:t>πτυχες</a:t>
            </a:r>
            <a:r>
              <a:rPr lang="el-GR" dirty="0"/>
              <a:t> του για τη διαίρεση</a:t>
            </a:r>
          </a:p>
          <a:p>
            <a:r>
              <a:rPr lang="el-GR" dirty="0" err="1"/>
              <a:t>Συγκριση-αντιθεση</a:t>
            </a:r>
            <a:r>
              <a:rPr lang="el-GR" dirty="0"/>
              <a:t> </a:t>
            </a:r>
            <a:r>
              <a:rPr lang="el-GR" dirty="0" err="1"/>
              <a:t>στοχοσ</a:t>
            </a:r>
            <a:r>
              <a:rPr lang="el-GR" dirty="0"/>
              <a:t> να </a:t>
            </a:r>
            <a:r>
              <a:rPr lang="el-GR" dirty="0" err="1"/>
              <a:t>φωτισει</a:t>
            </a:r>
            <a:r>
              <a:rPr lang="el-GR" dirty="0"/>
              <a:t> το </a:t>
            </a:r>
            <a:r>
              <a:rPr lang="el-GR" dirty="0" err="1"/>
              <a:t>περιεχομενο</a:t>
            </a:r>
            <a:r>
              <a:rPr lang="el-GR" dirty="0"/>
              <a:t> των δυο </a:t>
            </a:r>
            <a:r>
              <a:rPr lang="el-GR" dirty="0" err="1"/>
              <a:t>ορων,να</a:t>
            </a:r>
            <a:r>
              <a:rPr lang="el-GR" dirty="0"/>
              <a:t> </a:t>
            </a:r>
            <a:r>
              <a:rPr lang="el-GR" dirty="0" err="1"/>
              <a:t>αποτρεψει</a:t>
            </a:r>
            <a:r>
              <a:rPr lang="el-GR" dirty="0"/>
              <a:t> </a:t>
            </a:r>
            <a:r>
              <a:rPr lang="el-GR" dirty="0" err="1"/>
              <a:t>συγχυση,να</a:t>
            </a:r>
            <a:r>
              <a:rPr lang="el-GR" dirty="0"/>
              <a:t> </a:t>
            </a:r>
            <a:r>
              <a:rPr lang="el-GR" dirty="0" err="1"/>
              <a:t>αναδειξει</a:t>
            </a:r>
            <a:r>
              <a:rPr lang="el-GR" dirty="0"/>
              <a:t> </a:t>
            </a:r>
            <a:r>
              <a:rPr lang="el-GR" dirty="0" err="1"/>
              <a:t>μεσω</a:t>
            </a:r>
            <a:r>
              <a:rPr lang="el-GR" dirty="0"/>
              <a:t> της </a:t>
            </a:r>
            <a:r>
              <a:rPr lang="el-GR" dirty="0" err="1"/>
              <a:t>αντιπαραθεσησ</a:t>
            </a:r>
            <a:r>
              <a:rPr lang="el-GR" dirty="0"/>
              <a:t> </a:t>
            </a:r>
            <a:r>
              <a:rPr lang="el-GR" dirty="0" err="1"/>
              <a:t>διαφορετικα</a:t>
            </a:r>
            <a:r>
              <a:rPr lang="el-GR" dirty="0"/>
              <a:t> </a:t>
            </a:r>
            <a:r>
              <a:rPr lang="el-GR" dirty="0" err="1"/>
              <a:t>χαρακτηριστικα</a:t>
            </a:r>
            <a:endParaRPr lang="el-GR" dirty="0"/>
          </a:p>
          <a:p>
            <a:r>
              <a:rPr lang="el-GR" dirty="0" err="1"/>
              <a:t>Αιτιολογηση</a:t>
            </a:r>
            <a:r>
              <a:rPr lang="el-GR" dirty="0"/>
              <a:t> </a:t>
            </a:r>
            <a:r>
              <a:rPr lang="el-GR" dirty="0" err="1"/>
              <a:t>στοχοσ</a:t>
            </a:r>
            <a:r>
              <a:rPr lang="el-GR" dirty="0"/>
              <a:t> να </a:t>
            </a:r>
            <a:r>
              <a:rPr lang="el-GR" dirty="0" err="1"/>
              <a:t>αποδειξει</a:t>
            </a:r>
            <a:r>
              <a:rPr lang="el-GR" dirty="0"/>
              <a:t> </a:t>
            </a:r>
            <a:r>
              <a:rPr lang="el-GR" dirty="0" err="1"/>
              <a:t>ισχυρισμο,να</a:t>
            </a:r>
            <a:r>
              <a:rPr lang="el-GR" dirty="0"/>
              <a:t> </a:t>
            </a:r>
            <a:r>
              <a:rPr lang="el-GR" dirty="0" err="1"/>
              <a:t>προσδωσει</a:t>
            </a:r>
            <a:r>
              <a:rPr lang="el-GR" dirty="0"/>
              <a:t> </a:t>
            </a:r>
            <a:r>
              <a:rPr lang="el-GR" dirty="0" err="1"/>
              <a:t>πειστικοτητα</a:t>
            </a:r>
            <a:r>
              <a:rPr lang="el-GR" dirty="0"/>
              <a:t> και </a:t>
            </a:r>
            <a:r>
              <a:rPr lang="el-GR" dirty="0" err="1"/>
              <a:t>αντικειμενικοτητα</a:t>
            </a:r>
            <a:r>
              <a:rPr lang="el-GR" dirty="0"/>
              <a:t> στο </a:t>
            </a:r>
            <a:r>
              <a:rPr lang="el-GR" dirty="0" err="1"/>
              <a:t>λογο</a:t>
            </a:r>
            <a:r>
              <a:rPr lang="el-GR" dirty="0"/>
              <a:t>.</a:t>
            </a:r>
          </a:p>
          <a:p>
            <a:r>
              <a:rPr lang="el-GR" dirty="0" err="1"/>
              <a:t>Αιτιο-αποτελεσμα</a:t>
            </a:r>
            <a:r>
              <a:rPr lang="el-GR" dirty="0"/>
              <a:t> </a:t>
            </a:r>
            <a:r>
              <a:rPr lang="el-GR" dirty="0" err="1"/>
              <a:t>στοχοσ</a:t>
            </a:r>
            <a:r>
              <a:rPr lang="el-GR" dirty="0"/>
              <a:t> να </a:t>
            </a:r>
            <a:r>
              <a:rPr lang="el-GR" dirty="0" err="1"/>
              <a:t>ερμηνευσει</a:t>
            </a:r>
            <a:r>
              <a:rPr lang="el-GR" dirty="0"/>
              <a:t> ένα </a:t>
            </a:r>
            <a:r>
              <a:rPr lang="el-GR" dirty="0" err="1"/>
              <a:t>φαινομενο</a:t>
            </a:r>
            <a:r>
              <a:rPr lang="el-GR" dirty="0"/>
              <a:t> </a:t>
            </a:r>
            <a:r>
              <a:rPr lang="el-GR" dirty="0" err="1"/>
              <a:t>αναλυοντας</a:t>
            </a:r>
            <a:r>
              <a:rPr lang="el-GR" dirty="0"/>
              <a:t> </a:t>
            </a:r>
            <a:r>
              <a:rPr lang="el-GR" dirty="0" err="1"/>
              <a:t>αιτιεσ</a:t>
            </a:r>
            <a:r>
              <a:rPr lang="el-GR" dirty="0"/>
              <a:t>, να </a:t>
            </a:r>
            <a:r>
              <a:rPr lang="el-GR" dirty="0" err="1"/>
              <a:t>αποκαλυψει</a:t>
            </a:r>
            <a:r>
              <a:rPr lang="el-GR" dirty="0"/>
              <a:t> την </a:t>
            </a:r>
            <a:r>
              <a:rPr lang="el-GR" dirty="0" err="1"/>
              <a:t>αιτιακη</a:t>
            </a:r>
            <a:r>
              <a:rPr lang="el-GR" dirty="0"/>
              <a:t> </a:t>
            </a:r>
            <a:r>
              <a:rPr lang="el-GR" dirty="0" err="1"/>
              <a:t>σχεση,να</a:t>
            </a:r>
            <a:r>
              <a:rPr lang="el-GR" dirty="0"/>
              <a:t> </a:t>
            </a:r>
            <a:r>
              <a:rPr lang="el-GR" dirty="0" err="1"/>
              <a:t>αναδειξει</a:t>
            </a:r>
            <a:r>
              <a:rPr lang="el-GR" dirty="0"/>
              <a:t> τη </a:t>
            </a:r>
            <a:r>
              <a:rPr lang="el-GR" dirty="0" err="1"/>
              <a:t>βαρυτητα</a:t>
            </a:r>
            <a:r>
              <a:rPr lang="el-GR" dirty="0"/>
              <a:t> του </a:t>
            </a:r>
            <a:r>
              <a:rPr lang="el-GR" dirty="0" err="1"/>
              <a:t>φαινομενου</a:t>
            </a:r>
            <a:r>
              <a:rPr lang="el-GR" dirty="0"/>
              <a:t> και τα </a:t>
            </a:r>
            <a:r>
              <a:rPr lang="el-GR" dirty="0" err="1"/>
              <a:t>αποτελεσματα</a:t>
            </a:r>
            <a:r>
              <a:rPr lang="el-GR" dirty="0"/>
              <a:t> του.</a:t>
            </a:r>
          </a:p>
          <a:p>
            <a:r>
              <a:rPr lang="el-GR" dirty="0" err="1"/>
              <a:t>Αναλογια</a:t>
            </a:r>
            <a:r>
              <a:rPr lang="el-GR" dirty="0"/>
              <a:t> </a:t>
            </a:r>
            <a:r>
              <a:rPr lang="el-GR" dirty="0" err="1"/>
              <a:t>στοχοσ</a:t>
            </a:r>
            <a:r>
              <a:rPr lang="el-GR" dirty="0"/>
              <a:t> να </a:t>
            </a:r>
            <a:r>
              <a:rPr lang="el-GR" dirty="0" err="1"/>
              <a:t>προσδωσει</a:t>
            </a:r>
            <a:r>
              <a:rPr lang="el-GR" dirty="0"/>
              <a:t> </a:t>
            </a:r>
            <a:r>
              <a:rPr lang="el-GR" dirty="0" err="1"/>
              <a:t>παραστατικοτητα,να</a:t>
            </a:r>
            <a:r>
              <a:rPr lang="el-GR" dirty="0"/>
              <a:t> </a:t>
            </a:r>
            <a:r>
              <a:rPr lang="el-GR" dirty="0" err="1"/>
              <a:t>εκλαίκευσει</a:t>
            </a:r>
            <a:r>
              <a:rPr lang="el-GR" dirty="0"/>
              <a:t> ένα </a:t>
            </a:r>
            <a:r>
              <a:rPr lang="el-GR" dirty="0" err="1"/>
              <a:t>δυσνοητο</a:t>
            </a:r>
            <a:r>
              <a:rPr lang="el-GR" dirty="0"/>
              <a:t> </a:t>
            </a:r>
            <a:r>
              <a:rPr lang="el-GR" dirty="0" err="1"/>
              <a:t>φαινομενο</a:t>
            </a:r>
            <a:r>
              <a:rPr lang="el-GR" dirty="0"/>
              <a:t> </a:t>
            </a:r>
            <a:r>
              <a:rPr lang="el-GR" dirty="0" err="1"/>
              <a:t>συνδεοντας</a:t>
            </a:r>
            <a:r>
              <a:rPr lang="el-GR" dirty="0"/>
              <a:t> με </a:t>
            </a:r>
            <a:r>
              <a:rPr lang="el-GR" dirty="0" err="1"/>
              <a:t>οικειες</a:t>
            </a:r>
            <a:r>
              <a:rPr lang="el-GR" dirty="0"/>
              <a:t> </a:t>
            </a:r>
            <a:r>
              <a:rPr lang="el-GR" dirty="0" err="1"/>
              <a:t>καταστασεισ</a:t>
            </a:r>
            <a:endParaRPr lang="el-GR" dirty="0"/>
          </a:p>
          <a:p>
            <a:r>
              <a:rPr lang="el-GR" dirty="0" err="1"/>
              <a:t>Ορισμοσ</a:t>
            </a:r>
            <a:r>
              <a:rPr lang="el-GR" dirty="0"/>
              <a:t> </a:t>
            </a:r>
            <a:r>
              <a:rPr lang="el-GR" dirty="0" err="1"/>
              <a:t>στοχοσ</a:t>
            </a:r>
            <a:r>
              <a:rPr lang="el-GR" dirty="0"/>
              <a:t> να </a:t>
            </a:r>
            <a:r>
              <a:rPr lang="el-GR" dirty="0" err="1"/>
              <a:t>προσδιορισει,να</a:t>
            </a:r>
            <a:r>
              <a:rPr lang="el-GR" dirty="0"/>
              <a:t> </a:t>
            </a:r>
            <a:r>
              <a:rPr lang="el-GR" dirty="0" err="1"/>
              <a:t>αναδειξει,να</a:t>
            </a:r>
            <a:r>
              <a:rPr lang="el-GR" dirty="0"/>
              <a:t> </a:t>
            </a:r>
            <a:r>
              <a:rPr lang="el-GR" dirty="0" err="1"/>
              <a:t>αποτρεψει</a:t>
            </a:r>
            <a:r>
              <a:rPr lang="el-GR" dirty="0"/>
              <a:t> </a:t>
            </a:r>
            <a:r>
              <a:rPr lang="el-GR" dirty="0" err="1"/>
              <a:t>συγχυση,να</a:t>
            </a:r>
            <a:r>
              <a:rPr lang="el-GR" dirty="0"/>
              <a:t> </a:t>
            </a:r>
            <a:r>
              <a:rPr lang="el-GR" dirty="0" err="1"/>
              <a:t>χρησιμοποιησει</a:t>
            </a:r>
            <a:r>
              <a:rPr lang="el-GR" dirty="0"/>
              <a:t> </a:t>
            </a:r>
            <a:r>
              <a:rPr lang="el-GR" dirty="0" err="1"/>
              <a:t>ωσ</a:t>
            </a:r>
            <a:r>
              <a:rPr lang="el-GR" dirty="0"/>
              <a:t> </a:t>
            </a:r>
            <a:r>
              <a:rPr lang="el-GR" dirty="0" err="1"/>
              <a:t>αφετηρια</a:t>
            </a:r>
            <a:r>
              <a:rPr lang="el-GR" dirty="0"/>
              <a:t> </a:t>
            </a:r>
            <a:r>
              <a:rPr lang="el-GR" dirty="0" err="1"/>
              <a:t>γενικοτερων</a:t>
            </a:r>
            <a:r>
              <a:rPr lang="el-GR" dirty="0"/>
              <a:t> </a:t>
            </a:r>
            <a:r>
              <a:rPr lang="el-GR" dirty="0" err="1"/>
              <a:t>συλλογισμων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50000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F9D3172-90C8-4D01-ABE2-9683D3302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Ενεργητικη</a:t>
            </a:r>
            <a:r>
              <a:rPr lang="el-GR" dirty="0"/>
              <a:t> και </a:t>
            </a:r>
            <a:r>
              <a:rPr lang="el-GR" dirty="0" err="1"/>
              <a:t>παθητικη</a:t>
            </a:r>
            <a:r>
              <a:rPr lang="el-GR" dirty="0"/>
              <a:t> </a:t>
            </a:r>
            <a:r>
              <a:rPr lang="el-GR" dirty="0" err="1"/>
              <a:t>συνταξη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26A846B-85BB-45E2-BD21-1C6362035D4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379095"/>
            <a:ext cx="10363826" cy="4721901"/>
          </a:xfrm>
        </p:spPr>
        <p:txBody>
          <a:bodyPr/>
          <a:lstStyle/>
          <a:p>
            <a:r>
              <a:rPr lang="el-GR" dirty="0"/>
              <a:t>Η </a:t>
            </a:r>
            <a:r>
              <a:rPr lang="el-GR" b="1" dirty="0" err="1"/>
              <a:t>ενεργητικη</a:t>
            </a:r>
            <a:r>
              <a:rPr lang="el-GR" b="1" dirty="0"/>
              <a:t> </a:t>
            </a:r>
            <a:r>
              <a:rPr lang="el-GR" b="1" dirty="0" err="1"/>
              <a:t>συνταξη</a:t>
            </a:r>
            <a:r>
              <a:rPr lang="el-GR" b="1" dirty="0"/>
              <a:t> </a:t>
            </a:r>
            <a:r>
              <a:rPr lang="el-GR" dirty="0" err="1"/>
              <a:t>δινει</a:t>
            </a:r>
            <a:r>
              <a:rPr lang="el-GR" dirty="0"/>
              <a:t> </a:t>
            </a:r>
            <a:r>
              <a:rPr lang="el-GR" dirty="0" err="1"/>
              <a:t>εμφαση</a:t>
            </a:r>
            <a:r>
              <a:rPr lang="el-GR" dirty="0"/>
              <a:t> στο </a:t>
            </a:r>
            <a:r>
              <a:rPr lang="el-GR" dirty="0" err="1"/>
              <a:t>υποκειμενο</a:t>
            </a:r>
            <a:r>
              <a:rPr lang="el-GR" dirty="0"/>
              <a:t> της </a:t>
            </a:r>
            <a:r>
              <a:rPr lang="el-GR" dirty="0" err="1"/>
              <a:t>ενεργειασ</a:t>
            </a:r>
            <a:r>
              <a:rPr lang="el-GR" dirty="0"/>
              <a:t>, </a:t>
            </a:r>
            <a:r>
              <a:rPr lang="el-GR" dirty="0" err="1"/>
              <a:t>δηλαδη</a:t>
            </a:r>
            <a:r>
              <a:rPr lang="el-GR" dirty="0"/>
              <a:t> στο </a:t>
            </a:r>
            <a:r>
              <a:rPr lang="el-GR" dirty="0" err="1"/>
              <a:t>προσωπο</a:t>
            </a:r>
            <a:r>
              <a:rPr lang="el-GR" dirty="0"/>
              <a:t> ή </a:t>
            </a:r>
            <a:r>
              <a:rPr lang="el-GR" dirty="0" err="1"/>
              <a:t>πραγμα</a:t>
            </a:r>
            <a:r>
              <a:rPr lang="el-GR" dirty="0"/>
              <a:t> που </a:t>
            </a:r>
            <a:r>
              <a:rPr lang="el-GR" dirty="0" err="1"/>
              <a:t>ενεργει</a:t>
            </a:r>
            <a:r>
              <a:rPr lang="el-GR" dirty="0"/>
              <a:t>  ώστε να </a:t>
            </a:r>
            <a:r>
              <a:rPr lang="el-GR" dirty="0" err="1"/>
              <a:t>αναδειξει</a:t>
            </a:r>
            <a:r>
              <a:rPr lang="el-GR" dirty="0"/>
              <a:t> τον </a:t>
            </a:r>
            <a:r>
              <a:rPr lang="el-GR" dirty="0" err="1"/>
              <a:t>ρολο</a:t>
            </a:r>
            <a:r>
              <a:rPr lang="el-GR" dirty="0"/>
              <a:t> του σε μια </a:t>
            </a:r>
            <a:r>
              <a:rPr lang="el-GR" dirty="0" err="1"/>
              <a:t>ενεργεια</a:t>
            </a:r>
            <a:r>
              <a:rPr lang="el-GR" dirty="0"/>
              <a:t>.</a:t>
            </a:r>
          </a:p>
          <a:p>
            <a:r>
              <a:rPr lang="el-GR" dirty="0" err="1"/>
              <a:t>Καθιστα</a:t>
            </a:r>
            <a:r>
              <a:rPr lang="el-GR" dirty="0"/>
              <a:t> το </a:t>
            </a:r>
            <a:r>
              <a:rPr lang="el-GR" dirty="0" err="1"/>
              <a:t>λογο</a:t>
            </a:r>
            <a:r>
              <a:rPr lang="el-GR" dirty="0"/>
              <a:t> </a:t>
            </a:r>
            <a:r>
              <a:rPr lang="el-GR" dirty="0" err="1"/>
              <a:t>ζωντανο</a:t>
            </a:r>
            <a:r>
              <a:rPr lang="el-GR" dirty="0"/>
              <a:t> ,</a:t>
            </a:r>
            <a:r>
              <a:rPr lang="el-GR" dirty="0" err="1"/>
              <a:t>προφορικο</a:t>
            </a:r>
            <a:r>
              <a:rPr lang="el-GR" dirty="0"/>
              <a:t> και </a:t>
            </a:r>
            <a:r>
              <a:rPr lang="el-GR" dirty="0" err="1"/>
              <a:t>κατανοητο</a:t>
            </a:r>
            <a:r>
              <a:rPr lang="el-GR" dirty="0"/>
              <a:t> και </a:t>
            </a:r>
            <a:r>
              <a:rPr lang="el-GR" dirty="0" err="1"/>
              <a:t>επομενωσ</a:t>
            </a:r>
            <a:r>
              <a:rPr lang="el-GR" dirty="0"/>
              <a:t> </a:t>
            </a:r>
            <a:r>
              <a:rPr lang="el-GR" dirty="0" err="1"/>
              <a:t>επικοινωνιακα</a:t>
            </a:r>
            <a:r>
              <a:rPr lang="el-GR" dirty="0"/>
              <a:t> </a:t>
            </a:r>
            <a:r>
              <a:rPr lang="el-GR" dirty="0" err="1"/>
              <a:t>αποτελεσματικο</a:t>
            </a:r>
            <a:r>
              <a:rPr lang="el-GR" dirty="0"/>
              <a:t>.</a:t>
            </a:r>
          </a:p>
          <a:p>
            <a:r>
              <a:rPr lang="el-GR" dirty="0"/>
              <a:t>Η </a:t>
            </a:r>
            <a:r>
              <a:rPr lang="el-GR" b="1" dirty="0" err="1"/>
              <a:t>παθητικη</a:t>
            </a:r>
            <a:r>
              <a:rPr lang="el-GR" b="1" dirty="0"/>
              <a:t> </a:t>
            </a:r>
            <a:r>
              <a:rPr lang="el-GR" b="1" dirty="0" err="1"/>
              <a:t>συνταξη</a:t>
            </a:r>
            <a:r>
              <a:rPr lang="el-GR" b="1" dirty="0"/>
              <a:t> </a:t>
            </a:r>
            <a:r>
              <a:rPr lang="el-GR" dirty="0" err="1"/>
              <a:t>δινει</a:t>
            </a:r>
            <a:r>
              <a:rPr lang="el-GR" dirty="0"/>
              <a:t> </a:t>
            </a:r>
            <a:r>
              <a:rPr lang="el-GR" dirty="0" err="1"/>
              <a:t>εμφαση</a:t>
            </a:r>
            <a:r>
              <a:rPr lang="el-GR" dirty="0"/>
              <a:t> στην </a:t>
            </a:r>
            <a:r>
              <a:rPr lang="el-GR" dirty="0" err="1"/>
              <a:t>ενεργεια</a:t>
            </a:r>
            <a:r>
              <a:rPr lang="el-GR" dirty="0"/>
              <a:t> του </a:t>
            </a:r>
            <a:r>
              <a:rPr lang="el-GR" dirty="0" err="1"/>
              <a:t>υποκειμενου</a:t>
            </a:r>
            <a:r>
              <a:rPr lang="el-GR" dirty="0"/>
              <a:t> /στη </a:t>
            </a:r>
            <a:r>
              <a:rPr lang="el-GR" dirty="0" err="1"/>
              <a:t>δραση</a:t>
            </a:r>
            <a:r>
              <a:rPr lang="el-GR" dirty="0"/>
              <a:t> του </a:t>
            </a:r>
            <a:r>
              <a:rPr lang="el-GR" dirty="0" err="1"/>
              <a:t>ποιητικου</a:t>
            </a:r>
            <a:r>
              <a:rPr lang="el-GR" dirty="0"/>
              <a:t> </a:t>
            </a:r>
            <a:r>
              <a:rPr lang="el-GR" dirty="0" err="1"/>
              <a:t>αιτιου</a:t>
            </a:r>
            <a:r>
              <a:rPr lang="el-GR" dirty="0"/>
              <a:t> ,στην </a:t>
            </a:r>
            <a:r>
              <a:rPr lang="el-GR" dirty="0" err="1"/>
              <a:t>πραξη</a:t>
            </a:r>
            <a:r>
              <a:rPr lang="el-GR" dirty="0"/>
              <a:t> ,στο </a:t>
            </a:r>
            <a:r>
              <a:rPr lang="el-GR" dirty="0" err="1"/>
              <a:t>γεγονος</a:t>
            </a:r>
            <a:r>
              <a:rPr lang="el-GR" dirty="0"/>
              <a:t>  και </a:t>
            </a:r>
            <a:r>
              <a:rPr lang="el-GR" dirty="0" err="1"/>
              <a:t>ετσι</a:t>
            </a:r>
            <a:r>
              <a:rPr lang="el-GR" dirty="0"/>
              <a:t> </a:t>
            </a:r>
            <a:r>
              <a:rPr lang="el-GR" dirty="0" err="1"/>
              <a:t>καθιστα</a:t>
            </a:r>
            <a:r>
              <a:rPr lang="el-GR" dirty="0"/>
              <a:t> το </a:t>
            </a:r>
            <a:r>
              <a:rPr lang="el-GR" dirty="0" err="1"/>
              <a:t>λογο</a:t>
            </a:r>
            <a:r>
              <a:rPr lang="el-GR" dirty="0"/>
              <a:t> </a:t>
            </a:r>
            <a:r>
              <a:rPr lang="el-GR" dirty="0" err="1"/>
              <a:t>απροσωπο</a:t>
            </a:r>
            <a:r>
              <a:rPr lang="el-GR" dirty="0"/>
              <a:t>, </a:t>
            </a:r>
            <a:r>
              <a:rPr lang="el-GR" dirty="0" err="1"/>
              <a:t>επισημο</a:t>
            </a:r>
            <a:r>
              <a:rPr lang="el-GR" dirty="0"/>
              <a:t>, </a:t>
            </a:r>
            <a:r>
              <a:rPr lang="el-GR" dirty="0" err="1"/>
              <a:t>συνθετο</a:t>
            </a:r>
            <a:r>
              <a:rPr lang="el-GR" dirty="0"/>
              <a:t> </a:t>
            </a:r>
            <a:r>
              <a:rPr lang="el-GR" dirty="0" err="1"/>
              <a:t>μεταφεροντας</a:t>
            </a:r>
            <a:r>
              <a:rPr lang="el-GR" dirty="0"/>
              <a:t> το </a:t>
            </a:r>
            <a:r>
              <a:rPr lang="el-GR" dirty="0" err="1"/>
              <a:t>βαρος</a:t>
            </a:r>
            <a:r>
              <a:rPr lang="el-GR" dirty="0"/>
              <a:t> από το </a:t>
            </a:r>
            <a:r>
              <a:rPr lang="el-GR" dirty="0" err="1"/>
              <a:t>συγκεκριμενο</a:t>
            </a:r>
            <a:r>
              <a:rPr lang="el-GR" dirty="0"/>
              <a:t>  </a:t>
            </a:r>
            <a:r>
              <a:rPr lang="el-GR" dirty="0" err="1"/>
              <a:t>προσωπο-πραγμα</a:t>
            </a:r>
            <a:r>
              <a:rPr lang="el-GR" dirty="0"/>
              <a:t>  στο </a:t>
            </a:r>
            <a:r>
              <a:rPr lang="el-GR" dirty="0" err="1"/>
              <a:t>αφηρημενο</a:t>
            </a:r>
            <a:r>
              <a:rPr lang="el-GR" dirty="0"/>
              <a:t> </a:t>
            </a:r>
            <a:r>
              <a:rPr lang="el-GR" dirty="0" err="1"/>
              <a:t>πραξη</a:t>
            </a:r>
            <a:r>
              <a:rPr lang="el-GR" dirty="0"/>
              <a:t> </a:t>
            </a:r>
            <a:r>
              <a:rPr lang="el-GR" dirty="0" err="1"/>
              <a:t>κατασταση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10969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4CDD1FE-36D5-43EA-BC66-4FF01CBAB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Επικληση</a:t>
            </a:r>
            <a:r>
              <a:rPr lang="el-GR" dirty="0"/>
              <a:t> στη </a:t>
            </a:r>
            <a:r>
              <a:rPr lang="el-GR" dirty="0" err="1"/>
              <a:t>λογικη</a:t>
            </a:r>
            <a:br>
              <a:rPr lang="el-GR" dirty="0"/>
            </a:br>
            <a:r>
              <a:rPr lang="el-GR" dirty="0" err="1"/>
              <a:t>επιχειρηματα</a:t>
            </a:r>
            <a:r>
              <a:rPr lang="el-GR" dirty="0"/>
              <a:t> και </a:t>
            </a:r>
            <a:r>
              <a:rPr lang="el-GR" dirty="0" err="1"/>
              <a:t>τεκμηρια</a:t>
            </a:r>
            <a:r>
              <a:rPr lang="el-GR" dirty="0"/>
              <a:t> ως </a:t>
            </a:r>
            <a:r>
              <a:rPr lang="el-GR" dirty="0" err="1"/>
              <a:t>μεσα</a:t>
            </a:r>
            <a:r>
              <a:rPr lang="el-GR" dirty="0"/>
              <a:t> </a:t>
            </a:r>
            <a:r>
              <a:rPr lang="el-GR" dirty="0" err="1"/>
              <a:t>πειθουσ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B613A80-0685-49A1-929D-8249478B0CF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Επιχειρημα</a:t>
            </a:r>
            <a:r>
              <a:rPr lang="el-GR" dirty="0" err="1"/>
              <a:t>:</a:t>
            </a:r>
            <a:r>
              <a:rPr lang="el-GR" cap="none" dirty="0" err="1"/>
              <a:t>πρόκειται</a:t>
            </a:r>
            <a:r>
              <a:rPr lang="el-GR" cap="none" dirty="0"/>
              <a:t> για έναν συλλογισμό στον οποίο το συμπέρασμα απορρέει λογικά από μία ή περισσότερες </a:t>
            </a:r>
            <a:r>
              <a:rPr lang="el-GR" cap="none" dirty="0" err="1"/>
              <a:t>προτάσεις.Οι</a:t>
            </a:r>
            <a:r>
              <a:rPr lang="el-GR" cap="none" dirty="0"/>
              <a:t> προτάσεις αυτές ονομάζονται προκείμενες.</a:t>
            </a:r>
          </a:p>
          <a:p>
            <a:r>
              <a:rPr lang="el-GR" cap="none" dirty="0"/>
              <a:t>Οι συλλογισμοί μπορεί να αναπτύσσονται από το ΓΕΝΙΚΟ ΣΤΟ ΕΙΔΙΚΟ δηλαδή η θέση να βρίσκεται στην αρχή και να ακολουθεί η ανάλυση με τη συλλογιστική πορεία οπότε ο συλλογισμός λέγεται ΠΑΡΑΓΩΓΙΚΟΣ.</a:t>
            </a:r>
          </a:p>
          <a:p>
            <a:r>
              <a:rPr lang="el-GR" cap="none" dirty="0"/>
              <a:t>Όταν ο πομπός ξεκινά από μία ή περισσότερες περιπτώσεις[ΕΙΔΙΚΟ]και εξάγει το συμπέρασμα [ΓΕΝΙΚΟ]τότε ο συλλογισμός λέγεται ΕΠΑΓΩΓΙΚΟΣ.</a:t>
            </a:r>
          </a:p>
          <a:p>
            <a:r>
              <a:rPr lang="el-GR" cap="none" dirty="0"/>
              <a:t>Όταν ο πομπός ξεκινά από το ειδικό και με βάση μια αναλογία εξάγει συμπέρασμα για μια άλλη ειδική περίπτωση [ΕΙΔΙΚΟ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→ΕΙΔΙΚΟ] ο συλλογισμός λέγεται ΑΝΑΛΟΓΙΚΟΣ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577182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EFCA95A-2E71-4F55-825A-1A470E5B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618517"/>
            <a:ext cx="10163956" cy="490755"/>
          </a:xfrm>
        </p:spPr>
        <p:txBody>
          <a:bodyPr>
            <a:normAutofit fontScale="90000"/>
          </a:bodyPr>
          <a:lstStyle/>
          <a:p>
            <a:r>
              <a:rPr lang="el-GR" dirty="0" err="1"/>
              <a:t>Επισημανσεισ</a:t>
            </a:r>
            <a:r>
              <a:rPr lang="el-GR" dirty="0"/>
              <a:t> για τη </a:t>
            </a:r>
            <a:r>
              <a:rPr lang="el-GR" dirty="0" err="1"/>
              <a:t>μετατροπη</a:t>
            </a:r>
            <a:r>
              <a:rPr lang="el-GR" dirty="0"/>
              <a:t> της </a:t>
            </a:r>
            <a:r>
              <a:rPr lang="el-GR" dirty="0" err="1"/>
              <a:t>συνταξησ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89CD100-D589-474D-B9B3-43661FD887D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109272"/>
            <a:ext cx="10363826" cy="5366479"/>
          </a:xfrm>
        </p:spPr>
        <p:txBody>
          <a:bodyPr>
            <a:normAutofit fontScale="92500" lnSpcReduction="10000"/>
          </a:bodyPr>
          <a:lstStyle/>
          <a:p>
            <a:r>
              <a:rPr lang="el-GR" dirty="0" err="1"/>
              <a:t>Μεταφερουμε</a:t>
            </a:r>
            <a:r>
              <a:rPr lang="el-GR" dirty="0"/>
              <a:t> το </a:t>
            </a:r>
            <a:r>
              <a:rPr lang="el-GR" dirty="0" err="1"/>
              <a:t>ρημα</a:t>
            </a:r>
            <a:r>
              <a:rPr lang="el-GR" dirty="0"/>
              <a:t> στον </a:t>
            </a:r>
            <a:r>
              <a:rPr lang="el-GR" dirty="0" err="1"/>
              <a:t>ιδιο</a:t>
            </a:r>
            <a:r>
              <a:rPr lang="el-GR" dirty="0"/>
              <a:t> </a:t>
            </a:r>
            <a:r>
              <a:rPr lang="el-GR" dirty="0" err="1"/>
              <a:t>χρονο</a:t>
            </a:r>
            <a:r>
              <a:rPr lang="el-GR" dirty="0"/>
              <a:t> 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→η 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τεχνολογία επηρέαζε τον πολιτισμό →ο πολιτισμός επηρεαζόταν από την τεχνολογία.</a:t>
            </a:r>
            <a:endParaRPr lang="el-GR" dirty="0"/>
          </a:p>
          <a:p>
            <a:r>
              <a:rPr lang="el-GR" dirty="0"/>
              <a:t>Οι </a:t>
            </a:r>
            <a:r>
              <a:rPr lang="el-GR" dirty="0" err="1"/>
              <a:t>προσδιορισμοι</a:t>
            </a:r>
            <a:r>
              <a:rPr lang="el-GR" dirty="0"/>
              <a:t> </a:t>
            </a:r>
            <a:r>
              <a:rPr lang="el-GR" dirty="0" err="1"/>
              <a:t>πρεπει</a:t>
            </a:r>
            <a:r>
              <a:rPr lang="el-GR" dirty="0"/>
              <a:t> να </a:t>
            </a:r>
            <a:r>
              <a:rPr lang="el-GR" dirty="0" err="1"/>
              <a:t>συμφωνουν</a:t>
            </a:r>
            <a:r>
              <a:rPr lang="el-GR" dirty="0"/>
              <a:t> με την </a:t>
            </a:r>
            <a:r>
              <a:rPr lang="el-GR" dirty="0" err="1"/>
              <a:t>πτωση</a:t>
            </a:r>
            <a:r>
              <a:rPr lang="el-GR" dirty="0"/>
              <a:t> των </a:t>
            </a:r>
            <a:r>
              <a:rPr lang="el-GR" dirty="0" err="1"/>
              <a:t>προσδιοριζομενων</a:t>
            </a:r>
            <a:r>
              <a:rPr lang="el-GR" dirty="0"/>
              <a:t> </a:t>
            </a:r>
            <a:r>
              <a:rPr lang="el-GR" dirty="0" err="1"/>
              <a:t>ορων</a:t>
            </a:r>
            <a:r>
              <a:rPr lang="el-GR" dirty="0"/>
              <a:t> στο άλλο </a:t>
            </a:r>
            <a:r>
              <a:rPr lang="el-GR" dirty="0" err="1"/>
              <a:t>ειδοσ</a:t>
            </a:r>
            <a:r>
              <a:rPr lang="el-GR" dirty="0"/>
              <a:t> της </a:t>
            </a:r>
            <a:r>
              <a:rPr lang="el-GR" dirty="0" err="1"/>
              <a:t>συνταξησ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Μια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τέτοια προσέγγιση της έννοιας αποκαλύπτει το ρόλο της Παιδείας ,δηλαδή την ευθύνη της για τη διάπλαση της προσωπικότητας του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νέου→ο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ρόλος της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παιδείας,δηλαδή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η ευθύνη της για τη διάπλαση της προσωπικότητας του νέου αποκαλύπτεται από μια τέτοια προσέγγιση της έννοιας.</a:t>
            </a:r>
            <a:endParaRPr lang="el-GR" dirty="0"/>
          </a:p>
          <a:p>
            <a:r>
              <a:rPr lang="el-GR" dirty="0"/>
              <a:t>Το </a:t>
            </a:r>
            <a:r>
              <a:rPr lang="el-GR" dirty="0" err="1"/>
              <a:t>ποιητικο</a:t>
            </a:r>
            <a:r>
              <a:rPr lang="el-GR" dirty="0"/>
              <a:t> </a:t>
            </a:r>
            <a:r>
              <a:rPr lang="el-GR" dirty="0" err="1"/>
              <a:t>αιτιο</a:t>
            </a:r>
            <a:r>
              <a:rPr lang="el-GR" dirty="0"/>
              <a:t> </a:t>
            </a:r>
            <a:r>
              <a:rPr lang="el-GR" dirty="0" err="1"/>
              <a:t>μπορει</a:t>
            </a:r>
            <a:r>
              <a:rPr lang="el-GR" dirty="0"/>
              <a:t> να </a:t>
            </a:r>
            <a:r>
              <a:rPr lang="el-GR" dirty="0" err="1"/>
              <a:t>αντικαθισταται</a:t>
            </a:r>
            <a:r>
              <a:rPr lang="el-GR" dirty="0"/>
              <a:t> από </a:t>
            </a:r>
            <a:r>
              <a:rPr lang="el-GR" dirty="0" err="1"/>
              <a:t>γενικη</a:t>
            </a:r>
            <a:r>
              <a:rPr lang="el-GR" dirty="0"/>
              <a:t> </a:t>
            </a:r>
            <a:r>
              <a:rPr lang="el-GR" dirty="0" err="1"/>
              <a:t>υποκειμενικη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→η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μάχη του ανθρώπου δεν θα χαθεί ενόσω θα υπάρχει καταφυγή του Λόγου ,το βιβλίο → ο άνθρωπος δε θα χάση τη μάχη ενόσω θα υπάρχει η καταφυγή του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Λόγου,το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βιβλίο</a:t>
            </a:r>
            <a:endParaRPr lang="el-GR" dirty="0"/>
          </a:p>
          <a:p>
            <a:r>
              <a:rPr lang="el-GR" dirty="0"/>
              <a:t>Τα </a:t>
            </a:r>
            <a:r>
              <a:rPr lang="el-GR" dirty="0" err="1"/>
              <a:t>αποθετικα</a:t>
            </a:r>
            <a:r>
              <a:rPr lang="el-GR" dirty="0"/>
              <a:t> </a:t>
            </a:r>
            <a:r>
              <a:rPr lang="el-GR" dirty="0" err="1"/>
              <a:t>ρηματα</a:t>
            </a:r>
            <a:r>
              <a:rPr lang="el-GR" dirty="0"/>
              <a:t> </a:t>
            </a:r>
            <a:r>
              <a:rPr lang="el-GR" dirty="0" err="1"/>
              <a:t>αντικαθιστανται</a:t>
            </a:r>
            <a:r>
              <a:rPr lang="el-GR" dirty="0"/>
              <a:t> στην </a:t>
            </a:r>
            <a:r>
              <a:rPr lang="el-GR" dirty="0" err="1"/>
              <a:t>παθητικη</a:t>
            </a:r>
            <a:r>
              <a:rPr lang="el-GR" dirty="0"/>
              <a:t> </a:t>
            </a:r>
            <a:r>
              <a:rPr lang="el-GR" dirty="0" err="1"/>
              <a:t>συνταξη</a:t>
            </a:r>
            <a:r>
              <a:rPr lang="el-GR" dirty="0"/>
              <a:t> από </a:t>
            </a:r>
            <a:r>
              <a:rPr lang="el-GR" dirty="0" err="1"/>
              <a:t>περιφραση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→ο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άνθρωπος εκμεταλλεύεται τη φύση→ η φύση γίνεται αντικείμενο εκμετάλλευσης από τον άνθρωπο.</a:t>
            </a:r>
            <a:endParaRPr lang="el-GR" dirty="0"/>
          </a:p>
          <a:p>
            <a:r>
              <a:rPr lang="el-GR" dirty="0"/>
              <a:t>Σε </a:t>
            </a:r>
            <a:r>
              <a:rPr lang="el-GR" dirty="0" err="1"/>
              <a:t>αναφορικη</a:t>
            </a:r>
            <a:r>
              <a:rPr lang="el-GR" dirty="0"/>
              <a:t> </a:t>
            </a:r>
            <a:r>
              <a:rPr lang="el-GR" dirty="0" err="1"/>
              <a:t>προταση</a:t>
            </a:r>
            <a:r>
              <a:rPr lang="el-GR" dirty="0"/>
              <a:t> που </a:t>
            </a:r>
            <a:r>
              <a:rPr lang="el-GR" dirty="0" err="1"/>
              <a:t>εισαγεται</a:t>
            </a:r>
            <a:r>
              <a:rPr lang="el-GR" dirty="0"/>
              <a:t> με το που το </a:t>
            </a:r>
            <a:r>
              <a:rPr lang="el-GR" dirty="0" err="1"/>
              <a:t>αντικαθιστουμε</a:t>
            </a:r>
            <a:r>
              <a:rPr lang="el-GR" dirty="0"/>
              <a:t> με την </a:t>
            </a:r>
            <a:r>
              <a:rPr lang="el-GR" dirty="0" err="1"/>
              <a:t>αναφορικη</a:t>
            </a:r>
            <a:r>
              <a:rPr lang="el-GR" dirty="0"/>
              <a:t> </a:t>
            </a:r>
            <a:r>
              <a:rPr lang="el-GR" dirty="0" err="1"/>
              <a:t>αντωνυμια</a:t>
            </a:r>
            <a:r>
              <a:rPr lang="el-GR" dirty="0"/>
              <a:t> ο </a:t>
            </a:r>
            <a:r>
              <a:rPr lang="el-GR" dirty="0" err="1"/>
              <a:t>οποιοσ</a:t>
            </a:r>
            <a:r>
              <a:rPr lang="el-GR" dirty="0"/>
              <a:t>-α-ο στην </a:t>
            </a:r>
            <a:r>
              <a:rPr lang="el-GR" dirty="0" err="1"/>
              <a:t>καταλληλη</a:t>
            </a:r>
            <a:r>
              <a:rPr lang="el-GR" dirty="0"/>
              <a:t> </a:t>
            </a:r>
            <a:r>
              <a:rPr lang="el-GR" dirty="0" err="1"/>
              <a:t>πτωση</a:t>
            </a:r>
            <a:r>
              <a:rPr lang="el-GR" dirty="0"/>
              <a:t> 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→ν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α διασφαλίσουμε τις συνθήκες που θα ενισχύσουν την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οικονομία→να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διασφαλιστούν οι συνθήκες από τις οποίες θα ενισχυθεί η οικονομία.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82789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580FA1E-F722-46EB-8B92-3A5F76278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05549"/>
          </a:xfrm>
        </p:spPr>
        <p:txBody>
          <a:bodyPr/>
          <a:lstStyle/>
          <a:p>
            <a:r>
              <a:rPr lang="el-GR" dirty="0" err="1"/>
              <a:t>Χαρακτηρισμοσ</a:t>
            </a:r>
            <a:r>
              <a:rPr lang="el-GR" dirty="0"/>
              <a:t> </a:t>
            </a:r>
            <a:r>
              <a:rPr lang="el-GR" dirty="0" err="1"/>
              <a:t>υφουσ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BF9BF46-173C-4446-ABF7-52D5D100E3C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24066"/>
            <a:ext cx="10363826" cy="4815417"/>
          </a:xfrm>
        </p:spPr>
        <p:txBody>
          <a:bodyPr/>
          <a:lstStyle/>
          <a:p>
            <a:r>
              <a:rPr lang="el-GR" b="1" dirty="0" err="1"/>
              <a:t>Οικειο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α και β ενικό ρηματικό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πρόσωπο,προσφωνήσεις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οικειότητας, σύνδεση παρατακτική ή ασύνδετο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σχήμα,ενεργητική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σύνταξη,απλές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προτάσεις.</a:t>
            </a:r>
            <a:endParaRPr lang="el-GR" dirty="0"/>
          </a:p>
          <a:p>
            <a:r>
              <a:rPr lang="el-GR" b="1" dirty="0" err="1"/>
              <a:t>Επισημο</a:t>
            </a:r>
            <a:r>
              <a:rPr lang="el-GR" b="1" dirty="0"/>
              <a:t>/</a:t>
            </a:r>
            <a:r>
              <a:rPr lang="el-GR" b="1" dirty="0" err="1"/>
              <a:t>υπηρεσιακο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γ ρηματικό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πρόσωπο,παθητική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σύνταξη, υποτακτική σύνδεση, λεξιλόγιο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επίσημο,συμβατικό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dirty="0"/>
          </a:p>
          <a:p>
            <a:r>
              <a:rPr lang="el-GR" b="1" dirty="0" err="1"/>
              <a:t>Χιουμοριστικο</a:t>
            </a:r>
            <a:r>
              <a:rPr lang="el-GR" b="1" dirty="0"/>
              <a:t>/</a:t>
            </a:r>
            <a:r>
              <a:rPr lang="el-GR" b="1" dirty="0" err="1"/>
              <a:t>ευθυμο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λογοπαίγνια, ευφυολογήματα,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υπονοούμενα,κωμικές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εικόνες,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προφορικότητα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, καθημερινό λεξιλόγιο.</a:t>
            </a:r>
            <a:endParaRPr lang="el-GR" dirty="0"/>
          </a:p>
          <a:p>
            <a:r>
              <a:rPr lang="el-GR" b="1" dirty="0" err="1"/>
              <a:t>Ειρωνικο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υπαινιγμοί,υπονοούμενα,χρήση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σημείων στίξης ως σχολίων, σκόπιμη χρήση μη φυσικού λεξιλογίου.</a:t>
            </a:r>
            <a:endParaRPr lang="el-GR" dirty="0"/>
          </a:p>
          <a:p>
            <a:r>
              <a:rPr lang="el-GR" b="1" dirty="0" err="1"/>
              <a:t>Λιτο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παρατακτική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σύνδεση,ασύνδετο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σχήμα, μικρές προτάσεις, απλό λεξιλόγιο, απουσία σχημάτων λόγου.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925709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ED5ABE2-E891-44F0-B0C6-6CCAE9D85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Χαρακτηρισμοσ</a:t>
            </a:r>
            <a:r>
              <a:rPr lang="el-GR" dirty="0"/>
              <a:t> </a:t>
            </a:r>
            <a:r>
              <a:rPr lang="el-GR" dirty="0" err="1"/>
              <a:t>υφουσ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C98E481-0D70-4D2F-A147-F0C3ECF1C28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693889"/>
            <a:ext cx="10363826" cy="4545593"/>
          </a:xfrm>
        </p:spPr>
        <p:txBody>
          <a:bodyPr>
            <a:normAutofit lnSpcReduction="10000"/>
          </a:bodyPr>
          <a:lstStyle/>
          <a:p>
            <a:r>
              <a:rPr lang="el-GR" b="1" dirty="0" err="1"/>
              <a:t>Συμβουλευτικο</a:t>
            </a:r>
            <a:r>
              <a:rPr lang="el-GR" b="1" dirty="0"/>
              <a:t>/</a:t>
            </a:r>
            <a:r>
              <a:rPr lang="el-GR" b="1" dirty="0" err="1"/>
              <a:t>προτρεπτικο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β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ενικό ή πληθυντικό ρηματικό πρόσωπο, προστακτική ή υποτακτική έγκλιση, βουλητικές προτάσεις, συμβουλές για στάση ζωής.</a:t>
            </a:r>
          </a:p>
          <a:p>
            <a:r>
              <a:rPr lang="el-GR" b="1" cap="none" dirty="0">
                <a:latin typeface="Calibri" panose="020F0502020204030204" pitchFamily="34" charset="0"/>
                <a:cs typeface="Calibri" panose="020F0502020204030204" pitchFamily="34" charset="0"/>
              </a:rPr>
              <a:t>ΕΞΟΜΟΛΟΓΗΤΙΚΟ/</a:t>
            </a:r>
            <a:r>
              <a:rPr lang="el-GR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ΒΙΩΜΑΤΙΚΟ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→α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ενικό ή πληθυντικό ρηματικό πρόσωπο, παρελθοντικοί χρόνοι συνήθως, προσωπικά βιώματα ,συναισθήματα.</a:t>
            </a:r>
          </a:p>
          <a:p>
            <a:r>
              <a:rPr lang="el-GR" b="1" cap="none" dirty="0">
                <a:latin typeface="Calibri" panose="020F0502020204030204" pitchFamily="34" charset="0"/>
                <a:cs typeface="Calibri" panose="020F0502020204030204" pitchFamily="34" charset="0"/>
              </a:rPr>
              <a:t>ΑΠΡΟΣΩΠΟ/</a:t>
            </a:r>
            <a:r>
              <a:rPr lang="el-GR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ΟΥΔΕΤΕΡΟ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→γ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ρηματικό πρόσωπο, αναφορική λειτουργία της γλώσσας, απουσία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σχολίου,θέσης,απουσία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συναισθηματισμού.</a:t>
            </a:r>
          </a:p>
          <a:p>
            <a:r>
              <a:rPr lang="el-GR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ΕΠΙΣΤΗΜΟΝΙΚΟ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→ορολογία,μακροπερίοδος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λόγος,υποτακτική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σύνδεση, επίκληση στη λογική, αναφορική λειτουργία της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γλώσσας,επεξηγήσεις,αναλυτικότητα</a:t>
            </a:r>
            <a:endParaRPr lang="el-GR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b="1" dirty="0" err="1"/>
              <a:t>Λαϊκο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λεξιλόγιο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καθημερινό, παρατακτική σύνδεση,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προφορικότητα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, αφηγηματικότητα</a:t>
            </a:r>
            <a:endParaRPr lang="el-GR" dirty="0"/>
          </a:p>
          <a:p>
            <a:r>
              <a:rPr lang="el-GR" b="1" dirty="0" err="1"/>
              <a:t>Επιδοκιμαστικο</a:t>
            </a:r>
            <a:r>
              <a:rPr lang="el-GR" b="1" dirty="0"/>
              <a:t>/</a:t>
            </a:r>
            <a:r>
              <a:rPr lang="el-GR" b="1" dirty="0" err="1"/>
              <a:t>αποδοκιμαστικο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θετικά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ή επικριτικά σχόλια για γεγονότα, καταστάσεις, συχνά με σχολιαστική χρήση των σημείων στίξης.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568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8D9D85-0321-4D2A-80E7-E7D8D5891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ΠΑΡΑΔΕΙΓΜΑ ΕΠΙΧΕΙΡΗΜΑΤΟΣ</a:t>
            </a:r>
            <a:br>
              <a:rPr lang="el-GR" dirty="0"/>
            </a:br>
            <a:r>
              <a:rPr lang="el-GR" dirty="0"/>
              <a:t>ΜΕ ΠΟΙΑ ΣΥΛΛΟΓΙΣΤΙΚΗ ΠΟΡΕΙΑ ΑΝΑΠΤΥΣΣΕΤΑΙ;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D070308-FEA5-44B1-9B00-28724F8BC32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l-GR" dirty="0"/>
              <a:t>Δ</a:t>
            </a:r>
            <a:r>
              <a:rPr lang="el-GR" cap="none" dirty="0"/>
              <a:t>εν είναι σωστό να διαβάζουμε τα μαθήματα της επόμενης χρονιάς το </a:t>
            </a:r>
            <a:r>
              <a:rPr lang="el-GR" cap="none" dirty="0" err="1"/>
              <a:t>καλοκαίρι.Αξίζει</a:t>
            </a:r>
            <a:r>
              <a:rPr lang="el-GR" cap="none" dirty="0"/>
              <a:t> αρχικά να τονίσουμε ότι με αυτόν τον τρόπο  δεν ξεκουραζόμαστε από την προσπάθεια της προηγούμενης σχολικής χρονιάς και χάνουμε το ενδιαφέρον μας για την επόμενη σχολική </a:t>
            </a:r>
            <a:r>
              <a:rPr lang="el-GR" cap="none" dirty="0" err="1"/>
              <a:t>χρονιά.Εξάλλου,είναι</a:t>
            </a:r>
            <a:r>
              <a:rPr lang="el-GR" cap="none" dirty="0"/>
              <a:t> καλό να αξιοποιούμε τον ελεύθερο χρόνο μας </a:t>
            </a:r>
            <a:r>
              <a:rPr lang="el-GR" cap="none" dirty="0" err="1"/>
              <a:t>διαφορετικά,κάνοντας</a:t>
            </a:r>
            <a:r>
              <a:rPr lang="el-GR" cap="none" dirty="0"/>
              <a:t> δηλαδή αυτό που εμείς επιλέγουμε.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12917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397BAD3-CF3F-464D-9FCE-85574DD51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Αξιολογηση</a:t>
            </a:r>
            <a:r>
              <a:rPr lang="el-GR" dirty="0"/>
              <a:t> </a:t>
            </a:r>
            <a:r>
              <a:rPr lang="el-GR" dirty="0" err="1"/>
              <a:t>επιχειρηματοσ</a:t>
            </a:r>
            <a:r>
              <a:rPr lang="el-GR" dirty="0"/>
              <a:t> για τον </a:t>
            </a:r>
            <a:r>
              <a:rPr lang="el-GR" dirty="0" err="1"/>
              <a:t>παραγωγικο</a:t>
            </a:r>
            <a:r>
              <a:rPr lang="el-GR" dirty="0"/>
              <a:t> </a:t>
            </a:r>
            <a:r>
              <a:rPr lang="el-GR" dirty="0" err="1"/>
              <a:t>συλλογισμο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66EF60-50DA-406D-897A-E04227602C9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l-GR" dirty="0"/>
              <a:t>Γ</a:t>
            </a:r>
            <a:r>
              <a:rPr lang="el-GR" cap="none" dirty="0"/>
              <a:t>ια να είναι ένα επιχείρημα </a:t>
            </a:r>
            <a:r>
              <a:rPr lang="el-GR" cap="none" dirty="0" err="1"/>
              <a:t>πειστικό,δηλαδή</a:t>
            </a:r>
            <a:r>
              <a:rPr lang="el-GR" cap="none" dirty="0"/>
              <a:t> </a:t>
            </a:r>
            <a:r>
              <a:rPr lang="el-GR" cap="none" dirty="0" err="1"/>
              <a:t>ΟΡΘΟ,πρέπει</a:t>
            </a:r>
            <a:r>
              <a:rPr lang="el-GR" cap="none" dirty="0"/>
              <a:t> να διαθέτει και ΑΛΗΘΕΙΑ και ΕΓΚΥΡΟΤΗΤΑ.</a:t>
            </a:r>
          </a:p>
          <a:p>
            <a:r>
              <a:rPr lang="el-GR" cap="none" dirty="0"/>
              <a:t>ΑΛΗΘΕΙΑ έχει ένα επιχείρημα όταν και οι δύο προκείμενες ανταποκρίνονται στην </a:t>
            </a:r>
            <a:r>
              <a:rPr lang="el-GR" cap="none" dirty="0" err="1"/>
              <a:t>πραγματικότητα,αποτελούν</a:t>
            </a:r>
            <a:r>
              <a:rPr lang="el-GR" cap="none" dirty="0"/>
              <a:t> αντικειμενικά δεδομένα και όχι υποκειμενικές κρίσεις.</a:t>
            </a:r>
          </a:p>
          <a:p>
            <a:r>
              <a:rPr lang="el-GR" cap="none" dirty="0"/>
              <a:t>ΕΓΚΥΡΟΤΗΤΑ το συμπέρασμα προκύπτει με λογική αναγκαιότητα από τις προκείμενες ανεξάρτητα εάν αυτές είναι αληθείς ή όχι.</a:t>
            </a:r>
          </a:p>
          <a:p>
            <a:r>
              <a:rPr lang="el-GR" cap="none" dirty="0"/>
              <a:t>Στο προηγούμενο παράδειγμα μπορείτε να κάνετε την αξιολόγηση του επιχειρήματος;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27444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8A1320-1F1A-44C9-B3AC-38CB7A8CE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Αξιολογηση</a:t>
            </a:r>
            <a:r>
              <a:rPr lang="el-GR" dirty="0"/>
              <a:t> </a:t>
            </a:r>
            <a:r>
              <a:rPr lang="el-GR" dirty="0" err="1"/>
              <a:t>επιχειρηματοσ</a:t>
            </a:r>
            <a:r>
              <a:rPr lang="el-GR" dirty="0"/>
              <a:t> για τον </a:t>
            </a:r>
            <a:r>
              <a:rPr lang="el-GR" dirty="0" err="1"/>
              <a:t>επαγωγικο</a:t>
            </a:r>
            <a:r>
              <a:rPr lang="el-GR" dirty="0"/>
              <a:t> </a:t>
            </a:r>
            <a:r>
              <a:rPr lang="el-GR" dirty="0" err="1"/>
              <a:t>συλλογισμο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64F2757-3F34-4DD0-94BB-147D347BB0A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l-GR" sz="2400" dirty="0" err="1"/>
              <a:t>Τέλειοσ</a:t>
            </a:r>
            <a:r>
              <a:rPr lang="el-GR" sz="2400" dirty="0"/>
              <a:t> με </a:t>
            </a:r>
            <a:r>
              <a:rPr lang="el-GR" sz="2400" dirty="0" err="1"/>
              <a:t>γενικευση</a:t>
            </a:r>
            <a:r>
              <a:rPr lang="el-GR" sz="2400" dirty="0"/>
              <a:t>, </a:t>
            </a:r>
            <a:r>
              <a:rPr lang="el-GR" sz="2400" dirty="0" err="1"/>
              <a:t>αιτιο</a:t>
            </a:r>
            <a:r>
              <a:rPr lang="el-GR" sz="2400" dirty="0"/>
              <a:t> –</a:t>
            </a:r>
            <a:r>
              <a:rPr lang="el-GR" sz="2400" dirty="0" err="1"/>
              <a:t>αποτελεσμα</a:t>
            </a:r>
            <a:r>
              <a:rPr lang="el-GR" sz="2400" dirty="0"/>
              <a:t>  και </a:t>
            </a:r>
            <a:r>
              <a:rPr lang="el-GR" sz="2400" dirty="0" err="1"/>
              <a:t>αναλογια</a:t>
            </a:r>
            <a:r>
              <a:rPr lang="el-GR" sz="2400" dirty="0"/>
              <a:t> </a:t>
            </a:r>
            <a:r>
              <a:rPr lang="el-GR" sz="2400" dirty="0" err="1"/>
              <a:t>κυριολεκτικη</a:t>
            </a:r>
            <a:r>
              <a:rPr lang="el-GR" sz="2400" dirty="0"/>
              <a:t> ή </a:t>
            </a:r>
            <a:r>
              <a:rPr lang="el-GR" sz="2400" dirty="0" err="1"/>
              <a:t>μεταφορικη</a:t>
            </a:r>
            <a:endParaRPr lang="el-GR" sz="2400" dirty="0"/>
          </a:p>
          <a:p>
            <a:r>
              <a:rPr lang="el-GR" sz="2400" dirty="0" err="1"/>
              <a:t>Ατελησ</a:t>
            </a:r>
            <a:r>
              <a:rPr lang="el-GR" sz="2400" dirty="0"/>
              <a:t> με </a:t>
            </a:r>
            <a:r>
              <a:rPr lang="el-GR" sz="2400" dirty="0" err="1"/>
              <a:t>γενικευση,αιτιο</a:t>
            </a:r>
            <a:r>
              <a:rPr lang="el-GR" sz="2400" dirty="0"/>
              <a:t> –</a:t>
            </a:r>
            <a:r>
              <a:rPr lang="el-GR" sz="2400" dirty="0" err="1"/>
              <a:t>αποτελεσμα</a:t>
            </a:r>
            <a:r>
              <a:rPr lang="el-GR" sz="2400" dirty="0"/>
              <a:t> και </a:t>
            </a:r>
            <a:r>
              <a:rPr lang="el-GR" sz="2400" dirty="0" err="1"/>
              <a:t>αναλογια</a:t>
            </a:r>
            <a:r>
              <a:rPr lang="el-GR" sz="2400" dirty="0"/>
              <a:t> κυριολεκτική ή </a:t>
            </a:r>
            <a:r>
              <a:rPr lang="el-GR" sz="2400" dirty="0" err="1"/>
              <a:t>μεταφορικη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82726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43796BD-4C55-4A8B-A5A8-D8DE8EE7A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Τεκμηρια</a:t>
            </a:r>
            <a:r>
              <a:rPr lang="el-GR" dirty="0"/>
              <a:t> ως </a:t>
            </a:r>
            <a:r>
              <a:rPr lang="el-GR" dirty="0" err="1"/>
              <a:t>μεσα</a:t>
            </a:r>
            <a:r>
              <a:rPr lang="el-GR" dirty="0"/>
              <a:t> </a:t>
            </a:r>
            <a:r>
              <a:rPr lang="el-GR" dirty="0" err="1"/>
              <a:t>πειθουσ</a:t>
            </a:r>
            <a:r>
              <a:rPr lang="el-GR" dirty="0"/>
              <a:t> στην </a:t>
            </a:r>
            <a:r>
              <a:rPr lang="el-GR" dirty="0" err="1"/>
              <a:t>επικληση</a:t>
            </a:r>
            <a:r>
              <a:rPr lang="el-GR" dirty="0"/>
              <a:t> στη </a:t>
            </a:r>
            <a:r>
              <a:rPr lang="el-GR" dirty="0" err="1"/>
              <a:t>λογικη</a:t>
            </a:r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3E93686-5F28-4396-A955-F894A656E5B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58780"/>
            <a:ext cx="10363826" cy="3932419"/>
          </a:xfrm>
        </p:spPr>
        <p:txBody>
          <a:bodyPr>
            <a:normAutofit lnSpcReduction="10000"/>
          </a:bodyPr>
          <a:lstStyle/>
          <a:p>
            <a:r>
              <a:rPr lang="el-GR" b="1" dirty="0"/>
              <a:t>1.παραδειγματα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→π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ολλοί φοβούνται ότι η ανάπτυξη της τεχνολογίας έχει διαστάσεις και μορφές που απειλούν τον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πολιτισμό.Το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προφανές παράδειγμα είναι αυτό των πυρηνικών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όπλων,που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μπορούν να καταστρέψουν την ανθρωπότητα.</a:t>
            </a:r>
          </a:p>
          <a:p>
            <a:r>
              <a:rPr lang="el-GR" b="1" cap="none" dirty="0">
                <a:latin typeface="Calibri" panose="020F0502020204030204" pitchFamily="34" charset="0"/>
                <a:cs typeface="Calibri" panose="020F0502020204030204" pitchFamily="34" charset="0"/>
              </a:rPr>
              <a:t>2.ΓΕΓΟΝΟΤΑ ΙΣΤΟΡΙΚΑ Ή </a:t>
            </a:r>
            <a:r>
              <a:rPr lang="el-GR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ΣΥΓΧΡΟΝΑ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→Το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ιδανικό της δημοκρατίας παρουσιάζεται στον Επιτάφιο του Περικλή ένα λόγο διαχρονικό με αξίες για τις αρετές του δημοκρατικού πολιτεύματος.</a:t>
            </a:r>
          </a:p>
          <a:p>
            <a:r>
              <a:rPr lang="el-GR" b="1" cap="none" dirty="0">
                <a:latin typeface="Calibri" panose="020F0502020204030204" pitchFamily="34" charset="0"/>
                <a:cs typeface="Calibri" panose="020F0502020204030204" pitchFamily="34" charset="0"/>
              </a:rPr>
              <a:t>3.ΣΤΑΤΙΣΤΙΚΑ </a:t>
            </a:r>
            <a:r>
              <a:rPr lang="el-GR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ΣΧΟΙΧΕΙΑ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→Τα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ποσοστά των αναλφάβητων ανά τον κόσμο ανέρχονται σε 20%</a:t>
            </a:r>
          </a:p>
          <a:p>
            <a:r>
              <a:rPr lang="el-GR" b="1" cap="none" dirty="0">
                <a:latin typeface="Calibri" panose="020F0502020204030204" pitchFamily="34" charset="0"/>
                <a:cs typeface="Calibri" panose="020F0502020204030204" pitchFamily="34" charset="0"/>
              </a:rPr>
              <a:t>4.ΠΟΡΙΣΜΑΤΑ </a:t>
            </a:r>
            <a:r>
              <a:rPr lang="el-GR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ΕΡΕΥΝΩΝ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→Σύμφωνα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με πορίσματα έρευνας που κοινολογήθηκαν τις προάλλες στο συνέδριο που οργάνωσε το Παιδαγωγικό Ινστιτούτο τα ποσοστά των μαθητών που παρουσιάζουν εξάρτηση από το διαδίκτυο είναι υψηλά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72206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CA71856-40C8-4656-843B-3AB125279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Τεκμηρια</a:t>
            </a:r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032F1B9-1DE9-4B76-991F-65AE06E39D7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88761"/>
            <a:ext cx="10363826" cy="4242215"/>
          </a:xfrm>
        </p:spPr>
        <p:txBody>
          <a:bodyPr>
            <a:normAutofit/>
          </a:bodyPr>
          <a:lstStyle/>
          <a:p>
            <a:r>
              <a:rPr lang="el-GR" dirty="0"/>
              <a:t>5</a:t>
            </a:r>
            <a:r>
              <a:rPr lang="el-GR" b="1" dirty="0"/>
              <a:t>.γνωμικα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→ η 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ωραία εξωτερική εμφάνιση δεν σημαίνει οπωσδήποτε και καλό εσωτερικό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κόσμο.Όπως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λέει και ο λαός μας ότι λάμπει δεν είναι χρυσός.</a:t>
            </a:r>
          </a:p>
          <a:p>
            <a:r>
              <a:rPr lang="el-GR" b="1" cap="none" dirty="0">
                <a:latin typeface="Calibri" panose="020F0502020204030204" pitchFamily="34" charset="0"/>
                <a:cs typeface="Calibri" panose="020F0502020204030204" pitchFamily="34" charset="0"/>
              </a:rPr>
              <a:t>6.ΓΕΝΙΚΑ ΑΠΟΔΕΚΤΕΣ ΑΛΗΘΕΙΕΣ ΠΟΥ ΒΑΣΙΖΟΝΤΑΙ ΣΤΗΝ </a:t>
            </a:r>
            <a:r>
              <a:rPr lang="el-GR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ΕΜΠΕΙΡΙΑ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→Εάν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θές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να διακριθείς σε ένα επάγγελμα οφείλεις να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κοπιάσεις.Είναι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παραδεκτό από όλους ότι η επαγγελματική επιτυχία συνοδεύεται από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συνέπεια,επιμονή,μεράκι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και εργατικότητα.</a:t>
            </a:r>
          </a:p>
          <a:p>
            <a:r>
              <a:rPr lang="el-GR" b="1" cap="none" dirty="0">
                <a:latin typeface="Calibri" panose="020F0502020204030204" pitchFamily="34" charset="0"/>
                <a:cs typeface="Calibri" panose="020F0502020204030204" pitchFamily="34" charset="0"/>
              </a:rPr>
              <a:t>7.ΝΤΟΚΟΥΜΕΝΤΑ/ΜΑΡΤΥΡΙΕΣ/</a:t>
            </a:r>
            <a:r>
              <a:rPr lang="el-GR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ΠΗΓΕΣ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→Στην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Ελλάδα δεν προβλέπεται η εφαρμογή της θανατικής ποινής για αδικήματα του ποινικού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δικαίου.Στο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άρθρο 7 παρ.2 του Συντάγματος ορίζεται επακριβώς ότι ….</a:t>
            </a:r>
          </a:p>
          <a:p>
            <a:r>
              <a:rPr lang="el-GR" b="1" cap="none" dirty="0">
                <a:latin typeface="Calibri" panose="020F0502020204030204" pitchFamily="34" charset="0"/>
                <a:cs typeface="Calibri" panose="020F0502020204030204" pitchFamily="34" charset="0"/>
              </a:rPr>
              <a:t>8.ΑΥΘΕΝΤΙΕΣ[ΠΑΡΑΠΟΜΠΗ ΣΕ ΕΙΔΙΚΟΥΣ]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→Και όπως έλεγε ο γνωστός φιλόσοφος Σωκράτης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ἔν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οἶδα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ὅτι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οὐδέν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οἶδα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για να δηλώσει την άγνοια του και την αναζήτηση της αλήθειας.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55094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91BBF51-2AA4-4823-B32E-FACA10500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l-GR" dirty="0" err="1"/>
              <a:t>Επικληση</a:t>
            </a:r>
            <a:r>
              <a:rPr lang="el-GR" dirty="0"/>
              <a:t> στο </a:t>
            </a:r>
            <a:r>
              <a:rPr lang="el-GR" dirty="0" err="1"/>
              <a:t>συναισθημα</a:t>
            </a:r>
            <a:br>
              <a:rPr lang="el-GR" dirty="0"/>
            </a:br>
            <a:r>
              <a:rPr lang="el-GR" sz="2800" dirty="0"/>
              <a:t>σ</a:t>
            </a:r>
            <a:r>
              <a:rPr lang="el-GR" sz="2800" cap="none" dirty="0"/>
              <a:t>τόχος είναι να </a:t>
            </a:r>
            <a:r>
              <a:rPr lang="el-GR" sz="2800" cap="none" dirty="0" err="1"/>
              <a:t>ευαισθητοποιήσει,να</a:t>
            </a:r>
            <a:r>
              <a:rPr lang="el-GR" sz="2800" cap="none" dirty="0"/>
              <a:t> </a:t>
            </a:r>
            <a:r>
              <a:rPr lang="el-GR" sz="2800" cap="none" dirty="0" err="1"/>
              <a:t>παρακινήσει,να</a:t>
            </a:r>
            <a:r>
              <a:rPr lang="el-GR" sz="2800" cap="none" dirty="0"/>
              <a:t> </a:t>
            </a:r>
            <a:r>
              <a:rPr lang="el-GR" sz="2800" cap="none" dirty="0" err="1"/>
              <a:t>αποτρέψει,να</a:t>
            </a:r>
            <a:r>
              <a:rPr lang="el-GR" sz="2800" cap="none" dirty="0"/>
              <a:t> προκαλέσει συγκεκριμένα συναισθήματα.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72F5BD6-689D-4F6E-8597-54083471D85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138639"/>
          </a:xfrm>
        </p:spPr>
        <p:txBody>
          <a:bodyPr>
            <a:normAutofit fontScale="92500" lnSpcReduction="10000"/>
          </a:bodyPr>
          <a:lstStyle/>
          <a:p>
            <a:r>
              <a:rPr lang="el-GR" b="1" dirty="0"/>
              <a:t>1.ΠΕΡΙΓΡΑΦΗ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→η 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τάξη είναι αρκετή ευρύχωρη καθώς βρίσκεται στον δεύτερο όροφο του κτιρίου και σε προσανατολισμό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βορειοδυτικό.Διαθέτει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πίνακα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διαδραστικό,φορητό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υπολογιστή και ατομικά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ραφάκια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για τα προσωπικά είδη των μαθητών….</a:t>
            </a:r>
            <a:endParaRPr lang="el-GR" dirty="0"/>
          </a:p>
          <a:p>
            <a:r>
              <a:rPr lang="el-GR" b="1" dirty="0"/>
              <a:t>2.ΑΦΗΓΗΣΗ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→π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ριν από λίγο καιρό έγινα μάρτυρας ενός δυσάρεστου περιστατικού που μου προκάλεσε λύπη αλλά και προβληματισμό συνάμα……</a:t>
            </a:r>
            <a:endParaRPr lang="el-GR" dirty="0"/>
          </a:p>
          <a:p>
            <a:r>
              <a:rPr lang="el-GR" b="1" dirty="0"/>
              <a:t>3.ΧΙΟΥΜΟΡ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→ο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ι Έλληνες μιλούν στο κινητό τους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πάντα,όταν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τρώνε,όταν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οδηγούν,όταν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περπατάνε,όταν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κολυμπάνε…Μου έχει τύχει να δω οδηγό μηχανής με το ένα χέρι στο τιμόνι και στο άλλο τσιγάρο και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κινητό.Πως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τα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κάταφερνε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ο άτιμος;</a:t>
            </a:r>
            <a:endParaRPr lang="el-GR" dirty="0"/>
          </a:p>
          <a:p>
            <a:r>
              <a:rPr lang="el-GR" b="1" dirty="0"/>
              <a:t>4.ΕΙΡΩΝΕΙΑ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→Α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χ τι ωραία που ζούσαν οι άνθρωποι στις πρωτόγονες κοινωνίες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τους,χωρί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το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τηλέφωνο,το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ραδιόφωνο,το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αυτοκίνητο,το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αεροπλάνο….Δεν πρέπει να παίρνουμε στα σοβαρά αυτόν τον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ψευτορομαντισμό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της υποκριτικής νοσταλγίας του παρελθόντος.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95555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498680B-B4B7-41D3-B158-ECEFD9585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Επικληση</a:t>
            </a:r>
            <a:r>
              <a:rPr lang="el-GR" dirty="0"/>
              <a:t> στο </a:t>
            </a:r>
            <a:r>
              <a:rPr lang="el-GR" dirty="0" err="1"/>
              <a:t>συναισθημα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E7BC872-DFD0-4A92-95A6-EDD69DDD759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68839"/>
            <a:ext cx="10363826" cy="4470643"/>
          </a:xfrm>
        </p:spPr>
        <p:txBody>
          <a:bodyPr/>
          <a:lstStyle/>
          <a:p>
            <a:r>
              <a:rPr lang="el-GR" b="1" dirty="0"/>
              <a:t>5.ερωτησεισ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→π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ού είναι οι θεατρικές παραστάσεις που θα έπρεπε να αποτελούν μέλημα του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σχολείου;που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είναι οι μαθητικοί θίασοι;</a:t>
            </a:r>
            <a:endParaRPr lang="el-GR" dirty="0"/>
          </a:p>
          <a:p>
            <a:r>
              <a:rPr lang="el-GR" b="1" dirty="0"/>
              <a:t>6.ποιητικοσ/</a:t>
            </a:r>
            <a:r>
              <a:rPr lang="el-GR" b="1" dirty="0" err="1"/>
              <a:t>εικονοπλαστικοσ</a:t>
            </a:r>
            <a:r>
              <a:rPr lang="el-GR" b="1" dirty="0"/>
              <a:t> </a:t>
            </a:r>
            <a:r>
              <a:rPr lang="el-GR" b="1" dirty="0" err="1"/>
              <a:t>λογοσ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όμως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ένα κομμάτι της ψυχής μου σας το αφήνω μαζί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μ’ένα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μεγάλο ευχαριστώ που με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ακούσατε.Μακάρι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να μπορούσε να σας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μείνει,να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το κρατήσετε, σαν ένα μικρό φυλαχτό ,από την πατρίδα.</a:t>
            </a:r>
            <a:endParaRPr lang="el-GR" dirty="0"/>
          </a:p>
          <a:p>
            <a:r>
              <a:rPr lang="el-GR" b="1" dirty="0"/>
              <a:t>7.λεξιλογιο </a:t>
            </a:r>
            <a:r>
              <a:rPr lang="el-GR" b="1" dirty="0" err="1"/>
              <a:t>συγκινησιακα</a:t>
            </a:r>
            <a:r>
              <a:rPr lang="el-GR" b="1" dirty="0"/>
              <a:t> </a:t>
            </a:r>
            <a:r>
              <a:rPr lang="el-GR" b="1" dirty="0" err="1"/>
              <a:t>φορτισμενο</a:t>
            </a:r>
            <a:r>
              <a:rPr lang="el-GR" dirty="0" err="1">
                <a:latin typeface="Calibri" panose="020F0502020204030204" pitchFamily="34" charset="0"/>
                <a:cs typeface="Calibri" panose="020F0502020204030204" pitchFamily="34" charset="0"/>
              </a:rPr>
              <a:t>→α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ς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καλέσωμε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λοιπόν εκ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νέου,ω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Ανδρείοι και μεγαλόψυχοι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Έλληνες,την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ελευθερίαν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εις την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κλασικήν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γην</a:t>
            </a:r>
            <a:r>
              <a:rPr lang="el-GR" cap="none" dirty="0">
                <a:latin typeface="Calibri" panose="020F0502020204030204" pitchFamily="34" charset="0"/>
                <a:cs typeface="Calibri" panose="020F0502020204030204" pitchFamily="34" charset="0"/>
              </a:rPr>
              <a:t> της Ελλάδος!</a:t>
            </a:r>
            <a:endParaRPr lang="el-GR" dirty="0"/>
          </a:p>
          <a:p>
            <a:r>
              <a:rPr lang="el-GR" b="1" dirty="0"/>
              <a:t>8.ρηματικα </a:t>
            </a:r>
            <a:r>
              <a:rPr lang="el-GR" b="1" dirty="0" err="1"/>
              <a:t>προσωπα</a:t>
            </a:r>
            <a:r>
              <a:rPr lang="el-GR" b="1" dirty="0"/>
              <a:t>/</a:t>
            </a:r>
            <a:r>
              <a:rPr lang="el-GR" b="1" dirty="0" err="1"/>
              <a:t>εγκλισεισ</a:t>
            </a:r>
            <a:r>
              <a:rPr lang="el-GR" b="1" dirty="0"/>
              <a:t>/</a:t>
            </a:r>
            <a:r>
              <a:rPr lang="el-GR" b="1" dirty="0" err="1"/>
              <a:t>σημεια</a:t>
            </a:r>
            <a:r>
              <a:rPr lang="el-GR" b="1" dirty="0"/>
              <a:t> </a:t>
            </a:r>
            <a:r>
              <a:rPr lang="el-GR" b="1" dirty="0" err="1"/>
              <a:t>στιξησ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083380032"/>
      </p:ext>
    </p:extLst>
  </p:cSld>
  <p:clrMapOvr>
    <a:masterClrMapping/>
  </p:clrMapOvr>
</p:sld>
</file>

<file path=ppt/theme/theme1.xml><?xml version="1.0" encoding="utf-8"?>
<a:theme xmlns:a="http://schemas.openxmlformats.org/drawingml/2006/main" name="Σταγονίδιο">
  <a:themeElements>
    <a:clrScheme name="Σταγονίδιο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Σταγονίδιο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Σταγονίδιο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TM04033925[[fn=Σταγονίδιο]]</Template>
  <TotalTime>177</TotalTime>
  <Words>2365</Words>
  <Application>Microsoft Office PowerPoint</Application>
  <PresentationFormat>Ευρεία οθόνη</PresentationFormat>
  <Paragraphs>122</Paragraphs>
  <Slides>22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6" baseType="lpstr">
      <vt:lpstr>Arial</vt:lpstr>
      <vt:lpstr>Calibri</vt:lpstr>
      <vt:lpstr>Tw Cen MT</vt:lpstr>
      <vt:lpstr>Σταγονίδιο</vt:lpstr>
      <vt:lpstr>ΘΕΩΡΙΑ ΕΚΘΕΣΗΣ</vt:lpstr>
      <vt:lpstr>Επικληση στη λογικη επιχειρηματα και τεκμηρια ως μεσα πειθουσ</vt:lpstr>
      <vt:lpstr>ΠΑΡΑΔΕΙΓΜΑ ΕΠΙΧΕΙΡΗΜΑΤΟΣ ΜΕ ΠΟΙΑ ΣΥΛΛΟΓΙΣΤΙΚΗ ΠΟΡΕΙΑ ΑΝΑΠΤΥΣΣΕΤΑΙ;</vt:lpstr>
      <vt:lpstr>Αξιολογηση επιχειρηματοσ για τον παραγωγικο συλλογισμο</vt:lpstr>
      <vt:lpstr>Αξιολογηση επιχειρηματοσ για τον επαγωγικο συλλογισμο</vt:lpstr>
      <vt:lpstr>Τεκμηρια ως μεσα πειθουσ στην επικληση στη λογικη </vt:lpstr>
      <vt:lpstr>Τεκμηρια </vt:lpstr>
      <vt:lpstr>Επικληση στο συναισθημα στόχος είναι να ευαισθητοποιήσει,να παρακινήσει,να αποτρέψει,να προκαλέσει συγκεκριμένα συναισθήματα.</vt:lpstr>
      <vt:lpstr>Επικληση στο συναισθημα</vt:lpstr>
      <vt:lpstr>Επικληση στο ηθοσ </vt:lpstr>
      <vt:lpstr>Ρηματικα προσωπα</vt:lpstr>
      <vt:lpstr>Σημεια στιξησ</vt:lpstr>
      <vt:lpstr>Συνεκτικοτητα  Αναφερεται στη νοηματικη σχεση αναμεσα σε περιοδουσ λογου,παραγραφουσ</vt:lpstr>
      <vt:lpstr>Συνοχη συνδεση μεταξυ προτασεων,περιοδων λογου και παραγραφων/διαρθρωτικεσ λεξεισ</vt:lpstr>
      <vt:lpstr>Συνοχη </vt:lpstr>
      <vt:lpstr>συνοχη</vt:lpstr>
      <vt:lpstr>Δομη και τροποι αναπτυξησ παραγραφου</vt:lpstr>
      <vt:lpstr>Παρουσίαση του PowerPoint</vt:lpstr>
      <vt:lpstr>Ενεργητικη και παθητικη συνταξη </vt:lpstr>
      <vt:lpstr>Επισημανσεισ για τη μετατροπη της συνταξησ</vt:lpstr>
      <vt:lpstr>Χαρακτηρισμοσ υφουσ</vt:lpstr>
      <vt:lpstr>Χαρακτηρισμοσ υφουσ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Τροποι και μεσα πειθουσ</dc:title>
  <dc:creator>Εφη Αλεξανδρη</dc:creator>
  <cp:lastModifiedBy>Εφη Αλεξανδρη</cp:lastModifiedBy>
  <cp:revision>25</cp:revision>
  <dcterms:created xsi:type="dcterms:W3CDTF">2020-12-09T15:04:06Z</dcterms:created>
  <dcterms:modified xsi:type="dcterms:W3CDTF">2022-04-13T19:05:52Z</dcterms:modified>
</cp:coreProperties>
</file>