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98" r:id="rId3"/>
    <p:sldId id="326" r:id="rId4"/>
    <p:sldId id="257" r:id="rId5"/>
    <p:sldId id="287" r:id="rId6"/>
    <p:sldId id="297" r:id="rId7"/>
    <p:sldId id="327" r:id="rId8"/>
    <p:sldId id="258" r:id="rId9"/>
    <p:sldId id="360" r:id="rId10"/>
    <p:sldId id="306" r:id="rId11"/>
    <p:sldId id="361" r:id="rId12"/>
    <p:sldId id="369" r:id="rId13"/>
    <p:sldId id="370" r:id="rId14"/>
    <p:sldId id="328" r:id="rId15"/>
    <p:sldId id="259" r:id="rId16"/>
    <p:sldId id="296" r:id="rId17"/>
    <p:sldId id="329" r:id="rId18"/>
    <p:sldId id="363" r:id="rId19"/>
    <p:sldId id="365" r:id="rId20"/>
    <p:sldId id="364" r:id="rId21"/>
    <p:sldId id="263" r:id="rId22"/>
    <p:sldId id="309" r:id="rId23"/>
    <p:sldId id="321" r:id="rId24"/>
    <p:sldId id="322" r:id="rId25"/>
    <p:sldId id="332" r:id="rId26"/>
    <p:sldId id="261" r:id="rId27"/>
    <p:sldId id="310" r:id="rId28"/>
    <p:sldId id="262" r:id="rId29"/>
    <p:sldId id="323" r:id="rId30"/>
    <p:sldId id="260" r:id="rId31"/>
    <p:sldId id="325" r:id="rId32"/>
    <p:sldId id="324" r:id="rId33"/>
    <p:sldId id="330" r:id="rId34"/>
    <p:sldId id="331" r:id="rId35"/>
    <p:sldId id="337" r:id="rId36"/>
    <p:sldId id="305" r:id="rId37"/>
    <p:sldId id="334" r:id="rId38"/>
    <p:sldId id="355" r:id="rId39"/>
    <p:sldId id="333" r:id="rId40"/>
    <p:sldId id="367" r:id="rId41"/>
    <p:sldId id="368" r:id="rId42"/>
    <p:sldId id="335" r:id="rId43"/>
    <p:sldId id="292" r:id="rId44"/>
    <p:sldId id="299" r:id="rId45"/>
    <p:sldId id="300" r:id="rId46"/>
    <p:sldId id="320" r:id="rId47"/>
    <p:sldId id="336" r:id="rId48"/>
    <p:sldId id="265" r:id="rId49"/>
    <p:sldId id="264" r:id="rId50"/>
    <p:sldId id="354" r:id="rId51"/>
    <p:sldId id="358" r:id="rId52"/>
    <p:sldId id="366" r:id="rId53"/>
    <p:sldId id="338" r:id="rId54"/>
    <p:sldId id="293" r:id="rId55"/>
    <p:sldId id="294" r:id="rId56"/>
    <p:sldId id="307" r:id="rId57"/>
    <p:sldId id="339" r:id="rId58"/>
    <p:sldId id="341" r:id="rId59"/>
    <p:sldId id="342" r:id="rId60"/>
    <p:sldId id="343" r:id="rId61"/>
    <p:sldId id="340" r:id="rId62"/>
    <p:sldId id="266" r:id="rId63"/>
    <p:sldId id="346" r:id="rId64"/>
    <p:sldId id="347" r:id="rId65"/>
    <p:sldId id="348" r:id="rId66"/>
    <p:sldId id="359" r:id="rId67"/>
    <p:sldId id="357" r:id="rId68"/>
    <p:sldId id="349" r:id="rId69"/>
    <p:sldId id="356" r:id="rId70"/>
    <p:sldId id="350" r:id="rId71"/>
    <p:sldId id="351" r:id="rId72"/>
    <p:sldId id="352" r:id="rId73"/>
    <p:sldId id="353" r:id="rId74"/>
    <p:sldId id="344" r:id="rId75"/>
    <p:sldId id="345" r:id="rId76"/>
    <p:sldId id="285" r:id="rId77"/>
    <p:sldId id="362" r:id="rId78"/>
    <p:sldId id="289" r:id="rId79"/>
    <p:sldId id="270" r:id="rId80"/>
    <p:sldId id="302" r:id="rId81"/>
    <p:sldId id="277" r:id="rId82"/>
    <p:sldId id="290" r:id="rId83"/>
    <p:sldId id="271" r:id="rId8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a Vgontza" initials="FV" lastIdx="1" clrIdx="0">
    <p:extLst>
      <p:ext uri="{19B8F6BF-5375-455C-9EA6-DF929625EA0E}">
        <p15:presenceInfo xmlns:p15="http://schemas.microsoft.com/office/powerpoint/2012/main" userId="Flora Vgontz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6909"/>
    <a:srgbClr val="70BDD2"/>
    <a:srgbClr val="56B1CA"/>
    <a:srgbClr val="F89F56"/>
    <a:srgbClr val="FFDB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8DA84-7C01-4BA1-8291-BC3C6C37C3B9}" type="datetimeFigureOut">
              <a:rPr lang="el-GR" smtClean="0"/>
              <a:t>30/4/2023</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9D68F-22F5-43D2-8F4C-2B4125D0760F}" type="slidenum">
              <a:rPr lang="el-GR" smtClean="0"/>
              <a:t>‹#›</a:t>
            </a:fld>
            <a:endParaRPr lang="el-GR"/>
          </a:p>
        </p:txBody>
      </p:sp>
    </p:spTree>
    <p:extLst>
      <p:ext uri="{BB962C8B-B14F-4D97-AF65-F5344CB8AC3E}">
        <p14:creationId xmlns:p14="http://schemas.microsoft.com/office/powerpoint/2010/main" val="196791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4059D68F-22F5-43D2-8F4C-2B4125D0760F}" type="slidenum">
              <a:rPr lang="el-GR" smtClean="0"/>
              <a:t>12</a:t>
            </a:fld>
            <a:endParaRPr lang="el-GR"/>
          </a:p>
        </p:txBody>
      </p:sp>
    </p:spTree>
    <p:extLst>
      <p:ext uri="{BB962C8B-B14F-4D97-AF65-F5344CB8AC3E}">
        <p14:creationId xmlns:p14="http://schemas.microsoft.com/office/powerpoint/2010/main" val="574275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F34D63A-254D-4986-ACDA-2D2CC7E5A53C}" type="datetimeFigureOut">
              <a:rPr lang="el-GR" smtClean="0"/>
              <a:pPr/>
              <a:t>30/4/2023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103E79-E0D9-42EC-811B-8D350BD4944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4D63A-254D-4986-ACDA-2D2CC7E5A53C}" type="datetimeFigureOut">
              <a:rPr lang="el-GR" smtClean="0"/>
              <a:pPr/>
              <a:t>30/4/2023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03E79-E0D9-42EC-811B-8D350BD4944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7.gif"/><Relationship Id="rId4" Type="http://schemas.microsoft.com/office/2007/relationships/hdphoto" Target="../media/hdphoto9.wdp"/></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468560" y="-350968"/>
            <a:ext cx="10369152" cy="7766856"/>
          </a:xfrm>
          <a:prstGeom prst="rect">
            <a:avLst/>
          </a:prstGeom>
        </p:spPr>
      </p:pic>
      <p:sp>
        <p:nvSpPr>
          <p:cNvPr id="2" name="1 - Τίτλος"/>
          <p:cNvSpPr>
            <a:spLocks noGrp="1"/>
          </p:cNvSpPr>
          <p:nvPr>
            <p:ph type="ctrTitle"/>
          </p:nvPr>
        </p:nvSpPr>
        <p:spPr>
          <a:xfrm>
            <a:off x="683568" y="2204864"/>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Διαφωτισμός </a:t>
            </a:r>
            <a:br>
              <a:rPr lang="el-GR" sz="4800" b="1" dirty="0">
                <a:solidFill>
                  <a:srgbClr val="C00000"/>
                </a:solidFill>
                <a:effectLst>
                  <a:outerShdw blurRad="38100" dist="38100" dir="2700000" algn="tl">
                    <a:srgbClr val="000000">
                      <a:alpha val="43137"/>
                    </a:srgbClr>
                  </a:outerShdw>
                </a:effectLst>
                <a:latin typeface="Arial Black" pitchFamily="34" charset="0"/>
              </a:rPr>
            </a:br>
            <a:r>
              <a:rPr lang="el-GR" sz="4800" b="1" dirty="0">
                <a:solidFill>
                  <a:srgbClr val="C00000"/>
                </a:solidFill>
                <a:effectLst>
                  <a:outerShdw blurRad="38100" dist="38100" dir="2700000" algn="tl">
                    <a:srgbClr val="000000">
                      <a:alpha val="43137"/>
                    </a:srgbClr>
                  </a:outerShdw>
                </a:effectLst>
                <a:latin typeface="Arial Black" pitchFamily="34" charset="0"/>
              </a:rPr>
              <a:t>Αιώνας των Φώτων</a:t>
            </a:r>
          </a:p>
        </p:txBody>
      </p:sp>
      <p:sp>
        <p:nvSpPr>
          <p:cNvPr id="3" name="2 - Υπότιτλος"/>
          <p:cNvSpPr>
            <a:spLocks noGrp="1"/>
          </p:cNvSpPr>
          <p:nvPr>
            <p:ph type="subTitle" idx="1"/>
          </p:nvPr>
        </p:nvSpPr>
        <p:spPr>
          <a:xfrm>
            <a:off x="1475656" y="4221088"/>
            <a:ext cx="6400800" cy="672480"/>
          </a:xfrm>
        </p:spPr>
        <p:txBody>
          <a:bodyPr>
            <a:noAutofit/>
          </a:bodyPr>
          <a:lstStyle/>
          <a:p>
            <a:r>
              <a:rPr lang="el-GR" sz="3600" b="1" dirty="0">
                <a:solidFill>
                  <a:schemeClr val="tx2">
                    <a:lumMod val="50000"/>
                  </a:schemeClr>
                </a:solidFill>
                <a:effectLst>
                  <a:outerShdw blurRad="38100" dist="38100" dir="2700000" algn="tl">
                    <a:srgbClr val="000000">
                      <a:alpha val="43137"/>
                    </a:srgbClr>
                  </a:outerShdw>
                </a:effectLst>
                <a:latin typeface="Arial Black" pitchFamily="34" charset="0"/>
              </a:rPr>
              <a:t>1688 -1789</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44008" y="332656"/>
            <a:ext cx="4427984" cy="6696744"/>
          </a:xfrm>
        </p:spPr>
        <p:txBody>
          <a:bodyPr>
            <a:normAutofit fontScale="85000" lnSpcReduction="20000"/>
          </a:bodyPr>
          <a:lstStyle/>
          <a:p>
            <a:pPr indent="0" algn="ctr">
              <a:buNone/>
            </a:pPr>
            <a:r>
              <a:rPr lang="el-GR" sz="4200" b="1" dirty="0">
                <a:solidFill>
                  <a:srgbClr val="C00000"/>
                </a:solidFill>
                <a:effectLst>
                  <a:outerShdw blurRad="38100" dist="38100" dir="2700000" algn="tl">
                    <a:srgbClr val="000000">
                      <a:alpha val="43137"/>
                    </a:srgbClr>
                  </a:outerShdw>
                </a:effectLst>
              </a:rPr>
              <a:t>Ανωριμότητα</a:t>
            </a:r>
            <a:r>
              <a:rPr lang="el-GR" dirty="0"/>
              <a:t> </a:t>
            </a:r>
          </a:p>
          <a:p>
            <a:pPr indent="0" algn="ctr">
              <a:buNone/>
            </a:pPr>
            <a:r>
              <a:rPr lang="el-GR" dirty="0"/>
              <a:t>είναι η </a:t>
            </a:r>
            <a:r>
              <a:rPr lang="el-GR" b="1" dirty="0">
                <a:solidFill>
                  <a:srgbClr val="002060"/>
                </a:solidFill>
                <a:effectLst>
                  <a:outerShdw blurRad="38100" dist="38100" dir="2700000" algn="tl">
                    <a:srgbClr val="000000">
                      <a:alpha val="43137"/>
                    </a:srgbClr>
                  </a:outerShdw>
                </a:effectLst>
              </a:rPr>
              <a:t>αδυναμία να μεταχειρίζεσαι το νου σου χωρίς την καθοδήγηση ενός άλλου</a:t>
            </a:r>
            <a:r>
              <a:rPr lang="el-GR" dirty="0"/>
              <a:t>. </a:t>
            </a:r>
          </a:p>
          <a:p>
            <a:pPr indent="0" algn="ctr">
              <a:buNone/>
            </a:pPr>
            <a:endParaRPr lang="el-GR" dirty="0"/>
          </a:p>
          <a:p>
            <a:pPr indent="0" algn="ctr">
              <a:buNone/>
            </a:pPr>
            <a:r>
              <a:rPr lang="el-GR" dirty="0"/>
              <a:t>Είμαστε υπεύθυνοι γι’ αυτήν την ανωριμότητα, όταν η αιτία της βρίσκεται όχι στην ανεπάρκεια του νου, αλλά στην </a:t>
            </a:r>
          </a:p>
          <a:p>
            <a:pPr indent="0" algn="ctr">
              <a:buNone/>
            </a:pPr>
            <a:r>
              <a:rPr lang="el-GR" b="1" dirty="0">
                <a:solidFill>
                  <a:srgbClr val="002060"/>
                </a:solidFill>
              </a:rPr>
              <a:t>έλλειψη αποφασιστικότητας </a:t>
            </a:r>
          </a:p>
          <a:p>
            <a:pPr indent="0" algn="ctr">
              <a:buNone/>
            </a:pPr>
            <a:r>
              <a:rPr lang="el-GR" dirty="0"/>
              <a:t>και </a:t>
            </a:r>
            <a:r>
              <a:rPr lang="el-GR" b="1" dirty="0">
                <a:solidFill>
                  <a:srgbClr val="002060"/>
                </a:solidFill>
              </a:rPr>
              <a:t>θάρρους</a:t>
            </a:r>
            <a:r>
              <a:rPr lang="el-GR" dirty="0"/>
              <a:t> </a:t>
            </a:r>
          </a:p>
          <a:p>
            <a:pPr indent="0" algn="ctr">
              <a:buNone/>
            </a:pPr>
            <a:r>
              <a:rPr lang="el-GR" dirty="0"/>
              <a:t>να τον μεταχειριζόμαστε χωρίς την καθοδήγηση ενός άλλου.</a:t>
            </a:r>
          </a:p>
        </p:txBody>
      </p:sp>
      <p:pic>
        <p:nvPicPr>
          <p:cNvPr id="4" name="3 - Εικόνα" descr="Immanuel_Kant_(painted_portrait).jpg"/>
          <p:cNvPicPr>
            <a:picLocks noChangeAspect="1"/>
          </p:cNvPicPr>
          <p:nvPr/>
        </p:nvPicPr>
        <p:blipFill>
          <a:blip r:embed="rId2" cstate="print"/>
          <a:stretch>
            <a:fillRect/>
          </a:stretch>
        </p:blipFill>
        <p:spPr>
          <a:xfrm>
            <a:off x="0" y="-8576"/>
            <a:ext cx="4788024" cy="689396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B147A7-1009-40C2-880E-A2EF6099700A}"/>
              </a:ext>
            </a:extLst>
          </p:cNvPr>
          <p:cNvSpPr txBox="1"/>
          <p:nvPr/>
        </p:nvSpPr>
        <p:spPr>
          <a:xfrm>
            <a:off x="4170763" y="366623"/>
            <a:ext cx="4752528" cy="6124754"/>
          </a:xfrm>
          <a:prstGeom prst="rect">
            <a:avLst/>
          </a:prstGeom>
          <a:noFill/>
        </p:spPr>
        <p:txBody>
          <a:bodyPr wrap="square" rtlCol="0">
            <a:spAutoFit/>
          </a:bodyPr>
          <a:lstStyle/>
          <a:p>
            <a:pPr algn="ctr"/>
            <a:r>
              <a:rPr lang="el-GR" sz="2800" b="0" i="0" dirty="0">
                <a:solidFill>
                  <a:srgbClr val="212529"/>
                </a:solidFill>
                <a:effectLst/>
                <a:latin typeface="news-light"/>
              </a:rPr>
              <a:t>Η φράση</a:t>
            </a:r>
            <a:r>
              <a:rPr lang="en-US" sz="2800" b="0" i="0" dirty="0">
                <a:solidFill>
                  <a:srgbClr val="212529"/>
                </a:solidFill>
                <a:effectLst/>
                <a:latin typeface="news-light"/>
              </a:rPr>
              <a:t> </a:t>
            </a:r>
            <a:endParaRPr lang="el-GR" sz="2800" b="0" i="0" dirty="0">
              <a:solidFill>
                <a:srgbClr val="212529"/>
              </a:solidFill>
              <a:effectLst/>
              <a:latin typeface="news-light"/>
            </a:endParaRPr>
          </a:p>
          <a:p>
            <a:pPr algn="ctr"/>
            <a:r>
              <a:rPr lang="el-GR" sz="2800" b="0" i="0" dirty="0">
                <a:solidFill>
                  <a:srgbClr val="212529"/>
                </a:solidFill>
                <a:effectLst/>
                <a:latin typeface="news-light"/>
              </a:rPr>
              <a:t>«</a:t>
            </a:r>
            <a:r>
              <a:rPr lang="el-GR" sz="2800" b="1" i="0" dirty="0">
                <a:solidFill>
                  <a:srgbClr val="C00000"/>
                </a:solidFill>
                <a:effectLst>
                  <a:outerShdw blurRad="38100" dist="38100" dir="2700000" algn="tl">
                    <a:srgbClr val="000000">
                      <a:alpha val="43137"/>
                    </a:srgbClr>
                  </a:outerShdw>
                </a:effectLst>
                <a:latin typeface="news-light"/>
              </a:rPr>
              <a:t>Τόλμησε να γνωρίζεις</a:t>
            </a:r>
            <a:r>
              <a:rPr lang="el-GR" sz="2800" b="0" i="0" dirty="0">
                <a:solidFill>
                  <a:srgbClr val="212529"/>
                </a:solidFill>
                <a:effectLst/>
                <a:latin typeface="news-light"/>
              </a:rPr>
              <a:t>», αναφέρθηκε από τον </a:t>
            </a:r>
            <a:r>
              <a:rPr lang="el-GR" sz="2800" b="0" i="0" dirty="0" err="1">
                <a:solidFill>
                  <a:srgbClr val="212529"/>
                </a:solidFill>
                <a:effectLst/>
                <a:latin typeface="news-light"/>
              </a:rPr>
              <a:t>Οράτιο</a:t>
            </a:r>
            <a:r>
              <a:rPr lang="el-GR" sz="2800" b="0" i="0" dirty="0">
                <a:solidFill>
                  <a:srgbClr val="212529"/>
                </a:solidFill>
                <a:effectLst/>
                <a:latin typeface="news-light"/>
              </a:rPr>
              <a:t> και χρησιμοποιήθηκε από </a:t>
            </a:r>
            <a:r>
              <a:rPr lang="el-GR" sz="2800" dirty="0">
                <a:solidFill>
                  <a:srgbClr val="212529"/>
                </a:solidFill>
                <a:latin typeface="news-light"/>
              </a:rPr>
              <a:t>τον </a:t>
            </a:r>
            <a:r>
              <a:rPr lang="el-GR" sz="2800" b="1" i="0" dirty="0" err="1">
                <a:solidFill>
                  <a:srgbClr val="212529"/>
                </a:solidFill>
                <a:effectLst/>
                <a:latin typeface="news-light"/>
              </a:rPr>
              <a:t>Καντ</a:t>
            </a:r>
            <a:r>
              <a:rPr lang="el-GR" sz="2800" b="0" i="0" dirty="0">
                <a:solidFill>
                  <a:srgbClr val="212529"/>
                </a:solidFill>
                <a:effectLst/>
                <a:latin typeface="news-light"/>
              </a:rPr>
              <a:t> ως απάντηση </a:t>
            </a:r>
          </a:p>
          <a:p>
            <a:pPr algn="ctr"/>
            <a:r>
              <a:rPr lang="el-GR" sz="2800" b="0" i="0" dirty="0">
                <a:solidFill>
                  <a:srgbClr val="212529"/>
                </a:solidFill>
                <a:effectLst/>
                <a:latin typeface="news-light"/>
              </a:rPr>
              <a:t>στην ερώτηση: </a:t>
            </a:r>
          </a:p>
          <a:p>
            <a:pPr algn="ctr"/>
            <a:r>
              <a:rPr lang="el-GR" sz="2800" b="0" i="0" dirty="0">
                <a:solidFill>
                  <a:srgbClr val="212529"/>
                </a:solidFill>
                <a:effectLst/>
                <a:latin typeface="news-light"/>
              </a:rPr>
              <a:t>«</a:t>
            </a:r>
            <a:r>
              <a:rPr lang="el-GR" sz="2800" b="1" i="0" dirty="0">
                <a:solidFill>
                  <a:srgbClr val="002060"/>
                </a:solidFill>
                <a:effectLst/>
                <a:latin typeface="news-light"/>
              </a:rPr>
              <a:t>Τι είναι Διαφωτισμός;</a:t>
            </a:r>
            <a:r>
              <a:rPr lang="el-GR" sz="2800" b="0" i="0" dirty="0">
                <a:solidFill>
                  <a:srgbClr val="212529"/>
                </a:solidFill>
                <a:effectLst/>
                <a:latin typeface="news-light"/>
              </a:rPr>
              <a:t>». </a:t>
            </a:r>
          </a:p>
          <a:p>
            <a:pPr algn="ctr"/>
            <a:r>
              <a:rPr lang="el-GR" sz="2800" b="0" i="0" dirty="0">
                <a:solidFill>
                  <a:srgbClr val="212529"/>
                </a:solidFill>
                <a:effectLst/>
                <a:latin typeface="news-light"/>
              </a:rPr>
              <a:t>Δηλώνει δηλαδή ότι είναι η περίοδος που χαρακτηρίζεται από την </a:t>
            </a:r>
            <a:r>
              <a:rPr lang="el-GR" sz="2800" b="1" i="0" dirty="0">
                <a:solidFill>
                  <a:srgbClr val="C00000"/>
                </a:solidFill>
                <a:effectLst>
                  <a:outerShdw blurRad="38100" dist="38100" dir="2700000" algn="tl">
                    <a:srgbClr val="000000">
                      <a:alpha val="43137"/>
                    </a:srgbClr>
                  </a:outerShdw>
                </a:effectLst>
                <a:latin typeface="news-light"/>
              </a:rPr>
              <a:t>αυτόνομη σκέψη</a:t>
            </a:r>
            <a:r>
              <a:rPr lang="el-GR" sz="2800" b="0" i="0" dirty="0">
                <a:solidFill>
                  <a:srgbClr val="212529"/>
                </a:solidFill>
                <a:effectLst/>
                <a:latin typeface="news-light"/>
              </a:rPr>
              <a:t>, απαλλαγμένη από κάθε είδους </a:t>
            </a:r>
            <a:r>
              <a:rPr lang="el-GR" sz="2800" b="1" i="0" dirty="0">
                <a:solidFill>
                  <a:srgbClr val="002060"/>
                </a:solidFill>
                <a:effectLst/>
                <a:latin typeface="news-light"/>
              </a:rPr>
              <a:t>προκαταλήψεις</a:t>
            </a:r>
            <a:r>
              <a:rPr lang="el-GR" sz="2800" b="0" i="0" dirty="0">
                <a:solidFill>
                  <a:srgbClr val="212529"/>
                </a:solidFill>
                <a:effectLst/>
                <a:latin typeface="news-light"/>
              </a:rPr>
              <a:t> </a:t>
            </a:r>
          </a:p>
          <a:p>
            <a:pPr algn="ctr"/>
            <a:r>
              <a:rPr lang="el-GR" sz="2800" b="0" i="0" dirty="0">
                <a:solidFill>
                  <a:srgbClr val="212529"/>
                </a:solidFill>
                <a:effectLst/>
                <a:latin typeface="news-light"/>
              </a:rPr>
              <a:t>και </a:t>
            </a:r>
            <a:r>
              <a:rPr lang="el-GR" sz="2800" b="1" i="0" dirty="0">
                <a:solidFill>
                  <a:srgbClr val="002060"/>
                </a:solidFill>
                <a:effectLst/>
                <a:latin typeface="news-light"/>
              </a:rPr>
              <a:t>υπαγορεύσεις οποιασδήποτε εξουσίας</a:t>
            </a:r>
            <a:r>
              <a:rPr lang="el-GR" sz="2800" b="0" i="0" dirty="0">
                <a:solidFill>
                  <a:srgbClr val="212529"/>
                </a:solidFill>
                <a:effectLst/>
                <a:latin typeface="news-light"/>
              </a:rPr>
              <a:t>.</a:t>
            </a:r>
            <a:endParaRPr lang="el-GR" sz="2800" dirty="0"/>
          </a:p>
        </p:txBody>
      </p:sp>
      <p:pic>
        <p:nvPicPr>
          <p:cNvPr id="8" name="Content Placeholder 4">
            <a:extLst>
              <a:ext uri="{FF2B5EF4-FFF2-40B4-BE49-F238E27FC236}">
                <a16:creationId xmlns:a16="http://schemas.microsoft.com/office/drawing/2014/main" id="{6D13C1D7-1571-4B95-BAAA-CB489F22BF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876" r="29875"/>
          <a:stretch/>
        </p:blipFill>
        <p:spPr>
          <a:xfrm>
            <a:off x="248518" y="2184804"/>
            <a:ext cx="3531394" cy="4386887"/>
          </a:xfrm>
          <a:prstGeom prst="rect">
            <a:avLst/>
          </a:prstGeom>
          <a:ln>
            <a:noFill/>
          </a:ln>
          <a:effectLst>
            <a:outerShdw blurRad="292100" dist="139700" dir="2700000" algn="tl" rotWithShape="0">
              <a:srgbClr val="333333">
                <a:alpha val="65000"/>
              </a:srgbClr>
            </a:outerShdw>
          </a:effectLst>
        </p:spPr>
      </p:pic>
      <p:sp>
        <p:nvSpPr>
          <p:cNvPr id="6" name="Speech Bubble: Oval 5">
            <a:extLst>
              <a:ext uri="{FF2B5EF4-FFF2-40B4-BE49-F238E27FC236}">
                <a16:creationId xmlns:a16="http://schemas.microsoft.com/office/drawing/2014/main" id="{A0374CB1-05C6-458D-ABEB-F2617F627B13}"/>
              </a:ext>
            </a:extLst>
          </p:cNvPr>
          <p:cNvSpPr/>
          <p:nvPr/>
        </p:nvSpPr>
        <p:spPr>
          <a:xfrm>
            <a:off x="1439650" y="188640"/>
            <a:ext cx="2535687" cy="1772893"/>
          </a:xfrm>
          <a:prstGeom prst="wedgeEllipseCallout">
            <a:avLst>
              <a:gd name="adj1" fmla="val -26414"/>
              <a:gd name="adj2" fmla="val 81781"/>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effectLst>
                  <a:outerShdw blurRad="38100" dist="38100" dir="2700000" algn="tl">
                    <a:srgbClr val="000000">
                      <a:alpha val="43137"/>
                    </a:srgbClr>
                  </a:outerShdw>
                </a:effectLst>
              </a:rPr>
              <a:t>Sapere</a:t>
            </a:r>
            <a:r>
              <a:rPr lang="en-US" sz="4000" b="1" dirty="0">
                <a:solidFill>
                  <a:srgbClr val="C00000"/>
                </a:solidFill>
                <a:effectLst>
                  <a:outerShdw blurRad="38100" dist="38100" dir="2700000" algn="tl">
                    <a:srgbClr val="000000">
                      <a:alpha val="43137"/>
                    </a:srgbClr>
                  </a:outerShdw>
                </a:effectLst>
              </a:rPr>
              <a:t> </a:t>
            </a:r>
            <a:r>
              <a:rPr lang="en-US" sz="4000" b="1" dirty="0" err="1">
                <a:solidFill>
                  <a:srgbClr val="C00000"/>
                </a:solidFill>
                <a:effectLst>
                  <a:outerShdw blurRad="38100" dist="38100" dir="2700000" algn="tl">
                    <a:srgbClr val="000000">
                      <a:alpha val="43137"/>
                    </a:srgbClr>
                  </a:outerShdw>
                </a:effectLst>
              </a:rPr>
              <a:t>aude</a:t>
            </a:r>
            <a:endParaRPr lang="el-GR"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36559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nges That Occur to the Aging Brain | Columbia University Mailman School  of Public Health">
            <a:extLst>
              <a:ext uri="{FF2B5EF4-FFF2-40B4-BE49-F238E27FC236}">
                <a16:creationId xmlns:a16="http://schemas.microsoft.com/office/drawing/2014/main" id="{1F30A0EE-4775-44B9-B571-798BB9D68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864" y="-486816"/>
            <a:ext cx="13057451" cy="7344816"/>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A0374CB1-05C6-458D-ABEB-F2617F627B13}"/>
              </a:ext>
            </a:extLst>
          </p:cNvPr>
          <p:cNvSpPr/>
          <p:nvPr/>
        </p:nvSpPr>
        <p:spPr>
          <a:xfrm>
            <a:off x="996710" y="188640"/>
            <a:ext cx="3575290" cy="2421031"/>
          </a:xfrm>
          <a:prstGeom prst="wedgeEllipseCallout">
            <a:avLst>
              <a:gd name="adj1" fmla="val -65173"/>
              <a:gd name="adj2" fmla="val 55598"/>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002060"/>
                </a:solidFill>
                <a:effectLst>
                  <a:outerShdw blurRad="38100" dist="38100" dir="2700000" algn="tl">
                    <a:srgbClr val="000000">
                      <a:alpha val="43137"/>
                    </a:srgbClr>
                  </a:outerShdw>
                </a:effectLst>
              </a:rPr>
              <a:t>Μην</a:t>
            </a:r>
            <a:r>
              <a:rPr lang="el-GR" sz="3200" b="1" dirty="0">
                <a:solidFill>
                  <a:srgbClr val="C00000"/>
                </a:solidFill>
                <a:effectLst>
                  <a:outerShdw blurRad="38100" dist="38100" dir="2700000" algn="tl">
                    <a:srgbClr val="000000">
                      <a:alpha val="43137"/>
                    </a:srgbClr>
                  </a:outerShdw>
                </a:effectLst>
              </a:rPr>
              <a:t> εμπιστεύεσαι </a:t>
            </a:r>
            <a:r>
              <a:rPr lang="el-GR" sz="3200" b="1" dirty="0">
                <a:solidFill>
                  <a:srgbClr val="002060"/>
                </a:solidFill>
                <a:effectLst>
                  <a:outerShdw blurRad="38100" dist="38100" dir="2700000" algn="tl">
                    <a:srgbClr val="000000">
                      <a:alpha val="43137"/>
                    </a:srgbClr>
                  </a:outerShdw>
                </a:effectLst>
              </a:rPr>
              <a:t>καμία </a:t>
            </a:r>
            <a:r>
              <a:rPr lang="el-GR" sz="3200" b="1" dirty="0">
                <a:solidFill>
                  <a:srgbClr val="C00000"/>
                </a:solidFill>
                <a:effectLst>
                  <a:outerShdw blurRad="38100" dist="38100" dir="2700000" algn="tl">
                    <a:srgbClr val="000000">
                      <a:alpha val="43137"/>
                    </a:srgbClr>
                  </a:outerShdw>
                </a:effectLst>
              </a:rPr>
              <a:t>εξουσία!</a:t>
            </a:r>
            <a:endParaRPr lang="el-GR" sz="3200" b="1" dirty="0">
              <a:solidFill>
                <a:schemeClr val="tx1"/>
              </a:solidFill>
              <a:effectLst>
                <a:outerShdw blurRad="38100" dist="38100" dir="2700000" algn="tl">
                  <a:srgbClr val="000000">
                    <a:alpha val="43137"/>
                  </a:srgbClr>
                </a:outerShdw>
              </a:effectLst>
            </a:endParaRPr>
          </a:p>
        </p:txBody>
      </p:sp>
      <p:sp>
        <p:nvSpPr>
          <p:cNvPr id="5" name="Speech Bubble: Oval 4">
            <a:extLst>
              <a:ext uri="{FF2B5EF4-FFF2-40B4-BE49-F238E27FC236}">
                <a16:creationId xmlns:a16="http://schemas.microsoft.com/office/drawing/2014/main" id="{9922A734-1490-48B7-82A9-53AA587B68AA}"/>
              </a:ext>
            </a:extLst>
          </p:cNvPr>
          <p:cNvSpPr/>
          <p:nvPr/>
        </p:nvSpPr>
        <p:spPr>
          <a:xfrm>
            <a:off x="5004048" y="454289"/>
            <a:ext cx="3744416" cy="2304256"/>
          </a:xfrm>
          <a:prstGeom prst="wedgeEllipseCallout">
            <a:avLst>
              <a:gd name="adj1" fmla="val 40050"/>
              <a:gd name="adj2" fmla="val 61735"/>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002060"/>
                </a:solidFill>
                <a:effectLst>
                  <a:outerShdw blurRad="38100" dist="38100" dir="2700000" algn="tl">
                    <a:srgbClr val="000000">
                      <a:alpha val="43137"/>
                    </a:srgbClr>
                  </a:outerShdw>
                </a:effectLst>
              </a:rPr>
              <a:t>Να </a:t>
            </a:r>
            <a:r>
              <a:rPr lang="el-GR" sz="3200" b="1" dirty="0">
                <a:solidFill>
                  <a:srgbClr val="C00000"/>
                </a:solidFill>
                <a:effectLst>
                  <a:outerShdw blurRad="38100" dist="38100" dir="2700000" algn="tl">
                    <a:srgbClr val="000000">
                      <a:alpha val="43137"/>
                    </a:srgbClr>
                  </a:outerShdw>
                </a:effectLst>
              </a:rPr>
              <a:t>σκέφτεσαι εσύ </a:t>
            </a:r>
            <a:r>
              <a:rPr lang="el-GR" sz="3200" b="1" dirty="0">
                <a:solidFill>
                  <a:srgbClr val="002060"/>
                </a:solidFill>
                <a:effectLst>
                  <a:outerShdw blurRad="38100" dist="38100" dir="2700000" algn="tl">
                    <a:srgbClr val="000000">
                      <a:alpha val="43137"/>
                    </a:srgbClr>
                  </a:outerShdw>
                </a:effectLst>
              </a:rPr>
              <a:t>για τον εαυτό σου!</a:t>
            </a:r>
          </a:p>
        </p:txBody>
      </p:sp>
      <p:sp>
        <p:nvSpPr>
          <p:cNvPr id="7" name="Speech Bubble: Oval 6">
            <a:extLst>
              <a:ext uri="{FF2B5EF4-FFF2-40B4-BE49-F238E27FC236}">
                <a16:creationId xmlns:a16="http://schemas.microsoft.com/office/drawing/2014/main" id="{226AEBB9-1539-46E6-8191-F91F02AEA911}"/>
              </a:ext>
            </a:extLst>
          </p:cNvPr>
          <p:cNvSpPr/>
          <p:nvPr/>
        </p:nvSpPr>
        <p:spPr>
          <a:xfrm>
            <a:off x="539552" y="2924944"/>
            <a:ext cx="3575290" cy="2736304"/>
          </a:xfrm>
          <a:prstGeom prst="wedgeEllipseCallout">
            <a:avLst>
              <a:gd name="adj1" fmla="val -42715"/>
              <a:gd name="adj2" fmla="val 77991"/>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002060"/>
                </a:solidFill>
                <a:effectLst>
                  <a:outerShdw blurRad="38100" dist="38100" dir="2700000" algn="tl">
                    <a:srgbClr val="000000">
                      <a:alpha val="43137"/>
                    </a:srgbClr>
                  </a:outerShdw>
                </a:effectLst>
              </a:rPr>
              <a:t>Μην</a:t>
            </a:r>
            <a:r>
              <a:rPr lang="el-GR" sz="3200" b="1" dirty="0">
                <a:solidFill>
                  <a:srgbClr val="C00000"/>
                </a:solidFill>
                <a:effectLst>
                  <a:outerShdw blurRad="38100" dist="38100" dir="2700000" algn="tl">
                    <a:srgbClr val="000000">
                      <a:alpha val="43137"/>
                    </a:srgbClr>
                  </a:outerShdw>
                </a:effectLst>
              </a:rPr>
              <a:t> εμπιστεύεσαι </a:t>
            </a:r>
            <a:r>
              <a:rPr lang="el-GR" sz="3200" b="1" dirty="0">
                <a:solidFill>
                  <a:srgbClr val="002060"/>
                </a:solidFill>
                <a:effectLst>
                  <a:outerShdw blurRad="38100" dist="38100" dir="2700000" algn="tl">
                    <a:srgbClr val="000000">
                      <a:alpha val="43137"/>
                    </a:srgbClr>
                  </a:outerShdw>
                </a:effectLst>
              </a:rPr>
              <a:t>ό,τι σου λένε  </a:t>
            </a:r>
            <a:r>
              <a:rPr lang="el-GR" sz="3200" b="1" dirty="0">
                <a:solidFill>
                  <a:srgbClr val="C00000"/>
                </a:solidFill>
                <a:effectLst>
                  <a:outerShdw blurRad="38100" dist="38100" dir="2700000" algn="tl">
                    <a:srgbClr val="000000">
                      <a:alpha val="43137"/>
                    </a:srgbClr>
                  </a:outerShdw>
                </a:effectLst>
              </a:rPr>
              <a:t>οι άλλοι!</a:t>
            </a:r>
            <a:endParaRPr lang="el-GR" sz="3200" b="1" dirty="0">
              <a:solidFill>
                <a:schemeClr val="tx1"/>
              </a:solidFill>
              <a:effectLst>
                <a:outerShdw blurRad="38100" dist="38100" dir="2700000" algn="tl">
                  <a:srgbClr val="000000">
                    <a:alpha val="43137"/>
                  </a:srgbClr>
                </a:outerShdw>
              </a:effectLst>
            </a:endParaRPr>
          </a:p>
        </p:txBody>
      </p:sp>
      <p:sp>
        <p:nvSpPr>
          <p:cNvPr id="9" name="Speech Bubble: Oval 8">
            <a:extLst>
              <a:ext uri="{FF2B5EF4-FFF2-40B4-BE49-F238E27FC236}">
                <a16:creationId xmlns:a16="http://schemas.microsoft.com/office/drawing/2014/main" id="{C24EEC48-5E60-4BF1-BDC7-ABA0969D9C78}"/>
              </a:ext>
            </a:extLst>
          </p:cNvPr>
          <p:cNvSpPr/>
          <p:nvPr/>
        </p:nvSpPr>
        <p:spPr>
          <a:xfrm>
            <a:off x="4427984" y="3068960"/>
            <a:ext cx="3896816" cy="3168352"/>
          </a:xfrm>
          <a:prstGeom prst="wedgeEllipseCallout">
            <a:avLst>
              <a:gd name="adj1" fmla="val 57737"/>
              <a:gd name="adj2" fmla="val 63456"/>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002060"/>
                </a:solidFill>
                <a:effectLst>
                  <a:outerShdw blurRad="38100" dist="38100" dir="2700000" algn="tl">
                    <a:srgbClr val="000000">
                      <a:alpha val="43137"/>
                    </a:srgbClr>
                  </a:outerShdw>
                </a:effectLst>
              </a:rPr>
              <a:t>Να</a:t>
            </a:r>
            <a:r>
              <a:rPr lang="el-GR" sz="3200" b="1" dirty="0">
                <a:solidFill>
                  <a:srgbClr val="C00000"/>
                </a:solidFill>
                <a:effectLst>
                  <a:outerShdw blurRad="38100" dist="38100" dir="2700000" algn="tl">
                    <a:srgbClr val="000000">
                      <a:alpha val="43137"/>
                    </a:srgbClr>
                  </a:outerShdw>
                </a:effectLst>
              </a:rPr>
              <a:t> ελέγχεις εσύ </a:t>
            </a:r>
            <a:r>
              <a:rPr lang="el-GR" sz="3200" b="1" dirty="0">
                <a:solidFill>
                  <a:srgbClr val="002060"/>
                </a:solidFill>
                <a:effectLst>
                  <a:outerShdw blurRad="38100" dist="38100" dir="2700000" algn="tl">
                    <a:srgbClr val="000000">
                      <a:alpha val="43137"/>
                    </a:srgbClr>
                  </a:outerShdw>
                </a:effectLst>
              </a:rPr>
              <a:t>αν αυτό που σκέφτηκες είναι</a:t>
            </a:r>
            <a:r>
              <a:rPr lang="el-GR" sz="3200" b="1" dirty="0">
                <a:solidFill>
                  <a:srgbClr val="C00000"/>
                </a:solidFill>
                <a:effectLst>
                  <a:outerShdw blurRad="38100" dist="38100" dir="2700000" algn="tl">
                    <a:srgbClr val="000000">
                      <a:alpha val="43137"/>
                    </a:srgbClr>
                  </a:outerShdw>
                </a:effectLst>
              </a:rPr>
              <a:t> σωστό </a:t>
            </a:r>
            <a:r>
              <a:rPr lang="el-GR" sz="3200" b="1" dirty="0">
                <a:solidFill>
                  <a:srgbClr val="002060"/>
                </a:solidFill>
                <a:effectLst>
                  <a:outerShdw blurRad="38100" dist="38100" dir="2700000" algn="tl">
                    <a:srgbClr val="000000">
                      <a:alpha val="43137"/>
                    </a:srgbClr>
                  </a:outerShdw>
                </a:effectLst>
              </a:rPr>
              <a:t>ή </a:t>
            </a:r>
            <a:r>
              <a:rPr lang="el-GR" sz="3200" b="1" dirty="0">
                <a:solidFill>
                  <a:srgbClr val="C00000"/>
                </a:solidFill>
                <a:effectLst>
                  <a:outerShdw blurRad="38100" dist="38100" dir="2700000" algn="tl">
                    <a:srgbClr val="000000">
                      <a:alpha val="43137"/>
                    </a:srgbClr>
                  </a:outerShdw>
                </a:effectLst>
              </a:rPr>
              <a:t>λάθος!</a:t>
            </a:r>
            <a:endParaRPr lang="el-GR" sz="32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50540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4806-029F-49F5-9583-F1E4DF4A5FA7}"/>
              </a:ext>
            </a:extLst>
          </p:cNvPr>
          <p:cNvSpPr>
            <a:spLocks noGrp="1"/>
          </p:cNvSpPr>
          <p:nvPr>
            <p:ph type="title"/>
          </p:nvPr>
        </p:nvSpPr>
        <p:spPr>
          <a:xfrm>
            <a:off x="457200" y="3617"/>
            <a:ext cx="8229600" cy="1003954"/>
          </a:xfrm>
        </p:spPr>
        <p:txBody>
          <a:bodyPr>
            <a:normAutofit/>
          </a:bodyPr>
          <a:lstStyle/>
          <a:p>
            <a:r>
              <a:rPr lang="el-GR" sz="3600" b="1" dirty="0">
                <a:solidFill>
                  <a:srgbClr val="C00000"/>
                </a:solidFill>
                <a:effectLst>
                  <a:outerShdw blurRad="38100" dist="38100" dir="2700000" algn="tl">
                    <a:srgbClr val="000000">
                      <a:alpha val="43137"/>
                    </a:srgbClr>
                  </a:outerShdw>
                </a:effectLst>
              </a:rPr>
              <a:t>ΣΤΟΠ!</a:t>
            </a:r>
            <a:r>
              <a:rPr lang="el-GR" sz="3600" dirty="0"/>
              <a:t> Γιατί αυτό είναι επαναστατικό;</a:t>
            </a:r>
          </a:p>
        </p:txBody>
      </p:sp>
      <p:sp>
        <p:nvSpPr>
          <p:cNvPr id="4" name="Speech Bubble: Oval 3">
            <a:extLst>
              <a:ext uri="{FF2B5EF4-FFF2-40B4-BE49-F238E27FC236}">
                <a16:creationId xmlns:a16="http://schemas.microsoft.com/office/drawing/2014/main" id="{FCD64522-121D-42FB-B88A-B811A1DA307A}"/>
              </a:ext>
            </a:extLst>
          </p:cNvPr>
          <p:cNvSpPr/>
          <p:nvPr/>
        </p:nvSpPr>
        <p:spPr>
          <a:xfrm>
            <a:off x="-9381" y="765765"/>
            <a:ext cx="6021542" cy="2744863"/>
          </a:xfrm>
          <a:prstGeom prst="wedgeEllipseCallout">
            <a:avLst>
              <a:gd name="adj1" fmla="val -44619"/>
              <a:gd name="adj2" fmla="val 53774"/>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l-GR" sz="2800" b="1" dirty="0">
                <a:solidFill>
                  <a:srgbClr val="002060"/>
                </a:solidFill>
                <a:effectLst>
                  <a:outerShdw blurRad="38100" dist="38100" dir="2700000" algn="tl">
                    <a:srgbClr val="000000">
                      <a:alpha val="43137"/>
                    </a:srgbClr>
                  </a:outerShdw>
                </a:effectLst>
              </a:rPr>
              <a:t>Μέχρι τότε ο άνθρωπος ήταν συνηθισμένος </a:t>
            </a:r>
            <a:r>
              <a:rPr lang="el-GR" sz="2800" b="1" dirty="0">
                <a:solidFill>
                  <a:srgbClr val="C00000"/>
                </a:solidFill>
                <a:effectLst>
                  <a:outerShdw blurRad="38100" dist="38100" dir="2700000" algn="tl">
                    <a:srgbClr val="000000">
                      <a:alpha val="43137"/>
                    </a:srgbClr>
                  </a:outerShdw>
                </a:effectLst>
              </a:rPr>
              <a:t>να του λένε οι άλλοι τι να σκέφτεται: </a:t>
            </a:r>
            <a:r>
              <a:rPr lang="el-GR" sz="2800" b="1" dirty="0">
                <a:solidFill>
                  <a:srgbClr val="002060"/>
                </a:solidFill>
                <a:effectLst>
                  <a:outerShdw blurRad="38100" dist="38100" dir="2700000" algn="tl">
                    <a:srgbClr val="000000">
                      <a:alpha val="43137"/>
                    </a:srgbClr>
                  </a:outerShdw>
                </a:effectLst>
              </a:rPr>
              <a:t>οι κυβερνήσεις, </a:t>
            </a:r>
          </a:p>
          <a:p>
            <a:pPr marL="0" indent="0" algn="ctr">
              <a:buNone/>
            </a:pPr>
            <a:r>
              <a:rPr lang="el-GR" sz="2800" b="1" dirty="0">
                <a:solidFill>
                  <a:srgbClr val="002060"/>
                </a:solidFill>
                <a:effectLst>
                  <a:outerShdw blurRad="38100" dist="38100" dir="2700000" algn="tl">
                    <a:srgbClr val="000000">
                      <a:alpha val="43137"/>
                    </a:srgbClr>
                  </a:outerShdw>
                </a:effectLst>
              </a:rPr>
              <a:t>η Εκκλησία…</a:t>
            </a:r>
          </a:p>
        </p:txBody>
      </p:sp>
      <p:sp>
        <p:nvSpPr>
          <p:cNvPr id="7" name="Speech Bubble: Oval 6">
            <a:extLst>
              <a:ext uri="{FF2B5EF4-FFF2-40B4-BE49-F238E27FC236}">
                <a16:creationId xmlns:a16="http://schemas.microsoft.com/office/drawing/2014/main" id="{791A0A69-C734-4518-ACC8-08E15FE8CD28}"/>
              </a:ext>
            </a:extLst>
          </p:cNvPr>
          <p:cNvSpPr/>
          <p:nvPr/>
        </p:nvSpPr>
        <p:spPr>
          <a:xfrm>
            <a:off x="5364088" y="801239"/>
            <a:ext cx="3600400" cy="2915722"/>
          </a:xfrm>
          <a:prstGeom prst="wedgeEllipseCallout">
            <a:avLst>
              <a:gd name="adj1" fmla="val 43134"/>
              <a:gd name="adj2" fmla="val 65250"/>
            </a:avLst>
          </a:prstGeom>
          <a:solidFill>
            <a:schemeClr val="bg1"/>
          </a:solidFill>
          <a:ln>
            <a:noFill/>
          </a:ln>
          <a:effectLst>
            <a:outerShdw blurRad="1397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l-GR" sz="2800" b="1" dirty="0">
                <a:solidFill>
                  <a:srgbClr val="002060"/>
                </a:solidFill>
                <a:effectLst>
                  <a:outerShdw blurRad="38100" dist="38100" dir="2700000" algn="tl">
                    <a:srgbClr val="000000">
                      <a:alpha val="43137"/>
                    </a:srgbClr>
                  </a:outerShdw>
                </a:effectLst>
              </a:rPr>
              <a:t>Νέα ιδέα: Μπορώ να </a:t>
            </a:r>
            <a:r>
              <a:rPr lang="el-GR" sz="2800" b="1" dirty="0">
                <a:solidFill>
                  <a:srgbClr val="C00000"/>
                </a:solidFill>
                <a:effectLst>
                  <a:outerShdw blurRad="38100" dist="38100" dir="2700000" algn="tl">
                    <a:srgbClr val="000000">
                      <a:alpha val="43137"/>
                    </a:srgbClr>
                  </a:outerShdw>
                </a:effectLst>
              </a:rPr>
              <a:t>σκέφτομαι</a:t>
            </a:r>
            <a:r>
              <a:rPr lang="el-GR" sz="2800" b="1" dirty="0">
                <a:solidFill>
                  <a:srgbClr val="002060"/>
                </a:solidFill>
                <a:effectLst>
                  <a:outerShdw blurRad="38100" dist="38100" dir="2700000" algn="tl">
                    <a:srgbClr val="000000">
                      <a:alpha val="43137"/>
                    </a:srgbClr>
                  </a:outerShdw>
                </a:effectLst>
              </a:rPr>
              <a:t> και να </a:t>
            </a:r>
            <a:r>
              <a:rPr lang="el-GR" sz="2800" b="1" dirty="0">
                <a:solidFill>
                  <a:srgbClr val="C00000"/>
                </a:solidFill>
                <a:effectLst>
                  <a:outerShdw blurRad="38100" dist="38100" dir="2700000" algn="tl">
                    <a:srgbClr val="000000">
                      <a:alpha val="43137"/>
                    </a:srgbClr>
                  </a:outerShdw>
                </a:effectLst>
              </a:rPr>
              <a:t>αποφασίζω</a:t>
            </a:r>
            <a:r>
              <a:rPr lang="el-GR" sz="2800" b="1" dirty="0">
                <a:solidFill>
                  <a:srgbClr val="002060"/>
                </a:solidFill>
                <a:effectLst>
                  <a:outerShdw blurRad="38100" dist="38100" dir="2700000" algn="tl">
                    <a:srgbClr val="000000">
                      <a:alpha val="43137"/>
                    </a:srgbClr>
                  </a:outerShdw>
                </a:effectLst>
              </a:rPr>
              <a:t> εγώ για τη </a:t>
            </a:r>
            <a:r>
              <a:rPr lang="el-GR" sz="2800" b="1" dirty="0">
                <a:solidFill>
                  <a:srgbClr val="C00000"/>
                </a:solidFill>
                <a:effectLst>
                  <a:outerShdw blurRad="38100" dist="38100" dir="2700000" algn="tl">
                    <a:srgbClr val="000000">
                      <a:alpha val="43137"/>
                    </a:srgbClr>
                  </a:outerShdw>
                </a:effectLst>
              </a:rPr>
              <a:t>ζωή</a:t>
            </a:r>
            <a:r>
              <a:rPr lang="el-GR" sz="2800" b="1" dirty="0">
                <a:solidFill>
                  <a:srgbClr val="002060"/>
                </a:solidFill>
                <a:effectLst>
                  <a:outerShdw blurRad="38100" dist="38100" dir="2700000" algn="tl">
                    <a:srgbClr val="000000">
                      <a:alpha val="43137"/>
                    </a:srgbClr>
                  </a:outerShdw>
                </a:effectLst>
              </a:rPr>
              <a:t> μου!</a:t>
            </a:r>
          </a:p>
        </p:txBody>
      </p:sp>
      <p:sp>
        <p:nvSpPr>
          <p:cNvPr id="5" name="Speech Bubble: Oval 4">
            <a:extLst>
              <a:ext uri="{FF2B5EF4-FFF2-40B4-BE49-F238E27FC236}">
                <a16:creationId xmlns:a16="http://schemas.microsoft.com/office/drawing/2014/main" id="{CBC221F9-7158-49AE-8CD0-91FD22869527}"/>
              </a:ext>
            </a:extLst>
          </p:cNvPr>
          <p:cNvSpPr/>
          <p:nvPr/>
        </p:nvSpPr>
        <p:spPr>
          <a:xfrm>
            <a:off x="229825" y="3758381"/>
            <a:ext cx="3888432" cy="2915722"/>
          </a:xfrm>
          <a:prstGeom prst="wedgeEllipseCallout">
            <a:avLst>
              <a:gd name="adj1" fmla="val -48354"/>
              <a:gd name="adj2" fmla="val 50629"/>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l-GR" sz="2800" b="1" dirty="0">
                <a:solidFill>
                  <a:srgbClr val="002060"/>
                </a:solidFill>
                <a:effectLst>
                  <a:outerShdw blurRad="38100" dist="38100" dir="2700000" algn="tl">
                    <a:srgbClr val="000000">
                      <a:alpha val="43137"/>
                    </a:srgbClr>
                  </a:outerShdw>
                </a:effectLst>
              </a:rPr>
              <a:t>Ήταν ο κανόνας:</a:t>
            </a:r>
            <a:r>
              <a:rPr lang="el-GR" sz="2800" b="1" dirty="0">
                <a:solidFill>
                  <a:srgbClr val="C00000"/>
                </a:solidFill>
                <a:effectLst>
                  <a:outerShdw blurRad="38100" dist="38100" dir="2700000" algn="tl">
                    <a:srgbClr val="000000">
                      <a:alpha val="43137"/>
                    </a:srgbClr>
                  </a:outerShdw>
                </a:effectLst>
              </a:rPr>
              <a:t> έπαιρνες πληροφορίες από «πάνω» </a:t>
            </a:r>
            <a:r>
              <a:rPr lang="el-GR" sz="2800" b="1" dirty="0">
                <a:solidFill>
                  <a:srgbClr val="002060"/>
                </a:solidFill>
                <a:effectLst>
                  <a:outerShdw blurRad="38100" dist="38100" dir="2700000" algn="tl">
                    <a:srgbClr val="000000">
                      <a:alpha val="43137"/>
                    </a:srgbClr>
                  </a:outerShdw>
                </a:effectLst>
              </a:rPr>
              <a:t>και πορευόσουν.</a:t>
            </a:r>
          </a:p>
        </p:txBody>
      </p:sp>
      <p:sp>
        <p:nvSpPr>
          <p:cNvPr id="6" name="Speech Bubble: Oval 5">
            <a:extLst>
              <a:ext uri="{FF2B5EF4-FFF2-40B4-BE49-F238E27FC236}">
                <a16:creationId xmlns:a16="http://schemas.microsoft.com/office/drawing/2014/main" id="{1FDFA505-5293-46D7-B409-90689396405A}"/>
              </a:ext>
            </a:extLst>
          </p:cNvPr>
          <p:cNvSpPr/>
          <p:nvPr/>
        </p:nvSpPr>
        <p:spPr>
          <a:xfrm>
            <a:off x="3851920" y="3716961"/>
            <a:ext cx="4558199" cy="2915722"/>
          </a:xfrm>
          <a:prstGeom prst="wedgeEllipseCallout">
            <a:avLst>
              <a:gd name="adj1" fmla="val 62226"/>
              <a:gd name="adj2" fmla="val 47516"/>
            </a:avLst>
          </a:prstGeom>
          <a:solidFill>
            <a:schemeClr val="bg1"/>
          </a:solidFill>
          <a:ln>
            <a:noFill/>
          </a:ln>
          <a:effectLst>
            <a:outerShdw blurRad="228600" dist="203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l-GR" sz="2800" b="1" dirty="0">
                <a:solidFill>
                  <a:srgbClr val="002060"/>
                </a:solidFill>
                <a:effectLst>
                  <a:outerShdw blurRad="38100" dist="38100" dir="2700000" algn="tl">
                    <a:srgbClr val="000000">
                      <a:alpha val="43137"/>
                    </a:srgbClr>
                  </a:outerShdw>
                </a:effectLst>
              </a:rPr>
              <a:t>Η </a:t>
            </a:r>
            <a:r>
              <a:rPr lang="el-GR" sz="2800" b="1" dirty="0">
                <a:solidFill>
                  <a:srgbClr val="C00000"/>
                </a:solidFill>
                <a:effectLst>
                  <a:outerShdw blurRad="38100" dist="38100" dir="2700000" algn="tl">
                    <a:srgbClr val="000000">
                      <a:alpha val="43137"/>
                    </a:srgbClr>
                  </a:outerShdw>
                </a:effectLst>
              </a:rPr>
              <a:t>καταγραφή </a:t>
            </a:r>
            <a:r>
              <a:rPr lang="el-GR" sz="2800" b="1" dirty="0">
                <a:solidFill>
                  <a:srgbClr val="002060"/>
                </a:solidFill>
                <a:effectLst>
                  <a:outerShdw blurRad="38100" dist="38100" dir="2700000" algn="tl">
                    <a:srgbClr val="000000">
                      <a:alpha val="43137"/>
                    </a:srgbClr>
                  </a:outerShdw>
                </a:effectLst>
              </a:rPr>
              <a:t>της ανθρώπινης </a:t>
            </a:r>
            <a:r>
              <a:rPr lang="el-GR" sz="2800" b="1" dirty="0">
                <a:solidFill>
                  <a:srgbClr val="C00000"/>
                </a:solidFill>
                <a:effectLst>
                  <a:outerShdw blurRad="38100" dist="38100" dir="2700000" algn="tl">
                    <a:srgbClr val="000000">
                      <a:alpha val="43137"/>
                    </a:srgbClr>
                  </a:outerShdw>
                </a:effectLst>
              </a:rPr>
              <a:t>γνώσης </a:t>
            </a:r>
            <a:r>
              <a:rPr lang="el-GR" sz="2800" b="1" dirty="0">
                <a:solidFill>
                  <a:srgbClr val="002060"/>
                </a:solidFill>
                <a:effectLst>
                  <a:outerShdw blurRad="38100" dist="38100" dir="2700000" algn="tl">
                    <a:srgbClr val="000000">
                      <a:alpha val="43137"/>
                    </a:srgbClr>
                  </a:outerShdw>
                </a:effectLst>
              </a:rPr>
              <a:t>και η</a:t>
            </a:r>
            <a:r>
              <a:rPr lang="el-GR" sz="2800" b="1" dirty="0">
                <a:solidFill>
                  <a:srgbClr val="C00000"/>
                </a:solidFill>
                <a:effectLst>
                  <a:outerShdw blurRad="38100" dist="38100" dir="2700000" algn="tl">
                    <a:srgbClr val="000000">
                      <a:alpha val="43137"/>
                    </a:srgbClr>
                  </a:outerShdw>
                </a:effectLst>
              </a:rPr>
              <a:t> πρόσβαση </a:t>
            </a:r>
          </a:p>
          <a:p>
            <a:pPr marL="0" indent="0" algn="ctr">
              <a:buNone/>
            </a:pPr>
            <a:r>
              <a:rPr lang="el-GR" sz="2800" b="1" dirty="0">
                <a:solidFill>
                  <a:srgbClr val="002060"/>
                </a:solidFill>
                <a:effectLst>
                  <a:outerShdw blurRad="38100" dist="38100" dir="2700000" algn="tl">
                    <a:srgbClr val="000000">
                      <a:alpha val="43137"/>
                    </a:srgbClr>
                  </a:outerShdw>
                </a:effectLst>
              </a:rPr>
              <a:t>σ’ αυτήν ήταν</a:t>
            </a:r>
            <a:r>
              <a:rPr lang="el-GR" sz="2800" b="1" dirty="0">
                <a:solidFill>
                  <a:srgbClr val="C00000"/>
                </a:solidFill>
                <a:effectLst>
                  <a:outerShdw blurRad="38100" dist="38100" dir="2700000" algn="tl">
                    <a:srgbClr val="000000">
                      <a:alpha val="43137"/>
                    </a:srgbClr>
                  </a:outerShdw>
                </a:effectLst>
              </a:rPr>
              <a:t> επανάσταση!</a:t>
            </a:r>
          </a:p>
        </p:txBody>
      </p:sp>
    </p:spTree>
    <p:extLst>
      <p:ext uri="{BB962C8B-B14F-4D97-AF65-F5344CB8AC3E}">
        <p14:creationId xmlns:p14="http://schemas.microsoft.com/office/powerpoint/2010/main" val="1190268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468560" y="-350968"/>
            <a:ext cx="10369152" cy="7766856"/>
          </a:xfrm>
          <a:prstGeom prst="rect">
            <a:avLst/>
          </a:prstGeom>
        </p:spPr>
      </p:pic>
      <p:sp>
        <p:nvSpPr>
          <p:cNvPr id="2" name="1 - Τίτλος"/>
          <p:cNvSpPr>
            <a:spLocks noGrp="1"/>
          </p:cNvSpPr>
          <p:nvPr>
            <p:ph type="ctrTitle"/>
          </p:nvPr>
        </p:nvSpPr>
        <p:spPr>
          <a:xfrm>
            <a:off x="829816" y="2549971"/>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Χαρακτηριστικά </a:t>
            </a:r>
            <a:br>
              <a:rPr lang="el-GR" sz="4800" b="1" dirty="0">
                <a:solidFill>
                  <a:srgbClr val="C00000"/>
                </a:solidFill>
                <a:effectLst>
                  <a:outerShdw blurRad="38100" dist="38100" dir="2700000" algn="tl">
                    <a:srgbClr val="000000">
                      <a:alpha val="43137"/>
                    </a:srgbClr>
                  </a:outerShdw>
                </a:effectLst>
                <a:latin typeface="Arial Black" pitchFamily="34" charset="0"/>
              </a:rPr>
            </a:br>
            <a:r>
              <a:rPr lang="el-GR" sz="4800" b="1" dirty="0">
                <a:solidFill>
                  <a:srgbClr val="C00000"/>
                </a:solidFill>
                <a:effectLst>
                  <a:outerShdw blurRad="38100" dist="38100" dir="2700000" algn="tl">
                    <a:srgbClr val="000000">
                      <a:alpha val="43137"/>
                    </a:srgbClr>
                  </a:outerShdw>
                </a:effectLst>
                <a:latin typeface="Arial Black" pitchFamily="34" charset="0"/>
              </a:rPr>
              <a:t>διαφωτισμού</a:t>
            </a:r>
          </a:p>
        </p:txBody>
      </p:sp>
    </p:spTree>
    <p:extLst>
      <p:ext uri="{BB962C8B-B14F-4D97-AF65-F5344CB8AC3E}">
        <p14:creationId xmlns:p14="http://schemas.microsoft.com/office/powerpoint/2010/main" val="23595443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15616" y="-27384"/>
            <a:ext cx="7581528" cy="980728"/>
          </a:xfrm>
        </p:spPr>
        <p:txBody>
          <a:bodyPr/>
          <a:lstStyle/>
          <a:p>
            <a:r>
              <a:rPr lang="el-GR" b="1" dirty="0">
                <a:solidFill>
                  <a:schemeClr val="accent1">
                    <a:lumMod val="50000"/>
                  </a:schemeClr>
                </a:solidFill>
                <a:effectLst>
                  <a:outerShdw blurRad="38100" dist="38100" dir="2700000" algn="tl">
                    <a:srgbClr val="000000">
                      <a:alpha val="43137"/>
                    </a:srgbClr>
                  </a:outerShdw>
                </a:effectLst>
              </a:rPr>
              <a:t>Οι ιδέες και οι φορείς τους</a:t>
            </a:r>
          </a:p>
        </p:txBody>
      </p:sp>
      <p:sp>
        <p:nvSpPr>
          <p:cNvPr id="3" name="2 - Θέση περιεχομένου"/>
          <p:cNvSpPr>
            <a:spLocks noGrp="1"/>
          </p:cNvSpPr>
          <p:nvPr>
            <p:ph idx="1"/>
          </p:nvPr>
        </p:nvSpPr>
        <p:spPr>
          <a:xfrm>
            <a:off x="755576" y="908720"/>
            <a:ext cx="8064896" cy="5949280"/>
          </a:xfrm>
        </p:spPr>
        <p:txBody>
          <a:bodyPr>
            <a:normAutofit/>
          </a:bodyPr>
          <a:lstStyle/>
          <a:p>
            <a:pPr indent="0" algn="ctr">
              <a:buNone/>
            </a:pPr>
            <a:r>
              <a:rPr lang="en-US" dirty="0"/>
              <a:t>	</a:t>
            </a:r>
            <a:r>
              <a:rPr lang="el-GR" sz="3000" dirty="0"/>
              <a:t>Τα προβλήματα που απασχολούσαν καθημερινά όλους τους ανθρώπους έγιναν αντικείμενο </a:t>
            </a:r>
            <a:r>
              <a:rPr lang="en-US" sz="3000" dirty="0"/>
              <a:t> </a:t>
            </a:r>
            <a:r>
              <a:rPr lang="el-GR" sz="3000" dirty="0"/>
              <a:t>έρευνας και μελέτης. </a:t>
            </a:r>
          </a:p>
          <a:p>
            <a:pPr indent="0" algn="ctr">
              <a:buNone/>
            </a:pPr>
            <a:endParaRPr lang="el-GR" sz="3000" dirty="0"/>
          </a:p>
          <a:p>
            <a:pPr indent="0" algn="ctr">
              <a:buNone/>
            </a:pPr>
            <a:r>
              <a:rPr lang="en-US" sz="3000" dirty="0"/>
              <a:t>	</a:t>
            </a:r>
            <a:endParaRPr lang="el-GR" sz="3000" b="1" dirty="0"/>
          </a:p>
        </p:txBody>
      </p:sp>
      <p:pic>
        <p:nvPicPr>
          <p:cNvPr id="5" name="4 - Εικόνα" descr="Kcjg5GnBi.jpeg"/>
          <p:cNvPicPr>
            <a:picLocks noChangeAspect="1"/>
          </p:cNvPicPr>
          <p:nvPr/>
        </p:nvPicPr>
        <p:blipFill>
          <a:blip r:embed="rId2" cstate="print"/>
          <a:stretch>
            <a:fillRect/>
          </a:stretch>
        </p:blipFill>
        <p:spPr>
          <a:xfrm>
            <a:off x="0" y="0"/>
            <a:ext cx="1296144" cy="1222762"/>
          </a:xfrm>
          <a:prstGeom prst="rect">
            <a:avLst/>
          </a:prstGeom>
        </p:spPr>
      </p:pic>
      <p:pic>
        <p:nvPicPr>
          <p:cNvPr id="6" name="5 - Εικόνα" descr="Kcjg5GnBi.jpeg"/>
          <p:cNvPicPr>
            <a:picLocks noChangeAspect="1"/>
          </p:cNvPicPr>
          <p:nvPr/>
        </p:nvPicPr>
        <p:blipFill>
          <a:blip r:embed="rId2" cstate="print"/>
          <a:stretch>
            <a:fillRect/>
          </a:stretch>
        </p:blipFill>
        <p:spPr>
          <a:xfrm rot="997918">
            <a:off x="463133" y="1250650"/>
            <a:ext cx="1232002" cy="1162252"/>
          </a:xfrm>
          <a:prstGeom prst="rect">
            <a:avLst/>
          </a:prstGeom>
        </p:spPr>
      </p:pic>
      <p:pic>
        <p:nvPicPr>
          <p:cNvPr id="7" name="6 - Εικόνα" descr="Kcjg5GnBi.jpeg"/>
          <p:cNvPicPr>
            <a:picLocks noChangeAspect="1"/>
          </p:cNvPicPr>
          <p:nvPr/>
        </p:nvPicPr>
        <p:blipFill>
          <a:blip r:embed="rId2" cstate="print"/>
          <a:stretch>
            <a:fillRect/>
          </a:stretch>
        </p:blipFill>
        <p:spPr>
          <a:xfrm>
            <a:off x="0" y="4653136"/>
            <a:ext cx="1331640" cy="1256249"/>
          </a:xfrm>
          <a:prstGeom prst="rect">
            <a:avLst/>
          </a:prstGeom>
        </p:spPr>
      </p:pic>
      <p:pic>
        <p:nvPicPr>
          <p:cNvPr id="8" name="7 - Εικόνα" descr="Kcjg5GnBi.jpeg"/>
          <p:cNvPicPr>
            <a:picLocks noChangeAspect="1"/>
          </p:cNvPicPr>
          <p:nvPr/>
        </p:nvPicPr>
        <p:blipFill>
          <a:blip r:embed="rId2" cstate="print"/>
          <a:stretch>
            <a:fillRect/>
          </a:stretch>
        </p:blipFill>
        <p:spPr>
          <a:xfrm rot="20937963">
            <a:off x="1031503" y="5465219"/>
            <a:ext cx="1351741" cy="1275212"/>
          </a:xfrm>
          <a:prstGeom prst="rect">
            <a:avLst/>
          </a:prstGeom>
        </p:spPr>
      </p:pic>
      <p:pic>
        <p:nvPicPr>
          <p:cNvPr id="9" name="8 - Εικόνα" descr="Kcjg5GnBi.jpeg"/>
          <p:cNvPicPr>
            <a:picLocks noChangeAspect="1"/>
          </p:cNvPicPr>
          <p:nvPr/>
        </p:nvPicPr>
        <p:blipFill>
          <a:blip r:embed="rId3" cstate="print"/>
          <a:stretch>
            <a:fillRect/>
          </a:stretch>
        </p:blipFill>
        <p:spPr>
          <a:xfrm>
            <a:off x="5220072" y="2492896"/>
            <a:ext cx="3586963" cy="2016224"/>
          </a:xfrm>
          <a:prstGeom prst="rect">
            <a:avLst/>
          </a:prstGeom>
          <a:effectLst>
            <a:outerShdw blurRad="127000" dist="101600" dir="4200000" algn="tl" rotWithShape="0">
              <a:prstClr val="black">
                <a:alpha val="53000"/>
              </a:prstClr>
            </a:outerShdw>
          </a:effectLst>
        </p:spPr>
      </p:pic>
      <p:sp>
        <p:nvSpPr>
          <p:cNvPr id="10" name="9 - TextBox"/>
          <p:cNvSpPr txBox="1"/>
          <p:nvPr/>
        </p:nvSpPr>
        <p:spPr>
          <a:xfrm>
            <a:off x="395536" y="2564904"/>
            <a:ext cx="4536504" cy="1887890"/>
          </a:xfrm>
          <a:prstGeom prst="rect">
            <a:avLst/>
          </a:prstGeom>
          <a:gradFill flip="none" rotWithShape="1">
            <a:gsLst>
              <a:gs pos="0">
                <a:schemeClr val="accent5">
                  <a:lumMod val="20000"/>
                  <a:lumOff val="80000"/>
                </a:schemeClr>
              </a:gs>
              <a:gs pos="50000">
                <a:schemeClr val="accent5">
                  <a:lumMod val="40000"/>
                  <a:lumOff val="60000"/>
                </a:schemeClr>
              </a:gs>
              <a:gs pos="100000">
                <a:srgbClr val="70BDD2"/>
              </a:gs>
            </a:gsLst>
            <a:path path="shape">
              <a:fillToRect l="50000" t="50000" r="50000" b="50000"/>
            </a:path>
            <a:tileRect/>
          </a:gradFill>
          <a:effectLst>
            <a:outerShdw blurRad="127000" dist="101600" dir="4200000" algn="tl" rotWithShape="0">
              <a:prstClr val="black">
                <a:alpha val="53000"/>
              </a:prstClr>
            </a:outerShdw>
          </a:effectLst>
        </p:spPr>
        <p:txBody>
          <a:bodyPr wrap="square" rtlCol="0">
            <a:spAutoFit/>
          </a:bodyPr>
          <a:lstStyle/>
          <a:p>
            <a:pPr indent="0" algn="ctr">
              <a:buNone/>
            </a:pPr>
            <a:r>
              <a:rPr lang="el-GR" sz="2400" dirty="0"/>
              <a:t>Οι διαφωτιστές βασίζονται στον</a:t>
            </a:r>
          </a:p>
          <a:p>
            <a:pPr indent="0" algn="ctr">
              <a:buNone/>
            </a:pPr>
            <a:r>
              <a:rPr lang="el-GR" sz="4000" b="1" dirty="0">
                <a:solidFill>
                  <a:srgbClr val="DD6909"/>
                </a:solidFill>
                <a:effectLst>
                  <a:outerShdw blurRad="38100" dist="38100" dir="2700000" algn="tl">
                    <a:srgbClr val="000000">
                      <a:alpha val="43137"/>
                    </a:srgbClr>
                  </a:outerShdw>
                </a:effectLst>
              </a:rPr>
              <a:t>ορθό λόγο </a:t>
            </a:r>
          </a:p>
          <a:p>
            <a:pPr indent="0" algn="ctr">
              <a:buNone/>
            </a:pPr>
            <a:r>
              <a:rPr lang="el-GR" sz="2400" dirty="0"/>
              <a:t>(τη δύναμη με την οποία </a:t>
            </a:r>
          </a:p>
          <a:p>
            <a:pPr indent="0" algn="ctr">
              <a:buNone/>
            </a:pPr>
            <a:r>
              <a:rPr lang="el-GR" sz="2400" dirty="0"/>
              <a:t>ο άνθρωπος κατανοεί τον κόσμο)</a:t>
            </a:r>
            <a:r>
              <a:rPr lang="el-GR" sz="2400" b="1" dirty="0"/>
              <a:t> </a:t>
            </a:r>
          </a:p>
        </p:txBody>
      </p:sp>
      <p:sp>
        <p:nvSpPr>
          <p:cNvPr id="11" name="10 - TextBox"/>
          <p:cNvSpPr txBox="1"/>
          <p:nvPr/>
        </p:nvSpPr>
        <p:spPr>
          <a:xfrm>
            <a:off x="1547664" y="4611231"/>
            <a:ext cx="7596336" cy="2246769"/>
          </a:xfrm>
          <a:prstGeom prst="rect">
            <a:avLst/>
          </a:prstGeom>
          <a:noFill/>
        </p:spPr>
        <p:txBody>
          <a:bodyPr wrap="square" rtlCol="0">
            <a:spAutoFit/>
          </a:bodyPr>
          <a:lstStyle/>
          <a:p>
            <a:pPr indent="0" algn="ctr">
              <a:buNone/>
            </a:pPr>
            <a:r>
              <a:rPr lang="el-GR" sz="2800" dirty="0"/>
              <a:t>και προτείνουν λύσεις </a:t>
            </a:r>
          </a:p>
          <a:p>
            <a:pPr indent="0" algn="ctr">
              <a:buNone/>
            </a:pPr>
            <a:r>
              <a:rPr lang="el-GR" sz="2800" dirty="0"/>
              <a:t>για την </a:t>
            </a:r>
            <a:r>
              <a:rPr lang="el-GR" sz="2800" b="1" dirty="0">
                <a:solidFill>
                  <a:schemeClr val="accent1">
                    <a:lumMod val="75000"/>
                  </a:schemeClr>
                </a:solidFill>
                <a:effectLst>
                  <a:outerShdw blurRad="38100" dist="38100" dir="2700000" algn="tl">
                    <a:srgbClr val="000000">
                      <a:alpha val="43137"/>
                    </a:srgbClr>
                  </a:outerShdw>
                </a:effectLst>
              </a:rPr>
              <a:t>βελτίωση της ζωής του ανθρώπου</a:t>
            </a:r>
            <a:r>
              <a:rPr lang="el-GR" sz="2800" dirty="0">
                <a:solidFill>
                  <a:schemeClr val="accent1">
                    <a:lumMod val="75000"/>
                  </a:schemeClr>
                </a:solidFill>
                <a:effectLst>
                  <a:outerShdw blurRad="38100" dist="38100" dir="2700000" algn="tl">
                    <a:srgbClr val="000000">
                      <a:alpha val="43137"/>
                    </a:srgbClr>
                  </a:outerShdw>
                </a:effectLst>
              </a:rPr>
              <a:t> </a:t>
            </a:r>
          </a:p>
          <a:p>
            <a:pPr indent="0" algn="ctr">
              <a:buNone/>
            </a:pPr>
            <a:r>
              <a:rPr lang="el-GR" sz="2800" dirty="0"/>
              <a:t>και την </a:t>
            </a:r>
            <a:r>
              <a:rPr lang="el-GR" sz="2800" b="1" dirty="0">
                <a:solidFill>
                  <a:schemeClr val="accent1">
                    <a:lumMod val="75000"/>
                  </a:schemeClr>
                </a:solidFill>
                <a:effectLst>
                  <a:outerShdw blurRad="38100" dist="38100" dir="2700000" algn="tl">
                    <a:srgbClr val="000000">
                      <a:alpha val="43137"/>
                    </a:srgbClr>
                  </a:outerShdw>
                </a:effectLst>
              </a:rPr>
              <a:t>ανάπλαση της κοινωνίας</a:t>
            </a:r>
            <a:r>
              <a:rPr lang="el-GR" sz="2800" dirty="0"/>
              <a:t>. </a:t>
            </a:r>
          </a:p>
          <a:p>
            <a:pPr indent="0" algn="ctr">
              <a:buNone/>
            </a:pPr>
            <a:r>
              <a:rPr lang="en-US" sz="2800" dirty="0"/>
              <a:t>	</a:t>
            </a:r>
            <a:r>
              <a:rPr lang="el-GR" sz="2800" dirty="0"/>
              <a:t>Τελικός στόχος αυτής της προσπάθειας </a:t>
            </a:r>
          </a:p>
          <a:p>
            <a:pPr indent="0" algn="ctr">
              <a:buNone/>
            </a:pPr>
            <a:r>
              <a:rPr lang="el-GR" sz="2800" dirty="0"/>
              <a:t>είναι η </a:t>
            </a:r>
            <a:r>
              <a:rPr lang="el-GR" sz="2800" b="1" dirty="0">
                <a:solidFill>
                  <a:srgbClr val="DD6909"/>
                </a:solidFill>
                <a:effectLst>
                  <a:outerShdw blurRad="38100" dist="38100" dir="2700000" algn="tl">
                    <a:srgbClr val="000000">
                      <a:alpha val="43137"/>
                    </a:srgbClr>
                  </a:outerShdw>
                </a:effectLst>
              </a:rPr>
              <a:t>γνώση</a:t>
            </a:r>
            <a:r>
              <a:rPr lang="el-GR" sz="2800" dirty="0"/>
              <a:t>, η </a:t>
            </a:r>
            <a:r>
              <a:rPr lang="el-GR" sz="2800" b="1" dirty="0">
                <a:solidFill>
                  <a:srgbClr val="DD6909"/>
                </a:solidFill>
                <a:effectLst>
                  <a:outerShdw blurRad="38100" dist="38100" dir="2700000" algn="tl">
                    <a:srgbClr val="000000">
                      <a:alpha val="43137"/>
                    </a:srgbClr>
                  </a:outerShdw>
                </a:effectLst>
              </a:rPr>
              <a:t>ελευθερία</a:t>
            </a:r>
            <a:r>
              <a:rPr lang="el-GR" sz="2800" dirty="0">
                <a:effectLst>
                  <a:outerShdw blurRad="38100" dist="38100" dir="2700000" algn="tl">
                    <a:srgbClr val="000000">
                      <a:alpha val="43137"/>
                    </a:srgbClr>
                  </a:outerShdw>
                </a:effectLst>
              </a:rPr>
              <a:t> </a:t>
            </a:r>
            <a:r>
              <a:rPr lang="el-GR" sz="2800" dirty="0"/>
              <a:t>και η </a:t>
            </a:r>
            <a:r>
              <a:rPr lang="el-GR" sz="2800" b="1" dirty="0">
                <a:solidFill>
                  <a:srgbClr val="DD6909"/>
                </a:solidFill>
                <a:effectLst>
                  <a:outerShdw blurRad="38100" dist="38100" dir="2700000" algn="tl">
                    <a:srgbClr val="000000">
                      <a:alpha val="43137"/>
                    </a:srgbClr>
                  </a:outerShdw>
                </a:effectLst>
              </a:rPr>
              <a:t>ευτυχία</a:t>
            </a:r>
            <a:r>
              <a:rPr lang="el-GR" sz="2800" dirty="0"/>
              <a:t>.</a:t>
            </a: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30621"/>
            <a:ext cx="9144000" cy="900339"/>
          </a:xfrm>
        </p:spPr>
        <p:txBody>
          <a:bodyPr>
            <a:normAutofit/>
          </a:bodyPr>
          <a:lstStyle/>
          <a:p>
            <a:r>
              <a:rPr lang="el-GR" sz="3300" b="1" dirty="0">
                <a:solidFill>
                  <a:srgbClr val="002060"/>
                </a:solidFill>
              </a:rPr>
              <a:t>Απασχόλησαν τους Διαφωτιστές </a:t>
            </a:r>
            <a:r>
              <a:rPr lang="el-GR" sz="3300" b="1" dirty="0">
                <a:solidFill>
                  <a:srgbClr val="C00000"/>
                </a:solidFill>
                <a:effectLst>
                  <a:outerShdw blurRad="38100" dist="38100" dir="2700000" algn="tl">
                    <a:srgbClr val="000000">
                      <a:alpha val="43137"/>
                    </a:srgbClr>
                  </a:outerShdw>
                </a:effectLst>
              </a:rPr>
              <a:t>ερωτήματα</a:t>
            </a:r>
            <a:r>
              <a:rPr lang="el-GR" sz="3300" dirty="0">
                <a:solidFill>
                  <a:srgbClr val="002060"/>
                </a:solidFill>
              </a:rPr>
              <a:t>…</a:t>
            </a:r>
          </a:p>
        </p:txBody>
      </p:sp>
      <p:pic>
        <p:nvPicPr>
          <p:cNvPr id="4" name="3 - Θέση περιεχομένου" descr="60-free-cartoon-face-clipart-illustration-1.jpg"/>
          <p:cNvPicPr>
            <a:picLocks noGrp="1" noChangeAspect="1"/>
          </p:cNvPicPr>
          <p:nvPr>
            <p:ph idx="1"/>
          </p:nvPr>
        </p:nvPicPr>
        <p:blipFill>
          <a:blip r:embed="rId2" cstate="print">
            <a:clrChange>
              <a:clrFrom>
                <a:srgbClr val="FFFFFF"/>
              </a:clrFrom>
              <a:clrTo>
                <a:srgbClr val="FFFFFF">
                  <a:alpha val="0"/>
                </a:srgbClr>
              </a:clrTo>
            </a:clrChange>
          </a:blip>
          <a:stretch>
            <a:fillRect/>
          </a:stretch>
        </p:blipFill>
        <p:spPr>
          <a:xfrm>
            <a:off x="6372200" y="1334635"/>
            <a:ext cx="2553582" cy="2094365"/>
          </a:xfrm>
          <a:prstGeom prst="rect">
            <a:avLst/>
          </a:prstGeom>
          <a:ln>
            <a:noFill/>
          </a:ln>
          <a:effectLst>
            <a:outerShdw blurRad="292100" dist="139700" dir="2700000" algn="tl" rotWithShape="0">
              <a:srgbClr val="333333">
                <a:alpha val="65000"/>
              </a:srgbClr>
            </a:outerShdw>
          </a:effectLst>
        </p:spPr>
      </p:pic>
      <p:sp>
        <p:nvSpPr>
          <p:cNvPr id="5" name="4 - Ελλειψοειδής επεξήγηση"/>
          <p:cNvSpPr/>
          <p:nvPr/>
        </p:nvSpPr>
        <p:spPr>
          <a:xfrm>
            <a:off x="755576" y="1326912"/>
            <a:ext cx="2376264" cy="1656184"/>
          </a:xfrm>
          <a:prstGeom prst="wedgeEllipseCallout">
            <a:avLst>
              <a:gd name="adj1" fmla="val -69353"/>
              <a:gd name="adj2" fmla="val 92106"/>
            </a:avLst>
          </a:prstGeom>
          <a:solidFill>
            <a:schemeClr val="bg1"/>
          </a:solidFill>
          <a:ln w="12700">
            <a:solidFill>
              <a:schemeClr val="tx1">
                <a:lumMod val="65000"/>
                <a:lumOff val="35000"/>
              </a:schemeClr>
            </a:solidFill>
          </a:ln>
          <a:effectLst>
            <a:innerShdw blurRad="139700" dist="88900" dir="5760000">
              <a:schemeClr val="tx1">
                <a:lumMod val="75000"/>
                <a:lumOff val="25000"/>
                <a:alpha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002060"/>
                </a:solidFill>
                <a:effectLst>
                  <a:outerShdw blurRad="38100" dist="38100" dir="2700000" algn="tl">
                    <a:srgbClr val="000000">
                      <a:alpha val="43137"/>
                    </a:srgbClr>
                  </a:outerShdw>
                </a:effectLst>
              </a:rPr>
              <a:t>Τι είναι ο </a:t>
            </a:r>
            <a:r>
              <a:rPr lang="el-GR" sz="2800" b="1" dirty="0">
                <a:solidFill>
                  <a:srgbClr val="C00000"/>
                </a:solidFill>
                <a:effectLst>
                  <a:outerShdw blurRad="38100" dist="38100" dir="2700000" algn="tl">
                    <a:srgbClr val="000000">
                      <a:alpha val="43137"/>
                    </a:srgbClr>
                  </a:outerShdw>
                </a:effectLst>
              </a:rPr>
              <a:t>πολίτης;</a:t>
            </a:r>
          </a:p>
        </p:txBody>
      </p:sp>
      <p:sp>
        <p:nvSpPr>
          <p:cNvPr id="6" name="5 - Ελλειψοειδής επεξήγηση"/>
          <p:cNvSpPr/>
          <p:nvPr/>
        </p:nvSpPr>
        <p:spPr>
          <a:xfrm>
            <a:off x="3527884" y="1030961"/>
            <a:ext cx="2376264" cy="1656184"/>
          </a:xfrm>
          <a:prstGeom prst="wedgeEllipseCallout">
            <a:avLst>
              <a:gd name="adj1" fmla="val 68396"/>
              <a:gd name="adj2" fmla="val 90505"/>
            </a:avLst>
          </a:prstGeom>
          <a:solidFill>
            <a:schemeClr val="bg1"/>
          </a:solidFill>
          <a:ln w="12700">
            <a:solidFill>
              <a:schemeClr val="tx1">
                <a:lumMod val="65000"/>
                <a:lumOff val="35000"/>
              </a:schemeClr>
            </a:solidFill>
          </a:ln>
          <a:effectLst>
            <a:innerShdw blurRad="139700" dist="88900" dir="5760000">
              <a:schemeClr val="tx1">
                <a:lumMod val="75000"/>
                <a:lumOff val="25000"/>
                <a:alpha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002060"/>
                </a:solidFill>
                <a:effectLst>
                  <a:outerShdw blurRad="38100" dist="38100" dir="2700000" algn="tl">
                    <a:srgbClr val="000000">
                      <a:alpha val="43137"/>
                    </a:srgbClr>
                  </a:outerShdw>
                </a:effectLst>
              </a:rPr>
              <a:t>Ποια τα </a:t>
            </a:r>
            <a:r>
              <a:rPr lang="el-GR" sz="2800" b="1" dirty="0">
                <a:solidFill>
                  <a:srgbClr val="C00000"/>
                </a:solidFill>
                <a:effectLst>
                  <a:outerShdw blurRad="38100" dist="38100" dir="2700000" algn="tl">
                    <a:srgbClr val="000000">
                      <a:alpha val="43137"/>
                    </a:srgbClr>
                  </a:outerShdw>
                </a:effectLst>
              </a:rPr>
              <a:t>όρια;</a:t>
            </a:r>
          </a:p>
        </p:txBody>
      </p:sp>
      <p:sp>
        <p:nvSpPr>
          <p:cNvPr id="7" name="6 - Ελλειψοειδής επεξήγηση"/>
          <p:cNvSpPr/>
          <p:nvPr/>
        </p:nvSpPr>
        <p:spPr>
          <a:xfrm>
            <a:off x="5508104" y="3789040"/>
            <a:ext cx="3240360" cy="1440160"/>
          </a:xfrm>
          <a:prstGeom prst="wedgeEllipseCallout">
            <a:avLst>
              <a:gd name="adj1" fmla="val -34691"/>
              <a:gd name="adj2" fmla="val 117312"/>
            </a:avLst>
          </a:prstGeom>
          <a:solidFill>
            <a:schemeClr val="bg1"/>
          </a:solidFill>
          <a:ln w="12700">
            <a:solidFill>
              <a:schemeClr val="tx1">
                <a:lumMod val="65000"/>
                <a:lumOff val="35000"/>
              </a:schemeClr>
            </a:solidFill>
          </a:ln>
          <a:effectLst>
            <a:innerShdw blurRad="139700" dist="88900" dir="5760000">
              <a:schemeClr val="tx1">
                <a:lumMod val="75000"/>
                <a:lumOff val="25000"/>
                <a:alpha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002060"/>
                </a:solidFill>
                <a:effectLst>
                  <a:outerShdw blurRad="38100" dist="38100" dir="2700000" algn="tl">
                    <a:srgbClr val="000000">
                      <a:alpha val="43137"/>
                    </a:srgbClr>
                  </a:outerShdw>
                </a:effectLst>
              </a:rPr>
              <a:t>Ποιες οι </a:t>
            </a:r>
            <a:r>
              <a:rPr lang="el-GR" sz="2800" b="1" dirty="0">
                <a:solidFill>
                  <a:srgbClr val="C00000"/>
                </a:solidFill>
                <a:effectLst>
                  <a:outerShdw blurRad="38100" dist="38100" dir="2700000" algn="tl">
                    <a:srgbClr val="000000">
                      <a:alpha val="43137"/>
                    </a:srgbClr>
                  </a:outerShdw>
                </a:effectLst>
              </a:rPr>
              <a:t>υποχρεώσεις;</a:t>
            </a:r>
          </a:p>
        </p:txBody>
      </p:sp>
      <p:sp>
        <p:nvSpPr>
          <p:cNvPr id="9" name="8 - Ελλειψοειδής επεξήγηση"/>
          <p:cNvSpPr/>
          <p:nvPr/>
        </p:nvSpPr>
        <p:spPr>
          <a:xfrm>
            <a:off x="251520" y="4022328"/>
            <a:ext cx="3024336" cy="1512168"/>
          </a:xfrm>
          <a:prstGeom prst="wedgeEllipseCallout">
            <a:avLst>
              <a:gd name="adj1" fmla="val 57800"/>
              <a:gd name="adj2" fmla="val 90506"/>
            </a:avLst>
          </a:prstGeom>
          <a:solidFill>
            <a:schemeClr val="bg1"/>
          </a:solidFill>
          <a:ln w="12700">
            <a:solidFill>
              <a:schemeClr val="tx1">
                <a:lumMod val="65000"/>
                <a:lumOff val="35000"/>
              </a:schemeClr>
            </a:solidFill>
          </a:ln>
          <a:effectLst>
            <a:innerShdw blurRad="139700" dist="88900" dir="5760000">
              <a:schemeClr val="tx1">
                <a:lumMod val="75000"/>
                <a:lumOff val="25000"/>
                <a:alpha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002060"/>
                </a:solidFill>
                <a:effectLst>
                  <a:outerShdw blurRad="38100" dist="38100" dir="2700000" algn="tl">
                    <a:srgbClr val="000000">
                      <a:alpha val="43137"/>
                    </a:srgbClr>
                  </a:outerShdw>
                </a:effectLst>
              </a:rPr>
              <a:t>Ποια τα </a:t>
            </a:r>
            <a:r>
              <a:rPr lang="el-GR" sz="2800" b="1" dirty="0">
                <a:solidFill>
                  <a:srgbClr val="C00000"/>
                </a:solidFill>
                <a:effectLst>
                  <a:outerShdw blurRad="38100" dist="38100" dir="2700000" algn="tl">
                    <a:srgbClr val="000000">
                      <a:alpha val="43137"/>
                    </a:srgbClr>
                  </a:outerShdw>
                </a:effectLst>
              </a:rPr>
              <a:t>δικαιώματα;</a:t>
            </a:r>
          </a:p>
        </p:txBody>
      </p:sp>
      <p:sp>
        <p:nvSpPr>
          <p:cNvPr id="10" name="9 - Ελλειψοειδής επεξήγηση"/>
          <p:cNvSpPr/>
          <p:nvPr/>
        </p:nvSpPr>
        <p:spPr>
          <a:xfrm>
            <a:off x="2555776" y="2881393"/>
            <a:ext cx="3024336" cy="1512168"/>
          </a:xfrm>
          <a:prstGeom prst="wedgeEllipseCallout">
            <a:avLst>
              <a:gd name="adj1" fmla="val 18363"/>
              <a:gd name="adj2" fmla="val 157986"/>
            </a:avLst>
          </a:prstGeom>
          <a:solidFill>
            <a:schemeClr val="bg1"/>
          </a:solidFill>
          <a:ln w="12700">
            <a:solidFill>
              <a:schemeClr val="tx1">
                <a:lumMod val="65000"/>
                <a:lumOff val="35000"/>
              </a:schemeClr>
            </a:solidFill>
          </a:ln>
          <a:effectLst>
            <a:innerShdw blurRad="139700" dist="88900" dir="5760000">
              <a:schemeClr val="tx1">
                <a:lumMod val="75000"/>
                <a:lumOff val="25000"/>
                <a:alpha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002060"/>
                </a:solidFill>
                <a:effectLst>
                  <a:outerShdw blurRad="38100" dist="38100" dir="2700000" algn="tl">
                    <a:srgbClr val="000000">
                      <a:alpha val="43137"/>
                    </a:srgbClr>
                  </a:outerShdw>
                </a:effectLst>
              </a:rPr>
              <a:t>Τι γίνεται στη </a:t>
            </a:r>
            <a:r>
              <a:rPr lang="el-GR" sz="2800" b="1" dirty="0">
                <a:solidFill>
                  <a:srgbClr val="C00000"/>
                </a:solidFill>
                <a:effectLst>
                  <a:outerShdw blurRad="38100" dist="38100" dir="2700000" algn="tl">
                    <a:srgbClr val="000000">
                      <a:alpha val="43137"/>
                    </a:srgbClr>
                  </a:outerShdw>
                </a:effectLst>
              </a:rPr>
              <a:t>φύση;</a:t>
            </a:r>
          </a:p>
        </p:txBody>
      </p:sp>
      <p:sp>
        <p:nvSpPr>
          <p:cNvPr id="11" name="1 - Τίτλος"/>
          <p:cNvSpPr txBox="1">
            <a:spLocks/>
          </p:cNvSpPr>
          <p:nvPr/>
        </p:nvSpPr>
        <p:spPr>
          <a:xfrm>
            <a:off x="0" y="6165304"/>
            <a:ext cx="9144000" cy="634082"/>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300" b="1" i="0" u="none" strike="noStrike" kern="1200" cap="none" spc="0" normalizeH="0" baseline="0" noProof="0" dirty="0">
                <a:ln>
                  <a:noFill/>
                </a:ln>
                <a:solidFill>
                  <a:srgbClr val="002060"/>
                </a:solidFill>
                <a:effectLst/>
                <a:uLnTx/>
                <a:uFillTx/>
                <a:latin typeface="+mj-lt"/>
                <a:ea typeface="+mj-ea"/>
                <a:cs typeface="+mj-cs"/>
              </a:rPr>
              <a:t>Είναι βαθιά </a:t>
            </a:r>
            <a:r>
              <a:rPr kumimoji="0" lang="el-GR" sz="3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rPr>
              <a:t>πολιτική</a:t>
            </a:r>
            <a:r>
              <a:rPr kumimoji="0" lang="el-GR" sz="33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3300" b="1" i="0" u="none" strike="noStrike" kern="1200" cap="none" spc="0" normalizeH="0" baseline="0" noProof="0" dirty="0">
                <a:ln>
                  <a:noFill/>
                </a:ln>
                <a:solidFill>
                  <a:srgbClr val="002060"/>
                </a:solidFill>
                <a:effectLst/>
                <a:uLnTx/>
                <a:uFillTx/>
                <a:latin typeface="+mj-lt"/>
                <a:ea typeface="+mj-ea"/>
                <a:cs typeface="+mj-cs"/>
              </a:rPr>
              <a:t>η συζήτηση του διαφωτισμού…</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0.70"/>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396552" y="-315416"/>
            <a:ext cx="10369152" cy="7766856"/>
          </a:xfrm>
          <a:prstGeom prst="rect">
            <a:avLst/>
          </a:prstGeom>
        </p:spPr>
      </p:pic>
      <p:sp>
        <p:nvSpPr>
          <p:cNvPr id="2" name="1 - Τίτλος"/>
          <p:cNvSpPr>
            <a:spLocks noGrp="1"/>
          </p:cNvSpPr>
          <p:nvPr>
            <p:ph type="ctrTitle"/>
          </p:nvPr>
        </p:nvSpPr>
        <p:spPr>
          <a:xfrm>
            <a:off x="829816" y="2549971"/>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Εκπρόσωποι </a:t>
            </a:r>
            <a:br>
              <a:rPr lang="el-GR" sz="4800" b="1" dirty="0">
                <a:solidFill>
                  <a:srgbClr val="C00000"/>
                </a:solidFill>
                <a:effectLst>
                  <a:outerShdw blurRad="38100" dist="38100" dir="2700000" algn="tl">
                    <a:srgbClr val="000000">
                      <a:alpha val="43137"/>
                    </a:srgbClr>
                  </a:outerShdw>
                </a:effectLst>
                <a:latin typeface="Arial Black" pitchFamily="34" charset="0"/>
              </a:rPr>
            </a:br>
            <a:r>
              <a:rPr lang="el-GR" sz="4800" b="1" dirty="0">
                <a:solidFill>
                  <a:srgbClr val="C00000"/>
                </a:solidFill>
                <a:effectLst>
                  <a:outerShdw blurRad="38100" dist="38100" dir="2700000" algn="tl">
                    <a:srgbClr val="000000">
                      <a:alpha val="43137"/>
                    </a:srgbClr>
                  </a:outerShdw>
                </a:effectLst>
                <a:latin typeface="Arial Black" pitchFamily="34" charset="0"/>
              </a:rPr>
              <a:t>διαφωτισμού</a:t>
            </a:r>
          </a:p>
        </p:txBody>
      </p:sp>
    </p:spTree>
    <p:extLst>
      <p:ext uri="{BB962C8B-B14F-4D97-AF65-F5344CB8AC3E}">
        <p14:creationId xmlns:p14="http://schemas.microsoft.com/office/powerpoint/2010/main" val="39280688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DC03B2-03E3-42DF-BADB-EC037ABE9F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2849" r="5879"/>
          <a:stretch/>
        </p:blipFill>
        <p:spPr bwMode="auto">
          <a:xfrm>
            <a:off x="190304" y="240616"/>
            <a:ext cx="3741572" cy="4549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title"/>
          </p:nvPr>
        </p:nvSpPr>
        <p:spPr>
          <a:xfrm>
            <a:off x="210126" y="5301208"/>
            <a:ext cx="2950632" cy="1143000"/>
          </a:xfrm>
        </p:spPr>
        <p:txBody>
          <a:bodyPr>
            <a:noAutofit/>
          </a:bodyPr>
          <a:lstStyle/>
          <a:p>
            <a:r>
              <a:rPr lang="el-GR" sz="3600" b="1" dirty="0">
                <a:solidFill>
                  <a:srgbClr val="002060"/>
                </a:solidFill>
                <a:effectLst>
                  <a:outerShdw blurRad="38100" dist="38100" dir="2700000" algn="tl">
                    <a:srgbClr val="000000">
                      <a:alpha val="43137"/>
                    </a:srgbClr>
                  </a:outerShdw>
                </a:effectLst>
              </a:rPr>
              <a:t>Ρενέ </a:t>
            </a:r>
            <a:r>
              <a:rPr lang="el-GR" sz="3600" b="1" dirty="0" err="1">
                <a:solidFill>
                  <a:srgbClr val="002060"/>
                </a:solidFill>
                <a:effectLst>
                  <a:outerShdw blurRad="38100" dist="38100" dir="2700000" algn="tl">
                    <a:srgbClr val="000000">
                      <a:alpha val="43137"/>
                    </a:srgbClr>
                  </a:outerShdw>
                </a:effectLst>
              </a:rPr>
              <a:t>Ντεκάρτ</a:t>
            </a:r>
            <a:br>
              <a:rPr lang="el-GR" sz="3600" b="1" dirty="0">
                <a:solidFill>
                  <a:srgbClr val="002060"/>
                </a:solidFill>
                <a:effectLst>
                  <a:outerShdw blurRad="38100" dist="38100" dir="2700000" algn="tl">
                    <a:srgbClr val="000000">
                      <a:alpha val="43137"/>
                    </a:srgbClr>
                  </a:outerShdw>
                </a:effectLst>
              </a:rPr>
            </a:br>
            <a:r>
              <a:rPr lang="el-GR" sz="3600" b="1" dirty="0">
                <a:solidFill>
                  <a:srgbClr val="002060"/>
                </a:solidFill>
                <a:effectLst>
                  <a:outerShdw blurRad="38100" dist="38100" dir="2700000" algn="tl">
                    <a:srgbClr val="000000">
                      <a:alpha val="43137"/>
                    </a:srgbClr>
                  </a:outerShdw>
                </a:effectLst>
              </a:rPr>
              <a:t>(Καρτέσιος)</a:t>
            </a:r>
          </a:p>
        </p:txBody>
      </p:sp>
      <p:sp>
        <p:nvSpPr>
          <p:cNvPr id="5" name="4 - Επεξήγηση με σύννεφο"/>
          <p:cNvSpPr/>
          <p:nvPr/>
        </p:nvSpPr>
        <p:spPr>
          <a:xfrm>
            <a:off x="3995936" y="4221088"/>
            <a:ext cx="5021820" cy="2324288"/>
          </a:xfrm>
          <a:prstGeom prst="cloudCallout">
            <a:avLst>
              <a:gd name="adj1" fmla="val -56692"/>
              <a:gd name="adj2" fmla="val -69469"/>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C00000"/>
                </a:solidFill>
                <a:effectLst>
                  <a:outerShdw blurRad="38100" dist="38100" dir="2700000" algn="tl">
                    <a:srgbClr val="000000">
                      <a:alpha val="43137"/>
                    </a:srgbClr>
                  </a:outerShdw>
                </a:effectLst>
              </a:rPr>
              <a:t>Σκέφτομαι, </a:t>
            </a:r>
          </a:p>
          <a:p>
            <a:pPr algn="ctr"/>
            <a:r>
              <a:rPr lang="el-GR" sz="4000" b="1" dirty="0">
                <a:solidFill>
                  <a:srgbClr val="C00000"/>
                </a:solidFill>
                <a:effectLst>
                  <a:outerShdw blurRad="38100" dist="38100" dir="2700000" algn="tl">
                    <a:srgbClr val="000000">
                      <a:alpha val="43137"/>
                    </a:srgbClr>
                  </a:outerShdw>
                </a:effectLst>
              </a:rPr>
              <a:t>άρα υπάρχω.</a:t>
            </a:r>
          </a:p>
        </p:txBody>
      </p:sp>
      <p:sp>
        <p:nvSpPr>
          <p:cNvPr id="6" name="1 - Τίτλος"/>
          <p:cNvSpPr txBox="1">
            <a:spLocks/>
          </p:cNvSpPr>
          <p:nvPr/>
        </p:nvSpPr>
        <p:spPr>
          <a:xfrm>
            <a:off x="4122180" y="105312"/>
            <a:ext cx="5021820" cy="4425136"/>
          </a:xfrm>
          <a:prstGeom prst="rect">
            <a:avLst/>
          </a:prstGeom>
        </p:spPr>
        <p:txBody>
          <a:bodyPr vert="horz" lIns="91440" tIns="45720" rIns="91440" bIns="45720" rtlCol="0" anchor="ctr">
            <a:normAutofit/>
          </a:bodyPr>
          <a:lstStyle/>
          <a:p>
            <a:pPr marL="571500" lvl="0" indent="-571500">
              <a:spcBef>
                <a:spcPct val="0"/>
              </a:spcBef>
              <a:buFont typeface="Arial" panose="020B0604020202020204" pitchFamily="34" charset="0"/>
              <a:buChar char="•"/>
              <a:defRPr/>
            </a:pPr>
            <a:r>
              <a:rPr lang="el-GR" sz="3600" dirty="0">
                <a:solidFill>
                  <a:srgbClr val="002060"/>
                </a:solidFill>
                <a:effectLst>
                  <a:outerShdw blurRad="38100" dist="38100" dir="2700000" algn="tl">
                    <a:srgbClr val="000000">
                      <a:alpha val="43137"/>
                    </a:srgbClr>
                  </a:outerShdw>
                </a:effectLst>
                <a:latin typeface="+mj-lt"/>
                <a:ea typeface="+mj-ea"/>
                <a:cs typeface="+mj-cs"/>
              </a:rPr>
              <a:t>Γάλλος φιλόσοφος, μαθηματικός και επιστήμονας φυσικών επιστημών.</a:t>
            </a:r>
          </a:p>
          <a:p>
            <a:pPr marL="571500" lvl="0" indent="-571500">
              <a:spcBef>
                <a:spcPct val="0"/>
              </a:spcBef>
              <a:buFont typeface="Arial" panose="020B0604020202020204" pitchFamily="34" charset="0"/>
              <a:buChar char="•"/>
              <a:defRPr/>
            </a:pPr>
            <a:r>
              <a:rPr lang="el-GR" sz="3600" b="1" dirty="0">
                <a:solidFill>
                  <a:srgbClr val="002060"/>
                </a:solidFill>
                <a:effectLst>
                  <a:outerShdw blurRad="38100" dist="38100" dir="2700000" algn="tl">
                    <a:srgbClr val="000000">
                      <a:alpha val="43137"/>
                    </a:srgbClr>
                  </a:outerShdw>
                </a:effectLst>
                <a:latin typeface="+mj-lt"/>
                <a:ea typeface="+mj-ea"/>
                <a:cs typeface="+mj-cs"/>
              </a:rPr>
              <a:t>ορθολογισμός</a:t>
            </a:r>
          </a:p>
          <a:p>
            <a:pPr marL="571500" lvl="0" indent="-571500">
              <a:spcBef>
                <a:spcPct val="0"/>
              </a:spcBef>
              <a:buFont typeface="Arial" panose="020B0604020202020204" pitchFamily="34" charset="0"/>
              <a:buChar char="•"/>
              <a:defRPr/>
            </a:pPr>
            <a:r>
              <a:rPr kumimoji="0" lang="el-GR"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σκεπτικισμός</a:t>
            </a:r>
          </a:p>
        </p:txBody>
      </p:sp>
    </p:spTree>
    <p:extLst>
      <p:ext uri="{BB962C8B-B14F-4D97-AF65-F5344CB8AC3E}">
        <p14:creationId xmlns:p14="http://schemas.microsoft.com/office/powerpoint/2010/main" val="4907317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DC03B2-03E3-42DF-BADB-EC037ABE9F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757" t="980" r="5083" b="15478"/>
          <a:stretch/>
        </p:blipFill>
        <p:spPr bwMode="auto">
          <a:xfrm>
            <a:off x="251520" y="240616"/>
            <a:ext cx="3816424" cy="4700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title"/>
          </p:nvPr>
        </p:nvSpPr>
        <p:spPr>
          <a:xfrm>
            <a:off x="0" y="5225804"/>
            <a:ext cx="2646824" cy="1143000"/>
          </a:xfrm>
        </p:spPr>
        <p:txBody>
          <a:bodyPr>
            <a:noAutofit/>
          </a:bodyPr>
          <a:lstStyle/>
          <a:p>
            <a:r>
              <a:rPr lang="el-GR" sz="3600" b="1" dirty="0">
                <a:solidFill>
                  <a:srgbClr val="002060"/>
                </a:solidFill>
                <a:effectLst>
                  <a:outerShdw blurRad="38100" dist="38100" dir="2700000" algn="tl">
                    <a:srgbClr val="000000">
                      <a:alpha val="43137"/>
                    </a:srgbClr>
                  </a:outerShdw>
                </a:effectLst>
              </a:rPr>
              <a:t>Ισαάκ </a:t>
            </a:r>
            <a:br>
              <a:rPr lang="el-GR" sz="3600" b="1" dirty="0">
                <a:solidFill>
                  <a:srgbClr val="002060"/>
                </a:solidFill>
                <a:effectLst>
                  <a:outerShdw blurRad="38100" dist="38100" dir="2700000" algn="tl">
                    <a:srgbClr val="000000">
                      <a:alpha val="43137"/>
                    </a:srgbClr>
                  </a:outerShdw>
                </a:effectLst>
              </a:rPr>
            </a:br>
            <a:r>
              <a:rPr lang="el-GR" sz="3600" b="1" dirty="0" err="1">
                <a:solidFill>
                  <a:srgbClr val="002060"/>
                </a:solidFill>
                <a:effectLst>
                  <a:outerShdw blurRad="38100" dist="38100" dir="2700000" algn="tl">
                    <a:srgbClr val="000000">
                      <a:alpha val="43137"/>
                    </a:srgbClr>
                  </a:outerShdw>
                </a:effectLst>
              </a:rPr>
              <a:t>Νεύτων</a:t>
            </a:r>
            <a:endParaRPr lang="el-GR" sz="3600" b="1" dirty="0">
              <a:solidFill>
                <a:srgbClr val="002060"/>
              </a:solidFill>
              <a:effectLst>
                <a:outerShdw blurRad="38100" dist="38100" dir="2700000" algn="tl">
                  <a:srgbClr val="000000">
                    <a:alpha val="43137"/>
                  </a:srgbClr>
                </a:outerShdw>
              </a:effectLst>
            </a:endParaRPr>
          </a:p>
        </p:txBody>
      </p:sp>
      <p:sp>
        <p:nvSpPr>
          <p:cNvPr id="5" name="4 - Επεξήγηση με σύννεφο"/>
          <p:cNvSpPr/>
          <p:nvPr/>
        </p:nvSpPr>
        <p:spPr>
          <a:xfrm>
            <a:off x="2466326" y="4702120"/>
            <a:ext cx="6677674" cy="1951320"/>
          </a:xfrm>
          <a:prstGeom prst="cloudCallout">
            <a:avLst>
              <a:gd name="adj1" fmla="val -56692"/>
              <a:gd name="adj2" fmla="val -69469"/>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C00000"/>
                </a:solidFill>
                <a:effectLst>
                  <a:outerShdw blurRad="38100" dist="38100" dir="2700000" algn="tl">
                    <a:srgbClr val="000000">
                      <a:alpha val="43137"/>
                    </a:srgbClr>
                  </a:outerShdw>
                </a:effectLst>
              </a:rPr>
              <a:t>Έπεσε ένα μήλο στο κεφάλι μου...</a:t>
            </a:r>
          </a:p>
        </p:txBody>
      </p:sp>
      <p:sp>
        <p:nvSpPr>
          <p:cNvPr id="6" name="1 - Τίτλος"/>
          <p:cNvSpPr txBox="1">
            <a:spLocks/>
          </p:cNvSpPr>
          <p:nvPr/>
        </p:nvSpPr>
        <p:spPr>
          <a:xfrm>
            <a:off x="4427984" y="71058"/>
            <a:ext cx="4960604" cy="4425136"/>
          </a:xfrm>
          <a:prstGeom prst="rect">
            <a:avLst/>
          </a:prstGeom>
        </p:spPr>
        <p:txBody>
          <a:bodyPr vert="horz" lIns="91440" tIns="45720" rIns="91440" bIns="45720" rtlCol="0" anchor="ctr">
            <a:normAutofit fontScale="92500" lnSpcReduction="10000"/>
          </a:bodyPr>
          <a:lstStyle/>
          <a:p>
            <a:pPr marL="571500" lvl="0" indent="-571500">
              <a:spcBef>
                <a:spcPct val="0"/>
              </a:spcBef>
              <a:buFont typeface="Arial" panose="020B0604020202020204" pitchFamily="34" charset="0"/>
              <a:buChar char="•"/>
              <a:defRPr/>
            </a:pPr>
            <a:r>
              <a:rPr lang="el-GR" sz="3600" dirty="0">
                <a:solidFill>
                  <a:srgbClr val="002060"/>
                </a:solidFill>
                <a:latin typeface="+mj-lt"/>
                <a:ea typeface="+mj-ea"/>
                <a:cs typeface="+mj-cs"/>
              </a:rPr>
              <a:t>Άγγλος φυσικός, μαθηματικός, αστρονόμος, </a:t>
            </a:r>
            <a:r>
              <a:rPr lang="el-GR" sz="3600" dirty="0" err="1">
                <a:solidFill>
                  <a:srgbClr val="002060"/>
                </a:solidFill>
                <a:latin typeface="+mj-lt"/>
                <a:ea typeface="+mj-ea"/>
                <a:cs typeface="+mj-cs"/>
              </a:rPr>
              <a:t>φιλόσοφος,θεολόγος</a:t>
            </a:r>
            <a:r>
              <a:rPr lang="el-GR" sz="3600" dirty="0">
                <a:solidFill>
                  <a:srgbClr val="002060"/>
                </a:solidFill>
                <a:latin typeface="+mj-lt"/>
                <a:ea typeface="+mj-ea"/>
                <a:cs typeface="+mj-cs"/>
              </a:rPr>
              <a:t>, αλχημιστής, πατέρας της </a:t>
            </a:r>
            <a:r>
              <a:rPr lang="el-GR" sz="3600" b="1" dirty="0">
                <a:solidFill>
                  <a:srgbClr val="002060"/>
                </a:solidFill>
                <a:effectLst>
                  <a:outerShdw blurRad="38100" dist="38100" dir="2700000" algn="tl">
                    <a:srgbClr val="000000">
                      <a:alpha val="43137"/>
                    </a:srgbClr>
                  </a:outerShdw>
                </a:effectLst>
                <a:latin typeface="+mj-lt"/>
                <a:ea typeface="+mj-ea"/>
                <a:cs typeface="+mj-cs"/>
              </a:rPr>
              <a:t>φυσικής</a:t>
            </a:r>
          </a:p>
          <a:p>
            <a:pPr marL="571500" lvl="0" indent="-571500">
              <a:spcBef>
                <a:spcPct val="0"/>
              </a:spcBef>
              <a:buFont typeface="Arial" panose="020B0604020202020204" pitchFamily="34" charset="0"/>
              <a:buChar char="•"/>
              <a:defRPr/>
            </a:pPr>
            <a:r>
              <a:rPr lang="el-GR" sz="3600" b="1" dirty="0" err="1">
                <a:solidFill>
                  <a:srgbClr val="002060"/>
                </a:solidFill>
                <a:effectLst>
                  <a:outerShdw blurRad="38100" dist="38100" dir="2700000" algn="tl">
                    <a:srgbClr val="000000">
                      <a:alpha val="43137"/>
                    </a:srgbClr>
                  </a:outerShdw>
                </a:effectLst>
                <a:latin typeface="+mj-lt"/>
                <a:ea typeface="+mj-ea"/>
                <a:cs typeface="+mj-cs"/>
              </a:rPr>
              <a:t>Νὀμοι</a:t>
            </a:r>
            <a:r>
              <a:rPr lang="el-GR" sz="3600" b="1" dirty="0">
                <a:solidFill>
                  <a:srgbClr val="002060"/>
                </a:solidFill>
                <a:effectLst>
                  <a:outerShdw blurRad="38100" dist="38100" dir="2700000" algn="tl">
                    <a:srgbClr val="000000">
                      <a:alpha val="43137"/>
                    </a:srgbClr>
                  </a:outerShdw>
                </a:effectLst>
                <a:latin typeface="+mj-lt"/>
                <a:ea typeface="+mj-ea"/>
                <a:cs typeface="+mj-cs"/>
              </a:rPr>
              <a:t> κίνησης, βαρύτητας</a:t>
            </a:r>
          </a:p>
          <a:p>
            <a:pPr marL="571500" lvl="0" indent="-571500">
              <a:spcBef>
                <a:spcPct val="0"/>
              </a:spcBef>
              <a:buFont typeface="Arial" panose="020B0604020202020204" pitchFamily="34" charset="0"/>
              <a:buChar char="•"/>
              <a:defRPr/>
            </a:pPr>
            <a:r>
              <a:rPr kumimoji="0" lang="el-GR" sz="3600" i="0" u="none" strike="noStrike" kern="1200" cap="none" spc="0" normalizeH="0" baseline="0" noProof="0" dirty="0">
                <a:ln>
                  <a:noFill/>
                </a:ln>
                <a:solidFill>
                  <a:srgbClr val="002060"/>
                </a:solidFill>
                <a:uLnTx/>
                <a:uFillTx/>
                <a:latin typeface="+mj-lt"/>
                <a:ea typeface="+mj-ea"/>
                <a:cs typeface="+mj-cs"/>
              </a:rPr>
              <a:t>Μελέτες για </a:t>
            </a:r>
            <a:r>
              <a:rPr kumimoji="0" lang="el-GR"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το φως</a:t>
            </a:r>
          </a:p>
        </p:txBody>
      </p:sp>
      <p:pic>
        <p:nvPicPr>
          <p:cNvPr id="6146" name="Picture 2" descr="Transparent Apple Clip Art - Apple Clipart, HD Png Download - kindpng">
            <a:extLst>
              <a:ext uri="{FF2B5EF4-FFF2-40B4-BE49-F238E27FC236}">
                <a16:creationId xmlns:a16="http://schemas.microsoft.com/office/drawing/2014/main" id="{0280095F-EFC2-4408-B00A-304062B6D2A0}"/>
              </a:ext>
            </a:extLst>
          </p:cNvPr>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08304" y="4502858"/>
            <a:ext cx="1076195" cy="1174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1121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332656"/>
            <a:ext cx="3672408" cy="2232248"/>
          </a:xfrm>
        </p:spPr>
        <p:txBody>
          <a:bodyPr>
            <a:normAutofit/>
          </a:bodyPr>
          <a:lstStyle/>
          <a:p>
            <a:r>
              <a:rPr lang="el-GR" sz="4000" b="1" dirty="0">
                <a:solidFill>
                  <a:schemeClr val="accent2">
                    <a:lumMod val="75000"/>
                  </a:schemeClr>
                </a:solidFill>
                <a:effectLst>
                  <a:outerShdw blurRad="38100" dist="38100" dir="2700000" algn="tl">
                    <a:srgbClr val="000000">
                      <a:alpha val="43137"/>
                    </a:srgbClr>
                  </a:outerShdw>
                </a:effectLst>
              </a:rPr>
              <a:t>Γιατί λέγεται «Αιώνας των Φώτων»;</a:t>
            </a:r>
          </a:p>
        </p:txBody>
      </p:sp>
      <p:sp>
        <p:nvSpPr>
          <p:cNvPr id="3" name="2 - Θέση περιεχομένου"/>
          <p:cNvSpPr>
            <a:spLocks noGrp="1"/>
          </p:cNvSpPr>
          <p:nvPr>
            <p:ph idx="1"/>
          </p:nvPr>
        </p:nvSpPr>
        <p:spPr>
          <a:xfrm>
            <a:off x="0" y="2780928"/>
            <a:ext cx="3491880" cy="3861048"/>
          </a:xfrm>
        </p:spPr>
        <p:txBody>
          <a:bodyPr>
            <a:normAutofit/>
          </a:bodyPr>
          <a:lstStyle/>
          <a:p>
            <a:pPr indent="0" algn="ctr">
              <a:buNone/>
            </a:pPr>
            <a:r>
              <a:rPr lang="el-GR" dirty="0"/>
              <a:t>Έρχεται σε </a:t>
            </a:r>
            <a:r>
              <a:rPr lang="el-GR" b="1" dirty="0">
                <a:solidFill>
                  <a:schemeClr val="accent2">
                    <a:lumMod val="50000"/>
                  </a:schemeClr>
                </a:solidFill>
                <a:effectLst>
                  <a:outerShdw blurRad="38100" dist="38100" dir="2700000" algn="tl">
                    <a:srgbClr val="000000">
                      <a:alpha val="43137"/>
                    </a:srgbClr>
                  </a:outerShdw>
                </a:effectLst>
              </a:rPr>
              <a:t>αντίθεση </a:t>
            </a:r>
          </a:p>
          <a:p>
            <a:pPr indent="0" algn="ctr">
              <a:buNone/>
            </a:pPr>
            <a:r>
              <a:rPr lang="el-GR" b="1" dirty="0">
                <a:solidFill>
                  <a:schemeClr val="accent2">
                    <a:lumMod val="50000"/>
                  </a:schemeClr>
                </a:solidFill>
                <a:effectLst>
                  <a:outerShdw blurRad="38100" dist="38100" dir="2700000" algn="tl">
                    <a:srgbClr val="000000">
                      <a:alpha val="43137"/>
                    </a:srgbClr>
                  </a:outerShdw>
                </a:effectLst>
              </a:rPr>
              <a:t>και ρήξη </a:t>
            </a:r>
          </a:p>
          <a:p>
            <a:pPr indent="0" algn="ctr">
              <a:buNone/>
            </a:pPr>
            <a:r>
              <a:rPr lang="el-GR" dirty="0"/>
              <a:t>με τον </a:t>
            </a:r>
            <a:r>
              <a:rPr lang="el-GR" b="1" dirty="0">
                <a:effectLst>
                  <a:outerShdw blurRad="38100" dist="38100" dir="2700000" algn="tl">
                    <a:srgbClr val="000000">
                      <a:alpha val="43137"/>
                    </a:srgbClr>
                  </a:outerShdw>
                </a:effectLst>
              </a:rPr>
              <a:t>«σκοτεινό» σκοταδιστικό Μεσαίωνα!</a:t>
            </a:r>
          </a:p>
        </p:txBody>
      </p:sp>
      <p:pic>
        <p:nvPicPr>
          <p:cNvPr id="6" name="5 - Εικόνα" descr="joan-burning-at-stake.jpg"/>
          <p:cNvPicPr>
            <a:picLocks noChangeAspect="1"/>
          </p:cNvPicPr>
          <p:nvPr/>
        </p:nvPicPr>
        <p:blipFill>
          <a:blip r:embed="rId2" cstate="print"/>
          <a:stretch>
            <a:fillRect/>
          </a:stretch>
        </p:blipFill>
        <p:spPr>
          <a:xfrm>
            <a:off x="4137025" y="-315318"/>
            <a:ext cx="5006975" cy="7173318"/>
          </a:xfrm>
          <a:prstGeom prst="rect">
            <a:avLst/>
          </a:prstGeom>
          <a:ln>
            <a:noFill/>
          </a:ln>
          <a:effectLst>
            <a:outerShdw blurRad="292100" dist="139700" dir="2700000" algn="tl" rotWithShape="0">
              <a:srgbClr val="333333">
                <a:alpha val="65000"/>
              </a:srgbClr>
            </a:outerShdw>
          </a:effectLst>
        </p:spPr>
      </p:pic>
      <p:sp>
        <p:nvSpPr>
          <p:cNvPr id="1026" name="AutoShape 2" descr="http://upload.wikimedia.org/wikipedia/commons/8/8b/Red_X_Freehand.svg"/>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http://upload.wikimedia.org/wikipedia/commons/8/8b/Red_X_Freehand.svg"/>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http://upload.wikimedia.org/wikipedia/commons/8/8b/Red_X_Freehand.svg"/>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2" name="AutoShape 8" descr="http://upload.wikimedia.org/wikipedia/commons/8/8b/Red_X_Freehand.svg"/>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4" name="AutoShape 10" descr="http://upload.wikimedia.org/wikipedia/commons/8/8b/Red_X_Freehand.svg"/>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6" name="AutoShape 12" descr="http://upload.wikimedia.org/wikipedia/commons/8/8b/Red_X_Freehand.svg"/>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8" name="AutoShape 14" descr="http://upload.wikimedia.org/wikipedia/commons/8/8b/Red_X_Freehand.svg"/>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5" name="14 - Εικόνα" descr="th-Letter-X-or-Multiply.png"/>
          <p:cNvPicPr>
            <a:picLocks noChangeAspect="1"/>
          </p:cNvPicPr>
          <p:nvPr/>
        </p:nvPicPr>
        <p:blipFill>
          <a:blip r:embed="rId3" cstate="print">
            <a:duotone>
              <a:schemeClr val="accent2">
                <a:shade val="45000"/>
                <a:satMod val="135000"/>
              </a:schemeClr>
              <a:prstClr val="white"/>
            </a:duotone>
          </a:blip>
          <a:stretch>
            <a:fillRect/>
          </a:stretch>
        </p:blipFill>
        <p:spPr>
          <a:xfrm rot="698171">
            <a:off x="4315535" y="883453"/>
            <a:ext cx="4620052" cy="57555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DC03B2-03E3-42DF-BADB-EC037ABE9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704" b="14740"/>
          <a:stretch/>
        </p:blipFill>
        <p:spPr bwMode="auto">
          <a:xfrm>
            <a:off x="105820" y="103456"/>
            <a:ext cx="3761780" cy="4765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title"/>
          </p:nvPr>
        </p:nvSpPr>
        <p:spPr>
          <a:xfrm>
            <a:off x="203188" y="5373216"/>
            <a:ext cx="2682044" cy="1143000"/>
          </a:xfrm>
        </p:spPr>
        <p:txBody>
          <a:bodyPr>
            <a:noAutofit/>
          </a:bodyPr>
          <a:lstStyle/>
          <a:p>
            <a:r>
              <a:rPr lang="el-GR" sz="3600" b="1" dirty="0">
                <a:solidFill>
                  <a:srgbClr val="002060"/>
                </a:solidFill>
                <a:effectLst>
                  <a:outerShdw blurRad="38100" dist="38100" dir="2700000" algn="tl">
                    <a:srgbClr val="000000">
                      <a:alpha val="43137"/>
                    </a:srgbClr>
                  </a:outerShdw>
                </a:effectLst>
              </a:rPr>
              <a:t>Φράνσις Μπέικον</a:t>
            </a:r>
          </a:p>
        </p:txBody>
      </p:sp>
      <p:sp>
        <p:nvSpPr>
          <p:cNvPr id="5" name="4 - Επεξήγηση με σύννεφο"/>
          <p:cNvSpPr/>
          <p:nvPr/>
        </p:nvSpPr>
        <p:spPr>
          <a:xfrm>
            <a:off x="2982600" y="4293096"/>
            <a:ext cx="6101940" cy="2324288"/>
          </a:xfrm>
          <a:prstGeom prst="cloudCallout">
            <a:avLst>
              <a:gd name="adj1" fmla="val -56692"/>
              <a:gd name="adj2" fmla="val -69469"/>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C00000"/>
                </a:solidFill>
                <a:effectLst>
                  <a:outerShdw blurRad="38100" dist="38100" dir="2700000" algn="tl">
                    <a:srgbClr val="000000">
                      <a:alpha val="43137"/>
                    </a:srgbClr>
                  </a:outerShdw>
                </a:effectLst>
              </a:rPr>
              <a:t>Υπάρχει μόνο μία επιτυχία· να ζήσεις τη ζωή σου όπως θέλεις.</a:t>
            </a:r>
          </a:p>
        </p:txBody>
      </p:sp>
      <p:sp>
        <p:nvSpPr>
          <p:cNvPr id="6" name="1 - Τίτλος"/>
          <p:cNvSpPr txBox="1">
            <a:spLocks/>
          </p:cNvSpPr>
          <p:nvPr/>
        </p:nvSpPr>
        <p:spPr>
          <a:xfrm>
            <a:off x="3979082" y="103456"/>
            <a:ext cx="5021820" cy="4425136"/>
          </a:xfrm>
          <a:prstGeom prst="rect">
            <a:avLst/>
          </a:prstGeom>
        </p:spPr>
        <p:txBody>
          <a:bodyPr vert="horz" lIns="91440" tIns="45720" rIns="91440" bIns="45720" rtlCol="0" anchor="ctr">
            <a:normAutofit fontScale="85000" lnSpcReduction="10000"/>
          </a:bodyPr>
          <a:lstStyle/>
          <a:p>
            <a:pPr marL="571500" lvl="0" indent="-571500">
              <a:spcBef>
                <a:spcPct val="0"/>
              </a:spcBef>
              <a:buFont typeface="Arial" panose="020B0604020202020204" pitchFamily="34" charset="0"/>
              <a:buChar char="•"/>
              <a:defRPr/>
            </a:pPr>
            <a:r>
              <a:rPr lang="el-GR" sz="4400" dirty="0">
                <a:solidFill>
                  <a:srgbClr val="002060"/>
                </a:solidFill>
                <a:effectLst>
                  <a:outerShdw blurRad="38100" dist="38100" dir="2700000" algn="tl">
                    <a:srgbClr val="000000">
                      <a:alpha val="43137"/>
                    </a:srgbClr>
                  </a:outerShdw>
                </a:effectLst>
                <a:latin typeface="+mj-lt"/>
                <a:ea typeface="+mj-ea"/>
                <a:cs typeface="+mj-cs"/>
              </a:rPr>
              <a:t>Επιδίωξη της </a:t>
            </a:r>
            <a:r>
              <a:rPr lang="el-GR" sz="4400" b="1" dirty="0">
                <a:solidFill>
                  <a:srgbClr val="002060"/>
                </a:solidFill>
                <a:effectLst>
                  <a:outerShdw blurRad="38100" dist="38100" dir="2700000" algn="tl">
                    <a:srgbClr val="000000">
                      <a:alpha val="43137"/>
                    </a:srgbClr>
                  </a:outerShdw>
                </a:effectLst>
                <a:latin typeface="+mj-lt"/>
                <a:ea typeface="+mj-ea"/>
                <a:cs typeface="+mj-cs"/>
              </a:rPr>
              <a:t>γνώσης</a:t>
            </a:r>
          </a:p>
          <a:p>
            <a:pPr marL="571500" lvl="0" indent="-571500">
              <a:spcBef>
                <a:spcPct val="0"/>
              </a:spcBef>
              <a:buFont typeface="Arial" panose="020B0604020202020204" pitchFamily="34" charset="0"/>
              <a:buChar char="•"/>
              <a:defRPr/>
            </a:pPr>
            <a:r>
              <a:rPr lang="el-GR" sz="4400" dirty="0">
                <a:solidFill>
                  <a:srgbClr val="002060"/>
                </a:solidFill>
                <a:effectLst>
                  <a:outerShdw blurRad="38100" dist="38100" dir="2700000" algn="tl">
                    <a:srgbClr val="000000">
                      <a:alpha val="43137"/>
                    </a:srgbClr>
                  </a:outerShdw>
                </a:effectLst>
                <a:latin typeface="+mj-lt"/>
                <a:ea typeface="+mj-ea"/>
                <a:cs typeface="+mj-cs"/>
              </a:rPr>
              <a:t>υποστήριξε νέους τρόπους για να μπορέσει ο άνθρωπος να επιβάλει έναν </a:t>
            </a:r>
            <a:r>
              <a:rPr lang="el-GR" sz="4400" b="1" dirty="0">
                <a:solidFill>
                  <a:srgbClr val="002060"/>
                </a:solidFill>
                <a:effectLst>
                  <a:outerShdw blurRad="38100" dist="38100" dir="2700000" algn="tl">
                    <a:srgbClr val="000000">
                      <a:alpha val="43137"/>
                    </a:srgbClr>
                  </a:outerShdw>
                </a:effectLst>
                <a:latin typeface="+mj-lt"/>
                <a:ea typeface="+mj-ea"/>
                <a:cs typeface="+mj-cs"/>
              </a:rPr>
              <a:t>έλλογο έλεγχο πάνω στη φύση</a:t>
            </a:r>
            <a:endParaRPr kumimoji="0" lang="el-GR"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2973500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8602" y="4365104"/>
            <a:ext cx="3347864" cy="1143000"/>
          </a:xfrm>
        </p:spPr>
        <p:txBody>
          <a:bodyPr/>
          <a:lstStyle/>
          <a:p>
            <a:r>
              <a:rPr lang="el-GR" b="1" dirty="0">
                <a:solidFill>
                  <a:srgbClr val="002060"/>
                </a:solidFill>
                <a:effectLst>
                  <a:outerShdw blurRad="38100" dist="38100" dir="2700000" algn="tl">
                    <a:srgbClr val="000000">
                      <a:alpha val="43137"/>
                    </a:srgbClr>
                  </a:outerShdw>
                </a:effectLst>
              </a:rPr>
              <a:t>Βολταίρος</a:t>
            </a:r>
          </a:p>
        </p:txBody>
      </p:sp>
      <p:pic>
        <p:nvPicPr>
          <p:cNvPr id="4" name="3 - Θέση περιεχομένου" descr="John_Locke.jpg"/>
          <p:cNvPicPr>
            <a:picLocks noGrp="1" noChangeAspect="1"/>
          </p:cNvPicPr>
          <p:nvPr>
            <p:ph idx="1"/>
          </p:nvPr>
        </p:nvPicPr>
        <p:blipFill>
          <a:blip r:embed="rId2" cstate="print"/>
          <a:stretch>
            <a:fillRect/>
          </a:stretch>
        </p:blipFill>
        <p:spPr>
          <a:xfrm>
            <a:off x="-33448" y="0"/>
            <a:ext cx="3669344" cy="4149080"/>
          </a:xfrm>
          <a:prstGeom prst="rect">
            <a:avLst/>
          </a:prstGeom>
          <a:ln>
            <a:noFill/>
          </a:ln>
          <a:effectLst>
            <a:outerShdw blurRad="292100" dist="139700" dir="2700000" algn="tl" rotWithShape="0">
              <a:srgbClr val="333333">
                <a:alpha val="65000"/>
              </a:srgbClr>
            </a:outerShdw>
          </a:effectLst>
        </p:spPr>
      </p:pic>
      <p:sp>
        <p:nvSpPr>
          <p:cNvPr id="5" name="4 - Επεξήγηση με σύννεφο"/>
          <p:cNvSpPr/>
          <p:nvPr/>
        </p:nvSpPr>
        <p:spPr>
          <a:xfrm>
            <a:off x="2838396" y="2963012"/>
            <a:ext cx="6270108" cy="4149080"/>
          </a:xfrm>
          <a:prstGeom prst="cloudCallout">
            <a:avLst>
              <a:gd name="adj1" fmla="val -54652"/>
              <a:gd name="adj2" fmla="val -66450"/>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lumMod val="75000"/>
                    <a:lumOff val="25000"/>
                  </a:schemeClr>
                </a:solidFill>
              </a:rPr>
              <a:t>Δεν συμφωνώ ούτε με μία λέξη από όσα λες αλλά θα </a:t>
            </a:r>
            <a:r>
              <a:rPr lang="el-GR" sz="2800" b="1" dirty="0">
                <a:solidFill>
                  <a:schemeClr val="tx1">
                    <a:lumMod val="75000"/>
                    <a:lumOff val="25000"/>
                  </a:schemeClr>
                </a:solidFill>
                <a:effectLst>
                  <a:outerShdw blurRad="38100" dist="38100" dir="2700000" algn="tl">
                    <a:srgbClr val="000000">
                      <a:alpha val="43137"/>
                    </a:srgbClr>
                  </a:outerShdw>
                </a:effectLst>
              </a:rPr>
              <a:t>διακηρύξω</a:t>
            </a:r>
            <a:r>
              <a:rPr lang="el-GR" sz="2800" dirty="0">
                <a:solidFill>
                  <a:schemeClr val="tx1">
                    <a:lumMod val="75000"/>
                    <a:lumOff val="25000"/>
                  </a:schemeClr>
                </a:solidFill>
              </a:rPr>
              <a:t> και με το τίμημα της ζωής μου ακόμα το </a:t>
            </a:r>
            <a:r>
              <a:rPr lang="el-GR" sz="2800" b="1" dirty="0">
                <a:solidFill>
                  <a:schemeClr val="tx1">
                    <a:lumMod val="75000"/>
                    <a:lumOff val="25000"/>
                  </a:schemeClr>
                </a:solidFill>
                <a:effectLst>
                  <a:outerShdw blurRad="38100" dist="38100" dir="2700000" algn="tl">
                    <a:srgbClr val="000000">
                      <a:alpha val="43137"/>
                    </a:srgbClr>
                  </a:outerShdw>
                </a:effectLst>
              </a:rPr>
              <a:t>δικαίωμά σου να </a:t>
            </a:r>
            <a:r>
              <a:rPr lang="el-GR" sz="2800" b="1" dirty="0">
                <a:solidFill>
                  <a:srgbClr val="C00000"/>
                </a:solidFill>
                <a:effectLst>
                  <a:outerShdw blurRad="38100" dist="38100" dir="2700000" algn="tl">
                    <a:srgbClr val="000000">
                      <a:alpha val="43137"/>
                    </a:srgbClr>
                  </a:outerShdw>
                </a:effectLst>
              </a:rPr>
              <a:t>εκφράζεις ελεύθερα </a:t>
            </a:r>
          </a:p>
          <a:p>
            <a:pPr algn="ctr"/>
            <a:r>
              <a:rPr lang="el-GR" sz="2800" b="1" dirty="0">
                <a:solidFill>
                  <a:srgbClr val="C00000"/>
                </a:solidFill>
                <a:effectLst>
                  <a:outerShdw blurRad="38100" dist="38100" dir="2700000" algn="tl">
                    <a:srgbClr val="000000">
                      <a:alpha val="43137"/>
                    </a:srgbClr>
                  </a:outerShdw>
                </a:effectLst>
              </a:rPr>
              <a:t>τη γνώμη σου</a:t>
            </a:r>
            <a:r>
              <a:rPr lang="el-GR" sz="2800" dirty="0">
                <a:solidFill>
                  <a:schemeClr val="tx1">
                    <a:lumMod val="75000"/>
                    <a:lumOff val="25000"/>
                  </a:schemeClr>
                </a:solidFill>
              </a:rPr>
              <a:t>!</a:t>
            </a:r>
          </a:p>
        </p:txBody>
      </p:sp>
      <p:sp>
        <p:nvSpPr>
          <p:cNvPr id="6" name="1 - Τίτλος"/>
          <p:cNvSpPr txBox="1">
            <a:spLocks/>
          </p:cNvSpPr>
          <p:nvPr/>
        </p:nvSpPr>
        <p:spPr>
          <a:xfrm>
            <a:off x="3635896" y="82692"/>
            <a:ext cx="6120680" cy="2880320"/>
          </a:xfrm>
          <a:prstGeom prst="rect">
            <a:avLst/>
          </a:prstGeom>
        </p:spPr>
        <p:txBody>
          <a:bodyPr vert="horz" lIns="91440" tIns="45720" rIns="91440" bIns="45720" rtlCol="0" anchor="ctr">
            <a:normAutofit/>
          </a:bodyPr>
          <a:lstStyle/>
          <a:p>
            <a:pPr marL="571500" marR="0" lvl="0" indent="-57150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l-GR" sz="3600" b="1" dirty="0">
                <a:solidFill>
                  <a:srgbClr val="002060"/>
                </a:solidFill>
                <a:effectLst>
                  <a:outerShdw blurRad="38100" dist="38100" dir="2700000" algn="tl">
                    <a:srgbClr val="000000">
                      <a:alpha val="43137"/>
                    </a:srgbClr>
                  </a:outerShdw>
                </a:effectLst>
                <a:latin typeface="+mj-lt"/>
                <a:ea typeface="+mj-ea"/>
                <a:cs typeface="+mj-cs"/>
              </a:rPr>
              <a:t>Ανεξιθρησκία</a:t>
            </a:r>
          </a:p>
          <a:p>
            <a:pPr marL="571500" marR="0" lvl="0" indent="-57150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l-GR"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Πνευματική</a:t>
            </a:r>
            <a:r>
              <a:rPr kumimoji="0" lang="el-GR" sz="36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 </a:t>
            </a:r>
          </a:p>
          <a:p>
            <a:pPr marR="0" lvl="0" defTabSz="914400" rtl="0" eaLnBrk="1" fontAlgn="auto" latinLnBrk="0" hangingPunct="1">
              <a:lnSpc>
                <a:spcPct val="100000"/>
              </a:lnSpc>
              <a:spcBef>
                <a:spcPct val="0"/>
              </a:spcBef>
              <a:spcAft>
                <a:spcPts val="0"/>
              </a:spcAft>
              <a:buClrTx/>
              <a:buSzTx/>
              <a:tabLst/>
              <a:defRPr/>
            </a:pPr>
            <a:r>
              <a:rPr kumimoji="0" lang="el-GR" sz="36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              ανεκτικότητα</a:t>
            </a:r>
          </a:p>
          <a:p>
            <a:pPr marL="571500" marR="0" lvl="0" indent="-57150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l-GR" sz="3600" b="1" baseline="0" dirty="0">
                <a:solidFill>
                  <a:srgbClr val="002060"/>
                </a:solidFill>
                <a:effectLst>
                  <a:outerShdw blurRad="38100" dist="38100" dir="2700000" algn="tl">
                    <a:srgbClr val="000000">
                      <a:alpha val="43137"/>
                    </a:srgbClr>
                  </a:outerShdw>
                </a:effectLst>
                <a:latin typeface="+mj-lt"/>
                <a:ea typeface="+mj-ea"/>
                <a:cs typeface="+mj-cs"/>
              </a:rPr>
              <a:t>Όχι στον </a:t>
            </a:r>
          </a:p>
          <a:p>
            <a:pPr marR="0" lvl="0" defTabSz="914400" rtl="0" eaLnBrk="1" fontAlgn="auto" latinLnBrk="0" hangingPunct="1">
              <a:lnSpc>
                <a:spcPct val="100000"/>
              </a:lnSpc>
              <a:spcBef>
                <a:spcPct val="0"/>
              </a:spcBef>
              <a:spcAft>
                <a:spcPts val="0"/>
              </a:spcAft>
              <a:buClrTx/>
              <a:buSzTx/>
              <a:tabLst/>
              <a:defRPr/>
            </a:pPr>
            <a:r>
              <a:rPr lang="el-GR" sz="3600" b="1" baseline="0" dirty="0">
                <a:solidFill>
                  <a:srgbClr val="002060"/>
                </a:solidFill>
                <a:effectLst>
                  <a:outerShdw blurRad="38100" dist="38100" dir="2700000" algn="tl">
                    <a:srgbClr val="000000">
                      <a:alpha val="43137"/>
                    </a:srgbClr>
                  </a:outerShdw>
                </a:effectLst>
                <a:latin typeface="+mj-lt"/>
                <a:ea typeface="+mj-ea"/>
                <a:cs typeface="+mj-cs"/>
              </a:rPr>
              <a:t>     θρησκευτικό φανατισμό</a:t>
            </a:r>
            <a:endParaRPr kumimoji="0" lang="el-GR"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628800"/>
            <a:ext cx="8229600" cy="5328592"/>
          </a:xfrm>
        </p:spPr>
        <p:txBody>
          <a:bodyPr>
            <a:normAutofit/>
          </a:bodyPr>
          <a:lstStyle/>
          <a:p>
            <a:pPr marL="0" indent="0" algn="just">
              <a:buNone/>
            </a:pPr>
            <a:r>
              <a:rPr lang="el-GR" sz="3600" dirty="0"/>
              <a:t>Δε μας έδωσες καρδιά για να μισούμε ο ένας τον άλλο και χέρια για να αλληλοσφαζόμαστε, θεέ όλων των όντων, όλης της οικουμένης και όλων των εποχών. Μακάρι οι άνθρωποι να μπορούσαν να θυμηθούν ότι είναι αδέλφια!</a:t>
            </a:r>
          </a:p>
          <a:p>
            <a:pPr marL="0" indent="0">
              <a:buNone/>
            </a:pPr>
            <a:endParaRPr lang="el-GR" sz="1800" dirty="0"/>
          </a:p>
          <a:p>
            <a:pPr marL="0" indent="0" algn="r">
              <a:buNone/>
            </a:pPr>
            <a:r>
              <a:rPr lang="el-GR" sz="2800" i="1" dirty="0"/>
              <a:t>Από το Δοκίμιο για την ανεκτικότητα (1763) </a:t>
            </a:r>
          </a:p>
          <a:p>
            <a:pPr marL="0" indent="0" algn="r">
              <a:buNone/>
            </a:pPr>
            <a:r>
              <a:rPr lang="el-GR" sz="2800" i="1" dirty="0"/>
              <a:t>του Βολταίρου</a:t>
            </a:r>
            <a:endParaRPr lang="el-GR" sz="2800" dirty="0"/>
          </a:p>
          <a:p>
            <a:endParaRPr lang="el-GR" dirty="0"/>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0"/>
            <a:ext cx="9144000" cy="1772816"/>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Ανεκτικότητα</a:t>
            </a:r>
          </a:p>
        </p:txBody>
      </p:sp>
    </p:spTree>
    <p:extLst>
      <p:ext uri="{BB962C8B-B14F-4D97-AF65-F5344CB8AC3E}">
        <p14:creationId xmlns:p14="http://schemas.microsoft.com/office/powerpoint/2010/main" val="192083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196752"/>
            <a:ext cx="8229600" cy="5760640"/>
          </a:xfrm>
        </p:spPr>
        <p:txBody>
          <a:bodyPr>
            <a:normAutofit fontScale="92500" lnSpcReduction="20000"/>
          </a:bodyPr>
          <a:lstStyle/>
          <a:p>
            <a:pPr marL="0" indent="0" algn="just">
              <a:buNone/>
            </a:pPr>
            <a:r>
              <a:rPr lang="el-GR" dirty="0"/>
              <a:t>Αμυαλοι, που δε μπορέσατε να λατρέψετε αγνά το Θεό που σας έπλασε. Ούτε ποτέ σας, άμοιροι, ωφεληθήκατε από το παράδειγμα που σας έδωσαν οι απόγονοι του Νώε, οι Κινέζοι λόγιοι, οι Πέρσες ζωροαστρικοί και τόσοι άλλοι σοφοί. Θηρία που τρέφεστε με </a:t>
            </a:r>
            <a:r>
              <a:rPr lang="el-GR" b="1" dirty="0"/>
              <a:t>προλήψεις</a:t>
            </a:r>
            <a:r>
              <a:rPr lang="el-GR" dirty="0"/>
              <a:t>, όπως ο κόρακας τρέφεται με ψοφίμια!</a:t>
            </a:r>
          </a:p>
          <a:p>
            <a:pPr marL="0" indent="0" algn="just">
              <a:spcAft>
                <a:spcPts val="800"/>
              </a:spcAft>
              <a:buNone/>
            </a:pPr>
            <a:r>
              <a:rPr lang="el-GR" dirty="0"/>
              <a:t>Αυτή η φρικτή διχόνοια, που κρατάει εδώ και αιώνες, μας διδάσκει με πολύ πειστικό τρόπο ότι </a:t>
            </a:r>
            <a:r>
              <a:rPr lang="el-GR" b="1" dirty="0">
                <a:solidFill>
                  <a:srgbClr val="C00000"/>
                </a:solidFill>
                <a:effectLst>
                  <a:outerShdw blurRad="38100" dist="38100" dir="2700000" algn="tl">
                    <a:srgbClr val="000000">
                      <a:alpha val="43137"/>
                    </a:srgbClr>
                  </a:outerShdw>
                </a:effectLst>
              </a:rPr>
              <a:t>έχουμε χρέος αμοιβαίο να παραβλέπουμε ο ένας τα λάθη του άλλου</a:t>
            </a:r>
            <a:r>
              <a:rPr lang="el-GR" dirty="0"/>
              <a:t>. Το </a:t>
            </a:r>
            <a:r>
              <a:rPr lang="el-GR" b="1" dirty="0"/>
              <a:t>μεγαλύτερο κακό της ανθρωπότητας</a:t>
            </a:r>
            <a:r>
              <a:rPr lang="el-GR" dirty="0"/>
              <a:t> είναι η </a:t>
            </a:r>
            <a:r>
              <a:rPr lang="el-GR" b="1" dirty="0"/>
              <a:t>διχόνοια</a:t>
            </a:r>
            <a:r>
              <a:rPr lang="el-GR" dirty="0"/>
              <a:t>, κι' </a:t>
            </a:r>
            <a:r>
              <a:rPr lang="el-GR" b="1" dirty="0"/>
              <a:t>ένα μόνο βάλσαμο υπάρχει</a:t>
            </a:r>
            <a:r>
              <a:rPr lang="el-GR" dirty="0"/>
              <a:t>, η </a:t>
            </a:r>
            <a:r>
              <a:rPr lang="el-GR" b="1" dirty="0"/>
              <a:t>αμοιβαία ανοχή</a:t>
            </a:r>
            <a:r>
              <a:rPr lang="el-GR" dirty="0"/>
              <a:t>.</a:t>
            </a:r>
          </a:p>
          <a:p>
            <a:pPr marL="0" indent="0" algn="r">
              <a:buNone/>
            </a:pPr>
            <a:r>
              <a:rPr lang="el-GR" sz="2800" i="1" dirty="0"/>
              <a:t>Από το Φιλοσοφικό Λεξικό του Βολταίρου</a:t>
            </a:r>
            <a:endParaRPr lang="el-GR" dirty="0"/>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0"/>
            <a:ext cx="9144000" cy="1196752"/>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Ανεξιθρησκία</a:t>
            </a:r>
          </a:p>
        </p:txBody>
      </p:sp>
    </p:spTree>
    <p:extLst>
      <p:ext uri="{BB962C8B-B14F-4D97-AF65-F5344CB8AC3E}">
        <p14:creationId xmlns:p14="http://schemas.microsoft.com/office/powerpoint/2010/main" val="47088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072040"/>
            <a:ext cx="8229600" cy="4797152"/>
          </a:xfrm>
        </p:spPr>
        <p:txBody>
          <a:bodyPr>
            <a:normAutofit/>
          </a:bodyPr>
          <a:lstStyle/>
          <a:p>
            <a:pPr marL="0" indent="0" algn="just">
              <a:buNone/>
            </a:pPr>
            <a:r>
              <a:rPr lang="el-GR" dirty="0"/>
              <a:t>Η Αγγλία είναι η χώρα των δογμάτων. Ένας Άγγλος, ως ελεύθερος άνθρωπος, πηγαίνει στον ουρανό από όποιο δρόμο θέλει. Αν υπήρχε στη χώρα αυτή μια θρησκεία, τότε θα υπήρχε ο φόβος του δεσποτισμού, αν υπήρχαν δύο, θα κινδύνευαν να αλληλοεξοντωθούν. </a:t>
            </a:r>
          </a:p>
          <a:p>
            <a:pPr marL="0" indent="0" algn="just">
              <a:buNone/>
            </a:pPr>
            <a:r>
              <a:rPr lang="el-GR" dirty="0"/>
              <a:t>Αλλά υπάρχουν τριάντα και ζουν όλες ειρηνικά και ευτυχείς.</a:t>
            </a:r>
          </a:p>
          <a:p>
            <a:pPr marL="0" indent="0" algn="r">
              <a:buNone/>
            </a:pPr>
            <a:r>
              <a:rPr lang="el-GR" sz="2800" i="1" dirty="0"/>
              <a:t>Από τις Φιλοσοφικές Επιστολές (1734) του Βολταίρου</a:t>
            </a:r>
            <a:endParaRPr lang="el-GR" sz="2800" dirty="0"/>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188640"/>
            <a:ext cx="9144000" cy="1772816"/>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Στον ουρανό απ’ όποιο δρόμο </a:t>
            </a:r>
            <a:br>
              <a:rPr lang="el-GR" b="1" dirty="0">
                <a:solidFill>
                  <a:schemeClr val="accent1">
                    <a:lumMod val="50000"/>
                  </a:schemeClr>
                </a:solidFill>
                <a:effectLst>
                  <a:outerShdw blurRad="38100" dist="38100" dir="2700000" algn="tl">
                    <a:srgbClr val="000000">
                      <a:alpha val="43137"/>
                    </a:srgbClr>
                  </a:outerShdw>
                </a:effectLst>
              </a:rPr>
            </a:br>
            <a:r>
              <a:rPr lang="el-GR" b="1" dirty="0">
                <a:solidFill>
                  <a:schemeClr val="accent1">
                    <a:lumMod val="50000"/>
                  </a:schemeClr>
                </a:solidFill>
                <a:effectLst>
                  <a:outerShdw blurRad="38100" dist="38100" dir="2700000" algn="tl">
                    <a:srgbClr val="000000">
                      <a:alpha val="43137"/>
                    </a:srgbClr>
                  </a:outerShdw>
                </a:effectLst>
              </a:rPr>
              <a:t>θέλει ο καθένας</a:t>
            </a:r>
          </a:p>
        </p:txBody>
      </p:sp>
    </p:spTree>
    <p:extLst>
      <p:ext uri="{BB962C8B-B14F-4D97-AF65-F5344CB8AC3E}">
        <p14:creationId xmlns:p14="http://schemas.microsoft.com/office/powerpoint/2010/main" val="190714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196752"/>
            <a:ext cx="8568952" cy="5816456"/>
          </a:xfrm>
        </p:spPr>
        <p:txBody>
          <a:bodyPr>
            <a:normAutofit fontScale="85000" lnSpcReduction="10000"/>
          </a:bodyPr>
          <a:lstStyle/>
          <a:p>
            <a:pPr marL="0" indent="457200" algn="just">
              <a:buNone/>
            </a:pPr>
            <a:r>
              <a:rPr lang="el-GR" b="0" i="0" dirty="0">
                <a:solidFill>
                  <a:srgbClr val="000000"/>
                </a:solidFill>
                <a:effectLst/>
              </a:rPr>
              <a:t>Τι είναι αρετή; </a:t>
            </a:r>
            <a:r>
              <a:rPr lang="el-GR" b="1" i="0" dirty="0">
                <a:solidFill>
                  <a:srgbClr val="000000"/>
                </a:solidFill>
                <a:effectLst/>
              </a:rPr>
              <a:t>Ευεργεσία του πλησίον</a:t>
            </a:r>
            <a:r>
              <a:rPr lang="el-GR" b="0" i="0" dirty="0">
                <a:solidFill>
                  <a:srgbClr val="000000"/>
                </a:solidFill>
                <a:effectLst/>
              </a:rPr>
              <a:t>. Μπορώ να ονομάσω αρετή κάτι άλλο εκτός από αυτό που μου κάνει καλό; Βρίσκομαι σε ένδεια και εσύ είσαι γενναιόδωρος, Βρίσκομαι σε κίνδυνο και εσύ με βοηθάς. Με εξαπατούν και εσύ μου λες την αλήθεια Είμαι αδαής και εσύ με διαφωτίζεις. Θα σε ονο- μάσω χωρίς δυσκολία ενάρετο. </a:t>
            </a:r>
            <a:endParaRPr lang="en-US" b="0" i="0" dirty="0">
              <a:solidFill>
                <a:srgbClr val="000000"/>
              </a:solidFill>
              <a:effectLst/>
            </a:endParaRPr>
          </a:p>
          <a:p>
            <a:pPr marL="0" indent="457200" algn="just">
              <a:buNone/>
            </a:pPr>
            <a:r>
              <a:rPr lang="el-GR" b="0" i="0" dirty="0">
                <a:solidFill>
                  <a:srgbClr val="000000"/>
                </a:solidFill>
                <a:effectLst/>
              </a:rPr>
              <a:t>Τι με ενδιαφέρει που είσαι εγκρατής; Αυτό που τηρείς είναι ένα δίδαγμα για την υγεία. Θα πας καλύτερα και σε συγχαίρω γι' αυτό. Έχεις πίστη και ελπίδα; Σε συγχαίρω γι' αυτό ακόμα περισσότερο; </a:t>
            </a:r>
            <a:r>
              <a:rPr lang="el-GR" dirty="0">
                <a:solidFill>
                  <a:srgbClr val="000000"/>
                </a:solidFill>
              </a:rPr>
              <a:t>Θ</a:t>
            </a:r>
            <a:r>
              <a:rPr lang="el-GR" b="0" i="0" dirty="0">
                <a:solidFill>
                  <a:srgbClr val="000000"/>
                </a:solidFill>
                <a:effectLst/>
              </a:rPr>
              <a:t>α σου προσφέρουν την αιώνια ζωή</a:t>
            </a:r>
            <a:r>
              <a:rPr lang="en-US" b="0" i="0" dirty="0">
                <a:solidFill>
                  <a:srgbClr val="000000"/>
                </a:solidFill>
                <a:effectLst/>
              </a:rPr>
              <a:t>. </a:t>
            </a:r>
          </a:p>
          <a:p>
            <a:pPr marL="0" indent="457200" algn="just">
              <a:spcAft>
                <a:spcPts val="800"/>
              </a:spcAft>
              <a:buNone/>
            </a:pPr>
            <a:r>
              <a:rPr lang="el-GR" b="0" i="0" dirty="0">
                <a:solidFill>
                  <a:srgbClr val="000000"/>
                </a:solidFill>
                <a:effectLst/>
              </a:rPr>
              <a:t>Ο σώφρων κάνει καλό στον εαυτό του, </a:t>
            </a:r>
            <a:r>
              <a:rPr lang="el-GR" b="1" i="0" dirty="0">
                <a:solidFill>
                  <a:srgbClr val="000000"/>
                </a:solidFill>
                <a:effectLst/>
              </a:rPr>
              <a:t>ο ενάρετος κάνει καλό στους άλλους</a:t>
            </a:r>
            <a:r>
              <a:rPr lang="el-GR" b="0" i="0" dirty="0">
                <a:solidFill>
                  <a:srgbClr val="000000"/>
                </a:solidFill>
                <a:effectLst/>
              </a:rPr>
              <a:t>.</a:t>
            </a:r>
          </a:p>
          <a:p>
            <a:pPr marL="0" indent="0" algn="r">
              <a:buNone/>
            </a:pPr>
            <a:r>
              <a:rPr lang="el-GR" b="0" i="1" dirty="0">
                <a:solidFill>
                  <a:srgbClr val="000000"/>
                </a:solidFill>
                <a:effectLst/>
              </a:rPr>
              <a:t>Λήμμα από το Φιλοσοφικό Λεξικό του Βολταίρου, 1764</a:t>
            </a:r>
            <a:endParaRPr lang="el-GR" b="0" i="0" dirty="0">
              <a:solidFill>
                <a:srgbClr val="000000"/>
              </a:solidFill>
              <a:effectLst/>
            </a:endParaRPr>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188640"/>
            <a:ext cx="9144000" cy="864096"/>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Η αρετή</a:t>
            </a:r>
          </a:p>
        </p:txBody>
      </p:sp>
    </p:spTree>
    <p:extLst>
      <p:ext uri="{BB962C8B-B14F-4D97-AF65-F5344CB8AC3E}">
        <p14:creationId xmlns:p14="http://schemas.microsoft.com/office/powerpoint/2010/main" val="270554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360" y="4581128"/>
            <a:ext cx="2736304" cy="2160240"/>
          </a:xfrm>
        </p:spPr>
        <p:txBody>
          <a:bodyPr>
            <a:normAutofit/>
          </a:bodyPr>
          <a:lstStyle/>
          <a:p>
            <a:r>
              <a:rPr lang="el-GR" b="1" dirty="0">
                <a:solidFill>
                  <a:srgbClr val="002060"/>
                </a:solidFill>
                <a:effectLst>
                  <a:outerShdw blurRad="38100" dist="38100" dir="2700000" algn="tl">
                    <a:srgbClr val="000000">
                      <a:alpha val="43137"/>
                    </a:srgbClr>
                  </a:outerShdw>
                </a:effectLst>
              </a:rPr>
              <a:t>Τζων </a:t>
            </a:r>
            <a:br>
              <a:rPr lang="el-GR" b="1" dirty="0">
                <a:solidFill>
                  <a:srgbClr val="002060"/>
                </a:solidFill>
                <a:effectLst>
                  <a:outerShdw blurRad="38100" dist="38100" dir="2700000" algn="tl">
                    <a:srgbClr val="000000">
                      <a:alpha val="43137"/>
                    </a:srgbClr>
                  </a:outerShdw>
                </a:effectLst>
              </a:rPr>
            </a:br>
            <a:r>
              <a:rPr lang="el-GR" b="1" dirty="0">
                <a:solidFill>
                  <a:srgbClr val="002060"/>
                </a:solidFill>
                <a:effectLst>
                  <a:outerShdw blurRad="38100" dist="38100" dir="2700000" algn="tl">
                    <a:srgbClr val="000000">
                      <a:alpha val="43137"/>
                    </a:srgbClr>
                  </a:outerShdw>
                </a:effectLst>
              </a:rPr>
              <a:t>Λοκ</a:t>
            </a:r>
          </a:p>
        </p:txBody>
      </p:sp>
      <p:pic>
        <p:nvPicPr>
          <p:cNvPr id="4" name="3 - Θέση περιεχομένου" descr="John_Locke.jpg"/>
          <p:cNvPicPr>
            <a:picLocks noGrp="1" noChangeAspect="1"/>
          </p:cNvPicPr>
          <p:nvPr>
            <p:ph idx="1"/>
          </p:nvPr>
        </p:nvPicPr>
        <p:blipFill>
          <a:blip r:embed="rId2" cstate="print"/>
          <a:stretch>
            <a:fillRect/>
          </a:stretch>
        </p:blipFill>
        <p:spPr>
          <a:xfrm>
            <a:off x="0" y="0"/>
            <a:ext cx="3620070" cy="4725144"/>
          </a:xfrm>
          <a:prstGeom prst="rect">
            <a:avLst/>
          </a:prstGeom>
          <a:ln>
            <a:noFill/>
          </a:ln>
          <a:effectLst>
            <a:outerShdw blurRad="292100" dist="139700" dir="2700000" algn="tl" rotWithShape="0">
              <a:srgbClr val="333333">
                <a:alpha val="65000"/>
              </a:srgbClr>
            </a:outerShdw>
          </a:effectLst>
        </p:spPr>
      </p:pic>
      <p:sp>
        <p:nvSpPr>
          <p:cNvPr id="5" name="4 - Επεξήγηση με σύννεφο"/>
          <p:cNvSpPr/>
          <p:nvPr/>
        </p:nvSpPr>
        <p:spPr>
          <a:xfrm>
            <a:off x="2339752" y="2380536"/>
            <a:ext cx="6696744" cy="4612860"/>
          </a:xfrm>
          <a:prstGeom prst="cloudCallout">
            <a:avLst>
              <a:gd name="adj1" fmla="val -43455"/>
              <a:gd name="adj2" fmla="val -66347"/>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600" dirty="0">
                <a:solidFill>
                  <a:schemeClr val="tx1">
                    <a:lumMod val="75000"/>
                    <a:lumOff val="25000"/>
                  </a:schemeClr>
                </a:solidFill>
              </a:rPr>
              <a:t>Οι κυβερνήσεις συγκροτούνται βάσει </a:t>
            </a:r>
            <a:r>
              <a:rPr lang="el-GR" sz="2600" b="1" dirty="0">
                <a:solidFill>
                  <a:srgbClr val="C00000"/>
                </a:solidFill>
                <a:effectLst>
                  <a:outerShdw blurRad="38100" dist="38100" dir="2700000" algn="tl">
                    <a:srgbClr val="000000">
                      <a:alpha val="43137"/>
                    </a:srgbClr>
                  </a:outerShdw>
                </a:effectLst>
              </a:rPr>
              <a:t>συμφωνίας με το λαό</a:t>
            </a:r>
            <a:r>
              <a:rPr lang="el-GR" sz="2600" dirty="0">
                <a:solidFill>
                  <a:schemeClr val="tx1">
                    <a:lumMod val="75000"/>
                    <a:lumOff val="25000"/>
                  </a:schemeClr>
                </a:solidFill>
              </a:rPr>
              <a:t>. </a:t>
            </a:r>
          </a:p>
          <a:p>
            <a:pPr algn="ctr"/>
            <a:r>
              <a:rPr lang="el-GR" sz="2600" dirty="0">
                <a:solidFill>
                  <a:schemeClr val="tx1">
                    <a:lumMod val="75000"/>
                    <a:lumOff val="25000"/>
                  </a:schemeClr>
                </a:solidFill>
              </a:rPr>
              <a:t>Η παραβίαση της συμφωνίας αυτής εκ μέρους των κυβερνώντων παρέχει αυτόματα στο λαό το δικαίωμα της </a:t>
            </a:r>
            <a:r>
              <a:rPr lang="el-GR" sz="2600" b="1" dirty="0">
                <a:solidFill>
                  <a:srgbClr val="C00000"/>
                </a:solidFill>
                <a:effectLst>
                  <a:outerShdw blurRad="38100" dist="38100" dir="2700000" algn="tl">
                    <a:srgbClr val="000000">
                      <a:alpha val="43137"/>
                    </a:srgbClr>
                  </a:outerShdw>
                </a:effectLst>
              </a:rPr>
              <a:t>αντίστασης</a:t>
            </a:r>
            <a:r>
              <a:rPr lang="el-GR" sz="2600" dirty="0">
                <a:solidFill>
                  <a:schemeClr val="tx1">
                    <a:lumMod val="75000"/>
                    <a:lumOff val="25000"/>
                  </a:schemeClr>
                </a:solidFill>
                <a:effectLst>
                  <a:outerShdw blurRad="38100" dist="38100" dir="2700000" algn="tl">
                    <a:srgbClr val="000000">
                      <a:alpha val="43137"/>
                    </a:srgbClr>
                  </a:outerShdw>
                </a:effectLst>
              </a:rPr>
              <a:t> </a:t>
            </a:r>
            <a:r>
              <a:rPr lang="el-GR" sz="2600" dirty="0">
                <a:solidFill>
                  <a:schemeClr val="tx1">
                    <a:lumMod val="75000"/>
                    <a:lumOff val="25000"/>
                  </a:schemeClr>
                </a:solidFill>
              </a:rPr>
              <a:t>και της </a:t>
            </a:r>
            <a:r>
              <a:rPr lang="el-GR" sz="2600" b="1" dirty="0">
                <a:solidFill>
                  <a:srgbClr val="C00000"/>
                </a:solidFill>
                <a:effectLst>
                  <a:outerShdw blurRad="38100" dist="38100" dir="2700000" algn="tl">
                    <a:srgbClr val="000000">
                      <a:alpha val="43137"/>
                    </a:srgbClr>
                  </a:outerShdw>
                </a:effectLst>
              </a:rPr>
              <a:t>επανάστασης</a:t>
            </a:r>
            <a:r>
              <a:rPr lang="el-GR" sz="2600" dirty="0">
                <a:solidFill>
                  <a:schemeClr val="tx1">
                    <a:lumMod val="75000"/>
                    <a:lumOff val="25000"/>
                  </a:schemeClr>
                </a:solidFill>
              </a:rPr>
              <a:t>!</a:t>
            </a:r>
          </a:p>
        </p:txBody>
      </p:sp>
      <p:sp>
        <p:nvSpPr>
          <p:cNvPr id="6" name="1 - Τίτλος"/>
          <p:cNvSpPr txBox="1">
            <a:spLocks/>
          </p:cNvSpPr>
          <p:nvPr/>
        </p:nvSpPr>
        <p:spPr>
          <a:xfrm>
            <a:off x="3059832" y="326172"/>
            <a:ext cx="6264696" cy="1728192"/>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a:solidFill>
                  <a:srgbClr val="002060"/>
                </a:solidFill>
                <a:latin typeface="+mj-lt"/>
                <a:ea typeface="+mj-ea"/>
                <a:cs typeface="+mj-cs"/>
              </a:rPr>
              <a:t>Η ιδέα του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b="1" dirty="0">
                <a:solidFill>
                  <a:srgbClr val="C00000"/>
                </a:solidFill>
                <a:effectLst>
                  <a:outerShdw blurRad="38100" dist="38100" dir="2700000" algn="tl">
                    <a:srgbClr val="000000">
                      <a:alpha val="43137"/>
                    </a:srgbClr>
                  </a:outerShdw>
                </a:effectLst>
                <a:latin typeface="+mj-lt"/>
                <a:ea typeface="+mj-ea"/>
                <a:cs typeface="+mj-cs"/>
              </a:rPr>
              <a:t>«κοινωνικού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b="1" dirty="0">
                <a:solidFill>
                  <a:srgbClr val="C00000"/>
                </a:solidFill>
                <a:effectLst>
                  <a:outerShdw blurRad="38100" dist="38100" dir="2700000" algn="tl">
                    <a:srgbClr val="000000">
                      <a:alpha val="43137"/>
                    </a:srgbClr>
                  </a:outerShdw>
                </a:effectLst>
                <a:latin typeface="+mj-lt"/>
                <a:ea typeface="+mj-ea"/>
                <a:cs typeface="+mj-cs"/>
              </a:rPr>
              <a:t>συμβολαίου»</a:t>
            </a:r>
            <a:endParaRPr kumimoji="0" lang="el-G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2"/>
            <a:ext cx="8435280" cy="6552728"/>
          </a:xfrm>
        </p:spPr>
        <p:txBody>
          <a:bodyPr>
            <a:normAutofit fontScale="92500" lnSpcReduction="20000"/>
          </a:bodyPr>
          <a:lstStyle/>
          <a:p>
            <a:pPr lvl="0" algn="just"/>
            <a:r>
              <a:rPr lang="el-GR" dirty="0"/>
              <a:t>Η ψυχή είναι άγραφος πίνακας (</a:t>
            </a:r>
            <a:r>
              <a:rPr lang="el-GR" b="1" dirty="0" err="1">
                <a:effectLst>
                  <a:outerShdw blurRad="38100" dist="38100" dir="2700000" algn="tl">
                    <a:srgbClr val="000000">
                      <a:alpha val="43137"/>
                    </a:srgbClr>
                  </a:outerShdw>
                </a:effectLst>
              </a:rPr>
              <a:t>tabula</a:t>
            </a:r>
            <a:r>
              <a:rPr lang="el-GR" b="1" dirty="0">
                <a:effectLst>
                  <a:outerShdw blurRad="38100" dist="38100" dir="2700000" algn="tl">
                    <a:srgbClr val="000000">
                      <a:alpha val="43137"/>
                    </a:srgbClr>
                  </a:outerShdw>
                </a:effectLst>
              </a:rPr>
              <a:t> </a:t>
            </a:r>
            <a:r>
              <a:rPr lang="el-GR" b="1" dirty="0" err="1">
                <a:effectLst>
                  <a:outerShdw blurRad="38100" dist="38100" dir="2700000" algn="tl">
                    <a:srgbClr val="000000">
                      <a:alpha val="43137"/>
                    </a:srgbClr>
                  </a:outerShdw>
                </a:effectLst>
              </a:rPr>
              <a:t>rasa</a:t>
            </a:r>
            <a:r>
              <a:rPr lang="el-GR" dirty="0"/>
              <a:t>). Δέχεται </a:t>
            </a:r>
            <a:r>
              <a:rPr lang="el-GR" b="1" dirty="0"/>
              <a:t>ιδέες</a:t>
            </a:r>
            <a:r>
              <a:rPr lang="el-GR" dirty="0"/>
              <a:t> και </a:t>
            </a:r>
            <a:r>
              <a:rPr lang="el-GR" b="1" dirty="0"/>
              <a:t>γνώσεις</a:t>
            </a:r>
            <a:r>
              <a:rPr lang="el-GR" dirty="0"/>
              <a:t> από την </a:t>
            </a:r>
            <a:r>
              <a:rPr lang="el-GR" b="1" dirty="0"/>
              <a:t>εμπειρία</a:t>
            </a:r>
            <a:r>
              <a:rPr lang="el-GR" dirty="0"/>
              <a:t>.</a:t>
            </a:r>
          </a:p>
          <a:p>
            <a:pPr lvl="0" algn="just"/>
            <a:r>
              <a:rPr lang="el-GR" dirty="0"/>
              <a:t>Αν ένας ηγεμόνας χρησιμοποιεί την εξουσία του εναντίον του λαού του, τότε ο λαός έχει το δικαίωμα να τον αντιμετωπίσει με Βία. Ο σωστός τρόπος </a:t>
            </a:r>
            <a:r>
              <a:rPr lang="el-GR" b="1" dirty="0"/>
              <a:t>για να αντιμετωπιστεί η παράνομη βία της εξουσίας είναι η ίδια η Βία</a:t>
            </a:r>
            <a:r>
              <a:rPr lang="el-GR" dirty="0"/>
              <a:t>.</a:t>
            </a:r>
          </a:p>
          <a:p>
            <a:pPr lvl="0" algn="just"/>
            <a:r>
              <a:rPr lang="el-GR" dirty="0"/>
              <a:t>Σε κανέναν δεν επιτρέπεται να επιβουλεύεται την </a:t>
            </a:r>
            <a:r>
              <a:rPr lang="el-GR" b="1" dirty="0"/>
              <a:t>ζωή</a:t>
            </a:r>
            <a:r>
              <a:rPr lang="el-GR" dirty="0"/>
              <a:t>, την </a:t>
            </a:r>
            <a:r>
              <a:rPr lang="el-GR" b="1" dirty="0"/>
              <a:t>υγεία</a:t>
            </a:r>
            <a:r>
              <a:rPr lang="el-GR" dirty="0"/>
              <a:t>, την </a:t>
            </a:r>
            <a:r>
              <a:rPr lang="el-GR" b="1" dirty="0"/>
              <a:t>ελευθερία</a:t>
            </a:r>
            <a:r>
              <a:rPr lang="el-GR" dirty="0"/>
              <a:t> ή την </a:t>
            </a:r>
            <a:r>
              <a:rPr lang="el-GR" b="1" dirty="0"/>
              <a:t>ιδιοκτησία</a:t>
            </a:r>
            <a:r>
              <a:rPr lang="el-GR" dirty="0"/>
              <a:t> των άλλων.</a:t>
            </a:r>
          </a:p>
          <a:p>
            <a:pPr lvl="0" algn="just"/>
            <a:r>
              <a:rPr lang="el-GR" dirty="0"/>
              <a:t>Η νομιμοποίηση του κράτους βασίζεται στη </a:t>
            </a:r>
            <a:r>
              <a:rPr lang="el-GR" b="1" dirty="0"/>
              <a:t>συναίνεση των πολιτών</a:t>
            </a:r>
            <a:r>
              <a:rPr lang="el-GR" dirty="0"/>
              <a:t>. Όταν </a:t>
            </a:r>
            <a:r>
              <a:rPr lang="el-GR" b="1" dirty="0"/>
              <a:t>παραβιάζει</a:t>
            </a:r>
            <a:r>
              <a:rPr lang="el-GR" dirty="0"/>
              <a:t> την εμπιστοσύνη των πολιτών χάνει τη νομιμοποίησή της και οι πολίτες έχουν το δικαίωμα να </a:t>
            </a:r>
            <a:r>
              <a:rPr lang="el-GR" b="1" dirty="0"/>
              <a:t>επαναστατήσουν</a:t>
            </a:r>
            <a:r>
              <a:rPr lang="el-GR" dirty="0"/>
              <a:t>.</a:t>
            </a:r>
          </a:p>
          <a:p>
            <a:pPr algn="r">
              <a:buNone/>
            </a:pPr>
            <a:r>
              <a:rPr lang="el-GR" b="1" dirty="0"/>
              <a:t>ΤΖΟΝ ΛΟΚ</a:t>
            </a:r>
          </a:p>
          <a:p>
            <a:endParaRPr lang="el-GR" dirty="0"/>
          </a:p>
        </p:txBody>
      </p:sp>
    </p:spTree>
    <p:extLst>
      <p:ext uri="{BB962C8B-B14F-4D97-AF65-F5344CB8AC3E}">
        <p14:creationId xmlns:p14="http://schemas.microsoft.com/office/powerpoint/2010/main" val="205627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Θέση περιεχομένου" descr="Montesquieu-dr.jpg"/>
          <p:cNvPicPr>
            <a:picLocks noGrp="1" noChangeAspect="1"/>
          </p:cNvPicPr>
          <p:nvPr>
            <p:ph idx="1"/>
          </p:nvPr>
        </p:nvPicPr>
        <p:blipFill>
          <a:blip r:embed="rId2" cstate="print"/>
          <a:stretch>
            <a:fillRect/>
          </a:stretch>
        </p:blipFill>
        <p:spPr>
          <a:xfrm>
            <a:off x="0" y="2332037"/>
            <a:ext cx="4205374" cy="4525963"/>
          </a:xfrm>
        </p:spPr>
      </p:pic>
      <p:sp>
        <p:nvSpPr>
          <p:cNvPr id="2" name="1 - Τίτλος"/>
          <p:cNvSpPr>
            <a:spLocks noGrp="1"/>
          </p:cNvSpPr>
          <p:nvPr>
            <p:ph type="title"/>
          </p:nvPr>
        </p:nvSpPr>
        <p:spPr>
          <a:xfrm>
            <a:off x="675784" y="188640"/>
            <a:ext cx="3104128" cy="1143000"/>
          </a:xfrm>
        </p:spPr>
        <p:txBody>
          <a:bodyPr>
            <a:noAutofit/>
          </a:bodyPr>
          <a:lstStyle/>
          <a:p>
            <a:r>
              <a:rPr lang="el-GR" b="1" dirty="0">
                <a:solidFill>
                  <a:srgbClr val="002060"/>
                </a:solidFill>
                <a:effectLst>
                  <a:outerShdw blurRad="38100" dist="38100" dir="2700000" algn="tl">
                    <a:srgbClr val="000000">
                      <a:alpha val="43137"/>
                    </a:srgbClr>
                  </a:outerShdw>
                </a:effectLst>
              </a:rPr>
              <a:t>Μοντεσκιέ</a:t>
            </a:r>
          </a:p>
        </p:txBody>
      </p:sp>
      <p:sp>
        <p:nvSpPr>
          <p:cNvPr id="5" name="4 - Επεξήγηση με σύννεφο"/>
          <p:cNvSpPr/>
          <p:nvPr/>
        </p:nvSpPr>
        <p:spPr>
          <a:xfrm>
            <a:off x="3822512" y="64264"/>
            <a:ext cx="5293096" cy="3240360"/>
          </a:xfrm>
          <a:prstGeom prst="cloudCallout">
            <a:avLst>
              <a:gd name="adj1" fmla="val -66431"/>
              <a:gd name="adj2" fmla="val 39191"/>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500" dirty="0">
                <a:solidFill>
                  <a:schemeClr val="tx1">
                    <a:lumMod val="75000"/>
                    <a:lumOff val="25000"/>
                  </a:schemeClr>
                </a:solidFill>
                <a:effectLst>
                  <a:outerShdw blurRad="38100" dist="38100" dir="2700000" algn="tl">
                    <a:srgbClr val="000000">
                      <a:alpha val="43137"/>
                    </a:srgbClr>
                  </a:outerShdw>
                </a:effectLst>
              </a:rPr>
              <a:t>Η </a:t>
            </a:r>
            <a:r>
              <a:rPr lang="el-GR" sz="3500" b="1" dirty="0">
                <a:solidFill>
                  <a:srgbClr val="C00000"/>
                </a:solidFill>
                <a:effectLst>
                  <a:outerShdw blurRad="38100" dist="38100" dir="2700000" algn="tl">
                    <a:srgbClr val="000000">
                      <a:alpha val="43137"/>
                    </a:srgbClr>
                  </a:outerShdw>
                </a:effectLst>
              </a:rPr>
              <a:t>αδικία</a:t>
            </a:r>
            <a:r>
              <a:rPr lang="el-GR" sz="3500" dirty="0">
                <a:solidFill>
                  <a:schemeClr val="tx1">
                    <a:lumMod val="75000"/>
                    <a:lumOff val="25000"/>
                  </a:schemeClr>
                </a:solidFill>
                <a:effectLst>
                  <a:outerShdw blurRad="38100" dist="38100" dir="2700000" algn="tl">
                    <a:srgbClr val="000000">
                      <a:alpha val="43137"/>
                    </a:srgbClr>
                  </a:outerShdw>
                </a:effectLst>
              </a:rPr>
              <a:t> που γίνεται στον </a:t>
            </a:r>
            <a:r>
              <a:rPr lang="el-GR" sz="3500" b="1" dirty="0">
                <a:solidFill>
                  <a:srgbClr val="C00000"/>
                </a:solidFill>
                <a:effectLst>
                  <a:outerShdw blurRad="38100" dist="38100" dir="2700000" algn="tl">
                    <a:srgbClr val="000000">
                      <a:alpha val="43137"/>
                    </a:srgbClr>
                  </a:outerShdw>
                </a:effectLst>
              </a:rPr>
              <a:t>έναν</a:t>
            </a:r>
            <a:r>
              <a:rPr lang="el-GR" sz="3500" dirty="0">
                <a:solidFill>
                  <a:schemeClr val="tx1">
                    <a:lumMod val="75000"/>
                    <a:lumOff val="25000"/>
                  </a:schemeClr>
                </a:solidFill>
                <a:effectLst>
                  <a:outerShdw blurRad="38100" dist="38100" dir="2700000" algn="tl">
                    <a:srgbClr val="000000">
                      <a:alpha val="43137"/>
                    </a:srgbClr>
                  </a:outerShdw>
                </a:effectLst>
              </a:rPr>
              <a:t> αποτελεί </a:t>
            </a:r>
            <a:r>
              <a:rPr lang="el-GR" sz="3500" b="1" dirty="0">
                <a:solidFill>
                  <a:srgbClr val="C00000"/>
                </a:solidFill>
                <a:effectLst>
                  <a:outerShdw blurRad="38100" dist="38100" dir="2700000" algn="tl">
                    <a:srgbClr val="000000">
                      <a:alpha val="43137"/>
                    </a:srgbClr>
                  </a:outerShdw>
                </a:effectLst>
              </a:rPr>
              <a:t>απειλή</a:t>
            </a:r>
            <a:r>
              <a:rPr lang="el-GR" sz="3500" dirty="0">
                <a:solidFill>
                  <a:schemeClr val="tx1">
                    <a:lumMod val="75000"/>
                    <a:lumOff val="25000"/>
                  </a:schemeClr>
                </a:solidFill>
                <a:effectLst>
                  <a:outerShdw blurRad="38100" dist="38100" dir="2700000" algn="tl">
                    <a:srgbClr val="000000">
                      <a:alpha val="43137"/>
                    </a:srgbClr>
                  </a:outerShdw>
                </a:effectLst>
              </a:rPr>
              <a:t> για </a:t>
            </a:r>
            <a:r>
              <a:rPr lang="el-GR" sz="3500" b="1" dirty="0">
                <a:solidFill>
                  <a:srgbClr val="C00000"/>
                </a:solidFill>
                <a:effectLst>
                  <a:outerShdw blurRad="38100" dist="38100" dir="2700000" algn="tl">
                    <a:srgbClr val="000000">
                      <a:alpha val="43137"/>
                    </a:srgbClr>
                  </a:outerShdw>
                </a:effectLst>
              </a:rPr>
              <a:t>όλους</a:t>
            </a:r>
            <a:r>
              <a:rPr lang="el-GR" sz="3500" dirty="0">
                <a:solidFill>
                  <a:schemeClr val="tx1">
                    <a:lumMod val="75000"/>
                    <a:lumOff val="25000"/>
                  </a:schemeClr>
                </a:solidFill>
                <a:effectLst>
                  <a:outerShdw blurRad="38100" dist="38100" dir="2700000" algn="tl">
                    <a:srgbClr val="000000">
                      <a:alpha val="43137"/>
                    </a:srgbClr>
                  </a:outerShdw>
                </a:effectLst>
              </a:rPr>
              <a:t>!</a:t>
            </a:r>
          </a:p>
        </p:txBody>
      </p:sp>
      <p:sp>
        <p:nvSpPr>
          <p:cNvPr id="6" name="1 - Τίτλος"/>
          <p:cNvSpPr txBox="1">
            <a:spLocks/>
          </p:cNvSpPr>
          <p:nvPr/>
        </p:nvSpPr>
        <p:spPr>
          <a:xfrm>
            <a:off x="4310380" y="3284984"/>
            <a:ext cx="4817948" cy="367240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dirty="0">
                <a:solidFill>
                  <a:srgbClr val="002060"/>
                </a:solidFill>
                <a:latin typeface="+mj-lt"/>
                <a:ea typeface="+mj-ea"/>
                <a:cs typeface="+mj-cs"/>
              </a:rPr>
              <a:t>Έργο του: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dirty="0">
                <a:solidFill>
                  <a:srgbClr val="C00000"/>
                </a:solidFill>
                <a:effectLst>
                  <a:outerShdw blurRad="38100" dist="38100" dir="2700000" algn="tl">
                    <a:srgbClr val="000000">
                      <a:alpha val="43137"/>
                    </a:srgbClr>
                  </a:outerShdw>
                </a:effectLst>
                <a:latin typeface="+mj-lt"/>
                <a:ea typeface="+mj-ea"/>
                <a:cs typeface="+mj-cs"/>
              </a:rPr>
              <a:t>Πνεύμα των Νόμων</a:t>
            </a:r>
            <a:r>
              <a:rPr lang="el-GR" sz="3600" b="1" dirty="0">
                <a:solidFill>
                  <a:schemeClr val="accent2">
                    <a:lumMod val="50000"/>
                  </a:schemeClr>
                </a:solidFill>
                <a:effectLst>
                  <a:outerShdw blurRad="38100" dist="38100" dir="2700000" algn="tl">
                    <a:srgbClr val="000000">
                      <a:alpha val="43137"/>
                    </a:srgbClr>
                  </a:outerShdw>
                </a:effectLst>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dirty="0">
                <a:solidFill>
                  <a:srgbClr val="C00000"/>
                </a:solidFill>
                <a:effectLst>
                  <a:outerShdw blurRad="38100" dist="38100" dir="2700000" algn="tl">
                    <a:srgbClr val="000000">
                      <a:alpha val="43137"/>
                    </a:srgbClr>
                  </a:outerShdw>
                </a:effectLst>
                <a:latin typeface="+mj-lt"/>
                <a:ea typeface="+mj-ea"/>
                <a:cs typeface="+mj-cs"/>
              </a:rPr>
              <a:t>Διάκριση εξουσιών</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(νομοθετική,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εκτελεστική,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δικαστική)</a:t>
            </a:r>
          </a:p>
        </p:txBody>
      </p:sp>
      <p:sp>
        <p:nvSpPr>
          <p:cNvPr id="7" name="1 - Τίτλος">
            <a:extLst>
              <a:ext uri="{FF2B5EF4-FFF2-40B4-BE49-F238E27FC236}">
                <a16:creationId xmlns:a16="http://schemas.microsoft.com/office/drawing/2014/main" id="{8B7F75C5-1C95-4D3C-AD3B-0E72F5E0411B}"/>
              </a:ext>
            </a:extLst>
          </p:cNvPr>
          <p:cNvSpPr txBox="1">
            <a:spLocks/>
          </p:cNvSpPr>
          <p:nvPr/>
        </p:nvSpPr>
        <p:spPr>
          <a:xfrm>
            <a:off x="-7024" y="1331640"/>
            <a:ext cx="3816424"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dirty="0"/>
              <a:t>Πραγματικό όνομα: </a:t>
            </a:r>
            <a:r>
              <a:rPr lang="el-GR" sz="3600" b="1" dirty="0">
                <a:effectLst>
                  <a:outerShdw blurRad="38100" dist="38100" dir="2700000" algn="tl">
                    <a:srgbClr val="000000">
                      <a:alpha val="43137"/>
                    </a:srgbClr>
                  </a:outerShdw>
                </a:effectLst>
              </a:rPr>
              <a:t>Σαρλ Λουί ντε </a:t>
            </a:r>
            <a:r>
              <a:rPr lang="el-GR" sz="3600" b="1" dirty="0" err="1">
                <a:effectLst>
                  <a:outerShdw blurRad="38100" dist="38100" dir="2700000" algn="tl">
                    <a:srgbClr val="000000">
                      <a:alpha val="43137"/>
                    </a:srgbClr>
                  </a:outerShdw>
                </a:effectLst>
              </a:rPr>
              <a:t>Σεκοντά</a:t>
            </a:r>
            <a:endParaRPr lang="el-GR" sz="3600" b="1" dirty="0">
              <a:effectLst>
                <a:outerShdw blurRad="38100" dist="38100" dir="2700000" algn="tl">
                  <a:srgbClr val="000000">
                    <a:alpha val="43137"/>
                  </a:srgbClr>
                </a:outerShdw>
              </a:effectLst>
            </a:endParaRP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2060848"/>
            <a:ext cx="8856984" cy="4797152"/>
          </a:xfrm>
        </p:spPr>
        <p:txBody>
          <a:bodyPr>
            <a:normAutofit fontScale="92500" lnSpcReduction="20000"/>
          </a:bodyPr>
          <a:lstStyle/>
          <a:p>
            <a:pPr marL="0" indent="0" algn="just">
              <a:buNone/>
            </a:pPr>
            <a:r>
              <a:rPr lang="el-GR" dirty="0"/>
              <a:t>Υπάρχουν σε κάθε κράτος τρία είδη εξουσίας: η </a:t>
            </a:r>
            <a:r>
              <a:rPr lang="el-GR" b="1" dirty="0"/>
              <a:t>νομοθετική</a:t>
            </a:r>
            <a:r>
              <a:rPr lang="el-GR" dirty="0"/>
              <a:t>, η </a:t>
            </a:r>
            <a:r>
              <a:rPr lang="el-GR" b="1" dirty="0"/>
              <a:t>εκτελεστική</a:t>
            </a:r>
            <a:r>
              <a:rPr lang="el-GR" dirty="0"/>
              <a:t> και η </a:t>
            </a:r>
            <a:r>
              <a:rPr lang="el-GR" b="1" dirty="0"/>
              <a:t>δικαστική</a:t>
            </a:r>
            <a:r>
              <a:rPr lang="el-GR" dirty="0"/>
              <a:t>. </a:t>
            </a:r>
          </a:p>
          <a:p>
            <a:pPr marL="0" indent="0" algn="just">
              <a:buNone/>
            </a:pPr>
            <a:r>
              <a:rPr lang="el-GR" dirty="0"/>
              <a:t>Αν η νομοθετική και η εκτελεστική εξουσία είναι συγκεντρωμένες στο ίδιο ή στα ίδια πρόσωπα, δεν υπάρχει ελευθερία. </a:t>
            </a:r>
          </a:p>
          <a:p>
            <a:pPr marL="0" indent="0" algn="just">
              <a:buNone/>
            </a:pPr>
            <a:r>
              <a:rPr lang="el-GR" dirty="0"/>
              <a:t>Καραδοκεί ο </a:t>
            </a:r>
            <a:r>
              <a:rPr lang="el-GR" b="1" dirty="0"/>
              <a:t>κίνδυνος</a:t>
            </a:r>
            <a:r>
              <a:rPr lang="el-GR" dirty="0"/>
              <a:t> μήπως ο μονάρχης ή το κοινοβούλιο θεσπίσει νόμους τυραννικούς και τους εφαρμόσει. Στους Τούρκους, όπου και οι τρεις εξουσίες είναι συγκεντρωμένες στο σουλτάνο, επικρατεί ένας φρικαλέος </a:t>
            </a:r>
            <a:r>
              <a:rPr lang="el-GR" b="1" dirty="0"/>
              <a:t>δεσποτισμός</a:t>
            </a:r>
            <a:r>
              <a:rPr lang="el-GR" dirty="0"/>
              <a:t>.</a:t>
            </a:r>
          </a:p>
          <a:p>
            <a:pPr marL="0" indent="0" algn="just">
              <a:buNone/>
            </a:pPr>
            <a:endParaRPr lang="el-GR" sz="1600" dirty="0"/>
          </a:p>
          <a:p>
            <a:pPr marL="0" indent="0" algn="r">
              <a:buNone/>
            </a:pPr>
            <a:r>
              <a:rPr lang="el-GR" sz="3000" i="1" dirty="0"/>
              <a:t>Από το Πνεύμα των Νόμων (1748) του Μοντεσκιέ.</a:t>
            </a:r>
            <a:endParaRPr lang="el-GR" sz="3000" dirty="0"/>
          </a:p>
          <a:p>
            <a:endParaRPr lang="el-GR" dirty="0"/>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0"/>
            <a:ext cx="9144000" cy="1772816"/>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Ελευθερία </a:t>
            </a:r>
            <a:br>
              <a:rPr lang="el-GR" b="1" dirty="0">
                <a:solidFill>
                  <a:schemeClr val="accent1">
                    <a:lumMod val="50000"/>
                  </a:schemeClr>
                </a:solidFill>
                <a:effectLst>
                  <a:outerShdw blurRad="38100" dist="38100" dir="2700000" algn="tl">
                    <a:srgbClr val="000000">
                      <a:alpha val="43137"/>
                    </a:srgbClr>
                  </a:outerShdw>
                </a:effectLst>
              </a:rPr>
            </a:br>
            <a:r>
              <a:rPr lang="el-GR" b="1" dirty="0">
                <a:solidFill>
                  <a:schemeClr val="accent1">
                    <a:lumMod val="50000"/>
                  </a:schemeClr>
                </a:solidFill>
                <a:effectLst>
                  <a:outerShdw blurRad="38100" dist="38100" dir="2700000" algn="tl">
                    <a:srgbClr val="000000">
                      <a:alpha val="43137"/>
                    </a:srgbClr>
                  </a:outerShdw>
                </a:effectLst>
              </a:rPr>
              <a:t>και </a:t>
            </a:r>
            <a:r>
              <a:rPr lang="el-GR" b="1" dirty="0">
                <a:solidFill>
                  <a:srgbClr val="C00000"/>
                </a:solidFill>
                <a:effectLst>
                  <a:outerShdw blurRad="38100" dist="38100" dir="2700000" algn="tl">
                    <a:srgbClr val="000000">
                      <a:alpha val="43137"/>
                    </a:srgbClr>
                  </a:outerShdw>
                </a:effectLst>
              </a:rPr>
              <a:t>διάκριση των εξουσιών</a:t>
            </a:r>
          </a:p>
        </p:txBody>
      </p:sp>
    </p:spTree>
    <p:extLst>
      <p:ext uri="{BB962C8B-B14F-4D97-AF65-F5344CB8AC3E}">
        <p14:creationId xmlns:p14="http://schemas.microsoft.com/office/powerpoint/2010/main" val="203378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468560" y="-350968"/>
            <a:ext cx="10369152" cy="7766856"/>
          </a:xfrm>
          <a:prstGeom prst="rect">
            <a:avLst/>
          </a:prstGeom>
        </p:spPr>
      </p:pic>
      <p:sp>
        <p:nvSpPr>
          <p:cNvPr id="2" name="1 - Τίτλος"/>
          <p:cNvSpPr>
            <a:spLocks noGrp="1"/>
          </p:cNvSpPr>
          <p:nvPr>
            <p:ph type="ctrTitle"/>
          </p:nvPr>
        </p:nvSpPr>
        <p:spPr>
          <a:xfrm>
            <a:off x="683568" y="2204864"/>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Το πλαίσιο διαμόρφωσης</a:t>
            </a:r>
          </a:p>
        </p:txBody>
      </p:sp>
      <p:sp>
        <p:nvSpPr>
          <p:cNvPr id="3" name="2 - Υπότιτλος"/>
          <p:cNvSpPr>
            <a:spLocks noGrp="1"/>
          </p:cNvSpPr>
          <p:nvPr>
            <p:ph type="subTitle" idx="1"/>
          </p:nvPr>
        </p:nvSpPr>
        <p:spPr>
          <a:xfrm>
            <a:off x="1475656" y="4221088"/>
            <a:ext cx="6400800" cy="672480"/>
          </a:xfrm>
        </p:spPr>
        <p:txBody>
          <a:bodyPr>
            <a:noAutofit/>
          </a:bodyPr>
          <a:lstStyle/>
          <a:p>
            <a:r>
              <a:rPr lang="el-GR" sz="3600" b="1" dirty="0">
                <a:solidFill>
                  <a:schemeClr val="tx2">
                    <a:lumMod val="50000"/>
                  </a:schemeClr>
                </a:solidFill>
                <a:effectLst>
                  <a:outerShdw blurRad="38100" dist="38100" dir="2700000" algn="tl">
                    <a:srgbClr val="000000">
                      <a:alpha val="43137"/>
                    </a:srgbClr>
                  </a:outerShdw>
                </a:effectLst>
                <a:latin typeface="Arial Black" pitchFamily="34" charset="0"/>
              </a:rPr>
              <a:t>1688 -</a:t>
            </a:r>
            <a:r>
              <a:rPr lang="en-US" sz="3600" b="1" dirty="0">
                <a:solidFill>
                  <a:schemeClr val="tx2">
                    <a:lumMod val="50000"/>
                  </a:schemeClr>
                </a:solidFill>
                <a:effectLst>
                  <a:outerShdw blurRad="38100" dist="38100" dir="2700000" algn="tl">
                    <a:srgbClr val="000000">
                      <a:alpha val="43137"/>
                    </a:srgbClr>
                  </a:outerShdw>
                </a:effectLst>
                <a:latin typeface="Arial Black" pitchFamily="34" charset="0"/>
              </a:rPr>
              <a:t> </a:t>
            </a:r>
            <a:r>
              <a:rPr lang="el-GR" sz="3600" b="1" dirty="0">
                <a:solidFill>
                  <a:schemeClr val="tx2">
                    <a:lumMod val="50000"/>
                  </a:schemeClr>
                </a:solidFill>
                <a:effectLst>
                  <a:outerShdw blurRad="38100" dist="38100" dir="2700000" algn="tl">
                    <a:srgbClr val="000000">
                      <a:alpha val="43137"/>
                    </a:srgbClr>
                  </a:outerShdw>
                </a:effectLst>
                <a:latin typeface="Arial Black" pitchFamily="34" charset="0"/>
              </a:rPr>
              <a:t>1789</a:t>
            </a:r>
          </a:p>
        </p:txBody>
      </p:sp>
    </p:spTree>
    <p:extLst>
      <p:ext uri="{BB962C8B-B14F-4D97-AF65-F5344CB8AC3E}">
        <p14:creationId xmlns:p14="http://schemas.microsoft.com/office/powerpoint/2010/main" val="310235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34712" y="5085184"/>
            <a:ext cx="3448888" cy="1143000"/>
          </a:xfrm>
        </p:spPr>
        <p:txBody>
          <a:bodyPr>
            <a:noAutofit/>
          </a:bodyPr>
          <a:lstStyle/>
          <a:p>
            <a:r>
              <a:rPr lang="el-GR" sz="4000" b="1" dirty="0">
                <a:solidFill>
                  <a:srgbClr val="002060"/>
                </a:solidFill>
                <a:effectLst>
                  <a:outerShdw blurRad="38100" dist="38100" dir="2700000" algn="tl">
                    <a:srgbClr val="000000">
                      <a:alpha val="43137"/>
                    </a:srgbClr>
                  </a:outerShdw>
                </a:effectLst>
              </a:rPr>
              <a:t>Ζαν Ζακ Ρουσσώ</a:t>
            </a:r>
          </a:p>
        </p:txBody>
      </p:sp>
      <p:pic>
        <p:nvPicPr>
          <p:cNvPr id="4" name="3 - Θέση περιεχομένου" descr="John_Locke.jpg"/>
          <p:cNvPicPr>
            <a:picLocks noGrp="1" noChangeAspect="1"/>
          </p:cNvPicPr>
          <p:nvPr>
            <p:ph idx="1"/>
          </p:nvPr>
        </p:nvPicPr>
        <p:blipFill>
          <a:blip r:embed="rId2" cstate="print"/>
          <a:stretch>
            <a:fillRect/>
          </a:stretch>
        </p:blipFill>
        <p:spPr>
          <a:xfrm>
            <a:off x="0" y="0"/>
            <a:ext cx="3479650" cy="4604738"/>
          </a:xfrm>
          <a:prstGeom prst="rect">
            <a:avLst/>
          </a:prstGeom>
          <a:ln>
            <a:noFill/>
          </a:ln>
          <a:effectLst>
            <a:outerShdw blurRad="292100" dist="139700" dir="2700000" algn="tl" rotWithShape="0">
              <a:srgbClr val="333333">
                <a:alpha val="65000"/>
              </a:srgbClr>
            </a:outerShdw>
          </a:effectLst>
        </p:spPr>
      </p:pic>
      <p:sp>
        <p:nvSpPr>
          <p:cNvPr id="5" name="4 - Επεξήγηση με σύννεφο"/>
          <p:cNvSpPr/>
          <p:nvPr/>
        </p:nvSpPr>
        <p:spPr>
          <a:xfrm>
            <a:off x="3718664" y="3284984"/>
            <a:ext cx="5173816" cy="3384376"/>
          </a:xfrm>
          <a:prstGeom prst="cloudCallout">
            <a:avLst>
              <a:gd name="adj1" fmla="val -69080"/>
              <a:gd name="adj2" fmla="val -56695"/>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C00000"/>
                </a:solidFill>
                <a:effectLst>
                  <a:outerShdw blurRad="38100" dist="38100" dir="2700000" algn="tl">
                    <a:srgbClr val="000000">
                      <a:alpha val="43137"/>
                    </a:srgbClr>
                  </a:outerShdw>
                </a:effectLst>
              </a:rPr>
              <a:t>Η κυβέρνηση οφείλει να υποτάσσεται στη </a:t>
            </a:r>
            <a:r>
              <a:rPr lang="el-GR" sz="3200" b="1" dirty="0">
                <a:solidFill>
                  <a:srgbClr val="C00000"/>
                </a:solidFill>
                <a:effectLst>
                  <a:outerShdw blurRad="38100" dist="38100" dir="2700000" algn="tl">
                    <a:srgbClr val="000000">
                      <a:alpha val="43137"/>
                    </a:srgbClr>
                  </a:outerShdw>
                </a:effectLst>
              </a:rPr>
              <a:t>ΓΕΝΙΚΗ ΒΟΥΛΗΣΗ</a:t>
            </a:r>
            <a:r>
              <a:rPr lang="el-GR" sz="3200" dirty="0">
                <a:solidFill>
                  <a:srgbClr val="C00000"/>
                </a:solidFill>
                <a:effectLst>
                  <a:outerShdw blurRad="38100" dist="38100" dir="2700000" algn="tl">
                    <a:srgbClr val="000000">
                      <a:alpha val="43137"/>
                    </a:srgbClr>
                  </a:outerShdw>
                </a:effectLst>
              </a:rPr>
              <a:t>!</a:t>
            </a:r>
          </a:p>
        </p:txBody>
      </p:sp>
      <p:sp>
        <p:nvSpPr>
          <p:cNvPr id="6" name="1 - Τίτλος"/>
          <p:cNvSpPr txBox="1">
            <a:spLocks/>
          </p:cNvSpPr>
          <p:nvPr/>
        </p:nvSpPr>
        <p:spPr>
          <a:xfrm>
            <a:off x="3700408" y="0"/>
            <a:ext cx="5926134" cy="3284984"/>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l-GR" sz="3200" b="1" dirty="0">
                <a:solidFill>
                  <a:srgbClr val="002060"/>
                </a:solidFill>
                <a:effectLst>
                  <a:outerShdw blurRad="38100" dist="38100" dir="2700000" algn="tl">
                    <a:srgbClr val="000000">
                      <a:alpha val="43137"/>
                    </a:srgbClr>
                  </a:outerShdw>
                </a:effectLst>
                <a:latin typeface="+mj-lt"/>
                <a:ea typeface="+mj-ea"/>
                <a:cs typeface="+mj-cs"/>
              </a:rPr>
              <a:t>Προϋπόθεση για βελτίωση </a:t>
            </a:r>
          </a:p>
          <a:p>
            <a:pPr marL="0" marR="0" lvl="0" indent="0" defTabSz="914400" rtl="0" eaLnBrk="1" fontAlgn="auto" latinLnBrk="0" hangingPunct="1">
              <a:lnSpc>
                <a:spcPct val="100000"/>
              </a:lnSpc>
              <a:spcBef>
                <a:spcPct val="0"/>
              </a:spcBef>
              <a:spcAft>
                <a:spcPts val="0"/>
              </a:spcAft>
              <a:buClrTx/>
              <a:buSzTx/>
              <a:buFontTx/>
              <a:buNone/>
              <a:tabLst/>
              <a:defRPr/>
            </a:pPr>
            <a:r>
              <a:rPr lang="el-GR" sz="3200" b="1" dirty="0">
                <a:solidFill>
                  <a:srgbClr val="002060"/>
                </a:solidFill>
                <a:effectLst>
                  <a:outerShdw blurRad="38100" dist="38100" dir="2700000" algn="tl">
                    <a:srgbClr val="000000">
                      <a:alpha val="43137"/>
                    </a:srgbClr>
                  </a:outerShdw>
                </a:effectLst>
                <a:latin typeface="+mj-lt"/>
                <a:ea typeface="+mj-ea"/>
                <a:cs typeface="+mj-cs"/>
              </a:rPr>
              <a:t>της κοινωνίας</a:t>
            </a:r>
            <a:r>
              <a:rPr lang="el-GR" sz="3200" b="1" dirty="0">
                <a:solidFill>
                  <a:schemeClr val="accent2">
                    <a:lumMod val="50000"/>
                  </a:schemeClr>
                </a:solidFill>
                <a:effectLst>
                  <a:outerShdw blurRad="38100" dist="38100" dir="2700000" algn="tl">
                    <a:srgbClr val="000000">
                      <a:alpha val="43137"/>
                    </a:srgbClr>
                  </a:outerShdw>
                </a:effectLst>
                <a:latin typeface="+mj-lt"/>
                <a:ea typeface="+mj-ea"/>
                <a:cs typeface="+mj-cs"/>
              </a:rPr>
              <a:t>: </a:t>
            </a:r>
            <a:r>
              <a:rPr lang="el-GR" sz="4000" b="1" dirty="0">
                <a:solidFill>
                  <a:srgbClr val="C00000"/>
                </a:solidFill>
                <a:effectLst>
                  <a:outerShdw blurRad="38100" dist="38100" dir="2700000" algn="tl">
                    <a:srgbClr val="000000">
                      <a:alpha val="43137"/>
                    </a:srgbClr>
                  </a:outerShdw>
                </a:effectLst>
                <a:latin typeface="+mj-lt"/>
                <a:ea typeface="+mj-ea"/>
                <a:cs typeface="+mj-cs"/>
                <a:sym typeface="Wingdings" pitchFamily="2" charset="2"/>
              </a:rPr>
              <a:t>ΠΑΙΔΕΙΑ</a:t>
            </a:r>
          </a:p>
          <a:p>
            <a:pPr marL="0" marR="0" lvl="0" indent="0" defTabSz="914400" rtl="0" eaLnBrk="1" fontAlgn="auto" latinLnBrk="0" hangingPunct="1">
              <a:lnSpc>
                <a:spcPct val="100000"/>
              </a:lnSpc>
              <a:spcBef>
                <a:spcPct val="0"/>
              </a:spcBef>
              <a:spcAft>
                <a:spcPts val="0"/>
              </a:spcAft>
              <a:buClrTx/>
              <a:buSzTx/>
              <a:buFontTx/>
              <a:buNone/>
              <a:tabLst/>
              <a:defRPr/>
            </a:pPr>
            <a:r>
              <a:rPr lang="el-GR" sz="3200" b="1" dirty="0">
                <a:solidFill>
                  <a:schemeClr val="accent2">
                    <a:lumMod val="50000"/>
                  </a:schemeClr>
                </a:solidFill>
                <a:effectLst>
                  <a:outerShdw blurRad="38100" dist="38100" dir="2700000" algn="tl">
                    <a:srgbClr val="000000">
                      <a:alpha val="43137"/>
                    </a:srgbClr>
                  </a:outerShdw>
                </a:effectLst>
                <a:latin typeface="+mj-lt"/>
                <a:ea typeface="+mj-ea"/>
                <a:cs typeface="+mj-cs"/>
                <a:sym typeface="Wingdings" pitchFamily="2" charset="2"/>
              </a:rPr>
              <a:t>	</a:t>
            </a:r>
            <a:r>
              <a:rPr lang="el-GR" sz="3200" b="1" dirty="0">
                <a:solidFill>
                  <a:srgbClr val="002060"/>
                </a:solidFill>
                <a:effectLst>
                  <a:outerShdw blurRad="38100" dist="38100" dir="2700000" algn="tl">
                    <a:srgbClr val="000000">
                      <a:alpha val="43137"/>
                    </a:srgbClr>
                  </a:outerShdw>
                </a:effectLst>
                <a:latin typeface="+mj-lt"/>
                <a:ea typeface="+mj-ea"/>
                <a:cs typeface="+mj-cs"/>
                <a:sym typeface="Wingdings" pitchFamily="2" charset="2"/>
              </a:rPr>
              <a:t> </a:t>
            </a:r>
            <a:r>
              <a:rPr lang="el-GR" sz="3200" b="1" dirty="0">
                <a:solidFill>
                  <a:srgbClr val="002060"/>
                </a:solidFill>
                <a:effectLst>
                  <a:outerShdw blurRad="38100" dist="38100" dir="2700000" algn="tl">
                    <a:srgbClr val="000000">
                      <a:alpha val="43137"/>
                    </a:srgbClr>
                  </a:outerShdw>
                </a:effectLst>
                <a:latin typeface="+mj-lt"/>
                <a:ea typeface="+mj-ea"/>
                <a:cs typeface="+mj-cs"/>
              </a:rPr>
              <a:t>Φυσική διδασκαλία</a:t>
            </a:r>
          </a:p>
          <a:p>
            <a:pPr marL="0" marR="0" lvl="0" indent="0"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sym typeface="Wingdings" pitchFamily="2" charset="2"/>
              </a:rPr>
              <a:t>	 </a:t>
            </a:r>
            <a:r>
              <a:rPr kumimoji="0" lang="el-GR"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Σεβασ</a:t>
            </a:r>
            <a:r>
              <a:rPr lang="el-GR" sz="3200" b="1" dirty="0" err="1">
                <a:solidFill>
                  <a:srgbClr val="002060"/>
                </a:solidFill>
                <a:effectLst>
                  <a:outerShdw blurRad="38100" dist="38100" dir="2700000" algn="tl">
                    <a:srgbClr val="000000">
                      <a:alpha val="43137"/>
                    </a:srgbClr>
                  </a:outerShdw>
                </a:effectLst>
                <a:latin typeface="+mj-lt"/>
                <a:ea typeface="+mj-ea"/>
                <a:cs typeface="+mj-cs"/>
              </a:rPr>
              <a:t>μός</a:t>
            </a:r>
            <a:r>
              <a:rPr lang="el-GR" sz="3200" b="1" dirty="0">
                <a:solidFill>
                  <a:srgbClr val="002060"/>
                </a:solidFill>
                <a:effectLst>
                  <a:outerShdw blurRad="38100" dist="38100" dir="2700000" algn="tl">
                    <a:srgbClr val="000000">
                      <a:alpha val="43137"/>
                    </a:srgbClr>
                  </a:outerShdw>
                </a:effectLst>
                <a:latin typeface="+mj-lt"/>
                <a:ea typeface="+mj-ea"/>
                <a:cs typeface="+mj-cs"/>
              </a:rPr>
              <a:t> της προσωπικότητας του </a:t>
            </a:r>
            <a:r>
              <a:rPr lang="el-GR" sz="3200" b="1" dirty="0">
                <a:solidFill>
                  <a:srgbClr val="C00000"/>
                </a:solidFill>
                <a:effectLst>
                  <a:outerShdw blurRad="38100" dist="38100" dir="2700000" algn="tl">
                    <a:srgbClr val="000000">
                      <a:alpha val="43137"/>
                    </a:srgbClr>
                  </a:outerShdw>
                </a:effectLst>
                <a:latin typeface="+mj-lt"/>
                <a:ea typeface="+mj-ea"/>
                <a:cs typeface="+mj-cs"/>
              </a:rPr>
              <a:t>παιδιού</a:t>
            </a:r>
          </a:p>
          <a:p>
            <a:pPr marL="0" marR="0" lvl="0" indent="0" defTabSz="914400" rtl="0" eaLnBrk="1" fontAlgn="auto" latinLnBrk="0" hangingPunct="1">
              <a:lnSpc>
                <a:spcPct val="100000"/>
              </a:lnSpc>
              <a:spcBef>
                <a:spcPct val="0"/>
              </a:spcBef>
              <a:spcAft>
                <a:spcPts val="0"/>
              </a:spcAft>
              <a:buClrTx/>
              <a:buSzTx/>
              <a:buFontTx/>
              <a:buNone/>
              <a:tabLst/>
              <a:defRPr/>
            </a:pPr>
            <a:r>
              <a:rPr kumimoji="0" lang="el-GR" sz="3200" i="0" u="none" strike="noStrike" kern="1200" cap="none" spc="0" normalizeH="0" baseline="0" noProof="0" dirty="0">
                <a:ln>
                  <a:noFill/>
                </a:ln>
                <a:solidFill>
                  <a:srgbClr val="002060"/>
                </a:solidFill>
                <a:uLnTx/>
                <a:uFillTx/>
                <a:latin typeface="+mj-lt"/>
                <a:ea typeface="+mj-ea"/>
                <a:cs typeface="+mj-cs"/>
              </a:rPr>
              <a:t>Βιβλίο:</a:t>
            </a:r>
            <a:r>
              <a:rPr kumimoji="0" lang="el-GR" sz="3200" i="0" u="none" strike="noStrike" kern="1200" cap="none" spc="0" normalizeH="0" noProof="0" dirty="0">
                <a:ln>
                  <a:noFill/>
                </a:ln>
                <a:solidFill>
                  <a:srgbClr val="002060"/>
                </a:solidFill>
                <a:uLnTx/>
                <a:uFillTx/>
                <a:latin typeface="+mj-lt"/>
                <a:ea typeface="+mj-ea"/>
                <a:cs typeface="+mj-cs"/>
              </a:rPr>
              <a:t> </a:t>
            </a:r>
            <a:r>
              <a:rPr kumimoji="0" lang="el-GR" sz="32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mj-lt"/>
                <a:ea typeface="+mj-ea"/>
                <a:cs typeface="+mj-cs"/>
              </a:rPr>
              <a:t>Κοινωνικό Συμβόλαιο</a:t>
            </a:r>
            <a:endParaRPr kumimoji="0" lang="el-GR"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916832"/>
            <a:ext cx="8229600" cy="4797152"/>
          </a:xfrm>
        </p:spPr>
        <p:txBody>
          <a:bodyPr>
            <a:normAutofit/>
          </a:bodyPr>
          <a:lstStyle/>
          <a:p>
            <a:pPr marL="0" indent="457200" algn="just">
              <a:spcAft>
                <a:spcPts val="800"/>
              </a:spcAft>
              <a:buNone/>
            </a:pPr>
            <a:r>
              <a:rPr lang="el-GR" sz="3600" dirty="0"/>
              <a:t>Καθένας από μας συνενώνει τον εαυτό του με την κοινωνία και θέτει όλη τη δύναμη του κάτω από τη γενική βούληση και δεχόμαστε κάθε μέλος ως μέρος αδιαίρετο του συνόλου. </a:t>
            </a:r>
          </a:p>
          <a:p>
            <a:pPr marL="0" indent="457200" algn="just">
              <a:spcAft>
                <a:spcPts val="800"/>
              </a:spcAft>
              <a:buNone/>
            </a:pPr>
            <a:r>
              <a:rPr lang="el-GR" sz="3600" dirty="0"/>
              <a:t>Κάθε μέλος της κοινωνίας ενώνεται με όλους και δεν ενώνεται ξεχωριστά με κάθε άτομο.</a:t>
            </a:r>
          </a:p>
          <a:p>
            <a:endParaRPr lang="el-GR" dirty="0"/>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13712" y="332656"/>
            <a:ext cx="9144000" cy="1268760"/>
          </a:xfrm>
        </p:spPr>
        <p:txBody>
          <a:bodyPr>
            <a:normAutofit/>
          </a:bodyPr>
          <a:lstStyle/>
          <a:p>
            <a:r>
              <a:rPr lang="el-GR" b="1" dirty="0">
                <a:solidFill>
                  <a:srgbClr val="C00000"/>
                </a:solidFill>
                <a:effectLst>
                  <a:outerShdw blurRad="38100" dist="38100" dir="2700000" algn="tl">
                    <a:srgbClr val="000000">
                      <a:alpha val="43137"/>
                    </a:srgbClr>
                  </a:outerShdw>
                </a:effectLst>
              </a:rPr>
              <a:t>Τι είναι </a:t>
            </a:r>
            <a:r>
              <a:rPr lang="el-GR" b="1" dirty="0">
                <a:solidFill>
                  <a:schemeClr val="accent1">
                    <a:lumMod val="50000"/>
                  </a:schemeClr>
                </a:solidFill>
                <a:effectLst>
                  <a:outerShdw blurRad="38100" dist="38100" dir="2700000" algn="tl">
                    <a:srgbClr val="000000">
                      <a:alpha val="43137"/>
                    </a:srgbClr>
                  </a:outerShdw>
                </a:effectLst>
              </a:rPr>
              <a:t>η γενική βούληση</a:t>
            </a:r>
          </a:p>
        </p:txBody>
      </p:sp>
    </p:spTree>
    <p:extLst>
      <p:ext uri="{BB962C8B-B14F-4D97-AF65-F5344CB8AC3E}">
        <p14:creationId xmlns:p14="http://schemas.microsoft.com/office/powerpoint/2010/main" val="3161692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484784"/>
            <a:ext cx="8229600" cy="5373216"/>
          </a:xfrm>
        </p:spPr>
        <p:txBody>
          <a:bodyPr>
            <a:normAutofit/>
          </a:bodyPr>
          <a:lstStyle/>
          <a:p>
            <a:pPr marL="0" indent="0">
              <a:buNone/>
            </a:pPr>
            <a:r>
              <a:rPr lang="el-GR" b="1" i="1" dirty="0"/>
              <a:t>Για μια δημοκρατική διακυβέρνηση του λαού</a:t>
            </a:r>
          </a:p>
          <a:p>
            <a:pPr marL="0" indent="0">
              <a:buNone/>
            </a:pPr>
            <a:endParaRPr lang="el-GR" sz="1400" b="1" i="1" dirty="0"/>
          </a:p>
          <a:p>
            <a:pPr marL="0" indent="0" algn="just">
              <a:buNone/>
            </a:pPr>
            <a:r>
              <a:rPr lang="el-GR" dirty="0"/>
              <a:t>Μόνο η γενική βούληση μπορεί να ασκεί τις εξουσίες του κράτους. </a:t>
            </a:r>
          </a:p>
          <a:p>
            <a:pPr marL="0" indent="0" algn="just">
              <a:buNone/>
            </a:pPr>
            <a:r>
              <a:rPr lang="el-GR" dirty="0"/>
              <a:t>Ο </a:t>
            </a:r>
            <a:r>
              <a:rPr lang="el-GR" b="1" dirty="0">
                <a:effectLst>
                  <a:outerShdw blurRad="38100" dist="38100" dir="2700000" algn="tl">
                    <a:srgbClr val="000000">
                      <a:alpha val="43137"/>
                    </a:srgbClr>
                  </a:outerShdw>
                </a:effectLst>
              </a:rPr>
              <a:t>λαός</a:t>
            </a:r>
            <a:r>
              <a:rPr lang="el-GR" dirty="0"/>
              <a:t> οφείλει να είναι </a:t>
            </a:r>
            <a:r>
              <a:rPr lang="el-GR" b="1" dirty="0">
                <a:effectLst>
                  <a:outerShdw blurRad="38100" dist="38100" dir="2700000" algn="tl">
                    <a:srgbClr val="000000">
                      <a:alpha val="43137"/>
                    </a:srgbClr>
                  </a:outerShdw>
                </a:effectLst>
              </a:rPr>
              <a:t>ο δημιουργός των νόμων </a:t>
            </a:r>
            <a:r>
              <a:rPr lang="el-GR" dirty="0"/>
              <a:t>στους οποίους υπακούει. </a:t>
            </a:r>
          </a:p>
          <a:p>
            <a:pPr marL="0" indent="0" algn="just">
              <a:buNone/>
            </a:pPr>
            <a:r>
              <a:rPr lang="el-GR" dirty="0"/>
              <a:t>Η </a:t>
            </a:r>
            <a:r>
              <a:rPr lang="el-GR" b="1" dirty="0">
                <a:effectLst>
                  <a:outerShdw blurRad="38100" dist="38100" dir="2700000" algn="tl">
                    <a:srgbClr val="000000">
                      <a:alpha val="43137"/>
                    </a:srgbClr>
                  </a:outerShdw>
                </a:effectLst>
              </a:rPr>
              <a:t>νομοθετική εξουσία ανήκει στον λαό</a:t>
            </a:r>
            <a:r>
              <a:rPr lang="el-GR" dirty="0"/>
              <a:t>, και δεν μπορεί να ανήκει σε κανέναν άλλο παρά μόνον σ' αυτόν.</a:t>
            </a:r>
          </a:p>
          <a:p>
            <a:pPr marL="0" indent="0" algn="just">
              <a:buNone/>
            </a:pPr>
            <a:endParaRPr lang="el-GR" sz="1200" dirty="0"/>
          </a:p>
          <a:p>
            <a:pPr marL="0" indent="0" algn="r">
              <a:buNone/>
            </a:pPr>
            <a:r>
              <a:rPr lang="el-GR" sz="2800" i="1" dirty="0"/>
              <a:t>Από το Κοινωνικό Συμβόλαιο (1762) του Ρουσσό</a:t>
            </a:r>
            <a:endParaRPr lang="el-GR" sz="2800" dirty="0"/>
          </a:p>
          <a:p>
            <a:endParaRPr lang="el-GR" dirty="0"/>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0"/>
            <a:ext cx="9144000" cy="1196752"/>
          </a:xfrm>
        </p:spPr>
        <p:txBody>
          <a:bodyPr>
            <a:normAutofit/>
          </a:bodyPr>
          <a:lstStyle/>
          <a:p>
            <a:r>
              <a:rPr lang="el-GR" b="1" dirty="0">
                <a:solidFill>
                  <a:srgbClr val="C00000"/>
                </a:solidFill>
                <a:effectLst>
                  <a:outerShdw blurRad="38100" dist="38100" dir="2700000" algn="tl">
                    <a:srgbClr val="000000">
                      <a:alpha val="43137"/>
                    </a:srgbClr>
                  </a:outerShdw>
                </a:effectLst>
              </a:rPr>
              <a:t>Γενική</a:t>
            </a:r>
            <a:r>
              <a:rPr lang="el-GR" b="1" dirty="0">
                <a:solidFill>
                  <a:schemeClr val="accent1">
                    <a:lumMod val="50000"/>
                  </a:schemeClr>
                </a:solidFill>
                <a:effectLst>
                  <a:outerShdw blurRad="38100" dist="38100" dir="2700000" algn="tl">
                    <a:srgbClr val="000000">
                      <a:alpha val="43137"/>
                    </a:srgbClr>
                  </a:outerShdw>
                </a:effectLst>
              </a:rPr>
              <a:t> βούληση</a:t>
            </a:r>
          </a:p>
        </p:txBody>
      </p:sp>
    </p:spTree>
    <p:extLst>
      <p:ext uri="{BB962C8B-B14F-4D97-AF65-F5344CB8AC3E}">
        <p14:creationId xmlns:p14="http://schemas.microsoft.com/office/powerpoint/2010/main" val="1716399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1455728"/>
            <a:ext cx="8705056" cy="5373216"/>
          </a:xfrm>
        </p:spPr>
        <p:txBody>
          <a:bodyPr>
            <a:normAutofit/>
          </a:bodyPr>
          <a:lstStyle/>
          <a:p>
            <a:pPr marL="0" indent="0" algn="just">
              <a:buNone/>
            </a:pPr>
            <a:r>
              <a:rPr lang="el-GR" sz="4000" dirty="0"/>
              <a:t>Ενας λαός ελεύθερος υπακούει, αλλά δεν υπηρετεί. Έχει αρχηγούς και όχι αφεντικά. Υπακούει στους νόμους και μόνον σ' αυτούς. Και δεν είναι παρά μόνον με τη δύναμη των νόμων που δεν υπακούει στους ανθρώπους.</a:t>
            </a:r>
          </a:p>
          <a:p>
            <a:pPr marL="0" indent="0" algn="just">
              <a:buNone/>
            </a:pPr>
            <a:endParaRPr lang="el-GR" sz="900" dirty="0"/>
          </a:p>
          <a:p>
            <a:pPr marL="0" indent="0" algn="r">
              <a:buNone/>
            </a:pPr>
            <a:r>
              <a:rPr lang="el-GR" sz="2800" i="1" dirty="0"/>
              <a:t>Από το έργο Πραγματεία για την καταγωγή και τα βάθρα της ανισότητας μεταξύ των ανθρώπων (1755) του Ρουσσό</a:t>
            </a:r>
            <a:endParaRPr lang="el-GR" sz="2800" dirty="0"/>
          </a:p>
          <a:p>
            <a:endParaRPr lang="el-GR" dirty="0"/>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0"/>
            <a:ext cx="9144000" cy="1196752"/>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Η δύναμη των </a:t>
            </a:r>
            <a:r>
              <a:rPr lang="el-GR" b="1" dirty="0">
                <a:solidFill>
                  <a:srgbClr val="C00000"/>
                </a:solidFill>
                <a:effectLst>
                  <a:outerShdw blurRad="38100" dist="38100" dir="2700000" algn="tl">
                    <a:srgbClr val="000000">
                      <a:alpha val="43137"/>
                    </a:srgbClr>
                  </a:outerShdw>
                </a:effectLst>
              </a:rPr>
              <a:t>νόμων</a:t>
            </a:r>
          </a:p>
        </p:txBody>
      </p:sp>
    </p:spTree>
    <p:extLst>
      <p:ext uri="{BB962C8B-B14F-4D97-AF65-F5344CB8AC3E}">
        <p14:creationId xmlns:p14="http://schemas.microsoft.com/office/powerpoint/2010/main" val="365066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166808"/>
            <a:ext cx="8568952" cy="5790584"/>
          </a:xfrm>
        </p:spPr>
        <p:txBody>
          <a:bodyPr>
            <a:normAutofit fontScale="85000" lnSpcReduction="20000"/>
          </a:bodyPr>
          <a:lstStyle/>
          <a:p>
            <a:pPr marL="0" indent="0" algn="just">
              <a:buNone/>
            </a:pPr>
            <a:r>
              <a:rPr lang="el-GR" sz="3400" dirty="0"/>
              <a:t>Αν βοηθήσετε το μαθητή σας </a:t>
            </a:r>
            <a:r>
              <a:rPr lang="el-GR" sz="3400" b="1" dirty="0"/>
              <a:t>να μάθει να παρατηρεί </a:t>
            </a:r>
            <a:r>
              <a:rPr lang="el-GR" sz="3400" dirty="0"/>
              <a:t>τα φυσικά φαινόμενα, θα του αναπτύξετε γρήγορα την </a:t>
            </a:r>
            <a:r>
              <a:rPr lang="el-GR" sz="3400" b="1" dirty="0"/>
              <a:t>περιέργεια</a:t>
            </a:r>
            <a:r>
              <a:rPr lang="el-GR" sz="3400" dirty="0"/>
              <a:t>. Αλλά για να τροφοδοτήσετε την περιέργειά του δεν πρέπει να βιάζεστε να την ικανοποιήσετε. </a:t>
            </a:r>
          </a:p>
          <a:p>
            <a:pPr marL="0" indent="0" algn="just">
              <a:buNone/>
            </a:pPr>
            <a:r>
              <a:rPr lang="el-GR" sz="3400" dirty="0"/>
              <a:t>Τοποθετήστε τον μπροστά στα </a:t>
            </a:r>
            <a:r>
              <a:rPr lang="el-GR" sz="3400" b="1" dirty="0"/>
              <a:t>προβλήματα</a:t>
            </a:r>
            <a:r>
              <a:rPr lang="el-GR" sz="3400" dirty="0"/>
              <a:t> και </a:t>
            </a:r>
            <a:r>
              <a:rPr lang="el-GR" sz="3400" b="1" dirty="0"/>
              <a:t>αφήστε τον μόνο του να τα λύσει</a:t>
            </a:r>
            <a:r>
              <a:rPr lang="el-GR" sz="3400" dirty="0"/>
              <a:t>. Η γνώση του δεν πρέπει να προέρχεται από τη δική σας διδασκαλία αλλά από τη δική του κατανόηση. Δεν πρέπει να μαθαίνει τη γνώση, αλλά να την </a:t>
            </a:r>
            <a:r>
              <a:rPr lang="el-GR" sz="3400" b="1" dirty="0"/>
              <a:t>ανακαλύπτει</a:t>
            </a:r>
            <a:r>
              <a:rPr lang="el-GR" sz="3400" dirty="0"/>
              <a:t>. </a:t>
            </a:r>
          </a:p>
          <a:p>
            <a:pPr marL="0" indent="0" algn="just">
              <a:buNone/>
            </a:pPr>
            <a:r>
              <a:rPr lang="el-GR" sz="3400" dirty="0"/>
              <a:t>Εάν στο μυαλό του μαθητή η </a:t>
            </a:r>
            <a:r>
              <a:rPr lang="el-GR" sz="3400" b="1" dirty="0"/>
              <a:t>λογική</a:t>
            </a:r>
            <a:r>
              <a:rPr lang="el-GR" sz="3400" dirty="0"/>
              <a:t> αντικατασταθεί με το </a:t>
            </a:r>
            <a:r>
              <a:rPr lang="el-GR" sz="3400" b="1" dirty="0"/>
              <a:t>κύρος του δασκάλου</a:t>
            </a:r>
            <a:r>
              <a:rPr lang="el-GR" sz="3400" dirty="0"/>
              <a:t>, τότε ο μαθητής θα πάψει να σκέπτεται και θα γίνει φορέας του της αντίληψης των άλλων.</a:t>
            </a:r>
          </a:p>
          <a:p>
            <a:pPr marL="0" indent="0" algn="r">
              <a:buNone/>
            </a:pPr>
            <a:r>
              <a:rPr lang="el-GR" i="1" dirty="0"/>
              <a:t>Από το έργο Αιμίλιος ή περί Αγωγής (1762) του Ρουσσό</a:t>
            </a:r>
            <a:endParaRPr lang="el-GR" dirty="0"/>
          </a:p>
        </p:txBody>
      </p:sp>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0"/>
            <a:ext cx="9144000" cy="1196752"/>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Η πορεία προς τη </a:t>
            </a:r>
            <a:r>
              <a:rPr lang="el-GR" b="1" dirty="0">
                <a:solidFill>
                  <a:srgbClr val="C00000"/>
                </a:solidFill>
                <a:effectLst>
                  <a:outerShdw blurRad="38100" dist="38100" dir="2700000" algn="tl">
                    <a:srgbClr val="000000">
                      <a:alpha val="43137"/>
                    </a:srgbClr>
                  </a:outerShdw>
                </a:effectLst>
              </a:rPr>
              <a:t>γνώση</a:t>
            </a:r>
          </a:p>
        </p:txBody>
      </p:sp>
    </p:spTree>
    <p:extLst>
      <p:ext uri="{BB962C8B-B14F-4D97-AF65-F5344CB8AC3E}">
        <p14:creationId xmlns:p14="http://schemas.microsoft.com/office/powerpoint/2010/main" val="1399130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6BB0335-91EB-4138-BBA8-878D559EE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96"/>
            <a:ext cx="4152136" cy="5179679"/>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title"/>
          </p:nvPr>
        </p:nvSpPr>
        <p:spPr>
          <a:xfrm>
            <a:off x="209234" y="5085183"/>
            <a:ext cx="3066621" cy="1656185"/>
          </a:xfrm>
        </p:spPr>
        <p:txBody>
          <a:bodyPr>
            <a:normAutofit/>
          </a:bodyPr>
          <a:lstStyle/>
          <a:p>
            <a:r>
              <a:rPr lang="el-GR" sz="3600" b="1" dirty="0" err="1">
                <a:solidFill>
                  <a:srgbClr val="002060"/>
                </a:solidFill>
                <a:effectLst>
                  <a:outerShdw blurRad="38100" dist="38100" dir="2700000" algn="tl">
                    <a:srgbClr val="000000">
                      <a:alpha val="43137"/>
                    </a:srgbClr>
                  </a:outerShdw>
                </a:effectLst>
              </a:rPr>
              <a:t>Ντενί</a:t>
            </a:r>
            <a:r>
              <a:rPr lang="el-GR" sz="3600" b="1" dirty="0">
                <a:solidFill>
                  <a:srgbClr val="002060"/>
                </a:solidFill>
                <a:effectLst>
                  <a:outerShdw blurRad="38100" dist="38100" dir="2700000" algn="tl">
                    <a:srgbClr val="000000">
                      <a:alpha val="43137"/>
                    </a:srgbClr>
                  </a:outerShdw>
                </a:effectLst>
              </a:rPr>
              <a:t> Ντιντερό</a:t>
            </a:r>
          </a:p>
        </p:txBody>
      </p:sp>
      <p:sp>
        <p:nvSpPr>
          <p:cNvPr id="5" name="4 - Επεξήγηση με σύννεφο"/>
          <p:cNvSpPr/>
          <p:nvPr/>
        </p:nvSpPr>
        <p:spPr>
          <a:xfrm>
            <a:off x="3616622" y="2894028"/>
            <a:ext cx="5293096" cy="3792576"/>
          </a:xfrm>
          <a:prstGeom prst="cloudCallout">
            <a:avLst>
              <a:gd name="adj1" fmla="val -57058"/>
              <a:gd name="adj2" fmla="val -84051"/>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C00000"/>
                </a:solidFill>
                <a:effectLst>
                  <a:outerShdw blurRad="38100" dist="38100" dir="2700000" algn="tl">
                    <a:srgbClr val="000000">
                      <a:alpha val="43137"/>
                    </a:srgbClr>
                  </a:outerShdw>
                </a:effectLst>
              </a:rPr>
              <a:t>Η ζωή θα ήταν μια πολύ ευχάριστη κωμωδία, αν δεν είχαμε έναν ρόλο σ’ αυτήν.</a:t>
            </a:r>
            <a:endParaRPr lang="el-GR" sz="4800" b="1" dirty="0">
              <a:solidFill>
                <a:srgbClr val="C00000"/>
              </a:solidFill>
              <a:effectLst>
                <a:outerShdw blurRad="38100" dist="38100" dir="2700000" algn="tl">
                  <a:srgbClr val="000000">
                    <a:alpha val="43137"/>
                  </a:srgbClr>
                </a:outerShdw>
              </a:effectLst>
            </a:endParaRPr>
          </a:p>
        </p:txBody>
      </p:sp>
      <p:sp>
        <p:nvSpPr>
          <p:cNvPr id="6" name="1 - Τίτλος"/>
          <p:cNvSpPr txBox="1">
            <a:spLocks/>
          </p:cNvSpPr>
          <p:nvPr/>
        </p:nvSpPr>
        <p:spPr>
          <a:xfrm>
            <a:off x="4384445" y="157724"/>
            <a:ext cx="4248980" cy="2736304"/>
          </a:xfrm>
          <a:prstGeom prst="rect">
            <a:avLst/>
          </a:prstGeom>
        </p:spPr>
        <p:txBody>
          <a:bodyPr vert="horz" lIns="91440" tIns="45720" rIns="91440" bIns="45720" rtlCol="0" anchor="ctr">
            <a:normAutofit fontScale="77500" lnSpcReduction="20000"/>
          </a:bodyPr>
          <a:lstStyle/>
          <a:p>
            <a:pPr marL="571500" lvl="0" indent="-571500">
              <a:spcBef>
                <a:spcPct val="0"/>
              </a:spcBef>
              <a:buFont typeface="Arial" panose="020B0604020202020204" pitchFamily="34" charset="0"/>
              <a:buChar char="•"/>
              <a:defRPr/>
            </a:pPr>
            <a:r>
              <a:rPr lang="el-GR" sz="4400" dirty="0">
                <a:solidFill>
                  <a:srgbClr val="002060"/>
                </a:solidFill>
                <a:latin typeface="+mj-lt"/>
                <a:ea typeface="+mj-ea"/>
                <a:cs typeface="+mj-cs"/>
              </a:rPr>
              <a:t>Γάλλος φιλόλογος, φιλόσοφος και συγγραφέας</a:t>
            </a:r>
          </a:p>
          <a:p>
            <a:pPr marL="571500" lvl="0" indent="-571500">
              <a:spcBef>
                <a:spcPct val="0"/>
              </a:spcBef>
              <a:buFont typeface="Arial" panose="020B0604020202020204" pitchFamily="34" charset="0"/>
              <a:buChar char="•"/>
              <a:defRPr/>
            </a:pPr>
            <a:r>
              <a:rPr kumimoji="0" lang="el-GR" sz="4400" i="0" u="none" strike="noStrike" kern="1200" cap="none" spc="0" normalizeH="0" baseline="0" noProof="0" dirty="0">
                <a:ln>
                  <a:noFill/>
                </a:ln>
                <a:solidFill>
                  <a:srgbClr val="002060"/>
                </a:solidFill>
                <a:uLnTx/>
                <a:uFillTx/>
                <a:latin typeface="+mj-lt"/>
                <a:ea typeface="+mj-ea"/>
                <a:cs typeface="+mj-cs"/>
              </a:rPr>
              <a:t>Πολέμιος της </a:t>
            </a:r>
            <a:r>
              <a:rPr kumimoji="0" lang="el-GR" sz="4400" b="1" i="0" u="none" strike="noStrike" kern="1200" cap="none" spc="0" normalizeH="0" baseline="0" noProof="0" dirty="0">
                <a:ln>
                  <a:noFill/>
                </a:ln>
                <a:solidFill>
                  <a:srgbClr val="002060"/>
                </a:solidFill>
                <a:uLnTx/>
                <a:uFillTx/>
                <a:latin typeface="+mj-lt"/>
                <a:ea typeface="+mj-ea"/>
                <a:cs typeface="+mj-cs"/>
              </a:rPr>
              <a:t>δεισιδαιμονίας</a:t>
            </a:r>
            <a:r>
              <a:rPr kumimoji="0" lang="el-GR" sz="4400" i="0" u="none" strike="noStrike" kern="1200" cap="none" spc="0" normalizeH="0" baseline="0" noProof="0" dirty="0">
                <a:ln>
                  <a:noFill/>
                </a:ln>
                <a:solidFill>
                  <a:srgbClr val="002060"/>
                </a:solidFill>
                <a:uLnTx/>
                <a:uFillTx/>
                <a:latin typeface="+mj-lt"/>
                <a:ea typeface="+mj-ea"/>
                <a:cs typeface="+mj-cs"/>
              </a:rPr>
              <a:t> και της </a:t>
            </a:r>
            <a:r>
              <a:rPr kumimoji="0" lang="el-GR" sz="4400" b="1" i="0" u="none" strike="noStrike" kern="1200" cap="none" spc="0" normalizeH="0" baseline="0" noProof="0" dirty="0">
                <a:ln>
                  <a:noFill/>
                </a:ln>
                <a:solidFill>
                  <a:srgbClr val="002060"/>
                </a:solidFill>
                <a:uLnTx/>
                <a:uFillTx/>
                <a:latin typeface="+mj-lt"/>
                <a:ea typeface="+mj-ea"/>
                <a:cs typeface="+mj-cs"/>
              </a:rPr>
              <a:t>θρησκοληψίας</a:t>
            </a:r>
          </a:p>
        </p:txBody>
      </p:sp>
    </p:spTree>
    <p:extLst>
      <p:ext uri="{BB962C8B-B14F-4D97-AF65-F5344CB8AC3E}">
        <p14:creationId xmlns:p14="http://schemas.microsoft.com/office/powerpoint/2010/main" val="26596337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DC03B2-03E3-42DF-BADB-EC037ABE9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0556"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title"/>
          </p:nvPr>
        </p:nvSpPr>
        <p:spPr>
          <a:xfrm>
            <a:off x="305780" y="5611544"/>
            <a:ext cx="2682044" cy="1143000"/>
          </a:xfrm>
        </p:spPr>
        <p:txBody>
          <a:bodyPr>
            <a:noAutofit/>
          </a:bodyPr>
          <a:lstStyle/>
          <a:p>
            <a:r>
              <a:rPr lang="el-GR" sz="3600" b="1" dirty="0">
                <a:solidFill>
                  <a:srgbClr val="002060"/>
                </a:solidFill>
                <a:effectLst>
                  <a:outerShdw blurRad="38100" dist="38100" dir="2700000" algn="tl">
                    <a:srgbClr val="000000">
                      <a:alpha val="43137"/>
                    </a:srgbClr>
                  </a:outerShdw>
                </a:effectLst>
              </a:rPr>
              <a:t>Ντ’ </a:t>
            </a:r>
            <a:r>
              <a:rPr lang="el-GR" sz="3600" b="1" dirty="0" err="1">
                <a:solidFill>
                  <a:srgbClr val="002060"/>
                </a:solidFill>
                <a:effectLst>
                  <a:outerShdw blurRad="38100" dist="38100" dir="2700000" algn="tl">
                    <a:srgbClr val="000000">
                      <a:alpha val="43137"/>
                    </a:srgbClr>
                  </a:outerShdw>
                </a:effectLst>
              </a:rPr>
              <a:t>Αλαμπέρ</a:t>
            </a:r>
            <a:endParaRPr lang="el-GR" sz="3600" b="1" dirty="0">
              <a:solidFill>
                <a:srgbClr val="002060"/>
              </a:solidFill>
              <a:effectLst>
                <a:outerShdw blurRad="38100" dist="38100" dir="2700000" algn="tl">
                  <a:srgbClr val="000000">
                    <a:alpha val="43137"/>
                  </a:srgbClr>
                </a:outerShdw>
              </a:effectLst>
            </a:endParaRPr>
          </a:p>
        </p:txBody>
      </p:sp>
      <p:sp>
        <p:nvSpPr>
          <p:cNvPr id="5" name="4 - Επεξήγηση με σύννεφο"/>
          <p:cNvSpPr/>
          <p:nvPr/>
        </p:nvSpPr>
        <p:spPr>
          <a:xfrm>
            <a:off x="3796669" y="4025096"/>
            <a:ext cx="5077071" cy="2664296"/>
          </a:xfrm>
          <a:prstGeom prst="cloudCallout">
            <a:avLst>
              <a:gd name="adj1" fmla="val -56692"/>
              <a:gd name="adj2" fmla="val -69469"/>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C00000"/>
                </a:solidFill>
                <a:effectLst>
                  <a:outerShdw blurRad="38100" dist="38100" dir="2700000" algn="tl">
                    <a:srgbClr val="000000">
                      <a:alpha val="43137"/>
                    </a:srgbClr>
                  </a:outerShdw>
                </a:effectLst>
              </a:rPr>
              <a:t>Συνεργάστηκα με τον Ντιντερό στην </a:t>
            </a:r>
            <a:r>
              <a:rPr lang="el-GR" sz="3200" b="1" dirty="0">
                <a:solidFill>
                  <a:srgbClr val="C00000"/>
                </a:solidFill>
                <a:effectLst>
                  <a:outerShdw blurRad="38100" dist="38100" dir="2700000" algn="tl">
                    <a:srgbClr val="000000">
                      <a:alpha val="43137"/>
                    </a:srgbClr>
                  </a:outerShdw>
                </a:effectLst>
              </a:rPr>
              <a:t>Εγκυκλοπαίδεια</a:t>
            </a:r>
          </a:p>
        </p:txBody>
      </p:sp>
      <p:sp>
        <p:nvSpPr>
          <p:cNvPr id="6" name="1 - Τίτλος"/>
          <p:cNvSpPr txBox="1">
            <a:spLocks/>
          </p:cNvSpPr>
          <p:nvPr/>
        </p:nvSpPr>
        <p:spPr>
          <a:xfrm>
            <a:off x="4572000" y="168608"/>
            <a:ext cx="4445042" cy="3744416"/>
          </a:xfrm>
          <a:prstGeom prst="rect">
            <a:avLst/>
          </a:prstGeom>
        </p:spPr>
        <p:txBody>
          <a:bodyPr vert="horz" lIns="91440" tIns="45720" rIns="91440" bIns="45720" rtlCol="0" anchor="ctr">
            <a:normAutofit fontScale="70000" lnSpcReduction="20000"/>
          </a:bodyPr>
          <a:lstStyle/>
          <a:p>
            <a:pPr marL="571500" lvl="0" indent="-571500">
              <a:spcBef>
                <a:spcPct val="0"/>
              </a:spcBef>
              <a:buFont typeface="Arial" panose="020B0604020202020204" pitchFamily="34" charset="0"/>
              <a:buChar char="•"/>
              <a:defRPr/>
            </a:pPr>
            <a:r>
              <a:rPr lang="el-GR" sz="4400" dirty="0">
                <a:solidFill>
                  <a:srgbClr val="002060"/>
                </a:solidFill>
                <a:effectLst>
                  <a:outerShdw blurRad="38100" dist="38100" dir="2700000" algn="tl">
                    <a:srgbClr val="000000">
                      <a:alpha val="43137"/>
                    </a:srgbClr>
                  </a:outerShdw>
                </a:effectLst>
                <a:latin typeface="+mj-lt"/>
                <a:ea typeface="+mj-ea"/>
                <a:cs typeface="+mj-cs"/>
              </a:rPr>
              <a:t>θεμελιώδες</a:t>
            </a:r>
            <a:r>
              <a:rPr lang="el-GR" sz="4400" b="1" dirty="0">
                <a:solidFill>
                  <a:srgbClr val="002060"/>
                </a:solidFill>
                <a:effectLst>
                  <a:outerShdw blurRad="38100" dist="38100" dir="2700000" algn="tl">
                    <a:srgbClr val="000000">
                      <a:alpha val="43137"/>
                    </a:srgbClr>
                  </a:outerShdw>
                </a:effectLst>
                <a:latin typeface="+mj-lt"/>
                <a:ea typeface="+mj-ea"/>
                <a:cs typeface="+mj-cs"/>
              </a:rPr>
              <a:t> θεώρημα της άλγεβρας </a:t>
            </a:r>
            <a:r>
              <a:rPr lang="el-GR" sz="4400" dirty="0">
                <a:solidFill>
                  <a:srgbClr val="002060"/>
                </a:solidFill>
                <a:effectLst>
                  <a:outerShdw blurRad="38100" dist="38100" dir="2700000" algn="tl">
                    <a:srgbClr val="000000">
                      <a:alpha val="43137"/>
                    </a:srgbClr>
                  </a:outerShdw>
                </a:effectLst>
                <a:latin typeface="+mj-lt"/>
                <a:ea typeface="+mj-ea"/>
                <a:cs typeface="+mj-cs"/>
              </a:rPr>
              <a:t>για το πλήθος των ριζών αλγεβρικής εξίσωσης</a:t>
            </a:r>
          </a:p>
          <a:p>
            <a:pPr lvl="0">
              <a:spcBef>
                <a:spcPct val="0"/>
              </a:spcBef>
              <a:defRPr/>
            </a:pPr>
            <a:endParaRPr lang="el-GR" sz="4400" dirty="0">
              <a:solidFill>
                <a:srgbClr val="002060"/>
              </a:solidFill>
              <a:effectLst>
                <a:outerShdw blurRad="38100" dist="38100" dir="2700000" algn="tl">
                  <a:srgbClr val="000000">
                    <a:alpha val="43137"/>
                  </a:srgbClr>
                </a:outerShdw>
              </a:effectLst>
              <a:latin typeface="+mj-lt"/>
              <a:ea typeface="+mj-ea"/>
              <a:cs typeface="+mj-cs"/>
            </a:endParaRPr>
          </a:p>
          <a:p>
            <a:pPr marL="571500" lvl="0" indent="-571500">
              <a:spcBef>
                <a:spcPct val="0"/>
              </a:spcBef>
              <a:buFont typeface="Arial" panose="020B0604020202020204" pitchFamily="34" charset="0"/>
              <a:buChar char="•"/>
              <a:defRPr/>
            </a:pPr>
            <a:r>
              <a:rPr lang="el-GR" sz="4400" dirty="0">
                <a:solidFill>
                  <a:srgbClr val="002060"/>
                </a:solidFill>
                <a:effectLst>
                  <a:outerShdw blurRad="38100" dist="38100" dir="2700000" algn="tl">
                    <a:srgbClr val="000000">
                      <a:alpha val="43137"/>
                    </a:srgbClr>
                  </a:outerShdw>
                </a:effectLst>
                <a:latin typeface="+mj-lt"/>
                <a:ea typeface="+mj-ea"/>
                <a:cs typeface="+mj-cs"/>
              </a:rPr>
              <a:t>χρήση</a:t>
            </a:r>
            <a:r>
              <a:rPr lang="el-GR" sz="4400" b="1" dirty="0">
                <a:solidFill>
                  <a:srgbClr val="002060"/>
                </a:solidFill>
                <a:effectLst>
                  <a:outerShdw blurRad="38100" dist="38100" dir="2700000" algn="tl">
                    <a:srgbClr val="000000">
                      <a:alpha val="43137"/>
                    </a:srgbClr>
                  </a:outerShdw>
                </a:effectLst>
                <a:latin typeface="+mj-lt"/>
                <a:ea typeface="+mj-ea"/>
                <a:cs typeface="+mj-cs"/>
              </a:rPr>
              <a:t> διαφορικών εξισώσεων</a:t>
            </a:r>
            <a:r>
              <a:rPr lang="el-GR" sz="4400" dirty="0">
                <a:solidFill>
                  <a:srgbClr val="002060"/>
                </a:solidFill>
                <a:effectLst>
                  <a:outerShdw blurRad="38100" dist="38100" dir="2700000" algn="tl">
                    <a:srgbClr val="000000">
                      <a:alpha val="43137"/>
                    </a:srgbClr>
                  </a:outerShdw>
                </a:effectLst>
                <a:latin typeface="+mj-lt"/>
                <a:ea typeface="+mj-ea"/>
                <a:cs typeface="+mj-cs"/>
              </a:rPr>
              <a:t> στη </a:t>
            </a:r>
            <a:r>
              <a:rPr lang="el-GR" sz="4400" b="1" dirty="0">
                <a:solidFill>
                  <a:srgbClr val="002060"/>
                </a:solidFill>
                <a:effectLst>
                  <a:outerShdw blurRad="38100" dist="38100" dir="2700000" algn="tl">
                    <a:srgbClr val="000000">
                      <a:alpha val="43137"/>
                    </a:srgbClr>
                  </a:outerShdw>
                </a:effectLst>
                <a:latin typeface="+mj-lt"/>
                <a:ea typeface="+mj-ea"/>
                <a:cs typeface="+mj-cs"/>
              </a:rPr>
              <a:t>Φυσική</a:t>
            </a:r>
            <a:endParaRPr kumimoji="0" lang="el-GR"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a:extLst>
              <a:ext uri="{FF2B5EF4-FFF2-40B4-BE49-F238E27FC236}">
                <a16:creationId xmlns:a16="http://schemas.microsoft.com/office/drawing/2014/main" id="{CC0CCF8A-E0F2-4ABB-8B59-4B9FB8C56F8D}"/>
              </a:ext>
            </a:extLst>
          </p:cNvPr>
          <p:cNvSpPr>
            <a:spLocks noGrp="1"/>
          </p:cNvSpPr>
          <p:nvPr>
            <p:ph type="title"/>
          </p:nvPr>
        </p:nvSpPr>
        <p:spPr>
          <a:xfrm>
            <a:off x="0" y="0"/>
            <a:ext cx="9144000" cy="1844824"/>
          </a:xfrm>
        </p:spPr>
        <p:txBody>
          <a:bodyPr>
            <a:normAutofit/>
          </a:bodyPr>
          <a:lstStyle/>
          <a:p>
            <a:r>
              <a:rPr lang="el-GR" sz="4000" b="1" dirty="0">
                <a:solidFill>
                  <a:schemeClr val="accent1">
                    <a:lumMod val="50000"/>
                  </a:schemeClr>
                </a:solidFill>
                <a:effectLst>
                  <a:outerShdw blurRad="38100" dist="38100" dir="2700000" algn="tl">
                    <a:srgbClr val="000000">
                      <a:alpha val="43137"/>
                    </a:srgbClr>
                  </a:outerShdw>
                </a:effectLst>
              </a:rPr>
              <a:t>Η Εγκυκλοπαίδεια</a:t>
            </a:r>
            <a:br>
              <a:rPr lang="el-GR" sz="3200" b="1" dirty="0">
                <a:solidFill>
                  <a:schemeClr val="accent1">
                    <a:lumMod val="50000"/>
                  </a:schemeClr>
                </a:solidFill>
                <a:effectLst>
                  <a:outerShdw blurRad="38100" dist="38100" dir="2700000" algn="tl">
                    <a:srgbClr val="000000">
                      <a:alpha val="43137"/>
                    </a:srgbClr>
                  </a:outerShdw>
                </a:effectLst>
              </a:rPr>
            </a:br>
            <a:r>
              <a:rPr lang="el-GR" sz="3200" b="1" dirty="0">
                <a:solidFill>
                  <a:srgbClr val="002060"/>
                </a:solidFill>
                <a:effectLst>
                  <a:outerShdw blurRad="38100" dist="38100" dir="2700000" algn="tl">
                    <a:srgbClr val="000000">
                      <a:alpha val="43137"/>
                    </a:srgbClr>
                  </a:outerShdw>
                </a:effectLst>
              </a:rPr>
              <a:t>Συστηματικό Λεξικό των Επιστημών, </a:t>
            </a:r>
            <a:br>
              <a:rPr lang="el-GR" sz="3200" b="1" dirty="0">
                <a:solidFill>
                  <a:srgbClr val="002060"/>
                </a:solidFill>
                <a:effectLst>
                  <a:outerShdw blurRad="38100" dist="38100" dir="2700000" algn="tl">
                    <a:srgbClr val="000000">
                      <a:alpha val="43137"/>
                    </a:srgbClr>
                  </a:outerShdw>
                </a:effectLst>
              </a:rPr>
            </a:br>
            <a:r>
              <a:rPr lang="el-GR" sz="3200" b="1" dirty="0">
                <a:solidFill>
                  <a:srgbClr val="002060"/>
                </a:solidFill>
                <a:effectLst>
                  <a:outerShdw blurRad="38100" dist="38100" dir="2700000" algn="tl">
                    <a:srgbClr val="000000">
                      <a:alpha val="43137"/>
                    </a:srgbClr>
                  </a:outerShdw>
                </a:effectLst>
              </a:rPr>
              <a:t>των Τεχνών και των Επαγγελμάτων (1751-1772)</a:t>
            </a:r>
          </a:p>
        </p:txBody>
      </p:sp>
      <p:pic>
        <p:nvPicPr>
          <p:cNvPr id="2050" name="Picture 2" descr="Σύγχρονες τεχνικές στην αγροτική καλλιέργεια. Εικόνα από την Εγκυκλοπαίδεια.">
            <a:extLst>
              <a:ext uri="{FF2B5EF4-FFF2-40B4-BE49-F238E27FC236}">
                <a16:creationId xmlns:a16="http://schemas.microsoft.com/office/drawing/2014/main" id="{31C2A24F-C4C6-4E9F-A7C0-9E31E4D6E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132856"/>
            <a:ext cx="4680520" cy="4335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Ή πρώτη σελίδα της Εγκυκλοπαίδειας. Παρίσι, Εθνική Βιβλιοθήκη.">
            <a:extLst>
              <a:ext uri="{FF2B5EF4-FFF2-40B4-BE49-F238E27FC236}">
                <a16:creationId xmlns:a16="http://schemas.microsoft.com/office/drawing/2014/main" id="{F3AFCC9E-7AB0-4D02-B0C6-860E50176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79960"/>
            <a:ext cx="3024336" cy="464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31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Εγκυκλοπαίδεια Μπρόκχαους - Βικιπαίδεια">
            <a:extLst>
              <a:ext uri="{FF2B5EF4-FFF2-40B4-BE49-F238E27FC236}">
                <a16:creationId xmlns:a16="http://schemas.microsoft.com/office/drawing/2014/main" id="{5815EDCC-AB3F-43E0-A193-A9C5A7101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2" y="0"/>
            <a:ext cx="9208742" cy="7111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1 - Τίτλος">
            <a:extLst>
              <a:ext uri="{FF2B5EF4-FFF2-40B4-BE49-F238E27FC236}">
                <a16:creationId xmlns:a16="http://schemas.microsoft.com/office/drawing/2014/main" id="{EC2F02F0-488D-4B2D-A002-AC19C9F8ED0C}"/>
              </a:ext>
            </a:extLst>
          </p:cNvPr>
          <p:cNvSpPr txBox="1">
            <a:spLocks/>
          </p:cNvSpPr>
          <p:nvPr/>
        </p:nvSpPr>
        <p:spPr>
          <a:xfrm>
            <a:off x="-252536" y="2924944"/>
            <a:ext cx="9504040" cy="184482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b="1" dirty="0">
                <a:solidFill>
                  <a:schemeClr val="bg1"/>
                </a:solidFill>
                <a:effectLst>
                  <a:outerShdw blurRad="38100" dist="38100" dir="2700000" algn="tl">
                    <a:srgbClr val="000000">
                      <a:alpha val="43137"/>
                    </a:srgbClr>
                  </a:outerShdw>
                </a:effectLst>
              </a:rPr>
              <a:t>Μετά ακολούθησαν </a:t>
            </a:r>
            <a:r>
              <a:rPr lang="el-GR" sz="4000" b="1" dirty="0" err="1">
                <a:solidFill>
                  <a:schemeClr val="bg1"/>
                </a:solidFill>
                <a:effectLst>
                  <a:outerShdw blurRad="38100" dist="38100" dir="2700000" algn="tl">
                    <a:srgbClr val="000000">
                      <a:alpha val="43137"/>
                    </a:srgbClr>
                  </a:outerShdw>
                </a:effectLst>
              </a:rPr>
              <a:t>πάμπολλες</a:t>
            </a:r>
            <a:r>
              <a:rPr lang="el-GR" sz="4000" b="1" dirty="0">
                <a:solidFill>
                  <a:schemeClr val="bg1"/>
                </a:solidFill>
                <a:effectLst>
                  <a:outerShdw blurRad="38100" dist="38100" dir="2700000" algn="tl">
                    <a:srgbClr val="000000">
                      <a:alpha val="43137"/>
                    </a:srgbClr>
                  </a:outerShdw>
                </a:effectLst>
              </a:rPr>
              <a:t> Εγκυκλοπαίδειες!</a:t>
            </a:r>
            <a:endParaRPr lang="el-GR"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957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653136"/>
            <a:ext cx="2663280" cy="1143000"/>
          </a:xfrm>
        </p:spPr>
        <p:txBody>
          <a:bodyPr>
            <a:noAutofit/>
          </a:bodyPr>
          <a:lstStyle/>
          <a:p>
            <a:r>
              <a:rPr lang="el-GR" sz="3600" b="1" dirty="0" err="1">
                <a:solidFill>
                  <a:srgbClr val="002060"/>
                </a:solidFill>
                <a:effectLst>
                  <a:outerShdw blurRad="38100" dist="38100" dir="2700000" algn="tl">
                    <a:srgbClr val="000000">
                      <a:alpha val="43137"/>
                    </a:srgbClr>
                  </a:outerShdw>
                </a:effectLst>
              </a:rPr>
              <a:t>Τσεζάρε</a:t>
            </a:r>
            <a:r>
              <a:rPr lang="el-GR" sz="3600" b="1" dirty="0">
                <a:solidFill>
                  <a:srgbClr val="002060"/>
                </a:solidFill>
                <a:effectLst>
                  <a:outerShdw blurRad="38100" dist="38100" dir="2700000" algn="tl">
                    <a:srgbClr val="000000">
                      <a:alpha val="43137"/>
                    </a:srgbClr>
                  </a:outerShdw>
                </a:effectLst>
              </a:rPr>
              <a:t> </a:t>
            </a:r>
            <a:r>
              <a:rPr lang="el-GR" sz="3600" b="1" dirty="0" err="1">
                <a:solidFill>
                  <a:srgbClr val="002060"/>
                </a:solidFill>
                <a:effectLst>
                  <a:outerShdw blurRad="38100" dist="38100" dir="2700000" algn="tl">
                    <a:srgbClr val="000000">
                      <a:alpha val="43137"/>
                    </a:srgbClr>
                  </a:outerShdw>
                </a:effectLst>
              </a:rPr>
              <a:t>Μπεκαρία</a:t>
            </a:r>
            <a:endParaRPr lang="el-GR" sz="3600" b="1" dirty="0">
              <a:solidFill>
                <a:srgbClr val="002060"/>
              </a:solidFill>
              <a:effectLst>
                <a:outerShdw blurRad="38100" dist="38100" dir="2700000" algn="tl">
                  <a:srgbClr val="000000">
                    <a:alpha val="43137"/>
                  </a:srgbClr>
                </a:outerShdw>
              </a:effectLst>
            </a:endParaRPr>
          </a:p>
        </p:txBody>
      </p:sp>
      <p:pic>
        <p:nvPicPr>
          <p:cNvPr id="4" name="3 - Θέση περιεχομένου" descr="John_Locke.jp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07504" y="0"/>
            <a:ext cx="3135324" cy="3771433"/>
          </a:xfrm>
          <a:prstGeom prst="rect">
            <a:avLst/>
          </a:prstGeom>
          <a:ln>
            <a:noFill/>
          </a:ln>
          <a:effectLst>
            <a:outerShdw blurRad="292100" dist="139700" dir="2700000" algn="tl" rotWithShape="0">
              <a:srgbClr val="333333">
                <a:alpha val="65000"/>
              </a:srgbClr>
            </a:outerShdw>
          </a:effectLst>
        </p:spPr>
      </p:pic>
      <p:sp>
        <p:nvSpPr>
          <p:cNvPr id="5" name="4 - Επεξήγηση με σύννεφο"/>
          <p:cNvSpPr/>
          <p:nvPr/>
        </p:nvSpPr>
        <p:spPr>
          <a:xfrm>
            <a:off x="2411822" y="2663072"/>
            <a:ext cx="6732178" cy="4347376"/>
          </a:xfrm>
          <a:prstGeom prst="cloudCallout">
            <a:avLst>
              <a:gd name="adj1" fmla="val -45967"/>
              <a:gd name="adj2" fmla="val -69737"/>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rgbClr val="002060"/>
                </a:solidFill>
                <a:effectLst>
                  <a:outerShdw blurRad="38100" dist="38100" dir="2700000" algn="tl">
                    <a:srgbClr val="000000">
                      <a:alpha val="43137"/>
                    </a:srgbClr>
                  </a:outerShdw>
                </a:effectLst>
              </a:rPr>
              <a:t>Σκοπός της ποινής, δεν είναι η εκδίκηση, </a:t>
            </a:r>
            <a:r>
              <a:rPr lang="el-GR" sz="3200" dirty="0" err="1">
                <a:solidFill>
                  <a:srgbClr val="002060"/>
                </a:solidFill>
                <a:effectLst>
                  <a:outerShdw blurRad="38100" dist="38100" dir="2700000" algn="tl">
                    <a:srgbClr val="000000">
                      <a:alpha val="43137"/>
                    </a:srgbClr>
                  </a:outerShdw>
                </a:effectLst>
              </a:rPr>
              <a:t>αλλ</a:t>
            </a:r>
            <a:r>
              <a:rPr lang="el-GR" sz="3200" dirty="0">
                <a:solidFill>
                  <a:srgbClr val="002060"/>
                </a:solidFill>
                <a:effectLst>
                  <a:outerShdw blurRad="38100" dist="38100" dir="2700000" algn="tl">
                    <a:srgbClr val="000000">
                      <a:alpha val="43137"/>
                    </a:srgbClr>
                  </a:outerShdw>
                </a:effectLst>
              </a:rPr>
              <a:t>' ο </a:t>
            </a:r>
            <a:r>
              <a:rPr lang="el-GR" sz="3200" b="1" dirty="0">
                <a:solidFill>
                  <a:srgbClr val="C00000"/>
                </a:solidFill>
                <a:effectLst>
                  <a:outerShdw blurRad="38100" dist="38100" dir="2700000" algn="tl">
                    <a:srgbClr val="000000">
                      <a:alpha val="43137"/>
                    </a:srgbClr>
                  </a:outerShdw>
                </a:effectLst>
              </a:rPr>
              <a:t>σωφρονισμός</a:t>
            </a:r>
            <a:r>
              <a:rPr lang="el-GR" sz="3200" dirty="0">
                <a:solidFill>
                  <a:schemeClr val="accent2">
                    <a:lumMod val="50000"/>
                  </a:schemeClr>
                </a:solidFill>
                <a:effectLst>
                  <a:outerShdw blurRad="38100" dist="38100" dir="2700000" algn="tl">
                    <a:srgbClr val="000000">
                      <a:alpha val="43137"/>
                    </a:srgbClr>
                  </a:outerShdw>
                </a:effectLst>
              </a:rPr>
              <a:t> </a:t>
            </a:r>
            <a:r>
              <a:rPr lang="el-GR" sz="3200" dirty="0">
                <a:solidFill>
                  <a:srgbClr val="002060"/>
                </a:solidFill>
                <a:effectLst>
                  <a:outerShdw blurRad="38100" dist="38100" dir="2700000" algn="tl">
                    <a:srgbClr val="000000">
                      <a:alpha val="43137"/>
                    </a:srgbClr>
                  </a:outerShdw>
                </a:effectLst>
              </a:rPr>
              <a:t>αυτού που διέπραξε το αδίκημα και ο </a:t>
            </a:r>
            <a:r>
              <a:rPr lang="el-GR" sz="3200" b="1" dirty="0">
                <a:solidFill>
                  <a:srgbClr val="C00000"/>
                </a:solidFill>
                <a:effectLst>
                  <a:outerShdw blurRad="38100" dist="38100" dir="2700000" algn="tl">
                    <a:srgbClr val="000000">
                      <a:alpha val="43137"/>
                    </a:srgbClr>
                  </a:outerShdw>
                </a:effectLst>
              </a:rPr>
              <a:t>παραδειγματισμός</a:t>
            </a:r>
            <a:r>
              <a:rPr lang="el-GR" sz="3200" dirty="0">
                <a:solidFill>
                  <a:schemeClr val="accent2">
                    <a:lumMod val="50000"/>
                  </a:schemeClr>
                </a:solidFill>
                <a:effectLst>
                  <a:outerShdw blurRad="38100" dist="38100" dir="2700000" algn="tl">
                    <a:srgbClr val="000000">
                      <a:alpha val="43137"/>
                    </a:srgbClr>
                  </a:outerShdw>
                </a:effectLst>
              </a:rPr>
              <a:t> </a:t>
            </a:r>
            <a:r>
              <a:rPr lang="el-GR" sz="3200" dirty="0">
                <a:solidFill>
                  <a:srgbClr val="002060"/>
                </a:solidFill>
                <a:effectLst>
                  <a:outerShdw blurRad="38100" dist="38100" dir="2700000" algn="tl">
                    <a:srgbClr val="000000">
                      <a:alpha val="43137"/>
                    </a:srgbClr>
                  </a:outerShdw>
                </a:effectLst>
              </a:rPr>
              <a:t>των άλλων!</a:t>
            </a:r>
          </a:p>
        </p:txBody>
      </p:sp>
      <p:sp>
        <p:nvSpPr>
          <p:cNvPr id="6" name="1 - Τίτλος"/>
          <p:cNvSpPr txBox="1">
            <a:spLocks/>
          </p:cNvSpPr>
          <p:nvPr/>
        </p:nvSpPr>
        <p:spPr>
          <a:xfrm>
            <a:off x="2987824" y="-99392"/>
            <a:ext cx="6264696" cy="27948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dirty="0">
                <a:solidFill>
                  <a:srgbClr val="002060"/>
                </a:solidFill>
                <a:effectLst>
                  <a:outerShdw blurRad="38100" dist="38100" dir="2700000" algn="tl">
                    <a:srgbClr val="000000">
                      <a:alpha val="43137"/>
                    </a:srgbClr>
                  </a:outerShdw>
                </a:effectLst>
                <a:latin typeface="+mj-lt"/>
                <a:ea typeface="+mj-ea"/>
                <a:cs typeface="+mj-cs"/>
              </a:rPr>
              <a:t>«Περί εγκλημάτων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dirty="0">
                <a:solidFill>
                  <a:srgbClr val="002060"/>
                </a:solidFill>
                <a:effectLst>
                  <a:outerShdw blurRad="38100" dist="38100" dir="2700000" algn="tl">
                    <a:srgbClr val="000000">
                      <a:alpha val="43137"/>
                    </a:srgbClr>
                  </a:outerShdw>
                </a:effectLst>
                <a:latin typeface="+mj-lt"/>
                <a:ea typeface="+mj-ea"/>
                <a:cs typeface="+mj-cs"/>
              </a:rPr>
              <a:t>και ποινών»</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Εξανθρωπισμός</a:t>
            </a:r>
            <a:r>
              <a:rPr kumimoji="0" lang="el-GR" sz="36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 </a:t>
            </a:r>
            <a:endParaRPr kumimoji="0" lang="en-US" sz="36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mj-lt"/>
                <a:ea typeface="+mj-ea"/>
                <a:cs typeface="+mj-cs"/>
              </a:rPr>
              <a:t>της ποινικής δικαιοσύνης</a:t>
            </a:r>
            <a:r>
              <a:rPr kumimoji="0" lang="el-GR" sz="3600" b="1" i="0" u="none" strike="noStrike" kern="1200" cap="none" spc="0" normalizeH="0" noProof="0" dirty="0">
                <a:ln>
                  <a:noFill/>
                </a:ln>
                <a:solidFill>
                  <a:schemeClr val="accent2">
                    <a:lumMod val="50000"/>
                  </a:schemeClr>
                </a:solidFill>
                <a:effectLst>
                  <a:outerShdw blurRad="38100" dist="38100" dir="2700000" algn="tl">
                    <a:srgbClr val="000000">
                      <a:alpha val="43137"/>
                    </a:srgbClr>
                  </a:outerShdw>
                </a:effectLst>
                <a:uLnTx/>
                <a:uFillTx/>
                <a:latin typeface="+mj-lt"/>
                <a:ea typeface="+mj-ea"/>
                <a:cs typeface="+mj-cs"/>
              </a:rPr>
              <a:t>!</a:t>
            </a:r>
            <a:endParaRPr kumimoji="0" lang="el-GR" sz="3600" b="1" i="0" u="none" strike="noStrike" kern="12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79367492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parchment2.gif"/>
          <p:cNvPicPr>
            <a:picLocks noChangeAspect="1"/>
          </p:cNvPicPr>
          <p:nvPr/>
        </p:nvPicPr>
        <p:blipFill>
          <a:blip r:embed="rId2" cstate="print">
            <a:duotone>
              <a:prstClr val="black"/>
              <a:schemeClr val="tx1">
                <a:lumMod val="65000"/>
                <a:lumOff val="35000"/>
                <a:tint val="45000"/>
                <a:satMod val="400000"/>
              </a:schemeClr>
            </a:duotone>
            <a:extLst>
              <a:ext uri="{BEBA8EAE-BF5A-486C-A8C5-ECC9F3942E4B}">
                <a14:imgProps xmlns:a14="http://schemas.microsoft.com/office/drawing/2010/main">
                  <a14:imgLayer r:embed="rId3">
                    <a14:imgEffect>
                      <a14:colorTemperature colorTemp="4700"/>
                    </a14:imgEffect>
                    <a14:imgEffect>
                      <a14:brightnessContrast bright="20000" contrast="20000"/>
                    </a14:imgEffect>
                  </a14:imgLayer>
                </a14:imgProps>
              </a:ext>
            </a:extLst>
          </a:blip>
          <a:stretch>
            <a:fillRect/>
          </a:stretch>
        </p:blipFill>
        <p:spPr>
          <a:xfrm rot="5400000">
            <a:off x="-507" y="-4599893"/>
            <a:ext cx="8280920" cy="15985777"/>
          </a:xfrm>
          <a:prstGeom prst="rect">
            <a:avLst/>
          </a:prstGeom>
          <a:ln>
            <a:noFill/>
          </a:ln>
          <a:effectLst>
            <a:outerShdw blurRad="292100" dist="139700" dir="2700000" algn="tl" rotWithShape="0">
              <a:srgbClr val="333333">
                <a:alpha val="65000"/>
              </a:srgbClr>
            </a:outerShdw>
          </a:effectLst>
        </p:spPr>
      </p:pic>
      <p:sp>
        <p:nvSpPr>
          <p:cNvPr id="2" name="1 - Τίτλος"/>
          <p:cNvSpPr>
            <a:spLocks noGrp="1"/>
          </p:cNvSpPr>
          <p:nvPr>
            <p:ph type="title"/>
          </p:nvPr>
        </p:nvSpPr>
        <p:spPr>
          <a:xfrm>
            <a:off x="313184" y="764704"/>
            <a:ext cx="8229600" cy="864096"/>
          </a:xfrm>
        </p:spPr>
        <p:txBody>
          <a:bodyPr>
            <a:normAutofit/>
          </a:bodyPr>
          <a:lstStyle/>
          <a:p>
            <a:r>
              <a:rPr lang="el-GR" sz="3600" b="1" dirty="0">
                <a:solidFill>
                  <a:srgbClr val="002060"/>
                </a:solidFill>
                <a:effectLst>
                  <a:outerShdw blurRad="38100" dist="38100" dir="2700000" algn="tl">
                    <a:srgbClr val="000000">
                      <a:alpha val="43137"/>
                    </a:srgbClr>
                  </a:outerShdw>
                </a:effectLst>
              </a:rPr>
              <a:t>Πλαίσιο διαμόρφωσης</a:t>
            </a:r>
          </a:p>
        </p:txBody>
      </p:sp>
      <p:sp>
        <p:nvSpPr>
          <p:cNvPr id="3" name="2 - Θέση περιεχομένου"/>
          <p:cNvSpPr>
            <a:spLocks noGrp="1"/>
          </p:cNvSpPr>
          <p:nvPr>
            <p:ph idx="1"/>
          </p:nvPr>
        </p:nvSpPr>
        <p:spPr>
          <a:xfrm>
            <a:off x="611560" y="1916832"/>
            <a:ext cx="8136904" cy="4464496"/>
          </a:xfrm>
        </p:spPr>
        <p:txBody>
          <a:bodyPr>
            <a:normAutofit/>
          </a:bodyPr>
          <a:lstStyle/>
          <a:p>
            <a:pPr indent="0">
              <a:buNone/>
            </a:pPr>
            <a:r>
              <a:rPr lang="el-GR" sz="3000" b="1" dirty="0">
                <a:solidFill>
                  <a:srgbClr val="002060"/>
                </a:solidFill>
                <a:effectLst>
                  <a:outerShdw blurRad="38100" dist="38100" dir="2700000" algn="tl">
                    <a:srgbClr val="000000">
                      <a:alpha val="43137"/>
                    </a:srgbClr>
                  </a:outerShdw>
                </a:effectLst>
              </a:rPr>
              <a:t>Δυτική Ευρώπη </a:t>
            </a:r>
            <a:r>
              <a:rPr lang="el-GR" sz="3000" dirty="0">
                <a:sym typeface="Wingdings" pitchFamily="2" charset="2"/>
              </a:rPr>
              <a:t> ανάπτυξη οικονομίας</a:t>
            </a:r>
          </a:p>
          <a:p>
            <a:pPr indent="0">
              <a:buNone/>
            </a:pPr>
            <a:r>
              <a:rPr lang="el-GR" sz="3000" b="1" dirty="0">
                <a:solidFill>
                  <a:srgbClr val="002060"/>
                </a:solidFill>
                <a:effectLst>
                  <a:outerShdw blurRad="38100" dist="38100" dir="2700000" algn="tl">
                    <a:srgbClr val="000000">
                      <a:alpha val="43137"/>
                    </a:srgbClr>
                  </a:outerShdw>
                </a:effectLst>
                <a:sym typeface="Wingdings" pitchFamily="2" charset="2"/>
              </a:rPr>
              <a:t>Αγγλία</a:t>
            </a:r>
            <a:r>
              <a:rPr lang="el-GR" sz="3000" dirty="0">
                <a:solidFill>
                  <a:srgbClr val="002060"/>
                </a:solidFill>
                <a:effectLst>
                  <a:outerShdw blurRad="38100" dist="38100" dir="2700000" algn="tl">
                    <a:srgbClr val="000000">
                      <a:alpha val="43137"/>
                    </a:srgbClr>
                  </a:outerShdw>
                </a:effectLst>
                <a:sym typeface="Wingdings" pitchFamily="2" charset="2"/>
              </a:rPr>
              <a:t> </a:t>
            </a:r>
            <a:r>
              <a:rPr lang="el-GR" sz="3000" dirty="0">
                <a:sym typeface="Wingdings" pitchFamily="2" charset="2"/>
              </a:rPr>
              <a:t> πρωτοπόρος, μεγαλύτερη εμπορική και ναυτική δύναμη του κόσμου!</a:t>
            </a:r>
          </a:p>
          <a:p>
            <a:pPr indent="0">
              <a:buNone/>
            </a:pPr>
            <a:r>
              <a:rPr lang="el-GR" sz="4000" b="1" dirty="0">
                <a:solidFill>
                  <a:srgbClr val="C00000"/>
                </a:solidFill>
                <a:effectLst>
                  <a:outerShdw blurRad="38100" dist="38100" dir="2700000" algn="tl">
                    <a:srgbClr val="000000">
                      <a:alpha val="43137"/>
                    </a:srgbClr>
                  </a:outerShdw>
                </a:effectLst>
                <a:sym typeface="Wingdings" pitchFamily="2" charset="2"/>
              </a:rPr>
              <a:t>18</a:t>
            </a:r>
            <a:r>
              <a:rPr lang="el-GR" sz="4000" b="1" baseline="30000" dirty="0">
                <a:solidFill>
                  <a:srgbClr val="C00000"/>
                </a:solidFill>
                <a:effectLst>
                  <a:outerShdw blurRad="38100" dist="38100" dir="2700000" algn="tl">
                    <a:srgbClr val="000000">
                      <a:alpha val="43137"/>
                    </a:srgbClr>
                  </a:outerShdw>
                </a:effectLst>
                <a:sym typeface="Wingdings" pitchFamily="2" charset="2"/>
              </a:rPr>
              <a:t>ος</a:t>
            </a:r>
            <a:r>
              <a:rPr lang="el-GR" sz="4000" b="1" dirty="0">
                <a:solidFill>
                  <a:srgbClr val="002060"/>
                </a:solidFill>
                <a:effectLst>
                  <a:outerShdw blurRad="38100" dist="38100" dir="2700000" algn="tl">
                    <a:srgbClr val="000000">
                      <a:alpha val="43137"/>
                    </a:srgbClr>
                  </a:outerShdw>
                </a:effectLst>
                <a:sym typeface="Wingdings" pitchFamily="2" charset="2"/>
              </a:rPr>
              <a:t> </a:t>
            </a:r>
            <a:r>
              <a:rPr lang="el-GR" dirty="0">
                <a:sym typeface="Wingdings" pitchFamily="2" charset="2"/>
              </a:rPr>
              <a:t>αι. </a:t>
            </a:r>
            <a:r>
              <a:rPr lang="el-GR" sz="3000" dirty="0">
                <a:sym typeface="Wingdings" pitchFamily="2" charset="2"/>
              </a:rPr>
              <a:t></a:t>
            </a:r>
            <a:r>
              <a:rPr lang="el-GR" sz="3000" dirty="0">
                <a:solidFill>
                  <a:srgbClr val="C00000"/>
                </a:solidFill>
                <a:sym typeface="Wingdings" pitchFamily="2" charset="2"/>
              </a:rPr>
              <a:t> </a:t>
            </a:r>
            <a:r>
              <a:rPr lang="el-GR" sz="3000" b="1" dirty="0">
                <a:solidFill>
                  <a:srgbClr val="C00000"/>
                </a:solidFill>
                <a:effectLst>
                  <a:outerShdw blurRad="38100" dist="38100" dir="2700000" algn="tl">
                    <a:srgbClr val="000000">
                      <a:alpha val="43137"/>
                    </a:srgbClr>
                  </a:outerShdw>
                </a:effectLst>
                <a:sym typeface="Wingdings" pitchFamily="2" charset="2"/>
              </a:rPr>
              <a:t>Αιώνας της </a:t>
            </a:r>
            <a:r>
              <a:rPr lang="el-GR" sz="4000" b="1" dirty="0">
                <a:solidFill>
                  <a:srgbClr val="C00000"/>
                </a:solidFill>
                <a:effectLst>
                  <a:outerShdw blurRad="38100" dist="38100" dir="2700000" algn="tl">
                    <a:srgbClr val="000000">
                      <a:alpha val="43137"/>
                    </a:srgbClr>
                  </a:outerShdw>
                </a:effectLst>
                <a:sym typeface="Wingdings" pitchFamily="2" charset="2"/>
              </a:rPr>
              <a:t>ΑΓΓΛΙΑΣ</a:t>
            </a:r>
            <a:endParaRPr lang="el-GR" sz="4000" dirty="0">
              <a:solidFill>
                <a:srgbClr val="C00000"/>
              </a:solidFill>
              <a:sym typeface="Wingdings" pitchFamily="2" charset="2"/>
            </a:endParaRPr>
          </a:p>
          <a:p>
            <a:pPr indent="0">
              <a:buNone/>
            </a:pPr>
            <a:r>
              <a:rPr lang="el-GR" sz="3000" b="1" dirty="0">
                <a:solidFill>
                  <a:srgbClr val="002060"/>
                </a:solidFill>
                <a:effectLst>
                  <a:outerShdw blurRad="38100" dist="38100" dir="2700000" algn="tl">
                    <a:srgbClr val="000000">
                      <a:alpha val="43137"/>
                    </a:srgbClr>
                  </a:outerShdw>
                </a:effectLst>
                <a:sym typeface="Wingdings" pitchFamily="2" charset="2"/>
              </a:rPr>
              <a:t>Γαλλία</a:t>
            </a:r>
            <a:r>
              <a:rPr lang="el-GR" sz="3000" dirty="0">
                <a:solidFill>
                  <a:srgbClr val="002060"/>
                </a:solidFill>
                <a:effectLst>
                  <a:outerShdw blurRad="38100" dist="38100" dir="2700000" algn="tl">
                    <a:srgbClr val="000000">
                      <a:alpha val="43137"/>
                    </a:srgbClr>
                  </a:outerShdw>
                </a:effectLst>
                <a:sym typeface="Wingdings" pitchFamily="2" charset="2"/>
              </a:rPr>
              <a:t> </a:t>
            </a:r>
            <a:r>
              <a:rPr lang="el-GR" sz="3000" dirty="0">
                <a:sym typeface="Wingdings" pitchFamily="2" charset="2"/>
              </a:rPr>
              <a:t> απόλυτη μοναρχία  τροχοπέδη που οδήγησε σε αντιπαράθεση και τελικά στη… </a:t>
            </a:r>
          </a:p>
          <a:p>
            <a:pPr indent="0">
              <a:buNone/>
            </a:pPr>
            <a:r>
              <a:rPr lang="el-GR" sz="3000" dirty="0">
                <a:sym typeface="Wingdings" pitchFamily="2" charset="2"/>
              </a:rPr>
              <a:t> Γαλλική επανάσταση (</a:t>
            </a:r>
            <a:r>
              <a:rPr lang="el-GR" sz="3000" b="1" dirty="0">
                <a:solidFill>
                  <a:srgbClr val="C00000"/>
                </a:solidFill>
                <a:effectLst>
                  <a:outerShdw blurRad="38100" dist="38100" dir="2700000" algn="tl">
                    <a:srgbClr val="000000">
                      <a:alpha val="43137"/>
                    </a:srgbClr>
                  </a:outerShdw>
                </a:effectLst>
                <a:sym typeface="Wingdings" pitchFamily="2" charset="2"/>
              </a:rPr>
              <a:t>1789</a:t>
            </a:r>
            <a:r>
              <a:rPr lang="el-GR" sz="3000" dirty="0">
                <a:sym typeface="Wingdings" pitchFamily="2" charset="2"/>
              </a:rPr>
              <a:t>)</a:t>
            </a:r>
            <a:endParaRPr lang="el-GR" sz="3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DC03B2-03E3-42DF-BADB-EC037ABE9F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4172" t="10854" r="22695" b="36259"/>
          <a:stretch/>
        </p:blipFill>
        <p:spPr bwMode="auto">
          <a:xfrm>
            <a:off x="189072" y="197768"/>
            <a:ext cx="3333608" cy="4023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title"/>
          </p:nvPr>
        </p:nvSpPr>
        <p:spPr>
          <a:xfrm>
            <a:off x="179512" y="5229200"/>
            <a:ext cx="2682044" cy="1143000"/>
          </a:xfrm>
        </p:spPr>
        <p:txBody>
          <a:bodyPr>
            <a:noAutofit/>
          </a:bodyPr>
          <a:lstStyle/>
          <a:p>
            <a:r>
              <a:rPr lang="el-GR" sz="3600" b="1" dirty="0">
                <a:solidFill>
                  <a:srgbClr val="002060"/>
                </a:solidFill>
                <a:effectLst>
                  <a:outerShdw blurRad="38100" dist="38100" dir="2700000" algn="tl">
                    <a:srgbClr val="000000">
                      <a:alpha val="43137"/>
                    </a:srgbClr>
                  </a:outerShdw>
                </a:effectLst>
              </a:rPr>
              <a:t>Ντέιβιντ Χιουμ</a:t>
            </a:r>
          </a:p>
        </p:txBody>
      </p:sp>
      <p:sp>
        <p:nvSpPr>
          <p:cNvPr id="5" name="4 - Επεξήγηση με σύννεφο"/>
          <p:cNvSpPr/>
          <p:nvPr/>
        </p:nvSpPr>
        <p:spPr>
          <a:xfrm>
            <a:off x="2627784" y="3789040"/>
            <a:ext cx="6744788" cy="2965504"/>
          </a:xfrm>
          <a:prstGeom prst="cloudCallout">
            <a:avLst>
              <a:gd name="adj1" fmla="val -56692"/>
              <a:gd name="adj2" fmla="val -69469"/>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C00000"/>
                </a:solidFill>
                <a:effectLst>
                  <a:outerShdw blurRad="38100" dist="38100" dir="2700000" algn="tl">
                    <a:srgbClr val="000000">
                      <a:alpha val="43137"/>
                    </a:srgbClr>
                  </a:outerShdw>
                </a:effectLst>
              </a:rPr>
              <a:t>Οι άνθρωποι δεν είναι παρά ένα δεμάτι ή συλλογή διαφορετικών αντιλήψεων.</a:t>
            </a:r>
          </a:p>
        </p:txBody>
      </p:sp>
      <p:sp>
        <p:nvSpPr>
          <p:cNvPr id="6" name="1 - Τίτλος"/>
          <p:cNvSpPr txBox="1">
            <a:spLocks/>
          </p:cNvSpPr>
          <p:nvPr/>
        </p:nvSpPr>
        <p:spPr>
          <a:xfrm>
            <a:off x="3611162" y="-55720"/>
            <a:ext cx="5343766" cy="4117632"/>
          </a:xfrm>
          <a:prstGeom prst="rect">
            <a:avLst/>
          </a:prstGeom>
        </p:spPr>
        <p:txBody>
          <a:bodyPr vert="horz" lIns="91440" tIns="45720" rIns="91440" bIns="45720" rtlCol="0" anchor="ctr">
            <a:normAutofit/>
          </a:bodyPr>
          <a:lstStyle/>
          <a:p>
            <a:pPr marL="571500" lvl="0" indent="-571500">
              <a:spcBef>
                <a:spcPct val="0"/>
              </a:spcBef>
              <a:buFont typeface="Arial" panose="020B0604020202020204" pitchFamily="34" charset="0"/>
              <a:buChar char="•"/>
              <a:defRPr/>
            </a:pPr>
            <a:r>
              <a:rPr lang="el-GR" sz="3200" dirty="0">
                <a:solidFill>
                  <a:srgbClr val="002060"/>
                </a:solidFill>
                <a:effectLst>
                  <a:outerShdw blurRad="38100" dist="38100" dir="2700000" algn="tl">
                    <a:srgbClr val="000000">
                      <a:alpha val="43137"/>
                    </a:srgbClr>
                  </a:outerShdw>
                </a:effectLst>
                <a:latin typeface="+mj-lt"/>
                <a:ea typeface="+mj-ea"/>
                <a:cs typeface="+mj-cs"/>
              </a:rPr>
              <a:t>Σκωτσέζος εμπειριστής φιλόσοφος</a:t>
            </a:r>
          </a:p>
          <a:p>
            <a:pPr marL="571500" lvl="0" indent="-571500">
              <a:spcBef>
                <a:spcPct val="0"/>
              </a:spcBef>
              <a:buFont typeface="Arial" panose="020B0604020202020204" pitchFamily="34" charset="0"/>
              <a:buChar char="•"/>
              <a:defRPr/>
            </a:pPr>
            <a:r>
              <a:rPr lang="el-GR" sz="3200" dirty="0">
                <a:solidFill>
                  <a:srgbClr val="002060"/>
                </a:solidFill>
                <a:effectLst>
                  <a:outerShdw blurRad="38100" dist="38100" dir="2700000" algn="tl">
                    <a:srgbClr val="000000">
                      <a:alpha val="43137"/>
                    </a:srgbClr>
                  </a:outerShdw>
                </a:effectLst>
                <a:latin typeface="+mj-lt"/>
                <a:ea typeface="+mj-ea"/>
                <a:cs typeface="+mj-cs"/>
              </a:rPr>
              <a:t>ο λόγος και οι λογικές κρίσεις είναι απλώς συνήθεις συνειρμοί διακριτών αισθήσεων ή εμπειριών.</a:t>
            </a:r>
            <a:endParaRPr kumimoji="0" lang="el-GR" sz="32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2419186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DC03B2-03E3-42DF-BADB-EC037ABE9F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251" r="6251"/>
          <a:stretch/>
        </p:blipFill>
        <p:spPr bwMode="auto">
          <a:xfrm>
            <a:off x="0" y="-37962"/>
            <a:ext cx="3333608" cy="4023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title"/>
          </p:nvPr>
        </p:nvSpPr>
        <p:spPr>
          <a:xfrm>
            <a:off x="0" y="4046092"/>
            <a:ext cx="3333608" cy="864096"/>
          </a:xfrm>
        </p:spPr>
        <p:txBody>
          <a:bodyPr>
            <a:noAutofit/>
          </a:bodyPr>
          <a:lstStyle/>
          <a:p>
            <a:r>
              <a:rPr lang="el-GR" sz="3600" b="1" dirty="0">
                <a:solidFill>
                  <a:srgbClr val="002060"/>
                </a:solidFill>
                <a:effectLst>
                  <a:outerShdw blurRad="38100" dist="38100" dir="2700000" algn="tl">
                    <a:srgbClr val="000000">
                      <a:alpha val="43137"/>
                    </a:srgbClr>
                  </a:outerShdw>
                </a:effectLst>
              </a:rPr>
              <a:t>Τόμας Χομπς</a:t>
            </a:r>
          </a:p>
        </p:txBody>
      </p:sp>
      <p:sp>
        <p:nvSpPr>
          <p:cNvPr id="5" name="4 - Επεξήγηση με σύννεφο"/>
          <p:cNvSpPr/>
          <p:nvPr/>
        </p:nvSpPr>
        <p:spPr>
          <a:xfrm>
            <a:off x="997536" y="4831468"/>
            <a:ext cx="7957392" cy="1809616"/>
          </a:xfrm>
          <a:prstGeom prst="cloudCallout">
            <a:avLst>
              <a:gd name="adj1" fmla="val -27382"/>
              <a:gd name="adj2" fmla="val -130609"/>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rgbClr val="C00000"/>
                </a:solidFill>
                <a:effectLst>
                  <a:outerShdw blurRad="38100" dist="38100" dir="2700000" algn="tl">
                    <a:srgbClr val="000000">
                      <a:alpha val="43137"/>
                    </a:srgbClr>
                  </a:outerShdw>
                </a:effectLst>
              </a:rPr>
              <a:t>Η μη τήρηση μιας σύμβασης: ο ορισμός της αδικίας.</a:t>
            </a:r>
          </a:p>
        </p:txBody>
      </p:sp>
      <p:sp>
        <p:nvSpPr>
          <p:cNvPr id="6" name="1 - Τίτλος"/>
          <p:cNvSpPr txBox="1">
            <a:spLocks/>
          </p:cNvSpPr>
          <p:nvPr/>
        </p:nvSpPr>
        <p:spPr>
          <a:xfrm>
            <a:off x="3611162" y="-55720"/>
            <a:ext cx="5343766" cy="3484720"/>
          </a:xfrm>
          <a:prstGeom prst="rect">
            <a:avLst/>
          </a:prstGeom>
        </p:spPr>
        <p:txBody>
          <a:bodyPr vert="horz" lIns="91440" tIns="45720" rIns="91440" bIns="45720" rtlCol="0" anchor="ctr">
            <a:normAutofit/>
          </a:bodyPr>
          <a:lstStyle/>
          <a:p>
            <a:pPr marL="571500" lvl="0" indent="-571500">
              <a:spcBef>
                <a:spcPct val="0"/>
              </a:spcBef>
              <a:buFont typeface="Arial" panose="020B0604020202020204" pitchFamily="34" charset="0"/>
              <a:buChar char="•"/>
              <a:defRPr/>
            </a:pPr>
            <a:r>
              <a:rPr lang="el-GR" sz="3200" dirty="0">
                <a:solidFill>
                  <a:srgbClr val="002060"/>
                </a:solidFill>
                <a:effectLst>
                  <a:outerShdw blurRad="38100" dist="38100" dir="2700000" algn="tl">
                    <a:srgbClr val="000000">
                      <a:alpha val="43137"/>
                    </a:srgbClr>
                  </a:outerShdw>
                </a:effectLst>
                <a:latin typeface="+mj-lt"/>
                <a:ea typeface="+mj-ea"/>
                <a:cs typeface="+mj-cs"/>
              </a:rPr>
              <a:t>Άγγλος φιλόσοφος</a:t>
            </a:r>
            <a:endParaRPr lang="el-GR" sz="3200" b="1" dirty="0">
              <a:solidFill>
                <a:srgbClr val="002060"/>
              </a:solidFill>
              <a:effectLst>
                <a:outerShdw blurRad="38100" dist="38100" dir="2700000" algn="tl">
                  <a:srgbClr val="000000">
                    <a:alpha val="43137"/>
                  </a:srgbClr>
                </a:outerShdw>
              </a:effectLst>
              <a:latin typeface="+mj-lt"/>
              <a:ea typeface="+mj-ea"/>
              <a:cs typeface="+mj-cs"/>
            </a:endParaRPr>
          </a:p>
          <a:p>
            <a:pPr marL="571500" lvl="0" indent="-571500">
              <a:spcBef>
                <a:spcPct val="0"/>
              </a:spcBef>
              <a:buFont typeface="Arial" panose="020B0604020202020204" pitchFamily="34" charset="0"/>
              <a:buChar char="•"/>
              <a:defRPr/>
            </a:pPr>
            <a:r>
              <a:rPr lang="el-GR" sz="3200" dirty="0">
                <a:solidFill>
                  <a:srgbClr val="002060"/>
                </a:solidFill>
                <a:effectLst>
                  <a:outerShdw blurRad="38100" dist="38100" dir="2700000" algn="tl">
                    <a:srgbClr val="000000">
                      <a:alpha val="43137"/>
                    </a:srgbClr>
                  </a:outerShdw>
                </a:effectLst>
                <a:latin typeface="+mj-lt"/>
                <a:ea typeface="+mj-ea"/>
                <a:cs typeface="+mj-cs"/>
              </a:rPr>
              <a:t>από τους πρώτους διανοητές-θεμελιωτές του σύγχρονου </a:t>
            </a:r>
            <a:r>
              <a:rPr lang="el-GR" sz="3200" b="1" dirty="0">
                <a:solidFill>
                  <a:srgbClr val="002060"/>
                </a:solidFill>
                <a:effectLst>
                  <a:outerShdw blurRad="38100" dist="38100" dir="2700000" algn="tl">
                    <a:srgbClr val="000000">
                      <a:alpha val="43137"/>
                    </a:srgbClr>
                  </a:outerShdw>
                </a:effectLst>
                <a:latin typeface="+mj-lt"/>
                <a:ea typeface="+mj-ea"/>
                <a:cs typeface="+mj-cs"/>
              </a:rPr>
              <a:t>κράτους</a:t>
            </a:r>
            <a:r>
              <a:rPr lang="el-GR" sz="3200" dirty="0">
                <a:solidFill>
                  <a:srgbClr val="002060"/>
                </a:solidFill>
                <a:effectLst>
                  <a:outerShdw blurRad="38100" dist="38100" dir="2700000" algn="tl">
                    <a:srgbClr val="000000">
                      <a:alpha val="43137"/>
                    </a:srgbClr>
                  </a:outerShdw>
                </a:effectLst>
                <a:latin typeface="+mj-lt"/>
                <a:ea typeface="+mj-ea"/>
                <a:cs typeface="+mj-cs"/>
              </a:rPr>
              <a:t> και ιδρυτής της </a:t>
            </a:r>
            <a:r>
              <a:rPr lang="el-GR" sz="3200" b="1" dirty="0">
                <a:solidFill>
                  <a:srgbClr val="002060"/>
                </a:solidFill>
                <a:effectLst>
                  <a:outerShdw blurRad="38100" dist="38100" dir="2700000" algn="tl">
                    <a:srgbClr val="000000">
                      <a:alpha val="43137"/>
                    </a:srgbClr>
                  </a:outerShdw>
                </a:effectLst>
                <a:latin typeface="+mj-lt"/>
                <a:ea typeface="+mj-ea"/>
                <a:cs typeface="+mj-cs"/>
              </a:rPr>
              <a:t>πολιτικής φιλοσοφίας</a:t>
            </a:r>
            <a:r>
              <a:rPr lang="el-GR" sz="3200" dirty="0">
                <a:solidFill>
                  <a:srgbClr val="002060"/>
                </a:solidFill>
                <a:effectLst>
                  <a:outerShdw blurRad="38100" dist="38100" dir="2700000" algn="tl">
                    <a:srgbClr val="000000">
                      <a:alpha val="43137"/>
                    </a:srgbClr>
                  </a:outerShdw>
                </a:effectLst>
                <a:latin typeface="+mj-lt"/>
                <a:ea typeface="+mj-ea"/>
                <a:cs typeface="+mj-cs"/>
              </a:rPr>
              <a:t>. </a:t>
            </a:r>
            <a:endParaRPr kumimoji="0" lang="el-GR"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
        <p:nvSpPr>
          <p:cNvPr id="7" name="4 - Επεξήγηση με σύννεφο">
            <a:extLst>
              <a:ext uri="{FF2B5EF4-FFF2-40B4-BE49-F238E27FC236}">
                <a16:creationId xmlns:a16="http://schemas.microsoft.com/office/drawing/2014/main" id="{98949C10-CDFE-48C9-89DC-557C749AA188}"/>
              </a:ext>
            </a:extLst>
          </p:cNvPr>
          <p:cNvSpPr/>
          <p:nvPr/>
        </p:nvSpPr>
        <p:spPr>
          <a:xfrm>
            <a:off x="4788024" y="3164788"/>
            <a:ext cx="4032448" cy="1685828"/>
          </a:xfrm>
          <a:prstGeom prst="cloudCallout">
            <a:avLst>
              <a:gd name="adj1" fmla="val -97344"/>
              <a:gd name="adj2" fmla="val -59979"/>
            </a:avLst>
          </a:prstGeom>
          <a:solidFill>
            <a:schemeClr val="bg1">
              <a:lumMod val="85000"/>
            </a:schemeClr>
          </a:solidFill>
          <a:ln>
            <a:solidFill>
              <a:schemeClr val="tx1">
                <a:lumMod val="65000"/>
                <a:lumOff val="35000"/>
              </a:schemeClr>
            </a:solidFill>
          </a:ln>
          <a:effectLst>
            <a:outerShdw blurRad="63500" dist="254000" dir="738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effectLst>
                  <a:outerShdw blurRad="38100" dist="38100" dir="2700000" algn="tl">
                    <a:srgbClr val="000000">
                      <a:alpha val="43137"/>
                    </a:srgbClr>
                  </a:outerShdw>
                </a:effectLst>
              </a:rPr>
              <a:t>Homo </a:t>
            </a:r>
            <a:r>
              <a:rPr lang="en-US" sz="3200" b="1" dirty="0" err="1">
                <a:solidFill>
                  <a:srgbClr val="C00000"/>
                </a:solidFill>
                <a:effectLst>
                  <a:outerShdw blurRad="38100" dist="38100" dir="2700000" algn="tl">
                    <a:srgbClr val="000000">
                      <a:alpha val="43137"/>
                    </a:srgbClr>
                  </a:outerShdw>
                </a:effectLst>
              </a:rPr>
              <a:t>homini</a:t>
            </a:r>
            <a:r>
              <a:rPr lang="en-US" sz="3200" b="1" dirty="0">
                <a:solidFill>
                  <a:srgbClr val="C00000"/>
                </a:solidFill>
                <a:effectLst>
                  <a:outerShdw blurRad="38100" dist="38100" dir="2700000" algn="tl">
                    <a:srgbClr val="000000">
                      <a:alpha val="43137"/>
                    </a:srgbClr>
                  </a:outerShdw>
                </a:effectLst>
              </a:rPr>
              <a:t> lupus</a:t>
            </a:r>
            <a:endParaRPr lang="el-GR"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36179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396552" y="-315416"/>
            <a:ext cx="10369152" cy="7766856"/>
          </a:xfrm>
          <a:prstGeom prst="rect">
            <a:avLst/>
          </a:prstGeom>
        </p:spPr>
      </p:pic>
      <p:sp>
        <p:nvSpPr>
          <p:cNvPr id="2" name="1 - Τίτλος"/>
          <p:cNvSpPr>
            <a:spLocks noGrp="1"/>
          </p:cNvSpPr>
          <p:nvPr>
            <p:ph type="ctrTitle"/>
          </p:nvPr>
        </p:nvSpPr>
        <p:spPr>
          <a:xfrm>
            <a:off x="829816" y="2549971"/>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Η διάδοση των ιδεών του διαφωτισμού</a:t>
            </a:r>
          </a:p>
        </p:txBody>
      </p:sp>
    </p:spTree>
    <p:extLst>
      <p:ext uri="{BB962C8B-B14F-4D97-AF65-F5344CB8AC3E}">
        <p14:creationId xmlns:p14="http://schemas.microsoft.com/office/powerpoint/2010/main" val="18644549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b="1" dirty="0">
                <a:solidFill>
                  <a:schemeClr val="accent1">
                    <a:lumMod val="50000"/>
                  </a:schemeClr>
                </a:solidFill>
                <a:effectLst>
                  <a:outerShdw blurRad="38100" dist="38100" dir="2700000" algn="tl">
                    <a:srgbClr val="000000">
                      <a:alpha val="43137"/>
                    </a:srgbClr>
                  </a:outerShdw>
                </a:effectLst>
              </a:rPr>
              <a:t>Η </a:t>
            </a:r>
            <a:r>
              <a:rPr lang="el-GR" b="1" dirty="0">
                <a:solidFill>
                  <a:srgbClr val="C00000"/>
                </a:solidFill>
                <a:effectLst>
                  <a:outerShdw blurRad="38100" dist="38100" dir="2700000" algn="tl">
                    <a:srgbClr val="000000">
                      <a:alpha val="43137"/>
                    </a:srgbClr>
                  </a:outerShdw>
                </a:effectLst>
              </a:rPr>
              <a:t>διάδοση</a:t>
            </a:r>
            <a:r>
              <a:rPr lang="el-GR" b="1" dirty="0">
                <a:solidFill>
                  <a:schemeClr val="accent1">
                    <a:lumMod val="50000"/>
                  </a:schemeClr>
                </a:solidFill>
                <a:effectLst>
                  <a:outerShdw blurRad="38100" dist="38100" dir="2700000" algn="tl">
                    <a:srgbClr val="000000">
                      <a:alpha val="43137"/>
                    </a:srgbClr>
                  </a:outerShdw>
                </a:effectLst>
              </a:rPr>
              <a:t> των ιδεών του Διαφωτισμού</a:t>
            </a:r>
          </a:p>
        </p:txBody>
      </p:sp>
      <p:sp>
        <p:nvSpPr>
          <p:cNvPr id="3" name="2 - Θέση περιεχομένου"/>
          <p:cNvSpPr>
            <a:spLocks noGrp="1"/>
          </p:cNvSpPr>
          <p:nvPr>
            <p:ph idx="1"/>
          </p:nvPr>
        </p:nvSpPr>
        <p:spPr>
          <a:xfrm>
            <a:off x="395536" y="1052736"/>
            <a:ext cx="8424936" cy="5805264"/>
          </a:xfrm>
        </p:spPr>
        <p:txBody>
          <a:bodyPr>
            <a:normAutofit/>
          </a:bodyPr>
          <a:lstStyle/>
          <a:p>
            <a:pPr indent="0" algn="just">
              <a:buNone/>
            </a:pPr>
            <a:r>
              <a:rPr lang="el-GR" dirty="0"/>
              <a:t>Οι νέες ιδέες διαδόθηκαν με:</a:t>
            </a:r>
          </a:p>
          <a:p>
            <a:pPr indent="0" algn="just">
              <a:buFont typeface="Wingdings" pitchFamily="2" charset="2"/>
              <a:buChar char="ü"/>
            </a:pPr>
            <a:r>
              <a:rPr lang="el-GR" dirty="0">
                <a:solidFill>
                  <a:srgbClr val="002060"/>
                </a:solidFill>
              </a:rPr>
              <a:t> τις </a:t>
            </a:r>
            <a:r>
              <a:rPr lang="el-GR" b="1" dirty="0">
                <a:solidFill>
                  <a:srgbClr val="002060"/>
                </a:solidFill>
                <a:effectLst>
                  <a:outerShdw blurRad="38100" dist="38100" dir="2700000" algn="tl">
                    <a:srgbClr val="000000">
                      <a:alpha val="43137"/>
                    </a:srgbClr>
                  </a:outerShdw>
                </a:effectLst>
              </a:rPr>
              <a:t>εφημερίδες</a:t>
            </a:r>
          </a:p>
          <a:p>
            <a:pPr indent="0" algn="just">
              <a:buFont typeface="Wingdings" pitchFamily="2" charset="2"/>
              <a:buChar char="ü"/>
            </a:pPr>
            <a:r>
              <a:rPr lang="el-GR" dirty="0">
                <a:solidFill>
                  <a:srgbClr val="002060"/>
                </a:solidFill>
              </a:rPr>
              <a:t> τα </a:t>
            </a:r>
            <a:r>
              <a:rPr lang="el-GR" b="1" dirty="0">
                <a:solidFill>
                  <a:srgbClr val="002060"/>
                </a:solidFill>
                <a:effectLst>
                  <a:outerShdw blurRad="38100" dist="38100" dir="2700000" algn="tl">
                    <a:srgbClr val="000000">
                      <a:alpha val="43137"/>
                    </a:srgbClr>
                  </a:outerShdw>
                </a:effectLst>
              </a:rPr>
              <a:t>βιβλία</a:t>
            </a:r>
          </a:p>
          <a:p>
            <a:pPr indent="0" algn="just">
              <a:buFont typeface="Wingdings" pitchFamily="2" charset="2"/>
              <a:buChar char="ü"/>
            </a:pPr>
            <a:r>
              <a:rPr lang="el-GR" dirty="0">
                <a:solidFill>
                  <a:srgbClr val="002060"/>
                </a:solidFill>
              </a:rPr>
              <a:t> τη </a:t>
            </a:r>
            <a:r>
              <a:rPr lang="el-GR" b="1" dirty="0">
                <a:solidFill>
                  <a:srgbClr val="002060"/>
                </a:solidFill>
                <a:effectLst>
                  <a:outerShdw blurRad="38100" dist="38100" dir="2700000" algn="tl">
                    <a:srgbClr val="000000">
                      <a:alpha val="43137"/>
                    </a:srgbClr>
                  </a:outerShdw>
                </a:effectLst>
              </a:rPr>
              <a:t>γαλλική εγκυκλοπαίδεια</a:t>
            </a:r>
          </a:p>
          <a:p>
            <a:pPr indent="0" algn="just">
              <a:buFont typeface="Wingdings" pitchFamily="2" charset="2"/>
              <a:buChar char="ü"/>
            </a:pPr>
            <a:r>
              <a:rPr lang="el-GR" dirty="0">
                <a:solidFill>
                  <a:srgbClr val="002060"/>
                </a:solidFill>
              </a:rPr>
              <a:t> τις </a:t>
            </a:r>
            <a:r>
              <a:rPr lang="el-GR" b="1" dirty="0">
                <a:solidFill>
                  <a:srgbClr val="002060"/>
                </a:solidFill>
                <a:effectLst>
                  <a:outerShdw blurRad="38100" dist="38100" dir="2700000" algn="tl">
                    <a:srgbClr val="000000">
                      <a:alpha val="43137"/>
                    </a:srgbClr>
                  </a:outerShdw>
                </a:effectLst>
              </a:rPr>
              <a:t>κοινωνικές συγκεντρώσεις </a:t>
            </a:r>
            <a:r>
              <a:rPr lang="el-GR" dirty="0">
                <a:solidFill>
                  <a:srgbClr val="002060"/>
                </a:solidFill>
              </a:rPr>
              <a:t>σε σαλόνια, καφέ ή άλλους χώρους</a:t>
            </a:r>
          </a:p>
          <a:p>
            <a:pPr indent="0" algn="just">
              <a:buFont typeface="Wingdings" pitchFamily="2" charset="2"/>
              <a:buChar char="ü"/>
            </a:pPr>
            <a:r>
              <a:rPr lang="el-GR" dirty="0">
                <a:solidFill>
                  <a:srgbClr val="002060"/>
                </a:solidFill>
              </a:rPr>
              <a:t> τις επιστημονικές </a:t>
            </a:r>
            <a:r>
              <a:rPr lang="el-GR" b="1" dirty="0">
                <a:solidFill>
                  <a:srgbClr val="002060"/>
                </a:solidFill>
                <a:effectLst>
                  <a:outerShdw blurRad="38100" dist="38100" dir="2700000" algn="tl">
                    <a:srgbClr val="000000">
                      <a:alpha val="43137"/>
                    </a:srgbClr>
                  </a:outerShdw>
                </a:effectLst>
              </a:rPr>
              <a:t>ακαδημίες</a:t>
            </a:r>
          </a:p>
          <a:p>
            <a:pPr indent="0" algn="just">
              <a:buFont typeface="Wingdings" pitchFamily="2" charset="2"/>
              <a:buChar char="ü"/>
            </a:pPr>
            <a:r>
              <a:rPr lang="el-GR" dirty="0">
                <a:solidFill>
                  <a:srgbClr val="002060"/>
                </a:solidFill>
              </a:rPr>
              <a:t> τις </a:t>
            </a:r>
            <a:r>
              <a:rPr lang="el-GR" b="1" dirty="0">
                <a:solidFill>
                  <a:srgbClr val="002060"/>
                </a:solidFill>
                <a:effectLst>
                  <a:outerShdw blurRad="38100" dist="38100" dir="2700000" algn="tl">
                    <a:srgbClr val="000000">
                      <a:alpha val="43137"/>
                    </a:srgbClr>
                  </a:outerShdw>
                </a:effectLst>
              </a:rPr>
              <a:t>λέσχες</a:t>
            </a:r>
          </a:p>
          <a:p>
            <a:pPr indent="0" algn="just">
              <a:buFont typeface="Wingdings" pitchFamily="2" charset="2"/>
              <a:buChar char="ü"/>
            </a:pPr>
            <a:r>
              <a:rPr lang="el-GR" dirty="0">
                <a:solidFill>
                  <a:srgbClr val="002060"/>
                </a:solidFill>
              </a:rPr>
              <a:t> τις μυστικές </a:t>
            </a:r>
            <a:r>
              <a:rPr lang="el-GR" b="1" dirty="0">
                <a:solidFill>
                  <a:srgbClr val="002060"/>
                </a:solidFill>
                <a:effectLst>
                  <a:outerShdw blurRad="38100" dist="38100" dir="2700000" algn="tl">
                    <a:srgbClr val="000000">
                      <a:alpha val="43137"/>
                    </a:srgbClr>
                  </a:outerShdw>
                </a:effectLst>
              </a:rPr>
              <a:t>ενώσεις</a:t>
            </a:r>
          </a:p>
          <a:p>
            <a:pPr indent="0" algn="just">
              <a:buFont typeface="Wingdings" pitchFamily="2" charset="2"/>
              <a:buChar char="ü"/>
            </a:pPr>
            <a:r>
              <a:rPr lang="el-GR" dirty="0">
                <a:solidFill>
                  <a:srgbClr val="002060"/>
                </a:solidFill>
              </a:rPr>
              <a:t> τους </a:t>
            </a:r>
            <a:r>
              <a:rPr lang="el-GR" b="1" dirty="0">
                <a:solidFill>
                  <a:srgbClr val="002060"/>
                </a:solidFill>
                <a:effectLst>
                  <a:outerShdw blurRad="38100" dist="38100" dir="2700000" algn="tl">
                    <a:srgbClr val="000000">
                      <a:alpha val="43137"/>
                    </a:srgbClr>
                  </a:outerShdw>
                </a:effectLst>
              </a:rPr>
              <a:t>φωτισμένους μονάρχες</a:t>
            </a:r>
          </a:p>
        </p:txBody>
      </p:sp>
      <p:pic>
        <p:nvPicPr>
          <p:cNvPr id="4" name="3 - Εικόνα" descr="Idea-Lightbulb.jpg"/>
          <p:cNvPicPr>
            <a:picLocks noChangeAspect="1"/>
          </p:cNvPicPr>
          <p:nvPr/>
        </p:nvPicPr>
        <p:blipFill>
          <a:blip r:embed="rId2" cstate="print"/>
          <a:stretch>
            <a:fillRect/>
          </a:stretch>
        </p:blipFill>
        <p:spPr>
          <a:xfrm rot="788244">
            <a:off x="5682330" y="1228554"/>
            <a:ext cx="1271016" cy="1140696"/>
          </a:xfrm>
          <a:prstGeom prst="rect">
            <a:avLst/>
          </a:prstGeom>
        </p:spPr>
      </p:pic>
      <p:pic>
        <p:nvPicPr>
          <p:cNvPr id="5" name="4 - Εικόνα" descr="Idea-Lightbulb.jpg"/>
          <p:cNvPicPr>
            <a:picLocks noChangeAspect="1"/>
          </p:cNvPicPr>
          <p:nvPr/>
        </p:nvPicPr>
        <p:blipFill>
          <a:blip r:embed="rId3" cstate="print"/>
          <a:stretch>
            <a:fillRect/>
          </a:stretch>
        </p:blipFill>
        <p:spPr>
          <a:xfrm rot="19077017">
            <a:off x="7567025" y="1095433"/>
            <a:ext cx="1140696" cy="1140696"/>
          </a:xfrm>
          <a:prstGeom prst="rect">
            <a:avLst/>
          </a:prstGeom>
        </p:spPr>
      </p:pic>
      <p:pic>
        <p:nvPicPr>
          <p:cNvPr id="8" name="7 - Εικόνα" descr="Idea-Lightbulb.jpg"/>
          <p:cNvPicPr>
            <a:picLocks noChangeAspect="1"/>
          </p:cNvPicPr>
          <p:nvPr/>
        </p:nvPicPr>
        <p:blipFill>
          <a:blip r:embed="rId2" cstate="print"/>
          <a:stretch>
            <a:fillRect/>
          </a:stretch>
        </p:blipFill>
        <p:spPr>
          <a:xfrm rot="20758553">
            <a:off x="7421304" y="4350603"/>
            <a:ext cx="1271016" cy="1140696"/>
          </a:xfrm>
          <a:prstGeom prst="rect">
            <a:avLst/>
          </a:prstGeom>
        </p:spPr>
      </p:pic>
      <p:pic>
        <p:nvPicPr>
          <p:cNvPr id="9" name="8 - Εικόνα" descr="Idea-Lightbulb.jpg"/>
          <p:cNvPicPr>
            <a:picLocks noChangeAspect="1"/>
          </p:cNvPicPr>
          <p:nvPr/>
        </p:nvPicPr>
        <p:blipFill>
          <a:blip r:embed="rId4" cstate="print"/>
          <a:stretch>
            <a:fillRect/>
          </a:stretch>
        </p:blipFill>
        <p:spPr>
          <a:xfrm rot="1252354">
            <a:off x="6334657" y="5334806"/>
            <a:ext cx="1228081" cy="1228081"/>
          </a:xfrm>
          <a:prstGeom prst="rect">
            <a:avLst/>
          </a:prstGeom>
        </p:spPr>
      </p:pic>
      <p:pic>
        <p:nvPicPr>
          <p:cNvPr id="11" name="10 - Εικόνα" descr="Idea-Lightbulb.jpg"/>
          <p:cNvPicPr>
            <a:picLocks noChangeAspect="1"/>
          </p:cNvPicPr>
          <p:nvPr/>
        </p:nvPicPr>
        <p:blipFill>
          <a:blip r:embed="rId3" cstate="print"/>
          <a:stretch>
            <a:fillRect/>
          </a:stretch>
        </p:blipFill>
        <p:spPr>
          <a:xfrm>
            <a:off x="7111433" y="2080000"/>
            <a:ext cx="1140696" cy="1140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814392"/>
            <a:ext cx="9144000" cy="1143000"/>
          </a:xfrm>
        </p:spPr>
        <p:txBody>
          <a:bodyPr>
            <a:normAutofit/>
          </a:bodyPr>
          <a:lstStyle/>
          <a:p>
            <a:r>
              <a:rPr lang="el-GR" sz="2500" dirty="0"/>
              <a:t>Ο </a:t>
            </a:r>
            <a:r>
              <a:rPr lang="el-GR" sz="2500" b="1" dirty="0">
                <a:solidFill>
                  <a:srgbClr val="002060"/>
                </a:solidFill>
                <a:effectLst>
                  <a:outerShdw blurRad="38100" dist="38100" dir="2700000" algn="tl">
                    <a:srgbClr val="000000">
                      <a:alpha val="43137"/>
                    </a:srgbClr>
                  </a:outerShdw>
                </a:effectLst>
              </a:rPr>
              <a:t>Ντ’ </a:t>
            </a:r>
            <a:r>
              <a:rPr lang="el-GR" sz="2500" b="1" dirty="0" err="1">
                <a:solidFill>
                  <a:srgbClr val="002060"/>
                </a:solidFill>
                <a:effectLst>
                  <a:outerShdw blurRad="38100" dist="38100" dir="2700000" algn="tl">
                    <a:srgbClr val="000000">
                      <a:alpha val="43137"/>
                    </a:srgbClr>
                  </a:outerShdw>
                </a:effectLst>
              </a:rPr>
              <a:t>Αλαμπέρ</a:t>
            </a:r>
            <a:r>
              <a:rPr lang="el-GR" sz="2500" b="1" dirty="0">
                <a:solidFill>
                  <a:srgbClr val="002060"/>
                </a:solidFill>
                <a:effectLst>
                  <a:outerShdw blurRad="38100" dist="38100" dir="2700000" algn="tl">
                    <a:srgbClr val="000000">
                      <a:alpha val="43137"/>
                    </a:srgbClr>
                  </a:outerShdw>
                </a:effectLst>
              </a:rPr>
              <a:t> </a:t>
            </a:r>
            <a:r>
              <a:rPr lang="el-GR" sz="2500" dirty="0"/>
              <a:t>διαβάζει την </a:t>
            </a:r>
            <a:r>
              <a:rPr lang="el-GR" sz="2500" b="1" dirty="0">
                <a:solidFill>
                  <a:srgbClr val="002060"/>
                </a:solidFill>
                <a:effectLst>
                  <a:outerShdw blurRad="38100" dist="38100" dir="2700000" algn="tl">
                    <a:srgbClr val="000000">
                      <a:alpha val="43137"/>
                    </a:srgbClr>
                  </a:outerShdw>
                </a:effectLst>
              </a:rPr>
              <a:t>Εγκυκλοπαίδεια</a:t>
            </a:r>
            <a:r>
              <a:rPr lang="el-GR" sz="2500" dirty="0"/>
              <a:t> στο σαλόνι της μαντάμ </a:t>
            </a:r>
            <a:r>
              <a:rPr lang="el-GR" sz="2500" dirty="0" err="1"/>
              <a:t>Ζοφρέν</a:t>
            </a:r>
            <a:r>
              <a:rPr lang="el-GR" sz="2500" dirty="0"/>
              <a:t>. Τα </a:t>
            </a:r>
            <a:r>
              <a:rPr lang="el-GR" sz="2500" b="1" dirty="0">
                <a:solidFill>
                  <a:srgbClr val="C00000"/>
                </a:solidFill>
                <a:effectLst>
                  <a:outerShdw blurRad="38100" dist="38100" dir="2700000" algn="tl">
                    <a:srgbClr val="000000">
                      <a:alpha val="43137"/>
                    </a:srgbClr>
                  </a:outerShdw>
                </a:effectLst>
              </a:rPr>
              <a:t>σαλόνια</a:t>
            </a:r>
            <a:r>
              <a:rPr lang="el-GR" sz="2500" dirty="0"/>
              <a:t> στο Παρίσι ήταν </a:t>
            </a:r>
            <a:r>
              <a:rPr lang="el-GR" sz="2500" b="1" dirty="0">
                <a:solidFill>
                  <a:srgbClr val="C00000"/>
                </a:solidFill>
                <a:effectLst>
                  <a:outerShdw blurRad="38100" dist="38100" dir="2700000" algn="tl">
                    <a:srgbClr val="000000">
                      <a:alpha val="43137"/>
                    </a:srgbClr>
                  </a:outerShdw>
                </a:effectLst>
              </a:rPr>
              <a:t>εστίες διαφωτισμού</a:t>
            </a:r>
            <a:r>
              <a:rPr lang="el-GR" sz="2500" dirty="0"/>
              <a:t>!</a:t>
            </a:r>
          </a:p>
        </p:txBody>
      </p:sp>
      <p:pic>
        <p:nvPicPr>
          <p:cNvPr id="4" name="3 - Θέση περιεχομένου" descr="Salon_de_Madame_Geoffrin.jpg"/>
          <p:cNvPicPr>
            <a:picLocks noGrp="1" noChangeAspect="1"/>
          </p:cNvPicPr>
          <p:nvPr>
            <p:ph idx="1"/>
          </p:nvPr>
        </p:nvPicPr>
        <p:blipFill>
          <a:blip r:embed="rId2" cstate="print"/>
          <a:stretch>
            <a:fillRect/>
          </a:stretch>
        </p:blipFill>
        <p:spPr>
          <a:xfrm>
            <a:off x="308488" y="274813"/>
            <a:ext cx="8511984" cy="560245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061" y="4725144"/>
            <a:ext cx="4091797" cy="1719064"/>
          </a:xfrm>
        </p:spPr>
        <p:txBody>
          <a:bodyPr>
            <a:normAutofit/>
          </a:bodyPr>
          <a:lstStyle/>
          <a:p>
            <a:r>
              <a:rPr lang="el-GR" sz="3200" dirty="0"/>
              <a:t>Ένα </a:t>
            </a:r>
            <a:r>
              <a:rPr lang="el-GR" sz="3200" b="1" dirty="0">
                <a:solidFill>
                  <a:srgbClr val="002060"/>
                </a:solidFill>
                <a:effectLst>
                  <a:outerShdw blurRad="38100" dist="38100" dir="2700000" algn="tl">
                    <a:srgbClr val="000000">
                      <a:alpha val="43137"/>
                    </a:srgbClr>
                  </a:outerShdw>
                </a:effectLst>
              </a:rPr>
              <a:t>καφέ</a:t>
            </a:r>
            <a:r>
              <a:rPr lang="el-GR" sz="3200" dirty="0"/>
              <a:t>… </a:t>
            </a:r>
            <a:br>
              <a:rPr lang="el-GR" sz="3200" dirty="0"/>
            </a:br>
            <a:r>
              <a:rPr lang="el-GR" sz="3200" dirty="0"/>
              <a:t>χώρος </a:t>
            </a:r>
            <a:r>
              <a:rPr lang="el-GR" sz="3200" b="1" dirty="0">
                <a:solidFill>
                  <a:srgbClr val="C00000"/>
                </a:solidFill>
                <a:effectLst>
                  <a:outerShdw blurRad="38100" dist="38100" dir="2700000" algn="tl">
                    <a:srgbClr val="000000">
                      <a:alpha val="43137"/>
                    </a:srgbClr>
                  </a:outerShdw>
                </a:effectLst>
              </a:rPr>
              <a:t>διάχυσης</a:t>
            </a:r>
            <a:r>
              <a:rPr lang="el-GR" sz="3200" dirty="0"/>
              <a:t> </a:t>
            </a:r>
            <a:br>
              <a:rPr lang="el-GR" sz="3200" dirty="0"/>
            </a:br>
            <a:r>
              <a:rPr lang="el-GR" sz="3200" dirty="0"/>
              <a:t>των νέων </a:t>
            </a:r>
            <a:r>
              <a:rPr lang="el-GR" sz="3200" b="1" dirty="0">
                <a:solidFill>
                  <a:srgbClr val="C00000"/>
                </a:solidFill>
                <a:effectLst>
                  <a:outerShdw blurRad="38100" dist="38100" dir="2700000" algn="tl">
                    <a:srgbClr val="000000">
                      <a:alpha val="43137"/>
                    </a:srgbClr>
                  </a:outerShdw>
                </a:effectLst>
              </a:rPr>
              <a:t>ιδεών</a:t>
            </a:r>
            <a:r>
              <a:rPr lang="el-GR" sz="3200" dirty="0"/>
              <a:t>…</a:t>
            </a:r>
          </a:p>
        </p:txBody>
      </p:sp>
      <p:pic>
        <p:nvPicPr>
          <p:cNvPr id="4" name="3 - Θέση περιεχομένου" descr="Salon_de_Madame_Geoffrin.jpg"/>
          <p:cNvPicPr>
            <a:picLocks noGrp="1" noChangeAspect="1"/>
          </p:cNvPicPr>
          <p:nvPr>
            <p:ph idx="1"/>
          </p:nvPr>
        </p:nvPicPr>
        <p:blipFill rotWithShape="1">
          <a:blip r:embed="rId2" cstate="print"/>
          <a:srcRect l="4629" t="4601" r="2799" b="4359"/>
          <a:stretch/>
        </p:blipFill>
        <p:spPr>
          <a:xfrm>
            <a:off x="193772" y="361206"/>
            <a:ext cx="3761856" cy="3879303"/>
          </a:xfrm>
          <a:prstGeom prst="rect">
            <a:avLst/>
          </a:prstGeom>
          <a:ln>
            <a:noFill/>
          </a:ln>
          <a:effectLst>
            <a:outerShdw blurRad="292100" dist="139700" dir="2700000" algn="tl" rotWithShape="0">
              <a:srgbClr val="333333">
                <a:alpha val="65000"/>
              </a:srgbClr>
            </a:outerShdw>
          </a:effectLst>
        </p:spPr>
      </p:pic>
      <p:pic>
        <p:nvPicPr>
          <p:cNvPr id="7170" name="Picture 2" descr="Η εποχή του Διαφωτισμού – ΠΕΙΡΑΜΑΤΙΣΜΟΙ">
            <a:extLst>
              <a:ext uri="{FF2B5EF4-FFF2-40B4-BE49-F238E27FC236}">
                <a16:creationId xmlns:a16="http://schemas.microsoft.com/office/drawing/2014/main" id="{4E50E349-25EA-40C9-8AC0-154D2EBC3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574" y="596652"/>
            <a:ext cx="4733906" cy="3408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1 - Τίτλος">
            <a:extLst>
              <a:ext uri="{FF2B5EF4-FFF2-40B4-BE49-F238E27FC236}">
                <a16:creationId xmlns:a16="http://schemas.microsoft.com/office/drawing/2014/main" id="{831673D3-18F4-45A8-8042-FE1659081994}"/>
              </a:ext>
            </a:extLst>
          </p:cNvPr>
          <p:cNvSpPr txBox="1">
            <a:spLocks/>
          </p:cNvSpPr>
          <p:nvPr/>
        </p:nvSpPr>
        <p:spPr>
          <a:xfrm>
            <a:off x="4479628" y="4123720"/>
            <a:ext cx="4091797" cy="27363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rgbClr val="002060"/>
                </a:solidFill>
                <a:effectLst>
                  <a:outerShdw blurRad="38100" dist="38100" dir="2700000" algn="tl">
                    <a:srgbClr val="000000">
                      <a:alpha val="43137"/>
                    </a:srgbClr>
                  </a:outerShdw>
                </a:effectLst>
              </a:rPr>
              <a:t>Λέσχες</a:t>
            </a:r>
            <a:r>
              <a:rPr lang="el-GR" sz="3200" dirty="0"/>
              <a:t> και </a:t>
            </a:r>
            <a:r>
              <a:rPr lang="el-GR" sz="3200" b="1" dirty="0">
                <a:solidFill>
                  <a:srgbClr val="002060"/>
                </a:solidFill>
                <a:effectLst>
                  <a:outerShdw blurRad="38100" dist="38100" dir="2700000" algn="tl">
                    <a:srgbClr val="000000">
                      <a:alpha val="43137"/>
                    </a:srgbClr>
                  </a:outerShdw>
                </a:effectLst>
              </a:rPr>
              <a:t>μυστικές ενώσεις</a:t>
            </a:r>
            <a:r>
              <a:rPr lang="el-GR" sz="3200" dirty="0"/>
              <a:t> είναι </a:t>
            </a:r>
          </a:p>
          <a:p>
            <a:r>
              <a:rPr lang="el-GR" sz="3200" dirty="0"/>
              <a:t>φυτώρια </a:t>
            </a:r>
            <a:r>
              <a:rPr lang="el-GR" sz="3200" b="1" dirty="0">
                <a:solidFill>
                  <a:srgbClr val="C00000"/>
                </a:solidFill>
                <a:effectLst>
                  <a:outerShdw blurRad="38100" dist="38100" dir="2700000" algn="tl">
                    <a:srgbClr val="000000">
                      <a:alpha val="43137"/>
                    </a:srgbClr>
                  </a:outerShdw>
                </a:effectLst>
              </a:rPr>
              <a:t>πνευματικών συζητήσεων </a:t>
            </a:r>
            <a:r>
              <a:rPr lang="el-GR" sz="3200" dirty="0"/>
              <a:t>και </a:t>
            </a:r>
            <a:r>
              <a:rPr lang="el-GR" sz="3200" b="1" dirty="0">
                <a:solidFill>
                  <a:srgbClr val="C00000"/>
                </a:solidFill>
                <a:effectLst>
                  <a:outerShdw blurRad="38100" dist="38100" dir="2700000" algn="tl">
                    <a:srgbClr val="000000">
                      <a:alpha val="43137"/>
                    </a:srgbClr>
                  </a:outerShdw>
                </a:effectLst>
              </a:rPr>
              <a:t>προβληματισμού</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8520" y="-6256"/>
            <a:ext cx="9144000" cy="1143000"/>
          </a:xfrm>
        </p:spPr>
        <p:txBody>
          <a:bodyPr>
            <a:normAutofit/>
          </a:bodyPr>
          <a:lstStyle/>
          <a:p>
            <a:r>
              <a:rPr lang="el-GR" sz="3200" dirty="0"/>
              <a:t>Ξέρετε ποιο είναι το ποτό του Διαφωτισμού;</a:t>
            </a:r>
          </a:p>
        </p:txBody>
      </p:sp>
      <p:pic>
        <p:nvPicPr>
          <p:cNvPr id="1026" name="Picture 2" descr="Get More Information About Coffee - Spine Shank">
            <a:extLst>
              <a:ext uri="{FF2B5EF4-FFF2-40B4-BE49-F238E27FC236}">
                <a16:creationId xmlns:a16="http://schemas.microsoft.com/office/drawing/2014/main" id="{8A4B0BB1-0671-4E0A-BDF7-5B0786C2A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132856"/>
            <a:ext cx="7844689" cy="4375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1 - Τίτλος">
            <a:extLst>
              <a:ext uri="{FF2B5EF4-FFF2-40B4-BE49-F238E27FC236}">
                <a16:creationId xmlns:a16="http://schemas.microsoft.com/office/drawing/2014/main" id="{CB54EB45-CB8C-4E30-99AB-02536C6146CB}"/>
              </a:ext>
            </a:extLst>
          </p:cNvPr>
          <p:cNvSpPr txBox="1">
            <a:spLocks/>
          </p:cNvSpPr>
          <p:nvPr/>
        </p:nvSpPr>
        <p:spPr>
          <a:xfrm>
            <a:off x="-108520" y="908720"/>
            <a:ext cx="9144000" cy="105273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6000" b="1" dirty="0">
                <a:solidFill>
                  <a:schemeClr val="accent6">
                    <a:lumMod val="50000"/>
                  </a:schemeClr>
                </a:solidFill>
                <a:effectLst>
                  <a:outerShdw blurRad="38100" dist="38100" dir="2700000" algn="tl">
                    <a:srgbClr val="000000">
                      <a:alpha val="43137"/>
                    </a:srgbClr>
                  </a:outerShdw>
                </a:effectLst>
              </a:rPr>
              <a:t>Ο καφές!</a:t>
            </a:r>
          </a:p>
        </p:txBody>
      </p:sp>
    </p:spTree>
    <p:extLst>
      <p:ext uri="{BB962C8B-B14F-4D97-AF65-F5344CB8AC3E}">
        <p14:creationId xmlns:p14="http://schemas.microsoft.com/office/powerpoint/2010/main" val="3624857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out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396552" y="-315416"/>
            <a:ext cx="10369152" cy="7766856"/>
          </a:xfrm>
          <a:prstGeom prst="rect">
            <a:avLst/>
          </a:prstGeom>
        </p:spPr>
      </p:pic>
      <p:sp>
        <p:nvSpPr>
          <p:cNvPr id="2" name="1 - Τίτλος"/>
          <p:cNvSpPr>
            <a:spLocks noGrp="1"/>
          </p:cNvSpPr>
          <p:nvPr>
            <p:ph type="ctrTitle"/>
          </p:nvPr>
        </p:nvSpPr>
        <p:spPr>
          <a:xfrm>
            <a:off x="829816" y="2549971"/>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Φωτισμένη </a:t>
            </a:r>
            <a:br>
              <a:rPr lang="el-GR" sz="4800" b="1" dirty="0">
                <a:solidFill>
                  <a:srgbClr val="C00000"/>
                </a:solidFill>
                <a:effectLst>
                  <a:outerShdw blurRad="38100" dist="38100" dir="2700000" algn="tl">
                    <a:srgbClr val="000000">
                      <a:alpha val="43137"/>
                    </a:srgbClr>
                  </a:outerShdw>
                </a:effectLst>
                <a:latin typeface="Arial Black" pitchFamily="34" charset="0"/>
              </a:rPr>
            </a:br>
            <a:r>
              <a:rPr lang="el-GR" sz="4800" b="1" dirty="0">
                <a:solidFill>
                  <a:srgbClr val="C00000"/>
                </a:solidFill>
                <a:effectLst>
                  <a:outerShdw blurRad="38100" dist="38100" dir="2700000" algn="tl">
                    <a:srgbClr val="000000">
                      <a:alpha val="43137"/>
                    </a:srgbClr>
                  </a:outerShdw>
                </a:effectLst>
                <a:latin typeface="Arial Black" pitchFamily="34" charset="0"/>
              </a:rPr>
              <a:t>δεσποτεία</a:t>
            </a:r>
          </a:p>
        </p:txBody>
      </p:sp>
    </p:spTree>
    <p:extLst>
      <p:ext uri="{BB962C8B-B14F-4D97-AF65-F5344CB8AC3E}">
        <p14:creationId xmlns:p14="http://schemas.microsoft.com/office/powerpoint/2010/main" val="30663989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72875" y="5589240"/>
            <a:ext cx="7704856" cy="1143000"/>
          </a:xfrm>
        </p:spPr>
        <p:txBody>
          <a:bodyPr>
            <a:normAutofit/>
          </a:bodyPr>
          <a:lstStyle/>
          <a:p>
            <a:r>
              <a:rPr lang="el-GR" sz="3600" b="1" dirty="0">
                <a:solidFill>
                  <a:srgbClr val="002060"/>
                </a:solidFill>
              </a:rPr>
              <a:t>Φρειδερίκος Β΄ της </a:t>
            </a:r>
            <a:r>
              <a:rPr lang="el-GR" sz="3600" b="1" dirty="0" err="1">
                <a:solidFill>
                  <a:srgbClr val="002060"/>
                </a:solidFill>
              </a:rPr>
              <a:t>Πρωσσία</a:t>
            </a:r>
            <a:r>
              <a:rPr lang="el-GR" dirty="0" err="1"/>
              <a:t>ς</a:t>
            </a:r>
            <a:endParaRPr lang="el-GR" dirty="0"/>
          </a:p>
        </p:txBody>
      </p:sp>
      <p:pic>
        <p:nvPicPr>
          <p:cNvPr id="4" name="3 - Θέση περιεχομένου" descr="John_Locke.jpg"/>
          <p:cNvPicPr>
            <a:picLocks noGrp="1" noChangeAspect="1"/>
          </p:cNvPicPr>
          <p:nvPr>
            <p:ph idx="1"/>
          </p:nvPr>
        </p:nvPicPr>
        <p:blipFill>
          <a:blip r:embed="rId2" cstate="print"/>
          <a:stretch>
            <a:fillRect/>
          </a:stretch>
        </p:blipFill>
        <p:spPr>
          <a:xfrm>
            <a:off x="749030" y="1268760"/>
            <a:ext cx="7855418" cy="4320480"/>
          </a:xfrm>
          <a:prstGeom prst="rect">
            <a:avLst/>
          </a:prstGeom>
          <a:ln>
            <a:noFill/>
          </a:ln>
          <a:effectLst>
            <a:outerShdw blurRad="292100" dist="139700" dir="2700000" algn="tl" rotWithShape="0">
              <a:srgbClr val="333333">
                <a:alpha val="65000"/>
              </a:srgbClr>
            </a:outerShdw>
          </a:effectLst>
        </p:spPr>
      </p:pic>
      <p:sp>
        <p:nvSpPr>
          <p:cNvPr id="5" name="1 - Τίτλος"/>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b="1" dirty="0">
                <a:solidFill>
                  <a:schemeClr val="accent1">
                    <a:lumMod val="50000"/>
                  </a:schemeClr>
                </a:solidFill>
                <a:effectLst>
                  <a:outerShdw blurRad="38100" dist="38100" dir="2700000" algn="tl">
                    <a:srgbClr val="000000">
                      <a:alpha val="43137"/>
                    </a:srgbClr>
                  </a:outerShdw>
                </a:effectLst>
                <a:latin typeface="+mj-lt"/>
                <a:ea typeface="+mj-ea"/>
                <a:cs typeface="+mj-cs"/>
              </a:rPr>
              <a:t>Φωτισμένοι Ηγεμόνες</a:t>
            </a:r>
            <a:endParaRPr kumimoji="0" lang="el-GR" sz="4400"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96136" y="3140968"/>
            <a:ext cx="3347864" cy="2592288"/>
          </a:xfrm>
        </p:spPr>
        <p:txBody>
          <a:bodyPr>
            <a:normAutofit fontScale="90000"/>
          </a:bodyPr>
          <a:lstStyle/>
          <a:p>
            <a:r>
              <a:rPr lang="el-GR" b="1" dirty="0">
                <a:solidFill>
                  <a:srgbClr val="002060"/>
                </a:solidFill>
                <a:effectLst>
                  <a:outerShdw blurRad="38100" dist="38100" dir="2700000" algn="tl">
                    <a:srgbClr val="000000">
                      <a:alpha val="43137"/>
                    </a:srgbClr>
                  </a:outerShdw>
                </a:effectLst>
              </a:rPr>
              <a:t>Μεγάλη Αικατερίνη</a:t>
            </a:r>
            <a:br>
              <a:rPr lang="el-GR" b="1" dirty="0">
                <a:solidFill>
                  <a:srgbClr val="002060"/>
                </a:solidFill>
                <a:effectLst>
                  <a:outerShdw blurRad="38100" dist="38100" dir="2700000" algn="tl">
                    <a:srgbClr val="000000">
                      <a:alpha val="43137"/>
                    </a:srgbClr>
                  </a:outerShdw>
                </a:effectLst>
              </a:rPr>
            </a:br>
            <a:r>
              <a:rPr lang="el-GR" b="1" dirty="0">
                <a:solidFill>
                  <a:srgbClr val="002060"/>
                </a:solidFill>
                <a:effectLst>
                  <a:outerShdw blurRad="38100" dist="38100" dir="2700000" algn="tl">
                    <a:srgbClr val="000000">
                      <a:alpha val="43137"/>
                    </a:srgbClr>
                  </a:outerShdw>
                </a:effectLst>
              </a:rPr>
              <a:t>της</a:t>
            </a:r>
            <a:br>
              <a:rPr lang="el-GR" b="1" dirty="0">
                <a:solidFill>
                  <a:srgbClr val="002060"/>
                </a:solidFill>
                <a:effectLst>
                  <a:outerShdw blurRad="38100" dist="38100" dir="2700000" algn="tl">
                    <a:srgbClr val="000000">
                      <a:alpha val="43137"/>
                    </a:srgbClr>
                  </a:outerShdw>
                </a:effectLst>
              </a:rPr>
            </a:br>
            <a:r>
              <a:rPr lang="el-GR" b="1" dirty="0">
                <a:solidFill>
                  <a:srgbClr val="002060"/>
                </a:solidFill>
                <a:effectLst>
                  <a:outerShdw blurRad="38100" dist="38100" dir="2700000" algn="tl">
                    <a:srgbClr val="000000">
                      <a:alpha val="43137"/>
                    </a:srgbClr>
                  </a:outerShdw>
                </a:effectLst>
              </a:rPr>
              <a:t>Ρωσίας</a:t>
            </a:r>
            <a:endParaRPr lang="el-GR" dirty="0"/>
          </a:p>
        </p:txBody>
      </p:sp>
      <p:pic>
        <p:nvPicPr>
          <p:cNvPr id="4" name="3 - Θέση περιεχομένου" descr="John_Locke.jpg"/>
          <p:cNvPicPr>
            <a:picLocks noGrp="1" noChangeAspect="1"/>
          </p:cNvPicPr>
          <p:nvPr>
            <p:ph idx="1"/>
          </p:nvPr>
        </p:nvPicPr>
        <p:blipFill>
          <a:blip r:embed="rId2" cstate="print"/>
          <a:stretch>
            <a:fillRect/>
          </a:stretch>
        </p:blipFill>
        <p:spPr>
          <a:xfrm>
            <a:off x="0" y="-504055"/>
            <a:ext cx="5853022" cy="738943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ap-europe-1800.jpg"/>
          <p:cNvPicPr>
            <a:picLocks noGrp="1" noChangeAspect="1"/>
          </p:cNvPicPr>
          <p:nvPr>
            <p:ph idx="1"/>
          </p:nvPr>
        </p:nvPicPr>
        <p:blipFill>
          <a:blip r:embed="rId2" cstate="print"/>
          <a:stretch>
            <a:fillRect/>
          </a:stretch>
        </p:blipFill>
        <p:spPr>
          <a:xfrm>
            <a:off x="0" y="-437885"/>
            <a:ext cx="10801200" cy="8619413"/>
          </a:xfrm>
        </p:spPr>
      </p:pic>
      <p:sp>
        <p:nvSpPr>
          <p:cNvPr id="7" name="6 - Αστέρι 7 ακτινών"/>
          <p:cNvSpPr/>
          <p:nvPr/>
        </p:nvSpPr>
        <p:spPr>
          <a:xfrm>
            <a:off x="539552" y="1268760"/>
            <a:ext cx="1800200" cy="1728192"/>
          </a:xfrm>
          <a:prstGeom prst="star7">
            <a:avLst/>
          </a:prstGeom>
          <a:blipFill>
            <a:blip r:embed="rId3" cstate="print"/>
            <a:stretch>
              <a:fillRect/>
            </a:stretch>
          </a:blipFill>
          <a:ln w="25400"/>
          <a:effectLst>
            <a:innerShdw blurRad="1143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7 ακτινών"/>
          <p:cNvSpPr/>
          <p:nvPr/>
        </p:nvSpPr>
        <p:spPr>
          <a:xfrm>
            <a:off x="2699792" y="1556792"/>
            <a:ext cx="1440160" cy="1368152"/>
          </a:xfrm>
          <a:prstGeom prst="star7">
            <a:avLst/>
          </a:prstGeom>
          <a:blipFill>
            <a:blip r:embed="rId3" cstate="print"/>
            <a:stretch>
              <a:fillRect/>
            </a:stretch>
          </a:blipFill>
          <a:ln w="25400"/>
          <a:effectLst>
            <a:innerShdw blurRad="1143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στέρι 7 ακτινών"/>
          <p:cNvSpPr/>
          <p:nvPr/>
        </p:nvSpPr>
        <p:spPr>
          <a:xfrm>
            <a:off x="1547664" y="2852936"/>
            <a:ext cx="1584176" cy="1512168"/>
          </a:xfrm>
          <a:prstGeom prst="star7">
            <a:avLst/>
          </a:prstGeom>
          <a:blipFill>
            <a:blip r:embed="rId3" cstate="print"/>
            <a:stretch>
              <a:fillRect/>
            </a:stretch>
          </a:blipFill>
          <a:ln w="25400"/>
          <a:effectLst>
            <a:innerShdw blurRad="1143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στέρι 7 ακτινών"/>
          <p:cNvSpPr/>
          <p:nvPr/>
        </p:nvSpPr>
        <p:spPr>
          <a:xfrm>
            <a:off x="3491880" y="3717032"/>
            <a:ext cx="1440160" cy="1368152"/>
          </a:xfrm>
          <a:prstGeom prst="star7">
            <a:avLst/>
          </a:prstGeom>
          <a:blipFill>
            <a:blip r:embed="rId3" cstate="print"/>
            <a:stretch>
              <a:fillRect/>
            </a:stretch>
          </a:blipFill>
          <a:ln w="25400"/>
          <a:effectLst>
            <a:innerShdw blurRad="1143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0-#ppt_w/2"/>
                                          </p:val>
                                        </p:tav>
                                        <p:tav tm="100000">
                                          <p:val>
                                            <p:strVal val="#ppt_x"/>
                                          </p:val>
                                        </p:tav>
                                      </p:tavLst>
                                    </p:anim>
                                    <p:anim calcmode="lin" valueType="num">
                                      <p:cBhvr additive="base">
                                        <p:cTn id="14"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000" fill="hold"/>
                                        <p:tgtEl>
                                          <p:spTgt spid="10"/>
                                        </p:tgtEl>
                                        <p:attrNameLst>
                                          <p:attrName>ppt_x</p:attrName>
                                        </p:attrNameLst>
                                      </p:cBhvr>
                                      <p:tavLst>
                                        <p:tav tm="0">
                                          <p:val>
                                            <p:strVal val="0-#ppt_w/2"/>
                                          </p:val>
                                        </p:tav>
                                        <p:tav tm="100000">
                                          <p:val>
                                            <p:strVal val="#ppt_x"/>
                                          </p:val>
                                        </p:tav>
                                      </p:tavLst>
                                    </p:anim>
                                    <p:anim calcmode="lin" valueType="num">
                                      <p:cBhvr additive="base">
                                        <p:cTn id="20"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000" fill="hold"/>
                                        <p:tgtEl>
                                          <p:spTgt spid="12"/>
                                        </p:tgtEl>
                                        <p:attrNameLst>
                                          <p:attrName>ppt_x</p:attrName>
                                        </p:attrNameLst>
                                      </p:cBhvr>
                                      <p:tavLst>
                                        <p:tav tm="0">
                                          <p:val>
                                            <p:strVal val="0-#ppt_w/2"/>
                                          </p:val>
                                        </p:tav>
                                        <p:tav tm="100000">
                                          <p:val>
                                            <p:strVal val="#ppt_x"/>
                                          </p:val>
                                        </p:tav>
                                      </p:tavLst>
                                    </p:anim>
                                    <p:anim calcmode="lin" valueType="num">
                                      <p:cBhvr additive="base">
                                        <p:cTn id="26"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227D-8251-4D1F-A107-C253E5817FF6}"/>
              </a:ext>
            </a:extLst>
          </p:cNvPr>
          <p:cNvSpPr>
            <a:spLocks noGrp="1"/>
          </p:cNvSpPr>
          <p:nvPr>
            <p:ph type="ctrTitle"/>
          </p:nvPr>
        </p:nvSpPr>
        <p:spPr>
          <a:xfrm>
            <a:off x="180628" y="116632"/>
            <a:ext cx="8782744" cy="1647209"/>
          </a:xfrm>
        </p:spPr>
        <p:txBody>
          <a:bodyPr>
            <a:normAutofit/>
          </a:bodyPr>
          <a:lstStyle/>
          <a:p>
            <a:r>
              <a:rPr lang="el-GR" sz="4000" b="1" dirty="0">
                <a:solidFill>
                  <a:schemeClr val="accent1">
                    <a:lumMod val="50000"/>
                  </a:schemeClr>
                </a:solidFill>
                <a:effectLst>
                  <a:outerShdw blurRad="38100" dist="38100" dir="2700000" algn="tl">
                    <a:srgbClr val="000000">
                      <a:alpha val="43137"/>
                    </a:srgbClr>
                  </a:outerShdw>
                </a:effectLst>
              </a:rPr>
              <a:t>Τι έκαναν αυτοί οι ηγεμόνες;</a:t>
            </a:r>
            <a:br>
              <a:rPr lang="el-GR" sz="4000" b="1" dirty="0">
                <a:solidFill>
                  <a:schemeClr val="accent1">
                    <a:lumMod val="50000"/>
                  </a:schemeClr>
                </a:solidFill>
                <a:effectLst>
                  <a:outerShdw blurRad="38100" dist="38100" dir="2700000" algn="tl">
                    <a:srgbClr val="000000">
                      <a:alpha val="43137"/>
                    </a:srgbClr>
                  </a:outerShdw>
                </a:effectLst>
              </a:rPr>
            </a:br>
            <a:r>
              <a:rPr lang="el-GR" sz="4000" b="1" dirty="0">
                <a:solidFill>
                  <a:schemeClr val="accent1">
                    <a:lumMod val="50000"/>
                  </a:schemeClr>
                </a:solidFill>
                <a:effectLst>
                  <a:outerShdw blurRad="38100" dist="38100" dir="2700000" algn="tl">
                    <a:srgbClr val="000000">
                      <a:alpha val="43137"/>
                    </a:srgbClr>
                  </a:outerShdw>
                </a:effectLst>
              </a:rPr>
              <a:t>Τι σημαίνει </a:t>
            </a:r>
            <a:r>
              <a:rPr lang="el-GR" sz="4000" b="1" dirty="0">
                <a:solidFill>
                  <a:srgbClr val="C00000"/>
                </a:solidFill>
                <a:effectLst>
                  <a:outerShdw blurRad="38100" dist="38100" dir="2700000" algn="tl">
                    <a:srgbClr val="000000">
                      <a:alpha val="43137"/>
                    </a:srgbClr>
                  </a:outerShdw>
                </a:effectLst>
              </a:rPr>
              <a:t>«φωτισμένη» </a:t>
            </a:r>
            <a:r>
              <a:rPr lang="el-GR" sz="4000" b="1" dirty="0">
                <a:solidFill>
                  <a:schemeClr val="accent1">
                    <a:lumMod val="50000"/>
                  </a:schemeClr>
                </a:solidFill>
                <a:effectLst>
                  <a:outerShdw blurRad="38100" dist="38100" dir="2700000" algn="tl">
                    <a:srgbClr val="000000">
                      <a:alpha val="43137"/>
                    </a:srgbClr>
                  </a:outerShdw>
                </a:effectLst>
              </a:rPr>
              <a:t>δεσποτεία;</a:t>
            </a:r>
          </a:p>
        </p:txBody>
      </p:sp>
      <p:sp>
        <p:nvSpPr>
          <p:cNvPr id="4" name="Title 1">
            <a:extLst>
              <a:ext uri="{FF2B5EF4-FFF2-40B4-BE49-F238E27FC236}">
                <a16:creationId xmlns:a16="http://schemas.microsoft.com/office/drawing/2014/main" id="{86AB3D75-4D8E-4CFA-A38E-C3009D578752}"/>
              </a:ext>
            </a:extLst>
          </p:cNvPr>
          <p:cNvSpPr txBox="1">
            <a:spLocks/>
          </p:cNvSpPr>
          <p:nvPr/>
        </p:nvSpPr>
        <p:spPr>
          <a:xfrm>
            <a:off x="14655" y="3501008"/>
            <a:ext cx="9144000" cy="31262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400" b="1" dirty="0"/>
              <a:t>Προσκαλούσαν</a:t>
            </a:r>
            <a:r>
              <a:rPr lang="el-GR" sz="3400" dirty="0"/>
              <a:t> τους </a:t>
            </a:r>
            <a:r>
              <a:rPr lang="el-GR" sz="3400" b="1" dirty="0"/>
              <a:t>διαφωτιστές</a:t>
            </a:r>
            <a:r>
              <a:rPr lang="el-GR" sz="3400" dirty="0"/>
              <a:t> </a:t>
            </a:r>
          </a:p>
          <a:p>
            <a:r>
              <a:rPr lang="el-GR" sz="3400" dirty="0"/>
              <a:t>να έλθουν στη χώρα τους </a:t>
            </a:r>
          </a:p>
          <a:p>
            <a:r>
              <a:rPr lang="el-GR" sz="3400" dirty="0"/>
              <a:t>και να </a:t>
            </a:r>
            <a:r>
              <a:rPr lang="el-GR" sz="3400" b="1" dirty="0"/>
              <a:t>εκθέσουν τις απόψεις </a:t>
            </a:r>
            <a:r>
              <a:rPr lang="el-GR" sz="3400" dirty="0"/>
              <a:t>τους, </a:t>
            </a:r>
          </a:p>
          <a:p>
            <a:r>
              <a:rPr lang="el-GR" sz="3400" b="1" dirty="0"/>
              <a:t>να τους διαφωτίσουν</a:t>
            </a:r>
            <a:r>
              <a:rPr lang="el-GR" sz="3400" dirty="0"/>
              <a:t>, δηλαδή. </a:t>
            </a:r>
          </a:p>
          <a:p>
            <a:r>
              <a:rPr lang="el-GR" sz="3400" dirty="0"/>
              <a:t>Έτσι βγήκε ο όρος </a:t>
            </a:r>
          </a:p>
          <a:p>
            <a:r>
              <a:rPr lang="el-GR" sz="3400" b="1" dirty="0">
                <a:solidFill>
                  <a:srgbClr val="C00000"/>
                </a:solidFill>
                <a:effectLst>
                  <a:outerShdw blurRad="38100" dist="38100" dir="2700000" algn="tl">
                    <a:srgbClr val="000000">
                      <a:alpha val="43137"/>
                    </a:srgbClr>
                  </a:outerShdw>
                </a:effectLst>
              </a:rPr>
              <a:t>«φωτισμένη» δεσποτεία</a:t>
            </a:r>
            <a:r>
              <a:rPr lang="el-GR" sz="3400" dirty="0"/>
              <a:t>.</a:t>
            </a:r>
          </a:p>
        </p:txBody>
      </p:sp>
      <p:sp>
        <p:nvSpPr>
          <p:cNvPr id="5" name="Arrow: Down 4">
            <a:extLst>
              <a:ext uri="{FF2B5EF4-FFF2-40B4-BE49-F238E27FC236}">
                <a16:creationId xmlns:a16="http://schemas.microsoft.com/office/drawing/2014/main" id="{42C97309-3291-41A5-A884-402673C47D90}"/>
              </a:ext>
            </a:extLst>
          </p:cNvPr>
          <p:cNvSpPr/>
          <p:nvPr/>
        </p:nvSpPr>
        <p:spPr>
          <a:xfrm>
            <a:off x="3995936" y="1868606"/>
            <a:ext cx="1344972" cy="1488386"/>
          </a:xfrm>
          <a:prstGeom prst="downArrow">
            <a:avLst/>
          </a:prstGeom>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07149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FD7F-85D3-4122-AAFA-68C0914F3FC6}"/>
              </a:ext>
            </a:extLst>
          </p:cNvPr>
          <p:cNvSpPr>
            <a:spLocks noGrp="1"/>
          </p:cNvSpPr>
          <p:nvPr>
            <p:ph type="title"/>
          </p:nvPr>
        </p:nvSpPr>
        <p:spPr>
          <a:xfrm>
            <a:off x="5592648" y="1797224"/>
            <a:ext cx="3538736" cy="5060776"/>
          </a:xfrm>
        </p:spPr>
        <p:txBody>
          <a:bodyPr>
            <a:noAutofit/>
          </a:bodyPr>
          <a:lstStyle/>
          <a:p>
            <a:r>
              <a:rPr lang="el-GR" sz="2400" b="1" dirty="0">
                <a:solidFill>
                  <a:srgbClr val="002060"/>
                </a:solidFill>
              </a:rPr>
              <a:t>Ο </a:t>
            </a:r>
            <a:r>
              <a:rPr lang="el-GR" sz="3200" b="1" dirty="0" err="1">
                <a:solidFill>
                  <a:srgbClr val="C00000"/>
                </a:solidFill>
                <a:effectLst>
                  <a:outerShdw blurRad="38100" dist="38100" dir="2700000" algn="tl">
                    <a:srgbClr val="000000">
                      <a:alpha val="43137"/>
                    </a:srgbClr>
                  </a:outerShdw>
                </a:effectLst>
              </a:rPr>
              <a:t>Βολταίρος</a:t>
            </a:r>
            <a:r>
              <a:rPr lang="el-GR" sz="2400" b="1" dirty="0">
                <a:solidFill>
                  <a:srgbClr val="002060"/>
                </a:solidFill>
              </a:rPr>
              <a:t> </a:t>
            </a:r>
            <a:br>
              <a:rPr lang="el-GR" sz="2400" b="1" dirty="0">
                <a:solidFill>
                  <a:srgbClr val="002060"/>
                </a:solidFill>
              </a:rPr>
            </a:br>
            <a:r>
              <a:rPr lang="el-GR" sz="2400" b="1" dirty="0">
                <a:solidFill>
                  <a:srgbClr val="002060"/>
                </a:solidFill>
              </a:rPr>
              <a:t>περιόδευε στις Βασιλικές Αυλές της Ευρώπης διαδίδοντας </a:t>
            </a:r>
            <a:br>
              <a:rPr lang="el-GR" sz="2400" b="1" dirty="0">
                <a:solidFill>
                  <a:srgbClr val="002060"/>
                </a:solidFill>
              </a:rPr>
            </a:br>
            <a:r>
              <a:rPr lang="el-GR" sz="2400" b="1" dirty="0">
                <a:solidFill>
                  <a:srgbClr val="002060"/>
                </a:solidFill>
              </a:rPr>
              <a:t>τις ιδέες του.</a:t>
            </a:r>
            <a:br>
              <a:rPr lang="el-GR" sz="2400" b="1" dirty="0">
                <a:solidFill>
                  <a:srgbClr val="002060"/>
                </a:solidFill>
              </a:rPr>
            </a:br>
            <a:r>
              <a:rPr lang="el-GR" sz="2400" b="1" dirty="0">
                <a:solidFill>
                  <a:srgbClr val="002060"/>
                </a:solidFill>
              </a:rPr>
              <a:t> </a:t>
            </a:r>
            <a:br>
              <a:rPr lang="el-GR" sz="2400" b="1" dirty="0">
                <a:solidFill>
                  <a:srgbClr val="002060"/>
                </a:solidFill>
              </a:rPr>
            </a:br>
            <a:r>
              <a:rPr lang="el-GR" sz="2400" b="1" dirty="0">
                <a:solidFill>
                  <a:srgbClr val="002060"/>
                </a:solidFill>
              </a:rPr>
              <a:t>Στον πίνακα αυτόν </a:t>
            </a:r>
            <a:br>
              <a:rPr lang="el-GR" sz="2400" b="1" dirty="0">
                <a:solidFill>
                  <a:srgbClr val="002060"/>
                </a:solidFill>
              </a:rPr>
            </a:br>
            <a:r>
              <a:rPr lang="el-GR" sz="2400" b="1" dirty="0">
                <a:solidFill>
                  <a:srgbClr val="002060"/>
                </a:solidFill>
              </a:rPr>
              <a:t>του </a:t>
            </a:r>
            <a:r>
              <a:rPr lang="el-GR" sz="2400" b="1" dirty="0" err="1">
                <a:solidFill>
                  <a:srgbClr val="002060"/>
                </a:solidFill>
              </a:rPr>
              <a:t>Αδόλφου</a:t>
            </a:r>
            <a:r>
              <a:rPr lang="el-GR" sz="2400" b="1" dirty="0">
                <a:solidFill>
                  <a:srgbClr val="002060"/>
                </a:solidFill>
              </a:rPr>
              <a:t> Βον </a:t>
            </a:r>
            <a:r>
              <a:rPr lang="el-GR" sz="2400" b="1" dirty="0" err="1">
                <a:solidFill>
                  <a:srgbClr val="002060"/>
                </a:solidFill>
              </a:rPr>
              <a:t>Μένζελ</a:t>
            </a:r>
            <a:r>
              <a:rPr lang="el-GR" sz="2400" b="1" dirty="0">
                <a:solidFill>
                  <a:srgbClr val="002060"/>
                </a:solidFill>
              </a:rPr>
              <a:t>, </a:t>
            </a:r>
            <a:br>
              <a:rPr lang="el-GR" sz="2400" b="1" dirty="0">
                <a:solidFill>
                  <a:srgbClr val="002060"/>
                </a:solidFill>
              </a:rPr>
            </a:br>
            <a:r>
              <a:rPr lang="el-GR" sz="2400" b="1" dirty="0">
                <a:solidFill>
                  <a:srgbClr val="002060"/>
                </a:solidFill>
              </a:rPr>
              <a:t>απεικονίζεται </a:t>
            </a:r>
            <a:br>
              <a:rPr lang="el-GR" sz="2400" b="1" dirty="0">
                <a:solidFill>
                  <a:srgbClr val="002060"/>
                </a:solidFill>
              </a:rPr>
            </a:br>
            <a:r>
              <a:rPr lang="el-GR" sz="2400" b="1" dirty="0">
                <a:solidFill>
                  <a:srgbClr val="002060"/>
                </a:solidFill>
              </a:rPr>
              <a:t>με τον </a:t>
            </a:r>
            <a:r>
              <a:rPr lang="el-GR" sz="3200" b="1" dirty="0">
                <a:solidFill>
                  <a:srgbClr val="C00000"/>
                </a:solidFill>
                <a:effectLst>
                  <a:outerShdw blurRad="38100" dist="38100" dir="2700000" algn="tl">
                    <a:srgbClr val="000000">
                      <a:alpha val="43137"/>
                    </a:srgbClr>
                  </a:outerShdw>
                </a:effectLst>
              </a:rPr>
              <a:t>Φρειδερίκο</a:t>
            </a:r>
            <a:r>
              <a:rPr lang="el-GR" sz="2400" b="1" dirty="0">
                <a:solidFill>
                  <a:srgbClr val="002060"/>
                </a:solidFill>
              </a:rPr>
              <a:t> </a:t>
            </a:r>
            <a:br>
              <a:rPr lang="el-GR" sz="2400" b="1" dirty="0">
                <a:solidFill>
                  <a:srgbClr val="002060"/>
                </a:solidFill>
              </a:rPr>
            </a:br>
            <a:r>
              <a:rPr lang="el-GR" sz="2400" b="1" dirty="0">
                <a:solidFill>
                  <a:srgbClr val="002060"/>
                </a:solidFill>
              </a:rPr>
              <a:t>τον Μεγάλο.</a:t>
            </a:r>
          </a:p>
        </p:txBody>
      </p:sp>
      <p:pic>
        <p:nvPicPr>
          <p:cNvPr id="5122" name="Picture 2" descr="undefined">
            <a:extLst>
              <a:ext uri="{FF2B5EF4-FFF2-40B4-BE49-F238E27FC236}">
                <a16:creationId xmlns:a16="http://schemas.microsoft.com/office/drawing/2014/main" id="{7FF3A179-34CB-40A1-85D0-65DDC2F6FD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20"/>
          <a:stretch/>
        </p:blipFill>
        <p:spPr bwMode="auto">
          <a:xfrm>
            <a:off x="-40975" y="-17800"/>
            <a:ext cx="5632735" cy="710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6082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FD7F-85D3-4122-AAFA-68C0914F3FC6}"/>
              </a:ext>
            </a:extLst>
          </p:cNvPr>
          <p:cNvSpPr>
            <a:spLocks noGrp="1"/>
          </p:cNvSpPr>
          <p:nvPr>
            <p:ph type="title"/>
          </p:nvPr>
        </p:nvSpPr>
        <p:spPr>
          <a:xfrm>
            <a:off x="179512" y="4005064"/>
            <a:ext cx="8795320" cy="2828528"/>
          </a:xfrm>
        </p:spPr>
        <p:txBody>
          <a:bodyPr>
            <a:noAutofit/>
          </a:bodyPr>
          <a:lstStyle/>
          <a:p>
            <a:r>
              <a:rPr lang="el-GR" sz="2400" dirty="0">
                <a:solidFill>
                  <a:srgbClr val="002060"/>
                </a:solidFill>
              </a:rPr>
              <a:t>Χαρακτικό (δεύτερο μισό 18ου αιώνα) </a:t>
            </a:r>
            <a:br>
              <a:rPr lang="en-US" sz="2400" dirty="0">
                <a:solidFill>
                  <a:srgbClr val="002060"/>
                </a:solidFill>
              </a:rPr>
            </a:br>
            <a:r>
              <a:rPr lang="el-GR" sz="2400" dirty="0">
                <a:solidFill>
                  <a:srgbClr val="002060"/>
                </a:solidFill>
              </a:rPr>
              <a:t>με τη </a:t>
            </a:r>
            <a:r>
              <a:rPr lang="el-GR" sz="3000" b="1" dirty="0">
                <a:solidFill>
                  <a:srgbClr val="C00000"/>
                </a:solidFill>
                <a:effectLst>
                  <a:outerShdw blurRad="38100" dist="38100" dir="2700000" algn="tl">
                    <a:srgbClr val="000000">
                      <a:alpha val="43137"/>
                    </a:srgbClr>
                  </a:outerShdw>
                </a:effectLst>
              </a:rPr>
              <a:t>Μεγάλη Αικατερίνη </a:t>
            </a:r>
            <a:r>
              <a:rPr lang="el-GR" sz="2400" dirty="0">
                <a:solidFill>
                  <a:srgbClr val="002060"/>
                </a:solidFill>
              </a:rPr>
              <a:t>και τον </a:t>
            </a:r>
            <a:r>
              <a:rPr lang="el-GR" sz="3000" b="1" dirty="0">
                <a:solidFill>
                  <a:srgbClr val="C00000"/>
                </a:solidFill>
                <a:effectLst>
                  <a:outerShdw blurRad="38100" dist="38100" dir="2700000" algn="tl">
                    <a:srgbClr val="000000">
                      <a:alpha val="43137"/>
                    </a:srgbClr>
                  </a:outerShdw>
                </a:effectLst>
              </a:rPr>
              <a:t>Ντιντερό</a:t>
            </a:r>
            <a:r>
              <a:rPr lang="el-GR" sz="2400" dirty="0">
                <a:solidFill>
                  <a:srgbClr val="002060"/>
                </a:solidFill>
              </a:rPr>
              <a:t>. </a:t>
            </a:r>
            <a:br>
              <a:rPr lang="en-US" sz="2400" dirty="0">
                <a:solidFill>
                  <a:srgbClr val="002060"/>
                </a:solidFill>
              </a:rPr>
            </a:br>
            <a:r>
              <a:rPr lang="el-GR" sz="2400" dirty="0">
                <a:solidFill>
                  <a:srgbClr val="002060"/>
                </a:solidFill>
              </a:rPr>
              <a:t>Η Αικατερίνη ήθελε να τη θεωρούν όλοι φωτισμένη βασίλισσα. </a:t>
            </a:r>
            <a:br>
              <a:rPr lang="en-US" sz="2400" dirty="0">
                <a:solidFill>
                  <a:srgbClr val="002060"/>
                </a:solidFill>
              </a:rPr>
            </a:br>
            <a:r>
              <a:rPr lang="el-GR" sz="2400" dirty="0">
                <a:solidFill>
                  <a:srgbClr val="002060"/>
                </a:solidFill>
              </a:rPr>
              <a:t>Για μεγάλο διάστημα είχε </a:t>
            </a:r>
            <a:r>
              <a:rPr lang="el-GR" sz="2400" b="1" dirty="0">
                <a:solidFill>
                  <a:srgbClr val="002060"/>
                </a:solidFill>
              </a:rPr>
              <a:t>αλληλογραφία</a:t>
            </a:r>
            <a:r>
              <a:rPr lang="el-GR" sz="2400" dirty="0">
                <a:solidFill>
                  <a:srgbClr val="002060"/>
                </a:solidFill>
              </a:rPr>
              <a:t> με το </a:t>
            </a:r>
            <a:r>
              <a:rPr lang="el-GR" sz="3000" b="1" dirty="0">
                <a:solidFill>
                  <a:srgbClr val="C00000"/>
                </a:solidFill>
                <a:effectLst>
                  <a:outerShdw blurRad="38100" dist="38100" dir="2700000" algn="tl">
                    <a:srgbClr val="000000">
                      <a:alpha val="43137"/>
                    </a:srgbClr>
                  </a:outerShdw>
                </a:effectLst>
              </a:rPr>
              <a:t>Βολταίρο</a:t>
            </a:r>
            <a:r>
              <a:rPr lang="el-GR" sz="2400" dirty="0">
                <a:solidFill>
                  <a:srgbClr val="002060"/>
                </a:solidFill>
              </a:rPr>
              <a:t> και ζητούσε τη γνώμη του για μεταρρυθμίσεις που ήθελε να κάνει, ενώ </a:t>
            </a:r>
            <a:r>
              <a:rPr lang="el-GR" sz="2400" b="1" dirty="0">
                <a:solidFill>
                  <a:srgbClr val="002060"/>
                </a:solidFill>
              </a:rPr>
              <a:t>κάλεσε </a:t>
            </a:r>
            <a:r>
              <a:rPr lang="el-GR" sz="2400" dirty="0">
                <a:solidFill>
                  <a:srgbClr val="002060"/>
                </a:solidFill>
              </a:rPr>
              <a:t>στην</a:t>
            </a:r>
            <a:r>
              <a:rPr lang="el-GR" sz="2400" b="1" dirty="0">
                <a:solidFill>
                  <a:srgbClr val="002060"/>
                </a:solidFill>
              </a:rPr>
              <a:t> Αγία Πετρούπολη </a:t>
            </a:r>
            <a:r>
              <a:rPr lang="el-GR" sz="2400" dirty="0">
                <a:solidFill>
                  <a:srgbClr val="002060"/>
                </a:solidFill>
              </a:rPr>
              <a:t>και τον </a:t>
            </a:r>
            <a:r>
              <a:rPr lang="el-GR" sz="2400" b="1" dirty="0">
                <a:solidFill>
                  <a:srgbClr val="002060"/>
                </a:solidFill>
              </a:rPr>
              <a:t>Ντιντερό</a:t>
            </a:r>
            <a:r>
              <a:rPr lang="el-GR" sz="2400" dirty="0">
                <a:solidFill>
                  <a:srgbClr val="002060"/>
                </a:solidFill>
              </a:rPr>
              <a:t>. </a:t>
            </a:r>
            <a:br>
              <a:rPr lang="el-GR" sz="2400" dirty="0">
                <a:solidFill>
                  <a:srgbClr val="002060"/>
                </a:solidFill>
              </a:rPr>
            </a:br>
            <a:r>
              <a:rPr lang="el-GR" sz="2400" dirty="0">
                <a:solidFill>
                  <a:srgbClr val="002060"/>
                </a:solidFill>
              </a:rPr>
              <a:t>Την αποκαλούσαν «</a:t>
            </a:r>
            <a:r>
              <a:rPr lang="el-GR" sz="2400" b="1" dirty="0">
                <a:solidFill>
                  <a:srgbClr val="002060"/>
                </a:solidFill>
              </a:rPr>
              <a:t>άστρο του Βορρά</a:t>
            </a:r>
            <a:r>
              <a:rPr lang="el-GR" sz="2400" dirty="0">
                <a:solidFill>
                  <a:srgbClr val="002060"/>
                </a:solidFill>
              </a:rPr>
              <a:t>».</a:t>
            </a:r>
          </a:p>
        </p:txBody>
      </p:sp>
      <p:pic>
        <p:nvPicPr>
          <p:cNvPr id="1026" name="Picture 2" descr="Αιμοσταγείς και Σεξομανείς Τσαρίνες της Ρωσίας (Άννα, Ελισάβετ, Μεγάλη  Αικατερίνη) - Phorum.com.gr">
            <a:extLst>
              <a:ext uri="{FF2B5EF4-FFF2-40B4-BE49-F238E27FC236}">
                <a16:creationId xmlns:a16="http://schemas.microsoft.com/office/drawing/2014/main" id="{35B83EFC-48B5-4E18-8CD7-BDDCF6AA80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88640"/>
            <a:ext cx="6352028" cy="3573016"/>
          </a:xfrm>
          <a:prstGeom prst="rect">
            <a:avLst/>
          </a:prstGeom>
          <a:solidFill>
            <a:schemeClr val="bg1">
              <a:lumMod val="85000"/>
            </a:schemeClr>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374772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396552" y="-315416"/>
            <a:ext cx="10369152" cy="7766856"/>
          </a:xfrm>
          <a:prstGeom prst="rect">
            <a:avLst/>
          </a:prstGeom>
        </p:spPr>
      </p:pic>
      <p:sp>
        <p:nvSpPr>
          <p:cNvPr id="2" name="1 - Τίτλος"/>
          <p:cNvSpPr>
            <a:spLocks noGrp="1"/>
          </p:cNvSpPr>
          <p:nvPr>
            <p:ph type="ctrTitle"/>
          </p:nvPr>
        </p:nvSpPr>
        <p:spPr>
          <a:xfrm>
            <a:off x="829816" y="2549971"/>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Επίδραση</a:t>
            </a:r>
            <a:br>
              <a:rPr lang="el-GR" sz="4800" b="1" dirty="0">
                <a:solidFill>
                  <a:srgbClr val="C00000"/>
                </a:solidFill>
                <a:effectLst>
                  <a:outerShdw blurRad="38100" dist="38100" dir="2700000" algn="tl">
                    <a:srgbClr val="000000">
                      <a:alpha val="43137"/>
                    </a:srgbClr>
                  </a:outerShdw>
                </a:effectLst>
                <a:latin typeface="Arial Black" pitchFamily="34" charset="0"/>
              </a:rPr>
            </a:br>
            <a:r>
              <a:rPr lang="el-GR" sz="4800" b="1" dirty="0">
                <a:solidFill>
                  <a:srgbClr val="C00000"/>
                </a:solidFill>
                <a:effectLst>
                  <a:outerShdw blurRad="38100" dist="38100" dir="2700000" algn="tl">
                    <a:srgbClr val="000000">
                      <a:alpha val="43137"/>
                    </a:srgbClr>
                  </a:outerShdw>
                </a:effectLst>
                <a:latin typeface="Arial Black" pitchFamily="34" charset="0"/>
              </a:rPr>
              <a:t>Διαφωτισμού</a:t>
            </a:r>
          </a:p>
        </p:txBody>
      </p:sp>
    </p:spTree>
    <p:extLst>
      <p:ext uri="{BB962C8B-B14F-4D97-AF65-F5344CB8AC3E}">
        <p14:creationId xmlns:p14="http://schemas.microsoft.com/office/powerpoint/2010/main" val="3249638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Επανάσταση </a:t>
            </a:r>
            <a:r>
              <a:rPr lang="el-GR" b="1" dirty="0">
                <a:solidFill>
                  <a:srgbClr val="C00000"/>
                </a:solidFill>
                <a:effectLst>
                  <a:outerShdw blurRad="38100" dist="38100" dir="2700000" algn="tl">
                    <a:srgbClr val="000000">
                      <a:alpha val="43137"/>
                    </a:srgbClr>
                  </a:outerShdw>
                </a:effectLst>
              </a:rPr>
              <a:t>λεξιλογίου</a:t>
            </a:r>
          </a:p>
        </p:txBody>
      </p:sp>
      <p:sp>
        <p:nvSpPr>
          <p:cNvPr id="3" name="2 - Θέση περιεχομένου"/>
          <p:cNvSpPr>
            <a:spLocks noGrp="1"/>
          </p:cNvSpPr>
          <p:nvPr>
            <p:ph idx="1"/>
          </p:nvPr>
        </p:nvSpPr>
        <p:spPr>
          <a:xfrm>
            <a:off x="251520" y="1141922"/>
            <a:ext cx="8136904" cy="5661248"/>
          </a:xfrm>
        </p:spPr>
        <p:txBody>
          <a:bodyPr>
            <a:normAutofit lnSpcReduction="10000"/>
          </a:bodyPr>
          <a:lstStyle/>
          <a:p>
            <a:pPr indent="0" algn="just">
              <a:buNone/>
            </a:pPr>
            <a:r>
              <a:rPr lang="el-GR" dirty="0">
                <a:solidFill>
                  <a:srgbClr val="002060"/>
                </a:solidFill>
              </a:rPr>
              <a:t>Καθημερινά εμφανίζονται κάποιες λέξεις</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εξουσία</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κράτος</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κοινωνία</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μεσαία τάξη</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φύση</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ευτυχία</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αρετή</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πρόοδος</a:t>
            </a:r>
          </a:p>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τεχνική </a:t>
            </a:r>
          </a:p>
        </p:txBody>
      </p:sp>
      <p:pic>
        <p:nvPicPr>
          <p:cNvPr id="1026" name="Picture 2" descr="The Power of Words - Tampa Therapy Group">
            <a:extLst>
              <a:ext uri="{FF2B5EF4-FFF2-40B4-BE49-F238E27FC236}">
                <a16:creationId xmlns:a16="http://schemas.microsoft.com/office/drawing/2014/main" id="{8C7C6B59-8756-4B61-8D17-09C95C56A5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070628">
            <a:off x="3376003" y="2172346"/>
            <a:ext cx="5400601" cy="36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5436096" cy="1772816"/>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Σ’ αυτό βοηθούν </a:t>
            </a:r>
            <a:br>
              <a:rPr lang="el-GR" b="1" dirty="0">
                <a:solidFill>
                  <a:schemeClr val="accent1">
                    <a:lumMod val="50000"/>
                  </a:schemeClr>
                </a:solidFill>
                <a:effectLst>
                  <a:outerShdw blurRad="38100" dist="38100" dir="2700000" algn="tl">
                    <a:srgbClr val="000000">
                      <a:alpha val="43137"/>
                    </a:srgbClr>
                  </a:outerShdw>
                </a:effectLst>
              </a:rPr>
            </a:br>
            <a:r>
              <a:rPr lang="el-GR" b="1" dirty="0">
                <a:solidFill>
                  <a:schemeClr val="accent1">
                    <a:lumMod val="50000"/>
                  </a:schemeClr>
                </a:solidFill>
                <a:effectLst>
                  <a:outerShdw blurRad="38100" dist="38100" dir="2700000" algn="tl">
                    <a:srgbClr val="000000">
                      <a:alpha val="43137"/>
                    </a:srgbClr>
                  </a:outerShdw>
                </a:effectLst>
              </a:rPr>
              <a:t>τα </a:t>
            </a:r>
            <a:r>
              <a:rPr lang="el-GR" b="1" dirty="0">
                <a:solidFill>
                  <a:srgbClr val="C00000"/>
                </a:solidFill>
                <a:effectLst>
                  <a:outerShdw blurRad="38100" dist="38100" dir="2700000" algn="tl">
                    <a:srgbClr val="000000">
                      <a:alpha val="43137"/>
                    </a:srgbClr>
                  </a:outerShdw>
                </a:effectLst>
              </a:rPr>
              <a:t>2 </a:t>
            </a:r>
            <a:r>
              <a:rPr lang="el-GR" b="1" dirty="0">
                <a:solidFill>
                  <a:schemeClr val="accent1">
                    <a:lumMod val="50000"/>
                  </a:schemeClr>
                </a:solidFill>
                <a:effectLst>
                  <a:outerShdw blurRad="38100" dist="38100" dir="2700000" algn="tl">
                    <a:srgbClr val="000000">
                      <a:alpha val="43137"/>
                    </a:srgbClr>
                  </a:outerShdw>
                </a:effectLst>
              </a:rPr>
              <a:t>μεγάλα </a:t>
            </a:r>
            <a:r>
              <a:rPr lang="el-GR" b="1" dirty="0">
                <a:solidFill>
                  <a:srgbClr val="C00000"/>
                </a:solidFill>
                <a:effectLst>
                  <a:outerShdw blurRad="38100" dist="38100" dir="2700000" algn="tl">
                    <a:srgbClr val="000000">
                      <a:alpha val="43137"/>
                    </a:srgbClr>
                  </a:outerShdw>
                </a:effectLst>
              </a:rPr>
              <a:t>λεξικά</a:t>
            </a:r>
            <a:endParaRPr lang="el-GR" b="1" dirty="0">
              <a:solidFill>
                <a:schemeClr val="accent1">
                  <a:lumMod val="50000"/>
                </a:schemeClr>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36512" y="1944216"/>
            <a:ext cx="6370762" cy="5229200"/>
          </a:xfrm>
        </p:spPr>
        <p:txBody>
          <a:bodyPr>
            <a:normAutofit/>
          </a:bodyPr>
          <a:lstStyle/>
          <a:p>
            <a:pPr indent="0" algn="just">
              <a:buFont typeface="Wingdings" pitchFamily="2" charset="2"/>
              <a:buChar char="ü"/>
            </a:pPr>
            <a:r>
              <a:rPr lang="el-GR" b="1" dirty="0">
                <a:solidFill>
                  <a:srgbClr val="002060"/>
                </a:solidFill>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Φιλοσοφικό</a:t>
            </a:r>
            <a:r>
              <a:rPr lang="en-US" b="1" dirty="0">
                <a:solidFill>
                  <a:srgbClr val="C00000"/>
                </a:solidFill>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λεξικό </a:t>
            </a:r>
          </a:p>
          <a:p>
            <a:pPr indent="0" algn="just">
              <a:buNone/>
            </a:pPr>
            <a:r>
              <a:rPr lang="el-GR" dirty="0">
                <a:solidFill>
                  <a:srgbClr val="002060"/>
                </a:solidFill>
                <a:effectLst>
                  <a:outerShdw blurRad="38100" dist="38100" dir="2700000" algn="tl">
                    <a:srgbClr val="000000">
                      <a:alpha val="43137"/>
                    </a:srgbClr>
                  </a:outerShdw>
                </a:effectLst>
              </a:rPr>
              <a:t>      του </a:t>
            </a:r>
            <a:r>
              <a:rPr lang="el-GR" b="1" dirty="0" err="1">
                <a:solidFill>
                  <a:srgbClr val="C00000"/>
                </a:solidFill>
                <a:effectLst>
                  <a:outerShdw blurRad="38100" dist="38100" dir="2700000" algn="tl">
                    <a:srgbClr val="000000">
                      <a:alpha val="43137"/>
                    </a:srgbClr>
                  </a:outerShdw>
                </a:effectLst>
              </a:rPr>
              <a:t>Βολταίρου</a:t>
            </a:r>
            <a:endParaRPr lang="el-GR" b="1" dirty="0">
              <a:solidFill>
                <a:srgbClr val="C00000"/>
              </a:solidFill>
              <a:effectLst>
                <a:outerShdw blurRad="38100" dist="38100" dir="2700000" algn="tl">
                  <a:srgbClr val="000000">
                    <a:alpha val="43137"/>
                  </a:srgbClr>
                </a:outerShdw>
              </a:effectLst>
            </a:endParaRPr>
          </a:p>
          <a:p>
            <a:pPr indent="0" algn="just">
              <a:buNone/>
            </a:pPr>
            <a:endParaRPr lang="el-GR" b="1" dirty="0">
              <a:solidFill>
                <a:srgbClr val="C00000"/>
              </a:solidFill>
              <a:effectLst>
                <a:outerShdw blurRad="38100" dist="38100" dir="2700000" algn="tl">
                  <a:srgbClr val="000000">
                    <a:alpha val="43137"/>
                  </a:srgbClr>
                </a:outerShdw>
              </a:effectLst>
            </a:endParaRPr>
          </a:p>
          <a:p>
            <a:pPr indent="0">
              <a:buFont typeface="Wingdings" pitchFamily="2" charset="2"/>
              <a:buChar char="ü"/>
            </a:pPr>
            <a:r>
              <a:rPr lang="el-GR" b="1" dirty="0">
                <a:solidFill>
                  <a:srgbClr val="002060"/>
                </a:solidFill>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Εγκυκλοπαίδεια</a:t>
            </a:r>
            <a:r>
              <a:rPr lang="el-GR" b="1" dirty="0">
                <a:solidFill>
                  <a:srgbClr val="002060"/>
                </a:solidFill>
                <a:effectLst>
                  <a:outerShdw blurRad="38100" dist="38100" dir="2700000" algn="tl">
                    <a:srgbClr val="000000">
                      <a:alpha val="43137"/>
                    </a:srgbClr>
                  </a:outerShdw>
                </a:effectLst>
              </a:rPr>
              <a:t> ή Συστηματικό Λεξικό των Επιστημών, των Τεχνών και των Επαγγελμάτων, </a:t>
            </a:r>
          </a:p>
          <a:p>
            <a:pPr indent="0" algn="just">
              <a:buNone/>
            </a:pPr>
            <a:r>
              <a:rPr lang="el-GR" dirty="0">
                <a:solidFill>
                  <a:srgbClr val="002060"/>
                </a:solidFill>
              </a:rPr>
              <a:t>που εκδόθηκε από μία ομάδα διαφωτιστών με επικεφαλής τον </a:t>
            </a:r>
            <a:r>
              <a:rPr lang="el-GR" b="1" dirty="0">
                <a:solidFill>
                  <a:srgbClr val="C00000"/>
                </a:solidFill>
                <a:effectLst>
                  <a:outerShdw blurRad="38100" dist="38100" dir="2700000" algn="tl">
                    <a:srgbClr val="000000">
                      <a:alpha val="43137"/>
                    </a:srgbClr>
                  </a:outerShdw>
                </a:effectLst>
              </a:rPr>
              <a:t>Ντιντερό</a:t>
            </a:r>
            <a:r>
              <a:rPr lang="el-GR" b="1" dirty="0">
                <a:solidFill>
                  <a:srgbClr val="002060"/>
                </a:solidFill>
                <a:effectLst>
                  <a:outerShdw blurRad="38100" dist="38100" dir="2700000" algn="tl">
                    <a:srgbClr val="000000">
                      <a:alpha val="43137"/>
                    </a:srgbClr>
                  </a:outerShdw>
                </a:effectLst>
              </a:rPr>
              <a:t>.</a:t>
            </a:r>
          </a:p>
        </p:txBody>
      </p:sp>
      <p:pic>
        <p:nvPicPr>
          <p:cNvPr id="9" name="8 - Εικόνα" descr="Idea-Lightbulb.jpg"/>
          <p:cNvPicPr>
            <a:picLocks noChangeAspect="1"/>
          </p:cNvPicPr>
          <p:nvPr/>
        </p:nvPicPr>
        <p:blipFill>
          <a:blip r:embed="rId2" cstate="print"/>
          <a:stretch>
            <a:fillRect/>
          </a:stretch>
        </p:blipFill>
        <p:spPr>
          <a:xfrm>
            <a:off x="5396363" y="216024"/>
            <a:ext cx="3568125" cy="2132856"/>
          </a:xfrm>
          <a:prstGeom prst="rect">
            <a:avLst/>
          </a:prstGeom>
          <a:ln>
            <a:noFill/>
          </a:ln>
          <a:effectLst>
            <a:outerShdw blurRad="292100" dist="139700" dir="2700000" algn="tl" rotWithShape="0">
              <a:srgbClr val="333333">
                <a:alpha val="65000"/>
              </a:srgbClr>
            </a:outerShdw>
          </a:effectLst>
        </p:spPr>
      </p:pic>
      <p:pic>
        <p:nvPicPr>
          <p:cNvPr id="11" name="10 - Εικόνα" descr="Idea-Lightbulb.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461197" y="3545632"/>
            <a:ext cx="2682803" cy="3312368"/>
          </a:xfrm>
          <a:prstGeom prst="rect">
            <a:avLst/>
          </a:prstGeom>
          <a:ln>
            <a:noFill/>
          </a:ln>
          <a:effectLst>
            <a:outerShdw blurRad="292100" dist="139700" dir="2700000" algn="tl" rotWithShape="0">
              <a:srgbClr val="333333">
                <a:alpha val="65000"/>
              </a:srgbClr>
            </a:outerShdw>
          </a:effectLst>
        </p:spPr>
      </p:pic>
      <p:pic>
        <p:nvPicPr>
          <p:cNvPr id="6" name="5 - Εικόνα" descr="Idea-Lightbulb.jpg"/>
          <p:cNvPicPr>
            <a:picLocks noChangeAspect="1"/>
          </p:cNvPicPr>
          <p:nvPr/>
        </p:nvPicPr>
        <p:blipFill>
          <a:blip r:embed="rId5" cstate="print">
            <a:clrChange>
              <a:clrFrom>
                <a:srgbClr val="FFFFFF"/>
              </a:clrFrom>
              <a:clrTo>
                <a:srgbClr val="FFFFFF">
                  <a:alpha val="0"/>
                </a:srgbClr>
              </a:clrTo>
            </a:clrChange>
          </a:blip>
          <a:stretch>
            <a:fillRect/>
          </a:stretch>
        </p:blipFill>
        <p:spPr>
          <a:xfrm rot="668619">
            <a:off x="5358228" y="2079207"/>
            <a:ext cx="1952046" cy="180188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Οι </a:t>
            </a:r>
            <a:r>
              <a:rPr lang="el-GR" b="1" dirty="0">
                <a:solidFill>
                  <a:srgbClr val="C00000"/>
                </a:solidFill>
                <a:effectLst>
                  <a:outerShdw blurRad="38100" dist="38100" dir="2700000" algn="tl">
                    <a:srgbClr val="000000">
                      <a:alpha val="43137"/>
                    </a:srgbClr>
                  </a:outerShdw>
                </a:effectLst>
              </a:rPr>
              <a:t>επιδράσεις</a:t>
            </a:r>
            <a:r>
              <a:rPr lang="el-GR" b="1" dirty="0">
                <a:solidFill>
                  <a:schemeClr val="accent1">
                    <a:lumMod val="50000"/>
                  </a:schemeClr>
                </a:solidFill>
                <a:effectLst>
                  <a:outerShdw blurRad="38100" dist="38100" dir="2700000" algn="tl">
                    <a:srgbClr val="000000">
                      <a:alpha val="43137"/>
                    </a:srgbClr>
                  </a:outerShdw>
                </a:effectLst>
              </a:rPr>
              <a:t> του Διαφωτισμού</a:t>
            </a:r>
          </a:p>
        </p:txBody>
      </p:sp>
      <p:sp>
        <p:nvSpPr>
          <p:cNvPr id="3" name="2 - Θέση περιεχομένου"/>
          <p:cNvSpPr>
            <a:spLocks noGrp="1"/>
          </p:cNvSpPr>
          <p:nvPr>
            <p:ph idx="1"/>
          </p:nvPr>
        </p:nvSpPr>
        <p:spPr>
          <a:xfrm>
            <a:off x="0" y="1196752"/>
            <a:ext cx="8820472" cy="5661248"/>
          </a:xfrm>
        </p:spPr>
        <p:txBody>
          <a:bodyPr>
            <a:normAutofit fontScale="92500"/>
          </a:bodyPr>
          <a:lstStyle/>
          <a:p>
            <a:pPr indent="0" algn="just">
              <a:buNone/>
            </a:pPr>
            <a:r>
              <a:rPr lang="el-GR" dirty="0">
                <a:solidFill>
                  <a:srgbClr val="002060"/>
                </a:solidFill>
              </a:rPr>
              <a:t>Οι νέες αυτές ιδέες συνέβαλαν:</a:t>
            </a:r>
          </a:p>
          <a:p>
            <a:pPr indent="0" algn="just">
              <a:buClr>
                <a:srgbClr val="C00000"/>
              </a:buClr>
              <a:buFont typeface="Wingdings" pitchFamily="2" charset="2"/>
              <a:buChar char="ü"/>
            </a:pPr>
            <a:r>
              <a:rPr lang="el-GR" b="1" dirty="0">
                <a:solidFill>
                  <a:srgbClr val="002060"/>
                </a:solidFill>
                <a:effectLst>
                  <a:outerShdw blurRad="38100" dist="38100" dir="2700000" algn="tl">
                    <a:srgbClr val="000000">
                      <a:alpha val="43137"/>
                    </a:srgbClr>
                  </a:outerShdw>
                </a:effectLst>
              </a:rPr>
              <a:t> </a:t>
            </a:r>
            <a:r>
              <a:rPr lang="en-US" b="1" dirty="0">
                <a:solidFill>
                  <a:srgbClr val="002060"/>
                </a:solidFill>
                <a:effectLst>
                  <a:outerShdw blurRad="38100" dist="38100" dir="2700000" algn="tl">
                    <a:srgbClr val="000000">
                      <a:alpha val="43137"/>
                    </a:srgbClr>
                  </a:outerShdw>
                </a:effectLst>
              </a:rPr>
              <a:t> </a:t>
            </a:r>
            <a:r>
              <a:rPr lang="el-GR" dirty="0">
                <a:solidFill>
                  <a:srgbClr val="002060"/>
                </a:solidFill>
              </a:rPr>
              <a:t>στη</a:t>
            </a:r>
            <a:r>
              <a:rPr lang="el-GR" b="1" dirty="0">
                <a:solidFill>
                  <a:srgbClr val="002060"/>
                </a:solidFill>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βελτίωση της ζωής </a:t>
            </a:r>
            <a:r>
              <a:rPr lang="el-GR" dirty="0">
                <a:solidFill>
                  <a:srgbClr val="002060"/>
                </a:solidFill>
              </a:rPr>
              <a:t>του ανθρώπου</a:t>
            </a:r>
          </a:p>
          <a:p>
            <a:pPr indent="0" algn="just">
              <a:buClr>
                <a:srgbClr val="C00000"/>
              </a:buClr>
              <a:buFont typeface="Wingdings" pitchFamily="2" charset="2"/>
              <a:buChar char="ü"/>
            </a:pPr>
            <a:r>
              <a:rPr lang="en-US" dirty="0">
                <a:solidFill>
                  <a:srgbClr val="002060"/>
                </a:solidFill>
              </a:rPr>
              <a:t>  </a:t>
            </a:r>
            <a:r>
              <a:rPr lang="el-GR" dirty="0">
                <a:solidFill>
                  <a:srgbClr val="002060"/>
                </a:solidFill>
              </a:rPr>
              <a:t>στη</a:t>
            </a:r>
            <a:r>
              <a:rPr lang="el-GR" b="1" dirty="0">
                <a:solidFill>
                  <a:srgbClr val="002060"/>
                </a:solidFill>
                <a:effectLst>
                  <a:outerShdw blurRad="38100" dist="38100" dir="2700000" algn="tl">
                    <a:srgbClr val="000000">
                      <a:alpha val="43137"/>
                    </a:srgbClr>
                  </a:outerShdw>
                </a:effectLst>
              </a:rPr>
              <a:t> </a:t>
            </a:r>
            <a:r>
              <a:rPr lang="el-GR" dirty="0">
                <a:solidFill>
                  <a:srgbClr val="002060"/>
                </a:solidFill>
              </a:rPr>
              <a:t>διεύρυνση της </a:t>
            </a:r>
            <a:r>
              <a:rPr lang="el-GR" b="1" dirty="0">
                <a:solidFill>
                  <a:srgbClr val="C00000"/>
                </a:solidFill>
                <a:effectLst>
                  <a:outerShdw blurRad="38100" dist="38100" dir="2700000" algn="tl">
                    <a:srgbClr val="000000">
                      <a:alpha val="43137"/>
                    </a:srgbClr>
                  </a:outerShdw>
                </a:effectLst>
              </a:rPr>
              <a:t>εκπαίδευσης</a:t>
            </a:r>
          </a:p>
          <a:p>
            <a:pPr indent="0" algn="just">
              <a:buClr>
                <a:srgbClr val="C00000"/>
              </a:buClr>
              <a:buFont typeface="Wingdings" pitchFamily="2" charset="2"/>
              <a:buChar char="ü"/>
            </a:pPr>
            <a:r>
              <a:rPr lang="en-US" dirty="0">
                <a:solidFill>
                  <a:srgbClr val="002060"/>
                </a:solidFill>
              </a:rPr>
              <a:t>  </a:t>
            </a:r>
            <a:r>
              <a:rPr lang="el-GR" dirty="0">
                <a:solidFill>
                  <a:srgbClr val="002060"/>
                </a:solidFill>
              </a:rPr>
              <a:t>στην </a:t>
            </a:r>
            <a:r>
              <a:rPr lang="el-GR" b="1" dirty="0">
                <a:solidFill>
                  <a:srgbClr val="002060"/>
                </a:solidFill>
                <a:effectLst>
                  <a:outerShdw blurRad="38100" dist="38100" dir="2700000" algn="tl">
                    <a:srgbClr val="000000">
                      <a:alpha val="43137"/>
                    </a:srgbClr>
                  </a:outerShdw>
                </a:effectLst>
              </a:rPr>
              <a:t>υποχώρηση του </a:t>
            </a:r>
            <a:r>
              <a:rPr lang="el-GR" b="1" dirty="0">
                <a:solidFill>
                  <a:srgbClr val="C00000"/>
                </a:solidFill>
                <a:effectLst>
                  <a:outerShdw blurRad="38100" dist="38100" dir="2700000" algn="tl">
                    <a:srgbClr val="000000">
                      <a:alpha val="43137"/>
                    </a:srgbClr>
                  </a:outerShdw>
                </a:effectLst>
              </a:rPr>
              <a:t>θρησκευτικού φανατισμού</a:t>
            </a:r>
          </a:p>
          <a:p>
            <a:pPr indent="0" algn="just">
              <a:buClr>
                <a:srgbClr val="C00000"/>
              </a:buClr>
              <a:buFont typeface="Wingdings" pitchFamily="2" charset="2"/>
              <a:buChar char="ü"/>
            </a:pPr>
            <a:r>
              <a:rPr lang="en-US" dirty="0">
                <a:solidFill>
                  <a:srgbClr val="002060"/>
                </a:solidFill>
              </a:rPr>
              <a:t>  </a:t>
            </a:r>
            <a:r>
              <a:rPr lang="el-GR" dirty="0">
                <a:solidFill>
                  <a:srgbClr val="002060"/>
                </a:solidFill>
              </a:rPr>
              <a:t>στην ενίσχυση της </a:t>
            </a:r>
            <a:r>
              <a:rPr lang="el-GR" b="1" dirty="0">
                <a:solidFill>
                  <a:srgbClr val="C00000"/>
                </a:solidFill>
                <a:effectLst>
                  <a:outerShdw blurRad="38100" dist="38100" dir="2700000" algn="tl">
                    <a:srgbClr val="000000">
                      <a:alpha val="43137"/>
                    </a:srgbClr>
                  </a:outerShdw>
                </a:effectLst>
              </a:rPr>
              <a:t>ισότητας</a:t>
            </a:r>
            <a:r>
              <a:rPr lang="el-GR" b="1" dirty="0">
                <a:solidFill>
                  <a:srgbClr val="002060"/>
                </a:solidFill>
                <a:effectLst>
                  <a:outerShdw blurRad="38100" dist="38100" dir="2700000" algn="tl">
                    <a:srgbClr val="000000">
                      <a:alpha val="43137"/>
                    </a:srgbClr>
                  </a:outerShdw>
                </a:effectLst>
              </a:rPr>
              <a:t> </a:t>
            </a:r>
          </a:p>
          <a:p>
            <a:pPr indent="0" algn="just">
              <a:buClr>
                <a:srgbClr val="C00000"/>
              </a:buClr>
              <a:buFont typeface="Wingdings" pitchFamily="2" charset="2"/>
              <a:buChar char="ü"/>
            </a:pPr>
            <a:r>
              <a:rPr lang="en-US" dirty="0">
                <a:solidFill>
                  <a:srgbClr val="002060"/>
                </a:solidFill>
              </a:rPr>
              <a:t>  </a:t>
            </a:r>
            <a:r>
              <a:rPr lang="el-GR" dirty="0">
                <a:solidFill>
                  <a:srgbClr val="002060"/>
                </a:solidFill>
              </a:rPr>
              <a:t>στην κατάργηση της </a:t>
            </a:r>
            <a:r>
              <a:rPr lang="el-GR" b="1" dirty="0">
                <a:solidFill>
                  <a:srgbClr val="C00000"/>
                </a:solidFill>
                <a:effectLst>
                  <a:outerShdw blurRad="38100" dist="38100" dir="2700000" algn="tl">
                    <a:srgbClr val="000000">
                      <a:alpha val="43137"/>
                    </a:srgbClr>
                  </a:outerShdw>
                </a:effectLst>
              </a:rPr>
              <a:t>δουλείας</a:t>
            </a:r>
          </a:p>
          <a:p>
            <a:pPr indent="0" algn="just">
              <a:buClr>
                <a:srgbClr val="C00000"/>
              </a:buClr>
              <a:buFont typeface="Wingdings" pitchFamily="2" charset="2"/>
              <a:buChar char="ü"/>
            </a:pPr>
            <a:r>
              <a:rPr lang="en-US" dirty="0">
                <a:solidFill>
                  <a:srgbClr val="002060"/>
                </a:solidFill>
              </a:rPr>
              <a:t>  </a:t>
            </a:r>
            <a:r>
              <a:rPr lang="el-GR" dirty="0">
                <a:solidFill>
                  <a:srgbClr val="002060"/>
                </a:solidFill>
              </a:rPr>
              <a:t>σε κρίσιμες στιγμές της παγκόσμιας ιστορίας:</a:t>
            </a:r>
          </a:p>
          <a:p>
            <a:pPr marL="800100" indent="-180000" algn="just"/>
            <a:r>
              <a:rPr lang="el-GR" b="1" dirty="0">
                <a:solidFill>
                  <a:srgbClr val="002060"/>
                </a:solidFill>
                <a:effectLst>
                  <a:outerShdw blurRad="38100" dist="38100" dir="2700000" algn="tl">
                    <a:srgbClr val="000000">
                      <a:alpha val="43137"/>
                    </a:srgbClr>
                  </a:outerShdw>
                </a:effectLst>
              </a:rPr>
              <a:t> Αμερικανική Διακήρυξη της Ανεξαρτησίας </a:t>
            </a:r>
            <a:r>
              <a:rPr lang="el-GR" dirty="0">
                <a:solidFill>
                  <a:srgbClr val="002060"/>
                </a:solidFill>
                <a:effectLst>
                  <a:outerShdw blurRad="38100" dist="38100" dir="2700000" algn="tl">
                    <a:srgbClr val="000000">
                      <a:alpha val="43137"/>
                    </a:srgbClr>
                  </a:outerShdw>
                </a:effectLst>
              </a:rPr>
              <a:t>(</a:t>
            </a:r>
            <a:r>
              <a:rPr lang="el-GR" b="1" dirty="0">
                <a:solidFill>
                  <a:srgbClr val="C00000"/>
                </a:solidFill>
                <a:effectLst>
                  <a:outerShdw blurRad="38100" dist="38100" dir="2700000" algn="tl">
                    <a:srgbClr val="000000">
                      <a:alpha val="43137"/>
                    </a:srgbClr>
                  </a:outerShdw>
                </a:effectLst>
              </a:rPr>
              <a:t>Λοκ</a:t>
            </a:r>
            <a:r>
              <a:rPr lang="el-GR" dirty="0">
                <a:solidFill>
                  <a:srgbClr val="002060"/>
                </a:solidFill>
                <a:effectLst>
                  <a:outerShdw blurRad="38100" dist="38100" dir="2700000" algn="tl">
                    <a:srgbClr val="000000">
                      <a:alpha val="43137"/>
                    </a:srgbClr>
                  </a:outerShdw>
                </a:effectLst>
              </a:rPr>
              <a:t>)</a:t>
            </a:r>
          </a:p>
          <a:p>
            <a:pPr marL="800100" indent="-180000" algn="just"/>
            <a:r>
              <a:rPr lang="el-GR" b="1" dirty="0">
                <a:solidFill>
                  <a:srgbClr val="002060"/>
                </a:solidFill>
                <a:effectLst>
                  <a:outerShdw blurRad="38100" dist="38100" dir="2700000" algn="tl">
                    <a:srgbClr val="000000">
                      <a:alpha val="43137"/>
                    </a:srgbClr>
                  </a:outerShdw>
                </a:effectLst>
              </a:rPr>
              <a:t> Αμερικάνικο Σύνταγμα </a:t>
            </a:r>
            <a:r>
              <a:rPr lang="el-GR" dirty="0">
                <a:solidFill>
                  <a:srgbClr val="002060"/>
                </a:solidFill>
                <a:effectLst>
                  <a:outerShdw blurRad="38100" dist="38100" dir="2700000" algn="tl">
                    <a:srgbClr val="000000">
                      <a:alpha val="43137"/>
                    </a:srgbClr>
                  </a:outerShdw>
                </a:effectLst>
              </a:rPr>
              <a:t>(</a:t>
            </a:r>
            <a:r>
              <a:rPr lang="el-GR" b="1" dirty="0">
                <a:solidFill>
                  <a:srgbClr val="C00000"/>
                </a:solidFill>
                <a:effectLst>
                  <a:outerShdw blurRad="38100" dist="38100" dir="2700000" algn="tl">
                    <a:srgbClr val="000000">
                      <a:alpha val="43137"/>
                    </a:srgbClr>
                  </a:outerShdw>
                </a:effectLst>
              </a:rPr>
              <a:t>Μοντεσκιέ</a:t>
            </a:r>
            <a:r>
              <a:rPr lang="el-GR" dirty="0">
                <a:solidFill>
                  <a:srgbClr val="002060"/>
                </a:solidFill>
                <a:effectLst>
                  <a:outerShdw blurRad="38100" dist="38100" dir="2700000" algn="tl">
                    <a:srgbClr val="000000">
                      <a:alpha val="43137"/>
                    </a:srgbClr>
                  </a:outerShdw>
                </a:effectLst>
              </a:rPr>
              <a:t>)</a:t>
            </a:r>
          </a:p>
          <a:p>
            <a:pPr marL="800100" indent="-180000" algn="just"/>
            <a:r>
              <a:rPr lang="el-GR" b="1" dirty="0">
                <a:solidFill>
                  <a:srgbClr val="002060"/>
                </a:solidFill>
                <a:effectLst>
                  <a:outerShdw blurRad="38100" dist="38100" dir="2700000" algn="tl">
                    <a:srgbClr val="000000">
                      <a:alpha val="43137"/>
                    </a:srgbClr>
                  </a:outerShdw>
                </a:effectLst>
              </a:rPr>
              <a:t> Γαλλική Επανάσταση </a:t>
            </a:r>
            <a:r>
              <a:rPr lang="el-GR" dirty="0">
                <a:solidFill>
                  <a:srgbClr val="002060"/>
                </a:solidFill>
                <a:effectLst>
                  <a:outerShdw blurRad="38100" dist="38100" dir="2700000" algn="tl">
                    <a:srgbClr val="000000">
                      <a:alpha val="43137"/>
                    </a:srgbClr>
                  </a:outerShdw>
                </a:effectLst>
              </a:rPr>
              <a:t>(</a:t>
            </a:r>
            <a:r>
              <a:rPr lang="el-GR" b="1" dirty="0">
                <a:solidFill>
                  <a:srgbClr val="C00000"/>
                </a:solidFill>
                <a:effectLst>
                  <a:outerShdw blurRad="38100" dist="38100" dir="2700000" algn="tl">
                    <a:srgbClr val="000000">
                      <a:alpha val="43137"/>
                    </a:srgbClr>
                  </a:outerShdw>
                </a:effectLst>
              </a:rPr>
              <a:t>Ρουσσό</a:t>
            </a:r>
            <a:r>
              <a:rPr lang="el-GR" dirty="0">
                <a:solidFill>
                  <a:srgbClr val="002060"/>
                </a:solidFill>
                <a:effectLst>
                  <a:outerShdw blurRad="38100" dist="38100" dir="2700000" algn="tl">
                    <a:srgbClr val="000000">
                      <a:alpha val="43137"/>
                    </a:srgbClr>
                  </a:outerShdw>
                </a:effectLst>
              </a:rPr>
              <a:t>)</a:t>
            </a:r>
          </a:p>
        </p:txBody>
      </p:sp>
      <p:pic>
        <p:nvPicPr>
          <p:cNvPr id="11" name="10 - Εικόνα" descr="Idea-Lightbulb.jpg"/>
          <p:cNvPicPr>
            <a:picLocks noChangeAspect="1"/>
          </p:cNvPicPr>
          <p:nvPr/>
        </p:nvPicPr>
        <p:blipFill>
          <a:blip r:embed="rId2" cstate="print">
            <a:clrChange>
              <a:clrFrom>
                <a:srgbClr val="FFFFFF"/>
              </a:clrFrom>
              <a:clrTo>
                <a:srgbClr val="FFFFFF">
                  <a:alpha val="0"/>
                </a:srgbClr>
              </a:clrTo>
            </a:clrChange>
          </a:blip>
          <a:stretch>
            <a:fillRect/>
          </a:stretch>
        </p:blipFill>
        <p:spPr>
          <a:xfrm>
            <a:off x="7847856" y="764705"/>
            <a:ext cx="1296144" cy="129614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396552" y="-315416"/>
            <a:ext cx="10369152" cy="7766856"/>
          </a:xfrm>
          <a:prstGeom prst="rect">
            <a:avLst/>
          </a:prstGeom>
        </p:spPr>
      </p:pic>
      <p:sp>
        <p:nvSpPr>
          <p:cNvPr id="2" name="1 - Τίτλος"/>
          <p:cNvSpPr>
            <a:spLocks noGrp="1"/>
          </p:cNvSpPr>
          <p:nvPr>
            <p:ph type="ctrTitle"/>
          </p:nvPr>
        </p:nvSpPr>
        <p:spPr>
          <a:xfrm>
            <a:off x="827584" y="2204864"/>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Οι οικονομικές θεωρίες</a:t>
            </a:r>
          </a:p>
        </p:txBody>
      </p:sp>
    </p:spTree>
    <p:extLst>
      <p:ext uri="{BB962C8B-B14F-4D97-AF65-F5344CB8AC3E}">
        <p14:creationId xmlns:p14="http://schemas.microsoft.com/office/powerpoint/2010/main" val="15055199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9845" y="-64896"/>
            <a:ext cx="8028384" cy="1052736"/>
          </a:xfrm>
        </p:spPr>
        <p:txBody>
          <a:bodyPr>
            <a:normAutofit/>
          </a:bodyPr>
          <a:lstStyle/>
          <a:p>
            <a:r>
              <a:rPr lang="el-GR" sz="4000" b="1" dirty="0">
                <a:solidFill>
                  <a:srgbClr val="002060"/>
                </a:solidFill>
                <a:effectLst>
                  <a:outerShdw blurRad="38100" dist="38100" dir="2700000" algn="tl">
                    <a:srgbClr val="000000">
                      <a:alpha val="43137"/>
                    </a:srgbClr>
                  </a:outerShdw>
                </a:effectLst>
              </a:rPr>
              <a:t>Βιομηχανική επανάσταση!</a:t>
            </a:r>
          </a:p>
        </p:txBody>
      </p:sp>
      <p:sp>
        <p:nvSpPr>
          <p:cNvPr id="3" name="2 - Θέση περιεχομένου"/>
          <p:cNvSpPr>
            <a:spLocks noGrp="1"/>
          </p:cNvSpPr>
          <p:nvPr>
            <p:ph idx="1"/>
          </p:nvPr>
        </p:nvSpPr>
        <p:spPr>
          <a:xfrm>
            <a:off x="-211378" y="2232671"/>
            <a:ext cx="6840760" cy="3344677"/>
          </a:xfrm>
        </p:spPr>
        <p:txBody>
          <a:bodyPr>
            <a:normAutofit fontScale="92500" lnSpcReduction="10000"/>
          </a:bodyPr>
          <a:lstStyle/>
          <a:p>
            <a:pPr indent="0" algn="ctr">
              <a:spcBef>
                <a:spcPts val="168"/>
              </a:spcBef>
              <a:buNone/>
            </a:pPr>
            <a:r>
              <a:rPr lang="el-GR" dirty="0">
                <a:solidFill>
                  <a:srgbClr val="002060"/>
                </a:solidFill>
              </a:rPr>
              <a:t>Νέα δεδομένα! </a:t>
            </a:r>
          </a:p>
          <a:p>
            <a:pPr indent="0" algn="ctr">
              <a:spcBef>
                <a:spcPts val="168"/>
              </a:spcBef>
              <a:buNone/>
            </a:pPr>
            <a:r>
              <a:rPr lang="el-GR" dirty="0">
                <a:solidFill>
                  <a:srgbClr val="002060"/>
                </a:solidFill>
                <a:sym typeface="Wingdings" panose="05000000000000000000" pitchFamily="2" charset="2"/>
              </a:rPr>
              <a:t></a:t>
            </a:r>
            <a:r>
              <a:rPr lang="el-GR" dirty="0">
                <a:solidFill>
                  <a:srgbClr val="002060"/>
                </a:solidFill>
              </a:rPr>
              <a:t>Αναγκάζονται τα </a:t>
            </a:r>
            <a:r>
              <a:rPr lang="el-GR" b="1" dirty="0">
                <a:solidFill>
                  <a:srgbClr val="002060"/>
                </a:solidFill>
              </a:rPr>
              <a:t>κράτη</a:t>
            </a:r>
            <a:r>
              <a:rPr lang="el-GR" dirty="0">
                <a:solidFill>
                  <a:srgbClr val="002060"/>
                </a:solidFill>
              </a:rPr>
              <a:t> </a:t>
            </a:r>
          </a:p>
          <a:p>
            <a:pPr indent="0" algn="ctr">
              <a:spcBef>
                <a:spcPts val="168"/>
              </a:spcBef>
              <a:buNone/>
            </a:pPr>
            <a:r>
              <a:rPr lang="el-GR" dirty="0">
                <a:solidFill>
                  <a:srgbClr val="002060"/>
                </a:solidFill>
              </a:rPr>
              <a:t>να </a:t>
            </a:r>
            <a:r>
              <a:rPr lang="el-GR" b="1" dirty="0">
                <a:solidFill>
                  <a:srgbClr val="002060"/>
                </a:solidFill>
              </a:rPr>
              <a:t>επαναπροσδιορίσουν</a:t>
            </a:r>
            <a:r>
              <a:rPr lang="el-GR" dirty="0">
                <a:solidFill>
                  <a:srgbClr val="002060"/>
                </a:solidFill>
              </a:rPr>
              <a:t> </a:t>
            </a:r>
          </a:p>
          <a:p>
            <a:pPr indent="0" algn="ctr">
              <a:spcBef>
                <a:spcPts val="168"/>
              </a:spcBef>
              <a:buNone/>
            </a:pPr>
            <a:r>
              <a:rPr lang="el-GR" sz="4200" dirty="0">
                <a:solidFill>
                  <a:srgbClr val="002060"/>
                </a:solidFill>
              </a:rPr>
              <a:t>την</a:t>
            </a:r>
            <a:r>
              <a:rPr lang="el-GR" sz="4200" b="1" dirty="0">
                <a:solidFill>
                  <a:srgbClr val="002060"/>
                </a:solidFill>
                <a:effectLst>
                  <a:outerShdw blurRad="38100" dist="38100" dir="2700000" algn="tl">
                    <a:srgbClr val="000000">
                      <a:alpha val="43137"/>
                    </a:srgbClr>
                  </a:outerShdw>
                </a:effectLst>
              </a:rPr>
              <a:t> </a:t>
            </a:r>
            <a:r>
              <a:rPr lang="el-GR" sz="4200" b="1" dirty="0">
                <a:solidFill>
                  <a:srgbClr val="C00000"/>
                </a:solidFill>
                <a:effectLst>
                  <a:outerShdw blurRad="38100" dist="38100" dir="2700000" algn="tl">
                    <a:srgbClr val="000000">
                      <a:alpha val="43137"/>
                    </a:srgbClr>
                  </a:outerShdw>
                </a:effectLst>
              </a:rPr>
              <a:t>οικονομική</a:t>
            </a:r>
            <a:r>
              <a:rPr lang="el-GR" sz="4200" b="1" dirty="0">
                <a:solidFill>
                  <a:schemeClr val="accent1">
                    <a:lumMod val="75000"/>
                  </a:schemeClr>
                </a:solidFill>
                <a:effectLst>
                  <a:outerShdw blurRad="38100" dist="38100" dir="2700000" algn="tl">
                    <a:srgbClr val="000000">
                      <a:alpha val="43137"/>
                    </a:srgbClr>
                  </a:outerShdw>
                </a:effectLst>
              </a:rPr>
              <a:t> </a:t>
            </a:r>
            <a:r>
              <a:rPr lang="el-GR" sz="4200" dirty="0">
                <a:solidFill>
                  <a:srgbClr val="002060"/>
                </a:solidFill>
              </a:rPr>
              <a:t>τους</a:t>
            </a:r>
            <a:r>
              <a:rPr lang="el-GR" sz="4200" dirty="0"/>
              <a:t> </a:t>
            </a:r>
            <a:r>
              <a:rPr lang="el-GR" sz="4200" b="1" dirty="0">
                <a:solidFill>
                  <a:srgbClr val="C00000"/>
                </a:solidFill>
                <a:effectLst>
                  <a:outerShdw blurRad="38100" dist="38100" dir="2700000" algn="tl">
                    <a:srgbClr val="000000">
                      <a:alpha val="43137"/>
                    </a:srgbClr>
                  </a:outerShdw>
                </a:effectLst>
              </a:rPr>
              <a:t>πολιτική</a:t>
            </a:r>
            <a:r>
              <a:rPr lang="el-GR" sz="4200" dirty="0"/>
              <a:t> </a:t>
            </a:r>
            <a:r>
              <a:rPr lang="el-GR" b="1" dirty="0">
                <a:solidFill>
                  <a:srgbClr val="002060"/>
                </a:solidFill>
                <a:effectLst>
                  <a:outerShdw blurRad="38100" dist="38100" dir="2700000" algn="tl">
                    <a:srgbClr val="000000">
                      <a:alpha val="43137"/>
                    </a:srgbClr>
                  </a:outerShdw>
                </a:effectLst>
              </a:rPr>
              <a:t>	</a:t>
            </a:r>
          </a:p>
          <a:p>
            <a:pPr indent="0" algn="ctr">
              <a:spcBef>
                <a:spcPts val="168"/>
              </a:spcBef>
              <a:buNone/>
            </a:pPr>
            <a:r>
              <a:rPr lang="el-GR" b="1" dirty="0">
                <a:solidFill>
                  <a:srgbClr val="002060"/>
                </a:solidFill>
                <a:effectLst>
                  <a:outerShdw blurRad="38100" dist="38100" dir="2700000" algn="tl">
                    <a:srgbClr val="000000">
                      <a:alpha val="43137"/>
                    </a:srgbClr>
                  </a:outerShdw>
                </a:effectLst>
                <a:sym typeface="Wingdings" panose="05000000000000000000" pitchFamily="2" charset="2"/>
              </a:rPr>
              <a:t> στο εσωτερικό</a:t>
            </a:r>
          </a:p>
          <a:p>
            <a:pPr indent="0" algn="ctr">
              <a:spcBef>
                <a:spcPts val="168"/>
              </a:spcBef>
              <a:buNone/>
            </a:pPr>
            <a:r>
              <a:rPr lang="el-GR" b="1" dirty="0">
                <a:solidFill>
                  <a:srgbClr val="002060"/>
                </a:solidFill>
                <a:effectLst>
                  <a:outerShdw blurRad="38100" dist="38100" dir="2700000" algn="tl">
                    <a:srgbClr val="000000">
                      <a:alpha val="43137"/>
                    </a:srgbClr>
                  </a:outerShdw>
                </a:effectLst>
                <a:sym typeface="Wingdings" panose="05000000000000000000" pitchFamily="2" charset="2"/>
              </a:rPr>
              <a:t>	 στις διεθνείς τους σχέσεις!</a:t>
            </a:r>
            <a:endParaRPr lang="el-GR" b="1" dirty="0">
              <a:solidFill>
                <a:srgbClr val="002060"/>
              </a:solidFill>
              <a:effectLst>
                <a:outerShdw blurRad="38100" dist="38100" dir="2700000" algn="tl">
                  <a:srgbClr val="000000">
                    <a:alpha val="43137"/>
                  </a:srgbClr>
                </a:outerShdw>
              </a:effectLst>
            </a:endParaRPr>
          </a:p>
        </p:txBody>
      </p:sp>
      <p:sp>
        <p:nvSpPr>
          <p:cNvPr id="4" name="Arrow: Down 3">
            <a:extLst>
              <a:ext uri="{FF2B5EF4-FFF2-40B4-BE49-F238E27FC236}">
                <a16:creationId xmlns:a16="http://schemas.microsoft.com/office/drawing/2014/main" id="{6E6A8FC9-82C3-43EA-BDE5-3D8BFCEBA8AF}"/>
              </a:ext>
            </a:extLst>
          </p:cNvPr>
          <p:cNvSpPr/>
          <p:nvPr/>
        </p:nvSpPr>
        <p:spPr>
          <a:xfrm>
            <a:off x="2708117" y="1027076"/>
            <a:ext cx="1001771" cy="1052736"/>
          </a:xfrm>
          <a:prstGeom prst="downArrow">
            <a:avLst/>
          </a:prstGeom>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2 - Θέση περιεχομένου">
            <a:extLst>
              <a:ext uri="{FF2B5EF4-FFF2-40B4-BE49-F238E27FC236}">
                <a16:creationId xmlns:a16="http://schemas.microsoft.com/office/drawing/2014/main" id="{F46C9A28-D3A3-40BF-8802-3C1A0F829E29}"/>
              </a:ext>
            </a:extLst>
          </p:cNvPr>
          <p:cNvSpPr txBox="1">
            <a:spLocks/>
          </p:cNvSpPr>
          <p:nvPr/>
        </p:nvSpPr>
        <p:spPr>
          <a:xfrm>
            <a:off x="-107504" y="5591903"/>
            <a:ext cx="7703840" cy="30243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buFont typeface="Arial" pitchFamily="34" charset="0"/>
              <a:buNone/>
            </a:pPr>
            <a:r>
              <a:rPr lang="el-GR" b="1" dirty="0">
                <a:solidFill>
                  <a:srgbClr val="002060"/>
                </a:solidFill>
              </a:rPr>
              <a:t>Σε αυτό συνέβαλε αποφασιστικά </a:t>
            </a:r>
          </a:p>
          <a:p>
            <a:pPr indent="0" algn="ctr">
              <a:buFont typeface="Arial" pitchFamily="34" charset="0"/>
              <a:buNone/>
            </a:pPr>
            <a:r>
              <a:rPr lang="el-GR" b="1" dirty="0">
                <a:solidFill>
                  <a:srgbClr val="002060"/>
                </a:solidFill>
              </a:rPr>
              <a:t>η</a:t>
            </a:r>
            <a:r>
              <a:rPr lang="el-GR" b="1" dirty="0"/>
              <a:t> </a:t>
            </a:r>
            <a:r>
              <a:rPr lang="el-GR" b="1" dirty="0">
                <a:solidFill>
                  <a:srgbClr val="C00000"/>
                </a:solidFill>
                <a:effectLst>
                  <a:outerShdw blurRad="38100" dist="38100" dir="2700000" algn="tl">
                    <a:srgbClr val="000000">
                      <a:alpha val="43137"/>
                    </a:srgbClr>
                  </a:outerShdw>
                </a:effectLst>
              </a:rPr>
              <a:t>ΟΙΚΟΝΟΜΙΚΗ ΣΚΕΨΗ </a:t>
            </a:r>
            <a:r>
              <a:rPr lang="el-GR" b="1" dirty="0">
                <a:solidFill>
                  <a:srgbClr val="002060"/>
                </a:solidFill>
              </a:rPr>
              <a:t>του διαφωτισμού!</a:t>
            </a:r>
            <a:endParaRPr lang="el-GR" b="1" dirty="0">
              <a:solidFill>
                <a:srgbClr val="002060"/>
              </a:solidFill>
              <a:effectLst>
                <a:outerShdw blurRad="38100" dist="38100" dir="2700000" algn="tl">
                  <a:srgbClr val="000000">
                    <a:alpha val="43137"/>
                  </a:srgbClr>
                </a:outerShdw>
              </a:effectLst>
            </a:endParaRPr>
          </a:p>
        </p:txBody>
      </p:sp>
      <p:pic>
        <p:nvPicPr>
          <p:cNvPr id="1028" name="Picture 4" descr="ΒΙΝΤΕΟ – Γιατί ξεκίνησε η Βιομηχανική Επανάσταση; – Cognosco Team">
            <a:extLst>
              <a:ext uri="{FF2B5EF4-FFF2-40B4-BE49-F238E27FC236}">
                <a16:creationId xmlns:a16="http://schemas.microsoft.com/office/drawing/2014/main" id="{7B34FC56-FEFD-47FE-91DA-136333DC09D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2676" y="954549"/>
            <a:ext cx="3249278" cy="2042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Money coins Vectors &amp; Illustrations for Free Download | Freepik">
            <a:extLst>
              <a:ext uri="{FF2B5EF4-FFF2-40B4-BE49-F238E27FC236}">
                <a16:creationId xmlns:a16="http://schemas.microsoft.com/office/drawing/2014/main" id="{D7094043-887E-4249-B054-837DD027E83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8551" y="3338452"/>
            <a:ext cx="2445067" cy="2445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44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wipe(down)">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fade">
                                      <p:cBhvr>
                                        <p:cTn id="5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988840"/>
          </a:xfrm>
        </p:spPr>
        <p:txBody>
          <a:bodyPr>
            <a:normAutofit/>
          </a:bodyPr>
          <a:lstStyle/>
          <a:p>
            <a:r>
              <a:rPr lang="el-GR" sz="4000" b="1" dirty="0">
                <a:solidFill>
                  <a:srgbClr val="002060"/>
                </a:solidFill>
                <a:effectLst>
                  <a:outerShdw blurRad="38100" dist="38100" dir="2700000" algn="tl">
                    <a:srgbClr val="000000">
                      <a:alpha val="43137"/>
                    </a:srgbClr>
                  </a:outerShdw>
                </a:effectLst>
              </a:rPr>
              <a:t>Τι πολεμούσαν </a:t>
            </a:r>
            <a:br>
              <a:rPr lang="el-GR" sz="4000" b="1" dirty="0">
                <a:solidFill>
                  <a:srgbClr val="002060"/>
                </a:solidFill>
                <a:effectLst>
                  <a:outerShdw blurRad="38100" dist="38100" dir="2700000" algn="tl">
                    <a:srgbClr val="000000">
                      <a:alpha val="43137"/>
                    </a:srgbClr>
                  </a:outerShdw>
                </a:effectLst>
              </a:rPr>
            </a:br>
            <a:r>
              <a:rPr lang="el-GR" sz="4000" b="1" dirty="0">
                <a:solidFill>
                  <a:srgbClr val="002060"/>
                </a:solidFill>
                <a:effectLst>
                  <a:outerShdw blurRad="38100" dist="38100" dir="2700000" algn="tl">
                    <a:srgbClr val="000000">
                      <a:alpha val="43137"/>
                    </a:srgbClr>
                  </a:outerShdw>
                </a:effectLst>
              </a:rPr>
              <a:t>οι οικονομολόγοι του Διαφωτισμού;</a:t>
            </a:r>
          </a:p>
        </p:txBody>
      </p:sp>
      <p:sp>
        <p:nvSpPr>
          <p:cNvPr id="3" name="2 - Θέση περιεχομένου"/>
          <p:cNvSpPr>
            <a:spLocks noGrp="1"/>
          </p:cNvSpPr>
          <p:nvPr>
            <p:ph idx="1"/>
          </p:nvPr>
        </p:nvSpPr>
        <p:spPr>
          <a:xfrm>
            <a:off x="-108520" y="4509120"/>
            <a:ext cx="8820472" cy="1862956"/>
          </a:xfrm>
        </p:spPr>
        <p:txBody>
          <a:bodyPr>
            <a:normAutofit fontScale="85000" lnSpcReduction="10000"/>
          </a:bodyPr>
          <a:lstStyle/>
          <a:p>
            <a:pPr indent="0" algn="ctr">
              <a:buNone/>
            </a:pPr>
            <a:r>
              <a:rPr lang="el-GR" dirty="0">
                <a:solidFill>
                  <a:srgbClr val="002060"/>
                </a:solidFill>
              </a:rPr>
              <a:t>Τον </a:t>
            </a:r>
            <a:r>
              <a:rPr lang="el-GR" sz="5200" b="1" dirty="0">
                <a:solidFill>
                  <a:srgbClr val="C00000"/>
                </a:solidFill>
                <a:effectLst>
                  <a:outerShdw blurRad="38100" dist="38100" dir="2700000" algn="tl">
                    <a:srgbClr val="000000">
                      <a:alpha val="43137"/>
                    </a:srgbClr>
                  </a:outerShdw>
                </a:effectLst>
              </a:rPr>
              <a:t>μερκαντιλισμό</a:t>
            </a:r>
            <a:r>
              <a:rPr lang="el-GR" dirty="0"/>
              <a:t>, </a:t>
            </a:r>
            <a:endParaRPr lang="en-US" dirty="0"/>
          </a:p>
          <a:p>
            <a:pPr indent="0" algn="ctr">
              <a:buNone/>
            </a:pPr>
            <a:r>
              <a:rPr lang="el-GR" dirty="0">
                <a:solidFill>
                  <a:srgbClr val="002060"/>
                </a:solidFill>
              </a:rPr>
              <a:t>δηλαδή την </a:t>
            </a:r>
            <a:r>
              <a:rPr lang="el-GR" sz="4700" b="1" dirty="0">
                <a:solidFill>
                  <a:srgbClr val="C00000"/>
                </a:solidFill>
                <a:effectLst>
                  <a:outerShdw blurRad="38100" dist="38100" dir="2700000" algn="tl">
                    <a:srgbClr val="000000">
                      <a:alpha val="43137"/>
                    </a:srgbClr>
                  </a:outerShdw>
                </a:effectLst>
              </a:rPr>
              <a:t>κρατική </a:t>
            </a:r>
            <a:r>
              <a:rPr lang="el-GR" sz="4700" b="1" dirty="0" err="1">
                <a:solidFill>
                  <a:srgbClr val="C00000"/>
                </a:solidFill>
                <a:effectLst>
                  <a:outerShdw blurRad="38100" dist="38100" dir="2700000" algn="tl">
                    <a:srgbClr val="000000">
                      <a:alpha val="43137"/>
                    </a:srgbClr>
                  </a:outerShdw>
                </a:effectLst>
              </a:rPr>
              <a:t>παρεμβατικότητα</a:t>
            </a:r>
            <a:r>
              <a:rPr lang="el-GR" sz="4700" dirty="0">
                <a:effectLst>
                  <a:outerShdw blurRad="38100" dist="38100" dir="2700000" algn="tl">
                    <a:srgbClr val="000000">
                      <a:alpha val="43137"/>
                    </a:srgbClr>
                  </a:outerShdw>
                </a:effectLst>
              </a:rPr>
              <a:t> </a:t>
            </a:r>
            <a:endParaRPr lang="en-US" sz="4700" dirty="0">
              <a:effectLst>
                <a:outerShdw blurRad="38100" dist="38100" dir="2700000" algn="tl">
                  <a:srgbClr val="000000">
                    <a:alpha val="43137"/>
                  </a:srgbClr>
                </a:outerShdw>
              </a:effectLst>
            </a:endParaRPr>
          </a:p>
          <a:p>
            <a:pPr indent="0" algn="ctr">
              <a:buNone/>
            </a:pPr>
            <a:r>
              <a:rPr lang="el-GR" dirty="0">
                <a:solidFill>
                  <a:srgbClr val="002060"/>
                </a:solidFill>
              </a:rPr>
              <a:t>που </a:t>
            </a:r>
            <a:r>
              <a:rPr lang="el-GR" b="1" dirty="0">
                <a:solidFill>
                  <a:srgbClr val="002060"/>
                </a:solidFill>
              </a:rPr>
              <a:t>περιόριζε την ελεύθερη οικονομική δραστηριότητα</a:t>
            </a:r>
            <a:r>
              <a:rPr lang="el-GR" dirty="0">
                <a:solidFill>
                  <a:srgbClr val="002060"/>
                </a:solidFill>
              </a:rPr>
              <a:t>!</a:t>
            </a:r>
          </a:p>
        </p:txBody>
      </p:sp>
      <p:sp>
        <p:nvSpPr>
          <p:cNvPr id="4" name="Arrow: Down 3">
            <a:extLst>
              <a:ext uri="{FF2B5EF4-FFF2-40B4-BE49-F238E27FC236}">
                <a16:creationId xmlns:a16="http://schemas.microsoft.com/office/drawing/2014/main" id="{6E6A8FC9-82C3-43EA-BDE5-3D8BFCEBA8AF}"/>
              </a:ext>
            </a:extLst>
          </p:cNvPr>
          <p:cNvSpPr/>
          <p:nvPr/>
        </p:nvSpPr>
        <p:spPr>
          <a:xfrm>
            <a:off x="3779912" y="2088479"/>
            <a:ext cx="1344972" cy="2088481"/>
          </a:xfrm>
          <a:prstGeom prst="downArrow">
            <a:avLst/>
          </a:prstGeom>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12270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30622"/>
            <a:ext cx="8229600" cy="778098"/>
          </a:xfrm>
        </p:spPr>
        <p:txBody>
          <a:bodyPr>
            <a:normAutofit fontScale="90000"/>
          </a:bodyPr>
          <a:lstStyle/>
          <a:p>
            <a:r>
              <a:rPr lang="el-GR" b="1" dirty="0">
                <a:solidFill>
                  <a:schemeClr val="accent2">
                    <a:lumMod val="50000"/>
                  </a:schemeClr>
                </a:solidFill>
                <a:effectLst>
                  <a:outerShdw blurRad="38100" dist="38100" dir="2700000" algn="tl">
                    <a:srgbClr val="000000">
                      <a:alpha val="43137"/>
                    </a:srgbClr>
                  </a:outerShdw>
                </a:effectLst>
              </a:rPr>
              <a:t>Η πορεία του ανθρώπινου πνεύματος</a:t>
            </a:r>
          </a:p>
        </p:txBody>
      </p:sp>
      <p:sp>
        <p:nvSpPr>
          <p:cNvPr id="3" name="2 - Θέση περιεχομένου"/>
          <p:cNvSpPr>
            <a:spLocks noGrp="1"/>
          </p:cNvSpPr>
          <p:nvPr>
            <p:ph idx="1"/>
          </p:nvPr>
        </p:nvSpPr>
        <p:spPr>
          <a:xfrm>
            <a:off x="457200" y="1816224"/>
            <a:ext cx="8229600" cy="748680"/>
          </a:xfrm>
        </p:spPr>
        <p:txBody>
          <a:bodyPr/>
          <a:lstStyle/>
          <a:p>
            <a:pPr algn="ctr">
              <a:buNone/>
            </a:pPr>
            <a:r>
              <a:rPr lang="el-GR" dirty="0"/>
              <a:t>3 κύκλοι ανά </a:t>
            </a:r>
            <a:r>
              <a:rPr lang="el-GR" b="1" dirty="0">
                <a:solidFill>
                  <a:schemeClr val="accent2">
                    <a:lumMod val="50000"/>
                  </a:schemeClr>
                </a:solidFill>
                <a:effectLst>
                  <a:outerShdw blurRad="38100" dist="38100" dir="2700000" algn="tl">
                    <a:srgbClr val="000000">
                      <a:alpha val="43137"/>
                    </a:srgbClr>
                  </a:outerShdw>
                </a:effectLst>
              </a:rPr>
              <a:t>200</a:t>
            </a:r>
            <a:r>
              <a:rPr lang="el-GR" dirty="0">
                <a:effectLst>
                  <a:outerShdw blurRad="38100" dist="38100" dir="2700000" algn="tl">
                    <a:srgbClr val="000000">
                      <a:alpha val="43137"/>
                    </a:srgbClr>
                  </a:outerShdw>
                </a:effectLst>
              </a:rPr>
              <a:t> </a:t>
            </a:r>
            <a:r>
              <a:rPr lang="el-GR" dirty="0"/>
              <a:t>περίπου χρόνια</a:t>
            </a:r>
          </a:p>
        </p:txBody>
      </p:sp>
      <p:sp>
        <p:nvSpPr>
          <p:cNvPr id="4" name="3 - Έλλειψη"/>
          <p:cNvSpPr/>
          <p:nvPr/>
        </p:nvSpPr>
        <p:spPr>
          <a:xfrm>
            <a:off x="323528" y="2429272"/>
            <a:ext cx="4392488" cy="1224136"/>
          </a:xfrm>
          <a:prstGeom prst="ellipse">
            <a:avLst/>
          </a:prstGeom>
          <a:solidFill>
            <a:schemeClr val="bg1">
              <a:lumMod val="85000"/>
            </a:schemeClr>
          </a:solidFill>
          <a:ln w="12700">
            <a:noFill/>
          </a:ln>
          <a:effectLst>
            <a:innerShdw blurRad="63500" dist="127000" dir="12540000">
              <a:schemeClr val="tx1">
                <a:lumMod val="85000"/>
                <a:lumOff val="1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chemeClr val="accent2">
                    <a:lumMod val="50000"/>
                  </a:schemeClr>
                </a:solidFill>
                <a:effectLst>
                  <a:outerShdw blurRad="38100" dist="38100" dir="2700000" algn="tl">
                    <a:srgbClr val="000000">
                      <a:alpha val="43137"/>
                    </a:srgbClr>
                  </a:outerShdw>
                </a:effectLst>
              </a:rPr>
              <a:t>Αναγέννηση</a:t>
            </a:r>
          </a:p>
        </p:txBody>
      </p:sp>
      <p:sp>
        <p:nvSpPr>
          <p:cNvPr id="5" name="4 - Έλλειψη"/>
          <p:cNvSpPr/>
          <p:nvPr/>
        </p:nvSpPr>
        <p:spPr>
          <a:xfrm>
            <a:off x="323528" y="3869432"/>
            <a:ext cx="4536504" cy="1224136"/>
          </a:xfrm>
          <a:prstGeom prst="ellipse">
            <a:avLst/>
          </a:prstGeom>
          <a:solidFill>
            <a:schemeClr val="bg1">
              <a:lumMod val="85000"/>
            </a:schemeClr>
          </a:solidFill>
          <a:ln w="12700">
            <a:noFill/>
          </a:ln>
          <a:effectLst>
            <a:innerShdw blurRad="63500" dist="127000" dir="12540000">
              <a:schemeClr val="tx1">
                <a:lumMod val="85000"/>
                <a:lumOff val="1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chemeClr val="accent2">
                    <a:lumMod val="50000"/>
                  </a:schemeClr>
                </a:solidFill>
                <a:effectLst>
                  <a:outerShdw blurRad="38100" dist="38100" dir="2700000" algn="tl">
                    <a:srgbClr val="000000">
                      <a:alpha val="43137"/>
                    </a:srgbClr>
                  </a:outerShdw>
                </a:effectLst>
              </a:rPr>
              <a:t>Μεταρρύθμιση</a:t>
            </a:r>
          </a:p>
        </p:txBody>
      </p:sp>
      <p:sp>
        <p:nvSpPr>
          <p:cNvPr id="6" name="5 - Έλλειψη"/>
          <p:cNvSpPr/>
          <p:nvPr/>
        </p:nvSpPr>
        <p:spPr>
          <a:xfrm>
            <a:off x="323528" y="5301208"/>
            <a:ext cx="4456112" cy="1224136"/>
          </a:xfrm>
          <a:prstGeom prst="ellipse">
            <a:avLst/>
          </a:prstGeom>
          <a:solidFill>
            <a:schemeClr val="bg1">
              <a:lumMod val="85000"/>
            </a:schemeClr>
          </a:solidFill>
          <a:ln w="12700">
            <a:noFill/>
          </a:ln>
          <a:effectLst>
            <a:innerShdw blurRad="63500" dist="127000" dir="12540000">
              <a:schemeClr val="tx1">
                <a:lumMod val="85000"/>
                <a:lumOff val="1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chemeClr val="accent2">
                    <a:lumMod val="50000"/>
                  </a:schemeClr>
                </a:solidFill>
                <a:effectLst>
                  <a:outerShdw blurRad="38100" dist="38100" dir="2700000" algn="tl">
                    <a:srgbClr val="000000">
                      <a:alpha val="43137"/>
                    </a:srgbClr>
                  </a:outerShdw>
                </a:effectLst>
              </a:rPr>
              <a:t>Διαφωτισμός</a:t>
            </a:r>
          </a:p>
        </p:txBody>
      </p:sp>
      <p:sp>
        <p:nvSpPr>
          <p:cNvPr id="7" name="6 - Δεξιό βέλος"/>
          <p:cNvSpPr/>
          <p:nvPr/>
        </p:nvSpPr>
        <p:spPr>
          <a:xfrm>
            <a:off x="5926919" y="2732821"/>
            <a:ext cx="936104" cy="720080"/>
          </a:xfrm>
          <a:prstGeom prst="rightArrow">
            <a:avLst/>
          </a:prstGeom>
          <a:solidFill>
            <a:schemeClr val="bg1">
              <a:lumMod val="65000"/>
            </a:schemeClr>
          </a:solidFill>
          <a:ln w="12700">
            <a:noFill/>
          </a:ln>
          <a:effectLst>
            <a:outerShdw blurRad="101600" dist="635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7092280" y="2696817"/>
            <a:ext cx="1728192" cy="792088"/>
          </a:xfrm>
          <a:prstGeom prst="rect">
            <a:avLst/>
          </a:prstGeom>
          <a:solidFill>
            <a:schemeClr val="bg1">
              <a:lumMod val="85000"/>
            </a:schemeClr>
          </a:solidFill>
          <a:ln w="12700">
            <a:noFill/>
          </a:ln>
          <a:effectLst>
            <a:innerShdw blurRad="114300">
              <a:prstClr val="black"/>
            </a:innerShdw>
          </a:effectLst>
          <a:scene3d>
            <a:camera prst="orthographicFront"/>
            <a:lightRig rig="threePt" dir="t"/>
          </a:scene3d>
          <a:sp3d prstMaterial="metal">
            <a:bevelT w="165100" prst="coolSlant"/>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accent2">
                    <a:lumMod val="50000"/>
                  </a:schemeClr>
                </a:solidFill>
                <a:effectLst>
                  <a:outerShdw blurRad="38100" dist="38100" dir="2700000" algn="tl">
                    <a:srgbClr val="000000">
                      <a:alpha val="43137"/>
                    </a:srgbClr>
                  </a:outerShdw>
                </a:effectLst>
              </a:rPr>
              <a:t>Ιταλία</a:t>
            </a:r>
          </a:p>
        </p:txBody>
      </p:sp>
      <p:sp>
        <p:nvSpPr>
          <p:cNvPr id="9" name="8 - Ορθογώνιο"/>
          <p:cNvSpPr/>
          <p:nvPr/>
        </p:nvSpPr>
        <p:spPr>
          <a:xfrm>
            <a:off x="7092280" y="3898978"/>
            <a:ext cx="1728192" cy="1143744"/>
          </a:xfrm>
          <a:prstGeom prst="rect">
            <a:avLst/>
          </a:prstGeom>
          <a:solidFill>
            <a:schemeClr val="bg1">
              <a:lumMod val="85000"/>
            </a:schemeClr>
          </a:solidFill>
          <a:ln w="12700">
            <a:noFill/>
          </a:ln>
          <a:effectLst>
            <a:innerShdw blurRad="114300">
              <a:prstClr val="black"/>
            </a:innerShdw>
          </a:effectLst>
          <a:scene3d>
            <a:camera prst="orthographicFront"/>
            <a:lightRig rig="threePt" dir="t"/>
          </a:scene3d>
          <a:sp3d prstMaterial="metal">
            <a:bevelT w="165100" prst="coolSlant"/>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accent2">
                    <a:lumMod val="50000"/>
                  </a:schemeClr>
                </a:solidFill>
                <a:effectLst>
                  <a:outerShdw blurRad="38100" dist="38100" dir="2700000" algn="tl">
                    <a:srgbClr val="000000">
                      <a:alpha val="43137"/>
                    </a:srgbClr>
                  </a:outerShdw>
                </a:effectLst>
              </a:rPr>
              <a:t>Αγγλία</a:t>
            </a:r>
          </a:p>
          <a:p>
            <a:pPr algn="ctr"/>
            <a:r>
              <a:rPr lang="el-GR" sz="2800" b="1" dirty="0">
                <a:solidFill>
                  <a:schemeClr val="accent2">
                    <a:lumMod val="50000"/>
                  </a:schemeClr>
                </a:solidFill>
                <a:effectLst>
                  <a:outerShdw blurRad="38100" dist="38100" dir="2700000" algn="tl">
                    <a:srgbClr val="000000">
                      <a:alpha val="43137"/>
                    </a:srgbClr>
                  </a:outerShdw>
                </a:effectLst>
              </a:rPr>
              <a:t>Γερμανία</a:t>
            </a:r>
          </a:p>
        </p:txBody>
      </p:sp>
      <p:sp>
        <p:nvSpPr>
          <p:cNvPr id="10" name="9 - Ορθογώνιο"/>
          <p:cNvSpPr/>
          <p:nvPr/>
        </p:nvSpPr>
        <p:spPr>
          <a:xfrm>
            <a:off x="7092280" y="5452795"/>
            <a:ext cx="1800047" cy="1143744"/>
          </a:xfrm>
          <a:prstGeom prst="rect">
            <a:avLst/>
          </a:prstGeom>
          <a:solidFill>
            <a:schemeClr val="bg1">
              <a:lumMod val="85000"/>
            </a:schemeClr>
          </a:solidFill>
          <a:ln w="12700">
            <a:noFill/>
          </a:ln>
          <a:effectLst>
            <a:innerShdw blurRad="114300">
              <a:prstClr val="black"/>
            </a:innerShdw>
          </a:effectLst>
          <a:scene3d>
            <a:camera prst="orthographicFront"/>
            <a:lightRig rig="threePt" dir="t"/>
          </a:scene3d>
          <a:sp3d prstMaterial="metal">
            <a:bevelT w="165100" prst="coolSlant"/>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accent2">
                    <a:lumMod val="50000"/>
                  </a:schemeClr>
                </a:solidFill>
                <a:effectLst>
                  <a:outerShdw blurRad="38100" dist="38100" dir="2700000" algn="tl">
                    <a:srgbClr val="000000">
                      <a:alpha val="43137"/>
                    </a:srgbClr>
                  </a:outerShdw>
                </a:effectLst>
              </a:rPr>
              <a:t>Αγγλία Γαλλία</a:t>
            </a:r>
          </a:p>
        </p:txBody>
      </p:sp>
      <p:sp>
        <p:nvSpPr>
          <p:cNvPr id="13" name="12 - Δεξιό βέλος"/>
          <p:cNvSpPr/>
          <p:nvPr/>
        </p:nvSpPr>
        <p:spPr>
          <a:xfrm rot="5400000">
            <a:off x="4031940" y="944724"/>
            <a:ext cx="864096" cy="792088"/>
          </a:xfrm>
          <a:prstGeom prst="rightArrow">
            <a:avLst/>
          </a:prstGeom>
          <a:solidFill>
            <a:schemeClr val="bg1">
              <a:lumMod val="65000"/>
            </a:schemeClr>
          </a:solidFill>
          <a:ln w="12700">
            <a:noFill/>
          </a:ln>
          <a:effectLst>
            <a:outerShdw blurRad="101600" dist="635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Κατακόρυφος πάπυρος"/>
          <p:cNvSpPr/>
          <p:nvPr/>
        </p:nvSpPr>
        <p:spPr>
          <a:xfrm>
            <a:off x="4470893" y="5390882"/>
            <a:ext cx="1331640" cy="1224136"/>
          </a:xfrm>
          <a:prstGeom prst="verticalScroll">
            <a:avLst/>
          </a:prstGeom>
          <a:blipFill>
            <a:blip r:embed="rId2" cstate="print">
              <a:lum bright="-10000" contrast="20000"/>
            </a:blip>
            <a:stretch>
              <a:fillRect/>
            </a:stretch>
          </a:blipFill>
          <a:ln w="12700">
            <a:solidFill>
              <a:schemeClr val="tx1"/>
            </a:solidFill>
          </a:ln>
          <a:effectLst>
            <a:outerShdw blurRad="101600" dist="88900" dir="2700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3 - Κατακόρυφος πάπυρος">
            <a:extLst>
              <a:ext uri="{FF2B5EF4-FFF2-40B4-BE49-F238E27FC236}">
                <a16:creationId xmlns:a16="http://schemas.microsoft.com/office/drawing/2014/main" id="{939D2FD4-BDF9-421D-BF76-DF81EBFE51CC}"/>
              </a:ext>
            </a:extLst>
          </p:cNvPr>
          <p:cNvSpPr/>
          <p:nvPr/>
        </p:nvSpPr>
        <p:spPr>
          <a:xfrm>
            <a:off x="4459468" y="3887751"/>
            <a:ext cx="1331640" cy="1224136"/>
          </a:xfrm>
          <a:prstGeom prst="verticalScroll">
            <a:avLst/>
          </a:prstGeom>
          <a:blipFill>
            <a:blip r:embed="rId3"/>
            <a:stretch>
              <a:fillRect/>
            </a:stretch>
          </a:blipFill>
          <a:ln w="12700">
            <a:solidFill>
              <a:schemeClr val="tx1"/>
            </a:solidFill>
          </a:ln>
          <a:effectLst>
            <a:outerShdw blurRad="101600" dist="88900" dir="2700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3 - Κατακόρυφος πάπυρος">
            <a:extLst>
              <a:ext uri="{FF2B5EF4-FFF2-40B4-BE49-F238E27FC236}">
                <a16:creationId xmlns:a16="http://schemas.microsoft.com/office/drawing/2014/main" id="{4899E601-278C-47F1-881E-F5CDC849A5F7}"/>
              </a:ext>
            </a:extLst>
          </p:cNvPr>
          <p:cNvSpPr/>
          <p:nvPr/>
        </p:nvSpPr>
        <p:spPr>
          <a:xfrm>
            <a:off x="4463988" y="2364654"/>
            <a:ext cx="1331640" cy="1224136"/>
          </a:xfrm>
          <a:prstGeom prst="verticalScroll">
            <a:avLst/>
          </a:prstGeom>
          <a:blipFill>
            <a:blip r:embed="rId4"/>
            <a:stretch>
              <a:fillRect/>
            </a:stretch>
          </a:blipFill>
          <a:ln w="12700">
            <a:solidFill>
              <a:schemeClr val="tx1"/>
            </a:solidFill>
          </a:ln>
          <a:effectLst>
            <a:outerShdw blurRad="101600" dist="88900" dir="2700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6 - Δεξιό βέλος">
            <a:extLst>
              <a:ext uri="{FF2B5EF4-FFF2-40B4-BE49-F238E27FC236}">
                <a16:creationId xmlns:a16="http://schemas.microsoft.com/office/drawing/2014/main" id="{75D82319-6689-4CFC-854E-A4D188E6FF70}"/>
              </a:ext>
            </a:extLst>
          </p:cNvPr>
          <p:cNvSpPr/>
          <p:nvPr/>
        </p:nvSpPr>
        <p:spPr>
          <a:xfrm>
            <a:off x="5890920" y="4110810"/>
            <a:ext cx="936104" cy="720080"/>
          </a:xfrm>
          <a:prstGeom prst="rightArrow">
            <a:avLst/>
          </a:prstGeom>
          <a:solidFill>
            <a:schemeClr val="bg1">
              <a:lumMod val="65000"/>
            </a:schemeClr>
          </a:solidFill>
          <a:ln w="12700">
            <a:noFill/>
          </a:ln>
          <a:effectLst>
            <a:outerShdw blurRad="101600" dist="635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6 - Δεξιό βέλος">
            <a:extLst>
              <a:ext uri="{FF2B5EF4-FFF2-40B4-BE49-F238E27FC236}">
                <a16:creationId xmlns:a16="http://schemas.microsoft.com/office/drawing/2014/main" id="{2269A8AD-A681-4D5E-95C7-6E99C5D27A13}"/>
              </a:ext>
            </a:extLst>
          </p:cNvPr>
          <p:cNvSpPr/>
          <p:nvPr/>
        </p:nvSpPr>
        <p:spPr>
          <a:xfrm>
            <a:off x="5913613" y="5622804"/>
            <a:ext cx="936104" cy="720080"/>
          </a:xfrm>
          <a:prstGeom prst="rightArrow">
            <a:avLst/>
          </a:prstGeom>
          <a:solidFill>
            <a:schemeClr val="bg1">
              <a:lumMod val="65000"/>
            </a:schemeClr>
          </a:solidFill>
          <a:ln w="12700">
            <a:noFill/>
          </a:ln>
          <a:effectLst>
            <a:outerShdw blurRad="101600" dist="635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strVal val="#ppt_w*0.70"/>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Effect transition="in" filter="fade">
                                      <p:cBhvr>
                                        <p:cTn id="35" dur="1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strVal val="#ppt_w*0.70"/>
                                          </p:val>
                                        </p:tav>
                                        <p:tav tm="100000">
                                          <p:val>
                                            <p:strVal val="#ppt_w"/>
                                          </p:val>
                                        </p:tav>
                                      </p:tavLst>
                                    </p:anim>
                                    <p:anim calcmode="lin" valueType="num">
                                      <p:cBhvr>
                                        <p:cTn id="46" dur="1000" fill="hold"/>
                                        <p:tgtEl>
                                          <p:spTgt spid="18"/>
                                        </p:tgtEl>
                                        <p:attrNameLst>
                                          <p:attrName>ppt_h</p:attrName>
                                        </p:attrNameLst>
                                      </p:cBhvr>
                                      <p:tavLst>
                                        <p:tav tm="0">
                                          <p:val>
                                            <p:strVal val="#ppt_h"/>
                                          </p:val>
                                        </p:tav>
                                        <p:tav tm="100000">
                                          <p:val>
                                            <p:strVal val="#ppt_h"/>
                                          </p:val>
                                        </p:tav>
                                      </p:tavLst>
                                    </p:anim>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ppt_w*0.70"/>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Effect transition="in" filter="fade">
                                      <p:cBhvr>
                                        <p:cTn id="54" dur="1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1000" fill="hold"/>
                                        <p:tgtEl>
                                          <p:spTgt spid="6"/>
                                        </p:tgtEl>
                                        <p:attrNameLst>
                                          <p:attrName>ppt_w</p:attrName>
                                        </p:attrNameLst>
                                      </p:cBhvr>
                                      <p:tavLst>
                                        <p:tav tm="0">
                                          <p:val>
                                            <p:strVal val="#ppt_w*0.70"/>
                                          </p:val>
                                        </p:tav>
                                        <p:tav tm="100000">
                                          <p:val>
                                            <p:strVal val="#ppt_w"/>
                                          </p:val>
                                        </p:tav>
                                      </p:tavLst>
                                    </p:anim>
                                    <p:anim calcmode="lin" valueType="num">
                                      <p:cBhvr>
                                        <p:cTn id="60" dur="1000" fill="hold"/>
                                        <p:tgtEl>
                                          <p:spTgt spid="6"/>
                                        </p:tgtEl>
                                        <p:attrNameLst>
                                          <p:attrName>ppt_h</p:attrName>
                                        </p:attrNameLst>
                                      </p:cBhvr>
                                      <p:tavLst>
                                        <p:tav tm="0">
                                          <p:val>
                                            <p:strVal val="#ppt_h"/>
                                          </p:val>
                                        </p:tav>
                                        <p:tav tm="100000">
                                          <p:val>
                                            <p:strVal val="#ppt_h"/>
                                          </p:val>
                                        </p:tav>
                                      </p:tavLst>
                                    </p:anim>
                                    <p:animEffect transition="in" filter="fade">
                                      <p:cBhvr>
                                        <p:cTn id="61" dur="10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up)">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1000" fill="hold"/>
                                        <p:tgtEl>
                                          <p:spTgt spid="19"/>
                                        </p:tgtEl>
                                        <p:attrNameLst>
                                          <p:attrName>ppt_w</p:attrName>
                                        </p:attrNameLst>
                                      </p:cBhvr>
                                      <p:tavLst>
                                        <p:tav tm="0">
                                          <p:val>
                                            <p:strVal val="#ppt_w*0.70"/>
                                          </p:val>
                                        </p:tav>
                                        <p:tav tm="100000">
                                          <p:val>
                                            <p:strVal val="#ppt_w"/>
                                          </p:val>
                                        </p:tav>
                                      </p:tavLst>
                                    </p:anim>
                                    <p:anim calcmode="lin" valueType="num">
                                      <p:cBhvr>
                                        <p:cTn id="72" dur="1000" fill="hold"/>
                                        <p:tgtEl>
                                          <p:spTgt spid="19"/>
                                        </p:tgtEl>
                                        <p:attrNameLst>
                                          <p:attrName>ppt_h</p:attrName>
                                        </p:attrNameLst>
                                      </p:cBhvr>
                                      <p:tavLst>
                                        <p:tav tm="0">
                                          <p:val>
                                            <p:strVal val="#ppt_h"/>
                                          </p:val>
                                        </p:tav>
                                        <p:tav tm="100000">
                                          <p:val>
                                            <p:strVal val="#ppt_h"/>
                                          </p:val>
                                        </p:tav>
                                      </p:tavLst>
                                    </p:anim>
                                    <p:animEffect transition="in" filter="fade">
                                      <p:cBhvr>
                                        <p:cTn id="73" dur="10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1000" fill="hold"/>
                                        <p:tgtEl>
                                          <p:spTgt spid="10"/>
                                        </p:tgtEl>
                                        <p:attrNameLst>
                                          <p:attrName>ppt_w</p:attrName>
                                        </p:attrNameLst>
                                      </p:cBhvr>
                                      <p:tavLst>
                                        <p:tav tm="0">
                                          <p:val>
                                            <p:strVal val="#ppt_w*0.70"/>
                                          </p:val>
                                        </p:tav>
                                        <p:tav tm="100000">
                                          <p:val>
                                            <p:strVal val="#ppt_w"/>
                                          </p:val>
                                        </p:tav>
                                      </p:tavLst>
                                    </p:anim>
                                    <p:anim calcmode="lin" valueType="num">
                                      <p:cBhvr>
                                        <p:cTn id="79" dur="1000" fill="hold"/>
                                        <p:tgtEl>
                                          <p:spTgt spid="10"/>
                                        </p:tgtEl>
                                        <p:attrNameLst>
                                          <p:attrName>ppt_h</p:attrName>
                                        </p:attrNameLst>
                                      </p:cBhvr>
                                      <p:tavLst>
                                        <p:tav tm="0">
                                          <p:val>
                                            <p:strVal val="#ppt_h"/>
                                          </p:val>
                                        </p:tav>
                                        <p:tav tm="100000">
                                          <p:val>
                                            <p:strVal val="#ppt_h"/>
                                          </p:val>
                                        </p:tav>
                                      </p:tavLst>
                                    </p:anim>
                                    <p:animEffect transition="in" filter="fade">
                                      <p:cBhvr>
                                        <p:cTn id="8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4" grpId="0" animBg="1"/>
      <p:bldP spid="15" grpId="0" animBg="1"/>
      <p:bldP spid="17" grpId="0" animBg="1"/>
      <p:bldP spid="18"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63021"/>
            <a:ext cx="5940152" cy="1268760"/>
          </a:xfrm>
        </p:spPr>
        <p:txBody>
          <a:bodyPr>
            <a:normAutofit/>
          </a:bodyPr>
          <a:lstStyle/>
          <a:p>
            <a:r>
              <a:rPr lang="el-GR" sz="4000" b="1" dirty="0">
                <a:solidFill>
                  <a:srgbClr val="C00000"/>
                </a:solidFill>
                <a:effectLst>
                  <a:outerShdw blurRad="38100" dist="38100" dir="2700000" algn="tl">
                    <a:srgbClr val="000000">
                      <a:alpha val="43137"/>
                    </a:srgbClr>
                  </a:outerShdw>
                </a:effectLst>
              </a:rPr>
              <a:t>Τι είναι </a:t>
            </a:r>
            <a:r>
              <a:rPr lang="el-GR" sz="4000" b="1" dirty="0">
                <a:solidFill>
                  <a:schemeClr val="accent1">
                    <a:lumMod val="50000"/>
                  </a:schemeClr>
                </a:solidFill>
                <a:effectLst>
                  <a:outerShdw blurRad="38100" dist="38100" dir="2700000" algn="tl">
                    <a:srgbClr val="000000">
                      <a:alpha val="43137"/>
                    </a:srgbClr>
                  </a:outerShdw>
                </a:effectLst>
              </a:rPr>
              <a:t>ο μερκαντιλισμός;</a:t>
            </a:r>
          </a:p>
        </p:txBody>
      </p:sp>
      <p:sp>
        <p:nvSpPr>
          <p:cNvPr id="8" name="2 - Θέση περιεχομένου">
            <a:extLst>
              <a:ext uri="{FF2B5EF4-FFF2-40B4-BE49-F238E27FC236}">
                <a16:creationId xmlns:a16="http://schemas.microsoft.com/office/drawing/2014/main" id="{861B5BCA-B661-4963-99B6-ECF8538F9649}"/>
              </a:ext>
            </a:extLst>
          </p:cNvPr>
          <p:cNvSpPr txBox="1">
            <a:spLocks/>
          </p:cNvSpPr>
          <p:nvPr/>
        </p:nvSpPr>
        <p:spPr>
          <a:xfrm>
            <a:off x="-108520" y="2296107"/>
            <a:ext cx="8982236"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457200" algn="just">
              <a:buNone/>
            </a:pPr>
            <a:r>
              <a:rPr lang="el-GR" sz="2400" dirty="0"/>
              <a:t>Στην καρδιά του μερκαντιλισμού είναι η άποψη ότι η μεγιστοποίηση των καθαρών εξαγωγών είναι η καλύτερη διαδρομή για την εθνική ευημερία. Στην ουσία του, ο μερκαντιλισμός ταυτίζεται με τη </a:t>
            </a:r>
            <a:r>
              <a:rPr lang="el-GR" sz="2400" b="1" dirty="0"/>
              <a:t>συσσώρευση πολυτίμων μετάλλων </a:t>
            </a:r>
            <a:r>
              <a:rPr lang="el-GR" sz="2400" dirty="0"/>
              <a:t>(</a:t>
            </a:r>
            <a:r>
              <a:rPr lang="el-GR" sz="2400" dirty="0" err="1"/>
              <a:t>bullionism</a:t>
            </a:r>
            <a:r>
              <a:rPr lang="el-GR" sz="2400" dirty="0"/>
              <a:t>), την ιδέα ότι </a:t>
            </a:r>
            <a:r>
              <a:rPr lang="el-GR" sz="2400" b="1" dirty="0"/>
              <a:t>το μόνο πραγματικό μέτρο του πλούτου </a:t>
            </a:r>
            <a:r>
              <a:rPr lang="el-GR" sz="2400" dirty="0"/>
              <a:t>και της επιτυχίας </a:t>
            </a:r>
            <a:r>
              <a:rPr lang="el-GR" sz="2400" b="1" dirty="0"/>
              <a:t>μιας χώρας </a:t>
            </a:r>
            <a:r>
              <a:rPr lang="el-GR" sz="2400" dirty="0"/>
              <a:t>ήταν </a:t>
            </a:r>
            <a:r>
              <a:rPr lang="el-GR" sz="2400" b="1" dirty="0">
                <a:solidFill>
                  <a:srgbClr val="C00000"/>
                </a:solidFill>
                <a:effectLst>
                  <a:outerShdw blurRad="38100" dist="38100" dir="2700000" algn="tl">
                    <a:srgbClr val="000000">
                      <a:alpha val="43137"/>
                    </a:srgbClr>
                  </a:outerShdw>
                </a:effectLst>
              </a:rPr>
              <a:t>η ποσότητα χρυσού</a:t>
            </a:r>
            <a:r>
              <a:rPr lang="el-GR" sz="2400" dirty="0">
                <a:solidFill>
                  <a:srgbClr val="C00000"/>
                </a:solidFill>
                <a:effectLst>
                  <a:outerShdw blurRad="38100" dist="38100" dir="2700000" algn="tl">
                    <a:srgbClr val="000000">
                      <a:alpha val="43137"/>
                    </a:srgbClr>
                  </a:outerShdw>
                </a:effectLst>
              </a:rPr>
              <a:t> </a:t>
            </a:r>
            <a:r>
              <a:rPr lang="el-GR" sz="2400" dirty="0"/>
              <a:t>που κατείχε. Εάν μια χώρα είχε περισσότερο χρυσό από μια άλλη, ήταν κατ’ ανάγκη σε καλύτερη θέση. Η ιδέα αυτή είχε σημαντικές συνέπειες για την οικονομική πολιτική. Ο καλύτερος τρόπος για να εξασφαλιστεί η ευημερία της χώρας ήταν να κάνει </a:t>
            </a:r>
            <a:r>
              <a:rPr lang="el-GR" sz="2400" b="1" dirty="0">
                <a:solidFill>
                  <a:srgbClr val="C00000"/>
                </a:solidFill>
                <a:effectLst>
                  <a:outerShdw blurRad="38100" dist="38100" dir="2700000" algn="tl">
                    <a:srgbClr val="000000">
                      <a:alpha val="43137"/>
                    </a:srgbClr>
                  </a:outerShdw>
                </a:effectLst>
              </a:rPr>
              <a:t>λίγες εισαγωγές </a:t>
            </a:r>
            <a:r>
              <a:rPr lang="el-GR" sz="2400" dirty="0"/>
              <a:t>και </a:t>
            </a:r>
            <a:r>
              <a:rPr lang="el-GR" sz="2400" b="1" dirty="0">
                <a:solidFill>
                  <a:srgbClr val="C00000"/>
                </a:solidFill>
                <a:effectLst>
                  <a:outerShdw blurRad="38100" dist="38100" dir="2700000" algn="tl">
                    <a:srgbClr val="000000">
                      <a:alpha val="43137"/>
                    </a:srgbClr>
                  </a:outerShdw>
                </a:effectLst>
              </a:rPr>
              <a:t>πολλές εξαγωγές</a:t>
            </a:r>
            <a:r>
              <a:rPr lang="el-GR" sz="2400" dirty="0"/>
              <a:t>, δημιουργώντας έτσι μια καθαρή εισροή ξένου συναλλάγματος και </a:t>
            </a:r>
            <a:r>
              <a:rPr lang="el-GR" sz="2400" b="1" dirty="0"/>
              <a:t>μεγιστοποιώντας τα αποθέματα χρυσού</a:t>
            </a:r>
            <a:r>
              <a:rPr lang="el-GR" sz="2400" dirty="0"/>
              <a:t>!</a:t>
            </a:r>
          </a:p>
        </p:txBody>
      </p:sp>
      <p:pic>
        <p:nvPicPr>
          <p:cNvPr id="9" name="Picture 2" descr="Πόσο αξίζει μια ράβδος χρυσού;">
            <a:extLst>
              <a:ext uri="{FF2B5EF4-FFF2-40B4-BE49-F238E27FC236}">
                <a16:creationId xmlns:a16="http://schemas.microsoft.com/office/drawing/2014/main" id="{B066D288-B886-41D0-9AA6-5EBAD1D9A12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34" t="15436" r="7296" b="5853"/>
          <a:stretch/>
        </p:blipFill>
        <p:spPr bwMode="auto">
          <a:xfrm>
            <a:off x="6065277" y="241413"/>
            <a:ext cx="2808439" cy="1759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6B207FAE-A295-41B4-B745-8EF9DAF8F714}"/>
              </a:ext>
            </a:extLst>
          </p:cNvPr>
          <p:cNvSpPr/>
          <p:nvPr/>
        </p:nvSpPr>
        <p:spPr>
          <a:xfrm>
            <a:off x="2564396" y="1121044"/>
            <a:ext cx="1170384" cy="1133574"/>
          </a:xfrm>
          <a:prstGeom prst="downArrow">
            <a:avLst/>
          </a:prstGeom>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40196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396552" y="-315416"/>
            <a:ext cx="10369152" cy="7766856"/>
          </a:xfrm>
          <a:prstGeom prst="rect">
            <a:avLst/>
          </a:prstGeom>
        </p:spPr>
      </p:pic>
      <p:sp>
        <p:nvSpPr>
          <p:cNvPr id="2" name="1 - Τίτλος"/>
          <p:cNvSpPr>
            <a:spLocks noGrp="1"/>
          </p:cNvSpPr>
          <p:nvPr>
            <p:ph type="ctrTitle"/>
          </p:nvPr>
        </p:nvSpPr>
        <p:spPr>
          <a:xfrm>
            <a:off x="829816" y="2549971"/>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Οικονομολόγοι διαφωτιστές</a:t>
            </a:r>
            <a:br>
              <a:rPr lang="el-GR" sz="4800" b="1" dirty="0">
                <a:solidFill>
                  <a:srgbClr val="C00000"/>
                </a:solidFill>
                <a:effectLst>
                  <a:outerShdw blurRad="38100" dist="38100" dir="2700000" algn="tl">
                    <a:srgbClr val="000000">
                      <a:alpha val="43137"/>
                    </a:srgbClr>
                  </a:outerShdw>
                </a:effectLst>
                <a:latin typeface="Arial Black" pitchFamily="34" charset="0"/>
              </a:rPr>
            </a:br>
            <a:r>
              <a:rPr lang="el-GR" sz="4800" b="1" dirty="0">
                <a:solidFill>
                  <a:srgbClr val="C00000"/>
                </a:solidFill>
                <a:effectLst>
                  <a:outerShdw blurRad="38100" dist="38100" dir="2700000" algn="tl">
                    <a:srgbClr val="000000">
                      <a:alpha val="43137"/>
                    </a:srgbClr>
                  </a:outerShdw>
                </a:effectLst>
                <a:latin typeface="Arial Black" pitchFamily="34" charset="0"/>
              </a:rPr>
              <a:t>Φυσιοκράτες</a:t>
            </a:r>
          </a:p>
        </p:txBody>
      </p:sp>
    </p:spTree>
    <p:extLst>
      <p:ext uri="{BB962C8B-B14F-4D97-AF65-F5344CB8AC3E}">
        <p14:creationId xmlns:p14="http://schemas.microsoft.com/office/powerpoint/2010/main" val="22986747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63888" y="241983"/>
            <a:ext cx="5894355" cy="3187017"/>
          </a:xfrm>
        </p:spPr>
        <p:txBody>
          <a:bodyPr>
            <a:normAutofit/>
          </a:bodyPr>
          <a:lstStyle/>
          <a:p>
            <a:pPr indent="0" algn="ctr">
              <a:spcBef>
                <a:spcPts val="0"/>
              </a:spcBef>
              <a:buNone/>
            </a:pPr>
            <a:r>
              <a:rPr lang="el-GR" sz="2800" b="1" dirty="0">
                <a:solidFill>
                  <a:srgbClr val="002060"/>
                </a:solidFill>
              </a:rPr>
              <a:t>Ήταν οπαδοί της </a:t>
            </a:r>
            <a:endParaRPr lang="en-US" sz="2800" b="1" dirty="0">
              <a:solidFill>
                <a:srgbClr val="002060"/>
              </a:solidFill>
            </a:endParaRPr>
          </a:p>
          <a:p>
            <a:pPr indent="0" algn="ctr">
              <a:spcBef>
                <a:spcPts val="0"/>
              </a:spcBef>
              <a:buNone/>
            </a:pPr>
            <a:r>
              <a:rPr lang="el-GR" sz="2800" b="1" dirty="0">
                <a:solidFill>
                  <a:srgbClr val="C00000"/>
                </a:solidFill>
                <a:effectLst>
                  <a:outerShdw blurRad="38100" dist="38100" dir="2700000" algn="tl">
                    <a:srgbClr val="000000">
                      <a:alpha val="43137"/>
                    </a:srgbClr>
                  </a:outerShdw>
                </a:effectLst>
              </a:rPr>
              <a:t>φιλελεύθερης οικονομίας</a:t>
            </a:r>
            <a:r>
              <a:rPr lang="el-GR" sz="2800" dirty="0"/>
              <a:t>. </a:t>
            </a:r>
          </a:p>
          <a:p>
            <a:pPr indent="0" algn="ctr">
              <a:spcBef>
                <a:spcPts val="0"/>
              </a:spcBef>
              <a:buNone/>
            </a:pPr>
            <a:r>
              <a:rPr lang="el-GR" sz="2800" b="1" dirty="0">
                <a:solidFill>
                  <a:srgbClr val="002060"/>
                </a:solidFill>
              </a:rPr>
              <a:t>Θεωρούσαν τη γεωργία </a:t>
            </a:r>
            <a:endParaRPr lang="en-US" sz="2800" b="1" dirty="0">
              <a:solidFill>
                <a:srgbClr val="002060"/>
              </a:solidFill>
            </a:endParaRPr>
          </a:p>
          <a:p>
            <a:pPr indent="0" algn="ctr">
              <a:spcBef>
                <a:spcPts val="0"/>
              </a:spcBef>
              <a:buNone/>
            </a:pPr>
            <a:r>
              <a:rPr lang="el-GR" sz="2800" b="1" dirty="0">
                <a:solidFill>
                  <a:srgbClr val="002060"/>
                </a:solidFill>
              </a:rPr>
              <a:t>ως βασική πηγή πλούτου.</a:t>
            </a:r>
          </a:p>
          <a:p>
            <a:pPr indent="0" algn="ctr">
              <a:spcBef>
                <a:spcPts val="0"/>
              </a:spcBef>
              <a:buNone/>
            </a:pPr>
            <a:r>
              <a:rPr lang="el-GR" sz="2800" b="1" dirty="0">
                <a:solidFill>
                  <a:srgbClr val="002060"/>
                </a:solidFill>
              </a:rPr>
              <a:t>Πρέπει να εφαρμοστούν </a:t>
            </a:r>
            <a:endParaRPr lang="en-US" sz="2800" b="1" dirty="0">
              <a:solidFill>
                <a:srgbClr val="002060"/>
              </a:solidFill>
            </a:endParaRPr>
          </a:p>
          <a:p>
            <a:pPr indent="0" algn="ctr">
              <a:spcBef>
                <a:spcPts val="0"/>
              </a:spcBef>
              <a:buNone/>
            </a:pPr>
            <a:r>
              <a:rPr lang="el-GR" sz="2800" b="1" dirty="0">
                <a:solidFill>
                  <a:srgbClr val="002060"/>
                </a:solidFill>
              </a:rPr>
              <a:t>στην οικονομία </a:t>
            </a:r>
            <a:endParaRPr lang="en-US" sz="2800" b="1" dirty="0">
              <a:solidFill>
                <a:srgbClr val="002060"/>
              </a:solidFill>
            </a:endParaRPr>
          </a:p>
          <a:p>
            <a:pPr indent="0" algn="ctr">
              <a:spcBef>
                <a:spcPts val="0"/>
              </a:spcBef>
              <a:buNone/>
            </a:pPr>
            <a:r>
              <a:rPr lang="el-GR" sz="2800" b="1" dirty="0">
                <a:solidFill>
                  <a:srgbClr val="002060"/>
                </a:solidFill>
              </a:rPr>
              <a:t>οι </a:t>
            </a:r>
            <a:r>
              <a:rPr lang="el-GR" sz="2800" b="1" dirty="0">
                <a:solidFill>
                  <a:srgbClr val="C00000"/>
                </a:solidFill>
                <a:effectLst>
                  <a:outerShdw blurRad="38100" dist="38100" dir="2700000" algn="tl">
                    <a:srgbClr val="000000">
                      <a:alpha val="43137"/>
                    </a:srgbClr>
                  </a:outerShdw>
                </a:effectLst>
              </a:rPr>
              <a:t>βασικοί νόμοι της φύσης</a:t>
            </a:r>
            <a:r>
              <a:rPr lang="el-GR" sz="2800" dirty="0"/>
              <a:t>.</a:t>
            </a:r>
          </a:p>
        </p:txBody>
      </p:sp>
      <p:pic>
        <p:nvPicPr>
          <p:cNvPr id="4098" name="Picture 2" descr="undefined">
            <a:extLst>
              <a:ext uri="{FF2B5EF4-FFF2-40B4-BE49-F238E27FC236}">
                <a16:creationId xmlns:a16="http://schemas.microsoft.com/office/drawing/2014/main" id="{30EF8A12-69D9-4428-92A2-50E397D98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15069"/>
            <a:ext cx="3384376" cy="5151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2 - Θέση περιεχομένου">
            <a:extLst>
              <a:ext uri="{FF2B5EF4-FFF2-40B4-BE49-F238E27FC236}">
                <a16:creationId xmlns:a16="http://schemas.microsoft.com/office/drawing/2014/main" id="{EF084627-BA9E-499A-867E-083B26C5356D}"/>
              </a:ext>
            </a:extLst>
          </p:cNvPr>
          <p:cNvSpPr txBox="1">
            <a:spLocks/>
          </p:cNvSpPr>
          <p:nvPr/>
        </p:nvSpPr>
        <p:spPr>
          <a:xfrm>
            <a:off x="0" y="5877272"/>
            <a:ext cx="9180512" cy="980728"/>
          </a:xfrm>
          <a:prstGeom prst="rect">
            <a:avLst/>
          </a:prstGeom>
          <a:solidFill>
            <a:schemeClr val="bg1">
              <a:lumMod val="65000"/>
            </a:schemeClr>
          </a:solid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buFont typeface="Arial" pitchFamily="34" charset="0"/>
              <a:buNone/>
            </a:pPr>
            <a:r>
              <a:rPr lang="el-GR" b="1" dirty="0">
                <a:solidFill>
                  <a:srgbClr val="002060"/>
                </a:solidFill>
              </a:rPr>
              <a:t>Την ονομασία </a:t>
            </a:r>
            <a:r>
              <a:rPr lang="el-GR" b="1" dirty="0">
                <a:solidFill>
                  <a:srgbClr val="C00000"/>
                </a:solidFill>
                <a:effectLst>
                  <a:outerShdw blurRad="38100" dist="38100" dir="2700000" algn="tl">
                    <a:srgbClr val="000000">
                      <a:alpha val="43137"/>
                    </a:srgbClr>
                  </a:outerShdw>
                </a:effectLst>
              </a:rPr>
              <a:t>Φυσιοκράτες</a:t>
            </a:r>
            <a:r>
              <a:rPr lang="el-GR" b="1" dirty="0">
                <a:solidFill>
                  <a:srgbClr val="002060"/>
                </a:solidFill>
              </a:rPr>
              <a:t> έδωσε ένας εκπρόσωπός τους, </a:t>
            </a:r>
          </a:p>
          <a:p>
            <a:pPr indent="0" algn="ctr">
              <a:buFont typeface="Arial" pitchFamily="34" charset="0"/>
              <a:buNone/>
            </a:pPr>
            <a:r>
              <a:rPr lang="el-GR" b="1" dirty="0">
                <a:solidFill>
                  <a:srgbClr val="002060"/>
                </a:solidFill>
              </a:rPr>
              <a:t>ο </a:t>
            </a:r>
            <a:r>
              <a:rPr lang="el-GR" b="1" dirty="0">
                <a:solidFill>
                  <a:srgbClr val="C00000"/>
                </a:solidFill>
                <a:effectLst>
                  <a:outerShdw blurRad="38100" dist="38100" dir="2700000" algn="tl">
                    <a:srgbClr val="000000">
                      <a:alpha val="43137"/>
                    </a:srgbClr>
                  </a:outerShdw>
                </a:effectLst>
              </a:rPr>
              <a:t>Πιερ Ντι </a:t>
            </a:r>
            <a:r>
              <a:rPr lang="el-GR" b="1" dirty="0" err="1">
                <a:solidFill>
                  <a:srgbClr val="C00000"/>
                </a:solidFill>
                <a:effectLst>
                  <a:outerShdw blurRad="38100" dist="38100" dir="2700000" algn="tl">
                    <a:srgbClr val="000000">
                      <a:alpha val="43137"/>
                    </a:srgbClr>
                  </a:outerShdw>
                </a:effectLst>
              </a:rPr>
              <a:t>Πον</a:t>
            </a:r>
            <a:r>
              <a:rPr lang="el-GR" b="1" dirty="0">
                <a:solidFill>
                  <a:srgbClr val="C00000"/>
                </a:solidFill>
                <a:effectLst>
                  <a:outerShdw blurRad="38100" dist="38100" dir="2700000" algn="tl">
                    <a:srgbClr val="000000">
                      <a:alpha val="43137"/>
                    </a:srgbClr>
                  </a:outerShdw>
                </a:effectLst>
              </a:rPr>
              <a:t> Ντε </a:t>
            </a:r>
            <a:r>
              <a:rPr lang="el-GR" b="1" dirty="0" err="1">
                <a:solidFill>
                  <a:srgbClr val="C00000"/>
                </a:solidFill>
                <a:effectLst>
                  <a:outerShdw blurRad="38100" dist="38100" dir="2700000" algn="tl">
                    <a:srgbClr val="000000">
                      <a:alpha val="43137"/>
                    </a:srgbClr>
                  </a:outerShdw>
                </a:effectLst>
              </a:rPr>
              <a:t>Νεμούρ</a:t>
            </a:r>
            <a:endParaRPr lang="el-GR" b="1" dirty="0">
              <a:solidFill>
                <a:srgbClr val="C00000"/>
              </a:solidFill>
              <a:effectLst>
                <a:outerShdw blurRad="38100" dist="38100" dir="2700000" algn="tl">
                  <a:srgbClr val="000000">
                    <a:alpha val="43137"/>
                  </a:srgbClr>
                </a:outerShdw>
              </a:effectLst>
            </a:endParaRPr>
          </a:p>
        </p:txBody>
      </p:sp>
      <p:sp>
        <p:nvSpPr>
          <p:cNvPr id="6" name="2 - Θέση περιεχομένου">
            <a:extLst>
              <a:ext uri="{FF2B5EF4-FFF2-40B4-BE49-F238E27FC236}">
                <a16:creationId xmlns:a16="http://schemas.microsoft.com/office/drawing/2014/main" id="{B98F845E-3F82-468B-9F7E-8202E9EE4E67}"/>
              </a:ext>
            </a:extLst>
          </p:cNvPr>
          <p:cNvSpPr txBox="1">
            <a:spLocks/>
          </p:cNvSpPr>
          <p:nvPr/>
        </p:nvSpPr>
        <p:spPr>
          <a:xfrm>
            <a:off x="3923928" y="4334741"/>
            <a:ext cx="4968552" cy="14796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buNone/>
            </a:pPr>
            <a:r>
              <a:rPr lang="el-GR" sz="2800" b="1" dirty="0">
                <a:solidFill>
                  <a:srgbClr val="002060"/>
                </a:solidFill>
              </a:rPr>
              <a:t>Άρα </a:t>
            </a:r>
            <a:r>
              <a:rPr lang="el-GR" sz="2800" b="1" dirty="0">
                <a:solidFill>
                  <a:srgbClr val="C00000"/>
                </a:solidFill>
                <a:effectLst>
                  <a:outerShdw blurRad="38100" dist="38100" dir="2700000" algn="tl">
                    <a:srgbClr val="000000">
                      <a:alpha val="43137"/>
                    </a:srgbClr>
                  </a:outerShdw>
                </a:effectLst>
              </a:rPr>
              <a:t>ΔΕΝ ΠΡΕΠΕΙ </a:t>
            </a:r>
            <a:r>
              <a:rPr lang="el-GR" sz="2800" b="1" dirty="0">
                <a:solidFill>
                  <a:srgbClr val="002060"/>
                </a:solidFill>
              </a:rPr>
              <a:t>να εμποδίζεται η </a:t>
            </a:r>
            <a:r>
              <a:rPr lang="el-GR" sz="2800" b="1" dirty="0">
                <a:solidFill>
                  <a:srgbClr val="C00000"/>
                </a:solidFill>
                <a:effectLst>
                  <a:outerShdw blurRad="38100" dist="38100" dir="2700000" algn="tl">
                    <a:srgbClr val="000000">
                      <a:alpha val="43137"/>
                    </a:srgbClr>
                  </a:outerShdw>
                </a:effectLst>
              </a:rPr>
              <a:t>φιλελεύθερη</a:t>
            </a:r>
            <a:r>
              <a:rPr lang="el-GR" sz="2800" b="1" dirty="0">
                <a:solidFill>
                  <a:srgbClr val="002060"/>
                </a:solidFill>
              </a:rPr>
              <a:t> οικονομική δραστηριότητα.</a:t>
            </a:r>
          </a:p>
        </p:txBody>
      </p:sp>
      <p:sp>
        <p:nvSpPr>
          <p:cNvPr id="7" name="Arrow: Down 6">
            <a:extLst>
              <a:ext uri="{FF2B5EF4-FFF2-40B4-BE49-F238E27FC236}">
                <a16:creationId xmlns:a16="http://schemas.microsoft.com/office/drawing/2014/main" id="{A950127F-6417-4C86-AC8C-DDA727554FB4}"/>
              </a:ext>
            </a:extLst>
          </p:cNvPr>
          <p:cNvSpPr/>
          <p:nvPr/>
        </p:nvSpPr>
        <p:spPr>
          <a:xfrm>
            <a:off x="5997881" y="3429000"/>
            <a:ext cx="1170384" cy="886891"/>
          </a:xfrm>
          <a:prstGeom prst="downArrow">
            <a:avLst/>
          </a:prstGeom>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88912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up)">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fade">
                                      <p:cBhvr>
                                        <p:cTn id="47" dur="10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build="p"/>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611560" y="442490"/>
            <a:ext cx="7524824" cy="720080"/>
          </a:xfrm>
        </p:spPr>
        <p:txBody>
          <a:bodyPr>
            <a:normAutofit/>
          </a:bodyPr>
          <a:lstStyle/>
          <a:p>
            <a:pPr indent="0" algn="ctr">
              <a:buNone/>
            </a:pPr>
            <a:r>
              <a:rPr lang="el-GR" dirty="0">
                <a:solidFill>
                  <a:srgbClr val="002060"/>
                </a:solidFill>
              </a:rPr>
              <a:t>Οι σπουδαιότεροι φυσιοκράτες ήταν:</a:t>
            </a:r>
          </a:p>
        </p:txBody>
      </p:sp>
      <p:pic>
        <p:nvPicPr>
          <p:cNvPr id="3074" name="Picture 2">
            <a:extLst>
              <a:ext uri="{FF2B5EF4-FFF2-40B4-BE49-F238E27FC236}">
                <a16:creationId xmlns:a16="http://schemas.microsoft.com/office/drawing/2014/main" id="{E1725E08-70C0-476B-9590-9E450E064BC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93582" y="3356992"/>
            <a:ext cx="2524583"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2 - Θέση περιεχομένου">
            <a:extLst>
              <a:ext uri="{FF2B5EF4-FFF2-40B4-BE49-F238E27FC236}">
                <a16:creationId xmlns:a16="http://schemas.microsoft.com/office/drawing/2014/main" id="{69FA4744-B1CB-417B-89BA-C0C036326601}"/>
              </a:ext>
            </a:extLst>
          </p:cNvPr>
          <p:cNvSpPr txBox="1">
            <a:spLocks/>
          </p:cNvSpPr>
          <p:nvPr/>
        </p:nvSpPr>
        <p:spPr>
          <a:xfrm>
            <a:off x="761828" y="2495032"/>
            <a:ext cx="1905000"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buFont typeface="Arial" pitchFamily="34" charset="0"/>
              <a:buNone/>
            </a:pPr>
            <a:r>
              <a:rPr lang="el-GR" sz="4000" b="1" dirty="0" err="1">
                <a:solidFill>
                  <a:srgbClr val="C00000"/>
                </a:solidFill>
                <a:effectLst>
                  <a:outerShdw blurRad="38100" dist="38100" dir="2700000" algn="tl">
                    <a:srgbClr val="000000">
                      <a:alpha val="43137"/>
                    </a:srgbClr>
                  </a:outerShdw>
                </a:effectLst>
              </a:rPr>
              <a:t>Κεναί</a:t>
            </a:r>
            <a:endParaRPr lang="el-GR" sz="4000" b="1" dirty="0">
              <a:solidFill>
                <a:srgbClr val="C00000"/>
              </a:solidFill>
              <a:effectLst>
                <a:outerShdw blurRad="38100" dist="38100" dir="2700000" algn="tl">
                  <a:srgbClr val="000000">
                    <a:alpha val="43137"/>
                  </a:srgbClr>
                </a:outerShdw>
              </a:effectLst>
            </a:endParaRPr>
          </a:p>
        </p:txBody>
      </p:sp>
      <p:sp>
        <p:nvSpPr>
          <p:cNvPr id="5" name="2 - Θέση περιεχομένου">
            <a:extLst>
              <a:ext uri="{FF2B5EF4-FFF2-40B4-BE49-F238E27FC236}">
                <a16:creationId xmlns:a16="http://schemas.microsoft.com/office/drawing/2014/main" id="{ADD8B242-FF87-4779-859D-4428F4AB20BE}"/>
              </a:ext>
            </a:extLst>
          </p:cNvPr>
          <p:cNvSpPr txBox="1">
            <a:spLocks/>
          </p:cNvSpPr>
          <p:nvPr/>
        </p:nvSpPr>
        <p:spPr>
          <a:xfrm>
            <a:off x="3211596" y="4857304"/>
            <a:ext cx="2324751" cy="1136801"/>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buFont typeface="Arial" pitchFamily="34" charset="0"/>
              <a:buNone/>
            </a:pPr>
            <a:r>
              <a:rPr lang="el-GR" sz="4000" b="1" dirty="0" err="1">
                <a:solidFill>
                  <a:srgbClr val="C00000"/>
                </a:solidFill>
                <a:effectLst>
                  <a:outerShdw blurRad="38100" dist="38100" dir="2700000" algn="tl">
                    <a:srgbClr val="000000">
                      <a:alpha val="43137"/>
                    </a:srgbClr>
                  </a:outerShdw>
                </a:effectLst>
              </a:rPr>
              <a:t>Γκουρναί</a:t>
            </a:r>
            <a:endParaRPr lang="el-GR" sz="4000" b="1" dirty="0">
              <a:solidFill>
                <a:srgbClr val="C00000"/>
              </a:solidFill>
              <a:effectLst>
                <a:outerShdw blurRad="38100" dist="38100" dir="2700000" algn="tl">
                  <a:srgbClr val="000000">
                    <a:alpha val="43137"/>
                  </a:srgbClr>
                </a:outerShdw>
              </a:effectLst>
            </a:endParaRPr>
          </a:p>
        </p:txBody>
      </p:sp>
      <p:sp>
        <p:nvSpPr>
          <p:cNvPr id="7" name="2 - Θέση περιεχομένου">
            <a:extLst>
              <a:ext uri="{FF2B5EF4-FFF2-40B4-BE49-F238E27FC236}">
                <a16:creationId xmlns:a16="http://schemas.microsoft.com/office/drawing/2014/main" id="{63BD27B3-9DE1-4C84-A791-3D78F65077F4}"/>
              </a:ext>
            </a:extLst>
          </p:cNvPr>
          <p:cNvSpPr txBox="1">
            <a:spLocks/>
          </p:cNvSpPr>
          <p:nvPr/>
        </p:nvSpPr>
        <p:spPr>
          <a:xfrm>
            <a:off x="5724128" y="2436215"/>
            <a:ext cx="2553072"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buFont typeface="Arial" pitchFamily="34" charset="0"/>
              <a:buNone/>
            </a:pPr>
            <a:r>
              <a:rPr lang="el-GR" sz="4000" b="1" dirty="0" err="1">
                <a:solidFill>
                  <a:srgbClr val="C00000"/>
                </a:solidFill>
                <a:effectLst>
                  <a:outerShdw blurRad="38100" dist="38100" dir="2700000" algn="tl">
                    <a:srgbClr val="000000">
                      <a:alpha val="43137"/>
                    </a:srgbClr>
                  </a:outerShdw>
                </a:effectLst>
              </a:rPr>
              <a:t>Τυργκώ</a:t>
            </a:r>
            <a:endParaRPr lang="el-GR" sz="4000" b="1" dirty="0">
              <a:solidFill>
                <a:srgbClr val="C00000"/>
              </a:solidFill>
              <a:effectLst>
                <a:outerShdw blurRad="38100" dist="38100" dir="2700000" algn="tl">
                  <a:srgbClr val="000000">
                    <a:alpha val="43137"/>
                  </a:srgbClr>
                </a:outerShdw>
              </a:effectLst>
            </a:endParaRPr>
          </a:p>
        </p:txBody>
      </p:sp>
      <p:pic>
        <p:nvPicPr>
          <p:cNvPr id="3076" name="Picture 4">
            <a:extLst>
              <a:ext uri="{FF2B5EF4-FFF2-40B4-BE49-F238E27FC236}">
                <a16:creationId xmlns:a16="http://schemas.microsoft.com/office/drawing/2014/main" id="{8804B38D-10B6-41C3-B4E5-AC43E61DB3B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8448" y="3443119"/>
            <a:ext cx="2601970" cy="309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1DA29381-F78A-402F-AFB0-34A378B0FE85}"/>
              </a:ext>
            </a:extLst>
          </p:cNvPr>
          <p:cNvSpPr/>
          <p:nvPr/>
        </p:nvSpPr>
        <p:spPr>
          <a:xfrm rot="2057943">
            <a:off x="2600574" y="1162447"/>
            <a:ext cx="854663" cy="1286733"/>
          </a:xfrm>
          <a:prstGeom prst="downArrow">
            <a:avLst/>
          </a:prstGeom>
          <a:ln>
            <a:noFill/>
          </a:ln>
          <a:effectLst>
            <a:outerShdw blurRad="1397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Arrow: Down 8">
            <a:extLst>
              <a:ext uri="{FF2B5EF4-FFF2-40B4-BE49-F238E27FC236}">
                <a16:creationId xmlns:a16="http://schemas.microsoft.com/office/drawing/2014/main" id="{207C4A0A-4B6C-4225-A73D-B2922DD28C29}"/>
              </a:ext>
            </a:extLst>
          </p:cNvPr>
          <p:cNvSpPr/>
          <p:nvPr/>
        </p:nvSpPr>
        <p:spPr>
          <a:xfrm>
            <a:off x="4120491" y="1161218"/>
            <a:ext cx="854663" cy="3387708"/>
          </a:xfrm>
          <a:prstGeom prst="downArrow">
            <a:avLst/>
          </a:prstGeom>
          <a:ln>
            <a:noFill/>
          </a:ln>
          <a:effectLst>
            <a:outerShdw blurRad="1397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Arrow: Down 9">
            <a:extLst>
              <a:ext uri="{FF2B5EF4-FFF2-40B4-BE49-F238E27FC236}">
                <a16:creationId xmlns:a16="http://schemas.microsoft.com/office/drawing/2014/main" id="{8F344C30-BBE2-4D44-9003-6B23EBC7208D}"/>
              </a:ext>
            </a:extLst>
          </p:cNvPr>
          <p:cNvSpPr/>
          <p:nvPr/>
        </p:nvSpPr>
        <p:spPr>
          <a:xfrm rot="19440198">
            <a:off x="5783033" y="1099804"/>
            <a:ext cx="854663" cy="1286733"/>
          </a:xfrm>
          <a:prstGeom prst="downArrow">
            <a:avLst/>
          </a:prstGeom>
          <a:ln>
            <a:noFill/>
          </a:ln>
          <a:effectLst>
            <a:outerShdw blurRad="1397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071793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up)">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076"/>
                                        </p:tgtEl>
                                        <p:attrNameLst>
                                          <p:attrName>style.visibility</p:attrName>
                                        </p:attrNameLst>
                                      </p:cBhvr>
                                      <p:to>
                                        <p:strVal val="visible"/>
                                      </p:to>
                                    </p:set>
                                    <p:animEffect transition="in" filter="wipe(up)">
                                      <p:cBhvr>
                                        <p:cTn id="4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build="p"/>
      <p:bldP spid="2" grpId="0" animBg="1"/>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67376" y="1052736"/>
            <a:ext cx="4356472" cy="1139454"/>
          </a:xfrm>
        </p:spPr>
        <p:txBody>
          <a:bodyPr>
            <a:normAutofit/>
          </a:bodyPr>
          <a:lstStyle/>
          <a:p>
            <a:pPr indent="0" algn="ctr">
              <a:buNone/>
            </a:pPr>
            <a:r>
              <a:rPr lang="el-GR" b="1" dirty="0">
                <a:solidFill>
                  <a:srgbClr val="C00000"/>
                </a:solidFill>
                <a:effectLst>
                  <a:outerShdw blurRad="38100" dist="38100" dir="2700000" algn="tl">
                    <a:srgbClr val="000000">
                      <a:alpha val="43137"/>
                    </a:srgbClr>
                  </a:outerShdw>
                </a:effectLst>
              </a:rPr>
              <a:t>ΟΙΚΟΝΟΜΙΚΟΣ ΦΙΛΕΛΕΥΘΕΡΙΣΜΟΣ</a:t>
            </a:r>
          </a:p>
        </p:txBody>
      </p:sp>
      <p:pic>
        <p:nvPicPr>
          <p:cNvPr id="5124" name="Picture 4">
            <a:extLst>
              <a:ext uri="{FF2B5EF4-FFF2-40B4-BE49-F238E27FC236}">
                <a16:creationId xmlns:a16="http://schemas.microsoft.com/office/drawing/2014/main" id="{40141355-CF17-4123-8910-EC6444BC1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6" y="0"/>
            <a:ext cx="459422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65CD4548-E052-4276-B698-90B5CB44046F}"/>
              </a:ext>
            </a:extLst>
          </p:cNvPr>
          <p:cNvSpPr/>
          <p:nvPr/>
        </p:nvSpPr>
        <p:spPr>
          <a:xfrm>
            <a:off x="5292080" y="2954576"/>
            <a:ext cx="3578696" cy="3232929"/>
          </a:xfrm>
          <a:prstGeom prst="wedgeEllipseCallout">
            <a:avLst>
              <a:gd name="adj1" fmla="val -83799"/>
              <a:gd name="adj2" fmla="val -54793"/>
            </a:avLst>
          </a:prstGeom>
          <a:solidFill>
            <a:schemeClr val="bg1"/>
          </a:solidFill>
          <a:ln>
            <a:noFill/>
          </a:ln>
          <a:effectLst>
            <a:outerShdw blurRad="2286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C00000"/>
                </a:solidFill>
                <a:effectLst>
                  <a:outerShdw blurRad="38100" dist="38100" dir="2700000" algn="tl">
                    <a:srgbClr val="000000">
                      <a:alpha val="43137"/>
                    </a:srgbClr>
                  </a:outerShdw>
                </a:effectLst>
              </a:rPr>
              <a:t>Ο νόμος της προσφοράς και της ζήτησης </a:t>
            </a:r>
            <a:r>
              <a:rPr lang="el-GR" b="1" dirty="0">
                <a:solidFill>
                  <a:srgbClr val="002060"/>
                </a:solidFill>
                <a:effectLst>
                  <a:outerShdw blurRad="38100" dist="38100" dir="2700000" algn="tl">
                    <a:srgbClr val="000000">
                      <a:alpha val="43137"/>
                    </a:srgbClr>
                  </a:outerShdw>
                </a:effectLst>
              </a:rPr>
              <a:t>ρυθμίζει την παραγωγή, τη διακίνηση και τις τιμές των αγαθών!</a:t>
            </a:r>
          </a:p>
        </p:txBody>
      </p:sp>
      <p:sp>
        <p:nvSpPr>
          <p:cNvPr id="4" name="2 - Θέση περιεχομένου">
            <a:extLst>
              <a:ext uri="{FF2B5EF4-FFF2-40B4-BE49-F238E27FC236}">
                <a16:creationId xmlns:a16="http://schemas.microsoft.com/office/drawing/2014/main" id="{69FA4744-B1CB-417B-89BA-C0C036326601}"/>
              </a:ext>
            </a:extLst>
          </p:cNvPr>
          <p:cNvSpPr txBox="1">
            <a:spLocks/>
          </p:cNvSpPr>
          <p:nvPr/>
        </p:nvSpPr>
        <p:spPr>
          <a:xfrm>
            <a:off x="1115616" y="5503485"/>
            <a:ext cx="2732608" cy="720080"/>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l-GR" sz="3600" b="1" dirty="0" err="1">
                <a:solidFill>
                  <a:srgbClr val="002060"/>
                </a:solidFill>
              </a:rPr>
              <a:t>Άνταμ</a:t>
            </a:r>
            <a:r>
              <a:rPr lang="el-GR" sz="3600" b="1" dirty="0">
                <a:solidFill>
                  <a:srgbClr val="002060"/>
                </a:solidFill>
              </a:rPr>
              <a:t> Σμίθ</a:t>
            </a:r>
          </a:p>
        </p:txBody>
      </p:sp>
    </p:spTree>
    <p:extLst>
      <p:ext uri="{BB962C8B-B14F-4D97-AF65-F5344CB8AC3E}">
        <p14:creationId xmlns:p14="http://schemas.microsoft.com/office/powerpoint/2010/main" val="2895550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3712" y="222361"/>
            <a:ext cx="9144000" cy="1139454"/>
          </a:xfrm>
        </p:spPr>
        <p:txBody>
          <a:bodyPr>
            <a:noAutofit/>
          </a:bodyPr>
          <a:lstStyle/>
          <a:p>
            <a:pPr indent="0" algn="ctr">
              <a:buNone/>
            </a:pPr>
            <a:r>
              <a:rPr lang="el-GR" sz="6000" b="1" dirty="0">
                <a:solidFill>
                  <a:srgbClr val="C00000"/>
                </a:solidFill>
                <a:effectLst>
                  <a:outerShdw blurRad="38100" dist="38100" dir="2700000" algn="tl">
                    <a:srgbClr val="000000">
                      <a:alpha val="43137"/>
                    </a:srgbClr>
                  </a:outerShdw>
                </a:effectLst>
              </a:rPr>
              <a:t>Ελεύθερη</a:t>
            </a:r>
            <a:r>
              <a:rPr lang="el-GR" sz="6000" b="1" dirty="0">
                <a:solidFill>
                  <a:srgbClr val="002060"/>
                </a:solidFill>
                <a:effectLst>
                  <a:outerShdw blurRad="38100" dist="38100" dir="2700000" algn="tl">
                    <a:srgbClr val="000000">
                      <a:alpha val="43137"/>
                    </a:srgbClr>
                  </a:outerShdw>
                </a:effectLst>
              </a:rPr>
              <a:t> οικονομία</a:t>
            </a:r>
          </a:p>
        </p:txBody>
      </p:sp>
      <p:sp>
        <p:nvSpPr>
          <p:cNvPr id="2" name="Speech Bubble: Oval 1">
            <a:extLst>
              <a:ext uri="{FF2B5EF4-FFF2-40B4-BE49-F238E27FC236}">
                <a16:creationId xmlns:a16="http://schemas.microsoft.com/office/drawing/2014/main" id="{65CD4548-E052-4276-B698-90B5CB44046F}"/>
              </a:ext>
            </a:extLst>
          </p:cNvPr>
          <p:cNvSpPr/>
          <p:nvPr/>
        </p:nvSpPr>
        <p:spPr>
          <a:xfrm>
            <a:off x="755576" y="4005064"/>
            <a:ext cx="3024336" cy="2060848"/>
          </a:xfrm>
          <a:prstGeom prst="wedgeEllipseCallout">
            <a:avLst>
              <a:gd name="adj1" fmla="val -66371"/>
              <a:gd name="adj2" fmla="val 68844"/>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C00000"/>
                </a:solidFill>
                <a:effectLst>
                  <a:outerShdw blurRad="38100" dist="38100" dir="2700000" algn="tl">
                    <a:srgbClr val="000000">
                      <a:alpha val="43137"/>
                    </a:srgbClr>
                  </a:outerShdw>
                </a:effectLst>
              </a:rPr>
              <a:t>Όχι εμπόδια στις συναλλαγές!</a:t>
            </a:r>
            <a:endParaRPr lang="el-GR" b="1" dirty="0">
              <a:solidFill>
                <a:schemeClr val="tx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24308B7-B250-47A2-9E11-471C4AB8DBC6}"/>
              </a:ext>
            </a:extLst>
          </p:cNvPr>
          <p:cNvPicPr>
            <a:picLocks noChangeAspect="1"/>
          </p:cNvPicPr>
          <p:nvPr/>
        </p:nvPicPr>
        <p:blipFill rotWithShape="1">
          <a:blip r:embed="rId2"/>
          <a:srcRect t="7147"/>
          <a:stretch/>
        </p:blipFill>
        <p:spPr>
          <a:xfrm>
            <a:off x="0" y="1588258"/>
            <a:ext cx="9144000" cy="2184363"/>
          </a:xfrm>
          <a:prstGeom prst="rect">
            <a:avLst/>
          </a:prstGeom>
          <a:ln>
            <a:noFill/>
          </a:ln>
          <a:effectLst>
            <a:outerShdw blurRad="292100" dist="139700" dir="2700000" algn="tl" rotWithShape="0">
              <a:srgbClr val="333333">
                <a:alpha val="65000"/>
              </a:srgbClr>
            </a:outerShdw>
          </a:effectLst>
        </p:spPr>
      </p:pic>
      <p:sp>
        <p:nvSpPr>
          <p:cNvPr id="8" name="Speech Bubble: Oval 7">
            <a:extLst>
              <a:ext uri="{FF2B5EF4-FFF2-40B4-BE49-F238E27FC236}">
                <a16:creationId xmlns:a16="http://schemas.microsoft.com/office/drawing/2014/main" id="{0C0EEDAF-3D89-4EC2-B065-F0DCBB77ADB9}"/>
              </a:ext>
            </a:extLst>
          </p:cNvPr>
          <p:cNvSpPr/>
          <p:nvPr/>
        </p:nvSpPr>
        <p:spPr>
          <a:xfrm>
            <a:off x="4139952" y="3973598"/>
            <a:ext cx="4536504" cy="2592288"/>
          </a:xfrm>
          <a:prstGeom prst="wedgeEllipseCallout">
            <a:avLst>
              <a:gd name="adj1" fmla="val 57914"/>
              <a:gd name="adj2" fmla="val 55113"/>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C00000"/>
                </a:solidFill>
                <a:effectLst>
                  <a:outerShdw blurRad="38100" dist="38100" dir="2700000" algn="tl">
                    <a:srgbClr val="000000">
                      <a:alpha val="43137"/>
                    </a:srgbClr>
                  </a:outerShdw>
                </a:effectLst>
              </a:rPr>
              <a:t>Γιατί να εμποδίζουν οι κανονισμοί των συντεχνιών το επάγγελμά μου;</a:t>
            </a:r>
            <a:endParaRPr lang="el-GR"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5999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6 Ιουνίου 1723 - 16 Ιουνίου 2018: 295 χρόνια από τη γέννηση του Άνταμ Σμιθ  - Kefim">
            <a:extLst>
              <a:ext uri="{FF2B5EF4-FFF2-40B4-BE49-F238E27FC236}">
                <a16:creationId xmlns:a16="http://schemas.microsoft.com/office/drawing/2014/main" id="{7824E75C-1827-49D6-8AF4-21085AFC1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16" y="548680"/>
            <a:ext cx="8572500" cy="4086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DECC87B8-5073-45C4-ADE8-13A9C21130FF}"/>
              </a:ext>
            </a:extLst>
          </p:cNvPr>
          <p:cNvSpPr/>
          <p:nvPr/>
        </p:nvSpPr>
        <p:spPr>
          <a:xfrm>
            <a:off x="5796136" y="3429000"/>
            <a:ext cx="3096344" cy="2664296"/>
          </a:xfrm>
          <a:prstGeom prst="wedgeEllipseCallout">
            <a:avLst>
              <a:gd name="adj1" fmla="val 50481"/>
              <a:gd name="adj2" fmla="val 69330"/>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C00000"/>
                </a:solidFill>
                <a:effectLst>
                  <a:outerShdw blurRad="38100" dist="38100" dir="2700000" algn="tl">
                    <a:srgbClr val="000000">
                      <a:alpha val="43137"/>
                    </a:srgbClr>
                  </a:outerShdw>
                </a:effectLst>
              </a:rPr>
              <a:t>Το συμφέρον τους... μας συμφέρει!</a:t>
            </a:r>
          </a:p>
        </p:txBody>
      </p:sp>
    </p:spTree>
    <p:extLst>
      <p:ext uri="{BB962C8B-B14F-4D97-AF65-F5344CB8AC3E}">
        <p14:creationId xmlns:p14="http://schemas.microsoft.com/office/powerpoint/2010/main" val="3455706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olden Banner Transparent PNG Clip Art Image​ | Gallery Yopriceville -  High-Quality Free Images and Transparent PNG Clipart">
            <a:extLst>
              <a:ext uri="{FF2B5EF4-FFF2-40B4-BE49-F238E27FC236}">
                <a16:creationId xmlns:a16="http://schemas.microsoft.com/office/drawing/2014/main" id="{BC776D8F-0CE3-442E-ABE8-728F2A5F1319}"/>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220568"/>
            <a:ext cx="9144000" cy="1512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2 - Θέση περιεχομένου"/>
          <p:cNvSpPr>
            <a:spLocks noGrp="1"/>
          </p:cNvSpPr>
          <p:nvPr>
            <p:ph idx="1"/>
          </p:nvPr>
        </p:nvSpPr>
        <p:spPr>
          <a:xfrm>
            <a:off x="-108520" y="337389"/>
            <a:ext cx="9361040" cy="979698"/>
          </a:xfrm>
        </p:spPr>
        <p:txBody>
          <a:bodyPr>
            <a:noAutofit/>
          </a:bodyPr>
          <a:lstStyle/>
          <a:p>
            <a:pPr indent="0" algn="ctr">
              <a:buNone/>
            </a:pPr>
            <a:r>
              <a:rPr lang="en-US" sz="4000" b="1" dirty="0">
                <a:solidFill>
                  <a:schemeClr val="bg1"/>
                </a:solidFill>
                <a:effectLst>
                  <a:outerShdw blurRad="38100" dist="38100" dir="2700000" algn="tl">
                    <a:srgbClr val="000000">
                      <a:alpha val="43137"/>
                    </a:srgbClr>
                  </a:outerShdw>
                </a:effectLst>
              </a:rPr>
              <a:t>Laissez faire laissez passer</a:t>
            </a:r>
            <a:endParaRPr lang="el-GR" sz="4000" b="1" dirty="0">
              <a:solidFill>
                <a:schemeClr val="bg1"/>
              </a:solidFill>
              <a:effectLst>
                <a:outerShdw blurRad="38100" dist="38100" dir="2700000" algn="tl">
                  <a:srgbClr val="000000">
                    <a:alpha val="43137"/>
                  </a:srgbClr>
                </a:outerShdw>
              </a:effectLst>
            </a:endParaRPr>
          </a:p>
        </p:txBody>
      </p:sp>
      <p:sp>
        <p:nvSpPr>
          <p:cNvPr id="4" name="2 - Θέση περιεχομένου">
            <a:extLst>
              <a:ext uri="{FF2B5EF4-FFF2-40B4-BE49-F238E27FC236}">
                <a16:creationId xmlns:a16="http://schemas.microsoft.com/office/drawing/2014/main" id="{69FA4744-B1CB-417B-89BA-C0C036326601}"/>
              </a:ext>
            </a:extLst>
          </p:cNvPr>
          <p:cNvSpPr txBox="1">
            <a:spLocks/>
          </p:cNvSpPr>
          <p:nvPr/>
        </p:nvSpPr>
        <p:spPr>
          <a:xfrm>
            <a:off x="35496" y="1932151"/>
            <a:ext cx="8856984" cy="8136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buFont typeface="Arial" pitchFamily="34" charset="0"/>
              <a:buNone/>
            </a:pPr>
            <a:r>
              <a:rPr lang="el-GR" sz="2400" b="1" dirty="0"/>
              <a:t>Αφήστε τους </a:t>
            </a:r>
            <a:r>
              <a:rPr lang="el-GR" sz="2400" b="1" dirty="0">
                <a:solidFill>
                  <a:srgbClr val="C00000"/>
                </a:solidFill>
                <a:effectLst>
                  <a:outerShdw blurRad="38100" dist="38100" dir="2700000" algn="tl">
                    <a:srgbClr val="000000">
                      <a:alpha val="43137"/>
                    </a:srgbClr>
                  </a:outerShdw>
                </a:effectLst>
              </a:rPr>
              <a:t>ανθρώπους</a:t>
            </a:r>
            <a:r>
              <a:rPr lang="el-GR" sz="2400" b="1" dirty="0"/>
              <a:t> να δρουν ελεύθεροι στην οικονομική ζωή, αφήστε τα </a:t>
            </a:r>
            <a:r>
              <a:rPr lang="el-GR" sz="2400" b="1" dirty="0">
                <a:solidFill>
                  <a:srgbClr val="C00000"/>
                </a:solidFill>
                <a:effectLst>
                  <a:outerShdw blurRad="38100" dist="38100" dir="2700000" algn="tl">
                    <a:srgbClr val="000000">
                      <a:alpha val="43137"/>
                    </a:srgbClr>
                  </a:outerShdw>
                </a:effectLst>
              </a:rPr>
              <a:t>αγαθά</a:t>
            </a:r>
            <a:r>
              <a:rPr lang="el-GR" sz="2400" b="1" dirty="0"/>
              <a:t> να διακινούνται ελεύθερα!</a:t>
            </a:r>
          </a:p>
        </p:txBody>
      </p:sp>
      <p:pic>
        <p:nvPicPr>
          <p:cNvPr id="6146" name="Picture 2" descr="Word of the Day: laissez-faire - The New York Times">
            <a:extLst>
              <a:ext uri="{FF2B5EF4-FFF2-40B4-BE49-F238E27FC236}">
                <a16:creationId xmlns:a16="http://schemas.microsoft.com/office/drawing/2014/main" id="{EEA1E5CC-6C5A-4146-BD52-EF18DB40EC1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36" r="7097"/>
          <a:stretch/>
        </p:blipFill>
        <p:spPr bwMode="auto">
          <a:xfrm>
            <a:off x="251520" y="3043787"/>
            <a:ext cx="4680520" cy="3616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65CD4548-E052-4276-B698-90B5CB44046F}"/>
              </a:ext>
            </a:extLst>
          </p:cNvPr>
          <p:cNvSpPr/>
          <p:nvPr/>
        </p:nvSpPr>
        <p:spPr>
          <a:xfrm>
            <a:off x="5436096" y="2895388"/>
            <a:ext cx="3456384" cy="3485940"/>
          </a:xfrm>
          <a:prstGeom prst="wedgeEllipseCallout">
            <a:avLst>
              <a:gd name="adj1" fmla="val -140233"/>
              <a:gd name="adj2" fmla="val 21901"/>
            </a:avLst>
          </a:prstGeom>
          <a:solidFill>
            <a:schemeClr val="bg1">
              <a:lumMod val="95000"/>
            </a:schemeClr>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solidFill>
              </a:rPr>
              <a:t>Αυτή η διατύπωση οδήγησε </a:t>
            </a:r>
            <a:endParaRPr lang="en-US" sz="2800" dirty="0">
              <a:solidFill>
                <a:schemeClr val="tx1"/>
              </a:solidFill>
            </a:endParaRPr>
          </a:p>
          <a:p>
            <a:pPr algn="ctr"/>
            <a:r>
              <a:rPr lang="el-GR" sz="2800" dirty="0">
                <a:solidFill>
                  <a:schemeClr val="tx1"/>
                </a:solidFill>
              </a:rPr>
              <a:t>στο </a:t>
            </a:r>
            <a:r>
              <a:rPr lang="el-GR" sz="2800" b="1" dirty="0">
                <a:solidFill>
                  <a:srgbClr val="C00000"/>
                </a:solidFill>
                <a:effectLst>
                  <a:outerShdw blurRad="38100" dist="38100" dir="2700000" algn="tl">
                    <a:srgbClr val="000000">
                      <a:alpha val="43137"/>
                    </a:srgbClr>
                  </a:outerShdw>
                </a:effectLst>
              </a:rPr>
              <a:t>ΚΑΠΙΤΑΛΙΣΤΙΚΟ ΣΥΣΤΗΜΑ!</a:t>
            </a:r>
            <a:endParaRPr lang="el-GR"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68065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5A17-4CF0-4920-9AB1-27D9DD7F0547}"/>
              </a:ext>
            </a:extLst>
          </p:cNvPr>
          <p:cNvSpPr>
            <a:spLocks noGrp="1"/>
          </p:cNvSpPr>
          <p:nvPr>
            <p:ph type="title"/>
          </p:nvPr>
        </p:nvSpPr>
        <p:spPr/>
        <p:txBody>
          <a:bodyPr/>
          <a:lstStyle/>
          <a:p>
            <a:r>
              <a:rPr lang="el-GR" b="1" dirty="0">
                <a:solidFill>
                  <a:srgbClr val="C00000"/>
                </a:solidFill>
                <a:effectLst>
                  <a:outerShdw blurRad="38100" dist="38100" dir="2700000" algn="tl">
                    <a:srgbClr val="000000">
                      <a:alpha val="43137"/>
                    </a:srgbClr>
                  </a:outerShdw>
                </a:effectLst>
              </a:rPr>
              <a:t>Κεφαλαιοκρατία - Καπιταλισμός</a:t>
            </a:r>
          </a:p>
        </p:txBody>
      </p:sp>
      <p:sp>
        <p:nvSpPr>
          <p:cNvPr id="3" name="Content Placeholder 2">
            <a:extLst>
              <a:ext uri="{FF2B5EF4-FFF2-40B4-BE49-F238E27FC236}">
                <a16:creationId xmlns:a16="http://schemas.microsoft.com/office/drawing/2014/main" id="{BFE37F5C-D83D-472A-9C39-BA3230FC9DFD}"/>
              </a:ext>
            </a:extLst>
          </p:cNvPr>
          <p:cNvSpPr>
            <a:spLocks noGrp="1"/>
          </p:cNvSpPr>
          <p:nvPr>
            <p:ph idx="1"/>
          </p:nvPr>
        </p:nvSpPr>
        <p:spPr>
          <a:xfrm>
            <a:off x="457200" y="1600201"/>
            <a:ext cx="8229600" cy="1756792"/>
          </a:xfrm>
        </p:spPr>
        <p:txBody>
          <a:bodyPr/>
          <a:lstStyle/>
          <a:p>
            <a:r>
              <a:rPr lang="el-GR" dirty="0">
                <a:solidFill>
                  <a:srgbClr val="002060"/>
                </a:solidFill>
              </a:rPr>
              <a:t>Συνέβαλε στην οικονομική ανάπτυξη </a:t>
            </a:r>
            <a:r>
              <a:rPr lang="el-GR" dirty="0" err="1">
                <a:solidFill>
                  <a:srgbClr val="002060"/>
                </a:solidFill>
              </a:rPr>
              <a:t>μέν</a:t>
            </a:r>
            <a:r>
              <a:rPr lang="el-GR" dirty="0">
                <a:solidFill>
                  <a:srgbClr val="002060"/>
                </a:solidFill>
              </a:rPr>
              <a:t>…</a:t>
            </a:r>
          </a:p>
          <a:p>
            <a:r>
              <a:rPr lang="el-GR" dirty="0">
                <a:solidFill>
                  <a:srgbClr val="002060"/>
                </a:solidFill>
              </a:rPr>
              <a:t>Αλλά προκάλεσε </a:t>
            </a:r>
            <a:r>
              <a:rPr lang="el-GR" b="1" dirty="0">
                <a:solidFill>
                  <a:srgbClr val="002060"/>
                </a:solidFill>
              </a:rPr>
              <a:t>κοινωνικά αδιέξοδα </a:t>
            </a:r>
            <a:r>
              <a:rPr lang="el-GR" dirty="0">
                <a:solidFill>
                  <a:srgbClr val="002060"/>
                </a:solidFill>
              </a:rPr>
              <a:t>και </a:t>
            </a:r>
            <a:r>
              <a:rPr lang="el-GR" b="1" dirty="0">
                <a:solidFill>
                  <a:srgbClr val="002060"/>
                </a:solidFill>
              </a:rPr>
              <a:t>νέες ιδεολογικές αναζητήσεις</a:t>
            </a:r>
            <a:r>
              <a:rPr lang="el-GR" dirty="0">
                <a:solidFill>
                  <a:srgbClr val="002060"/>
                </a:solidFill>
              </a:rPr>
              <a:t>.</a:t>
            </a:r>
          </a:p>
        </p:txBody>
      </p:sp>
      <p:sp>
        <p:nvSpPr>
          <p:cNvPr id="4" name="Content Placeholder 2">
            <a:extLst>
              <a:ext uri="{FF2B5EF4-FFF2-40B4-BE49-F238E27FC236}">
                <a16:creationId xmlns:a16="http://schemas.microsoft.com/office/drawing/2014/main" id="{DE32A97D-CDD4-47E9-B488-538E00D23266}"/>
              </a:ext>
            </a:extLst>
          </p:cNvPr>
          <p:cNvSpPr txBox="1">
            <a:spLocks/>
          </p:cNvSpPr>
          <p:nvPr/>
        </p:nvSpPr>
        <p:spPr>
          <a:xfrm>
            <a:off x="449704" y="4794562"/>
            <a:ext cx="8229600" cy="175679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dirty="0">
                <a:solidFill>
                  <a:srgbClr val="002060"/>
                </a:solidFill>
              </a:rPr>
              <a:t>Ο μονόπλευρος καταμερισμός του πλούτου οδήγησε σε μεγάλες </a:t>
            </a:r>
            <a:r>
              <a:rPr lang="el-GR" b="1" dirty="0">
                <a:solidFill>
                  <a:srgbClr val="002060"/>
                </a:solidFill>
              </a:rPr>
              <a:t>κοινωνικές ανισότητες </a:t>
            </a:r>
            <a:r>
              <a:rPr lang="el-GR" dirty="0">
                <a:solidFill>
                  <a:srgbClr val="002060"/>
                </a:solidFill>
                <a:sym typeface="Wingdings" panose="05000000000000000000" pitchFamily="2" charset="2"/>
              </a:rPr>
              <a:t> που οδήγησαν φυσικά σε </a:t>
            </a:r>
            <a:r>
              <a:rPr lang="el-GR" b="1" dirty="0">
                <a:solidFill>
                  <a:srgbClr val="002060"/>
                </a:solidFill>
                <a:sym typeface="Wingdings" panose="05000000000000000000" pitchFamily="2" charset="2"/>
              </a:rPr>
              <a:t>κοινωνικές συγκρούσεις</a:t>
            </a:r>
            <a:r>
              <a:rPr lang="el-GR" dirty="0">
                <a:solidFill>
                  <a:srgbClr val="002060"/>
                </a:solidFill>
                <a:sym typeface="Wingdings" panose="05000000000000000000" pitchFamily="2" charset="2"/>
              </a:rPr>
              <a:t>!</a:t>
            </a:r>
            <a:endParaRPr lang="el-GR" dirty="0">
              <a:solidFill>
                <a:srgbClr val="002060"/>
              </a:solidFill>
            </a:endParaRPr>
          </a:p>
        </p:txBody>
      </p:sp>
      <p:sp>
        <p:nvSpPr>
          <p:cNvPr id="5" name="Arrow: Down 4">
            <a:extLst>
              <a:ext uri="{FF2B5EF4-FFF2-40B4-BE49-F238E27FC236}">
                <a16:creationId xmlns:a16="http://schemas.microsoft.com/office/drawing/2014/main" id="{3D8A61A3-C4D9-41B5-AE1C-234E9F869E5D}"/>
              </a:ext>
            </a:extLst>
          </p:cNvPr>
          <p:cNvSpPr/>
          <p:nvPr/>
        </p:nvSpPr>
        <p:spPr>
          <a:xfrm>
            <a:off x="3707904" y="3549364"/>
            <a:ext cx="1368152" cy="1133574"/>
          </a:xfrm>
          <a:prstGeom prst="downArrow">
            <a:avLst/>
          </a:prstGeom>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80296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21B1B-325D-4290-B034-725A30D0DBB6}"/>
              </a:ext>
            </a:extLst>
          </p:cNvPr>
          <p:cNvSpPr>
            <a:spLocks noGrp="1"/>
          </p:cNvSpPr>
          <p:nvPr>
            <p:ph type="ctrTitle"/>
          </p:nvPr>
        </p:nvSpPr>
        <p:spPr>
          <a:xfrm>
            <a:off x="685800" y="-4940"/>
            <a:ext cx="7772400" cy="1152128"/>
          </a:xfrm>
        </p:spPr>
        <p:txBody>
          <a:bodyPr/>
          <a:lstStyle/>
          <a:p>
            <a:r>
              <a:rPr lang="el-GR" b="1" dirty="0">
                <a:solidFill>
                  <a:srgbClr val="C00000"/>
                </a:solidFill>
                <a:effectLst>
                  <a:outerShdw blurRad="38100" dist="38100" dir="2700000" algn="tl">
                    <a:srgbClr val="000000">
                      <a:alpha val="43137"/>
                    </a:srgbClr>
                  </a:outerShdw>
                </a:effectLst>
              </a:rPr>
              <a:t>Κεφαλαιοκρατικό </a:t>
            </a:r>
            <a:r>
              <a:rPr lang="el-GR" b="1" dirty="0">
                <a:solidFill>
                  <a:srgbClr val="002060"/>
                </a:solidFill>
                <a:effectLst>
                  <a:outerShdw blurRad="38100" dist="38100" dir="2700000" algn="tl">
                    <a:srgbClr val="000000">
                      <a:alpha val="43137"/>
                    </a:srgbClr>
                  </a:outerShdw>
                </a:effectLst>
              </a:rPr>
              <a:t>σύστημα</a:t>
            </a:r>
          </a:p>
        </p:txBody>
      </p:sp>
      <p:sp>
        <p:nvSpPr>
          <p:cNvPr id="3" name="Subtitle 2">
            <a:extLst>
              <a:ext uri="{FF2B5EF4-FFF2-40B4-BE49-F238E27FC236}">
                <a16:creationId xmlns:a16="http://schemas.microsoft.com/office/drawing/2014/main" id="{BEFA0983-7B89-4EB5-9D15-4BD4545A15F8}"/>
              </a:ext>
            </a:extLst>
          </p:cNvPr>
          <p:cNvSpPr>
            <a:spLocks noGrp="1"/>
          </p:cNvSpPr>
          <p:nvPr>
            <p:ph type="subTitle" idx="1"/>
          </p:nvPr>
        </p:nvSpPr>
        <p:spPr>
          <a:xfrm>
            <a:off x="685800" y="2420888"/>
            <a:ext cx="7664896" cy="4104456"/>
          </a:xfrm>
        </p:spPr>
        <p:txBody>
          <a:bodyPr>
            <a:noAutofit/>
          </a:bodyPr>
          <a:lstStyle/>
          <a:p>
            <a:r>
              <a:rPr lang="el-GR" sz="2800" b="1" dirty="0" err="1">
                <a:solidFill>
                  <a:srgbClr val="002060"/>
                </a:solidFill>
                <a:effectLst>
                  <a:outerShdw blurRad="38100" dist="38100" dir="2700000" algn="tl">
                    <a:srgbClr val="000000">
                      <a:alpha val="43137"/>
                    </a:srgbClr>
                  </a:outerShdw>
                </a:effectLst>
              </a:rPr>
              <a:t>Oικονομικό</a:t>
            </a:r>
            <a:r>
              <a:rPr lang="el-GR" sz="2800" b="1" dirty="0">
                <a:solidFill>
                  <a:srgbClr val="002060"/>
                </a:solidFill>
                <a:effectLst>
                  <a:outerShdw blurRad="38100" dist="38100" dir="2700000" algn="tl">
                    <a:srgbClr val="000000">
                      <a:alpha val="43137"/>
                    </a:srgbClr>
                  </a:outerShdw>
                </a:effectLst>
              </a:rPr>
              <a:t> σύστημα </a:t>
            </a:r>
            <a:r>
              <a:rPr lang="el-GR" sz="2800" dirty="0">
                <a:solidFill>
                  <a:srgbClr val="002060"/>
                </a:solidFill>
              </a:rPr>
              <a:t>που επικράτησε σταδιακά στη Δύση μετά την πτώση της φεουδαρχίας και μετά την Α' Βιομηχανική Επανάσταση. </a:t>
            </a:r>
          </a:p>
          <a:p>
            <a:r>
              <a:rPr lang="el-GR" sz="2800" dirty="0">
                <a:solidFill>
                  <a:srgbClr val="002060"/>
                </a:solidFill>
              </a:rPr>
              <a:t>Στο πλαίσιο του </a:t>
            </a:r>
            <a:r>
              <a:rPr lang="el-GR" sz="2800" b="1" dirty="0">
                <a:solidFill>
                  <a:srgbClr val="002060"/>
                </a:solidFill>
                <a:effectLst>
                  <a:outerShdw blurRad="38100" dist="38100" dir="2700000" algn="tl">
                    <a:srgbClr val="000000">
                      <a:alpha val="43137"/>
                    </a:srgbClr>
                  </a:outerShdw>
                </a:effectLst>
              </a:rPr>
              <a:t>η κατοχή και η εκμετάλλευση των μέσων παραγωγής</a:t>
            </a:r>
            <a:r>
              <a:rPr lang="el-GR" sz="2800" dirty="0">
                <a:solidFill>
                  <a:srgbClr val="002060"/>
                </a:solidFill>
              </a:rPr>
              <a:t> βρίσκεται </a:t>
            </a:r>
            <a:r>
              <a:rPr lang="el-GR" sz="2800" b="1" dirty="0">
                <a:solidFill>
                  <a:srgbClr val="002060"/>
                </a:solidFill>
                <a:effectLst>
                  <a:outerShdw blurRad="38100" dist="38100" dir="2700000" algn="tl">
                    <a:srgbClr val="000000">
                      <a:alpha val="43137"/>
                    </a:srgbClr>
                  </a:outerShdw>
                </a:effectLst>
              </a:rPr>
              <a:t>στα χέρια ιδιωτών</a:t>
            </a:r>
            <a:r>
              <a:rPr lang="el-GR" sz="2800" dirty="0">
                <a:solidFill>
                  <a:srgbClr val="002060"/>
                </a:solidFill>
              </a:rPr>
              <a:t>, που έχουν επενδύσει τα κεφάλαιά τους σ' αυτά με σκοπό την αποκόμιση </a:t>
            </a:r>
            <a:r>
              <a:rPr lang="el-GR" sz="2800" b="1" dirty="0">
                <a:solidFill>
                  <a:srgbClr val="002060"/>
                </a:solidFill>
                <a:effectLst>
                  <a:outerShdw blurRad="38100" dist="38100" dir="2700000" algn="tl">
                    <a:srgbClr val="000000">
                      <a:alpha val="43137"/>
                    </a:srgbClr>
                  </a:outerShdw>
                </a:effectLst>
              </a:rPr>
              <a:t>κέρδους</a:t>
            </a:r>
            <a:r>
              <a:rPr lang="el-GR" sz="2800" dirty="0">
                <a:solidFill>
                  <a:srgbClr val="002060"/>
                </a:solidFill>
              </a:rPr>
              <a:t>. </a:t>
            </a:r>
          </a:p>
          <a:p>
            <a:r>
              <a:rPr lang="el-GR" sz="2800" dirty="0">
                <a:solidFill>
                  <a:srgbClr val="002060"/>
                </a:solidFill>
              </a:rPr>
              <a:t>Το σύστημα αυτό θεωρεί το</a:t>
            </a:r>
            <a:r>
              <a:rPr lang="el-GR" sz="2800" dirty="0">
                <a:solidFill>
                  <a:schemeClr val="tx1"/>
                </a:solidFill>
              </a:rPr>
              <a:t> </a:t>
            </a:r>
            <a:r>
              <a:rPr lang="el-GR" b="1" dirty="0">
                <a:solidFill>
                  <a:srgbClr val="C00000"/>
                </a:solidFill>
                <a:effectLst>
                  <a:outerShdw blurRad="38100" dist="38100" dir="2700000" algn="tl">
                    <a:srgbClr val="000000">
                      <a:alpha val="43137"/>
                    </a:srgbClr>
                  </a:outerShdw>
                </a:effectLst>
              </a:rPr>
              <a:t>ιδιωτικό κεφάλαιο </a:t>
            </a:r>
            <a:r>
              <a:rPr lang="el-GR" sz="2800" dirty="0">
                <a:solidFill>
                  <a:srgbClr val="002060"/>
                </a:solidFill>
              </a:rPr>
              <a:t>ως</a:t>
            </a:r>
            <a:r>
              <a:rPr lang="el-GR" sz="2800" dirty="0">
                <a:solidFill>
                  <a:schemeClr val="tx1"/>
                </a:solidFill>
              </a:rPr>
              <a:t> </a:t>
            </a:r>
            <a:r>
              <a:rPr lang="el-GR" sz="2800" b="1" dirty="0">
                <a:solidFill>
                  <a:srgbClr val="C00000"/>
                </a:solidFill>
                <a:effectLst>
                  <a:outerShdw blurRad="38100" dist="38100" dir="2700000" algn="tl">
                    <a:srgbClr val="000000">
                      <a:alpha val="43137"/>
                    </a:srgbClr>
                  </a:outerShdw>
                </a:effectLst>
              </a:rPr>
              <a:t>βάση</a:t>
            </a:r>
            <a:r>
              <a:rPr lang="el-GR" sz="2800" b="1" dirty="0">
                <a:solidFill>
                  <a:schemeClr val="tx1"/>
                </a:solidFill>
                <a:effectLst>
                  <a:outerShdw blurRad="38100" dist="38100" dir="2700000" algn="tl">
                    <a:srgbClr val="000000">
                      <a:alpha val="43137"/>
                    </a:srgbClr>
                  </a:outerShdw>
                </a:effectLst>
              </a:rPr>
              <a:t> </a:t>
            </a:r>
            <a:r>
              <a:rPr lang="el-GR" sz="2800" b="1" dirty="0">
                <a:solidFill>
                  <a:srgbClr val="002060"/>
                </a:solidFill>
                <a:effectLst>
                  <a:outerShdw blurRad="38100" dist="38100" dir="2700000" algn="tl">
                    <a:srgbClr val="000000">
                      <a:alpha val="43137"/>
                    </a:srgbClr>
                  </a:outerShdw>
                </a:effectLst>
              </a:rPr>
              <a:t>και</a:t>
            </a:r>
            <a:r>
              <a:rPr lang="el-GR" sz="2800" b="1" dirty="0">
                <a:solidFill>
                  <a:schemeClr val="tx1"/>
                </a:solidFill>
                <a:effectLst>
                  <a:outerShdw blurRad="38100" dist="38100" dir="2700000" algn="tl">
                    <a:srgbClr val="000000">
                      <a:alpha val="43137"/>
                    </a:srgbClr>
                  </a:outerShdw>
                </a:effectLst>
              </a:rPr>
              <a:t> </a:t>
            </a:r>
            <a:r>
              <a:rPr lang="el-GR" sz="2800" b="1" dirty="0">
                <a:solidFill>
                  <a:srgbClr val="C00000"/>
                </a:solidFill>
                <a:effectLst>
                  <a:outerShdw blurRad="38100" dist="38100" dir="2700000" algn="tl">
                    <a:srgbClr val="000000">
                      <a:alpha val="43137"/>
                    </a:srgbClr>
                  </a:outerShdw>
                </a:effectLst>
              </a:rPr>
              <a:t>κινητήρια δύναμη </a:t>
            </a:r>
            <a:r>
              <a:rPr lang="el-GR" sz="2800" b="1" dirty="0">
                <a:solidFill>
                  <a:srgbClr val="002060"/>
                </a:solidFill>
                <a:effectLst>
                  <a:outerShdw blurRad="38100" dist="38100" dir="2700000" algn="tl">
                    <a:srgbClr val="000000">
                      <a:alpha val="43137"/>
                    </a:srgbClr>
                  </a:outerShdw>
                </a:effectLst>
              </a:rPr>
              <a:t>της οικονομίας</a:t>
            </a:r>
            <a:r>
              <a:rPr lang="el-GR" sz="2800" dirty="0">
                <a:solidFill>
                  <a:srgbClr val="002060"/>
                </a:solidFill>
              </a:rPr>
              <a:t>.</a:t>
            </a:r>
          </a:p>
        </p:txBody>
      </p:sp>
      <p:sp>
        <p:nvSpPr>
          <p:cNvPr id="4" name="Title 1">
            <a:extLst>
              <a:ext uri="{FF2B5EF4-FFF2-40B4-BE49-F238E27FC236}">
                <a16:creationId xmlns:a16="http://schemas.microsoft.com/office/drawing/2014/main" id="{891F9CE4-AF1F-4DF0-A319-DAA75AA6767A}"/>
              </a:ext>
            </a:extLst>
          </p:cNvPr>
          <p:cNvSpPr txBox="1">
            <a:spLocks/>
          </p:cNvSpPr>
          <p:nvPr/>
        </p:nvSpPr>
        <p:spPr>
          <a:xfrm>
            <a:off x="467544" y="1359330"/>
            <a:ext cx="1975783" cy="684351"/>
          </a:xfrm>
          <a:prstGeom prst="rect">
            <a:avLst/>
          </a:prstGeom>
          <a:solidFill>
            <a:schemeClr val="bg1">
              <a:lumMod val="65000"/>
            </a:schemeClr>
          </a:solidFill>
          <a:effectLst>
            <a:outerShdw blurRad="152400" dist="127000" dir="2700000" algn="tl" rotWithShape="0">
              <a:prstClr val="black">
                <a:alpha val="40000"/>
              </a:prstClr>
            </a:outerShdw>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dirty="0">
                <a:solidFill>
                  <a:srgbClr val="C00000"/>
                </a:solidFill>
                <a:effectLst>
                  <a:outerShdw blurRad="38100" dist="38100" dir="2700000" algn="tl">
                    <a:srgbClr val="000000">
                      <a:alpha val="43137"/>
                    </a:srgbClr>
                  </a:outerShdw>
                </a:effectLst>
              </a:rPr>
              <a:t>Ορισμός</a:t>
            </a:r>
          </a:p>
        </p:txBody>
      </p:sp>
      <p:sp>
        <p:nvSpPr>
          <p:cNvPr id="5" name="Arrow: Down 4">
            <a:extLst>
              <a:ext uri="{FF2B5EF4-FFF2-40B4-BE49-F238E27FC236}">
                <a16:creationId xmlns:a16="http://schemas.microsoft.com/office/drawing/2014/main" id="{1B0E1A64-A3A6-4001-8E1F-22AB0306EEB8}"/>
              </a:ext>
            </a:extLst>
          </p:cNvPr>
          <p:cNvSpPr/>
          <p:nvPr/>
        </p:nvSpPr>
        <p:spPr>
          <a:xfrm>
            <a:off x="3834172" y="1052736"/>
            <a:ext cx="1368152" cy="1298089"/>
          </a:xfrm>
          <a:prstGeom prst="downArrow">
            <a:avLst/>
          </a:prstGeom>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3815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468560" y="-350968"/>
            <a:ext cx="10369152" cy="7766856"/>
          </a:xfrm>
          <a:prstGeom prst="rect">
            <a:avLst/>
          </a:prstGeom>
        </p:spPr>
      </p:pic>
      <p:sp>
        <p:nvSpPr>
          <p:cNvPr id="2" name="1 - Τίτλος"/>
          <p:cNvSpPr>
            <a:spLocks noGrp="1"/>
          </p:cNvSpPr>
          <p:nvPr>
            <p:ph type="ctrTitle"/>
          </p:nvPr>
        </p:nvSpPr>
        <p:spPr>
          <a:xfrm>
            <a:off x="829816" y="2549971"/>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Ορισμός </a:t>
            </a:r>
            <a:br>
              <a:rPr lang="el-GR" sz="4800" b="1" dirty="0">
                <a:solidFill>
                  <a:srgbClr val="C00000"/>
                </a:solidFill>
                <a:effectLst>
                  <a:outerShdw blurRad="38100" dist="38100" dir="2700000" algn="tl">
                    <a:srgbClr val="000000">
                      <a:alpha val="43137"/>
                    </a:srgbClr>
                  </a:outerShdw>
                </a:effectLst>
                <a:latin typeface="Arial Black" pitchFamily="34" charset="0"/>
              </a:rPr>
            </a:br>
            <a:r>
              <a:rPr lang="el-GR" sz="4800" b="1" dirty="0">
                <a:solidFill>
                  <a:srgbClr val="C00000"/>
                </a:solidFill>
                <a:effectLst>
                  <a:outerShdw blurRad="38100" dist="38100" dir="2700000" algn="tl">
                    <a:srgbClr val="000000">
                      <a:alpha val="43137"/>
                    </a:srgbClr>
                  </a:outerShdw>
                </a:effectLst>
                <a:latin typeface="Arial Black" pitchFamily="34" charset="0"/>
              </a:rPr>
              <a:t>διαφωτισμού</a:t>
            </a:r>
          </a:p>
        </p:txBody>
      </p:sp>
    </p:spTree>
    <p:extLst>
      <p:ext uri="{BB962C8B-B14F-4D97-AF65-F5344CB8AC3E}">
        <p14:creationId xmlns:p14="http://schemas.microsoft.com/office/powerpoint/2010/main" val="4040298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5A17-4CF0-4920-9AB1-27D9DD7F0547}"/>
              </a:ext>
            </a:extLst>
          </p:cNvPr>
          <p:cNvSpPr>
            <a:spLocks noGrp="1"/>
          </p:cNvSpPr>
          <p:nvPr>
            <p:ph type="title"/>
          </p:nvPr>
        </p:nvSpPr>
        <p:spPr/>
        <p:txBody>
          <a:bodyPr/>
          <a:lstStyle/>
          <a:p>
            <a:r>
              <a:rPr lang="el-GR" b="1" dirty="0">
                <a:solidFill>
                  <a:srgbClr val="C00000"/>
                </a:solidFill>
                <a:effectLst>
                  <a:outerShdw blurRad="38100" dist="38100" dir="2700000" algn="tl">
                    <a:srgbClr val="000000">
                      <a:alpha val="43137"/>
                    </a:srgbClr>
                  </a:outerShdw>
                </a:effectLst>
              </a:rPr>
              <a:t>Κεφαλαιοκρατία - Καπιταλισμός</a:t>
            </a:r>
          </a:p>
        </p:txBody>
      </p:sp>
      <p:sp>
        <p:nvSpPr>
          <p:cNvPr id="3" name="Content Placeholder 2">
            <a:extLst>
              <a:ext uri="{FF2B5EF4-FFF2-40B4-BE49-F238E27FC236}">
                <a16:creationId xmlns:a16="http://schemas.microsoft.com/office/drawing/2014/main" id="{BFE37F5C-D83D-472A-9C39-BA3230FC9DFD}"/>
              </a:ext>
            </a:extLst>
          </p:cNvPr>
          <p:cNvSpPr>
            <a:spLocks noGrp="1"/>
          </p:cNvSpPr>
          <p:nvPr>
            <p:ph idx="1"/>
          </p:nvPr>
        </p:nvSpPr>
        <p:spPr>
          <a:xfrm>
            <a:off x="457200" y="1600201"/>
            <a:ext cx="8229600" cy="1756792"/>
          </a:xfrm>
        </p:spPr>
        <p:txBody>
          <a:bodyPr>
            <a:normAutofit fontScale="92500" lnSpcReduction="20000"/>
          </a:bodyPr>
          <a:lstStyle/>
          <a:p>
            <a:r>
              <a:rPr lang="el-GR" b="1" dirty="0">
                <a:solidFill>
                  <a:srgbClr val="002060"/>
                </a:solidFill>
              </a:rPr>
              <a:t>Αύξηση παραγωγής</a:t>
            </a:r>
          </a:p>
          <a:p>
            <a:r>
              <a:rPr lang="el-GR" b="1" dirty="0">
                <a:solidFill>
                  <a:srgbClr val="002060"/>
                </a:solidFill>
              </a:rPr>
              <a:t>Ανάπτυξη χερσαίων και θαλάσσιων συγκοινωνιών</a:t>
            </a:r>
          </a:p>
          <a:p>
            <a:r>
              <a:rPr lang="el-GR" b="1" dirty="0">
                <a:solidFill>
                  <a:srgbClr val="002060"/>
                </a:solidFill>
              </a:rPr>
              <a:t>Δημιουργία νέων οικονομικών δραστηριοτήτω</a:t>
            </a:r>
            <a:r>
              <a:rPr lang="el-GR" b="1" dirty="0"/>
              <a:t>ν</a:t>
            </a:r>
            <a:endParaRPr lang="el-GR" dirty="0"/>
          </a:p>
        </p:txBody>
      </p:sp>
      <p:sp>
        <p:nvSpPr>
          <p:cNvPr id="4" name="Content Placeholder 2">
            <a:extLst>
              <a:ext uri="{FF2B5EF4-FFF2-40B4-BE49-F238E27FC236}">
                <a16:creationId xmlns:a16="http://schemas.microsoft.com/office/drawing/2014/main" id="{DE32A97D-CDD4-47E9-B488-538E00D23266}"/>
              </a:ext>
            </a:extLst>
          </p:cNvPr>
          <p:cNvSpPr txBox="1">
            <a:spLocks/>
          </p:cNvSpPr>
          <p:nvPr/>
        </p:nvSpPr>
        <p:spPr>
          <a:xfrm>
            <a:off x="457200" y="4653136"/>
            <a:ext cx="8229600" cy="1756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dirty="0">
                <a:solidFill>
                  <a:srgbClr val="002060"/>
                </a:solidFill>
              </a:rPr>
              <a:t>Η ανάγκη ζήτησης νέων αγορών και πρώτων υλών οδήγησε σε ανταγωνισμούς και τροφοδότησε τον </a:t>
            </a:r>
            <a:r>
              <a:rPr lang="el-GR" sz="4400" b="1" dirty="0">
                <a:solidFill>
                  <a:srgbClr val="C00000"/>
                </a:solidFill>
                <a:effectLst>
                  <a:outerShdw blurRad="38100" dist="38100" dir="2700000" algn="tl">
                    <a:srgbClr val="000000">
                      <a:alpha val="43137"/>
                    </a:srgbClr>
                  </a:outerShdw>
                </a:effectLst>
              </a:rPr>
              <a:t>ΙΜΠΕΡΙΑΛΙΣΜΟ</a:t>
            </a:r>
            <a:r>
              <a:rPr lang="el-GR" dirty="0"/>
              <a:t>!</a:t>
            </a:r>
          </a:p>
        </p:txBody>
      </p:sp>
      <p:sp>
        <p:nvSpPr>
          <p:cNvPr id="5" name="Arrow: Down 4">
            <a:extLst>
              <a:ext uri="{FF2B5EF4-FFF2-40B4-BE49-F238E27FC236}">
                <a16:creationId xmlns:a16="http://schemas.microsoft.com/office/drawing/2014/main" id="{9825E9BA-2873-4DBA-849F-8DD226D72D93}"/>
              </a:ext>
            </a:extLst>
          </p:cNvPr>
          <p:cNvSpPr/>
          <p:nvPr/>
        </p:nvSpPr>
        <p:spPr>
          <a:xfrm>
            <a:off x="3635896" y="3429000"/>
            <a:ext cx="1440160" cy="1244130"/>
          </a:xfrm>
          <a:prstGeom prst="downArrow">
            <a:avLst/>
          </a:prstGeom>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74317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C8ED-0843-49CA-BD3D-2845CDAF16FC}"/>
              </a:ext>
            </a:extLst>
          </p:cNvPr>
          <p:cNvSpPr>
            <a:spLocks noGrp="1"/>
          </p:cNvSpPr>
          <p:nvPr>
            <p:ph type="title"/>
          </p:nvPr>
        </p:nvSpPr>
        <p:spPr>
          <a:xfrm>
            <a:off x="457200" y="274638"/>
            <a:ext cx="8229600" cy="936624"/>
          </a:xfrm>
        </p:spPr>
        <p:txBody>
          <a:bodyPr/>
          <a:lstStyle/>
          <a:p>
            <a:r>
              <a:rPr lang="el-GR" b="1" dirty="0">
                <a:solidFill>
                  <a:srgbClr val="C00000"/>
                </a:solidFill>
                <a:effectLst>
                  <a:outerShdw blurRad="38100" dist="38100" dir="2700000" algn="tl">
                    <a:srgbClr val="000000">
                      <a:alpha val="43137"/>
                    </a:srgbClr>
                  </a:outerShdw>
                </a:effectLst>
              </a:rPr>
              <a:t>Αποικιοκρατία!</a:t>
            </a:r>
          </a:p>
        </p:txBody>
      </p:sp>
      <p:pic>
        <p:nvPicPr>
          <p:cNvPr id="1026" name="Picture 2" descr="Αποικία - Βικιπαίδεια">
            <a:extLst>
              <a:ext uri="{FF2B5EF4-FFF2-40B4-BE49-F238E27FC236}">
                <a16:creationId xmlns:a16="http://schemas.microsoft.com/office/drawing/2014/main" id="{1CF88E44-E1D0-4512-B4A8-8EA401473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8"/>
            <a:ext cx="9144000" cy="422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B1BAE6F-524B-4008-87DD-5CB4B25D8352}"/>
              </a:ext>
            </a:extLst>
          </p:cNvPr>
          <p:cNvSpPr txBox="1">
            <a:spLocks/>
          </p:cNvSpPr>
          <p:nvPr/>
        </p:nvSpPr>
        <p:spPr>
          <a:xfrm>
            <a:off x="251520" y="5829300"/>
            <a:ext cx="8229600" cy="936624"/>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a:solidFill>
                  <a:srgbClr val="002060"/>
                </a:solidFill>
              </a:rPr>
              <a:t>Δεν είναι τυχαίο ότι η βιομηχανική επανάσταση ξεκινά στην Αγγλία </a:t>
            </a:r>
            <a:r>
              <a:rPr lang="el-GR" dirty="0">
                <a:solidFill>
                  <a:srgbClr val="002060"/>
                </a:solidFill>
                <a:sym typeface="Wingdings" panose="05000000000000000000" pitchFamily="2" charset="2"/>
              </a:rPr>
              <a:t> την μεγαλύτερη αποικιοκρατική δύναμη!</a:t>
            </a:r>
            <a:endParaRPr lang="el-GR" dirty="0">
              <a:solidFill>
                <a:srgbClr val="002060"/>
              </a:solidFill>
            </a:endParaRPr>
          </a:p>
        </p:txBody>
      </p:sp>
    </p:spTree>
    <p:extLst>
      <p:ext uri="{BB962C8B-B14F-4D97-AF65-F5344CB8AC3E}">
        <p14:creationId xmlns:p14="http://schemas.microsoft.com/office/powerpoint/2010/main" val="3070898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Βικτώρια του Ηνωμένου Βασιλείου (1840-1901) - Βικιπαίδεια">
            <a:extLst>
              <a:ext uri="{FF2B5EF4-FFF2-40B4-BE49-F238E27FC236}">
                <a16:creationId xmlns:a16="http://schemas.microsoft.com/office/drawing/2014/main" id="{919F73FC-BCC3-430D-BE2A-D0F989922D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72" t="8295"/>
          <a:stretch/>
        </p:blipFill>
        <p:spPr bwMode="auto">
          <a:xfrm>
            <a:off x="239341" y="0"/>
            <a:ext cx="5412779"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7D836615-8186-4818-A668-E09F7B79EAF4}"/>
              </a:ext>
            </a:extLst>
          </p:cNvPr>
          <p:cNvSpPr/>
          <p:nvPr/>
        </p:nvSpPr>
        <p:spPr>
          <a:xfrm>
            <a:off x="5818846" y="3424520"/>
            <a:ext cx="3085813" cy="2952328"/>
          </a:xfrm>
          <a:prstGeom prst="wedgeEllipseCallout">
            <a:avLst>
              <a:gd name="adj1" fmla="val -108062"/>
              <a:gd name="adj2" fmla="val -78715"/>
            </a:avLst>
          </a:prstGeom>
          <a:solidFill>
            <a:schemeClr val="bg1"/>
          </a:solidFill>
          <a:ln>
            <a:noFill/>
          </a:ln>
          <a:effectLst>
            <a:outerShdw blurRad="1778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000" b="1" dirty="0">
                <a:solidFill>
                  <a:srgbClr val="C00000"/>
                </a:solidFill>
                <a:effectLst>
                  <a:outerShdw blurRad="38100" dist="38100" dir="2700000" algn="tl">
                    <a:srgbClr val="000000">
                      <a:alpha val="43137"/>
                    </a:srgbClr>
                  </a:outerShdw>
                </a:effectLst>
              </a:rPr>
              <a:t>Στο βασίλειό μου ο ήλιος δεν δύει ποτέ!</a:t>
            </a:r>
            <a:endParaRPr lang="el-GR" sz="3000" b="1" dirty="0">
              <a:solidFill>
                <a:schemeClr val="tx1"/>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85FCAA95-50BB-41DE-A144-74F7B6CC2056}"/>
              </a:ext>
            </a:extLst>
          </p:cNvPr>
          <p:cNvSpPr txBox="1">
            <a:spLocks/>
          </p:cNvSpPr>
          <p:nvPr/>
        </p:nvSpPr>
        <p:spPr>
          <a:xfrm>
            <a:off x="5940151" y="620688"/>
            <a:ext cx="3085813" cy="26642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sz="4200" b="1" dirty="0">
                <a:solidFill>
                  <a:srgbClr val="002060"/>
                </a:solidFill>
                <a:effectLst>
                  <a:outerShdw blurRad="38100" dist="38100" dir="2700000" algn="tl">
                    <a:srgbClr val="000000">
                      <a:alpha val="43137"/>
                    </a:srgbClr>
                  </a:outerShdw>
                </a:effectLst>
              </a:rPr>
              <a:t>Βασίλισσα </a:t>
            </a:r>
          </a:p>
          <a:p>
            <a:pPr marL="0" indent="0" algn="ctr">
              <a:buNone/>
            </a:pPr>
            <a:r>
              <a:rPr lang="el-GR" sz="4200" b="1" dirty="0">
                <a:solidFill>
                  <a:srgbClr val="002060"/>
                </a:solidFill>
                <a:effectLst>
                  <a:outerShdw blurRad="38100" dist="38100" dir="2700000" algn="tl">
                    <a:srgbClr val="000000">
                      <a:alpha val="43137"/>
                    </a:srgbClr>
                  </a:outerShdw>
                </a:effectLst>
              </a:rPr>
              <a:t>Βικτώρια </a:t>
            </a:r>
            <a:endParaRPr lang="el-GR" dirty="0">
              <a:solidFill>
                <a:srgbClr val="002060"/>
              </a:solidFill>
              <a:sym typeface="Wingdings" panose="05000000000000000000" pitchFamily="2" charset="2"/>
            </a:endParaRPr>
          </a:p>
          <a:p>
            <a:pPr marL="0" indent="0" algn="ctr">
              <a:buNone/>
            </a:pPr>
            <a:r>
              <a:rPr lang="el-GR" dirty="0">
                <a:solidFill>
                  <a:srgbClr val="002060"/>
                </a:solidFill>
                <a:sym typeface="Wingdings" panose="05000000000000000000" pitchFamily="2" charset="2"/>
              </a:rPr>
              <a:t>(1840-1901)</a:t>
            </a:r>
            <a:endParaRPr lang="el-GR" dirty="0">
              <a:solidFill>
                <a:srgbClr val="002060"/>
              </a:solidFill>
            </a:endParaRPr>
          </a:p>
        </p:txBody>
      </p:sp>
    </p:spTree>
    <p:extLst>
      <p:ext uri="{BB962C8B-B14F-4D97-AF65-F5344CB8AC3E}">
        <p14:creationId xmlns:p14="http://schemas.microsoft.com/office/powerpoint/2010/main" val="24342634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7038-BCF9-4231-8615-360D745C93E8}"/>
              </a:ext>
            </a:extLst>
          </p:cNvPr>
          <p:cNvSpPr>
            <a:spLocks noGrp="1"/>
          </p:cNvSpPr>
          <p:nvPr>
            <p:ph type="title"/>
          </p:nvPr>
        </p:nvSpPr>
        <p:spPr>
          <a:xfrm>
            <a:off x="501784" y="187870"/>
            <a:ext cx="8229600" cy="825677"/>
          </a:xfrm>
        </p:spPr>
        <p:txBody>
          <a:bodyPr>
            <a:normAutofit fontScale="90000"/>
          </a:bodyPr>
          <a:lstStyle/>
          <a:p>
            <a:r>
              <a:rPr lang="el-GR" b="1" dirty="0">
                <a:solidFill>
                  <a:srgbClr val="C00000"/>
                </a:solidFill>
                <a:effectLst>
                  <a:outerShdw blurRad="38100" dist="38100" dir="2700000" algn="tl">
                    <a:srgbClr val="000000">
                      <a:alpha val="43137"/>
                    </a:srgbClr>
                  </a:outerShdw>
                </a:effectLst>
              </a:rPr>
              <a:t>Μεγάλες αποικιοκρατικές δυνάμεις</a:t>
            </a:r>
          </a:p>
        </p:txBody>
      </p:sp>
      <p:sp>
        <p:nvSpPr>
          <p:cNvPr id="3" name="Content Placeholder 2">
            <a:extLst>
              <a:ext uri="{FF2B5EF4-FFF2-40B4-BE49-F238E27FC236}">
                <a16:creationId xmlns:a16="http://schemas.microsoft.com/office/drawing/2014/main" id="{71974A50-C2BF-4637-95E8-4D3DCAF1C23B}"/>
              </a:ext>
            </a:extLst>
          </p:cNvPr>
          <p:cNvSpPr>
            <a:spLocks noGrp="1"/>
          </p:cNvSpPr>
          <p:nvPr>
            <p:ph idx="1"/>
          </p:nvPr>
        </p:nvSpPr>
        <p:spPr>
          <a:xfrm>
            <a:off x="915512" y="2594085"/>
            <a:ext cx="1433840" cy="559143"/>
          </a:xfrm>
        </p:spPr>
        <p:txBody>
          <a:bodyPr>
            <a:normAutofit lnSpcReduction="10000"/>
          </a:bodyPr>
          <a:lstStyle/>
          <a:p>
            <a:pPr marL="0" indent="0">
              <a:buNone/>
            </a:pPr>
            <a:r>
              <a:rPr lang="el-GR" b="1" dirty="0">
                <a:solidFill>
                  <a:srgbClr val="002060"/>
                </a:solidFill>
                <a:effectLst>
                  <a:outerShdw blurRad="38100" dist="38100" dir="2700000" algn="tl">
                    <a:srgbClr val="000000">
                      <a:alpha val="43137"/>
                    </a:srgbClr>
                  </a:outerShdw>
                </a:effectLst>
              </a:rPr>
              <a:t>Αγγλία</a:t>
            </a:r>
          </a:p>
        </p:txBody>
      </p:sp>
      <p:sp>
        <p:nvSpPr>
          <p:cNvPr id="4" name="Title 1">
            <a:extLst>
              <a:ext uri="{FF2B5EF4-FFF2-40B4-BE49-F238E27FC236}">
                <a16:creationId xmlns:a16="http://schemas.microsoft.com/office/drawing/2014/main" id="{628954AC-90D9-419B-AD63-0F4A27FCD1F8}"/>
              </a:ext>
            </a:extLst>
          </p:cNvPr>
          <p:cNvSpPr txBox="1">
            <a:spLocks/>
          </p:cNvSpPr>
          <p:nvPr/>
        </p:nvSpPr>
        <p:spPr>
          <a:xfrm>
            <a:off x="1910616" y="3317314"/>
            <a:ext cx="5256584" cy="684351"/>
          </a:xfrm>
          <a:prstGeom prst="rect">
            <a:avLst/>
          </a:prstGeom>
          <a:solidFill>
            <a:schemeClr val="bg1">
              <a:lumMod val="65000"/>
            </a:schemeClr>
          </a:solidFill>
          <a:effectLst>
            <a:outerShdw blurRad="152400" dist="127000" dir="2700000" algn="tl" rotWithShape="0">
              <a:prstClr val="black">
                <a:alpha val="40000"/>
              </a:prstClr>
            </a:outerShdw>
          </a:effectLst>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b="1" dirty="0">
                <a:effectLst>
                  <a:outerShdw blurRad="38100" dist="38100" dir="2700000" algn="tl">
                    <a:srgbClr val="000000">
                      <a:alpha val="43137"/>
                    </a:srgbClr>
                  </a:outerShdw>
                </a:effectLst>
              </a:rPr>
              <a:t>Θανάσιμοι εχθροί</a:t>
            </a:r>
          </a:p>
        </p:txBody>
      </p:sp>
      <p:sp>
        <p:nvSpPr>
          <p:cNvPr id="5" name="Content Placeholder 2">
            <a:extLst>
              <a:ext uri="{FF2B5EF4-FFF2-40B4-BE49-F238E27FC236}">
                <a16:creationId xmlns:a16="http://schemas.microsoft.com/office/drawing/2014/main" id="{7D7C9DC2-F7AC-49CE-A4EB-42E323052FF4}"/>
              </a:ext>
            </a:extLst>
          </p:cNvPr>
          <p:cNvSpPr txBox="1">
            <a:spLocks/>
          </p:cNvSpPr>
          <p:nvPr/>
        </p:nvSpPr>
        <p:spPr>
          <a:xfrm>
            <a:off x="0" y="5555031"/>
            <a:ext cx="9144000" cy="126339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sz="4000" b="1" dirty="0">
                <a:solidFill>
                  <a:srgbClr val="C00000"/>
                </a:solidFill>
                <a:effectLst>
                  <a:outerShdw blurRad="38100" dist="38100" dir="2700000" algn="tl">
                    <a:srgbClr val="000000">
                      <a:alpha val="43137"/>
                    </a:srgbClr>
                  </a:outerShdw>
                </a:effectLst>
              </a:rPr>
              <a:t>Αγγλία </a:t>
            </a:r>
            <a:r>
              <a:rPr lang="el-GR" sz="4000" b="1" dirty="0">
                <a:solidFill>
                  <a:srgbClr val="002060"/>
                </a:solidFill>
                <a:effectLst>
                  <a:outerShdw blurRad="38100" dist="38100" dir="2700000" algn="tl">
                    <a:srgbClr val="000000">
                      <a:alpha val="43137"/>
                    </a:srgbClr>
                  </a:outerShdw>
                </a:effectLst>
              </a:rPr>
              <a:t>– Γαλλία </a:t>
            </a:r>
          </a:p>
          <a:p>
            <a:pPr marL="0" indent="0" algn="ctr">
              <a:buNone/>
            </a:pPr>
            <a:r>
              <a:rPr lang="el-GR" dirty="0">
                <a:solidFill>
                  <a:srgbClr val="002060"/>
                </a:solidFill>
                <a:sym typeface="Wingdings" panose="05000000000000000000" pitchFamily="2" charset="2"/>
              </a:rPr>
              <a:t> πρωταγωνιστούν σε </a:t>
            </a:r>
            <a:r>
              <a:rPr lang="el-GR" b="1" dirty="0">
                <a:solidFill>
                  <a:srgbClr val="002060"/>
                </a:solidFill>
                <a:effectLst>
                  <a:outerShdw blurRad="38100" dist="38100" dir="2700000" algn="tl">
                    <a:srgbClr val="000000">
                      <a:alpha val="43137"/>
                    </a:srgbClr>
                  </a:outerShdw>
                </a:effectLst>
                <a:sym typeface="Wingdings" panose="05000000000000000000" pitchFamily="2" charset="2"/>
              </a:rPr>
              <a:t>όλους τους ευρωπαϊκούς πολέμους</a:t>
            </a:r>
            <a:r>
              <a:rPr lang="el-GR" dirty="0">
                <a:solidFill>
                  <a:srgbClr val="002060"/>
                </a:solidFill>
                <a:sym typeface="Wingdings" panose="05000000000000000000" pitchFamily="2" charset="2"/>
              </a:rPr>
              <a:t> του </a:t>
            </a:r>
            <a:r>
              <a:rPr lang="el-GR" b="1" dirty="0">
                <a:solidFill>
                  <a:srgbClr val="002060"/>
                </a:solidFill>
                <a:sym typeface="Wingdings" panose="05000000000000000000" pitchFamily="2" charset="2"/>
              </a:rPr>
              <a:t>18</a:t>
            </a:r>
            <a:r>
              <a:rPr lang="el-GR" b="1" baseline="30000" dirty="0">
                <a:solidFill>
                  <a:srgbClr val="002060"/>
                </a:solidFill>
                <a:sym typeface="Wingdings" panose="05000000000000000000" pitchFamily="2" charset="2"/>
              </a:rPr>
              <a:t>ου</a:t>
            </a:r>
            <a:r>
              <a:rPr lang="el-GR" b="1" dirty="0">
                <a:solidFill>
                  <a:srgbClr val="002060"/>
                </a:solidFill>
                <a:sym typeface="Wingdings" panose="05000000000000000000" pitchFamily="2" charset="2"/>
              </a:rPr>
              <a:t> αι</a:t>
            </a:r>
            <a:r>
              <a:rPr lang="el-GR" dirty="0">
                <a:solidFill>
                  <a:srgbClr val="002060"/>
                </a:solidFill>
                <a:sym typeface="Wingdings" panose="05000000000000000000" pitchFamily="2" charset="2"/>
              </a:rPr>
              <a:t>.</a:t>
            </a:r>
            <a:endParaRPr lang="el-GR" dirty="0">
              <a:solidFill>
                <a:srgbClr val="002060"/>
              </a:solidFill>
            </a:endParaRPr>
          </a:p>
        </p:txBody>
      </p:sp>
      <p:sp>
        <p:nvSpPr>
          <p:cNvPr id="6" name="Arrow: Down 5">
            <a:extLst>
              <a:ext uri="{FF2B5EF4-FFF2-40B4-BE49-F238E27FC236}">
                <a16:creationId xmlns:a16="http://schemas.microsoft.com/office/drawing/2014/main" id="{3155D6C3-27AF-4DB9-9AFA-FAD7AB886251}"/>
              </a:ext>
            </a:extLst>
          </p:cNvPr>
          <p:cNvSpPr/>
          <p:nvPr/>
        </p:nvSpPr>
        <p:spPr>
          <a:xfrm>
            <a:off x="3995936" y="4360128"/>
            <a:ext cx="1152128" cy="1097594"/>
          </a:xfrm>
          <a:prstGeom prst="downArrow">
            <a:avLst/>
          </a:prstGeom>
          <a:solidFill>
            <a:schemeClr val="bg1">
              <a:lumMod val="50000"/>
            </a:schemeClr>
          </a:solidFill>
          <a:ln>
            <a:noFill/>
          </a:ln>
          <a:effectLst>
            <a:outerShdw blurRad="165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2" descr="Flag of the United Kingdom | Britannica">
            <a:extLst>
              <a:ext uri="{FF2B5EF4-FFF2-40B4-BE49-F238E27FC236}">
                <a16:creationId xmlns:a16="http://schemas.microsoft.com/office/drawing/2014/main" id="{998F47FF-BCE3-4BC4-9493-1CB408050B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605" y="1222311"/>
            <a:ext cx="1997003" cy="1225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Flag of France - Wikipedia">
            <a:extLst>
              <a:ext uri="{FF2B5EF4-FFF2-40B4-BE49-F238E27FC236}">
                <a16:creationId xmlns:a16="http://schemas.microsoft.com/office/drawing/2014/main" id="{A0F5C285-4BC6-4101-95F6-A028B4D148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416" y="1175578"/>
            <a:ext cx="1838984" cy="1225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Flag of The Netherlands - Netherlands Tourism">
            <a:extLst>
              <a:ext uri="{FF2B5EF4-FFF2-40B4-BE49-F238E27FC236}">
                <a16:creationId xmlns:a16="http://schemas.microsoft.com/office/drawing/2014/main" id="{5963AF27-F5AC-4BF6-92EB-BD2C34D992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320" y="1175578"/>
            <a:ext cx="1784280" cy="1190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49E1C955-EE54-499F-A468-F3AC39D4C617}"/>
              </a:ext>
            </a:extLst>
          </p:cNvPr>
          <p:cNvSpPr txBox="1">
            <a:spLocks/>
          </p:cNvSpPr>
          <p:nvPr/>
        </p:nvSpPr>
        <p:spPr>
          <a:xfrm>
            <a:off x="3855080" y="2533792"/>
            <a:ext cx="1433840" cy="55914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l-GR" b="1" dirty="0">
                <a:solidFill>
                  <a:srgbClr val="002060"/>
                </a:solidFill>
                <a:effectLst>
                  <a:outerShdw blurRad="38100" dist="38100" dir="2700000" algn="tl">
                    <a:srgbClr val="000000">
                      <a:alpha val="43137"/>
                    </a:srgbClr>
                  </a:outerShdw>
                </a:effectLst>
              </a:rPr>
              <a:t>Γαλλία</a:t>
            </a:r>
          </a:p>
        </p:txBody>
      </p:sp>
      <p:sp>
        <p:nvSpPr>
          <p:cNvPr id="11" name="Content Placeholder 2">
            <a:extLst>
              <a:ext uri="{FF2B5EF4-FFF2-40B4-BE49-F238E27FC236}">
                <a16:creationId xmlns:a16="http://schemas.microsoft.com/office/drawing/2014/main" id="{C7AA4501-DCEB-48A7-B1AB-2A9F44D5496C}"/>
              </a:ext>
            </a:extLst>
          </p:cNvPr>
          <p:cNvSpPr txBox="1">
            <a:spLocks/>
          </p:cNvSpPr>
          <p:nvPr/>
        </p:nvSpPr>
        <p:spPr>
          <a:xfrm>
            <a:off x="6382402" y="2512068"/>
            <a:ext cx="1878116" cy="55914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l-GR" b="1" dirty="0">
                <a:solidFill>
                  <a:srgbClr val="002060"/>
                </a:solidFill>
                <a:effectLst>
                  <a:outerShdw blurRad="38100" dist="38100" dir="2700000" algn="tl">
                    <a:srgbClr val="000000">
                      <a:alpha val="43137"/>
                    </a:srgbClr>
                  </a:outerShdw>
                </a:effectLst>
              </a:rPr>
              <a:t>Ολλανδία</a:t>
            </a:r>
          </a:p>
        </p:txBody>
      </p:sp>
    </p:spTree>
    <p:extLst>
      <p:ext uri="{BB962C8B-B14F-4D97-AF65-F5344CB8AC3E}">
        <p14:creationId xmlns:p14="http://schemas.microsoft.com/office/powerpoint/2010/main" val="2443170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ight.jpg"/>
          <p:cNvPicPr>
            <a:picLocks noChangeAspect="1"/>
          </p:cNvPicPr>
          <p:nvPr/>
        </p:nvPicPr>
        <p:blipFill>
          <a:blip r:embed="rId2" cstate="print"/>
          <a:stretch>
            <a:fillRect/>
          </a:stretch>
        </p:blipFill>
        <p:spPr>
          <a:xfrm>
            <a:off x="-396552" y="-315416"/>
            <a:ext cx="10369152" cy="7766856"/>
          </a:xfrm>
          <a:prstGeom prst="rect">
            <a:avLst/>
          </a:prstGeom>
        </p:spPr>
      </p:pic>
      <p:sp>
        <p:nvSpPr>
          <p:cNvPr id="2" name="1 - Τίτλος"/>
          <p:cNvSpPr>
            <a:spLocks noGrp="1"/>
          </p:cNvSpPr>
          <p:nvPr>
            <p:ph type="ctrTitle"/>
          </p:nvPr>
        </p:nvSpPr>
        <p:spPr>
          <a:xfrm>
            <a:off x="829816" y="2549971"/>
            <a:ext cx="7772400" cy="1758057"/>
          </a:xfrm>
        </p:spPr>
        <p:txBody>
          <a:bodyPr>
            <a:noAutofit/>
          </a:bodyPr>
          <a:lstStyle/>
          <a:p>
            <a:r>
              <a:rPr lang="el-GR" sz="4800" b="1" dirty="0">
                <a:solidFill>
                  <a:srgbClr val="C00000"/>
                </a:solidFill>
                <a:effectLst>
                  <a:outerShdw blurRad="38100" dist="38100" dir="2700000" algn="tl">
                    <a:srgbClr val="000000">
                      <a:alpha val="43137"/>
                    </a:srgbClr>
                  </a:outerShdw>
                </a:effectLst>
                <a:latin typeface="Arial Black" pitchFamily="34" charset="0"/>
              </a:rPr>
              <a:t>Τι είπαν οι</a:t>
            </a:r>
            <a:br>
              <a:rPr lang="el-GR" sz="4800" b="1" dirty="0">
                <a:solidFill>
                  <a:srgbClr val="C00000"/>
                </a:solidFill>
                <a:effectLst>
                  <a:outerShdw blurRad="38100" dist="38100" dir="2700000" algn="tl">
                    <a:srgbClr val="000000">
                      <a:alpha val="43137"/>
                    </a:srgbClr>
                  </a:outerShdw>
                </a:effectLst>
                <a:latin typeface="Arial Black" pitchFamily="34" charset="0"/>
              </a:rPr>
            </a:br>
            <a:r>
              <a:rPr lang="el-GR" sz="4800" b="1" dirty="0">
                <a:solidFill>
                  <a:srgbClr val="C00000"/>
                </a:solidFill>
                <a:effectLst>
                  <a:outerShdw blurRad="38100" dist="38100" dir="2700000" algn="tl">
                    <a:srgbClr val="000000">
                      <a:alpha val="43137"/>
                    </a:srgbClr>
                  </a:outerShdw>
                </a:effectLst>
                <a:latin typeface="Arial Black" pitchFamily="34" charset="0"/>
              </a:rPr>
              <a:t>Διαφωτιστές</a:t>
            </a:r>
          </a:p>
        </p:txBody>
      </p:sp>
    </p:spTree>
    <p:extLst>
      <p:ext uri="{BB962C8B-B14F-4D97-AF65-F5344CB8AC3E}">
        <p14:creationId xmlns:p14="http://schemas.microsoft.com/office/powerpoint/2010/main" val="34429979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96" y="298078"/>
            <a:ext cx="9144000" cy="2016224"/>
          </a:xfrm>
        </p:spPr>
        <p:txBody>
          <a:bodyPr>
            <a:normAutofit lnSpcReduction="10000"/>
          </a:bodyPr>
          <a:lstStyle/>
          <a:p>
            <a:pPr indent="0" algn="ctr">
              <a:buNone/>
            </a:pPr>
            <a:r>
              <a:rPr lang="el-GR" dirty="0"/>
              <a:t>Τη σκέψη των διαφωτιστών  απασχόλησαν </a:t>
            </a:r>
          </a:p>
          <a:p>
            <a:pPr indent="0" algn="ctr">
              <a:buNone/>
            </a:pPr>
            <a:r>
              <a:rPr lang="el-GR" dirty="0"/>
              <a:t>τα ζητήματα της </a:t>
            </a:r>
            <a:r>
              <a:rPr lang="el-GR" sz="4000" b="1" dirty="0">
                <a:solidFill>
                  <a:schemeClr val="accent1">
                    <a:lumMod val="75000"/>
                  </a:schemeClr>
                </a:solidFill>
                <a:effectLst>
                  <a:outerShdw blurRad="38100" dist="38100" dir="2700000" algn="tl">
                    <a:srgbClr val="000000">
                      <a:alpha val="43137"/>
                    </a:srgbClr>
                  </a:outerShdw>
                </a:effectLst>
              </a:rPr>
              <a:t>ελευθερίας</a:t>
            </a:r>
            <a:r>
              <a:rPr lang="el-GR" dirty="0">
                <a:effectLst>
                  <a:outerShdw blurRad="38100" dist="38100" dir="2700000" algn="tl">
                    <a:srgbClr val="000000">
                      <a:alpha val="43137"/>
                    </a:srgbClr>
                  </a:outerShdw>
                </a:effectLst>
              </a:rPr>
              <a:t> </a:t>
            </a:r>
            <a:r>
              <a:rPr lang="el-GR" dirty="0"/>
              <a:t>του ατόμου </a:t>
            </a:r>
          </a:p>
          <a:p>
            <a:pPr indent="0" algn="ctr">
              <a:buNone/>
            </a:pPr>
            <a:r>
              <a:rPr lang="el-GR" dirty="0"/>
              <a:t>και της </a:t>
            </a:r>
            <a:r>
              <a:rPr lang="el-GR" sz="4000" b="1" dirty="0">
                <a:solidFill>
                  <a:schemeClr val="accent1">
                    <a:lumMod val="75000"/>
                  </a:schemeClr>
                </a:solidFill>
                <a:effectLst>
                  <a:outerShdw blurRad="38100" dist="38100" dir="2700000" algn="tl">
                    <a:srgbClr val="000000">
                      <a:alpha val="43137"/>
                    </a:srgbClr>
                  </a:outerShdw>
                </a:effectLst>
              </a:rPr>
              <a:t>ισότητας</a:t>
            </a:r>
            <a:r>
              <a:rPr lang="el-GR" dirty="0"/>
              <a:t> των ανθρώπων.</a:t>
            </a:r>
          </a:p>
        </p:txBody>
      </p:sp>
      <p:sp>
        <p:nvSpPr>
          <p:cNvPr id="2" name="Arrow: Down 1">
            <a:extLst>
              <a:ext uri="{FF2B5EF4-FFF2-40B4-BE49-F238E27FC236}">
                <a16:creationId xmlns:a16="http://schemas.microsoft.com/office/drawing/2014/main" id="{ADB3F5E6-4EAA-431C-B8D5-F88D482D5BF3}"/>
              </a:ext>
            </a:extLst>
          </p:cNvPr>
          <p:cNvSpPr/>
          <p:nvPr/>
        </p:nvSpPr>
        <p:spPr>
          <a:xfrm>
            <a:off x="3707904" y="2314302"/>
            <a:ext cx="1584176" cy="1834778"/>
          </a:xfrm>
          <a:prstGeom prst="downArrow">
            <a:avLst/>
          </a:prstGeom>
          <a:ln>
            <a:noFill/>
          </a:ln>
          <a:effectLst>
            <a:outerShdw blurRad="317500" dist="2413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74" name="Picture 2" descr="Voltaire Quote: “Man is free at the moment he wishes to be.”">
            <a:extLst>
              <a:ext uri="{FF2B5EF4-FFF2-40B4-BE49-F238E27FC236}">
                <a16:creationId xmlns:a16="http://schemas.microsoft.com/office/drawing/2014/main" id="{BC553616-3597-4809-B5AE-AD9B7AADDC1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200" b="30400"/>
          <a:stretch/>
        </p:blipFill>
        <p:spPr bwMode="auto">
          <a:xfrm>
            <a:off x="0" y="4333952"/>
            <a:ext cx="9144000"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066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out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John_Locke.jpg"/>
          <p:cNvPicPr>
            <a:picLocks noGrp="1" noChangeAspect="1"/>
          </p:cNvPicPr>
          <p:nvPr>
            <p:ph idx="1"/>
          </p:nvPr>
        </p:nvPicPr>
        <p:blipFill>
          <a:blip r:embed="rId2" cstate="print">
            <a:lum bright="-20000" contrast="30000"/>
          </a:blip>
          <a:stretch>
            <a:fillRect/>
          </a:stretch>
        </p:blipFill>
        <p:spPr>
          <a:xfrm>
            <a:off x="251520" y="404664"/>
            <a:ext cx="8675664" cy="5976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085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3 ENLIGHTENMENT THINKERS QUOTES | A-Z Quotes">
            <a:extLst>
              <a:ext uri="{FF2B5EF4-FFF2-40B4-BE49-F238E27FC236}">
                <a16:creationId xmlns:a16="http://schemas.microsoft.com/office/drawing/2014/main" id="{AA027DD3-13D4-48E0-BCB6-1B7B4F4B7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1"/>
          <a:stretch/>
        </p:blipFill>
        <p:spPr bwMode="auto">
          <a:xfrm>
            <a:off x="323528" y="1412776"/>
            <a:ext cx="8643344" cy="4032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95615"/>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John_Locke.jpg"/>
          <p:cNvPicPr>
            <a:picLocks noGrp="1" noChangeAspect="1"/>
          </p:cNvPicPr>
          <p:nvPr>
            <p:ph idx="1"/>
          </p:nvPr>
        </p:nvPicPr>
        <p:blipFill>
          <a:blip r:embed="rId2" cstate="print"/>
          <a:stretch>
            <a:fillRect/>
          </a:stretch>
        </p:blipFill>
        <p:spPr>
          <a:xfrm>
            <a:off x="-381233" y="-27384"/>
            <a:ext cx="9705761" cy="731743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John_Locke.jpg"/>
          <p:cNvPicPr>
            <a:picLocks noGrp="1" noChangeAspect="1"/>
          </p:cNvPicPr>
          <p:nvPr>
            <p:ph idx="1"/>
          </p:nvPr>
        </p:nvPicPr>
        <p:blipFill>
          <a:blip r:embed="rId2" cstate="print">
            <a:lum contrast="20000"/>
          </a:blip>
          <a:stretch>
            <a:fillRect/>
          </a:stretch>
        </p:blipFill>
        <p:spPr>
          <a:xfrm>
            <a:off x="618786" y="908720"/>
            <a:ext cx="7906427" cy="477938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84"/>
            <a:ext cx="9144000" cy="828092"/>
          </a:xfrm>
          <a:solidFill>
            <a:srgbClr val="002060"/>
          </a:solidFill>
        </p:spPr>
        <p:txBody>
          <a:bodyPr>
            <a:normAutofit/>
          </a:bodyPr>
          <a:lstStyle/>
          <a:p>
            <a:r>
              <a:rPr lang="el-GR" b="1" dirty="0">
                <a:solidFill>
                  <a:schemeClr val="bg1"/>
                </a:solidFill>
                <a:effectLst>
                  <a:outerShdw blurRad="38100" dist="38100" dir="2700000" algn="tl">
                    <a:srgbClr val="000000">
                      <a:alpha val="43137"/>
                    </a:srgbClr>
                  </a:outerShdw>
                </a:effectLst>
              </a:rPr>
              <a:t>Τι ήταν ο Διαφωτισμός;</a:t>
            </a:r>
          </a:p>
        </p:txBody>
      </p:sp>
      <p:sp>
        <p:nvSpPr>
          <p:cNvPr id="3" name="2 - Θέση περιεχομένου"/>
          <p:cNvSpPr>
            <a:spLocks noGrp="1"/>
          </p:cNvSpPr>
          <p:nvPr>
            <p:ph idx="1"/>
          </p:nvPr>
        </p:nvSpPr>
        <p:spPr>
          <a:xfrm>
            <a:off x="395536" y="1618066"/>
            <a:ext cx="9361040" cy="3071682"/>
          </a:xfrm>
        </p:spPr>
        <p:txBody>
          <a:bodyPr>
            <a:normAutofit/>
          </a:bodyPr>
          <a:lstStyle/>
          <a:p>
            <a:pPr indent="342900">
              <a:buNone/>
            </a:pPr>
            <a:r>
              <a:rPr lang="el-GR" sz="2800" dirty="0"/>
              <a:t>Ήταν ένα πνευματικό κίνημα που επιδίωκε:</a:t>
            </a:r>
          </a:p>
          <a:p>
            <a:pPr indent="342900">
              <a:buFont typeface="Wingdings" pitchFamily="2" charset="2"/>
              <a:buChar char="ü"/>
            </a:pPr>
            <a:r>
              <a:rPr lang="el-GR" sz="2800" b="1" dirty="0">
                <a:effectLst>
                  <a:outerShdw blurRad="38100" dist="38100" dir="2700000" algn="tl">
                    <a:srgbClr val="000000">
                      <a:alpha val="43137"/>
                    </a:srgbClr>
                  </a:outerShdw>
                </a:effectLst>
              </a:rPr>
              <a:t>πολιτικές</a:t>
            </a:r>
            <a:r>
              <a:rPr lang="en-US" sz="2800" dirty="0">
                <a:effectLst>
                  <a:outerShdw blurRad="38100" dist="38100" dir="2700000" algn="tl">
                    <a:srgbClr val="000000">
                      <a:alpha val="43137"/>
                    </a:srgbClr>
                  </a:outerShdw>
                </a:effectLst>
              </a:rPr>
              <a:t>, </a:t>
            </a:r>
            <a:r>
              <a:rPr lang="el-GR" sz="2800" b="1" dirty="0">
                <a:effectLst>
                  <a:outerShdw blurRad="38100" dist="38100" dir="2700000" algn="tl">
                    <a:srgbClr val="000000">
                      <a:alpha val="43137"/>
                    </a:srgbClr>
                  </a:outerShdw>
                </a:effectLst>
              </a:rPr>
              <a:t>οικονομικές</a:t>
            </a:r>
            <a:r>
              <a:rPr lang="el-GR" sz="2800" dirty="0"/>
              <a:t>, </a:t>
            </a:r>
            <a:r>
              <a:rPr lang="el-GR" sz="2800" b="1" dirty="0">
                <a:effectLst>
                  <a:outerShdw blurRad="38100" dist="38100" dir="2700000" algn="tl">
                    <a:srgbClr val="000000">
                      <a:alpha val="43137"/>
                    </a:srgbClr>
                  </a:outerShdw>
                </a:effectLst>
              </a:rPr>
              <a:t>κοινωνικές</a:t>
            </a:r>
            <a:r>
              <a:rPr lang="el-GR" sz="2800" dirty="0"/>
              <a:t> </a:t>
            </a:r>
            <a:r>
              <a:rPr lang="el-GR" sz="2800" b="1" dirty="0">
                <a:solidFill>
                  <a:srgbClr val="C00000"/>
                </a:solidFill>
                <a:effectLst>
                  <a:outerShdw blurRad="38100" dist="38100" dir="2700000" algn="tl">
                    <a:srgbClr val="000000">
                      <a:alpha val="43137"/>
                    </a:srgbClr>
                  </a:outerShdw>
                </a:effectLst>
              </a:rPr>
              <a:t>μεταβολές</a:t>
            </a:r>
          </a:p>
          <a:p>
            <a:pPr indent="342900">
              <a:buFont typeface="Wingdings" pitchFamily="2" charset="2"/>
              <a:buChar char="ü"/>
            </a:pPr>
            <a:r>
              <a:rPr lang="el-GR" sz="2800" dirty="0"/>
              <a:t>ανάπτυξη </a:t>
            </a:r>
            <a:r>
              <a:rPr lang="el-GR" sz="2800" b="1" dirty="0">
                <a:solidFill>
                  <a:srgbClr val="C00000"/>
                </a:solidFill>
                <a:effectLst>
                  <a:outerShdw blurRad="38100" dist="38100" dir="2700000" algn="tl">
                    <a:srgbClr val="000000">
                      <a:alpha val="43137"/>
                    </a:srgbClr>
                  </a:outerShdw>
                </a:effectLst>
              </a:rPr>
              <a:t>κριτικής</a:t>
            </a:r>
            <a:r>
              <a:rPr lang="el-GR" sz="2800" b="1" dirty="0">
                <a:effectLst>
                  <a:outerShdw blurRad="38100" dist="38100" dir="2700000" algn="tl">
                    <a:srgbClr val="000000">
                      <a:alpha val="43137"/>
                    </a:srgbClr>
                  </a:outerShdw>
                </a:effectLst>
              </a:rPr>
              <a:t> σκέψης </a:t>
            </a:r>
            <a:r>
              <a:rPr lang="el-GR" sz="2800" dirty="0"/>
              <a:t>και </a:t>
            </a:r>
            <a:r>
              <a:rPr lang="el-GR" sz="2800" b="1" dirty="0">
                <a:solidFill>
                  <a:srgbClr val="C00000"/>
                </a:solidFill>
                <a:effectLst>
                  <a:outerShdw blurRad="38100" dist="38100" dir="2700000" algn="tl">
                    <a:srgbClr val="000000">
                      <a:alpha val="43137"/>
                    </a:srgbClr>
                  </a:outerShdw>
                </a:effectLst>
              </a:rPr>
              <a:t>επιστήμης</a:t>
            </a:r>
          </a:p>
          <a:p>
            <a:pPr indent="342900">
              <a:buFont typeface="Wingdings" pitchFamily="2" charset="2"/>
              <a:buChar char="ü"/>
            </a:pPr>
            <a:r>
              <a:rPr lang="el-GR" sz="2800" dirty="0"/>
              <a:t>την </a:t>
            </a:r>
            <a:r>
              <a:rPr lang="el-GR" sz="2800" b="1" dirty="0">
                <a:solidFill>
                  <a:srgbClr val="C00000"/>
                </a:solidFill>
                <a:effectLst>
                  <a:outerShdw blurRad="38100" dist="38100" dir="2700000" algn="tl">
                    <a:srgbClr val="000000">
                      <a:alpha val="43137"/>
                    </a:srgbClr>
                  </a:outerShdw>
                </a:effectLst>
              </a:rPr>
              <a:t>πρόοδο</a:t>
            </a:r>
            <a:r>
              <a:rPr lang="el-GR" sz="2800" dirty="0"/>
              <a:t> του ανθρώπου</a:t>
            </a:r>
          </a:p>
        </p:txBody>
      </p:sp>
      <p:sp>
        <p:nvSpPr>
          <p:cNvPr id="5" name="2 - Θέση περιεχομένου"/>
          <p:cNvSpPr txBox="1">
            <a:spLocks/>
          </p:cNvSpPr>
          <p:nvPr/>
        </p:nvSpPr>
        <p:spPr>
          <a:xfrm>
            <a:off x="0" y="5445224"/>
            <a:ext cx="9144000" cy="1327252"/>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Τέλη 17</a:t>
            </a:r>
            <a:r>
              <a:rPr kumimoji="0" lang="el-GR" sz="40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rPr>
              <a:t>ου</a:t>
            </a:r>
            <a:r>
              <a:rPr kumimoji="0" lang="el-G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 και 18</a:t>
            </a:r>
            <a:r>
              <a:rPr kumimoji="0" lang="el-GR" sz="40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rPr>
              <a:t>ος</a:t>
            </a:r>
            <a:r>
              <a:rPr kumimoji="0" lang="el-G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 αι. </a:t>
            </a:r>
            <a:r>
              <a:rPr kumimoji="0" lang="el-GR"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rPr>
              <a:t>μ.Χ</a:t>
            </a:r>
            <a:r>
              <a:rPr kumimoji="0" lang="el-G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a:t>
            </a:r>
          </a:p>
          <a:p>
            <a:pPr marL="342900" marR="0" lvl="0" indent="-342900" algn="ctr" defTabSz="914400" rtl="0" eaLnBrk="1" fontAlgn="auto" latinLnBrk="0" hangingPunct="1">
              <a:lnSpc>
                <a:spcPct val="100000"/>
              </a:lnSpc>
              <a:spcBef>
                <a:spcPct val="20000"/>
              </a:spcBef>
              <a:spcAft>
                <a:spcPts val="0"/>
              </a:spcAft>
              <a:buClrTx/>
              <a:buSzTx/>
              <a:tabLst/>
              <a:defRPr/>
            </a:pPr>
            <a:r>
              <a:rPr lang="el-GR" sz="4000" dirty="0">
                <a:solidFill>
                  <a:schemeClr val="accent1">
                    <a:lumMod val="50000"/>
                  </a:schemeClr>
                </a:solidFill>
                <a:effectLst>
                  <a:outerShdw blurRad="38100" dist="38100" dir="2700000" algn="tl">
                    <a:srgbClr val="000000">
                      <a:alpha val="43137"/>
                    </a:srgbClr>
                  </a:outerShdw>
                </a:effectLst>
              </a:rPr>
              <a:t>(</a:t>
            </a:r>
            <a:r>
              <a:rPr lang="el-GR" sz="4000" b="1" dirty="0">
                <a:solidFill>
                  <a:schemeClr val="accent1">
                    <a:lumMod val="50000"/>
                  </a:schemeClr>
                </a:solidFill>
                <a:effectLst>
                  <a:outerShdw blurRad="38100" dist="38100" dir="2700000" algn="tl">
                    <a:srgbClr val="000000">
                      <a:alpha val="43137"/>
                    </a:srgbClr>
                  </a:outerShdw>
                </a:effectLst>
              </a:rPr>
              <a:t>1688 -1789</a:t>
            </a:r>
            <a:r>
              <a:rPr lang="el-GR" sz="4000" dirty="0">
                <a:solidFill>
                  <a:schemeClr val="accent1">
                    <a:lumMod val="50000"/>
                  </a:schemeClr>
                </a:solidFill>
                <a:effectLst>
                  <a:outerShdw blurRad="38100" dist="38100" dir="2700000" algn="tl">
                    <a:srgbClr val="000000">
                      <a:alpha val="43137"/>
                    </a:srgbClr>
                  </a:outerShdw>
                </a:effectLst>
              </a:rPr>
              <a:t>)</a:t>
            </a:r>
            <a:endParaRPr kumimoji="0" lang="el-GR" sz="4000" b="0"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endParaRPr>
          </a:p>
        </p:txBody>
      </p:sp>
      <p:sp>
        <p:nvSpPr>
          <p:cNvPr id="7" name="Arrow: Down 6">
            <a:extLst>
              <a:ext uri="{FF2B5EF4-FFF2-40B4-BE49-F238E27FC236}">
                <a16:creationId xmlns:a16="http://schemas.microsoft.com/office/drawing/2014/main" id="{56866E4C-3B22-4D72-8F3C-D1E2E600698E}"/>
              </a:ext>
            </a:extLst>
          </p:cNvPr>
          <p:cNvSpPr/>
          <p:nvPr/>
        </p:nvSpPr>
        <p:spPr>
          <a:xfrm>
            <a:off x="3779912" y="916222"/>
            <a:ext cx="1008112" cy="784586"/>
          </a:xfrm>
          <a:prstGeom prst="downArrow">
            <a:avLst/>
          </a:prstGeom>
          <a:solidFill>
            <a:srgbClr val="00206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1 - Τίτλος">
            <a:extLst>
              <a:ext uri="{FF2B5EF4-FFF2-40B4-BE49-F238E27FC236}">
                <a16:creationId xmlns:a16="http://schemas.microsoft.com/office/drawing/2014/main" id="{A70BE5C0-6A8C-43ED-947B-5242B8541636}"/>
              </a:ext>
            </a:extLst>
          </p:cNvPr>
          <p:cNvSpPr txBox="1">
            <a:spLocks/>
          </p:cNvSpPr>
          <p:nvPr/>
        </p:nvSpPr>
        <p:spPr>
          <a:xfrm>
            <a:off x="0" y="3799824"/>
            <a:ext cx="9144000" cy="828092"/>
          </a:xfrm>
          <a:prstGeom prst="rect">
            <a:avLst/>
          </a:prstGeom>
          <a:solidFill>
            <a:srgbClr val="00206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b="1" dirty="0">
                <a:solidFill>
                  <a:schemeClr val="bg1"/>
                </a:solidFill>
                <a:effectLst>
                  <a:outerShdw blurRad="38100" dist="38100" dir="2700000" algn="tl">
                    <a:srgbClr val="000000">
                      <a:alpha val="43137"/>
                    </a:srgbClr>
                  </a:outerShdw>
                </a:effectLst>
              </a:rPr>
              <a:t>Πότε εμφανίστηκε;</a:t>
            </a:r>
          </a:p>
        </p:txBody>
      </p:sp>
      <p:sp>
        <p:nvSpPr>
          <p:cNvPr id="9" name="Arrow: Down 8">
            <a:extLst>
              <a:ext uri="{FF2B5EF4-FFF2-40B4-BE49-F238E27FC236}">
                <a16:creationId xmlns:a16="http://schemas.microsoft.com/office/drawing/2014/main" id="{B2B9FE7E-5E2E-47FC-8EEF-A068BE02D12E}"/>
              </a:ext>
            </a:extLst>
          </p:cNvPr>
          <p:cNvSpPr/>
          <p:nvPr/>
        </p:nvSpPr>
        <p:spPr>
          <a:xfrm>
            <a:off x="3779912" y="4732646"/>
            <a:ext cx="1008112" cy="784586"/>
          </a:xfrm>
          <a:prstGeom prst="downArrow">
            <a:avLst/>
          </a:prstGeom>
          <a:solidFill>
            <a:srgbClr val="00206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p:bldP spid="7" grpId="0" animBg="1"/>
      <p:bldP spid="8"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Voltaire-Image-Quotes-And-Sayings.jpg"/>
          <p:cNvPicPr>
            <a:picLocks noGrp="1" noChangeAspect="1"/>
          </p:cNvPicPr>
          <p:nvPr>
            <p:ph idx="1"/>
          </p:nvPr>
        </p:nvPicPr>
        <p:blipFill>
          <a:blip r:embed="rId2" cstate="print"/>
          <a:stretch>
            <a:fillRect/>
          </a:stretch>
        </p:blipFill>
        <p:spPr>
          <a:xfrm>
            <a:off x="2123728" y="1268760"/>
            <a:ext cx="4320480" cy="2592288"/>
          </a:xfrm>
          <a:prstGeom prst="rect">
            <a:avLst/>
          </a:prstGeom>
          <a:ln>
            <a:noFill/>
          </a:ln>
          <a:effectLst>
            <a:outerShdw blurRad="292100" dist="139700" dir="2700000" algn="tl" rotWithShape="0">
              <a:srgbClr val="333333">
                <a:alpha val="65000"/>
              </a:srgbClr>
            </a:outerShdw>
          </a:effectLst>
        </p:spPr>
      </p:pic>
      <p:sp>
        <p:nvSpPr>
          <p:cNvPr id="3" name="2 - Θέση περιεχομένου">
            <a:extLst>
              <a:ext uri="{FF2B5EF4-FFF2-40B4-BE49-F238E27FC236}">
                <a16:creationId xmlns:a16="http://schemas.microsoft.com/office/drawing/2014/main" id="{07877C8F-3E50-4D68-813F-591FE947DC99}"/>
              </a:ext>
            </a:extLst>
          </p:cNvPr>
          <p:cNvSpPr txBox="1">
            <a:spLocks/>
          </p:cNvSpPr>
          <p:nvPr/>
        </p:nvSpPr>
        <p:spPr>
          <a:xfrm>
            <a:off x="324789" y="4979070"/>
            <a:ext cx="7812360" cy="20162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ctr">
              <a:buFont typeface="Arial" pitchFamily="34" charset="0"/>
              <a:buNone/>
            </a:pPr>
            <a:r>
              <a:rPr lang="el-GR" dirty="0"/>
              <a:t>Ο Βολταίρος δεν δίστασε να έρθει σε αντίθεση με την κρατική εξουσία για να υπερασπίσει τις ιδέες του.</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John_Locke.jpg"/>
          <p:cNvPicPr>
            <a:picLocks noGrp="1" noChangeAspect="1"/>
          </p:cNvPicPr>
          <p:nvPr>
            <p:ph idx="1"/>
          </p:nvPr>
        </p:nvPicPr>
        <p:blipFill rotWithShape="1">
          <a:blip r:embed="rId2" cstate="print"/>
          <a:srcRect l="7732" t="1984" r="4409" b="9701"/>
          <a:stretch/>
        </p:blipFill>
        <p:spPr>
          <a:xfrm>
            <a:off x="3189668" y="2132856"/>
            <a:ext cx="5037084" cy="3586403"/>
          </a:xfrm>
          <a:prstGeom prst="rect">
            <a:avLst/>
          </a:prstGeom>
          <a:ln>
            <a:noFill/>
          </a:ln>
          <a:effectLst>
            <a:outerShdw blurRad="292100" dist="139700" dir="2700000" algn="tl" rotWithShape="0">
              <a:srgbClr val="333333">
                <a:alpha val="65000"/>
              </a:srgbClr>
            </a:outerShdw>
          </a:effectLst>
        </p:spPr>
      </p:pic>
      <p:pic>
        <p:nvPicPr>
          <p:cNvPr id="3" name="3 - Θέση περιεχομένου" descr="John_Locke.jpg">
            <a:extLst>
              <a:ext uri="{FF2B5EF4-FFF2-40B4-BE49-F238E27FC236}">
                <a16:creationId xmlns:a16="http://schemas.microsoft.com/office/drawing/2014/main" id="{FCAC84AC-890F-4585-A69D-D4AAD8516C6F}"/>
              </a:ext>
            </a:extLst>
          </p:cNvPr>
          <p:cNvPicPr>
            <a:picLocks noChangeAspect="1"/>
          </p:cNvPicPr>
          <p:nvPr/>
        </p:nvPicPr>
        <p:blipFill rotWithShape="1">
          <a:blip r:embed="rId3" cstate="print"/>
          <a:srcRect l="2138" r="13818" b="6271"/>
          <a:stretch/>
        </p:blipFill>
        <p:spPr>
          <a:xfrm rot="20930822">
            <a:off x="887102" y="786461"/>
            <a:ext cx="4566141" cy="289414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John_Locke.jpg"/>
          <p:cNvPicPr>
            <a:picLocks noGrp="1" noChangeAspect="1"/>
          </p:cNvPicPr>
          <p:nvPr>
            <p:ph idx="1"/>
          </p:nvPr>
        </p:nvPicPr>
        <p:blipFill rotWithShape="1">
          <a:blip r:embed="rId2" cstate="print">
            <a:lum contrast="40000"/>
          </a:blip>
          <a:srcRect l="12600" t="25701" r="6288" b="16265"/>
          <a:stretch/>
        </p:blipFill>
        <p:spPr>
          <a:xfrm rot="21068197">
            <a:off x="379491" y="582404"/>
            <a:ext cx="4598432" cy="3125148"/>
          </a:xfrm>
          <a:prstGeom prst="rect">
            <a:avLst/>
          </a:prstGeom>
          <a:ln>
            <a:noFill/>
          </a:ln>
          <a:effectLst>
            <a:outerShdw blurRad="292100" dist="139700" dir="2700000" algn="tl" rotWithShape="0">
              <a:srgbClr val="333333">
                <a:alpha val="65000"/>
              </a:srgbClr>
            </a:outerShdw>
          </a:effectLst>
        </p:spPr>
      </p:pic>
      <p:pic>
        <p:nvPicPr>
          <p:cNvPr id="3" name="3 - Θέση περιεχομένου" descr="Voltaire-Image-Quotes-And-Sayings.jpg">
            <a:extLst>
              <a:ext uri="{FF2B5EF4-FFF2-40B4-BE49-F238E27FC236}">
                <a16:creationId xmlns:a16="http://schemas.microsoft.com/office/drawing/2014/main" id="{9E4CF029-DB1C-4165-B053-4791CCFFCA8E}"/>
              </a:ext>
            </a:extLst>
          </p:cNvPr>
          <p:cNvPicPr>
            <a:picLocks noChangeAspect="1"/>
          </p:cNvPicPr>
          <p:nvPr/>
        </p:nvPicPr>
        <p:blipFill rotWithShape="1">
          <a:blip r:embed="rId3" cstate="print"/>
          <a:srcRect b="10035"/>
          <a:stretch/>
        </p:blipFill>
        <p:spPr>
          <a:xfrm>
            <a:off x="4788024" y="3573016"/>
            <a:ext cx="3958488" cy="3038182"/>
          </a:xfrm>
          <a:prstGeom prst="rect">
            <a:avLst/>
          </a:prstGeom>
          <a:ln>
            <a:noFill/>
          </a:ln>
          <a:effectLst>
            <a:outerShdw blurRad="292100" dist="139700" dir="2700000" algn="tl" rotWithShape="0">
              <a:srgbClr val="333333">
                <a:alpha val="65000"/>
              </a:srgbClr>
            </a:outerShdw>
          </a:effectLst>
        </p:spPr>
      </p:pic>
      <p:pic>
        <p:nvPicPr>
          <p:cNvPr id="5" name="3 - Θέση περιεχομένου" descr="Voltaire-Image-Quotes-And-Sayings.jpg">
            <a:extLst>
              <a:ext uri="{FF2B5EF4-FFF2-40B4-BE49-F238E27FC236}">
                <a16:creationId xmlns:a16="http://schemas.microsoft.com/office/drawing/2014/main" id="{B1325B0D-9305-4D02-8D93-B8C6B63437E5}"/>
              </a:ext>
            </a:extLst>
          </p:cNvPr>
          <p:cNvPicPr>
            <a:picLocks noChangeAspect="1"/>
          </p:cNvPicPr>
          <p:nvPr/>
        </p:nvPicPr>
        <p:blipFill rotWithShape="1">
          <a:blip r:embed="rId4" cstate="print">
            <a:lum contrast="30000"/>
          </a:blip>
          <a:srcRect l="46230"/>
          <a:stretch/>
        </p:blipFill>
        <p:spPr>
          <a:xfrm>
            <a:off x="1835696" y="4050181"/>
            <a:ext cx="2174556" cy="2448888"/>
          </a:xfrm>
          <a:prstGeom prst="rect">
            <a:avLst/>
          </a:prstGeom>
          <a:ln>
            <a:noFill/>
          </a:ln>
          <a:effectLst>
            <a:outerShdw blurRad="292100" dist="139700" dir="2700000" algn="tl" rotWithShape="0">
              <a:srgbClr val="333333">
                <a:alpha val="65000"/>
              </a:srgbClr>
            </a:outerShdw>
          </a:effectLst>
        </p:spPr>
      </p:pic>
      <p:pic>
        <p:nvPicPr>
          <p:cNvPr id="6" name="3 - Θέση περιεχομένου" descr="John_Locke.jpg">
            <a:extLst>
              <a:ext uri="{FF2B5EF4-FFF2-40B4-BE49-F238E27FC236}">
                <a16:creationId xmlns:a16="http://schemas.microsoft.com/office/drawing/2014/main" id="{BD801855-6B1F-4D8B-A49A-D15C1F82529F}"/>
              </a:ext>
            </a:extLst>
          </p:cNvPr>
          <p:cNvPicPr>
            <a:picLocks noChangeAspect="1"/>
          </p:cNvPicPr>
          <p:nvPr/>
        </p:nvPicPr>
        <p:blipFill rotWithShape="1">
          <a:blip r:embed="rId5" cstate="print"/>
          <a:srcRect l="5970" t="17911" r="5970" b="19403"/>
          <a:stretch/>
        </p:blipFill>
        <p:spPr>
          <a:xfrm>
            <a:off x="5580112" y="692696"/>
            <a:ext cx="2933469" cy="208823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John_Locke.jpg"/>
          <p:cNvPicPr>
            <a:picLocks noGrp="1" noChangeAspect="1"/>
          </p:cNvPicPr>
          <p:nvPr>
            <p:ph idx="1"/>
          </p:nvPr>
        </p:nvPicPr>
        <p:blipFill rotWithShape="1">
          <a:blip r:embed="rId2" cstate="print">
            <a:lum contrast="20000"/>
          </a:blip>
          <a:srcRect b="3975"/>
          <a:stretch/>
        </p:blipFill>
        <p:spPr>
          <a:xfrm>
            <a:off x="1403648" y="257351"/>
            <a:ext cx="6471092" cy="634329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a:extLst>
              <a:ext uri="{FF2B5EF4-FFF2-40B4-BE49-F238E27FC236}">
                <a16:creationId xmlns:a16="http://schemas.microsoft.com/office/drawing/2014/main" id="{3F159BF9-1CA7-4F4C-BDEE-5D78CE61E51B}"/>
              </a:ext>
            </a:extLst>
          </p:cNvPr>
          <p:cNvSpPr txBox="1">
            <a:spLocks/>
          </p:cNvSpPr>
          <p:nvPr/>
        </p:nvSpPr>
        <p:spPr>
          <a:xfrm>
            <a:off x="4139952" y="5526360"/>
            <a:ext cx="4632162"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000" b="1" noProof="0" dirty="0">
                <a:solidFill>
                  <a:srgbClr val="002060"/>
                </a:solidFill>
                <a:effectLst>
                  <a:outerShdw blurRad="38100" dist="38100" dir="2700000" algn="tl">
                    <a:srgbClr val="000000">
                      <a:alpha val="43137"/>
                    </a:srgbClr>
                  </a:outerShdw>
                </a:effectLst>
                <a:latin typeface="+mj-lt"/>
                <a:ea typeface="+mj-ea"/>
                <a:cs typeface="+mj-cs"/>
              </a:rPr>
              <a:t>Εμμανουήλ</a:t>
            </a:r>
            <a:r>
              <a:rPr lang="el-GR" sz="4000" b="1" noProof="0" dirty="0">
                <a:solidFill>
                  <a:schemeClr val="accent1">
                    <a:lumMod val="50000"/>
                  </a:schemeClr>
                </a:solidFill>
                <a:effectLst>
                  <a:outerShdw blurRad="38100" dist="38100" dir="2700000" algn="tl">
                    <a:srgbClr val="000000">
                      <a:alpha val="43137"/>
                    </a:srgbClr>
                  </a:outerShdw>
                </a:effectLst>
                <a:latin typeface="+mj-lt"/>
                <a:ea typeface="+mj-ea"/>
                <a:cs typeface="+mj-cs"/>
              </a:rPr>
              <a:t> </a:t>
            </a:r>
            <a:r>
              <a:rPr lang="el-GR" sz="4000" b="1" noProof="0" dirty="0" err="1">
                <a:solidFill>
                  <a:srgbClr val="002060"/>
                </a:solidFill>
                <a:effectLst>
                  <a:outerShdw blurRad="38100" dist="38100" dir="2700000" algn="tl">
                    <a:srgbClr val="000000">
                      <a:alpha val="43137"/>
                    </a:srgbClr>
                  </a:outerShdw>
                </a:effectLst>
                <a:latin typeface="+mj-lt"/>
                <a:ea typeface="+mj-ea"/>
                <a:cs typeface="+mj-cs"/>
              </a:rPr>
              <a:t>Καντ</a:t>
            </a:r>
            <a:endParaRPr kumimoji="0" lang="el-GR"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pic>
        <p:nvPicPr>
          <p:cNvPr id="8" name="Content Placeholder 4">
            <a:extLst>
              <a:ext uri="{FF2B5EF4-FFF2-40B4-BE49-F238E27FC236}">
                <a16:creationId xmlns:a16="http://schemas.microsoft.com/office/drawing/2014/main" id="{2947AF45-049A-4F66-A4FD-A95E8B82B597}"/>
              </a:ext>
            </a:extLst>
          </p:cNvPr>
          <p:cNvPicPr>
            <a:picLocks noChangeAspect="1"/>
          </p:cNvPicPr>
          <p:nvPr/>
        </p:nvPicPr>
        <p:blipFill rotWithShape="1">
          <a:blip r:embed="rId2">
            <a:extLst>
              <a:ext uri="{28A0092B-C50C-407E-A947-70E740481C1C}">
                <a14:useLocalDpi xmlns:a14="http://schemas.microsoft.com/office/drawing/2010/main" val="0"/>
              </a:ext>
            </a:extLst>
          </a:blip>
          <a:srcRect l="245" t="-2537" r="51291" b="2537"/>
          <a:stretch/>
        </p:blipFill>
        <p:spPr>
          <a:xfrm>
            <a:off x="342896" y="2807325"/>
            <a:ext cx="3504968" cy="3816424"/>
          </a:xfrm>
          <a:prstGeom prst="rect">
            <a:avLst/>
          </a:prstGeom>
          <a:ln>
            <a:noFill/>
          </a:ln>
          <a:effectLst>
            <a:outerShdw blurRad="292100" dist="139700" dir="2700000" algn="tl" rotWithShape="0">
              <a:srgbClr val="333333">
                <a:alpha val="65000"/>
              </a:srgbClr>
            </a:outerShdw>
          </a:effectLst>
        </p:spPr>
      </p:pic>
      <p:sp>
        <p:nvSpPr>
          <p:cNvPr id="6" name="Speech Bubble: Oval 5">
            <a:extLst>
              <a:ext uri="{FF2B5EF4-FFF2-40B4-BE49-F238E27FC236}">
                <a16:creationId xmlns:a16="http://schemas.microsoft.com/office/drawing/2014/main" id="{A0374CB1-05C6-458D-ABEB-F2617F627B13}"/>
              </a:ext>
            </a:extLst>
          </p:cNvPr>
          <p:cNvSpPr/>
          <p:nvPr/>
        </p:nvSpPr>
        <p:spPr>
          <a:xfrm>
            <a:off x="4280577" y="323049"/>
            <a:ext cx="4520527" cy="4392488"/>
          </a:xfrm>
          <a:prstGeom prst="wedgeEllipseCallout">
            <a:avLst>
              <a:gd name="adj1" fmla="val -69008"/>
              <a:gd name="adj2" fmla="val 29748"/>
            </a:avLst>
          </a:prstGeom>
          <a:solidFill>
            <a:schemeClr val="bg1"/>
          </a:solidFill>
          <a:ln>
            <a:noFill/>
          </a:ln>
          <a:effectLst>
            <a:outerShdw blurRad="1397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C00000"/>
                </a:solidFill>
                <a:effectLst>
                  <a:outerShdw blurRad="38100" dist="38100" dir="2700000" algn="tl">
                    <a:srgbClr val="000000">
                      <a:alpha val="43137"/>
                    </a:srgbClr>
                  </a:outerShdw>
                </a:effectLst>
              </a:rPr>
              <a:t>Διαφωτισμός</a:t>
            </a:r>
            <a:r>
              <a:rPr lang="el-GR" sz="2800" b="1" dirty="0">
                <a:solidFill>
                  <a:srgbClr val="C00000"/>
                </a:solidFill>
                <a:effectLst>
                  <a:outerShdw blurRad="38100" dist="38100" dir="2700000" algn="tl">
                    <a:srgbClr val="000000">
                      <a:alpha val="43137"/>
                    </a:srgbClr>
                  </a:outerShdw>
                </a:effectLst>
              </a:rPr>
              <a:t> </a:t>
            </a:r>
          </a:p>
          <a:p>
            <a:pPr algn="ctr"/>
            <a:r>
              <a:rPr lang="el-GR" sz="2800" b="1" dirty="0">
                <a:solidFill>
                  <a:srgbClr val="002060"/>
                </a:solidFill>
                <a:effectLst>
                  <a:outerShdw blurRad="38100" dist="38100" dir="2700000" algn="tl">
                    <a:srgbClr val="000000">
                      <a:alpha val="43137"/>
                    </a:srgbClr>
                  </a:outerShdw>
                </a:effectLst>
              </a:rPr>
              <a:t>είναι η έξοδος του ανθρώπου από την </a:t>
            </a:r>
            <a:r>
              <a:rPr lang="el-GR" sz="2800" b="1" dirty="0">
                <a:solidFill>
                  <a:srgbClr val="C00000"/>
                </a:solidFill>
                <a:effectLst>
                  <a:outerShdw blurRad="38100" dist="38100" dir="2700000" algn="tl">
                    <a:srgbClr val="000000">
                      <a:alpha val="43137"/>
                    </a:srgbClr>
                  </a:outerShdw>
                </a:effectLst>
              </a:rPr>
              <a:t>ανωριμότητά </a:t>
            </a:r>
            <a:r>
              <a:rPr lang="el-GR" sz="2800" b="1" dirty="0">
                <a:solidFill>
                  <a:srgbClr val="002060"/>
                </a:solidFill>
                <a:effectLst>
                  <a:outerShdw blurRad="38100" dist="38100" dir="2700000" algn="tl">
                    <a:srgbClr val="000000">
                      <a:alpha val="43137"/>
                    </a:srgbClr>
                  </a:outerShdw>
                </a:effectLst>
              </a:rPr>
              <a:t>του, για την οποία </a:t>
            </a:r>
          </a:p>
          <a:p>
            <a:pPr algn="ctr"/>
            <a:r>
              <a:rPr lang="el-GR" sz="2800" b="1" dirty="0">
                <a:solidFill>
                  <a:srgbClr val="002060"/>
                </a:solidFill>
                <a:effectLst>
                  <a:outerShdw blurRad="38100" dist="38100" dir="2700000" algn="tl">
                    <a:srgbClr val="000000">
                      <a:alpha val="43137"/>
                    </a:srgbClr>
                  </a:outerShdw>
                </a:effectLst>
              </a:rPr>
              <a:t>ο ίδιος είναι </a:t>
            </a:r>
            <a:r>
              <a:rPr lang="el-GR" sz="2800" b="1" dirty="0">
                <a:solidFill>
                  <a:srgbClr val="C00000"/>
                </a:solidFill>
                <a:effectLst>
                  <a:outerShdw blurRad="38100" dist="38100" dir="2700000" algn="tl">
                    <a:srgbClr val="000000">
                      <a:alpha val="43137"/>
                    </a:srgbClr>
                  </a:outerShdw>
                </a:effectLst>
              </a:rPr>
              <a:t>υπεύθυνος.</a:t>
            </a:r>
            <a:endParaRPr lang="el-GR"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425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1887</TotalTime>
  <Words>2742</Words>
  <Application>Microsoft Office PowerPoint</Application>
  <PresentationFormat>On-screen Show (4:3)</PresentationFormat>
  <Paragraphs>337</Paragraphs>
  <Slides>83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Arial Black</vt:lpstr>
      <vt:lpstr>Calibri</vt:lpstr>
      <vt:lpstr>news-light</vt:lpstr>
      <vt:lpstr>Wingdings</vt:lpstr>
      <vt:lpstr>Θέμα του Office</vt:lpstr>
      <vt:lpstr>Διαφωτισμός  Αιώνας των Φώτων</vt:lpstr>
      <vt:lpstr>Γιατί λέγεται «Αιώνας των Φώτων»;</vt:lpstr>
      <vt:lpstr>Το πλαίσιο διαμόρφωσης</vt:lpstr>
      <vt:lpstr>Πλαίσιο διαμόρφωσης</vt:lpstr>
      <vt:lpstr>PowerPoint Presentation</vt:lpstr>
      <vt:lpstr>Η πορεία του ανθρώπινου πνεύματος</vt:lpstr>
      <vt:lpstr>Ορισμός  διαφωτισμού</vt:lpstr>
      <vt:lpstr>Τι ήταν ο Διαφωτισμός;</vt:lpstr>
      <vt:lpstr>PowerPoint Presentation</vt:lpstr>
      <vt:lpstr>PowerPoint Presentation</vt:lpstr>
      <vt:lpstr>PowerPoint Presentation</vt:lpstr>
      <vt:lpstr>PowerPoint Presentation</vt:lpstr>
      <vt:lpstr>ΣΤΟΠ! Γιατί αυτό είναι επαναστατικό;</vt:lpstr>
      <vt:lpstr>Χαρακτηριστικά  διαφωτισμού</vt:lpstr>
      <vt:lpstr>Οι ιδέες και οι φορείς τους</vt:lpstr>
      <vt:lpstr>Απασχόλησαν τους Διαφωτιστές ερωτήματα…</vt:lpstr>
      <vt:lpstr>Εκπρόσωποι  διαφωτισμού</vt:lpstr>
      <vt:lpstr>Ρενέ Ντεκάρτ (Καρτέσιος)</vt:lpstr>
      <vt:lpstr>Ισαάκ  Νεύτων</vt:lpstr>
      <vt:lpstr>Φράνσις Μπέικον</vt:lpstr>
      <vt:lpstr>Βολταίρος</vt:lpstr>
      <vt:lpstr>Ανεκτικότητα</vt:lpstr>
      <vt:lpstr>Ανεξιθρησκία</vt:lpstr>
      <vt:lpstr>Στον ουρανό απ’ όποιο δρόμο  θέλει ο καθένας</vt:lpstr>
      <vt:lpstr>Η αρετή</vt:lpstr>
      <vt:lpstr>Τζων  Λοκ</vt:lpstr>
      <vt:lpstr>PowerPoint Presentation</vt:lpstr>
      <vt:lpstr>Μοντεσκιέ</vt:lpstr>
      <vt:lpstr>Ελευθερία  και διάκριση των εξουσιών</vt:lpstr>
      <vt:lpstr>Ζαν Ζακ Ρουσσώ</vt:lpstr>
      <vt:lpstr>Τι είναι η γενική βούληση</vt:lpstr>
      <vt:lpstr>Γενική βούληση</vt:lpstr>
      <vt:lpstr>Η δύναμη των νόμων</vt:lpstr>
      <vt:lpstr>Η πορεία προς τη γνώση</vt:lpstr>
      <vt:lpstr>Ντενί Ντιντερό</vt:lpstr>
      <vt:lpstr>Ντ’ Αλαμπέρ</vt:lpstr>
      <vt:lpstr>Η Εγκυκλοπαίδεια Συστηματικό Λεξικό των Επιστημών,  των Τεχνών και των Επαγγελμάτων (1751-1772)</vt:lpstr>
      <vt:lpstr>PowerPoint Presentation</vt:lpstr>
      <vt:lpstr>Τσεζάρε Μπεκαρία</vt:lpstr>
      <vt:lpstr>Ντέιβιντ Χιουμ</vt:lpstr>
      <vt:lpstr>Τόμας Χομπς</vt:lpstr>
      <vt:lpstr>Η διάδοση των ιδεών του διαφωτισμού</vt:lpstr>
      <vt:lpstr>Η διάδοση των ιδεών του Διαφωτισμού</vt:lpstr>
      <vt:lpstr>Ο Ντ’ Αλαμπέρ διαβάζει την Εγκυκλοπαίδεια στο σαλόνι της μαντάμ Ζοφρέν. Τα σαλόνια στο Παρίσι ήταν εστίες διαφωτισμού!</vt:lpstr>
      <vt:lpstr>Ένα καφέ…  χώρος διάχυσης  των νέων ιδεών…</vt:lpstr>
      <vt:lpstr>Ξέρετε ποιο είναι το ποτό του Διαφωτισμού;</vt:lpstr>
      <vt:lpstr>Φωτισμένη  δεσποτεία</vt:lpstr>
      <vt:lpstr>Φρειδερίκος Β΄ της Πρωσσίας</vt:lpstr>
      <vt:lpstr>Μεγάλη Αικατερίνη της Ρωσίας</vt:lpstr>
      <vt:lpstr>Τι έκαναν αυτοί οι ηγεμόνες; Τι σημαίνει «φωτισμένη» δεσποτεία;</vt:lpstr>
      <vt:lpstr>Ο Βολταίρος  περιόδευε στις Βασιλικές Αυλές της Ευρώπης διαδίδοντας  τις ιδέες του.   Στον πίνακα αυτόν  του Αδόλφου Βον Μένζελ,  απεικονίζεται  με τον Φρειδερίκο  τον Μεγάλο.</vt:lpstr>
      <vt:lpstr>Χαρακτικό (δεύτερο μισό 18ου αιώνα)  με τη Μεγάλη Αικατερίνη και τον Ντιντερό.  Η Αικατερίνη ήθελε να τη θεωρούν όλοι φωτισμένη βασίλισσα.  Για μεγάλο διάστημα είχε αλληλογραφία με το Βολταίρο και ζητούσε τη γνώμη του για μεταρρυθμίσεις που ήθελε να κάνει, ενώ κάλεσε στην Αγία Πετρούπολη και τον Ντιντερό.  Την αποκαλούσαν «άστρο του Βορρά».</vt:lpstr>
      <vt:lpstr>Επίδραση Διαφωτισμού</vt:lpstr>
      <vt:lpstr>Επανάσταση λεξιλογίου</vt:lpstr>
      <vt:lpstr>Σ’ αυτό βοηθούν  τα 2 μεγάλα λεξικά</vt:lpstr>
      <vt:lpstr>Οι επιδράσεις του Διαφωτισμού</vt:lpstr>
      <vt:lpstr>Οι οικονομικές θεωρίες</vt:lpstr>
      <vt:lpstr>Βιομηχανική επανάσταση!</vt:lpstr>
      <vt:lpstr>Τι πολεμούσαν  οι οικονομολόγοι του Διαφωτισμού;</vt:lpstr>
      <vt:lpstr>Τι είναι ο μερκαντιλισμός;</vt:lpstr>
      <vt:lpstr>Οικονομολόγοι διαφωτιστές Φυσιοκράτες</vt:lpstr>
      <vt:lpstr>PowerPoint Presentation</vt:lpstr>
      <vt:lpstr>PowerPoint Presentation</vt:lpstr>
      <vt:lpstr>PowerPoint Presentation</vt:lpstr>
      <vt:lpstr>PowerPoint Presentation</vt:lpstr>
      <vt:lpstr>PowerPoint Presentation</vt:lpstr>
      <vt:lpstr>PowerPoint Presentation</vt:lpstr>
      <vt:lpstr>Κεφαλαιοκρατία - Καπιταλισμός</vt:lpstr>
      <vt:lpstr>Κεφαλαιοκρατικό σύστημα</vt:lpstr>
      <vt:lpstr>Κεφαλαιοκρατία - Καπιταλισμός</vt:lpstr>
      <vt:lpstr>Αποικιοκρατία!</vt:lpstr>
      <vt:lpstr>PowerPoint Presentation</vt:lpstr>
      <vt:lpstr>Μεγάλες αποικιοκρατικές δυνάμεις</vt:lpstr>
      <vt:lpstr>Τι είπαν οι Διαφωτιστές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Διαφωτισμός Αιώνας των Φώτων</dc:title>
  <dc:creator>Flora</dc:creator>
  <cp:lastModifiedBy>Flora Vgontza</cp:lastModifiedBy>
  <cp:revision>207</cp:revision>
  <dcterms:created xsi:type="dcterms:W3CDTF">2015-04-21T19:43:13Z</dcterms:created>
  <dcterms:modified xsi:type="dcterms:W3CDTF">2023-04-30T21:03:01Z</dcterms:modified>
</cp:coreProperties>
</file>