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82" r:id="rId3"/>
    <p:sldId id="321" r:id="rId4"/>
    <p:sldId id="322" r:id="rId5"/>
    <p:sldId id="369" r:id="rId6"/>
    <p:sldId id="323" r:id="rId7"/>
    <p:sldId id="381" r:id="rId8"/>
    <p:sldId id="336" r:id="rId9"/>
    <p:sldId id="324" r:id="rId10"/>
    <p:sldId id="325" r:id="rId11"/>
    <p:sldId id="328" r:id="rId12"/>
    <p:sldId id="329" r:id="rId13"/>
    <p:sldId id="359" r:id="rId14"/>
    <p:sldId id="365" r:id="rId15"/>
    <p:sldId id="364" r:id="rId16"/>
    <p:sldId id="366" r:id="rId17"/>
    <p:sldId id="360" r:id="rId18"/>
    <p:sldId id="367" r:id="rId19"/>
    <p:sldId id="361" r:id="rId20"/>
    <p:sldId id="376" r:id="rId21"/>
    <p:sldId id="377" r:id="rId22"/>
    <p:sldId id="339" r:id="rId23"/>
    <p:sldId id="363" r:id="rId24"/>
    <p:sldId id="375" r:id="rId25"/>
    <p:sldId id="362" r:id="rId26"/>
    <p:sldId id="370" r:id="rId27"/>
    <p:sldId id="371" r:id="rId28"/>
    <p:sldId id="372" r:id="rId29"/>
    <p:sldId id="373" r:id="rId30"/>
    <p:sldId id="330" r:id="rId31"/>
    <p:sldId id="334" r:id="rId32"/>
    <p:sldId id="374" r:id="rId33"/>
    <p:sldId id="378" r:id="rId34"/>
    <p:sldId id="335" r:id="rId35"/>
    <p:sldId id="338" r:id="rId36"/>
    <p:sldId id="337" r:id="rId37"/>
    <p:sldId id="347" r:id="rId38"/>
    <p:sldId id="348" r:id="rId39"/>
    <p:sldId id="349" r:id="rId40"/>
    <p:sldId id="379" r:id="rId41"/>
    <p:sldId id="327" r:id="rId42"/>
    <p:sldId id="331" r:id="rId43"/>
    <p:sldId id="332" r:id="rId44"/>
    <p:sldId id="380" r:id="rId45"/>
    <p:sldId id="350" r:id="rId4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C7A89-C189-4BB5-A4E3-320A21B5FB8E}" type="datetimeFigureOut">
              <a:rPr lang="el-GR" smtClean="0"/>
              <a:t>21/3/2023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75B6FE-F77C-4316-8306-18CAFD52B316}" type="slidenum">
              <a:rPr lang="el-GR" smtClean="0"/>
              <a:t>‹#›</a:t>
            </a:fld>
            <a:endParaRPr lang="el-GR"/>
          </a:p>
        </p:txBody>
      </p:sp>
    </p:spTree>
    <p:extLst>
      <p:ext uri="{BB962C8B-B14F-4D97-AF65-F5344CB8AC3E}">
        <p14:creationId xmlns:p14="http://schemas.microsoft.com/office/powerpoint/2010/main" val="1377182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BF99150-36C3-4E33-87D3-F449C0D4D5EE}" type="slidenum">
              <a:rPr lang="el-GR" smtClean="0"/>
              <a:t>42</a:t>
            </a:fld>
            <a:endParaRPr lang="el-GR"/>
          </a:p>
        </p:txBody>
      </p:sp>
    </p:spTree>
    <p:extLst>
      <p:ext uri="{BB962C8B-B14F-4D97-AF65-F5344CB8AC3E}">
        <p14:creationId xmlns:p14="http://schemas.microsoft.com/office/powerpoint/2010/main" val="200775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C17E-A700-49C8-8D8F-AC64E21393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458958BB-3363-4650-AB84-13A80E6012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AEECD0A2-9204-456A-9EAA-C2395B037E6E}"/>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5" name="Footer Placeholder 4">
            <a:extLst>
              <a:ext uri="{FF2B5EF4-FFF2-40B4-BE49-F238E27FC236}">
                <a16:creationId xmlns:a16="http://schemas.microsoft.com/office/drawing/2014/main" id="{73C3E534-17EA-488C-B7BA-2330751B333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6B8B02CB-2BE8-40AE-8E22-2B068E736F05}"/>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1678782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12C8-BC06-4541-A76A-8A6E36161619}"/>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18A5B42D-C754-4319-A818-D953CDD7D4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4897EE0-58B5-4880-A4D8-900AC94D0210}"/>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5" name="Footer Placeholder 4">
            <a:extLst>
              <a:ext uri="{FF2B5EF4-FFF2-40B4-BE49-F238E27FC236}">
                <a16:creationId xmlns:a16="http://schemas.microsoft.com/office/drawing/2014/main" id="{1BEBDE78-C94D-4572-8889-269F219E9083}"/>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EF1E16A-2BD1-4714-B9F9-564427E69BD4}"/>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360724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EEADD2-B938-4463-8582-A0943E3B79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DEED23BF-EB4A-4BDB-BFF3-BBA1E8A58C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B307964-75D5-42F6-BAF5-6BC0D3B485FA}"/>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5" name="Footer Placeholder 4">
            <a:extLst>
              <a:ext uri="{FF2B5EF4-FFF2-40B4-BE49-F238E27FC236}">
                <a16:creationId xmlns:a16="http://schemas.microsoft.com/office/drawing/2014/main" id="{83AF28AC-C20C-497F-8845-0F4F8AE3995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C45682C-02AD-4B4A-A51E-AD40A9FD2261}"/>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418648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8D5B-B683-4A27-8762-4A71561C570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D291E67-A742-411F-94C5-37B7A2404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EC4E8CC-CE2E-4837-8BC1-F74791D6245B}"/>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5" name="Footer Placeholder 4">
            <a:extLst>
              <a:ext uri="{FF2B5EF4-FFF2-40B4-BE49-F238E27FC236}">
                <a16:creationId xmlns:a16="http://schemas.microsoft.com/office/drawing/2014/main" id="{516733D7-5B5E-4BB1-92A7-FE00AF1158A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EB5512E-0125-4009-A06D-C63A9244F705}"/>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107140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2D68E-5B8E-4953-A477-B64C194E0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577DD957-4E0E-4AE1-A067-D7440BA0F6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CD6F0-B9B8-4CF4-8881-4703973A0B12}"/>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5" name="Footer Placeholder 4">
            <a:extLst>
              <a:ext uri="{FF2B5EF4-FFF2-40B4-BE49-F238E27FC236}">
                <a16:creationId xmlns:a16="http://schemas.microsoft.com/office/drawing/2014/main" id="{BE032BCD-99B8-4BEE-8BA7-6092AB0E109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6A477920-30EA-47B8-B625-1FC9DF3EBD7E}"/>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189152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E622-4EEF-47E7-B359-6BE1DF8A6E8E}"/>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2873BA41-FD72-4D11-A8EC-475F7B6268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78FC69CC-4AFA-4383-8ED7-ED4A330FC4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DFA0476E-94AC-4D6E-9A39-D9726D3ED5C2}"/>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6" name="Footer Placeholder 5">
            <a:extLst>
              <a:ext uri="{FF2B5EF4-FFF2-40B4-BE49-F238E27FC236}">
                <a16:creationId xmlns:a16="http://schemas.microsoft.com/office/drawing/2014/main" id="{93635F74-9E94-431B-9AD6-A9B53DD0447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3FCB1CCB-2678-4EFB-B5A9-D4C121AF0515}"/>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367555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C7BD-C517-4374-8A2B-F48F4ABF64E6}"/>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5E96DF2B-DCFC-409D-99FC-7E5930DD70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898B4E-4E11-4875-A0F0-B93BF461F2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887382D2-F661-458E-98E6-38DCFE5DE1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37A52D-24E3-4677-8F1A-0BEA612123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F362CBC6-18B6-4A61-B7D8-10225CFBC8CD}"/>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8" name="Footer Placeholder 7">
            <a:extLst>
              <a:ext uri="{FF2B5EF4-FFF2-40B4-BE49-F238E27FC236}">
                <a16:creationId xmlns:a16="http://schemas.microsoft.com/office/drawing/2014/main" id="{44DDC5F6-E308-409A-91CF-530D296D1BF5}"/>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83FAD3E4-5B5A-47E1-8DC7-A1619BF26EAD}"/>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149238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31D5-A05A-4BE3-A5FE-1FD6A6D213ED}"/>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EE98258B-FE87-4D3B-9408-F49717FB82D6}"/>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4" name="Footer Placeholder 3">
            <a:extLst>
              <a:ext uri="{FF2B5EF4-FFF2-40B4-BE49-F238E27FC236}">
                <a16:creationId xmlns:a16="http://schemas.microsoft.com/office/drawing/2014/main" id="{F1BFD691-5816-4769-8FCE-BB1721496254}"/>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34D457C2-270A-40C1-85F8-BA1346B81E81}"/>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3061899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E5AEA9-EA7C-4A16-B91A-57F2894C13F8}"/>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3" name="Footer Placeholder 2">
            <a:extLst>
              <a:ext uri="{FF2B5EF4-FFF2-40B4-BE49-F238E27FC236}">
                <a16:creationId xmlns:a16="http://schemas.microsoft.com/office/drawing/2014/main" id="{AA94BE21-FD08-449F-8CF5-C5954D9095E8}"/>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66F0F21C-A6C1-484E-A5C2-8EE52A065144}"/>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873610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54F4-FCF7-4512-B673-25D280758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1686DBEE-B57A-41E4-82EF-986DB526AB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9FFD207B-ECA0-466D-93F2-FC1DD8129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05F314-EA25-4BCF-8452-B2962FA25544}"/>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6" name="Footer Placeholder 5">
            <a:extLst>
              <a:ext uri="{FF2B5EF4-FFF2-40B4-BE49-F238E27FC236}">
                <a16:creationId xmlns:a16="http://schemas.microsoft.com/office/drawing/2014/main" id="{D2CFF2B4-F958-4829-906F-E6C34F86DA31}"/>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AB8C2228-589F-4F42-A2FB-CFEF3B70CF0E}"/>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3954185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A9CA-3D22-4DD4-9820-449FEE70D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15D50698-8CC2-49B3-B586-CB88C37ADE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5A1681E7-1994-4366-B337-CBCDA60E0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F338A-A3CE-454E-9161-62B6CF929099}"/>
              </a:ext>
            </a:extLst>
          </p:cNvPr>
          <p:cNvSpPr>
            <a:spLocks noGrp="1"/>
          </p:cNvSpPr>
          <p:nvPr>
            <p:ph type="dt" sz="half" idx="10"/>
          </p:nvPr>
        </p:nvSpPr>
        <p:spPr/>
        <p:txBody>
          <a:bodyPr/>
          <a:lstStyle/>
          <a:p>
            <a:fld id="{CCA39361-480E-49E2-BB94-BB5BB5288841}" type="datetimeFigureOut">
              <a:rPr lang="el-GR" smtClean="0"/>
              <a:t>21/3/2023</a:t>
            </a:fld>
            <a:endParaRPr lang="el-GR"/>
          </a:p>
        </p:txBody>
      </p:sp>
      <p:sp>
        <p:nvSpPr>
          <p:cNvPr id="6" name="Footer Placeholder 5">
            <a:extLst>
              <a:ext uri="{FF2B5EF4-FFF2-40B4-BE49-F238E27FC236}">
                <a16:creationId xmlns:a16="http://schemas.microsoft.com/office/drawing/2014/main" id="{A1E5650F-CDF6-4456-BF91-31FCB279D42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BC303490-D37B-44AA-8C12-B47CAF603023}"/>
              </a:ext>
            </a:extLst>
          </p:cNvPr>
          <p:cNvSpPr>
            <a:spLocks noGrp="1"/>
          </p:cNvSpPr>
          <p:nvPr>
            <p:ph type="sldNum" sz="quarter" idx="12"/>
          </p:nvPr>
        </p:nvSpPr>
        <p:spPr/>
        <p:txBody>
          <a:bodyPr/>
          <a:lstStyle/>
          <a:p>
            <a:fld id="{9E4A9CFA-6E2F-4DA1-90E5-9D97395B2B61}" type="slidenum">
              <a:rPr lang="el-GR" smtClean="0"/>
              <a:t>‹#›</a:t>
            </a:fld>
            <a:endParaRPr lang="el-GR"/>
          </a:p>
        </p:txBody>
      </p:sp>
    </p:spTree>
    <p:extLst>
      <p:ext uri="{BB962C8B-B14F-4D97-AF65-F5344CB8AC3E}">
        <p14:creationId xmlns:p14="http://schemas.microsoft.com/office/powerpoint/2010/main" val="115073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60000"/>
                <a:lumOff val="40000"/>
              </a:schemeClr>
            </a:gs>
            <a:gs pos="50000">
              <a:schemeClr val="bg1"/>
            </a:gs>
            <a:gs pos="100000">
              <a:srgbClr val="ABC674"/>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A552CA-0D8A-4B0A-8CB7-EE2F0E872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84C1147A-8CC0-433C-9CDF-D1D065B13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61C5EA3-6200-4C1C-952B-21687D5C5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39361-480E-49E2-BB94-BB5BB5288841}" type="datetimeFigureOut">
              <a:rPr lang="el-GR" smtClean="0"/>
              <a:t>21/3/2023</a:t>
            </a:fld>
            <a:endParaRPr lang="el-GR"/>
          </a:p>
        </p:txBody>
      </p:sp>
      <p:sp>
        <p:nvSpPr>
          <p:cNvPr id="5" name="Footer Placeholder 4">
            <a:extLst>
              <a:ext uri="{FF2B5EF4-FFF2-40B4-BE49-F238E27FC236}">
                <a16:creationId xmlns:a16="http://schemas.microsoft.com/office/drawing/2014/main" id="{3EDDC598-9F8C-4A74-9448-01ED25B59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29C024AB-E0A6-4A92-BA9B-98386272B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9CFA-6E2F-4DA1-90E5-9D97395B2B61}" type="slidenum">
              <a:rPr lang="el-GR" smtClean="0"/>
              <a:t>‹#›</a:t>
            </a:fld>
            <a:endParaRPr lang="el-GR"/>
          </a:p>
        </p:txBody>
      </p:sp>
    </p:spTree>
    <p:extLst>
      <p:ext uri="{BB962C8B-B14F-4D97-AF65-F5344CB8AC3E}">
        <p14:creationId xmlns:p14="http://schemas.microsoft.com/office/powerpoint/2010/main" val="3144603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2.jpeg"/><Relationship Id="rId5" Type="http://schemas.microsoft.com/office/2007/relationships/hdphoto" Target="../media/hdphoto9.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10.wdp"/><Relationship Id="rId7"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51.png"/><Relationship Id="rId10" Type="http://schemas.openxmlformats.org/officeDocument/2006/relationships/image" Target="../media/image54.jpeg"/><Relationship Id="rId4" Type="http://schemas.openxmlformats.org/officeDocument/2006/relationships/image" Target="../media/image50.png"/><Relationship Id="rId9"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15.wdp"/><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7.wdp"/></Relationships>
</file>

<file path=ppt/slides/_rels/slide4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B2FE09-6FAC-C3A5-E9B2-F60FD9226168}"/>
              </a:ext>
            </a:extLst>
          </p:cNvPr>
          <p:cNvPicPr>
            <a:picLocks noChangeAspect="1"/>
          </p:cNvPicPr>
          <p:nvPr/>
        </p:nvPicPr>
        <p:blipFill rotWithShape="1">
          <a:blip r:embed="rId2"/>
          <a:srcRect t="19643"/>
          <a:stretch/>
        </p:blipFill>
        <p:spPr>
          <a:xfrm>
            <a:off x="-104755" y="10"/>
            <a:ext cx="12191981" cy="6857990"/>
          </a:xfrm>
          <a:prstGeom prst="rect">
            <a:avLst/>
          </a:prstGeom>
          <a:solidFill>
            <a:schemeClr val="bg2">
              <a:lumMod val="40000"/>
              <a:lumOff val="60000"/>
            </a:schemeClr>
          </a:solidFill>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C2460C-CA20-496A-A45D-CDDDBCBEFAB6}"/>
              </a:ext>
            </a:extLst>
          </p:cNvPr>
          <p:cNvSpPr>
            <a:spLocks noGrp="1"/>
          </p:cNvSpPr>
          <p:nvPr>
            <p:ph type="ctrTitle"/>
          </p:nvPr>
        </p:nvSpPr>
        <p:spPr>
          <a:xfrm>
            <a:off x="933450" y="3091928"/>
            <a:ext cx="9925049" cy="2387600"/>
          </a:xfrm>
        </p:spPr>
        <p:txBody>
          <a:bodyPr>
            <a:normAutofit/>
          </a:bodyPr>
          <a:lstStyle/>
          <a:p>
            <a:pPr algn="l"/>
            <a:r>
              <a:rPr lang="el-GR" sz="6600" dirty="0"/>
              <a:t>Μεγάλες ανακαλύψεις</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7ADA795-5423-46FF-A0C6-B00AEF61BEAD}"/>
              </a:ext>
            </a:extLst>
          </p:cNvPr>
          <p:cNvSpPr>
            <a:spLocks noGrp="1"/>
          </p:cNvSpPr>
          <p:nvPr>
            <p:ph type="subTitle" idx="1"/>
          </p:nvPr>
        </p:nvSpPr>
        <p:spPr>
          <a:xfrm>
            <a:off x="404553" y="5624945"/>
            <a:ext cx="9078562" cy="592975"/>
          </a:xfrm>
        </p:spPr>
        <p:txBody>
          <a:bodyPr anchor="ctr">
            <a:noAutofit/>
          </a:bodyPr>
          <a:lstStyle/>
          <a:p>
            <a:r>
              <a:rPr lang="el-GR" sz="4400" dirty="0"/>
              <a:t>Οι συνέπειες</a:t>
            </a:r>
          </a:p>
        </p:txBody>
      </p:sp>
    </p:spTree>
    <p:extLst>
      <p:ext uri="{BB962C8B-B14F-4D97-AF65-F5344CB8AC3E}">
        <p14:creationId xmlns:p14="http://schemas.microsoft.com/office/powerpoint/2010/main" val="1295510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D57E-BB6D-4D16-9CC1-290D33B08078}"/>
              </a:ext>
            </a:extLst>
          </p:cNvPr>
          <p:cNvSpPr>
            <a:spLocks noGrp="1"/>
          </p:cNvSpPr>
          <p:nvPr>
            <p:ph type="title"/>
          </p:nvPr>
        </p:nvSpPr>
        <p:spPr>
          <a:xfrm>
            <a:off x="852800" y="175271"/>
            <a:ext cx="10515600" cy="1325563"/>
          </a:xfrm>
        </p:spPr>
        <p:txBody>
          <a:bodyPr>
            <a:normAutofit/>
          </a:bodyPr>
          <a:lstStyle/>
          <a:p>
            <a:r>
              <a:rPr lang="el-GR" dirty="0">
                <a:latin typeface="+mn-lt"/>
              </a:rPr>
              <a:t>Η κυριαρχία τους δεν κρατά πολύ.</a:t>
            </a:r>
          </a:p>
        </p:txBody>
      </p:sp>
      <p:sp>
        <p:nvSpPr>
          <p:cNvPr id="3" name="Content Placeholder 2">
            <a:extLst>
              <a:ext uri="{FF2B5EF4-FFF2-40B4-BE49-F238E27FC236}">
                <a16:creationId xmlns:a16="http://schemas.microsoft.com/office/drawing/2014/main" id="{B4E3EA08-F7F6-4878-9E88-7616C39E2001}"/>
              </a:ext>
            </a:extLst>
          </p:cNvPr>
          <p:cNvSpPr>
            <a:spLocks noGrp="1"/>
          </p:cNvSpPr>
          <p:nvPr>
            <p:ph idx="1"/>
          </p:nvPr>
        </p:nvSpPr>
        <p:spPr>
          <a:xfrm>
            <a:off x="2133600" y="5429900"/>
            <a:ext cx="8229600" cy="944696"/>
          </a:xfrm>
        </p:spPr>
        <p:txBody>
          <a:bodyPr>
            <a:normAutofit/>
          </a:bodyPr>
          <a:lstStyle/>
          <a:p>
            <a:pPr marL="0" indent="0" algn="ctr">
              <a:buNone/>
            </a:pPr>
            <a:r>
              <a:rPr lang="el-GR" dirty="0"/>
              <a:t>Μπαίνουν </a:t>
            </a:r>
            <a:r>
              <a:rPr lang="el-GR" sz="4000" b="1" dirty="0">
                <a:solidFill>
                  <a:schemeClr val="accent5">
                    <a:lumMod val="50000"/>
                  </a:schemeClr>
                </a:solidFill>
                <a:effectLst>
                  <a:outerShdw blurRad="38100" dist="38100" dir="2700000" algn="tl">
                    <a:srgbClr val="000000">
                      <a:alpha val="43137"/>
                    </a:srgbClr>
                  </a:outerShdw>
                </a:effectLst>
              </a:rPr>
              <a:t>Άγγλοι, Γάλλοι και Ολλανδοί.</a:t>
            </a:r>
          </a:p>
        </p:txBody>
      </p:sp>
      <p:sp>
        <p:nvSpPr>
          <p:cNvPr id="5" name="Arrow: Down 4">
            <a:extLst>
              <a:ext uri="{FF2B5EF4-FFF2-40B4-BE49-F238E27FC236}">
                <a16:creationId xmlns:a16="http://schemas.microsoft.com/office/drawing/2014/main" id="{7F1ED124-C949-4361-8D49-FA03EE3AEAC9}"/>
              </a:ext>
            </a:extLst>
          </p:cNvPr>
          <p:cNvSpPr/>
          <p:nvPr/>
        </p:nvSpPr>
        <p:spPr>
          <a:xfrm>
            <a:off x="838199" y="1650672"/>
            <a:ext cx="1264747" cy="3397578"/>
          </a:xfrm>
          <a:prstGeom prst="downArrow">
            <a:avLst/>
          </a:prstGeom>
          <a:ln>
            <a:noFill/>
          </a:ln>
          <a:effectLst>
            <a:outerShdw blurRad="1651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4578" name="Picture 2" descr="Flag of the United Kingdom | Britannica">
            <a:extLst>
              <a:ext uri="{FF2B5EF4-FFF2-40B4-BE49-F238E27FC236}">
                <a16:creationId xmlns:a16="http://schemas.microsoft.com/office/drawing/2014/main" id="{C6EEA570-D1FD-4D33-950A-05432356D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08" y="2372014"/>
            <a:ext cx="3166191" cy="1943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580" name="Picture 4" descr="Flag of France - Wikipedia">
            <a:extLst>
              <a:ext uri="{FF2B5EF4-FFF2-40B4-BE49-F238E27FC236}">
                <a16:creationId xmlns:a16="http://schemas.microsoft.com/office/drawing/2014/main" id="{4C07BC6C-65B1-4298-B178-21D141C28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50923"/>
            <a:ext cx="2915656" cy="1943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AutoShape 6" descr="Flag of the Netherlands - Wikipedia">
            <a:extLst>
              <a:ext uri="{FF2B5EF4-FFF2-40B4-BE49-F238E27FC236}">
                <a16:creationId xmlns:a16="http://schemas.microsoft.com/office/drawing/2014/main" id="{C92273AB-CA44-425D-A738-3078244442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4584" name="Picture 8" descr="Flag of The Netherlands - Netherlands Tourism">
            <a:extLst>
              <a:ext uri="{FF2B5EF4-FFF2-40B4-BE49-F238E27FC236}">
                <a16:creationId xmlns:a16="http://schemas.microsoft.com/office/drawing/2014/main" id="{E6BEDD6C-B6CC-4428-9195-F159DE7A5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432" y="1428100"/>
            <a:ext cx="2828924" cy="1887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0290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C56A-9105-43B8-BA34-278C6A116DE7}"/>
              </a:ext>
            </a:extLst>
          </p:cNvPr>
          <p:cNvSpPr>
            <a:spLocks noGrp="1"/>
          </p:cNvSpPr>
          <p:nvPr>
            <p:ph type="title"/>
          </p:nvPr>
        </p:nvSpPr>
        <p:spPr>
          <a:xfrm>
            <a:off x="2314575" y="6904"/>
            <a:ext cx="7690545" cy="804808"/>
          </a:xfrm>
        </p:spPr>
        <p:txBody>
          <a:bodyPr>
            <a:normAutofit fontScale="90000"/>
          </a:bodyPr>
          <a:lstStyle/>
          <a:p>
            <a:r>
              <a:rPr lang="el-GR" b="1" dirty="0">
                <a:solidFill>
                  <a:schemeClr val="accent5">
                    <a:lumMod val="50000"/>
                  </a:schemeClr>
                </a:solidFill>
                <a:effectLst>
                  <a:outerShdw blurRad="38100" dist="38100" dir="2700000" algn="tl">
                    <a:srgbClr val="000000">
                      <a:alpha val="43137"/>
                    </a:srgbClr>
                  </a:outerShdw>
                </a:effectLst>
                <a:latin typeface="+mn-lt"/>
              </a:rPr>
              <a:t>Οι συνέπειες  των Ανακαλύψεων</a:t>
            </a:r>
          </a:p>
        </p:txBody>
      </p:sp>
      <p:sp>
        <p:nvSpPr>
          <p:cNvPr id="3" name="Content Placeholder 2">
            <a:extLst>
              <a:ext uri="{FF2B5EF4-FFF2-40B4-BE49-F238E27FC236}">
                <a16:creationId xmlns:a16="http://schemas.microsoft.com/office/drawing/2014/main" id="{70CEB76E-E93E-43A2-8253-C3C3CF8AD874}"/>
              </a:ext>
            </a:extLst>
          </p:cNvPr>
          <p:cNvSpPr>
            <a:spLocks noGrp="1"/>
          </p:cNvSpPr>
          <p:nvPr>
            <p:ph idx="1"/>
          </p:nvPr>
        </p:nvSpPr>
        <p:spPr>
          <a:xfrm>
            <a:off x="770062" y="2694450"/>
            <a:ext cx="10945688" cy="4214184"/>
          </a:xfrm>
        </p:spPr>
        <p:txBody>
          <a:bodyPr>
            <a:normAutofit fontScale="92500" lnSpcReduction="20000"/>
          </a:bodyPr>
          <a:lstStyle/>
          <a:p>
            <a:r>
              <a:rPr lang="el-GR" sz="3800" b="1" dirty="0">
                <a:solidFill>
                  <a:schemeClr val="accent6"/>
                </a:solidFill>
                <a:effectLst>
                  <a:outerShdw blurRad="38100" dist="38100" dir="2700000" algn="tl">
                    <a:srgbClr val="000000">
                      <a:alpha val="43137"/>
                    </a:srgbClr>
                  </a:outerShdw>
                </a:effectLst>
              </a:rPr>
              <a:t>ΑΠΟΙΚΙΟΚΡΑΤΙΑ</a:t>
            </a:r>
            <a:endParaRPr lang="el-GR" sz="3800" dirty="0">
              <a:solidFill>
                <a:schemeClr val="accent6"/>
              </a:solidFill>
              <a:effectLst>
                <a:outerShdw blurRad="38100" dist="38100" dir="2700000" algn="tl">
                  <a:srgbClr val="000000">
                    <a:alpha val="43137"/>
                  </a:srgbClr>
                </a:outerShdw>
              </a:effectLst>
            </a:endParaRPr>
          </a:p>
          <a:p>
            <a:r>
              <a:rPr lang="el-GR" b="1" dirty="0">
                <a:solidFill>
                  <a:schemeClr val="accent1">
                    <a:lumMod val="50000"/>
                  </a:schemeClr>
                </a:solidFill>
                <a:sym typeface="Wingdings" panose="05000000000000000000" pitchFamily="2" charset="2"/>
              </a:rPr>
              <a:t>καταστροφή προκολομβιανών πολιτισμών</a:t>
            </a:r>
          </a:p>
          <a:p>
            <a:r>
              <a:rPr lang="el-GR" b="1" dirty="0">
                <a:solidFill>
                  <a:schemeClr val="accent1">
                    <a:lumMod val="50000"/>
                  </a:schemeClr>
                </a:solidFill>
              </a:rPr>
              <a:t>Οι μαύροι σκλάβοι </a:t>
            </a:r>
            <a:r>
              <a:rPr lang="el-GR" dirty="0">
                <a:sym typeface="Wingdings" panose="05000000000000000000" pitchFamily="2" charset="2"/>
              </a:rPr>
              <a:t> στην Αμερική κατά εκατομμύρια!</a:t>
            </a:r>
            <a:endParaRPr lang="el-GR" dirty="0"/>
          </a:p>
          <a:p>
            <a:r>
              <a:rPr lang="el-GR" dirty="0"/>
              <a:t>Το κέντρο της </a:t>
            </a:r>
            <a:r>
              <a:rPr lang="el-GR" b="1" dirty="0">
                <a:solidFill>
                  <a:schemeClr val="accent5">
                    <a:lumMod val="50000"/>
                  </a:schemeClr>
                </a:solidFill>
              </a:rPr>
              <a:t>παγκόσμιας οικονομίας</a:t>
            </a:r>
            <a:r>
              <a:rPr lang="el-GR" dirty="0"/>
              <a:t> μετατοπίζεται από τη Μεσόγειο </a:t>
            </a:r>
            <a:r>
              <a:rPr lang="el-GR" dirty="0">
                <a:sym typeface="Wingdings" panose="05000000000000000000" pitchFamily="2" charset="2"/>
              </a:rPr>
              <a:t> στον </a:t>
            </a:r>
            <a:r>
              <a:rPr lang="el-GR" b="1" dirty="0">
                <a:solidFill>
                  <a:schemeClr val="accent5">
                    <a:lumMod val="50000"/>
                  </a:schemeClr>
                </a:solidFill>
                <a:sym typeface="Wingdings" panose="05000000000000000000" pitchFamily="2" charset="2"/>
              </a:rPr>
              <a:t>Ατλαντικό Ωκεανό </a:t>
            </a:r>
            <a:r>
              <a:rPr lang="el-GR" dirty="0">
                <a:sym typeface="Wingdings" panose="05000000000000000000" pitchFamily="2" charset="2"/>
              </a:rPr>
              <a:t>και τη </a:t>
            </a:r>
            <a:r>
              <a:rPr lang="el-GR" b="1" dirty="0">
                <a:solidFill>
                  <a:schemeClr val="accent5">
                    <a:lumMod val="50000"/>
                  </a:schemeClr>
                </a:solidFill>
                <a:sym typeface="Wingdings" panose="05000000000000000000" pitchFamily="2" charset="2"/>
              </a:rPr>
              <a:t>Βόρεια θάλασσα </a:t>
            </a:r>
          </a:p>
          <a:p>
            <a:r>
              <a:rPr lang="el-GR" dirty="0">
                <a:sym typeface="Wingdings" panose="05000000000000000000" pitchFamily="2" charset="2"/>
              </a:rPr>
              <a:t>Μπαίνουν τα θεμέλια για τη </a:t>
            </a:r>
            <a:r>
              <a:rPr lang="el-GR" b="1" dirty="0">
                <a:solidFill>
                  <a:schemeClr val="accent5">
                    <a:lumMod val="50000"/>
                  </a:schemeClr>
                </a:solidFill>
                <a:sym typeface="Wingdings" panose="05000000000000000000" pitchFamily="2" charset="2"/>
              </a:rPr>
              <a:t>δημιουργία ενός ενιαίου κόσμου  </a:t>
            </a:r>
            <a:r>
              <a:rPr lang="el-GR" sz="3800" b="1" dirty="0">
                <a:solidFill>
                  <a:schemeClr val="accent6"/>
                </a:solidFill>
                <a:effectLst>
                  <a:outerShdw blurRad="38100" dist="38100" dir="2700000" algn="tl">
                    <a:srgbClr val="000000">
                      <a:alpha val="43137"/>
                    </a:srgbClr>
                  </a:outerShdw>
                </a:effectLst>
                <a:sym typeface="Wingdings" panose="05000000000000000000" pitchFamily="2" charset="2"/>
              </a:rPr>
              <a:t>ΚΑΠΙΤΑΛΙΣΜΟΣ!</a:t>
            </a:r>
          </a:p>
          <a:p>
            <a:r>
              <a:rPr lang="el-GR" dirty="0">
                <a:sym typeface="Wingdings" panose="05000000000000000000" pitchFamily="2" charset="2"/>
              </a:rPr>
              <a:t>Τα λιμάνια </a:t>
            </a:r>
            <a:r>
              <a:rPr lang="el-GR" b="1" dirty="0">
                <a:solidFill>
                  <a:schemeClr val="accent5">
                    <a:lumMod val="50000"/>
                  </a:schemeClr>
                </a:solidFill>
                <a:sym typeface="Wingdings" panose="05000000000000000000" pitchFamily="2" charset="2"/>
              </a:rPr>
              <a:t>Σεβίλλης, Λισαβώνας, Αμβέρσας </a:t>
            </a:r>
            <a:r>
              <a:rPr lang="el-GR" dirty="0">
                <a:sym typeface="Wingdings" panose="05000000000000000000" pitchFamily="2" charset="2"/>
              </a:rPr>
              <a:t>αποκτούν μεγαλύτερη δύναμη από τη </a:t>
            </a:r>
            <a:r>
              <a:rPr lang="el-GR" b="1" dirty="0">
                <a:solidFill>
                  <a:schemeClr val="accent6"/>
                </a:solidFill>
                <a:effectLst>
                  <a:outerShdw blurRad="38100" dist="38100" dir="2700000" algn="tl">
                    <a:srgbClr val="000000">
                      <a:alpha val="43137"/>
                    </a:srgbClr>
                  </a:outerShdw>
                </a:effectLst>
                <a:sym typeface="Wingdings" panose="05000000000000000000" pitchFamily="2" charset="2"/>
              </a:rPr>
              <a:t>Βενετία</a:t>
            </a:r>
            <a:r>
              <a:rPr lang="el-GR" dirty="0">
                <a:sym typeface="Wingdings" panose="05000000000000000000" pitchFamily="2" charset="2"/>
              </a:rPr>
              <a:t> και τη </a:t>
            </a:r>
            <a:r>
              <a:rPr lang="el-GR" b="1" dirty="0">
                <a:solidFill>
                  <a:schemeClr val="accent6"/>
                </a:solidFill>
                <a:effectLst>
                  <a:outerShdw blurRad="38100" dist="38100" dir="2700000" algn="tl">
                    <a:srgbClr val="000000">
                      <a:alpha val="43137"/>
                    </a:srgbClr>
                  </a:outerShdw>
                </a:effectLst>
                <a:sym typeface="Wingdings" panose="05000000000000000000" pitchFamily="2" charset="2"/>
              </a:rPr>
              <a:t>Γένοβα</a:t>
            </a:r>
          </a:p>
          <a:p>
            <a:r>
              <a:rPr lang="el-GR" b="1" dirty="0">
                <a:solidFill>
                  <a:schemeClr val="accent5">
                    <a:lumMod val="50000"/>
                  </a:schemeClr>
                </a:solidFill>
                <a:sym typeface="Wingdings" panose="05000000000000000000" pitchFamily="2" charset="2"/>
              </a:rPr>
              <a:t>Δυτική </a:t>
            </a:r>
            <a:r>
              <a:rPr lang="el-GR" b="1" dirty="0">
                <a:sym typeface="Wingdings" panose="05000000000000000000" pitchFamily="2" charset="2"/>
              </a:rPr>
              <a:t>+</a:t>
            </a:r>
            <a:r>
              <a:rPr lang="el-GR" b="1" dirty="0">
                <a:solidFill>
                  <a:schemeClr val="accent5">
                    <a:lumMod val="50000"/>
                  </a:schemeClr>
                </a:solidFill>
                <a:sym typeface="Wingdings" panose="05000000000000000000" pitchFamily="2" charset="2"/>
              </a:rPr>
              <a:t> Βόρεια Ευρώπη </a:t>
            </a:r>
            <a:r>
              <a:rPr lang="el-GR" dirty="0">
                <a:sym typeface="Wingdings" panose="05000000000000000000" pitchFamily="2" charset="2"/>
              </a:rPr>
              <a:t> </a:t>
            </a:r>
            <a:r>
              <a:rPr lang="el-GR" b="1" dirty="0">
                <a:solidFill>
                  <a:schemeClr val="accent5">
                    <a:lumMod val="50000"/>
                  </a:schemeClr>
                </a:solidFill>
                <a:sym typeface="Wingdings" panose="05000000000000000000" pitchFamily="2" charset="2"/>
              </a:rPr>
              <a:t>κέντρο</a:t>
            </a:r>
            <a:r>
              <a:rPr lang="el-GR" dirty="0">
                <a:sym typeface="Wingdings" panose="05000000000000000000" pitchFamily="2" charset="2"/>
              </a:rPr>
              <a:t> εξελίξεων!</a:t>
            </a:r>
            <a:endParaRPr lang="el-GR" dirty="0"/>
          </a:p>
        </p:txBody>
      </p:sp>
      <p:sp>
        <p:nvSpPr>
          <p:cNvPr id="4" name="Arrow: Down 3">
            <a:extLst>
              <a:ext uri="{FF2B5EF4-FFF2-40B4-BE49-F238E27FC236}">
                <a16:creationId xmlns:a16="http://schemas.microsoft.com/office/drawing/2014/main" id="{60E7D0EA-A311-47D9-AFF4-5F686FD18C05}"/>
              </a:ext>
            </a:extLst>
          </p:cNvPr>
          <p:cNvSpPr/>
          <p:nvPr/>
        </p:nvSpPr>
        <p:spPr>
          <a:xfrm>
            <a:off x="2457451" y="947376"/>
            <a:ext cx="1370264" cy="1455903"/>
          </a:xfrm>
          <a:prstGeom prst="downArrow">
            <a:avLst/>
          </a:prstGeom>
          <a:solidFill>
            <a:schemeClr val="accent6">
              <a:lumMod val="75000"/>
              <a:alpha val="92000"/>
            </a:schemeClr>
          </a:solidFill>
          <a:ln>
            <a:noFill/>
          </a:ln>
          <a:effectLst>
            <a:outerShdw blurRad="165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5">
            <a:extLst>
              <a:ext uri="{FF2B5EF4-FFF2-40B4-BE49-F238E27FC236}">
                <a16:creationId xmlns:a16="http://schemas.microsoft.com/office/drawing/2014/main" id="{9A9B7124-D9A0-4E9F-A026-763012F96DB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976587" y="947376"/>
            <a:ext cx="6589453" cy="1723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90281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EB76E-E93E-43A2-8253-C3C3CF8AD874}"/>
              </a:ext>
            </a:extLst>
          </p:cNvPr>
          <p:cNvSpPr>
            <a:spLocks noGrp="1"/>
          </p:cNvSpPr>
          <p:nvPr>
            <p:ph idx="1"/>
          </p:nvPr>
        </p:nvSpPr>
        <p:spPr>
          <a:xfrm>
            <a:off x="1076325" y="914400"/>
            <a:ext cx="10896600" cy="5826967"/>
          </a:xfrm>
        </p:spPr>
        <p:txBody>
          <a:bodyPr>
            <a:normAutofit/>
          </a:bodyPr>
          <a:lstStyle/>
          <a:p>
            <a:r>
              <a:rPr lang="el-GR" dirty="0"/>
              <a:t>Αυξάνεται η </a:t>
            </a:r>
            <a:r>
              <a:rPr lang="el-GR" b="1" dirty="0">
                <a:solidFill>
                  <a:schemeClr val="accent5">
                    <a:lumMod val="50000"/>
                  </a:schemeClr>
                </a:solidFill>
                <a:effectLst>
                  <a:outerShdw blurRad="38100" dist="38100" dir="2700000" algn="tl">
                    <a:srgbClr val="000000">
                      <a:alpha val="43137"/>
                    </a:srgbClr>
                  </a:outerShdw>
                </a:effectLst>
              </a:rPr>
              <a:t>κυκλοφορία χρήματος </a:t>
            </a:r>
            <a:r>
              <a:rPr lang="el-GR" dirty="0">
                <a:sym typeface="Wingdings" panose="05000000000000000000" pitchFamily="2" charset="2"/>
              </a:rPr>
              <a:t> το νόμισμα γίνεται το αποκλειστικό ανταλλακτικό μέσο και μέτρο όλων των αξιών.</a:t>
            </a:r>
          </a:p>
          <a:p>
            <a:r>
              <a:rPr lang="el-GR" dirty="0">
                <a:sym typeface="Wingdings" panose="05000000000000000000" pitchFamily="2" charset="2"/>
              </a:rPr>
              <a:t>Τα κεφάλαια επενδύονται σε </a:t>
            </a:r>
            <a:r>
              <a:rPr lang="el-GR" b="1" dirty="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Τράπεζες</a:t>
            </a:r>
            <a:r>
              <a:rPr lang="el-GR" dirty="0">
                <a:sym typeface="Wingdings" panose="05000000000000000000" pitchFamily="2" charset="2"/>
              </a:rPr>
              <a:t>, </a:t>
            </a:r>
            <a:r>
              <a:rPr lang="el-GR" b="1" dirty="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χρηματιστηριακές, ασφαλιστικές επιχειρήσεις</a:t>
            </a:r>
            <a:r>
              <a:rPr lang="el-GR" dirty="0">
                <a:sym typeface="Wingdings" panose="05000000000000000000" pitchFamily="2" charset="2"/>
              </a:rPr>
              <a:t>.</a:t>
            </a:r>
          </a:p>
          <a:p>
            <a:r>
              <a:rPr lang="el-GR" dirty="0">
                <a:sym typeface="Wingdings" panose="05000000000000000000" pitchFamily="2" charset="2"/>
              </a:rPr>
              <a:t>Τέθηκαν οι βάσεις του </a:t>
            </a:r>
            <a:r>
              <a:rPr lang="el-GR" sz="4000" b="1" dirty="0">
                <a:solidFill>
                  <a:schemeClr val="accent6"/>
                </a:solidFill>
                <a:effectLst>
                  <a:outerShdw blurRad="38100" dist="38100" dir="2700000" algn="tl">
                    <a:srgbClr val="000000">
                      <a:alpha val="43137"/>
                    </a:srgbClr>
                  </a:outerShdw>
                </a:effectLst>
                <a:sym typeface="Wingdings" panose="05000000000000000000" pitchFamily="2" charset="2"/>
              </a:rPr>
              <a:t>κεφαλαιοκρατικού συστήματος  ΚΑΠΙΤΑΛΙΣΜΟΣ!</a:t>
            </a:r>
          </a:p>
          <a:p>
            <a:r>
              <a:rPr lang="el-GR" dirty="0">
                <a:sym typeface="Wingdings" panose="05000000000000000000" pitchFamily="2" charset="2"/>
              </a:rPr>
              <a:t>Η </a:t>
            </a:r>
            <a:r>
              <a:rPr lang="el-GR" b="1" dirty="0">
                <a:solidFill>
                  <a:schemeClr val="accent1">
                    <a:lumMod val="50000"/>
                  </a:schemeClr>
                </a:solidFill>
                <a:effectLst>
                  <a:outerShdw blurRad="38100" dist="38100" dir="2700000" algn="tl">
                    <a:srgbClr val="000000">
                      <a:alpha val="43137"/>
                    </a:srgbClr>
                  </a:outerShdw>
                </a:effectLst>
                <a:sym typeface="Wingdings" panose="05000000000000000000" pitchFamily="2" charset="2"/>
              </a:rPr>
              <a:t>φεουδαρχική δομή </a:t>
            </a:r>
            <a:r>
              <a:rPr lang="el-GR" dirty="0">
                <a:sym typeface="Wingdings" panose="05000000000000000000" pitchFamily="2" charset="2"/>
              </a:rPr>
              <a:t>της οικονομίας κλονίζεται.</a:t>
            </a:r>
          </a:p>
          <a:p>
            <a:r>
              <a:rPr lang="el-GR" dirty="0">
                <a:sym typeface="Wingdings" panose="05000000000000000000" pitchFamily="2" charset="2"/>
              </a:rPr>
              <a:t>Σημαντική πρόοδος </a:t>
            </a:r>
            <a:r>
              <a:rPr lang="el-GR" b="1" dirty="0">
                <a:solidFill>
                  <a:schemeClr val="accent1">
                    <a:lumMod val="50000"/>
                  </a:schemeClr>
                </a:solidFill>
                <a:sym typeface="Wingdings" panose="05000000000000000000" pitchFamily="2" charset="2"/>
              </a:rPr>
              <a:t>βιοτεχνίας</a:t>
            </a:r>
            <a:r>
              <a:rPr lang="el-GR" dirty="0">
                <a:sym typeface="Wingdings" panose="05000000000000000000" pitchFamily="2" charset="2"/>
              </a:rPr>
              <a:t>  υφαντουργία, μεταξουργία, τυπογραφία (παραγκωνισμός συντεχνιών)</a:t>
            </a:r>
            <a:endParaRPr lang="el-GR" dirty="0"/>
          </a:p>
        </p:txBody>
      </p:sp>
    </p:spTree>
    <p:extLst>
      <p:ext uri="{BB962C8B-B14F-4D97-AF65-F5344CB8AC3E}">
        <p14:creationId xmlns:p14="http://schemas.microsoft.com/office/powerpoint/2010/main" val="1302469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96C7-AA97-4B46-B17D-C05077BE8E40}"/>
              </a:ext>
            </a:extLst>
          </p:cNvPr>
          <p:cNvSpPr>
            <a:spLocks noGrp="1"/>
          </p:cNvSpPr>
          <p:nvPr>
            <p:ph type="ctrTitle"/>
          </p:nvPr>
        </p:nvSpPr>
        <p:spPr>
          <a:xfrm>
            <a:off x="1450132" y="378806"/>
            <a:ext cx="10011815" cy="1470025"/>
          </a:xfrm>
        </p:spPr>
        <p:txBody>
          <a:bodyPr>
            <a:normAutofit fontScale="90000"/>
          </a:bodyPr>
          <a:lstStyle/>
          <a:p>
            <a:r>
              <a:rPr lang="el-GR" b="1" dirty="0">
                <a:effectLst>
                  <a:outerShdw blurRad="38100" dist="38100" dir="2700000" algn="tl">
                    <a:srgbClr val="000000">
                      <a:alpha val="43137"/>
                    </a:srgbClr>
                  </a:outerShdw>
                </a:effectLst>
                <a:latin typeface="+mn-lt"/>
              </a:rPr>
              <a:t>Αποικιοκρατία</a:t>
            </a:r>
            <a:br>
              <a:rPr lang="el-GR" dirty="0">
                <a:latin typeface="+mn-lt"/>
              </a:rPr>
            </a:br>
            <a:r>
              <a:rPr lang="el-GR" sz="3600" dirty="0">
                <a:latin typeface="+mn-lt"/>
              </a:rPr>
              <a:t>Οι ευρωπαϊκές δυνάμεις δημιουργούν αποικίες τις οποίες εκμεταλλεύονται</a:t>
            </a:r>
          </a:p>
        </p:txBody>
      </p:sp>
      <p:pic>
        <p:nvPicPr>
          <p:cNvPr id="5" name="Picture 4">
            <a:extLst>
              <a:ext uri="{FF2B5EF4-FFF2-40B4-BE49-F238E27FC236}">
                <a16:creationId xmlns:a16="http://schemas.microsoft.com/office/drawing/2014/main" id="{D0870344-5154-4240-9415-5C2CAE8140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052" y="484837"/>
            <a:ext cx="720080" cy="1021646"/>
          </a:xfrm>
          <a:prstGeom prst="rect">
            <a:avLst/>
          </a:prstGeom>
          <a:ln>
            <a:noFill/>
          </a:ln>
          <a:effectLst>
            <a:outerShdw blurRad="292100" dist="139700" dir="2700000" algn="tl" rotWithShape="0">
              <a:srgbClr val="333333">
                <a:alpha val="65000"/>
              </a:srgbClr>
            </a:outerShdw>
          </a:effectLst>
        </p:spPr>
      </p:pic>
      <p:pic>
        <p:nvPicPr>
          <p:cNvPr id="9220" name="Picture 4" descr="Αποικιοκρατία και αποικιακοί ανταγωνισμοί">
            <a:extLst>
              <a:ext uri="{FF2B5EF4-FFF2-40B4-BE49-F238E27FC236}">
                <a16:creationId xmlns:a16="http://schemas.microsoft.com/office/drawing/2014/main" id="{E1B14F86-FCDE-4EE4-BDD6-68668552F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955" y="2060849"/>
            <a:ext cx="6147594" cy="4418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52462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E149-F7AF-4DF5-9EE8-D179BDCBA40A}"/>
              </a:ext>
            </a:extLst>
          </p:cNvPr>
          <p:cNvSpPr>
            <a:spLocks noGrp="1"/>
          </p:cNvSpPr>
          <p:nvPr>
            <p:ph type="title"/>
          </p:nvPr>
        </p:nvSpPr>
        <p:spPr>
          <a:xfrm>
            <a:off x="1981200" y="-18256"/>
            <a:ext cx="8229600" cy="1143000"/>
          </a:xfrm>
        </p:spPr>
        <p:txBody>
          <a:bodyPr>
            <a:normAutofit fontScale="90000"/>
          </a:bodyPr>
          <a:lstStyle/>
          <a:p>
            <a:r>
              <a:rPr lang="el-GR" dirty="0">
                <a:latin typeface="+mn-lt"/>
              </a:rPr>
              <a:t>Κόβεται η μεγάλη πίτα του κόσμου!</a:t>
            </a:r>
          </a:p>
        </p:txBody>
      </p:sp>
      <p:pic>
        <p:nvPicPr>
          <p:cNvPr id="17410" name="Picture 2" descr="undefined">
            <a:extLst>
              <a:ext uri="{FF2B5EF4-FFF2-40B4-BE49-F238E27FC236}">
                <a16:creationId xmlns:a16="http://schemas.microsoft.com/office/drawing/2014/main" id="{7BBEF491-FB5C-4C3D-9D97-A13A45D05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834" y="2680733"/>
            <a:ext cx="8841167" cy="3877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FEA2C98D-83DB-4640-AC35-C056A7CFBAD2}"/>
              </a:ext>
            </a:extLst>
          </p:cNvPr>
          <p:cNvSpPr/>
          <p:nvPr/>
        </p:nvSpPr>
        <p:spPr>
          <a:xfrm>
            <a:off x="5303912" y="1124744"/>
            <a:ext cx="1224136" cy="1317992"/>
          </a:xfrm>
          <a:prstGeom prst="downArrow">
            <a:avLst/>
          </a:prstGeom>
          <a:solidFill>
            <a:schemeClr val="accent6">
              <a:lumMod val="75000"/>
              <a:alpha val="92000"/>
            </a:schemeClr>
          </a:solidFill>
          <a:ln>
            <a:noFill/>
          </a:ln>
          <a:effectLst>
            <a:outerShdw blurRad="165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024308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up)">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Η αποικιοκρατία και οι συνέπειες της στην Αφρική | Ιστορία">
            <a:extLst>
              <a:ext uri="{FF2B5EF4-FFF2-40B4-BE49-F238E27FC236}">
                <a16:creationId xmlns:a16="http://schemas.microsoft.com/office/drawing/2014/main" id="{8D9C42FF-9C01-4AF7-85A5-B9D290E47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60" y="3483713"/>
            <a:ext cx="3098565"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0" name="Picture 4" descr="Η αποικιοκρατία ζει! Η Γαλλία ζητάει να πιει κι άλλο αφρικανικό αίμα... |  Ημεροδρόμος">
            <a:extLst>
              <a:ext uri="{FF2B5EF4-FFF2-40B4-BE49-F238E27FC236}">
                <a16:creationId xmlns:a16="http://schemas.microsoft.com/office/drawing/2014/main" id="{8D2F093F-4A7F-417A-992A-143EBFB44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596" y="397018"/>
            <a:ext cx="3039628" cy="2100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2" name="Picture 6" descr="Αποικιοκρατία, εμφύλιοι πόλεμοι και “κυνήγι” διαμαντιών στην Αφρική » Power  Politics">
            <a:extLst>
              <a:ext uri="{FF2B5EF4-FFF2-40B4-BE49-F238E27FC236}">
                <a16:creationId xmlns:a16="http://schemas.microsoft.com/office/drawing/2014/main" id="{A6312489-4C4C-4643-8447-EA2C422F3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1534" y="205935"/>
            <a:ext cx="3299191" cy="24826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6" name="Picture 10" descr="Γεύμα για Κοράκια | Ημεροδρόμος">
            <a:extLst>
              <a:ext uri="{FF2B5EF4-FFF2-40B4-BE49-F238E27FC236}">
                <a16:creationId xmlns:a16="http://schemas.microsoft.com/office/drawing/2014/main" id="{2ED43F69-A1BE-4995-BB0C-91F814D829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164" y="2805630"/>
            <a:ext cx="6446540" cy="3846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06" name="Picture 2" descr="ΕΥΡΩΠΗ: ΤΟ ΝΕΟ ΚΥΜΑ ΑΠΟΙΚΙΟΚΡΑΤΙΑΣ κ' Ο ΙΜΠΕΡΙΑΛΙΣΜΟΣ ΤΟΝ19ο Αι. –  Ιστορία-Τέχνες-Πολιτισμός">
            <a:extLst>
              <a:ext uri="{FF2B5EF4-FFF2-40B4-BE49-F238E27FC236}">
                <a16:creationId xmlns:a16="http://schemas.microsoft.com/office/drawing/2014/main" id="{F30168E8-B0D4-4E46-B469-3640D8307F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5007" t="5352" r="5307" b="5352"/>
          <a:stretch/>
        </p:blipFill>
        <p:spPr bwMode="auto">
          <a:xfrm>
            <a:off x="457320" y="113940"/>
            <a:ext cx="3167966"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0794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Για μια νέα αποικιοκρατία. ΤΙΝΑ και ιστορικός αναθεωρητισμός - Marginalia">
            <a:extLst>
              <a:ext uri="{FF2B5EF4-FFF2-40B4-BE49-F238E27FC236}">
                <a16:creationId xmlns:a16="http://schemas.microsoft.com/office/drawing/2014/main" id="{285A2E6C-B357-432C-AC6D-045B951F02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35568" y="185738"/>
            <a:ext cx="9144000" cy="6486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0807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96C7-AA97-4B46-B17D-C05077BE8E40}"/>
              </a:ext>
            </a:extLst>
          </p:cNvPr>
          <p:cNvSpPr>
            <a:spLocks noGrp="1"/>
          </p:cNvSpPr>
          <p:nvPr>
            <p:ph type="ctrTitle"/>
          </p:nvPr>
        </p:nvSpPr>
        <p:spPr>
          <a:xfrm>
            <a:off x="2601735" y="209988"/>
            <a:ext cx="7772400" cy="1325509"/>
          </a:xfrm>
        </p:spPr>
        <p:txBody>
          <a:bodyPr>
            <a:normAutofit/>
          </a:bodyPr>
          <a:lstStyle/>
          <a:p>
            <a:r>
              <a:rPr lang="el-GR" sz="4000" b="1" dirty="0">
                <a:effectLst>
                  <a:outerShdw blurRad="38100" dist="38100" dir="2700000" algn="tl">
                    <a:srgbClr val="000000">
                      <a:alpha val="43137"/>
                    </a:srgbClr>
                  </a:outerShdw>
                </a:effectLst>
              </a:rPr>
              <a:t>Καταστροφή Προκολομβιανών πολιτισμών</a:t>
            </a:r>
            <a:endParaRPr lang="el-GR" sz="4000" dirty="0"/>
          </a:p>
        </p:txBody>
      </p:sp>
      <p:pic>
        <p:nvPicPr>
          <p:cNvPr id="5" name="Picture 4">
            <a:extLst>
              <a:ext uri="{FF2B5EF4-FFF2-40B4-BE49-F238E27FC236}">
                <a16:creationId xmlns:a16="http://schemas.microsoft.com/office/drawing/2014/main" id="{D0870344-5154-4240-9415-5C2CAE8140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79606" y="289660"/>
            <a:ext cx="617540" cy="1021646"/>
          </a:xfrm>
          <a:prstGeom prst="rect">
            <a:avLst/>
          </a:prstGeom>
          <a:ln>
            <a:noFill/>
          </a:ln>
          <a:effectLst>
            <a:outerShdw blurRad="292100" dist="139700" dir="2700000" algn="tl" rotWithShape="0">
              <a:srgbClr val="333333">
                <a:alpha val="65000"/>
              </a:srgbClr>
            </a:outerShdw>
          </a:effectLst>
        </p:spPr>
      </p:pic>
      <p:pic>
        <p:nvPicPr>
          <p:cNvPr id="18434" name="Picture 2" descr="Οι προκολομβιανοί πολιτισμοί, Ευάγγελος Γιαγιάκος">
            <a:extLst>
              <a:ext uri="{FF2B5EF4-FFF2-40B4-BE49-F238E27FC236}">
                <a16:creationId xmlns:a16="http://schemas.microsoft.com/office/drawing/2014/main" id="{24433CB1-CD6F-42DD-A35B-2C56C4DE9F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03513" y="1569818"/>
            <a:ext cx="3456417" cy="2592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6" name="Picture 4" descr="Τι δεν ξέρουμε για τους Αζτέκους">
            <a:extLst>
              <a:ext uri="{FF2B5EF4-FFF2-40B4-BE49-F238E27FC236}">
                <a16:creationId xmlns:a16="http://schemas.microsoft.com/office/drawing/2014/main" id="{5AD18FA0-2641-412B-B72B-07AE2B1C7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032" y="4162130"/>
            <a:ext cx="3912096" cy="2445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8" name="Picture 6" descr="Τι δεν ξέρουμε για τους Αζτέκους - Newsbeast">
            <a:extLst>
              <a:ext uri="{FF2B5EF4-FFF2-40B4-BE49-F238E27FC236}">
                <a16:creationId xmlns:a16="http://schemas.microsoft.com/office/drawing/2014/main" id="{E47957FB-C0D1-4D99-A89F-BC0890FD20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3592" y="4362013"/>
            <a:ext cx="352287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0" name="Picture 8" descr="Τι δεν ξέρουμε για τους Αζτέκους - Newsbeast">
            <a:extLst>
              <a:ext uri="{FF2B5EF4-FFF2-40B4-BE49-F238E27FC236}">
                <a16:creationId xmlns:a16="http://schemas.microsoft.com/office/drawing/2014/main" id="{F25BDA95-ADA6-4F0D-A6E6-662BE399D7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3953" y="1673559"/>
            <a:ext cx="3767699" cy="2232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72007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96C7-AA97-4B46-B17D-C05077BE8E40}"/>
              </a:ext>
            </a:extLst>
          </p:cNvPr>
          <p:cNvSpPr>
            <a:spLocks noGrp="1"/>
          </p:cNvSpPr>
          <p:nvPr>
            <p:ph type="ctrTitle"/>
          </p:nvPr>
        </p:nvSpPr>
        <p:spPr>
          <a:xfrm>
            <a:off x="2601735" y="65472"/>
            <a:ext cx="7772400" cy="1470025"/>
          </a:xfrm>
        </p:spPr>
        <p:txBody>
          <a:bodyPr>
            <a:normAutofit fontScale="90000"/>
          </a:bodyPr>
          <a:lstStyle/>
          <a:p>
            <a:r>
              <a:rPr lang="el-GR" b="1" dirty="0">
                <a:effectLst>
                  <a:outerShdw blurRad="38100" dist="38100" dir="2700000" algn="tl">
                    <a:srgbClr val="000000">
                      <a:alpha val="43137"/>
                    </a:srgbClr>
                  </a:outerShdw>
                </a:effectLst>
                <a:latin typeface="+mn-lt"/>
              </a:rPr>
              <a:t>Δουλεμπόριο μαύρων</a:t>
            </a:r>
            <a:br>
              <a:rPr lang="el-GR" dirty="0">
                <a:latin typeface="+mn-lt"/>
              </a:rPr>
            </a:br>
            <a:r>
              <a:rPr lang="el-GR" sz="3600" dirty="0">
                <a:latin typeface="+mn-lt"/>
              </a:rPr>
              <a:t>Καραβιές σκλάβων φτάνουν στην Αμερική</a:t>
            </a:r>
          </a:p>
        </p:txBody>
      </p:sp>
      <p:pic>
        <p:nvPicPr>
          <p:cNvPr id="9218" name="Picture 2" descr="Η ιστορία των σκλάβων στις ΗΠΑ (Μέρος 2ο) | Η Εφημερίδα των Συντακτών">
            <a:extLst>
              <a:ext uri="{FF2B5EF4-FFF2-40B4-BE49-F238E27FC236}">
                <a16:creationId xmlns:a16="http://schemas.microsoft.com/office/drawing/2014/main" id="{84C2A87E-36E7-4CF6-9AFA-EDE8CEBF6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605" y="1699373"/>
            <a:ext cx="9144000" cy="485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870344-5154-4240-9415-5C2CAE8140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09095" y="289661"/>
            <a:ext cx="617540" cy="1021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08313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96C7-AA97-4B46-B17D-C05077BE8E40}"/>
              </a:ext>
            </a:extLst>
          </p:cNvPr>
          <p:cNvSpPr>
            <a:spLocks noGrp="1"/>
          </p:cNvSpPr>
          <p:nvPr>
            <p:ph type="ctrTitle"/>
          </p:nvPr>
        </p:nvSpPr>
        <p:spPr>
          <a:xfrm>
            <a:off x="2468359" y="458838"/>
            <a:ext cx="7772400" cy="1470025"/>
          </a:xfrm>
        </p:spPr>
        <p:txBody>
          <a:bodyPr>
            <a:noAutofit/>
          </a:bodyPr>
          <a:lstStyle/>
          <a:p>
            <a:r>
              <a:rPr lang="el-GR" sz="3600" b="1" dirty="0">
                <a:effectLst>
                  <a:outerShdw blurRad="38100" dist="38100" dir="2700000" algn="tl">
                    <a:srgbClr val="000000">
                      <a:alpha val="43137"/>
                    </a:srgbClr>
                  </a:outerShdw>
                </a:effectLst>
                <a:latin typeface="+mn-lt"/>
              </a:rPr>
              <a:t>Το κέντρο βάρους στον Ατλαντικό Ωκεανό και τη Βόρεια Θάλασσα</a:t>
            </a:r>
            <a:br>
              <a:rPr lang="el-GR" sz="3600" dirty="0">
                <a:latin typeface="+mn-lt"/>
              </a:rPr>
            </a:br>
            <a:endParaRPr lang="el-GR" sz="3600" dirty="0">
              <a:latin typeface="+mn-lt"/>
            </a:endParaRPr>
          </a:p>
        </p:txBody>
      </p:sp>
      <p:pic>
        <p:nvPicPr>
          <p:cNvPr id="5" name="Picture 4">
            <a:extLst>
              <a:ext uri="{FF2B5EF4-FFF2-40B4-BE49-F238E27FC236}">
                <a16:creationId xmlns:a16="http://schemas.microsoft.com/office/drawing/2014/main" id="{D0870344-5154-4240-9415-5C2CAE8140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11689" y="332656"/>
            <a:ext cx="656670" cy="1021646"/>
          </a:xfrm>
          <a:prstGeom prst="rect">
            <a:avLst/>
          </a:prstGeom>
          <a:ln>
            <a:noFill/>
          </a:ln>
          <a:effectLst>
            <a:outerShdw blurRad="292100" dist="139700" dir="2700000" algn="tl" rotWithShape="0">
              <a:srgbClr val="333333">
                <a:alpha val="65000"/>
              </a:srgbClr>
            </a:outerShdw>
          </a:effectLst>
        </p:spPr>
      </p:pic>
      <p:pic>
        <p:nvPicPr>
          <p:cNvPr id="22530" name="Picture 2" descr="Ευρώπη | ΓιανιπίντειαWiki | Fandom">
            <a:extLst>
              <a:ext uri="{FF2B5EF4-FFF2-40B4-BE49-F238E27FC236}">
                <a16:creationId xmlns:a16="http://schemas.microsoft.com/office/drawing/2014/main" id="{06642E53-D155-4C9F-AF92-49433DD0FDE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5468" y="3384960"/>
            <a:ext cx="2715037" cy="2715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532" name="Picture 4" descr="Ατλαντικός Ωκεανός - Βικιπαίδεια">
            <a:extLst>
              <a:ext uri="{FF2B5EF4-FFF2-40B4-BE49-F238E27FC236}">
                <a16:creationId xmlns:a16="http://schemas.microsoft.com/office/drawing/2014/main" id="{9EA14F20-E213-400D-A5D4-6EBFFF1C6D8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1689" y="3170852"/>
            <a:ext cx="3143250" cy="3143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B9A567CE-6639-41CF-B0FA-7D02D725F2AA}"/>
              </a:ext>
            </a:extLst>
          </p:cNvPr>
          <p:cNvSpPr/>
          <p:nvPr/>
        </p:nvSpPr>
        <p:spPr>
          <a:xfrm rot="3005548">
            <a:off x="4445815" y="1116921"/>
            <a:ext cx="421714" cy="3400040"/>
          </a:xfrm>
          <a:prstGeom prst="downArrow">
            <a:avLst/>
          </a:prstGeom>
          <a:ln>
            <a:noFill/>
          </a:ln>
          <a:effectLst>
            <a:outerShdw blurRad="1651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Arrow: Down 7">
            <a:extLst>
              <a:ext uri="{FF2B5EF4-FFF2-40B4-BE49-F238E27FC236}">
                <a16:creationId xmlns:a16="http://schemas.microsoft.com/office/drawing/2014/main" id="{0F1860AB-4850-4D9C-9CF1-A42B9F0897DC}"/>
              </a:ext>
            </a:extLst>
          </p:cNvPr>
          <p:cNvSpPr/>
          <p:nvPr/>
        </p:nvSpPr>
        <p:spPr>
          <a:xfrm rot="18776172">
            <a:off x="6837015" y="1163587"/>
            <a:ext cx="483452" cy="3371179"/>
          </a:xfrm>
          <a:prstGeom prst="downArrow">
            <a:avLst/>
          </a:prstGeom>
          <a:ln>
            <a:noFill/>
          </a:ln>
          <a:effectLst>
            <a:outerShdw blurRad="1651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5963570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barn(outVertical)">
                                      <p:cBhvr>
                                        <p:cTn id="12" dur="500"/>
                                        <p:tgtEl>
                                          <p:spTgt spid="225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2530"/>
                                        </p:tgtEl>
                                        <p:attrNameLst>
                                          <p:attrName>style.visibility</p:attrName>
                                        </p:attrNameLst>
                                      </p:cBhvr>
                                      <p:to>
                                        <p:strVal val="visible"/>
                                      </p:to>
                                    </p:set>
                                    <p:animEffect transition="in" filter="barn(outVertical)">
                                      <p:cBhvr>
                                        <p:cTn id="22"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54C8D-6B86-41DA-BB85-CA70544BA383}"/>
              </a:ext>
            </a:extLst>
          </p:cNvPr>
          <p:cNvSpPr>
            <a:spLocks noGrp="1"/>
          </p:cNvSpPr>
          <p:nvPr>
            <p:ph type="title"/>
          </p:nvPr>
        </p:nvSpPr>
        <p:spPr>
          <a:xfrm>
            <a:off x="1828801" y="0"/>
            <a:ext cx="9382124" cy="1325563"/>
          </a:xfrm>
        </p:spPr>
        <p:txBody>
          <a:bodyPr/>
          <a:lstStyle/>
          <a:p>
            <a:r>
              <a:rPr lang="el-GR" b="1" dirty="0">
                <a:solidFill>
                  <a:schemeClr val="accent5">
                    <a:lumMod val="75000"/>
                  </a:schemeClr>
                </a:solidFill>
                <a:effectLst>
                  <a:outerShdw blurRad="38100" dist="38100" dir="2700000" algn="tl">
                    <a:srgbClr val="000000">
                      <a:alpha val="43137"/>
                    </a:srgbClr>
                  </a:outerShdw>
                </a:effectLst>
                <a:latin typeface="+mn-lt"/>
              </a:rPr>
              <a:t>ΣΥΝΕΠΕΙΕΣ ΤΩΝ ΑΝΑΚΑΛΥΨΕΩΝ</a:t>
            </a:r>
          </a:p>
        </p:txBody>
      </p:sp>
      <p:pic>
        <p:nvPicPr>
          <p:cNvPr id="40964" name="Picture 4" descr="ΕΞΕΡΕΥΝΗΣΕΙΣ – ΑΝΑΚΑΛΥΨΕΙΣ – Φιλο-λογικό ιστολόγιο">
            <a:extLst>
              <a:ext uri="{FF2B5EF4-FFF2-40B4-BE49-F238E27FC236}">
                <a16:creationId xmlns:a16="http://schemas.microsoft.com/office/drawing/2014/main" id="{26C88570-1C02-4BF4-B4A3-43B618A8C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603" y="1162049"/>
            <a:ext cx="7956272" cy="5529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5318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EF0B80F3-1AB9-47C2-BB1F-C364432D3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389" y="0"/>
            <a:ext cx="802322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151911E-57CD-40AA-AC22-6DAD22C6D01E}"/>
              </a:ext>
            </a:extLst>
          </p:cNvPr>
          <p:cNvSpPr/>
          <p:nvPr/>
        </p:nvSpPr>
        <p:spPr>
          <a:xfrm>
            <a:off x="2639616" y="6093296"/>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a:extLst>
              <a:ext uri="{FF2B5EF4-FFF2-40B4-BE49-F238E27FC236}">
                <a16:creationId xmlns:a16="http://schemas.microsoft.com/office/drawing/2014/main" id="{012B040A-79A7-43F9-B6EA-CC213A0FAF66}"/>
              </a:ext>
            </a:extLst>
          </p:cNvPr>
          <p:cNvSpPr/>
          <p:nvPr/>
        </p:nvSpPr>
        <p:spPr>
          <a:xfrm>
            <a:off x="2135560" y="5733256"/>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a:extLst>
              <a:ext uri="{FF2B5EF4-FFF2-40B4-BE49-F238E27FC236}">
                <a16:creationId xmlns:a16="http://schemas.microsoft.com/office/drawing/2014/main" id="{0AD908B9-5228-4568-B641-AC3836507FEE}"/>
              </a:ext>
            </a:extLst>
          </p:cNvPr>
          <p:cNvSpPr/>
          <p:nvPr/>
        </p:nvSpPr>
        <p:spPr>
          <a:xfrm>
            <a:off x="4799856" y="3429000"/>
            <a:ext cx="216024" cy="2160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Rounded Corners 4">
            <a:extLst>
              <a:ext uri="{FF2B5EF4-FFF2-40B4-BE49-F238E27FC236}">
                <a16:creationId xmlns:a16="http://schemas.microsoft.com/office/drawing/2014/main" id="{66CF65B3-6ED2-454E-9D15-A9AA6FE5595F}"/>
              </a:ext>
            </a:extLst>
          </p:cNvPr>
          <p:cNvSpPr/>
          <p:nvPr/>
        </p:nvSpPr>
        <p:spPr>
          <a:xfrm>
            <a:off x="4439816" y="3789040"/>
            <a:ext cx="1152128" cy="432048"/>
          </a:xfrm>
          <a:prstGeom prst="roundRect">
            <a:avLst/>
          </a:prstGeom>
          <a:solidFill>
            <a:schemeClr val="accent6">
              <a:lumMod val="75000"/>
            </a:schemeClr>
          </a:solidFill>
          <a:ln>
            <a:noFill/>
          </a:ln>
          <a:effectLst>
            <a:outerShdw blurRad="177800" dist="127000" dir="246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Αμβέρσα</a:t>
            </a:r>
          </a:p>
        </p:txBody>
      </p:sp>
      <p:sp>
        <p:nvSpPr>
          <p:cNvPr id="9" name="Rectangle: Rounded Corners 8">
            <a:extLst>
              <a:ext uri="{FF2B5EF4-FFF2-40B4-BE49-F238E27FC236}">
                <a16:creationId xmlns:a16="http://schemas.microsoft.com/office/drawing/2014/main" id="{7D23BD7C-FDAE-4D3E-B7E5-D2FA421952C2}"/>
              </a:ext>
            </a:extLst>
          </p:cNvPr>
          <p:cNvSpPr/>
          <p:nvPr/>
        </p:nvSpPr>
        <p:spPr>
          <a:xfrm>
            <a:off x="2431976" y="5403137"/>
            <a:ext cx="1215752" cy="432048"/>
          </a:xfrm>
          <a:prstGeom prst="roundRect">
            <a:avLst/>
          </a:prstGeom>
          <a:solidFill>
            <a:schemeClr val="accent6">
              <a:lumMod val="75000"/>
            </a:schemeClr>
          </a:solidFill>
          <a:ln>
            <a:noFill/>
          </a:ln>
          <a:effectLst>
            <a:outerShdw blurRad="177800" dist="127000" dir="246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Λισαβόνα</a:t>
            </a:r>
          </a:p>
        </p:txBody>
      </p:sp>
      <p:sp>
        <p:nvSpPr>
          <p:cNvPr id="10" name="Rectangle: Rounded Corners 9">
            <a:extLst>
              <a:ext uri="{FF2B5EF4-FFF2-40B4-BE49-F238E27FC236}">
                <a16:creationId xmlns:a16="http://schemas.microsoft.com/office/drawing/2014/main" id="{0A130AE7-4781-4AEA-9950-59362908D7C3}"/>
              </a:ext>
            </a:extLst>
          </p:cNvPr>
          <p:cNvSpPr/>
          <p:nvPr/>
        </p:nvSpPr>
        <p:spPr>
          <a:xfrm>
            <a:off x="2885032" y="5949280"/>
            <a:ext cx="1050728" cy="432048"/>
          </a:xfrm>
          <a:prstGeom prst="roundRect">
            <a:avLst/>
          </a:prstGeom>
          <a:solidFill>
            <a:schemeClr val="accent6">
              <a:lumMod val="75000"/>
            </a:schemeClr>
          </a:solidFill>
          <a:ln>
            <a:noFill/>
          </a:ln>
          <a:effectLst>
            <a:outerShdw blurRad="177800" dist="127000" dir="246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Σεβίλλη</a:t>
            </a:r>
          </a:p>
        </p:txBody>
      </p:sp>
      <p:sp>
        <p:nvSpPr>
          <p:cNvPr id="11" name="Oval 10">
            <a:extLst>
              <a:ext uri="{FF2B5EF4-FFF2-40B4-BE49-F238E27FC236}">
                <a16:creationId xmlns:a16="http://schemas.microsoft.com/office/drawing/2014/main" id="{0AD74F1B-4BBC-43C0-9397-B2F57988A2BD}"/>
              </a:ext>
            </a:extLst>
          </p:cNvPr>
          <p:cNvSpPr/>
          <p:nvPr/>
        </p:nvSpPr>
        <p:spPr>
          <a:xfrm>
            <a:off x="5159896" y="4869160"/>
            <a:ext cx="216024" cy="216024"/>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Oval 11">
            <a:extLst>
              <a:ext uri="{FF2B5EF4-FFF2-40B4-BE49-F238E27FC236}">
                <a16:creationId xmlns:a16="http://schemas.microsoft.com/office/drawing/2014/main" id="{0072F67B-CD0B-48A1-A48C-62351ABEA04F}"/>
              </a:ext>
            </a:extLst>
          </p:cNvPr>
          <p:cNvSpPr/>
          <p:nvPr/>
        </p:nvSpPr>
        <p:spPr>
          <a:xfrm>
            <a:off x="4776682" y="5008975"/>
            <a:ext cx="216024" cy="216024"/>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3" name="Rectangle: Rounded Corners 12">
            <a:extLst>
              <a:ext uri="{FF2B5EF4-FFF2-40B4-BE49-F238E27FC236}">
                <a16:creationId xmlns:a16="http://schemas.microsoft.com/office/drawing/2014/main" id="{1708F2C9-AF33-4B29-899C-9416BC1B5954}"/>
              </a:ext>
            </a:extLst>
          </p:cNvPr>
          <p:cNvSpPr/>
          <p:nvPr/>
        </p:nvSpPr>
        <p:spPr>
          <a:xfrm>
            <a:off x="5517208" y="4576927"/>
            <a:ext cx="1082849" cy="432048"/>
          </a:xfrm>
          <a:prstGeom prst="roundRect">
            <a:avLst/>
          </a:prstGeom>
          <a:solidFill>
            <a:schemeClr val="tx2">
              <a:lumMod val="60000"/>
              <a:lumOff val="40000"/>
            </a:schemeClr>
          </a:solidFill>
          <a:ln>
            <a:noFill/>
          </a:ln>
          <a:effectLst>
            <a:outerShdw blurRad="177800" dist="127000" dir="246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Βενετία</a:t>
            </a:r>
          </a:p>
        </p:txBody>
      </p:sp>
      <p:sp>
        <p:nvSpPr>
          <p:cNvPr id="14" name="Rectangle: Rounded Corners 13">
            <a:extLst>
              <a:ext uri="{FF2B5EF4-FFF2-40B4-BE49-F238E27FC236}">
                <a16:creationId xmlns:a16="http://schemas.microsoft.com/office/drawing/2014/main" id="{40FE54F2-F8AD-4F57-9B87-8535B3EA0EEC}"/>
              </a:ext>
            </a:extLst>
          </p:cNvPr>
          <p:cNvSpPr/>
          <p:nvPr/>
        </p:nvSpPr>
        <p:spPr>
          <a:xfrm>
            <a:off x="3791744" y="4725144"/>
            <a:ext cx="941562" cy="432048"/>
          </a:xfrm>
          <a:prstGeom prst="roundRect">
            <a:avLst/>
          </a:prstGeom>
          <a:solidFill>
            <a:schemeClr val="tx2">
              <a:lumMod val="60000"/>
              <a:lumOff val="40000"/>
            </a:schemeClr>
          </a:solidFill>
          <a:ln>
            <a:noFill/>
          </a:ln>
          <a:effectLst>
            <a:outerShdw blurRad="177800" dist="127000" dir="246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Γένοβα</a:t>
            </a:r>
          </a:p>
        </p:txBody>
      </p:sp>
      <p:sp>
        <p:nvSpPr>
          <p:cNvPr id="16" name="TextBox 15">
            <a:extLst>
              <a:ext uri="{FF2B5EF4-FFF2-40B4-BE49-F238E27FC236}">
                <a16:creationId xmlns:a16="http://schemas.microsoft.com/office/drawing/2014/main" id="{D15B3378-BF51-43E2-A0D1-9BA148FCF373}"/>
              </a:ext>
            </a:extLst>
          </p:cNvPr>
          <p:cNvSpPr txBox="1"/>
          <p:nvPr/>
        </p:nvSpPr>
        <p:spPr>
          <a:xfrm>
            <a:off x="7176122" y="372720"/>
            <a:ext cx="2571458" cy="3488328"/>
          </a:xfrm>
          <a:prstGeom prst="rect">
            <a:avLst/>
          </a:prstGeom>
          <a:solidFill>
            <a:schemeClr val="bg1">
              <a:alpha val="43000"/>
            </a:schemeClr>
          </a:solidFill>
        </p:spPr>
        <p:txBody>
          <a:bodyPr wrap="square">
            <a:spAutoFit/>
          </a:bodyPr>
          <a:lstStyle/>
          <a:p>
            <a:pPr algn="ctr"/>
            <a:r>
              <a:rPr lang="el-GR" sz="2400" dirty="0">
                <a:sym typeface="Wingdings" panose="05000000000000000000" pitchFamily="2" charset="2"/>
              </a:rPr>
              <a:t>Τα λιμάνια </a:t>
            </a:r>
            <a:r>
              <a:rPr lang="el-GR" sz="2400" b="1" dirty="0">
                <a:solidFill>
                  <a:schemeClr val="accent6">
                    <a:lumMod val="75000"/>
                  </a:schemeClr>
                </a:solidFill>
                <a:effectLst>
                  <a:outerShdw blurRad="38100" dist="38100" dir="2700000" algn="tl">
                    <a:srgbClr val="000000">
                      <a:alpha val="43137"/>
                    </a:srgbClr>
                  </a:outerShdw>
                </a:effectLst>
                <a:sym typeface="Wingdings" panose="05000000000000000000" pitchFamily="2" charset="2"/>
              </a:rPr>
              <a:t>Σεβίλλης, Λισαβόνας, Αμβέρσας </a:t>
            </a:r>
            <a:r>
              <a:rPr lang="el-GR" sz="2400" dirty="0">
                <a:sym typeface="Wingdings" panose="05000000000000000000" pitchFamily="2" charset="2"/>
              </a:rPr>
              <a:t>αποκτούν </a:t>
            </a:r>
            <a:r>
              <a:rPr lang="el-GR" sz="2400" b="1" dirty="0">
                <a:sym typeface="Wingdings" panose="05000000000000000000" pitchFamily="2" charset="2"/>
              </a:rPr>
              <a:t>μεγαλύτερη δύναμη</a:t>
            </a:r>
            <a:r>
              <a:rPr lang="el-GR" sz="2400" dirty="0">
                <a:sym typeface="Wingdings" panose="05000000000000000000" pitchFamily="2" charset="2"/>
              </a:rPr>
              <a:t> από τη </a:t>
            </a:r>
            <a:r>
              <a:rPr lang="el-GR" sz="2400" b="1" dirty="0">
                <a:solidFill>
                  <a:schemeClr val="tx2">
                    <a:lumMod val="60000"/>
                    <a:lumOff val="40000"/>
                  </a:schemeClr>
                </a:solidFill>
                <a:effectLst>
                  <a:outerShdw blurRad="38100" dist="38100" dir="2700000" algn="tl">
                    <a:srgbClr val="000000">
                      <a:alpha val="43137"/>
                    </a:srgbClr>
                  </a:outerShdw>
                </a:effectLst>
                <a:sym typeface="Wingdings" panose="05000000000000000000" pitchFamily="2" charset="2"/>
              </a:rPr>
              <a:t>Βενετία</a:t>
            </a:r>
            <a:r>
              <a:rPr lang="el-GR" sz="2400" dirty="0">
                <a:sym typeface="Wingdings" panose="05000000000000000000" pitchFamily="2" charset="2"/>
              </a:rPr>
              <a:t> και τη </a:t>
            </a:r>
            <a:r>
              <a:rPr lang="el-GR" sz="2400" b="1" dirty="0">
                <a:solidFill>
                  <a:schemeClr val="tx2">
                    <a:lumMod val="60000"/>
                    <a:lumOff val="40000"/>
                  </a:schemeClr>
                </a:solidFill>
                <a:effectLst>
                  <a:outerShdw blurRad="38100" dist="38100" dir="2700000" algn="tl">
                    <a:srgbClr val="000000">
                      <a:alpha val="43137"/>
                    </a:srgbClr>
                  </a:outerShdw>
                </a:effectLst>
                <a:sym typeface="Wingdings" panose="05000000000000000000" pitchFamily="2" charset="2"/>
              </a:rPr>
              <a:t>Γένοβα</a:t>
            </a:r>
          </a:p>
        </p:txBody>
      </p:sp>
    </p:spTree>
    <p:extLst>
      <p:ext uri="{BB962C8B-B14F-4D97-AF65-F5344CB8AC3E}">
        <p14:creationId xmlns:p14="http://schemas.microsoft.com/office/powerpoint/2010/main" val="3369772544"/>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0ECA-849B-42B3-BE4A-A2839050FE41}"/>
              </a:ext>
            </a:extLst>
          </p:cNvPr>
          <p:cNvSpPr>
            <a:spLocks noGrp="1"/>
          </p:cNvSpPr>
          <p:nvPr>
            <p:ph type="title"/>
          </p:nvPr>
        </p:nvSpPr>
        <p:spPr>
          <a:xfrm>
            <a:off x="-1" y="169646"/>
            <a:ext cx="12192001" cy="1143000"/>
          </a:xfrm>
        </p:spPr>
        <p:txBody>
          <a:bodyPr>
            <a:normAutofit/>
          </a:bodyPr>
          <a:lstStyle/>
          <a:p>
            <a:pPr algn="ctr"/>
            <a:r>
              <a:rPr lang="el-GR" dirty="0"/>
              <a:t>Θυμηθείτε τα λιμάνια της </a:t>
            </a:r>
            <a:r>
              <a:rPr lang="el-GR" b="1" dirty="0">
                <a:effectLst>
                  <a:outerShdw blurRad="38100" dist="38100" dir="2700000" algn="tl">
                    <a:srgbClr val="000000">
                      <a:alpha val="43137"/>
                    </a:srgbClr>
                  </a:outerShdw>
                </a:effectLst>
              </a:rPr>
              <a:t>Χανσεατικής ένωσης</a:t>
            </a:r>
          </a:p>
        </p:txBody>
      </p:sp>
      <p:pic>
        <p:nvPicPr>
          <p:cNvPr id="4" name="Picture 3">
            <a:extLst>
              <a:ext uri="{FF2B5EF4-FFF2-40B4-BE49-F238E27FC236}">
                <a16:creationId xmlns:a16="http://schemas.microsoft.com/office/drawing/2014/main" id="{4B36BA9F-8008-44E9-A0B7-604FF75F8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143"/>
          <a:stretch/>
        </p:blipFill>
        <p:spPr>
          <a:xfrm>
            <a:off x="2311740" y="1412776"/>
            <a:ext cx="7568520" cy="5139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75524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4FDD2-E1E6-4273-A41E-BFC13025BAB0}"/>
              </a:ext>
            </a:extLst>
          </p:cNvPr>
          <p:cNvSpPr>
            <a:spLocks noGrp="1"/>
          </p:cNvSpPr>
          <p:nvPr>
            <p:ph type="title"/>
          </p:nvPr>
        </p:nvSpPr>
        <p:spPr>
          <a:xfrm>
            <a:off x="1919536" y="0"/>
            <a:ext cx="8749952" cy="1143000"/>
          </a:xfrm>
        </p:spPr>
        <p:txBody>
          <a:bodyPr>
            <a:normAutofit/>
          </a:bodyPr>
          <a:lstStyle/>
          <a:p>
            <a:r>
              <a:rPr lang="el-GR" sz="3200" b="1" dirty="0">
                <a:solidFill>
                  <a:schemeClr val="accent1">
                    <a:lumMod val="50000"/>
                  </a:schemeClr>
                </a:solidFill>
                <a:effectLst>
                  <a:outerShdw blurRad="38100" dist="38100" dir="2700000" algn="tl">
                    <a:srgbClr val="000000">
                      <a:alpha val="43137"/>
                    </a:srgbClr>
                  </a:outerShdw>
                </a:effectLst>
              </a:rPr>
              <a:t>Η Ευρώπη κέντρο του διεθνούς εμπορίου</a:t>
            </a:r>
          </a:p>
        </p:txBody>
      </p:sp>
      <p:pic>
        <p:nvPicPr>
          <p:cNvPr id="1026" name="Picture 2" descr="Εικόνα">
            <a:extLst>
              <a:ext uri="{FF2B5EF4-FFF2-40B4-BE49-F238E27FC236}">
                <a16:creationId xmlns:a16="http://schemas.microsoft.com/office/drawing/2014/main" id="{FEFF64B4-C69C-4F85-AD85-7DF8E6E86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884" y="1140088"/>
            <a:ext cx="4851227" cy="5313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22F4A26-F285-4794-8C55-2A69BDAA645D}"/>
              </a:ext>
            </a:extLst>
          </p:cNvPr>
          <p:cNvSpPr/>
          <p:nvPr/>
        </p:nvSpPr>
        <p:spPr>
          <a:xfrm>
            <a:off x="5519936" y="870848"/>
            <a:ext cx="936104" cy="864096"/>
          </a:xfrm>
          <a:prstGeom prst="ellipse">
            <a:avLst/>
          </a:prstGeom>
          <a:solidFill>
            <a:schemeClr val="accent1">
              <a:alpha val="49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Oval 5">
            <a:extLst>
              <a:ext uri="{FF2B5EF4-FFF2-40B4-BE49-F238E27FC236}">
                <a16:creationId xmlns:a16="http://schemas.microsoft.com/office/drawing/2014/main" id="{BF032177-47CF-479C-B520-8562579AAA0D}"/>
              </a:ext>
            </a:extLst>
          </p:cNvPr>
          <p:cNvSpPr/>
          <p:nvPr/>
        </p:nvSpPr>
        <p:spPr>
          <a:xfrm>
            <a:off x="5159896" y="2996952"/>
            <a:ext cx="1511280" cy="1294956"/>
          </a:xfrm>
          <a:prstGeom prst="ellipse">
            <a:avLst/>
          </a:prstGeom>
          <a:solidFill>
            <a:schemeClr val="accent1">
              <a:alpha val="49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a:extLst>
              <a:ext uri="{FF2B5EF4-FFF2-40B4-BE49-F238E27FC236}">
                <a16:creationId xmlns:a16="http://schemas.microsoft.com/office/drawing/2014/main" id="{FC0008E6-4E33-4372-8235-71983A1372A1}"/>
              </a:ext>
            </a:extLst>
          </p:cNvPr>
          <p:cNvSpPr/>
          <p:nvPr/>
        </p:nvSpPr>
        <p:spPr>
          <a:xfrm>
            <a:off x="3359696" y="5607352"/>
            <a:ext cx="1368152" cy="1143000"/>
          </a:xfrm>
          <a:prstGeom prst="ellipse">
            <a:avLst/>
          </a:prstGeom>
          <a:solidFill>
            <a:schemeClr val="accent1">
              <a:alpha val="49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Oval 7">
            <a:extLst>
              <a:ext uri="{FF2B5EF4-FFF2-40B4-BE49-F238E27FC236}">
                <a16:creationId xmlns:a16="http://schemas.microsoft.com/office/drawing/2014/main" id="{7C36CF19-8C85-4672-96A2-4ECEAF4C63F0}"/>
              </a:ext>
            </a:extLst>
          </p:cNvPr>
          <p:cNvSpPr/>
          <p:nvPr/>
        </p:nvSpPr>
        <p:spPr>
          <a:xfrm>
            <a:off x="7373145" y="5607352"/>
            <a:ext cx="1368152" cy="1143000"/>
          </a:xfrm>
          <a:prstGeom prst="ellipse">
            <a:avLst/>
          </a:prstGeom>
          <a:solidFill>
            <a:schemeClr val="accent1">
              <a:alpha val="49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icture 10">
            <a:extLst>
              <a:ext uri="{FF2B5EF4-FFF2-40B4-BE49-F238E27FC236}">
                <a16:creationId xmlns:a16="http://schemas.microsoft.com/office/drawing/2014/main" id="{ED7FFC87-D525-4D5B-AD89-37985B489E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03172" y="118442"/>
            <a:ext cx="656670" cy="1021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65873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96C7-AA97-4B46-B17D-C05077BE8E40}"/>
              </a:ext>
            </a:extLst>
          </p:cNvPr>
          <p:cNvSpPr>
            <a:spLocks noGrp="1"/>
          </p:cNvSpPr>
          <p:nvPr>
            <p:ph type="ctrTitle"/>
          </p:nvPr>
        </p:nvSpPr>
        <p:spPr>
          <a:xfrm>
            <a:off x="1733550" y="207829"/>
            <a:ext cx="8102402" cy="1792422"/>
          </a:xfrm>
        </p:spPr>
        <p:txBody>
          <a:bodyPr>
            <a:normAutofit/>
          </a:bodyPr>
          <a:lstStyle/>
          <a:p>
            <a:r>
              <a:rPr lang="el-GR" sz="3200" b="1" dirty="0">
                <a:effectLst>
                  <a:outerShdw blurRad="38100" dist="38100" dir="2700000" algn="tl">
                    <a:srgbClr val="000000">
                      <a:alpha val="43137"/>
                    </a:srgbClr>
                  </a:outerShdw>
                </a:effectLst>
                <a:latin typeface="+mn-lt"/>
              </a:rPr>
              <a:t>Το νόμισμα </a:t>
            </a:r>
            <a:r>
              <a:rPr lang="el-GR" sz="3200" dirty="0">
                <a:latin typeface="+mn-lt"/>
                <a:sym typeface="Wingdings" panose="05000000000000000000" pitchFamily="2" charset="2"/>
              </a:rPr>
              <a:t>αποκλειστικό ανταλλακτικό μέσο και μέτρο όλων των αξιών</a:t>
            </a:r>
            <a:br>
              <a:rPr lang="el-GR" sz="3200" dirty="0">
                <a:latin typeface="+mn-lt"/>
              </a:rPr>
            </a:br>
            <a:endParaRPr lang="el-GR" sz="3200" dirty="0">
              <a:latin typeface="+mn-lt"/>
            </a:endParaRPr>
          </a:p>
        </p:txBody>
      </p:sp>
      <p:pic>
        <p:nvPicPr>
          <p:cNvPr id="27650" name="Picture 2" descr="Bitcoin, Εναλλακτικά Νομίσματα &amp; Δίκαιο - Law and Tech">
            <a:extLst>
              <a:ext uri="{FF2B5EF4-FFF2-40B4-BE49-F238E27FC236}">
                <a16:creationId xmlns:a16="http://schemas.microsoft.com/office/drawing/2014/main" id="{E288E5BD-F812-4FD2-A57F-402CC4309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519" y="2000251"/>
            <a:ext cx="6260504" cy="4171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5C6A3-89B8-4752-8EB7-DAAFD1CECF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5493" y="421646"/>
            <a:ext cx="720080" cy="950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927795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96C7-AA97-4B46-B17D-C05077BE8E40}"/>
              </a:ext>
            </a:extLst>
          </p:cNvPr>
          <p:cNvSpPr>
            <a:spLocks noGrp="1"/>
          </p:cNvSpPr>
          <p:nvPr>
            <p:ph type="ctrTitle"/>
          </p:nvPr>
        </p:nvSpPr>
        <p:spPr>
          <a:xfrm>
            <a:off x="1386905" y="-207415"/>
            <a:ext cx="9252520" cy="1348965"/>
          </a:xfrm>
        </p:spPr>
        <p:txBody>
          <a:bodyPr>
            <a:normAutofit/>
          </a:bodyPr>
          <a:lstStyle/>
          <a:p>
            <a:r>
              <a:rPr lang="el-GR" sz="3200" b="1" dirty="0">
                <a:effectLst>
                  <a:outerShdw blurRad="38100" dist="38100" dir="2700000" algn="tl">
                    <a:srgbClr val="000000">
                      <a:alpha val="43137"/>
                    </a:srgbClr>
                  </a:outerShdw>
                </a:effectLst>
              </a:rPr>
              <a:t>Τα κεφάλαια επενδύονται σε τράπεζες,</a:t>
            </a:r>
            <a:br>
              <a:rPr lang="el-GR" sz="3200" dirty="0">
                <a:sym typeface="Wingdings" panose="05000000000000000000" pitchFamily="2" charset="2"/>
              </a:rPr>
            </a:br>
            <a:r>
              <a:rPr lang="el-GR" sz="3200" b="1" dirty="0">
                <a:sym typeface="Wingdings" panose="05000000000000000000" pitchFamily="2" charset="2"/>
              </a:rPr>
              <a:t>χρηματιστηριακές</a:t>
            </a:r>
            <a:r>
              <a:rPr lang="el-GR" sz="3200" dirty="0">
                <a:sym typeface="Wingdings" panose="05000000000000000000" pitchFamily="2" charset="2"/>
              </a:rPr>
              <a:t> και </a:t>
            </a:r>
            <a:r>
              <a:rPr lang="el-GR" sz="3200" b="1" dirty="0">
                <a:sym typeface="Wingdings" panose="05000000000000000000" pitchFamily="2" charset="2"/>
              </a:rPr>
              <a:t>ασφαλιστικές</a:t>
            </a:r>
            <a:r>
              <a:rPr lang="el-GR" sz="3200" dirty="0">
                <a:sym typeface="Wingdings" panose="05000000000000000000" pitchFamily="2" charset="2"/>
              </a:rPr>
              <a:t> επιχειρήσεις</a:t>
            </a:r>
            <a:endParaRPr lang="el-GR" sz="3200" dirty="0"/>
          </a:p>
        </p:txBody>
      </p:sp>
      <p:pic>
        <p:nvPicPr>
          <p:cNvPr id="33794" name="Picture 2" descr="Merchant Banking in the Medieval and Early Modern Economy - Medievalists.net">
            <a:extLst>
              <a:ext uri="{FF2B5EF4-FFF2-40B4-BE49-F238E27FC236}">
                <a16:creationId xmlns:a16="http://schemas.microsoft.com/office/drawing/2014/main" id="{EFDEC6EA-A920-412A-9BB6-BCE4DF6DCB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 t="2160" r="1462" b="1685"/>
          <a:stretch/>
        </p:blipFill>
        <p:spPr bwMode="auto">
          <a:xfrm>
            <a:off x="1711842" y="3644614"/>
            <a:ext cx="3747184" cy="2952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796" name="Picture 4" descr="Medieval Banking- Twelfth and Thirteenth Centuries – Brewminate: A Bold  Blend of News and Ideas">
            <a:extLst>
              <a:ext uri="{FF2B5EF4-FFF2-40B4-BE49-F238E27FC236}">
                <a16:creationId xmlns:a16="http://schemas.microsoft.com/office/drawing/2014/main" id="{A7A5A771-77C2-4330-B89D-AD4267D56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613" y="1348966"/>
            <a:ext cx="4055715" cy="2518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798" name="Picture 6" descr="Would a Medieval Banker Buy Cryptocurrency? – The Medieverse: Tim's  Realistic &quot;medieval&quot; FANTASY Blog">
            <a:extLst>
              <a:ext uri="{FF2B5EF4-FFF2-40B4-BE49-F238E27FC236}">
                <a16:creationId xmlns:a16="http://schemas.microsoft.com/office/drawing/2014/main" id="{15D6B38E-29E1-49DF-8305-9EEC0A1B615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13165" y="4075195"/>
            <a:ext cx="4352925" cy="2600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800" name="Picture 8" descr="Seurot F. (2002) Something rotten in the state of medieval banking |  Economic History Blog">
            <a:extLst>
              <a:ext uri="{FF2B5EF4-FFF2-40B4-BE49-F238E27FC236}">
                <a16:creationId xmlns:a16="http://schemas.microsoft.com/office/drawing/2014/main" id="{043F2308-DA3B-4FA5-B51E-D4A6823021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47" t="7753" r="11434" b="27765"/>
          <a:stretch/>
        </p:blipFill>
        <p:spPr bwMode="auto">
          <a:xfrm>
            <a:off x="270619" y="1160489"/>
            <a:ext cx="4421770" cy="2276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12346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96C7-AA97-4B46-B17D-C05077BE8E40}"/>
              </a:ext>
            </a:extLst>
          </p:cNvPr>
          <p:cNvSpPr>
            <a:spLocks noGrp="1"/>
          </p:cNvSpPr>
          <p:nvPr>
            <p:ph type="ctrTitle"/>
          </p:nvPr>
        </p:nvSpPr>
        <p:spPr>
          <a:xfrm>
            <a:off x="2567608" y="260649"/>
            <a:ext cx="7268344" cy="949638"/>
          </a:xfrm>
        </p:spPr>
        <p:txBody>
          <a:bodyPr>
            <a:noAutofit/>
          </a:bodyPr>
          <a:lstStyle/>
          <a:p>
            <a:r>
              <a:rPr lang="el-GR" b="1" dirty="0">
                <a:effectLst>
                  <a:outerShdw blurRad="38100" dist="38100" dir="2700000" algn="tl">
                    <a:srgbClr val="000000">
                      <a:alpha val="43137"/>
                    </a:srgbClr>
                  </a:outerShdw>
                </a:effectLst>
              </a:rPr>
              <a:t>Καπιταλισμός</a:t>
            </a:r>
            <a:endParaRPr lang="el-GR" dirty="0"/>
          </a:p>
        </p:txBody>
      </p:sp>
      <p:pic>
        <p:nvPicPr>
          <p:cNvPr id="24578" name="Picture 2" descr="καπιταλισμός | Alfavita">
            <a:extLst>
              <a:ext uri="{FF2B5EF4-FFF2-40B4-BE49-F238E27FC236}">
                <a16:creationId xmlns:a16="http://schemas.microsoft.com/office/drawing/2014/main" id="{C84419E4-053F-4D0C-BFDA-C86B8C052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049" y="1411233"/>
            <a:ext cx="6944421" cy="5208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D66C351-7847-44A9-AD5C-208693635A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55641" y="260650"/>
            <a:ext cx="623451" cy="950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30972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Καπιταλισμός, ο απόλυτος κυρίαρχος του πλανήτη – The Analyst">
            <a:extLst>
              <a:ext uri="{FF2B5EF4-FFF2-40B4-BE49-F238E27FC236}">
                <a16:creationId xmlns:a16="http://schemas.microsoft.com/office/drawing/2014/main" id="{F4F57651-9E23-4FE5-B2B3-7E2C38DE7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7" y="113762"/>
            <a:ext cx="7633049" cy="6411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2131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Ο καπιταλισμός της προσόδου - Οικονομικός Ταχυδρόμος - ot.gr">
            <a:extLst>
              <a:ext uri="{FF2B5EF4-FFF2-40B4-BE49-F238E27FC236}">
                <a16:creationId xmlns:a16="http://schemas.microsoft.com/office/drawing/2014/main" id="{121FBF90-5F40-48B1-AF28-4E7B40463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94" r="4380"/>
          <a:stretch/>
        </p:blipFill>
        <p:spPr bwMode="auto">
          <a:xfrm>
            <a:off x="1703512" y="332657"/>
            <a:ext cx="8601412" cy="5983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728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Ο Καπιταλισμός σε 100 λέξεις | InZone">
            <a:extLst>
              <a:ext uri="{FF2B5EF4-FFF2-40B4-BE49-F238E27FC236}">
                <a16:creationId xmlns:a16="http://schemas.microsoft.com/office/drawing/2014/main" id="{FCB454F4-96E9-4C86-AFE5-9AD59C33F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980" y="-30081"/>
            <a:ext cx="5404646" cy="3603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28" name="Picture 4" descr="Ο σύγχρονος καπιταλισμός και η Δημοκρατία – The Analyst">
            <a:extLst>
              <a:ext uri="{FF2B5EF4-FFF2-40B4-BE49-F238E27FC236}">
                <a16:creationId xmlns:a16="http://schemas.microsoft.com/office/drawing/2014/main" id="{43167B8E-CB76-49D4-9FEF-2D4257F0B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88292">
            <a:off x="5043326" y="2627605"/>
            <a:ext cx="5526577" cy="3732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35133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96C7-AA97-4B46-B17D-C05077BE8E40}"/>
              </a:ext>
            </a:extLst>
          </p:cNvPr>
          <p:cNvSpPr>
            <a:spLocks noGrp="1"/>
          </p:cNvSpPr>
          <p:nvPr>
            <p:ph type="ctrTitle"/>
          </p:nvPr>
        </p:nvSpPr>
        <p:spPr>
          <a:xfrm>
            <a:off x="1333243" y="-82259"/>
            <a:ext cx="10601701" cy="1067130"/>
          </a:xfrm>
        </p:spPr>
        <p:txBody>
          <a:bodyPr>
            <a:normAutofit fontScale="90000"/>
          </a:bodyPr>
          <a:lstStyle/>
          <a:p>
            <a:r>
              <a:rPr lang="el-GR" sz="3600" b="1" dirty="0">
                <a:effectLst>
                  <a:outerShdw blurRad="38100" dist="38100" dir="2700000" algn="tl">
                    <a:srgbClr val="000000">
                      <a:alpha val="43137"/>
                    </a:srgbClr>
                  </a:outerShdw>
                </a:effectLst>
                <a:latin typeface="+mn-lt"/>
              </a:rPr>
              <a:t>Αναπτύσσονται: Υφαντουργία, Μεταξουργία, Τυπογραφία</a:t>
            </a:r>
            <a:br>
              <a:rPr lang="el-GR" dirty="0">
                <a:latin typeface="+mn-lt"/>
              </a:rPr>
            </a:br>
            <a:endParaRPr lang="el-GR" sz="3600" dirty="0">
              <a:latin typeface="+mn-lt"/>
            </a:endParaRPr>
          </a:p>
        </p:txBody>
      </p:sp>
      <p:pic>
        <p:nvPicPr>
          <p:cNvPr id="28678" name="Picture 6" descr="Γαλλική λογοτεχνία του 16ου αιώνα - Wikiwand">
            <a:extLst>
              <a:ext uri="{FF2B5EF4-FFF2-40B4-BE49-F238E27FC236}">
                <a16:creationId xmlns:a16="http://schemas.microsoft.com/office/drawing/2014/main" id="{D44260CF-CBEB-4A96-AD54-760B676170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054339" y="571501"/>
            <a:ext cx="4018661" cy="6301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6DAC9E-E46D-44F6-9B9B-847AB9C8BF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7056" y="94663"/>
            <a:ext cx="799680" cy="1067129"/>
          </a:xfrm>
          <a:prstGeom prst="rect">
            <a:avLst/>
          </a:prstGeom>
          <a:ln>
            <a:noFill/>
          </a:ln>
          <a:effectLst>
            <a:outerShdw blurRad="292100" dist="139700" dir="2700000" algn="tl" rotWithShape="0">
              <a:srgbClr val="333333">
                <a:alpha val="65000"/>
              </a:srgbClr>
            </a:outerShdw>
          </a:effectLst>
        </p:spPr>
      </p:pic>
      <p:pic>
        <p:nvPicPr>
          <p:cNvPr id="28674" name="Picture 2" descr="Ιστογραφία: ΠΟΛΙΤΙΚΕΣ, ΟΙΚΟΝΟΜΙΚΕΣ ΚΑΙ ΚΟΙΝΩΝΙΚΕΣ ΕΞΕΛΙΞΕΙΣ ΑΠΟ ΤΟ 15ο ΩΣ  ΤΟ 18ο ΑΙΩΝΑ - ΙΣΤΟΡΙΑ Β' ΓΥΜΝΑΣΙΟΥ">
            <a:extLst>
              <a:ext uri="{FF2B5EF4-FFF2-40B4-BE49-F238E27FC236}">
                <a16:creationId xmlns:a16="http://schemas.microsoft.com/office/drawing/2014/main" id="{8C3BF726-19C9-488E-9E8A-0257506F80A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32917" y="3095041"/>
            <a:ext cx="5003247" cy="3361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682" name="Picture 10" descr="ΣΗΡΟΤΡΟΦΙΑ ΣΤΟ ΣΟΥΦΛΙ">
            <a:extLst>
              <a:ext uri="{FF2B5EF4-FFF2-40B4-BE49-F238E27FC236}">
                <a16:creationId xmlns:a16="http://schemas.microsoft.com/office/drawing/2014/main" id="{C15D7D78-43EB-4E5D-BE43-749DBA5DC1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267"/>
          <a:stretch/>
        </p:blipFill>
        <p:spPr bwMode="auto">
          <a:xfrm>
            <a:off x="1787706" y="571501"/>
            <a:ext cx="2242433" cy="2360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676" name="Picture 4" descr="Η επανάσταση της τυπογραφίας στην Αναγεννησιακή Ευρώπη - Εγκυκλοπαίδεια  Παγκόσμιας Ιστορίας">
            <a:extLst>
              <a:ext uri="{FF2B5EF4-FFF2-40B4-BE49-F238E27FC236}">
                <a16:creationId xmlns:a16="http://schemas.microsoft.com/office/drawing/2014/main" id="{9E1C9F7C-AD01-4AB7-BBEC-82364A44471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3221" r="1746"/>
          <a:stretch/>
        </p:blipFill>
        <p:spPr bwMode="auto">
          <a:xfrm>
            <a:off x="4086669" y="721855"/>
            <a:ext cx="4018662"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680" name="Picture 8" descr="Σηροτροφία | ΑΡΓΟΛΙΚΗ ΑΡΧΕΙΑΚΗ ΒΙΒΛΙΟΘΗΚΗ ΙΣΤΟΡΙΑΣ ΚΑΙ ΠΟΛΙΤΙΣΜΟΥ">
            <a:extLst>
              <a:ext uri="{FF2B5EF4-FFF2-40B4-BE49-F238E27FC236}">
                <a16:creationId xmlns:a16="http://schemas.microsoft.com/office/drawing/2014/main" id="{052220CB-7B27-45CA-BF98-9C0DC819BB4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20620">
            <a:off x="157717" y="1605425"/>
            <a:ext cx="1717411" cy="1288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91562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D430B51-074A-4672-B6B0-B8DA5BD69A6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1" r="749"/>
          <a:stretch/>
        </p:blipFill>
        <p:spPr bwMode="auto">
          <a:xfrm>
            <a:off x="2279576" y="1819630"/>
            <a:ext cx="7344816" cy="4864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0DB68A-5C65-45EF-86BC-206D7A508675}"/>
              </a:ext>
            </a:extLst>
          </p:cNvPr>
          <p:cNvSpPr>
            <a:spLocks noGrp="1"/>
          </p:cNvSpPr>
          <p:nvPr>
            <p:ph type="ctrTitle"/>
          </p:nvPr>
        </p:nvSpPr>
        <p:spPr>
          <a:xfrm>
            <a:off x="1506968" y="134175"/>
            <a:ext cx="9144000" cy="1470025"/>
          </a:xfrm>
        </p:spPr>
        <p:txBody>
          <a:bodyPr>
            <a:noAutofit/>
          </a:bodyPr>
          <a:lstStyle/>
          <a:p>
            <a:r>
              <a:rPr lang="el-GR" sz="4200" b="1" dirty="0">
                <a:solidFill>
                  <a:schemeClr val="accent6">
                    <a:lumMod val="75000"/>
                  </a:schemeClr>
                </a:solidFill>
                <a:effectLst>
                  <a:outerShdw blurRad="38100" dist="38100" dir="2700000" algn="tl">
                    <a:srgbClr val="000000">
                      <a:alpha val="43137"/>
                    </a:srgbClr>
                  </a:outerShdw>
                </a:effectLst>
              </a:rPr>
              <a:t>Η κατάκτηση του Νέου Κόσμου </a:t>
            </a:r>
            <a:br>
              <a:rPr lang="el-GR" sz="4200" b="1" dirty="0">
                <a:solidFill>
                  <a:schemeClr val="accent6">
                    <a:lumMod val="75000"/>
                  </a:schemeClr>
                </a:solidFill>
                <a:effectLst>
                  <a:outerShdw blurRad="38100" dist="38100" dir="2700000" algn="tl">
                    <a:srgbClr val="000000">
                      <a:alpha val="43137"/>
                    </a:srgbClr>
                  </a:outerShdw>
                </a:effectLst>
              </a:rPr>
            </a:br>
            <a:r>
              <a:rPr lang="el-GR" sz="4200" b="1" dirty="0">
                <a:solidFill>
                  <a:schemeClr val="accent6">
                    <a:lumMod val="75000"/>
                  </a:schemeClr>
                </a:solidFill>
                <a:effectLst>
                  <a:outerShdw blurRad="38100" dist="38100" dir="2700000" algn="tl">
                    <a:srgbClr val="000000">
                      <a:alpha val="43137"/>
                    </a:srgbClr>
                  </a:outerShdw>
                </a:effectLst>
              </a:rPr>
              <a:t>και οι αποικιακές αυτοκρατορίες</a:t>
            </a:r>
          </a:p>
        </p:txBody>
      </p:sp>
    </p:spTree>
    <p:extLst>
      <p:ext uri="{BB962C8B-B14F-4D97-AF65-F5344CB8AC3E}">
        <p14:creationId xmlns:p14="http://schemas.microsoft.com/office/powerpoint/2010/main" val="14430765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EB76E-E93E-43A2-8253-C3C3CF8AD874}"/>
              </a:ext>
            </a:extLst>
          </p:cNvPr>
          <p:cNvSpPr>
            <a:spLocks noGrp="1"/>
          </p:cNvSpPr>
          <p:nvPr>
            <p:ph idx="1"/>
          </p:nvPr>
        </p:nvSpPr>
        <p:spPr>
          <a:xfrm>
            <a:off x="1038225" y="159604"/>
            <a:ext cx="11153775" cy="1188132"/>
          </a:xfrm>
        </p:spPr>
        <p:txBody>
          <a:bodyPr>
            <a:normAutofit/>
          </a:bodyPr>
          <a:lstStyle/>
          <a:p>
            <a:pPr marL="0" indent="0">
              <a:buNone/>
            </a:pPr>
            <a:r>
              <a:rPr lang="el-GR" b="1" dirty="0">
                <a:solidFill>
                  <a:schemeClr val="accent5">
                    <a:lumMod val="50000"/>
                  </a:schemeClr>
                </a:solidFill>
                <a:sym typeface="Wingdings" panose="05000000000000000000" pitchFamily="2" charset="2"/>
              </a:rPr>
              <a:t>Γεωργία</a:t>
            </a:r>
            <a:r>
              <a:rPr lang="en-US" b="1" dirty="0">
                <a:solidFill>
                  <a:schemeClr val="accent5">
                    <a:lumMod val="50000"/>
                  </a:schemeClr>
                </a:solidFill>
                <a:sym typeface="Wingdings" panose="05000000000000000000" pitchFamily="2" charset="2"/>
              </a:rPr>
              <a:t>, </a:t>
            </a:r>
            <a:r>
              <a:rPr lang="el-GR" b="1" dirty="0">
                <a:solidFill>
                  <a:schemeClr val="accent5">
                    <a:lumMod val="50000"/>
                  </a:schemeClr>
                </a:solidFill>
                <a:sym typeface="Wingdings" panose="05000000000000000000" pitchFamily="2" charset="2"/>
              </a:rPr>
              <a:t>κτηνοτροφία</a:t>
            </a:r>
            <a:r>
              <a:rPr lang="el-GR" dirty="0">
                <a:sym typeface="Wingdings" panose="05000000000000000000" pitchFamily="2" charset="2"/>
              </a:rPr>
              <a:t>  εξακολουθούν να είναι θεμέλια της οικονομίας.</a:t>
            </a:r>
            <a:endParaRPr lang="el-GR" dirty="0"/>
          </a:p>
        </p:txBody>
      </p:sp>
      <p:pic>
        <p:nvPicPr>
          <p:cNvPr id="29698" name="Picture 2">
            <a:extLst>
              <a:ext uri="{FF2B5EF4-FFF2-40B4-BE49-F238E27FC236}">
                <a16:creationId xmlns:a16="http://schemas.microsoft.com/office/drawing/2014/main" id="{5F0902F8-C55C-478A-8A67-468DFD241CD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06179" y="733425"/>
            <a:ext cx="8379642" cy="5720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6D96E9-C59D-477F-AE2E-510C6597AC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74251" y="159604"/>
            <a:ext cx="645866" cy="984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6832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2CFF-5090-4B97-9F82-F293C5BD9255}"/>
              </a:ext>
            </a:extLst>
          </p:cNvPr>
          <p:cNvSpPr>
            <a:spLocks noGrp="1"/>
          </p:cNvSpPr>
          <p:nvPr>
            <p:ph type="title"/>
          </p:nvPr>
        </p:nvSpPr>
        <p:spPr>
          <a:xfrm>
            <a:off x="1872518" y="188640"/>
            <a:ext cx="10214708" cy="1143000"/>
          </a:xfrm>
        </p:spPr>
        <p:txBody>
          <a:bodyPr>
            <a:normAutofit fontScale="90000"/>
          </a:bodyPr>
          <a:lstStyle/>
          <a:p>
            <a:r>
              <a:rPr lang="el-GR" b="1" dirty="0">
                <a:solidFill>
                  <a:schemeClr val="accent1">
                    <a:lumMod val="50000"/>
                  </a:schemeClr>
                </a:solidFill>
                <a:effectLst>
                  <a:outerShdw blurRad="38100" dist="38100" dir="2700000" algn="tl">
                    <a:srgbClr val="000000">
                      <a:alpha val="43137"/>
                    </a:srgbClr>
                  </a:outerShdw>
                </a:effectLst>
              </a:rPr>
              <a:t>Συνέπειες στην καθημερινή ζωή των ανθρώπων</a:t>
            </a:r>
          </a:p>
        </p:txBody>
      </p:sp>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419100" y="3730750"/>
            <a:ext cx="11366393" cy="3456383"/>
          </a:xfrm>
        </p:spPr>
        <p:txBody>
          <a:bodyPr>
            <a:normAutofit/>
          </a:bodyPr>
          <a:lstStyle/>
          <a:p>
            <a:pPr marL="0" indent="457200" algn="just">
              <a:buNone/>
            </a:pPr>
            <a:r>
              <a:rPr lang="el-GR" sz="2200" dirty="0">
                <a:solidFill>
                  <a:srgbClr val="000000"/>
                </a:solidFill>
              </a:rPr>
              <a:t>Η γνωριμία και η σταθερή επικοινωνία της Ευρώπης με την Αμερική </a:t>
            </a:r>
            <a:r>
              <a:rPr lang="el-GR" b="1" dirty="0">
                <a:solidFill>
                  <a:schemeClr val="accent5">
                    <a:lumMod val="75000"/>
                  </a:schemeClr>
                </a:solidFill>
                <a:effectLst>
                  <a:outerShdw blurRad="38100" dist="38100" dir="2700000" algn="tl">
                    <a:srgbClr val="000000">
                      <a:alpha val="43137"/>
                    </a:srgbClr>
                  </a:outerShdw>
                </a:effectLst>
              </a:rPr>
              <a:t>επέδρασαν στους λαούς και των δύο ηπείρων</a:t>
            </a:r>
            <a:r>
              <a:rPr lang="el-GR" sz="2200" dirty="0">
                <a:solidFill>
                  <a:srgbClr val="000000"/>
                </a:solidFill>
              </a:rPr>
              <a:t>, αν και με διαφορετικό τρόπο.</a:t>
            </a:r>
          </a:p>
          <a:p>
            <a:pPr marL="0" indent="457200" algn="just">
              <a:buNone/>
            </a:pPr>
            <a:r>
              <a:rPr lang="el-GR" sz="2200" dirty="0">
                <a:solidFill>
                  <a:srgbClr val="000000"/>
                </a:solidFill>
              </a:rPr>
              <a:t>Πρώτα απ’ όλα </a:t>
            </a:r>
            <a:r>
              <a:rPr lang="el-GR" sz="2200" b="1" dirty="0">
                <a:solidFill>
                  <a:schemeClr val="accent1">
                    <a:lumMod val="50000"/>
                  </a:schemeClr>
                </a:solidFill>
              </a:rPr>
              <a:t>οι κάτοικοι της Αμερικής </a:t>
            </a:r>
            <a:r>
              <a:rPr lang="el-GR" sz="2200" dirty="0">
                <a:solidFill>
                  <a:srgbClr val="000000"/>
                </a:solidFill>
              </a:rPr>
              <a:t>είδαν τον κόσμο τους και τον </a:t>
            </a:r>
            <a:r>
              <a:rPr lang="el-GR" sz="2200" b="1" dirty="0">
                <a:solidFill>
                  <a:schemeClr val="accent1">
                    <a:lumMod val="50000"/>
                  </a:schemeClr>
                </a:solidFill>
              </a:rPr>
              <a:t>πολιτισμό</a:t>
            </a:r>
            <a:r>
              <a:rPr lang="el-GR" sz="2200" dirty="0">
                <a:solidFill>
                  <a:srgbClr val="000000"/>
                </a:solidFill>
              </a:rPr>
              <a:t> τους να </a:t>
            </a:r>
            <a:r>
              <a:rPr lang="el-GR" sz="2200" b="1" dirty="0">
                <a:solidFill>
                  <a:schemeClr val="accent1">
                    <a:lumMod val="50000"/>
                  </a:schemeClr>
                </a:solidFill>
              </a:rPr>
              <a:t>καταστρέφονται</a:t>
            </a:r>
            <a:r>
              <a:rPr lang="el-GR" sz="2200" dirty="0">
                <a:solidFill>
                  <a:srgbClr val="000000"/>
                </a:solidFill>
              </a:rPr>
              <a:t>. </a:t>
            </a:r>
            <a:endParaRPr lang="en-US" sz="2200" dirty="0">
              <a:solidFill>
                <a:srgbClr val="000000"/>
              </a:solidFill>
            </a:endParaRPr>
          </a:p>
          <a:p>
            <a:pPr marL="0" indent="457200" algn="just">
              <a:buNone/>
            </a:pPr>
            <a:r>
              <a:rPr lang="el-GR" sz="2200" dirty="0">
                <a:solidFill>
                  <a:srgbClr val="000000"/>
                </a:solidFill>
              </a:rPr>
              <a:t>Όσοι δεν εξοντώθηκαν, υποχρεώθηκαν να γίνουν </a:t>
            </a:r>
            <a:r>
              <a:rPr lang="el-GR" sz="3200" b="1" dirty="0">
                <a:solidFill>
                  <a:schemeClr val="accent1">
                    <a:lumMod val="50000"/>
                  </a:schemeClr>
                </a:solidFill>
              </a:rPr>
              <a:t>σκλάβοι των Ευρωπαίων </a:t>
            </a:r>
            <a:r>
              <a:rPr lang="el-GR" sz="2200" dirty="0">
                <a:solidFill>
                  <a:srgbClr val="000000"/>
                </a:solidFill>
              </a:rPr>
              <a:t>ή να </a:t>
            </a:r>
            <a:r>
              <a:rPr lang="el-GR" sz="3200" b="1" dirty="0">
                <a:solidFill>
                  <a:schemeClr val="accent5">
                    <a:lumMod val="75000"/>
                  </a:schemeClr>
                </a:solidFill>
                <a:effectLst>
                  <a:outerShdw blurRad="38100" dist="38100" dir="2700000" algn="tl">
                    <a:srgbClr val="000000">
                      <a:alpha val="43137"/>
                    </a:srgbClr>
                  </a:outerShdw>
                </a:effectLst>
              </a:rPr>
              <a:t>καταφύγουν στα βουνά και τα δάση </a:t>
            </a:r>
            <a:r>
              <a:rPr lang="el-GR" sz="2200" dirty="0">
                <a:solidFill>
                  <a:srgbClr val="000000"/>
                </a:solidFill>
              </a:rPr>
              <a:t>για να επιβιώσουν. </a:t>
            </a:r>
            <a:endParaRPr lang="el-GR" dirty="0"/>
          </a:p>
        </p:txBody>
      </p:sp>
      <p:pic>
        <p:nvPicPr>
          <p:cNvPr id="4" name="Picture 3">
            <a:extLst>
              <a:ext uri="{FF2B5EF4-FFF2-40B4-BE49-F238E27FC236}">
                <a16:creationId xmlns:a16="http://schemas.microsoft.com/office/drawing/2014/main" id="{28B14C1E-059F-4832-865F-3B82CF0DE5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6083" y="188640"/>
            <a:ext cx="515596" cy="98456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C7132A3-6DD1-48E9-A790-B9584BBE6E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953" y="171238"/>
            <a:ext cx="720080" cy="1001971"/>
          </a:xfrm>
          <a:prstGeom prst="rect">
            <a:avLst/>
          </a:prstGeom>
          <a:ln>
            <a:noFill/>
          </a:ln>
          <a:effectLst>
            <a:outerShdw blurRad="292100" dist="139700" dir="2700000" algn="tl" rotWithShape="0">
              <a:srgbClr val="333333">
                <a:alpha val="65000"/>
              </a:srgbClr>
            </a:outerShdw>
          </a:effectLst>
        </p:spPr>
      </p:pic>
      <p:sp>
        <p:nvSpPr>
          <p:cNvPr id="6" name="Arrow: Down 5">
            <a:extLst>
              <a:ext uri="{FF2B5EF4-FFF2-40B4-BE49-F238E27FC236}">
                <a16:creationId xmlns:a16="http://schemas.microsoft.com/office/drawing/2014/main" id="{665B2CF8-97D5-4104-A85F-BABBE2F83AFD}"/>
              </a:ext>
            </a:extLst>
          </p:cNvPr>
          <p:cNvSpPr/>
          <p:nvPr/>
        </p:nvSpPr>
        <p:spPr>
          <a:xfrm>
            <a:off x="5339916" y="1399057"/>
            <a:ext cx="1512168" cy="2115667"/>
          </a:xfrm>
          <a:prstGeom prst="downArrow">
            <a:avLst/>
          </a:prstGeom>
          <a:solidFill>
            <a:schemeClr val="accent1">
              <a:alpha val="92000"/>
            </a:schemeClr>
          </a:solidFill>
          <a:ln>
            <a:noFill/>
          </a:ln>
          <a:effectLst>
            <a:outerShdw blurRad="165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17296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62" name="Picture 22" descr="σίκαλη σιταριών στοκ εικόνες. εικόνα από - 8507824">
            <a:extLst>
              <a:ext uri="{FF2B5EF4-FFF2-40B4-BE49-F238E27FC236}">
                <a16:creationId xmlns:a16="http://schemas.microsoft.com/office/drawing/2014/main" id="{C66ACC82-49F6-419B-8DEC-42ECABD2452D}"/>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1870" y="2240400"/>
            <a:ext cx="2225898" cy="1610994"/>
          </a:xfrm>
          <a:prstGeom prst="rect">
            <a:avLst/>
          </a:prstGeom>
          <a:noFill/>
          <a:extLst>
            <a:ext uri="{909E8E84-426E-40DD-AFC4-6F175D3DCCD1}">
              <a14:hiddenFill xmlns:a14="http://schemas.microsoft.com/office/drawing/2010/main">
                <a:solidFill>
                  <a:srgbClr val="FFFFFF"/>
                </a:solidFill>
              </a14:hiddenFill>
            </a:ext>
          </a:extLst>
        </p:spPr>
      </p:pic>
      <p:pic>
        <p:nvPicPr>
          <p:cNvPr id="35860" name="Picture 20" descr="Olea europaea VI | Tree photoshop, Photoshop nature, Olive tree tattoos">
            <a:extLst>
              <a:ext uri="{FF2B5EF4-FFF2-40B4-BE49-F238E27FC236}">
                <a16:creationId xmlns:a16="http://schemas.microsoft.com/office/drawing/2014/main" id="{7C4E7B07-48EA-425D-A99B-515AE0C96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24" y="1992978"/>
            <a:ext cx="5393740" cy="48372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EA2CFF-5090-4B97-9F82-F293C5BD9255}"/>
              </a:ext>
            </a:extLst>
          </p:cNvPr>
          <p:cNvSpPr>
            <a:spLocks noGrp="1"/>
          </p:cNvSpPr>
          <p:nvPr>
            <p:ph type="title"/>
          </p:nvPr>
        </p:nvSpPr>
        <p:spPr>
          <a:xfrm>
            <a:off x="1747249" y="43468"/>
            <a:ext cx="8507288" cy="628903"/>
          </a:xfrm>
        </p:spPr>
        <p:txBody>
          <a:bodyPr>
            <a:normAutofit/>
          </a:bodyPr>
          <a:lstStyle/>
          <a:p>
            <a:r>
              <a:rPr lang="el-GR" sz="3200" b="1" dirty="0">
                <a:solidFill>
                  <a:schemeClr val="accent1">
                    <a:lumMod val="50000"/>
                  </a:schemeClr>
                </a:solidFill>
                <a:effectLst>
                  <a:outerShdw blurRad="38100" dist="38100" dir="2700000" algn="tl">
                    <a:srgbClr val="000000">
                      <a:alpha val="43137"/>
                    </a:srgbClr>
                  </a:outerShdw>
                </a:effectLst>
                <a:latin typeface="+mn-lt"/>
              </a:rPr>
              <a:t>Τι έφεραν οι Ευρωπαίοι στην Αμερική;</a:t>
            </a:r>
          </a:p>
        </p:txBody>
      </p:sp>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0" y="687432"/>
            <a:ext cx="11991975" cy="5501208"/>
          </a:xfrm>
        </p:spPr>
        <p:txBody>
          <a:bodyPr>
            <a:normAutofit/>
          </a:bodyPr>
          <a:lstStyle/>
          <a:p>
            <a:pPr marL="0" indent="457200" algn="just">
              <a:buNone/>
            </a:pPr>
            <a:r>
              <a:rPr lang="el-GR" sz="2200" dirty="0">
                <a:solidFill>
                  <a:srgbClr val="000000"/>
                </a:solidFill>
              </a:rPr>
              <a:t>Εκείνοι από τους ιθαγενείς που έζησαν κοντά στους Ευρωπαίους είδαν να φτάνουν στις περιοχές τους ζώα και φυτά που τους ήταν άγνωστα: το </a:t>
            </a:r>
            <a:r>
              <a:rPr lang="el-GR" sz="2200" b="1" dirty="0">
                <a:solidFill>
                  <a:schemeClr val="accent1">
                    <a:lumMod val="50000"/>
                  </a:schemeClr>
                </a:solidFill>
              </a:rPr>
              <a:t>άλογο, τα βοοειδή, το πρόβατο, η γίδα, το γαϊδούρι, το γουρούνι, το σιτάρι, το κριθάρι, το ρύζι, η σίκαλη και η ελιά </a:t>
            </a:r>
            <a:r>
              <a:rPr lang="el-GR" sz="2200" dirty="0">
                <a:solidFill>
                  <a:srgbClr val="000000"/>
                </a:solidFill>
              </a:rPr>
              <a:t>ήταν τα κυριότερα από τα είδη που έφεραν οι Ευρωπαίοι στην Αμερική.</a:t>
            </a:r>
          </a:p>
        </p:txBody>
      </p:sp>
      <p:pic>
        <p:nvPicPr>
          <p:cNvPr id="35846" name="Picture 6" descr="White Sheep transparent PNG - StickPNG">
            <a:extLst>
              <a:ext uri="{FF2B5EF4-FFF2-40B4-BE49-F238E27FC236}">
                <a16:creationId xmlns:a16="http://schemas.microsoft.com/office/drawing/2014/main" id="{298541B7-4619-4D86-A1AF-FD61026D9C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7912" y="5404361"/>
            <a:ext cx="1377066" cy="1355418"/>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Goat Sheep Animal - Transparent Background Goat Transparent, HD Png  Download - kindpng">
            <a:extLst>
              <a:ext uri="{FF2B5EF4-FFF2-40B4-BE49-F238E27FC236}">
                <a16:creationId xmlns:a16="http://schemas.microsoft.com/office/drawing/2014/main" id="{08A32CAF-4C38-4BF8-B7EB-C60BBE856C5F}"/>
              </a:ext>
            </a:extLst>
          </p:cNvPr>
          <p:cNvPicPr>
            <a:picLocks noChangeAspect="1" noChangeArrowheads="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171663" y="5142687"/>
            <a:ext cx="207257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Donkey Animal PNG Transparent Background, Free Download #47501 -  FreeIconsPNG">
            <a:extLst>
              <a:ext uri="{FF2B5EF4-FFF2-40B4-BE49-F238E27FC236}">
                <a16:creationId xmlns:a16="http://schemas.microsoft.com/office/drawing/2014/main" id="{5E576DDD-9F40-469A-93BF-0DBB954FA8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1387" y="3861607"/>
            <a:ext cx="2357341" cy="1790700"/>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Free Transparent Pig, Download Free Transparent Pig png images, Free  ClipArts on Clipart Library">
            <a:extLst>
              <a:ext uri="{FF2B5EF4-FFF2-40B4-BE49-F238E27FC236}">
                <a16:creationId xmlns:a16="http://schemas.microsoft.com/office/drawing/2014/main" id="{13EBCA77-40BD-472D-BDB8-8E7196FD6B5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9555" y="4082335"/>
            <a:ext cx="1377066" cy="1215736"/>
          </a:xfrm>
          <a:prstGeom prst="rect">
            <a:avLst/>
          </a:prstGeom>
          <a:noFill/>
          <a:extLst>
            <a:ext uri="{909E8E84-426E-40DD-AFC4-6F175D3DCCD1}">
              <a14:hiddenFill xmlns:a14="http://schemas.microsoft.com/office/drawing/2010/main">
                <a:solidFill>
                  <a:srgbClr val="FFFFFF"/>
                </a:solidFill>
              </a14:hiddenFill>
            </a:ext>
          </a:extLst>
        </p:spPr>
      </p:pic>
      <p:pic>
        <p:nvPicPr>
          <p:cNvPr id="35854" name="Picture 14" descr="Wheat PNG Transparent Images - PNG All">
            <a:extLst>
              <a:ext uri="{FF2B5EF4-FFF2-40B4-BE49-F238E27FC236}">
                <a16:creationId xmlns:a16="http://schemas.microsoft.com/office/drawing/2014/main" id="{B7031947-0623-45F9-8297-6B3CA95A9B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7448" y="1362154"/>
            <a:ext cx="2853671" cy="5440362"/>
          </a:xfrm>
          <a:prstGeom prst="rect">
            <a:avLst/>
          </a:prstGeom>
          <a:noFill/>
          <a:extLst>
            <a:ext uri="{909E8E84-426E-40DD-AFC4-6F175D3DCCD1}">
              <a14:hiddenFill xmlns:a14="http://schemas.microsoft.com/office/drawing/2010/main">
                <a:solidFill>
                  <a:srgbClr val="FFFFFF"/>
                </a:solidFill>
              </a14:hiddenFill>
            </a:ext>
          </a:extLst>
        </p:spPr>
      </p:pic>
      <p:pic>
        <p:nvPicPr>
          <p:cNvPr id="35856" name="Picture 16" descr="Free White rice in bow 9887170 PNG with Transparent Background">
            <a:extLst>
              <a:ext uri="{FF2B5EF4-FFF2-40B4-BE49-F238E27FC236}">
                <a16:creationId xmlns:a16="http://schemas.microsoft.com/office/drawing/2014/main" id="{E2D570A7-71B7-4EBC-9A41-B13C3F80B0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90716" y="2074732"/>
            <a:ext cx="1723090" cy="1215736"/>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Running Horse No Background Transparent Png Image Web - Horse Running  Transparent Background Transparent PNG - 927x656 - Free Download on NicePNG">
            <a:extLst>
              <a:ext uri="{FF2B5EF4-FFF2-40B4-BE49-F238E27FC236}">
                <a16:creationId xmlns:a16="http://schemas.microsoft.com/office/drawing/2014/main" id="{395C0F55-F69E-4FD5-A066-63135A6847C7}"/>
              </a:ext>
            </a:extLst>
          </p:cNvPr>
          <p:cNvPicPr>
            <a:picLocks noChangeAspect="1" noChangeArrowheads="1"/>
          </p:cNvPicPr>
          <p:nvPr/>
        </p:nvPicPr>
        <p:blipFill>
          <a:blip r:embed="rId10">
            <a:clrChange>
              <a:clrFrom>
                <a:srgbClr val="F3F7FA"/>
              </a:clrFrom>
              <a:clrTo>
                <a:srgbClr val="F3F7FA">
                  <a:alpha val="0"/>
                </a:srgbClr>
              </a:clrTo>
            </a:clrChange>
            <a:extLst>
              <a:ext uri="{28A0092B-C50C-407E-A947-70E740481C1C}">
                <a14:useLocalDpi xmlns:a14="http://schemas.microsoft.com/office/drawing/2010/main" val="0"/>
              </a:ext>
            </a:extLst>
          </a:blip>
          <a:srcRect/>
          <a:stretch>
            <a:fillRect/>
          </a:stretch>
        </p:blipFill>
        <p:spPr bwMode="auto">
          <a:xfrm>
            <a:off x="1841559" y="4729687"/>
            <a:ext cx="2994366" cy="21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665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285427" y="339328"/>
            <a:ext cx="11239823" cy="1433489"/>
          </a:xfrm>
        </p:spPr>
        <p:txBody>
          <a:bodyPr>
            <a:normAutofit/>
          </a:bodyPr>
          <a:lstStyle/>
          <a:p>
            <a:pPr marL="0" indent="457200" algn="just">
              <a:buNone/>
            </a:pPr>
            <a:r>
              <a:rPr lang="el-GR" sz="2200" dirty="0">
                <a:solidFill>
                  <a:srgbClr val="000000"/>
                </a:solidFill>
              </a:rPr>
              <a:t>Επίσης, οι ιθαγενείς της Αμερικής γνώρισαν από τους Ευρωπαίους </a:t>
            </a:r>
            <a:r>
              <a:rPr lang="el-GR" sz="2200" b="1" dirty="0">
                <a:solidFill>
                  <a:schemeClr val="accent1">
                    <a:lumMod val="50000"/>
                  </a:schemeClr>
                </a:solidFill>
              </a:rPr>
              <a:t>τον </a:t>
            </a:r>
            <a:r>
              <a:rPr lang="el-GR" b="1" i="0" dirty="0">
                <a:solidFill>
                  <a:schemeClr val="accent1">
                    <a:lumMod val="50000"/>
                  </a:schemeClr>
                </a:solidFill>
                <a:effectLst/>
              </a:rPr>
              <a:t>τροχό</a:t>
            </a:r>
            <a:r>
              <a:rPr lang="el-GR" sz="2200" b="1" dirty="0">
                <a:solidFill>
                  <a:schemeClr val="accent1">
                    <a:lumMod val="50000"/>
                  </a:schemeClr>
                </a:solidFill>
              </a:rPr>
              <a:t>, το </a:t>
            </a:r>
            <a:r>
              <a:rPr lang="el-GR" sz="3500" b="1" dirty="0">
                <a:solidFill>
                  <a:schemeClr val="accent1">
                    <a:lumMod val="50000"/>
                  </a:schemeClr>
                </a:solidFill>
              </a:rPr>
              <a:t>κάρο</a:t>
            </a:r>
            <a:r>
              <a:rPr lang="el-GR" sz="2200" b="1" dirty="0">
                <a:solidFill>
                  <a:schemeClr val="accent1">
                    <a:lumMod val="50000"/>
                  </a:schemeClr>
                </a:solidFill>
              </a:rPr>
              <a:t>, τον </a:t>
            </a:r>
            <a:r>
              <a:rPr lang="el-GR" sz="3500" b="1" dirty="0">
                <a:solidFill>
                  <a:schemeClr val="accent1">
                    <a:lumMod val="50000"/>
                  </a:schemeClr>
                </a:solidFill>
              </a:rPr>
              <a:t>νερόμυλο</a:t>
            </a:r>
            <a:r>
              <a:rPr lang="el-GR" sz="2200" b="1" dirty="0">
                <a:solidFill>
                  <a:schemeClr val="accent1">
                    <a:lumMod val="50000"/>
                  </a:schemeClr>
                </a:solidFill>
              </a:rPr>
              <a:t> και τον </a:t>
            </a:r>
            <a:r>
              <a:rPr lang="el-GR" sz="3500" b="1" dirty="0">
                <a:solidFill>
                  <a:schemeClr val="accent1">
                    <a:lumMod val="50000"/>
                  </a:schemeClr>
                </a:solidFill>
              </a:rPr>
              <a:t>αγγειοπλαστικό τροχό</a:t>
            </a:r>
            <a:r>
              <a:rPr lang="el-GR" sz="2200" dirty="0">
                <a:solidFill>
                  <a:srgbClr val="000000"/>
                </a:solidFill>
              </a:rPr>
              <a:t>. </a:t>
            </a:r>
          </a:p>
        </p:txBody>
      </p:sp>
      <p:pic>
        <p:nvPicPr>
          <p:cNvPr id="36866" name="Picture 2" descr="Watermill 3D model | CGTrader">
            <a:extLst>
              <a:ext uri="{FF2B5EF4-FFF2-40B4-BE49-F238E27FC236}">
                <a16:creationId xmlns:a16="http://schemas.microsoft.com/office/drawing/2014/main" id="{4DE9A56D-901E-4B4F-933D-6807DD3603B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7039" y="1772817"/>
            <a:ext cx="4248472"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870" name="Picture 6" descr="Process Εικόνες, Φωτογραφίες και Ζωγραφιές με Process">
            <a:extLst>
              <a:ext uri="{FF2B5EF4-FFF2-40B4-BE49-F238E27FC236}">
                <a16:creationId xmlns:a16="http://schemas.microsoft.com/office/drawing/2014/main" id="{AD878DFC-A6FA-4F7A-A2F0-AAFBAB5247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246533" y="1126260"/>
            <a:ext cx="3660040" cy="2444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868" name="Picture 4" descr="Βαγόνι Κάρο Καλάθι - Δωρεάν εικόνα στο Pixabay">
            <a:extLst>
              <a:ext uri="{FF2B5EF4-FFF2-40B4-BE49-F238E27FC236}">
                <a16:creationId xmlns:a16="http://schemas.microsoft.com/office/drawing/2014/main" id="{91DAB55E-43FD-4739-91AE-F629B82328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4875" y="3043605"/>
            <a:ext cx="4895850" cy="3600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8633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142876" y="260648"/>
            <a:ext cx="7010400" cy="6840760"/>
          </a:xfrm>
        </p:spPr>
        <p:txBody>
          <a:bodyPr>
            <a:normAutofit/>
          </a:bodyPr>
          <a:lstStyle/>
          <a:p>
            <a:pPr algn="just"/>
            <a:r>
              <a:rPr lang="el-GR" sz="2200" dirty="0">
                <a:solidFill>
                  <a:srgbClr val="000000"/>
                </a:solidFill>
              </a:rPr>
              <a:t>Παράλληλα, έφτασαν στην Αμερική, μαζί με τους Ευρωπαίους θαλασσοπόρους διάφορες ασθένειες, όπως η </a:t>
            </a:r>
            <a:r>
              <a:rPr lang="el-GR" b="1" i="0" dirty="0">
                <a:solidFill>
                  <a:schemeClr val="accent5">
                    <a:lumMod val="75000"/>
                  </a:schemeClr>
                </a:solidFill>
                <a:effectLst>
                  <a:outerShdw blurRad="38100" dist="38100" dir="2700000" algn="tl">
                    <a:srgbClr val="000000">
                      <a:alpha val="43137"/>
                    </a:srgbClr>
                  </a:outerShdw>
                </a:effectLst>
              </a:rPr>
              <a:t>ευλογιά, η χολέρα</a:t>
            </a:r>
            <a:r>
              <a:rPr lang="el-GR" b="1" i="0" dirty="0">
                <a:solidFill>
                  <a:schemeClr val="accent1">
                    <a:lumMod val="50000"/>
                  </a:schemeClr>
                </a:solidFill>
                <a:effectLst/>
              </a:rPr>
              <a:t> </a:t>
            </a:r>
            <a:r>
              <a:rPr lang="el-GR" sz="2200" b="1" dirty="0">
                <a:solidFill>
                  <a:schemeClr val="accent1">
                    <a:lumMod val="50000"/>
                  </a:schemeClr>
                </a:solidFill>
              </a:rPr>
              <a:t>και η </a:t>
            </a:r>
            <a:r>
              <a:rPr lang="el-GR" b="1" i="0" dirty="0">
                <a:solidFill>
                  <a:schemeClr val="accent5">
                    <a:lumMod val="75000"/>
                  </a:schemeClr>
                </a:solidFill>
                <a:effectLst>
                  <a:outerShdw blurRad="38100" dist="38100" dir="2700000" algn="tl">
                    <a:srgbClr val="000000">
                      <a:alpha val="43137"/>
                    </a:srgbClr>
                  </a:outerShdw>
                </a:effectLst>
              </a:rPr>
              <a:t>πανούκλα</a:t>
            </a:r>
            <a:r>
              <a:rPr lang="el-GR" sz="2200" b="1" dirty="0">
                <a:solidFill>
                  <a:schemeClr val="accent1">
                    <a:lumMod val="50000"/>
                  </a:schemeClr>
                </a:solidFill>
              </a:rPr>
              <a:t>. </a:t>
            </a:r>
            <a:r>
              <a:rPr lang="el-GR" sz="2200" dirty="0">
                <a:solidFill>
                  <a:srgbClr val="000000"/>
                </a:solidFill>
              </a:rPr>
              <a:t>Οι ασθένειες αυτές δεν ήταν γνωστές στην Αμερική και οι ιθαγενείς, που οι οργανισμοί τους δεν διέθεταν τα κατάλληλα αντισώματα, ξεκληρίστηκαν κατά εκατοντάδες χιλιάδες. </a:t>
            </a:r>
          </a:p>
          <a:p>
            <a:pPr algn="just"/>
            <a:r>
              <a:rPr lang="el-GR" sz="2200" dirty="0">
                <a:solidFill>
                  <a:srgbClr val="000000"/>
                </a:solidFill>
              </a:rPr>
              <a:t>Ενδεικτικά αναφέρεται ότι ο ιθαγενής πληθυσμός στην Ισπανιόλα ήταν ανάμεσα σε </a:t>
            </a:r>
            <a:r>
              <a:rPr lang="el-GR" sz="2200" b="1" dirty="0">
                <a:solidFill>
                  <a:schemeClr val="accent1">
                    <a:lumMod val="50000"/>
                  </a:schemeClr>
                </a:solidFill>
              </a:rPr>
              <a:t>400.000</a:t>
            </a:r>
            <a:r>
              <a:rPr lang="el-GR" sz="2200" dirty="0">
                <a:solidFill>
                  <a:srgbClr val="000000"/>
                </a:solidFill>
              </a:rPr>
              <a:t> και δύο εκατομμύρια το 1492, όταν έφτασε ο Κολόμβος. Το 1518 μόνο </a:t>
            </a:r>
            <a:r>
              <a:rPr lang="el-GR" sz="2200" b="1" dirty="0">
                <a:solidFill>
                  <a:schemeClr val="accent1">
                    <a:lumMod val="50000"/>
                  </a:schemeClr>
                </a:solidFill>
              </a:rPr>
              <a:t>16.000</a:t>
            </a:r>
            <a:r>
              <a:rPr lang="el-GR" sz="2200" dirty="0">
                <a:solidFill>
                  <a:srgbClr val="000000"/>
                </a:solidFill>
              </a:rPr>
              <a:t> από αυτούς είχαν επιζήσει από τις ασθένειες και την πείνα. </a:t>
            </a:r>
          </a:p>
          <a:p>
            <a:pPr algn="just"/>
            <a:r>
              <a:rPr lang="el-GR" sz="2200" dirty="0">
                <a:solidFill>
                  <a:srgbClr val="000000"/>
                </a:solidFill>
              </a:rPr>
              <a:t>Οι Ίνκας από </a:t>
            </a:r>
            <a:r>
              <a:rPr lang="el-GR" sz="2200" b="1" dirty="0">
                <a:solidFill>
                  <a:schemeClr val="accent1">
                    <a:lumMod val="50000"/>
                  </a:schemeClr>
                </a:solidFill>
              </a:rPr>
              <a:t>13 εκατομμύρια </a:t>
            </a:r>
            <a:r>
              <a:rPr lang="el-GR" sz="2200" dirty="0">
                <a:solidFill>
                  <a:srgbClr val="000000"/>
                </a:solidFill>
              </a:rPr>
              <a:t>το 1492, το 1600 είχαν απομείνει μόλις </a:t>
            </a:r>
            <a:r>
              <a:rPr lang="el-GR" sz="2200" b="1" dirty="0">
                <a:solidFill>
                  <a:schemeClr val="accent1">
                    <a:lumMod val="50000"/>
                  </a:schemeClr>
                </a:solidFill>
              </a:rPr>
              <a:t>2 εκατομμύρια</a:t>
            </a:r>
            <a:r>
              <a:rPr lang="el-GR" sz="2200" dirty="0">
                <a:solidFill>
                  <a:srgbClr val="000000"/>
                </a:solidFill>
              </a:rPr>
              <a:t>! </a:t>
            </a:r>
          </a:p>
          <a:p>
            <a:pPr algn="just"/>
            <a:r>
              <a:rPr lang="el-GR" sz="2200" dirty="0">
                <a:solidFill>
                  <a:srgbClr val="000000"/>
                </a:solidFill>
              </a:rPr>
              <a:t>Οι κατακτητές δεν ήξεραν τους μηχανισμούς διάδοσης των ασθενειών και θεώρησαν θεία δίκη τη μοίρα των ντόπιων. Από την άλλη, οι ντόπιοι που πέθαιναν ομαδικά και έβλεπαν τους νεοφερμένους να μην έχουν πρόβλημα, συχνά συμπέραιναν πως οι θεοί των κατακτητών τους προστάτευαν.</a:t>
            </a:r>
          </a:p>
        </p:txBody>
      </p:sp>
      <p:pic>
        <p:nvPicPr>
          <p:cNvPr id="31746" name="Picture 2" descr="Η ΡΟΔΙΑΚΗ">
            <a:extLst>
              <a:ext uri="{FF2B5EF4-FFF2-40B4-BE49-F238E27FC236}">
                <a16:creationId xmlns:a16="http://schemas.microsoft.com/office/drawing/2014/main" id="{CBEC7C2F-4790-4F34-8285-FCBBD646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832" y="460673"/>
            <a:ext cx="4701292" cy="26444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748" name="Picture 4" descr="Χολέρα">
            <a:extLst>
              <a:ext uri="{FF2B5EF4-FFF2-40B4-BE49-F238E27FC236}">
                <a16:creationId xmlns:a16="http://schemas.microsoft.com/office/drawing/2014/main" id="{7684D353-491B-4983-94C3-F4DFABB37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975" y="3516936"/>
            <a:ext cx="4510585" cy="2617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02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533400" y="1209675"/>
            <a:ext cx="11277600" cy="5572125"/>
          </a:xfrm>
        </p:spPr>
        <p:txBody>
          <a:bodyPr>
            <a:normAutofit lnSpcReduction="10000"/>
          </a:bodyPr>
          <a:lstStyle/>
          <a:p>
            <a:pPr marL="0" indent="0" algn="just">
              <a:buNone/>
            </a:pPr>
            <a:r>
              <a:rPr lang="el-GR" sz="3400" dirty="0">
                <a:solidFill>
                  <a:srgbClr val="000000"/>
                </a:solidFill>
              </a:rPr>
              <a:t>Όταν οι Ισπανοί εγκατέλειψαν την πόλη του Μεξικού και πριν κάνουν άλλα σχέδια για να μας επιτεθούν ξανά, έπεσε ανάμεσά μας μια μεγάλη αρρώστια, η </a:t>
            </a:r>
            <a:r>
              <a:rPr lang="el-GR" sz="3400" b="1" dirty="0">
                <a:solidFill>
                  <a:schemeClr val="accent1">
                    <a:lumMod val="50000"/>
                  </a:schemeClr>
                </a:solidFill>
              </a:rPr>
              <a:t>πανούκλα</a:t>
            </a:r>
            <a:r>
              <a:rPr lang="el-GR" sz="3400" dirty="0">
                <a:solidFill>
                  <a:srgbClr val="000000"/>
                </a:solidFill>
              </a:rPr>
              <a:t>. Μας σάρωσε σκοτώνοντας τεράστιο αριθμό ανθρώπων. Τα σώματα πολλών άλλων καλύφθηκαν με </a:t>
            </a:r>
            <a:r>
              <a:rPr lang="el-GR" sz="3400" b="1" dirty="0">
                <a:solidFill>
                  <a:srgbClr val="000000"/>
                </a:solidFill>
              </a:rPr>
              <a:t>πληγές</a:t>
            </a:r>
            <a:r>
              <a:rPr lang="el-GR" sz="3400" dirty="0">
                <a:solidFill>
                  <a:srgbClr val="000000"/>
                </a:solidFill>
              </a:rPr>
              <a:t> ... πολλοί πέθαναν από την αρρώστια και πολλοί άλλοι από την πείνα, καθώς δεν υπήρχε κανείς ζωντανός για να τους φροντίσει ... πολλοί είχαν τα πρόσωπά τους παραμορφωμένα, άλλοι είχαν σημάδια που τους έμειναν για πάντα. Άλλοι έχασαν την όρασή τους, έμειναν τυφλοί.</a:t>
            </a:r>
          </a:p>
          <a:p>
            <a:pPr marL="0" indent="0" algn="r">
              <a:buNone/>
            </a:pPr>
            <a:r>
              <a:rPr lang="el-GR" sz="1800" i="1" dirty="0">
                <a:solidFill>
                  <a:srgbClr val="000000"/>
                </a:solidFill>
              </a:rPr>
              <a:t>Φλωρεντινός Κώδικας,</a:t>
            </a:r>
            <a:endParaRPr lang="el-GR" sz="1800" dirty="0">
              <a:solidFill>
                <a:srgbClr val="000000"/>
              </a:solidFill>
            </a:endParaRPr>
          </a:p>
          <a:p>
            <a:pPr marL="0" indent="0" algn="r">
              <a:buNone/>
            </a:pPr>
            <a:r>
              <a:rPr lang="el-GR" sz="1800" i="1" dirty="0">
                <a:solidFill>
                  <a:srgbClr val="000000"/>
                </a:solidFill>
              </a:rPr>
              <a:t>Ιστορία της κατάκτησης, γραμμένη το 1550 από Αζτέκους,</a:t>
            </a:r>
            <a:endParaRPr lang="el-GR" sz="1800" dirty="0">
              <a:solidFill>
                <a:srgbClr val="000000"/>
              </a:solidFill>
            </a:endParaRPr>
          </a:p>
          <a:p>
            <a:pPr marL="0" indent="0" algn="r">
              <a:buNone/>
            </a:pPr>
            <a:r>
              <a:rPr lang="el-GR" sz="1800" i="1" dirty="0">
                <a:solidFill>
                  <a:srgbClr val="000000"/>
                </a:solidFill>
              </a:rPr>
              <a:t>για τον μοναχό Μπερναρντίνο ντε Σαχαγκούν.</a:t>
            </a:r>
            <a:endParaRPr lang="el-GR" sz="1800" dirty="0">
              <a:solidFill>
                <a:srgbClr val="000000"/>
              </a:solidFill>
            </a:endParaRPr>
          </a:p>
        </p:txBody>
      </p:sp>
      <p:sp>
        <p:nvSpPr>
          <p:cNvPr id="4" name="Title 1">
            <a:extLst>
              <a:ext uri="{FF2B5EF4-FFF2-40B4-BE49-F238E27FC236}">
                <a16:creationId xmlns:a16="http://schemas.microsoft.com/office/drawing/2014/main" id="{777D5A5B-2914-4B75-86AD-BD83CE91A6B8}"/>
              </a:ext>
            </a:extLst>
          </p:cNvPr>
          <p:cNvSpPr>
            <a:spLocks noGrp="1"/>
          </p:cNvSpPr>
          <p:nvPr>
            <p:ph type="title"/>
          </p:nvPr>
        </p:nvSpPr>
        <p:spPr>
          <a:xfrm>
            <a:off x="123825" y="0"/>
            <a:ext cx="12068175" cy="1143000"/>
          </a:xfrm>
        </p:spPr>
        <p:txBody>
          <a:bodyPr>
            <a:normAutofit/>
          </a:bodyPr>
          <a:lstStyle/>
          <a:p>
            <a:pPr algn="ctr"/>
            <a:r>
              <a:rPr lang="el-GR" b="1" dirty="0">
                <a:solidFill>
                  <a:schemeClr val="accent1">
                    <a:lumMod val="50000"/>
                  </a:schemeClr>
                </a:solidFill>
                <a:effectLst>
                  <a:outerShdw blurRad="38100" dist="38100" dir="2700000" algn="tl">
                    <a:srgbClr val="000000">
                      <a:alpha val="43137"/>
                    </a:srgbClr>
                  </a:outerShdw>
                </a:effectLst>
                <a:latin typeface="+mn-lt"/>
              </a:rPr>
              <a:t>Ατζέκοι περιγράφουν επιδημία πανούκλας</a:t>
            </a:r>
          </a:p>
        </p:txBody>
      </p:sp>
    </p:spTree>
    <p:extLst>
      <p:ext uri="{BB962C8B-B14F-4D97-AF65-F5344CB8AC3E}">
        <p14:creationId xmlns:p14="http://schemas.microsoft.com/office/powerpoint/2010/main" val="205550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342901" y="3781425"/>
            <a:ext cx="12315825" cy="2779923"/>
          </a:xfrm>
        </p:spPr>
        <p:txBody>
          <a:bodyPr>
            <a:noAutofit/>
          </a:bodyPr>
          <a:lstStyle/>
          <a:p>
            <a:pPr marL="0" indent="0" algn="ctr">
              <a:buNone/>
            </a:pPr>
            <a:r>
              <a:rPr lang="el-GR" sz="3200" dirty="0">
                <a:solidFill>
                  <a:srgbClr val="000000"/>
                </a:solidFill>
              </a:rPr>
              <a:t>Οι επιδράσεις των Ανακαλύψεων στη ζωή των Ευρωπαίων</a:t>
            </a:r>
          </a:p>
          <a:p>
            <a:pPr marL="0" indent="0" algn="ctr">
              <a:buNone/>
            </a:pPr>
            <a:r>
              <a:rPr lang="el-GR" sz="3200" dirty="0">
                <a:solidFill>
                  <a:srgbClr val="000000"/>
                </a:solidFill>
              </a:rPr>
              <a:t>υπήρξαν τόσες και τόσο </a:t>
            </a:r>
            <a:r>
              <a:rPr lang="el-GR" sz="3200" b="1" i="0" dirty="0">
                <a:solidFill>
                  <a:srgbClr val="0070C0"/>
                </a:solidFill>
                <a:effectLst>
                  <a:outerShdw blurRad="38100" dist="38100" dir="2700000" algn="tl">
                    <a:srgbClr val="000000">
                      <a:alpha val="43137"/>
                    </a:srgbClr>
                  </a:outerShdw>
                </a:effectLst>
              </a:rPr>
              <a:t>μεγάλες</a:t>
            </a:r>
            <a:r>
              <a:rPr lang="el-GR" sz="3200" dirty="0">
                <a:solidFill>
                  <a:srgbClr val="000000"/>
                </a:solidFill>
              </a:rPr>
              <a:t>, </a:t>
            </a:r>
          </a:p>
          <a:p>
            <a:pPr marL="0" indent="0" algn="ctr">
              <a:buNone/>
            </a:pPr>
            <a:r>
              <a:rPr lang="el-GR" sz="3200" dirty="0">
                <a:solidFill>
                  <a:srgbClr val="000000"/>
                </a:solidFill>
              </a:rPr>
              <a:t>ώστε με δυσκολία μπορούμε να βρούμε κάποια πλευρά </a:t>
            </a:r>
          </a:p>
          <a:p>
            <a:pPr marL="0" indent="0" algn="ctr">
              <a:buNone/>
            </a:pPr>
            <a:r>
              <a:rPr lang="el-GR" sz="3200" dirty="0">
                <a:solidFill>
                  <a:srgbClr val="000000"/>
                </a:solidFill>
              </a:rPr>
              <a:t>της ευρωπαϊκής καθημερινότητας </a:t>
            </a:r>
          </a:p>
          <a:p>
            <a:pPr marL="0" indent="0" algn="ctr">
              <a:buNone/>
            </a:pPr>
            <a:r>
              <a:rPr lang="el-GR" sz="3200" dirty="0">
                <a:solidFill>
                  <a:srgbClr val="000000"/>
                </a:solidFill>
              </a:rPr>
              <a:t>που να μην επηρεάστηκε.</a:t>
            </a:r>
          </a:p>
        </p:txBody>
      </p:sp>
      <p:sp>
        <p:nvSpPr>
          <p:cNvPr id="4" name="Title 1">
            <a:extLst>
              <a:ext uri="{FF2B5EF4-FFF2-40B4-BE49-F238E27FC236}">
                <a16:creationId xmlns:a16="http://schemas.microsoft.com/office/drawing/2014/main" id="{777D5A5B-2914-4B75-86AD-BD83CE91A6B8}"/>
              </a:ext>
            </a:extLst>
          </p:cNvPr>
          <p:cNvSpPr>
            <a:spLocks noGrp="1"/>
          </p:cNvSpPr>
          <p:nvPr>
            <p:ph type="title"/>
          </p:nvPr>
        </p:nvSpPr>
        <p:spPr>
          <a:xfrm>
            <a:off x="0" y="116632"/>
            <a:ext cx="12306299" cy="1143000"/>
          </a:xfrm>
        </p:spPr>
        <p:txBody>
          <a:bodyPr>
            <a:normAutofit/>
          </a:bodyPr>
          <a:lstStyle/>
          <a:p>
            <a:pPr algn="ctr"/>
            <a:r>
              <a:rPr lang="el-GR" b="1" dirty="0">
                <a:solidFill>
                  <a:schemeClr val="accent1">
                    <a:lumMod val="50000"/>
                  </a:schemeClr>
                </a:solidFill>
                <a:effectLst>
                  <a:outerShdw blurRad="38100" dist="38100" dir="2700000" algn="tl">
                    <a:srgbClr val="000000">
                      <a:alpha val="43137"/>
                    </a:srgbClr>
                  </a:outerShdw>
                </a:effectLst>
                <a:latin typeface="+mn-lt"/>
              </a:rPr>
              <a:t>Επιδράσεις στους Ευρωπαίους</a:t>
            </a:r>
          </a:p>
        </p:txBody>
      </p:sp>
      <p:sp>
        <p:nvSpPr>
          <p:cNvPr id="5" name="Arrow: Down 4">
            <a:extLst>
              <a:ext uri="{FF2B5EF4-FFF2-40B4-BE49-F238E27FC236}">
                <a16:creationId xmlns:a16="http://schemas.microsoft.com/office/drawing/2014/main" id="{86D080A9-6A97-4580-9035-CBBB8A2CF458}"/>
              </a:ext>
            </a:extLst>
          </p:cNvPr>
          <p:cNvSpPr/>
          <p:nvPr/>
        </p:nvSpPr>
        <p:spPr>
          <a:xfrm>
            <a:off x="4948064" y="1259632"/>
            <a:ext cx="2088232" cy="2376264"/>
          </a:xfrm>
          <a:prstGeom prst="downArrow">
            <a:avLst/>
          </a:prstGeom>
          <a:solidFill>
            <a:schemeClr val="accent1">
              <a:alpha val="92000"/>
            </a:schemeClr>
          </a:solidFill>
          <a:ln>
            <a:noFill/>
          </a:ln>
          <a:effectLst>
            <a:outerShdw blurRad="165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65968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257175" y="903715"/>
            <a:ext cx="11391900" cy="1512168"/>
          </a:xfrm>
        </p:spPr>
        <p:txBody>
          <a:bodyPr>
            <a:normAutofit fontScale="92500" lnSpcReduction="20000"/>
          </a:bodyPr>
          <a:lstStyle/>
          <a:p>
            <a:pPr marL="0" indent="0" algn="just">
              <a:buNone/>
            </a:pPr>
            <a:r>
              <a:rPr lang="el-GR" sz="3600" dirty="0">
                <a:solidFill>
                  <a:srgbClr val="000000"/>
                </a:solidFill>
              </a:rPr>
              <a:t>Οι Ευρωπαίοι γνώρισαν μια σειρά νέων φυσικών προϊόντων που αγνοούσαν: η </a:t>
            </a:r>
            <a:r>
              <a:rPr lang="el-GR" sz="3600" b="1" dirty="0">
                <a:solidFill>
                  <a:schemeClr val="accent1">
                    <a:lumMod val="50000"/>
                  </a:schemeClr>
                </a:solidFill>
              </a:rPr>
              <a:t>πατάτα, το καλαμπόκι, ο ηλιόσπορος, οι κόκκινες πιπεριές, τα φιστίκια, ο καπνός και ο ανανάς </a:t>
            </a:r>
            <a:r>
              <a:rPr lang="el-GR" sz="3600" dirty="0">
                <a:solidFill>
                  <a:srgbClr val="000000"/>
                </a:solidFill>
              </a:rPr>
              <a:t>μεταφέρθηκαν στην Ευρώπη από τους θαλασσοπόρους.</a:t>
            </a:r>
          </a:p>
          <a:p>
            <a:endParaRPr lang="el-GR" dirty="0"/>
          </a:p>
        </p:txBody>
      </p:sp>
      <p:sp>
        <p:nvSpPr>
          <p:cNvPr id="4" name="Title 1">
            <a:extLst>
              <a:ext uri="{FF2B5EF4-FFF2-40B4-BE49-F238E27FC236}">
                <a16:creationId xmlns:a16="http://schemas.microsoft.com/office/drawing/2014/main" id="{777D5A5B-2914-4B75-86AD-BD83CE91A6B8}"/>
              </a:ext>
            </a:extLst>
          </p:cNvPr>
          <p:cNvSpPr>
            <a:spLocks noGrp="1"/>
          </p:cNvSpPr>
          <p:nvPr>
            <p:ph type="title"/>
          </p:nvPr>
        </p:nvSpPr>
        <p:spPr>
          <a:xfrm>
            <a:off x="0" y="-45482"/>
            <a:ext cx="12192000" cy="1143000"/>
          </a:xfrm>
        </p:spPr>
        <p:txBody>
          <a:bodyPr>
            <a:normAutofit/>
          </a:bodyPr>
          <a:lstStyle/>
          <a:p>
            <a:pPr algn="ctr"/>
            <a:r>
              <a:rPr lang="el-GR" b="1" dirty="0">
                <a:solidFill>
                  <a:schemeClr val="accent1">
                    <a:lumMod val="50000"/>
                  </a:schemeClr>
                </a:solidFill>
                <a:effectLst>
                  <a:outerShdw blurRad="38100" dist="38100" dir="2700000" algn="tl">
                    <a:srgbClr val="000000">
                      <a:alpha val="43137"/>
                    </a:srgbClr>
                  </a:outerShdw>
                </a:effectLst>
                <a:latin typeface="+mn-lt"/>
              </a:rPr>
              <a:t>Νέα προϊόντα!</a:t>
            </a:r>
          </a:p>
        </p:txBody>
      </p:sp>
      <p:pic>
        <p:nvPicPr>
          <p:cNvPr id="10242" name="Picture 2" descr="Κι όμως οι πατάτες δεν είναι πάντα ανθυγιεινή τροφή">
            <a:extLst>
              <a:ext uri="{FF2B5EF4-FFF2-40B4-BE49-F238E27FC236}">
                <a16:creationId xmlns:a16="http://schemas.microsoft.com/office/drawing/2014/main" id="{0DFCAFFA-7EFF-4CFB-A0B6-153F8AE7B5DB}"/>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173" y="2532646"/>
            <a:ext cx="1859568"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6" name="Picture 6" descr="Ηλιοτρόπιο διακοσμητικό μεγάλο 14εκ. Χ 64εκ. - Μπαρκάς - Είδη Συσκευασίας">
            <a:extLst>
              <a:ext uri="{FF2B5EF4-FFF2-40B4-BE49-F238E27FC236}">
                <a16:creationId xmlns:a16="http://schemas.microsoft.com/office/drawing/2014/main" id="{052577D9-1815-4FD5-B4C7-4D241F38AE6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8955" y="2452979"/>
            <a:ext cx="3984401" cy="3984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Γλυκό Καλαμπόκι – Labidino">
            <a:extLst>
              <a:ext uri="{FF2B5EF4-FFF2-40B4-BE49-F238E27FC236}">
                <a16:creationId xmlns:a16="http://schemas.microsoft.com/office/drawing/2014/main" id="{833435B6-993B-410C-A9D9-7BE7A5C3A3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796" y="3675646"/>
            <a:ext cx="2683599" cy="2683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50" name="Picture 10" descr="Φυστίκι με Φλοιό">
            <a:extLst>
              <a:ext uri="{FF2B5EF4-FFF2-40B4-BE49-F238E27FC236}">
                <a16:creationId xmlns:a16="http://schemas.microsoft.com/office/drawing/2014/main" id="{341567E8-5138-435C-BF3F-E4C8E045D759}"/>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4783" y="2046715"/>
            <a:ext cx="2492970" cy="2492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52" name="Picture 12" descr="Ενισχύσεις de minimis σε καπνοπαραγωγούς και ροδακινοπαραγωγούς">
            <a:extLst>
              <a:ext uri="{FF2B5EF4-FFF2-40B4-BE49-F238E27FC236}">
                <a16:creationId xmlns:a16="http://schemas.microsoft.com/office/drawing/2014/main" id="{C0CFE17E-063F-46AF-8897-D38AFA46385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2653" y="4172613"/>
            <a:ext cx="5286672" cy="2973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54" name="Picture 14" descr="Ανανάς Εισαγωγής | ΣΚΛΑΒΕΝΙΤΗΣ">
            <a:extLst>
              <a:ext uri="{FF2B5EF4-FFF2-40B4-BE49-F238E27FC236}">
                <a16:creationId xmlns:a16="http://schemas.microsoft.com/office/drawing/2014/main" id="{022160CB-BEF0-4F9D-840B-658FED6E9E6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75593" y="1946821"/>
            <a:ext cx="4007464" cy="4007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8" name="Picture 8" descr="Κόκκινη Πιπεριά (Capsicum) 10ml - Sence me Up">
            <a:extLst>
              <a:ext uri="{FF2B5EF4-FFF2-40B4-BE49-F238E27FC236}">
                <a16:creationId xmlns:a16="http://schemas.microsoft.com/office/drawing/2014/main" id="{A0CAFA61-5339-4B94-91DB-837C91A67B2C}"/>
              </a:ext>
            </a:extLst>
          </p:cNvPr>
          <p:cNvPicPr>
            <a:picLocks noChangeAspect="1" noChangeArrowheads="1"/>
          </p:cNvPicPr>
          <p:nvPr/>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1956098" y="4071162"/>
            <a:ext cx="342900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931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533400" y="263786"/>
            <a:ext cx="10915649" cy="2022213"/>
          </a:xfrm>
        </p:spPr>
        <p:txBody>
          <a:bodyPr>
            <a:normAutofit/>
          </a:bodyPr>
          <a:lstStyle/>
          <a:p>
            <a:pPr algn="just"/>
            <a:r>
              <a:rPr lang="el-GR" sz="3600" b="1" dirty="0">
                <a:solidFill>
                  <a:schemeClr val="accent1">
                    <a:lumMod val="50000"/>
                  </a:schemeClr>
                </a:solidFill>
              </a:rPr>
              <a:t>Μπακαλιάρος, </a:t>
            </a:r>
            <a:endParaRPr lang="en-US" sz="3600" b="1" dirty="0">
              <a:solidFill>
                <a:schemeClr val="accent1">
                  <a:lumMod val="50000"/>
                </a:schemeClr>
              </a:solidFill>
            </a:endParaRPr>
          </a:p>
          <a:p>
            <a:pPr algn="just"/>
            <a:r>
              <a:rPr lang="el-GR" sz="3600" b="1" dirty="0">
                <a:solidFill>
                  <a:schemeClr val="accent1">
                    <a:lumMod val="50000"/>
                  </a:schemeClr>
                </a:solidFill>
              </a:rPr>
              <a:t>γαλοπούλα, </a:t>
            </a:r>
            <a:endParaRPr lang="en-US" sz="3600" b="1" dirty="0">
              <a:solidFill>
                <a:schemeClr val="accent1">
                  <a:lumMod val="50000"/>
                </a:schemeClr>
              </a:solidFill>
            </a:endParaRPr>
          </a:p>
          <a:p>
            <a:pPr algn="just"/>
            <a:r>
              <a:rPr lang="el-GR" sz="3600" dirty="0">
                <a:solidFill>
                  <a:srgbClr val="000000"/>
                </a:solidFill>
              </a:rPr>
              <a:t>τεράστιες ποσότητες </a:t>
            </a:r>
            <a:r>
              <a:rPr lang="el-GR" sz="3600" b="1" dirty="0">
                <a:solidFill>
                  <a:schemeClr val="accent1">
                    <a:lumMod val="50000"/>
                  </a:schemeClr>
                </a:solidFill>
              </a:rPr>
              <a:t>βαμβακιού</a:t>
            </a:r>
            <a:r>
              <a:rPr lang="el-GR" sz="3600" dirty="0">
                <a:solidFill>
                  <a:srgbClr val="000000"/>
                </a:solidFill>
              </a:rPr>
              <a:t> φτάνουν στην Ευρώπη</a:t>
            </a:r>
          </a:p>
          <a:p>
            <a:pPr marL="0" indent="0">
              <a:buNone/>
            </a:pPr>
            <a:endParaRPr lang="el-GR" dirty="0"/>
          </a:p>
        </p:txBody>
      </p:sp>
      <p:pic>
        <p:nvPicPr>
          <p:cNvPr id="11266" name="Picture 2" descr="Μπακαλιάρος της Αλάσκας - Polarpedia">
            <a:extLst>
              <a:ext uri="{FF2B5EF4-FFF2-40B4-BE49-F238E27FC236}">
                <a16:creationId xmlns:a16="http://schemas.microsoft.com/office/drawing/2014/main" id="{7684A3A4-0957-443A-AA7F-C95AFBABB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3" y="1438066"/>
            <a:ext cx="5228355" cy="316231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urkey PNG Transparent Background Image for Free Download (38) - PNG #5818  - Free PNG Images | Starpng">
            <a:extLst>
              <a:ext uri="{FF2B5EF4-FFF2-40B4-BE49-F238E27FC236}">
                <a16:creationId xmlns:a16="http://schemas.microsoft.com/office/drawing/2014/main" id="{F6FD8C15-3FA7-43A2-9534-73E318E91CF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1353" y="3695688"/>
            <a:ext cx="3268495" cy="29337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Δίκτυο φερομονικών παγίδων για τα σκουλήκια στο βαμβάκι τοποθέτησε η ADAMA  ΕΛΛΑΣ | ΑγροΤύπος">
            <a:extLst>
              <a:ext uri="{FF2B5EF4-FFF2-40B4-BE49-F238E27FC236}">
                <a16:creationId xmlns:a16="http://schemas.microsoft.com/office/drawing/2014/main" id="{1012A7E2-1B2B-4E0B-98AE-001D329C1AE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1805" y="2118740"/>
            <a:ext cx="7620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7480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380999" y="1384430"/>
            <a:ext cx="11268075" cy="1512168"/>
          </a:xfrm>
        </p:spPr>
        <p:txBody>
          <a:bodyPr>
            <a:normAutofit/>
          </a:bodyPr>
          <a:lstStyle/>
          <a:p>
            <a:pPr marL="0" indent="0" algn="just">
              <a:buNone/>
            </a:pPr>
            <a:r>
              <a:rPr lang="el-GR" sz="2200" dirty="0">
                <a:solidFill>
                  <a:srgbClr val="000000"/>
                </a:solidFill>
              </a:rPr>
              <a:t>Επίσης οι ναύτες του Κολόμβου μεταφέρουν τη </a:t>
            </a:r>
            <a:r>
              <a:rPr lang="el-GR" sz="3600" b="1" dirty="0">
                <a:solidFill>
                  <a:schemeClr val="accent1">
                    <a:lumMod val="50000"/>
                  </a:schemeClr>
                </a:solidFill>
              </a:rPr>
              <a:t>σύφιλη</a:t>
            </a:r>
            <a:r>
              <a:rPr lang="el-GR" sz="2200" dirty="0">
                <a:solidFill>
                  <a:srgbClr val="000000"/>
                </a:solidFill>
              </a:rPr>
              <a:t> που θα αποδεκατίσει πολύ κόσμο.</a:t>
            </a:r>
          </a:p>
          <a:p>
            <a:pPr marL="0" indent="0">
              <a:buNone/>
            </a:pPr>
            <a:endParaRPr lang="el-GR" dirty="0"/>
          </a:p>
        </p:txBody>
      </p:sp>
      <p:sp>
        <p:nvSpPr>
          <p:cNvPr id="4" name="Title 1">
            <a:extLst>
              <a:ext uri="{FF2B5EF4-FFF2-40B4-BE49-F238E27FC236}">
                <a16:creationId xmlns:a16="http://schemas.microsoft.com/office/drawing/2014/main" id="{777D5A5B-2914-4B75-86AD-BD83CE91A6B8}"/>
              </a:ext>
            </a:extLst>
          </p:cNvPr>
          <p:cNvSpPr>
            <a:spLocks noGrp="1"/>
          </p:cNvSpPr>
          <p:nvPr>
            <p:ph type="title"/>
          </p:nvPr>
        </p:nvSpPr>
        <p:spPr>
          <a:xfrm>
            <a:off x="3790950" y="133956"/>
            <a:ext cx="6422326" cy="1143000"/>
          </a:xfrm>
        </p:spPr>
        <p:txBody>
          <a:bodyPr>
            <a:normAutofit/>
          </a:bodyPr>
          <a:lstStyle/>
          <a:p>
            <a:r>
              <a:rPr lang="el-GR" b="1" dirty="0">
                <a:solidFill>
                  <a:schemeClr val="accent1">
                    <a:lumMod val="50000"/>
                  </a:schemeClr>
                </a:solidFill>
                <a:effectLst>
                  <a:outerShdw blurRad="38100" dist="38100" dir="2700000" algn="tl">
                    <a:srgbClr val="000000">
                      <a:alpha val="43137"/>
                    </a:srgbClr>
                  </a:outerShdw>
                </a:effectLst>
              </a:rPr>
              <a:t>Νέα αρρώστια!</a:t>
            </a:r>
          </a:p>
        </p:txBody>
      </p:sp>
      <p:pic>
        <p:nvPicPr>
          <p:cNvPr id="12290" name="Picture 2" descr="Σύφιλη - Συμπτώματα &amp; Θεραπεία - Αφροδισιολόγος Αθήνα">
            <a:extLst>
              <a:ext uri="{FF2B5EF4-FFF2-40B4-BE49-F238E27FC236}">
                <a16:creationId xmlns:a16="http://schemas.microsoft.com/office/drawing/2014/main" id="{4EACFC80-2EB7-41CE-839A-625A11ED4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72226">
            <a:off x="223931" y="3351432"/>
            <a:ext cx="4074281" cy="2716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2" name="Picture 4" descr="Σύφιλη: Αιτίες, Συμπτώματα και Θεραπεία | Dr. Tzermias">
            <a:extLst>
              <a:ext uri="{FF2B5EF4-FFF2-40B4-BE49-F238E27FC236}">
                <a16:creationId xmlns:a16="http://schemas.microsoft.com/office/drawing/2014/main" id="{B942A09B-AB96-4A22-8DC2-743B8CCF5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0251">
            <a:off x="8164439" y="4521068"/>
            <a:ext cx="3366979" cy="1905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4" name="Picture 6" descr="Σύφιλη | Dr. Μπάρκης Ιωάννης">
            <a:extLst>
              <a:ext uri="{FF2B5EF4-FFF2-40B4-BE49-F238E27FC236}">
                <a16:creationId xmlns:a16="http://schemas.microsoft.com/office/drawing/2014/main" id="{89198D54-1955-4FC4-8A5A-D13D990B8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3607" y="2140514"/>
            <a:ext cx="4319085" cy="2472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717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D57E-BB6D-4D16-9CC1-290D33B08078}"/>
              </a:ext>
            </a:extLst>
          </p:cNvPr>
          <p:cNvSpPr>
            <a:spLocks noGrp="1"/>
          </p:cNvSpPr>
          <p:nvPr>
            <p:ph type="title"/>
          </p:nvPr>
        </p:nvSpPr>
        <p:spPr>
          <a:xfrm>
            <a:off x="5848350" y="-171400"/>
            <a:ext cx="6114286" cy="3312368"/>
          </a:xfrm>
        </p:spPr>
        <p:txBody>
          <a:bodyPr>
            <a:normAutofit/>
          </a:bodyPr>
          <a:lstStyle/>
          <a:p>
            <a:pPr algn="ctr"/>
            <a:r>
              <a:rPr lang="el-GR" b="1" dirty="0">
                <a:solidFill>
                  <a:schemeClr val="accent5">
                    <a:lumMod val="50000"/>
                  </a:schemeClr>
                </a:solidFill>
                <a:latin typeface="+mn-lt"/>
              </a:rPr>
              <a:t>Ισπανοί</a:t>
            </a:r>
            <a:r>
              <a:rPr lang="el-GR" dirty="0">
                <a:latin typeface="+mn-lt"/>
              </a:rPr>
              <a:t> </a:t>
            </a:r>
            <a:br>
              <a:rPr lang="el-GR" dirty="0">
                <a:latin typeface="+mn-lt"/>
              </a:rPr>
            </a:br>
            <a:r>
              <a:rPr lang="el-GR" dirty="0">
                <a:latin typeface="+mn-lt"/>
              </a:rPr>
              <a:t>και </a:t>
            </a:r>
            <a:r>
              <a:rPr lang="el-GR" b="1" dirty="0">
                <a:solidFill>
                  <a:schemeClr val="accent5">
                    <a:lumMod val="50000"/>
                  </a:schemeClr>
                </a:solidFill>
                <a:latin typeface="+mn-lt"/>
              </a:rPr>
              <a:t>Πορτογάλοι</a:t>
            </a:r>
            <a:r>
              <a:rPr lang="el-GR" dirty="0">
                <a:latin typeface="+mn-lt"/>
              </a:rPr>
              <a:t> </a:t>
            </a:r>
            <a:br>
              <a:rPr lang="el-GR" dirty="0">
                <a:latin typeface="+mn-lt"/>
              </a:rPr>
            </a:br>
            <a:r>
              <a:rPr lang="el-GR" dirty="0">
                <a:latin typeface="+mn-lt"/>
              </a:rPr>
              <a:t>μοιράστηκαν </a:t>
            </a:r>
            <a:br>
              <a:rPr lang="el-GR" dirty="0">
                <a:latin typeface="+mn-lt"/>
              </a:rPr>
            </a:br>
            <a:r>
              <a:rPr lang="el-GR" dirty="0">
                <a:latin typeface="+mn-lt"/>
              </a:rPr>
              <a:t>τις περιοχές</a:t>
            </a:r>
          </a:p>
        </p:txBody>
      </p:sp>
      <p:sp>
        <p:nvSpPr>
          <p:cNvPr id="3" name="Content Placeholder 2">
            <a:extLst>
              <a:ext uri="{FF2B5EF4-FFF2-40B4-BE49-F238E27FC236}">
                <a16:creationId xmlns:a16="http://schemas.microsoft.com/office/drawing/2014/main" id="{B4E3EA08-F7F6-4878-9E88-7616C39E2001}"/>
              </a:ext>
            </a:extLst>
          </p:cNvPr>
          <p:cNvSpPr>
            <a:spLocks noGrp="1"/>
          </p:cNvSpPr>
          <p:nvPr>
            <p:ph idx="1"/>
          </p:nvPr>
        </p:nvSpPr>
        <p:spPr>
          <a:xfrm>
            <a:off x="7032104" y="4437113"/>
            <a:ext cx="4169296" cy="2325210"/>
          </a:xfrm>
        </p:spPr>
        <p:txBody>
          <a:bodyPr>
            <a:normAutofit lnSpcReduction="10000"/>
          </a:bodyPr>
          <a:lstStyle/>
          <a:p>
            <a:pPr marL="0" indent="0" algn="ctr">
              <a:buNone/>
            </a:pPr>
            <a:r>
              <a:rPr lang="el-GR" dirty="0"/>
              <a:t>Με τη </a:t>
            </a:r>
          </a:p>
          <a:p>
            <a:pPr marL="0" indent="0" algn="ctr">
              <a:buNone/>
            </a:pPr>
            <a:r>
              <a:rPr lang="el-GR" dirty="0"/>
              <a:t>συνθήκη της </a:t>
            </a:r>
          </a:p>
          <a:p>
            <a:pPr marL="0" indent="0" algn="ctr">
              <a:buNone/>
            </a:pPr>
            <a:r>
              <a:rPr lang="el-GR" sz="4000" b="1" dirty="0" err="1">
                <a:solidFill>
                  <a:schemeClr val="accent5">
                    <a:lumMod val="50000"/>
                  </a:schemeClr>
                </a:solidFill>
                <a:effectLst>
                  <a:outerShdw blurRad="38100" dist="38100" dir="2700000" algn="tl">
                    <a:srgbClr val="000000">
                      <a:alpha val="43137"/>
                    </a:srgbClr>
                  </a:outerShdw>
                </a:effectLst>
              </a:rPr>
              <a:t>Τορντεζίλα</a:t>
            </a:r>
            <a:endParaRPr lang="el-GR" sz="4000" b="1" dirty="0">
              <a:solidFill>
                <a:schemeClr val="accent5">
                  <a:lumMod val="50000"/>
                </a:schemeClr>
              </a:solidFill>
              <a:effectLst>
                <a:outerShdw blurRad="38100" dist="38100" dir="2700000" algn="tl">
                  <a:srgbClr val="000000">
                    <a:alpha val="43137"/>
                  </a:srgbClr>
                </a:outerShdw>
              </a:effectLst>
            </a:endParaRPr>
          </a:p>
          <a:p>
            <a:pPr marL="0" indent="0" algn="ctr">
              <a:buNone/>
            </a:pPr>
            <a:r>
              <a:rPr lang="el-GR" dirty="0"/>
              <a:t>το </a:t>
            </a:r>
            <a:r>
              <a:rPr lang="el-GR" sz="4400" b="1" dirty="0">
                <a:solidFill>
                  <a:schemeClr val="accent5">
                    <a:lumMod val="50000"/>
                  </a:schemeClr>
                </a:solidFill>
                <a:effectLst>
                  <a:outerShdw blurRad="38100" dist="38100" dir="2700000" algn="tl">
                    <a:srgbClr val="000000">
                      <a:alpha val="43137"/>
                    </a:srgbClr>
                  </a:outerShdw>
                </a:effectLst>
              </a:rPr>
              <a:t>1494</a:t>
            </a:r>
          </a:p>
        </p:txBody>
      </p:sp>
      <p:sp>
        <p:nvSpPr>
          <p:cNvPr id="4" name="Arrow: Down 3">
            <a:extLst>
              <a:ext uri="{FF2B5EF4-FFF2-40B4-BE49-F238E27FC236}">
                <a16:creationId xmlns:a16="http://schemas.microsoft.com/office/drawing/2014/main" id="{0458C267-4162-46ED-A6E9-827D6B38F99D}"/>
              </a:ext>
            </a:extLst>
          </p:cNvPr>
          <p:cNvSpPr/>
          <p:nvPr/>
        </p:nvSpPr>
        <p:spPr>
          <a:xfrm>
            <a:off x="8468426" y="2810645"/>
            <a:ext cx="1296652" cy="1440160"/>
          </a:xfrm>
          <a:prstGeom prst="downArrow">
            <a:avLst/>
          </a:prstGeom>
          <a:ln>
            <a:noFill/>
          </a:ln>
          <a:effectLst>
            <a:outerShdw blurRad="1651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194" name="Picture 2" descr="Η πρώτη Συνθήκη που χώρισε τον κόσμο | Moneyreview.gr">
            <a:extLst>
              <a:ext uri="{FF2B5EF4-FFF2-40B4-BE49-F238E27FC236}">
                <a16:creationId xmlns:a16="http://schemas.microsoft.com/office/drawing/2014/main" id="{057B5AE2-4AA6-4C81-96AF-79CF63AC9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96" y="2253330"/>
            <a:ext cx="5578604" cy="4223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2E657E3D-1E01-4853-B656-557F2B9F90D0}"/>
              </a:ext>
            </a:extLst>
          </p:cNvPr>
          <p:cNvSpPr/>
          <p:nvPr/>
        </p:nvSpPr>
        <p:spPr>
          <a:xfrm>
            <a:off x="3071664" y="116632"/>
            <a:ext cx="3240360" cy="1944216"/>
          </a:xfrm>
          <a:prstGeom prst="cloudCallout">
            <a:avLst>
              <a:gd name="adj1" fmla="val -82758"/>
              <a:gd name="adj2" fmla="val 36933"/>
            </a:avLst>
          </a:prstGeom>
          <a:ln>
            <a:noFill/>
          </a:ln>
          <a:effectLst>
            <a:outerShdw blurRad="254000" dist="203200" dir="1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t>Πώς έγινε η μοιρασιά;</a:t>
            </a:r>
          </a:p>
        </p:txBody>
      </p:sp>
    </p:spTree>
    <p:extLst>
      <p:ext uri="{BB962C8B-B14F-4D97-AF65-F5344CB8AC3E}">
        <p14:creationId xmlns:p14="http://schemas.microsoft.com/office/powerpoint/2010/main" val="85827737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2CFF-5090-4B97-9F82-F293C5BD9255}"/>
              </a:ext>
            </a:extLst>
          </p:cNvPr>
          <p:cNvSpPr>
            <a:spLocks noGrp="1"/>
          </p:cNvSpPr>
          <p:nvPr>
            <p:ph type="title"/>
          </p:nvPr>
        </p:nvSpPr>
        <p:spPr>
          <a:xfrm>
            <a:off x="2094894" y="-35991"/>
            <a:ext cx="9601199" cy="1143000"/>
          </a:xfrm>
        </p:spPr>
        <p:txBody>
          <a:bodyPr>
            <a:normAutofit fontScale="90000"/>
          </a:bodyPr>
          <a:lstStyle/>
          <a:p>
            <a:r>
              <a:rPr lang="el-GR" b="1" dirty="0">
                <a:solidFill>
                  <a:schemeClr val="accent1">
                    <a:lumMod val="50000"/>
                  </a:schemeClr>
                </a:solidFill>
                <a:effectLst>
                  <a:outerShdw blurRad="38100" dist="38100" dir="2700000" algn="tl">
                    <a:srgbClr val="000000">
                      <a:alpha val="43137"/>
                    </a:srgbClr>
                  </a:outerShdw>
                </a:effectLst>
                <a:latin typeface="+mn-lt"/>
              </a:rPr>
              <a:t>Ανάπτυξη ποικίλων επιστημονικών κλάδων</a:t>
            </a:r>
          </a:p>
        </p:txBody>
      </p:sp>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1797919" y="1395985"/>
            <a:ext cx="2432401" cy="611818"/>
          </a:xfrm>
          <a:solidFill>
            <a:schemeClr val="accent1"/>
          </a:solidFill>
        </p:spPr>
        <p:txBody>
          <a:bodyPr>
            <a:normAutofit/>
          </a:bodyPr>
          <a:lstStyle/>
          <a:p>
            <a:pPr marL="0" indent="0" algn="ctr">
              <a:buNone/>
            </a:pPr>
            <a:r>
              <a:rPr lang="el-GR" b="1" i="0" dirty="0">
                <a:solidFill>
                  <a:schemeClr val="bg1"/>
                </a:solidFill>
                <a:effectLst>
                  <a:outerShdw blurRad="38100" dist="38100" dir="2700000" algn="tl">
                    <a:srgbClr val="000000">
                      <a:alpha val="43137"/>
                    </a:srgbClr>
                  </a:outerShdw>
                </a:effectLst>
              </a:rPr>
              <a:t>γεωγραφία</a:t>
            </a:r>
            <a:endParaRPr lang="el-GR" b="1" dirty="0">
              <a:solidFill>
                <a:schemeClr val="bg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28B14C1E-059F-4832-865F-3B82CF0DE5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24210" y="139957"/>
            <a:ext cx="515596" cy="98456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4FACAC0-08FD-4AD8-B795-51281E6628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52116" y="98939"/>
            <a:ext cx="515596" cy="984569"/>
          </a:xfrm>
          <a:prstGeom prst="rect">
            <a:avLst/>
          </a:prstGeom>
          <a:ln>
            <a:noFill/>
          </a:ln>
          <a:effectLst>
            <a:outerShdw blurRad="292100" dist="139700" dir="2700000" algn="tl" rotWithShape="0">
              <a:srgbClr val="333333">
                <a:alpha val="65000"/>
              </a:srgbClr>
            </a:outerShdw>
          </a:effectLst>
        </p:spPr>
      </p:pic>
      <p:pic>
        <p:nvPicPr>
          <p:cNvPr id="37890" name="Picture 2">
            <a:extLst>
              <a:ext uri="{FF2B5EF4-FFF2-40B4-BE49-F238E27FC236}">
                <a16:creationId xmlns:a16="http://schemas.microsoft.com/office/drawing/2014/main" id="{9DB18039-E7F1-46B2-AFC5-5DAE1C358DDE}"/>
              </a:ext>
            </a:extLst>
          </p:cNvPr>
          <p:cNvPicPr>
            <a:picLocks noChangeAspect="1" noChangeArrowheads="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33189" r="32699"/>
          <a:stretch/>
        </p:blipFill>
        <p:spPr bwMode="auto">
          <a:xfrm>
            <a:off x="708432" y="1533764"/>
            <a:ext cx="1670822" cy="2604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1A1E31A4-F086-4D61-A52A-227A31178C96}"/>
              </a:ext>
            </a:extLst>
          </p:cNvPr>
          <p:cNvSpPr txBox="1">
            <a:spLocks/>
          </p:cNvSpPr>
          <p:nvPr/>
        </p:nvSpPr>
        <p:spPr>
          <a:xfrm>
            <a:off x="4583833" y="1395985"/>
            <a:ext cx="2432401" cy="61181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b="1" dirty="0">
                <a:solidFill>
                  <a:schemeClr val="bg1"/>
                </a:solidFill>
                <a:effectLst>
                  <a:outerShdw blurRad="38100" dist="38100" dir="2700000" algn="tl">
                    <a:srgbClr val="000000">
                      <a:alpha val="43137"/>
                    </a:srgbClr>
                  </a:outerShdw>
                </a:effectLst>
              </a:rPr>
              <a:t>αστρονομία</a:t>
            </a:r>
          </a:p>
        </p:txBody>
      </p:sp>
      <p:pic>
        <p:nvPicPr>
          <p:cNvPr id="37894" name="Picture 6" descr="Planet Clip Art - Astronomy Background For Powerpoint Transparent PNG -  1912x1271 - Free Download on NicePNG">
            <a:extLst>
              <a:ext uri="{FF2B5EF4-FFF2-40B4-BE49-F238E27FC236}">
                <a16:creationId xmlns:a16="http://schemas.microsoft.com/office/drawing/2014/main" id="{95ABF2C3-FF9B-444E-A213-F71179048D69}"/>
              </a:ext>
            </a:extLst>
          </p:cNvPr>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463093" y="1779657"/>
            <a:ext cx="2432401" cy="1735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0DA497B2-0B8E-4E4A-A54F-D54BA78BC770}"/>
              </a:ext>
            </a:extLst>
          </p:cNvPr>
          <p:cNvSpPr txBox="1">
            <a:spLocks/>
          </p:cNvSpPr>
          <p:nvPr/>
        </p:nvSpPr>
        <p:spPr>
          <a:xfrm>
            <a:off x="7360402" y="1395985"/>
            <a:ext cx="2697686" cy="61181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b="1" dirty="0">
                <a:solidFill>
                  <a:schemeClr val="bg1"/>
                </a:solidFill>
                <a:effectLst>
                  <a:outerShdw blurRad="38100" dist="38100" dir="2700000" algn="tl">
                    <a:srgbClr val="000000">
                      <a:alpha val="43137"/>
                    </a:srgbClr>
                  </a:outerShdw>
                </a:effectLst>
              </a:rPr>
              <a:t>μαθηματικά</a:t>
            </a:r>
          </a:p>
        </p:txBody>
      </p:sp>
      <p:sp>
        <p:nvSpPr>
          <p:cNvPr id="12" name="Content Placeholder 2">
            <a:extLst>
              <a:ext uri="{FF2B5EF4-FFF2-40B4-BE49-F238E27FC236}">
                <a16:creationId xmlns:a16="http://schemas.microsoft.com/office/drawing/2014/main" id="{6A922F2D-F9F3-42A5-BC72-5BA353E99609}"/>
              </a:ext>
            </a:extLst>
          </p:cNvPr>
          <p:cNvSpPr txBox="1">
            <a:spLocks/>
          </p:cNvSpPr>
          <p:nvPr/>
        </p:nvSpPr>
        <p:spPr>
          <a:xfrm>
            <a:off x="1711448" y="4022061"/>
            <a:ext cx="2432401" cy="61181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b="1" dirty="0">
                <a:solidFill>
                  <a:schemeClr val="bg1"/>
                </a:solidFill>
                <a:effectLst>
                  <a:outerShdw blurRad="38100" dist="38100" dir="2700000" algn="tl">
                    <a:srgbClr val="000000">
                      <a:alpha val="43137"/>
                    </a:srgbClr>
                  </a:outerShdw>
                </a:effectLst>
              </a:rPr>
              <a:t>ζωολογία</a:t>
            </a:r>
          </a:p>
        </p:txBody>
      </p:sp>
      <p:sp>
        <p:nvSpPr>
          <p:cNvPr id="13" name="Content Placeholder 2">
            <a:extLst>
              <a:ext uri="{FF2B5EF4-FFF2-40B4-BE49-F238E27FC236}">
                <a16:creationId xmlns:a16="http://schemas.microsoft.com/office/drawing/2014/main" id="{29100A46-58AB-4649-A509-715F374CD61E}"/>
              </a:ext>
            </a:extLst>
          </p:cNvPr>
          <p:cNvSpPr txBox="1">
            <a:spLocks/>
          </p:cNvSpPr>
          <p:nvPr/>
        </p:nvSpPr>
        <p:spPr>
          <a:xfrm>
            <a:off x="4685521" y="4022061"/>
            <a:ext cx="2432401" cy="61181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b="1" dirty="0">
                <a:solidFill>
                  <a:schemeClr val="bg1"/>
                </a:solidFill>
                <a:effectLst>
                  <a:outerShdw blurRad="38100" dist="38100" dir="2700000" algn="tl">
                    <a:srgbClr val="000000">
                      <a:alpha val="43137"/>
                    </a:srgbClr>
                  </a:outerShdw>
                </a:effectLst>
              </a:rPr>
              <a:t>βοτανική</a:t>
            </a:r>
          </a:p>
        </p:txBody>
      </p:sp>
      <p:pic>
        <p:nvPicPr>
          <p:cNvPr id="37896" name="Picture 8" descr="Math Clipart - Transparent Background Math Clipart Transparent PNG -  800x665 - Free Download on NicePNG">
            <a:extLst>
              <a:ext uri="{FF2B5EF4-FFF2-40B4-BE49-F238E27FC236}">
                <a16:creationId xmlns:a16="http://schemas.microsoft.com/office/drawing/2014/main" id="{B581BBBA-AE66-4588-8777-77D538A9D2EE}"/>
              </a:ext>
            </a:extLst>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063555" y="1946133"/>
            <a:ext cx="2418778" cy="2197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7E0BA1D-6B1B-4D65-AA03-5BD9F9DA8A7F}"/>
              </a:ext>
            </a:extLst>
          </p:cNvPr>
          <p:cNvSpPr txBox="1">
            <a:spLocks/>
          </p:cNvSpPr>
          <p:nvPr/>
        </p:nvSpPr>
        <p:spPr>
          <a:xfrm>
            <a:off x="7659594" y="4022061"/>
            <a:ext cx="2432401" cy="611818"/>
          </a:xfrm>
          <a:prstGeom prst="rect">
            <a:avLst/>
          </a:prstGeom>
          <a:solidFill>
            <a:schemeClr val="accent1"/>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b="1" dirty="0">
                <a:solidFill>
                  <a:schemeClr val="bg1"/>
                </a:solidFill>
                <a:effectLst>
                  <a:outerShdw blurRad="38100" dist="38100" dir="2700000" algn="tl">
                    <a:srgbClr val="000000">
                      <a:alpha val="43137"/>
                    </a:srgbClr>
                  </a:outerShdw>
                </a:effectLst>
              </a:rPr>
              <a:t>εθνογραφία</a:t>
            </a:r>
          </a:p>
        </p:txBody>
      </p:sp>
      <p:pic>
        <p:nvPicPr>
          <p:cNvPr id="37898" name="Picture 10" descr="Masai Giraffe - World Of Zoology Png PNG Image | Transparent PNG Free  Download on SeekPNG">
            <a:extLst>
              <a:ext uri="{FF2B5EF4-FFF2-40B4-BE49-F238E27FC236}">
                <a16:creationId xmlns:a16="http://schemas.microsoft.com/office/drawing/2014/main" id="{464ED253-D6FB-437E-93F4-0A3931D09486}"/>
              </a:ext>
            </a:extLst>
          </p:cNvPr>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l="19221" r="18639"/>
          <a:stretch/>
        </p:blipFill>
        <p:spPr bwMode="auto">
          <a:xfrm>
            <a:off x="1345517" y="4473756"/>
            <a:ext cx="2600573" cy="2368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900" name="Picture 12" descr="Clip Art Botanical Flowers - Botanical Png, Transparent Png - kindpng">
            <a:extLst>
              <a:ext uri="{FF2B5EF4-FFF2-40B4-BE49-F238E27FC236}">
                <a16:creationId xmlns:a16="http://schemas.microsoft.com/office/drawing/2014/main" id="{BAAF9DEF-79A0-4E59-8C67-3E54C811122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999437" y="4461320"/>
            <a:ext cx="17907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902" name="Picture 14" descr="Ethnography Images - Free Download on Freepik">
            <a:extLst>
              <a:ext uri="{FF2B5EF4-FFF2-40B4-BE49-F238E27FC236}">
                <a16:creationId xmlns:a16="http://schemas.microsoft.com/office/drawing/2014/main" id="{4D3DD085-405B-4EE1-9895-18FD35B3B3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5192" y="4660572"/>
            <a:ext cx="1944216"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8248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D430B51-074A-4672-B6B0-B8DA5BD69A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8303" b="8303"/>
          <a:stretch/>
        </p:blipFill>
        <p:spPr bwMode="auto">
          <a:xfrm>
            <a:off x="2639616" y="1885001"/>
            <a:ext cx="7031428" cy="4656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0DB68A-5C65-45EF-86BC-206D7A508675}"/>
              </a:ext>
            </a:extLst>
          </p:cNvPr>
          <p:cNvSpPr>
            <a:spLocks noGrp="1"/>
          </p:cNvSpPr>
          <p:nvPr>
            <p:ph type="ctrTitle"/>
          </p:nvPr>
        </p:nvSpPr>
        <p:spPr>
          <a:xfrm>
            <a:off x="1524000" y="238062"/>
            <a:ext cx="9144000" cy="1470025"/>
          </a:xfrm>
        </p:spPr>
        <p:txBody>
          <a:bodyPr>
            <a:noAutofit/>
          </a:bodyPr>
          <a:lstStyle/>
          <a:p>
            <a:r>
              <a:rPr lang="el-GR" sz="4400" b="1" dirty="0">
                <a:solidFill>
                  <a:schemeClr val="accent5">
                    <a:lumMod val="50000"/>
                  </a:schemeClr>
                </a:solidFill>
                <a:effectLst>
                  <a:outerShdw blurRad="38100" dist="38100" dir="2700000" algn="tl">
                    <a:srgbClr val="000000">
                      <a:alpha val="43137"/>
                    </a:srgbClr>
                  </a:outerShdw>
                </a:effectLst>
                <a:latin typeface="+mn-lt"/>
              </a:rPr>
              <a:t>Η Ευρώπη μετά τις ανακαλύψεις</a:t>
            </a:r>
            <a:br>
              <a:rPr lang="el-GR" sz="4400" b="1" dirty="0">
                <a:solidFill>
                  <a:schemeClr val="accent5">
                    <a:lumMod val="50000"/>
                  </a:schemeClr>
                </a:solidFill>
                <a:effectLst>
                  <a:outerShdw blurRad="38100" dist="38100" dir="2700000" algn="tl">
                    <a:srgbClr val="000000">
                      <a:alpha val="43137"/>
                    </a:srgbClr>
                  </a:outerShdw>
                </a:effectLst>
                <a:latin typeface="+mn-lt"/>
              </a:rPr>
            </a:br>
            <a:r>
              <a:rPr lang="el-GR" sz="4400" b="1" dirty="0">
                <a:solidFill>
                  <a:schemeClr val="accent5">
                    <a:lumMod val="50000"/>
                  </a:schemeClr>
                </a:solidFill>
                <a:effectLst>
                  <a:outerShdw blurRad="38100" dist="38100" dir="2700000" algn="tl">
                    <a:srgbClr val="000000">
                      <a:alpha val="43137"/>
                    </a:srgbClr>
                  </a:outerShdw>
                </a:effectLst>
                <a:latin typeface="+mn-lt"/>
              </a:rPr>
              <a:t>Οικονομικές μεταβολές</a:t>
            </a:r>
          </a:p>
        </p:txBody>
      </p:sp>
    </p:spTree>
    <p:extLst>
      <p:ext uri="{BB962C8B-B14F-4D97-AF65-F5344CB8AC3E}">
        <p14:creationId xmlns:p14="http://schemas.microsoft.com/office/powerpoint/2010/main" val="300349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C56A-9105-43B8-BA34-278C6A116DE7}"/>
              </a:ext>
            </a:extLst>
          </p:cNvPr>
          <p:cNvSpPr>
            <a:spLocks noGrp="1"/>
          </p:cNvSpPr>
          <p:nvPr>
            <p:ph type="title"/>
          </p:nvPr>
        </p:nvSpPr>
        <p:spPr>
          <a:xfrm>
            <a:off x="1981200" y="-84849"/>
            <a:ext cx="8229600" cy="1143000"/>
          </a:xfrm>
        </p:spPr>
        <p:txBody>
          <a:bodyPr>
            <a:normAutofit/>
          </a:bodyPr>
          <a:lstStyle/>
          <a:p>
            <a:r>
              <a:rPr lang="el-GR" b="1" dirty="0">
                <a:solidFill>
                  <a:schemeClr val="accent5">
                    <a:lumMod val="50000"/>
                  </a:schemeClr>
                </a:solidFill>
                <a:effectLst>
                  <a:outerShdw blurRad="38100" dist="38100" dir="2700000" algn="tl">
                    <a:srgbClr val="000000">
                      <a:alpha val="43137"/>
                    </a:srgbClr>
                  </a:outerShdw>
                </a:effectLst>
              </a:rPr>
              <a:t>Κοινωνικός μετασχηματισμός</a:t>
            </a:r>
          </a:p>
        </p:txBody>
      </p:sp>
      <p:sp>
        <p:nvSpPr>
          <p:cNvPr id="3" name="Content Placeholder 2">
            <a:extLst>
              <a:ext uri="{FF2B5EF4-FFF2-40B4-BE49-F238E27FC236}">
                <a16:creationId xmlns:a16="http://schemas.microsoft.com/office/drawing/2014/main" id="{70CEB76E-E93E-43A2-8253-C3C3CF8AD874}"/>
              </a:ext>
            </a:extLst>
          </p:cNvPr>
          <p:cNvSpPr>
            <a:spLocks noGrp="1"/>
          </p:cNvSpPr>
          <p:nvPr>
            <p:ph idx="1"/>
          </p:nvPr>
        </p:nvSpPr>
        <p:spPr>
          <a:xfrm>
            <a:off x="1378739" y="4416792"/>
            <a:ext cx="9470236" cy="2635883"/>
          </a:xfrm>
        </p:spPr>
        <p:txBody>
          <a:bodyPr>
            <a:normAutofit/>
          </a:bodyPr>
          <a:lstStyle/>
          <a:p>
            <a:r>
              <a:rPr lang="el-GR" sz="3200" dirty="0"/>
              <a:t>Αλλάζει η κοινωνία</a:t>
            </a:r>
          </a:p>
          <a:p>
            <a:r>
              <a:rPr lang="el-GR" sz="3200" dirty="0"/>
              <a:t>Δημιουργείται </a:t>
            </a:r>
            <a:r>
              <a:rPr lang="el-GR" sz="3200" b="1" dirty="0">
                <a:solidFill>
                  <a:schemeClr val="accent5">
                    <a:lumMod val="75000"/>
                  </a:schemeClr>
                </a:solidFill>
                <a:effectLst>
                  <a:outerShdw blurRad="38100" dist="38100" dir="2700000" algn="tl">
                    <a:srgbClr val="000000">
                      <a:alpha val="43137"/>
                    </a:srgbClr>
                  </a:outerShdw>
                </a:effectLst>
              </a:rPr>
              <a:t>νέα κοινωνική τάξη </a:t>
            </a:r>
            <a:r>
              <a:rPr lang="el-GR" sz="3200" dirty="0">
                <a:sym typeface="Wingdings" panose="05000000000000000000" pitchFamily="2" charset="2"/>
              </a:rPr>
              <a:t> η </a:t>
            </a:r>
            <a:r>
              <a:rPr lang="el-GR" sz="3200" b="1" dirty="0">
                <a:solidFill>
                  <a:schemeClr val="accent5">
                    <a:lumMod val="75000"/>
                  </a:schemeClr>
                </a:solidFill>
                <a:effectLst>
                  <a:outerShdw blurRad="38100" dist="38100" dir="2700000" algn="tl">
                    <a:srgbClr val="000000">
                      <a:alpha val="43137"/>
                    </a:srgbClr>
                  </a:outerShdw>
                </a:effectLst>
                <a:sym typeface="Wingdings" panose="05000000000000000000" pitchFamily="2" charset="2"/>
              </a:rPr>
              <a:t>αστική</a:t>
            </a:r>
            <a:r>
              <a:rPr lang="el-GR" sz="3200" b="1" dirty="0">
                <a:solidFill>
                  <a:schemeClr val="accent5">
                    <a:lumMod val="50000"/>
                  </a:schemeClr>
                </a:solidFill>
                <a:sym typeface="Wingdings" panose="05000000000000000000" pitchFamily="2" charset="2"/>
              </a:rPr>
              <a:t> </a:t>
            </a:r>
          </a:p>
          <a:p>
            <a:r>
              <a:rPr lang="el-GR" sz="3200" dirty="0">
                <a:sym typeface="Wingdings" panose="05000000000000000000" pitchFamily="2" charset="2"/>
              </a:rPr>
              <a:t>Στους </a:t>
            </a:r>
            <a:r>
              <a:rPr lang="el-GR" sz="3200" b="1" dirty="0">
                <a:solidFill>
                  <a:schemeClr val="accent5">
                    <a:lumMod val="50000"/>
                  </a:schemeClr>
                </a:solidFill>
                <a:sym typeface="Wingdings" panose="05000000000000000000" pitchFamily="2" charset="2"/>
              </a:rPr>
              <a:t>χωρικούς</a:t>
            </a:r>
            <a:r>
              <a:rPr lang="el-GR" sz="3200" dirty="0">
                <a:sym typeface="Wingdings" panose="05000000000000000000" pitchFamily="2" charset="2"/>
              </a:rPr>
              <a:t>  θετικά αποτελέσματα</a:t>
            </a:r>
          </a:p>
          <a:p>
            <a:r>
              <a:rPr lang="el-GR" sz="3200" b="1" dirty="0">
                <a:solidFill>
                  <a:schemeClr val="accent5">
                    <a:lumMod val="50000"/>
                  </a:schemeClr>
                </a:solidFill>
                <a:sym typeface="Wingdings" panose="05000000000000000000" pitchFamily="2" charset="2"/>
              </a:rPr>
              <a:t>Ευγενείς, εργάτες </a:t>
            </a:r>
            <a:r>
              <a:rPr lang="el-GR" sz="3200" dirty="0">
                <a:sym typeface="Wingdings" panose="05000000000000000000" pitchFamily="2" charset="2"/>
              </a:rPr>
              <a:t> ολέθρια αποτελέσματα!</a:t>
            </a:r>
            <a:endParaRPr lang="el-GR" sz="3200" dirty="0"/>
          </a:p>
        </p:txBody>
      </p:sp>
      <p:sp>
        <p:nvSpPr>
          <p:cNvPr id="5" name="Arrow: Down 4">
            <a:extLst>
              <a:ext uri="{FF2B5EF4-FFF2-40B4-BE49-F238E27FC236}">
                <a16:creationId xmlns:a16="http://schemas.microsoft.com/office/drawing/2014/main" id="{0D37710A-8F6A-4949-BD7F-555B0015B36E}"/>
              </a:ext>
            </a:extLst>
          </p:cNvPr>
          <p:cNvSpPr/>
          <p:nvPr/>
        </p:nvSpPr>
        <p:spPr>
          <a:xfrm>
            <a:off x="3184196" y="1484190"/>
            <a:ext cx="1512169" cy="2635883"/>
          </a:xfrm>
          <a:prstGeom prst="downArrow">
            <a:avLst/>
          </a:prstGeom>
          <a:ln>
            <a:noFill/>
          </a:ln>
          <a:effectLst>
            <a:outerShdw blurRad="1651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44" name="Picture 4" descr="Medieval Banking | Lost Kingdom Fantasy RPG Resources">
            <a:extLst>
              <a:ext uri="{FF2B5EF4-FFF2-40B4-BE49-F238E27FC236}">
                <a16:creationId xmlns:a16="http://schemas.microsoft.com/office/drawing/2014/main" id="{66F9B8C9-5F17-4B8C-A319-394045E93F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74135" y="901619"/>
            <a:ext cx="4660970" cy="3433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12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C56A-9105-43B8-BA34-278C6A116DE7}"/>
              </a:ext>
            </a:extLst>
          </p:cNvPr>
          <p:cNvSpPr>
            <a:spLocks noGrp="1"/>
          </p:cNvSpPr>
          <p:nvPr>
            <p:ph type="title"/>
          </p:nvPr>
        </p:nvSpPr>
        <p:spPr>
          <a:xfrm>
            <a:off x="546459" y="40497"/>
            <a:ext cx="11531129" cy="1269108"/>
          </a:xfrm>
        </p:spPr>
        <p:txBody>
          <a:bodyPr>
            <a:normAutofit/>
          </a:bodyPr>
          <a:lstStyle/>
          <a:p>
            <a:pPr algn="ctr"/>
            <a:r>
              <a:rPr lang="el-GR" b="1" dirty="0">
                <a:solidFill>
                  <a:schemeClr val="accent5">
                    <a:lumMod val="50000"/>
                  </a:schemeClr>
                </a:solidFill>
                <a:effectLst>
                  <a:outerShdw blurRad="38100" dist="38100" dir="2700000" algn="tl">
                    <a:srgbClr val="000000">
                      <a:alpha val="43137"/>
                    </a:srgbClr>
                  </a:outerShdw>
                </a:effectLst>
                <a:latin typeface="+mn-lt"/>
              </a:rPr>
              <a:t>Ανανέωση της σκέψης</a:t>
            </a:r>
          </a:p>
        </p:txBody>
      </p:sp>
      <p:sp>
        <p:nvSpPr>
          <p:cNvPr id="3" name="Content Placeholder 2">
            <a:extLst>
              <a:ext uri="{FF2B5EF4-FFF2-40B4-BE49-F238E27FC236}">
                <a16:creationId xmlns:a16="http://schemas.microsoft.com/office/drawing/2014/main" id="{70CEB76E-E93E-43A2-8253-C3C3CF8AD874}"/>
              </a:ext>
            </a:extLst>
          </p:cNvPr>
          <p:cNvSpPr>
            <a:spLocks noGrp="1"/>
          </p:cNvSpPr>
          <p:nvPr>
            <p:ph idx="1"/>
          </p:nvPr>
        </p:nvSpPr>
        <p:spPr>
          <a:xfrm>
            <a:off x="1847528" y="5301209"/>
            <a:ext cx="8928992" cy="1987811"/>
          </a:xfrm>
        </p:spPr>
        <p:txBody>
          <a:bodyPr>
            <a:normAutofit/>
          </a:bodyPr>
          <a:lstStyle/>
          <a:p>
            <a:r>
              <a:rPr lang="el-GR" dirty="0"/>
              <a:t>Ανάγκη </a:t>
            </a:r>
            <a:r>
              <a:rPr lang="el-GR" sz="3600" b="1" dirty="0">
                <a:solidFill>
                  <a:schemeClr val="accent5">
                    <a:lumMod val="75000"/>
                  </a:schemeClr>
                </a:solidFill>
                <a:effectLst>
                  <a:outerShdw blurRad="38100" dist="38100" dir="2700000" algn="tl">
                    <a:srgbClr val="000000">
                      <a:alpha val="43137"/>
                    </a:srgbClr>
                  </a:outerShdw>
                </a:effectLst>
              </a:rPr>
              <a:t>αντιμετώπισης προβλημάτων </a:t>
            </a:r>
            <a:endParaRPr lang="el-GR" sz="3600" dirty="0"/>
          </a:p>
          <a:p>
            <a:r>
              <a:rPr lang="el-GR" dirty="0"/>
              <a:t>Τάση για </a:t>
            </a:r>
            <a:r>
              <a:rPr lang="el-GR" sz="3600" b="1" dirty="0">
                <a:solidFill>
                  <a:schemeClr val="accent5">
                    <a:lumMod val="75000"/>
                  </a:schemeClr>
                </a:solidFill>
                <a:effectLst>
                  <a:outerShdw blurRad="38100" dist="38100" dir="2700000" algn="tl">
                    <a:srgbClr val="000000">
                      <a:alpha val="43137"/>
                    </a:srgbClr>
                  </a:outerShdw>
                </a:effectLst>
              </a:rPr>
              <a:t>γνώση</a:t>
            </a:r>
            <a:r>
              <a:rPr lang="el-GR" dirty="0"/>
              <a:t> </a:t>
            </a:r>
          </a:p>
        </p:txBody>
      </p:sp>
      <p:sp>
        <p:nvSpPr>
          <p:cNvPr id="5" name="Arrow: Down 4">
            <a:extLst>
              <a:ext uri="{FF2B5EF4-FFF2-40B4-BE49-F238E27FC236}">
                <a16:creationId xmlns:a16="http://schemas.microsoft.com/office/drawing/2014/main" id="{CCFA37C3-E4EE-4947-B902-11520DD8B581}"/>
              </a:ext>
            </a:extLst>
          </p:cNvPr>
          <p:cNvSpPr/>
          <p:nvPr/>
        </p:nvSpPr>
        <p:spPr>
          <a:xfrm>
            <a:off x="2001441" y="1676633"/>
            <a:ext cx="1512168" cy="2890520"/>
          </a:xfrm>
          <a:prstGeom prst="downArrow">
            <a:avLst/>
          </a:prstGeom>
          <a:solidFill>
            <a:schemeClr val="accent1">
              <a:alpha val="92000"/>
            </a:schemeClr>
          </a:solidFill>
          <a:ln>
            <a:noFill/>
          </a:ln>
          <a:effectLst>
            <a:outerShdw blurRad="165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1746" name="Picture 2" descr="Η υπερανάλυση επηρεάζει την υγεία μας - Therapia">
            <a:extLst>
              <a:ext uri="{FF2B5EF4-FFF2-40B4-BE49-F238E27FC236}">
                <a16:creationId xmlns:a16="http://schemas.microsoft.com/office/drawing/2014/main" id="{080A7BD8-CF3F-4502-86AD-6D8A1FE6366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58682" y="1381125"/>
            <a:ext cx="6963072" cy="3481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6672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EB76E-E93E-43A2-8253-C3C3CF8AD874}"/>
              </a:ext>
            </a:extLst>
          </p:cNvPr>
          <p:cNvSpPr>
            <a:spLocks noGrp="1"/>
          </p:cNvSpPr>
          <p:nvPr>
            <p:ph idx="1"/>
          </p:nvPr>
        </p:nvSpPr>
        <p:spPr>
          <a:xfrm>
            <a:off x="-114301" y="116634"/>
            <a:ext cx="12468225" cy="769192"/>
          </a:xfrm>
        </p:spPr>
        <p:txBody>
          <a:bodyPr>
            <a:normAutofit/>
          </a:bodyPr>
          <a:lstStyle/>
          <a:p>
            <a:pPr marL="0" indent="0" algn="ctr">
              <a:buNone/>
            </a:pPr>
            <a:r>
              <a:rPr lang="en-US" sz="3600" b="1" dirty="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A</a:t>
            </a:r>
            <a:r>
              <a:rPr lang="el-GR" sz="3600" b="1" dirty="0" err="1">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νοίγουν</a:t>
            </a:r>
            <a:r>
              <a:rPr lang="el-GR" sz="3600" b="1" dirty="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 οι πνευματικοί ορίζοντες</a:t>
            </a:r>
            <a:r>
              <a:rPr lang="el-GR" sz="3600" dirty="0">
                <a:effectLst>
                  <a:outerShdw blurRad="38100" dist="38100" dir="2700000" algn="tl">
                    <a:srgbClr val="000000">
                      <a:alpha val="43137"/>
                    </a:srgbClr>
                  </a:outerShdw>
                </a:effectLst>
                <a:sym typeface="Wingdings" panose="05000000000000000000" pitchFamily="2" charset="2"/>
              </a:rPr>
              <a:t> </a:t>
            </a:r>
            <a:r>
              <a:rPr lang="el-GR" sz="3600" dirty="0">
                <a:sym typeface="Wingdings" panose="05000000000000000000" pitchFamily="2" charset="2"/>
              </a:rPr>
              <a:t>των ανθρώπων!</a:t>
            </a:r>
            <a:endParaRPr lang="el-GR" sz="3600" dirty="0"/>
          </a:p>
        </p:txBody>
      </p:sp>
      <p:pic>
        <p:nvPicPr>
          <p:cNvPr id="9" name="Picture 4" descr="227,000+ Horizon Pictures">
            <a:extLst>
              <a:ext uri="{FF2B5EF4-FFF2-40B4-BE49-F238E27FC236}">
                <a16:creationId xmlns:a16="http://schemas.microsoft.com/office/drawing/2014/main" id="{D3B9804D-58AF-450F-A2D6-D2F4897D5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885826"/>
            <a:ext cx="12468225" cy="701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812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795A-DAB2-4E3C-8CE7-4BD9D827B268}"/>
              </a:ext>
            </a:extLst>
          </p:cNvPr>
          <p:cNvSpPr>
            <a:spLocks noGrp="1"/>
          </p:cNvSpPr>
          <p:nvPr>
            <p:ph type="title"/>
          </p:nvPr>
        </p:nvSpPr>
        <p:spPr/>
        <p:txBody>
          <a:bodyPr>
            <a:normAutofit/>
          </a:bodyPr>
          <a:lstStyle/>
          <a:p>
            <a:pPr algn="ctr"/>
            <a:r>
              <a:rPr lang="el-GR" dirty="0"/>
              <a:t>Μπορούμε να πούμε ότι οι ανακαλύψεις </a:t>
            </a:r>
            <a:r>
              <a:rPr lang="el-GR" b="1" dirty="0">
                <a:effectLst>
                  <a:outerShdw blurRad="38100" dist="38100" dir="2700000" algn="tl">
                    <a:srgbClr val="000000">
                      <a:alpha val="43137"/>
                    </a:srgbClr>
                  </a:outerShdw>
                </a:effectLst>
              </a:rPr>
              <a:t>άλλαξαν τον κόσμο</a:t>
            </a:r>
            <a:r>
              <a:rPr lang="el-GR" dirty="0"/>
              <a:t>!</a:t>
            </a:r>
          </a:p>
        </p:txBody>
      </p:sp>
      <p:pic>
        <p:nvPicPr>
          <p:cNvPr id="13314" name="Picture 2" descr="1492: The Year Our World Began: Amazon.co.uk: Fernandez-Armesto, Dr.  Felipe: 9781408800706: Books">
            <a:extLst>
              <a:ext uri="{FF2B5EF4-FFF2-40B4-BE49-F238E27FC236}">
                <a16:creationId xmlns:a16="http://schemas.microsoft.com/office/drawing/2014/main" id="{0B8DBDAB-2FD7-4EEE-8B31-DA6BAC901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600" y="1962150"/>
            <a:ext cx="2954033" cy="4530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914" name="Picture 2" descr="Quotes About Broadening Your Horizons. QuotesGram">
            <a:extLst>
              <a:ext uri="{FF2B5EF4-FFF2-40B4-BE49-F238E27FC236}">
                <a16:creationId xmlns:a16="http://schemas.microsoft.com/office/drawing/2014/main" id="{C62060E6-E3A9-4A2F-9EC7-9F490637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644" y="2560637"/>
            <a:ext cx="3533775" cy="3333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76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5945-9438-4942-A9B1-D6F1A680EA02}"/>
              </a:ext>
            </a:extLst>
          </p:cNvPr>
          <p:cNvSpPr>
            <a:spLocks noGrp="1"/>
          </p:cNvSpPr>
          <p:nvPr>
            <p:ph type="title"/>
          </p:nvPr>
        </p:nvSpPr>
        <p:spPr>
          <a:xfrm>
            <a:off x="2200274" y="365125"/>
            <a:ext cx="9153525" cy="1325563"/>
          </a:xfrm>
        </p:spPr>
        <p:txBody>
          <a:bodyPr/>
          <a:lstStyle/>
          <a:p>
            <a:r>
              <a:rPr lang="el-GR" b="1" dirty="0">
                <a:effectLst>
                  <a:outerShdw blurRad="38100" dist="38100" dir="2700000" algn="tl">
                    <a:srgbClr val="000000">
                      <a:alpha val="43137"/>
                    </a:srgbClr>
                  </a:outerShdw>
                </a:effectLst>
              </a:rPr>
              <a:t>Συνθήκη της </a:t>
            </a:r>
            <a:r>
              <a:rPr lang="el-GR" b="1" dirty="0" err="1">
                <a:effectLst>
                  <a:outerShdw blurRad="38100" dist="38100" dir="2700000" algn="tl">
                    <a:srgbClr val="000000">
                      <a:alpha val="43137"/>
                    </a:srgbClr>
                  </a:outerShdw>
                </a:effectLst>
              </a:rPr>
              <a:t>Τορτεντζίλα</a:t>
            </a:r>
            <a:r>
              <a:rPr lang="el-GR" b="1" dirty="0">
                <a:effectLst>
                  <a:outerShdw blurRad="38100" dist="38100" dir="2700000" algn="tl">
                    <a:srgbClr val="000000">
                      <a:alpha val="43137"/>
                    </a:srgbClr>
                  </a:outerShdw>
                </a:effectLst>
              </a:rPr>
              <a:t> - 1494</a:t>
            </a:r>
          </a:p>
        </p:txBody>
      </p:sp>
      <p:pic>
        <p:nvPicPr>
          <p:cNvPr id="20482" name="Picture 2" descr="Πορτογαλικές και ισπανικές αποικίες. Συνθήκη της Τορντεζίλα.">
            <a:extLst>
              <a:ext uri="{FF2B5EF4-FFF2-40B4-BE49-F238E27FC236}">
                <a16:creationId xmlns:a16="http://schemas.microsoft.com/office/drawing/2014/main" id="{F5E3A355-ECCC-49DF-B712-B50A09C84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572" y="1628800"/>
            <a:ext cx="8388085" cy="4718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18066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D57E-BB6D-4D16-9CC1-290D33B08078}"/>
              </a:ext>
            </a:extLst>
          </p:cNvPr>
          <p:cNvSpPr>
            <a:spLocks noGrp="1"/>
          </p:cNvSpPr>
          <p:nvPr>
            <p:ph type="title"/>
          </p:nvPr>
        </p:nvSpPr>
        <p:spPr>
          <a:xfrm>
            <a:off x="190499" y="129643"/>
            <a:ext cx="11820526" cy="1143000"/>
          </a:xfrm>
        </p:spPr>
        <p:txBody>
          <a:bodyPr>
            <a:normAutofit fontScale="90000"/>
          </a:bodyPr>
          <a:lstStyle/>
          <a:p>
            <a:r>
              <a:rPr lang="el-GR" b="1" dirty="0">
                <a:solidFill>
                  <a:schemeClr val="accent5">
                    <a:lumMod val="50000"/>
                  </a:schemeClr>
                </a:solidFill>
                <a:latin typeface="+mn-lt"/>
              </a:rPr>
              <a:t>Σφαγές</a:t>
            </a:r>
            <a:r>
              <a:rPr lang="el-GR" dirty="0">
                <a:latin typeface="+mn-lt"/>
              </a:rPr>
              <a:t> τοπικών πληθυσμών, λεηλασίες, καταστροφές.</a:t>
            </a:r>
          </a:p>
        </p:txBody>
      </p:sp>
      <p:sp>
        <p:nvSpPr>
          <p:cNvPr id="3" name="Content Placeholder 2">
            <a:extLst>
              <a:ext uri="{FF2B5EF4-FFF2-40B4-BE49-F238E27FC236}">
                <a16:creationId xmlns:a16="http://schemas.microsoft.com/office/drawing/2014/main" id="{B4E3EA08-F7F6-4878-9E88-7616C39E2001}"/>
              </a:ext>
            </a:extLst>
          </p:cNvPr>
          <p:cNvSpPr>
            <a:spLocks noGrp="1"/>
          </p:cNvSpPr>
          <p:nvPr>
            <p:ph idx="1"/>
          </p:nvPr>
        </p:nvSpPr>
        <p:spPr>
          <a:xfrm>
            <a:off x="190499" y="5157193"/>
            <a:ext cx="12001501" cy="1800201"/>
          </a:xfrm>
        </p:spPr>
        <p:txBody>
          <a:bodyPr>
            <a:normAutofit/>
          </a:bodyPr>
          <a:lstStyle/>
          <a:p>
            <a:pPr marL="0" indent="0" algn="ctr">
              <a:buNone/>
            </a:pPr>
            <a:r>
              <a:rPr lang="el-GR" sz="3600" dirty="0"/>
              <a:t>Οι </a:t>
            </a:r>
            <a:r>
              <a:rPr lang="el-GR" sz="3600" b="1" dirty="0">
                <a:solidFill>
                  <a:schemeClr val="accent5">
                    <a:lumMod val="50000"/>
                  </a:schemeClr>
                </a:solidFill>
              </a:rPr>
              <a:t>Ισπανοί</a:t>
            </a:r>
            <a:r>
              <a:rPr lang="el-GR" sz="3600" dirty="0"/>
              <a:t> μεταχειρίστηκαν απάνθρωπες μεθόδους στην κεντρική και νότια Αμερική </a:t>
            </a:r>
            <a:r>
              <a:rPr lang="el-GR" sz="3600" dirty="0">
                <a:sym typeface="Wingdings" panose="05000000000000000000" pitchFamily="2" charset="2"/>
              </a:rPr>
              <a:t> </a:t>
            </a:r>
            <a:r>
              <a:rPr lang="el-GR" sz="3600" b="1" dirty="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εξαφάνισαν τους προκολομβιανούς πολιτισμούς!</a:t>
            </a:r>
            <a:endParaRPr lang="el-GR" sz="3600" b="1" dirty="0">
              <a:solidFill>
                <a:schemeClr val="accent5">
                  <a:lumMod val="50000"/>
                </a:schemeClr>
              </a:solidFill>
              <a:effectLst>
                <a:outerShdw blurRad="38100" dist="38100" dir="2700000" algn="tl">
                  <a:srgbClr val="000000">
                    <a:alpha val="43137"/>
                  </a:srgbClr>
                </a:outerShdw>
              </a:effectLst>
            </a:endParaRPr>
          </a:p>
        </p:txBody>
      </p:sp>
      <p:sp>
        <p:nvSpPr>
          <p:cNvPr id="5" name="Arrow: Down 4">
            <a:extLst>
              <a:ext uri="{FF2B5EF4-FFF2-40B4-BE49-F238E27FC236}">
                <a16:creationId xmlns:a16="http://schemas.microsoft.com/office/drawing/2014/main" id="{904A34A8-2D3B-4919-982A-F61EC28AE495}"/>
              </a:ext>
            </a:extLst>
          </p:cNvPr>
          <p:cNvSpPr/>
          <p:nvPr/>
        </p:nvSpPr>
        <p:spPr>
          <a:xfrm>
            <a:off x="3368496" y="1272643"/>
            <a:ext cx="1440160" cy="3207061"/>
          </a:xfrm>
          <a:prstGeom prst="downArrow">
            <a:avLst/>
          </a:prstGeom>
          <a:ln>
            <a:noFill/>
          </a:ln>
          <a:effectLst>
            <a:outerShdw blurRad="1651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314" name="Picture 2" descr="Ερνάν Κορτές: Πώς «γονάτισε» τους Αζτέκους - Το χρυσάφι και η επιδημία  ευλογιάς | Έθνος">
            <a:extLst>
              <a:ext uri="{FF2B5EF4-FFF2-40B4-BE49-F238E27FC236}">
                <a16:creationId xmlns:a16="http://schemas.microsoft.com/office/drawing/2014/main" id="{E015480E-745D-461B-A366-6CEFF191D8C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1389" r="15452"/>
          <a:stretch/>
        </p:blipFill>
        <p:spPr bwMode="auto">
          <a:xfrm>
            <a:off x="5709415" y="1448347"/>
            <a:ext cx="3176411" cy="2825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962163-E320-41FE-A6FD-778A618CE88C}"/>
              </a:ext>
            </a:extLst>
          </p:cNvPr>
          <p:cNvSpPr txBox="1"/>
          <p:nvPr/>
        </p:nvSpPr>
        <p:spPr>
          <a:xfrm>
            <a:off x="6384032" y="4612157"/>
            <a:ext cx="1656184" cy="369332"/>
          </a:xfrm>
          <a:prstGeom prst="rect">
            <a:avLst/>
          </a:prstGeom>
          <a:noFill/>
        </p:spPr>
        <p:txBody>
          <a:bodyPr wrap="square" rtlCol="0">
            <a:spAutoFit/>
          </a:bodyPr>
          <a:lstStyle/>
          <a:p>
            <a:r>
              <a:rPr lang="el-GR" dirty="0" err="1"/>
              <a:t>Ερνάν</a:t>
            </a:r>
            <a:r>
              <a:rPr lang="el-GR" dirty="0"/>
              <a:t> </a:t>
            </a:r>
            <a:r>
              <a:rPr lang="el-GR" dirty="0" err="1"/>
              <a:t>Κορτέζ</a:t>
            </a:r>
            <a:endParaRPr lang="el-GR" dirty="0"/>
          </a:p>
        </p:txBody>
      </p:sp>
    </p:spTree>
    <p:extLst>
      <p:ext uri="{BB962C8B-B14F-4D97-AF65-F5344CB8AC3E}">
        <p14:creationId xmlns:p14="http://schemas.microsoft.com/office/powerpoint/2010/main" val="428499123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rnard Diaz: Ο συμπολεμιστής του Κορτέζ και ιστορικός του πολέμου με τους  Αζτέκους – Cognosco Team">
            <a:extLst>
              <a:ext uri="{FF2B5EF4-FFF2-40B4-BE49-F238E27FC236}">
                <a16:creationId xmlns:a16="http://schemas.microsoft.com/office/drawing/2014/main" id="{DBB53EFC-D277-4CCE-8463-F9E6DC6581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68311" y="85726"/>
            <a:ext cx="10083613" cy="633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93347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B792D-03EF-4CB9-89CC-DAF325D3D047}"/>
              </a:ext>
            </a:extLst>
          </p:cNvPr>
          <p:cNvSpPr>
            <a:spLocks noGrp="1"/>
          </p:cNvSpPr>
          <p:nvPr>
            <p:ph idx="1"/>
          </p:nvPr>
        </p:nvSpPr>
        <p:spPr>
          <a:xfrm>
            <a:off x="309563" y="3429000"/>
            <a:ext cx="11572874" cy="4128306"/>
          </a:xfrm>
        </p:spPr>
        <p:txBody>
          <a:bodyPr>
            <a:normAutofit/>
          </a:bodyPr>
          <a:lstStyle/>
          <a:p>
            <a:pPr marL="0" indent="0" algn="just">
              <a:buNone/>
            </a:pPr>
            <a:endParaRPr lang="el-GR" sz="2300" i="1" dirty="0">
              <a:solidFill>
                <a:srgbClr val="000000"/>
              </a:solidFill>
            </a:endParaRPr>
          </a:p>
          <a:p>
            <a:pPr marL="0" indent="0" algn="just">
              <a:buNone/>
            </a:pPr>
            <a:r>
              <a:rPr lang="el-GR" sz="2300" i="1" dirty="0">
                <a:solidFill>
                  <a:srgbClr val="000000"/>
                </a:solidFill>
              </a:rPr>
              <a:t>Οι Ισπανοί βρέθηκαν ανάμεσα στους Ινδιάνους όπως οι λύκοι, οι τίγρεις και τα αιμοβόρα λιοντάρια πεινασμένα για πολλές μέρες. Εδώ και σαράντα χρόνια, δεν κάνουν τίποτα άλλο από να τους κάνουν κομμάτια, να τους τουφεκίζουν, να τους βασανίζουν και να τους εξοντώνουν με τόση ωμότητα, ώστε το νησί Κούβα είναι σήμερα ερημωμένο από κατοίκους...</a:t>
            </a:r>
          </a:p>
          <a:p>
            <a:pPr marL="0" indent="0" algn="just">
              <a:buNone/>
            </a:pPr>
            <a:r>
              <a:rPr lang="el-GR" sz="2300" i="1" dirty="0">
                <a:solidFill>
                  <a:srgbClr val="000000"/>
                </a:solidFill>
              </a:rPr>
              <a:t>Αν οι χριστιανοί έχουν καταστρέψει τόσες και τόσες ψυχές, το έκαναν με μοναδικό σκοπό να αποκτήσουν χρυσάφι και να πλουτίσουν όσο το δυνατό γρηγορότερα.</a:t>
            </a:r>
          </a:p>
          <a:p>
            <a:pPr marL="0" indent="0" algn="r">
              <a:buNone/>
            </a:pPr>
            <a:r>
              <a:rPr lang="el-GR" sz="2000" i="1" dirty="0">
                <a:solidFill>
                  <a:srgbClr val="000000"/>
                </a:solidFill>
              </a:rPr>
              <a:t>Απόσπασμα από την αναφορά του Επισκόπου Βαρθολομαίου Λας Κάζας προς το βασιλιά της Ισπανίας</a:t>
            </a:r>
            <a:r>
              <a:rPr lang="el-GR" sz="2300" i="1" dirty="0">
                <a:solidFill>
                  <a:srgbClr val="000000"/>
                </a:solidFill>
              </a:rPr>
              <a:t>.</a:t>
            </a:r>
            <a:endParaRPr lang="el-GR" sz="1800" dirty="0">
              <a:solidFill>
                <a:srgbClr val="000000"/>
              </a:solidFill>
            </a:endParaRPr>
          </a:p>
        </p:txBody>
      </p:sp>
      <p:sp>
        <p:nvSpPr>
          <p:cNvPr id="4" name="Title 1">
            <a:extLst>
              <a:ext uri="{FF2B5EF4-FFF2-40B4-BE49-F238E27FC236}">
                <a16:creationId xmlns:a16="http://schemas.microsoft.com/office/drawing/2014/main" id="{777D5A5B-2914-4B75-86AD-BD83CE91A6B8}"/>
              </a:ext>
            </a:extLst>
          </p:cNvPr>
          <p:cNvSpPr>
            <a:spLocks noGrp="1"/>
          </p:cNvSpPr>
          <p:nvPr>
            <p:ph type="title"/>
          </p:nvPr>
        </p:nvSpPr>
        <p:spPr>
          <a:xfrm>
            <a:off x="1981200" y="274638"/>
            <a:ext cx="8229600" cy="1143000"/>
          </a:xfrm>
        </p:spPr>
        <p:txBody>
          <a:bodyPr>
            <a:normAutofit fontScale="90000"/>
          </a:bodyPr>
          <a:lstStyle/>
          <a:p>
            <a:pPr algn="ctr"/>
            <a:r>
              <a:rPr lang="el-GR" b="1" dirty="0">
                <a:solidFill>
                  <a:schemeClr val="accent1">
                    <a:lumMod val="50000"/>
                  </a:schemeClr>
                </a:solidFill>
                <a:effectLst>
                  <a:outerShdw blurRad="38100" dist="38100" dir="2700000" algn="tl">
                    <a:srgbClr val="000000">
                      <a:alpha val="43137"/>
                    </a:srgbClr>
                  </a:outerShdw>
                </a:effectLst>
              </a:rPr>
              <a:t>Μια φωνή διαμαρτυρίας </a:t>
            </a:r>
            <a:br>
              <a:rPr lang="el-GR" b="1" dirty="0">
                <a:solidFill>
                  <a:schemeClr val="accent1">
                    <a:lumMod val="50000"/>
                  </a:schemeClr>
                </a:solidFill>
                <a:effectLst>
                  <a:outerShdw blurRad="38100" dist="38100" dir="2700000" algn="tl">
                    <a:srgbClr val="000000">
                      <a:alpha val="43137"/>
                    </a:srgbClr>
                  </a:outerShdw>
                </a:effectLst>
              </a:rPr>
            </a:br>
            <a:r>
              <a:rPr lang="el-GR" b="1" dirty="0">
                <a:solidFill>
                  <a:schemeClr val="accent1">
                    <a:lumMod val="50000"/>
                  </a:schemeClr>
                </a:solidFill>
                <a:effectLst>
                  <a:outerShdw blurRad="38100" dist="38100" dir="2700000" algn="tl">
                    <a:srgbClr val="000000">
                      <a:alpha val="43137"/>
                    </a:srgbClr>
                  </a:outerShdw>
                </a:effectLst>
              </a:rPr>
              <a:t>για την τύχη των ιθαγενών</a:t>
            </a:r>
          </a:p>
        </p:txBody>
      </p:sp>
      <p:sp>
        <p:nvSpPr>
          <p:cNvPr id="5" name="Arrow: Down 4">
            <a:extLst>
              <a:ext uri="{FF2B5EF4-FFF2-40B4-BE49-F238E27FC236}">
                <a16:creationId xmlns:a16="http://schemas.microsoft.com/office/drawing/2014/main" id="{919DA353-FA54-43BD-A9AF-92298BBB9D7B}"/>
              </a:ext>
            </a:extLst>
          </p:cNvPr>
          <p:cNvSpPr/>
          <p:nvPr/>
        </p:nvSpPr>
        <p:spPr>
          <a:xfrm>
            <a:off x="5209233" y="1619250"/>
            <a:ext cx="1440160" cy="1981200"/>
          </a:xfrm>
          <a:prstGeom prst="downArrow">
            <a:avLst/>
          </a:prstGeom>
          <a:ln>
            <a:noFill/>
          </a:ln>
          <a:effectLst>
            <a:outerShdw blurRad="1651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9179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D57E-BB6D-4D16-9CC1-290D33B08078}"/>
              </a:ext>
            </a:extLst>
          </p:cNvPr>
          <p:cNvSpPr>
            <a:spLocks noGrp="1"/>
          </p:cNvSpPr>
          <p:nvPr>
            <p:ph type="title"/>
          </p:nvPr>
        </p:nvSpPr>
        <p:spPr>
          <a:xfrm>
            <a:off x="390525" y="154084"/>
            <a:ext cx="11420475" cy="872916"/>
          </a:xfrm>
        </p:spPr>
        <p:txBody>
          <a:bodyPr>
            <a:normAutofit/>
          </a:bodyPr>
          <a:lstStyle/>
          <a:p>
            <a:r>
              <a:rPr lang="el-GR" sz="3200" dirty="0">
                <a:latin typeface="+mn-lt"/>
              </a:rPr>
              <a:t>Οι </a:t>
            </a:r>
            <a:r>
              <a:rPr lang="el-GR" sz="3200" b="1" dirty="0">
                <a:solidFill>
                  <a:schemeClr val="accent5">
                    <a:lumMod val="50000"/>
                  </a:schemeClr>
                </a:solidFill>
                <a:effectLst>
                  <a:outerShdw blurRad="38100" dist="38100" dir="2700000" algn="tl">
                    <a:srgbClr val="000000">
                      <a:alpha val="43137"/>
                    </a:srgbClr>
                  </a:outerShdw>
                </a:effectLst>
                <a:latin typeface="+mn-lt"/>
              </a:rPr>
              <a:t>Πορτογάλοι</a:t>
            </a:r>
            <a:r>
              <a:rPr lang="el-GR" sz="3200" dirty="0">
                <a:latin typeface="+mn-lt"/>
              </a:rPr>
              <a:t> ιδρύουν σειρά οργανωμένων εμπορικών σταθμών</a:t>
            </a:r>
          </a:p>
        </p:txBody>
      </p:sp>
      <p:sp>
        <p:nvSpPr>
          <p:cNvPr id="3" name="Content Placeholder 2">
            <a:extLst>
              <a:ext uri="{FF2B5EF4-FFF2-40B4-BE49-F238E27FC236}">
                <a16:creationId xmlns:a16="http://schemas.microsoft.com/office/drawing/2014/main" id="{B4E3EA08-F7F6-4878-9E88-7616C39E2001}"/>
              </a:ext>
            </a:extLst>
          </p:cNvPr>
          <p:cNvSpPr>
            <a:spLocks noGrp="1"/>
          </p:cNvSpPr>
          <p:nvPr>
            <p:ph idx="1"/>
          </p:nvPr>
        </p:nvSpPr>
        <p:spPr>
          <a:xfrm>
            <a:off x="-219074" y="5532949"/>
            <a:ext cx="12658724" cy="1211946"/>
          </a:xfrm>
        </p:spPr>
        <p:txBody>
          <a:bodyPr>
            <a:normAutofit/>
          </a:bodyPr>
          <a:lstStyle/>
          <a:p>
            <a:pPr marL="0" indent="0" algn="ctr">
              <a:buNone/>
            </a:pPr>
            <a:r>
              <a:rPr lang="el-GR" dirty="0"/>
              <a:t>Από </a:t>
            </a:r>
            <a:r>
              <a:rPr lang="el-GR" sz="3200" b="1" dirty="0">
                <a:solidFill>
                  <a:schemeClr val="accent5">
                    <a:lumMod val="50000"/>
                  </a:schemeClr>
                </a:solidFill>
                <a:effectLst>
                  <a:outerShdw blurRad="38100" dist="38100" dir="2700000" algn="tl">
                    <a:srgbClr val="000000">
                      <a:alpha val="43137"/>
                    </a:srgbClr>
                  </a:outerShdw>
                </a:effectLst>
              </a:rPr>
              <a:t>ακτές Αφρικής </a:t>
            </a:r>
            <a:r>
              <a:rPr lang="el-GR" sz="3200" b="1" dirty="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 Ιαπωνία</a:t>
            </a:r>
          </a:p>
          <a:p>
            <a:pPr marL="0" indent="0" algn="ctr">
              <a:buNone/>
            </a:pPr>
            <a:r>
              <a:rPr lang="el-GR" sz="3200" b="1" dirty="0">
                <a:solidFill>
                  <a:schemeClr val="accent5">
                    <a:lumMod val="50000"/>
                  </a:schemeClr>
                </a:solidFill>
                <a:effectLst>
                  <a:outerShdw blurRad="38100" dist="38100" dir="2700000" algn="tl">
                    <a:srgbClr val="000000">
                      <a:alpha val="43137"/>
                    </a:srgbClr>
                  </a:outerShdw>
                </a:effectLst>
                <a:sym typeface="Wingdings" panose="05000000000000000000" pitchFamily="2" charset="2"/>
              </a:rPr>
              <a:t>για να επιβάλουν το εμπόριό τους στον Ινδικό Ωκεανό.</a:t>
            </a:r>
            <a:endParaRPr lang="el-GR" sz="3200" b="1" dirty="0">
              <a:solidFill>
                <a:schemeClr val="accent5">
                  <a:lumMod val="50000"/>
                </a:schemeClr>
              </a:solidFill>
              <a:effectLst>
                <a:outerShdw blurRad="38100" dist="38100" dir="2700000" algn="tl">
                  <a:srgbClr val="000000">
                    <a:alpha val="43137"/>
                  </a:srgbClr>
                </a:outerShdw>
              </a:effectLst>
            </a:endParaRPr>
          </a:p>
        </p:txBody>
      </p:sp>
      <p:sp>
        <p:nvSpPr>
          <p:cNvPr id="5" name="Arrow: Down 4">
            <a:extLst>
              <a:ext uri="{FF2B5EF4-FFF2-40B4-BE49-F238E27FC236}">
                <a16:creationId xmlns:a16="http://schemas.microsoft.com/office/drawing/2014/main" id="{ED8F737E-010D-4DA1-9ECA-D80B389F08C4}"/>
              </a:ext>
            </a:extLst>
          </p:cNvPr>
          <p:cNvSpPr/>
          <p:nvPr/>
        </p:nvSpPr>
        <p:spPr>
          <a:xfrm>
            <a:off x="740403" y="1156385"/>
            <a:ext cx="1440160" cy="3830763"/>
          </a:xfrm>
          <a:prstGeom prst="downArrow">
            <a:avLst/>
          </a:prstGeom>
          <a:ln>
            <a:noFill/>
          </a:ln>
          <a:effectLst>
            <a:outerShdw blurRad="1651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292" name="Picture 4" descr="Qué significa macao? Qué es macao y definición">
            <a:extLst>
              <a:ext uri="{FF2B5EF4-FFF2-40B4-BE49-F238E27FC236}">
                <a16:creationId xmlns:a16="http://schemas.microsoft.com/office/drawing/2014/main" id="{4972DADE-4144-41BA-BC01-966E6CF270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862416" y="2679609"/>
            <a:ext cx="5184772" cy="2592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0" name="Picture 2" descr="Χάρτης του Μακάο στοκ εικόνα. εικόνα από kowloon - 45964661">
            <a:extLst>
              <a:ext uri="{FF2B5EF4-FFF2-40B4-BE49-F238E27FC236}">
                <a16:creationId xmlns:a16="http://schemas.microsoft.com/office/drawing/2014/main" id="{DE3EB8CF-90A9-493B-B87A-29E9A03790D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468"/>
          <a:stretch/>
        </p:blipFill>
        <p:spPr bwMode="auto">
          <a:xfrm rot="20616283">
            <a:off x="2095686" y="1400072"/>
            <a:ext cx="3831787" cy="2158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C870728-8879-4EA3-A3CE-802A2537F5EF}"/>
              </a:ext>
            </a:extLst>
          </p:cNvPr>
          <p:cNvCxnSpPr>
            <a:cxnSpLocks/>
          </p:cNvCxnSpPr>
          <p:nvPr/>
        </p:nvCxnSpPr>
        <p:spPr>
          <a:xfrm>
            <a:off x="4628525" y="2679609"/>
            <a:ext cx="5429875" cy="94388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1" name="Oval 10">
            <a:extLst>
              <a:ext uri="{FF2B5EF4-FFF2-40B4-BE49-F238E27FC236}">
                <a16:creationId xmlns:a16="http://schemas.microsoft.com/office/drawing/2014/main" id="{6E8BCBAE-F7C0-42B6-8BA6-B4CDC4D6F04F}"/>
              </a:ext>
            </a:extLst>
          </p:cNvPr>
          <p:cNvSpPr/>
          <p:nvPr/>
        </p:nvSpPr>
        <p:spPr>
          <a:xfrm>
            <a:off x="6726610" y="976321"/>
            <a:ext cx="1728192" cy="1584176"/>
          </a:xfrm>
          <a:prstGeom prst="ellipse">
            <a:avLst/>
          </a:prstGeom>
          <a:ln>
            <a:noFill/>
          </a:ln>
          <a:effectLst>
            <a:outerShdw blurRad="254000" dist="127000" dir="312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t>Μακάο</a:t>
            </a:r>
          </a:p>
        </p:txBody>
      </p:sp>
    </p:spTree>
    <p:extLst>
      <p:ext uri="{BB962C8B-B14F-4D97-AF65-F5344CB8AC3E}">
        <p14:creationId xmlns:p14="http://schemas.microsoft.com/office/powerpoint/2010/main" val="479137856"/>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1067</Words>
  <Application>Microsoft Office PowerPoint</Application>
  <PresentationFormat>Widescreen</PresentationFormat>
  <Paragraphs>104</Paragraphs>
  <Slides>45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Μεγάλες ανακαλύψεις</vt:lpstr>
      <vt:lpstr>ΣΥΝΕΠΕΙΕΣ ΤΩΝ ΑΝΑΚΑΛΥΨΕΩΝ</vt:lpstr>
      <vt:lpstr>Η κατάκτηση του Νέου Κόσμου  και οι αποικιακές αυτοκρατορίες</vt:lpstr>
      <vt:lpstr>Ισπανοί  και Πορτογάλοι  μοιράστηκαν  τις περιοχές</vt:lpstr>
      <vt:lpstr>Συνθήκη της Τορτεντζίλα - 1494</vt:lpstr>
      <vt:lpstr>Σφαγές τοπικών πληθυσμών, λεηλασίες, καταστροφές.</vt:lpstr>
      <vt:lpstr>PowerPoint Presentation</vt:lpstr>
      <vt:lpstr>Μια φωνή διαμαρτυρίας  για την τύχη των ιθαγενών</vt:lpstr>
      <vt:lpstr>Οι Πορτογάλοι ιδρύουν σειρά οργανωμένων εμπορικών σταθμών</vt:lpstr>
      <vt:lpstr>Η κυριαρχία τους δεν κρατά πολύ.</vt:lpstr>
      <vt:lpstr>Οι συνέπειες  των Ανακαλύψεων</vt:lpstr>
      <vt:lpstr>PowerPoint Presentation</vt:lpstr>
      <vt:lpstr>Αποικιοκρατία Οι ευρωπαϊκές δυνάμεις δημιουργούν αποικίες τις οποίες εκμεταλλεύονται</vt:lpstr>
      <vt:lpstr>Κόβεται η μεγάλη πίτα του κόσμου!</vt:lpstr>
      <vt:lpstr>PowerPoint Presentation</vt:lpstr>
      <vt:lpstr>PowerPoint Presentation</vt:lpstr>
      <vt:lpstr>Καταστροφή Προκολομβιανών πολιτισμών</vt:lpstr>
      <vt:lpstr>Δουλεμπόριο μαύρων Καραβιές σκλάβων φτάνουν στην Αμερική</vt:lpstr>
      <vt:lpstr>Το κέντρο βάρους στον Ατλαντικό Ωκεανό και τη Βόρεια Θάλασσα </vt:lpstr>
      <vt:lpstr>PowerPoint Presentation</vt:lpstr>
      <vt:lpstr>Θυμηθείτε τα λιμάνια της Χανσεατικής ένωσης</vt:lpstr>
      <vt:lpstr>Η Ευρώπη κέντρο του διεθνούς εμπορίου</vt:lpstr>
      <vt:lpstr>Το νόμισμα αποκλειστικό ανταλλακτικό μέσο και μέτρο όλων των αξιών </vt:lpstr>
      <vt:lpstr>Τα κεφάλαια επενδύονται σε τράπεζες, χρηματιστηριακές και ασφαλιστικές επιχειρήσεις</vt:lpstr>
      <vt:lpstr>Καπιταλισμός</vt:lpstr>
      <vt:lpstr>PowerPoint Presentation</vt:lpstr>
      <vt:lpstr>PowerPoint Presentation</vt:lpstr>
      <vt:lpstr>PowerPoint Presentation</vt:lpstr>
      <vt:lpstr>Αναπτύσσονται: Υφαντουργία, Μεταξουργία, Τυπογραφία </vt:lpstr>
      <vt:lpstr>PowerPoint Presentation</vt:lpstr>
      <vt:lpstr>Συνέπειες στην καθημερινή ζωή των ανθρώπων</vt:lpstr>
      <vt:lpstr>Τι έφεραν οι Ευρωπαίοι στην Αμερική;</vt:lpstr>
      <vt:lpstr>PowerPoint Presentation</vt:lpstr>
      <vt:lpstr>PowerPoint Presentation</vt:lpstr>
      <vt:lpstr>Ατζέκοι περιγράφουν επιδημία πανούκλας</vt:lpstr>
      <vt:lpstr>Επιδράσεις στους Ευρωπαίους</vt:lpstr>
      <vt:lpstr>Νέα προϊόντα!</vt:lpstr>
      <vt:lpstr>PowerPoint Presentation</vt:lpstr>
      <vt:lpstr>Νέα αρρώστια!</vt:lpstr>
      <vt:lpstr>Ανάπτυξη ποικίλων επιστημονικών κλάδων</vt:lpstr>
      <vt:lpstr>Η Ευρώπη μετά τις ανακαλύψεις Οικονομικές μεταβολές</vt:lpstr>
      <vt:lpstr>Κοινωνικός μετασχηματισμός</vt:lpstr>
      <vt:lpstr>Ανανέωση της σκέψης</vt:lpstr>
      <vt:lpstr>PowerPoint Presentation</vt:lpstr>
      <vt:lpstr>Μπορούμε να πούμε ότι οι ανακαλύψεις άλλαξαν τον κόσμο!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Μεγάλες ανακαλύψεις</dc:title>
  <dc:creator>Flora Vgontza</dc:creator>
  <cp:lastModifiedBy>Flora Vgontza</cp:lastModifiedBy>
  <cp:revision>7</cp:revision>
  <dcterms:created xsi:type="dcterms:W3CDTF">2023-03-20T23:30:45Z</dcterms:created>
  <dcterms:modified xsi:type="dcterms:W3CDTF">2023-03-21T00:13:11Z</dcterms:modified>
</cp:coreProperties>
</file>