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3" r:id="rId5"/>
    <p:sldId id="265" r:id="rId6"/>
    <p:sldId id="261" r:id="rId7"/>
    <p:sldId id="264" r:id="rId8"/>
    <p:sldId id="266" r:id="rId9"/>
    <p:sldId id="279" r:id="rId10"/>
    <p:sldId id="268" r:id="rId11"/>
    <p:sldId id="269" r:id="rId12"/>
    <p:sldId id="271" r:id="rId13"/>
    <p:sldId id="297" r:id="rId14"/>
    <p:sldId id="272" r:id="rId15"/>
    <p:sldId id="299" r:id="rId16"/>
    <p:sldId id="294" r:id="rId17"/>
    <p:sldId id="273" r:id="rId18"/>
    <p:sldId id="262" r:id="rId19"/>
    <p:sldId id="300" r:id="rId20"/>
    <p:sldId id="275" r:id="rId21"/>
    <p:sldId id="276" r:id="rId22"/>
    <p:sldId id="280" r:id="rId23"/>
    <p:sldId id="281" r:id="rId24"/>
    <p:sldId id="283" r:id="rId25"/>
    <p:sldId id="282" r:id="rId26"/>
    <p:sldId id="274" r:id="rId27"/>
    <p:sldId id="290" r:id="rId28"/>
    <p:sldId id="291" r:id="rId29"/>
    <p:sldId id="277" r:id="rId30"/>
    <p:sldId id="278" r:id="rId31"/>
    <p:sldId id="296" r:id="rId32"/>
    <p:sldId id="285" r:id="rId33"/>
    <p:sldId id="298" r:id="rId34"/>
    <p:sldId id="284" r:id="rId35"/>
    <p:sldId id="289" r:id="rId36"/>
    <p:sldId id="288" r:id="rId37"/>
    <p:sldId id="286" r:id="rId38"/>
    <p:sldId id="301" r:id="rId3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xmlns="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81C-1FCB-4DBA-8044-F1A0FCFD45A6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64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xmlns="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92B3-2D87-4CDF-B84B-C46E5F5D31F7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158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xmlns="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E57-47B1-47B0-B526-3153E4B1E729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826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xmlns="" id="{8997F1B7-1EE7-4EA5-A5A4-866F9A810C9F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7773D-8987-489A-A650-3D6F7D5C7C38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911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xmlns="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150C1-1D78-4D80-810D-E9E86F6E88AB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875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xmlns="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CBD8-1588-4B6B-B74D-87480DDE94C0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252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xmlns="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94440-721C-4D75-BD4F-4CFB3D51CDCA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7695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xmlns="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01A64-483B-4532-94FB-D8F90CB6DEE0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788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xmlns="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FB39-20FB-4E2E-B861-45B709B9C3C5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3233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xmlns="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8AC19-8BD6-476C-9770-8884373BCF00}" type="datetime1">
              <a:rPr lang="en-US" smtClean="0"/>
              <a:pPr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379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xmlns="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68C53-8AD1-4F09-9486-FB3406B99CFA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90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BA543EDD-D0D2-447F-B24F-3717AF4B109D}" type="datetime1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624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4.wdp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17023070" TargetMode="External"/><Relationship Id="rId2" Type="http://schemas.openxmlformats.org/officeDocument/2006/relationships/hyperlink" Target="https://padlet.com/floravivalamusica/gsfdcp59ss12dan4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B646C36-EEEC-4D52-8E8E-206F4CD8A3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08C40F4-6A24-4867-B726-B552DB080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6550" y="555675"/>
            <a:ext cx="4860256" cy="5696169"/>
            <a:chOff x="1481312" y="743744"/>
            <a:chExt cx="4860256" cy="45893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54BF10E-4559-4F28-91B0-3D0C2C4864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B0B5A20-FCFE-4AED-B5A3-91D3DE935C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D6CA2F4C-8E9E-4BCD-B6E8-A68A311CA6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967" y="460296"/>
            <a:ext cx="4860256" cy="569616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DD0BB0-1598-4890-A534-562FD8EFA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450" y="73590"/>
            <a:ext cx="5484281" cy="2545784"/>
          </a:xfrm>
        </p:spPr>
        <p:txBody>
          <a:bodyPr anchor="b">
            <a:normAutofit/>
          </a:bodyPr>
          <a:lstStyle/>
          <a:p>
            <a:r>
              <a:rPr lang="el-GR" sz="4000" dirty="0"/>
              <a:t>Οικονομια</a:t>
            </a:r>
            <a:br>
              <a:rPr lang="el-GR" sz="4000" dirty="0"/>
            </a:br>
            <a:r>
              <a:rPr lang="el-GR" sz="4000" dirty="0"/>
              <a:t>δυτικη ευρωπη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151695-82A9-4A47-A6D8-98FF962C1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1" y="4704080"/>
            <a:ext cx="4644502" cy="1131569"/>
          </a:xfrm>
        </p:spPr>
        <p:txBody>
          <a:bodyPr>
            <a:normAutofit lnSpcReduction="10000"/>
          </a:bodyPr>
          <a:lstStyle/>
          <a:p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ΠΛΗΘΥσμοσ – γεωργια, </a:t>
            </a:r>
          </a:p>
          <a:p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πολεισ</a:t>
            </a:r>
          </a:p>
          <a:p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εμποριο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D1A5E71-B6B6-486A-8CDC-C7ABD9B90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6210" y="245807"/>
            <a:ext cx="445835" cy="44583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004781B-698F-46D5-AADD-8AE9211719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6210" y="245807"/>
            <a:ext cx="445835" cy="445835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Graphic 212">
            <a:extLst>
              <a:ext uri="{FF2B5EF4-FFF2-40B4-BE49-F238E27FC236}">
                <a16:creationId xmlns:a16="http://schemas.microsoft.com/office/drawing/2014/main" xmlns="" id="{4FB204DF-284E-45F6-A017-79A4DF57BC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003" y="561378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3" name="Graphic 212">
            <a:extLst>
              <a:ext uri="{FF2B5EF4-FFF2-40B4-BE49-F238E27FC236}">
                <a16:creationId xmlns:a16="http://schemas.microsoft.com/office/drawing/2014/main" xmlns="" id="{96FD6442-EB7D-4992-8D41-0B7FFDCB43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0003" y="5613785"/>
            <a:ext cx="891066" cy="89106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36AB4F4D-DDED-496D-9457-3047DD589D4D}"/>
              </a:ext>
            </a:extLst>
          </p:cNvPr>
          <p:cNvSpPr/>
          <p:nvPr/>
        </p:nvSpPr>
        <p:spPr>
          <a:xfrm>
            <a:off x="2204720" y="2714753"/>
            <a:ext cx="1354607" cy="1816607"/>
          </a:xfrm>
          <a:prstGeom prst="downArrow">
            <a:avLst/>
          </a:prstGeom>
          <a:ln>
            <a:noFill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5F1BE9-1510-46E3-A4A7-F634BA36D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3318" y="3247565"/>
            <a:ext cx="5983895" cy="341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A28CB7F-62F2-4DDC-989A-EE86388D7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064976" y="197745"/>
            <a:ext cx="3413041" cy="294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8343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DEB2A-CE63-459C-85EA-925E9274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384" y="129899"/>
            <a:ext cx="8138191" cy="662582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Οι πόλεις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D83B1C-D958-4B55-87B8-818669C09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3384" y="938019"/>
            <a:ext cx="8678924" cy="579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1826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F957DB-127D-44D5-97D4-3155EF8B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04" y="0"/>
            <a:ext cx="7726680" cy="1325563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Ιδρύονται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νέες πόλεις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l-GR" sz="3200" dirty="0"/>
              <a:t>επεκτείνονται οι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παλαιοί οικισμοί, </a:t>
            </a:r>
            <a:r>
              <a:rPr lang="el-GR" sz="3200" dirty="0"/>
              <a:t>χτίζονται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φρούρια!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396909-C63B-4531-9D9B-9BB175B87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517" y="1490294"/>
            <a:ext cx="10515600" cy="2854961"/>
          </a:xfrm>
        </p:spPr>
        <p:txBody>
          <a:bodyPr>
            <a:normAutofit fontScale="92500" lnSpcReduction="10000"/>
          </a:bodyPr>
          <a:lstStyle/>
          <a:p>
            <a:r>
              <a:rPr lang="el-GR" sz="3200" dirty="0"/>
              <a:t>Επηρεάζεται η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ύπαιθρος</a:t>
            </a:r>
          </a:p>
          <a:p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Καταμερισμός εργασίας</a:t>
            </a:r>
          </a:p>
          <a:p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Νερόμυλος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κύρια πηγή ενέργειας</a:t>
            </a:r>
          </a:p>
          <a:p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Ανεμόμυλος (τέλη 12</a:t>
            </a:r>
            <a:r>
              <a:rPr lang="el-GR" sz="32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ου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αι.)</a:t>
            </a:r>
          </a:p>
          <a:p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Πόλεις  κέντρα εντατικής οικοδόμησης + συναλλαγών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E28BDAFA-E105-4B99-8BD1-6CD8355CD1F5}"/>
              </a:ext>
            </a:extLst>
          </p:cNvPr>
          <p:cNvSpPr/>
          <p:nvPr/>
        </p:nvSpPr>
        <p:spPr>
          <a:xfrm rot="2201068">
            <a:off x="6096002" y="1343101"/>
            <a:ext cx="975360" cy="990283"/>
          </a:xfrm>
          <a:prstGeom prst="downArrow">
            <a:avLst/>
          </a:prstGeom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1838352A-94B5-4A3B-B925-F71611DA3EF2}"/>
              </a:ext>
            </a:extLst>
          </p:cNvPr>
          <p:cNvSpPr/>
          <p:nvPr/>
        </p:nvSpPr>
        <p:spPr>
          <a:xfrm rot="18850487">
            <a:off x="1248683" y="4434524"/>
            <a:ext cx="975360" cy="990283"/>
          </a:xfrm>
          <a:prstGeom prst="downArrow">
            <a:avLst/>
          </a:prstGeom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B65700A-913C-4BDE-ACFE-594A512745E9}"/>
              </a:ext>
            </a:extLst>
          </p:cNvPr>
          <p:cNvSpPr txBox="1">
            <a:spLocks/>
          </p:cNvSpPr>
          <p:nvPr/>
        </p:nvSpPr>
        <p:spPr>
          <a:xfrm>
            <a:off x="2513511" y="5092225"/>
            <a:ext cx="862076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200" dirty="0"/>
              <a:t>Διαδίδονται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τεχνικές</a:t>
            </a:r>
            <a:r>
              <a:rPr lang="el-GR" sz="3200" dirty="0"/>
              <a:t> και νέες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ιδέες</a:t>
            </a:r>
            <a:r>
              <a:rPr lang="el-GR" sz="3200" dirty="0"/>
              <a:t> </a:t>
            </a:r>
          </a:p>
          <a:p>
            <a:r>
              <a:rPr lang="el-GR" sz="3200" dirty="0"/>
              <a:t>Αναλαμβάνουν δηλαδή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πόλεις </a:t>
            </a:r>
            <a:r>
              <a:rPr lang="el-GR" sz="3200" dirty="0"/>
              <a:t>τον ρόλο που έπαιζαν τα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Μοναστήρια</a:t>
            </a:r>
            <a:r>
              <a:rPr lang="el-GR" sz="3200" dirty="0"/>
              <a:t> στον πρώιμο Μεσαίωνα</a:t>
            </a:r>
            <a:r>
              <a:rPr lang="en-US" sz="3200" dirty="0"/>
              <a:t>.</a:t>
            </a:r>
            <a:endParaRPr lang="el-GR" sz="3200" dirty="0"/>
          </a:p>
        </p:txBody>
      </p:sp>
      <p:pic>
        <p:nvPicPr>
          <p:cNvPr id="7172" name="Picture 4" descr="This Medieval Town is Built Inside a Crater and Composed of Millions of  Diamonds | ArchDaily">
            <a:extLst>
              <a:ext uri="{FF2B5EF4-FFF2-40B4-BE49-F238E27FC236}">
                <a16:creationId xmlns:a16="http://schemas.microsoft.com/office/drawing/2014/main" xmlns="" id="{0E4DCC40-D959-4C95-B707-8EB70E96E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3558" y="0"/>
            <a:ext cx="4395588" cy="31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778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571C5-AE56-4E01-8F7F-06626BD9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289" y="565280"/>
            <a:ext cx="3469640" cy="904875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Οι πόλεις </a:t>
            </a:r>
            <a:b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γίνονται...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6904C1-38E3-4A14-9CDF-61726CB17E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27" b="3251"/>
          <a:stretch/>
        </p:blipFill>
        <p:spPr>
          <a:xfrm>
            <a:off x="8829041" y="-139808"/>
            <a:ext cx="3362960" cy="522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C7F1985-057A-4D86-A441-499A5E0CB8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0" t="23268" r="4270" b="11492"/>
          <a:stretch/>
        </p:blipFill>
        <p:spPr>
          <a:xfrm>
            <a:off x="7045412" y="-31778"/>
            <a:ext cx="2056039" cy="208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746C50-A5FC-4E0D-8F28-0E8BEBF142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1" r="10661"/>
          <a:stretch/>
        </p:blipFill>
        <p:spPr>
          <a:xfrm>
            <a:off x="0" y="3161772"/>
            <a:ext cx="2366056" cy="367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1E0B56-126D-401E-A35E-5F7493B350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1" t="11633" r="14186" b="22169"/>
          <a:stretch/>
        </p:blipFill>
        <p:spPr>
          <a:xfrm>
            <a:off x="8451452" y="4281622"/>
            <a:ext cx="4118138" cy="244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ΠΟΛΕΙΣ&#10;ΚΕΝΤΡΟ&#10;ΕΜΠΟΡΙΟΥ&#10;ΒΙΟΤΕΧΝΙΑΣ ΤΕΧΝΟΛΟΓΙΑΣ&#10;ΤΡΑΠΕΖΙΚΩΝ&#10;ΕΡΓΑΣΙΩΝ&#10; ">
            <a:extLst>
              <a:ext uri="{FF2B5EF4-FFF2-40B4-BE49-F238E27FC236}">
                <a16:creationId xmlns:a16="http://schemas.microsoft.com/office/drawing/2014/main" xmlns="" id="{1DF4FBEA-44AC-4AA0-A38C-8DAD481C5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16708" r="-3678" b="2004"/>
          <a:stretch/>
        </p:blipFill>
        <p:spPr bwMode="auto">
          <a:xfrm>
            <a:off x="1565034" y="1893539"/>
            <a:ext cx="8788006" cy="536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20F9895-FCC2-451C-9586-D365BFAB8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81" t="15560" r="10145" b="21103"/>
          <a:stretch/>
        </p:blipFill>
        <p:spPr bwMode="auto">
          <a:xfrm>
            <a:off x="2307041" y="-31777"/>
            <a:ext cx="1892036" cy="219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D78943F-A814-474C-8DA6-4D54C8527FA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28" r="11428" b="11940"/>
          <a:stretch/>
        </p:blipFill>
        <p:spPr>
          <a:xfrm>
            <a:off x="-35529" y="-31778"/>
            <a:ext cx="2211084" cy="312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16731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6571C5-AE56-4E01-8F7F-06626BD9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00" y="0"/>
            <a:ext cx="3469640" cy="2310000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Δημιουργείται ένα νέο κοινωνικό στρώμα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D78943F-A814-474C-8DA6-4D54C8527F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8" t="4336" r="2858" b="4336"/>
          <a:stretch/>
        </p:blipFill>
        <p:spPr>
          <a:xfrm>
            <a:off x="4920637" y="-3781978"/>
            <a:ext cx="7088483" cy="10639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1D165DB-244F-41A7-8E19-2BC0C991B7FC}"/>
              </a:ext>
            </a:extLst>
          </p:cNvPr>
          <p:cNvSpPr txBox="1">
            <a:spLocks/>
          </p:cNvSpPr>
          <p:nvPr/>
        </p:nvSpPr>
        <p:spPr>
          <a:xfrm>
            <a:off x="469900" y="4360652"/>
            <a:ext cx="3126740" cy="231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Οι αστοί </a:t>
            </a:r>
          </a:p>
          <a:p>
            <a:pPr algn="ctr"/>
            <a:r>
              <a:rPr lang="el-GR" sz="3600" dirty="0">
                <a:latin typeface="Comic Sans MS" panose="030F0702030302020204" pitchFamily="66" charset="0"/>
                <a:sym typeface="Wingdings" panose="05000000000000000000" pitchFamily="2" charset="2"/>
              </a:rPr>
              <a:t> συνδέονται με το άστυ </a:t>
            </a:r>
          </a:p>
          <a:p>
            <a:pPr algn="ctr"/>
            <a:r>
              <a:rPr lang="el-GR" sz="3600" dirty="0">
                <a:latin typeface="Comic Sans MS" panose="030F0702030302020204" pitchFamily="66" charset="0"/>
                <a:sym typeface="Wingdings" panose="05000000000000000000" pitchFamily="2" charset="2"/>
              </a:rPr>
              <a:t>(την πόλη)</a:t>
            </a:r>
            <a:endParaRPr lang="el-GR" sz="3600" dirty="0">
              <a:latin typeface="Comic Sans MS" panose="030F0702030302020204" pitchFamily="66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2F7B9B0C-557E-4FB9-B62F-FCE2F2DC8A4A}"/>
              </a:ext>
            </a:extLst>
          </p:cNvPr>
          <p:cNvSpPr/>
          <p:nvPr/>
        </p:nvSpPr>
        <p:spPr>
          <a:xfrm>
            <a:off x="1527416" y="2427022"/>
            <a:ext cx="1354607" cy="1816607"/>
          </a:xfrm>
          <a:prstGeom prst="downArrow">
            <a:avLst/>
          </a:prstGeom>
          <a:ln>
            <a:noFill/>
          </a:ln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1592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6B2D3-6CE8-48A6-906F-2CA7C8A9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0" y="194531"/>
            <a:ext cx="5928360" cy="1097280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Τεχνολογία</a:t>
            </a:r>
          </a:p>
        </p:txBody>
      </p:sp>
      <p:pic>
        <p:nvPicPr>
          <p:cNvPr id="11266" name="Picture 2" descr="ΤΕΧΝΙΚΕΣ ΕΞΕΛΙΞΕΙΣ&#10;ΤΕΧΝΙΚΕΣ&#10;ΕΞΕΛΙΞΕΙΣ&#10;ΝΕΡΟΜΥΛΟΣ&#10;ΝΕΡΟ=ΚΥΡΙΑ ΠΗΓΗ&#10;ΕΝΕΓΕΙΑΣ&#10;ΑΥΞΗΣΗ ΑΡΙΘΜΟΥ&#10;ΑΝΕΜΟΜΥΛΟΣ&#10;ΑΝΕΜΟΣ=ΚΥΡΙΑ&#10;ΠΗΓΗ ΕΝΕΡΓ...">
            <a:extLst>
              <a:ext uri="{FF2B5EF4-FFF2-40B4-BE49-F238E27FC236}">
                <a16:creationId xmlns:a16="http://schemas.microsoft.com/office/drawing/2014/main" xmlns="" id="{47FD4D86-40A6-476B-B85B-20CAE0391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67" b="1121"/>
          <a:stretch/>
        </p:blipFill>
        <p:spPr bwMode="auto">
          <a:xfrm>
            <a:off x="2844944" y="1214984"/>
            <a:ext cx="9115425" cy="551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he Tidal Mill - WH 15 Sem 1: Medieval Europe GM">
            <a:extLst>
              <a:ext uri="{FF2B5EF4-FFF2-40B4-BE49-F238E27FC236}">
                <a16:creationId xmlns:a16="http://schemas.microsoft.com/office/drawing/2014/main" xmlns="" id="{DDEFDE2A-7FF9-4222-AB79-E10DE1837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544" y="-1"/>
            <a:ext cx="4358544" cy="3159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8CA3B6B3-A0EF-4174-9B6C-32BFD66D2DCF}"/>
              </a:ext>
            </a:extLst>
          </p:cNvPr>
          <p:cNvSpPr/>
          <p:nvPr/>
        </p:nvSpPr>
        <p:spPr>
          <a:xfrm>
            <a:off x="4318000" y="2240580"/>
            <a:ext cx="1920076" cy="754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F45D3103-33A6-4014-97CD-63C74D92B863}"/>
              </a:ext>
            </a:extLst>
          </p:cNvPr>
          <p:cNvSpPr/>
          <p:nvPr/>
        </p:nvSpPr>
        <p:spPr>
          <a:xfrm>
            <a:off x="2499689" y="5057280"/>
            <a:ext cx="3738387" cy="754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268" name="Picture 4" descr="The Low Countries: the Middle Ages &amp; Modern Kingdoms in the Netherlands and  Belgium. | R. Crusoe &amp; Son">
            <a:extLst>
              <a:ext uri="{FF2B5EF4-FFF2-40B4-BE49-F238E27FC236}">
                <a16:creationId xmlns:a16="http://schemas.microsoft.com/office/drawing/2014/main" xmlns="" id="{4D0BF9A3-C738-4C2A-9E6A-4CFA2B6B4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05" r="10493" b="18663"/>
          <a:stretch/>
        </p:blipFill>
        <p:spPr bwMode="auto">
          <a:xfrm>
            <a:off x="0" y="3159742"/>
            <a:ext cx="2499689" cy="367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020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7BBCDD-DFC3-438E-9648-0897E1A3B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240" y="-1633220"/>
            <a:ext cx="11673840" cy="8755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023266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B1D188-201B-4292-8F85-ACC28197B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90696" y="0"/>
            <a:ext cx="8604776" cy="7390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AC0BCE-5982-4B0F-B660-C43378211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787750" y="0"/>
            <a:ext cx="4312066" cy="255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A6B419-722C-47F6-BBF9-70914F6D2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816856">
            <a:off x="8781983" y="2498098"/>
            <a:ext cx="3049930" cy="405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2881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6B2D3-6CE8-48A6-906F-2CA7C8A9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520" y="671606"/>
            <a:ext cx="3403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Βιοτεχνία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3182F987-3163-415B-B322-BE7E3DDE9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3" t="8466" r="-88" b="-1049"/>
          <a:stretch/>
        </p:blipFill>
        <p:spPr bwMode="auto">
          <a:xfrm>
            <a:off x="7691120" y="0"/>
            <a:ext cx="487598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0B727F-1D08-4971-81EC-DBCE79DBB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61" t="1392" r="7466" b="-1392"/>
          <a:stretch/>
        </p:blipFill>
        <p:spPr>
          <a:xfrm>
            <a:off x="-416560" y="-374878"/>
            <a:ext cx="4704080" cy="754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6E3CC6DB-7056-4421-A2AD-57424140EE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17"/>
          <a:stretch/>
        </p:blipFill>
        <p:spPr>
          <a:xfrm>
            <a:off x="4287520" y="2668775"/>
            <a:ext cx="3403600" cy="418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6632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DEB2A-CE63-459C-85EA-925E9274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280" y="358787"/>
            <a:ext cx="5308632" cy="681891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εμπόριο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4CC6913-C019-41BD-ADB3-E029E71C6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95120" y="1415150"/>
            <a:ext cx="4913792" cy="402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334FF3-33B0-43CC-A338-88D57C783B2E}"/>
              </a:ext>
            </a:extLst>
          </p:cNvPr>
          <p:cNvSpPr txBox="1"/>
          <p:nvPr/>
        </p:nvSpPr>
        <p:spPr>
          <a:xfrm>
            <a:off x="152400" y="5636181"/>
            <a:ext cx="10962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εμπόριο αναπτύσσεται από τα 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μέσα του 11</a:t>
            </a:r>
            <a:r>
              <a:rPr lang="el-GR" sz="28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ου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b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και τον 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12</a:t>
            </a:r>
            <a:r>
              <a:rPr lang="el-GR" sz="2800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αι. </a:t>
            </a:r>
          </a:p>
          <a:p>
            <a:pPr algn="ctr"/>
            <a:r>
              <a:rPr lang="el-GR" sz="2800" b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αφού το αγροτικό πλεόνασμα διατίθεται στις πόλεις.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2" descr="5. Οικονομικές μεταβολές στη Δυτική Ευρώπη&#10;Μπαθάιεο Κώζηαο&#10;history-logotexnia.blogspot.com&#10; Δκπνξηθόο δξόκνο ηεο κεζαηωλη...">
            <a:extLst>
              <a:ext uri="{FF2B5EF4-FFF2-40B4-BE49-F238E27FC236}">
                <a16:creationId xmlns:a16="http://schemas.microsoft.com/office/drawing/2014/main" xmlns="" id="{FE222E02-DF8F-4C9C-9ED7-2CC036D1E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4" t="24948" r="47492" b="12478"/>
          <a:stretch/>
        </p:blipFill>
        <p:spPr bwMode="auto">
          <a:xfrm>
            <a:off x="6842794" y="176272"/>
            <a:ext cx="4516086" cy="4597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241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xmlns="" id="{15FF8BD0-9070-45D9-8296-7E409C755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4" t="10489" r="4398" b="2519"/>
          <a:stretch/>
        </p:blipFill>
        <p:spPr>
          <a:xfrm>
            <a:off x="1432560" y="3248215"/>
            <a:ext cx="5222240" cy="3508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xmlns="" id="{B3846463-22A0-47F3-AD69-11434ADDF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995861" y="1"/>
            <a:ext cx="5307899" cy="6906190"/>
          </a:xfrm>
          <a:prstGeom prst="rect">
            <a:avLst/>
          </a:prstGeom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xmlns="" id="{CB7DD588-BED6-45DE-BD26-98408D236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5" t="1770" r="12205"/>
          <a:stretch/>
        </p:blipFill>
        <p:spPr>
          <a:xfrm>
            <a:off x="172720" y="0"/>
            <a:ext cx="4318000" cy="2931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1C0BB65-7ABC-45FB-AE1B-6B743101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780" y="358787"/>
            <a:ext cx="1677131" cy="224217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ψωμί</a:t>
            </a:r>
          </a:p>
        </p:txBody>
      </p:sp>
    </p:spTree>
    <p:extLst>
      <p:ext uri="{BB962C8B-B14F-4D97-AF65-F5344CB8AC3E}">
        <p14:creationId xmlns:p14="http://schemas.microsoft.com/office/powerpoint/2010/main" xmlns="" val="2681420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F957DB-127D-44D5-97D4-3155EF8B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γίνεται στα μέσα 11</a:t>
            </a:r>
            <a:r>
              <a:rPr lang="el-GR" b="1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ου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αιώνα στη Δύση;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396909-C63B-4531-9D9B-9BB175B87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Παρουσιάζονται στη Δυτική Ευρώπη και τη Βόρεια Ιταλία οι πρώτες ενδείξεις μιας αρχόμενης ακμής. Ο</a:t>
            </a:r>
          </a:p>
          <a:p>
            <a:r>
              <a:rPr lang="el-GR" sz="3200" dirty="0"/>
              <a:t>Ο 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πληθυσμός</a:t>
            </a:r>
            <a:r>
              <a:rPr lang="el-GR" sz="3200" dirty="0"/>
              <a:t> </a:t>
            </a:r>
            <a:r>
              <a:rPr lang="el-GR" sz="3200" dirty="0">
                <a:sym typeface="Wingdings" panose="05000000000000000000" pitchFamily="2" charset="2"/>
              </a:rPr>
              <a:t> αυξάνεται</a:t>
            </a:r>
          </a:p>
          <a:p>
            <a:r>
              <a:rPr lang="el-GR" sz="3200" dirty="0">
                <a:sym typeface="Wingdings" panose="05000000000000000000" pitchFamily="2" charset="2"/>
              </a:rPr>
              <a:t>Η αλλιεργούμενη 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γη</a:t>
            </a:r>
            <a:r>
              <a:rPr lang="el-GR" sz="3200" dirty="0">
                <a:sym typeface="Wingdings" panose="05000000000000000000" pitchFamily="2" charset="2"/>
              </a:rPr>
              <a:t>  επεκτείνεται</a:t>
            </a:r>
          </a:p>
          <a:p>
            <a:r>
              <a:rPr lang="el-GR" sz="3200" dirty="0">
                <a:sym typeface="Wingdings" panose="05000000000000000000" pitchFamily="2" charset="2"/>
              </a:rPr>
              <a:t>Το 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εμπόριο</a:t>
            </a:r>
            <a:r>
              <a:rPr lang="el-GR" sz="3200" dirty="0">
                <a:sym typeface="Wingdings" panose="05000000000000000000" pitchFamily="2" charset="2"/>
              </a:rPr>
              <a:t> και η 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βιοτεχνία</a:t>
            </a:r>
            <a:r>
              <a:rPr lang="el-GR" sz="3200" dirty="0">
                <a:sym typeface="Wingdings" panose="05000000000000000000" pitchFamily="2" charset="2"/>
              </a:rPr>
              <a:t>  ζωντανεύουν</a:t>
            </a:r>
          </a:p>
          <a:p>
            <a:r>
              <a:rPr lang="el-GR" sz="3200" dirty="0">
                <a:sym typeface="Wingdings" panose="05000000000000000000" pitchFamily="2" charset="2"/>
              </a:rPr>
              <a:t>Το 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χρήμα</a:t>
            </a:r>
            <a:r>
              <a:rPr lang="el-GR" sz="3200" dirty="0">
                <a:sym typeface="Wingdings" panose="05000000000000000000" pitchFamily="2" charset="2"/>
              </a:rPr>
              <a:t>  χρησιμοποιείται πάλι στις συναλλαγές</a:t>
            </a:r>
          </a:p>
          <a:p>
            <a:r>
              <a:rPr lang="el-GR" sz="3200" dirty="0">
                <a:sym typeface="Wingdings" panose="05000000000000000000" pitchFamily="2" charset="2"/>
              </a:rPr>
              <a:t>... ΙΔΡΥΟΝΤΑΙ  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ΝΕΕΣ ΠΟΛΕΙΣ!</a:t>
            </a:r>
            <a:endParaRPr lang="el-GR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093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6B2D3-6CE8-48A6-906F-2CA7C8A9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 αναπτύσσεται το εμπόριο;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16B8B8-2374-4F7F-8E32-530C2ADD7C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8" t="20049" r="3020" b="8024"/>
          <a:stretch/>
        </p:blipFill>
        <p:spPr>
          <a:xfrm>
            <a:off x="2037595" y="1756903"/>
            <a:ext cx="8264645" cy="472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275290AD-FB59-48C7-919B-DE803AD16AC3}"/>
              </a:ext>
            </a:extLst>
          </p:cNvPr>
          <p:cNvSpPr/>
          <p:nvPr/>
        </p:nvSpPr>
        <p:spPr>
          <a:xfrm>
            <a:off x="5608320" y="1102044"/>
            <a:ext cx="1158239" cy="1529396"/>
          </a:xfrm>
          <a:prstGeom prst="downArrow">
            <a:avLst/>
          </a:prstGeom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9254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6B2D3-6CE8-48A6-906F-2CA7C8A9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595" y="185811"/>
            <a:ext cx="5481718" cy="1325563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Μεγάλη ακτίνα δράσης</a:t>
            </a:r>
            <a:b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του εμπορίου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FADBFB-E349-4681-BFC3-AB5D009EE5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761"/>
          <a:stretch/>
        </p:blipFill>
        <p:spPr>
          <a:xfrm>
            <a:off x="3037734" y="2898260"/>
            <a:ext cx="6099441" cy="381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2297B3-2E74-44DF-AD68-C25B23E61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1203382">
            <a:off x="369939" y="165078"/>
            <a:ext cx="2965166" cy="311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B2CF5D-C2B6-4C84-93FD-58D6C2F0A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11" b="14473"/>
          <a:stretch/>
        </p:blipFill>
        <p:spPr>
          <a:xfrm rot="415527">
            <a:off x="9059720" y="3481552"/>
            <a:ext cx="3009175" cy="337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275290AD-FB59-48C7-919B-DE803AD16AC3}"/>
              </a:ext>
            </a:extLst>
          </p:cNvPr>
          <p:cNvSpPr/>
          <p:nvPr/>
        </p:nvSpPr>
        <p:spPr>
          <a:xfrm>
            <a:off x="5516880" y="1542035"/>
            <a:ext cx="1158239" cy="1325563"/>
          </a:xfrm>
          <a:prstGeom prst="downArrow">
            <a:avLst/>
          </a:prstGeom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CDDCE3-29B9-4B9B-9DBB-B792AC50A8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" t="4356" r="6073" b="4365"/>
          <a:stretch/>
        </p:blipFill>
        <p:spPr>
          <a:xfrm rot="21311383">
            <a:off x="9118004" y="153016"/>
            <a:ext cx="2746696" cy="313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C5A0C3-F0E0-4869-817D-751AF30F2A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5" r="3065"/>
          <a:stretch/>
        </p:blipFill>
        <p:spPr>
          <a:xfrm rot="706287">
            <a:off x="397304" y="3154625"/>
            <a:ext cx="2511466" cy="327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2461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775F03-ECE6-4F53-BF1C-DB8CBAC75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80" y="2366647"/>
            <a:ext cx="7117080" cy="5821679"/>
          </a:xfrm>
        </p:spPr>
        <p:txBody>
          <a:bodyPr>
            <a:normAutofit/>
          </a:bodyPr>
          <a:lstStyle/>
          <a:p>
            <a:r>
              <a:rPr lang="el-GR" dirty="0"/>
              <a:t>Δημιουργία </a:t>
            </a:r>
            <a:r>
              <a:rPr lang="el-GR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εμπορικών δρόμων </a:t>
            </a:r>
            <a:r>
              <a:rPr lang="el-GR" dirty="0"/>
              <a:t>μεταξύ των οικονομικών κέντρων της Δύσης, του Βυζαντίου και του μουσουλμανικού κόσμου</a:t>
            </a:r>
          </a:p>
          <a:p>
            <a:r>
              <a:rPr lang="el-GR" sz="3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Εμποροπανηγύρεις</a:t>
            </a:r>
            <a:r>
              <a:rPr lang="el-GR" dirty="0"/>
              <a:t>: Από τη Φλάνδρα και την Καμπανία και ύστερα σε όλη τη Δύση. Διαρκείς αγορές με προνόμια που εξελίσσονται και σε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χρηματοπιστωτικά κέντρα </a:t>
            </a:r>
            <a:r>
              <a:rPr lang="el-GR" dirty="0"/>
              <a:t>(αργυραμοιβοί, τραπεζίτες, πιστώσεις).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5B5409A-CDEB-4975-8F92-44FBAD55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6507480" cy="1131891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Ανάπτυξη εμπορίου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4AED21-3163-4361-BB8C-277294DAB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1601" y="3256280"/>
            <a:ext cx="4318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A73897AF-494A-4C2C-A259-437FA9B19D10}"/>
              </a:ext>
            </a:extLst>
          </p:cNvPr>
          <p:cNvSpPr/>
          <p:nvPr/>
        </p:nvSpPr>
        <p:spPr>
          <a:xfrm>
            <a:off x="3322320" y="1050611"/>
            <a:ext cx="1158239" cy="1234756"/>
          </a:xfrm>
          <a:prstGeom prst="downArrow">
            <a:avLst/>
          </a:prstGeom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435" name="Picture 3" descr="3.These two met at a caravan travel from Baldur's Gate to West Gate and  somewhere at Berdusk they lost. (18 Eleint 1362… | Medieval, Medieval life,  Combine pictures">
            <a:extLst>
              <a:ext uri="{FF2B5EF4-FFF2-40B4-BE49-F238E27FC236}">
                <a16:creationId xmlns:a16="http://schemas.microsoft.com/office/drawing/2014/main" xmlns="" id="{1A76EF1E-4DEB-46D1-A78F-20A390882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32" t="12218" r="6087" b="10685"/>
          <a:stretch/>
        </p:blipFill>
        <p:spPr bwMode="auto">
          <a:xfrm>
            <a:off x="7276859" y="71120"/>
            <a:ext cx="4762742" cy="296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3837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775F03-ECE6-4F53-BF1C-DB8CBAC75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686" y="35282"/>
            <a:ext cx="11496040" cy="1097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Κέντρα εμπορίου</a:t>
            </a:r>
            <a:r>
              <a:rPr lang="el-GR" dirty="0"/>
              <a:t>: οι ναυτικές ιταλικές πόλεις (Βενετία, Γένουα) Πράγα, Βρέμη, Μπριζ.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C4FB3B-620F-44F6-A7F7-B3F95A09FE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639260" y="676097"/>
            <a:ext cx="3428527" cy="186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1BACFA-8498-4DE2-B69E-9A7F430EB8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8149" y="1254759"/>
            <a:ext cx="2865120" cy="214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C9EDA9A-6695-4022-AD62-52F01580B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149465" y="3076099"/>
            <a:ext cx="5042535" cy="378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F6502DE-3CE4-44B9-9E23-4E766A1F7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354649" y="4023360"/>
            <a:ext cx="5038408" cy="283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team Workshop::Genova at the Middle ages~Renaissance">
            <a:extLst>
              <a:ext uri="{FF2B5EF4-FFF2-40B4-BE49-F238E27FC236}">
                <a16:creationId xmlns:a16="http://schemas.microsoft.com/office/drawing/2014/main" xmlns="" id="{FEC224F2-4682-419A-9E25-52C03DD8D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1" t="10796" r="6468" b="10796"/>
          <a:stretch/>
        </p:blipFill>
        <p:spPr bwMode="auto">
          <a:xfrm>
            <a:off x="4683759" y="4856480"/>
            <a:ext cx="2289811" cy="20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8711F1-17C8-4E9B-8D14-522EFE2897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80523" y="1425694"/>
            <a:ext cx="3706888" cy="247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FF74BB10-4EEF-4A54-B4A0-406FE6664C11}"/>
              </a:ext>
            </a:extLst>
          </p:cNvPr>
          <p:cNvSpPr txBox="1">
            <a:spLocks/>
          </p:cNvSpPr>
          <p:nvPr/>
        </p:nvSpPr>
        <p:spPr>
          <a:xfrm>
            <a:off x="4879265" y="921245"/>
            <a:ext cx="1630680" cy="556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Βενετία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968A5669-283C-4DC7-8859-C23015118EA8}"/>
              </a:ext>
            </a:extLst>
          </p:cNvPr>
          <p:cNvSpPr txBox="1">
            <a:spLocks/>
          </p:cNvSpPr>
          <p:nvPr/>
        </p:nvSpPr>
        <p:spPr>
          <a:xfrm>
            <a:off x="220346" y="3573663"/>
            <a:ext cx="1630680" cy="556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Πράγα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55531561-2C77-45AB-8609-40CB3EB06201}"/>
              </a:ext>
            </a:extLst>
          </p:cNvPr>
          <p:cNvSpPr txBox="1">
            <a:spLocks/>
          </p:cNvSpPr>
          <p:nvPr/>
        </p:nvSpPr>
        <p:spPr>
          <a:xfrm>
            <a:off x="5013324" y="4342725"/>
            <a:ext cx="1630680" cy="556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Γένοβα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FFA4F5EB-4DB2-4C32-9E97-99760D68BDF0}"/>
              </a:ext>
            </a:extLst>
          </p:cNvPr>
          <p:cNvSpPr txBox="1">
            <a:spLocks/>
          </p:cNvSpPr>
          <p:nvPr/>
        </p:nvSpPr>
        <p:spPr>
          <a:xfrm>
            <a:off x="10842859" y="2544644"/>
            <a:ext cx="1630680" cy="556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Βρέμη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405D8AF5-965B-4BE0-8DEB-3D2B4221DF03}"/>
              </a:ext>
            </a:extLst>
          </p:cNvPr>
          <p:cNvSpPr txBox="1">
            <a:spLocks/>
          </p:cNvSpPr>
          <p:nvPr/>
        </p:nvSpPr>
        <p:spPr>
          <a:xfrm>
            <a:off x="7304013" y="3129339"/>
            <a:ext cx="1630680" cy="556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Μπριζ</a:t>
            </a:r>
          </a:p>
        </p:txBody>
      </p:sp>
    </p:spTree>
    <p:extLst>
      <p:ext uri="{BB962C8B-B14F-4D97-AF65-F5344CB8AC3E}">
        <p14:creationId xmlns:p14="http://schemas.microsoft.com/office/powerpoint/2010/main" xmlns="" val="337559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775F03-ECE6-4F53-BF1C-DB8CBAC75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21921"/>
            <a:ext cx="12085320" cy="2362895"/>
          </a:xfrm>
        </p:spPr>
        <p:txBody>
          <a:bodyPr>
            <a:normAutofit fontScale="92500"/>
          </a:bodyPr>
          <a:lstStyle/>
          <a:p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Κυρίαρχοι του εμπορίου</a:t>
            </a:r>
            <a:r>
              <a:rPr lang="el-GR" dirty="0"/>
              <a:t>: </a:t>
            </a:r>
          </a:p>
          <a:p>
            <a:pPr marL="0" indent="0">
              <a:buNone/>
            </a:pPr>
            <a:r>
              <a:rPr lang="el-GR" dirty="0"/>
              <a:t>              Χριστιανοί και εβραίοι έμποροι, πλούσιες μονές</a:t>
            </a:r>
          </a:p>
          <a:p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Εμπορευόμενα αγαθά</a:t>
            </a:r>
            <a:r>
              <a:rPr lang="el-GR" dirty="0"/>
              <a:t>: δούλοι,  καταναλωτικά είδη, είδη πολυτελείας</a:t>
            </a:r>
          </a:p>
          <a:p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Ηπειρωτικοί δρόμοι</a:t>
            </a:r>
            <a:r>
              <a:rPr lang="el-GR" dirty="0"/>
              <a:t>: χρήση άμαξας και καραβανιών από μουλάρια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0F2689-1D70-454D-AE6A-AD459FD1A2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20" t="6982" r="6520" b="6841"/>
          <a:stretch/>
        </p:blipFill>
        <p:spPr>
          <a:xfrm>
            <a:off x="9155594" y="2555936"/>
            <a:ext cx="2894165" cy="410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A77902-2431-428C-B7A2-16DBB1646E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9" t="993" r="3364" b="2264"/>
          <a:stretch/>
        </p:blipFill>
        <p:spPr>
          <a:xfrm>
            <a:off x="-4177" y="2555937"/>
            <a:ext cx="4347077" cy="4134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F8175A-207B-4480-9E74-050FC4322A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4" r="6464"/>
          <a:stretch/>
        </p:blipFill>
        <p:spPr>
          <a:xfrm>
            <a:off x="4511320" y="2555936"/>
            <a:ext cx="4436148" cy="4096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05988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775F03-ECE6-4F53-BF1C-DB8CBAC75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51" y="2921876"/>
            <a:ext cx="6936555" cy="5183000"/>
          </a:xfrm>
        </p:spPr>
        <p:txBody>
          <a:bodyPr>
            <a:normAutofit/>
          </a:bodyPr>
          <a:lstStyle/>
          <a:p>
            <a:r>
              <a:rPr lang="el-GR" dirty="0"/>
              <a:t>Για τους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θαλάσσιους δρόμους </a:t>
            </a:r>
            <a:r>
              <a:rPr lang="el-GR" dirty="0"/>
              <a:t>χρησιμοποιούνται </a:t>
            </a:r>
            <a:r>
              <a:rPr lang="el-GR" sz="4000" dirty="0"/>
              <a:t>: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γαλέρες, κόγκες</a:t>
            </a:r>
          </a:p>
          <a:p>
            <a:r>
              <a:rPr lang="el-GR" sz="3200" dirty="0"/>
              <a:t>Από το 12ο αιώνα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l-GR" sz="3200" dirty="0"/>
              <a:t> χρήση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πυξίδας</a:t>
            </a:r>
            <a:r>
              <a:rPr lang="el-GR" sz="3200" dirty="0"/>
              <a:t> και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πρυμναίου πηδαλίου</a:t>
            </a:r>
          </a:p>
          <a:p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Ναυτικές εταιρείες</a:t>
            </a:r>
            <a:r>
              <a:rPr lang="el-GR" sz="3200" dirty="0"/>
              <a:t>: κυρίως στη Μεσόγειο. Τεράστια κέρδη.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63C1E2-8715-437D-AA65-CB71C6EC01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0" r="2457"/>
          <a:stretch/>
        </p:blipFill>
        <p:spPr>
          <a:xfrm>
            <a:off x="7576614" y="2734523"/>
            <a:ext cx="4418738" cy="394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ED90197-AEA8-4CBF-8DD5-6577B5D6CE14}"/>
              </a:ext>
            </a:extLst>
          </p:cNvPr>
          <p:cNvSpPr/>
          <p:nvPr/>
        </p:nvSpPr>
        <p:spPr>
          <a:xfrm rot="19977661">
            <a:off x="6782676" y="4981660"/>
            <a:ext cx="906066" cy="615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9B9B26-71A4-4D57-8D2C-4B66DE4A5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0350" y="224309"/>
            <a:ext cx="7289076" cy="236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525E46-F048-46DC-BC8D-C8F71E54C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370647">
            <a:off x="8285052" y="71361"/>
            <a:ext cx="3225580" cy="234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26558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EEB62-BA6C-4F10-ACF8-35ED733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8120" y="68737"/>
            <a:ext cx="10515600" cy="106304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εμποροπανηγύρεις</a:t>
            </a:r>
          </a:p>
        </p:txBody>
      </p:sp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CD0D63-D6E1-4ED6-955D-442A05AF9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52597" y="0"/>
            <a:ext cx="4610763" cy="177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8" descr="The Medieval Law Merchant: The Tyranny of a Construct – Brewminate">
            <a:extLst>
              <a:ext uri="{FF2B5EF4-FFF2-40B4-BE49-F238E27FC236}">
                <a16:creationId xmlns:a16="http://schemas.microsoft.com/office/drawing/2014/main" xmlns="" id="{4B4F38AE-CDD9-471C-A95D-8ECC3684E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75" t="7275" r="6240" b="3553"/>
          <a:stretch/>
        </p:blipFill>
        <p:spPr bwMode="auto">
          <a:xfrm>
            <a:off x="-40640" y="1284180"/>
            <a:ext cx="7696360" cy="561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6D2277-31CA-473B-BBB0-622342841E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8" r="2162" b="5171"/>
          <a:stretch/>
        </p:blipFill>
        <p:spPr>
          <a:xfrm>
            <a:off x="7655720" y="3621536"/>
            <a:ext cx="4459661" cy="316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03AA6144-885F-4855-869D-2B4ED1ED50AF}"/>
              </a:ext>
            </a:extLst>
          </p:cNvPr>
          <p:cNvSpPr txBox="1">
            <a:spLocks/>
          </p:cNvSpPr>
          <p:nvPr/>
        </p:nvSpPr>
        <p:spPr>
          <a:xfrm>
            <a:off x="8369709" y="1883489"/>
            <a:ext cx="3179662" cy="1925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Ξεκινούν από Φλάνδρα και γαλλική Καμπανία</a:t>
            </a:r>
          </a:p>
        </p:txBody>
      </p:sp>
    </p:spTree>
    <p:extLst>
      <p:ext uri="{BB962C8B-B14F-4D97-AF65-F5344CB8AC3E}">
        <p14:creationId xmlns:p14="http://schemas.microsoft.com/office/powerpoint/2010/main" xmlns="" val="304144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AC0BCE-5982-4B0F-B660-C43378211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02991" y="0"/>
            <a:ext cx="10681217" cy="718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633352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AC0BCE-5982-4B0F-B660-C43378211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-3219328"/>
            <a:ext cx="12192000" cy="10442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27236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EEB62-BA6C-4F10-ACF8-35ED733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9560" y="34745"/>
            <a:ext cx="763524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Χρηματοπιστωτικό </a:t>
            </a:r>
            <a:b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σύστημα</a:t>
            </a:r>
          </a:p>
        </p:txBody>
      </p:sp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CD0D63-D6E1-4ED6-955D-442A05AF97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034075" y="22110"/>
            <a:ext cx="4952006" cy="325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099347-A69F-43A7-BF8C-62F2BF2FC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6790" y="1576466"/>
            <a:ext cx="6440894" cy="5281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xmlns="" id="{4B4F38AE-CDD9-471C-A95D-8ECC3684E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" t="-8164" r="-892" b="29559"/>
          <a:stretch/>
        </p:blipFill>
        <p:spPr bwMode="auto">
          <a:xfrm>
            <a:off x="7687954" y="3166588"/>
            <a:ext cx="3874026" cy="3654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336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DEB2A-CE63-459C-85EA-925E9274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891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Γιατί αυξάνεται ο πληθυσμός;</a:t>
            </a:r>
          </a:p>
        </p:txBody>
      </p:sp>
      <p:pic>
        <p:nvPicPr>
          <p:cNvPr id="6146" name="Picture 2" descr="ΑΙΤΙΑ ΡΑΓΔΑΙΑΣ ΑΥΞΗΣΗΣ ΠΛΗΘΥΣΜΟΥ&#10;ΠΡΟΟΔΟΣ ΣΤΗ ΓΕΩΡΓΙΑ ΥΠΟΧΩΡΗΣΗ ΕΠΙΔΗΜΙΩΝ&#10;ΠΙΟ ΗΠΙΟ ΚΛΙΜΑ ΣΧΕΤΙΚΗ ΠΟΛΙΤΙΚΗ ΣΤΑΘΕΡΟΤΗΤΑ&#10;ΜΕΓΑΛ...">
            <a:extLst>
              <a:ext uri="{FF2B5EF4-FFF2-40B4-BE49-F238E27FC236}">
                <a16:creationId xmlns:a16="http://schemas.microsoft.com/office/drawing/2014/main" xmlns="" id="{D9B34335-20DA-4E91-9392-6C5972E27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81" b="4238"/>
          <a:stretch/>
        </p:blipFill>
        <p:spPr bwMode="auto">
          <a:xfrm>
            <a:off x="1888666" y="1575336"/>
            <a:ext cx="8414667" cy="482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7939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EEB62-BA6C-4F10-ACF8-35ED733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8120" y="68737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Ναυτικές εταιρείες</a:t>
            </a:r>
          </a:p>
        </p:txBody>
      </p:sp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xmlns="" id="{4B4F38AE-CDD9-471C-A95D-8ECC3684E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29" t="3225" r="5829"/>
          <a:stretch/>
        </p:blipFill>
        <p:spPr bwMode="auto">
          <a:xfrm>
            <a:off x="6939833" y="3149619"/>
            <a:ext cx="5252167" cy="370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Trade in the Middle Ages and Medieval Merchants - Medieval Weapons Info">
            <a:extLst>
              <a:ext uri="{FF2B5EF4-FFF2-40B4-BE49-F238E27FC236}">
                <a16:creationId xmlns:a16="http://schemas.microsoft.com/office/drawing/2014/main" xmlns="" id="{43F5B569-5F31-42F0-88D4-EA8F670AA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54" y="1696720"/>
            <a:ext cx="6775835" cy="5161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64BE984E-57FD-44F4-A887-896DD1C4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65" b="11465"/>
          <a:stretch/>
        </p:blipFill>
        <p:spPr bwMode="auto">
          <a:xfrm>
            <a:off x="8335930" y="224708"/>
            <a:ext cx="3526441" cy="257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083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7445E1-1956-461A-8202-B5E660C5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4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Συμπέρασμα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800" dirty="0">
                <a:latin typeface="Comic Sans MS" panose="030F0702030302020204" pitchFamily="66" charset="0"/>
              </a:rPr>
              <a:t>Βελτίωση συνθηκών ζωής στην Ευρώπη, ανάπτυξη ναυτιλίας, εμπορίου, βιοτεχνίας.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E44E94-6BF5-401B-8175-87F258C7AF20}"/>
              </a:ext>
            </a:extLst>
          </p:cNvPr>
          <p:cNvSpPr txBox="1"/>
          <p:nvPr/>
        </p:nvSpPr>
        <p:spPr>
          <a:xfrm>
            <a:off x="345440" y="3869141"/>
            <a:ext cx="11236960" cy="2517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Έτσι, παραχωρούνται στις πόλεις χάρτες ελευθεριών και διοικούνται από ευγενείς, αστούς και εκπροσώπους των συντεχνιών. 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3200" b="1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Ορισμένες πόλεις ενώνονται</a:t>
            </a:r>
            <a:r>
              <a:rPr lang="el-GR" sz="32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4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 «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Χάνσα</a:t>
            </a:r>
            <a:r>
              <a:rPr lang="el-GR" sz="24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η ένωση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 περίπου γερμανικών πόλεων</a:t>
            </a:r>
            <a:r>
              <a:rPr lang="el-GR" sz="18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θεωρείται από πολλούς ως ο πρώτος </a:t>
            </a:r>
            <a:r>
              <a:rPr lang="el-GR" sz="2400" b="1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προπομπός της Ευρωπαϊκής Ένωσης</a:t>
            </a:r>
            <a:r>
              <a:rPr lang="el-GR" sz="2400" dirty="0">
                <a:solidFill>
                  <a:srgbClr val="333333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14C7428E-77A4-4CAA-9115-B921659EB5F4}"/>
              </a:ext>
            </a:extLst>
          </p:cNvPr>
          <p:cNvSpPr/>
          <p:nvPr/>
        </p:nvSpPr>
        <p:spPr>
          <a:xfrm>
            <a:off x="5069840" y="2001724"/>
            <a:ext cx="1391920" cy="1636710"/>
          </a:xfrm>
          <a:prstGeom prst="downArrow">
            <a:avLst/>
          </a:prstGeom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51388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EEB62-BA6C-4F10-ACF8-35ED733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3200"/>
            <a:ext cx="12192000" cy="113127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ΧΑΝΣΕΑΤΙΚΗ ΕΝΩΣΗ</a:t>
            </a:r>
          </a:p>
        </p:txBody>
      </p:sp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AC0BCE-5982-4B0F-B660-C43378211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130890" y="1486878"/>
            <a:ext cx="12453779" cy="540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47613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1E7B55-520B-4DBE-AFC7-035F9E4A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10" y="0"/>
            <a:ext cx="10515600" cy="945931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Χανσεατική Ένωση τευτόνων εμπόρων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05F6EA-D1B7-46D6-B2B1-A66FC833E022}"/>
              </a:ext>
            </a:extLst>
          </p:cNvPr>
          <p:cNvSpPr txBox="1"/>
          <p:nvPr/>
        </p:nvSpPr>
        <p:spPr>
          <a:xfrm>
            <a:off x="502920" y="914400"/>
            <a:ext cx="1073404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l-GR" sz="2400" dirty="0">
                <a:latin typeface="Comic Sans MS" pitchFamily="66" charset="0"/>
              </a:rPr>
              <a:t>Η </a:t>
            </a: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Hanse</a:t>
            </a:r>
            <a:r>
              <a:rPr lang="el-GR" sz="2400" dirty="0">
                <a:latin typeface="Comic Sans MS" pitchFamily="66" charset="0"/>
              </a:rPr>
              <a:t>, αργότερα </a:t>
            </a: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Hansa</a:t>
            </a:r>
            <a:r>
              <a:rPr lang="el-GR" sz="2400" dirty="0">
                <a:latin typeface="Comic Sans MS" pitchFamily="66" charset="0"/>
              </a:rPr>
              <a:t>, ήταν η λέξη των Παλαιών </a:t>
            </a:r>
            <a:r>
              <a:rPr lang="el-GR" sz="2400" dirty="0" smtClean="0">
                <a:latin typeface="Comic Sans MS" pitchFamily="66" charset="0"/>
              </a:rPr>
              <a:t>Ά</a:t>
            </a:r>
            <a:r>
              <a:rPr lang="el-GR" sz="2400" dirty="0" smtClean="0">
                <a:latin typeface="Comic Sans MS" pitchFamily="66" charset="0"/>
              </a:rPr>
              <a:t>νω </a:t>
            </a:r>
            <a:r>
              <a:rPr lang="el-GR" sz="2400" dirty="0">
                <a:latin typeface="Comic Sans MS" pitchFamily="66" charset="0"/>
              </a:rPr>
              <a:t>Γερμανικών για για τη </a:t>
            </a:r>
            <a:r>
              <a:rPr lang="el-GR" sz="2400" b="1" dirty="0">
                <a:latin typeface="Comic Sans MS" pitchFamily="66" charset="0"/>
              </a:rPr>
              <a:t>φάλαγγα - νηοπομπή </a:t>
            </a:r>
            <a:r>
              <a:rPr lang="el-GR" sz="2400" dirty="0">
                <a:latin typeface="Comic Sans MS" pitchFamily="66" charset="0"/>
              </a:rPr>
              <a:t>και η ονομασία αυτή δόθηκε σε </a:t>
            </a:r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ομάδες εμπόρων</a:t>
            </a:r>
            <a:r>
              <a:rPr lang="el-GR" sz="2400" b="1" dirty="0">
                <a:latin typeface="Comic Sans MS" pitchFamily="66" charset="0"/>
              </a:rPr>
              <a:t> </a:t>
            </a:r>
            <a:r>
              <a:rPr lang="el-GR" sz="2400" dirty="0">
                <a:latin typeface="Comic Sans MS" pitchFamily="66" charset="0"/>
              </a:rPr>
              <a:t>που ταξίδευαν μεταξύ των Χανσεατικών πόλεων - είτε </a:t>
            </a:r>
            <a:r>
              <a:rPr lang="el-GR" sz="2400" b="1" dirty="0">
                <a:latin typeface="Comic Sans MS" pitchFamily="66" charset="0"/>
              </a:rPr>
              <a:t>χερσαία</a:t>
            </a:r>
            <a:r>
              <a:rPr lang="el-GR" sz="2400" dirty="0">
                <a:latin typeface="Comic Sans MS" pitchFamily="66" charset="0"/>
              </a:rPr>
              <a:t> είτε </a:t>
            </a:r>
            <a:r>
              <a:rPr lang="el-GR" sz="2400" b="1" dirty="0">
                <a:latin typeface="Comic Sans MS" pitchFamily="66" charset="0"/>
              </a:rPr>
              <a:t>θαλάσσια</a:t>
            </a:r>
            <a:r>
              <a:rPr lang="el-GR" sz="2400" dirty="0">
                <a:latin typeface="Comic Sans MS" pitchFamily="66" charset="0"/>
              </a:rPr>
              <a:t>. </a:t>
            </a:r>
          </a:p>
          <a:p>
            <a:pPr indent="457200" algn="just"/>
            <a:r>
              <a:rPr lang="el-GR" sz="2400" dirty="0">
                <a:latin typeface="Comic Sans MS" pitchFamily="66" charset="0"/>
              </a:rPr>
              <a:t>Οι ομάδες των εμπόρων ίδρυσαν την </a:t>
            </a: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ένωση</a:t>
            </a:r>
            <a:r>
              <a:rPr lang="el-GR" sz="2400" dirty="0">
                <a:latin typeface="Comic Sans MS" pitchFamily="66" charset="0"/>
              </a:rPr>
              <a:t> για να προστατεύσουν τα </a:t>
            </a:r>
            <a:r>
              <a:rPr lang="el-GR" sz="2400" b="1" dirty="0">
                <a:latin typeface="Comic Sans MS" pitchFamily="66" charset="0"/>
              </a:rPr>
              <a:t>οικονομικά συμφέροντα </a:t>
            </a:r>
            <a:r>
              <a:rPr lang="el-GR" sz="2400" dirty="0">
                <a:latin typeface="Comic Sans MS" pitchFamily="66" charset="0"/>
              </a:rPr>
              <a:t>και τα </a:t>
            </a:r>
            <a:r>
              <a:rPr lang="el-GR" sz="2400" b="1" dirty="0">
                <a:latin typeface="Comic Sans MS" pitchFamily="66" charset="0"/>
              </a:rPr>
              <a:t>διπλωματικά προνόμια </a:t>
            </a:r>
            <a:r>
              <a:rPr lang="el-GR" sz="2400" dirty="0">
                <a:latin typeface="Comic Sans MS" pitchFamily="66" charset="0"/>
              </a:rPr>
              <a:t>των </a:t>
            </a:r>
            <a:r>
              <a:rPr lang="el-GR" sz="2400" b="1" dirty="0">
                <a:latin typeface="Comic Sans MS" pitchFamily="66" charset="0"/>
              </a:rPr>
              <a:t>συντεχνιών</a:t>
            </a:r>
            <a:r>
              <a:rPr lang="el-GR" sz="2400" dirty="0">
                <a:latin typeface="Comic Sans MS" pitchFamily="66" charset="0"/>
              </a:rPr>
              <a:t> στις πόλεις και τις χώρες που συνδέονταν με αυτές, καθώς και στους εμπορικούς δρόμους που χρησιμοποιούσαν. </a:t>
            </a:r>
            <a:endParaRPr lang="en-US" sz="2400" dirty="0" smtClean="0">
              <a:latin typeface="Comic Sans MS" pitchFamily="66" charset="0"/>
            </a:endParaRPr>
          </a:p>
          <a:p>
            <a:pPr indent="457200" algn="just"/>
            <a:r>
              <a:rPr lang="el-GR" sz="2400" dirty="0" smtClean="0">
                <a:latin typeface="Comic Sans MS" pitchFamily="66" charset="0"/>
              </a:rPr>
              <a:t>Οι </a:t>
            </a:r>
            <a:r>
              <a:rPr lang="el-GR" sz="2400" dirty="0">
                <a:latin typeface="Comic Sans MS" pitchFamily="66" charset="0"/>
              </a:rPr>
              <a:t>Χανσεατικές πόλεις είχαν το δικό τους </a:t>
            </a:r>
            <a:r>
              <a:rPr lang="el-GR" sz="2400" b="1" dirty="0">
                <a:latin typeface="Comic Sans MS" pitchFamily="66" charset="0"/>
              </a:rPr>
              <a:t>νομικό σύστημα </a:t>
            </a:r>
            <a:r>
              <a:rPr lang="el-GR" sz="2400" dirty="0">
                <a:latin typeface="Comic Sans MS" pitchFamily="66" charset="0"/>
              </a:rPr>
              <a:t>και διατηρούσαν τους δικούς τους </a:t>
            </a:r>
            <a:r>
              <a:rPr lang="el-GR" sz="2400" b="1" dirty="0">
                <a:latin typeface="Comic Sans MS" pitchFamily="66" charset="0"/>
              </a:rPr>
              <a:t>στρατούς</a:t>
            </a:r>
            <a:r>
              <a:rPr lang="el-GR" sz="2400" dirty="0">
                <a:latin typeface="Comic Sans MS" pitchFamily="66" charset="0"/>
              </a:rPr>
              <a:t> για αμοιβαία προστασία και βοήθεια. Παρ 'όλα αυτά </a:t>
            </a: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ένωση δεν αποτελούσε κράτος</a:t>
            </a:r>
            <a:r>
              <a:rPr lang="el-GR" sz="2400" dirty="0">
                <a:latin typeface="Comic Sans MS" pitchFamily="66" charset="0"/>
              </a:rPr>
              <a:t>, ούτε μπορούσε να ονομαστεί συνομοσπονδία πόλεων - κρατών. </a:t>
            </a:r>
            <a:endParaRPr lang="en-US" sz="2400" dirty="0" smtClean="0">
              <a:latin typeface="Comic Sans MS" pitchFamily="66" charset="0"/>
            </a:endParaRPr>
          </a:p>
          <a:p>
            <a:pPr indent="457200" algn="just"/>
            <a:r>
              <a:rPr lang="el-GR" sz="2400" dirty="0" smtClean="0">
                <a:latin typeface="Comic Sans MS" pitchFamily="66" charset="0"/>
              </a:rPr>
              <a:t>Μόνο </a:t>
            </a:r>
            <a:r>
              <a:rPr lang="el-GR" sz="2400" dirty="0">
                <a:latin typeface="Comic Sans MS" pitchFamily="66" charset="0"/>
              </a:rPr>
              <a:t>ένας </a:t>
            </a:r>
            <a:r>
              <a:rPr lang="el-GR" sz="2400" b="1" dirty="0">
                <a:latin typeface="Comic Sans MS" pitchFamily="66" charset="0"/>
              </a:rPr>
              <a:t>πολύ μικρός αριθμός πόλεων </a:t>
            </a:r>
            <a:r>
              <a:rPr lang="el-GR" sz="2400" dirty="0">
                <a:latin typeface="Comic Sans MS" pitchFamily="66" charset="0"/>
              </a:rPr>
              <a:t>της ένωσης απολάμβανε </a:t>
            </a:r>
            <a:r>
              <a:rPr lang="el-GR" sz="2400" b="1" dirty="0">
                <a:latin typeface="Comic Sans MS" pitchFamily="66" charset="0"/>
              </a:rPr>
              <a:t>αυτονομία</a:t>
            </a:r>
            <a:r>
              <a:rPr lang="el-GR" sz="2400" dirty="0">
                <a:latin typeface="Comic Sans MS" pitchFamily="66" charset="0"/>
              </a:rPr>
              <a:t> και </a:t>
            </a:r>
            <a:r>
              <a:rPr lang="el-GR" sz="2400" b="1" dirty="0">
                <a:latin typeface="Comic Sans MS" pitchFamily="66" charset="0"/>
              </a:rPr>
              <a:t>ελευθερίες</a:t>
            </a:r>
            <a:r>
              <a:rPr lang="el-GR" sz="2400" dirty="0">
                <a:latin typeface="Comic Sans MS" pitchFamily="66" charset="0"/>
              </a:rPr>
              <a:t> συγκρίσιμες με εκείνες μιας ελεύθερης αυτόνομης πόλης της Αγίας Ρωμαϊκής Αυτοκρατορίας.</a:t>
            </a:r>
          </a:p>
        </p:txBody>
      </p:sp>
    </p:spTree>
    <p:extLst>
      <p:ext uri="{BB962C8B-B14F-4D97-AF65-F5344CB8AC3E}">
        <p14:creationId xmlns:p14="http://schemas.microsoft.com/office/powerpoint/2010/main" xmlns="" val="7607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EEB62-BA6C-4F10-ACF8-35ED733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10" y="5791823"/>
            <a:ext cx="7045960" cy="1325563"/>
          </a:xfrm>
        </p:spPr>
        <p:txBody>
          <a:bodyPr>
            <a:normAutofit/>
          </a:bodyPr>
          <a:lstStyle/>
          <a:p>
            <a:pPr algn="ctr"/>
            <a:r>
              <a:rPr lang="el-G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Λιμάνια της Χανσεατικής Ένωσης</a:t>
            </a:r>
          </a:p>
        </p:txBody>
      </p:sp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43F5B569-5F31-42F0-88D4-EA8F670AA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21287027">
            <a:off x="295627" y="1751223"/>
            <a:ext cx="6176496" cy="407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BDA578-B46B-4BCE-B735-A2EE212B6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2509" y="0"/>
            <a:ext cx="3972514" cy="1478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8">
            <a:extLst>
              <a:ext uri="{FF2B5EF4-FFF2-40B4-BE49-F238E27FC236}">
                <a16:creationId xmlns:a16="http://schemas.microsoft.com/office/drawing/2014/main" xmlns="" id="{4B4F38AE-CDD9-471C-A95D-8ECC3684E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81" b="7655"/>
          <a:stretch/>
        </p:blipFill>
        <p:spPr bwMode="auto">
          <a:xfrm>
            <a:off x="7203440" y="2160309"/>
            <a:ext cx="4849019" cy="4628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AC0BCE-5982-4B0F-B660-C43378211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466405" y="0"/>
            <a:ext cx="5052226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1799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AC0BCE-5982-4B0F-B660-C43378211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72913" y="1"/>
            <a:ext cx="1118195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7788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EEB62-BA6C-4F10-ACF8-35ED733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2" y="6132464"/>
            <a:ext cx="12036438" cy="702285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Χάρτης με τις πόλεις της Χανσεατικής Ένωσης</a:t>
            </a:r>
          </a:p>
        </p:txBody>
      </p:sp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B153B8-BCA3-4199-9D5B-D5AD0E144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43"/>
          <a:stretch/>
        </p:blipFill>
        <p:spPr>
          <a:xfrm>
            <a:off x="1767840" y="23251"/>
            <a:ext cx="8656320" cy="587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1116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AC0BCE-5982-4B0F-B660-C43378211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32108" y="1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4123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06364" y="2877098"/>
            <a:ext cx="10515600" cy="1325563"/>
          </a:xfrm>
        </p:spPr>
        <p:txBody>
          <a:bodyPr/>
          <a:lstStyle/>
          <a:p>
            <a:r>
              <a:rPr lang="el-GR" dirty="0" smtClean="0">
                <a:hlinkClick r:id="rId2"/>
              </a:rPr>
              <a:t>Οι δρόμοι του εμπορίου τον Μεσαίωνα</a:t>
            </a:r>
            <a:endParaRPr lang="el-GR" dirty="0"/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1011620" y="47531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/>
              </a:rPr>
              <a:t>Οικονομικές εξελίξεις στην Ευρώπη.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noProof="0" dirty="0" smtClean="0">
                <a:latin typeface="+mj-lt"/>
                <a:ea typeface="+mj-ea"/>
                <a:cs typeface="+mj-cs"/>
                <a:hlinkClick r:id="rId3"/>
              </a:rPr>
              <a:t>Πόσο καλά ξέρεις την Ευρώπη;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515007" y="528036"/>
            <a:ext cx="11508827" cy="1637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Πάμε στους χάρτες!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Η Γεωγραφία είναι η αδελφή της ιστορίας!</a:t>
            </a:r>
            <a:endParaRPr kumimoji="0" lang="el-GR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DEB2A-CE63-459C-85EA-925E9274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903" y="197485"/>
            <a:ext cx="8138191" cy="879475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 πληθυσμός και η γεωργία</a:t>
            </a:r>
          </a:p>
        </p:txBody>
      </p:sp>
      <p:pic>
        <p:nvPicPr>
          <p:cNvPr id="4098" name="Picture 2" descr="Feudalism and the role of villages in the early middle ages | Short history  website">
            <a:extLst>
              <a:ext uri="{FF2B5EF4-FFF2-40B4-BE49-F238E27FC236}">
                <a16:creationId xmlns:a16="http://schemas.microsoft.com/office/drawing/2014/main" xmlns="" id="{0E55EEA4-AB89-47FA-81A6-1193BE5F0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9258" y="1416411"/>
            <a:ext cx="7033484" cy="510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574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edieval Farming Technology Transforms Europe">
            <a:extLst>
              <a:ext uri="{FF2B5EF4-FFF2-40B4-BE49-F238E27FC236}">
                <a16:creationId xmlns:a16="http://schemas.microsoft.com/office/drawing/2014/main" xmlns="" id="{0195B7A6-CCA6-4622-9181-74893F13F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0515" y="0"/>
            <a:ext cx="125642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6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334FF3-33B0-43CC-A338-88D57C783B2E}"/>
              </a:ext>
            </a:extLst>
          </p:cNvPr>
          <p:cNvSpPr txBox="1"/>
          <p:nvPr/>
        </p:nvSpPr>
        <p:spPr>
          <a:xfrm>
            <a:off x="1076960" y="4720590"/>
            <a:ext cx="42367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γεωργία αναπτύσσεται </a:t>
            </a:r>
            <a:r>
              <a:rPr lang="el-GR" sz="2400" b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 έχουμε ουσιαστικά μία </a:t>
            </a:r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γεωργική επανάσταση</a:t>
            </a:r>
            <a:endParaRPr lang="el-G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Εισαγωγή: Από τον μεσαίωνα στα νεότερα χρόνια - Digital Zoot">
            <a:extLst>
              <a:ext uri="{FF2B5EF4-FFF2-40B4-BE49-F238E27FC236}">
                <a16:creationId xmlns:a16="http://schemas.microsoft.com/office/drawing/2014/main" xmlns="" id="{AFE80536-A8BE-429E-9125-3C9F77625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5795" y="108009"/>
            <a:ext cx="28194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dieval Farming">
            <a:extLst>
              <a:ext uri="{FF2B5EF4-FFF2-40B4-BE49-F238E27FC236}">
                <a16:creationId xmlns:a16="http://schemas.microsoft.com/office/drawing/2014/main" xmlns="" id="{ADAB4868-FB25-4C72-BE2F-9F1909014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8560" y="1970856"/>
            <a:ext cx="6293931" cy="489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Medieval Village Economy (Classroom Activity)">
            <a:extLst>
              <a:ext uri="{FF2B5EF4-FFF2-40B4-BE49-F238E27FC236}">
                <a16:creationId xmlns:a16="http://schemas.microsoft.com/office/drawing/2014/main" xmlns="" id="{25E77C02-D67D-4734-9E5C-B627FDCAC9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9" t="3772" r="2057" b="2129"/>
          <a:stretch/>
        </p:blipFill>
        <p:spPr bwMode="auto">
          <a:xfrm>
            <a:off x="-106680" y="-16510"/>
            <a:ext cx="6116320" cy="430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95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334FF3-33B0-43CC-A338-88D57C783B2E}"/>
              </a:ext>
            </a:extLst>
          </p:cNvPr>
          <p:cNvSpPr txBox="1"/>
          <p:nvPr/>
        </p:nvSpPr>
        <p:spPr>
          <a:xfrm>
            <a:off x="3500120" y="203200"/>
            <a:ext cx="51917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Τεχνολογικές καινοτομίες:</a:t>
            </a:r>
            <a:r>
              <a:rPr lang="el-GR" sz="2400" b="1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el-G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τροχοφόρο άροτρο</a:t>
            </a:r>
          </a:p>
        </p:txBody>
      </p:sp>
      <p:pic>
        <p:nvPicPr>
          <p:cNvPr id="3074" name="Picture 2" descr="The Tools of Medieval Agriculture – Brewminate">
            <a:extLst>
              <a:ext uri="{FF2B5EF4-FFF2-40B4-BE49-F238E27FC236}">
                <a16:creationId xmlns:a16="http://schemas.microsoft.com/office/drawing/2014/main" xmlns="" id="{7E1EE2AD-F8E3-4C76-8D1B-26B5D006D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8320" y="1381760"/>
            <a:ext cx="8304000" cy="527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631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334FF3-33B0-43CC-A338-88D57C783B2E}"/>
              </a:ext>
            </a:extLst>
          </p:cNvPr>
          <p:cNvSpPr txBox="1"/>
          <p:nvPr/>
        </p:nvSpPr>
        <p:spPr>
          <a:xfrm>
            <a:off x="9852697" y="585470"/>
            <a:ext cx="2082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0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4τροχη άμαξα</a:t>
            </a:r>
            <a:endParaRPr lang="el-GR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3076" name="Picture 4" descr="Farming year in medieval times - A farmer's odyssey">
            <a:extLst>
              <a:ext uri="{FF2B5EF4-FFF2-40B4-BE49-F238E27FC236}">
                <a16:creationId xmlns:a16="http://schemas.microsoft.com/office/drawing/2014/main" xmlns="" id="{FF9D967C-C8FC-473D-B8AC-E7AF57DA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83988" y="-28575"/>
            <a:ext cx="10694445" cy="688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BF91DC-43AA-415D-A23F-468B9EDC9BB3}"/>
              </a:ext>
            </a:extLst>
          </p:cNvPr>
          <p:cNvSpPr txBox="1"/>
          <p:nvPr/>
        </p:nvSpPr>
        <p:spPr>
          <a:xfrm>
            <a:off x="9987279" y="2505670"/>
            <a:ext cx="19482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Μεταλλικό υνί</a:t>
            </a:r>
          </a:p>
          <a:p>
            <a:pPr algn="ctr"/>
            <a:endParaRPr lang="el-G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algn="ctr"/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Περιλαίμιο στα υποζύγια</a:t>
            </a:r>
            <a:endParaRPr lang="el-GR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98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EEB62-BA6C-4F10-ACF8-35ED7338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-7461"/>
            <a:ext cx="10515600" cy="1325563"/>
          </a:xfrm>
        </p:spPr>
        <p:txBody>
          <a:bodyPr/>
          <a:lstStyle/>
          <a:p>
            <a:pPr algn="ctr"/>
            <a:r>
              <a:rPr lang="el-G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Γεωργική επανάσταση</a:t>
            </a:r>
          </a:p>
        </p:txBody>
      </p:sp>
      <p:sp>
        <p:nvSpPr>
          <p:cNvPr id="3" name="AutoShape 2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3A02359E-D354-4F90-82E2-67FA48D50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" name="AutoShape 4" descr="ΜΕΓΕΘΟΣ ΠΟΛΕΩΝ&#10;ΠΟΛΕΙΣ&#10;ΑΥΞΗΣΗ&#10;ΠΛΗΘΥΣΜΟΥ&#10;ΦΥΓΗ ΑΠΟ ΤΗΝ&#10;ΥΠΑΙΘΡΟ ΠΡΟΣ&#10;ΤΑ ΑΣΤΙΚΑ&#10;ΚΕΝΤΡΑ&#10;ΕΛΕΥΘΕΡΟΙ&#10;ΧΩΡΙΚΟΙ-&#10;ΔΟΥΛΟΠΑΡΟΙΚΟΙ&#10; ">
            <a:extLst>
              <a:ext uri="{FF2B5EF4-FFF2-40B4-BE49-F238E27FC236}">
                <a16:creationId xmlns:a16="http://schemas.microsoft.com/office/drawing/2014/main" xmlns="" id="{A8D56A7C-243F-4FBC-B665-F3678EB8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1325562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ΕΜΠΟΡΙΟ&#10;Νέα ναυτική τεχνολογία Νέοι δρόμοι&#10;Αύξηση πληθυσμού και&#10;παραγωγής&#10;εμποροπανήγυρεις&#10;Παράγοντες&#10;ανάπτυξης&#10; ">
            <a:extLst>
              <a:ext uri="{FF2B5EF4-FFF2-40B4-BE49-F238E27FC236}">
                <a16:creationId xmlns:a16="http://schemas.microsoft.com/office/drawing/2014/main" xmlns="" id="{9C4B1A16-CA54-4E31-BBE9-13392D0A37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7410" name="Picture 2" descr="Κεφάλαιο 3 Ενότητα 5 Οικονομικές μεταβολές στη Δυτική Ευρώπη">
            <a:extLst>
              <a:ext uri="{FF2B5EF4-FFF2-40B4-BE49-F238E27FC236}">
                <a16:creationId xmlns:a16="http://schemas.microsoft.com/office/drawing/2014/main" xmlns="" id="{3335469B-D3F3-48B8-987B-0FFEE62F3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0" t="17376" r="3019" b="6687"/>
          <a:stretch/>
        </p:blipFill>
        <p:spPr bwMode="auto">
          <a:xfrm>
            <a:off x="1524000" y="1318102"/>
            <a:ext cx="8371840" cy="5143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459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nkyShapesVTI">
  <a:themeElements>
    <a:clrScheme name="AnalogousFromDarkSeedLeftStep">
      <a:dk1>
        <a:srgbClr val="000000"/>
      </a:dk1>
      <a:lt1>
        <a:srgbClr val="FFFFFF"/>
      </a:lt1>
      <a:dk2>
        <a:srgbClr val="301D1B"/>
      </a:dk2>
      <a:lt2>
        <a:srgbClr val="F0F3F1"/>
      </a:lt2>
      <a:accent1>
        <a:srgbClr val="DD33AB"/>
      </a:accent1>
      <a:accent2>
        <a:srgbClr val="B621CB"/>
      </a:accent2>
      <a:accent3>
        <a:srgbClr val="8133DD"/>
      </a:accent3>
      <a:accent4>
        <a:srgbClr val="3F38D0"/>
      </a:accent4>
      <a:accent5>
        <a:srgbClr val="3372DD"/>
      </a:accent5>
      <a:accent6>
        <a:srgbClr val="21A7CB"/>
      </a:accent6>
      <a:hlink>
        <a:srgbClr val="3F59BF"/>
      </a:hlink>
      <a:folHlink>
        <a:srgbClr val="7F7F7F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unkyShapesVTI" id="{A7F40C41-3FB2-45B0-B0D6-DFB7FDD9B7AD}" vid="{C49381A0-09CD-46EE-B141-E2CDD87ABFE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548</Words>
  <Application>Microsoft Office PowerPoint</Application>
  <PresentationFormat>Προσαρμογή</PresentationFormat>
  <Paragraphs>79</Paragraphs>
  <Slides>38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38</vt:i4>
      </vt:variant>
    </vt:vector>
  </HeadingPairs>
  <TitlesOfParts>
    <vt:vector size="39" baseType="lpstr">
      <vt:lpstr>FunkyShapesVTI</vt:lpstr>
      <vt:lpstr>Οικονομια δυτικη ευρωπη</vt:lpstr>
      <vt:lpstr>Τι γίνεται στα μέσα 11ου αιώνα στη Δύση;</vt:lpstr>
      <vt:lpstr>Γιατί αυξάνεται ο πληθυσμός;</vt:lpstr>
      <vt:lpstr>Ο πληθυσμός και η γεωργία</vt:lpstr>
      <vt:lpstr>Διαφάνεια 5</vt:lpstr>
      <vt:lpstr>Διαφάνεια 6</vt:lpstr>
      <vt:lpstr>Διαφάνεια 7</vt:lpstr>
      <vt:lpstr>Διαφάνεια 8</vt:lpstr>
      <vt:lpstr>Γεωργική επανάσταση</vt:lpstr>
      <vt:lpstr>Οι πόλεις</vt:lpstr>
      <vt:lpstr>Ιδρύονται νέες πόλεις, επεκτείνονται οι παλαιοί οικισμοί, χτίζονται φρούρια!</vt:lpstr>
      <vt:lpstr>Οι πόλεις  γίνονται...</vt:lpstr>
      <vt:lpstr>Δημιουργείται ένα νέο κοινωνικό στρώμα</vt:lpstr>
      <vt:lpstr>Τεχνολογία</vt:lpstr>
      <vt:lpstr>Διαφάνεια 15</vt:lpstr>
      <vt:lpstr>Διαφάνεια 16</vt:lpstr>
      <vt:lpstr>Βιοτεχνία</vt:lpstr>
      <vt:lpstr>Το εμπόριο</vt:lpstr>
      <vt:lpstr>Το ψωμί</vt:lpstr>
      <vt:lpstr>Γιατί αναπτύσσεται το εμπόριο;</vt:lpstr>
      <vt:lpstr>Μεγάλη ακτίνα δράσης του εμπορίου</vt:lpstr>
      <vt:lpstr>Ανάπτυξη εμπορίου</vt:lpstr>
      <vt:lpstr>Διαφάνεια 23</vt:lpstr>
      <vt:lpstr>Διαφάνεια 24</vt:lpstr>
      <vt:lpstr>Διαφάνεια 25</vt:lpstr>
      <vt:lpstr>Οι εμποροπανηγύρεις</vt:lpstr>
      <vt:lpstr>Διαφάνεια 27</vt:lpstr>
      <vt:lpstr>Διαφάνεια 28</vt:lpstr>
      <vt:lpstr>Χρηματοπιστωτικό  σύστημα</vt:lpstr>
      <vt:lpstr>Ναυτικές εταιρείες</vt:lpstr>
      <vt:lpstr>Συμπέρασμα  Βελτίωση συνθηκών ζωής στην Ευρώπη, ανάπτυξη ναυτιλίας, εμπορίου, βιοτεχνίας.</vt:lpstr>
      <vt:lpstr>ΧΑΝΣΕΑΤΙΚΗ ΕΝΩΣΗ</vt:lpstr>
      <vt:lpstr>Η Χανσεατική Ένωση τευτόνων εμπόρων</vt:lpstr>
      <vt:lpstr>Λιμάνια της Χανσεατικής Ένωσης</vt:lpstr>
      <vt:lpstr>Διαφάνεια 35</vt:lpstr>
      <vt:lpstr>Χάρτης με τις πόλεις της Χανσεατικής Ένωσης</vt:lpstr>
      <vt:lpstr>Διαφάνεια 37</vt:lpstr>
      <vt:lpstr>Οι δρόμοι του εμπορίου τον Μεσαίωνα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Οικονομια δυτικη ευρωπη</dc:title>
  <dc:creator>Flora Vgontza</dc:creator>
  <cp:lastModifiedBy>hlea</cp:lastModifiedBy>
  <cp:revision>64</cp:revision>
  <dcterms:created xsi:type="dcterms:W3CDTF">2021-01-27T05:08:50Z</dcterms:created>
  <dcterms:modified xsi:type="dcterms:W3CDTF">2023-01-11T07:29:47Z</dcterms:modified>
</cp:coreProperties>
</file>