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0" r:id="rId3"/>
    <p:sldId id="282" r:id="rId4"/>
    <p:sldId id="283" r:id="rId5"/>
    <p:sldId id="284" r:id="rId6"/>
    <p:sldId id="285" r:id="rId7"/>
    <p:sldId id="288" r:id="rId8"/>
    <p:sldId id="286" r:id="rId9"/>
    <p:sldId id="287" r:id="rId10"/>
    <p:sldId id="257" r:id="rId11"/>
    <p:sldId id="289" r:id="rId12"/>
    <p:sldId id="258" r:id="rId13"/>
    <p:sldId id="281" r:id="rId14"/>
    <p:sldId id="261" r:id="rId15"/>
    <p:sldId id="269" r:id="rId16"/>
    <p:sldId id="270" r:id="rId17"/>
    <p:sldId id="262" r:id="rId18"/>
    <p:sldId id="274" r:id="rId19"/>
    <p:sldId id="264" r:id="rId20"/>
    <p:sldId id="275" r:id="rId21"/>
    <p:sldId id="271" r:id="rId22"/>
    <p:sldId id="276" r:id="rId23"/>
    <p:sldId id="273" r:id="rId24"/>
    <p:sldId id="277" r:id="rId25"/>
    <p:sldId id="259" r:id="rId26"/>
    <p:sldId id="266" r:id="rId27"/>
    <p:sldId id="267" r:id="rId28"/>
    <p:sldId id="268" r:id="rId29"/>
    <p:sldId id="280" r:id="rId30"/>
    <p:sldId id="278" r:id="rId31"/>
    <p:sldId id="263" r:id="rId32"/>
    <p:sldId id="279" r:id="rId3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3"/>
    <a:srgbClr val="422A00"/>
    <a:srgbClr val="58267E"/>
    <a:srgbClr val="FFD243"/>
    <a:srgbClr val="990033"/>
    <a:srgbClr val="FFDC6D"/>
    <a:srgbClr val="FF6600"/>
    <a:srgbClr val="FF9933"/>
    <a:srgbClr val="FFC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2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5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6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8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9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7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1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9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5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10/16/2021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39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tein-pagina.de/index.html?http://www.latein-pagina.de/iexplorer/ovids_metas.ht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rs_Amatori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idolon.pub/what-rhymes-with-venus-f71fa493aff7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-klooun.com/philosophy/ovidios-remedia-amoris-ta-antidota-tou-erot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tabook.gr/books/eghw-o-ovidios-jane-alison-14510?payment_with=PayPa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tagon.gr/epikairotita/44341534452-4434153445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6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8" name="Graphic 212">
            <a:extLst>
              <a:ext uri="{FF2B5EF4-FFF2-40B4-BE49-F238E27FC236}">
                <a16:creationId xmlns:a16="http://schemas.microsoft.com/office/drawing/2014/main" id="{A499C65A-9B02-4D7F-BD68-CD38D8805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30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70622" y="1755501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aphic 4">
            <a:extLst>
              <a:ext uri="{FF2B5EF4-FFF2-40B4-BE49-F238E27FC236}">
                <a16:creationId xmlns:a16="http://schemas.microsoft.com/office/drawing/2014/main" id="{1F4896D7-5AD0-4505-BCCD-82262CFE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035286" y="3429061"/>
            <a:ext cx="1861484" cy="1861513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3C04C31-4BBB-4AC5-A222-4E79BDDF6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90890F0-A440-4A5F-89E2-860A60425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9BA7632-2294-4740-BB61-DFA5017B7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025C556-497E-4B62-9131-98448B5A7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467884A-CD29-4BCE-A1A4-1E629953F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3A1BC11-A782-4A26-87D0-76C92BAB7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787142E-1022-4109-9141-85FF9C22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63BCB7E-36CC-4105-9CDA-BFB80F3FF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6EF2588-350F-4CCE-9BF8-799EC7196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A696712-7E60-48CD-A6F8-91754B090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244E95B-2BBF-4335-BEFC-BA135EF94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D692242-534C-4A58-90D7-43A781D23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C72B2EF-E5D1-46BF-B7FE-A9D174508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8805B31-6BA4-45FA-8180-436B2EC41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1B376A0-4543-4AE3-8071-5C746BAD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824AEB4-F797-4131-AD1A-BCB807B08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399A867-568D-43D3-8F17-6644C8D09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53DBA6-7A8F-4369-8F18-DC19A21B4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9167760-8210-45B7-96C9-462EB82D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B578C99-7B91-480A-B8CA-B9FB3AF1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F91670-E084-4B4B-9F86-75DD43CBE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FC99F2F-C73F-444D-B4BB-C02E463AB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F3FF604-A6A9-4EDC-868C-696B92122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8D6C5BB-BF17-4FE8-B611-578E8EBE9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80A8D66-3FA7-4C04-AEDC-D8F94AA43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DE9B826-6E87-4EF5-AA9D-F55BB3A21D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BAEEC53-BED0-4ACB-94B4-818158D7E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0709FE3-3633-4C01-AAD6-75ADD9395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0D68B00-260E-4EFC-A1FE-8B04EB5A7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60AF8DD-D1D2-43F3-83E5-ECF20A091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7B3F103-7F53-4D5E-B9A2-DE4F0B78D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BBECD20-3735-4F14-8816-26D648091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00687DC-38D4-44B7-BA7D-D8A0BA155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3AFC6B0-2B60-47B1-B854-A02279C70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9963332-7F58-48B9-9BAB-87C986F39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42BD313-0F6E-4DC3-B8A8-861289801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253CE00-9D58-4821-B362-2552C433B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E89086E-98CE-4697-8CE7-B2E7DB2E8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CE9357F-710D-4D3B-90C1-CF19E73F2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70ED7F2-AD38-47BC-B6A1-FF7E20AFD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2600E9C-0B0F-45ED-A2CF-DE0240B2B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07D2066-6599-4BD0-9CD5-7289EB1B8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BF96C0D-1DEE-47F2-A950-16BC0896F5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D254ABE-505D-4C6A-9267-BFB78FBB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22BBE38-BC6F-4DDE-BD6D-2B496CE4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046D1FA-C431-4F16-8BDD-71C614D79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F387987-DEF1-447C-BC86-281AC0B3D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808DF01-2715-4215-81F1-B8C178304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ED7F897-8A4F-4F3D-BFB1-738BCDCA9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B51B8B7-D508-44C3-AFC5-820557A94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FBC6B94-2A13-4303-AE51-334E386DA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7897959-2F8E-4A05-9EA8-5B0329B57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522AB50-D351-40F4-8A88-E856C1F27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21AFD52-C13F-4A20-B1DB-13C1A9A3D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E789B3B-F514-4E02-8C1A-2F85817AA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E473BAC-3DA1-4D63-9D6C-2B993665F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385DCF4-8F59-4838-B86C-2B3EF0BCE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EC5A02E-609A-4C39-A35D-E8D038F7C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AB67B18-1821-4367-A7B6-CC2FFF66D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FCAC56E-4767-4984-9FE7-2C3CA57D0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A1929ED-CEB2-4C49-B2ED-A206D3793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1D632F9-2F59-4C8D-B1BC-1CB0D15C3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3B9F80B-CAEF-442C-A218-E2B069545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26A626E-CC14-4106-8AD4-DB3D81CD6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CD710B8-B5DF-495F-ACEA-CFB9308CB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50C81D-B0B8-4DB8-A12C-B62944D0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EB82E53-B337-43EB-BFF8-1466F10E8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1DCEF3A-2B54-4AA2-9BFD-57EA4A246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F122967-34EF-4575-8E59-75D77FCD0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87EBF9D-3949-4CCE-BB87-978466834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8A1183F-B28F-4BAD-A14B-3940A6E92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81851B7-6D8F-454C-BBAA-498426069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9759A7A-483F-4DB0-8677-C6AB61E19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DD1E55B-DE82-4811-BB33-1468396D2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4B0251C-DACC-4A24-83BA-3D95F8D19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647EF9B-D99D-48C1-B61E-19B85F47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B55DF3C-DDF0-4B01-849E-46A663465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09149238-5A44-4264-84E6-DD25E7C0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6925C1-B440-4C1C-8829-2E6D9EE142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7B5BDB-32A7-4C47-A984-AF2316600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B5A7D9C-91C9-49A3-8AD5-DB49632FD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64B015D-AFCF-4AB2-AE58-A069B06DB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4407931-9375-400F-88AC-C63D4E9E9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54278B7-45C8-46E4-885A-69208D598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3A806AB0-FBD6-41CD-997C-A76266D37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19E2D6D-6D96-4348-954B-3657A0B0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794AABE-9C3E-4A8C-820F-0FDF65213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DBEC39D-5464-46CA-B62B-24826F1F4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41807973-667B-4780-B3AA-4ADC32DB3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70D793C-C9EE-467B-8385-42B6905A0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4695A53-78EB-4811-8BBC-4707F3016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576416F-0C2E-4D01-9357-5C73ADF85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A091FE22-8667-4F89-A333-BA9A0917E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CB779008-969D-4FA8-BB6C-3BBBCF919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DAF3B96-0DFB-44BA-959D-BF9643FFE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F66F5FF-98B2-4453-8175-EB602A6A0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51D9683-9D41-4058-B90B-99146FC2F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0907098D-1005-4522-BA21-F1534CBAC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FEF082-7E02-4ED8-B9D1-F0FC47FEC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429C269-222E-4EFB-97B9-08FA243CE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C460F7F-5702-4281-850B-59E4182A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329057C-293F-4933-9DEA-2463E66D4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274CBA8-6253-4229-AC37-1D7126639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B7ABAAD2-23FD-4AF4-8506-3CDDC5607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7A85620-3B33-477A-949C-3F221DCC2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247316E-E815-4CE3-9EC0-8DC8391EB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3D047E26-5A98-4B49-A453-C71D89450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40C95BF-A85B-4251-A817-35A7B4F71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A4FDA2F-E340-40E6-8678-8F4F9EB3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D94A3796-87FD-436D-8309-857F9B489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B20BE68-41F5-4E59-87CD-A8654B123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FD87938-B42E-45E5-ABB8-936E00A2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A46A837-6AA3-4099-8055-251ED6D7D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B9D871B1-B4D0-4667-B5FA-21AE12E50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477E102A-1E9D-44C8-9DA0-1B4B61444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2DB4921-ECFC-42CD-B91B-56AB1FE26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156177C-2880-4AAF-BFC7-C3EA4AD09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7C807E0-34AB-4AC3-A674-D7E438C60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93AD80AB-575A-4D50-A561-CE310E06B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E4C11A99-7E93-4B54-B1CE-D90D45325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25A3E814-2D04-4881-B9E9-81ADDC0C9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73D9FB4-F4AF-4974-A734-C9300D21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081A1414-A8F5-43F1-BA51-B058EF2C0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41588DC-3C7F-4695-A42A-B5ABEA8B5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884DF6D-4C87-4B4A-A918-B3F3C8BE3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CF26F2A0-B8D0-48D4-A9A9-BEB75CFF1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A9177E1-A6DC-4200-9D85-31A348E02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7DA218E3-83A8-45E8-B2E3-4B693606C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31E51433-E260-493C-8A94-FCE7FD9BA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A74FFD3-BE5F-435D-AC22-825B6E049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3420F88-93EB-4790-A2BD-EFF61E77B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3875302B-159F-4E81-AD49-154BAA8F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E9966CE-BC06-4CEB-877D-34D9D1C2E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89924EA-8A9B-4ED5-8CF2-E184EE89D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300C1FB1-E227-40EE-A773-071D080B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14F26B5D-6E35-40E8-90DF-FD65CB33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59D8F05-F701-45A6-9377-454642C21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F57ACF8-D510-4715-B964-20D980558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51053CDD-687F-481B-86FB-56DA74C55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6B24CA5-1578-43AE-8ED8-CB9F7EA62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3208550-AB5B-4E2B-914A-270D3016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4120D7E-20EE-4413-A541-781EA435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9C0CC66E-BFF1-47FD-8C37-092016FBE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9D9AD44-3983-44A2-9DBA-6C5FF3C47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1915592-B946-43D1-AE24-B72B17FC5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3AC48622-C7DC-416F-B14F-AB0C6A3EF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C122E9A7-0590-453C-AC3A-88265131C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8246847-0B72-46B3-9243-7A7B92E21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07FF669-6E9C-47DF-A1A0-667669279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06905CAD-DCDC-4965-969E-3BA793FCA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7E82B7F4-81C1-4A48-A3C9-B9DE741C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D306B7-0050-4206-8020-D3F81BC46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BE50823B-85BA-4734-A0E5-99F2D027C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F26CEA8-889B-4F33-AE59-91F66E160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E64E5726-D6A2-4541-9EB4-0D455BFB1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5A9478C-31E8-4C23-856A-5B4D6936B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D4D55AFD-7163-47DF-8918-6BCF397B5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0C5BF88-D776-4C9B-89BD-85EE0DCE8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0A0347C6-25EE-4289-B805-750B30ABB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C83C9E0-7820-4EA4-B9AA-AD6E0719F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7E1B6DEA-553D-4733-9A45-3A28D118B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E647149-B885-4A7D-B57E-A9762FF95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FFCDDD6-EA47-4BA4-914F-B4AD52A7D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18C5FC42-4A56-48D7-9C6F-EE6973256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E58746BA-672F-48B8-BA1D-E317498C1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5C60814-753C-4243-BD88-443E240D6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174EB8C9-709B-42D9-9948-434CAA5E0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786AB5B1-D0D7-4FE2-9A7D-BF9C01F7D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718E7606-3FC9-4354-BCF8-A980AE6DF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4" name="Title 1">
            <a:extLst>
              <a:ext uri="{FF2B5EF4-FFF2-40B4-BE49-F238E27FC236}">
                <a16:creationId xmlns:a16="http://schemas.microsoft.com/office/drawing/2014/main" id="{C5DB6681-2D33-4424-A63F-21A3367A5395}"/>
              </a:ext>
            </a:extLst>
          </p:cNvPr>
          <p:cNvSpPr txBox="1">
            <a:spLocks/>
          </p:cNvSpPr>
          <p:nvPr/>
        </p:nvSpPr>
        <p:spPr>
          <a:xfrm>
            <a:off x="378130" y="4742197"/>
            <a:ext cx="5766579" cy="1505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all" spc="1500" baseline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defRPr>
            </a:lvl1pPr>
          </a:lstStyle>
          <a:p>
            <a:r>
              <a:rPr lang="en-US" sz="4400" dirty="0">
                <a:solidFill>
                  <a:srgbClr val="FFCD2F"/>
                </a:solidFill>
                <a:latin typeface="Baston" panose="00000500000000000000" pitchFamily="50" charset="-95"/>
              </a:rPr>
              <a:t>O</a:t>
            </a:r>
            <a:r>
              <a:rPr lang="el-GR" sz="4400" dirty="0">
                <a:solidFill>
                  <a:srgbClr val="FFCD2F"/>
                </a:solidFill>
                <a:latin typeface="Baston" panose="00000500000000000000" pitchFamily="50" charset="-95"/>
              </a:rPr>
              <a:t>εξοριστοσ ποιητησ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CE9713-44AF-4E9C-89D1-25B1EF4739F0}"/>
              </a:ext>
            </a:extLst>
          </p:cNvPr>
          <p:cNvCxnSpPr>
            <a:cxnSpLocks/>
          </p:cNvCxnSpPr>
          <p:nvPr/>
        </p:nvCxnSpPr>
        <p:spPr>
          <a:xfrm>
            <a:off x="0" y="1317815"/>
            <a:ext cx="12192000" cy="14820"/>
          </a:xfrm>
          <a:prstGeom prst="line">
            <a:avLst/>
          </a:prstGeom>
          <a:ln w="571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B807662-8A61-4611-9BAF-7A2F1AEE2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475" y="184774"/>
            <a:ext cx="8112885" cy="92412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LECTIO prima</a:t>
            </a:r>
            <a:endParaRPr lang="el-GR" sz="4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6BC0B506-59CD-4154-B6B5-10D15FFD6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50" r="14748" b="-2"/>
          <a:stretch/>
        </p:blipFill>
        <p:spPr>
          <a:xfrm>
            <a:off x="6616740" y="1618348"/>
            <a:ext cx="4957679" cy="4957679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  <a:ln w="25400"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3E3B28A-A728-4C4B-97A1-5EA739546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032" y="2248198"/>
            <a:ext cx="2664882" cy="3113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4D11EDC-9653-46A4-BF92-C0EBFF6D171A}"/>
              </a:ext>
            </a:extLst>
          </p:cNvPr>
          <p:cNvSpPr/>
          <p:nvPr/>
        </p:nvSpPr>
        <p:spPr>
          <a:xfrm>
            <a:off x="10129507" y="44460"/>
            <a:ext cx="1158819" cy="1238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6" name="Title 1">
            <a:extLst>
              <a:ext uri="{FF2B5EF4-FFF2-40B4-BE49-F238E27FC236}">
                <a16:creationId xmlns:a16="http://schemas.microsoft.com/office/drawing/2014/main" id="{CC82384B-D99D-495B-B87E-A398F972839B}"/>
              </a:ext>
            </a:extLst>
          </p:cNvPr>
          <p:cNvSpPr txBox="1">
            <a:spLocks/>
          </p:cNvSpPr>
          <p:nvPr/>
        </p:nvSpPr>
        <p:spPr>
          <a:xfrm>
            <a:off x="7546040" y="5085024"/>
            <a:ext cx="8112885" cy="924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all" spc="1500" baseline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defRPr>
            </a:lvl1pPr>
          </a:lstStyle>
          <a:p>
            <a:pPr algn="l"/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ovidius</a:t>
            </a:r>
            <a:endParaRPr lang="el-GR" sz="3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65488E-A67D-407E-9686-E2F811586E78}"/>
              </a:ext>
            </a:extLst>
          </p:cNvPr>
          <p:cNvSpPr txBox="1"/>
          <p:nvPr/>
        </p:nvSpPr>
        <p:spPr>
          <a:xfrm>
            <a:off x="431629" y="1613605"/>
            <a:ext cx="3804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b="1" dirty="0">
                <a:solidFill>
                  <a:schemeClr val="accent2">
                    <a:lumMod val="75000"/>
                  </a:schemeClr>
                </a:solidFill>
                <a:latin typeface="Baston" panose="00000500000000000000" pitchFamily="50" charset="-95"/>
                <a:cs typeface="Calibri" panose="020F0502020204030204" pitchFamily="34" charset="0"/>
              </a:rPr>
              <a:t>Μάθημα 1</a:t>
            </a:r>
          </a:p>
        </p:txBody>
      </p:sp>
    </p:spTree>
    <p:extLst>
      <p:ext uri="{BB962C8B-B14F-4D97-AF65-F5344CB8AC3E}">
        <p14:creationId xmlns:p14="http://schemas.microsoft.com/office/powerpoint/2010/main" val="34046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2" grpId="0"/>
      <p:bldP spid="206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40556" y="-2405175"/>
            <a:ext cx="6030686" cy="125609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C5E3C-86F0-4345-9F3F-1BFDC3F4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942"/>
            <a:ext cx="10515600" cy="876198"/>
          </a:xfrm>
        </p:spPr>
        <p:txBody>
          <a:bodyPr>
            <a:normAutofit/>
          </a:bodyPr>
          <a:lstStyle/>
          <a:p>
            <a:pPr algn="ctr"/>
            <a:r>
              <a:rPr lang="el-GR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Τώρα</a:t>
            </a:r>
            <a:r>
              <a:rPr lang="el-GR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 </a:t>
            </a:r>
            <a:r>
              <a:rPr lang="el-G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sym typeface="Wingdings" panose="05000000000000000000" pitchFamily="2" charset="2"/>
              </a:rPr>
              <a:t>παμε στο κειμενο!</a:t>
            </a:r>
            <a:endParaRPr lang="el-G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105" y="1367135"/>
            <a:ext cx="9063789" cy="501269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Ovidius</a:t>
            </a:r>
            <a:r>
              <a:rPr lang="en-US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poēta</a:t>
            </a:r>
            <a:r>
              <a:rPr lang="en-US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terrā</a:t>
            </a:r>
            <a:r>
              <a:rPr lang="en-US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Ponticā</a:t>
            </a:r>
            <a:r>
              <a:rPr lang="en-US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exulat</a:t>
            </a:r>
            <a:r>
              <a:rPr lang="en-US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Epistulas</a:t>
            </a:r>
            <a:r>
              <a:rPr lang="en-US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Rōmam</a:t>
            </a:r>
            <a:r>
              <a:rPr lang="el-GR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scriptitat</a:t>
            </a:r>
            <a:r>
              <a:rPr lang="en-US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Epistulae</a:t>
            </a:r>
            <a:r>
              <a:rPr lang="en-US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plenae</a:t>
            </a:r>
            <a:r>
              <a:rPr lang="en-US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querelārum</a:t>
            </a:r>
            <a:r>
              <a:rPr lang="en-US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sunt.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Rōmam</a:t>
            </a:r>
            <a:r>
              <a:rPr lang="en-US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desiderat</a:t>
            </a:r>
            <a:r>
              <a:rPr lang="en-US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fortūnam</a:t>
            </a:r>
            <a:r>
              <a:rPr lang="el-GR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adversam</a:t>
            </a:r>
            <a:r>
              <a:rPr lang="en-US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deplōrat</a:t>
            </a:r>
            <a:r>
              <a:rPr lang="en-US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Narrat</a:t>
            </a:r>
            <a:r>
              <a:rPr lang="en-US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incolis</a:t>
            </a:r>
            <a:r>
              <a:rPr lang="en-US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barbaris</a:t>
            </a:r>
            <a:r>
              <a:rPr lang="en-US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et de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terrā</a:t>
            </a:r>
            <a:r>
              <a:rPr lang="en-US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gelidā</a:t>
            </a:r>
            <a:r>
              <a:rPr lang="en-US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Poētam</a:t>
            </a:r>
            <a:r>
              <a:rPr lang="en-US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curae</a:t>
            </a:r>
            <a:r>
              <a:rPr lang="el-GR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miseriae</a:t>
            </a:r>
            <a:r>
              <a:rPr lang="en-US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excruciant</a:t>
            </a:r>
            <a:r>
              <a:rPr lang="en-US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Epistulis</a:t>
            </a:r>
            <a:r>
              <a:rPr lang="en-US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contra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iniuriam</a:t>
            </a:r>
            <a:r>
              <a:rPr lang="en-US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repugnat</a:t>
            </a:r>
            <a:r>
              <a:rPr lang="en-US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Musa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unica</a:t>
            </a:r>
            <a:r>
              <a:rPr lang="el-GR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amīca</a:t>
            </a:r>
            <a:r>
              <a:rPr lang="en-US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poētae</a:t>
            </a:r>
            <a:r>
              <a:rPr lang="en-US" sz="3600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201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31516" y="-2304820"/>
            <a:ext cx="5448764" cy="125609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C5E3C-86F0-4345-9F3F-1BFDC3F4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916"/>
            <a:ext cx="10515600" cy="876198"/>
          </a:xfrm>
        </p:spPr>
        <p:txBody>
          <a:bodyPr>
            <a:normAutofit fontScale="90000"/>
          </a:bodyPr>
          <a:lstStyle/>
          <a:p>
            <a:pPr algn="ctr"/>
            <a:r>
              <a:rPr lang="el-GR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Πρώτα</a:t>
            </a:r>
            <a:r>
              <a:rPr lang="el-GR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 </a:t>
            </a:r>
            <a:r>
              <a:rPr lang="el-G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sym typeface="Wingdings" panose="05000000000000000000" pitchFamily="2" charset="2"/>
              </a:rPr>
              <a:t>υπογραμμίζω</a:t>
            </a:r>
            <a:r>
              <a:rPr lang="el-G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l-GR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τα...</a:t>
            </a:r>
            <a:r>
              <a:rPr lang="el-GR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sym typeface="Wingdings" panose="05000000000000000000" pitchFamily="2" charset="2"/>
              </a:rPr>
              <a:t>ρήματα!</a:t>
            </a:r>
            <a:endParaRPr lang="el-G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169" y="1528509"/>
            <a:ext cx="9063789" cy="501269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600" b="0" i="0" dirty="0" err="1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Ovidius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poēta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 in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terrā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Ponticā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exulat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Epistulas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Rōmam</a:t>
            </a:r>
            <a:r>
              <a:rPr lang="el-GR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scriptitat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Epistulae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plenae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querelārum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 </a:t>
            </a:r>
            <a:r>
              <a:rPr lang="en-US" sz="3600" b="1" i="0" dirty="0">
                <a:solidFill>
                  <a:srgbClr val="C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sunt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Rōmam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desiderat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 et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fortūnam</a:t>
            </a:r>
            <a:r>
              <a:rPr lang="el-GR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adversam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 </a:t>
            </a:r>
            <a:r>
              <a:rPr lang="en-US" sz="3600" b="0" i="0" dirty="0" err="1">
                <a:solidFill>
                  <a:srgbClr val="C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deplōrat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. </a:t>
            </a:r>
            <a:r>
              <a:rPr lang="en-US" sz="3600" b="0" i="0" dirty="0" err="1">
                <a:solidFill>
                  <a:srgbClr val="C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Narrat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 de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incolis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barbaris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 et de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terrā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gelidā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Poētam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curae</a:t>
            </a:r>
            <a:r>
              <a:rPr lang="el-GR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 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et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miseriae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 </a:t>
            </a:r>
            <a:r>
              <a:rPr lang="en-US" sz="3600" b="0" i="0" dirty="0" err="1">
                <a:solidFill>
                  <a:srgbClr val="C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excruciant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.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Epistulis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 contra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iniuriam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 </a:t>
            </a:r>
            <a:r>
              <a:rPr lang="en-US" sz="3600" b="0" i="0" dirty="0" err="1">
                <a:solidFill>
                  <a:srgbClr val="C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repugnat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. Musa </a:t>
            </a:r>
            <a:r>
              <a:rPr lang="en-US" sz="3600" b="1" i="0" dirty="0" err="1">
                <a:solidFill>
                  <a:srgbClr val="C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est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 unica</a:t>
            </a:r>
            <a:r>
              <a:rPr lang="el-GR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amīca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poētae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.</a:t>
            </a:r>
            <a:endParaRPr lang="el-G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6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28406" y="-2406729"/>
            <a:ext cx="5904708" cy="125882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960833-592A-4350-9AC4-48D3FDCD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073469"/>
          </a:xfrm>
        </p:spPr>
        <p:txBody>
          <a:bodyPr>
            <a:normAutofit/>
          </a:bodyPr>
          <a:lstStyle/>
          <a:p>
            <a:pPr algn="ctr"/>
            <a:r>
              <a:rPr lang="el-GR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ston" panose="00000500000000000000" pitchFamily="50" charset="-95"/>
              </a:rPr>
              <a:t>Λεξιλόγιο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5440" y="1414938"/>
            <a:ext cx="10515600" cy="4351338"/>
          </a:xfrm>
        </p:spPr>
        <p:txBody>
          <a:bodyPr>
            <a:noAutofit/>
          </a:bodyPr>
          <a:lstStyle/>
          <a:p>
            <a:pPr algn="just"/>
            <a:r>
              <a:rPr lang="en-US" sz="32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poēta</a:t>
            </a:r>
            <a:r>
              <a:rPr lang="en-US" sz="32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-ae </a:t>
            </a:r>
            <a:r>
              <a:rPr 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≤ </a:t>
            </a:r>
            <a:r>
              <a:rPr lang="el-GR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ποιητής</a:t>
            </a:r>
          </a:p>
          <a:p>
            <a:pPr algn="just"/>
            <a:r>
              <a:rPr lang="en-US" sz="3200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</a:t>
            </a:r>
            <a:r>
              <a:rPr lang="en-US" sz="3200" i="0" dirty="0">
                <a:solidFill>
                  <a:srgbClr val="FF66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l-GR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πρόθ. + αφ.) σε</a:t>
            </a:r>
          </a:p>
          <a:p>
            <a:pPr algn="just"/>
            <a:r>
              <a:rPr lang="en-US" sz="32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terra -ae </a:t>
            </a:r>
            <a:r>
              <a:rPr lang="el-GR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γη</a:t>
            </a:r>
            <a:r>
              <a:rPr lang="el-GR" sz="320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(1)</a:t>
            </a:r>
            <a:endParaRPr lang="el-GR" sz="3200" i="0" dirty="0">
              <a:solidFill>
                <a:schemeClr val="bg1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en-US" sz="3200" i="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Ponticus</a:t>
            </a:r>
            <a:r>
              <a:rPr lang="en-US" sz="3200" i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-a-um </a:t>
            </a:r>
            <a:r>
              <a:rPr lang="el-GR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Ποντικός, </a:t>
            </a:r>
          </a:p>
          <a:p>
            <a:pPr marL="0" indent="0" algn="just">
              <a:buNone/>
            </a:pPr>
            <a:r>
              <a:rPr lang="el-GR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                του Εύξεινου Πόντου</a:t>
            </a:r>
          </a:p>
          <a:p>
            <a:pPr algn="just"/>
            <a:r>
              <a:rPr lang="en-US" sz="3200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exulo</a:t>
            </a:r>
            <a:r>
              <a:rPr lang="en-US" sz="320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en-US" sz="320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1</a:t>
            </a:r>
            <a:r>
              <a:rPr 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l-GR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είμαι εξόριστος</a:t>
            </a:r>
          </a:p>
          <a:p>
            <a:pPr algn="just"/>
            <a:r>
              <a:rPr lang="en-US" sz="320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epistula</a:t>
            </a:r>
            <a:r>
              <a:rPr lang="en-US" sz="32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-ae </a:t>
            </a:r>
            <a:r>
              <a:rPr 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≤ </a:t>
            </a:r>
            <a:r>
              <a:rPr lang="el-GR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επιστολή</a:t>
            </a:r>
          </a:p>
          <a:p>
            <a:pPr algn="just"/>
            <a:r>
              <a:rPr lang="en-US" sz="3200" i="0" dirty="0" err="1"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R</a:t>
            </a:r>
            <a:r>
              <a:rPr lang="en-US" sz="320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ōma</a:t>
            </a:r>
            <a:r>
              <a:rPr lang="en-US" sz="32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-ae </a:t>
            </a:r>
            <a:r>
              <a:rPr lang="el-GR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η Ρώμη</a:t>
            </a:r>
          </a:p>
          <a:p>
            <a:pPr algn="just"/>
            <a:r>
              <a:rPr lang="en-US" sz="32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scriptito</a:t>
            </a:r>
            <a:r>
              <a:rPr lang="en-US" sz="320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,</a:t>
            </a:r>
            <a:r>
              <a:rPr 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1 </a:t>
            </a:r>
            <a:r>
              <a:rPr lang="el-GR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γράφω συχνά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1FCC84-1B80-4A44-A7C2-051D139C5AFF}"/>
              </a:ext>
            </a:extLst>
          </p:cNvPr>
          <p:cNvSpPr txBox="1"/>
          <p:nvPr/>
        </p:nvSpPr>
        <p:spPr>
          <a:xfrm>
            <a:off x="7203440" y="1414938"/>
            <a:ext cx="3627119" cy="36009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254000"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2800" u="sng" dirty="0">
                <a:solidFill>
                  <a:schemeClr val="bg1"/>
                </a:solidFill>
              </a:rPr>
              <a:t>Χρωματικός κώδικας</a:t>
            </a:r>
          </a:p>
          <a:p>
            <a:endParaRPr lang="el-GR" sz="1200" dirty="0">
              <a:solidFill>
                <a:schemeClr val="bg1"/>
              </a:solidFill>
            </a:endParaRPr>
          </a:p>
          <a:p>
            <a:r>
              <a:rPr lang="el-GR" sz="2800" b="1" dirty="0">
                <a:solidFill>
                  <a:srgbClr val="C00000"/>
                </a:solidFill>
              </a:rPr>
              <a:t>Κόκκινο</a:t>
            </a:r>
            <a:r>
              <a:rPr lang="el-GR" sz="2800" dirty="0">
                <a:solidFill>
                  <a:schemeClr val="bg1"/>
                </a:solidFill>
              </a:rPr>
              <a:t>: Ουσιαστικά</a:t>
            </a:r>
          </a:p>
          <a:p>
            <a:endParaRPr lang="el-GR" sz="1200" dirty="0">
              <a:solidFill>
                <a:schemeClr val="bg1"/>
              </a:solidFill>
            </a:endParaRPr>
          </a:p>
          <a:p>
            <a:r>
              <a:rPr lang="el-GR" sz="2800" b="1" dirty="0">
                <a:solidFill>
                  <a:srgbClr val="FF6600"/>
                </a:solidFill>
              </a:rPr>
              <a:t>Πορτοκαλί</a:t>
            </a:r>
            <a:r>
              <a:rPr lang="el-GR" sz="2800" dirty="0">
                <a:solidFill>
                  <a:schemeClr val="bg1"/>
                </a:solidFill>
              </a:rPr>
              <a:t>: Προθέσεις</a:t>
            </a:r>
          </a:p>
          <a:p>
            <a:endParaRPr lang="el-GR" sz="1200" dirty="0">
              <a:solidFill>
                <a:schemeClr val="bg1"/>
              </a:solidFill>
            </a:endParaRPr>
          </a:p>
          <a:p>
            <a:r>
              <a:rPr lang="el-GR" sz="2800" b="1" dirty="0">
                <a:solidFill>
                  <a:schemeClr val="accent3">
                    <a:lumMod val="50000"/>
                  </a:schemeClr>
                </a:solidFill>
              </a:rPr>
              <a:t>Πράσινο</a:t>
            </a:r>
            <a:r>
              <a:rPr lang="el-GR" sz="2800" dirty="0">
                <a:solidFill>
                  <a:schemeClr val="bg1"/>
                </a:solidFill>
              </a:rPr>
              <a:t>: Επίθετα</a:t>
            </a:r>
          </a:p>
          <a:p>
            <a:endParaRPr lang="el-GR" sz="1200" dirty="0">
              <a:solidFill>
                <a:schemeClr val="bg1"/>
              </a:solidFill>
            </a:endParaRPr>
          </a:p>
          <a:p>
            <a:r>
              <a:rPr lang="el-GR" sz="2800" b="1" dirty="0">
                <a:solidFill>
                  <a:srgbClr val="002060"/>
                </a:solidFill>
              </a:rPr>
              <a:t>Μπλε</a:t>
            </a:r>
            <a:r>
              <a:rPr lang="el-GR" sz="2800" dirty="0">
                <a:solidFill>
                  <a:schemeClr val="bg1"/>
                </a:solidFill>
              </a:rPr>
              <a:t>: Ρήματα</a:t>
            </a:r>
          </a:p>
          <a:p>
            <a:endParaRPr lang="el-GR" sz="1200" dirty="0">
              <a:solidFill>
                <a:schemeClr val="bg1"/>
              </a:solidFill>
            </a:endParaRPr>
          </a:p>
          <a:p>
            <a:r>
              <a:rPr lang="el-GR" sz="2800" b="1" dirty="0">
                <a:solidFill>
                  <a:srgbClr val="7030A0"/>
                </a:solidFill>
              </a:rPr>
              <a:t>Μωβ</a:t>
            </a:r>
            <a:r>
              <a:rPr lang="el-GR" sz="2800" dirty="0">
                <a:solidFill>
                  <a:schemeClr val="bg1"/>
                </a:solidFill>
              </a:rPr>
              <a:t>: Σύνδεσμοι</a:t>
            </a:r>
          </a:p>
        </p:txBody>
      </p:sp>
    </p:spTree>
    <p:extLst>
      <p:ext uri="{BB962C8B-B14F-4D97-AF65-F5344CB8AC3E}">
        <p14:creationId xmlns:p14="http://schemas.microsoft.com/office/powerpoint/2010/main" val="1199696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73680"/>
            <a:ext cx="6644640" cy="124053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579120"/>
            <a:ext cx="10515600" cy="5831839"/>
          </a:xfrm>
        </p:spPr>
        <p:txBody>
          <a:bodyPr>
            <a:noAutofit/>
          </a:bodyPr>
          <a:lstStyle/>
          <a:p>
            <a:pPr algn="just"/>
            <a:r>
              <a:rPr lang="en-US" sz="3200" i="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plēnus</a:t>
            </a:r>
            <a:r>
              <a:rPr lang="en-US" sz="3200" i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-a -um </a:t>
            </a:r>
            <a:r>
              <a:rPr lang="el-GR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γεμάτος</a:t>
            </a:r>
          </a:p>
          <a:p>
            <a:pPr algn="just"/>
            <a:r>
              <a:rPr lang="en-US" sz="320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querēla</a:t>
            </a:r>
            <a:r>
              <a:rPr lang="en-US" sz="32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-ae </a:t>
            </a:r>
            <a:r>
              <a:rPr lang="el-GR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παράπονο, διαμαρτυρία</a:t>
            </a:r>
          </a:p>
          <a:p>
            <a:pPr algn="just"/>
            <a:r>
              <a:rPr lang="en-US" sz="32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sum</a:t>
            </a:r>
            <a:r>
              <a:rPr lang="en-US" sz="320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 </a:t>
            </a:r>
            <a:r>
              <a:rPr lang="el-GR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είμαι</a:t>
            </a:r>
          </a:p>
          <a:p>
            <a:pPr algn="just"/>
            <a:r>
              <a:rPr lang="en-US" sz="3200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desidero</a:t>
            </a:r>
            <a:r>
              <a:rPr lang="en-US" sz="3200" i="0" dirty="0">
                <a:solidFill>
                  <a:schemeClr val="bg1"/>
                </a:solidFill>
                <a:effectLst/>
                <a:latin typeface="Lucida Sans Unicode" panose="020B0602030504020204" pitchFamily="34" charset="0"/>
              </a:rPr>
              <a:t>,</a:t>
            </a:r>
            <a:r>
              <a:rPr 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1 </a:t>
            </a:r>
            <a:r>
              <a:rPr lang="el-GR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επιθυμώ, μου λείπει κάτι</a:t>
            </a:r>
          </a:p>
          <a:p>
            <a:pPr algn="just"/>
            <a:r>
              <a:rPr lang="en-US" sz="3200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et</a:t>
            </a:r>
            <a:r>
              <a:rPr 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(</a:t>
            </a:r>
            <a:r>
              <a:rPr lang="el-GR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σύνδ.) και</a:t>
            </a:r>
          </a:p>
          <a:p>
            <a:pPr algn="just"/>
            <a:r>
              <a:rPr lang="en-US" sz="320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fortūna</a:t>
            </a:r>
            <a:r>
              <a:rPr lang="en-US" sz="320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-ae </a:t>
            </a:r>
            <a:r>
              <a:rPr lang="el-GR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τύχη </a:t>
            </a:r>
          </a:p>
          <a:p>
            <a:pPr algn="just"/>
            <a:r>
              <a:rPr lang="en-US" sz="3200" i="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adversus</a:t>
            </a:r>
            <a:r>
              <a:rPr lang="en-US" sz="3200" i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-a -um </a:t>
            </a:r>
            <a:r>
              <a:rPr lang="el-GR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αντίξοος, κακός</a:t>
            </a:r>
          </a:p>
          <a:p>
            <a:pPr algn="just"/>
            <a:r>
              <a:rPr lang="en-US" sz="32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deplōro</a:t>
            </a:r>
            <a:r>
              <a:rPr 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 1 </a:t>
            </a:r>
            <a:r>
              <a:rPr lang="el-GR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θρηνώ, κλαίω</a:t>
            </a:r>
          </a:p>
          <a:p>
            <a:pPr algn="just"/>
            <a:r>
              <a:rPr lang="en-US" sz="32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narro</a:t>
            </a:r>
            <a:r>
              <a:rPr 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, 1 </a:t>
            </a:r>
            <a:r>
              <a:rPr lang="el-GR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αφηγούμαι</a:t>
            </a:r>
          </a:p>
          <a:p>
            <a:pPr algn="just"/>
            <a:r>
              <a:rPr lang="en-US" sz="3200" b="1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 </a:t>
            </a:r>
            <a:r>
              <a:rPr lang="en-US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l-GR" sz="32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πρόθ. + αφαιρ.) για</a:t>
            </a:r>
          </a:p>
        </p:txBody>
      </p:sp>
    </p:spTree>
    <p:extLst>
      <p:ext uri="{BB962C8B-B14F-4D97-AF65-F5344CB8AC3E}">
        <p14:creationId xmlns:p14="http://schemas.microsoft.com/office/powerpoint/2010/main" val="3920917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58720" y="-2672080"/>
            <a:ext cx="7061200" cy="1240536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25120"/>
            <a:ext cx="10515600" cy="5831839"/>
          </a:xfrm>
        </p:spPr>
        <p:txBody>
          <a:bodyPr>
            <a:noAutofit/>
          </a:bodyPr>
          <a:lstStyle/>
          <a:p>
            <a:pPr algn="just"/>
            <a:r>
              <a:rPr lang="en-US" sz="30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incola</a:t>
            </a:r>
            <a:r>
              <a:rPr lang="en-US" sz="30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-ae </a:t>
            </a:r>
            <a:r>
              <a:rPr lang="el-GR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κάτοικος</a:t>
            </a:r>
          </a:p>
          <a:p>
            <a:pPr algn="just"/>
            <a:r>
              <a:rPr lang="en-US" sz="3000" b="0" i="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barbarus</a:t>
            </a:r>
            <a:r>
              <a:rPr lang="en-US" sz="3000" b="0" i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-a -um </a:t>
            </a:r>
            <a:r>
              <a:rPr lang="el-GR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βάρβαρος</a:t>
            </a:r>
          </a:p>
          <a:p>
            <a:pPr algn="just"/>
            <a:r>
              <a:rPr lang="en-US" sz="3000" b="0" i="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gelidus</a:t>
            </a:r>
            <a:r>
              <a:rPr lang="en-US" sz="3000" b="0" i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-a -um </a:t>
            </a:r>
            <a:r>
              <a:rPr lang="el-GR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παγωμένος</a:t>
            </a:r>
          </a:p>
          <a:p>
            <a:pPr algn="just"/>
            <a:r>
              <a:rPr lang="en-US" sz="30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cura</a:t>
            </a:r>
            <a:r>
              <a:rPr lang="en-US" sz="30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-ae </a:t>
            </a:r>
            <a:r>
              <a:rPr lang="el-GR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έγνοια, φροντίδα </a:t>
            </a:r>
          </a:p>
          <a:p>
            <a:pPr algn="just"/>
            <a:r>
              <a:rPr lang="en-US" sz="30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miseria</a:t>
            </a:r>
            <a:r>
              <a:rPr lang="en-US" sz="30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-ae </a:t>
            </a:r>
            <a:r>
              <a:rPr lang="el-GR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δυστυχία</a:t>
            </a:r>
          </a:p>
          <a:p>
            <a:pPr algn="just"/>
            <a:r>
              <a:rPr lang="en-US" sz="3000" b="0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excrucio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Lucida Sans Unicode" panose="020B0602030504020204" pitchFamily="34" charset="0"/>
              </a:rPr>
              <a:t>,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1 </a:t>
            </a:r>
            <a:r>
              <a:rPr lang="el-GR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βασανίζω</a:t>
            </a:r>
          </a:p>
          <a:p>
            <a:pPr algn="just"/>
            <a:r>
              <a:rPr lang="en-US" sz="3000" b="1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contra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(</a:t>
            </a:r>
            <a:r>
              <a:rPr lang="el-GR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πρόθ. + αιτ.) ενάντια, αντίθετα σε</a:t>
            </a:r>
          </a:p>
          <a:p>
            <a:pPr algn="just"/>
            <a:r>
              <a:rPr lang="en-US" sz="3000" b="0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iniuria</a:t>
            </a:r>
            <a:r>
              <a:rPr lang="en-US" sz="3000" b="0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-ae </a:t>
            </a:r>
            <a:r>
              <a:rPr lang="el-GR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αδικία</a:t>
            </a:r>
          </a:p>
          <a:p>
            <a:pPr algn="just"/>
            <a:r>
              <a:rPr lang="en-US" sz="30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repugno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Lucida Sans Unicode" panose="020B0602030504020204" pitchFamily="34" charset="0"/>
              </a:rPr>
              <a:t>,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1 </a:t>
            </a:r>
            <a:r>
              <a:rPr lang="el-GR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αντιμάχομαι, ανθίσταμαι</a:t>
            </a:r>
          </a:p>
          <a:p>
            <a:pPr algn="just"/>
            <a:r>
              <a:rPr lang="en-US" sz="3000" b="0" i="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unicus</a:t>
            </a:r>
            <a:r>
              <a:rPr lang="en-US" sz="3000" b="0" i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-a um </a:t>
            </a:r>
            <a:r>
              <a:rPr lang="el-GR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μοναδικός</a:t>
            </a:r>
          </a:p>
          <a:p>
            <a:pPr algn="just"/>
            <a:r>
              <a:rPr lang="en-US" sz="30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amica</a:t>
            </a:r>
            <a:r>
              <a:rPr lang="en-US" sz="30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-ae </a:t>
            </a:r>
            <a:r>
              <a:rPr lang="el-GR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φίλη</a:t>
            </a:r>
          </a:p>
          <a:p>
            <a:pPr algn="just"/>
            <a:r>
              <a:rPr lang="en-US" sz="30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Musa -ae </a:t>
            </a:r>
            <a:r>
              <a:rPr lang="el-GR" sz="3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η Μούσα</a:t>
            </a:r>
          </a:p>
        </p:txBody>
      </p:sp>
    </p:spTree>
    <p:extLst>
      <p:ext uri="{BB962C8B-B14F-4D97-AF65-F5344CB8AC3E}">
        <p14:creationId xmlns:p14="http://schemas.microsoft.com/office/powerpoint/2010/main" val="20846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29586" y="-2599599"/>
            <a:ext cx="5980430" cy="126274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C5E3C-86F0-4345-9F3F-1BFDC3F4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44" y="69247"/>
            <a:ext cx="10515600" cy="876198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      Κείμενο </a:t>
            </a:r>
            <a:r>
              <a:rPr lang="el-GR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l-GR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    </a:t>
            </a:r>
            <a:r>
              <a:rPr lang="el-GR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Μετάφραση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499" y="1106803"/>
            <a:ext cx="5372100" cy="5012690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 Οβίδιος ο ποιητής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b="1" i="0" dirty="0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είναι εξόριστος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5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 γη του Πόντου.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b="1" i="0" dirty="0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Γράφει συχνά </a:t>
            </a:r>
            <a:r>
              <a:rPr lang="el-GR" sz="25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επιστολές στη Ρώμη.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5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 επιστολές (του) </a:t>
            </a:r>
            <a:r>
              <a:rPr lang="el-GR" sz="2500" b="1" i="0" dirty="0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είναι</a:t>
            </a:r>
            <a:r>
              <a:rPr lang="el-GR" sz="25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γεμάτες παράπονα.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b="1" i="0" dirty="0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Επιθυμεί</a:t>
            </a:r>
            <a:r>
              <a:rPr lang="el-GR" sz="25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τη Ρώμη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sz="2500" b="1" i="0" dirty="0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θρηνεί</a:t>
            </a:r>
            <a:r>
              <a:rPr lang="el-GR" sz="25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5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για την αντίξοη τύχη (του).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b="1" i="0" dirty="0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Αφηγείται</a:t>
            </a:r>
            <a:r>
              <a:rPr lang="el-GR" sz="25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για τους βάρβαρους κατοίκους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5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και για την παγωμένη χώρα.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1724023" y="1106803"/>
            <a:ext cx="4181476" cy="4263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b="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Ovidius</a:t>
            </a:r>
            <a:r>
              <a:rPr lang="en-US" sz="25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poeta</a:t>
            </a:r>
            <a:r>
              <a:rPr lang="en-US" sz="25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500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b="1" dirty="0" err="1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exulat</a:t>
            </a:r>
            <a:r>
              <a:rPr lang="en-US" sz="25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500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5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terra </a:t>
            </a:r>
            <a:r>
              <a:rPr lang="en-US" sz="2500" b="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Pontica</a:t>
            </a:r>
            <a:r>
              <a:rPr lang="en-US" sz="25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b="1" dirty="0" err="1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Scriptitat</a:t>
            </a:r>
            <a:r>
              <a:rPr lang="en-US" sz="25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epistulas</a:t>
            </a:r>
            <a:r>
              <a:rPr lang="en-US" sz="25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Romam</a:t>
            </a:r>
            <a:r>
              <a:rPr lang="en-US" sz="25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500" b="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Epistulae</a:t>
            </a:r>
            <a:r>
              <a:rPr lang="en-US" sz="25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sunt</a:t>
            </a:r>
            <a:r>
              <a:rPr lang="en-US" sz="25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plenae</a:t>
            </a:r>
            <a:r>
              <a:rPr lang="en-US" sz="25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querelarum</a:t>
            </a:r>
            <a:r>
              <a:rPr lang="en-US" sz="25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b="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Romam</a:t>
            </a:r>
            <a:r>
              <a:rPr lang="en-US" sz="25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dirty="0" err="1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desiderat</a:t>
            </a:r>
            <a:endParaRPr lang="en-US" sz="2500" b="1" dirty="0">
              <a:solidFill>
                <a:srgbClr val="9900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en-US" sz="2500" b="1" dirty="0" err="1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deplorat</a:t>
            </a:r>
            <a:r>
              <a:rPr lang="en-US" sz="25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500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500" b="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adversam</a:t>
            </a:r>
            <a:r>
              <a:rPr lang="en-US" sz="25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fortunam</a:t>
            </a:r>
            <a:r>
              <a:rPr lang="en-US" sz="25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b="1" dirty="0" err="1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Narrat</a:t>
            </a:r>
            <a:r>
              <a:rPr lang="en-US" sz="25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500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US" sz="2500" b="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barbaris</a:t>
            </a:r>
            <a:r>
              <a:rPr lang="en-US" sz="25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incolis</a:t>
            </a:r>
            <a:endParaRPr lang="en-US" sz="2500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 de </a:t>
            </a:r>
            <a:r>
              <a:rPr lang="en-US" sz="2500" b="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gelida</a:t>
            </a:r>
            <a:r>
              <a:rPr lang="en-US" sz="25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terra.</a:t>
            </a:r>
          </a:p>
        </p:txBody>
      </p:sp>
    </p:spTree>
    <p:extLst>
      <p:ext uri="{BB962C8B-B14F-4D97-AF65-F5344CB8AC3E}">
        <p14:creationId xmlns:p14="http://schemas.microsoft.com/office/powerpoint/2010/main" val="309034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17891" y="-2102397"/>
            <a:ext cx="5330389" cy="120178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2177" y="1945904"/>
            <a:ext cx="4704034" cy="4546970"/>
          </a:xfrm>
        </p:spPr>
        <p:txBody>
          <a:bodyPr>
            <a:noAutofit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el-GR" sz="32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 έγνοιες και οι δυστυχίες</a:t>
            </a:r>
          </a:p>
          <a:p>
            <a:pPr marL="0" indent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l-GR" sz="3200" b="1" i="0" dirty="0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βασανίζουν</a:t>
            </a:r>
            <a:r>
              <a:rPr lang="el-GR" sz="32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τον ποιητή.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l-GR" sz="32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Με τις επιστολές (του)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l-GR" sz="3200" b="1" i="0" dirty="0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αντιστέκεται</a:t>
            </a:r>
            <a:r>
              <a:rPr lang="el-GR" sz="32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l-GR" sz="32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στην αδικία.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l-GR" sz="32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sz="3200" b="1" i="0" dirty="0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Μούσα</a:t>
            </a:r>
            <a:r>
              <a:rPr lang="el-GR" sz="32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είναι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l-GR" sz="32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η μοναδική φίλη 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l-GR" sz="3200" b="0" i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του ποιητή.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BCB228-C446-41CC-A980-9528878424BD}"/>
              </a:ext>
            </a:extLst>
          </p:cNvPr>
          <p:cNvSpPr txBox="1">
            <a:spLocks/>
          </p:cNvSpPr>
          <p:nvPr/>
        </p:nvSpPr>
        <p:spPr>
          <a:xfrm>
            <a:off x="2184630" y="1945904"/>
            <a:ext cx="3620134" cy="4107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spcBef>
                <a:spcPts val="0"/>
              </a:spcBef>
              <a:buNone/>
            </a:pPr>
            <a:r>
              <a:rPr lang="en-US" sz="3200" b="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Curae</a:t>
            </a:r>
            <a:r>
              <a:rPr lang="en-US" sz="32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3200" b="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miseriae</a:t>
            </a:r>
            <a:r>
              <a:rPr lang="en-US" sz="32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3200" b="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poetam</a:t>
            </a:r>
            <a:r>
              <a:rPr lang="en-US" sz="32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excruciant</a:t>
            </a:r>
            <a:r>
              <a:rPr lang="en-US" sz="32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3200" b="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Epistulis</a:t>
            </a:r>
            <a:r>
              <a:rPr lang="en-US" sz="32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3200" b="1" dirty="0" err="1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repugnat</a:t>
            </a:r>
            <a:r>
              <a:rPr lang="en-US" sz="32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32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 </a:t>
            </a:r>
            <a:r>
              <a:rPr lang="en-US" sz="3200" b="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iniuriam</a:t>
            </a:r>
            <a:r>
              <a:rPr lang="en-US" sz="32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sz="32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Musa </a:t>
            </a:r>
            <a:r>
              <a:rPr lang="en-US" sz="3200" b="1" dirty="0" err="1">
                <a:solidFill>
                  <a:srgbClr val="9900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sz="32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32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unica </a:t>
            </a:r>
            <a:r>
              <a:rPr lang="en-US" sz="3200" b="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amica</a:t>
            </a:r>
            <a:r>
              <a:rPr lang="en-US" sz="32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3200" b="0" dirty="0">
              <a:solidFill>
                <a:srgbClr val="11111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sz="3200" b="0" dirty="0" err="1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poetae</a:t>
            </a:r>
            <a:r>
              <a:rPr lang="en-US" sz="3200" b="0" dirty="0">
                <a:solidFill>
                  <a:srgbClr val="11111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D504D4-6B37-4206-9EF5-1B7BAE853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54" y="341961"/>
            <a:ext cx="10515600" cy="876198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      Κείμενο </a:t>
            </a:r>
            <a:r>
              <a:rPr lang="el-GR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l-GR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    </a:t>
            </a:r>
            <a:r>
              <a:rPr lang="el-GR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Μετάφραση</a:t>
            </a:r>
          </a:p>
        </p:txBody>
      </p:sp>
    </p:spTree>
    <p:extLst>
      <p:ext uri="{BB962C8B-B14F-4D97-AF65-F5344CB8AC3E}">
        <p14:creationId xmlns:p14="http://schemas.microsoft.com/office/powerpoint/2010/main" val="39437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CE4EC-18BE-4C3D-9340-2D1AA51403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06019" y="-2378355"/>
            <a:ext cx="5518707" cy="127580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C5E3C-86F0-4345-9F3F-1BFDC3F4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69" y="234490"/>
            <a:ext cx="11353800" cy="87619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  <a:cs typeface="Calibri" panose="020F0502020204030204" pitchFamily="34" charset="0"/>
              </a:rPr>
              <a:t>Με μια ματιά ρήματα, ουσιαστικά κλπ.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BAA77-1AAC-4EBE-AA14-664EE6A8D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673" y="1616706"/>
            <a:ext cx="9046029" cy="501269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Ovidius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poēta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in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terrā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Ponticā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exulat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.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Epistulas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Rōmam</a:t>
            </a:r>
            <a:r>
              <a:rPr lang="el-GR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scriptitat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.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Epistulae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plenae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querelārum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sunt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.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Rōmam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desiderat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et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fortūnam</a:t>
            </a:r>
            <a:r>
              <a:rPr lang="el-GR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adversam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0" i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deplōrat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. </a:t>
            </a:r>
            <a:r>
              <a:rPr lang="en-US" sz="36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Narrat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de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incolis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barbaris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et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de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terrā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gelidā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.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Poētam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curae</a:t>
            </a:r>
            <a:r>
              <a:rPr lang="el-GR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et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miseriae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excruciant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.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Epistulis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contra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iniuriam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repugnat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. </a:t>
            </a:r>
            <a:r>
              <a:rPr lang="en-US" sz="3600" b="1" i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Musa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est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unica</a:t>
            </a:r>
            <a:r>
              <a:rPr lang="el-GR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amīca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 </a:t>
            </a:r>
            <a:r>
              <a:rPr lang="en-US" sz="3600" b="1" i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poētae</a:t>
            </a:r>
            <a:r>
              <a:rPr lang="en-US" sz="36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</a:rPr>
              <a:t>.</a:t>
            </a:r>
            <a:endParaRPr lang="el-G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1702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287BB-886E-4263-9B1B-0D463E7D1A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1148" y="2791156"/>
            <a:ext cx="6177148" cy="4118098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A267C22-E8AA-4269-AC25-78B326AA18FC}"/>
              </a:ext>
            </a:extLst>
          </p:cNvPr>
          <p:cNvSpPr/>
          <p:nvPr/>
        </p:nvSpPr>
        <p:spPr>
          <a:xfrm>
            <a:off x="5647737" y="249341"/>
            <a:ext cx="6080761" cy="5083629"/>
          </a:xfrm>
          <a:prstGeom prst="wedgeEllipseCallout">
            <a:avLst>
              <a:gd name="adj1" fmla="val -60863"/>
              <a:gd name="adj2" fmla="val 49153"/>
            </a:avLst>
          </a:prstGeom>
          <a:solidFill>
            <a:schemeClr val="accent2">
              <a:lumMod val="40000"/>
              <a:lumOff val="6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rgbClr val="C00000"/>
                </a:solidFill>
                <a:latin typeface="Baston" panose="00000500000000000000" pitchFamily="50" charset="-95"/>
              </a:rPr>
              <a:t>1</a:t>
            </a:r>
            <a:r>
              <a:rPr lang="el-GR" sz="3600" b="1" baseline="30000" dirty="0">
                <a:solidFill>
                  <a:srgbClr val="C00000"/>
                </a:solidFill>
                <a:latin typeface="Baston" panose="00000500000000000000" pitchFamily="50" charset="-95"/>
              </a:rPr>
              <a:t>η</a:t>
            </a:r>
            <a:r>
              <a:rPr lang="el-GR" sz="3600" b="1" dirty="0">
                <a:solidFill>
                  <a:srgbClr val="C00000"/>
                </a:solidFill>
                <a:latin typeface="Baston" panose="00000500000000000000" pitchFamily="50" charset="-95"/>
              </a:rPr>
              <a:t> κλίση ουσιαστικών</a:t>
            </a:r>
            <a:endParaRPr lang="en-US" sz="3600" b="1" dirty="0">
              <a:solidFill>
                <a:srgbClr val="C00000"/>
              </a:solidFill>
              <a:latin typeface="Baston" panose="00000500000000000000" pitchFamily="50" charset="-95"/>
            </a:endParaRPr>
          </a:p>
          <a:p>
            <a:pPr algn="ctr"/>
            <a:endParaRPr lang="en-US" sz="3600" b="1" dirty="0">
              <a:solidFill>
                <a:srgbClr val="C00000"/>
              </a:solidFill>
            </a:endParaRPr>
          </a:p>
          <a:p>
            <a:pPr algn="ctr"/>
            <a:endParaRPr lang="el-GR" sz="3600" b="1" dirty="0">
              <a:solidFill>
                <a:srgbClr val="C00000"/>
              </a:solidFill>
            </a:endParaRPr>
          </a:p>
          <a:p>
            <a:pPr algn="ctr"/>
            <a:r>
              <a:rPr lang="en-US" sz="3600" b="1" dirty="0"/>
              <a:t> </a:t>
            </a:r>
          </a:p>
          <a:p>
            <a:pPr algn="ctr"/>
            <a:endParaRPr lang="en-US" sz="3600" b="1" dirty="0"/>
          </a:p>
          <a:p>
            <a:pPr algn="ctr"/>
            <a:endParaRPr lang="el-GR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3A6E0B-5721-4ED7-BA90-DBC405E3AC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345" y="1981911"/>
            <a:ext cx="2023110" cy="16184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A9EA9B-AF4A-411F-9DA1-0531A48A59A9}"/>
              </a:ext>
            </a:extLst>
          </p:cNvPr>
          <p:cNvSpPr txBox="1"/>
          <p:nvPr/>
        </p:nvSpPr>
        <p:spPr>
          <a:xfrm>
            <a:off x="6744406" y="3429000"/>
            <a:ext cx="4135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>
                <a:solidFill>
                  <a:srgbClr val="002060"/>
                </a:solidFill>
              </a:rPr>
              <a:t>Αρσενικά και θηλυκά σε </a:t>
            </a:r>
            <a:r>
              <a:rPr lang="el-G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–α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8418352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93383" y="-2969218"/>
            <a:ext cx="6757586" cy="1289685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C8D4900-367E-42FC-ACB2-C9B2E45B5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A8CFAF-4DBF-4243-989E-9F8FB615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445" y="1500505"/>
            <a:ext cx="262128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B94A3875-2BD9-4180-BE6C-4A7593BB4A1A}"/>
              </a:ext>
            </a:extLst>
          </p:cNvPr>
          <p:cNvSpPr txBox="1">
            <a:spLocks/>
          </p:cNvSpPr>
          <p:nvPr/>
        </p:nvSpPr>
        <p:spPr>
          <a:xfrm>
            <a:off x="7924800" y="1500505"/>
            <a:ext cx="3484880" cy="5052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arum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373963D-FDA2-47A0-AC25-E43E30009956}"/>
              </a:ext>
            </a:extLst>
          </p:cNvPr>
          <p:cNvSpPr txBox="1">
            <a:spLocks/>
          </p:cNvSpPr>
          <p:nvPr/>
        </p:nvSpPr>
        <p:spPr>
          <a:xfrm>
            <a:off x="4641850" y="594763"/>
            <a:ext cx="2621280" cy="734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Ενικός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B343780C-9071-48F0-A7B7-2BB4C2848D1E}"/>
              </a:ext>
            </a:extLst>
          </p:cNvPr>
          <p:cNvSpPr txBox="1">
            <a:spLocks/>
          </p:cNvSpPr>
          <p:nvPr/>
        </p:nvSpPr>
        <p:spPr>
          <a:xfrm>
            <a:off x="7263130" y="714207"/>
            <a:ext cx="4064000" cy="734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Πληθυντικός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D9BC7525-1698-4D26-8440-0CA43422C953}"/>
              </a:ext>
            </a:extLst>
          </p:cNvPr>
          <p:cNvSpPr txBox="1">
            <a:spLocks/>
          </p:cNvSpPr>
          <p:nvPr/>
        </p:nvSpPr>
        <p:spPr>
          <a:xfrm>
            <a:off x="1200150" y="1448444"/>
            <a:ext cx="3687445" cy="4814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l-G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νομαστική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Δοτική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Αιτιατική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Κλητική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Αφαιρετική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69D8A2-632E-4C16-9BB0-94FB06466701}"/>
              </a:ext>
            </a:extLst>
          </p:cNvPr>
          <p:cNvSpPr txBox="1"/>
          <p:nvPr/>
        </p:nvSpPr>
        <p:spPr>
          <a:xfrm>
            <a:off x="1443991" y="614761"/>
            <a:ext cx="3047798" cy="646331"/>
          </a:xfrm>
          <a:prstGeom prst="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terra</a:t>
            </a:r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γη, χώρα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989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3" grpId="0"/>
      <p:bldP spid="14" grpId="0"/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59919" y="-2832635"/>
            <a:ext cx="6959868" cy="126251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6402" y="1475969"/>
            <a:ext cx="5195598" cy="5281910"/>
          </a:xfrm>
        </p:spPr>
        <p:txBody>
          <a:bodyPr>
            <a:noAutofit/>
          </a:bodyPr>
          <a:lstStyle/>
          <a:p>
            <a:pPr algn="just"/>
            <a:r>
              <a:rPr lang="el-GR" sz="3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Ποιος ήταν;</a:t>
            </a:r>
          </a:p>
          <a:p>
            <a:pPr algn="just"/>
            <a:r>
              <a:rPr lang="el-GR" sz="3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Τι ποιηματα εγραφε;</a:t>
            </a:r>
          </a:p>
          <a:p>
            <a:pPr algn="just"/>
            <a:r>
              <a:rPr lang="el-GR" sz="3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Ποτε εζησε;</a:t>
            </a:r>
          </a:p>
          <a:p>
            <a:pPr algn="just"/>
            <a:r>
              <a:rPr lang="el-GR" sz="3000" i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Πότε εξορίστηκε;</a:t>
            </a:r>
          </a:p>
          <a:p>
            <a:pPr algn="just"/>
            <a:r>
              <a:rPr lang="el-GR" sz="3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Ποιος τον εξορισε;</a:t>
            </a:r>
            <a:endParaRPr lang="en-US" sz="3000" i="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  <a:p>
            <a:pPr algn="just"/>
            <a:r>
              <a:rPr lang="el-GR" sz="3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Πού;</a:t>
            </a:r>
            <a:endParaRPr lang="el-GR" sz="3000" i="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  <a:p>
            <a:pPr algn="just"/>
            <a:r>
              <a:rPr lang="el-GR" sz="3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Γιατί;</a:t>
            </a:r>
          </a:p>
          <a:p>
            <a:pPr algn="just"/>
            <a:r>
              <a:rPr lang="el-GR" sz="3000" i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Πωσ ενιωθε, τι εκανε </a:t>
            </a:r>
          </a:p>
          <a:p>
            <a:pPr marL="0" indent="0" algn="just">
              <a:buNone/>
            </a:pPr>
            <a:r>
              <a:rPr lang="el-GR" sz="3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  ... εκει </a:t>
            </a:r>
            <a:r>
              <a:rPr lang="el-GR" sz="3000" i="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στην εξορια;</a:t>
            </a:r>
            <a:endParaRPr lang="el-GR" sz="3000" i="0" dirty="0">
              <a:solidFill>
                <a:schemeClr val="bg1"/>
              </a:solidFill>
              <a:effectLst/>
              <a:latin typeface="Baston" panose="00000500000000000000" pitchFamily="50" charset="-95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A4053A-FBC6-4807-B80A-329F6789EE76}"/>
              </a:ext>
            </a:extLst>
          </p:cNvPr>
          <p:cNvSpPr txBox="1"/>
          <p:nvPr/>
        </p:nvSpPr>
        <p:spPr>
          <a:xfrm>
            <a:off x="1878971" y="442984"/>
            <a:ext cx="90136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l-GR" sz="4800" i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Ο Εξόριστος ποιητής</a:t>
            </a:r>
          </a:p>
        </p:txBody>
      </p:sp>
      <p:pic>
        <p:nvPicPr>
          <p:cNvPr id="2052" name="Picture 4" descr="Ovidius – Atrium Libertatis">
            <a:extLst>
              <a:ext uri="{FF2B5EF4-FFF2-40B4-BE49-F238E27FC236}">
                <a16:creationId xmlns:a16="http://schemas.microsoft.com/office/drawing/2014/main" id="{3B5D4D2D-6053-45B0-9EAE-45760C04A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"/>
          <a:stretch/>
        </p:blipFill>
        <p:spPr bwMode="auto">
          <a:xfrm>
            <a:off x="7010400" y="1475969"/>
            <a:ext cx="3302630" cy="4853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41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287BB-886E-4263-9B1B-0D463E7D1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142" y="2113280"/>
            <a:ext cx="3731440" cy="4744720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A267C22-E8AA-4269-AC25-78B326AA18FC}"/>
              </a:ext>
            </a:extLst>
          </p:cNvPr>
          <p:cNvSpPr/>
          <p:nvPr/>
        </p:nvSpPr>
        <p:spPr>
          <a:xfrm>
            <a:off x="5589270" y="70757"/>
            <a:ext cx="6080761" cy="6106206"/>
          </a:xfrm>
          <a:prstGeom prst="wedgeEllipseCallout">
            <a:avLst>
              <a:gd name="adj1" fmla="val -80280"/>
              <a:gd name="adj2" fmla="val 13641"/>
            </a:avLst>
          </a:prstGeom>
          <a:solidFill>
            <a:srgbClr val="FFE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078F1-3F97-4AF4-9120-E38DFCE12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396294">
            <a:off x="7889081" y="3226140"/>
            <a:ext cx="1481137" cy="1025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6840C6-8E5A-4703-9503-728BFBD79E58}"/>
              </a:ext>
            </a:extLst>
          </p:cNvPr>
          <p:cNvSpPr txBox="1"/>
          <p:nvPr/>
        </p:nvSpPr>
        <p:spPr>
          <a:xfrm>
            <a:off x="6656614" y="4420020"/>
            <a:ext cx="469718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Μακρόχρονο </a:t>
            </a:r>
            <a:r>
              <a:rPr lang="el-GR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endParaRPr lang="el-GR" sz="6600" b="1" dirty="0">
              <a:solidFill>
                <a:srgbClr val="FF0000"/>
              </a:solidFill>
            </a:endParaRPr>
          </a:p>
          <a:p>
            <a:endParaRPr lang="el-GR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6E487-0DC3-4B70-9106-8E8C1F8BABE6}"/>
              </a:ext>
            </a:extLst>
          </p:cNvPr>
          <p:cNvSpPr txBox="1"/>
          <p:nvPr/>
        </p:nvSpPr>
        <p:spPr>
          <a:xfrm>
            <a:off x="5853656" y="874455"/>
            <a:ext cx="55792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>
                <a:solidFill>
                  <a:schemeClr val="bg1"/>
                </a:solidFill>
              </a:rPr>
              <a:t>Πάμε στα </a:t>
            </a:r>
            <a:r>
              <a:rPr lang="el-GR" sz="3600" b="1" dirty="0">
                <a:solidFill>
                  <a:schemeClr val="bg1"/>
                </a:solidFill>
              </a:rPr>
              <a:t>ρήματα</a:t>
            </a:r>
            <a:r>
              <a:rPr lang="el-GR" sz="3600" dirty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el-G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1η συζυγία ρημάτων</a:t>
            </a:r>
          </a:p>
          <a:p>
            <a:pPr algn="ctr"/>
            <a:r>
              <a:rPr lang="el-GR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000" dirty="0">
                <a:solidFill>
                  <a:schemeClr val="bg1"/>
                </a:solidFill>
              </a:rPr>
              <a:t>Ενεστωτικό θέμα</a:t>
            </a:r>
          </a:p>
          <a:p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39581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2224" y="-2836594"/>
            <a:ext cx="6757586" cy="12461966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C8D4900-367E-42FC-ACB2-C9B2E45B5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A8CFAF-4DBF-4243-989E-9F8FB615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545" y="1576705"/>
            <a:ext cx="262128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373963D-FDA2-47A0-AC25-E43E30009956}"/>
              </a:ext>
            </a:extLst>
          </p:cNvPr>
          <p:cNvSpPr txBox="1">
            <a:spLocks/>
          </p:cNvSpPr>
          <p:nvPr/>
        </p:nvSpPr>
        <p:spPr>
          <a:xfrm>
            <a:off x="2536372" y="565897"/>
            <a:ext cx="7450184" cy="728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Ρήμα</a:t>
            </a:r>
            <a:r>
              <a:rPr lang="el-G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800" dirty="0">
                <a:solidFill>
                  <a:schemeClr val="bg1"/>
                </a:solidFill>
              </a:rPr>
              <a:t>=</a:t>
            </a:r>
            <a:r>
              <a:rPr lang="el-GR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αγαπώ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2837A71C-183C-4CFC-84BD-AA7369D74D4B}"/>
              </a:ext>
            </a:extLst>
          </p:cNvPr>
          <p:cNvSpPr txBox="1">
            <a:spLocks/>
          </p:cNvSpPr>
          <p:nvPr/>
        </p:nvSpPr>
        <p:spPr>
          <a:xfrm>
            <a:off x="1745501" y="1592299"/>
            <a:ext cx="262128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 - a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</a:t>
            </a:r>
            <a:endParaRPr lang="el-GR" sz="4800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Illi</a:t>
            </a:r>
            <a:r>
              <a:rPr lang="en-US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ae</a:t>
            </a:r>
          </a:p>
        </p:txBody>
      </p:sp>
      <p:pic>
        <p:nvPicPr>
          <p:cNvPr id="1026" name="Picture 2" descr="Love - WorldAuthors.Org">
            <a:extLst>
              <a:ext uri="{FF2B5EF4-FFF2-40B4-BE49-F238E27FC236}">
                <a16:creationId xmlns:a16="http://schemas.microsoft.com/office/drawing/2014/main" id="{688A8E28-2025-474E-8062-455D22700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998" y="3962400"/>
            <a:ext cx="3566501" cy="1992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is love? (2) What is love? (2) - Vanguard News">
            <a:extLst>
              <a:ext uri="{FF2B5EF4-FFF2-40B4-BE49-F238E27FC236}">
                <a16:creationId xmlns:a16="http://schemas.microsoft.com/office/drawing/2014/main" id="{A7A29B0C-B20B-4843-96A3-BCD5A99C4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747" y="1443600"/>
            <a:ext cx="2770505" cy="227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83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287BB-886E-4263-9B1B-0D463E7D1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419" y="-48986"/>
            <a:ext cx="6955971" cy="6955971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A267C22-E8AA-4269-AC25-78B326AA18FC}"/>
              </a:ext>
            </a:extLst>
          </p:cNvPr>
          <p:cNvSpPr/>
          <p:nvPr/>
        </p:nvSpPr>
        <p:spPr>
          <a:xfrm>
            <a:off x="5669518" y="247799"/>
            <a:ext cx="6305310" cy="6106206"/>
          </a:xfrm>
          <a:prstGeom prst="wedgeEllipseCallout">
            <a:avLst>
              <a:gd name="adj1" fmla="val -81271"/>
              <a:gd name="adj2" fmla="val 21699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078F1-3F97-4AF4-9120-E38DFCE12C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3510" y="1953517"/>
            <a:ext cx="1957323" cy="18659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6840C6-8E5A-4703-9503-728BFBD79E58}"/>
              </a:ext>
            </a:extLst>
          </p:cNvPr>
          <p:cNvSpPr txBox="1"/>
          <p:nvPr/>
        </p:nvSpPr>
        <p:spPr>
          <a:xfrm>
            <a:off x="7912029" y="3368875"/>
            <a:ext cx="2304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</a:t>
            </a:r>
            <a:endParaRPr lang="el-GR" sz="8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6E487-0DC3-4B70-9106-8E8C1F8BABE6}"/>
              </a:ext>
            </a:extLst>
          </p:cNvPr>
          <p:cNvSpPr txBox="1"/>
          <p:nvPr/>
        </p:nvSpPr>
        <p:spPr>
          <a:xfrm>
            <a:off x="6032572" y="793032"/>
            <a:ext cx="557920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>
                <a:solidFill>
                  <a:schemeClr val="bg1"/>
                </a:solidFill>
              </a:rPr>
              <a:t>Και τώρα...</a:t>
            </a:r>
          </a:p>
          <a:p>
            <a:pPr algn="ctr"/>
            <a:r>
              <a:rPr lang="el-GR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ένα σημαντικό ρήμα</a:t>
            </a:r>
          </a:p>
          <a:p>
            <a:pPr algn="ctr"/>
            <a:r>
              <a:rPr lang="el-GR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FE1FC2-9B85-4C45-99B9-54B322ED779C}"/>
              </a:ext>
            </a:extLst>
          </p:cNvPr>
          <p:cNvSpPr txBox="1"/>
          <p:nvPr/>
        </p:nvSpPr>
        <p:spPr>
          <a:xfrm>
            <a:off x="7026646" y="4517858"/>
            <a:ext cx="40321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είμαι, υπάρχω</a:t>
            </a:r>
            <a:endParaRPr lang="el-GR" sz="4400" dirty="0">
              <a:solidFill>
                <a:schemeClr val="bg1"/>
              </a:solidFill>
            </a:endParaRPr>
          </a:p>
          <a:p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05641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8472" y="-2829337"/>
            <a:ext cx="6757586" cy="12712337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C8D4900-367E-42FC-ACB2-C9B2E45B5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A8CFAF-4DBF-4243-989E-9F8FB615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798" y="1525585"/>
            <a:ext cx="262128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endParaRPr lang="en-US" sz="4800" b="1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sumus</a:t>
            </a:r>
            <a:endParaRPr lang="en-US" sz="4800" b="1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 err="1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estis</a:t>
            </a:r>
            <a:endParaRPr lang="en-US" sz="4800" b="1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sunt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373963D-FDA2-47A0-AC25-E43E30009956}"/>
              </a:ext>
            </a:extLst>
          </p:cNvPr>
          <p:cNvSpPr txBox="1">
            <a:spLocks/>
          </p:cNvSpPr>
          <p:nvPr/>
        </p:nvSpPr>
        <p:spPr>
          <a:xfrm>
            <a:off x="1761518" y="697053"/>
            <a:ext cx="7450184" cy="728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800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Ρήμα</a:t>
            </a:r>
            <a:r>
              <a:rPr lang="el-GR" sz="4800" b="1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</a:t>
            </a:r>
            <a:r>
              <a:rPr lang="en-US" sz="4800" b="1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l-GR" sz="4800" b="1" dirty="0">
                <a:solidFill>
                  <a:srgbClr val="422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είμαι</a:t>
            </a:r>
            <a:endParaRPr lang="en-US" sz="4800" b="1" dirty="0">
              <a:solidFill>
                <a:srgbClr val="422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2837A71C-183C-4CFC-84BD-AA7369D74D4B}"/>
              </a:ext>
            </a:extLst>
          </p:cNvPr>
          <p:cNvSpPr txBox="1">
            <a:spLocks/>
          </p:cNvSpPr>
          <p:nvPr/>
        </p:nvSpPr>
        <p:spPr>
          <a:xfrm>
            <a:off x="1761518" y="1513907"/>
            <a:ext cx="262128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</a:t>
            </a:r>
            <a:endParaRPr lang="el-GR" sz="4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endParaRPr lang="el-GR" sz="4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 - a</a:t>
            </a:r>
            <a:endParaRPr lang="el-GR" sz="4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</a:t>
            </a:r>
            <a:endParaRPr lang="el-GR" sz="4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vos</a:t>
            </a:r>
            <a:endParaRPr lang="el-GR" sz="48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800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Illi</a:t>
            </a:r>
            <a:r>
              <a:rPr lang="en-US" sz="48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ae</a:t>
            </a:r>
          </a:p>
        </p:txBody>
      </p:sp>
      <p:pic>
        <p:nvPicPr>
          <p:cNvPr id="2050" name="Picture 2" descr="Descartes Cogito Ergo Sum: Famous Philosophy Quote Composition College  Notebook and Diary to Write In / 140 Pages of Ruled Lined &amp;amp; Blank Paper /  6&amp;quot;x9&amp;quot; by - Amazon.ae">
            <a:extLst>
              <a:ext uri="{FF2B5EF4-FFF2-40B4-BE49-F238E27FC236}">
                <a16:creationId xmlns:a16="http://schemas.microsoft.com/office/drawing/2014/main" id="{02FAC3A0-9EA7-418B-960C-53CC013B7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1" b="21943"/>
          <a:stretch/>
        </p:blipFill>
        <p:spPr bwMode="auto">
          <a:xfrm>
            <a:off x="7279755" y="2563229"/>
            <a:ext cx="3171825" cy="3461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gito, Ergo Sum">
            <a:extLst>
              <a:ext uri="{FF2B5EF4-FFF2-40B4-BE49-F238E27FC236}">
                <a16:creationId xmlns:a16="http://schemas.microsoft.com/office/drawing/2014/main" id="{49816DBE-7186-48A5-A625-EEF347174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97" y="844796"/>
            <a:ext cx="3557220" cy="1396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210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287BB-886E-4263-9B1B-0D463E7D1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86903"/>
            <a:ext cx="6806663" cy="4866234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A267C22-E8AA-4269-AC25-78B326AA18FC}"/>
              </a:ext>
            </a:extLst>
          </p:cNvPr>
          <p:cNvSpPr/>
          <p:nvPr/>
        </p:nvSpPr>
        <p:spPr>
          <a:xfrm>
            <a:off x="5542120" y="211611"/>
            <a:ext cx="6461215" cy="6106206"/>
          </a:xfrm>
          <a:prstGeom prst="wedgeEllipseCallout">
            <a:avLst>
              <a:gd name="adj1" fmla="val -77217"/>
              <a:gd name="adj2" fmla="val 200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5078F1-3F97-4AF4-9120-E38DFCE12C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558" y="2485066"/>
            <a:ext cx="1176337" cy="11426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6840C6-8E5A-4703-9503-728BFBD79E58}"/>
              </a:ext>
            </a:extLst>
          </p:cNvPr>
          <p:cNvSpPr txBox="1"/>
          <p:nvPr/>
        </p:nvSpPr>
        <p:spPr>
          <a:xfrm>
            <a:off x="5890464" y="3557566"/>
            <a:ext cx="57645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dirty="0">
                <a:solidFill>
                  <a:schemeClr val="bg1"/>
                </a:solidFill>
              </a:rPr>
              <a:t>Είναι όλα </a:t>
            </a:r>
            <a:r>
              <a:rPr lang="el-GR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θηλυκά, </a:t>
            </a:r>
          </a:p>
          <a:p>
            <a:pPr algn="ctr"/>
            <a:r>
              <a:rPr lang="el-GR" sz="4000" dirty="0">
                <a:solidFill>
                  <a:schemeClr val="bg1"/>
                </a:solidFill>
              </a:rPr>
              <a:t>εκτός αν δηλώνουν </a:t>
            </a:r>
            <a:r>
              <a:rPr lang="el-GR" sz="4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πρόσωπα αρσενικά</a:t>
            </a:r>
            <a:endParaRPr lang="el-GR" sz="6600" b="1" dirty="0"/>
          </a:p>
          <a:p>
            <a:endParaRPr lang="el-GR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6E487-0DC3-4B70-9106-8E8C1F8BABE6}"/>
              </a:ext>
            </a:extLst>
          </p:cNvPr>
          <p:cNvSpPr txBox="1"/>
          <p:nvPr/>
        </p:nvSpPr>
        <p:spPr>
          <a:xfrm>
            <a:off x="6096000" y="772401"/>
            <a:ext cx="547837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>
                <a:solidFill>
                  <a:schemeClr val="bg1"/>
                </a:solidFill>
              </a:rPr>
              <a:t>Πάμε μια </a:t>
            </a:r>
            <a:r>
              <a:rPr lang="el-GR" sz="3600" b="1" dirty="0">
                <a:solidFill>
                  <a:schemeClr val="bg1"/>
                </a:solidFill>
              </a:rPr>
              <a:t>επανάληψη</a:t>
            </a:r>
            <a:r>
              <a:rPr lang="el-GR" sz="36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l-GR" sz="3600" dirty="0">
                <a:solidFill>
                  <a:schemeClr val="bg1"/>
                </a:solidFill>
              </a:rPr>
              <a:t>τα </a:t>
            </a:r>
            <a:r>
              <a:rPr lang="el-GR" sz="3600" b="1" dirty="0">
                <a:solidFill>
                  <a:schemeClr val="bg1"/>
                </a:solidFill>
              </a:rPr>
              <a:t>ουσιαστικά</a:t>
            </a:r>
            <a:r>
              <a:rPr lang="el-GR" sz="36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l-GR" sz="3600" dirty="0">
                <a:solidFill>
                  <a:schemeClr val="bg1"/>
                </a:solidFill>
              </a:rPr>
              <a:t>της </a:t>
            </a:r>
            <a:r>
              <a:rPr lang="el-G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α΄ κλίσης;</a:t>
            </a:r>
            <a:endParaRPr lang="el-GR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88884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287BB-886E-4263-9B1B-0D463E7D1A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1" r="12436"/>
          <a:stretch/>
        </p:blipFill>
        <p:spPr>
          <a:xfrm>
            <a:off x="0" y="1485613"/>
            <a:ext cx="4943840" cy="5372387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A267C22-E8AA-4269-AC25-78B326AA18FC}"/>
              </a:ext>
            </a:extLst>
          </p:cNvPr>
          <p:cNvSpPr/>
          <p:nvPr/>
        </p:nvSpPr>
        <p:spPr>
          <a:xfrm>
            <a:off x="4943840" y="250370"/>
            <a:ext cx="7039614" cy="5781461"/>
          </a:xfrm>
          <a:prstGeom prst="wedgeEllipseCallout">
            <a:avLst>
              <a:gd name="adj1" fmla="val -64742"/>
              <a:gd name="adj2" fmla="val 17161"/>
            </a:avLst>
          </a:prstGeom>
          <a:solidFill>
            <a:schemeClr val="accent2">
              <a:lumMod val="40000"/>
              <a:lumOff val="6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/>
              <a:t>Το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musa</a:t>
            </a:r>
            <a:r>
              <a:rPr lang="en-US" sz="3600" dirty="0"/>
              <a:t> </a:t>
            </a:r>
            <a:r>
              <a:rPr lang="el-GR" sz="3600" dirty="0"/>
              <a:t>ως προσηγορικό όνομα σημαίνει </a:t>
            </a:r>
            <a:endParaRPr lang="en-US" sz="3600" dirty="0"/>
          </a:p>
          <a:p>
            <a:pPr algn="ctr"/>
            <a:r>
              <a:rPr lang="el-GR" sz="3600" b="1" dirty="0"/>
              <a:t>ποίημα, τραγούδι </a:t>
            </a:r>
            <a:endParaRPr lang="en-US" sz="3600" b="1" dirty="0"/>
          </a:p>
          <a:p>
            <a:pPr algn="ctr"/>
            <a:r>
              <a:rPr lang="el-GR" sz="3600" dirty="0"/>
              <a:t>ενώ στον πληθυντικό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musae</a:t>
            </a:r>
            <a:r>
              <a:rPr lang="en-US" sz="3600" dirty="0"/>
              <a:t> </a:t>
            </a:r>
            <a:r>
              <a:rPr lang="el-GR" sz="3600" dirty="0"/>
              <a:t>σημαίνει </a:t>
            </a:r>
            <a:r>
              <a:rPr lang="el-GR" sz="3600" b="1" dirty="0"/>
              <a:t>γράμματα, επιστήμες</a:t>
            </a:r>
          </a:p>
        </p:txBody>
      </p:sp>
    </p:spTree>
    <p:extLst>
      <p:ext uri="{BB962C8B-B14F-4D97-AF65-F5344CB8AC3E}">
        <p14:creationId xmlns:p14="http://schemas.microsoft.com/office/powerpoint/2010/main" val="287525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2362" y="-2826018"/>
            <a:ext cx="6633410" cy="1273462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C8D4900-367E-42FC-ACB2-C9B2E45B5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A8CFAF-4DBF-4243-989E-9F8FB615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630" y="1644883"/>
            <a:ext cx="262128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B94A3875-2BD9-4180-BE6C-4A7593BB4A1A}"/>
              </a:ext>
            </a:extLst>
          </p:cNvPr>
          <p:cNvSpPr txBox="1">
            <a:spLocks/>
          </p:cNvSpPr>
          <p:nvPr/>
        </p:nvSpPr>
        <p:spPr>
          <a:xfrm>
            <a:off x="7452560" y="1580715"/>
            <a:ext cx="3484880" cy="5052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arum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373963D-FDA2-47A0-AC25-E43E30009956}"/>
              </a:ext>
            </a:extLst>
          </p:cNvPr>
          <p:cNvSpPr txBox="1">
            <a:spLocks/>
          </p:cNvSpPr>
          <p:nvPr/>
        </p:nvSpPr>
        <p:spPr>
          <a:xfrm>
            <a:off x="3990437" y="714207"/>
            <a:ext cx="2621280" cy="734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Ενικός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B343780C-9071-48F0-A7B7-2BB4C2848D1E}"/>
              </a:ext>
            </a:extLst>
          </p:cNvPr>
          <p:cNvSpPr txBox="1">
            <a:spLocks/>
          </p:cNvSpPr>
          <p:nvPr/>
        </p:nvSpPr>
        <p:spPr>
          <a:xfrm>
            <a:off x="6946300" y="826501"/>
            <a:ext cx="4064000" cy="734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Πληθυντικός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E22550D4-8215-43DD-9F32-98B534C2EACB}"/>
              </a:ext>
            </a:extLst>
          </p:cNvPr>
          <p:cNvSpPr txBox="1">
            <a:spLocks/>
          </p:cNvSpPr>
          <p:nvPr/>
        </p:nvSpPr>
        <p:spPr>
          <a:xfrm>
            <a:off x="1670321" y="1644883"/>
            <a:ext cx="262128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chemeClr val="bg1"/>
                </a:solidFill>
              </a:rPr>
              <a:t>O</a:t>
            </a:r>
            <a:r>
              <a:rPr lang="el-GR" sz="4800" dirty="0">
                <a:solidFill>
                  <a:schemeClr val="bg1"/>
                </a:solidFill>
              </a:rPr>
              <a:t>ν.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800" dirty="0">
                <a:solidFill>
                  <a:schemeClr val="bg1"/>
                </a:solidFill>
              </a:rPr>
              <a:t>Γεν.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800" dirty="0">
                <a:solidFill>
                  <a:schemeClr val="bg1"/>
                </a:solidFill>
              </a:rPr>
              <a:t>Δοτ.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800" dirty="0">
                <a:solidFill>
                  <a:schemeClr val="bg1"/>
                </a:solidFill>
              </a:rPr>
              <a:t>Αιτ.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800" dirty="0">
                <a:solidFill>
                  <a:schemeClr val="bg1"/>
                </a:solidFill>
              </a:rPr>
              <a:t>Κλητ.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800" dirty="0">
                <a:solidFill>
                  <a:schemeClr val="bg1"/>
                </a:solidFill>
              </a:rPr>
              <a:t>Αφαιρ.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4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3907" y="-2557187"/>
            <a:ext cx="6757586" cy="1187196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C8D4900-367E-42FC-ACB2-C9B2E45B5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A8CFAF-4DBF-4243-989E-9F8FB615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984" y="1504109"/>
            <a:ext cx="334518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epistul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0" indent="0">
              <a:buNone/>
            </a:pPr>
            <a:r>
              <a:rPr 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epistul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</a:t>
            </a:r>
          </a:p>
          <a:p>
            <a:pPr marL="0" indent="0">
              <a:buNone/>
            </a:pPr>
            <a:r>
              <a:rPr 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epistul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</a:t>
            </a:r>
          </a:p>
          <a:p>
            <a:pPr marL="0" indent="0">
              <a:buNone/>
            </a:pPr>
            <a:r>
              <a:rPr 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epistul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</a:p>
          <a:p>
            <a:pPr marL="0" indent="0">
              <a:buNone/>
            </a:pPr>
            <a:r>
              <a:rPr 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epistul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0" indent="0">
              <a:buNone/>
            </a:pPr>
            <a:r>
              <a:rPr 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epistul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B94A3875-2BD9-4180-BE6C-4A7593BB4A1A}"/>
              </a:ext>
            </a:extLst>
          </p:cNvPr>
          <p:cNvSpPr txBox="1">
            <a:spLocks/>
          </p:cNvSpPr>
          <p:nvPr/>
        </p:nvSpPr>
        <p:spPr>
          <a:xfrm>
            <a:off x="7329737" y="1516547"/>
            <a:ext cx="4705350" cy="5052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epistul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</a:t>
            </a:r>
          </a:p>
          <a:p>
            <a:pPr marL="0" indent="0">
              <a:buNone/>
            </a:pPr>
            <a:r>
              <a:rPr 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epistul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arum</a:t>
            </a:r>
          </a:p>
          <a:p>
            <a:pPr marL="0" indent="0">
              <a:buNone/>
            </a:pPr>
            <a:r>
              <a:rPr 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epistul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</a:p>
          <a:p>
            <a:pPr marL="0" indent="0">
              <a:buNone/>
            </a:pPr>
            <a:r>
              <a:rPr 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epistul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</a:p>
          <a:p>
            <a:pPr marL="0" indent="0">
              <a:buNone/>
            </a:pPr>
            <a:r>
              <a:rPr 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epistul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</a:t>
            </a:r>
          </a:p>
          <a:p>
            <a:pPr marL="0" indent="0">
              <a:buNone/>
            </a:pPr>
            <a:r>
              <a:rPr lang="en-US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epistul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373963D-FDA2-47A0-AC25-E43E30009956}"/>
              </a:ext>
            </a:extLst>
          </p:cNvPr>
          <p:cNvSpPr txBox="1">
            <a:spLocks/>
          </p:cNvSpPr>
          <p:nvPr/>
        </p:nvSpPr>
        <p:spPr>
          <a:xfrm>
            <a:off x="4708457" y="554402"/>
            <a:ext cx="2621280" cy="734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Ενικός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B343780C-9071-48F0-A7B7-2BB4C2848D1E}"/>
              </a:ext>
            </a:extLst>
          </p:cNvPr>
          <p:cNvSpPr txBox="1">
            <a:spLocks/>
          </p:cNvSpPr>
          <p:nvPr/>
        </p:nvSpPr>
        <p:spPr>
          <a:xfrm>
            <a:off x="7030017" y="617955"/>
            <a:ext cx="4064000" cy="734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Πληθυντικός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4B11A2BD-A0BB-4946-9807-7B8502084CD3}"/>
              </a:ext>
            </a:extLst>
          </p:cNvPr>
          <p:cNvSpPr txBox="1">
            <a:spLocks/>
          </p:cNvSpPr>
          <p:nvPr/>
        </p:nvSpPr>
        <p:spPr>
          <a:xfrm>
            <a:off x="2162608" y="1511564"/>
            <a:ext cx="262128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l-G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Δοτ.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Αιτ.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Κλητ.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Αφαιρ</a:t>
            </a:r>
            <a:r>
              <a:rPr lang="el-G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E871B-8A7B-4970-95E2-2E43401AE3FA}"/>
              </a:ext>
            </a:extLst>
          </p:cNvPr>
          <p:cNvSpPr txBox="1"/>
          <p:nvPr/>
        </p:nvSpPr>
        <p:spPr>
          <a:xfrm>
            <a:off x="2389992" y="458229"/>
            <a:ext cx="1962446" cy="954107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Epistula</a:t>
            </a:r>
            <a:r>
              <a:rPr lang="el-G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επιστολή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8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3907" y="-2557187"/>
            <a:ext cx="6757586" cy="1187196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C8D4900-367E-42FC-ACB2-C9B2E45B5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A8CFAF-4DBF-4243-989E-9F8FB6157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8646" y="1608789"/>
            <a:ext cx="262128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incol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incol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incol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incol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incol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incol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B94A3875-2BD9-4180-BE6C-4A7593BB4A1A}"/>
              </a:ext>
            </a:extLst>
          </p:cNvPr>
          <p:cNvSpPr txBox="1">
            <a:spLocks/>
          </p:cNvSpPr>
          <p:nvPr/>
        </p:nvSpPr>
        <p:spPr>
          <a:xfrm>
            <a:off x="7601448" y="1598763"/>
            <a:ext cx="3484880" cy="5052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incol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incol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arum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incol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incol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incol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</a:t>
            </a:r>
          </a:p>
          <a:p>
            <a:pPr marL="0" indent="0">
              <a:buNone/>
            </a:pP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incol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4373963D-FDA2-47A0-AC25-E43E30009956}"/>
              </a:ext>
            </a:extLst>
          </p:cNvPr>
          <p:cNvSpPr txBox="1">
            <a:spLocks/>
          </p:cNvSpPr>
          <p:nvPr/>
        </p:nvSpPr>
        <p:spPr>
          <a:xfrm>
            <a:off x="4823622" y="622836"/>
            <a:ext cx="2621280" cy="734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6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Ενικός</a:t>
            </a:r>
            <a:endParaRPr lang="en-US" sz="3600" b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B343780C-9071-48F0-A7B7-2BB4C2848D1E}"/>
              </a:ext>
            </a:extLst>
          </p:cNvPr>
          <p:cNvSpPr txBox="1">
            <a:spLocks/>
          </p:cNvSpPr>
          <p:nvPr/>
        </p:nvSpPr>
        <p:spPr>
          <a:xfrm>
            <a:off x="7239566" y="732255"/>
            <a:ext cx="4064000" cy="734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3600" b="1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Πληθυντικός</a:t>
            </a:r>
            <a:endParaRPr lang="en-US" sz="3600" b="1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2837A71C-183C-4CFC-84BD-AA7369D74D4B}"/>
              </a:ext>
            </a:extLst>
          </p:cNvPr>
          <p:cNvSpPr txBox="1">
            <a:spLocks/>
          </p:cNvSpPr>
          <p:nvPr/>
        </p:nvSpPr>
        <p:spPr>
          <a:xfrm>
            <a:off x="2552631" y="1574730"/>
            <a:ext cx="262128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l-G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Γν.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Δοτ.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Αιτ.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Κλητ.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Αφαιρ.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2A0839-4E7C-4EF4-A75D-CD3338E69F93}"/>
              </a:ext>
            </a:extLst>
          </p:cNvPr>
          <p:cNvSpPr txBox="1"/>
          <p:nvPr/>
        </p:nvSpPr>
        <p:spPr>
          <a:xfrm>
            <a:off x="2245895" y="458229"/>
            <a:ext cx="1884711" cy="1077218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incola</a:t>
            </a:r>
            <a:r>
              <a:rPr lang="el-G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κάτοικος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187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287BB-886E-4263-9B1B-0D463E7D1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84644"/>
            <a:ext cx="5294639" cy="7442643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A267C22-E8AA-4269-AC25-78B326AA18FC}"/>
              </a:ext>
            </a:extLst>
          </p:cNvPr>
          <p:cNvSpPr/>
          <p:nvPr/>
        </p:nvSpPr>
        <p:spPr>
          <a:xfrm>
            <a:off x="6096000" y="250371"/>
            <a:ext cx="5839326" cy="5486400"/>
          </a:xfrm>
          <a:prstGeom prst="wedgeEllipseCallout">
            <a:avLst>
              <a:gd name="adj1" fmla="val -80114"/>
              <a:gd name="adj2" fmla="val 2242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Πώς σας φάνηκαν </a:t>
            </a:r>
          </a:p>
          <a:p>
            <a:pPr algn="ctr"/>
            <a:r>
              <a:rPr lang="el-GR" sz="3600" b="1" dirty="0"/>
              <a:t>τα </a:t>
            </a:r>
            <a:r>
              <a:rPr lang="el-GR" sz="3600" b="1" dirty="0">
                <a:solidFill>
                  <a:schemeClr val="accent1">
                    <a:lumMod val="50000"/>
                  </a:schemeClr>
                </a:solidFill>
              </a:rPr>
              <a:t>Λατινικά</a:t>
            </a:r>
            <a:r>
              <a:rPr lang="el-GR" sz="3600" b="1" dirty="0"/>
              <a:t>; </a:t>
            </a:r>
          </a:p>
          <a:p>
            <a:pPr algn="ctr"/>
            <a:r>
              <a:rPr lang="el-GR" sz="3600" b="1" dirty="0"/>
              <a:t>Για εμπέδωση </a:t>
            </a:r>
          </a:p>
          <a:p>
            <a:pPr algn="ctr"/>
            <a:r>
              <a:rPr lang="el-GR" sz="3600" b="1" dirty="0"/>
              <a:t>θα κάνετε </a:t>
            </a:r>
          </a:p>
          <a:p>
            <a:pPr algn="ctr"/>
            <a:r>
              <a:rPr lang="el-GR" sz="3600" b="1" dirty="0"/>
              <a:t>τις </a:t>
            </a:r>
            <a:r>
              <a:rPr lang="el-GR" sz="3600" b="1" dirty="0">
                <a:solidFill>
                  <a:schemeClr val="accent1">
                    <a:lumMod val="50000"/>
                  </a:schemeClr>
                </a:solidFill>
              </a:rPr>
              <a:t>ασκήσεις </a:t>
            </a:r>
          </a:p>
          <a:p>
            <a:pPr algn="ctr"/>
            <a:r>
              <a:rPr lang="el-GR" sz="3600" b="1" dirty="0">
                <a:solidFill>
                  <a:schemeClr val="accent1">
                    <a:lumMod val="50000"/>
                  </a:schemeClr>
                </a:solidFill>
              </a:rPr>
              <a:t>του βιβλίου!</a:t>
            </a:r>
          </a:p>
        </p:txBody>
      </p:sp>
    </p:spTree>
    <p:extLst>
      <p:ext uri="{BB962C8B-B14F-4D97-AF65-F5344CB8AC3E}">
        <p14:creationId xmlns:p14="http://schemas.microsoft.com/office/powerpoint/2010/main" val="17362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83720" y="-3020141"/>
            <a:ext cx="6959868" cy="128898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429" y="1129372"/>
            <a:ext cx="7026442" cy="7026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Εζησε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 </a:t>
            </a:r>
            <a:r>
              <a:rPr lang="el-GR" sz="24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59 </a:t>
            </a:r>
            <a:r>
              <a:rPr lang="el-G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χρονια: </a:t>
            </a:r>
            <a:r>
              <a:rPr lang="el-GR" sz="3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43 π.Χ -17 μ.χ.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A4053A-FBC6-4807-B80A-329F6789EE76}"/>
              </a:ext>
            </a:extLst>
          </p:cNvPr>
          <p:cNvSpPr txBox="1"/>
          <p:nvPr/>
        </p:nvSpPr>
        <p:spPr>
          <a:xfrm>
            <a:off x="2085630" y="282310"/>
            <a:ext cx="61260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l-GR" sz="4400" i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οβιδιοσ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5F80740-764B-492E-A01E-974492096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762" y="413653"/>
            <a:ext cx="2782223" cy="5944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08E2D5-55DD-4EA6-B3CF-E7E6FED76D64}"/>
              </a:ext>
            </a:extLst>
          </p:cNvPr>
          <p:cNvSpPr txBox="1">
            <a:spLocks/>
          </p:cNvSpPr>
          <p:nvPr/>
        </p:nvSpPr>
        <p:spPr>
          <a:xfrm>
            <a:off x="3377298" y="2711051"/>
            <a:ext cx="2230718" cy="499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l-GR" sz="3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Εργα του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6F4F2A-1B24-42E0-8385-BB279208E6C9}"/>
              </a:ext>
            </a:extLst>
          </p:cNvPr>
          <p:cNvSpPr txBox="1"/>
          <p:nvPr/>
        </p:nvSpPr>
        <p:spPr>
          <a:xfrm>
            <a:off x="1619387" y="1706474"/>
            <a:ext cx="7026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002060"/>
                </a:solidFill>
                <a:latin typeface="Baston" panose="00000500000000000000" pitchFamily="50" charset="-95"/>
              </a:rPr>
              <a:t>Η ΕΠΟΧΗ ΤΟΥ</a:t>
            </a:r>
            <a:r>
              <a:rPr lang="el-GR" sz="2800" dirty="0">
                <a:solidFill>
                  <a:schemeClr val="bg1"/>
                </a:solidFill>
              </a:rPr>
              <a:t>: Η διάρκεια της βασιλείας του </a:t>
            </a:r>
            <a:r>
              <a:rPr lang="el-GR" sz="2400" b="1" dirty="0">
                <a:solidFill>
                  <a:schemeClr val="bg1"/>
                </a:solidFill>
                <a:latin typeface="Baston" panose="00000500000000000000" pitchFamily="50" charset="-95"/>
              </a:rPr>
              <a:t>Οκταβιανού Αυγούστου</a:t>
            </a:r>
            <a:r>
              <a:rPr lang="el-GR" sz="24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F1376E-ACC9-48C2-8B47-3230C5FAD3AF}"/>
              </a:ext>
            </a:extLst>
          </p:cNvPr>
          <p:cNvSpPr txBox="1"/>
          <p:nvPr/>
        </p:nvSpPr>
        <p:spPr>
          <a:xfrm>
            <a:off x="1154458" y="3248313"/>
            <a:ext cx="816543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Baston" panose="00000500000000000000" pitchFamily="50" charset="-95"/>
              </a:rPr>
              <a:t>Amores</a:t>
            </a:r>
            <a:r>
              <a:rPr lang="el-GR" sz="2800" dirty="0">
                <a:solidFill>
                  <a:schemeClr val="bg1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l-GR" sz="2400" dirty="0">
                <a:solidFill>
                  <a:schemeClr val="bg1"/>
                </a:solidFill>
                <a:sym typeface="Wingdings" panose="05000000000000000000" pitchFamily="2" charset="2"/>
              </a:rPr>
              <a:t>ερωτικές ελεγείες</a:t>
            </a:r>
          </a:p>
          <a:p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Baston" panose="00000500000000000000" pitchFamily="50" charset="-95"/>
                <a:sym typeface="Wingdings" panose="05000000000000000000" pitchFamily="2" charset="2"/>
              </a:rPr>
              <a:t>Επιστολές ηρωίδων </a:t>
            </a:r>
            <a:r>
              <a:rPr lang="el-GR" sz="28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l-GR" sz="2400" dirty="0">
                <a:solidFill>
                  <a:schemeClr val="bg1"/>
                </a:solidFill>
                <a:sym typeface="Wingdings" panose="05000000000000000000" pitchFamily="2" charset="2"/>
              </a:rPr>
              <a:t>γυναίκες μυθολογίας</a:t>
            </a:r>
            <a:endParaRPr lang="el-GR" sz="2400" dirty="0">
              <a:solidFill>
                <a:schemeClr val="bg1"/>
              </a:solidFill>
              <a:hlinkClick r:id="rId4"/>
            </a:endParaRPr>
          </a:p>
          <a:p>
            <a:r>
              <a:rPr lang="el-GR" sz="2800" dirty="0">
                <a:solidFill>
                  <a:schemeClr val="bg1"/>
                </a:solidFill>
                <a:latin typeface="Baston" panose="00000500000000000000" pitchFamily="50" charset="-95"/>
                <a:hlinkClick r:id="rId4"/>
              </a:rPr>
              <a:t>Μεταμορφώσεις</a:t>
            </a:r>
            <a:r>
              <a:rPr lang="el-GR" sz="2800" dirty="0">
                <a:solidFill>
                  <a:schemeClr val="bg1"/>
                </a:solidFill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(15 βιβλία, </a:t>
            </a:r>
            <a:r>
              <a:rPr lang="el-GR" sz="2400" dirty="0">
                <a:solidFill>
                  <a:schemeClr val="bg1"/>
                </a:solidFill>
                <a:sym typeface="Wingdings" panose="05000000000000000000" pitchFamily="2" charset="2"/>
              </a:rPr>
              <a:t>«Βίβλος των ποιητών») </a:t>
            </a:r>
            <a:endParaRPr lang="el-GR" sz="24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rgbClr val="58267E"/>
                </a:solidFill>
                <a:latin typeface="Baston" panose="00000500000000000000" pitchFamily="50" charset="-95"/>
              </a:rPr>
              <a:t>Ibis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l-GR" sz="28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l-GR" sz="2400" dirty="0">
                <a:solidFill>
                  <a:schemeClr val="bg1"/>
                </a:solidFill>
                <a:sym typeface="Wingdings" panose="05000000000000000000" pitchFamily="2" charset="2"/>
              </a:rPr>
              <a:t>ποιητικό ανάθεμα σε κάθε ανώνυμο εχθρό</a:t>
            </a:r>
            <a:endParaRPr lang="el-GR" sz="2400" dirty="0">
              <a:solidFill>
                <a:schemeClr val="bg1"/>
              </a:solidFill>
            </a:endParaRPr>
          </a:p>
          <a:p>
            <a:r>
              <a:rPr lang="el-GR" sz="2800" dirty="0">
                <a:solidFill>
                  <a:srgbClr val="422A00"/>
                </a:solidFill>
                <a:latin typeface="Baston" panose="00000500000000000000" pitchFamily="50" charset="-95"/>
              </a:rPr>
              <a:t>Ασματα θλιβερά </a:t>
            </a:r>
            <a:r>
              <a:rPr lang="el-GR" sz="28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l-GR" sz="2400" dirty="0">
                <a:solidFill>
                  <a:schemeClr val="bg1"/>
                </a:solidFill>
                <a:sym typeface="Wingdings" panose="05000000000000000000" pitchFamily="2" charset="2"/>
              </a:rPr>
              <a:t>ελεγείες από την εξορία</a:t>
            </a:r>
            <a:endParaRPr lang="el-GR" sz="2400" dirty="0">
              <a:solidFill>
                <a:schemeClr val="bg1"/>
              </a:solidFill>
            </a:endParaRPr>
          </a:p>
          <a:p>
            <a:r>
              <a:rPr lang="el-GR" sz="2800" dirty="0">
                <a:solidFill>
                  <a:srgbClr val="002060"/>
                </a:solidFill>
                <a:latin typeface="Baston" panose="00000500000000000000" pitchFamily="50" charset="-95"/>
              </a:rPr>
              <a:t>Επιστολές από τον Πόντο </a:t>
            </a:r>
            <a:endParaRPr lang="el-GR" sz="2400" dirty="0">
              <a:solidFill>
                <a:schemeClr val="bg1"/>
              </a:solidFill>
            </a:endParaRPr>
          </a:p>
          <a:p>
            <a:r>
              <a:rPr lang="el-GR" sz="2800" dirty="0">
                <a:solidFill>
                  <a:schemeClr val="bg1"/>
                </a:solidFill>
              </a:rPr>
              <a:t>τραγωδία «</a:t>
            </a:r>
            <a:r>
              <a:rPr lang="el-GR" sz="2800" dirty="0">
                <a:solidFill>
                  <a:schemeClr val="bg1"/>
                </a:solidFill>
                <a:latin typeface="Baston" panose="00000500000000000000" pitchFamily="50" charset="-95"/>
              </a:rPr>
              <a:t>Μήδεια</a:t>
            </a:r>
            <a:r>
              <a:rPr lang="el-GR" sz="2800" dirty="0">
                <a:solidFill>
                  <a:schemeClr val="bg1"/>
                </a:solidFill>
              </a:rPr>
              <a:t>» </a:t>
            </a:r>
            <a:r>
              <a:rPr lang="el-GR" sz="28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l-GR" sz="2400" dirty="0">
                <a:solidFill>
                  <a:schemeClr val="bg1"/>
                </a:solidFill>
              </a:rPr>
              <a:t>δεν διασώθηκε</a:t>
            </a:r>
          </a:p>
        </p:txBody>
      </p:sp>
    </p:spTree>
    <p:extLst>
      <p:ext uri="{BB962C8B-B14F-4D97-AF65-F5344CB8AC3E}">
        <p14:creationId xmlns:p14="http://schemas.microsoft.com/office/powerpoint/2010/main" val="2450550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2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287BB-886E-4263-9B1B-0D463E7D1A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7"/>
          <a:stretch/>
        </p:blipFill>
        <p:spPr>
          <a:xfrm>
            <a:off x="-76308" y="1596426"/>
            <a:ext cx="4442660" cy="5261574"/>
          </a:xfrm>
          <a:prstGeom prst="rect">
            <a:avLst/>
          </a:prstGeom>
        </p:spPr>
      </p:pic>
      <p:pic>
        <p:nvPicPr>
          <p:cNvPr id="1026" name="Picture 2" descr="PORTA AUREA">
            <a:extLst>
              <a:ext uri="{FF2B5EF4-FFF2-40B4-BE49-F238E27FC236}">
                <a16:creationId xmlns:a16="http://schemas.microsoft.com/office/drawing/2014/main" id="{7CC2586F-18EE-468A-88DC-911C17B18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" t="5786" r="2931" b="17178"/>
          <a:stretch/>
        </p:blipFill>
        <p:spPr bwMode="auto">
          <a:xfrm>
            <a:off x="5521933" y="3819525"/>
            <a:ext cx="659397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7A267C22-E8AA-4269-AC25-78B326AA18FC}"/>
              </a:ext>
            </a:extLst>
          </p:cNvPr>
          <p:cNvSpPr/>
          <p:nvPr/>
        </p:nvSpPr>
        <p:spPr>
          <a:xfrm>
            <a:off x="5280860" y="542925"/>
            <a:ext cx="6614631" cy="3571876"/>
          </a:xfrm>
          <a:prstGeom prst="wedgeEllipseCallout">
            <a:avLst>
              <a:gd name="adj1" fmla="val -74837"/>
              <a:gd name="adj2" fmla="val 17202"/>
            </a:avLst>
          </a:prstGeom>
          <a:solidFill>
            <a:srgbClr val="FFD24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</a:pPr>
            <a:r>
              <a:rPr lang="el-GR" sz="3600" b="1" dirty="0"/>
              <a:t>Να κλίνετε στα τετράδιά σας:</a:t>
            </a:r>
          </a:p>
          <a:p>
            <a:pPr algn="ctr"/>
            <a:r>
              <a:rPr lang="en-US" sz="6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 </a:t>
            </a:r>
            <a:r>
              <a:rPr lang="en-US" sz="66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aurea</a:t>
            </a:r>
            <a:r>
              <a:rPr lang="en-US" sz="6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/>
              <a:t>= </a:t>
            </a:r>
            <a:r>
              <a:rPr lang="el-GR" sz="3600" b="1" dirty="0"/>
              <a:t>χρυσή πύλη</a:t>
            </a:r>
          </a:p>
          <a:p>
            <a:pPr algn="ctr"/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283745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D6B11-9E92-456E-8ED7-68E804B3A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  <a:p>
            <a:pPr algn="just"/>
            <a:endParaRPr lang="el-GR" sz="3200" i="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287BB-886E-4263-9B1B-0D463E7D1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1" y="614363"/>
            <a:ext cx="5888789" cy="5888789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AA074D1-5F78-462B-A1A4-6A96A9307D58}"/>
              </a:ext>
            </a:extLst>
          </p:cNvPr>
          <p:cNvSpPr/>
          <p:nvPr/>
        </p:nvSpPr>
        <p:spPr>
          <a:xfrm>
            <a:off x="7206648" y="1047500"/>
            <a:ext cx="4638040" cy="4094480"/>
          </a:xfrm>
          <a:prstGeom prst="wedgeEllipseCallout">
            <a:avLst>
              <a:gd name="adj1" fmla="val -81973"/>
              <a:gd name="adj2" fmla="val 349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Τα λέμε στο επόμενο μάθημα!</a:t>
            </a:r>
          </a:p>
        </p:txBody>
      </p:sp>
    </p:spTree>
    <p:extLst>
      <p:ext uri="{BB962C8B-B14F-4D97-AF65-F5344CB8AC3E}">
        <p14:creationId xmlns:p14="http://schemas.microsoft.com/office/powerpoint/2010/main" val="2916885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EEP CALM AND LOVE ♥ LATIN ♥ Poster | Marika | Keep Calm-o-Matic">
            <a:extLst>
              <a:ext uri="{FF2B5EF4-FFF2-40B4-BE49-F238E27FC236}">
                <a16:creationId xmlns:a16="http://schemas.microsoft.com/office/drawing/2014/main" id="{A78667CA-D531-4AAC-B891-F833661B3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702" y="0"/>
            <a:ext cx="6322595" cy="737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8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6066" y="-2997066"/>
            <a:ext cx="6959868" cy="12889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A4053A-FBC6-4807-B80A-329F6789EE76}"/>
              </a:ext>
            </a:extLst>
          </p:cNvPr>
          <p:cNvSpPr txBox="1"/>
          <p:nvPr/>
        </p:nvSpPr>
        <p:spPr>
          <a:xfrm>
            <a:off x="2085630" y="434714"/>
            <a:ext cx="61260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l-GR" sz="4400" i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Γιατι εξοριστηκε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3D4DFC-1707-4DA1-BBE6-56BDC6123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207" y="1292968"/>
            <a:ext cx="7536204" cy="557064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bg1"/>
                </a:solidFill>
              </a:rPr>
              <a:t>Ο Οβίδιος ζούσε στη Ρώμη κι έγραφε ποιήματα.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bg1"/>
                </a:solidFill>
              </a:rPr>
              <a:t>	Το 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π.Χ. </a:t>
            </a:r>
            <a:r>
              <a:rPr lang="el-GR" dirty="0">
                <a:solidFill>
                  <a:schemeClr val="bg1"/>
                </a:solidFill>
              </a:rPr>
              <a:t>έγραψε το 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  <a:latin typeface="Baston" panose="00000500000000000000" pitchFamily="50" charset="-95"/>
              </a:rPr>
              <a:t>«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aston" panose="00000500000000000000" pitchFamily="50" charset="-95"/>
              </a:rPr>
              <a:t>Ars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Baston" panose="00000500000000000000" pitchFamily="50" charset="-95"/>
              </a:rPr>
              <a:t>amatoria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  <a:latin typeface="Baston" panose="00000500000000000000" pitchFamily="50" charset="-95"/>
              </a:rPr>
              <a:t>»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aston" panose="00000500000000000000" pitchFamily="50" charset="-95"/>
              </a:rPr>
              <a:t> </a:t>
            </a:r>
            <a:r>
              <a:rPr lang="el-GR" dirty="0">
                <a:solidFill>
                  <a:schemeClr val="bg1"/>
                </a:solidFill>
                <a:sym typeface="Wingdings" panose="05000000000000000000" pitchFamily="2" charset="2"/>
              </a:rPr>
              <a:t>δηλαδή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  <a:latin typeface="Baston" panose="00000500000000000000" pitchFamily="50" charset="-95"/>
                <a:sym typeface="Wingdings" panose="05000000000000000000" pitchFamily="2" charset="2"/>
              </a:rPr>
              <a:t>«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Baston" panose="00000500000000000000" pitchFamily="50" charset="-95"/>
              </a:rPr>
              <a:t>E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  <a:latin typeface="Baston" panose="00000500000000000000" pitchFamily="50" charset="-95"/>
              </a:rPr>
              <a:t>ρωτική τέχνη»</a:t>
            </a:r>
            <a:r>
              <a:rPr lang="el-GR" b="1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που περιείχε </a:t>
            </a:r>
            <a:r>
              <a:rPr lang="el-GR" b="1" dirty="0">
                <a:solidFill>
                  <a:schemeClr val="bg1"/>
                </a:solidFill>
              </a:rPr>
              <a:t>συμβουλές</a:t>
            </a:r>
            <a:r>
              <a:rPr lang="el-GR" dirty="0">
                <a:solidFill>
                  <a:schemeClr val="bg1"/>
                </a:solidFill>
              </a:rPr>
              <a:t> καταλαβαίνετε τι είδους και φυσικά </a:t>
            </a:r>
            <a:r>
              <a:rPr lang="el-GR" b="1" dirty="0">
                <a:solidFill>
                  <a:schemeClr val="bg1"/>
                </a:solidFill>
              </a:rPr>
              <a:t>ενόχλησε πολύ τον αυτοκράτορα</a:t>
            </a:r>
            <a:r>
              <a:rPr lang="el-GR" dirty="0">
                <a:solidFill>
                  <a:schemeClr val="bg1"/>
                </a:solidFill>
              </a:rPr>
              <a:t>, ο οποίος ήταν του πνεύματος </a:t>
            </a:r>
            <a:r>
              <a:rPr lang="el-GR" b="1" dirty="0">
                <a:solidFill>
                  <a:schemeClr val="bg1"/>
                </a:solidFill>
              </a:rPr>
              <a:t>«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  <a:latin typeface="Baston" panose="00000500000000000000" pitchFamily="50" charset="-95"/>
              </a:rPr>
              <a:t>Τάξις και Ηθική</a:t>
            </a:r>
            <a:r>
              <a:rPr lang="el-GR" b="1" dirty="0">
                <a:solidFill>
                  <a:schemeClr val="bg1"/>
                </a:solidFill>
              </a:rPr>
              <a:t>»</a:t>
            </a:r>
            <a:r>
              <a:rPr lang="el-GR" dirty="0">
                <a:solidFill>
                  <a:schemeClr val="bg1"/>
                </a:solidFill>
              </a:rPr>
              <a:t>. Αφήστε που περιείχε και </a:t>
            </a:r>
            <a:r>
              <a:rPr lang="el-GR" b="1" dirty="0">
                <a:solidFill>
                  <a:schemeClr val="bg1"/>
                </a:solidFill>
              </a:rPr>
              <a:t>νύξεις εναντίον προσώπων της άρχουσας τάξης </a:t>
            </a:r>
            <a:r>
              <a:rPr lang="el-GR" dirty="0">
                <a:solidFill>
                  <a:schemeClr val="bg1"/>
                </a:solidFill>
              </a:rPr>
              <a:t>και </a:t>
            </a:r>
            <a:r>
              <a:rPr lang="el-GR" b="1" dirty="0">
                <a:solidFill>
                  <a:schemeClr val="bg1"/>
                </a:solidFill>
              </a:rPr>
              <a:t>του ίδιου του Αυγούστου</a:t>
            </a:r>
            <a:r>
              <a:rPr lang="el-GR" dirty="0">
                <a:solidFill>
                  <a:schemeClr val="bg1"/>
                </a:solidFill>
              </a:rPr>
              <a:t>. Μπορεί να το πει κανείς και θράσος αυτό. 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bg1"/>
                </a:solidFill>
              </a:rPr>
              <a:t>	Έτσι τελικά μια ωραία πρωία τον 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  <a:latin typeface="Baston" panose="00000500000000000000" pitchFamily="50" charset="-95"/>
              </a:rPr>
              <a:t>Νοέμβριο του 8 μ.Χ. </a:t>
            </a:r>
            <a:r>
              <a:rPr lang="el-GR" dirty="0">
                <a:solidFill>
                  <a:schemeClr val="bg1"/>
                </a:solidFill>
              </a:rPr>
              <a:t>ο Οκταβιανός τον καταδικάζει σε εξορία στην άκρη της αυτοκρατορίας, στον </a:t>
            </a:r>
            <a:r>
              <a:rPr lang="el-GR" b="1" dirty="0">
                <a:solidFill>
                  <a:schemeClr val="bg1"/>
                </a:solidFill>
              </a:rPr>
              <a:t>Εύξεινο Πόντο!</a:t>
            </a:r>
          </a:p>
        </p:txBody>
      </p:sp>
      <p:pic>
        <p:nvPicPr>
          <p:cNvPr id="4098" name="Picture 2" descr="Ars Amatoria by Ovid, Henry T Riley | Bookhype">
            <a:hlinkClick r:id="rId3"/>
            <a:extLst>
              <a:ext uri="{FF2B5EF4-FFF2-40B4-BE49-F238E27FC236}">
                <a16:creationId xmlns:a16="http://schemas.microsoft.com/office/drawing/2014/main" id="{44D2AECA-B0B4-4EFF-AEE2-606F65411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410" y="667030"/>
            <a:ext cx="1887383" cy="2838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72B665-4051-4BE4-940B-BAED533160CD}"/>
              </a:ext>
            </a:extLst>
          </p:cNvPr>
          <p:cNvSpPr txBox="1"/>
          <p:nvPr/>
        </p:nvSpPr>
        <p:spPr>
          <a:xfrm>
            <a:off x="9179231" y="3882646"/>
            <a:ext cx="16285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Η </a:t>
            </a:r>
            <a:r>
              <a:rPr lang="el-GR" sz="2400" dirty="0">
                <a:solidFill>
                  <a:srgbClr val="8F61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en-US" sz="2400" dirty="0">
                <a:solidFill>
                  <a:srgbClr val="8F61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Ars </a:t>
            </a:r>
            <a:r>
              <a:rPr lang="en-US" sz="2400" dirty="0" err="1">
                <a:solidFill>
                  <a:srgbClr val="8F61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amatoria</a:t>
            </a:r>
            <a:r>
              <a:rPr lang="el-GR" sz="2400" dirty="0">
                <a:solidFill>
                  <a:srgbClr val="8F61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σε 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λίμερικ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 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Αγγλικοί στίχοι</a:t>
            </a:r>
          </a:p>
        </p:txBody>
      </p:sp>
    </p:spTree>
    <p:extLst>
      <p:ext uri="{BB962C8B-B14F-4D97-AF65-F5344CB8AC3E}">
        <p14:creationId xmlns:p14="http://schemas.microsoft.com/office/powerpoint/2010/main" val="400834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93361" y="-2939741"/>
            <a:ext cx="6959868" cy="12889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A4053A-FBC6-4807-B80A-329F6789EE76}"/>
              </a:ext>
            </a:extLst>
          </p:cNvPr>
          <p:cNvSpPr txBox="1"/>
          <p:nvPr/>
        </p:nvSpPr>
        <p:spPr>
          <a:xfrm>
            <a:off x="1508687" y="494921"/>
            <a:ext cx="58867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l-GR" sz="4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που</a:t>
            </a:r>
            <a:r>
              <a:rPr lang="el-GR" sz="4400" i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 εξοριστηκε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3D4DFC-1707-4DA1-BBE6-56BDC6123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207" y="1389221"/>
            <a:ext cx="7536204" cy="4596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</a:rPr>
              <a:t>Στους </a:t>
            </a:r>
            <a:r>
              <a:rPr lang="el-GR" b="1" dirty="0">
                <a:solidFill>
                  <a:schemeClr val="accent5">
                    <a:lumMod val="50000"/>
                  </a:schemeClr>
                </a:solidFill>
                <a:latin typeface="Baston" panose="00000500000000000000" pitchFamily="50" charset="-95"/>
              </a:rPr>
              <a:t>Τόμους</a:t>
            </a:r>
            <a:r>
              <a:rPr lang="el-GR" dirty="0">
                <a:solidFill>
                  <a:schemeClr val="bg1"/>
                </a:solidFill>
              </a:rPr>
              <a:t> της </a:t>
            </a:r>
            <a:r>
              <a:rPr lang="el-GR" sz="2400" dirty="0">
                <a:solidFill>
                  <a:schemeClr val="bg1"/>
                </a:solidFill>
                <a:latin typeface="Baston" panose="00000500000000000000" pitchFamily="50" charset="-95"/>
              </a:rPr>
              <a:t>Μαύρης Θάλασσας</a:t>
            </a:r>
          </a:p>
        </p:txBody>
      </p:sp>
      <p:pic>
        <p:nvPicPr>
          <p:cNvPr id="5122" name="Picture 2" descr="κωνσταντζα ρουμανια χαρτησ">
            <a:extLst>
              <a:ext uri="{FF2B5EF4-FFF2-40B4-BE49-F238E27FC236}">
                <a16:creationId xmlns:a16="http://schemas.microsoft.com/office/drawing/2014/main" id="{E9AD2226-4FDE-4E88-86C4-AE91B8168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557" y="609776"/>
            <a:ext cx="2967235" cy="4005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Κωνστάντζα – eastmediterranean">
            <a:extLst>
              <a:ext uri="{FF2B5EF4-FFF2-40B4-BE49-F238E27FC236}">
                <a16:creationId xmlns:a16="http://schemas.microsoft.com/office/drawing/2014/main" id="{A4B19FDA-698A-4570-A313-4AB0BC35F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57" y="2043807"/>
            <a:ext cx="4870341" cy="4383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824A8003-7700-4082-A142-20B7217E6565}"/>
              </a:ext>
            </a:extLst>
          </p:cNvPr>
          <p:cNvSpPr txBox="1">
            <a:spLocks/>
          </p:cNvSpPr>
          <p:nvPr/>
        </p:nvSpPr>
        <p:spPr>
          <a:xfrm>
            <a:off x="7840557" y="4898513"/>
            <a:ext cx="2691094" cy="161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l-GR" sz="2400" dirty="0">
                <a:solidFill>
                  <a:schemeClr val="bg1"/>
                </a:solidFill>
              </a:rPr>
              <a:t>Σημερινή 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Baston" panose="00000500000000000000" pitchFamily="50" charset="-95"/>
              </a:rPr>
              <a:t>Κωστάντζα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latin typeface="Baston" panose="00000500000000000000" pitchFamily="50" charset="-95"/>
              </a:rPr>
              <a:t>Της ρουμανιασ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5797F7DA-0CC7-459C-8D12-38197B2663B5}"/>
              </a:ext>
            </a:extLst>
          </p:cNvPr>
          <p:cNvSpPr/>
          <p:nvPr/>
        </p:nvSpPr>
        <p:spPr>
          <a:xfrm rot="8519494">
            <a:off x="6446120" y="2366692"/>
            <a:ext cx="718606" cy="3318549"/>
          </a:xfrm>
          <a:prstGeom prst="downArrow">
            <a:avLst/>
          </a:prstGeom>
          <a:solidFill>
            <a:srgbClr val="FFE9A3"/>
          </a:solidFill>
          <a:ln>
            <a:noFill/>
          </a:ln>
          <a:effectLst>
            <a:outerShdw blurRad="139700" dist="279400" dir="564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166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6066" y="-2997066"/>
            <a:ext cx="6959868" cy="128898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A4053A-FBC6-4807-B80A-329F6789EE76}"/>
              </a:ext>
            </a:extLst>
          </p:cNvPr>
          <p:cNvSpPr txBox="1"/>
          <p:nvPr/>
        </p:nvSpPr>
        <p:spPr>
          <a:xfrm>
            <a:off x="2085629" y="434714"/>
            <a:ext cx="81469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l-GR" sz="4400" i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Πωσ ενιωθε στην εξορια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3D4DFC-1707-4DA1-BBE6-56BDC6123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206" y="1292968"/>
            <a:ext cx="5994585" cy="557064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bg1"/>
                </a:solidFill>
              </a:rPr>
              <a:t>Ε... τώρα μπείτε στη θέση του! Συνηθισμένος στο πνευματώδες αλλά και λουσάτο, </a:t>
            </a:r>
            <a:r>
              <a:rPr lang="el-GR" b="1" dirty="0">
                <a:solidFill>
                  <a:schemeClr val="bg1"/>
                </a:solidFill>
              </a:rPr>
              <a:t>κοσμοπολίτικο κλίμα της Ρώμης</a:t>
            </a:r>
            <a:r>
              <a:rPr lang="el-GR" dirty="0">
                <a:solidFill>
                  <a:schemeClr val="bg1"/>
                </a:solidFill>
              </a:rPr>
              <a:t>, με τον κύκλο των ποιητών, πολιτικών, φιλοσόφων, τα συμπόσια, τις κατακτήσεις του στο ωραίο φύλο, τις ανέσεις... να βρεθεί </a:t>
            </a:r>
            <a:r>
              <a:rPr lang="el-GR" b="1" dirty="0">
                <a:solidFill>
                  <a:schemeClr val="bg1"/>
                </a:solidFill>
              </a:rPr>
              <a:t>σε μια πινέζα του χάρτη</a:t>
            </a:r>
            <a:r>
              <a:rPr lang="el-GR" dirty="0">
                <a:solidFill>
                  <a:schemeClr val="bg1"/>
                </a:solidFill>
              </a:rPr>
              <a:t>, ανάμεσα σε λίγους Ρωμαίους λεγεωνάριους και ντόπιους κατοίκους σε μια περιοχή που </a:t>
            </a:r>
            <a:r>
              <a:rPr lang="el-GR" b="1" dirty="0">
                <a:solidFill>
                  <a:schemeClr val="bg1"/>
                </a:solidFill>
              </a:rPr>
              <a:t>έκανε ψοφόκρυο </a:t>
            </a:r>
            <a:r>
              <a:rPr lang="el-GR" dirty="0">
                <a:solidFill>
                  <a:schemeClr val="bg1"/>
                </a:solidFill>
              </a:rPr>
              <a:t>και δεχόταν </a:t>
            </a:r>
            <a:r>
              <a:rPr lang="el-GR" b="1" dirty="0">
                <a:solidFill>
                  <a:schemeClr val="bg1"/>
                </a:solidFill>
              </a:rPr>
              <a:t>επιθέσεις από βάρβαρα φύλα!! 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bg1"/>
                </a:solidFill>
              </a:rPr>
              <a:t>Ε... Ήταν </a:t>
            </a:r>
            <a:r>
              <a:rPr lang="el-GR" b="1" dirty="0">
                <a:solidFill>
                  <a:schemeClr val="bg1"/>
                </a:solidFill>
              </a:rPr>
              <a:t>δυστυχισμένος</a:t>
            </a:r>
            <a:r>
              <a:rPr lang="el-GR" dirty="0">
                <a:solidFill>
                  <a:schemeClr val="bg1"/>
                </a:solidFill>
              </a:rPr>
              <a:t>, όπως καταλαβαίνετε.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2B665-4051-4BE4-940B-BAED533160CD}"/>
              </a:ext>
            </a:extLst>
          </p:cNvPr>
          <p:cNvSpPr txBox="1"/>
          <p:nvPr/>
        </p:nvSpPr>
        <p:spPr>
          <a:xfrm>
            <a:off x="7464470" y="3868741"/>
            <a:ext cx="32948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schemeClr val="bg1"/>
                </a:solidFill>
              </a:rPr>
              <a:t>Στο έργο του  </a:t>
            </a:r>
          </a:p>
          <a:p>
            <a:pPr algn="ctr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latin typeface="Baston" panose="00000500000000000000" pitchFamily="50" charset="-95"/>
              </a:rPr>
              <a:t>«Remedia amoris» </a:t>
            </a:r>
          </a:p>
          <a:p>
            <a:pPr algn="ctr"/>
            <a:r>
              <a:rPr lang="el-GR" sz="2000" dirty="0">
                <a:solidFill>
                  <a:schemeClr val="bg1"/>
                </a:solidFill>
                <a:hlinkClick r:id="rId3"/>
              </a:rPr>
              <a:t>(«Τα αντίδοτα του έρωτα»), </a:t>
            </a:r>
            <a:r>
              <a:rPr lang="el-GR" sz="2000" dirty="0">
                <a:solidFill>
                  <a:schemeClr val="bg1"/>
                </a:solidFill>
              </a:rPr>
              <a:t>που έγραψε </a:t>
            </a:r>
            <a:r>
              <a:rPr lang="el-GR" sz="2000" b="1" dirty="0">
                <a:solidFill>
                  <a:schemeClr val="bg1"/>
                </a:solidFill>
              </a:rPr>
              <a:t>όταν ήταν στη Ρώμη</a:t>
            </a:r>
            <a:r>
              <a:rPr lang="el-GR" sz="2000" dirty="0">
                <a:solidFill>
                  <a:schemeClr val="bg1"/>
                </a:solidFill>
              </a:rPr>
              <a:t>, συμβουλεύει τους μαθητές του </a:t>
            </a:r>
            <a:r>
              <a:rPr lang="el-GR" sz="2000" b="1" dirty="0">
                <a:solidFill>
                  <a:schemeClr val="bg1"/>
                </a:solidFill>
              </a:rPr>
              <a:t>πώς να απεμπλακούν από τα δίχτυα του έρωτα</a:t>
            </a:r>
            <a:r>
              <a:rPr lang="el-GR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148" name="Picture 4" descr="Περί Βιβλιοθηκών: Οβίδιος, ποιητής">
            <a:extLst>
              <a:ext uri="{FF2B5EF4-FFF2-40B4-BE49-F238E27FC236}">
                <a16:creationId xmlns:a16="http://schemas.microsoft.com/office/drawing/2014/main" id="{B0A4B7F1-1BD1-4484-8FB1-21AC8FF10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907" y="1292968"/>
            <a:ext cx="3294887" cy="2540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01480" y="-2882480"/>
            <a:ext cx="6959868" cy="126606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A4053A-FBC6-4807-B80A-329F6789EE76}"/>
              </a:ext>
            </a:extLst>
          </p:cNvPr>
          <p:cNvSpPr txBox="1"/>
          <p:nvPr/>
        </p:nvSpPr>
        <p:spPr>
          <a:xfrm>
            <a:off x="2074743" y="380284"/>
            <a:ext cx="81469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l-GR" sz="4400" i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Τι εκανε στην εξορια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3D4DFC-1707-4DA1-BBE6-56BDC6123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206" y="1216766"/>
            <a:ext cx="6235794" cy="557064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bg1"/>
                </a:solidFill>
              </a:rPr>
              <a:t>Το έριξε στο γράψιμο.Τί έγραφε;</a:t>
            </a:r>
          </a:p>
          <a:p>
            <a:pPr marL="0" indent="0" algn="just">
              <a:buNone/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  <a:latin typeface="Baston" panose="00000500000000000000" pitchFamily="50" charset="-95"/>
              </a:rPr>
              <a:t>Ελεγείες</a:t>
            </a:r>
            <a:r>
              <a:rPr lang="el-GR" dirty="0">
                <a:solidFill>
                  <a:schemeClr val="bg1"/>
                </a:solidFill>
              </a:rPr>
              <a:t> με τη μορφή συγκινητικών </a:t>
            </a:r>
            <a:r>
              <a:rPr lang="el-GR" b="1" dirty="0">
                <a:solidFill>
                  <a:schemeClr val="bg1"/>
                </a:solidFill>
              </a:rPr>
              <a:t>επιστολών</a:t>
            </a:r>
            <a:r>
              <a:rPr lang="el-GR" dirty="0">
                <a:solidFill>
                  <a:schemeClr val="bg1"/>
                </a:solidFill>
              </a:rPr>
              <a:t> σε </a:t>
            </a:r>
            <a:r>
              <a:rPr lang="el-GR" b="1" dirty="0">
                <a:solidFill>
                  <a:schemeClr val="bg1"/>
                </a:solidFill>
              </a:rPr>
              <a:t>φίλους </a:t>
            </a:r>
            <a:r>
              <a:rPr lang="el-GR" dirty="0">
                <a:solidFill>
                  <a:schemeClr val="bg1"/>
                </a:solidFill>
              </a:rPr>
              <a:t>και </a:t>
            </a:r>
            <a:r>
              <a:rPr lang="el-GR" b="1" dirty="0">
                <a:solidFill>
                  <a:schemeClr val="bg1"/>
                </a:solidFill>
              </a:rPr>
              <a:t>γνωστούς</a:t>
            </a:r>
            <a:r>
              <a:rPr lang="el-GR" dirty="0">
                <a:solidFill>
                  <a:schemeClr val="bg1"/>
                </a:solidFill>
              </a:rPr>
              <a:t> και </a:t>
            </a:r>
            <a:r>
              <a:rPr lang="el-GR" b="1" dirty="0">
                <a:solidFill>
                  <a:schemeClr val="bg1"/>
                </a:solidFill>
              </a:rPr>
              <a:t>στη γυναίκα του </a:t>
            </a:r>
            <a:r>
              <a:rPr lang="el-GR" dirty="0">
                <a:solidFill>
                  <a:schemeClr val="bg1"/>
                </a:solidFill>
              </a:rPr>
              <a:t>(που είχε μείνει στη Ρώμη για να μεσολαβήσει στον αυτοκράτορα). Παρακαλούσε ο καημένος </a:t>
            </a:r>
            <a:r>
              <a:rPr lang="el-GR" b="1" dirty="0">
                <a:solidFill>
                  <a:schemeClr val="bg1"/>
                </a:solidFill>
              </a:rPr>
              <a:t>να δώσει τόπο στην οργή ο Οκταβιανός </a:t>
            </a:r>
            <a:r>
              <a:rPr lang="el-GR" dirty="0">
                <a:solidFill>
                  <a:schemeClr val="bg1"/>
                </a:solidFill>
              </a:rPr>
              <a:t>και να τον αφήσει </a:t>
            </a:r>
            <a:r>
              <a:rPr lang="el-GR" b="1" dirty="0">
                <a:solidFill>
                  <a:schemeClr val="bg1"/>
                </a:solidFill>
              </a:rPr>
              <a:t>να γυρίσει στην αγαπημένη του Ρώμη</a:t>
            </a:r>
            <a:r>
              <a:rPr lang="el-GR" dirty="0">
                <a:solidFill>
                  <a:schemeClr val="bg1"/>
                </a:solidFill>
              </a:rPr>
              <a:t>, αλλά εκείνος δεν του έκανε το χατίρι. </a:t>
            </a:r>
            <a:r>
              <a:rPr lang="el-GR" b="1" dirty="0">
                <a:solidFill>
                  <a:schemeClr val="bg1"/>
                </a:solidFill>
              </a:rPr>
              <a:t>Ανένδοτος</a:t>
            </a:r>
            <a:r>
              <a:rPr lang="el-GR" dirty="0">
                <a:solidFill>
                  <a:schemeClr val="bg1"/>
                </a:solidFill>
              </a:rPr>
              <a:t>!</a:t>
            </a:r>
          </a:p>
          <a:p>
            <a:pPr marL="0" indent="0" algn="just">
              <a:buNone/>
            </a:pPr>
            <a:r>
              <a:rPr lang="el-GR" dirty="0">
                <a:solidFill>
                  <a:schemeClr val="bg1"/>
                </a:solidFill>
              </a:rPr>
              <a:t>Τον άφησε εκεί να αργοπεθαίνει στην εξορία για να μάθει να μη σέβεται τις ηθικές αξίες της Ρώμης...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2B665-4051-4BE4-940B-BAED533160CD}"/>
              </a:ext>
            </a:extLst>
          </p:cNvPr>
          <p:cNvSpPr txBox="1"/>
          <p:nvPr/>
        </p:nvSpPr>
        <p:spPr>
          <a:xfrm>
            <a:off x="7479199" y="6053954"/>
            <a:ext cx="316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Μυθιστόρημα για τον Οβίδιο</a:t>
            </a: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Ο μυθιστορηματικός Οβίδιος - Ειδήσεις - νέα - Το Βήμα Online">
            <a:extLst>
              <a:ext uri="{FF2B5EF4-FFF2-40B4-BE49-F238E27FC236}">
                <a16:creationId xmlns:a16="http://schemas.microsoft.com/office/drawing/2014/main" id="{B174992D-39F2-4DBD-A609-5E349A481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764" y="1227652"/>
            <a:ext cx="2430602" cy="2469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Εγώ, ο Οβίδιος: Jane Alison">
            <a:extLst>
              <a:ext uri="{FF2B5EF4-FFF2-40B4-BE49-F238E27FC236}">
                <a16:creationId xmlns:a16="http://schemas.microsoft.com/office/drawing/2014/main" id="{F7A35D4E-F3E1-4E3E-A016-15CD5F047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7" t="8285" r="13695" b="8571"/>
          <a:stretch/>
        </p:blipFill>
        <p:spPr bwMode="auto">
          <a:xfrm>
            <a:off x="8290820" y="3850964"/>
            <a:ext cx="1754490" cy="216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95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59F7FD-0C4B-4D13-B36E-F6875E9907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01480" y="-2882480"/>
            <a:ext cx="6959868" cy="126606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A4053A-FBC6-4807-B80A-329F6789EE76}"/>
              </a:ext>
            </a:extLst>
          </p:cNvPr>
          <p:cNvSpPr txBox="1"/>
          <p:nvPr/>
        </p:nvSpPr>
        <p:spPr>
          <a:xfrm>
            <a:off x="2085630" y="434714"/>
            <a:ext cx="53905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l-GR" sz="4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ton" panose="00000500000000000000" pitchFamily="50" charset="-95"/>
              </a:rPr>
              <a:t>λογοκρισια</a:t>
            </a:r>
            <a:endParaRPr lang="el-GR" sz="4400" i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ton" panose="00000500000000000000" pitchFamily="50" charset="-95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3D4DFC-1707-4DA1-BBE6-56BDC6123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864" y="1303854"/>
            <a:ext cx="6187281" cy="55706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bg1"/>
                </a:solidFill>
              </a:rPr>
              <a:t>Ο </a:t>
            </a:r>
            <a:r>
              <a:rPr lang="el-GR" b="1" dirty="0">
                <a:solidFill>
                  <a:schemeClr val="bg1"/>
                </a:solidFill>
              </a:rPr>
              <a:t>Οκταβιανός</a:t>
            </a:r>
            <a:r>
              <a:rPr lang="el-GR" dirty="0">
                <a:solidFill>
                  <a:schemeClr val="bg1"/>
                </a:solidFill>
              </a:rPr>
              <a:t> δεν περιορίστηκε μόνο στην εξορία του Οβίδιου. </a:t>
            </a:r>
          </a:p>
          <a:p>
            <a:pPr marL="0" indent="0" algn="just">
              <a:buNone/>
            </a:pPr>
            <a:r>
              <a:rPr lang="el-GR" b="1" dirty="0">
                <a:solidFill>
                  <a:schemeClr val="bg1"/>
                </a:solidFill>
              </a:rPr>
              <a:t>Απέσυρε όλα τα αντίτυπα των βιβλίων </a:t>
            </a:r>
            <a:r>
              <a:rPr lang="el-GR" dirty="0">
                <a:solidFill>
                  <a:schemeClr val="bg1"/>
                </a:solidFill>
              </a:rPr>
              <a:t>του που βρίσκονταν στις </a:t>
            </a:r>
            <a:r>
              <a:rPr lang="el-GR" b="1" dirty="0">
                <a:solidFill>
                  <a:schemeClr val="bg1"/>
                </a:solidFill>
              </a:rPr>
              <a:t>δημόσιες βιβλιοθήκες</a:t>
            </a:r>
            <a:r>
              <a:rPr lang="el-GR" dirty="0">
                <a:solidFill>
                  <a:schemeClr val="bg1"/>
                </a:solidFill>
              </a:rPr>
              <a:t>, για να μη μολυνθεί το πνεύμα των νέων από τις ελευθεριάζουσες θέσεις του Οβίδιου.</a:t>
            </a:r>
          </a:p>
          <a:p>
            <a:pPr marL="0" indent="0" algn="just">
              <a:buNone/>
            </a:pPr>
            <a:r>
              <a:rPr lang="el-GR" b="1" dirty="0">
                <a:solidFill>
                  <a:schemeClr val="bg1"/>
                </a:solidFill>
              </a:rPr>
              <a:t>Κυκλοφορούσαν μόνο ιδιωτικά μεταξύ φίλων</a:t>
            </a:r>
            <a:r>
              <a:rPr lang="el-GR" dirty="0">
                <a:solidFill>
                  <a:schemeClr val="bg1"/>
                </a:solidFill>
              </a:rPr>
              <a:t>. Όσοι είχαν ενστερνιστεί τις θέσεις του Αυγούστου περί ηθικής και ανήκαν στον πουριτανικό κύκλο της Ρώμης απέρριψαν τα έργα του.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72B665-4051-4BE4-940B-BAED533160CD}"/>
              </a:ext>
            </a:extLst>
          </p:cNvPr>
          <p:cNvSpPr txBox="1"/>
          <p:nvPr/>
        </p:nvSpPr>
        <p:spPr>
          <a:xfrm>
            <a:off x="7552395" y="3062330"/>
            <a:ext cx="31660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accent5">
                    <a:lumMod val="50000"/>
                  </a:schemeClr>
                </a:solidFill>
              </a:rPr>
              <a:t>2.000 χρόνια μετά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ανακαλείται η τιμωρία του από τον Δήμο της Ρώμης </a:t>
            </a:r>
            <a:endParaRPr lang="el-GR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όπου η 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</a:rPr>
              <a:t>καλλιτεχνική ελευθερία 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και η 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</a:rPr>
              <a:t>ελευθερία έκφρασης </a:t>
            </a:r>
            <a:r>
              <a:rPr lang="el-GR" sz="2400" dirty="0">
                <a:solidFill>
                  <a:schemeClr val="accent5">
                    <a:lumMod val="50000"/>
                  </a:schemeClr>
                </a:solidFill>
              </a:rPr>
              <a:t>είναι δεδομένη!</a:t>
            </a:r>
          </a:p>
        </p:txBody>
      </p:sp>
      <p:pic>
        <p:nvPicPr>
          <p:cNvPr id="8194" name="Picture 2" descr="Ανακλήθηκε -μετά από 2.000 χρόνια- η απόφαση για την εξορία του Οβίδιου |  Protagon.gr">
            <a:extLst>
              <a:ext uri="{FF2B5EF4-FFF2-40B4-BE49-F238E27FC236}">
                <a16:creationId xmlns:a16="http://schemas.microsoft.com/office/drawing/2014/main" id="{7CE84088-4AD6-4668-A43C-D0C81A4B3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/>
          <a:stretch/>
        </p:blipFill>
        <p:spPr bwMode="auto">
          <a:xfrm>
            <a:off x="7647687" y="555963"/>
            <a:ext cx="3070731" cy="2038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629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Οβίδιος">
            <a:extLst>
              <a:ext uri="{FF2B5EF4-FFF2-40B4-BE49-F238E27FC236}">
                <a16:creationId xmlns:a16="http://schemas.microsoft.com/office/drawing/2014/main" id="{8BBC0BC9-5E14-49AA-840D-577012B39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73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1355</Words>
  <Application>Microsoft Office PowerPoint</Application>
  <PresentationFormat>Widescreen</PresentationFormat>
  <Paragraphs>289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Aharoni</vt:lpstr>
      <vt:lpstr>Arial</vt:lpstr>
      <vt:lpstr>Arial Black</vt:lpstr>
      <vt:lpstr>Baston</vt:lpstr>
      <vt:lpstr>Calibri</vt:lpstr>
      <vt:lpstr>Lucida Sans Unicode</vt:lpstr>
      <vt:lpstr>Source Sans Pro</vt:lpstr>
      <vt:lpstr>Times New Roman</vt:lpstr>
      <vt:lpstr>FunkyShapesDarkVTI</vt:lpstr>
      <vt:lpstr>LECTIO prima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Τώρα      παμε στο κειμενο!</vt:lpstr>
      <vt:lpstr>Πρώτα      υπογραμμίζω τα... ρήματα!</vt:lpstr>
      <vt:lpstr>Λεξιλόγιο</vt:lpstr>
      <vt:lpstr>PowerPoint Presentation</vt:lpstr>
      <vt:lpstr>PowerPoint Presentation</vt:lpstr>
      <vt:lpstr>      Κείμενο           Μετάφραση</vt:lpstr>
      <vt:lpstr>      Κείμενο          Μετάφραση</vt:lpstr>
      <vt:lpstr>Με μια ματιά ρήματα, ουσιαστικά κλπ.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LECTIO I</dc:title>
  <dc:creator>USER</dc:creator>
  <cp:lastModifiedBy>USER</cp:lastModifiedBy>
  <cp:revision>95</cp:revision>
  <dcterms:created xsi:type="dcterms:W3CDTF">2021-10-03T22:55:57Z</dcterms:created>
  <dcterms:modified xsi:type="dcterms:W3CDTF">2021-10-16T11:14:19Z</dcterms:modified>
</cp:coreProperties>
</file>