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23" r:id="rId3"/>
    <p:sldId id="329" r:id="rId4"/>
    <p:sldId id="309" r:id="rId5"/>
    <p:sldId id="328" r:id="rId6"/>
    <p:sldId id="330" r:id="rId7"/>
    <p:sldId id="331" r:id="rId8"/>
    <p:sldId id="257" r:id="rId9"/>
    <p:sldId id="289" r:id="rId10"/>
    <p:sldId id="258" r:id="rId11"/>
    <p:sldId id="300" r:id="rId12"/>
    <p:sldId id="281" r:id="rId13"/>
    <p:sldId id="261" r:id="rId14"/>
    <p:sldId id="269" r:id="rId15"/>
    <p:sldId id="270" r:id="rId16"/>
    <p:sldId id="292" r:id="rId17"/>
    <p:sldId id="324" r:id="rId18"/>
    <p:sldId id="262" r:id="rId19"/>
    <p:sldId id="326" r:id="rId20"/>
    <p:sldId id="271" r:id="rId21"/>
    <p:sldId id="332" r:id="rId22"/>
    <p:sldId id="333" r:id="rId23"/>
    <p:sldId id="280" r:id="rId24"/>
    <p:sldId id="335" r:id="rId25"/>
    <p:sldId id="334" r:id="rId26"/>
    <p:sldId id="295" r:id="rId27"/>
    <p:sldId id="294" r:id="rId28"/>
    <p:sldId id="296" r:id="rId29"/>
    <p:sldId id="302" r:id="rId30"/>
    <p:sldId id="303" r:id="rId31"/>
    <p:sldId id="278" r:id="rId32"/>
    <p:sldId id="263" r:id="rId33"/>
    <p:sldId id="279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990033"/>
    <a:srgbClr val="A9FF53"/>
    <a:srgbClr val="E65D00"/>
    <a:srgbClr val="FF6600"/>
    <a:srgbClr val="FFB9FF"/>
    <a:srgbClr val="66FFFF"/>
    <a:srgbClr val="FFFF66"/>
    <a:srgbClr val="FFA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6/7/2022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9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4" name="Title 1">
            <a:extLst>
              <a:ext uri="{FF2B5EF4-FFF2-40B4-BE49-F238E27FC236}">
                <a16:creationId xmlns:a16="http://schemas.microsoft.com/office/drawing/2014/main" id="{C5DB6681-2D33-4424-A63F-21A3367A5395}"/>
              </a:ext>
            </a:extLst>
          </p:cNvPr>
          <p:cNvSpPr txBox="1">
            <a:spLocks/>
          </p:cNvSpPr>
          <p:nvPr/>
        </p:nvSpPr>
        <p:spPr>
          <a:xfrm>
            <a:off x="-45056" y="3448574"/>
            <a:ext cx="5953759" cy="241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3600" spc="600" dirty="0">
                <a:solidFill>
                  <a:srgbClr val="FFCD2F"/>
                </a:solidFill>
                <a:latin typeface="Baston" panose="00000500000000000000" pitchFamily="50" charset="-95"/>
              </a:rPr>
              <a:t>Η ΠΡΟΦΗΤΕΙΑ </a:t>
            </a:r>
          </a:p>
          <a:p>
            <a:r>
              <a:rPr lang="el-GR" sz="3600" spc="600" dirty="0">
                <a:solidFill>
                  <a:srgbClr val="FFCD2F"/>
                </a:solidFill>
                <a:latin typeface="Baston" panose="00000500000000000000" pitchFamily="50" charset="-95"/>
              </a:rPr>
              <a:t>ΤΟΥ ΔΙΑ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E9713-44AF-4E9C-89D1-25B1EF4739F0}"/>
              </a:ext>
            </a:extLst>
          </p:cNvPr>
          <p:cNvCxnSpPr>
            <a:cxnSpLocks/>
          </p:cNvCxnSpPr>
          <p:nvPr/>
        </p:nvCxnSpPr>
        <p:spPr>
          <a:xfrm>
            <a:off x="0" y="1317815"/>
            <a:ext cx="12192000" cy="1482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807662-8A61-4611-9BAF-7A2F1AEE2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75" y="184774"/>
            <a:ext cx="9666276" cy="92412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LECTIO DECIMA</a:t>
            </a:r>
            <a:endParaRPr lang="el-GR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C0B506-59CD-4154-B6B5-10D15FFD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r="14748" b="-2"/>
          <a:stretch/>
        </p:blipFill>
        <p:spPr>
          <a:xfrm>
            <a:off x="6328933" y="1463874"/>
            <a:ext cx="5148454" cy="513315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D11EDC-9653-46A4-BF92-C0EBFF6D171A}"/>
              </a:ext>
            </a:extLst>
          </p:cNvPr>
          <p:cNvSpPr/>
          <p:nvPr/>
        </p:nvSpPr>
        <p:spPr>
          <a:xfrm>
            <a:off x="10129507" y="44460"/>
            <a:ext cx="1158819" cy="1238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CC82384B-D99D-495B-B87E-A398F972839B}"/>
              </a:ext>
            </a:extLst>
          </p:cNvPr>
          <p:cNvSpPr txBox="1">
            <a:spLocks/>
          </p:cNvSpPr>
          <p:nvPr/>
        </p:nvSpPr>
        <p:spPr>
          <a:xfrm>
            <a:off x="7211561" y="4869256"/>
            <a:ext cx="3383198" cy="1445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ΡΩΜΥΛΟΣ </a:t>
            </a:r>
          </a:p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ΚΑΙ</a:t>
            </a:r>
          </a:p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ΡΩΜΟΣ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5488E-A67D-407E-9686-E2F811586E78}"/>
              </a:ext>
            </a:extLst>
          </p:cNvPr>
          <p:cNvSpPr txBox="1"/>
          <p:nvPr/>
        </p:nvSpPr>
        <p:spPr>
          <a:xfrm>
            <a:off x="115054" y="1607002"/>
            <a:ext cx="407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Μάθημα  10</a:t>
            </a:r>
          </a:p>
        </p:txBody>
      </p:sp>
      <p:pic>
        <p:nvPicPr>
          <p:cNvPr id="3074" name="Picture 2" descr="Παιδίον Τόπος: Ρωμύλος και Ρέμος, οι ιδρυτές της Ρώμης">
            <a:extLst>
              <a:ext uri="{FF2B5EF4-FFF2-40B4-BE49-F238E27FC236}">
                <a16:creationId xmlns:a16="http://schemas.microsoft.com/office/drawing/2014/main" id="{C3669177-A2D2-433C-BCCB-A77CB547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73" y="2255245"/>
            <a:ext cx="3340792" cy="2505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" grpId="0"/>
      <p:bldP spid="20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D55175-D58C-4C19-ADDC-7691E3D4C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2327" y="-2950447"/>
            <a:ext cx="6687346" cy="12588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FCC84-1B80-4A44-A7C2-051D139C5AFF}"/>
              </a:ext>
            </a:extLst>
          </p:cNvPr>
          <p:cNvSpPr txBox="1"/>
          <p:nvPr/>
        </p:nvSpPr>
        <p:spPr>
          <a:xfrm>
            <a:off x="1803716" y="2131454"/>
            <a:ext cx="4511673" cy="3908762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990033"/>
                </a:solidFill>
              </a:rPr>
              <a:t>Κόκκινο</a:t>
            </a:r>
            <a:r>
              <a:rPr lang="el-GR" sz="3200" dirty="0">
                <a:solidFill>
                  <a:schemeClr val="bg1"/>
                </a:solidFill>
              </a:rPr>
              <a:t>: Ουσιαστικά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FF6600"/>
                </a:solidFill>
              </a:rPr>
              <a:t>Πορτοκαλί</a:t>
            </a:r>
            <a:r>
              <a:rPr lang="el-GR" sz="3200" dirty="0">
                <a:solidFill>
                  <a:schemeClr val="bg1"/>
                </a:solidFill>
              </a:rPr>
              <a:t>: Προθέσεις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Πράσινο</a:t>
            </a:r>
            <a:r>
              <a:rPr lang="el-GR" sz="3200" dirty="0">
                <a:solidFill>
                  <a:schemeClr val="bg1"/>
                </a:solidFill>
              </a:rPr>
              <a:t>: Επίθετα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002060"/>
                </a:solidFill>
              </a:rPr>
              <a:t>Μπλε</a:t>
            </a:r>
            <a:r>
              <a:rPr lang="el-GR" sz="3200" dirty="0">
                <a:solidFill>
                  <a:schemeClr val="bg1"/>
                </a:solidFill>
              </a:rPr>
              <a:t>: Ρήματα</a:t>
            </a:r>
          </a:p>
          <a:p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7C617-DDBF-4C05-A000-EA4031C9B31F}"/>
              </a:ext>
            </a:extLst>
          </p:cNvPr>
          <p:cNvSpPr txBox="1"/>
          <p:nvPr/>
        </p:nvSpPr>
        <p:spPr>
          <a:xfrm>
            <a:off x="6315389" y="2316120"/>
            <a:ext cx="4267833" cy="3046988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Μωβ</a:t>
            </a:r>
            <a:r>
              <a:rPr lang="el-GR" sz="3200" dirty="0">
                <a:solidFill>
                  <a:schemeClr val="bg1"/>
                </a:solidFill>
              </a:rPr>
              <a:t>: Σύνδεσμοι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Φούξια</a:t>
            </a:r>
            <a:r>
              <a:rPr lang="el-GR" sz="3200" dirty="0">
                <a:solidFill>
                  <a:schemeClr val="bg1"/>
                </a:solidFill>
              </a:rPr>
              <a:t>: Επιρρήματα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4">
                    <a:lumMod val="50000"/>
                  </a:schemeClr>
                </a:solidFill>
              </a:rPr>
              <a:t>Καφέ: </a:t>
            </a:r>
            <a:r>
              <a:rPr lang="el-GR" sz="3200" dirty="0">
                <a:solidFill>
                  <a:schemeClr val="bg1"/>
                </a:solidFill>
              </a:rPr>
              <a:t>Αντωνυμίες</a:t>
            </a:r>
          </a:p>
          <a:p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B20108-604E-4399-95CE-33C5AC8A2233}"/>
              </a:ext>
            </a:extLst>
          </p:cNvPr>
          <p:cNvSpPr txBox="1">
            <a:spLocks/>
          </p:cNvSpPr>
          <p:nvPr/>
        </p:nvSpPr>
        <p:spPr>
          <a:xfrm>
            <a:off x="756920" y="352922"/>
            <a:ext cx="10515600" cy="183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>
                <a:solidFill>
                  <a:srgbClr val="C00000"/>
                </a:solidFill>
                <a:latin typeface="Baston" panose="00000500000000000000" pitchFamily="50" charset="-95"/>
              </a:rPr>
              <a:t>Χ</a:t>
            </a:r>
            <a:r>
              <a:rPr lang="el-GR" sz="4800" b="1" dirty="0">
                <a:solidFill>
                  <a:schemeClr val="tx2">
                    <a:lumMod val="10000"/>
                  </a:schemeClr>
                </a:solidFill>
                <a:latin typeface="Baston" panose="00000500000000000000" pitchFamily="50" charset="-95"/>
              </a:rPr>
              <a:t>ρ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Baston" panose="00000500000000000000" pitchFamily="50" charset="-95"/>
              </a:rPr>
              <a:t>ω</a:t>
            </a:r>
            <a:r>
              <a:rPr lang="el-GR" sz="4800" b="1" dirty="0">
                <a:solidFill>
                  <a:srgbClr val="002060"/>
                </a:solidFill>
                <a:latin typeface="Baston" panose="00000500000000000000" pitchFamily="50" charset="-95"/>
              </a:rPr>
              <a:t>μ</a:t>
            </a:r>
            <a:r>
              <a:rPr lang="el-GR" sz="4800" b="1" dirty="0">
                <a:solidFill>
                  <a:schemeClr val="tx2">
                    <a:lumMod val="25000"/>
                  </a:schemeClr>
                </a:solidFill>
                <a:latin typeface="Baston" panose="00000500000000000000" pitchFamily="50" charset="-95"/>
              </a:rPr>
              <a:t>α</a:t>
            </a:r>
            <a:r>
              <a:rPr lang="el-GR" sz="4800" b="1" dirty="0">
                <a:solidFill>
                  <a:srgbClr val="7030A0"/>
                </a:solidFill>
                <a:latin typeface="Baston" panose="00000500000000000000" pitchFamily="50" charset="-95"/>
              </a:rPr>
              <a:t>τ</a:t>
            </a:r>
            <a:r>
              <a:rPr lang="el-GR" sz="4800" b="1" dirty="0">
                <a:solidFill>
                  <a:schemeClr val="accent1">
                    <a:lumMod val="75000"/>
                  </a:schemeClr>
                </a:solidFill>
                <a:latin typeface="Baston" panose="00000500000000000000" pitchFamily="50" charset="-95"/>
              </a:rPr>
              <a:t>ι</a:t>
            </a:r>
            <a:r>
              <a:rPr lang="el-GR" sz="4800" b="1" dirty="0">
                <a:solidFill>
                  <a:srgbClr val="FF6600"/>
                </a:solidFill>
                <a:latin typeface="Baston" panose="00000500000000000000" pitchFamily="50" charset="-95"/>
              </a:rPr>
              <a:t>κ</a:t>
            </a:r>
            <a:r>
              <a:rPr lang="el-GR" sz="4800" b="1" dirty="0">
                <a:solidFill>
                  <a:schemeClr val="tx2">
                    <a:lumMod val="50000"/>
                  </a:schemeClr>
                </a:solidFill>
                <a:latin typeface="Baston" panose="00000500000000000000" pitchFamily="50" charset="-95"/>
              </a:rPr>
              <a:t>ο</a:t>
            </a:r>
            <a:r>
              <a:rPr lang="el-GR" sz="4800" b="1" dirty="0">
                <a:solidFill>
                  <a:schemeClr val="accent4">
                    <a:lumMod val="50000"/>
                  </a:schemeClr>
                </a:solidFill>
                <a:latin typeface="Baston" panose="00000500000000000000" pitchFamily="50" charset="-95"/>
              </a:rPr>
              <a:t>σ</a:t>
            </a:r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 </a:t>
            </a:r>
          </a:p>
          <a:p>
            <a:pPr algn="ctr"/>
            <a:r>
              <a:rPr lang="el-GR" sz="3600" b="1" dirty="0">
                <a:solidFill>
                  <a:schemeClr val="bg2"/>
                </a:solidFill>
                <a:latin typeface="Baston" panose="00000500000000000000" pitchFamily="50" charset="-95"/>
              </a:rPr>
              <a:t>Κωδικασ λεξιλογιου</a:t>
            </a:r>
          </a:p>
        </p:txBody>
      </p:sp>
    </p:spTree>
    <p:extLst>
      <p:ext uri="{BB962C8B-B14F-4D97-AF65-F5344CB8AC3E}">
        <p14:creationId xmlns:p14="http://schemas.microsoft.com/office/powerpoint/2010/main" val="11996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128" y="-2389188"/>
            <a:ext cx="6143624" cy="1258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60833-592A-4350-9AC4-48D3FDCD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73469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Λεξιλόγιο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927" y="1091724"/>
            <a:ext cx="9034145" cy="56443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ntis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πελώριος, φοβερός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διεξάγω, κάνω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contundo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συντρίβω</a:t>
            </a:r>
          </a:p>
          <a:p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mores -um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ήθη, θεσμοί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impōno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αιτ. και δοτ.) επιβάλλω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ium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μόνο πληθ.) τείχη</a:t>
            </a:r>
            <a:r>
              <a:rPr lang="el-GR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(πόλεις)</a:t>
            </a: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condo, 3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κτίζω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caelum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ουρανός</a:t>
            </a:r>
            <a:r>
              <a:rPr lang="el-GR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≃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φέρνω·</a:t>
            </a:r>
          </a:p>
          <a:p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caelum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αποθεώνω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επίρρ.) μετά</a:t>
            </a:r>
          </a:p>
        </p:txBody>
      </p:sp>
    </p:spTree>
    <p:extLst>
      <p:ext uri="{BB962C8B-B14F-4D97-AF65-F5344CB8AC3E}">
        <p14:creationId xmlns:p14="http://schemas.microsoft.com/office/powerpoint/2010/main" val="22402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6319" y="-2621281"/>
            <a:ext cx="7366002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284480"/>
            <a:ext cx="8778240" cy="6289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regnum -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βασίλειο</a:t>
            </a:r>
            <a:r>
              <a:rPr lang="el-GR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Lavinium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-ii (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Λαβίνιο, πόλη στο Λάτιο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transfero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≃ 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μεταφέρω</a:t>
            </a:r>
          </a:p>
          <a:p>
            <a:pPr algn="just"/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Alba Longa 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Άλβα Λόγγα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munio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οχυρώνω</a:t>
            </a:r>
            <a:r>
              <a:rPr lang="el-GR" b="0" i="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endParaRPr lang="el-GR" b="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i="0" dirty="0">
                <a:solidFill>
                  <a:srgbClr val="FF6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προθ. + αιτ.) μετά</a:t>
            </a: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trecenti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-ae -a 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≃ 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τριακόσιοι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3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βλ. το μάθ. 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XIV) 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γεννώ</a:t>
            </a:r>
          </a:p>
          <a:p>
            <a:pPr algn="just"/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lupa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-ae 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≃ 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λύκαινα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nutrio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ανα)τρέφω</a:t>
            </a:r>
          </a:p>
          <a:p>
            <a:pPr algn="just"/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Martius -a -um 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 (θεού) Άρη	</a:t>
            </a:r>
          </a:p>
          <a:p>
            <a:pPr algn="just"/>
            <a:r>
              <a:rPr lang="el-GR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Martia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τα τείχη του Άρη, δηλ. της Ρώμης (ο Άρης ήταν πατέρας του Ρώμου και του Ρωμύλου)</a:t>
            </a:r>
          </a:p>
          <a:p>
            <a:pPr algn="just"/>
            <a:endParaRPr lang="el-GR" b="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1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1720" y="-2764155"/>
            <a:ext cx="7315199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21614"/>
            <a:ext cx="9623425" cy="6817361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nomen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inis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ουδ.) ≃ όνομα· </a:t>
            </a:r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 όνομά του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appello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ονομάζω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Rōmānis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δοτ. κτητ.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-is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αρσ.) τέλος</a:t>
            </a:r>
          </a:p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καταγόμενος, απόγονος</a:t>
            </a:r>
          </a:p>
          <a:p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ūl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(εμπρ. αφ. της καταγωγής) από τον Ίουλο</a:t>
            </a:r>
          </a:p>
          <a:p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 -ae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πύλη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claudo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≃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κλείνω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Saturnius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ium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Κρόνου·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Saturnus -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Κρόνος)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Saturnium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regnum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βασιλεία του Κρόνου, ο χρυσός αιώνας της ανθρωπότητας (ελληνική και ρωμαϊκή αντίληψη).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restituo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αποκαθιστώ, ξαναφέρνω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accipio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βλ. το μάθ.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XIV) 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υπο)δέχομαι</a:t>
            </a: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9563" y="-3853680"/>
            <a:ext cx="7408395" cy="14811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967485" y="309724"/>
            <a:ext cx="2989971" cy="654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bellum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Italiā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Populos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ferōces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contundet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mores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impōnet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Aenēam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caelum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feres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7E07CC-3F37-44D4-99BC-D4413B0D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370" y="843281"/>
            <a:ext cx="3474259" cy="6547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Αινείας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διεξαγάγει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φοβερό πόλεμο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Ιταλία.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συντρίψει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άγριους λαούς,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επιβάλει σε αυτούς θεσμούς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θα χτίσει τείχη.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Εσύ θα αποθεώσεις τον Αινεία.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77BC94-A460-4473-AA01-15DADB6756E4}"/>
              </a:ext>
            </a:extLst>
          </p:cNvPr>
          <p:cNvSpPr txBox="1">
            <a:spLocks/>
          </p:cNvSpPr>
          <p:nvPr/>
        </p:nvSpPr>
        <p:spPr>
          <a:xfrm>
            <a:off x="4192327" y="269109"/>
            <a:ext cx="3807346" cy="654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Αινείας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πόλεμο 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φοβερό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διεξαγάγει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Ιταλία.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Λαούς </a:t>
            </a:r>
            <a:endParaRPr lang="en-US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άγριους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συντρίψει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θεσμούς σ’ αυτούς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επιβάλλει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τείχη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κτίσει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Εσύ τον Αινεία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ουρανό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φέρεις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03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2631" y="-3825147"/>
            <a:ext cx="7492976" cy="14630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339" y="142240"/>
            <a:ext cx="3637280" cy="62942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Αργότερα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Ίουλος,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Αινεία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γιος,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βασίλειο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 Λαβίνιο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μεταφέρει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την Άλβα Λόγγα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οχυρώσει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τριακόσια χρόνια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Ιλία δυο γιους,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Ρωμύλο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τον Ρώμο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γεννήσει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οποίους λύκαινα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αναθρέψει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185206" y="262310"/>
            <a:ext cx="3146323" cy="642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Postea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lūlus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Aenēae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filius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regnum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Lavinio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Albam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Longam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trecentos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 duos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filios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Rōmulum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Remum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quos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lupa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nutriet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D022D9-7CDC-49BC-BE13-4706935D07D9}"/>
              </a:ext>
            </a:extLst>
          </p:cNvPr>
          <p:cNvSpPr txBox="1">
            <a:spLocks/>
          </p:cNvSpPr>
          <p:nvPr/>
        </p:nvSpPr>
        <p:spPr>
          <a:xfrm>
            <a:off x="8052619" y="552450"/>
            <a:ext cx="3553470" cy="544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Αργότερα ο Ίουλος,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γιος του Αινεία,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μεταφέρει το βασίλειο από το Λαβίνιο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θα οχυρώσει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Άλβα Λόγγα.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 από τριακόσια χρόνια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Ιλία θα γεννήσει δύο γιους,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Ρωμύλο και το Ρώμο,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οποίους θα αναθρέψει λύκαινα.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7452" y="-3548066"/>
            <a:ext cx="7277100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25" y="696686"/>
            <a:ext cx="3510686" cy="59516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Ρωμύλος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τείχη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Άρη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χτίσει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τους Ρωμαίους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 δικό του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όνομα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ονομάσει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Στους Ρωμαίους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εξουσία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δίχως τέλος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υπάρχει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792411" y="1155280"/>
            <a:ext cx="3510686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Ρωμύλος θα χτίσει τα τείχη του Άρη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θα δώσει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στους Ρωμαίους το όνομά του.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Ρωμαίοι θα έχουν κυριαρχία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χωρίς τέλος.</a:t>
            </a:r>
            <a:endParaRPr lang="el-G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445599" y="696686"/>
            <a:ext cx="2735590" cy="595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Rōmulus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Romanosque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nomine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appellābit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Rōmānis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imperium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 fine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6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9394" y="-3643316"/>
            <a:ext cx="6653212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89" y="779830"/>
            <a:ext cx="3510686" cy="43338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Καίσαρας Αύγουστος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τον Ίουλο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καταγόμενος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πολέμου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πόρτες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l-GR" sz="24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κλείσει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του Κρόνου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βασίλειο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l-GR" sz="24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αποκαταστήσει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Αυτόν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εσύ,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όπως τον Αινεία,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ουρανό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υποδεχτείς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838610" y="726191"/>
            <a:ext cx="3278200" cy="5006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Ο Καίσαρας Αύγουστος,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καταγόμενος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από τον Ίουλο,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θα κλείσει τις πύλες του Πολέμου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και θα αποκαταστήσει το βασίλειο του Κρόνου.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Αυτόν εσύ,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όπως τον Αινεία,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θα (τον) υποδεχθείς στον ουρανό.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419864" y="779830"/>
            <a:ext cx="2735590" cy="5204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Caesar Augustus, ab </a:t>
            </a:r>
            <a:r>
              <a:rPr lang="en-US" sz="2400" dirty="0" err="1">
                <a:solidFill>
                  <a:schemeClr val="bg1"/>
                </a:solidFill>
              </a:rPr>
              <a:t>Iūlo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ortus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belli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portas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400" b="1" dirty="0" err="1">
                <a:solidFill>
                  <a:srgbClr val="990033"/>
                </a:solidFill>
              </a:rPr>
              <a:t>claudet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et </a:t>
            </a:r>
            <a:r>
              <a:rPr lang="en-US" sz="2400" dirty="0" err="1">
                <a:solidFill>
                  <a:schemeClr val="bg1"/>
                </a:solidFill>
              </a:rPr>
              <a:t>Saturnium</a:t>
            </a:r>
            <a:r>
              <a:rPr lang="en-US" sz="2400" dirty="0">
                <a:solidFill>
                  <a:schemeClr val="bg1"/>
                </a:solidFill>
              </a:rPr>
              <a:t> regnum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400" b="1" dirty="0" err="1">
                <a:solidFill>
                  <a:srgbClr val="990033"/>
                </a:solidFill>
              </a:rPr>
              <a:t>restituet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Hunc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tu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Aenēam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in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caelo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990033"/>
                </a:solidFill>
              </a:rPr>
              <a:t>accipies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6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834"/>
            <a:ext cx="12192000" cy="70403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προθεσ</a:t>
            </a: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ei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σ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- 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επιρρημα</a:t>
            </a:r>
            <a:endParaRPr lang="el-GR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673" y="1616706"/>
            <a:ext cx="9046029" cy="50126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Ovidius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Ponticā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exulat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Epistulas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Rōmam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scriptitat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plenae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querelārum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sunt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Rōmam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desiderat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fortūnam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adversam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deplōrat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Narrat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incolis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barbaris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gelidā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curae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miseriae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excruciant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contra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iniuriam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repugnat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Musa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est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unica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amīca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</a:t>
            </a:r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2B5B1-CE1D-4145-817D-1F2F2266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5610" y="-2488738"/>
            <a:ext cx="5939790" cy="127330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C8A0DD-5564-4E87-ACB8-9BD6BCEE0C04}"/>
              </a:ext>
            </a:extLst>
          </p:cNvPr>
          <p:cNvSpPr txBox="1">
            <a:spLocks/>
          </p:cNvSpPr>
          <p:nvPr/>
        </p:nvSpPr>
        <p:spPr>
          <a:xfrm>
            <a:off x="1377047" y="1289042"/>
            <a:ext cx="9307279" cy="448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44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bellum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Italiā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ferōces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contundet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mores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impōnet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caelum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feres.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Postea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lūlus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regnum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Lavinio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Albam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Longam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trecentos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Ilia duos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Rōmulum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quos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lupa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Rōmulus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Romanosque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nomine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appellābit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Rōmānis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imperium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Caesar Augustus,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Iūlo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Belli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claudet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Saturnium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regnum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restituet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Hunc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Aenēam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caelo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accipies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40 Popular Cute Kids ideas | cute kids, cute, kids">
            <a:extLst>
              <a:ext uri="{FF2B5EF4-FFF2-40B4-BE49-F238E27FC236}">
                <a16:creationId xmlns:a16="http://schemas.microsoft.com/office/drawing/2014/main" id="{09F274AC-F9FA-4337-BE93-5E4D1FAA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-95248"/>
            <a:ext cx="3476624" cy="69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242561" y="304800"/>
            <a:ext cx="6609786" cy="6150429"/>
          </a:xfrm>
          <a:prstGeom prst="wedgeEllipseCallout">
            <a:avLst>
              <a:gd name="adj1" fmla="val -79187"/>
              <a:gd name="adj2" fmla="val -97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Ρηματα:μελλων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  <a:p>
            <a:pPr algn="ctr"/>
            <a:endParaRPr lang="en-US" sz="3600" b="1" dirty="0">
              <a:solidFill>
                <a:srgbClr val="990033"/>
              </a:solidFill>
            </a:endParaRPr>
          </a:p>
          <a:p>
            <a:pPr algn="ctr"/>
            <a:endParaRPr lang="el-GR" sz="3600" b="1" dirty="0">
              <a:solidFill>
                <a:srgbClr val="C00000"/>
              </a:solidFill>
            </a:endParaRP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 </a:t>
            </a:r>
            <a:endParaRPr lang="el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6E0B-5721-4ED7-BA90-DBC405E3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48" y="2776995"/>
            <a:ext cx="1980512" cy="1584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9EA9B-AF4A-411F-9DA1-0531A48A59A9}"/>
              </a:ext>
            </a:extLst>
          </p:cNvPr>
          <p:cNvSpPr txBox="1"/>
          <p:nvPr/>
        </p:nvSpPr>
        <p:spPr>
          <a:xfrm>
            <a:off x="6659144" y="4631214"/>
            <a:ext cx="413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4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+ 4</a:t>
            </a:r>
            <a:r>
              <a:rPr lang="el-GR" sz="4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συζυγία</a:t>
            </a:r>
            <a:endParaRPr lang="el-GR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1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933" y="-3639052"/>
            <a:ext cx="7177039" cy="14211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714375" y="338780"/>
            <a:ext cx="10791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400" dirty="0">
                <a:solidFill>
                  <a:schemeClr val="bg1"/>
                </a:solidFill>
              </a:rPr>
              <a:t>Στο πρώτο βιβλίο της «Αινειάδας» του Βιργιλίου ο </a:t>
            </a:r>
            <a:r>
              <a:rPr lang="el-GR" sz="2400" b="1" dirty="0">
                <a:solidFill>
                  <a:srgbClr val="990033"/>
                </a:solidFill>
              </a:rPr>
              <a:t>Δίας</a:t>
            </a:r>
            <a:r>
              <a:rPr lang="el-GR" sz="2400" dirty="0">
                <a:solidFill>
                  <a:schemeClr val="bg1"/>
                </a:solidFill>
              </a:rPr>
              <a:t> (Jupiter) καθησυχάζει τη θυγατέρα του </a:t>
            </a:r>
            <a:r>
              <a:rPr lang="el-GR" sz="2400" b="1" dirty="0">
                <a:solidFill>
                  <a:srgbClr val="990033"/>
                </a:solidFill>
              </a:rPr>
              <a:t>Αφροδίτη</a:t>
            </a:r>
            <a:r>
              <a:rPr lang="el-GR" sz="2400" dirty="0">
                <a:solidFill>
                  <a:schemeClr val="bg1"/>
                </a:solidFill>
              </a:rPr>
              <a:t> (Venus) που εκφράζει την αγανάκτηση της για τον αδιάκοπο κατατρεγμό του γιου της Αινεία από την Ήρα (Juno). Ο Δίας τη διαβεβαιώνει ότι το πεπρωμένο του </a:t>
            </a:r>
            <a:r>
              <a:rPr lang="el-GR" sz="2400" b="1" dirty="0">
                <a:solidFill>
                  <a:srgbClr val="990033"/>
                </a:solidFill>
              </a:rPr>
              <a:t>Αινεία</a:t>
            </a:r>
            <a:r>
              <a:rPr lang="el-GR" sz="2400" dirty="0">
                <a:solidFill>
                  <a:schemeClr val="bg1"/>
                </a:solidFill>
              </a:rPr>
              <a:t> είναι να κατακτήσει και να εκπολιτίσει την Ιταλία. Ο γιος του Ίουλος (lūlus ή Ascanius) θα κτίσει την </a:t>
            </a:r>
            <a:r>
              <a:rPr lang="el-GR" sz="2400" b="1" dirty="0">
                <a:solidFill>
                  <a:srgbClr val="990033"/>
                </a:solidFill>
              </a:rPr>
              <a:t>Alba Longa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00" name="Picture 4" descr="ΒΙΡΓΙΛΙΟΥ ΑΙΝΕΙΑΔΑ ΧΑΡΤΟΔΕΤΟ">
            <a:extLst>
              <a:ext uri="{FF2B5EF4-FFF2-40B4-BE49-F238E27FC236}">
                <a16:creationId xmlns:a16="http://schemas.microsoft.com/office/drawing/2014/main" id="{84DD6B06-4C2F-4775-BAFB-02E704BAC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2" b="10179"/>
          <a:stretch/>
        </p:blipFill>
        <p:spPr bwMode="auto">
          <a:xfrm>
            <a:off x="1787165" y="2352427"/>
            <a:ext cx="3346809" cy="413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Βιργίλιος, Ρωμαίος ποιητής: ο δημιουργός της &amp;amp;quot;Αινειάδας&amp;amp;quot; - Times News">
            <a:extLst>
              <a:ext uri="{FF2B5EF4-FFF2-40B4-BE49-F238E27FC236}">
                <a16:creationId xmlns:a16="http://schemas.microsoft.com/office/drawing/2014/main" id="{3B1F3996-9EBD-4BEC-9AEC-1650F5EC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72" y="2452081"/>
            <a:ext cx="4037305" cy="403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803" y="-4002876"/>
            <a:ext cx="6701273" cy="1490472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349" y="1592299"/>
            <a:ext cx="32712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800622" y="565897"/>
            <a:ext cx="10315054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Μέλλοντας του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διαβάζω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800621" y="1592299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pic>
        <p:nvPicPr>
          <p:cNvPr id="2050" name="Picture 2" descr="Pin on Babys">
            <a:extLst>
              <a:ext uri="{FF2B5EF4-FFF2-40B4-BE49-F238E27FC236}">
                <a16:creationId xmlns:a16="http://schemas.microsoft.com/office/drawing/2014/main" id="{FF974C0B-CAD4-4AE3-B09D-E38DCCC3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5177"/>
            <a:ext cx="4916926" cy="491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9220" y="-5090850"/>
            <a:ext cx="6757586" cy="1697047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261" y="1517994"/>
            <a:ext cx="32712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</a:t>
            </a:r>
            <a:endParaRPr 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</a:t>
            </a:r>
            <a:endParaRPr 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061720" y="492603"/>
            <a:ext cx="10068560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έλλοντας του ρ.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ακούω</a:t>
            </a:r>
            <a:endParaRPr 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770141" y="1533588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pic>
        <p:nvPicPr>
          <p:cNvPr id="3074" name="Picture 2" descr="Child Listening Attentively Images – Browse 729 Stock Photos, Vectors, and  Video | Adobe Stock">
            <a:extLst>
              <a:ext uri="{FF2B5EF4-FFF2-40B4-BE49-F238E27FC236}">
                <a16:creationId xmlns:a16="http://schemas.microsoft.com/office/drawing/2014/main" id="{BDEEAB88-CAAA-4829-B69E-4D291959D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r="10691"/>
          <a:stretch/>
        </p:blipFill>
        <p:spPr bwMode="auto">
          <a:xfrm>
            <a:off x="6380480" y="1362956"/>
            <a:ext cx="5041379" cy="477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7176" y="-4553688"/>
            <a:ext cx="6757586" cy="1586496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877" y="1510030"/>
            <a:ext cx="32712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en-US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en-US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en-US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en-US" sz="4800" b="1" dirty="0" err="1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en-US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en-US" sz="4800" b="1" dirty="0" err="1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</a:t>
            </a:r>
            <a:endParaRPr lang="en-US" sz="4800" b="1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042219" y="565897"/>
            <a:ext cx="10458901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έλλοντας του ρ. </a:t>
            </a:r>
            <a:r>
              <a:rPr lang="en-US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b="1" dirty="0">
                <a:solidFill>
                  <a:srgbClr val="E65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είμαι</a:t>
            </a:r>
            <a:endParaRPr lang="en-US" sz="4800" b="1" dirty="0">
              <a:solidFill>
                <a:srgbClr val="E65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510014" y="1525624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pic>
        <p:nvPicPr>
          <p:cNvPr id="4098" name="Picture 2" descr="Cogito Ergo Sum">
            <a:extLst>
              <a:ext uri="{FF2B5EF4-FFF2-40B4-BE49-F238E27FC236}">
                <a16:creationId xmlns:a16="http://schemas.microsoft.com/office/drawing/2014/main" id="{7C9CD91B-D0C2-49A3-B489-70EB6AA5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41" y="1965673"/>
            <a:ext cx="6754336" cy="355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/>
        </p:blipFill>
        <p:spPr>
          <a:xfrm>
            <a:off x="203893" y="261937"/>
            <a:ext cx="7744908" cy="63341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831907" y="2094820"/>
            <a:ext cx="5156200" cy="4086906"/>
          </a:xfrm>
          <a:prstGeom prst="wedgeEllipseCallout">
            <a:avLst>
              <a:gd name="adj1" fmla="val -76703"/>
              <a:gd name="adj2" fmla="val -162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Κι ένα ανώμαλο ρηματάκι</a:t>
            </a:r>
            <a:r>
              <a:rPr lang="en-US" sz="3600" b="1" dirty="0"/>
              <a:t>:</a:t>
            </a:r>
            <a:endParaRPr lang="el-GR" sz="3600" b="1" dirty="0"/>
          </a:p>
          <a:p>
            <a:pPr algn="ctr"/>
            <a:r>
              <a:rPr lang="en-US" sz="4800" b="1" dirty="0" err="1">
                <a:solidFill>
                  <a:srgbClr val="990033"/>
                </a:solidFill>
              </a:rPr>
              <a:t>fero</a:t>
            </a:r>
            <a:endParaRPr lang="el-GR" sz="4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328" y="-4958534"/>
            <a:ext cx="7239000" cy="1681316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067" y="1837820"/>
            <a:ext cx="262128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884704" y="344184"/>
            <a:ext cx="5821820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dirty="0">
                <a:solidFill>
                  <a:schemeClr val="bg1"/>
                </a:solidFill>
              </a:rPr>
              <a:t>=</a:t>
            </a: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φέρνω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381139" y="1852306"/>
            <a:ext cx="2621280" cy="4661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7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7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7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7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7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7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7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7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7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7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7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E3713D6D-098E-4D7A-A8BF-26502EFE8FD0}"/>
              </a:ext>
            </a:extLst>
          </p:cNvPr>
          <p:cNvSpPr txBox="1">
            <a:spLocks/>
          </p:cNvSpPr>
          <p:nvPr/>
        </p:nvSpPr>
        <p:spPr>
          <a:xfrm>
            <a:off x="5593295" y="1837819"/>
            <a:ext cx="3371849" cy="466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96D641D-F121-412A-A244-5CE103D0A885}"/>
              </a:ext>
            </a:extLst>
          </p:cNvPr>
          <p:cNvSpPr txBox="1">
            <a:spLocks/>
          </p:cNvSpPr>
          <p:nvPr/>
        </p:nvSpPr>
        <p:spPr>
          <a:xfrm>
            <a:off x="9395173" y="1861326"/>
            <a:ext cx="3018361" cy="4931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CEE24D3-F5C8-417A-99E7-730B60A7BF7E}"/>
              </a:ext>
            </a:extLst>
          </p:cNvPr>
          <p:cNvSpPr txBox="1">
            <a:spLocks/>
          </p:cNvSpPr>
          <p:nvPr/>
        </p:nvSpPr>
        <p:spPr>
          <a:xfrm>
            <a:off x="2226856" y="1246239"/>
            <a:ext cx="2579056" cy="5368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FFE9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Ενεστώτας</a:t>
            </a:r>
            <a:endParaRPr lang="en-US" sz="3200" b="1" dirty="0">
              <a:solidFill>
                <a:srgbClr val="FFE9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F274E04-8C8D-4370-AB77-60B1A21A8A0D}"/>
              </a:ext>
            </a:extLst>
          </p:cNvPr>
          <p:cNvSpPr txBox="1">
            <a:spLocks/>
          </p:cNvSpPr>
          <p:nvPr/>
        </p:nvSpPr>
        <p:spPr>
          <a:xfrm>
            <a:off x="5417565" y="1235319"/>
            <a:ext cx="3116826" cy="5368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FFE9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Παρατατικός</a:t>
            </a:r>
            <a:endParaRPr lang="en-US" sz="3200" b="1" dirty="0">
              <a:solidFill>
                <a:srgbClr val="FFE9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FBA169B-AE31-4A43-9F3F-D71FEDB84E91}"/>
              </a:ext>
            </a:extLst>
          </p:cNvPr>
          <p:cNvSpPr txBox="1">
            <a:spLocks/>
          </p:cNvSpPr>
          <p:nvPr/>
        </p:nvSpPr>
        <p:spPr>
          <a:xfrm>
            <a:off x="9112622" y="1235318"/>
            <a:ext cx="2754915" cy="5368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FFE9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Μέλλοντας</a:t>
            </a:r>
            <a:endParaRPr lang="en-US" sz="3200" b="1" dirty="0">
              <a:solidFill>
                <a:srgbClr val="FFE9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4F446DF-0A2F-47BF-8CA5-C8D090DBBA24}"/>
              </a:ext>
            </a:extLst>
          </p:cNvPr>
          <p:cNvSpPr txBox="1">
            <a:spLocks/>
          </p:cNvSpPr>
          <p:nvPr/>
        </p:nvSpPr>
        <p:spPr>
          <a:xfrm>
            <a:off x="5785730" y="440441"/>
            <a:ext cx="2579057" cy="53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Απαρέμφατο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DA2C003-C471-4064-A53A-DFA652154B1A}"/>
              </a:ext>
            </a:extLst>
          </p:cNvPr>
          <p:cNvSpPr txBox="1">
            <a:spLocks/>
          </p:cNvSpPr>
          <p:nvPr/>
        </p:nvSpPr>
        <p:spPr>
          <a:xfrm>
            <a:off x="9205545" y="344184"/>
            <a:ext cx="3018361" cy="76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974545D-EC64-43CF-AAC5-FBC00509BD60}"/>
              </a:ext>
            </a:extLst>
          </p:cNvPr>
          <p:cNvSpPr/>
          <p:nvPr/>
        </p:nvSpPr>
        <p:spPr>
          <a:xfrm>
            <a:off x="8364787" y="458345"/>
            <a:ext cx="787163" cy="5010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2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  <p:bldP spid="7" grpId="0" build="p"/>
      <p:bldP spid="9" grpId="0" build="p"/>
      <p:bldP spid="10" grpId="0" animBg="1"/>
      <p:bldP spid="12" grpId="0" animBg="1"/>
      <p:bldP spid="14" grpId="0" animBg="1"/>
      <p:bldP spid="15" grpId="0"/>
      <p:bldP spid="16" grpId="0" build="p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, son, portrait, nikiita, small child, family, graphing children,  beautiful, kids, handsome man, nicely | Pikist">
            <a:extLst>
              <a:ext uri="{FF2B5EF4-FFF2-40B4-BE49-F238E27FC236}">
                <a16:creationId xmlns:a16="http://schemas.microsoft.com/office/drawing/2014/main" id="{E8EA4F27-8014-49BE-B3E0-7930293A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" y="0"/>
            <a:ext cx="637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831907" y="2094820"/>
            <a:ext cx="5156200" cy="4086906"/>
          </a:xfrm>
          <a:prstGeom prst="wedgeEllipseCallout">
            <a:avLst>
              <a:gd name="adj1" fmla="val -76703"/>
              <a:gd name="adj2" fmla="val -162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Τι θα λέγατε </a:t>
            </a:r>
            <a:endParaRPr lang="en-US" sz="3600" b="1" dirty="0"/>
          </a:p>
          <a:p>
            <a:pPr algn="ctr"/>
            <a:r>
              <a:rPr lang="el-GR" sz="3600" b="1" dirty="0"/>
              <a:t>τώρα για λίγη </a:t>
            </a:r>
            <a:r>
              <a:rPr lang="el-GR" sz="4800" b="1" dirty="0">
                <a:solidFill>
                  <a:srgbClr val="990033"/>
                </a:solidFill>
              </a:rPr>
              <a:t>ετυμολογία;</a:t>
            </a:r>
          </a:p>
        </p:txBody>
      </p:sp>
    </p:spTree>
    <p:extLst>
      <p:ext uri="{BB962C8B-B14F-4D97-AF65-F5344CB8AC3E}">
        <p14:creationId xmlns:p14="http://schemas.microsoft.com/office/powerpoint/2010/main" val="23024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9184" y="-4126201"/>
            <a:ext cx="7216573" cy="15202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4" y="69247"/>
            <a:ext cx="10515600" cy="776397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ετυμολογια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28" y="1994931"/>
            <a:ext cx="2316194" cy="11218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άμυνα, αμυντικός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977819" y="1747555"/>
            <a:ext cx="1953156" cy="1317019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munio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moenia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990470" y="3259581"/>
            <a:ext cx="19531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condo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7024598" y="3251382"/>
            <a:ext cx="4782256" cy="600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κατάσταση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977819" y="4446664"/>
            <a:ext cx="19531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caelum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7195297" y="4128869"/>
            <a:ext cx="5060296" cy="148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celestial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ουράνιος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ουρανός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cielo</a:t>
            </a:r>
            <a:r>
              <a:rPr lang="en-US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ιταλ.)  ουρανός</a:t>
            </a:r>
            <a:endParaRPr lang="el-GR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4200525" y="5683783"/>
            <a:ext cx="161768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fero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21702" y="840398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452663" y="840398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900844" y="876601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 rot="10800000">
            <a:off x="3046713" y="224260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6161059" y="334309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198410" y="457617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218599" y="579127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7055940" y="5593828"/>
            <a:ext cx="5136060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συνδιασκέπτομαι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συνδιάσκεψη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02965AF-5C23-4488-841E-3C4657FF01E6}"/>
              </a:ext>
            </a:extLst>
          </p:cNvPr>
          <p:cNvSpPr/>
          <p:nvPr/>
        </p:nvSpPr>
        <p:spPr>
          <a:xfrm>
            <a:off x="6112032" y="222148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1840454-2AC5-45EC-BCE6-12567B763702}"/>
              </a:ext>
            </a:extLst>
          </p:cNvPr>
          <p:cNvSpPr txBox="1">
            <a:spLocks/>
          </p:cNvSpPr>
          <p:nvPr/>
        </p:nvSpPr>
        <p:spPr>
          <a:xfrm>
            <a:off x="6958456" y="2163699"/>
            <a:ext cx="4907619" cy="643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πυρομαχικό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D4A692E-7E97-426F-A547-B73952159C5E}"/>
              </a:ext>
            </a:extLst>
          </p:cNvPr>
          <p:cNvSpPr txBox="1">
            <a:spLocks/>
          </p:cNvSpPr>
          <p:nvPr/>
        </p:nvSpPr>
        <p:spPr>
          <a:xfrm>
            <a:off x="1452663" y="4535755"/>
            <a:ext cx="1606210" cy="48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σιέλ</a:t>
            </a:r>
            <a:endParaRPr lang="el-GR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5B7045-1FC2-42A2-B848-642AAF3B17B8}"/>
              </a:ext>
            </a:extLst>
          </p:cNvPr>
          <p:cNvSpPr/>
          <p:nvPr/>
        </p:nvSpPr>
        <p:spPr>
          <a:xfrm rot="10800000">
            <a:off x="3046713" y="456958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93129D2-C1C7-430D-B21F-2B6C067DABD0}"/>
              </a:ext>
            </a:extLst>
          </p:cNvPr>
          <p:cNvSpPr/>
          <p:nvPr/>
        </p:nvSpPr>
        <p:spPr>
          <a:xfrm rot="10800000">
            <a:off x="3220524" y="585395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657DA8-0D5C-40E7-9297-54980C81C691}"/>
              </a:ext>
            </a:extLst>
          </p:cNvPr>
          <p:cNvSpPr txBox="1">
            <a:spLocks/>
          </p:cNvSpPr>
          <p:nvPr/>
        </p:nvSpPr>
        <p:spPr>
          <a:xfrm>
            <a:off x="863335" y="5620121"/>
            <a:ext cx="2521583" cy="925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φέρω, φορά, προσφορά</a:t>
            </a:r>
            <a:endParaRPr lang="el-GR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uiExpand="1" build="p"/>
      <p:bldP spid="11" grpId="0" animBg="1"/>
      <p:bldP spid="13" grpId="0" uiExpand="1" build="p"/>
      <p:bldP spid="14" grpId="0" animBg="1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6" grpId="0" animBg="1"/>
      <p:bldP spid="27" grpId="0" uiExpand="1" build="p"/>
      <p:bldP spid="29" grpId="0" animBg="1"/>
      <p:bldP spid="30" grpId="0" uiExpand="1" build="p"/>
      <p:bldP spid="24" grpId="0" build="p"/>
      <p:bldP spid="28" grpId="0" animBg="1"/>
      <p:bldP spid="31" grpId="0" animBg="1"/>
      <p:bldP spid="3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7317" y="-4529138"/>
            <a:ext cx="7030320" cy="15916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796" y="3323673"/>
            <a:ext cx="5388080" cy="92823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ηθικός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ηθικό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799000" y="3201244"/>
            <a:ext cx="1727706" cy="1321822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moris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630343" y="1262322"/>
            <a:ext cx="2165055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bellum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6781095" y="1375143"/>
            <a:ext cx="5153729" cy="68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bellicose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πολεμοχαρής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592986" y="4794030"/>
            <a:ext cx="220241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impono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6874845" y="4849461"/>
            <a:ext cx="4317054" cy="59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επιβάλλω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466405" y="368172"/>
            <a:ext cx="2292277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804276" y="392750"/>
            <a:ext cx="23601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601266" y="366092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058397" y="140148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5948633" y="235550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5972616" y="490448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B9DF29B-2A0F-4071-A310-0B4B45C51DB7}"/>
              </a:ext>
            </a:extLst>
          </p:cNvPr>
          <p:cNvSpPr txBox="1">
            <a:spLocks/>
          </p:cNvSpPr>
          <p:nvPr/>
        </p:nvSpPr>
        <p:spPr>
          <a:xfrm>
            <a:off x="470787" y="3596536"/>
            <a:ext cx="2362856" cy="69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αμοραλιστής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442F772-FD09-4133-AEAB-440BA816384A}"/>
              </a:ext>
            </a:extLst>
          </p:cNvPr>
          <p:cNvSpPr txBox="1">
            <a:spLocks/>
          </p:cNvSpPr>
          <p:nvPr/>
        </p:nvSpPr>
        <p:spPr>
          <a:xfrm>
            <a:off x="3799000" y="2188151"/>
            <a:ext cx="172770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gero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EEF0DCB-01F1-4EE7-8337-A454FDD53542}"/>
              </a:ext>
            </a:extLst>
          </p:cNvPr>
          <p:cNvSpPr txBox="1">
            <a:spLocks/>
          </p:cNvSpPr>
          <p:nvPr/>
        </p:nvSpPr>
        <p:spPr>
          <a:xfrm>
            <a:off x="6944323" y="2295644"/>
            <a:ext cx="4962695" cy="681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gesture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χειρονομία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E826C65-69C0-4FDF-ABC1-7530F7114C4F}"/>
              </a:ext>
            </a:extLst>
          </p:cNvPr>
          <p:cNvSpPr/>
          <p:nvPr/>
        </p:nvSpPr>
        <p:spPr>
          <a:xfrm rot="10800000">
            <a:off x="2826204" y="363638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2F6D9A9-C593-4EB1-AF3D-788BCE847556}"/>
              </a:ext>
            </a:extLst>
          </p:cNvPr>
          <p:cNvSpPr/>
          <p:nvPr/>
        </p:nvSpPr>
        <p:spPr>
          <a:xfrm>
            <a:off x="5995961" y="352924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6DA139E-2F1B-404E-9A7A-996193444D6F}"/>
              </a:ext>
            </a:extLst>
          </p:cNvPr>
          <p:cNvSpPr txBox="1">
            <a:spLocks/>
          </p:cNvSpPr>
          <p:nvPr/>
        </p:nvSpPr>
        <p:spPr>
          <a:xfrm>
            <a:off x="576376" y="1403736"/>
            <a:ext cx="2502899" cy="69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ρέμπελος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C83B509-923B-41E7-B11D-72D1B4FCD896}"/>
              </a:ext>
            </a:extLst>
          </p:cNvPr>
          <p:cNvSpPr/>
          <p:nvPr/>
        </p:nvSpPr>
        <p:spPr>
          <a:xfrm rot="10800000">
            <a:off x="2789994" y="144939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259C1CE-D52B-47A4-A685-DC73A35FFFE2}"/>
              </a:ext>
            </a:extLst>
          </p:cNvPr>
          <p:cNvSpPr txBox="1">
            <a:spLocks/>
          </p:cNvSpPr>
          <p:nvPr/>
        </p:nvSpPr>
        <p:spPr>
          <a:xfrm>
            <a:off x="3557567" y="5747172"/>
            <a:ext cx="220241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regnum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A7E84CD-1D2C-4BA8-B928-579DBF7F5136}"/>
              </a:ext>
            </a:extLst>
          </p:cNvPr>
          <p:cNvSpPr/>
          <p:nvPr/>
        </p:nvSpPr>
        <p:spPr>
          <a:xfrm rot="10800000">
            <a:off x="2741069" y="582336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5ECAB50-632C-4D28-86CE-7DFAD1C35C3E}"/>
              </a:ext>
            </a:extLst>
          </p:cNvPr>
          <p:cNvSpPr txBox="1">
            <a:spLocks/>
          </p:cNvSpPr>
          <p:nvPr/>
        </p:nvSpPr>
        <p:spPr>
          <a:xfrm>
            <a:off x="92574" y="5586771"/>
            <a:ext cx="2741069" cy="117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ρήγισσα, ρήγας, ρηγόπουλο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A3DDFB9-FE28-45EC-A8F6-31A842B9363E}"/>
              </a:ext>
            </a:extLst>
          </p:cNvPr>
          <p:cNvSpPr/>
          <p:nvPr/>
        </p:nvSpPr>
        <p:spPr>
          <a:xfrm>
            <a:off x="5966106" y="585466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BAD5CCF-BBE0-4837-B623-9F5E6D37332D}"/>
              </a:ext>
            </a:extLst>
          </p:cNvPr>
          <p:cNvSpPr txBox="1">
            <a:spLocks/>
          </p:cNvSpPr>
          <p:nvPr/>
        </p:nvSpPr>
        <p:spPr>
          <a:xfrm>
            <a:off x="6848644" y="5727443"/>
            <a:ext cx="4317054" cy="59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reign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βασιλεία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9" grpId="0" uiExpand="1" build="p"/>
      <p:bldP spid="11" grpId="0" animBg="1"/>
      <p:bldP spid="13" grpId="0" uiExpand="1" build="p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8" grpId="0" build="p"/>
      <p:bldP spid="31" grpId="0" animBg="1"/>
      <p:bldP spid="32" grpId="0" uiExpand="1" build="p"/>
      <p:bldP spid="33" grpId="0" animBg="1"/>
      <p:bldP spid="34" grpId="0" animBg="1"/>
      <p:bldP spid="26" grpId="0" build="p"/>
      <p:bldP spid="27" grpId="0" animBg="1"/>
      <p:bldP spid="29" grpId="0" animBg="1"/>
      <p:bldP spid="30" grpId="0" animBg="1"/>
      <p:bldP spid="36" grpId="0" build="p"/>
      <p:bldP spid="37" grpId="0" animBg="1"/>
      <p:bldP spid="3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8976" y="-4020001"/>
            <a:ext cx="7153275" cy="148980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716872" y="1263162"/>
            <a:ext cx="2174241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trecenti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947746" y="2136721"/>
            <a:ext cx="162520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E590FD-35F3-4F9D-8813-7A9CA177C8C8}"/>
              </a:ext>
            </a:extLst>
          </p:cNvPr>
          <p:cNvSpPr txBox="1">
            <a:spLocks/>
          </p:cNvSpPr>
          <p:nvPr/>
        </p:nvSpPr>
        <p:spPr>
          <a:xfrm>
            <a:off x="816508" y="2192193"/>
            <a:ext cx="2336800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4017257" y="3010280"/>
            <a:ext cx="162520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4040849" y="3908843"/>
            <a:ext cx="149324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lupa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887639" y="35128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255753" y="34744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45614" y="329989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186108" y="137222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140820" y="307443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E796280-5494-4A2A-972E-469EE383AE53}"/>
              </a:ext>
            </a:extLst>
          </p:cNvPr>
          <p:cNvSpPr/>
          <p:nvPr/>
        </p:nvSpPr>
        <p:spPr>
          <a:xfrm rot="10800000">
            <a:off x="2845635" y="223560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179618" y="404351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7067841" y="3951970"/>
            <a:ext cx="5102090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loup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λύκος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948932" y="1199784"/>
            <a:ext cx="5081026" cy="519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τριπλός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triplicate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τριπλασιάζω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7030684" y="2209568"/>
            <a:ext cx="5055430" cy="61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διπλός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948932" y="3049186"/>
            <a:ext cx="4832076" cy="48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parturition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τοκετός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A3D955-83DC-49F9-8590-AF7ECAA2B8F3}"/>
              </a:ext>
            </a:extLst>
          </p:cNvPr>
          <p:cNvSpPr/>
          <p:nvPr/>
        </p:nvSpPr>
        <p:spPr>
          <a:xfrm>
            <a:off x="6122469" y="226641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34A1EBC-CD46-4D3B-937E-8C1D7E0CFECF}"/>
              </a:ext>
            </a:extLst>
          </p:cNvPr>
          <p:cNvSpPr/>
          <p:nvPr/>
        </p:nvSpPr>
        <p:spPr>
          <a:xfrm rot="10800000">
            <a:off x="2789696" y="137222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B3BA2D0-0D74-4E71-B60B-43508F6B1E82}"/>
              </a:ext>
            </a:extLst>
          </p:cNvPr>
          <p:cNvSpPr txBox="1">
            <a:spLocks/>
          </p:cNvSpPr>
          <p:nvPr/>
        </p:nvSpPr>
        <p:spPr>
          <a:xfrm>
            <a:off x="878891" y="1334504"/>
            <a:ext cx="1944969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τριακόσιοι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6CE168C-4AF7-43DB-B28A-51D2906E6806}"/>
              </a:ext>
            </a:extLst>
          </p:cNvPr>
          <p:cNvSpPr/>
          <p:nvPr/>
        </p:nvSpPr>
        <p:spPr>
          <a:xfrm rot="10800000">
            <a:off x="2892889" y="404351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09084EB-35A6-4B62-8BAB-987BD9EC11D5}"/>
              </a:ext>
            </a:extLst>
          </p:cNvPr>
          <p:cNvSpPr txBox="1">
            <a:spLocks/>
          </p:cNvSpPr>
          <p:nvPr/>
        </p:nvSpPr>
        <p:spPr>
          <a:xfrm>
            <a:off x="816508" y="3587748"/>
            <a:ext cx="2069736" cy="1397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λύκος, λύκαινα, λυκόφως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0F470C4-F29B-479A-AC0F-11E2D64D91E5}"/>
              </a:ext>
            </a:extLst>
          </p:cNvPr>
          <p:cNvSpPr txBox="1">
            <a:spLocks/>
          </p:cNvSpPr>
          <p:nvPr/>
        </p:nvSpPr>
        <p:spPr>
          <a:xfrm>
            <a:off x="3730878" y="4789512"/>
            <a:ext cx="218235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nutrio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40E4D77-74B9-48DF-814C-F35CA04D799F}"/>
              </a:ext>
            </a:extLst>
          </p:cNvPr>
          <p:cNvSpPr txBox="1">
            <a:spLocks/>
          </p:cNvSpPr>
          <p:nvPr/>
        </p:nvSpPr>
        <p:spPr>
          <a:xfrm>
            <a:off x="3718828" y="5688075"/>
            <a:ext cx="218235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nomen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FD7C731-FA7D-4283-9F88-2D66A3381D1A}"/>
              </a:ext>
            </a:extLst>
          </p:cNvPr>
          <p:cNvSpPr/>
          <p:nvPr/>
        </p:nvSpPr>
        <p:spPr>
          <a:xfrm>
            <a:off x="6179619" y="494156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262EC95-A4CC-444E-9DE3-C11B5A8A092C}"/>
              </a:ext>
            </a:extLst>
          </p:cNvPr>
          <p:cNvSpPr txBox="1">
            <a:spLocks/>
          </p:cNvSpPr>
          <p:nvPr/>
        </p:nvSpPr>
        <p:spPr>
          <a:xfrm>
            <a:off x="6984024" y="4910978"/>
            <a:ext cx="5102090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διατροφή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F8E4F12-ABD7-4BF9-9F4D-18481E19FCFE}"/>
              </a:ext>
            </a:extLst>
          </p:cNvPr>
          <p:cNvSpPr txBox="1">
            <a:spLocks/>
          </p:cNvSpPr>
          <p:nvPr/>
        </p:nvSpPr>
        <p:spPr>
          <a:xfrm>
            <a:off x="6984024" y="5533661"/>
            <a:ext cx="5102090" cy="578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γαλλ.)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ιταλ)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όνομα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ABF377E-0346-4220-B755-56C6F67B4AD0}"/>
              </a:ext>
            </a:extLst>
          </p:cNvPr>
          <p:cNvSpPr/>
          <p:nvPr/>
        </p:nvSpPr>
        <p:spPr>
          <a:xfrm>
            <a:off x="6197971" y="584974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5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build="p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3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32" grpId="0" animBg="1"/>
      <p:bldP spid="24" grpId="0" animBg="1"/>
      <p:bldP spid="28" grpId="0" build="p"/>
      <p:bldP spid="35" grpId="0" animBg="1"/>
      <p:bldP spid="36" grpId="0" build="p"/>
      <p:bldP spid="37" grpId="0" animBg="1"/>
      <p:bldP spid="38" grpId="0" animBg="1"/>
      <p:bldP spid="39" grpId="0" animBg="1"/>
      <p:bldP spid="40" grpId="0" uiExpand="1" build="p"/>
      <p:bldP spid="41" grpId="0" uiExpand="1" build="p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5323" y="-4935026"/>
            <a:ext cx="6962775" cy="168328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346828" y="1408582"/>
            <a:ext cx="155984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apello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251233" y="2563891"/>
            <a:ext cx="171752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E590FD-35F3-4F9D-8813-7A9CA177C8C8}"/>
              </a:ext>
            </a:extLst>
          </p:cNvPr>
          <p:cNvSpPr txBox="1">
            <a:spLocks/>
          </p:cNvSpPr>
          <p:nvPr/>
        </p:nvSpPr>
        <p:spPr>
          <a:xfrm>
            <a:off x="738233" y="2637915"/>
            <a:ext cx="1468689" cy="511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ἄνευ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2771258" y="3735159"/>
            <a:ext cx="262431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finis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finalis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320713" y="5110370"/>
            <a:ext cx="157856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ortus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081405" y="473918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425761" y="473918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186712" y="441218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5368741" y="157712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5535125" y="382993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E796280-5494-4A2A-972E-469EE383AE53}"/>
              </a:ext>
            </a:extLst>
          </p:cNvPr>
          <p:cNvSpPr/>
          <p:nvPr/>
        </p:nvSpPr>
        <p:spPr>
          <a:xfrm rot="10800000">
            <a:off x="2139312" y="266285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F42764-3D46-40E0-AF3E-414B93118E7D}"/>
              </a:ext>
            </a:extLst>
          </p:cNvPr>
          <p:cNvSpPr/>
          <p:nvPr/>
        </p:nvSpPr>
        <p:spPr>
          <a:xfrm rot="10800000">
            <a:off x="1868716" y="382232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5172096" y="524704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5848507" y="4799509"/>
            <a:ext cx="6343495" cy="135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ανατολή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orientation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προσανατολισμός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orientale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(ιταλ.)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ανατολικός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272957" y="1368401"/>
            <a:ext cx="5333818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έφεση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appeller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ονομάζω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272957" y="3568246"/>
            <a:ext cx="5217496" cy="111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τέλος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finished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πεπερασμένος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227C84F-A63D-45ED-9A63-98DB53803424}"/>
              </a:ext>
            </a:extLst>
          </p:cNvPr>
          <p:cNvSpPr txBox="1">
            <a:spLocks/>
          </p:cNvSpPr>
          <p:nvPr/>
        </p:nvSpPr>
        <p:spPr>
          <a:xfrm>
            <a:off x="118572" y="3568246"/>
            <a:ext cx="1934429" cy="99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φινάλε, φιναλίστ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500DFD7-CE93-49CF-9881-DA595075F2C9}"/>
              </a:ext>
            </a:extLst>
          </p:cNvPr>
          <p:cNvSpPr/>
          <p:nvPr/>
        </p:nvSpPr>
        <p:spPr>
          <a:xfrm rot="10800000">
            <a:off x="2251512" y="524704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CECBFDB-4E81-43D4-84E1-8CA84A4182B3}"/>
              </a:ext>
            </a:extLst>
          </p:cNvPr>
          <p:cNvSpPr txBox="1">
            <a:spLocks/>
          </p:cNvSpPr>
          <p:nvPr/>
        </p:nvSpPr>
        <p:spPr>
          <a:xfrm>
            <a:off x="465088" y="5207934"/>
            <a:ext cx="1749967" cy="46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ὄρνυμι</a:t>
            </a:r>
          </a:p>
        </p:txBody>
      </p:sp>
    </p:spTree>
    <p:extLst>
      <p:ext uri="{BB962C8B-B14F-4D97-AF65-F5344CB8AC3E}">
        <p14:creationId xmlns:p14="http://schemas.microsoft.com/office/powerpoint/2010/main" val="2523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build="p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3" grpId="0" animBg="1"/>
      <p:bldP spid="24" grpId="0" animBg="1"/>
      <p:bldP spid="26" grpId="0" animBg="1"/>
      <p:bldP spid="27" grpId="0" uiExpand="1" build="p"/>
      <p:bldP spid="29" grpId="0" uiExpand="1" build="p"/>
      <p:bldP spid="31" grpId="0" uiExpand="1" build="p"/>
      <p:bldP spid="34" grpId="0" build="p"/>
      <p:bldP spid="25" grpId="0" animBg="1"/>
      <p:bldP spid="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8DCABD-E833-4003-8977-C5497B0C1BCF}"/>
              </a:ext>
            </a:extLst>
          </p:cNvPr>
          <p:cNvSpPr txBox="1"/>
          <p:nvPr/>
        </p:nvSpPr>
        <p:spPr>
          <a:xfrm>
            <a:off x="687387" y="428625"/>
            <a:ext cx="46466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Α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LBA LONGA</a:t>
            </a:r>
            <a:endParaRPr lang="el-GR" sz="4400" i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pic>
        <p:nvPicPr>
          <p:cNvPr id="2050" name="Picture 2" descr="Zonaras – SENTENTIAE ANTIQUAE">
            <a:extLst>
              <a:ext uri="{FF2B5EF4-FFF2-40B4-BE49-F238E27FC236}">
                <a16:creationId xmlns:a16="http://schemas.microsoft.com/office/drawing/2014/main" id="{1736E824-2354-4A3E-B8B6-977516A1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1267810"/>
            <a:ext cx="6172805" cy="54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2EC664-73EB-4D09-9329-588423F8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5" y="1695450"/>
            <a:ext cx="5365521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8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0200" y="-3963832"/>
            <a:ext cx="7188402" cy="14878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916967" y="1335467"/>
            <a:ext cx="1812801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claudo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732604" y="2554635"/>
            <a:ext cx="2202291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restituo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4238153" y="4095481"/>
            <a:ext cx="173800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accipio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54292" y="42748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183468" y="426020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814591" y="367930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020036" y="146733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123388" y="423181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848266" y="1274563"/>
            <a:ext cx="5815261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κλείνω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closure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κλείσιμο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6941163" y="2334332"/>
            <a:ext cx="5321187" cy="1059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restitution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αποκατάσταση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restitute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αναπληρώνω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870811" y="3841817"/>
            <a:ext cx="4832076" cy="1426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αποδέχομαι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αποδοχή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accepter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δέχομαι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6130524" y="269363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234506A-BD44-4CEC-9262-A8BE686CB651}"/>
              </a:ext>
            </a:extLst>
          </p:cNvPr>
          <p:cNvSpPr/>
          <p:nvPr/>
        </p:nvSpPr>
        <p:spPr>
          <a:xfrm rot="10800000">
            <a:off x="2950288" y="145710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2591DA6-DF64-4655-B102-BB4FE69DF12F}"/>
              </a:ext>
            </a:extLst>
          </p:cNvPr>
          <p:cNvSpPr txBox="1">
            <a:spLocks/>
          </p:cNvSpPr>
          <p:nvPr/>
        </p:nvSpPr>
        <p:spPr>
          <a:xfrm>
            <a:off x="1406337" y="1376126"/>
            <a:ext cx="1486518" cy="62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κλείνω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2F3A28E-2718-49D8-BF52-C3BEF1DB84DB}"/>
              </a:ext>
            </a:extLst>
          </p:cNvPr>
          <p:cNvSpPr txBox="1">
            <a:spLocks/>
          </p:cNvSpPr>
          <p:nvPr/>
        </p:nvSpPr>
        <p:spPr>
          <a:xfrm>
            <a:off x="4692426" y="5445543"/>
            <a:ext cx="193038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porta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EE7D95FD-C327-434A-89FA-A71561DF5520}"/>
              </a:ext>
            </a:extLst>
          </p:cNvPr>
          <p:cNvSpPr/>
          <p:nvPr/>
        </p:nvSpPr>
        <p:spPr>
          <a:xfrm>
            <a:off x="6848266" y="558065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A277F6-CB1D-4B61-9B05-B154ED076539}"/>
              </a:ext>
            </a:extLst>
          </p:cNvPr>
          <p:cNvSpPr txBox="1">
            <a:spLocks/>
          </p:cNvSpPr>
          <p:nvPr/>
        </p:nvSpPr>
        <p:spPr>
          <a:xfrm>
            <a:off x="7569499" y="5519669"/>
            <a:ext cx="6198155" cy="583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πύλη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C083136-9347-4E11-AC0E-007FFE4E8A74}"/>
              </a:ext>
            </a:extLst>
          </p:cNvPr>
          <p:cNvSpPr/>
          <p:nvPr/>
        </p:nvSpPr>
        <p:spPr>
          <a:xfrm rot="10800000">
            <a:off x="3726836" y="558977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17C0D14-8E9C-4C30-8907-04F9AE1D3104}"/>
              </a:ext>
            </a:extLst>
          </p:cNvPr>
          <p:cNvSpPr txBox="1">
            <a:spLocks/>
          </p:cNvSpPr>
          <p:nvPr/>
        </p:nvSpPr>
        <p:spPr>
          <a:xfrm>
            <a:off x="747222" y="5282692"/>
            <a:ext cx="3053409" cy="1265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πόρτα,αυλόπορτα πορτοπαράθυρα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πορτιέρης</a:t>
            </a:r>
          </a:p>
        </p:txBody>
      </p:sp>
    </p:spTree>
    <p:extLst>
      <p:ext uri="{BB962C8B-B14F-4D97-AF65-F5344CB8AC3E}">
        <p14:creationId xmlns:p14="http://schemas.microsoft.com/office/powerpoint/2010/main" val="5077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9" grpId="0" uiExpand="1" build="p"/>
      <p:bldP spid="30" grpId="0" uiExpand="1" build="p"/>
      <p:bldP spid="31" grpId="0" uiExpand="1" build="p"/>
      <p:bldP spid="33" grpId="0" animBg="1"/>
      <p:bldP spid="37" grpId="0" animBg="1"/>
      <p:bldP spid="38" grpId="0" build="p"/>
      <p:bldP spid="39" grpId="0" animBg="1"/>
      <p:bldP spid="40" grpId="0" animBg="1"/>
      <p:bldP spid="41" grpId="0" uiExpand="1" build="p"/>
      <p:bldP spid="42" grpId="0" animBg="1"/>
      <p:bldP spid="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ds Photography - 50 Gorgeous Photos of Cute Kids | Photography | Graphic  Design Junction">
            <a:extLst>
              <a:ext uri="{FF2B5EF4-FFF2-40B4-BE49-F238E27FC236}">
                <a16:creationId xmlns:a16="http://schemas.microsoft.com/office/drawing/2014/main" id="{8E3CC172-B3C2-43A0-8AF8-19A61F9E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9" y="0"/>
            <a:ext cx="475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161279" y="1158558"/>
            <a:ext cx="6400801" cy="5495926"/>
          </a:xfrm>
          <a:prstGeom prst="wedgeEllipseCallout">
            <a:avLst>
              <a:gd name="adj1" fmla="val -76101"/>
              <a:gd name="adj2" fmla="val -37741"/>
            </a:avLst>
          </a:prstGeom>
          <a:solidFill>
            <a:srgbClr val="A9FF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l-GR" sz="3600" b="1" dirty="0"/>
              <a:t>Να κλίνετε στα τετράδιά σας:</a:t>
            </a:r>
          </a:p>
          <a:p>
            <a:pPr algn="ctr"/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bellum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ingens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Populus ferox</a:t>
            </a:r>
            <a:endParaRPr lang="el-GR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Kids Photography 3">
            <a:extLst>
              <a:ext uri="{FF2B5EF4-FFF2-40B4-BE49-F238E27FC236}">
                <a16:creationId xmlns:a16="http://schemas.microsoft.com/office/drawing/2014/main" id="{15B86E0B-2E31-451B-8B01-085F2EB7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0"/>
            <a:ext cx="5069840" cy="76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AA074D1-5F78-462B-A1A4-6A96A9307D58}"/>
              </a:ext>
            </a:extLst>
          </p:cNvPr>
          <p:cNvSpPr/>
          <p:nvPr/>
        </p:nvSpPr>
        <p:spPr>
          <a:xfrm>
            <a:off x="7001740" y="773753"/>
            <a:ext cx="4638040" cy="4094480"/>
          </a:xfrm>
          <a:prstGeom prst="wedgeEllipseCallout">
            <a:avLst>
              <a:gd name="adj1" fmla="val -108819"/>
              <a:gd name="adj2" fmla="val 2944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Τα λέμε στο επόμενο μάθημα!</a:t>
            </a:r>
          </a:p>
        </p:txBody>
      </p:sp>
    </p:spTree>
    <p:extLst>
      <p:ext uri="{BB962C8B-B14F-4D97-AF65-F5344CB8AC3E}">
        <p14:creationId xmlns:p14="http://schemas.microsoft.com/office/powerpoint/2010/main" val="291688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EP CALM AND LOVE ♥ LATIN ♥ Poster | Marika | Keep Calm-o-Matic">
            <a:extLst>
              <a:ext uri="{FF2B5EF4-FFF2-40B4-BE49-F238E27FC236}">
                <a16:creationId xmlns:a16="http://schemas.microsoft.com/office/drawing/2014/main" id="{A78667CA-D531-4AAC-B891-F833661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2" y="0"/>
            <a:ext cx="6322595" cy="73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F836374-602C-4AC0-BAFB-FE4E943B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DCABD-E833-4003-8977-C5497B0C1BCF}"/>
              </a:ext>
            </a:extLst>
          </p:cNvPr>
          <p:cNvSpPr txBox="1"/>
          <p:nvPr/>
        </p:nvSpPr>
        <p:spPr>
          <a:xfrm>
            <a:off x="-511176" y="2590800"/>
            <a:ext cx="50831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Α</a:t>
            </a:r>
            <a:r>
              <a:rPr lang="en-US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LBA LONGA</a:t>
            </a:r>
            <a:endParaRPr lang="el-GR" sz="4400" i="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974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933" y="-3639052"/>
            <a:ext cx="7177039" cy="14211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1029410" y="582067"/>
            <a:ext cx="990274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600" dirty="0">
                <a:solidFill>
                  <a:schemeClr val="bg1"/>
                </a:solidFill>
              </a:rPr>
              <a:t>Τριακόσια χρόνια αργότερα, από τον Άρη και την ιέρεια Ρέα Σίλβια (Ilia) θα γεννηθούν οι δίδυμοι </a:t>
            </a:r>
            <a:r>
              <a:rPr lang="el-GR" sz="2600" b="1" dirty="0">
                <a:solidFill>
                  <a:srgbClr val="990033"/>
                </a:solidFill>
              </a:rPr>
              <a:t>Ρώμος</a:t>
            </a:r>
            <a:r>
              <a:rPr lang="el-GR" sz="2600" dirty="0">
                <a:solidFill>
                  <a:schemeClr val="bg1"/>
                </a:solidFill>
              </a:rPr>
              <a:t> (Remus) και </a:t>
            </a:r>
            <a:r>
              <a:rPr lang="el-GR" sz="2600" b="1" dirty="0">
                <a:solidFill>
                  <a:srgbClr val="990033"/>
                </a:solidFill>
              </a:rPr>
              <a:t>Ρωμύλος</a:t>
            </a:r>
            <a:r>
              <a:rPr lang="el-GR" sz="2600" dirty="0">
                <a:solidFill>
                  <a:schemeClr val="bg1"/>
                </a:solidFill>
              </a:rPr>
              <a:t> (Rōmulus), που θα τραφούν από το γάλα της θρυλικής λύκαινας. </a:t>
            </a:r>
          </a:p>
          <a:p>
            <a:pPr indent="457200" algn="just"/>
            <a:r>
              <a:rPr lang="el-GR" sz="2600" dirty="0">
                <a:solidFill>
                  <a:schemeClr val="bg1"/>
                </a:solidFill>
              </a:rPr>
              <a:t>Ο </a:t>
            </a:r>
            <a:r>
              <a:rPr lang="el-GR" sz="2600" b="1" dirty="0">
                <a:solidFill>
                  <a:srgbClr val="990033"/>
                </a:solidFill>
              </a:rPr>
              <a:t>Ρωμύλος</a:t>
            </a:r>
            <a:r>
              <a:rPr lang="el-GR" sz="2600" dirty="0">
                <a:solidFill>
                  <a:schemeClr val="bg1"/>
                </a:solidFill>
              </a:rPr>
              <a:t> θα κτίσει τη </a:t>
            </a:r>
            <a:r>
              <a:rPr lang="el-GR" sz="2600" b="1" dirty="0">
                <a:solidFill>
                  <a:srgbClr val="990033"/>
                </a:solidFill>
              </a:rPr>
              <a:t>Ρώμη</a:t>
            </a:r>
            <a:r>
              <a:rPr lang="el-GR" sz="2600" dirty="0">
                <a:solidFill>
                  <a:schemeClr val="bg1"/>
                </a:solidFill>
              </a:rPr>
              <a:t> και θα δώσει το όνομά του στους Ρωμαίους. Ο απόγονός του </a:t>
            </a:r>
            <a:r>
              <a:rPr lang="el-GR" sz="2600" b="1" dirty="0">
                <a:solidFill>
                  <a:srgbClr val="990033"/>
                </a:solidFill>
              </a:rPr>
              <a:t>Καίσαρας Αύγουστος </a:t>
            </a:r>
            <a:r>
              <a:rPr lang="el-GR" sz="2600" dirty="0">
                <a:solidFill>
                  <a:schemeClr val="bg1"/>
                </a:solidFill>
              </a:rPr>
              <a:t>θα κλείσει τις πύλες του ναού του Ιανού – σημάδι πως τέλειωσαν οι πόλεμοι – και θα επαναφέρει τη χρυσή εποχή του Κρόνου. </a:t>
            </a:r>
          </a:p>
          <a:p>
            <a:pPr indent="457200" algn="just"/>
            <a:r>
              <a:rPr lang="el-GR" sz="2600" dirty="0">
                <a:solidFill>
                  <a:schemeClr val="bg1"/>
                </a:solidFill>
              </a:rPr>
              <a:t>Ο </a:t>
            </a:r>
            <a:r>
              <a:rPr lang="el-GR" sz="2600" b="1" dirty="0">
                <a:solidFill>
                  <a:srgbClr val="990033"/>
                </a:solidFill>
              </a:rPr>
              <a:t>Αινείας</a:t>
            </a:r>
            <a:r>
              <a:rPr lang="el-GR" sz="2600" dirty="0">
                <a:solidFill>
                  <a:schemeClr val="bg1"/>
                </a:solidFill>
              </a:rPr>
              <a:t> και ο </a:t>
            </a:r>
            <a:r>
              <a:rPr lang="el-GR" sz="2600" b="1" dirty="0">
                <a:solidFill>
                  <a:srgbClr val="990033"/>
                </a:solidFill>
              </a:rPr>
              <a:t>Αύγουστος</a:t>
            </a:r>
            <a:r>
              <a:rPr lang="el-GR" sz="2600" dirty="0">
                <a:solidFill>
                  <a:schemeClr val="bg1"/>
                </a:solidFill>
              </a:rPr>
              <a:t> είναι προορισμένοι από τη μοίρα (fatum) να αποθεωθούν. </a:t>
            </a:r>
          </a:p>
          <a:p>
            <a:pPr indent="457200" algn="just"/>
            <a:r>
              <a:rPr lang="el-GR" sz="2600" dirty="0">
                <a:solidFill>
                  <a:schemeClr val="bg1"/>
                </a:solidFill>
              </a:rPr>
              <a:t>Η πεποίθηση ότι </a:t>
            </a:r>
            <a:r>
              <a:rPr lang="el-GR" sz="3600" b="1" dirty="0">
                <a:solidFill>
                  <a:srgbClr val="990033"/>
                </a:solidFill>
              </a:rPr>
              <a:t>η ιστορική πορεία της Ρώμης ήταν προαποφασισμένη</a:t>
            </a:r>
            <a:r>
              <a:rPr lang="el-GR" sz="2600" dirty="0">
                <a:solidFill>
                  <a:schemeClr val="bg1"/>
                </a:solidFill>
              </a:rPr>
              <a:t> ήταν βαθιά εδραιωμένη στους Ρωμαίους και προβάλλεται ιδιαίτερα από τη λογοτεχνία των χρόνων του Αυγούστου.</a:t>
            </a:r>
          </a:p>
        </p:txBody>
      </p:sp>
    </p:spTree>
    <p:extLst>
      <p:ext uri="{BB962C8B-B14F-4D97-AF65-F5344CB8AC3E}">
        <p14:creationId xmlns:p14="http://schemas.microsoft.com/office/powerpoint/2010/main" val="1145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Η Λύκαινα, ο Ρωμύλος και ο Ρέμος: μια ιστορία συγκινητική αλλά όχι  πραγματική - The Daily Owl">
            <a:extLst>
              <a:ext uri="{FF2B5EF4-FFF2-40B4-BE49-F238E27FC236}">
                <a16:creationId xmlns:a16="http://schemas.microsoft.com/office/drawing/2014/main" id="{8CD1EE8A-7586-45C2-828F-D89F46C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985"/>
            <a:ext cx="12192000" cy="84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Ρωμύλος και Ρώμος - Βικιπαίδεια">
            <a:extLst>
              <a:ext uri="{FF2B5EF4-FFF2-40B4-BE49-F238E27FC236}">
                <a16:creationId xmlns:a16="http://schemas.microsoft.com/office/drawing/2014/main" id="{A55B609E-108D-417A-AE1E-E37B2905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05"/>
            <a:ext cx="12192000" cy="90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87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1402" y="-3754121"/>
            <a:ext cx="7162800" cy="14447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40" y="274320"/>
            <a:ext cx="10459719" cy="50257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 err="1">
                <a:solidFill>
                  <a:schemeClr val="bg1"/>
                </a:solidFill>
              </a:rPr>
              <a:t>Aenēas</a:t>
            </a:r>
            <a:r>
              <a:rPr lang="en-US" sz="3000" dirty="0">
                <a:solidFill>
                  <a:schemeClr val="bg1"/>
                </a:solidFill>
              </a:rPr>
              <a:t> bellum </a:t>
            </a:r>
            <a:r>
              <a:rPr lang="en-US" sz="3000" dirty="0" err="1">
                <a:solidFill>
                  <a:schemeClr val="bg1"/>
                </a:solidFill>
              </a:rPr>
              <a:t>ingens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geret</a:t>
            </a:r>
            <a:r>
              <a:rPr lang="en-US" sz="3000" dirty="0">
                <a:solidFill>
                  <a:schemeClr val="bg1"/>
                </a:solidFill>
              </a:rPr>
              <a:t> in </a:t>
            </a:r>
            <a:r>
              <a:rPr lang="en-US" sz="3000" dirty="0" err="1">
                <a:solidFill>
                  <a:schemeClr val="bg1"/>
                </a:solidFill>
              </a:rPr>
              <a:t>Italiā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Populos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ferōces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contundet</a:t>
            </a:r>
            <a:r>
              <a:rPr lang="en-US" sz="3000" dirty="0">
                <a:solidFill>
                  <a:schemeClr val="bg1"/>
                </a:solidFill>
              </a:rPr>
              <a:t>, mores </a:t>
            </a:r>
            <a:r>
              <a:rPr lang="en-US" sz="3000" dirty="0" err="1">
                <a:solidFill>
                  <a:schemeClr val="bg1"/>
                </a:solidFill>
              </a:rPr>
              <a:t>eis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impōnet</a:t>
            </a:r>
            <a:r>
              <a:rPr lang="en-US" sz="3000" dirty="0">
                <a:solidFill>
                  <a:schemeClr val="bg1"/>
                </a:solidFill>
              </a:rPr>
              <a:t> et </a:t>
            </a:r>
            <a:r>
              <a:rPr lang="en-US" sz="3000" dirty="0" err="1">
                <a:solidFill>
                  <a:schemeClr val="bg1"/>
                </a:solidFill>
              </a:rPr>
              <a:t>moenia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condet</a:t>
            </a:r>
            <a:r>
              <a:rPr lang="en-US" sz="3000" dirty="0">
                <a:solidFill>
                  <a:schemeClr val="bg1"/>
                </a:solidFill>
              </a:rPr>
              <a:t>. Tu </a:t>
            </a:r>
            <a:r>
              <a:rPr lang="en-US" sz="3000" dirty="0" err="1">
                <a:solidFill>
                  <a:schemeClr val="bg1"/>
                </a:solidFill>
              </a:rPr>
              <a:t>Aenēam</a:t>
            </a:r>
            <a:r>
              <a:rPr lang="en-US" sz="3000" dirty="0">
                <a:solidFill>
                  <a:schemeClr val="bg1"/>
                </a:solidFill>
              </a:rPr>
              <a:t> ad </a:t>
            </a:r>
            <a:r>
              <a:rPr lang="en-US" sz="3000" dirty="0" err="1">
                <a:solidFill>
                  <a:schemeClr val="bg1"/>
                </a:solidFill>
              </a:rPr>
              <a:t>caelum</a:t>
            </a:r>
            <a:r>
              <a:rPr lang="en-US" sz="3000" dirty="0">
                <a:solidFill>
                  <a:schemeClr val="bg1"/>
                </a:solidFill>
              </a:rPr>
              <a:t> feres.</a:t>
            </a:r>
            <a:r>
              <a:rPr lang="el-GR" sz="3000" dirty="0">
                <a:solidFill>
                  <a:schemeClr val="bg1"/>
                </a:solidFill>
              </a:rPr>
              <a:t>  </a:t>
            </a:r>
            <a:r>
              <a:rPr lang="en-US" sz="3000" dirty="0" err="1">
                <a:solidFill>
                  <a:schemeClr val="bg1"/>
                </a:solidFill>
              </a:rPr>
              <a:t>Postea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lūlus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Aenēae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filius</a:t>
            </a:r>
            <a:r>
              <a:rPr lang="en-US" sz="3000" dirty="0">
                <a:solidFill>
                  <a:schemeClr val="bg1"/>
                </a:solidFill>
              </a:rPr>
              <a:t>, regnum ab </a:t>
            </a:r>
            <a:r>
              <a:rPr lang="en-US" sz="3000" dirty="0" err="1">
                <a:solidFill>
                  <a:schemeClr val="bg1"/>
                </a:solidFill>
              </a:rPr>
              <a:t>Lavinio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transferet</a:t>
            </a:r>
            <a:r>
              <a:rPr lang="en-US" sz="3000" dirty="0">
                <a:solidFill>
                  <a:schemeClr val="bg1"/>
                </a:solidFill>
              </a:rPr>
              <a:t> et Albam </a:t>
            </a:r>
            <a:r>
              <a:rPr lang="en-US" sz="3000" dirty="0" err="1">
                <a:solidFill>
                  <a:schemeClr val="bg1"/>
                </a:solidFill>
              </a:rPr>
              <a:t>Longam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muniet</a:t>
            </a:r>
            <a:r>
              <a:rPr lang="en-US" sz="3000" dirty="0">
                <a:solidFill>
                  <a:schemeClr val="bg1"/>
                </a:solidFill>
              </a:rPr>
              <a:t>. Post </a:t>
            </a:r>
            <a:r>
              <a:rPr lang="en-US" sz="3000" dirty="0" err="1">
                <a:solidFill>
                  <a:schemeClr val="bg1"/>
                </a:solidFill>
              </a:rPr>
              <a:t>trecentos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annos</a:t>
            </a:r>
            <a:r>
              <a:rPr lang="en-US" sz="3000" dirty="0">
                <a:solidFill>
                  <a:schemeClr val="bg1"/>
                </a:solidFill>
              </a:rPr>
              <a:t> Ilia duos </a:t>
            </a:r>
            <a:r>
              <a:rPr lang="en-US" sz="3000" dirty="0" err="1">
                <a:solidFill>
                  <a:schemeClr val="bg1"/>
                </a:solidFill>
              </a:rPr>
              <a:t>filios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Rōmulum</a:t>
            </a:r>
            <a:r>
              <a:rPr lang="en-US" sz="3000" dirty="0">
                <a:solidFill>
                  <a:schemeClr val="bg1"/>
                </a:solidFill>
              </a:rPr>
              <a:t> et </a:t>
            </a:r>
            <a:r>
              <a:rPr lang="en-US" sz="3000" dirty="0" err="1">
                <a:solidFill>
                  <a:schemeClr val="bg1"/>
                </a:solidFill>
              </a:rPr>
              <a:t>Remum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pariet</a:t>
            </a:r>
            <a:r>
              <a:rPr lang="en-US" sz="3000" dirty="0">
                <a:solidFill>
                  <a:schemeClr val="bg1"/>
                </a:solidFill>
              </a:rPr>
              <a:t>, quos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lupa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nutriet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Rōmulus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moenia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Martia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condet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Romanosque</a:t>
            </a:r>
            <a:r>
              <a:rPr lang="en-US" sz="3000" dirty="0">
                <a:solidFill>
                  <a:schemeClr val="bg1"/>
                </a:solidFill>
              </a:rPr>
              <a:t> de </a:t>
            </a:r>
            <a:r>
              <a:rPr lang="en-US" sz="3000" dirty="0" err="1">
                <a:solidFill>
                  <a:schemeClr val="bg1"/>
                </a:solidFill>
              </a:rPr>
              <a:t>suo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nomine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appellābit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Rōmānis</a:t>
            </a:r>
            <a:r>
              <a:rPr lang="en-US" sz="3000" dirty="0">
                <a:solidFill>
                  <a:schemeClr val="bg1"/>
                </a:solidFill>
              </a:rPr>
              <a:t> imperium sine fine </a:t>
            </a:r>
            <a:r>
              <a:rPr lang="en-US" sz="3000" dirty="0" err="1">
                <a:solidFill>
                  <a:schemeClr val="bg1"/>
                </a:solidFill>
              </a:rPr>
              <a:t>erit</a:t>
            </a:r>
            <a:r>
              <a:rPr lang="en-US" sz="3000" dirty="0">
                <a:solidFill>
                  <a:schemeClr val="bg1"/>
                </a:solidFill>
              </a:rPr>
              <a:t>. Caesar Augustus, ab </a:t>
            </a:r>
            <a:r>
              <a:rPr lang="en-US" sz="3000" dirty="0" err="1">
                <a:solidFill>
                  <a:schemeClr val="bg1"/>
                </a:solidFill>
              </a:rPr>
              <a:t>Iūlo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ortus</a:t>
            </a:r>
            <a:r>
              <a:rPr lang="en-US" sz="3000" dirty="0">
                <a:solidFill>
                  <a:schemeClr val="bg1"/>
                </a:solidFill>
              </a:rPr>
              <a:t>,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Belli </a:t>
            </a:r>
            <a:r>
              <a:rPr lang="en-US" sz="3000" dirty="0" err="1">
                <a:solidFill>
                  <a:schemeClr val="bg1"/>
                </a:solidFill>
              </a:rPr>
              <a:t>portas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claudet</a:t>
            </a:r>
            <a:r>
              <a:rPr lang="en-US" sz="3000" dirty="0">
                <a:solidFill>
                  <a:schemeClr val="bg1"/>
                </a:solidFill>
              </a:rPr>
              <a:t> et </a:t>
            </a:r>
            <a:r>
              <a:rPr lang="en-US" sz="3000" dirty="0" err="1">
                <a:solidFill>
                  <a:schemeClr val="bg1"/>
                </a:solidFill>
              </a:rPr>
              <a:t>Saturnium</a:t>
            </a:r>
            <a:r>
              <a:rPr lang="en-US" sz="3000" dirty="0">
                <a:solidFill>
                  <a:schemeClr val="bg1"/>
                </a:solidFill>
              </a:rPr>
              <a:t> regnum </a:t>
            </a:r>
            <a:r>
              <a:rPr lang="en-US" sz="3000" dirty="0" err="1">
                <a:solidFill>
                  <a:schemeClr val="bg1"/>
                </a:solidFill>
              </a:rPr>
              <a:t>restituet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Hunc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tu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ut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Aenēam</a:t>
            </a:r>
            <a:r>
              <a:rPr lang="en-US" sz="3000" dirty="0">
                <a:solidFill>
                  <a:schemeClr val="bg1"/>
                </a:solidFill>
              </a:rPr>
              <a:t>, in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caelo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accipies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8140" y="-2836247"/>
            <a:ext cx="7335522" cy="125609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461" y="0"/>
            <a:ext cx="9199078" cy="68478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err="1">
                <a:solidFill>
                  <a:schemeClr val="bg1"/>
                </a:solidFill>
              </a:rPr>
              <a:t>Aenēas</a:t>
            </a:r>
            <a:r>
              <a:rPr lang="en-US" sz="3600" dirty="0">
                <a:solidFill>
                  <a:schemeClr val="bg1"/>
                </a:solidFill>
              </a:rPr>
              <a:t> bellum </a:t>
            </a:r>
            <a:r>
              <a:rPr lang="en-US" sz="3600" dirty="0" err="1">
                <a:solidFill>
                  <a:schemeClr val="bg1"/>
                </a:solidFill>
              </a:rPr>
              <a:t>ingens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geret</a:t>
            </a:r>
            <a:r>
              <a:rPr lang="en-US" sz="3600" dirty="0">
                <a:solidFill>
                  <a:schemeClr val="bg1"/>
                </a:solidFill>
              </a:rPr>
              <a:t> in </a:t>
            </a:r>
            <a:r>
              <a:rPr lang="en-US" sz="3600" dirty="0" err="1">
                <a:solidFill>
                  <a:schemeClr val="bg1"/>
                </a:solidFill>
              </a:rPr>
              <a:t>Italiā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Populos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ferōces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contundet</a:t>
            </a:r>
            <a:r>
              <a:rPr lang="en-US" sz="3600" dirty="0">
                <a:solidFill>
                  <a:schemeClr val="bg1"/>
                </a:solidFill>
              </a:rPr>
              <a:t>, mores </a:t>
            </a:r>
            <a:r>
              <a:rPr lang="en-US" sz="3600" dirty="0" err="1">
                <a:solidFill>
                  <a:schemeClr val="bg1"/>
                </a:solidFill>
              </a:rPr>
              <a:t>eis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impōnet</a:t>
            </a:r>
            <a:r>
              <a:rPr lang="en-US" sz="3600" dirty="0">
                <a:solidFill>
                  <a:schemeClr val="bg1"/>
                </a:solidFill>
              </a:rPr>
              <a:t> et </a:t>
            </a:r>
            <a:r>
              <a:rPr lang="en-US" sz="3600" dirty="0" err="1">
                <a:solidFill>
                  <a:schemeClr val="bg1"/>
                </a:solidFill>
              </a:rPr>
              <a:t>moenia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condet</a:t>
            </a:r>
            <a:r>
              <a:rPr lang="en-US" sz="3600" dirty="0">
                <a:solidFill>
                  <a:schemeClr val="bg1"/>
                </a:solidFill>
              </a:rPr>
              <a:t>. Tu </a:t>
            </a:r>
            <a:r>
              <a:rPr lang="en-US" sz="3600" dirty="0" err="1">
                <a:solidFill>
                  <a:schemeClr val="bg1"/>
                </a:solidFill>
              </a:rPr>
              <a:t>Aenēam</a:t>
            </a:r>
            <a:r>
              <a:rPr lang="en-US" sz="3600" dirty="0">
                <a:solidFill>
                  <a:schemeClr val="bg1"/>
                </a:solidFill>
              </a:rPr>
              <a:t> ad </a:t>
            </a:r>
            <a:r>
              <a:rPr lang="en-US" sz="3600" dirty="0" err="1">
                <a:solidFill>
                  <a:schemeClr val="bg1"/>
                </a:solidFill>
              </a:rPr>
              <a:t>caelum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990033"/>
                </a:solidFill>
              </a:rPr>
              <a:t>feres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r>
              <a:rPr lang="el-GR" sz="3600" dirty="0">
                <a:solidFill>
                  <a:schemeClr val="bg1"/>
                </a:solidFill>
              </a:rPr>
              <a:t>  </a:t>
            </a:r>
            <a:r>
              <a:rPr lang="en-US" sz="3600" dirty="0" err="1">
                <a:solidFill>
                  <a:schemeClr val="bg1"/>
                </a:solidFill>
              </a:rPr>
              <a:t>Postea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lūlus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Aenēae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filius</a:t>
            </a:r>
            <a:r>
              <a:rPr lang="en-US" sz="3600" dirty="0">
                <a:solidFill>
                  <a:schemeClr val="bg1"/>
                </a:solidFill>
              </a:rPr>
              <a:t>, regnum ab </a:t>
            </a:r>
            <a:r>
              <a:rPr lang="en-US" sz="3600" dirty="0" err="1">
                <a:solidFill>
                  <a:schemeClr val="bg1"/>
                </a:solidFill>
              </a:rPr>
              <a:t>Lavinio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transferet</a:t>
            </a:r>
            <a:r>
              <a:rPr lang="en-US" sz="3600" dirty="0">
                <a:solidFill>
                  <a:schemeClr val="bg1"/>
                </a:solidFill>
              </a:rPr>
              <a:t> et Albam </a:t>
            </a:r>
            <a:r>
              <a:rPr lang="en-US" sz="3600" dirty="0" err="1">
                <a:solidFill>
                  <a:schemeClr val="bg1"/>
                </a:solidFill>
              </a:rPr>
              <a:t>Longam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muniet</a:t>
            </a:r>
            <a:r>
              <a:rPr lang="en-US" sz="3600" dirty="0">
                <a:solidFill>
                  <a:schemeClr val="bg1"/>
                </a:solidFill>
              </a:rPr>
              <a:t>. Post </a:t>
            </a:r>
            <a:r>
              <a:rPr lang="en-US" sz="3600" dirty="0" err="1">
                <a:solidFill>
                  <a:schemeClr val="bg1"/>
                </a:solidFill>
              </a:rPr>
              <a:t>trecentos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annos</a:t>
            </a:r>
            <a:r>
              <a:rPr lang="en-US" sz="3600" dirty="0">
                <a:solidFill>
                  <a:schemeClr val="bg1"/>
                </a:solidFill>
              </a:rPr>
              <a:t> Ilia duos </a:t>
            </a:r>
            <a:r>
              <a:rPr lang="en-US" sz="3600" dirty="0" err="1">
                <a:solidFill>
                  <a:schemeClr val="bg1"/>
                </a:solidFill>
              </a:rPr>
              <a:t>filios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Rōmulum</a:t>
            </a:r>
            <a:r>
              <a:rPr lang="en-US" sz="3600" dirty="0">
                <a:solidFill>
                  <a:schemeClr val="bg1"/>
                </a:solidFill>
              </a:rPr>
              <a:t> et </a:t>
            </a:r>
            <a:r>
              <a:rPr lang="en-US" sz="3600" dirty="0" err="1">
                <a:solidFill>
                  <a:schemeClr val="bg1"/>
                </a:solidFill>
              </a:rPr>
              <a:t>Remum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rgbClr val="990033"/>
                </a:solidFill>
              </a:rPr>
              <a:t>pariet</a:t>
            </a:r>
            <a:r>
              <a:rPr lang="en-US" sz="3600" dirty="0">
                <a:solidFill>
                  <a:schemeClr val="bg1"/>
                </a:solidFill>
              </a:rPr>
              <a:t>, quos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lupa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nutriet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Rōmulus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moenia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Martia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condet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Romanosque</a:t>
            </a:r>
            <a:r>
              <a:rPr lang="en-US" sz="3600" dirty="0">
                <a:solidFill>
                  <a:schemeClr val="bg1"/>
                </a:solidFill>
              </a:rPr>
              <a:t> de </a:t>
            </a:r>
            <a:r>
              <a:rPr lang="en-US" sz="3600" dirty="0" err="1">
                <a:solidFill>
                  <a:schemeClr val="bg1"/>
                </a:solidFill>
              </a:rPr>
              <a:t>suo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nomine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appellābit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Rōmānis</a:t>
            </a:r>
            <a:r>
              <a:rPr lang="en-US" sz="3600" dirty="0">
                <a:solidFill>
                  <a:schemeClr val="bg1"/>
                </a:solidFill>
              </a:rPr>
              <a:t> imperium sine fine </a:t>
            </a:r>
            <a:r>
              <a:rPr lang="en-US" sz="3600" b="1" dirty="0" err="1">
                <a:solidFill>
                  <a:srgbClr val="990033"/>
                </a:solidFill>
              </a:rPr>
              <a:t>erit</a:t>
            </a:r>
            <a:r>
              <a:rPr lang="en-US" sz="3600" dirty="0">
                <a:solidFill>
                  <a:schemeClr val="bg1"/>
                </a:solidFill>
              </a:rPr>
              <a:t>. Caesar Augustus, ab </a:t>
            </a:r>
            <a:r>
              <a:rPr lang="en-US" sz="3600" dirty="0" err="1">
                <a:solidFill>
                  <a:schemeClr val="bg1"/>
                </a:solidFill>
              </a:rPr>
              <a:t>Iūlo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ortus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Belli </a:t>
            </a:r>
            <a:r>
              <a:rPr lang="en-US" sz="3600" dirty="0" err="1">
                <a:solidFill>
                  <a:schemeClr val="bg1"/>
                </a:solidFill>
              </a:rPr>
              <a:t>portas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claudet</a:t>
            </a:r>
            <a:r>
              <a:rPr lang="en-US" sz="3600" dirty="0">
                <a:solidFill>
                  <a:schemeClr val="bg1"/>
                </a:solidFill>
              </a:rPr>
              <a:t> et </a:t>
            </a:r>
            <a:r>
              <a:rPr lang="en-US" sz="3600" dirty="0" err="1">
                <a:solidFill>
                  <a:schemeClr val="bg1"/>
                </a:solidFill>
              </a:rPr>
              <a:t>Saturnium</a:t>
            </a:r>
            <a:r>
              <a:rPr lang="en-US" sz="3600" dirty="0">
                <a:solidFill>
                  <a:schemeClr val="bg1"/>
                </a:solidFill>
              </a:rPr>
              <a:t> regnum </a:t>
            </a:r>
            <a:r>
              <a:rPr lang="en-US" sz="3600" b="1" dirty="0" err="1">
                <a:solidFill>
                  <a:srgbClr val="990033"/>
                </a:solidFill>
              </a:rPr>
              <a:t>restituet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Hunc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tu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ut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Aenēam</a:t>
            </a:r>
            <a:r>
              <a:rPr lang="en-US" sz="3600" dirty="0">
                <a:solidFill>
                  <a:schemeClr val="bg1"/>
                </a:solidFill>
              </a:rPr>
              <a:t>, in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caelo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accipies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l-G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1746</Words>
  <Application>Microsoft Office PowerPoint</Application>
  <PresentationFormat>Widescreen</PresentationFormat>
  <Paragraphs>397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Baston</vt:lpstr>
      <vt:lpstr>Calibri</vt:lpstr>
      <vt:lpstr>Lucida Sans Unicode</vt:lpstr>
      <vt:lpstr>Source Sans Pro</vt:lpstr>
      <vt:lpstr>Times New Roman</vt:lpstr>
      <vt:lpstr>FunkyShapesDarkVTI</vt:lpstr>
      <vt:lpstr>LECTIO DECIMA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Λεξιλόγιο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προθεσeiσ - επιρρημα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ετυμολογια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 I</dc:title>
  <dc:creator>USER</dc:creator>
  <cp:lastModifiedBy>Flora</cp:lastModifiedBy>
  <cp:revision>315</cp:revision>
  <dcterms:created xsi:type="dcterms:W3CDTF">2021-10-03T22:55:57Z</dcterms:created>
  <dcterms:modified xsi:type="dcterms:W3CDTF">2022-06-07T05:02:55Z</dcterms:modified>
</cp:coreProperties>
</file>