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342" r:id="rId3"/>
    <p:sldId id="323" r:id="rId4"/>
    <p:sldId id="337" r:id="rId5"/>
    <p:sldId id="339" r:id="rId6"/>
    <p:sldId id="338" r:id="rId7"/>
    <p:sldId id="336" r:id="rId8"/>
    <p:sldId id="329" r:id="rId9"/>
    <p:sldId id="309" r:id="rId10"/>
    <p:sldId id="257" r:id="rId11"/>
    <p:sldId id="289" r:id="rId12"/>
    <p:sldId id="258" r:id="rId13"/>
    <p:sldId id="300" r:id="rId14"/>
    <p:sldId id="281" r:id="rId15"/>
    <p:sldId id="261" r:id="rId16"/>
    <p:sldId id="341" r:id="rId17"/>
    <p:sldId id="361" r:id="rId18"/>
    <p:sldId id="269" r:id="rId19"/>
    <p:sldId id="270" r:id="rId20"/>
    <p:sldId id="292" r:id="rId21"/>
    <p:sldId id="324" r:id="rId22"/>
    <p:sldId id="340" r:id="rId23"/>
    <p:sldId id="262" r:id="rId24"/>
    <p:sldId id="320" r:id="rId25"/>
    <p:sldId id="271" r:id="rId26"/>
    <p:sldId id="343" r:id="rId27"/>
    <p:sldId id="344" r:id="rId28"/>
    <p:sldId id="333" r:id="rId29"/>
    <p:sldId id="280" r:id="rId30"/>
    <p:sldId id="362" r:id="rId31"/>
    <p:sldId id="363" r:id="rId32"/>
    <p:sldId id="334" r:id="rId33"/>
    <p:sldId id="294" r:id="rId34"/>
    <p:sldId id="295" r:id="rId35"/>
    <p:sldId id="296" r:id="rId36"/>
    <p:sldId id="302" r:id="rId37"/>
    <p:sldId id="303" r:id="rId38"/>
    <p:sldId id="278" r:id="rId39"/>
    <p:sldId id="263" r:id="rId40"/>
    <p:sldId id="279" r:id="rId4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F9933"/>
    <a:srgbClr val="FFB9FF"/>
    <a:srgbClr val="FF6600"/>
    <a:srgbClr val="66FFFF"/>
    <a:srgbClr val="A9FF53"/>
    <a:srgbClr val="FFFF66"/>
    <a:srgbClr val="FFAFFF"/>
    <a:srgbClr val="FF99FF"/>
    <a:srgbClr val="FFE9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647" autoAdjust="0"/>
    <p:restoredTop sz="94660"/>
  </p:normalViewPr>
  <p:slideViewPr>
    <p:cSldViewPr snapToGrid="0">
      <p:cViewPr varScale="1">
        <p:scale>
          <a:sx n="67" d="100"/>
          <a:sy n="67" d="100"/>
        </p:scale>
        <p:origin x="5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D6D0F569-AC90-44EB-9EF4-4E5C2F5D823C}" type="datetime1">
              <a:rPr lang="en-US" smtClean="0"/>
              <a:t>6/7/2022</a:t>
            </a:fld>
            <a:endParaRPr lang="en-US" dirty="0"/>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50220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46BA7D41-E8B7-4A0B-B861-3EC4AE88917D}" type="datetime1">
              <a:rPr lang="en-US" smtClean="0"/>
              <a:t>6/7/2022</a:t>
            </a:fld>
            <a:endParaRPr lang="en-US" dirty="0"/>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752958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A7C34823-0B19-4B4E-A643-7A3B0A3D24D6}" type="datetime1">
              <a:rPr lang="en-US" smtClean="0"/>
              <a:t>6/7/2022</a:t>
            </a:fld>
            <a:endParaRPr lang="en-US" dirty="0"/>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78597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8C2D79EF-17C8-45D8-9866-DAF5723FC604}" type="datetime1">
              <a:rPr lang="en-US" smtClean="0"/>
              <a:t>6/7/2022</a:t>
            </a:fld>
            <a:endParaRPr lang="en-US" dirty="0"/>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47361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DFFC2ADC-3680-4013-A757-E4663495DB98}" type="datetime1">
              <a:rPr lang="en-US" smtClean="0"/>
              <a:t>6/7/2022</a:t>
            </a:fld>
            <a:endParaRPr lang="en-US" dirty="0"/>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4768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4751BA94-5DCA-4F19-960F-0FB2BD5EE85A}" type="datetime1">
              <a:rPr lang="en-US" smtClean="0"/>
              <a:t>6/7/2022</a:t>
            </a:fld>
            <a:endParaRPr lang="en-US" dirty="0"/>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684790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01BED947-38D9-44AC-8B89-E79758333B77}" type="datetime1">
              <a:rPr lang="en-US" smtClean="0"/>
              <a:t>6/7/2022</a:t>
            </a:fld>
            <a:endParaRPr lang="en-US" dirty="0"/>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268872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dirty="0"/>
              <a:t>Click to edit Master title style</a:t>
            </a:r>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3781E23F-BD3C-4F23-B116-2B758120C8AC}" type="datetime1">
              <a:rPr lang="en-US" smtClean="0"/>
              <a:t>6/7/2022</a:t>
            </a:fld>
            <a:endParaRPr lang="en-US" dirty="0"/>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720211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473CFAA9-6D59-4D98-869E-ACBDB83B2CA4}" type="datetime1">
              <a:rPr lang="en-US" smtClean="0"/>
              <a:t>6/7/2022</a:t>
            </a:fld>
            <a:endParaRPr lang="en-US"/>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943453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DC410804-27E3-430A-BB42-B831260DE39A}" type="datetime1">
              <a:rPr lang="en-US" smtClean="0"/>
              <a:t>6/7/2022</a:t>
            </a:fld>
            <a:endParaRPr lang="en-US" dirty="0"/>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364292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60E22DE3-3D1A-4D53-B9A6-6C7463B8C992}" type="datetime1">
              <a:rPr lang="en-US" smtClean="0"/>
              <a:t>6/7/2022</a:t>
            </a:fld>
            <a:endParaRPr lang="en-US" dirty="0"/>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70759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5ECD8B30-1B71-45A1-8314-D59C86F581E1}" type="datetime1">
              <a:rPr lang="en-US" smtClean="0"/>
              <a:pPr/>
              <a:t>6/7/2022</a:t>
            </a:fld>
            <a:endParaRPr lang="en-US" b="1"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dirty="0"/>
              <a:t>Sample Footer Text</a:t>
            </a:r>
            <a:endParaRPr lang="en-US" b="1" dirty="0"/>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359399878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4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6"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58925" y="823301"/>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8" name="Graphic 212">
            <a:extLst>
              <a:ext uri="{FF2B5EF4-FFF2-40B4-BE49-F238E27FC236}">
                <a16:creationId xmlns:a16="http://schemas.microsoft.com/office/drawing/2014/main" id="{A499C65A-9B02-4D7F-BD68-CD38D8805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58925" y="823301"/>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30"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70622" y="1755501"/>
            <a:ext cx="1598829" cy="531293"/>
            <a:chOff x="2504802" y="1755501"/>
            <a:chExt cx="1598829" cy="531293"/>
          </a:xfrm>
          <a:solidFill>
            <a:schemeClr val="tx1"/>
          </a:solidFill>
        </p:grpSpPr>
        <p:sp>
          <p:nvSpPr>
            <p:cNvPr id="31" name="Freeform: Shape 30">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34" name="Graphic 4">
            <a:extLst>
              <a:ext uri="{FF2B5EF4-FFF2-40B4-BE49-F238E27FC236}">
                <a16:creationId xmlns:a16="http://schemas.microsoft.com/office/drawing/2014/main" id="{1F4896D7-5AD0-4505-BCCD-82262CFEE2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035286" y="3429061"/>
            <a:ext cx="1861484" cy="1861513"/>
            <a:chOff x="5734037" y="3067039"/>
            <a:chExt cx="724483" cy="724489"/>
          </a:xfrm>
          <a:solidFill>
            <a:schemeClr val="tx1"/>
          </a:solidFill>
        </p:grpSpPr>
        <p:sp>
          <p:nvSpPr>
            <p:cNvPr id="35" name="Freeform: Shape 34">
              <a:extLst>
                <a:ext uri="{FF2B5EF4-FFF2-40B4-BE49-F238E27FC236}">
                  <a16:creationId xmlns:a16="http://schemas.microsoft.com/office/drawing/2014/main" id="{83C04C31-4BBB-4AC5-A222-4E79BDDF6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090890F0-A440-4A5F-89E2-860A60425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9BA7632-2294-4740-BB61-DFA5017B7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D025C556-497E-4B62-9131-98448B5A7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C467884A-CD29-4BCE-A1A4-1E629953FC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73A1BC11-A782-4A26-87D0-76C92BAB7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8787142E-1022-4109-9141-85FF9C22E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763BCB7E-36CC-4105-9CDA-BFB80F3FF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6EF2588-350F-4CCE-9BF8-799EC7196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0A696712-7E60-48CD-A6F8-91754B090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244E95B-2BBF-4335-BEFC-BA135EF949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0D692242-534C-4A58-90D7-43A781D23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C72B2EF-E5D1-46BF-B7FE-A9D174508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48805B31-6BA4-45FA-8180-436B2EC41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1B376A0-4543-4AE3-8071-5C746BADE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824AEB4-F797-4131-AD1A-BCB807B08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7399A867-568D-43D3-8F17-6644C8D09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9953DBA6-7A8F-4369-8F18-DC19A21B43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D9167760-8210-45B7-96C9-462EB82D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B578C99-7B91-480A-B8CA-B9FB3AF17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CDF91670-E084-4B4B-9F86-75DD43CBE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8FC99F2F-C73F-444D-B4BB-C02E463AB2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7F3FF604-A6A9-4EDC-868C-696B92122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38D6C5BB-BF17-4FE8-B611-578E8EBE9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80A8D66-3FA7-4C04-AEDC-D8F94AA43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3DE9B826-6E87-4EF5-AA9D-F55BB3A21D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BBAEEC53-BED0-4ACB-94B4-818158D7E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30709FE3-3633-4C01-AAD6-75ADD93953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C0D68B00-260E-4EFC-A1FE-8B04EB5A7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60AF8DD-D1D2-43F3-83E5-ECF20A091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87B3F103-7F53-4D5E-B9A2-DE4F0B78D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2BBECD20-3735-4F14-8816-26D648091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500687DC-38D4-44B7-BA7D-D8A0BA155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3AFC6B0-2B60-47B1-B854-A02279C70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9963332-7F58-48B9-9BAB-87C986F39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342BD313-0F6E-4DC3-B8A8-861289801F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2253CE00-9D58-4821-B362-2552C433B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7E89086E-98CE-4697-8CE7-B2E7DB2E8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2CE9357F-710D-4D3B-90C1-CF19E73F2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170ED7F2-AD38-47BC-B6A1-FF7E20AFD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02600E9C-0B0F-45ED-A2CF-DE0240B2B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B07D2066-6599-4BD0-9CD5-7289EB1B8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7BF96C0D-1DEE-47F2-A950-16BC0896F5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FD254ABE-505D-4C6A-9267-BFB78FBB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22BBE38-BC6F-4DDE-BD6D-2B496CE42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1046D1FA-C431-4F16-8BDD-71C614D79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F387987-DEF1-447C-BC86-281AC0B3D6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808DF01-2715-4215-81F1-B8C178304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AED7F897-8A4F-4F3D-BFB1-738BCDCA9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B51B8B7-D508-44C3-AFC5-820557A94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7FBC6B94-2A13-4303-AE51-334E386DA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7897959-2F8E-4A05-9EA8-5B0329B574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0522AB50-D351-40F4-8A88-E856C1F27F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221AFD52-C13F-4A20-B1DB-13C1A9A3D8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8E789B3B-F514-4E02-8C1A-2F85817AA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9E473BAC-3DA1-4D63-9D6C-2B993665F6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F385DCF4-8F59-4838-B86C-2B3EF0BCE7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EC5A02E-609A-4C39-A35D-E8D038F7C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AB67B18-1821-4367-A7B6-CC2FFF66D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DFCAC56E-4767-4984-9FE7-2C3CA57D01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0A1929ED-CEB2-4C49-B2ED-A206D37935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01D632F9-2F59-4C8D-B1BC-1CB0D15C3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03B9F80B-CAEF-442C-A218-E2B069545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526A626E-CC14-4106-8AD4-DB3D81CD6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7CD710B8-B5DF-495F-ACEA-CFB9308CB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E550C81D-B0B8-4DB8-A12C-B62944D07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4EB82E53-B337-43EB-BFF8-1466F10E8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1DCEF3A-2B54-4AA2-9BFD-57EA4A246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9F122967-34EF-4575-8E59-75D77FCD0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87EBF9D-3949-4CCE-BB87-978466834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58A1183F-B28F-4BAD-A14B-3940A6E92F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A81851B7-6D8F-454C-BBAA-498426069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99759A7A-483F-4DB0-8677-C6AB61E197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DD1E55B-DE82-4811-BB33-1468396D2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F4B0251C-DACC-4A24-83BA-3D95F8D19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3647EF9B-D99D-48C1-B61E-19B85F4714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EB55DF3C-DDF0-4B01-849E-46A663465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09149238-5A44-4264-84E6-DD25E7C0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E6925C1-B440-4C1C-8829-2E6D9EE142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37B5BDB-32A7-4C47-A984-AF2316600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9B5A7D9C-91C9-49A3-8AD5-DB49632FD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C64B015D-AFCF-4AB2-AE58-A069B06DB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A4407931-9375-400F-88AC-C63D4E9E9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554278B7-45C8-46E4-885A-69208D598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3A806AB0-FBD6-41CD-997C-A76266D37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719E2D6D-6D96-4348-954B-3657A0B0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9794AABE-9C3E-4A8C-820F-0FDF65213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DBEC39D-5464-46CA-B62B-24826F1F4D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41807973-667B-4780-B3AA-4ADC32DB3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970D793C-C9EE-467B-8385-42B6905A00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4695A53-78EB-4811-8BBC-4707F3016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0576416F-0C2E-4D01-9357-5C73ADF85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A091FE22-8667-4F89-A333-BA9A0917E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CB779008-969D-4FA8-BB6C-3BBBCF919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CDAF3B96-0DFB-44BA-959D-BF9643FFE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F66F5FF-98B2-4453-8175-EB602A6A03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751D9683-9D41-4058-B90B-99146FC2F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0907098D-1005-4522-BA21-F1534CBAC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5BFEF082-7E02-4ED8-B9D1-F0FC47FEC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429C269-222E-4EFB-97B9-08FA243CE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C460F7F-5702-4281-850B-59E4182A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A329057C-293F-4933-9DEA-2463E66D4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7274CBA8-6253-4229-AC37-1D7126639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B7ABAAD2-23FD-4AF4-8506-3CDDC5607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27A85620-3B33-477A-949C-3F221DCC2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6247316E-E815-4CE3-9EC0-8DC8391EB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3D047E26-5A98-4B49-A453-C71D894500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940C95BF-A85B-4251-A817-35A7B4F71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EA4FDA2F-E340-40E6-8678-8F4F9EB3D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D94A3796-87FD-436D-8309-857F9B489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B20BE68-41F5-4E59-87CD-A8654B123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FD87938-B42E-45E5-ABB8-936E00A244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EA46A837-6AA3-4099-8055-251ED6D7D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B9D871B1-B4D0-4667-B5FA-21AE12E501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477E102A-1E9D-44C8-9DA0-1B4B61444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42DB4921-ECFC-42CD-B91B-56AB1FE26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3156177C-2880-4AAF-BFC7-C3EA4AD09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B7C807E0-34AB-4AC3-A674-D7E438C60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93AD80AB-575A-4D50-A561-CE310E06BF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E4C11A99-7E93-4B54-B1CE-D90D45325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25A3E814-2D04-4881-B9E9-81ADDC0C97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073D9FB4-F4AF-4974-A734-C9300D210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081A1414-A8F5-43F1-BA51-B058EF2C0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E41588DC-3C7F-4695-A42A-B5ABEA8B5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3884DF6D-4C87-4B4A-A918-B3F3C8BE35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CF26F2A0-B8D0-48D4-A9A9-BEB75CFF1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7A9177E1-A6DC-4200-9D85-31A348E027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7DA218E3-83A8-45E8-B2E3-4B693606C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31E51433-E260-493C-8A94-FCE7FD9BA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3A74FFD3-BE5F-435D-AC22-825B6E049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B3420F88-93EB-4790-A2BD-EFF61E77B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3875302B-159F-4E81-AD49-154BAA8F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BE9966CE-BC06-4CEB-877D-34D9D1C2E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89924EA-8A9B-4ED5-8CF2-E184EE89D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300C1FB1-E227-40EE-A773-071D080B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14F26B5D-6E35-40E8-90DF-FD65CB33F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059D8F05-F701-45A6-9377-454642C21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5F57ACF8-D510-4715-B964-20D980558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51053CDD-687F-481B-86FB-56DA74C55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76B24CA5-1578-43AE-8ED8-CB9F7EA620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A3208550-AB5B-4E2B-914A-270D30163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D4120D7E-20EE-4413-A541-781EA43508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9C0CC66E-BFF1-47FD-8C37-092016FBE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09D9AD44-3983-44A2-9DBA-6C5FF3C47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1915592-B946-43D1-AE24-B72B17FC58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AC48622-C7DC-416F-B14F-AB0C6A3EF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C122E9A7-0590-453C-AC3A-88265131C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8246847-0B72-46B3-9243-7A7B92E212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07FF669-6E9C-47DF-A1A0-667669279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06905CAD-DCDC-4965-969E-3BA793FCA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7E82B7F4-81C1-4A48-A3C9-B9DE741C9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53D306B7-0050-4206-8020-D3F81BC46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BE50823B-85BA-4734-A0E5-99F2D027C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1F26CEA8-889B-4F33-AE59-91F66E1602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E64E5726-D6A2-4541-9EB4-0D455BFB1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B5A9478C-31E8-4C23-856A-5B4D6936B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D4D55AFD-7163-47DF-8918-6BCF397B5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20C5BF88-D776-4C9B-89BD-85EE0DCE8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0A0347C6-25EE-4289-B805-750B30ABB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4C83C9E0-7820-4EA4-B9AA-AD6E0719F3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7E1B6DEA-553D-4733-9A45-3A28D118B6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E647149-B885-4A7D-B57E-A9762FF95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3FFCDDD6-EA47-4BA4-914F-B4AD52A7D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18C5FC42-4A56-48D7-9C6F-EE6973256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E58746BA-672F-48B8-BA1D-E317498C1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75C60814-753C-4243-BD88-443E240D6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174EB8C9-709B-42D9-9948-434CAA5E0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786AB5B1-D0D7-4FE2-9A7D-BF9C01F7D7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718E7606-3FC9-4354-BCF8-A980AE6DFA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204" name="Title 1">
            <a:extLst>
              <a:ext uri="{FF2B5EF4-FFF2-40B4-BE49-F238E27FC236}">
                <a16:creationId xmlns:a16="http://schemas.microsoft.com/office/drawing/2014/main" id="{C5DB6681-2D33-4424-A63F-21A3367A5395}"/>
              </a:ext>
            </a:extLst>
          </p:cNvPr>
          <p:cNvSpPr txBox="1">
            <a:spLocks/>
          </p:cNvSpPr>
          <p:nvPr/>
        </p:nvSpPr>
        <p:spPr>
          <a:xfrm>
            <a:off x="-22233" y="3474685"/>
            <a:ext cx="5953759" cy="2416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cap="all" spc="1500" baseline="0">
                <a:solidFill>
                  <a:schemeClr val="tx1"/>
                </a:solidFill>
                <a:latin typeface="+mj-lt"/>
                <a:ea typeface="Source Sans Pro SemiBold" panose="020B0603030403020204" pitchFamily="34" charset="0"/>
                <a:cs typeface="+mj-cs"/>
              </a:defRPr>
            </a:lvl1pPr>
          </a:lstStyle>
          <a:p>
            <a:r>
              <a:rPr lang="el-GR" sz="3600" spc="600" dirty="0">
                <a:solidFill>
                  <a:srgbClr val="FFCD2F"/>
                </a:solidFill>
                <a:latin typeface="Baston" panose="00000500000000000000" pitchFamily="50" charset="-95"/>
              </a:rPr>
              <a:t>Η ΡΩΜΗ </a:t>
            </a:r>
          </a:p>
          <a:p>
            <a:r>
              <a:rPr lang="el-GR" sz="3600" spc="600" dirty="0">
                <a:solidFill>
                  <a:srgbClr val="FFCD2F"/>
                </a:solidFill>
                <a:latin typeface="Baston" panose="00000500000000000000" pitchFamily="50" charset="-95"/>
              </a:rPr>
              <a:t>ΚΑΙ </a:t>
            </a:r>
          </a:p>
          <a:p>
            <a:r>
              <a:rPr lang="el-GR" sz="3600" spc="600" dirty="0">
                <a:solidFill>
                  <a:srgbClr val="FFCD2F"/>
                </a:solidFill>
                <a:latin typeface="Baston" panose="00000500000000000000" pitchFamily="50" charset="-95"/>
              </a:rPr>
              <a:t>Η ΚΑΡΧΗΔΟΝΑ</a:t>
            </a:r>
          </a:p>
        </p:txBody>
      </p:sp>
      <p:cxnSp>
        <p:nvCxnSpPr>
          <p:cNvPr id="5" name="Straight Connector 4">
            <a:extLst>
              <a:ext uri="{FF2B5EF4-FFF2-40B4-BE49-F238E27FC236}">
                <a16:creationId xmlns:a16="http://schemas.microsoft.com/office/drawing/2014/main" id="{F1CE9713-44AF-4E9C-89D1-25B1EF4739F0}"/>
              </a:ext>
            </a:extLst>
          </p:cNvPr>
          <p:cNvCxnSpPr>
            <a:cxnSpLocks/>
          </p:cNvCxnSpPr>
          <p:nvPr/>
        </p:nvCxnSpPr>
        <p:spPr>
          <a:xfrm>
            <a:off x="0" y="1317815"/>
            <a:ext cx="12192000" cy="14820"/>
          </a:xfrm>
          <a:prstGeom prst="line">
            <a:avLst/>
          </a:prstGeom>
          <a:ln w="57150">
            <a:solidFill>
              <a:srgbClr val="FF66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B807662-8A61-4611-9BAF-7A2F1AEE2873}"/>
              </a:ext>
            </a:extLst>
          </p:cNvPr>
          <p:cNvSpPr>
            <a:spLocks noGrp="1"/>
          </p:cNvSpPr>
          <p:nvPr>
            <p:ph type="ctrTitle"/>
          </p:nvPr>
        </p:nvSpPr>
        <p:spPr>
          <a:xfrm>
            <a:off x="405475" y="184774"/>
            <a:ext cx="9666276" cy="924129"/>
          </a:xfrm>
        </p:spPr>
        <p:txBody>
          <a:bodyPr>
            <a:normAutofit/>
          </a:bodyPr>
          <a:lstStyle/>
          <a:p>
            <a:pPr algn="l"/>
            <a:r>
              <a:rPr lang="en-US" sz="4800" dirty="0">
                <a:solidFill>
                  <a:schemeClr val="accent2">
                    <a:lumMod val="75000"/>
                  </a:schemeClr>
                </a:solidFill>
                <a:effectLst>
                  <a:outerShdw blurRad="38100" dist="38100" dir="2700000" algn="tl">
                    <a:srgbClr val="000000">
                      <a:alpha val="43137"/>
                    </a:srgbClr>
                  </a:outerShdw>
                </a:effectLst>
                <a:latin typeface="Baston" panose="00000500000000000000" pitchFamily="50" charset="-95"/>
              </a:rPr>
              <a:t>LECTIO UNDECIMA</a:t>
            </a:r>
            <a:endParaRPr lang="el-GR" sz="4800" dirty="0">
              <a:solidFill>
                <a:schemeClr val="accent2">
                  <a:lumMod val="75000"/>
                </a:schemeClr>
              </a:solidFill>
              <a:effectLst>
                <a:outerShdw blurRad="38100" dist="38100" dir="2700000" algn="tl">
                  <a:srgbClr val="000000">
                    <a:alpha val="43137"/>
                  </a:srgbClr>
                </a:outerShdw>
              </a:effectLst>
              <a:latin typeface="Baston" panose="00000500000000000000" pitchFamily="50" charset="-95"/>
            </a:endParaRPr>
          </a:p>
        </p:txBody>
      </p:sp>
      <p:pic>
        <p:nvPicPr>
          <p:cNvPr id="17" name="Picture 2">
            <a:extLst>
              <a:ext uri="{FF2B5EF4-FFF2-40B4-BE49-F238E27FC236}">
                <a16:creationId xmlns:a16="http://schemas.microsoft.com/office/drawing/2014/main" id="{6BC0B506-59CD-4154-B6B5-10D15FFD67D6}"/>
              </a:ext>
            </a:extLst>
          </p:cNvPr>
          <p:cNvPicPr>
            <a:picLocks noChangeAspect="1"/>
          </p:cNvPicPr>
          <p:nvPr/>
        </p:nvPicPr>
        <p:blipFill rotWithShape="1">
          <a:blip r:embed="rId2"/>
          <a:srcRect l="14750" r="14748" b="-2"/>
          <a:stretch/>
        </p:blipFill>
        <p:spPr>
          <a:xfrm>
            <a:off x="6368165" y="1457744"/>
            <a:ext cx="5148454" cy="5133152"/>
          </a:xfrm>
          <a:custGeom>
            <a:avLst/>
            <a:gdLst/>
            <a:ahLst/>
            <a:cxnLst/>
            <a:rect l="l" t="t" r="r" b="b"/>
            <a:pathLst>
              <a:path w="5290998" h="5290998">
                <a:moveTo>
                  <a:pt x="2645499" y="0"/>
                </a:moveTo>
                <a:cubicBezTo>
                  <a:pt x="4106568" y="0"/>
                  <a:pt x="5290998" y="1184430"/>
                  <a:pt x="5290998" y="2645499"/>
                </a:cubicBezTo>
                <a:cubicBezTo>
                  <a:pt x="5290998" y="4106568"/>
                  <a:pt x="4106568" y="5290998"/>
                  <a:pt x="2645499" y="5290998"/>
                </a:cubicBezTo>
                <a:cubicBezTo>
                  <a:pt x="1184430" y="5290998"/>
                  <a:pt x="0" y="4106568"/>
                  <a:pt x="0" y="2645499"/>
                </a:cubicBezTo>
                <a:cubicBezTo>
                  <a:pt x="0" y="1184430"/>
                  <a:pt x="1184430" y="0"/>
                  <a:pt x="2645499" y="0"/>
                </a:cubicBezTo>
                <a:close/>
              </a:path>
            </a:pathLst>
          </a:custGeom>
          <a:ln w="25400">
            <a:noFill/>
          </a:ln>
        </p:spPr>
      </p:pic>
      <p:sp>
        <p:nvSpPr>
          <p:cNvPr id="11" name="Oval 10">
            <a:extLst>
              <a:ext uri="{FF2B5EF4-FFF2-40B4-BE49-F238E27FC236}">
                <a16:creationId xmlns:a16="http://schemas.microsoft.com/office/drawing/2014/main" id="{04D11EDC-9653-46A4-BF92-C0EBFF6D171A}"/>
              </a:ext>
            </a:extLst>
          </p:cNvPr>
          <p:cNvSpPr/>
          <p:nvPr/>
        </p:nvSpPr>
        <p:spPr>
          <a:xfrm>
            <a:off x="10129507" y="44460"/>
            <a:ext cx="1158819" cy="1238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6" name="Title 1">
            <a:extLst>
              <a:ext uri="{FF2B5EF4-FFF2-40B4-BE49-F238E27FC236}">
                <a16:creationId xmlns:a16="http://schemas.microsoft.com/office/drawing/2014/main" id="{CC82384B-D99D-495B-B87E-A398F972839B}"/>
              </a:ext>
            </a:extLst>
          </p:cNvPr>
          <p:cNvSpPr txBox="1">
            <a:spLocks/>
          </p:cNvSpPr>
          <p:nvPr/>
        </p:nvSpPr>
        <p:spPr>
          <a:xfrm>
            <a:off x="7211561" y="4869256"/>
            <a:ext cx="3383198" cy="11654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cap="all" spc="1500" baseline="0">
                <a:solidFill>
                  <a:schemeClr val="tx1"/>
                </a:solidFill>
                <a:latin typeface="+mj-lt"/>
                <a:ea typeface="Source Sans Pro SemiBold" panose="020B0603030403020204" pitchFamily="34" charset="0"/>
                <a:cs typeface="+mj-cs"/>
              </a:defRPr>
            </a:lvl1pPr>
          </a:lstStyle>
          <a:p>
            <a:r>
              <a:rPr lang="el-GR" sz="3200" spc="0" dirty="0">
                <a:solidFill>
                  <a:schemeClr val="accent2">
                    <a:lumMod val="75000"/>
                  </a:schemeClr>
                </a:solidFill>
                <a:effectLst>
                  <a:outerShdw blurRad="38100" dist="38100" dir="2700000" algn="tl">
                    <a:srgbClr val="000000">
                      <a:alpha val="43137"/>
                    </a:srgbClr>
                  </a:outerShdw>
                </a:effectLst>
                <a:latin typeface="Baston" panose="00000500000000000000" pitchFamily="50" charset="-95"/>
              </a:rPr>
              <a:t>ΑΝΝΙΒΑΣ</a:t>
            </a:r>
          </a:p>
        </p:txBody>
      </p:sp>
      <p:sp>
        <p:nvSpPr>
          <p:cNvPr id="3" name="TextBox 2">
            <a:extLst>
              <a:ext uri="{FF2B5EF4-FFF2-40B4-BE49-F238E27FC236}">
                <a16:creationId xmlns:a16="http://schemas.microsoft.com/office/drawing/2014/main" id="{ED65488E-A67D-407E-9686-E2F811586E78}"/>
              </a:ext>
            </a:extLst>
          </p:cNvPr>
          <p:cNvSpPr txBox="1"/>
          <p:nvPr/>
        </p:nvSpPr>
        <p:spPr>
          <a:xfrm>
            <a:off x="115054" y="1607002"/>
            <a:ext cx="4075719" cy="769441"/>
          </a:xfrm>
          <a:prstGeom prst="rect">
            <a:avLst/>
          </a:prstGeom>
          <a:noFill/>
        </p:spPr>
        <p:txBody>
          <a:bodyPr wrap="square" rtlCol="0">
            <a:spAutoFit/>
          </a:bodyPr>
          <a:lstStyle/>
          <a:p>
            <a:r>
              <a:rPr lang="el-GR" sz="4400" b="1" dirty="0">
                <a:solidFill>
                  <a:schemeClr val="accent2">
                    <a:lumMod val="75000"/>
                  </a:schemeClr>
                </a:solidFill>
                <a:latin typeface="Baston" panose="00000500000000000000" pitchFamily="50" charset="-95"/>
                <a:cs typeface="Calibri" panose="020F0502020204030204" pitchFamily="34" charset="0"/>
              </a:rPr>
              <a:t>Μάθημα  1</a:t>
            </a:r>
            <a:r>
              <a:rPr lang="en-US" sz="4400" b="1" dirty="0">
                <a:solidFill>
                  <a:schemeClr val="accent2">
                    <a:lumMod val="75000"/>
                  </a:schemeClr>
                </a:solidFill>
                <a:latin typeface="Baston" panose="00000500000000000000" pitchFamily="50" charset="-95"/>
                <a:cs typeface="Calibri" panose="020F0502020204030204" pitchFamily="34" charset="0"/>
              </a:rPr>
              <a:t>1</a:t>
            </a:r>
            <a:endParaRPr lang="el-GR" sz="4400" b="1" dirty="0">
              <a:solidFill>
                <a:schemeClr val="accent2">
                  <a:lumMod val="75000"/>
                </a:schemeClr>
              </a:solidFill>
              <a:latin typeface="Baston" panose="00000500000000000000" pitchFamily="50" charset="-95"/>
              <a:cs typeface="Calibri" panose="020F0502020204030204" pitchFamily="34" charset="0"/>
            </a:endParaRPr>
          </a:p>
        </p:txBody>
      </p:sp>
      <p:pic>
        <p:nvPicPr>
          <p:cNvPr id="205" name="Picture 204" descr="Ο ιστορικός κατακτητής Αννίβας ο Καρχηδόνιος - Newsbeast">
            <a:extLst>
              <a:ext uri="{FF2B5EF4-FFF2-40B4-BE49-F238E27FC236}">
                <a16:creationId xmlns:a16="http://schemas.microsoft.com/office/drawing/2014/main" id="{C9FDE4DC-433D-4194-86F3-379446ECD23C}"/>
              </a:ext>
            </a:extLst>
          </p:cNvPr>
          <p:cNvPicPr/>
          <p:nvPr/>
        </p:nvPicPr>
        <p:blipFill rotWithShape="1">
          <a:blip r:embed="rId3">
            <a:clrChange>
              <a:clrFrom>
                <a:srgbClr val="FEFEF2"/>
              </a:clrFrom>
              <a:clrTo>
                <a:srgbClr val="FEFEF2">
                  <a:alpha val="0"/>
                </a:srgbClr>
              </a:clrTo>
            </a:clrChange>
            <a:extLst>
              <a:ext uri="{28A0092B-C50C-407E-A947-70E740481C1C}">
                <a14:useLocalDpi xmlns:a14="http://schemas.microsoft.com/office/drawing/2010/main" val="0"/>
              </a:ext>
            </a:extLst>
          </a:blip>
          <a:srcRect l="5388" r="4077"/>
          <a:stretch/>
        </p:blipFill>
        <p:spPr bwMode="auto">
          <a:xfrm>
            <a:off x="7427366" y="1926178"/>
            <a:ext cx="2912124" cy="3474078"/>
          </a:xfrm>
          <a:prstGeom prst="rect">
            <a:avLst/>
          </a:prstGeom>
          <a:ln>
            <a:noFill/>
          </a:ln>
          <a:effectLst>
            <a:softEdge rad="112500"/>
          </a:effectLst>
        </p:spPr>
      </p:pic>
    </p:spTree>
    <p:extLst>
      <p:ext uri="{BB962C8B-B14F-4D97-AF65-F5344CB8AC3E}">
        <p14:creationId xmlns:p14="http://schemas.microsoft.com/office/powerpoint/2010/main" val="3404647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4"/>
                                        </p:tgtEl>
                                        <p:attrNameLst>
                                          <p:attrName>style.visibility</p:attrName>
                                        </p:attrNameLst>
                                      </p:cBhvr>
                                      <p:to>
                                        <p:strVal val="visible"/>
                                      </p:to>
                                    </p:set>
                                    <p:animEffect transition="in" filter="wipe(left)">
                                      <p:cBhvr>
                                        <p:cTn id="22" dur="500"/>
                                        <p:tgtEl>
                                          <p:spTgt spid="20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6"/>
                                        </p:tgtEl>
                                        <p:attrNameLst>
                                          <p:attrName>style.visibility</p:attrName>
                                        </p:attrNameLst>
                                      </p:cBhvr>
                                      <p:to>
                                        <p:strVal val="visible"/>
                                      </p:to>
                                    </p:set>
                                    <p:animEffect transition="in" filter="randombar(horizontal)">
                                      <p:cBhvr>
                                        <p:cTn id="27"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P spid="2" grpId="0"/>
      <p:bldP spid="206"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1CE4EC-18BE-4C3D-9340-2D1AA514031B}"/>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311402" y="-3754121"/>
            <a:ext cx="7162800" cy="14447522"/>
          </a:xfrm>
          <a:prstGeom prst="rect">
            <a:avLst/>
          </a:prstGeom>
        </p:spPr>
      </p:pic>
      <p:sp>
        <p:nvSpPr>
          <p:cNvPr id="3" name="Content Placeholder 2">
            <a:extLst>
              <a:ext uri="{FF2B5EF4-FFF2-40B4-BE49-F238E27FC236}">
                <a16:creationId xmlns:a16="http://schemas.microsoft.com/office/drawing/2014/main" id="{CBDBAA77-1AAC-4EBE-AA14-664EE6A8DE0C}"/>
              </a:ext>
            </a:extLst>
          </p:cNvPr>
          <p:cNvSpPr>
            <a:spLocks noGrp="1"/>
          </p:cNvSpPr>
          <p:nvPr>
            <p:ph idx="1"/>
          </p:nvPr>
        </p:nvSpPr>
        <p:spPr>
          <a:xfrm>
            <a:off x="764540" y="274320"/>
            <a:ext cx="10459719" cy="5025772"/>
          </a:xfrm>
        </p:spPr>
        <p:txBody>
          <a:bodyPr>
            <a:noAutofit/>
          </a:bodyPr>
          <a:lstStyle/>
          <a:p>
            <a:pPr marL="0" indent="0" algn="just">
              <a:lnSpc>
                <a:spcPct val="150000"/>
              </a:lnSpc>
              <a:spcBef>
                <a:spcPts val="0"/>
              </a:spcBef>
              <a:buNone/>
            </a:pPr>
            <a:r>
              <a:rPr lang="en-US" dirty="0">
                <a:solidFill>
                  <a:schemeClr val="bg1"/>
                </a:solidFill>
              </a:rPr>
              <a:t>Hannibal, dux </a:t>
            </a:r>
            <a:r>
              <a:rPr lang="en-US" dirty="0" err="1">
                <a:solidFill>
                  <a:schemeClr val="bg1"/>
                </a:solidFill>
              </a:rPr>
              <a:t>Carthaginiensis</a:t>
            </a:r>
            <a:r>
              <a:rPr lang="en-US" dirty="0">
                <a:solidFill>
                  <a:schemeClr val="bg1"/>
                </a:solidFill>
              </a:rPr>
              <a:t>, VI et XX </a:t>
            </a:r>
            <a:r>
              <a:rPr lang="en-US" dirty="0" err="1">
                <a:solidFill>
                  <a:schemeClr val="bg1"/>
                </a:solidFill>
              </a:rPr>
              <a:t>annos</a:t>
            </a:r>
            <a:r>
              <a:rPr lang="en-US" dirty="0">
                <a:solidFill>
                  <a:schemeClr val="bg1"/>
                </a:solidFill>
              </a:rPr>
              <a:t> </a:t>
            </a:r>
            <a:r>
              <a:rPr lang="en-US" dirty="0" err="1">
                <a:solidFill>
                  <a:schemeClr val="bg1"/>
                </a:solidFill>
              </a:rPr>
              <a:t>natus</a:t>
            </a:r>
            <a:r>
              <a:rPr lang="en-US" dirty="0">
                <a:solidFill>
                  <a:schemeClr val="bg1"/>
                </a:solidFill>
              </a:rPr>
              <a:t>, </a:t>
            </a:r>
            <a:r>
              <a:rPr lang="en-US" dirty="0" err="1">
                <a:solidFill>
                  <a:schemeClr val="bg1"/>
                </a:solidFill>
              </a:rPr>
              <a:t>omnes</a:t>
            </a:r>
            <a:r>
              <a:rPr lang="en-US" dirty="0">
                <a:solidFill>
                  <a:schemeClr val="bg1"/>
                </a:solidFill>
              </a:rPr>
              <a:t> </a:t>
            </a:r>
            <a:r>
              <a:rPr lang="en-US" dirty="0" err="1">
                <a:solidFill>
                  <a:schemeClr val="bg1"/>
                </a:solidFill>
              </a:rPr>
              <a:t>gentes</a:t>
            </a:r>
            <a:r>
              <a:rPr lang="en-US" dirty="0">
                <a:solidFill>
                  <a:schemeClr val="bg1"/>
                </a:solidFill>
              </a:rPr>
              <a:t> </a:t>
            </a:r>
            <a:r>
              <a:rPr lang="en-US" dirty="0" err="1">
                <a:solidFill>
                  <a:schemeClr val="bg1"/>
                </a:solidFill>
              </a:rPr>
              <a:t>Hispaniae</a:t>
            </a:r>
            <a:r>
              <a:rPr lang="en-US" dirty="0">
                <a:solidFill>
                  <a:schemeClr val="bg1"/>
                </a:solidFill>
              </a:rPr>
              <a:t> bello </a:t>
            </a:r>
            <a:r>
              <a:rPr lang="en-US" dirty="0" err="1">
                <a:solidFill>
                  <a:schemeClr val="bg1"/>
                </a:solidFill>
              </a:rPr>
              <a:t>superāvit</a:t>
            </a:r>
            <a:r>
              <a:rPr lang="en-US" dirty="0">
                <a:solidFill>
                  <a:schemeClr val="bg1"/>
                </a:solidFill>
              </a:rPr>
              <a:t> et </a:t>
            </a:r>
            <a:r>
              <a:rPr lang="en-US" dirty="0" err="1">
                <a:solidFill>
                  <a:schemeClr val="bg1"/>
                </a:solidFill>
              </a:rPr>
              <a:t>Saguntum</a:t>
            </a:r>
            <a:r>
              <a:rPr lang="en-US" dirty="0">
                <a:solidFill>
                  <a:schemeClr val="bg1"/>
                </a:solidFill>
              </a:rPr>
              <a:t> vi </a:t>
            </a:r>
            <a:r>
              <a:rPr lang="en-US" dirty="0" err="1">
                <a:solidFill>
                  <a:schemeClr val="bg1"/>
                </a:solidFill>
              </a:rPr>
              <a:t>expugnāvit</a:t>
            </a:r>
            <a:r>
              <a:rPr lang="en-US" dirty="0">
                <a:solidFill>
                  <a:schemeClr val="bg1"/>
                </a:solidFill>
              </a:rPr>
              <a:t>. </a:t>
            </a:r>
            <a:r>
              <a:rPr lang="en-US" dirty="0" err="1">
                <a:solidFill>
                  <a:schemeClr val="bg1"/>
                </a:solidFill>
              </a:rPr>
              <a:t>Postea</a:t>
            </a:r>
            <a:r>
              <a:rPr lang="en-US" dirty="0">
                <a:solidFill>
                  <a:schemeClr val="bg1"/>
                </a:solidFill>
              </a:rPr>
              <a:t> Alpes, </a:t>
            </a:r>
            <a:r>
              <a:rPr lang="en-US" dirty="0" err="1">
                <a:solidFill>
                  <a:schemeClr val="bg1"/>
                </a:solidFill>
              </a:rPr>
              <a:t>quae</a:t>
            </a:r>
            <a:r>
              <a:rPr lang="en-US" dirty="0">
                <a:solidFill>
                  <a:schemeClr val="bg1"/>
                </a:solidFill>
              </a:rPr>
              <a:t> </a:t>
            </a:r>
            <a:r>
              <a:rPr lang="en-US" dirty="0" err="1">
                <a:solidFill>
                  <a:schemeClr val="bg1"/>
                </a:solidFill>
              </a:rPr>
              <a:t>Italiam</a:t>
            </a:r>
            <a:r>
              <a:rPr lang="en-US" dirty="0">
                <a:solidFill>
                  <a:schemeClr val="bg1"/>
                </a:solidFill>
              </a:rPr>
              <a:t> ab </a:t>
            </a:r>
            <a:r>
              <a:rPr lang="en-US" dirty="0" err="1">
                <a:solidFill>
                  <a:schemeClr val="bg1"/>
                </a:solidFill>
              </a:rPr>
              <a:t>Galliā</a:t>
            </a:r>
            <a:r>
              <a:rPr lang="en-US" dirty="0">
                <a:solidFill>
                  <a:schemeClr val="bg1"/>
                </a:solidFill>
              </a:rPr>
              <a:t> </a:t>
            </a:r>
            <a:r>
              <a:rPr lang="en-US" dirty="0" err="1">
                <a:solidFill>
                  <a:schemeClr val="bg1"/>
                </a:solidFill>
              </a:rPr>
              <a:t>seiungunt</a:t>
            </a:r>
            <a:r>
              <a:rPr lang="en-US" dirty="0">
                <a:solidFill>
                  <a:schemeClr val="bg1"/>
                </a:solidFill>
              </a:rPr>
              <a:t>, cum </a:t>
            </a:r>
            <a:r>
              <a:rPr lang="en-US" dirty="0" err="1">
                <a:solidFill>
                  <a:schemeClr val="bg1"/>
                </a:solidFill>
              </a:rPr>
              <a:t>elephantis</a:t>
            </a:r>
            <a:r>
              <a:rPr lang="en-US" dirty="0">
                <a:solidFill>
                  <a:schemeClr val="bg1"/>
                </a:solidFill>
              </a:rPr>
              <a:t> </a:t>
            </a:r>
            <a:r>
              <a:rPr lang="en-US" dirty="0" err="1">
                <a:solidFill>
                  <a:schemeClr val="bg1"/>
                </a:solidFill>
              </a:rPr>
              <a:t>transiit</a:t>
            </a:r>
            <a:r>
              <a:rPr lang="en-US" dirty="0">
                <a:solidFill>
                  <a:schemeClr val="bg1"/>
                </a:solidFill>
              </a:rPr>
              <a:t>. Ubi in </a:t>
            </a:r>
            <a:r>
              <a:rPr lang="en-US" dirty="0" err="1">
                <a:solidFill>
                  <a:schemeClr val="bg1"/>
                </a:solidFill>
              </a:rPr>
              <a:t>Italiā</a:t>
            </a:r>
            <a:r>
              <a:rPr lang="en-US" dirty="0">
                <a:solidFill>
                  <a:schemeClr val="bg1"/>
                </a:solidFill>
              </a:rPr>
              <a:t> </a:t>
            </a:r>
            <a:r>
              <a:rPr lang="en-US" dirty="0" err="1">
                <a:solidFill>
                  <a:schemeClr val="bg1"/>
                </a:solidFill>
              </a:rPr>
              <a:t>fuit</a:t>
            </a:r>
            <a:r>
              <a:rPr lang="en-US" dirty="0">
                <a:solidFill>
                  <a:schemeClr val="bg1"/>
                </a:solidFill>
              </a:rPr>
              <a:t>, apud </a:t>
            </a:r>
            <a:r>
              <a:rPr lang="en-US" dirty="0" err="1">
                <a:solidFill>
                  <a:schemeClr val="bg1"/>
                </a:solidFill>
              </a:rPr>
              <a:t>Ticīnum</a:t>
            </a:r>
            <a:r>
              <a:rPr lang="en-US" dirty="0">
                <a:solidFill>
                  <a:schemeClr val="bg1"/>
                </a:solidFill>
              </a:rPr>
              <a:t>, </a:t>
            </a:r>
            <a:r>
              <a:rPr lang="en-US" dirty="0" err="1">
                <a:solidFill>
                  <a:schemeClr val="bg1"/>
                </a:solidFill>
              </a:rPr>
              <a:t>Trebiam</a:t>
            </a:r>
            <a:r>
              <a:rPr lang="en-US" dirty="0">
                <a:solidFill>
                  <a:schemeClr val="bg1"/>
                </a:solidFill>
              </a:rPr>
              <a:t>, </a:t>
            </a:r>
            <a:r>
              <a:rPr lang="en-US" dirty="0" err="1">
                <a:solidFill>
                  <a:schemeClr val="bg1"/>
                </a:solidFill>
              </a:rPr>
              <a:t>Trasumēnum</a:t>
            </a:r>
            <a:r>
              <a:rPr lang="en-US" dirty="0">
                <a:solidFill>
                  <a:schemeClr val="bg1"/>
                </a:solidFill>
              </a:rPr>
              <a:t> et Cannas </a:t>
            </a:r>
            <a:r>
              <a:rPr lang="en-US" dirty="0" err="1">
                <a:solidFill>
                  <a:schemeClr val="bg1"/>
                </a:solidFill>
              </a:rPr>
              <a:t>copias</a:t>
            </a:r>
            <a:r>
              <a:rPr lang="en-US" dirty="0">
                <a:solidFill>
                  <a:schemeClr val="bg1"/>
                </a:solidFill>
              </a:rPr>
              <a:t> </a:t>
            </a:r>
            <a:r>
              <a:rPr lang="en-US" dirty="0" err="1">
                <a:solidFill>
                  <a:schemeClr val="bg1"/>
                </a:solidFill>
              </a:rPr>
              <a:t>Rōmanōrum</a:t>
            </a:r>
            <a:r>
              <a:rPr lang="en-US" dirty="0">
                <a:solidFill>
                  <a:schemeClr val="bg1"/>
                </a:solidFill>
              </a:rPr>
              <a:t> </a:t>
            </a:r>
            <a:r>
              <a:rPr lang="en-US" dirty="0" err="1">
                <a:solidFill>
                  <a:schemeClr val="bg1"/>
                </a:solidFill>
              </a:rPr>
              <a:t>profligāvit</a:t>
            </a:r>
            <a:r>
              <a:rPr lang="en-US" dirty="0">
                <a:solidFill>
                  <a:schemeClr val="bg1"/>
                </a:solidFill>
              </a:rPr>
              <a:t> et </a:t>
            </a:r>
            <a:r>
              <a:rPr lang="en-US" dirty="0" err="1">
                <a:solidFill>
                  <a:schemeClr val="bg1"/>
                </a:solidFill>
              </a:rPr>
              <a:t>delēvit</a:t>
            </a:r>
            <a:r>
              <a:rPr lang="en-US" dirty="0">
                <a:solidFill>
                  <a:schemeClr val="bg1"/>
                </a:solidFill>
              </a:rPr>
              <a:t>. Populus </a:t>
            </a:r>
            <a:r>
              <a:rPr lang="en-US" dirty="0" err="1">
                <a:solidFill>
                  <a:schemeClr val="bg1"/>
                </a:solidFill>
              </a:rPr>
              <a:t>Rōmānus</a:t>
            </a:r>
            <a:r>
              <a:rPr lang="en-US" dirty="0">
                <a:solidFill>
                  <a:schemeClr val="bg1"/>
                </a:solidFill>
              </a:rPr>
              <a:t> </a:t>
            </a:r>
            <a:r>
              <a:rPr lang="en-US" dirty="0" err="1">
                <a:solidFill>
                  <a:schemeClr val="bg1"/>
                </a:solidFill>
              </a:rPr>
              <a:t>cladem</a:t>
            </a:r>
            <a:r>
              <a:rPr lang="en-US" dirty="0">
                <a:solidFill>
                  <a:schemeClr val="bg1"/>
                </a:solidFill>
              </a:rPr>
              <a:t> </a:t>
            </a:r>
            <a:r>
              <a:rPr lang="en-US" dirty="0" err="1">
                <a:solidFill>
                  <a:schemeClr val="bg1"/>
                </a:solidFill>
              </a:rPr>
              <a:t>Cannensem</a:t>
            </a:r>
            <a:r>
              <a:rPr lang="en-US" dirty="0">
                <a:solidFill>
                  <a:schemeClr val="bg1"/>
                </a:solidFill>
              </a:rPr>
              <a:t> </a:t>
            </a:r>
            <a:r>
              <a:rPr lang="en-US" dirty="0" err="1">
                <a:solidFill>
                  <a:schemeClr val="bg1"/>
                </a:solidFill>
              </a:rPr>
              <a:t>pavidus</a:t>
            </a:r>
            <a:r>
              <a:rPr lang="en-US" dirty="0">
                <a:solidFill>
                  <a:schemeClr val="bg1"/>
                </a:solidFill>
              </a:rPr>
              <a:t> </a:t>
            </a:r>
            <a:r>
              <a:rPr lang="en-US" dirty="0" err="1">
                <a:solidFill>
                  <a:schemeClr val="bg1"/>
                </a:solidFill>
              </a:rPr>
              <a:t>audīvit</a:t>
            </a:r>
            <a:r>
              <a:rPr lang="en-US" dirty="0">
                <a:solidFill>
                  <a:schemeClr val="bg1"/>
                </a:solidFill>
              </a:rPr>
              <a:t>. In </a:t>
            </a:r>
            <a:r>
              <a:rPr lang="en-US" dirty="0" err="1">
                <a:solidFill>
                  <a:schemeClr val="bg1"/>
                </a:solidFill>
              </a:rPr>
              <a:t>agro</a:t>
            </a:r>
            <a:r>
              <a:rPr lang="en-US" dirty="0">
                <a:solidFill>
                  <a:schemeClr val="bg1"/>
                </a:solidFill>
              </a:rPr>
              <a:t> </a:t>
            </a:r>
            <a:r>
              <a:rPr lang="en-US" dirty="0" err="1">
                <a:solidFill>
                  <a:schemeClr val="bg1"/>
                </a:solidFill>
              </a:rPr>
              <a:t>Falerno</a:t>
            </a:r>
            <a:r>
              <a:rPr lang="en-US" dirty="0">
                <a:solidFill>
                  <a:schemeClr val="bg1"/>
                </a:solidFill>
              </a:rPr>
              <a:t> Hannibal ex </a:t>
            </a:r>
            <a:r>
              <a:rPr lang="en-US" dirty="0" err="1">
                <a:solidFill>
                  <a:schemeClr val="bg1"/>
                </a:solidFill>
              </a:rPr>
              <a:t>insidiis</a:t>
            </a:r>
            <a:r>
              <a:rPr lang="en-US" dirty="0">
                <a:solidFill>
                  <a:schemeClr val="bg1"/>
                </a:solidFill>
              </a:rPr>
              <a:t> </a:t>
            </a:r>
            <a:r>
              <a:rPr lang="en-US" dirty="0" err="1">
                <a:solidFill>
                  <a:schemeClr val="bg1"/>
                </a:solidFill>
              </a:rPr>
              <a:t>Fabii</a:t>
            </a:r>
            <a:r>
              <a:rPr lang="en-US" dirty="0">
                <a:solidFill>
                  <a:schemeClr val="bg1"/>
                </a:solidFill>
              </a:rPr>
              <a:t> </a:t>
            </a:r>
            <a:r>
              <a:rPr lang="en-US" dirty="0" err="1">
                <a:solidFill>
                  <a:schemeClr val="bg1"/>
                </a:solidFill>
              </a:rPr>
              <a:t>Maximi</a:t>
            </a:r>
            <a:r>
              <a:rPr lang="en-US" dirty="0">
                <a:solidFill>
                  <a:schemeClr val="bg1"/>
                </a:solidFill>
              </a:rPr>
              <a:t> se </a:t>
            </a:r>
            <a:r>
              <a:rPr lang="en-US" dirty="0" err="1">
                <a:solidFill>
                  <a:schemeClr val="bg1"/>
                </a:solidFill>
              </a:rPr>
              <a:t>expedīvit</a:t>
            </a:r>
            <a:r>
              <a:rPr lang="en-US" dirty="0">
                <a:solidFill>
                  <a:schemeClr val="bg1"/>
                </a:solidFill>
              </a:rPr>
              <a:t>. </a:t>
            </a:r>
            <a:r>
              <a:rPr lang="en-US" dirty="0" err="1">
                <a:solidFill>
                  <a:schemeClr val="bg1"/>
                </a:solidFill>
              </a:rPr>
              <a:t>Postquam</a:t>
            </a:r>
            <a:r>
              <a:rPr lang="en-US" dirty="0">
                <a:solidFill>
                  <a:schemeClr val="bg1"/>
                </a:solidFill>
              </a:rPr>
              <a:t> XIV </a:t>
            </a:r>
            <a:r>
              <a:rPr lang="en-US" dirty="0" err="1">
                <a:solidFill>
                  <a:schemeClr val="bg1"/>
                </a:solidFill>
              </a:rPr>
              <a:t>annos</a:t>
            </a:r>
            <a:r>
              <a:rPr lang="en-US" dirty="0">
                <a:solidFill>
                  <a:schemeClr val="bg1"/>
                </a:solidFill>
              </a:rPr>
              <a:t> in </a:t>
            </a:r>
            <a:r>
              <a:rPr lang="en-US" dirty="0" err="1">
                <a:solidFill>
                  <a:schemeClr val="bg1"/>
                </a:solidFill>
              </a:rPr>
              <a:t>Italiā</a:t>
            </a:r>
            <a:r>
              <a:rPr lang="en-US" dirty="0">
                <a:solidFill>
                  <a:schemeClr val="bg1"/>
                </a:solidFill>
              </a:rPr>
              <a:t> </a:t>
            </a:r>
            <a:r>
              <a:rPr lang="en-US" dirty="0" err="1">
                <a:solidFill>
                  <a:schemeClr val="bg1"/>
                </a:solidFill>
              </a:rPr>
              <a:t>complēvit</a:t>
            </a:r>
            <a:r>
              <a:rPr lang="en-US" dirty="0">
                <a:solidFill>
                  <a:schemeClr val="bg1"/>
                </a:solidFill>
              </a:rPr>
              <a:t>, </a:t>
            </a:r>
            <a:r>
              <a:rPr lang="en-US" dirty="0" err="1">
                <a:solidFill>
                  <a:schemeClr val="bg1"/>
                </a:solidFill>
              </a:rPr>
              <a:t>Carthaginienses</a:t>
            </a:r>
            <a:r>
              <a:rPr lang="en-US" dirty="0">
                <a:solidFill>
                  <a:schemeClr val="bg1"/>
                </a:solidFill>
              </a:rPr>
              <a:t> </a:t>
            </a:r>
            <a:r>
              <a:rPr lang="en-US" dirty="0" err="1">
                <a:solidFill>
                  <a:schemeClr val="bg1"/>
                </a:solidFill>
              </a:rPr>
              <a:t>eum</a:t>
            </a:r>
            <a:r>
              <a:rPr lang="en-US" dirty="0">
                <a:solidFill>
                  <a:schemeClr val="bg1"/>
                </a:solidFill>
              </a:rPr>
              <a:t> in </a:t>
            </a:r>
            <a:r>
              <a:rPr lang="en-US" dirty="0" err="1">
                <a:solidFill>
                  <a:schemeClr val="bg1"/>
                </a:solidFill>
              </a:rPr>
              <a:t>Africam</a:t>
            </a:r>
            <a:r>
              <a:rPr lang="en-US" dirty="0">
                <a:solidFill>
                  <a:schemeClr val="bg1"/>
                </a:solidFill>
              </a:rPr>
              <a:t> </a:t>
            </a:r>
            <a:r>
              <a:rPr lang="en-US" dirty="0" err="1">
                <a:solidFill>
                  <a:schemeClr val="bg1"/>
                </a:solidFill>
              </a:rPr>
              <a:t>revocavērunt</a:t>
            </a:r>
            <a:r>
              <a:rPr lang="en-US" dirty="0">
                <a:solidFill>
                  <a:schemeClr val="bg1"/>
                </a:solidFill>
              </a:rPr>
              <a:t>. </a:t>
            </a:r>
            <a:r>
              <a:rPr lang="en-US" dirty="0" err="1">
                <a:solidFill>
                  <a:schemeClr val="bg1"/>
                </a:solidFill>
              </a:rPr>
              <a:t>Ibi</a:t>
            </a:r>
            <a:r>
              <a:rPr lang="en-US" dirty="0">
                <a:solidFill>
                  <a:schemeClr val="bg1"/>
                </a:solidFill>
              </a:rPr>
              <a:t> Hannibal bellum cum </a:t>
            </a:r>
            <a:r>
              <a:rPr lang="en-US" dirty="0" err="1">
                <a:solidFill>
                  <a:schemeClr val="bg1"/>
                </a:solidFill>
              </a:rPr>
              <a:t>Rōmānis</a:t>
            </a:r>
            <a:r>
              <a:rPr lang="en-US" dirty="0">
                <a:solidFill>
                  <a:schemeClr val="bg1"/>
                </a:solidFill>
              </a:rPr>
              <a:t> </a:t>
            </a:r>
            <a:r>
              <a:rPr lang="en-US" dirty="0" err="1">
                <a:solidFill>
                  <a:schemeClr val="bg1"/>
                </a:solidFill>
              </a:rPr>
              <a:t>componere</a:t>
            </a:r>
            <a:r>
              <a:rPr lang="en-US" dirty="0">
                <a:solidFill>
                  <a:schemeClr val="bg1"/>
                </a:solidFill>
              </a:rPr>
              <a:t> frustra </a:t>
            </a:r>
            <a:r>
              <a:rPr lang="en-US" dirty="0" err="1">
                <a:solidFill>
                  <a:schemeClr val="bg1"/>
                </a:solidFill>
              </a:rPr>
              <a:t>cupīvit</a:t>
            </a:r>
            <a:r>
              <a:rPr lang="en-US" dirty="0">
                <a:solidFill>
                  <a:schemeClr val="bg1"/>
                </a:solidFill>
              </a:rPr>
              <a:t>. Denique cum P. </a:t>
            </a:r>
            <a:r>
              <a:rPr lang="en-US" dirty="0" err="1">
                <a:solidFill>
                  <a:schemeClr val="bg1"/>
                </a:solidFill>
              </a:rPr>
              <a:t>Scipiōne</a:t>
            </a:r>
            <a:r>
              <a:rPr lang="en-US" dirty="0">
                <a:solidFill>
                  <a:schemeClr val="bg1"/>
                </a:solidFill>
              </a:rPr>
              <a:t> apud </a:t>
            </a:r>
            <a:r>
              <a:rPr lang="en-US" dirty="0" err="1">
                <a:solidFill>
                  <a:schemeClr val="bg1"/>
                </a:solidFill>
              </a:rPr>
              <a:t>Zamam</a:t>
            </a:r>
            <a:r>
              <a:rPr lang="en-US" dirty="0">
                <a:solidFill>
                  <a:schemeClr val="bg1"/>
                </a:solidFill>
              </a:rPr>
              <a:t> </a:t>
            </a:r>
            <a:r>
              <a:rPr lang="en-US" dirty="0" err="1">
                <a:solidFill>
                  <a:schemeClr val="bg1"/>
                </a:solidFill>
              </a:rPr>
              <a:t>dimicāvit</a:t>
            </a:r>
            <a:r>
              <a:rPr lang="en-US" dirty="0">
                <a:solidFill>
                  <a:schemeClr val="bg1"/>
                </a:solidFill>
              </a:rPr>
              <a:t>, sed </a:t>
            </a:r>
            <a:r>
              <a:rPr lang="en-US" dirty="0" err="1">
                <a:solidFill>
                  <a:schemeClr val="bg1"/>
                </a:solidFill>
              </a:rPr>
              <a:t>Rōmāni</a:t>
            </a:r>
            <a:r>
              <a:rPr lang="en-US" dirty="0">
                <a:solidFill>
                  <a:schemeClr val="bg1"/>
                </a:solidFill>
              </a:rPr>
              <a:t> </a:t>
            </a:r>
            <a:r>
              <a:rPr lang="en-US" dirty="0" err="1">
                <a:solidFill>
                  <a:schemeClr val="bg1"/>
                </a:solidFill>
              </a:rPr>
              <a:t>victoriam</a:t>
            </a:r>
            <a:r>
              <a:rPr lang="en-US" dirty="0">
                <a:solidFill>
                  <a:schemeClr val="bg1"/>
                </a:solidFill>
              </a:rPr>
              <a:t> </a:t>
            </a:r>
            <a:r>
              <a:rPr lang="en-US" dirty="0" err="1">
                <a:solidFill>
                  <a:schemeClr val="bg1"/>
                </a:solidFill>
              </a:rPr>
              <a:t>reportavērunt</a:t>
            </a:r>
            <a:r>
              <a:rPr lang="en-US" dirty="0">
                <a:solidFill>
                  <a:schemeClr val="bg1"/>
                </a:solidFill>
              </a:rPr>
              <a:t>.</a:t>
            </a:r>
            <a:endParaRPr lang="el-GR" sz="3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3201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1CE4EC-18BE-4C3D-9340-2D1AA514031B}"/>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388140" y="-2836247"/>
            <a:ext cx="7335522" cy="12560971"/>
          </a:xfrm>
          <a:prstGeom prst="rect">
            <a:avLst/>
          </a:prstGeom>
        </p:spPr>
      </p:pic>
      <p:sp>
        <p:nvSpPr>
          <p:cNvPr id="3" name="Content Placeholder 2">
            <a:extLst>
              <a:ext uri="{FF2B5EF4-FFF2-40B4-BE49-F238E27FC236}">
                <a16:creationId xmlns:a16="http://schemas.microsoft.com/office/drawing/2014/main" id="{CBDBAA77-1AAC-4EBE-AA14-664EE6A8DE0C}"/>
              </a:ext>
            </a:extLst>
          </p:cNvPr>
          <p:cNvSpPr>
            <a:spLocks noGrp="1"/>
          </p:cNvSpPr>
          <p:nvPr>
            <p:ph idx="1"/>
          </p:nvPr>
        </p:nvSpPr>
        <p:spPr>
          <a:xfrm>
            <a:off x="1496461" y="0"/>
            <a:ext cx="9199078" cy="6847839"/>
          </a:xfrm>
        </p:spPr>
        <p:txBody>
          <a:bodyPr>
            <a:normAutofit fontScale="77500" lnSpcReduction="20000"/>
          </a:bodyPr>
          <a:lstStyle/>
          <a:p>
            <a:pPr marL="0" indent="0" algn="just">
              <a:lnSpc>
                <a:spcPct val="150000"/>
              </a:lnSpc>
              <a:spcBef>
                <a:spcPts val="0"/>
              </a:spcBef>
              <a:buNone/>
            </a:pPr>
            <a:r>
              <a:rPr lang="en-US" sz="3600" dirty="0">
                <a:solidFill>
                  <a:schemeClr val="bg1"/>
                </a:solidFill>
              </a:rPr>
              <a:t>Hannibal, dux </a:t>
            </a:r>
            <a:r>
              <a:rPr lang="en-US" sz="3600" dirty="0" err="1">
                <a:solidFill>
                  <a:schemeClr val="bg1"/>
                </a:solidFill>
              </a:rPr>
              <a:t>Carthaginiensis</a:t>
            </a:r>
            <a:r>
              <a:rPr lang="en-US" sz="3600" dirty="0">
                <a:solidFill>
                  <a:schemeClr val="bg1"/>
                </a:solidFill>
              </a:rPr>
              <a:t>, VI et XX </a:t>
            </a:r>
            <a:r>
              <a:rPr lang="en-US" sz="3600" dirty="0" err="1">
                <a:solidFill>
                  <a:schemeClr val="bg1"/>
                </a:solidFill>
              </a:rPr>
              <a:t>annos</a:t>
            </a:r>
            <a:r>
              <a:rPr lang="en-US" sz="3600" dirty="0">
                <a:solidFill>
                  <a:schemeClr val="bg1"/>
                </a:solidFill>
              </a:rPr>
              <a:t> </a:t>
            </a:r>
            <a:r>
              <a:rPr lang="en-US" sz="3600" dirty="0" err="1">
                <a:solidFill>
                  <a:schemeClr val="bg1"/>
                </a:solidFill>
              </a:rPr>
              <a:t>natus</a:t>
            </a:r>
            <a:r>
              <a:rPr lang="en-US" sz="3600" dirty="0">
                <a:solidFill>
                  <a:schemeClr val="bg1"/>
                </a:solidFill>
              </a:rPr>
              <a:t>, </a:t>
            </a:r>
            <a:r>
              <a:rPr lang="en-US" sz="3600" dirty="0" err="1">
                <a:solidFill>
                  <a:schemeClr val="bg1"/>
                </a:solidFill>
              </a:rPr>
              <a:t>omnes</a:t>
            </a:r>
            <a:r>
              <a:rPr lang="en-US" sz="3600" dirty="0">
                <a:solidFill>
                  <a:schemeClr val="bg1"/>
                </a:solidFill>
              </a:rPr>
              <a:t> </a:t>
            </a:r>
            <a:r>
              <a:rPr lang="en-US" sz="3600" dirty="0" err="1">
                <a:solidFill>
                  <a:schemeClr val="bg1"/>
                </a:solidFill>
              </a:rPr>
              <a:t>gentes</a:t>
            </a:r>
            <a:r>
              <a:rPr lang="en-US" sz="3600" dirty="0">
                <a:solidFill>
                  <a:schemeClr val="bg1"/>
                </a:solidFill>
              </a:rPr>
              <a:t> </a:t>
            </a:r>
            <a:r>
              <a:rPr lang="en-US" sz="3600" dirty="0" err="1">
                <a:solidFill>
                  <a:schemeClr val="bg1"/>
                </a:solidFill>
              </a:rPr>
              <a:t>Hispaniae</a:t>
            </a:r>
            <a:r>
              <a:rPr lang="en-US" sz="3600" dirty="0">
                <a:solidFill>
                  <a:schemeClr val="bg1"/>
                </a:solidFill>
              </a:rPr>
              <a:t> bello </a:t>
            </a:r>
            <a:r>
              <a:rPr lang="en-US" sz="3600" b="1" dirty="0" err="1">
                <a:solidFill>
                  <a:srgbClr val="990033"/>
                </a:solidFill>
              </a:rPr>
              <a:t>superāvit</a:t>
            </a:r>
            <a:r>
              <a:rPr lang="en-US" sz="3600" dirty="0">
                <a:solidFill>
                  <a:schemeClr val="bg1"/>
                </a:solidFill>
              </a:rPr>
              <a:t> et </a:t>
            </a:r>
            <a:r>
              <a:rPr lang="en-US" sz="3600" dirty="0" err="1">
                <a:solidFill>
                  <a:schemeClr val="bg1"/>
                </a:solidFill>
              </a:rPr>
              <a:t>Saguntum</a:t>
            </a:r>
            <a:r>
              <a:rPr lang="en-US" sz="3600" dirty="0">
                <a:solidFill>
                  <a:schemeClr val="bg1"/>
                </a:solidFill>
              </a:rPr>
              <a:t> vi </a:t>
            </a:r>
            <a:r>
              <a:rPr lang="en-US" sz="3600" b="1" dirty="0" err="1">
                <a:solidFill>
                  <a:srgbClr val="990033"/>
                </a:solidFill>
              </a:rPr>
              <a:t>expugnāvit</a:t>
            </a:r>
            <a:r>
              <a:rPr lang="en-US" sz="3600" dirty="0">
                <a:solidFill>
                  <a:schemeClr val="bg1"/>
                </a:solidFill>
              </a:rPr>
              <a:t>. </a:t>
            </a:r>
            <a:r>
              <a:rPr lang="en-US" sz="3600" dirty="0" err="1">
                <a:solidFill>
                  <a:schemeClr val="bg1"/>
                </a:solidFill>
              </a:rPr>
              <a:t>Postea</a:t>
            </a:r>
            <a:r>
              <a:rPr lang="en-US" sz="3600" dirty="0">
                <a:solidFill>
                  <a:schemeClr val="bg1"/>
                </a:solidFill>
              </a:rPr>
              <a:t> Alpes, </a:t>
            </a:r>
            <a:r>
              <a:rPr lang="en-US" sz="3600" dirty="0" err="1">
                <a:solidFill>
                  <a:schemeClr val="bg1"/>
                </a:solidFill>
              </a:rPr>
              <a:t>quae</a:t>
            </a:r>
            <a:r>
              <a:rPr lang="en-US" sz="3600" dirty="0">
                <a:solidFill>
                  <a:schemeClr val="bg1"/>
                </a:solidFill>
              </a:rPr>
              <a:t> </a:t>
            </a:r>
            <a:r>
              <a:rPr lang="en-US" sz="3600" dirty="0" err="1">
                <a:solidFill>
                  <a:schemeClr val="bg1"/>
                </a:solidFill>
              </a:rPr>
              <a:t>Italiam</a:t>
            </a:r>
            <a:r>
              <a:rPr lang="en-US" sz="3600" dirty="0">
                <a:solidFill>
                  <a:schemeClr val="bg1"/>
                </a:solidFill>
              </a:rPr>
              <a:t> ab </a:t>
            </a:r>
            <a:r>
              <a:rPr lang="en-US" sz="3600" dirty="0" err="1">
                <a:solidFill>
                  <a:schemeClr val="bg1"/>
                </a:solidFill>
              </a:rPr>
              <a:t>Galliā</a:t>
            </a:r>
            <a:r>
              <a:rPr lang="en-US" sz="3600" dirty="0">
                <a:solidFill>
                  <a:schemeClr val="bg1"/>
                </a:solidFill>
              </a:rPr>
              <a:t> </a:t>
            </a:r>
            <a:r>
              <a:rPr lang="en-US" sz="3600" b="1" dirty="0" err="1">
                <a:solidFill>
                  <a:srgbClr val="990033"/>
                </a:solidFill>
              </a:rPr>
              <a:t>seiungunt</a:t>
            </a:r>
            <a:r>
              <a:rPr lang="en-US" sz="3600" dirty="0">
                <a:solidFill>
                  <a:schemeClr val="bg1"/>
                </a:solidFill>
              </a:rPr>
              <a:t>, cum </a:t>
            </a:r>
            <a:r>
              <a:rPr lang="en-US" sz="3600" dirty="0" err="1">
                <a:solidFill>
                  <a:schemeClr val="bg1"/>
                </a:solidFill>
              </a:rPr>
              <a:t>elephantis</a:t>
            </a:r>
            <a:r>
              <a:rPr lang="en-US" sz="3600" dirty="0">
                <a:solidFill>
                  <a:schemeClr val="bg1"/>
                </a:solidFill>
              </a:rPr>
              <a:t> </a:t>
            </a:r>
            <a:r>
              <a:rPr lang="en-US" sz="3600" b="1" dirty="0" err="1">
                <a:solidFill>
                  <a:srgbClr val="990033"/>
                </a:solidFill>
              </a:rPr>
              <a:t>transiit</a:t>
            </a:r>
            <a:r>
              <a:rPr lang="en-US" sz="3600" dirty="0">
                <a:solidFill>
                  <a:schemeClr val="bg1"/>
                </a:solidFill>
              </a:rPr>
              <a:t>. Ubi in </a:t>
            </a:r>
            <a:r>
              <a:rPr lang="en-US" sz="3600" dirty="0" err="1">
                <a:solidFill>
                  <a:schemeClr val="bg1"/>
                </a:solidFill>
              </a:rPr>
              <a:t>Italiā</a:t>
            </a:r>
            <a:r>
              <a:rPr lang="en-US" sz="3600" dirty="0">
                <a:solidFill>
                  <a:schemeClr val="bg1"/>
                </a:solidFill>
              </a:rPr>
              <a:t> </a:t>
            </a:r>
            <a:r>
              <a:rPr lang="en-US" sz="3600" b="1" dirty="0" err="1">
                <a:solidFill>
                  <a:srgbClr val="990033"/>
                </a:solidFill>
              </a:rPr>
              <a:t>fuit</a:t>
            </a:r>
            <a:r>
              <a:rPr lang="en-US" sz="3600" dirty="0">
                <a:solidFill>
                  <a:schemeClr val="bg1"/>
                </a:solidFill>
              </a:rPr>
              <a:t>, apud </a:t>
            </a:r>
            <a:r>
              <a:rPr lang="en-US" sz="3600" dirty="0" err="1">
                <a:solidFill>
                  <a:schemeClr val="bg1"/>
                </a:solidFill>
              </a:rPr>
              <a:t>Ticīnum</a:t>
            </a:r>
            <a:r>
              <a:rPr lang="en-US" sz="3600" dirty="0">
                <a:solidFill>
                  <a:schemeClr val="bg1"/>
                </a:solidFill>
              </a:rPr>
              <a:t>, </a:t>
            </a:r>
            <a:r>
              <a:rPr lang="en-US" sz="3600" dirty="0" err="1">
                <a:solidFill>
                  <a:schemeClr val="bg1"/>
                </a:solidFill>
              </a:rPr>
              <a:t>Trebiam</a:t>
            </a:r>
            <a:r>
              <a:rPr lang="en-US" sz="3600" dirty="0">
                <a:solidFill>
                  <a:schemeClr val="bg1"/>
                </a:solidFill>
              </a:rPr>
              <a:t>, </a:t>
            </a:r>
            <a:r>
              <a:rPr lang="en-US" sz="3600" dirty="0" err="1">
                <a:solidFill>
                  <a:schemeClr val="bg1"/>
                </a:solidFill>
              </a:rPr>
              <a:t>Trasumēnum</a:t>
            </a:r>
            <a:r>
              <a:rPr lang="en-US" sz="3600" dirty="0">
                <a:solidFill>
                  <a:schemeClr val="bg1"/>
                </a:solidFill>
              </a:rPr>
              <a:t> et Cannas </a:t>
            </a:r>
            <a:r>
              <a:rPr lang="en-US" sz="3600" dirty="0" err="1">
                <a:solidFill>
                  <a:schemeClr val="bg1"/>
                </a:solidFill>
              </a:rPr>
              <a:t>copias</a:t>
            </a:r>
            <a:r>
              <a:rPr lang="en-US" sz="3600" dirty="0">
                <a:solidFill>
                  <a:schemeClr val="bg1"/>
                </a:solidFill>
              </a:rPr>
              <a:t> </a:t>
            </a:r>
            <a:r>
              <a:rPr lang="en-US" sz="3600" dirty="0" err="1">
                <a:solidFill>
                  <a:schemeClr val="bg1"/>
                </a:solidFill>
              </a:rPr>
              <a:t>Rōmanōrum</a:t>
            </a:r>
            <a:r>
              <a:rPr lang="en-US" sz="3600" dirty="0">
                <a:solidFill>
                  <a:schemeClr val="bg1"/>
                </a:solidFill>
              </a:rPr>
              <a:t> </a:t>
            </a:r>
            <a:r>
              <a:rPr lang="en-US" sz="3600" b="1" dirty="0" err="1">
                <a:solidFill>
                  <a:srgbClr val="990033"/>
                </a:solidFill>
              </a:rPr>
              <a:t>profligāvit</a:t>
            </a:r>
            <a:r>
              <a:rPr lang="en-US" sz="3600" dirty="0">
                <a:solidFill>
                  <a:schemeClr val="bg1"/>
                </a:solidFill>
              </a:rPr>
              <a:t> et </a:t>
            </a:r>
            <a:r>
              <a:rPr lang="en-US" sz="3600" b="1" dirty="0" err="1">
                <a:solidFill>
                  <a:srgbClr val="990033"/>
                </a:solidFill>
              </a:rPr>
              <a:t>delēvit</a:t>
            </a:r>
            <a:r>
              <a:rPr lang="en-US" sz="3600" dirty="0">
                <a:solidFill>
                  <a:schemeClr val="bg1"/>
                </a:solidFill>
              </a:rPr>
              <a:t>. Populus </a:t>
            </a:r>
            <a:r>
              <a:rPr lang="en-US" sz="3600" dirty="0" err="1">
                <a:solidFill>
                  <a:schemeClr val="bg1"/>
                </a:solidFill>
              </a:rPr>
              <a:t>Rōmānus</a:t>
            </a:r>
            <a:r>
              <a:rPr lang="en-US" sz="3600" dirty="0">
                <a:solidFill>
                  <a:schemeClr val="bg1"/>
                </a:solidFill>
              </a:rPr>
              <a:t> </a:t>
            </a:r>
            <a:r>
              <a:rPr lang="en-US" sz="3600" dirty="0" err="1">
                <a:solidFill>
                  <a:schemeClr val="bg1"/>
                </a:solidFill>
              </a:rPr>
              <a:t>cladem</a:t>
            </a:r>
            <a:r>
              <a:rPr lang="en-US" sz="3600" dirty="0">
                <a:solidFill>
                  <a:schemeClr val="bg1"/>
                </a:solidFill>
              </a:rPr>
              <a:t> </a:t>
            </a:r>
            <a:r>
              <a:rPr lang="en-US" sz="3600" dirty="0" err="1">
                <a:solidFill>
                  <a:schemeClr val="bg1"/>
                </a:solidFill>
              </a:rPr>
              <a:t>Cannensem</a:t>
            </a:r>
            <a:r>
              <a:rPr lang="en-US" sz="3600" dirty="0">
                <a:solidFill>
                  <a:schemeClr val="bg1"/>
                </a:solidFill>
              </a:rPr>
              <a:t> </a:t>
            </a:r>
            <a:r>
              <a:rPr lang="en-US" sz="3600" dirty="0" err="1">
                <a:solidFill>
                  <a:schemeClr val="bg1"/>
                </a:solidFill>
              </a:rPr>
              <a:t>pavidus</a:t>
            </a:r>
            <a:r>
              <a:rPr lang="en-US" sz="3600" dirty="0">
                <a:solidFill>
                  <a:schemeClr val="bg1"/>
                </a:solidFill>
              </a:rPr>
              <a:t> </a:t>
            </a:r>
            <a:r>
              <a:rPr lang="en-US" sz="3600" b="1" dirty="0" err="1">
                <a:solidFill>
                  <a:srgbClr val="990033"/>
                </a:solidFill>
              </a:rPr>
              <a:t>audīvit</a:t>
            </a:r>
            <a:r>
              <a:rPr lang="en-US" sz="3600" dirty="0">
                <a:solidFill>
                  <a:schemeClr val="bg1"/>
                </a:solidFill>
              </a:rPr>
              <a:t>. In </a:t>
            </a:r>
            <a:r>
              <a:rPr lang="en-US" sz="3600" dirty="0" err="1">
                <a:solidFill>
                  <a:schemeClr val="bg1"/>
                </a:solidFill>
              </a:rPr>
              <a:t>agro</a:t>
            </a:r>
            <a:r>
              <a:rPr lang="en-US" sz="3600" dirty="0">
                <a:solidFill>
                  <a:schemeClr val="bg1"/>
                </a:solidFill>
              </a:rPr>
              <a:t> </a:t>
            </a:r>
            <a:r>
              <a:rPr lang="en-US" sz="3600" dirty="0" err="1">
                <a:solidFill>
                  <a:schemeClr val="bg1"/>
                </a:solidFill>
              </a:rPr>
              <a:t>Falerno</a:t>
            </a:r>
            <a:r>
              <a:rPr lang="en-US" sz="3600" dirty="0">
                <a:solidFill>
                  <a:schemeClr val="bg1"/>
                </a:solidFill>
              </a:rPr>
              <a:t> Hannibal ex </a:t>
            </a:r>
            <a:r>
              <a:rPr lang="en-US" sz="3600" dirty="0" err="1">
                <a:solidFill>
                  <a:schemeClr val="bg1"/>
                </a:solidFill>
              </a:rPr>
              <a:t>insidiis</a:t>
            </a:r>
            <a:r>
              <a:rPr lang="en-US" sz="3600" dirty="0">
                <a:solidFill>
                  <a:schemeClr val="bg1"/>
                </a:solidFill>
              </a:rPr>
              <a:t> </a:t>
            </a:r>
            <a:r>
              <a:rPr lang="en-US" sz="3600" dirty="0" err="1">
                <a:solidFill>
                  <a:schemeClr val="bg1"/>
                </a:solidFill>
              </a:rPr>
              <a:t>Fabii</a:t>
            </a:r>
            <a:r>
              <a:rPr lang="en-US" sz="3600" dirty="0">
                <a:solidFill>
                  <a:schemeClr val="bg1"/>
                </a:solidFill>
              </a:rPr>
              <a:t> </a:t>
            </a:r>
            <a:r>
              <a:rPr lang="en-US" sz="3600" dirty="0" err="1">
                <a:solidFill>
                  <a:schemeClr val="bg1"/>
                </a:solidFill>
              </a:rPr>
              <a:t>Maximi</a:t>
            </a:r>
            <a:r>
              <a:rPr lang="en-US" sz="3600" dirty="0">
                <a:solidFill>
                  <a:schemeClr val="bg1"/>
                </a:solidFill>
              </a:rPr>
              <a:t> se </a:t>
            </a:r>
            <a:r>
              <a:rPr lang="en-US" sz="3600" b="1" dirty="0" err="1">
                <a:solidFill>
                  <a:srgbClr val="990033"/>
                </a:solidFill>
              </a:rPr>
              <a:t>expedīvit</a:t>
            </a:r>
            <a:r>
              <a:rPr lang="en-US" sz="3600" dirty="0">
                <a:solidFill>
                  <a:schemeClr val="bg1"/>
                </a:solidFill>
              </a:rPr>
              <a:t>. </a:t>
            </a:r>
            <a:r>
              <a:rPr lang="en-US" sz="3600" dirty="0" err="1">
                <a:solidFill>
                  <a:schemeClr val="bg1"/>
                </a:solidFill>
              </a:rPr>
              <a:t>Postquam</a:t>
            </a:r>
            <a:r>
              <a:rPr lang="en-US" sz="3600" dirty="0">
                <a:solidFill>
                  <a:schemeClr val="bg1"/>
                </a:solidFill>
              </a:rPr>
              <a:t> XIV </a:t>
            </a:r>
            <a:r>
              <a:rPr lang="en-US" sz="3600" dirty="0" err="1">
                <a:solidFill>
                  <a:schemeClr val="bg1"/>
                </a:solidFill>
              </a:rPr>
              <a:t>annos</a:t>
            </a:r>
            <a:r>
              <a:rPr lang="en-US" sz="3600" dirty="0">
                <a:solidFill>
                  <a:schemeClr val="bg1"/>
                </a:solidFill>
              </a:rPr>
              <a:t> in </a:t>
            </a:r>
            <a:r>
              <a:rPr lang="en-US" sz="3600" dirty="0" err="1">
                <a:solidFill>
                  <a:schemeClr val="bg1"/>
                </a:solidFill>
              </a:rPr>
              <a:t>Italiā</a:t>
            </a:r>
            <a:r>
              <a:rPr lang="en-US" sz="3600" dirty="0">
                <a:solidFill>
                  <a:schemeClr val="bg1"/>
                </a:solidFill>
              </a:rPr>
              <a:t> </a:t>
            </a:r>
            <a:r>
              <a:rPr lang="en-US" sz="3600" b="1" dirty="0" err="1">
                <a:solidFill>
                  <a:srgbClr val="990033"/>
                </a:solidFill>
              </a:rPr>
              <a:t>complēvit</a:t>
            </a:r>
            <a:r>
              <a:rPr lang="en-US" sz="3600" dirty="0">
                <a:solidFill>
                  <a:schemeClr val="bg1"/>
                </a:solidFill>
              </a:rPr>
              <a:t>, </a:t>
            </a:r>
            <a:r>
              <a:rPr lang="en-US" sz="3600" dirty="0" err="1">
                <a:solidFill>
                  <a:schemeClr val="bg1"/>
                </a:solidFill>
              </a:rPr>
              <a:t>Carthaginienses</a:t>
            </a:r>
            <a:r>
              <a:rPr lang="en-US" sz="3600" dirty="0">
                <a:solidFill>
                  <a:schemeClr val="bg1"/>
                </a:solidFill>
              </a:rPr>
              <a:t> </a:t>
            </a:r>
            <a:r>
              <a:rPr lang="en-US" sz="3600" dirty="0" err="1">
                <a:solidFill>
                  <a:schemeClr val="bg1"/>
                </a:solidFill>
              </a:rPr>
              <a:t>eum</a:t>
            </a:r>
            <a:r>
              <a:rPr lang="en-US" sz="3600" dirty="0">
                <a:solidFill>
                  <a:schemeClr val="bg1"/>
                </a:solidFill>
              </a:rPr>
              <a:t> in </a:t>
            </a:r>
            <a:r>
              <a:rPr lang="en-US" sz="3600" dirty="0" err="1">
                <a:solidFill>
                  <a:schemeClr val="bg1"/>
                </a:solidFill>
              </a:rPr>
              <a:t>Africam</a:t>
            </a:r>
            <a:r>
              <a:rPr lang="en-US" sz="3600" dirty="0">
                <a:solidFill>
                  <a:schemeClr val="bg1"/>
                </a:solidFill>
              </a:rPr>
              <a:t> </a:t>
            </a:r>
            <a:r>
              <a:rPr lang="en-US" sz="3600" b="1" dirty="0" err="1">
                <a:solidFill>
                  <a:srgbClr val="990033"/>
                </a:solidFill>
              </a:rPr>
              <a:t>revocavērunt</a:t>
            </a:r>
            <a:r>
              <a:rPr lang="en-US" sz="3600" dirty="0">
                <a:solidFill>
                  <a:schemeClr val="bg1"/>
                </a:solidFill>
              </a:rPr>
              <a:t>. </a:t>
            </a:r>
            <a:r>
              <a:rPr lang="en-US" sz="3600" dirty="0" err="1">
                <a:solidFill>
                  <a:schemeClr val="bg1"/>
                </a:solidFill>
              </a:rPr>
              <a:t>Ibi</a:t>
            </a:r>
            <a:r>
              <a:rPr lang="en-US" sz="3600" dirty="0">
                <a:solidFill>
                  <a:schemeClr val="bg1"/>
                </a:solidFill>
              </a:rPr>
              <a:t> Hannibal bellum cum </a:t>
            </a:r>
            <a:r>
              <a:rPr lang="en-US" sz="3600" dirty="0" err="1">
                <a:solidFill>
                  <a:schemeClr val="bg1"/>
                </a:solidFill>
              </a:rPr>
              <a:t>Rōmānis</a:t>
            </a:r>
            <a:r>
              <a:rPr lang="en-US" sz="3600" dirty="0">
                <a:solidFill>
                  <a:schemeClr val="bg1"/>
                </a:solidFill>
              </a:rPr>
              <a:t> </a:t>
            </a:r>
            <a:r>
              <a:rPr lang="en-US" sz="3600" dirty="0" err="1">
                <a:solidFill>
                  <a:schemeClr val="bg1"/>
                </a:solidFill>
              </a:rPr>
              <a:t>componere</a:t>
            </a:r>
            <a:r>
              <a:rPr lang="en-US" sz="3600" dirty="0">
                <a:solidFill>
                  <a:schemeClr val="bg1"/>
                </a:solidFill>
              </a:rPr>
              <a:t> frustra </a:t>
            </a:r>
            <a:r>
              <a:rPr lang="en-US" sz="3600" b="1" dirty="0" err="1">
                <a:solidFill>
                  <a:srgbClr val="990033"/>
                </a:solidFill>
              </a:rPr>
              <a:t>cupīvit</a:t>
            </a:r>
            <a:r>
              <a:rPr lang="en-US" sz="3600" dirty="0">
                <a:solidFill>
                  <a:schemeClr val="bg1"/>
                </a:solidFill>
              </a:rPr>
              <a:t>. Denique cum P. </a:t>
            </a:r>
            <a:r>
              <a:rPr lang="en-US" sz="3600" dirty="0" err="1">
                <a:solidFill>
                  <a:schemeClr val="bg1"/>
                </a:solidFill>
              </a:rPr>
              <a:t>Scipiōne</a:t>
            </a:r>
            <a:r>
              <a:rPr lang="en-US" sz="3600" dirty="0">
                <a:solidFill>
                  <a:schemeClr val="bg1"/>
                </a:solidFill>
              </a:rPr>
              <a:t> apud </a:t>
            </a:r>
            <a:r>
              <a:rPr lang="en-US" sz="3600" dirty="0" err="1">
                <a:solidFill>
                  <a:schemeClr val="bg1"/>
                </a:solidFill>
              </a:rPr>
              <a:t>Zamam</a:t>
            </a:r>
            <a:r>
              <a:rPr lang="en-US" sz="3600" dirty="0">
                <a:solidFill>
                  <a:schemeClr val="bg1"/>
                </a:solidFill>
              </a:rPr>
              <a:t> </a:t>
            </a:r>
            <a:r>
              <a:rPr lang="en-US" sz="3600" b="1" dirty="0" err="1">
                <a:solidFill>
                  <a:srgbClr val="990033"/>
                </a:solidFill>
              </a:rPr>
              <a:t>dimicāvit</a:t>
            </a:r>
            <a:r>
              <a:rPr lang="en-US" sz="3600" dirty="0">
                <a:solidFill>
                  <a:schemeClr val="bg1"/>
                </a:solidFill>
              </a:rPr>
              <a:t>, sed </a:t>
            </a:r>
            <a:r>
              <a:rPr lang="en-US" sz="3600" dirty="0" err="1">
                <a:solidFill>
                  <a:schemeClr val="bg1"/>
                </a:solidFill>
              </a:rPr>
              <a:t>Rōmāni</a:t>
            </a:r>
            <a:r>
              <a:rPr lang="en-US" sz="3600" dirty="0">
                <a:solidFill>
                  <a:schemeClr val="bg1"/>
                </a:solidFill>
              </a:rPr>
              <a:t> </a:t>
            </a:r>
            <a:r>
              <a:rPr lang="en-US" sz="3600" dirty="0" err="1">
                <a:solidFill>
                  <a:schemeClr val="bg1"/>
                </a:solidFill>
              </a:rPr>
              <a:t>victoriam</a:t>
            </a:r>
            <a:r>
              <a:rPr lang="en-US" sz="3600" dirty="0">
                <a:solidFill>
                  <a:schemeClr val="bg1"/>
                </a:solidFill>
              </a:rPr>
              <a:t> </a:t>
            </a:r>
            <a:r>
              <a:rPr lang="en-US" sz="3600" b="1" dirty="0" err="1">
                <a:solidFill>
                  <a:srgbClr val="990033"/>
                </a:solidFill>
              </a:rPr>
              <a:t>reportavērunt</a:t>
            </a:r>
            <a:r>
              <a:rPr lang="en-US" sz="3600" dirty="0">
                <a:solidFill>
                  <a:schemeClr val="bg1"/>
                </a:solidFill>
              </a:rPr>
              <a:t>.</a:t>
            </a:r>
            <a:endParaRPr lang="el-GR" sz="4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8569922"/>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D55175-D58C-4C19-ADDC-7691E3D4C1F7}"/>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752327" y="-2950447"/>
            <a:ext cx="6687346" cy="12588240"/>
          </a:xfrm>
          <a:prstGeom prst="rect">
            <a:avLst/>
          </a:prstGeom>
        </p:spPr>
      </p:pic>
      <p:sp>
        <p:nvSpPr>
          <p:cNvPr id="6" name="TextBox 5">
            <a:extLst>
              <a:ext uri="{FF2B5EF4-FFF2-40B4-BE49-F238E27FC236}">
                <a16:creationId xmlns:a16="http://schemas.microsoft.com/office/drawing/2014/main" id="{F61FCC84-1B80-4A44-A7C2-051D139C5AFF}"/>
              </a:ext>
            </a:extLst>
          </p:cNvPr>
          <p:cNvSpPr txBox="1"/>
          <p:nvPr/>
        </p:nvSpPr>
        <p:spPr>
          <a:xfrm>
            <a:off x="1803716" y="2131454"/>
            <a:ext cx="4511673" cy="3908762"/>
          </a:xfrm>
          <a:prstGeom prst="rect">
            <a:avLst/>
          </a:prstGeom>
          <a:noFill/>
          <a:ln>
            <a:noFill/>
          </a:ln>
          <a:effectLst>
            <a:outerShdw blurRad="254000" dist="139700" dir="2700000" algn="tl" rotWithShape="0">
              <a:prstClr val="black">
                <a:alpha val="40000"/>
              </a:prstClr>
            </a:outerShdw>
          </a:effectLst>
        </p:spPr>
        <p:txBody>
          <a:bodyPr wrap="square" rtlCol="0">
            <a:spAutoFit/>
          </a:bodyPr>
          <a:lstStyle/>
          <a:p>
            <a:endParaRPr lang="el-GR" sz="1200" dirty="0">
              <a:solidFill>
                <a:schemeClr val="bg1"/>
              </a:solidFill>
            </a:endParaRPr>
          </a:p>
          <a:p>
            <a:r>
              <a:rPr lang="el-GR" sz="3200" b="1" dirty="0">
                <a:solidFill>
                  <a:srgbClr val="990033"/>
                </a:solidFill>
              </a:rPr>
              <a:t>Κόκκινο</a:t>
            </a:r>
            <a:r>
              <a:rPr lang="el-GR" sz="3200" dirty="0">
                <a:solidFill>
                  <a:schemeClr val="bg1"/>
                </a:solidFill>
              </a:rPr>
              <a:t>: Ουσιαστικά</a:t>
            </a:r>
          </a:p>
          <a:p>
            <a:endParaRPr lang="el-GR" sz="3200" dirty="0">
              <a:solidFill>
                <a:schemeClr val="bg1"/>
              </a:solidFill>
            </a:endParaRPr>
          </a:p>
          <a:p>
            <a:r>
              <a:rPr lang="el-GR" sz="3200" b="1" dirty="0">
                <a:solidFill>
                  <a:srgbClr val="FF6600"/>
                </a:solidFill>
              </a:rPr>
              <a:t>Πορτοκαλί</a:t>
            </a:r>
            <a:r>
              <a:rPr lang="el-GR" sz="3200" dirty="0">
                <a:solidFill>
                  <a:schemeClr val="bg1"/>
                </a:solidFill>
              </a:rPr>
              <a:t>: Προθέσεις</a:t>
            </a:r>
          </a:p>
          <a:p>
            <a:endParaRPr lang="el-GR" sz="3200" dirty="0">
              <a:solidFill>
                <a:schemeClr val="bg1"/>
              </a:solidFill>
            </a:endParaRPr>
          </a:p>
          <a:p>
            <a:r>
              <a:rPr lang="el-GR" sz="3200" b="1" dirty="0">
                <a:solidFill>
                  <a:schemeClr val="accent3">
                    <a:lumMod val="50000"/>
                  </a:schemeClr>
                </a:solidFill>
              </a:rPr>
              <a:t>Πράσινο</a:t>
            </a:r>
            <a:r>
              <a:rPr lang="el-GR" sz="3200" dirty="0">
                <a:solidFill>
                  <a:schemeClr val="bg1"/>
                </a:solidFill>
              </a:rPr>
              <a:t>: Επίθετα</a:t>
            </a:r>
          </a:p>
          <a:p>
            <a:endParaRPr lang="el-GR" sz="3200" dirty="0">
              <a:solidFill>
                <a:schemeClr val="bg1"/>
              </a:solidFill>
            </a:endParaRPr>
          </a:p>
          <a:p>
            <a:r>
              <a:rPr lang="el-GR" sz="3200" b="1" dirty="0">
                <a:solidFill>
                  <a:srgbClr val="002060"/>
                </a:solidFill>
              </a:rPr>
              <a:t>Μπλε</a:t>
            </a:r>
            <a:r>
              <a:rPr lang="el-GR" sz="3200" dirty="0">
                <a:solidFill>
                  <a:schemeClr val="bg1"/>
                </a:solidFill>
              </a:rPr>
              <a:t>: Ρήματα</a:t>
            </a:r>
          </a:p>
          <a:p>
            <a:endParaRPr lang="el-GR" sz="1200" dirty="0">
              <a:solidFill>
                <a:schemeClr val="bg1"/>
              </a:solidFill>
            </a:endParaRPr>
          </a:p>
        </p:txBody>
      </p:sp>
      <p:sp>
        <p:nvSpPr>
          <p:cNvPr id="10" name="TextBox 9">
            <a:extLst>
              <a:ext uri="{FF2B5EF4-FFF2-40B4-BE49-F238E27FC236}">
                <a16:creationId xmlns:a16="http://schemas.microsoft.com/office/drawing/2014/main" id="{8007C617-DDBF-4C05-A000-EA4031C9B31F}"/>
              </a:ext>
            </a:extLst>
          </p:cNvPr>
          <p:cNvSpPr txBox="1"/>
          <p:nvPr/>
        </p:nvSpPr>
        <p:spPr>
          <a:xfrm>
            <a:off x="6315389" y="2316120"/>
            <a:ext cx="4267833" cy="3046988"/>
          </a:xfrm>
          <a:prstGeom prst="rect">
            <a:avLst/>
          </a:prstGeom>
          <a:noFill/>
          <a:ln>
            <a:noFill/>
          </a:ln>
          <a:effectLst>
            <a:outerShdw blurRad="254000" dist="139700" dir="2700000" algn="tl" rotWithShape="0">
              <a:prstClr val="black">
                <a:alpha val="40000"/>
              </a:prstClr>
            </a:outerShdw>
          </a:effectLst>
        </p:spPr>
        <p:txBody>
          <a:bodyPr wrap="square" rtlCol="0">
            <a:spAutoFit/>
          </a:bodyPr>
          <a:lstStyle/>
          <a:p>
            <a:r>
              <a:rPr lang="el-GR" sz="3200" b="1" dirty="0">
                <a:solidFill>
                  <a:srgbClr val="7030A0"/>
                </a:solidFill>
              </a:rPr>
              <a:t>Μωβ</a:t>
            </a:r>
            <a:r>
              <a:rPr lang="el-GR" sz="3200" dirty="0">
                <a:solidFill>
                  <a:schemeClr val="bg1"/>
                </a:solidFill>
              </a:rPr>
              <a:t>: Σύνδεσμοι</a:t>
            </a:r>
          </a:p>
          <a:p>
            <a:endParaRPr lang="el-GR" sz="3200" dirty="0">
              <a:solidFill>
                <a:schemeClr val="bg1"/>
              </a:solidFill>
            </a:endParaRPr>
          </a:p>
          <a:p>
            <a:r>
              <a:rPr lang="el-GR" sz="3200" b="1" dirty="0">
                <a:solidFill>
                  <a:schemeClr val="accent1">
                    <a:lumMod val="75000"/>
                  </a:schemeClr>
                </a:solidFill>
              </a:rPr>
              <a:t>Φούξια</a:t>
            </a:r>
            <a:r>
              <a:rPr lang="el-GR" sz="3200" dirty="0">
                <a:solidFill>
                  <a:schemeClr val="bg1"/>
                </a:solidFill>
              </a:rPr>
              <a:t>: Επιρρήματα</a:t>
            </a:r>
          </a:p>
          <a:p>
            <a:endParaRPr lang="el-GR" sz="3200" dirty="0">
              <a:solidFill>
                <a:schemeClr val="bg1"/>
              </a:solidFill>
            </a:endParaRPr>
          </a:p>
          <a:p>
            <a:r>
              <a:rPr lang="el-GR" sz="3200" b="1" dirty="0">
                <a:solidFill>
                  <a:schemeClr val="accent4">
                    <a:lumMod val="50000"/>
                  </a:schemeClr>
                </a:solidFill>
              </a:rPr>
              <a:t>Καφέ: </a:t>
            </a:r>
            <a:r>
              <a:rPr lang="el-GR" sz="3200" dirty="0">
                <a:solidFill>
                  <a:schemeClr val="bg1"/>
                </a:solidFill>
              </a:rPr>
              <a:t>Αντωνυμίες</a:t>
            </a:r>
          </a:p>
          <a:p>
            <a:endParaRPr lang="el-GR" sz="3200" dirty="0">
              <a:solidFill>
                <a:schemeClr val="bg1"/>
              </a:solidFill>
            </a:endParaRPr>
          </a:p>
        </p:txBody>
      </p:sp>
      <p:sp>
        <p:nvSpPr>
          <p:cNvPr id="11" name="Title 1">
            <a:extLst>
              <a:ext uri="{FF2B5EF4-FFF2-40B4-BE49-F238E27FC236}">
                <a16:creationId xmlns:a16="http://schemas.microsoft.com/office/drawing/2014/main" id="{F7B20108-604E-4399-95CE-33C5AC8A2233}"/>
              </a:ext>
            </a:extLst>
          </p:cNvPr>
          <p:cNvSpPr txBox="1">
            <a:spLocks/>
          </p:cNvSpPr>
          <p:nvPr/>
        </p:nvSpPr>
        <p:spPr>
          <a:xfrm>
            <a:off x="756920" y="352922"/>
            <a:ext cx="10515600" cy="18385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4800" b="1" dirty="0">
                <a:solidFill>
                  <a:srgbClr val="C00000"/>
                </a:solidFill>
                <a:latin typeface="Baston" panose="00000500000000000000" pitchFamily="50" charset="-95"/>
              </a:rPr>
              <a:t>Χ</a:t>
            </a:r>
            <a:r>
              <a:rPr lang="el-GR" sz="4800" b="1" dirty="0">
                <a:solidFill>
                  <a:schemeClr val="tx2">
                    <a:lumMod val="10000"/>
                  </a:schemeClr>
                </a:solidFill>
                <a:latin typeface="Baston" panose="00000500000000000000" pitchFamily="50" charset="-95"/>
              </a:rPr>
              <a:t>ρ</a:t>
            </a:r>
            <a:r>
              <a:rPr lang="el-GR" sz="4800" b="1" dirty="0">
                <a:solidFill>
                  <a:schemeClr val="accent1">
                    <a:lumMod val="50000"/>
                  </a:schemeClr>
                </a:solidFill>
                <a:latin typeface="Baston" panose="00000500000000000000" pitchFamily="50" charset="-95"/>
              </a:rPr>
              <a:t>ω</a:t>
            </a:r>
            <a:r>
              <a:rPr lang="el-GR" sz="4800" b="1" dirty="0">
                <a:solidFill>
                  <a:srgbClr val="002060"/>
                </a:solidFill>
                <a:latin typeface="Baston" panose="00000500000000000000" pitchFamily="50" charset="-95"/>
              </a:rPr>
              <a:t>μ</a:t>
            </a:r>
            <a:r>
              <a:rPr lang="el-GR" sz="4800" b="1" dirty="0">
                <a:solidFill>
                  <a:schemeClr val="tx2">
                    <a:lumMod val="25000"/>
                  </a:schemeClr>
                </a:solidFill>
                <a:latin typeface="Baston" panose="00000500000000000000" pitchFamily="50" charset="-95"/>
              </a:rPr>
              <a:t>α</a:t>
            </a:r>
            <a:r>
              <a:rPr lang="el-GR" sz="4800" b="1" dirty="0">
                <a:solidFill>
                  <a:srgbClr val="7030A0"/>
                </a:solidFill>
                <a:latin typeface="Baston" panose="00000500000000000000" pitchFamily="50" charset="-95"/>
              </a:rPr>
              <a:t>τ</a:t>
            </a:r>
            <a:r>
              <a:rPr lang="el-GR" sz="4800" b="1" dirty="0">
                <a:solidFill>
                  <a:schemeClr val="accent1">
                    <a:lumMod val="75000"/>
                  </a:schemeClr>
                </a:solidFill>
                <a:latin typeface="Baston" panose="00000500000000000000" pitchFamily="50" charset="-95"/>
              </a:rPr>
              <a:t>ι</a:t>
            </a:r>
            <a:r>
              <a:rPr lang="el-GR" sz="4800" b="1" dirty="0">
                <a:solidFill>
                  <a:srgbClr val="FF6600"/>
                </a:solidFill>
                <a:latin typeface="Baston" panose="00000500000000000000" pitchFamily="50" charset="-95"/>
              </a:rPr>
              <a:t>κ</a:t>
            </a:r>
            <a:r>
              <a:rPr lang="el-GR" sz="4800" b="1" dirty="0">
                <a:solidFill>
                  <a:schemeClr val="tx2">
                    <a:lumMod val="50000"/>
                  </a:schemeClr>
                </a:solidFill>
                <a:latin typeface="Baston" panose="00000500000000000000" pitchFamily="50" charset="-95"/>
              </a:rPr>
              <a:t>ο</a:t>
            </a:r>
            <a:r>
              <a:rPr lang="el-GR" sz="4800" b="1" dirty="0">
                <a:solidFill>
                  <a:schemeClr val="accent4">
                    <a:lumMod val="50000"/>
                  </a:schemeClr>
                </a:solidFill>
                <a:latin typeface="Baston" panose="00000500000000000000" pitchFamily="50" charset="-95"/>
              </a:rPr>
              <a:t>σ</a:t>
            </a:r>
            <a:r>
              <a:rPr lang="el-GR" sz="4800" b="1" dirty="0">
                <a:solidFill>
                  <a:schemeClr val="accent4">
                    <a:lumMod val="40000"/>
                    <a:lumOff val="60000"/>
                  </a:schemeClr>
                </a:solidFill>
                <a:latin typeface="Baston" panose="00000500000000000000" pitchFamily="50" charset="-95"/>
              </a:rPr>
              <a:t> </a:t>
            </a:r>
          </a:p>
          <a:p>
            <a:pPr algn="ctr"/>
            <a:r>
              <a:rPr lang="el-GR" sz="3600" b="1" dirty="0">
                <a:solidFill>
                  <a:schemeClr val="bg2"/>
                </a:solidFill>
                <a:latin typeface="Baston" panose="00000500000000000000" pitchFamily="50" charset="-95"/>
              </a:rPr>
              <a:t>Κωδικασ λεξιλογιου</a:t>
            </a:r>
          </a:p>
        </p:txBody>
      </p:sp>
    </p:spTree>
    <p:extLst>
      <p:ext uri="{BB962C8B-B14F-4D97-AF65-F5344CB8AC3E}">
        <p14:creationId xmlns:p14="http://schemas.microsoft.com/office/powerpoint/2010/main" val="1199696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9F7FD-0C4B-4D13-B36E-F6875E99079D}"/>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880043" y="-2434273"/>
            <a:ext cx="6233794" cy="12588240"/>
          </a:xfrm>
          <a:prstGeom prst="rect">
            <a:avLst/>
          </a:prstGeom>
        </p:spPr>
      </p:pic>
      <p:sp>
        <p:nvSpPr>
          <p:cNvPr id="2" name="Title 1">
            <a:extLst>
              <a:ext uri="{FF2B5EF4-FFF2-40B4-BE49-F238E27FC236}">
                <a16:creationId xmlns:a16="http://schemas.microsoft.com/office/drawing/2014/main" id="{F9960833-592A-4350-9AC4-48D3FDCDE76F}"/>
              </a:ext>
            </a:extLst>
          </p:cNvPr>
          <p:cNvSpPr>
            <a:spLocks noGrp="1"/>
          </p:cNvSpPr>
          <p:nvPr>
            <p:ph type="title"/>
          </p:nvPr>
        </p:nvSpPr>
        <p:spPr>
          <a:xfrm>
            <a:off x="838200" y="18255"/>
            <a:ext cx="10515600" cy="1073469"/>
          </a:xfrm>
        </p:spPr>
        <p:txBody>
          <a:bodyPr>
            <a:normAutofit/>
          </a:bodyPr>
          <a:lstStyle/>
          <a:p>
            <a:pPr algn="ctr"/>
            <a:r>
              <a:rPr lang="el-GR" sz="4800" b="1" dirty="0">
                <a:solidFill>
                  <a:schemeClr val="accent4">
                    <a:lumMod val="40000"/>
                    <a:lumOff val="60000"/>
                  </a:schemeClr>
                </a:solidFill>
                <a:latin typeface="Baston" panose="00000500000000000000" pitchFamily="50" charset="-95"/>
              </a:rPr>
              <a:t>Λεξιλόγιο</a:t>
            </a:r>
          </a:p>
        </p:txBody>
      </p:sp>
      <p:sp>
        <p:nvSpPr>
          <p:cNvPr id="3" name="Content Placeholder 2">
            <a:extLst>
              <a:ext uri="{FF2B5EF4-FFF2-40B4-BE49-F238E27FC236}">
                <a16:creationId xmlns:a16="http://schemas.microsoft.com/office/drawing/2014/main" id="{6C5D6B11-9E92-456E-8ED7-68E804B3AC56}"/>
              </a:ext>
            </a:extLst>
          </p:cNvPr>
          <p:cNvSpPr>
            <a:spLocks noGrp="1"/>
          </p:cNvSpPr>
          <p:nvPr>
            <p:ph idx="1"/>
          </p:nvPr>
        </p:nvSpPr>
        <p:spPr>
          <a:xfrm>
            <a:off x="1578927" y="1091724"/>
            <a:ext cx="9034145" cy="5644356"/>
          </a:xfrm>
        </p:spPr>
        <p:txBody>
          <a:bodyPr>
            <a:noAutofit/>
          </a:bodyPr>
          <a:lstStyle/>
          <a:p>
            <a:r>
              <a:rPr lang="en-US" b="1" dirty="0">
                <a:solidFill>
                  <a:srgbClr val="990033"/>
                </a:solidFill>
                <a:latin typeface="Calibri" panose="020F0502020204030204" pitchFamily="34" charset="0"/>
                <a:cs typeface="Calibri" panose="020F0502020204030204" pitchFamily="34" charset="0"/>
              </a:rPr>
              <a:t>Hannibal -</a:t>
            </a:r>
            <a:r>
              <a:rPr lang="en-US" b="1" dirty="0" err="1">
                <a:solidFill>
                  <a:srgbClr val="990033"/>
                </a:solidFill>
                <a:latin typeface="Calibri" panose="020F0502020204030204" pitchFamily="34" charset="0"/>
                <a:cs typeface="Calibri" panose="020F0502020204030204" pitchFamily="34" charset="0"/>
              </a:rPr>
              <a:t>alis</a:t>
            </a:r>
            <a:r>
              <a:rPr lang="en-US" b="1" dirty="0">
                <a:solidFill>
                  <a:srgbClr val="990033"/>
                </a:solidFill>
                <a:latin typeface="Calibri" panose="020F0502020204030204" pitchFamily="34" charset="0"/>
                <a:cs typeface="Calibri" panose="020F0502020204030204" pitchFamily="34" charset="0"/>
              </a:rPr>
              <a:t> </a:t>
            </a:r>
            <a:r>
              <a:rPr lang="el-GR" dirty="0">
                <a:solidFill>
                  <a:schemeClr val="bg1"/>
                </a:solidFill>
                <a:latin typeface="Calibri" panose="020F0502020204030204" pitchFamily="34" charset="0"/>
                <a:cs typeface="Calibri" panose="020F0502020204030204" pitchFamily="34" charset="0"/>
              </a:rPr>
              <a:t>ο Αννίβας</a:t>
            </a:r>
          </a:p>
          <a:p>
            <a:r>
              <a:rPr lang="en-US" b="1" dirty="0">
                <a:solidFill>
                  <a:srgbClr val="990033"/>
                </a:solidFill>
                <a:latin typeface="Calibri" panose="020F0502020204030204" pitchFamily="34" charset="0"/>
                <a:cs typeface="Calibri" panose="020F0502020204030204" pitchFamily="34" charset="0"/>
              </a:rPr>
              <a:t>dux -cis </a:t>
            </a:r>
            <a:r>
              <a:rPr lang="en-US" dirty="0">
                <a:solidFill>
                  <a:schemeClr val="bg1"/>
                </a:solidFill>
                <a:latin typeface="Calibri" panose="020F0502020204030204" pitchFamily="34" charset="0"/>
                <a:cs typeface="Calibri" panose="020F0502020204030204" pitchFamily="34" charset="0"/>
              </a:rPr>
              <a:t>(</a:t>
            </a:r>
            <a:r>
              <a:rPr lang="el-GR" dirty="0">
                <a:solidFill>
                  <a:schemeClr val="bg1"/>
                </a:solidFill>
                <a:latin typeface="Calibri" panose="020F0502020204030204" pitchFamily="34" charset="0"/>
                <a:cs typeface="Calibri" panose="020F0502020204030204" pitchFamily="34" charset="0"/>
              </a:rPr>
              <a:t>αρσ.) αρχηγός, στρατηγός</a:t>
            </a:r>
          </a:p>
          <a:p>
            <a:r>
              <a:rPr lang="en-US" b="1" dirty="0" err="1">
                <a:solidFill>
                  <a:schemeClr val="tx2">
                    <a:lumMod val="25000"/>
                  </a:schemeClr>
                </a:solidFill>
                <a:latin typeface="Calibri" panose="020F0502020204030204" pitchFamily="34" charset="0"/>
                <a:cs typeface="Calibri" panose="020F0502020204030204" pitchFamily="34" charset="0"/>
              </a:rPr>
              <a:t>Carthaginiensis</a:t>
            </a:r>
            <a:r>
              <a:rPr lang="en-US" b="1" dirty="0">
                <a:solidFill>
                  <a:schemeClr val="tx2">
                    <a:lumMod val="25000"/>
                  </a:schemeClr>
                </a:solidFill>
                <a:latin typeface="Calibri" panose="020F0502020204030204" pitchFamily="34" charset="0"/>
                <a:cs typeface="Calibri" panose="020F0502020204030204" pitchFamily="34" charset="0"/>
              </a:rPr>
              <a:t> -is -e </a:t>
            </a:r>
            <a:r>
              <a:rPr lang="el-GR" dirty="0">
                <a:solidFill>
                  <a:schemeClr val="bg1"/>
                </a:solidFill>
                <a:latin typeface="Calibri" panose="020F0502020204030204" pitchFamily="34" charset="0"/>
                <a:cs typeface="Calibri" panose="020F0502020204030204" pitchFamily="34" charset="0"/>
              </a:rPr>
              <a:t>Καρχηδόνιος, επιθ. (ουσ. -</a:t>
            </a:r>
            <a:r>
              <a:rPr lang="en-US" dirty="0">
                <a:solidFill>
                  <a:schemeClr val="bg1"/>
                </a:solidFill>
                <a:latin typeface="Calibri" panose="020F0502020204030204" pitchFamily="34" charset="0"/>
                <a:cs typeface="Calibri" panose="020F0502020204030204" pitchFamily="34" charset="0"/>
              </a:rPr>
              <a:t>is, -is)</a:t>
            </a:r>
          </a:p>
          <a:p>
            <a:r>
              <a:rPr lang="en-US" b="1" dirty="0">
                <a:solidFill>
                  <a:schemeClr val="tx2">
                    <a:lumMod val="25000"/>
                  </a:schemeClr>
                </a:solidFill>
                <a:latin typeface="Calibri" panose="020F0502020204030204" pitchFamily="34" charset="0"/>
                <a:cs typeface="Calibri" panose="020F0502020204030204" pitchFamily="34" charset="0"/>
              </a:rPr>
              <a:t>VI et XX </a:t>
            </a:r>
            <a:r>
              <a:rPr lang="en-US" dirty="0">
                <a:solidFill>
                  <a:schemeClr val="bg1"/>
                </a:solidFill>
                <a:latin typeface="Calibri" panose="020F0502020204030204" pitchFamily="34" charset="0"/>
                <a:cs typeface="Calibri" panose="020F0502020204030204" pitchFamily="34" charset="0"/>
              </a:rPr>
              <a:t>(</a:t>
            </a:r>
            <a:r>
              <a:rPr lang="en-US" b="1" dirty="0">
                <a:solidFill>
                  <a:schemeClr val="tx2">
                    <a:lumMod val="25000"/>
                  </a:schemeClr>
                </a:solidFill>
                <a:latin typeface="Calibri" panose="020F0502020204030204" pitchFamily="34" charset="0"/>
                <a:cs typeface="Calibri" panose="020F0502020204030204" pitchFamily="34" charset="0"/>
              </a:rPr>
              <a:t>sex et </a:t>
            </a:r>
            <a:r>
              <a:rPr lang="en-US" b="1" dirty="0" err="1">
                <a:solidFill>
                  <a:schemeClr val="tx2">
                    <a:lumMod val="25000"/>
                  </a:schemeClr>
                </a:solidFill>
                <a:latin typeface="Calibri" panose="020F0502020204030204" pitchFamily="34" charset="0"/>
                <a:cs typeface="Calibri" panose="020F0502020204030204" pitchFamily="34" charset="0"/>
              </a:rPr>
              <a:t>viginti</a:t>
            </a:r>
            <a:r>
              <a:rPr lang="en-US" b="1" dirty="0">
                <a:solidFill>
                  <a:schemeClr val="tx2">
                    <a:lumMod val="25000"/>
                  </a:schemeClr>
                </a:solidFill>
                <a:latin typeface="Calibri" panose="020F0502020204030204" pitchFamily="34" charset="0"/>
                <a:cs typeface="Calibri" panose="020F0502020204030204" pitchFamily="34" charset="0"/>
              </a:rPr>
              <a:t> </a:t>
            </a:r>
            <a:r>
              <a:rPr lang="en-US" dirty="0">
                <a:solidFill>
                  <a:schemeClr val="bg1"/>
                </a:solidFill>
                <a:latin typeface="Calibri" panose="020F0502020204030204" pitchFamily="34" charset="0"/>
                <a:cs typeface="Calibri" panose="020F0502020204030204" pitchFamily="34" charset="0"/>
              </a:rPr>
              <a:t>≃</a:t>
            </a:r>
            <a:r>
              <a:rPr lang="en-US" i="1" dirty="0">
                <a:solidFill>
                  <a:schemeClr val="bg1"/>
                </a:solidFill>
                <a:latin typeface="Calibri" panose="020F0502020204030204" pitchFamily="34" charset="0"/>
                <a:cs typeface="Calibri" panose="020F0502020204030204" pitchFamily="34" charset="0"/>
              </a:rPr>
              <a:t> </a:t>
            </a:r>
            <a:r>
              <a:rPr lang="el-GR" i="1" dirty="0">
                <a:solidFill>
                  <a:schemeClr val="bg1"/>
                </a:solidFill>
                <a:latin typeface="Calibri" panose="020F0502020204030204" pitchFamily="34" charset="0"/>
                <a:cs typeface="Calibri" panose="020F0502020204030204" pitchFamily="34" charset="0"/>
              </a:rPr>
              <a:t>ἕξ</a:t>
            </a:r>
            <a:r>
              <a:rPr lang="el-GR" dirty="0">
                <a:solidFill>
                  <a:schemeClr val="bg1"/>
                </a:solidFill>
                <a:latin typeface="Calibri" panose="020F0502020204030204" pitchFamily="34" charset="0"/>
                <a:cs typeface="Calibri" panose="020F0502020204030204" pitchFamily="34" charset="0"/>
              </a:rPr>
              <a:t> </a:t>
            </a:r>
            <a:r>
              <a:rPr lang="el-GR" i="1" dirty="0">
                <a:solidFill>
                  <a:schemeClr val="bg1"/>
                </a:solidFill>
                <a:latin typeface="Calibri" panose="020F0502020204030204" pitchFamily="34" charset="0"/>
                <a:cs typeface="Calibri" panose="020F0502020204030204" pitchFamily="34" charset="0"/>
              </a:rPr>
              <a:t>καί</a:t>
            </a:r>
            <a:r>
              <a:rPr lang="el-GR" dirty="0">
                <a:solidFill>
                  <a:schemeClr val="bg1"/>
                </a:solidFill>
                <a:latin typeface="Calibri" panose="020F0502020204030204" pitchFamily="34" charset="0"/>
                <a:cs typeface="Calibri" panose="020F0502020204030204" pitchFamily="34" charset="0"/>
              </a:rPr>
              <a:t> </a:t>
            </a:r>
            <a:r>
              <a:rPr lang="el-GR" i="1" dirty="0">
                <a:solidFill>
                  <a:schemeClr val="bg1"/>
                </a:solidFill>
                <a:latin typeface="Calibri" panose="020F0502020204030204" pitchFamily="34" charset="0"/>
                <a:cs typeface="Calibri" panose="020F0502020204030204" pitchFamily="34" charset="0"/>
              </a:rPr>
              <a:t>εἴκοσι</a:t>
            </a:r>
            <a:r>
              <a:rPr lang="el-GR" dirty="0">
                <a:solidFill>
                  <a:schemeClr val="bg1"/>
                </a:solidFill>
                <a:latin typeface="Calibri" panose="020F0502020204030204" pitchFamily="34" charset="0"/>
                <a:cs typeface="Calibri" panose="020F0502020204030204" pitchFamily="34" charset="0"/>
              </a:rPr>
              <a:t>) </a:t>
            </a:r>
            <a:r>
              <a:rPr lang="en-US" b="1" dirty="0" err="1">
                <a:solidFill>
                  <a:srgbClr val="990033"/>
                </a:solidFill>
                <a:latin typeface="Calibri" panose="020F0502020204030204" pitchFamily="34" charset="0"/>
                <a:cs typeface="Calibri" panose="020F0502020204030204" pitchFamily="34" charset="0"/>
              </a:rPr>
              <a:t>annos</a:t>
            </a:r>
            <a:r>
              <a:rPr lang="en-US" dirty="0">
                <a:solidFill>
                  <a:schemeClr val="bg1"/>
                </a:solidFill>
                <a:latin typeface="Calibri" panose="020F0502020204030204" pitchFamily="34" charset="0"/>
                <a:cs typeface="Calibri" panose="020F0502020204030204" pitchFamily="34" charset="0"/>
              </a:rPr>
              <a:t> </a:t>
            </a:r>
            <a:r>
              <a:rPr lang="en-US" b="1" dirty="0" err="1">
                <a:solidFill>
                  <a:schemeClr val="bg1"/>
                </a:solidFill>
                <a:latin typeface="Calibri" panose="020F0502020204030204" pitchFamily="34" charset="0"/>
                <a:cs typeface="Calibri" panose="020F0502020204030204" pitchFamily="34" charset="0"/>
              </a:rPr>
              <a:t>natus</a:t>
            </a:r>
            <a:r>
              <a:rPr lang="en-US" dirty="0">
                <a:solidFill>
                  <a:schemeClr val="bg1"/>
                </a:solidFill>
                <a:latin typeface="Calibri" panose="020F0502020204030204" pitchFamily="34" charset="0"/>
                <a:cs typeface="Calibri" panose="020F0502020204030204" pitchFamily="34" charset="0"/>
              </a:rPr>
              <a:t> </a:t>
            </a:r>
          </a:p>
          <a:p>
            <a:pPr marL="0" indent="0">
              <a:buNone/>
            </a:pPr>
            <a:r>
              <a:rPr lang="en-US" dirty="0">
                <a:solidFill>
                  <a:schemeClr val="bg1"/>
                </a:solidFill>
                <a:latin typeface="Calibri" panose="020F0502020204030204" pitchFamily="34" charset="0"/>
                <a:cs typeface="Calibri" panose="020F0502020204030204" pitchFamily="34" charset="0"/>
              </a:rPr>
              <a:t>      = 26 </a:t>
            </a:r>
            <a:r>
              <a:rPr lang="el-GR" dirty="0">
                <a:solidFill>
                  <a:schemeClr val="bg1"/>
                </a:solidFill>
                <a:latin typeface="Calibri" panose="020F0502020204030204" pitchFamily="34" charset="0"/>
                <a:cs typeface="Calibri" panose="020F0502020204030204" pitchFamily="34" charset="0"/>
              </a:rPr>
              <a:t>χρονών</a:t>
            </a:r>
          </a:p>
          <a:p>
            <a:r>
              <a:rPr lang="en-US" b="1" dirty="0">
                <a:solidFill>
                  <a:srgbClr val="990033"/>
                </a:solidFill>
                <a:latin typeface="Calibri" panose="020F0502020204030204" pitchFamily="34" charset="0"/>
                <a:cs typeface="Calibri" panose="020F0502020204030204" pitchFamily="34" charset="0"/>
              </a:rPr>
              <a:t>gens, </a:t>
            </a:r>
            <a:r>
              <a:rPr lang="en-US" b="1" dirty="0" err="1">
                <a:solidFill>
                  <a:srgbClr val="990033"/>
                </a:solidFill>
                <a:latin typeface="Calibri" panose="020F0502020204030204" pitchFamily="34" charset="0"/>
                <a:cs typeface="Calibri" panose="020F0502020204030204" pitchFamily="34" charset="0"/>
              </a:rPr>
              <a:t>gentis</a:t>
            </a:r>
            <a:r>
              <a:rPr lang="en-US" b="1" dirty="0">
                <a:solidFill>
                  <a:srgbClr val="990033"/>
                </a:solidFill>
                <a:latin typeface="Calibri" panose="020F0502020204030204" pitchFamily="34" charset="0"/>
                <a:cs typeface="Calibri" panose="020F0502020204030204" pitchFamily="34" charset="0"/>
              </a:rPr>
              <a:t> </a:t>
            </a:r>
            <a:r>
              <a:rPr lang="en-US" dirty="0">
                <a:solidFill>
                  <a:schemeClr val="bg1"/>
                </a:solidFill>
                <a:latin typeface="Calibri" panose="020F0502020204030204" pitchFamily="34" charset="0"/>
                <a:cs typeface="Calibri" panose="020F0502020204030204" pitchFamily="34" charset="0"/>
              </a:rPr>
              <a:t>(</a:t>
            </a:r>
            <a:r>
              <a:rPr lang="el-GR" dirty="0">
                <a:solidFill>
                  <a:schemeClr val="bg1"/>
                </a:solidFill>
                <a:latin typeface="Calibri" panose="020F0502020204030204" pitchFamily="34" charset="0"/>
                <a:cs typeface="Calibri" panose="020F0502020204030204" pitchFamily="34" charset="0"/>
              </a:rPr>
              <a:t>θηλ.) έθνος, λαός</a:t>
            </a:r>
          </a:p>
          <a:p>
            <a:r>
              <a:rPr lang="en-US" b="1" dirty="0">
                <a:solidFill>
                  <a:srgbClr val="990033"/>
                </a:solidFill>
                <a:latin typeface="Calibri" panose="020F0502020204030204" pitchFamily="34" charset="0"/>
                <a:cs typeface="Calibri" panose="020F0502020204030204" pitchFamily="34" charset="0"/>
              </a:rPr>
              <a:t>Hispania -ae </a:t>
            </a:r>
            <a:r>
              <a:rPr lang="el-GR" dirty="0">
                <a:solidFill>
                  <a:schemeClr val="bg1"/>
                </a:solidFill>
                <a:latin typeface="Calibri" panose="020F0502020204030204" pitchFamily="34" charset="0"/>
                <a:cs typeface="Calibri" panose="020F0502020204030204" pitchFamily="34" charset="0"/>
              </a:rPr>
              <a:t>η Ισπανία</a:t>
            </a:r>
          </a:p>
          <a:p>
            <a:r>
              <a:rPr lang="en-US" b="1" dirty="0" err="1">
                <a:solidFill>
                  <a:srgbClr val="002060"/>
                </a:solidFill>
                <a:latin typeface="Calibri" panose="020F0502020204030204" pitchFamily="34" charset="0"/>
                <a:cs typeface="Calibri" panose="020F0502020204030204" pitchFamily="34" charset="0"/>
              </a:rPr>
              <a:t>supero</a:t>
            </a:r>
            <a:r>
              <a:rPr lang="en-US" b="1" dirty="0">
                <a:solidFill>
                  <a:srgbClr val="002060"/>
                </a:solidFill>
                <a:latin typeface="Calibri" panose="020F0502020204030204" pitchFamily="34" charset="0"/>
                <a:cs typeface="Calibri" panose="020F0502020204030204" pitchFamily="34" charset="0"/>
              </a:rPr>
              <a:t>, 1 </a:t>
            </a:r>
            <a:r>
              <a:rPr lang="el-GR" dirty="0">
                <a:solidFill>
                  <a:schemeClr val="bg1"/>
                </a:solidFill>
                <a:latin typeface="Calibri" panose="020F0502020204030204" pitchFamily="34" charset="0"/>
                <a:cs typeface="Calibri" panose="020F0502020204030204" pitchFamily="34" charset="0"/>
              </a:rPr>
              <a:t>νικώ</a:t>
            </a:r>
          </a:p>
          <a:p>
            <a:r>
              <a:rPr lang="en-US" b="1" dirty="0" err="1">
                <a:solidFill>
                  <a:srgbClr val="990033"/>
                </a:solidFill>
                <a:latin typeface="Calibri" panose="020F0502020204030204" pitchFamily="34" charset="0"/>
                <a:cs typeface="Calibri" panose="020F0502020204030204" pitchFamily="34" charset="0"/>
              </a:rPr>
              <a:t>Saguntum</a:t>
            </a:r>
            <a:r>
              <a:rPr lang="en-US" b="1" dirty="0">
                <a:solidFill>
                  <a:srgbClr val="990033"/>
                </a:solidFill>
                <a:latin typeface="Calibri" panose="020F0502020204030204" pitchFamily="34" charset="0"/>
                <a:cs typeface="Calibri" panose="020F0502020204030204" pitchFamily="34" charset="0"/>
              </a:rPr>
              <a:t> -</a:t>
            </a:r>
            <a:r>
              <a:rPr lang="en-US" b="1" dirty="0" err="1">
                <a:solidFill>
                  <a:srgbClr val="990033"/>
                </a:solidFill>
                <a:latin typeface="Calibri" panose="020F0502020204030204" pitchFamily="34" charset="0"/>
                <a:cs typeface="Calibri" panose="020F0502020204030204" pitchFamily="34" charset="0"/>
              </a:rPr>
              <a:t>i</a:t>
            </a:r>
            <a:r>
              <a:rPr lang="en-US" b="1" dirty="0">
                <a:solidFill>
                  <a:srgbClr val="990033"/>
                </a:solidFill>
                <a:latin typeface="Calibri" panose="020F0502020204030204" pitchFamily="34" charset="0"/>
                <a:cs typeface="Calibri" panose="020F0502020204030204" pitchFamily="34" charset="0"/>
              </a:rPr>
              <a:t> </a:t>
            </a:r>
            <a:r>
              <a:rPr lang="el-GR" dirty="0">
                <a:solidFill>
                  <a:schemeClr val="bg1"/>
                </a:solidFill>
                <a:latin typeface="Calibri" panose="020F0502020204030204" pitchFamily="34" charset="0"/>
                <a:cs typeface="Calibri" panose="020F0502020204030204" pitchFamily="34" charset="0"/>
              </a:rPr>
              <a:t>το Σάγουντο (πόλη της Ισπανίας)</a:t>
            </a:r>
          </a:p>
          <a:p>
            <a:r>
              <a:rPr lang="en-US" b="1" dirty="0">
                <a:solidFill>
                  <a:srgbClr val="990033"/>
                </a:solidFill>
                <a:latin typeface="Calibri" panose="020F0502020204030204" pitchFamily="34" charset="0"/>
                <a:cs typeface="Calibri" panose="020F0502020204030204" pitchFamily="34" charset="0"/>
              </a:rPr>
              <a:t>Alpes -</a:t>
            </a:r>
            <a:r>
              <a:rPr lang="en-US" b="1" dirty="0" err="1">
                <a:solidFill>
                  <a:srgbClr val="990033"/>
                </a:solidFill>
                <a:latin typeface="Calibri" panose="020F0502020204030204" pitchFamily="34" charset="0"/>
                <a:cs typeface="Calibri" panose="020F0502020204030204" pitchFamily="34" charset="0"/>
              </a:rPr>
              <a:t>ium</a:t>
            </a:r>
            <a:r>
              <a:rPr lang="en-US" b="1" dirty="0">
                <a:solidFill>
                  <a:srgbClr val="990033"/>
                </a:solidFill>
                <a:latin typeface="Calibri" panose="020F0502020204030204" pitchFamily="34" charset="0"/>
                <a:cs typeface="Calibri" panose="020F0502020204030204" pitchFamily="34" charset="0"/>
              </a:rPr>
              <a:t> </a:t>
            </a:r>
            <a:r>
              <a:rPr lang="el-GR" dirty="0">
                <a:solidFill>
                  <a:schemeClr val="bg1"/>
                </a:solidFill>
                <a:latin typeface="Calibri" panose="020F0502020204030204" pitchFamily="34" charset="0"/>
                <a:cs typeface="Calibri" panose="020F0502020204030204" pitchFamily="34" charset="0"/>
              </a:rPr>
              <a:t>οι Άλπεις</a:t>
            </a:r>
          </a:p>
          <a:p>
            <a:r>
              <a:rPr lang="en-US" b="1" dirty="0">
                <a:solidFill>
                  <a:srgbClr val="FF66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a:t>
            </a:r>
            <a:r>
              <a:rPr lang="en-US" b="1" dirty="0">
                <a:solidFill>
                  <a:srgbClr val="FF6600"/>
                </a:solidFill>
                <a:latin typeface="Calibri" panose="020F0502020204030204" pitchFamily="34" charset="0"/>
                <a:cs typeface="Calibri" panose="020F0502020204030204" pitchFamily="34" charset="0"/>
              </a:rPr>
              <a:t> </a:t>
            </a:r>
            <a:r>
              <a:rPr lang="en-US" dirty="0">
                <a:solidFill>
                  <a:schemeClr val="bg1"/>
                </a:solidFill>
                <a:latin typeface="Calibri" panose="020F0502020204030204" pitchFamily="34" charset="0"/>
                <a:cs typeface="Calibri" panose="020F0502020204030204" pitchFamily="34" charset="0"/>
              </a:rPr>
              <a:t>(</a:t>
            </a:r>
            <a:r>
              <a:rPr lang="el-GR" dirty="0">
                <a:solidFill>
                  <a:schemeClr val="bg1"/>
                </a:solidFill>
                <a:latin typeface="Calibri" panose="020F0502020204030204" pitchFamily="34" charset="0"/>
                <a:cs typeface="Calibri" panose="020F0502020204030204" pitchFamily="34" charset="0"/>
              </a:rPr>
              <a:t>πρόθ. + αφ.) από</a:t>
            </a:r>
          </a:p>
        </p:txBody>
      </p:sp>
    </p:spTree>
    <p:extLst>
      <p:ext uri="{BB962C8B-B14F-4D97-AF65-F5344CB8AC3E}">
        <p14:creationId xmlns:p14="http://schemas.microsoft.com/office/powerpoint/2010/main" val="2240292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9F7FD-0C4B-4D13-B36E-F6875E99079D}"/>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306319" y="-2621281"/>
            <a:ext cx="7366002" cy="12405360"/>
          </a:xfrm>
          <a:prstGeom prst="rect">
            <a:avLst/>
          </a:prstGeom>
        </p:spPr>
      </p:pic>
      <p:sp>
        <p:nvSpPr>
          <p:cNvPr id="3" name="Content Placeholder 2">
            <a:extLst>
              <a:ext uri="{FF2B5EF4-FFF2-40B4-BE49-F238E27FC236}">
                <a16:creationId xmlns:a16="http://schemas.microsoft.com/office/drawing/2014/main" id="{6C5D6B11-9E92-456E-8ED7-68E804B3AC56}"/>
              </a:ext>
            </a:extLst>
          </p:cNvPr>
          <p:cNvSpPr>
            <a:spLocks noGrp="1"/>
          </p:cNvSpPr>
          <p:nvPr>
            <p:ph idx="1"/>
          </p:nvPr>
        </p:nvSpPr>
        <p:spPr>
          <a:xfrm>
            <a:off x="1706880" y="284480"/>
            <a:ext cx="8778240" cy="6289040"/>
          </a:xfrm>
        </p:spPr>
        <p:txBody>
          <a:bodyPr>
            <a:noAutofit/>
          </a:bodyPr>
          <a:lstStyle/>
          <a:p>
            <a:r>
              <a:rPr lang="en-US" b="1" dirty="0" err="1">
                <a:solidFill>
                  <a:srgbClr val="002060"/>
                </a:solidFill>
                <a:latin typeface="Calibri" panose="020F0502020204030204" pitchFamily="34" charset="0"/>
                <a:cs typeface="Calibri" panose="020F0502020204030204" pitchFamily="34" charset="0"/>
              </a:rPr>
              <a:t>seiungo</a:t>
            </a:r>
            <a:r>
              <a:rPr lang="en-US" b="1" dirty="0">
                <a:solidFill>
                  <a:srgbClr val="002060"/>
                </a:solidFill>
                <a:latin typeface="Calibri" panose="020F0502020204030204" pitchFamily="34" charset="0"/>
                <a:cs typeface="Calibri" panose="020F0502020204030204" pitchFamily="34" charset="0"/>
              </a:rPr>
              <a:t>, 3 </a:t>
            </a:r>
            <a:r>
              <a:rPr lang="el-GR" dirty="0">
                <a:solidFill>
                  <a:schemeClr val="bg1"/>
                </a:solidFill>
                <a:latin typeface="Calibri" panose="020F0502020204030204" pitchFamily="34" charset="0"/>
                <a:cs typeface="Calibri" panose="020F0502020204030204" pitchFamily="34" charset="0"/>
              </a:rPr>
              <a:t>χωρίζω</a:t>
            </a:r>
          </a:p>
          <a:p>
            <a:r>
              <a:rPr lang="en-US" b="1" dirty="0" err="1">
                <a:solidFill>
                  <a:srgbClr val="990033"/>
                </a:solidFill>
                <a:latin typeface="Calibri" panose="020F0502020204030204" pitchFamily="34" charset="0"/>
                <a:cs typeface="Calibri" panose="020F0502020204030204" pitchFamily="34" charset="0"/>
              </a:rPr>
              <a:t>elephas</a:t>
            </a:r>
            <a:r>
              <a:rPr lang="en-US" b="1" dirty="0">
                <a:solidFill>
                  <a:srgbClr val="990033"/>
                </a:solidFill>
                <a:latin typeface="Calibri" panose="020F0502020204030204" pitchFamily="34" charset="0"/>
                <a:cs typeface="Calibri" panose="020F0502020204030204" pitchFamily="34" charset="0"/>
              </a:rPr>
              <a:t> -</a:t>
            </a:r>
            <a:r>
              <a:rPr lang="en-US" b="1" dirty="0" err="1">
                <a:solidFill>
                  <a:srgbClr val="990033"/>
                </a:solidFill>
                <a:latin typeface="Calibri" panose="020F0502020204030204" pitchFamily="34" charset="0"/>
                <a:cs typeface="Calibri" panose="020F0502020204030204" pitchFamily="34" charset="0"/>
              </a:rPr>
              <a:t>ntis</a:t>
            </a:r>
            <a:r>
              <a:rPr lang="en-US" b="1" dirty="0">
                <a:solidFill>
                  <a:srgbClr val="990033"/>
                </a:solidFill>
                <a:latin typeface="Calibri" panose="020F0502020204030204" pitchFamily="34" charset="0"/>
                <a:cs typeface="Calibri" panose="020F0502020204030204" pitchFamily="34" charset="0"/>
              </a:rPr>
              <a:t> </a:t>
            </a:r>
            <a:r>
              <a:rPr lang="en-US" dirty="0">
                <a:solidFill>
                  <a:schemeClr val="bg1"/>
                </a:solidFill>
                <a:latin typeface="Calibri" panose="020F0502020204030204" pitchFamily="34" charset="0"/>
                <a:cs typeface="Calibri" panose="020F0502020204030204" pitchFamily="34" charset="0"/>
              </a:rPr>
              <a:t>(</a:t>
            </a:r>
            <a:r>
              <a:rPr lang="el-GR" dirty="0">
                <a:solidFill>
                  <a:schemeClr val="bg1"/>
                </a:solidFill>
                <a:latin typeface="Calibri" panose="020F0502020204030204" pitchFamily="34" charset="0"/>
                <a:cs typeface="Calibri" panose="020F0502020204030204" pitchFamily="34" charset="0"/>
              </a:rPr>
              <a:t>αρσ.) και </a:t>
            </a:r>
            <a:r>
              <a:rPr lang="en-US" b="1" dirty="0" err="1">
                <a:solidFill>
                  <a:srgbClr val="990033"/>
                </a:solidFill>
                <a:latin typeface="Calibri" panose="020F0502020204030204" pitchFamily="34" charset="0"/>
                <a:cs typeface="Calibri" panose="020F0502020204030204" pitchFamily="34" charset="0"/>
              </a:rPr>
              <a:t>elephantus</a:t>
            </a:r>
            <a:r>
              <a:rPr lang="en-US" b="1" dirty="0">
                <a:solidFill>
                  <a:srgbClr val="990033"/>
                </a:solidFill>
                <a:latin typeface="Calibri" panose="020F0502020204030204" pitchFamily="34" charset="0"/>
                <a:cs typeface="Calibri" panose="020F0502020204030204" pitchFamily="34" charset="0"/>
              </a:rPr>
              <a:t> -</a:t>
            </a:r>
            <a:r>
              <a:rPr lang="en-US" b="1" dirty="0" err="1">
                <a:solidFill>
                  <a:srgbClr val="990033"/>
                </a:solidFill>
                <a:latin typeface="Calibri" panose="020F0502020204030204" pitchFamily="34" charset="0"/>
                <a:cs typeface="Calibri" panose="020F0502020204030204" pitchFamily="34" charset="0"/>
              </a:rPr>
              <a:t>i</a:t>
            </a:r>
            <a:r>
              <a:rPr lang="en-US" b="1" dirty="0">
                <a:solidFill>
                  <a:srgbClr val="990033"/>
                </a:solidFill>
                <a:latin typeface="Calibri" panose="020F0502020204030204" pitchFamily="34" charset="0"/>
                <a:cs typeface="Calibri" panose="020F0502020204030204" pitchFamily="34" charset="0"/>
              </a:rPr>
              <a:t> </a:t>
            </a:r>
            <a:r>
              <a:rPr lang="en-US" dirty="0">
                <a:solidFill>
                  <a:schemeClr val="bg1"/>
                </a:solidFill>
                <a:latin typeface="Calibri" panose="020F0502020204030204" pitchFamily="34" charset="0"/>
                <a:cs typeface="Calibri" panose="020F0502020204030204" pitchFamily="34" charset="0"/>
              </a:rPr>
              <a:t>(</a:t>
            </a:r>
            <a:r>
              <a:rPr lang="el-GR" dirty="0">
                <a:solidFill>
                  <a:schemeClr val="bg1"/>
                </a:solidFill>
                <a:latin typeface="Calibri" panose="020F0502020204030204" pitchFamily="34" charset="0"/>
                <a:cs typeface="Calibri" panose="020F0502020204030204" pitchFamily="34" charset="0"/>
              </a:rPr>
              <a:t>ετερόκλιτο) ελέφαντας – </a:t>
            </a:r>
            <a:r>
              <a:rPr lang="el-GR" b="1" u="sng" dirty="0">
                <a:solidFill>
                  <a:schemeClr val="bg1"/>
                </a:solidFill>
                <a:latin typeface="Calibri" panose="020F0502020204030204" pitchFamily="34" charset="0"/>
                <a:cs typeface="Calibri" panose="020F0502020204030204" pitchFamily="34" charset="0"/>
              </a:rPr>
              <a:t>ΠΡΟΣΟΧΗ</a:t>
            </a:r>
            <a:r>
              <a:rPr lang="en-US" b="1" u="sng" dirty="0">
                <a:solidFill>
                  <a:schemeClr val="bg1"/>
                </a:solidFill>
                <a:latin typeface="Calibri" panose="020F0502020204030204" pitchFamily="34" charset="0"/>
                <a:cs typeface="Calibri" panose="020F0502020204030204" pitchFamily="34" charset="0"/>
              </a:rPr>
              <a:t> – </a:t>
            </a:r>
            <a:r>
              <a:rPr lang="el-GR" b="1" u="sng" dirty="0">
                <a:solidFill>
                  <a:schemeClr val="bg1"/>
                </a:solidFill>
                <a:latin typeface="Calibri" panose="020F0502020204030204" pitchFamily="34" charset="0"/>
                <a:cs typeface="Calibri" panose="020F0502020204030204" pitchFamily="34" charset="0"/>
              </a:rPr>
              <a:t>παίζει σε 2 ταμπλώ!</a:t>
            </a:r>
          </a:p>
          <a:p>
            <a:r>
              <a:rPr lang="en-US" b="1" dirty="0" err="1">
                <a:solidFill>
                  <a:srgbClr val="002060"/>
                </a:solidFill>
                <a:latin typeface="Calibri" panose="020F0502020204030204" pitchFamily="34" charset="0"/>
                <a:cs typeface="Calibri" panose="020F0502020204030204" pitchFamily="34" charset="0"/>
              </a:rPr>
              <a:t>transeo</a:t>
            </a:r>
            <a:r>
              <a:rPr lang="en-US" b="1" dirty="0">
                <a:solidFill>
                  <a:srgbClr val="002060"/>
                </a:solidFill>
                <a:latin typeface="Calibri" panose="020F0502020204030204" pitchFamily="34" charset="0"/>
                <a:cs typeface="Calibri" panose="020F0502020204030204" pitchFamily="34" charset="0"/>
              </a:rPr>
              <a:t>, -ii, -</a:t>
            </a:r>
            <a:r>
              <a:rPr lang="en-US" b="1" dirty="0" err="1">
                <a:solidFill>
                  <a:srgbClr val="002060"/>
                </a:solidFill>
                <a:latin typeface="Calibri" panose="020F0502020204030204" pitchFamily="34" charset="0"/>
                <a:cs typeface="Calibri" panose="020F0502020204030204" pitchFamily="34" charset="0"/>
              </a:rPr>
              <a:t>itum</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īre</a:t>
            </a:r>
            <a:r>
              <a:rPr lang="en-US" b="1" dirty="0">
                <a:solidFill>
                  <a:srgbClr val="002060"/>
                </a:solidFill>
                <a:latin typeface="Calibri" panose="020F0502020204030204" pitchFamily="34" charset="0"/>
                <a:cs typeface="Calibri" panose="020F0502020204030204" pitchFamily="34" charset="0"/>
              </a:rPr>
              <a:t> </a:t>
            </a:r>
            <a:r>
              <a:rPr lang="en-US" dirty="0">
                <a:solidFill>
                  <a:schemeClr val="bg1"/>
                </a:solidFill>
                <a:latin typeface="Calibri" panose="020F0502020204030204" pitchFamily="34" charset="0"/>
                <a:cs typeface="Calibri" panose="020F0502020204030204" pitchFamily="34" charset="0"/>
              </a:rPr>
              <a:t>(trans + </a:t>
            </a:r>
            <a:r>
              <a:rPr lang="en-US" b="1" dirty="0" err="1">
                <a:solidFill>
                  <a:srgbClr val="002060"/>
                </a:solidFill>
                <a:latin typeface="Calibri" panose="020F0502020204030204" pitchFamily="34" charset="0"/>
                <a:cs typeface="Calibri" panose="020F0502020204030204" pitchFamily="34" charset="0"/>
              </a:rPr>
              <a:t>eo</a:t>
            </a:r>
            <a:r>
              <a:rPr lang="en-US" dirty="0">
                <a:solidFill>
                  <a:schemeClr val="bg1"/>
                </a:solidFill>
                <a:latin typeface="Calibri" panose="020F0502020204030204" pitchFamily="34" charset="0"/>
                <a:cs typeface="Calibri" panose="020F0502020204030204" pitchFamily="34" charset="0"/>
              </a:rPr>
              <a:t> </a:t>
            </a:r>
            <a:r>
              <a:rPr lang="el-GR" dirty="0">
                <a:solidFill>
                  <a:schemeClr val="bg1"/>
                </a:solidFill>
                <a:latin typeface="Calibri" panose="020F0502020204030204" pitchFamily="34" charset="0"/>
                <a:cs typeface="Calibri" panose="020F0502020204030204" pitchFamily="34" charset="0"/>
              </a:rPr>
              <a:t>πηγαίνω) περνώ, διέρχομαι</a:t>
            </a:r>
          </a:p>
          <a:p>
            <a:r>
              <a:rPr lang="en-US" b="1" dirty="0">
                <a:solidFill>
                  <a:srgbClr val="7030A0"/>
                </a:solidFill>
                <a:latin typeface="Calibri" panose="020F0502020204030204" pitchFamily="34" charset="0"/>
                <a:cs typeface="Calibri" panose="020F0502020204030204" pitchFamily="34" charset="0"/>
              </a:rPr>
              <a:t>ubi</a:t>
            </a:r>
            <a:r>
              <a:rPr lang="en-US" dirty="0">
                <a:solidFill>
                  <a:schemeClr val="bg1"/>
                </a:solidFill>
                <a:latin typeface="Calibri" panose="020F0502020204030204" pitchFamily="34" charset="0"/>
                <a:cs typeface="Calibri" panose="020F0502020204030204" pitchFamily="34" charset="0"/>
              </a:rPr>
              <a:t> (</a:t>
            </a:r>
            <a:r>
              <a:rPr lang="el-GR" dirty="0">
                <a:solidFill>
                  <a:schemeClr val="bg1"/>
                </a:solidFill>
                <a:latin typeface="Calibri" panose="020F0502020204030204" pitchFamily="34" charset="0"/>
                <a:cs typeface="Calibri" panose="020F0502020204030204" pitchFamily="34" charset="0"/>
              </a:rPr>
              <a:t>χρον. σύνδ.) όταν</a:t>
            </a:r>
          </a:p>
          <a:p>
            <a:r>
              <a:rPr lang="en-US" b="1" dirty="0" err="1">
                <a:solidFill>
                  <a:srgbClr val="002060"/>
                </a:solidFill>
                <a:latin typeface="Calibri" panose="020F0502020204030204" pitchFamily="34" charset="0"/>
                <a:cs typeface="Calibri" panose="020F0502020204030204" pitchFamily="34" charset="0"/>
              </a:rPr>
              <a:t>fuit</a:t>
            </a:r>
            <a:r>
              <a:rPr lang="en-US" dirty="0">
                <a:solidFill>
                  <a:schemeClr val="bg1"/>
                </a:solidFill>
                <a:latin typeface="Calibri" panose="020F0502020204030204" pitchFamily="34" charset="0"/>
                <a:cs typeface="Calibri" panose="020F0502020204030204" pitchFamily="34" charset="0"/>
              </a:rPr>
              <a:t> </a:t>
            </a:r>
            <a:r>
              <a:rPr lang="el-GR" dirty="0">
                <a:solidFill>
                  <a:schemeClr val="bg1"/>
                </a:solidFill>
                <a:latin typeface="Calibri" panose="020F0502020204030204" pitchFamily="34" charset="0"/>
                <a:cs typeface="Calibri" panose="020F0502020204030204" pitchFamily="34" charset="0"/>
              </a:rPr>
              <a:t>γ' εν. του πρκ. του </a:t>
            </a:r>
            <a:r>
              <a:rPr lang="en-US" b="1" dirty="0">
                <a:solidFill>
                  <a:srgbClr val="002060"/>
                </a:solidFill>
                <a:latin typeface="Calibri" panose="020F0502020204030204" pitchFamily="34" charset="0"/>
                <a:cs typeface="Calibri" panose="020F0502020204030204" pitchFamily="34" charset="0"/>
              </a:rPr>
              <a:t>sum</a:t>
            </a:r>
          </a:p>
          <a:p>
            <a:r>
              <a:rPr lang="en-US" b="1" dirty="0">
                <a:solidFill>
                  <a:srgbClr val="FF66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apud</a:t>
            </a:r>
            <a:r>
              <a:rPr lang="en-US" dirty="0">
                <a:solidFill>
                  <a:schemeClr val="bg1"/>
                </a:solidFill>
                <a:latin typeface="Calibri" panose="020F0502020204030204" pitchFamily="34" charset="0"/>
                <a:cs typeface="Calibri" panose="020F0502020204030204" pitchFamily="34" charset="0"/>
              </a:rPr>
              <a:t> (</a:t>
            </a:r>
            <a:r>
              <a:rPr lang="el-GR" dirty="0">
                <a:solidFill>
                  <a:schemeClr val="bg1"/>
                </a:solidFill>
                <a:latin typeface="Calibri" panose="020F0502020204030204" pitchFamily="34" charset="0"/>
                <a:cs typeface="Calibri" panose="020F0502020204030204" pitchFamily="34" charset="0"/>
              </a:rPr>
              <a:t>προθ. + αιτ.) κοντά</a:t>
            </a:r>
          </a:p>
          <a:p>
            <a:r>
              <a:rPr lang="en-US" b="1" dirty="0" err="1">
                <a:solidFill>
                  <a:srgbClr val="990033"/>
                </a:solidFill>
                <a:latin typeface="Calibri" panose="020F0502020204030204" pitchFamily="34" charset="0"/>
                <a:cs typeface="Calibri" panose="020F0502020204030204" pitchFamily="34" charset="0"/>
              </a:rPr>
              <a:t>Ticīnus</a:t>
            </a:r>
            <a:r>
              <a:rPr lang="en-US" b="1" dirty="0">
                <a:solidFill>
                  <a:srgbClr val="990033"/>
                </a:solidFill>
                <a:latin typeface="Calibri" panose="020F0502020204030204" pitchFamily="34" charset="0"/>
                <a:cs typeface="Calibri" panose="020F0502020204030204" pitchFamily="34" charset="0"/>
              </a:rPr>
              <a:t> -</a:t>
            </a:r>
            <a:r>
              <a:rPr lang="en-US" b="1" dirty="0" err="1">
                <a:solidFill>
                  <a:srgbClr val="990033"/>
                </a:solidFill>
                <a:latin typeface="Calibri" panose="020F0502020204030204" pitchFamily="34" charset="0"/>
                <a:cs typeface="Calibri" panose="020F0502020204030204" pitchFamily="34" charset="0"/>
              </a:rPr>
              <a:t>i</a:t>
            </a:r>
            <a:r>
              <a:rPr lang="en-US" b="1" dirty="0">
                <a:solidFill>
                  <a:srgbClr val="990033"/>
                </a:solidFill>
                <a:latin typeface="Calibri" panose="020F0502020204030204" pitchFamily="34" charset="0"/>
                <a:cs typeface="Calibri" panose="020F0502020204030204" pitchFamily="34" charset="0"/>
              </a:rPr>
              <a:t> </a:t>
            </a:r>
            <a:r>
              <a:rPr lang="el-GR" dirty="0">
                <a:solidFill>
                  <a:schemeClr val="bg1"/>
                </a:solidFill>
                <a:latin typeface="Calibri" panose="020F0502020204030204" pitchFamily="34" charset="0"/>
                <a:cs typeface="Calibri" panose="020F0502020204030204" pitchFamily="34" charset="0"/>
              </a:rPr>
              <a:t>ο ποταμός Τίκινος</a:t>
            </a:r>
          </a:p>
          <a:p>
            <a:r>
              <a:rPr lang="en-US" b="1" dirty="0" err="1">
                <a:solidFill>
                  <a:srgbClr val="990033"/>
                </a:solidFill>
                <a:latin typeface="Calibri" panose="020F0502020204030204" pitchFamily="34" charset="0"/>
                <a:cs typeface="Calibri" panose="020F0502020204030204" pitchFamily="34" charset="0"/>
              </a:rPr>
              <a:t>Trebia</a:t>
            </a:r>
            <a:r>
              <a:rPr lang="en-US" b="1" dirty="0">
                <a:solidFill>
                  <a:srgbClr val="990033"/>
                </a:solidFill>
                <a:latin typeface="Calibri" panose="020F0502020204030204" pitchFamily="34" charset="0"/>
                <a:cs typeface="Calibri" panose="020F0502020204030204" pitchFamily="34" charset="0"/>
              </a:rPr>
              <a:t> -ae </a:t>
            </a:r>
            <a:r>
              <a:rPr lang="en-US" dirty="0">
                <a:solidFill>
                  <a:schemeClr val="bg1"/>
                </a:solidFill>
                <a:latin typeface="Calibri" panose="020F0502020204030204" pitchFamily="34" charset="0"/>
                <a:cs typeface="Calibri" panose="020F0502020204030204" pitchFamily="34" charset="0"/>
              </a:rPr>
              <a:t>(</a:t>
            </a:r>
            <a:r>
              <a:rPr lang="el-GR" dirty="0">
                <a:solidFill>
                  <a:schemeClr val="bg1"/>
                </a:solidFill>
                <a:latin typeface="Calibri" panose="020F0502020204030204" pitchFamily="34" charset="0"/>
                <a:cs typeface="Calibri" panose="020F0502020204030204" pitchFamily="34" charset="0"/>
              </a:rPr>
              <a:t>αρσ.) ο ποταμός Τρεβίας</a:t>
            </a:r>
          </a:p>
          <a:p>
            <a:r>
              <a:rPr lang="en-US" b="1" dirty="0" err="1">
                <a:solidFill>
                  <a:srgbClr val="990033"/>
                </a:solidFill>
                <a:latin typeface="Calibri" panose="020F0502020204030204" pitchFamily="34" charset="0"/>
                <a:cs typeface="Calibri" panose="020F0502020204030204" pitchFamily="34" charset="0"/>
              </a:rPr>
              <a:t>Trasumēnus</a:t>
            </a:r>
            <a:r>
              <a:rPr lang="en-US" b="1" dirty="0">
                <a:solidFill>
                  <a:srgbClr val="990033"/>
                </a:solidFill>
                <a:latin typeface="Calibri" panose="020F0502020204030204" pitchFamily="34" charset="0"/>
                <a:cs typeface="Calibri" panose="020F0502020204030204" pitchFamily="34" charset="0"/>
              </a:rPr>
              <a:t> -</a:t>
            </a:r>
            <a:r>
              <a:rPr lang="en-US" b="1" dirty="0" err="1">
                <a:solidFill>
                  <a:srgbClr val="990033"/>
                </a:solidFill>
                <a:latin typeface="Calibri" panose="020F0502020204030204" pitchFamily="34" charset="0"/>
                <a:cs typeface="Calibri" panose="020F0502020204030204" pitchFamily="34" charset="0"/>
              </a:rPr>
              <a:t>i</a:t>
            </a:r>
            <a:r>
              <a:rPr lang="en-US" b="1" dirty="0">
                <a:solidFill>
                  <a:srgbClr val="990033"/>
                </a:solidFill>
                <a:latin typeface="Calibri" panose="020F0502020204030204" pitchFamily="34" charset="0"/>
                <a:cs typeface="Calibri" panose="020F0502020204030204" pitchFamily="34" charset="0"/>
              </a:rPr>
              <a:t> </a:t>
            </a:r>
            <a:r>
              <a:rPr lang="el-GR" dirty="0">
                <a:solidFill>
                  <a:schemeClr val="bg1"/>
                </a:solidFill>
                <a:latin typeface="Calibri" panose="020F0502020204030204" pitchFamily="34" charset="0"/>
                <a:cs typeface="Calibri" panose="020F0502020204030204" pitchFamily="34" charset="0"/>
              </a:rPr>
              <a:t>η λίμνη Τρασιμένη</a:t>
            </a:r>
          </a:p>
          <a:p>
            <a:pPr algn="just"/>
            <a:r>
              <a:rPr lang="en-US" b="1" i="0" dirty="0">
                <a:solidFill>
                  <a:srgbClr val="990033"/>
                </a:solidFill>
                <a:effectLst/>
                <a:latin typeface="Calibri" panose="020F0502020204030204" pitchFamily="34" charset="0"/>
                <a:cs typeface="Calibri" panose="020F0502020204030204" pitchFamily="34" charset="0"/>
              </a:rPr>
              <a:t>Cannae -</a:t>
            </a:r>
            <a:r>
              <a:rPr lang="en-US" b="1" i="0" dirty="0" err="1">
                <a:solidFill>
                  <a:srgbClr val="990033"/>
                </a:solidFill>
                <a:effectLst/>
                <a:latin typeface="Calibri" panose="020F0502020204030204" pitchFamily="34" charset="0"/>
                <a:cs typeface="Calibri" panose="020F0502020204030204" pitchFamily="34" charset="0"/>
              </a:rPr>
              <a:t>ārum</a:t>
            </a:r>
            <a:r>
              <a:rPr lang="en-US" b="1" i="0" dirty="0">
                <a:solidFill>
                  <a:srgbClr val="990033"/>
                </a:solidFill>
                <a:effectLst/>
                <a:latin typeface="Calibri" panose="020F0502020204030204" pitchFamily="34" charset="0"/>
                <a:cs typeface="Calibri" panose="020F0502020204030204" pitchFamily="34" charset="0"/>
              </a:rPr>
              <a:t> </a:t>
            </a:r>
            <a:r>
              <a:rPr lang="el-GR" b="0" i="0" dirty="0">
                <a:solidFill>
                  <a:srgbClr val="000000"/>
                </a:solidFill>
                <a:effectLst/>
                <a:latin typeface="Calibri" panose="020F0502020204030204" pitchFamily="34" charset="0"/>
                <a:cs typeface="Calibri" panose="020F0502020204030204" pitchFamily="34" charset="0"/>
              </a:rPr>
              <a:t>οι Κάννες</a:t>
            </a:r>
          </a:p>
          <a:p>
            <a:pPr algn="just"/>
            <a:r>
              <a:rPr lang="en-US" b="1" i="0" dirty="0" err="1">
                <a:solidFill>
                  <a:srgbClr val="990033"/>
                </a:solidFill>
                <a:effectLst/>
                <a:latin typeface="Calibri" panose="020F0502020204030204" pitchFamily="34" charset="0"/>
                <a:cs typeface="Calibri" panose="020F0502020204030204" pitchFamily="34" charset="0"/>
              </a:rPr>
              <a:t>copiae</a:t>
            </a:r>
            <a:r>
              <a:rPr lang="en-US" b="1" i="0" dirty="0">
                <a:solidFill>
                  <a:srgbClr val="990033"/>
                </a:solidFill>
                <a:effectLst/>
                <a:latin typeface="Calibri" panose="020F0502020204030204" pitchFamily="34" charset="0"/>
                <a:cs typeface="Calibri" panose="020F0502020204030204" pitchFamily="34" charset="0"/>
              </a:rPr>
              <a:t> -</a:t>
            </a:r>
            <a:r>
              <a:rPr lang="en-US" b="1" i="0" dirty="0" err="1">
                <a:solidFill>
                  <a:srgbClr val="990033"/>
                </a:solidFill>
                <a:effectLst/>
                <a:latin typeface="Calibri" panose="020F0502020204030204" pitchFamily="34" charset="0"/>
                <a:cs typeface="Calibri" panose="020F0502020204030204" pitchFamily="34" charset="0"/>
              </a:rPr>
              <a:t>ārum</a:t>
            </a:r>
            <a:r>
              <a:rPr lang="en-US" b="1" i="0" dirty="0">
                <a:solidFill>
                  <a:srgbClr val="990033"/>
                </a:solidFill>
                <a:effectLst/>
                <a:latin typeface="Calibri" panose="020F0502020204030204" pitchFamily="34" charset="0"/>
                <a:cs typeface="Calibri" panose="020F0502020204030204" pitchFamily="34" charset="0"/>
              </a:rPr>
              <a:t> </a:t>
            </a:r>
            <a:r>
              <a:rPr lang="en-US" b="0" i="0" dirty="0">
                <a:solidFill>
                  <a:srgbClr val="000000"/>
                </a:solidFill>
                <a:effectLst/>
                <a:latin typeface="Calibri" panose="020F0502020204030204" pitchFamily="34" charset="0"/>
                <a:cs typeface="Calibri" panose="020F0502020204030204" pitchFamily="34" charset="0"/>
              </a:rPr>
              <a:t>(</a:t>
            </a:r>
            <a:r>
              <a:rPr lang="el-GR" b="0" i="0" dirty="0">
                <a:solidFill>
                  <a:srgbClr val="000000"/>
                </a:solidFill>
                <a:effectLst/>
                <a:latin typeface="Calibri" panose="020F0502020204030204" pitchFamily="34" charset="0"/>
                <a:cs typeface="Calibri" panose="020F0502020204030204" pitchFamily="34" charset="0"/>
              </a:rPr>
              <a:t>πληθ.) στρατιωτικές δυνάμεις</a:t>
            </a:r>
          </a:p>
          <a:p>
            <a:endParaRPr lang="el-GR" dirty="0">
              <a:solidFill>
                <a:schemeClr val="bg1"/>
              </a:solidFill>
              <a:latin typeface="Calibri" panose="020F0502020204030204" pitchFamily="34" charset="0"/>
              <a:cs typeface="Calibri" panose="020F0502020204030204" pitchFamily="34" charset="0"/>
            </a:endParaRPr>
          </a:p>
          <a:p>
            <a:endParaRPr lang="el-GR" dirty="0">
              <a:solidFill>
                <a:schemeClr val="bg1"/>
              </a:solidFill>
              <a:latin typeface="Calibri" panose="020F0502020204030204" pitchFamily="34" charset="0"/>
              <a:cs typeface="Calibri" panose="020F0502020204030204" pitchFamily="34" charset="0"/>
            </a:endParaRPr>
          </a:p>
          <a:p>
            <a:pPr algn="just"/>
            <a:endParaRPr lang="el-GR" b="0" i="0" dirty="0">
              <a:solidFill>
                <a:schemeClr val="bg1"/>
              </a:solidFill>
              <a:effectLst/>
              <a:latin typeface="Calibri" panose="020F0502020204030204" pitchFamily="34" charset="0"/>
              <a:cs typeface="Calibri" panose="020F0502020204030204" pitchFamily="34" charset="0"/>
            </a:endParaRPr>
          </a:p>
          <a:p>
            <a:endParaRPr lang="el-GR" dirty="0">
              <a:solidFill>
                <a:schemeClr val="bg1"/>
              </a:solidFill>
              <a:latin typeface="Calibri" panose="020F0502020204030204" pitchFamily="34" charset="0"/>
              <a:cs typeface="Calibri" panose="020F0502020204030204" pitchFamily="34" charset="0"/>
            </a:endParaRPr>
          </a:p>
          <a:p>
            <a:pPr marL="0" indent="0">
              <a:buNone/>
            </a:pPr>
            <a:endParaRPr lang="el-GR" dirty="0">
              <a:solidFill>
                <a:schemeClr val="bg1"/>
              </a:solidFill>
              <a:latin typeface="Calibri" panose="020F0502020204030204" pitchFamily="34" charset="0"/>
              <a:cs typeface="Calibri" panose="020F0502020204030204" pitchFamily="34" charset="0"/>
            </a:endParaRPr>
          </a:p>
          <a:p>
            <a:endParaRPr lang="el-GR"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0917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9F7FD-0C4B-4D13-B36E-F6875E99079D}"/>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684145" y="-2573655"/>
            <a:ext cx="6610350" cy="12405360"/>
          </a:xfrm>
          <a:prstGeom prst="rect">
            <a:avLst/>
          </a:prstGeom>
        </p:spPr>
      </p:pic>
      <p:sp>
        <p:nvSpPr>
          <p:cNvPr id="3" name="Content Placeholder 2">
            <a:extLst>
              <a:ext uri="{FF2B5EF4-FFF2-40B4-BE49-F238E27FC236}">
                <a16:creationId xmlns:a16="http://schemas.microsoft.com/office/drawing/2014/main" id="{6C5D6B11-9E92-456E-8ED7-68E804B3AC56}"/>
              </a:ext>
            </a:extLst>
          </p:cNvPr>
          <p:cNvSpPr>
            <a:spLocks noGrp="1"/>
          </p:cNvSpPr>
          <p:nvPr>
            <p:ph idx="1"/>
          </p:nvPr>
        </p:nvSpPr>
        <p:spPr>
          <a:xfrm>
            <a:off x="1362075" y="771525"/>
            <a:ext cx="9623425" cy="6019800"/>
          </a:xfrm>
        </p:spPr>
        <p:txBody>
          <a:bodyPr>
            <a:noAutofit/>
          </a:bodyPr>
          <a:lstStyle/>
          <a:p>
            <a:pPr algn="just"/>
            <a:r>
              <a:rPr lang="en-US" b="1" dirty="0" err="1">
                <a:solidFill>
                  <a:srgbClr val="002060"/>
                </a:solidFill>
                <a:latin typeface="Calibri" panose="020F0502020204030204" pitchFamily="34" charset="0"/>
                <a:cs typeface="Calibri" panose="020F0502020204030204" pitchFamily="34" charset="0"/>
              </a:rPr>
              <a:t>proflīgo</a:t>
            </a:r>
            <a:r>
              <a:rPr lang="en-US" b="1" dirty="0">
                <a:solidFill>
                  <a:srgbClr val="002060"/>
                </a:solidFill>
                <a:latin typeface="Calibri" panose="020F0502020204030204" pitchFamily="34" charset="0"/>
                <a:cs typeface="Calibri" panose="020F0502020204030204" pitchFamily="34" charset="0"/>
              </a:rPr>
              <a:t>, 1 </a:t>
            </a:r>
            <a:r>
              <a:rPr lang="el-GR" dirty="0">
                <a:solidFill>
                  <a:srgbClr val="000000"/>
                </a:solidFill>
                <a:latin typeface="Calibri" panose="020F0502020204030204" pitchFamily="34" charset="0"/>
                <a:cs typeface="Calibri" panose="020F0502020204030204" pitchFamily="34" charset="0"/>
              </a:rPr>
              <a:t>κατατροπώνω</a:t>
            </a:r>
          </a:p>
          <a:p>
            <a:pPr algn="just"/>
            <a:r>
              <a:rPr lang="en-US" b="1" dirty="0">
                <a:solidFill>
                  <a:srgbClr val="990033"/>
                </a:solidFill>
                <a:latin typeface="Calibri" panose="020F0502020204030204" pitchFamily="34" charset="0"/>
                <a:cs typeface="Calibri" panose="020F0502020204030204" pitchFamily="34" charset="0"/>
              </a:rPr>
              <a:t>clades -is </a:t>
            </a:r>
            <a:r>
              <a:rPr lang="en-US" dirty="0">
                <a:solidFill>
                  <a:srgbClr val="000000"/>
                </a:solidFill>
                <a:latin typeface="Calibri" panose="020F0502020204030204" pitchFamily="34" charset="0"/>
                <a:cs typeface="Calibri" panose="020F0502020204030204" pitchFamily="34" charset="0"/>
              </a:rPr>
              <a:t>(</a:t>
            </a:r>
            <a:r>
              <a:rPr lang="el-GR" dirty="0">
                <a:solidFill>
                  <a:srgbClr val="000000"/>
                </a:solidFill>
                <a:latin typeface="Calibri" panose="020F0502020204030204" pitchFamily="34" charset="0"/>
                <a:cs typeface="Calibri" panose="020F0502020204030204" pitchFamily="34" charset="0"/>
              </a:rPr>
              <a:t>θ.) καταστροφή, συντριβή</a:t>
            </a:r>
          </a:p>
          <a:p>
            <a:r>
              <a:rPr lang="en-US" b="1" dirty="0" err="1">
                <a:solidFill>
                  <a:schemeClr val="tx2">
                    <a:lumMod val="25000"/>
                  </a:schemeClr>
                </a:solidFill>
                <a:latin typeface="Calibri" panose="020F0502020204030204" pitchFamily="34" charset="0"/>
                <a:cs typeface="Calibri" panose="020F0502020204030204" pitchFamily="34" charset="0"/>
              </a:rPr>
              <a:t>Cannensis</a:t>
            </a:r>
            <a:r>
              <a:rPr lang="en-US" b="1" dirty="0">
                <a:solidFill>
                  <a:schemeClr val="tx2">
                    <a:lumMod val="25000"/>
                  </a:schemeClr>
                </a:solidFill>
                <a:latin typeface="Calibri" panose="020F0502020204030204" pitchFamily="34" charset="0"/>
                <a:cs typeface="Calibri" panose="020F0502020204030204" pitchFamily="34" charset="0"/>
              </a:rPr>
              <a:t> -is -e </a:t>
            </a:r>
            <a:r>
              <a:rPr lang="el-GR" dirty="0">
                <a:solidFill>
                  <a:schemeClr val="bg1"/>
                </a:solidFill>
                <a:latin typeface="Calibri" panose="020F0502020204030204" pitchFamily="34" charset="0"/>
                <a:cs typeface="Calibri" panose="020F0502020204030204" pitchFamily="34" charset="0"/>
              </a:rPr>
              <a:t>των Καννών</a:t>
            </a:r>
          </a:p>
          <a:p>
            <a:r>
              <a:rPr lang="en-US" b="1" dirty="0" err="1">
                <a:solidFill>
                  <a:schemeClr val="tx2">
                    <a:lumMod val="25000"/>
                  </a:schemeClr>
                </a:solidFill>
                <a:latin typeface="Calibri" panose="020F0502020204030204" pitchFamily="34" charset="0"/>
                <a:cs typeface="Calibri" panose="020F0502020204030204" pitchFamily="34" charset="0"/>
              </a:rPr>
              <a:t>pavidus</a:t>
            </a:r>
            <a:r>
              <a:rPr lang="en-US" b="1" dirty="0">
                <a:solidFill>
                  <a:schemeClr val="tx2">
                    <a:lumMod val="25000"/>
                  </a:schemeClr>
                </a:solidFill>
                <a:latin typeface="Calibri" panose="020F0502020204030204" pitchFamily="34" charset="0"/>
                <a:cs typeface="Calibri" panose="020F0502020204030204" pitchFamily="34" charset="0"/>
              </a:rPr>
              <a:t> -a -um </a:t>
            </a:r>
            <a:r>
              <a:rPr lang="el-GR" dirty="0">
                <a:solidFill>
                  <a:schemeClr val="bg1"/>
                </a:solidFill>
                <a:latin typeface="Calibri" panose="020F0502020204030204" pitchFamily="34" charset="0"/>
                <a:cs typeface="Calibri" panose="020F0502020204030204" pitchFamily="34" charset="0"/>
              </a:rPr>
              <a:t>έντρομος</a:t>
            </a:r>
          </a:p>
          <a:p>
            <a:r>
              <a:rPr lang="en-US" b="1" dirty="0">
                <a:solidFill>
                  <a:srgbClr val="990033"/>
                </a:solidFill>
                <a:latin typeface="Calibri" panose="020F0502020204030204" pitchFamily="34" charset="0"/>
                <a:cs typeface="Calibri" panose="020F0502020204030204" pitchFamily="34" charset="0"/>
              </a:rPr>
              <a:t>ager</a:t>
            </a:r>
            <a:r>
              <a:rPr lang="en-US" dirty="0">
                <a:solidFill>
                  <a:schemeClr val="bg1"/>
                </a:solidFill>
                <a:latin typeface="Calibri" panose="020F0502020204030204" pitchFamily="34" charset="0"/>
                <a:cs typeface="Calibri" panose="020F0502020204030204" pitchFamily="34" charset="0"/>
              </a:rPr>
              <a:t> </a:t>
            </a:r>
            <a:r>
              <a:rPr lang="en-US" b="1" dirty="0" err="1">
                <a:solidFill>
                  <a:schemeClr val="tx2">
                    <a:lumMod val="25000"/>
                  </a:schemeClr>
                </a:solidFill>
                <a:latin typeface="Calibri" panose="020F0502020204030204" pitchFamily="34" charset="0"/>
                <a:cs typeface="Calibri" panose="020F0502020204030204" pitchFamily="34" charset="0"/>
              </a:rPr>
              <a:t>Falernus</a:t>
            </a:r>
            <a:r>
              <a:rPr lang="en-US" dirty="0">
                <a:solidFill>
                  <a:schemeClr val="bg1"/>
                </a:solidFill>
                <a:latin typeface="Calibri" panose="020F0502020204030204" pitchFamily="34" charset="0"/>
                <a:cs typeface="Calibri" panose="020F0502020204030204" pitchFamily="34" charset="0"/>
              </a:rPr>
              <a:t> </a:t>
            </a:r>
            <a:r>
              <a:rPr lang="el-GR" dirty="0">
                <a:solidFill>
                  <a:schemeClr val="bg1"/>
                </a:solidFill>
                <a:latin typeface="Calibri" panose="020F0502020204030204" pitchFamily="34" charset="0"/>
                <a:cs typeface="Calibri" panose="020F0502020204030204" pitchFamily="34" charset="0"/>
              </a:rPr>
              <a:t>ο «Φαλερνός αγρός», περιοχή της Καμπανίας</a:t>
            </a:r>
          </a:p>
          <a:p>
            <a:r>
              <a:rPr lang="en-US" b="1" dirty="0" err="1">
                <a:solidFill>
                  <a:srgbClr val="002060"/>
                </a:solidFill>
                <a:latin typeface="Calibri" panose="020F0502020204030204" pitchFamily="34" charset="0"/>
                <a:cs typeface="Calibri" panose="020F0502020204030204" pitchFamily="34" charset="0"/>
              </a:rPr>
              <a:t>expedio</a:t>
            </a:r>
            <a:r>
              <a:rPr lang="en-US" b="1" dirty="0">
                <a:solidFill>
                  <a:srgbClr val="002060"/>
                </a:solidFill>
                <a:latin typeface="Calibri" panose="020F0502020204030204" pitchFamily="34" charset="0"/>
                <a:cs typeface="Calibri" panose="020F0502020204030204" pitchFamily="34" charset="0"/>
              </a:rPr>
              <a:t>, 4 </a:t>
            </a:r>
            <a:r>
              <a:rPr lang="el-GR" dirty="0">
                <a:solidFill>
                  <a:schemeClr val="bg1"/>
                </a:solidFill>
                <a:latin typeface="Calibri" panose="020F0502020204030204" pitchFamily="34" charset="0"/>
                <a:cs typeface="Calibri" panose="020F0502020204030204" pitchFamily="34" charset="0"/>
              </a:rPr>
              <a:t>απελευθερώνω</a:t>
            </a:r>
            <a:r>
              <a:rPr lang="el-GR" baseline="30000" dirty="0">
                <a:solidFill>
                  <a:schemeClr val="bg1"/>
                </a:solidFill>
                <a:latin typeface="Calibri" panose="020F0502020204030204" pitchFamily="34" charset="0"/>
                <a:cs typeface="Calibri" panose="020F0502020204030204" pitchFamily="34" charset="0"/>
              </a:rPr>
              <a:t> </a:t>
            </a:r>
            <a:r>
              <a:rPr lang="el-GR" b="1" dirty="0">
                <a:solidFill>
                  <a:schemeClr val="accent4">
                    <a:lumMod val="50000"/>
                  </a:schemeClr>
                </a:solidFill>
                <a:latin typeface="Calibri" panose="020F0502020204030204" pitchFamily="34" charset="0"/>
                <a:cs typeface="Calibri" panose="020F0502020204030204" pitchFamily="34" charset="0"/>
              </a:rPr>
              <a:t>-</a:t>
            </a:r>
            <a:r>
              <a:rPr lang="en-US" b="1" dirty="0">
                <a:solidFill>
                  <a:schemeClr val="accent4">
                    <a:lumMod val="50000"/>
                  </a:schemeClr>
                </a:solidFill>
                <a:latin typeface="Calibri" panose="020F0502020204030204" pitchFamily="34" charset="0"/>
                <a:cs typeface="Calibri" panose="020F0502020204030204" pitchFamily="34" charset="0"/>
              </a:rPr>
              <a:t>me </a:t>
            </a:r>
            <a:r>
              <a:rPr lang="el-GR" dirty="0">
                <a:solidFill>
                  <a:schemeClr val="bg1"/>
                </a:solidFill>
                <a:latin typeface="Calibri" panose="020F0502020204030204" pitchFamily="34" charset="0"/>
                <a:cs typeface="Calibri" panose="020F0502020204030204" pitchFamily="34" charset="0"/>
              </a:rPr>
              <a:t>ξεφεύγω, ξεγλιστρώ</a:t>
            </a:r>
          </a:p>
          <a:p>
            <a:r>
              <a:rPr lang="en-US" b="1" dirty="0" err="1">
                <a:solidFill>
                  <a:srgbClr val="7030A0"/>
                </a:solidFill>
                <a:latin typeface="Calibri" panose="020F0502020204030204" pitchFamily="34" charset="0"/>
                <a:cs typeface="Calibri" panose="020F0502020204030204" pitchFamily="34" charset="0"/>
              </a:rPr>
              <a:t>postquam</a:t>
            </a:r>
            <a:r>
              <a:rPr lang="en-US" b="1" dirty="0">
                <a:solidFill>
                  <a:srgbClr val="7030A0"/>
                </a:solidFill>
                <a:latin typeface="Calibri" panose="020F0502020204030204" pitchFamily="34" charset="0"/>
                <a:cs typeface="Calibri" panose="020F0502020204030204" pitchFamily="34" charset="0"/>
              </a:rPr>
              <a:t> </a:t>
            </a:r>
            <a:r>
              <a:rPr lang="en-US" dirty="0">
                <a:solidFill>
                  <a:schemeClr val="bg1"/>
                </a:solidFill>
                <a:latin typeface="Calibri" panose="020F0502020204030204" pitchFamily="34" charset="0"/>
                <a:cs typeface="Calibri" panose="020F0502020204030204" pitchFamily="34" charset="0"/>
              </a:rPr>
              <a:t>(</a:t>
            </a:r>
            <a:r>
              <a:rPr lang="el-GR" dirty="0">
                <a:solidFill>
                  <a:schemeClr val="bg1"/>
                </a:solidFill>
                <a:latin typeface="Calibri" panose="020F0502020204030204" pitchFamily="34" charset="0"/>
                <a:cs typeface="Calibri" panose="020F0502020204030204" pitchFamily="34" charset="0"/>
              </a:rPr>
              <a:t>χρον. σύνδ.) αφού</a:t>
            </a:r>
          </a:p>
          <a:p>
            <a:r>
              <a:rPr lang="en-US" b="1" dirty="0">
                <a:solidFill>
                  <a:schemeClr val="tx2">
                    <a:lumMod val="25000"/>
                  </a:schemeClr>
                </a:solidFill>
                <a:latin typeface="Calibri" panose="020F0502020204030204" pitchFamily="34" charset="0"/>
                <a:cs typeface="Calibri" panose="020F0502020204030204" pitchFamily="34" charset="0"/>
              </a:rPr>
              <a:t>XIV </a:t>
            </a:r>
            <a:r>
              <a:rPr lang="en-US" dirty="0">
                <a:solidFill>
                  <a:schemeClr val="bg1"/>
                </a:solidFill>
                <a:latin typeface="Calibri" panose="020F0502020204030204" pitchFamily="34" charset="0"/>
                <a:cs typeface="Calibri" panose="020F0502020204030204" pitchFamily="34" charset="0"/>
              </a:rPr>
              <a:t>(</a:t>
            </a:r>
            <a:r>
              <a:rPr lang="en-US" b="1" dirty="0" err="1">
                <a:solidFill>
                  <a:schemeClr val="tx2">
                    <a:lumMod val="25000"/>
                  </a:schemeClr>
                </a:solidFill>
                <a:latin typeface="Calibri" panose="020F0502020204030204" pitchFamily="34" charset="0"/>
                <a:cs typeface="Calibri" panose="020F0502020204030204" pitchFamily="34" charset="0"/>
              </a:rPr>
              <a:t>quattuordecim</a:t>
            </a:r>
            <a:r>
              <a:rPr lang="en-US" dirty="0">
                <a:solidFill>
                  <a:schemeClr val="bg1"/>
                </a:solidFill>
                <a:latin typeface="Calibri" panose="020F0502020204030204" pitchFamily="34" charset="0"/>
                <a:cs typeface="Calibri" panose="020F0502020204030204" pitchFamily="34" charset="0"/>
              </a:rPr>
              <a:t>) ≃ </a:t>
            </a:r>
            <a:r>
              <a:rPr lang="el-GR" dirty="0">
                <a:solidFill>
                  <a:schemeClr val="bg1"/>
                </a:solidFill>
                <a:latin typeface="Calibri" panose="020F0502020204030204" pitchFamily="34" charset="0"/>
                <a:cs typeface="Calibri" panose="020F0502020204030204" pitchFamily="34" charset="0"/>
              </a:rPr>
              <a:t>δεκατέσσερις</a:t>
            </a:r>
          </a:p>
          <a:p>
            <a:r>
              <a:rPr lang="en-US" b="1" dirty="0" err="1">
                <a:solidFill>
                  <a:srgbClr val="002060"/>
                </a:solidFill>
                <a:latin typeface="Calibri" panose="020F0502020204030204" pitchFamily="34" charset="0"/>
                <a:cs typeface="Calibri" panose="020F0502020204030204" pitchFamily="34" charset="0"/>
              </a:rPr>
              <a:t>compleo</a:t>
            </a:r>
            <a:r>
              <a:rPr lang="en-US" b="1" dirty="0">
                <a:solidFill>
                  <a:srgbClr val="002060"/>
                </a:solidFill>
                <a:latin typeface="Calibri" panose="020F0502020204030204" pitchFamily="34" charset="0"/>
                <a:cs typeface="Calibri" panose="020F0502020204030204" pitchFamily="34" charset="0"/>
              </a:rPr>
              <a:t>, 2 </a:t>
            </a:r>
            <a:r>
              <a:rPr lang="el-GR" dirty="0">
                <a:solidFill>
                  <a:schemeClr val="bg1"/>
                </a:solidFill>
                <a:latin typeface="Calibri" panose="020F0502020204030204" pitchFamily="34" charset="0"/>
                <a:cs typeface="Calibri" panose="020F0502020204030204" pitchFamily="34" charset="0"/>
              </a:rPr>
              <a:t>συμπληρώνω</a:t>
            </a:r>
          </a:p>
          <a:p>
            <a:r>
              <a:rPr lang="en-US" b="1" dirty="0" err="1">
                <a:solidFill>
                  <a:srgbClr val="002060"/>
                </a:solidFill>
                <a:latin typeface="Calibri" panose="020F0502020204030204" pitchFamily="34" charset="0"/>
                <a:cs typeface="Calibri" panose="020F0502020204030204" pitchFamily="34" charset="0"/>
              </a:rPr>
              <a:t>revoco</a:t>
            </a:r>
            <a:r>
              <a:rPr lang="en-US" b="1" dirty="0">
                <a:solidFill>
                  <a:srgbClr val="002060"/>
                </a:solidFill>
                <a:latin typeface="Calibri" panose="020F0502020204030204" pitchFamily="34" charset="0"/>
                <a:cs typeface="Calibri" panose="020F0502020204030204" pitchFamily="34" charset="0"/>
              </a:rPr>
              <a:t>, 1 </a:t>
            </a:r>
            <a:r>
              <a:rPr lang="el-GR" dirty="0">
                <a:solidFill>
                  <a:schemeClr val="bg1"/>
                </a:solidFill>
                <a:latin typeface="Calibri" panose="020F0502020204030204" pitchFamily="34" charset="0"/>
                <a:cs typeface="Calibri" panose="020F0502020204030204" pitchFamily="34" charset="0"/>
              </a:rPr>
              <a:t>ανακαλώ</a:t>
            </a:r>
          </a:p>
          <a:p>
            <a:r>
              <a:rPr lang="en-US" b="1" dirty="0" err="1">
                <a:solidFill>
                  <a:srgbClr val="002060"/>
                </a:solidFill>
                <a:latin typeface="Calibri" panose="020F0502020204030204" pitchFamily="34" charset="0"/>
                <a:cs typeface="Calibri" panose="020F0502020204030204" pitchFamily="34" charset="0"/>
              </a:rPr>
              <a:t>compōno</a:t>
            </a:r>
            <a:r>
              <a:rPr lang="en-US" b="1" dirty="0">
                <a:solidFill>
                  <a:srgbClr val="002060"/>
                </a:solidFill>
                <a:latin typeface="Calibri" panose="020F0502020204030204" pitchFamily="34" charset="0"/>
                <a:cs typeface="Calibri" panose="020F0502020204030204" pitchFamily="34" charset="0"/>
              </a:rPr>
              <a:t>, 3 </a:t>
            </a:r>
            <a:r>
              <a:rPr lang="en-US" dirty="0">
                <a:solidFill>
                  <a:schemeClr val="bg1"/>
                </a:solidFill>
                <a:latin typeface="Calibri" panose="020F0502020204030204" pitchFamily="34" charset="0"/>
                <a:cs typeface="Calibri" panose="020F0502020204030204" pitchFamily="34" charset="0"/>
              </a:rPr>
              <a:t>(</a:t>
            </a:r>
            <a:r>
              <a:rPr lang="en-US" b="1" dirty="0">
                <a:solidFill>
                  <a:srgbClr val="990033"/>
                </a:solidFill>
                <a:latin typeface="Calibri" panose="020F0502020204030204" pitchFamily="34" charset="0"/>
                <a:cs typeface="Calibri" panose="020F0502020204030204" pitchFamily="34" charset="0"/>
              </a:rPr>
              <a:t>bellum</a:t>
            </a:r>
            <a:r>
              <a:rPr lang="en-US" dirty="0">
                <a:solidFill>
                  <a:schemeClr val="bg1"/>
                </a:solidFill>
                <a:latin typeface="Calibri" panose="020F0502020204030204" pitchFamily="34" charset="0"/>
                <a:cs typeface="Calibri" panose="020F0502020204030204" pitchFamily="34" charset="0"/>
              </a:rPr>
              <a:t>) </a:t>
            </a:r>
            <a:r>
              <a:rPr lang="el-GR" dirty="0">
                <a:solidFill>
                  <a:schemeClr val="bg1"/>
                </a:solidFill>
                <a:latin typeface="Calibri" panose="020F0502020204030204" pitchFamily="34" charset="0"/>
                <a:cs typeface="Calibri" panose="020F0502020204030204" pitchFamily="34" charset="0"/>
              </a:rPr>
              <a:t>τελειώνω τον πόλεμο (με συνθήκη)</a:t>
            </a:r>
          </a:p>
          <a:p>
            <a:endParaRPr lang="el-GR"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46599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9F7FD-0C4B-4D13-B36E-F6875E99079D}"/>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203767" y="-2234249"/>
            <a:ext cx="4197985" cy="8890000"/>
          </a:xfrm>
          <a:prstGeom prst="rect">
            <a:avLst/>
          </a:prstGeom>
        </p:spPr>
      </p:pic>
      <p:sp>
        <p:nvSpPr>
          <p:cNvPr id="3" name="Content Placeholder 2">
            <a:extLst>
              <a:ext uri="{FF2B5EF4-FFF2-40B4-BE49-F238E27FC236}">
                <a16:creationId xmlns:a16="http://schemas.microsoft.com/office/drawing/2014/main" id="{6C5D6B11-9E92-456E-8ED7-68E804B3AC56}"/>
              </a:ext>
            </a:extLst>
          </p:cNvPr>
          <p:cNvSpPr>
            <a:spLocks noGrp="1"/>
          </p:cNvSpPr>
          <p:nvPr>
            <p:ph idx="1"/>
          </p:nvPr>
        </p:nvSpPr>
        <p:spPr>
          <a:xfrm>
            <a:off x="1178560" y="347345"/>
            <a:ext cx="6624320" cy="3962400"/>
          </a:xfrm>
        </p:spPr>
        <p:txBody>
          <a:bodyPr>
            <a:noAutofit/>
          </a:bodyPr>
          <a:lstStyle/>
          <a:p>
            <a:r>
              <a:rPr lang="en-US" b="1" dirty="0">
                <a:solidFill>
                  <a:schemeClr val="accent1">
                    <a:lumMod val="75000"/>
                  </a:schemeClr>
                </a:solidFill>
                <a:latin typeface="Calibri" panose="020F0502020204030204" pitchFamily="34" charset="0"/>
                <a:cs typeface="Calibri" panose="020F0502020204030204" pitchFamily="34" charset="0"/>
              </a:rPr>
              <a:t>frustra</a:t>
            </a:r>
            <a:r>
              <a:rPr lang="en-US" dirty="0">
                <a:solidFill>
                  <a:schemeClr val="bg1"/>
                </a:solidFill>
                <a:latin typeface="Calibri" panose="020F0502020204030204" pitchFamily="34" charset="0"/>
                <a:cs typeface="Calibri" panose="020F0502020204030204" pitchFamily="34" charset="0"/>
              </a:rPr>
              <a:t> (</a:t>
            </a:r>
            <a:r>
              <a:rPr lang="el-GR" dirty="0">
                <a:solidFill>
                  <a:schemeClr val="bg1"/>
                </a:solidFill>
                <a:latin typeface="Calibri" panose="020F0502020204030204" pitchFamily="34" charset="0"/>
                <a:cs typeface="Calibri" panose="020F0502020204030204" pitchFamily="34" charset="0"/>
              </a:rPr>
              <a:t>επίρρ.) μάταια</a:t>
            </a:r>
          </a:p>
          <a:p>
            <a:r>
              <a:rPr lang="en-US" b="1" dirty="0" err="1">
                <a:solidFill>
                  <a:srgbClr val="002060"/>
                </a:solidFill>
                <a:latin typeface="Calibri" panose="020F0502020204030204" pitchFamily="34" charset="0"/>
                <a:cs typeface="Calibri" panose="020F0502020204030204" pitchFamily="34" charset="0"/>
              </a:rPr>
              <a:t>cupio</a:t>
            </a:r>
            <a:r>
              <a:rPr lang="en-US" b="1" dirty="0">
                <a:solidFill>
                  <a:srgbClr val="002060"/>
                </a:solidFill>
                <a:latin typeface="Calibri" panose="020F0502020204030204" pitchFamily="34" charset="0"/>
                <a:cs typeface="Calibri" panose="020F0502020204030204" pitchFamily="34" charset="0"/>
              </a:rPr>
              <a:t>, 3 </a:t>
            </a:r>
            <a:r>
              <a:rPr lang="en-US" dirty="0">
                <a:solidFill>
                  <a:schemeClr val="bg1"/>
                </a:solidFill>
                <a:latin typeface="Calibri" panose="020F0502020204030204" pitchFamily="34" charset="0"/>
                <a:cs typeface="Calibri" panose="020F0502020204030204" pitchFamily="34" charset="0"/>
              </a:rPr>
              <a:t>(+ </a:t>
            </a:r>
            <a:r>
              <a:rPr lang="el-GR" dirty="0">
                <a:solidFill>
                  <a:schemeClr val="bg1"/>
                </a:solidFill>
                <a:latin typeface="Calibri" panose="020F0502020204030204" pitchFamily="34" charset="0"/>
                <a:cs typeface="Calibri" panose="020F0502020204030204" pitchFamily="34" charset="0"/>
              </a:rPr>
              <a:t>απαρ.) επιθυμώ </a:t>
            </a:r>
          </a:p>
          <a:p>
            <a:r>
              <a:rPr lang="en-US" b="1" dirty="0" err="1">
                <a:solidFill>
                  <a:schemeClr val="accent1">
                    <a:lumMod val="75000"/>
                  </a:schemeClr>
                </a:solidFill>
                <a:latin typeface="Calibri" panose="020F0502020204030204" pitchFamily="34" charset="0"/>
                <a:cs typeface="Calibri" panose="020F0502020204030204" pitchFamily="34" charset="0"/>
              </a:rPr>
              <a:t>denique</a:t>
            </a:r>
            <a:r>
              <a:rPr lang="en-US" dirty="0">
                <a:solidFill>
                  <a:schemeClr val="bg1"/>
                </a:solidFill>
                <a:latin typeface="Calibri" panose="020F0502020204030204" pitchFamily="34" charset="0"/>
                <a:cs typeface="Calibri" panose="020F0502020204030204" pitchFamily="34" charset="0"/>
              </a:rPr>
              <a:t> (</a:t>
            </a:r>
            <a:r>
              <a:rPr lang="el-GR" dirty="0">
                <a:solidFill>
                  <a:schemeClr val="bg1"/>
                </a:solidFill>
                <a:latin typeface="Calibri" panose="020F0502020204030204" pitchFamily="34" charset="0"/>
                <a:cs typeface="Calibri" panose="020F0502020204030204" pitchFamily="34" charset="0"/>
              </a:rPr>
              <a:t>επίρρ.) τελικά</a:t>
            </a:r>
            <a:endParaRPr lang="en-US" dirty="0">
              <a:solidFill>
                <a:schemeClr val="bg1"/>
              </a:solidFill>
              <a:latin typeface="Calibri" panose="020F0502020204030204" pitchFamily="34" charset="0"/>
              <a:cs typeface="Calibri" panose="020F0502020204030204" pitchFamily="34" charset="0"/>
            </a:endParaRPr>
          </a:p>
          <a:p>
            <a:r>
              <a:rPr lang="en-US" b="1" dirty="0">
                <a:solidFill>
                  <a:srgbClr val="990033"/>
                </a:solidFill>
                <a:latin typeface="Calibri" panose="020F0502020204030204" pitchFamily="34" charset="0"/>
                <a:cs typeface="Calibri" panose="020F0502020204030204" pitchFamily="34" charset="0"/>
              </a:rPr>
              <a:t>Publius Scipio </a:t>
            </a:r>
            <a:r>
              <a:rPr lang="el-GR" dirty="0">
                <a:solidFill>
                  <a:schemeClr val="bg1"/>
                </a:solidFill>
                <a:latin typeface="Calibri" panose="020F0502020204030204" pitchFamily="34" charset="0"/>
                <a:cs typeface="Calibri" panose="020F0502020204030204" pitchFamily="34" charset="0"/>
              </a:rPr>
              <a:t>ο Πόπλιος Σκιπίωνας</a:t>
            </a:r>
          </a:p>
          <a:p>
            <a:r>
              <a:rPr lang="en-US" b="1" dirty="0" err="1">
                <a:solidFill>
                  <a:srgbClr val="002060"/>
                </a:solidFill>
                <a:latin typeface="Calibri" panose="020F0502020204030204" pitchFamily="34" charset="0"/>
                <a:cs typeface="Calibri" panose="020F0502020204030204" pitchFamily="34" charset="0"/>
              </a:rPr>
              <a:t>dimico</a:t>
            </a:r>
            <a:r>
              <a:rPr lang="en-US" b="1" dirty="0">
                <a:solidFill>
                  <a:srgbClr val="002060"/>
                </a:solidFill>
                <a:latin typeface="Calibri" panose="020F0502020204030204" pitchFamily="34" charset="0"/>
                <a:cs typeface="Calibri" panose="020F0502020204030204" pitchFamily="34" charset="0"/>
              </a:rPr>
              <a:t>, 1 </a:t>
            </a:r>
            <a:r>
              <a:rPr lang="el-GR" dirty="0">
                <a:solidFill>
                  <a:schemeClr val="bg1"/>
                </a:solidFill>
                <a:latin typeface="Calibri" panose="020F0502020204030204" pitchFamily="34" charset="0"/>
                <a:cs typeface="Calibri" panose="020F0502020204030204" pitchFamily="34" charset="0"/>
              </a:rPr>
              <a:t>αγωνίζομαι, δίνω μάχη</a:t>
            </a:r>
          </a:p>
          <a:p>
            <a:r>
              <a:rPr lang="en-US" b="1" dirty="0" err="1">
                <a:solidFill>
                  <a:srgbClr val="990033"/>
                </a:solidFill>
                <a:latin typeface="Calibri" panose="020F0502020204030204" pitchFamily="34" charset="0"/>
                <a:cs typeface="Calibri" panose="020F0502020204030204" pitchFamily="34" charset="0"/>
              </a:rPr>
              <a:t>victoria</a:t>
            </a:r>
            <a:r>
              <a:rPr lang="en-US" b="1" dirty="0">
                <a:solidFill>
                  <a:srgbClr val="990033"/>
                </a:solidFill>
                <a:latin typeface="Calibri" panose="020F0502020204030204" pitchFamily="34" charset="0"/>
                <a:cs typeface="Calibri" panose="020F0502020204030204" pitchFamily="34" charset="0"/>
              </a:rPr>
              <a:t> -ae </a:t>
            </a:r>
            <a:r>
              <a:rPr lang="el-GR" dirty="0">
                <a:solidFill>
                  <a:schemeClr val="bg1"/>
                </a:solidFill>
                <a:latin typeface="Calibri" panose="020F0502020204030204" pitchFamily="34" charset="0"/>
                <a:cs typeface="Calibri" panose="020F0502020204030204" pitchFamily="34" charset="0"/>
              </a:rPr>
              <a:t>νίκη</a:t>
            </a:r>
          </a:p>
          <a:p>
            <a:r>
              <a:rPr lang="en-US" b="1" dirty="0" err="1">
                <a:solidFill>
                  <a:srgbClr val="002060"/>
                </a:solidFill>
                <a:latin typeface="Calibri" panose="020F0502020204030204" pitchFamily="34" charset="0"/>
                <a:cs typeface="Calibri" panose="020F0502020204030204" pitchFamily="34" charset="0"/>
              </a:rPr>
              <a:t>reporto</a:t>
            </a:r>
            <a:r>
              <a:rPr lang="en-US" b="1" dirty="0">
                <a:solidFill>
                  <a:srgbClr val="002060"/>
                </a:solidFill>
                <a:latin typeface="Calibri" panose="020F0502020204030204" pitchFamily="34" charset="0"/>
                <a:cs typeface="Calibri" panose="020F0502020204030204" pitchFamily="34" charset="0"/>
              </a:rPr>
              <a:t>, 1 </a:t>
            </a:r>
            <a:r>
              <a:rPr lang="en-US" dirty="0">
                <a:solidFill>
                  <a:schemeClr val="bg1"/>
                </a:solidFill>
                <a:latin typeface="Calibri" panose="020F0502020204030204" pitchFamily="34" charset="0"/>
                <a:cs typeface="Calibri" panose="020F0502020204030204" pitchFamily="34" charset="0"/>
              </a:rPr>
              <a:t>(re + </a:t>
            </a:r>
            <a:r>
              <a:rPr lang="en-US" dirty="0" err="1">
                <a:solidFill>
                  <a:schemeClr val="bg1"/>
                </a:solidFill>
                <a:latin typeface="Calibri" panose="020F0502020204030204" pitchFamily="34" charset="0"/>
                <a:cs typeface="Calibri" panose="020F0502020204030204" pitchFamily="34" charset="0"/>
              </a:rPr>
              <a:t>porto</a:t>
            </a:r>
            <a:r>
              <a:rPr lang="en-US" dirty="0">
                <a:solidFill>
                  <a:schemeClr val="bg1"/>
                </a:solidFill>
                <a:latin typeface="Calibri" panose="020F0502020204030204" pitchFamily="34" charset="0"/>
                <a:cs typeface="Calibri" panose="020F0502020204030204" pitchFamily="34" charset="0"/>
              </a:rPr>
              <a:t>) </a:t>
            </a:r>
            <a:r>
              <a:rPr lang="el-GR" dirty="0">
                <a:solidFill>
                  <a:schemeClr val="bg1"/>
                </a:solidFill>
                <a:latin typeface="Calibri" panose="020F0502020204030204" pitchFamily="34" charset="0"/>
                <a:cs typeface="Calibri" panose="020F0502020204030204" pitchFamily="34" charset="0"/>
              </a:rPr>
              <a:t>κερδίζω (τη νίκη)</a:t>
            </a:r>
          </a:p>
          <a:p>
            <a:endParaRPr lang="el-GR" dirty="0">
              <a:solidFill>
                <a:schemeClr val="bg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43FB719-3455-40D7-9419-75A1E8701F18}"/>
              </a:ext>
            </a:extLst>
          </p:cNvPr>
          <p:cNvPicPr>
            <a:picLocks noChangeAspect="1"/>
          </p:cNvPicPr>
          <p:nvPr/>
        </p:nvPicPr>
        <p:blipFill rotWithShape="1">
          <a:blip r:embed="rId3">
            <a:extLst>
              <a:ext uri="{28A0092B-C50C-407E-A947-70E740481C1C}">
                <a14:useLocalDpi xmlns:a14="http://schemas.microsoft.com/office/drawing/2010/main" val="0"/>
              </a:ext>
            </a:extLst>
          </a:blip>
          <a:srcRect b="6109"/>
          <a:stretch/>
        </p:blipFill>
        <p:spPr>
          <a:xfrm>
            <a:off x="8747760" y="2488222"/>
            <a:ext cx="3218071" cy="4176738"/>
          </a:xfrm>
          <a:prstGeom prst="rect">
            <a:avLst/>
          </a:prstGeom>
        </p:spPr>
      </p:pic>
      <p:sp>
        <p:nvSpPr>
          <p:cNvPr id="6" name="Speech Bubble: Oval 5">
            <a:extLst>
              <a:ext uri="{FF2B5EF4-FFF2-40B4-BE49-F238E27FC236}">
                <a16:creationId xmlns:a16="http://schemas.microsoft.com/office/drawing/2014/main" id="{BE43E918-0E1A-43C7-A691-3CACFDFB7D03}"/>
              </a:ext>
            </a:extLst>
          </p:cNvPr>
          <p:cNvSpPr/>
          <p:nvPr/>
        </p:nvSpPr>
        <p:spPr>
          <a:xfrm>
            <a:off x="1578158" y="4846320"/>
            <a:ext cx="6915602" cy="1818640"/>
          </a:xfrm>
          <a:prstGeom prst="wedgeEllipseCallout">
            <a:avLst>
              <a:gd name="adj1" fmla="val 67447"/>
              <a:gd name="adj2" fmla="val -3557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t>Μετά το λεξιλόγιο... έτοιμοι για...</a:t>
            </a:r>
          </a:p>
        </p:txBody>
      </p:sp>
    </p:spTree>
    <p:extLst>
      <p:ext uri="{BB962C8B-B14F-4D97-AF65-F5344CB8AC3E}">
        <p14:creationId xmlns:p14="http://schemas.microsoft.com/office/powerpoint/2010/main" val="1391003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randombar(horizont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82D609-771B-4BE2-B331-3CA4FEB54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24"/>
            <a:ext cx="5547360" cy="7034052"/>
          </a:xfrm>
          <a:prstGeom prst="rect">
            <a:avLst/>
          </a:prstGeom>
        </p:spPr>
      </p:pic>
      <p:sp>
        <p:nvSpPr>
          <p:cNvPr id="6" name="Speech Bubble: Oval 5">
            <a:extLst>
              <a:ext uri="{FF2B5EF4-FFF2-40B4-BE49-F238E27FC236}">
                <a16:creationId xmlns:a16="http://schemas.microsoft.com/office/drawing/2014/main" id="{7A267C22-E8AA-4269-AC25-78B326AA18FC}"/>
              </a:ext>
            </a:extLst>
          </p:cNvPr>
          <p:cNvSpPr/>
          <p:nvPr/>
        </p:nvSpPr>
        <p:spPr>
          <a:xfrm>
            <a:off x="7355657" y="237490"/>
            <a:ext cx="4517842" cy="4439920"/>
          </a:xfrm>
          <a:prstGeom prst="wedgeEllipseCallout">
            <a:avLst>
              <a:gd name="adj1" fmla="val -117120"/>
              <a:gd name="adj2" fmla="val 42543"/>
            </a:avLst>
          </a:prstGeom>
          <a:solidFill>
            <a:srgbClr val="FFB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accent3">
                  <a:lumMod val="75000"/>
                </a:schemeClr>
              </a:solidFill>
              <a:effectLst>
                <a:outerShdw blurRad="38100" dist="38100" dir="2700000" algn="tl">
                  <a:srgbClr val="000000">
                    <a:alpha val="43137"/>
                  </a:srgbClr>
                </a:outerShdw>
              </a:effectLst>
              <a:latin typeface="Baston" panose="00000500000000000000" pitchFamily="50" charset="-95"/>
            </a:endParaRPr>
          </a:p>
          <a:p>
            <a:pPr algn="ctr"/>
            <a:endParaRPr lang="en-US" sz="3600" b="1" dirty="0">
              <a:solidFill>
                <a:srgbClr val="C00000"/>
              </a:solidFill>
            </a:endParaRPr>
          </a:p>
          <a:p>
            <a:pPr algn="ctr"/>
            <a:endParaRPr lang="el-GR" sz="3600" b="1" dirty="0">
              <a:solidFill>
                <a:srgbClr val="C00000"/>
              </a:solidFill>
            </a:endParaRPr>
          </a:p>
          <a:p>
            <a:pPr algn="ctr"/>
            <a:r>
              <a:rPr lang="en-US" sz="3600" b="1" dirty="0"/>
              <a:t> </a:t>
            </a:r>
          </a:p>
          <a:p>
            <a:pPr algn="ctr"/>
            <a:endParaRPr lang="en-US" sz="3600" b="1" dirty="0"/>
          </a:p>
          <a:p>
            <a:pPr algn="ctr"/>
            <a:r>
              <a:rPr lang="en-US" sz="3600" b="1" dirty="0"/>
              <a:t> </a:t>
            </a:r>
            <a:endParaRPr lang="el-GR" sz="3600" b="1" dirty="0"/>
          </a:p>
        </p:txBody>
      </p:sp>
      <p:sp>
        <p:nvSpPr>
          <p:cNvPr id="8" name="TextBox 7">
            <a:extLst>
              <a:ext uri="{FF2B5EF4-FFF2-40B4-BE49-F238E27FC236}">
                <a16:creationId xmlns:a16="http://schemas.microsoft.com/office/drawing/2014/main" id="{F6A9EA9B-AF4A-411F-9DA1-0531A48A59A9}"/>
              </a:ext>
            </a:extLst>
          </p:cNvPr>
          <p:cNvSpPr txBox="1"/>
          <p:nvPr/>
        </p:nvSpPr>
        <p:spPr>
          <a:xfrm>
            <a:off x="7619817" y="1955572"/>
            <a:ext cx="4157162" cy="1200329"/>
          </a:xfrm>
          <a:prstGeom prst="rect">
            <a:avLst/>
          </a:prstGeom>
          <a:noFill/>
        </p:spPr>
        <p:txBody>
          <a:bodyPr wrap="square" rtlCol="0">
            <a:spAutoFit/>
          </a:bodyPr>
          <a:lstStyle/>
          <a:p>
            <a:pPr algn="ctr"/>
            <a:r>
              <a:rPr lang="el-GR" sz="3600" b="1" dirty="0">
                <a:solidFill>
                  <a:schemeClr val="bg1">
                    <a:lumMod val="65000"/>
                    <a:lumOff val="35000"/>
                  </a:schemeClr>
                </a:solidFill>
                <a:effectLst>
                  <a:outerShdw blurRad="38100" dist="38100" dir="2700000" algn="tl">
                    <a:srgbClr val="000000">
                      <a:alpha val="43137"/>
                    </a:srgbClr>
                  </a:outerShdw>
                </a:effectLst>
                <a:latin typeface="Arial Black" panose="020B0A04020102020204" pitchFamily="34" charset="0"/>
              </a:rPr>
              <a:t>... λέξη λέξη </a:t>
            </a:r>
          </a:p>
          <a:p>
            <a:pPr algn="ctr"/>
            <a:r>
              <a:rPr lang="el-GR" sz="3600" b="1" dirty="0">
                <a:solidFill>
                  <a:schemeClr val="bg1">
                    <a:lumMod val="65000"/>
                    <a:lumOff val="35000"/>
                  </a:schemeClr>
                </a:solidFill>
                <a:effectLst>
                  <a:outerShdw blurRad="38100" dist="38100" dir="2700000" algn="tl">
                    <a:srgbClr val="000000">
                      <a:alpha val="43137"/>
                    </a:srgbClr>
                  </a:outerShdw>
                </a:effectLst>
                <a:latin typeface="Arial Black" panose="020B0A04020102020204" pitchFamily="34" charset="0"/>
              </a:rPr>
              <a:t>τη μεταφραση!</a:t>
            </a:r>
          </a:p>
        </p:txBody>
      </p:sp>
      <p:sp>
        <p:nvSpPr>
          <p:cNvPr id="2" name="AutoShape 2" descr="Top 10 Most Beautiful Kids in the World Today | KnowInsiders">
            <a:extLst>
              <a:ext uri="{FF2B5EF4-FFF2-40B4-BE49-F238E27FC236}">
                <a16:creationId xmlns:a16="http://schemas.microsoft.com/office/drawing/2014/main" id="{ED7292F1-649F-44F6-B77C-9C90EFC69A6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410 Gorgeous kids ideas | beautiful children, cute kids, beautiful babies">
            <a:extLst>
              <a:ext uri="{FF2B5EF4-FFF2-40B4-BE49-F238E27FC236}">
                <a16:creationId xmlns:a16="http://schemas.microsoft.com/office/drawing/2014/main" id="{8FCD9B9B-FDD9-466A-A813-0F275008EEF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 name="AutoShape 6" descr="900+ Beautiful Children ideas | beautiful children, children, beautiful">
            <a:extLst>
              <a:ext uri="{FF2B5EF4-FFF2-40B4-BE49-F238E27FC236}">
                <a16:creationId xmlns:a16="http://schemas.microsoft.com/office/drawing/2014/main" id="{A18E9BCD-699C-4430-8D9F-9CAA63A7D443}"/>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166688293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1CE4EC-18BE-4C3D-9340-2D1AA514031B}"/>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249563" y="-3853680"/>
            <a:ext cx="7408395" cy="14811375"/>
          </a:xfrm>
          <a:prstGeom prst="rect">
            <a:avLst/>
          </a:prstGeom>
        </p:spPr>
      </p:pic>
      <p:sp>
        <p:nvSpPr>
          <p:cNvPr id="6" name="Content Placeholder 2">
            <a:extLst>
              <a:ext uri="{FF2B5EF4-FFF2-40B4-BE49-F238E27FC236}">
                <a16:creationId xmlns:a16="http://schemas.microsoft.com/office/drawing/2014/main" id="{85BCB228-C446-41CC-A980-9528878424BD}"/>
              </a:ext>
            </a:extLst>
          </p:cNvPr>
          <p:cNvSpPr txBox="1">
            <a:spLocks/>
          </p:cNvSpPr>
          <p:nvPr/>
        </p:nvSpPr>
        <p:spPr>
          <a:xfrm>
            <a:off x="1134354" y="769008"/>
            <a:ext cx="2989971" cy="61626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dirty="0">
                <a:solidFill>
                  <a:schemeClr val="bg1"/>
                </a:solidFill>
                <a:latin typeface="Calibri" panose="020F0502020204030204" pitchFamily="34" charset="0"/>
                <a:cs typeface="Calibri" panose="020F0502020204030204" pitchFamily="34" charset="0"/>
              </a:rPr>
              <a:t>Hannibal, </a:t>
            </a:r>
            <a:endParaRPr lang="el-GR"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dirty="0">
                <a:solidFill>
                  <a:schemeClr val="bg1"/>
                </a:solidFill>
                <a:latin typeface="Calibri" panose="020F0502020204030204" pitchFamily="34" charset="0"/>
                <a:cs typeface="Calibri" panose="020F0502020204030204" pitchFamily="34" charset="0"/>
              </a:rPr>
              <a:t>dux </a:t>
            </a:r>
            <a:r>
              <a:rPr lang="en-US" dirty="0" err="1">
                <a:solidFill>
                  <a:schemeClr val="bg1"/>
                </a:solidFill>
                <a:latin typeface="Calibri" panose="020F0502020204030204" pitchFamily="34" charset="0"/>
                <a:cs typeface="Calibri" panose="020F0502020204030204" pitchFamily="34" charset="0"/>
              </a:rPr>
              <a:t>Carthaginiensis</a:t>
            </a:r>
            <a:r>
              <a:rPr lang="en-US" dirty="0">
                <a:solidFill>
                  <a:schemeClr val="bg1"/>
                </a:solidFill>
                <a:latin typeface="Calibri" panose="020F0502020204030204" pitchFamily="34" charset="0"/>
                <a:cs typeface="Calibri" panose="020F0502020204030204" pitchFamily="34" charset="0"/>
              </a:rPr>
              <a:t>, </a:t>
            </a:r>
            <a:endParaRPr lang="el-GR"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dirty="0">
                <a:solidFill>
                  <a:schemeClr val="bg1"/>
                </a:solidFill>
                <a:latin typeface="Calibri" panose="020F0502020204030204" pitchFamily="34" charset="0"/>
                <a:cs typeface="Calibri" panose="020F0502020204030204" pitchFamily="34" charset="0"/>
              </a:rPr>
              <a:t>VI et XX </a:t>
            </a:r>
            <a:r>
              <a:rPr lang="en-US" dirty="0" err="1">
                <a:solidFill>
                  <a:schemeClr val="bg1"/>
                </a:solidFill>
                <a:latin typeface="Calibri" panose="020F0502020204030204" pitchFamily="34" charset="0"/>
                <a:cs typeface="Calibri" panose="020F0502020204030204" pitchFamily="34" charset="0"/>
              </a:rPr>
              <a:t>annos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natus</a:t>
            </a:r>
            <a:r>
              <a:rPr lang="en-US" dirty="0">
                <a:solidFill>
                  <a:schemeClr val="bg1"/>
                </a:solidFill>
                <a:latin typeface="Calibri" panose="020F0502020204030204" pitchFamily="34" charset="0"/>
                <a:cs typeface="Calibri" panose="020F0502020204030204" pitchFamily="34" charset="0"/>
              </a:rPr>
              <a:t>, </a:t>
            </a:r>
            <a:endParaRPr lang="el-GR"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dirty="0" err="1">
                <a:solidFill>
                  <a:schemeClr val="bg1"/>
                </a:solidFill>
                <a:latin typeface="Calibri" panose="020F0502020204030204" pitchFamily="34" charset="0"/>
                <a:cs typeface="Calibri" panose="020F0502020204030204" pitchFamily="34" charset="0"/>
              </a:rPr>
              <a:t>omnes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gentes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Hispaniae</a:t>
            </a:r>
            <a:r>
              <a:rPr lang="en-US" dirty="0">
                <a:solidFill>
                  <a:schemeClr val="bg1"/>
                </a:solidFill>
                <a:latin typeface="Calibri" panose="020F0502020204030204" pitchFamily="34" charset="0"/>
                <a:cs typeface="Calibri" panose="020F0502020204030204" pitchFamily="34" charset="0"/>
              </a:rPr>
              <a:t> </a:t>
            </a:r>
            <a:endParaRPr lang="el-GR"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dirty="0">
                <a:solidFill>
                  <a:schemeClr val="bg1"/>
                </a:solidFill>
                <a:latin typeface="Calibri" panose="020F0502020204030204" pitchFamily="34" charset="0"/>
                <a:cs typeface="Calibri" panose="020F0502020204030204" pitchFamily="34" charset="0"/>
              </a:rPr>
              <a:t>bello </a:t>
            </a:r>
            <a:endParaRPr lang="el-GR"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b="1" dirty="0" err="1">
                <a:solidFill>
                  <a:srgbClr val="990033"/>
                </a:solidFill>
                <a:latin typeface="Calibri" panose="020F0502020204030204" pitchFamily="34" charset="0"/>
                <a:cs typeface="Calibri" panose="020F0502020204030204" pitchFamily="34" charset="0"/>
              </a:rPr>
              <a:t>superāvit</a:t>
            </a:r>
            <a:r>
              <a:rPr lang="en-US" dirty="0">
                <a:solidFill>
                  <a:schemeClr val="bg1"/>
                </a:solidFill>
                <a:latin typeface="Calibri" panose="020F0502020204030204" pitchFamily="34" charset="0"/>
                <a:cs typeface="Calibri" panose="020F0502020204030204" pitchFamily="34" charset="0"/>
              </a:rPr>
              <a:t> </a:t>
            </a:r>
            <a:endParaRPr lang="el-GR"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dirty="0">
                <a:solidFill>
                  <a:schemeClr val="bg1"/>
                </a:solidFill>
                <a:latin typeface="Calibri" panose="020F0502020204030204" pitchFamily="34" charset="0"/>
                <a:cs typeface="Calibri" panose="020F0502020204030204" pitchFamily="34" charset="0"/>
              </a:rPr>
              <a:t>et </a:t>
            </a:r>
            <a:r>
              <a:rPr lang="en-US" dirty="0" err="1">
                <a:solidFill>
                  <a:schemeClr val="bg1"/>
                </a:solidFill>
                <a:latin typeface="Calibri" panose="020F0502020204030204" pitchFamily="34" charset="0"/>
                <a:cs typeface="Calibri" panose="020F0502020204030204" pitchFamily="34" charset="0"/>
              </a:rPr>
              <a:t>Saguntum</a:t>
            </a:r>
            <a:r>
              <a:rPr lang="en-US" dirty="0">
                <a:solidFill>
                  <a:schemeClr val="bg1"/>
                </a:solidFill>
                <a:latin typeface="Calibri" panose="020F0502020204030204" pitchFamily="34" charset="0"/>
                <a:cs typeface="Calibri" panose="020F0502020204030204" pitchFamily="34" charset="0"/>
              </a:rPr>
              <a:t> </a:t>
            </a:r>
            <a:endParaRPr lang="el-GR"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dirty="0">
                <a:solidFill>
                  <a:schemeClr val="bg1"/>
                </a:solidFill>
                <a:latin typeface="Calibri" panose="020F0502020204030204" pitchFamily="34" charset="0"/>
                <a:cs typeface="Calibri" panose="020F0502020204030204" pitchFamily="34" charset="0"/>
              </a:rPr>
              <a:t>vi </a:t>
            </a:r>
            <a:endParaRPr lang="el-GR"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b="1" dirty="0" err="1">
                <a:solidFill>
                  <a:srgbClr val="990033"/>
                </a:solidFill>
                <a:latin typeface="Calibri" panose="020F0502020204030204" pitchFamily="34" charset="0"/>
                <a:cs typeface="Calibri" panose="020F0502020204030204" pitchFamily="34" charset="0"/>
              </a:rPr>
              <a:t>expugnāvit</a:t>
            </a:r>
            <a:r>
              <a:rPr lang="en-US" dirty="0">
                <a:solidFill>
                  <a:schemeClr val="bg1"/>
                </a:solidFill>
                <a:latin typeface="Calibri" panose="020F0502020204030204" pitchFamily="34" charset="0"/>
                <a:cs typeface="Calibri" panose="020F0502020204030204" pitchFamily="34" charset="0"/>
              </a:rPr>
              <a:t>.</a:t>
            </a:r>
            <a:endParaRPr lang="en-US" sz="2600" b="0" dirty="0">
              <a:solidFill>
                <a:srgbClr val="111111"/>
              </a:solidFill>
              <a:effectLst/>
              <a:latin typeface="Calibri" panose="020F0502020204030204" pitchFamily="34" charset="0"/>
              <a:cs typeface="Calibri" panose="020F0502020204030204" pitchFamily="34" charset="0"/>
            </a:endParaRPr>
          </a:p>
        </p:txBody>
      </p:sp>
      <p:sp>
        <p:nvSpPr>
          <p:cNvPr id="10" name="Content Placeholder 2">
            <a:extLst>
              <a:ext uri="{FF2B5EF4-FFF2-40B4-BE49-F238E27FC236}">
                <a16:creationId xmlns:a16="http://schemas.microsoft.com/office/drawing/2014/main" id="{B47E07CC-3F37-44D4-99BC-D4413B0D82B0}"/>
              </a:ext>
            </a:extLst>
          </p:cNvPr>
          <p:cNvSpPr>
            <a:spLocks noGrp="1"/>
          </p:cNvSpPr>
          <p:nvPr>
            <p:ph idx="1"/>
          </p:nvPr>
        </p:nvSpPr>
        <p:spPr>
          <a:xfrm>
            <a:off x="7640320" y="688159"/>
            <a:ext cx="3474259" cy="6245909"/>
          </a:xfrm>
        </p:spPr>
        <p:txBody>
          <a:bodyPr>
            <a:noAutofit/>
          </a:bodyPr>
          <a:lstStyle/>
          <a:p>
            <a:pPr marL="0" indent="0">
              <a:buNone/>
            </a:pPr>
            <a:r>
              <a:rPr lang="el-GR" dirty="0">
                <a:solidFill>
                  <a:schemeClr val="bg1"/>
                </a:solidFill>
                <a:latin typeface="Calibri" panose="020F0502020204030204" pitchFamily="34" charset="0"/>
                <a:cs typeface="Calibri" panose="020F0502020204030204" pitchFamily="34" charset="0"/>
              </a:rPr>
              <a:t>Ο Αννίβας,</a:t>
            </a:r>
          </a:p>
          <a:p>
            <a:pPr marL="0" indent="0">
              <a:buNone/>
            </a:pPr>
            <a:r>
              <a:rPr lang="el-GR" dirty="0">
                <a:solidFill>
                  <a:schemeClr val="bg1"/>
                </a:solidFill>
                <a:latin typeface="Calibri" panose="020F0502020204030204" pitchFamily="34" charset="0"/>
                <a:cs typeface="Calibri" panose="020F0502020204030204" pitchFamily="34" charset="0"/>
              </a:rPr>
              <a:t>ο Καρχηδόνιος στρατηγός,</a:t>
            </a:r>
          </a:p>
          <a:p>
            <a:pPr marL="0" indent="0">
              <a:buNone/>
            </a:pPr>
            <a:r>
              <a:rPr lang="el-GR" dirty="0">
                <a:solidFill>
                  <a:schemeClr val="bg1"/>
                </a:solidFill>
                <a:latin typeface="Calibri" panose="020F0502020204030204" pitchFamily="34" charset="0"/>
                <a:cs typeface="Calibri" panose="020F0502020204030204" pitchFamily="34" charset="0"/>
              </a:rPr>
              <a:t>σε ηλικία</a:t>
            </a:r>
          </a:p>
          <a:p>
            <a:pPr marL="0" indent="0">
              <a:buNone/>
            </a:pPr>
            <a:r>
              <a:rPr lang="el-GR" dirty="0">
                <a:solidFill>
                  <a:schemeClr val="bg1"/>
                </a:solidFill>
                <a:latin typeface="Calibri" panose="020F0502020204030204" pitchFamily="34" charset="0"/>
                <a:cs typeface="Calibri" panose="020F0502020204030204" pitchFamily="34" charset="0"/>
              </a:rPr>
              <a:t>είκοσι έξι ετών</a:t>
            </a:r>
          </a:p>
          <a:p>
            <a:pPr marL="0" indent="0">
              <a:buNone/>
            </a:pPr>
            <a:r>
              <a:rPr lang="el-GR" dirty="0">
                <a:solidFill>
                  <a:schemeClr val="bg1"/>
                </a:solidFill>
                <a:latin typeface="Calibri" panose="020F0502020204030204" pitchFamily="34" charset="0"/>
                <a:cs typeface="Calibri" panose="020F0502020204030204" pitchFamily="34" charset="0"/>
              </a:rPr>
              <a:t>νίκησε στον πόλεμο</a:t>
            </a:r>
          </a:p>
          <a:p>
            <a:pPr marL="0" indent="0">
              <a:buNone/>
            </a:pPr>
            <a:r>
              <a:rPr lang="el-GR" dirty="0">
                <a:solidFill>
                  <a:schemeClr val="bg1"/>
                </a:solidFill>
                <a:latin typeface="Calibri" panose="020F0502020204030204" pitchFamily="34" charset="0"/>
                <a:cs typeface="Calibri" panose="020F0502020204030204" pitchFamily="34" charset="0"/>
              </a:rPr>
              <a:t>όλα τα έθνη </a:t>
            </a:r>
            <a:endParaRPr lang="en-US" dirty="0">
              <a:solidFill>
                <a:schemeClr val="bg1"/>
              </a:solidFill>
              <a:latin typeface="Calibri" panose="020F0502020204030204" pitchFamily="34" charset="0"/>
              <a:cs typeface="Calibri" panose="020F0502020204030204" pitchFamily="34" charset="0"/>
            </a:endParaRPr>
          </a:p>
          <a:p>
            <a:pPr marL="0" indent="0">
              <a:buNone/>
            </a:pPr>
            <a:r>
              <a:rPr lang="el-GR" dirty="0">
                <a:solidFill>
                  <a:schemeClr val="bg1"/>
                </a:solidFill>
                <a:latin typeface="Calibri" panose="020F0502020204030204" pitchFamily="34" charset="0"/>
                <a:cs typeface="Calibri" panose="020F0502020204030204" pitchFamily="34" charset="0"/>
              </a:rPr>
              <a:t>της Ισπανίας</a:t>
            </a:r>
          </a:p>
          <a:p>
            <a:pPr marL="0" indent="0">
              <a:buNone/>
            </a:pPr>
            <a:r>
              <a:rPr lang="el-GR" dirty="0">
                <a:solidFill>
                  <a:schemeClr val="bg1"/>
                </a:solidFill>
                <a:latin typeface="Calibri" panose="020F0502020204030204" pitchFamily="34" charset="0"/>
                <a:cs typeface="Calibri" panose="020F0502020204030204" pitchFamily="34" charset="0"/>
              </a:rPr>
              <a:t>και κυρίευσε</a:t>
            </a:r>
          </a:p>
          <a:p>
            <a:pPr marL="0" indent="0">
              <a:buNone/>
            </a:pPr>
            <a:r>
              <a:rPr lang="el-GR" dirty="0">
                <a:solidFill>
                  <a:schemeClr val="bg1"/>
                </a:solidFill>
                <a:latin typeface="Calibri" panose="020F0502020204030204" pitchFamily="34" charset="0"/>
                <a:cs typeface="Calibri" panose="020F0502020204030204" pitchFamily="34" charset="0"/>
              </a:rPr>
              <a:t>το Σάγουντο </a:t>
            </a:r>
          </a:p>
          <a:p>
            <a:pPr marL="0" indent="0">
              <a:buNone/>
            </a:pPr>
            <a:r>
              <a:rPr lang="el-GR" dirty="0">
                <a:solidFill>
                  <a:schemeClr val="bg1"/>
                </a:solidFill>
                <a:latin typeface="Calibri" panose="020F0502020204030204" pitchFamily="34" charset="0"/>
                <a:cs typeface="Calibri" panose="020F0502020204030204" pitchFamily="34" charset="0"/>
              </a:rPr>
              <a:t>με τη βία.</a:t>
            </a:r>
          </a:p>
        </p:txBody>
      </p:sp>
      <p:sp>
        <p:nvSpPr>
          <p:cNvPr id="7" name="Content Placeholder 2">
            <a:extLst>
              <a:ext uri="{FF2B5EF4-FFF2-40B4-BE49-F238E27FC236}">
                <a16:creationId xmlns:a16="http://schemas.microsoft.com/office/drawing/2014/main" id="{9077BC94-A460-4473-AA01-15DADB6756E4}"/>
              </a:ext>
            </a:extLst>
          </p:cNvPr>
          <p:cNvSpPr txBox="1">
            <a:spLocks/>
          </p:cNvSpPr>
          <p:nvPr/>
        </p:nvSpPr>
        <p:spPr>
          <a:xfrm>
            <a:off x="4124325" y="685798"/>
            <a:ext cx="2733675" cy="62459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100"/>
              </a:lnSpc>
              <a:spcBef>
                <a:spcPts val="0"/>
              </a:spcBef>
              <a:spcAft>
                <a:spcPts val="500"/>
              </a:spcAft>
              <a:buFont typeface="Arial" panose="020B0604020202020204" pitchFamily="34" charset="0"/>
              <a:buNone/>
            </a:pPr>
            <a:r>
              <a:rPr lang="el-GR" dirty="0">
                <a:solidFill>
                  <a:schemeClr val="bg1"/>
                </a:solidFill>
                <a:latin typeface="Calibri" panose="020F0502020204030204" pitchFamily="34" charset="0"/>
                <a:cs typeface="Calibri" panose="020F0502020204030204" pitchFamily="34" charset="0"/>
              </a:rPr>
              <a:t>Ο Αννίβας,</a:t>
            </a:r>
          </a:p>
          <a:p>
            <a:pPr marL="0" indent="0">
              <a:lnSpc>
                <a:spcPts val="3100"/>
              </a:lnSpc>
              <a:spcBef>
                <a:spcPts val="0"/>
              </a:spcBef>
              <a:spcAft>
                <a:spcPts val="500"/>
              </a:spcAft>
              <a:buFont typeface="Arial" panose="020B0604020202020204" pitchFamily="34" charset="0"/>
              <a:buNone/>
            </a:pPr>
            <a:r>
              <a:rPr lang="el-GR" dirty="0">
                <a:solidFill>
                  <a:schemeClr val="bg1"/>
                </a:solidFill>
                <a:latin typeface="Calibri" panose="020F0502020204030204" pitchFamily="34" charset="0"/>
                <a:cs typeface="Calibri" panose="020F0502020204030204" pitchFamily="34" charset="0"/>
              </a:rPr>
              <a:t>ηγεμόνας</a:t>
            </a:r>
          </a:p>
          <a:p>
            <a:pPr marL="0" indent="0">
              <a:lnSpc>
                <a:spcPts val="3100"/>
              </a:lnSpc>
              <a:spcBef>
                <a:spcPts val="0"/>
              </a:spcBef>
              <a:spcAft>
                <a:spcPts val="500"/>
              </a:spcAft>
              <a:buFont typeface="Arial" panose="020B0604020202020204" pitchFamily="34" charset="0"/>
              <a:buNone/>
            </a:pPr>
            <a:r>
              <a:rPr lang="el-GR" dirty="0">
                <a:solidFill>
                  <a:schemeClr val="bg1"/>
                </a:solidFill>
                <a:latin typeface="Calibri" panose="020F0502020204030204" pitchFamily="34" charset="0"/>
                <a:cs typeface="Calibri" panose="020F0502020204030204" pitchFamily="34" charset="0"/>
              </a:rPr>
              <a:t>Καρχηδόνιος,</a:t>
            </a:r>
          </a:p>
          <a:p>
            <a:pPr marL="0" indent="0">
              <a:lnSpc>
                <a:spcPts val="3100"/>
              </a:lnSpc>
              <a:spcBef>
                <a:spcPts val="0"/>
              </a:spcBef>
              <a:spcAft>
                <a:spcPts val="500"/>
              </a:spcAft>
              <a:buFont typeface="Arial" panose="020B0604020202020204" pitchFamily="34" charset="0"/>
              <a:buNone/>
            </a:pPr>
            <a:r>
              <a:rPr lang="el-GR" dirty="0">
                <a:solidFill>
                  <a:schemeClr val="bg1"/>
                </a:solidFill>
                <a:latin typeface="Calibri" panose="020F0502020204030204" pitchFamily="34" charset="0"/>
                <a:cs typeface="Calibri" panose="020F0502020204030204" pitchFamily="34" charset="0"/>
              </a:rPr>
              <a:t>στα εικοσιέξι του</a:t>
            </a:r>
          </a:p>
          <a:p>
            <a:pPr marL="0" indent="0">
              <a:lnSpc>
                <a:spcPts val="3100"/>
              </a:lnSpc>
              <a:spcBef>
                <a:spcPts val="0"/>
              </a:spcBef>
              <a:spcAft>
                <a:spcPts val="500"/>
              </a:spcAft>
              <a:buFont typeface="Arial" panose="020B0604020202020204" pitchFamily="34" charset="0"/>
              <a:buNone/>
            </a:pPr>
            <a:r>
              <a:rPr lang="el-GR" dirty="0">
                <a:solidFill>
                  <a:schemeClr val="bg1"/>
                </a:solidFill>
                <a:latin typeface="Calibri" panose="020F0502020204030204" pitchFamily="34" charset="0"/>
                <a:cs typeface="Calibri" panose="020F0502020204030204" pitchFamily="34" charset="0"/>
              </a:rPr>
              <a:t>χρόνια</a:t>
            </a:r>
          </a:p>
          <a:p>
            <a:pPr marL="0" indent="0">
              <a:lnSpc>
                <a:spcPts val="3100"/>
              </a:lnSpc>
              <a:spcBef>
                <a:spcPts val="0"/>
              </a:spcBef>
              <a:spcAft>
                <a:spcPts val="500"/>
              </a:spcAft>
              <a:buFont typeface="Arial" panose="020B0604020202020204" pitchFamily="34" charset="0"/>
              <a:buNone/>
            </a:pPr>
            <a:r>
              <a:rPr lang="el-GR" dirty="0">
                <a:solidFill>
                  <a:schemeClr val="bg1"/>
                </a:solidFill>
                <a:latin typeface="Calibri" panose="020F0502020204030204" pitchFamily="34" charset="0"/>
                <a:cs typeface="Calibri" panose="020F0502020204030204" pitchFamily="34" charset="0"/>
              </a:rPr>
              <a:t>όλα τα έθνη</a:t>
            </a:r>
          </a:p>
          <a:p>
            <a:pPr marL="0" indent="0">
              <a:lnSpc>
                <a:spcPts val="3100"/>
              </a:lnSpc>
              <a:spcBef>
                <a:spcPts val="0"/>
              </a:spcBef>
              <a:spcAft>
                <a:spcPts val="500"/>
              </a:spcAft>
              <a:buFont typeface="Arial" panose="020B0604020202020204" pitchFamily="34" charset="0"/>
              <a:buNone/>
            </a:pPr>
            <a:r>
              <a:rPr lang="el-GR" dirty="0">
                <a:solidFill>
                  <a:schemeClr val="bg1"/>
                </a:solidFill>
                <a:latin typeface="Calibri" panose="020F0502020204030204" pitchFamily="34" charset="0"/>
                <a:cs typeface="Calibri" panose="020F0502020204030204" pitchFamily="34" charset="0"/>
              </a:rPr>
              <a:t>της Ισπανίας</a:t>
            </a:r>
          </a:p>
          <a:p>
            <a:pPr marL="0" indent="0">
              <a:lnSpc>
                <a:spcPts val="3100"/>
              </a:lnSpc>
              <a:spcBef>
                <a:spcPts val="0"/>
              </a:spcBef>
              <a:spcAft>
                <a:spcPts val="500"/>
              </a:spcAft>
              <a:buFont typeface="Arial" panose="020B0604020202020204" pitchFamily="34" charset="0"/>
              <a:buNone/>
            </a:pPr>
            <a:r>
              <a:rPr lang="el-GR" dirty="0">
                <a:solidFill>
                  <a:schemeClr val="bg1"/>
                </a:solidFill>
                <a:latin typeface="Calibri" panose="020F0502020204030204" pitchFamily="34" charset="0"/>
                <a:cs typeface="Calibri" panose="020F0502020204030204" pitchFamily="34" charset="0"/>
              </a:rPr>
              <a:t>στον πόλεμο</a:t>
            </a:r>
          </a:p>
          <a:p>
            <a:pPr marL="0" indent="0">
              <a:lnSpc>
                <a:spcPts val="3100"/>
              </a:lnSpc>
              <a:spcBef>
                <a:spcPts val="0"/>
              </a:spcBef>
              <a:spcAft>
                <a:spcPts val="500"/>
              </a:spcAft>
              <a:buFont typeface="Arial" panose="020B0604020202020204" pitchFamily="34" charset="0"/>
              <a:buNone/>
            </a:pPr>
            <a:r>
              <a:rPr lang="el-GR" b="1" dirty="0">
                <a:solidFill>
                  <a:srgbClr val="990033"/>
                </a:solidFill>
                <a:latin typeface="Calibri" panose="020F0502020204030204" pitchFamily="34" charset="0"/>
                <a:cs typeface="Calibri" panose="020F0502020204030204" pitchFamily="34" charset="0"/>
              </a:rPr>
              <a:t>νίκησε</a:t>
            </a:r>
          </a:p>
          <a:p>
            <a:pPr marL="0" indent="0">
              <a:lnSpc>
                <a:spcPts val="3100"/>
              </a:lnSpc>
              <a:spcBef>
                <a:spcPts val="0"/>
              </a:spcBef>
              <a:spcAft>
                <a:spcPts val="500"/>
              </a:spcAft>
              <a:buFont typeface="Arial" panose="020B0604020202020204" pitchFamily="34" charset="0"/>
              <a:buNone/>
            </a:pPr>
            <a:r>
              <a:rPr lang="el-GR" dirty="0">
                <a:solidFill>
                  <a:schemeClr val="bg1"/>
                </a:solidFill>
                <a:latin typeface="Calibri" panose="020F0502020204030204" pitchFamily="34" charset="0"/>
                <a:cs typeface="Calibri" panose="020F0502020204030204" pitchFamily="34" charset="0"/>
              </a:rPr>
              <a:t>και το Σάγουντο</a:t>
            </a:r>
          </a:p>
          <a:p>
            <a:pPr marL="0" indent="0">
              <a:lnSpc>
                <a:spcPts val="3100"/>
              </a:lnSpc>
              <a:spcBef>
                <a:spcPts val="0"/>
              </a:spcBef>
              <a:spcAft>
                <a:spcPts val="500"/>
              </a:spcAft>
              <a:buFont typeface="Arial" panose="020B0604020202020204" pitchFamily="34" charset="0"/>
              <a:buNone/>
            </a:pPr>
            <a:r>
              <a:rPr lang="el-GR" dirty="0">
                <a:solidFill>
                  <a:schemeClr val="bg1"/>
                </a:solidFill>
                <a:latin typeface="Calibri" panose="020F0502020204030204" pitchFamily="34" charset="0"/>
                <a:cs typeface="Calibri" panose="020F0502020204030204" pitchFamily="34" charset="0"/>
              </a:rPr>
              <a:t>με τη βία</a:t>
            </a:r>
          </a:p>
          <a:p>
            <a:pPr marL="0" indent="0">
              <a:lnSpc>
                <a:spcPts val="3100"/>
              </a:lnSpc>
              <a:spcBef>
                <a:spcPts val="0"/>
              </a:spcBef>
              <a:spcAft>
                <a:spcPts val="500"/>
              </a:spcAft>
              <a:buFont typeface="Arial" panose="020B0604020202020204" pitchFamily="34" charset="0"/>
              <a:buNone/>
            </a:pPr>
            <a:r>
              <a:rPr lang="el-GR" b="1" dirty="0">
                <a:solidFill>
                  <a:srgbClr val="990033"/>
                </a:solidFill>
                <a:latin typeface="Calibri" panose="020F0502020204030204" pitchFamily="34" charset="0"/>
                <a:cs typeface="Calibri" panose="020F0502020204030204" pitchFamily="34" charset="0"/>
              </a:rPr>
              <a:t>κυρίευσε</a:t>
            </a:r>
            <a:r>
              <a:rPr lang="el-GR" dirty="0">
                <a:solidFill>
                  <a:schemeClr val="bg1"/>
                </a:solidFill>
                <a:latin typeface="Calibri" panose="020F0502020204030204" pitchFamily="34" charset="0"/>
                <a:cs typeface="Calibri" panose="020F0502020204030204" pitchFamily="34" charset="0"/>
              </a:rPr>
              <a:t>.</a:t>
            </a:r>
          </a:p>
          <a:p>
            <a:pPr marL="0" indent="0">
              <a:lnSpc>
                <a:spcPts val="3100"/>
              </a:lnSpc>
              <a:spcBef>
                <a:spcPts val="0"/>
              </a:spcBef>
              <a:buFont typeface="Arial" panose="020B0604020202020204" pitchFamily="34" charset="0"/>
              <a:buNone/>
            </a:pPr>
            <a:endParaRPr lang="el-GR" sz="27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03492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left)">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left)">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ipe(left)">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wipe(left)">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wipe(left)">
                                      <p:cBhvr>
                                        <p:cTn id="47" dur="500"/>
                                        <p:tgtEl>
                                          <p:spTgt spid="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xEl>
                                              <p:pRg st="8" end="8"/>
                                            </p:txEl>
                                          </p:spTgt>
                                        </p:tgtEl>
                                        <p:attrNameLst>
                                          <p:attrName>style.visibility</p:attrName>
                                        </p:attrNameLst>
                                      </p:cBhvr>
                                      <p:to>
                                        <p:strVal val="visible"/>
                                      </p:to>
                                    </p:set>
                                    <p:animEffect transition="in" filter="wipe(left)">
                                      <p:cBhvr>
                                        <p:cTn id="52" dur="500"/>
                                        <p:tgtEl>
                                          <p:spTgt spid="7">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
                                            <p:txEl>
                                              <p:pRg st="9" end="9"/>
                                            </p:txEl>
                                          </p:spTgt>
                                        </p:tgtEl>
                                        <p:attrNameLst>
                                          <p:attrName>style.visibility</p:attrName>
                                        </p:attrNameLst>
                                      </p:cBhvr>
                                      <p:to>
                                        <p:strVal val="visible"/>
                                      </p:to>
                                    </p:set>
                                    <p:animEffect transition="in" filter="wipe(left)">
                                      <p:cBhvr>
                                        <p:cTn id="57" dur="500"/>
                                        <p:tgtEl>
                                          <p:spTgt spid="7">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
                                            <p:txEl>
                                              <p:pRg st="10" end="10"/>
                                            </p:txEl>
                                          </p:spTgt>
                                        </p:tgtEl>
                                        <p:attrNameLst>
                                          <p:attrName>style.visibility</p:attrName>
                                        </p:attrNameLst>
                                      </p:cBhvr>
                                      <p:to>
                                        <p:strVal val="visible"/>
                                      </p:to>
                                    </p:set>
                                    <p:animEffect transition="in" filter="wipe(left)">
                                      <p:cBhvr>
                                        <p:cTn id="62" dur="500"/>
                                        <p:tgtEl>
                                          <p:spTgt spid="7">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
                                            <p:txEl>
                                              <p:pRg st="11" end="11"/>
                                            </p:txEl>
                                          </p:spTgt>
                                        </p:tgtEl>
                                        <p:attrNameLst>
                                          <p:attrName>style.visibility</p:attrName>
                                        </p:attrNameLst>
                                      </p:cBhvr>
                                      <p:to>
                                        <p:strVal val="visible"/>
                                      </p:to>
                                    </p:set>
                                    <p:animEffect transition="in" filter="wipe(left)">
                                      <p:cBhvr>
                                        <p:cTn id="67" dur="500"/>
                                        <p:tgtEl>
                                          <p:spTgt spid="7">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0">
                                            <p:txEl>
                                              <p:pRg st="0" end="0"/>
                                            </p:txEl>
                                          </p:spTgt>
                                        </p:tgtEl>
                                        <p:attrNameLst>
                                          <p:attrName>style.visibility</p:attrName>
                                        </p:attrNameLst>
                                      </p:cBhvr>
                                      <p:to>
                                        <p:strVal val="visible"/>
                                      </p:to>
                                    </p:set>
                                    <p:animEffect transition="in" filter="wipe(left)">
                                      <p:cBhvr>
                                        <p:cTn id="72" dur="500"/>
                                        <p:tgtEl>
                                          <p:spTgt spid="10">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0">
                                            <p:txEl>
                                              <p:pRg st="1" end="1"/>
                                            </p:txEl>
                                          </p:spTgt>
                                        </p:tgtEl>
                                        <p:attrNameLst>
                                          <p:attrName>style.visibility</p:attrName>
                                        </p:attrNameLst>
                                      </p:cBhvr>
                                      <p:to>
                                        <p:strVal val="visible"/>
                                      </p:to>
                                    </p:set>
                                    <p:animEffect transition="in" filter="wipe(left)">
                                      <p:cBhvr>
                                        <p:cTn id="77" dur="500"/>
                                        <p:tgtEl>
                                          <p:spTgt spid="10">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txEl>
                                              <p:pRg st="2" end="2"/>
                                            </p:txEl>
                                          </p:spTgt>
                                        </p:tgtEl>
                                        <p:attrNameLst>
                                          <p:attrName>style.visibility</p:attrName>
                                        </p:attrNameLst>
                                      </p:cBhvr>
                                      <p:to>
                                        <p:strVal val="visible"/>
                                      </p:to>
                                    </p:set>
                                    <p:animEffect transition="in" filter="wipe(left)">
                                      <p:cBhvr>
                                        <p:cTn id="82" dur="500"/>
                                        <p:tgtEl>
                                          <p:spTgt spid="10">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0">
                                            <p:txEl>
                                              <p:pRg st="3" end="3"/>
                                            </p:txEl>
                                          </p:spTgt>
                                        </p:tgtEl>
                                        <p:attrNameLst>
                                          <p:attrName>style.visibility</p:attrName>
                                        </p:attrNameLst>
                                      </p:cBhvr>
                                      <p:to>
                                        <p:strVal val="visible"/>
                                      </p:to>
                                    </p:set>
                                    <p:animEffect transition="in" filter="wipe(left)">
                                      <p:cBhvr>
                                        <p:cTn id="87" dur="500"/>
                                        <p:tgtEl>
                                          <p:spTgt spid="10">
                                            <p:txEl>
                                              <p:pRg st="3" end="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0">
                                            <p:txEl>
                                              <p:pRg st="4" end="4"/>
                                            </p:txEl>
                                          </p:spTgt>
                                        </p:tgtEl>
                                        <p:attrNameLst>
                                          <p:attrName>style.visibility</p:attrName>
                                        </p:attrNameLst>
                                      </p:cBhvr>
                                      <p:to>
                                        <p:strVal val="visible"/>
                                      </p:to>
                                    </p:set>
                                    <p:animEffect transition="in" filter="wipe(left)">
                                      <p:cBhvr>
                                        <p:cTn id="92" dur="500"/>
                                        <p:tgtEl>
                                          <p:spTgt spid="10">
                                            <p:txEl>
                                              <p:pRg st="4" end="4"/>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0">
                                            <p:txEl>
                                              <p:pRg st="5" end="5"/>
                                            </p:txEl>
                                          </p:spTgt>
                                        </p:tgtEl>
                                        <p:attrNameLst>
                                          <p:attrName>style.visibility</p:attrName>
                                        </p:attrNameLst>
                                      </p:cBhvr>
                                      <p:to>
                                        <p:strVal val="visible"/>
                                      </p:to>
                                    </p:set>
                                    <p:animEffect transition="in" filter="wipe(left)">
                                      <p:cBhvr>
                                        <p:cTn id="97" dur="500"/>
                                        <p:tgtEl>
                                          <p:spTgt spid="10">
                                            <p:txEl>
                                              <p:pRg st="5" end="5"/>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0">
                                            <p:txEl>
                                              <p:pRg st="6" end="6"/>
                                            </p:txEl>
                                          </p:spTgt>
                                        </p:tgtEl>
                                        <p:attrNameLst>
                                          <p:attrName>style.visibility</p:attrName>
                                        </p:attrNameLst>
                                      </p:cBhvr>
                                      <p:to>
                                        <p:strVal val="visible"/>
                                      </p:to>
                                    </p:set>
                                    <p:animEffect transition="in" filter="wipe(left)">
                                      <p:cBhvr>
                                        <p:cTn id="102" dur="500"/>
                                        <p:tgtEl>
                                          <p:spTgt spid="10">
                                            <p:txEl>
                                              <p:pRg st="6" end="6"/>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0">
                                            <p:txEl>
                                              <p:pRg st="7" end="7"/>
                                            </p:txEl>
                                          </p:spTgt>
                                        </p:tgtEl>
                                        <p:attrNameLst>
                                          <p:attrName>style.visibility</p:attrName>
                                        </p:attrNameLst>
                                      </p:cBhvr>
                                      <p:to>
                                        <p:strVal val="visible"/>
                                      </p:to>
                                    </p:set>
                                    <p:animEffect transition="in" filter="wipe(left)">
                                      <p:cBhvr>
                                        <p:cTn id="107" dur="500"/>
                                        <p:tgtEl>
                                          <p:spTgt spid="10">
                                            <p:txEl>
                                              <p:pRg st="7" end="7"/>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10">
                                            <p:txEl>
                                              <p:pRg st="8" end="8"/>
                                            </p:txEl>
                                          </p:spTgt>
                                        </p:tgtEl>
                                        <p:attrNameLst>
                                          <p:attrName>style.visibility</p:attrName>
                                        </p:attrNameLst>
                                      </p:cBhvr>
                                      <p:to>
                                        <p:strVal val="visible"/>
                                      </p:to>
                                    </p:set>
                                    <p:animEffect transition="in" filter="wipe(left)">
                                      <p:cBhvr>
                                        <p:cTn id="112" dur="500"/>
                                        <p:tgtEl>
                                          <p:spTgt spid="10">
                                            <p:txEl>
                                              <p:pRg st="8" end="8"/>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0">
                                            <p:txEl>
                                              <p:pRg st="9" end="9"/>
                                            </p:txEl>
                                          </p:spTgt>
                                        </p:tgtEl>
                                        <p:attrNameLst>
                                          <p:attrName>style.visibility</p:attrName>
                                        </p:attrNameLst>
                                      </p:cBhvr>
                                      <p:to>
                                        <p:strVal val="visible"/>
                                      </p:to>
                                    </p:set>
                                    <p:animEffect transition="in" filter="wipe(left)">
                                      <p:cBhvr>
                                        <p:cTn id="117"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build="p"/>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1CE4EC-18BE-4C3D-9340-2D1AA514031B}"/>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232631" y="-3825147"/>
            <a:ext cx="7492976" cy="14630400"/>
          </a:xfrm>
          <a:prstGeom prst="rect">
            <a:avLst/>
          </a:prstGeom>
        </p:spPr>
      </p:pic>
      <p:sp>
        <p:nvSpPr>
          <p:cNvPr id="3" name="Content Placeholder 2">
            <a:extLst>
              <a:ext uri="{FF2B5EF4-FFF2-40B4-BE49-F238E27FC236}">
                <a16:creationId xmlns:a16="http://schemas.microsoft.com/office/drawing/2014/main" id="{CBDBAA77-1AAC-4EBE-AA14-664EE6A8DE0C}"/>
              </a:ext>
            </a:extLst>
          </p:cNvPr>
          <p:cNvSpPr>
            <a:spLocks noGrp="1"/>
          </p:cNvSpPr>
          <p:nvPr>
            <p:ph idx="1"/>
          </p:nvPr>
        </p:nvSpPr>
        <p:spPr>
          <a:xfrm>
            <a:off x="4000683" y="243254"/>
            <a:ext cx="3956869" cy="6614746"/>
          </a:xfrm>
        </p:spPr>
        <p:txBody>
          <a:bodyPr>
            <a:noAutofit/>
          </a:bodyPr>
          <a:lstStyle/>
          <a:p>
            <a:pPr marL="0" indent="0">
              <a:lnSpc>
                <a:spcPts val="3000"/>
              </a:lnSpc>
              <a:spcBef>
                <a:spcPts val="0"/>
              </a:spcBef>
              <a:buNone/>
            </a:pPr>
            <a:r>
              <a:rPr lang="el-GR" sz="2400" dirty="0">
                <a:solidFill>
                  <a:schemeClr val="bg1"/>
                </a:solidFill>
                <a:latin typeface="Calibri" panose="020F0502020204030204" pitchFamily="34" charset="0"/>
                <a:cs typeface="Calibri" panose="020F0502020204030204" pitchFamily="34" charset="0"/>
              </a:rPr>
              <a:t>Αργότερα τις Άλπεις</a:t>
            </a:r>
          </a:p>
          <a:p>
            <a:pPr marL="0" indent="0">
              <a:lnSpc>
                <a:spcPts val="3000"/>
              </a:lnSpc>
              <a:spcBef>
                <a:spcPts val="0"/>
              </a:spcBef>
              <a:buNone/>
            </a:pPr>
            <a:r>
              <a:rPr lang="el-GR" sz="2400" dirty="0">
                <a:solidFill>
                  <a:schemeClr val="bg1"/>
                </a:solidFill>
                <a:latin typeface="Calibri" panose="020F0502020204030204" pitchFamily="34" charset="0"/>
                <a:cs typeface="Calibri" panose="020F0502020204030204" pitchFamily="34" charset="0"/>
              </a:rPr>
              <a:t>που την Ιταλία</a:t>
            </a:r>
          </a:p>
          <a:p>
            <a:pPr marL="0" indent="0">
              <a:lnSpc>
                <a:spcPts val="3000"/>
              </a:lnSpc>
              <a:spcBef>
                <a:spcPts val="0"/>
              </a:spcBef>
              <a:buNone/>
            </a:pPr>
            <a:r>
              <a:rPr lang="el-GR" sz="2400" dirty="0">
                <a:solidFill>
                  <a:schemeClr val="bg1"/>
                </a:solidFill>
                <a:latin typeface="Calibri" panose="020F0502020204030204" pitchFamily="34" charset="0"/>
                <a:cs typeface="Calibri" panose="020F0502020204030204" pitchFamily="34" charset="0"/>
              </a:rPr>
              <a:t>από τη Γαλατία</a:t>
            </a:r>
          </a:p>
          <a:p>
            <a:pPr marL="0" indent="0">
              <a:lnSpc>
                <a:spcPts val="3000"/>
              </a:lnSpc>
              <a:spcBef>
                <a:spcPts val="0"/>
              </a:spcBef>
              <a:buNone/>
            </a:pPr>
            <a:r>
              <a:rPr lang="el-GR" sz="2400" b="1" dirty="0">
                <a:solidFill>
                  <a:srgbClr val="990033"/>
                </a:solidFill>
                <a:latin typeface="Calibri" panose="020F0502020204030204" pitchFamily="34" charset="0"/>
                <a:cs typeface="Calibri" panose="020F0502020204030204" pitchFamily="34" charset="0"/>
              </a:rPr>
              <a:t>χωρίζουν</a:t>
            </a:r>
            <a:r>
              <a:rPr lang="el-GR" sz="2400" dirty="0">
                <a:solidFill>
                  <a:schemeClr val="bg1"/>
                </a:solidFill>
                <a:latin typeface="Calibri" panose="020F0502020204030204" pitchFamily="34" charset="0"/>
                <a:cs typeface="Calibri" panose="020F0502020204030204" pitchFamily="34" charset="0"/>
              </a:rPr>
              <a:t>,</a:t>
            </a:r>
          </a:p>
          <a:p>
            <a:pPr marL="0" indent="0">
              <a:lnSpc>
                <a:spcPts val="3000"/>
              </a:lnSpc>
              <a:spcBef>
                <a:spcPts val="0"/>
              </a:spcBef>
              <a:buNone/>
            </a:pPr>
            <a:r>
              <a:rPr lang="el-GR" sz="2400" dirty="0">
                <a:solidFill>
                  <a:schemeClr val="bg1"/>
                </a:solidFill>
                <a:latin typeface="Calibri" panose="020F0502020204030204" pitchFamily="34" charset="0"/>
                <a:cs typeface="Calibri" panose="020F0502020204030204" pitchFamily="34" charset="0"/>
              </a:rPr>
              <a:t>με ελέφαντες</a:t>
            </a:r>
          </a:p>
          <a:p>
            <a:pPr marL="0" indent="0">
              <a:lnSpc>
                <a:spcPts val="3000"/>
              </a:lnSpc>
              <a:spcBef>
                <a:spcPts val="0"/>
              </a:spcBef>
              <a:buNone/>
            </a:pPr>
            <a:r>
              <a:rPr lang="el-GR" sz="2400" b="1" dirty="0">
                <a:solidFill>
                  <a:srgbClr val="990033"/>
                </a:solidFill>
                <a:latin typeface="Calibri" panose="020F0502020204030204" pitchFamily="34" charset="0"/>
                <a:cs typeface="Calibri" panose="020F0502020204030204" pitchFamily="34" charset="0"/>
              </a:rPr>
              <a:t>πέρασε</a:t>
            </a:r>
            <a:r>
              <a:rPr lang="el-GR" sz="2400" dirty="0">
                <a:solidFill>
                  <a:schemeClr val="bg1"/>
                </a:solidFill>
                <a:latin typeface="Calibri" panose="020F0502020204030204" pitchFamily="34" charset="0"/>
                <a:cs typeface="Calibri" panose="020F0502020204030204" pitchFamily="34" charset="0"/>
              </a:rPr>
              <a:t>.</a:t>
            </a:r>
          </a:p>
          <a:p>
            <a:pPr marL="0" indent="0">
              <a:lnSpc>
                <a:spcPts val="3000"/>
              </a:lnSpc>
              <a:spcBef>
                <a:spcPts val="0"/>
              </a:spcBef>
              <a:buNone/>
            </a:pPr>
            <a:r>
              <a:rPr lang="el-GR" sz="2400" dirty="0">
                <a:solidFill>
                  <a:schemeClr val="bg1"/>
                </a:solidFill>
                <a:latin typeface="Calibri" panose="020F0502020204030204" pitchFamily="34" charset="0"/>
                <a:cs typeface="Calibri" panose="020F0502020204030204" pitchFamily="34" charset="0"/>
              </a:rPr>
              <a:t>Όταν</a:t>
            </a:r>
          </a:p>
          <a:p>
            <a:pPr marL="0" indent="0">
              <a:lnSpc>
                <a:spcPts val="3000"/>
              </a:lnSpc>
              <a:spcBef>
                <a:spcPts val="0"/>
              </a:spcBef>
              <a:buNone/>
            </a:pPr>
            <a:r>
              <a:rPr lang="el-GR" sz="2400" dirty="0">
                <a:solidFill>
                  <a:schemeClr val="bg1"/>
                </a:solidFill>
                <a:latin typeface="Calibri" panose="020F0502020204030204" pitchFamily="34" charset="0"/>
                <a:cs typeface="Calibri" panose="020F0502020204030204" pitchFamily="34" charset="0"/>
              </a:rPr>
              <a:t>στην Ιταλία</a:t>
            </a:r>
          </a:p>
          <a:p>
            <a:pPr marL="0" indent="0">
              <a:lnSpc>
                <a:spcPts val="3000"/>
              </a:lnSpc>
              <a:spcBef>
                <a:spcPts val="0"/>
              </a:spcBef>
              <a:buNone/>
            </a:pPr>
            <a:r>
              <a:rPr lang="el-GR" sz="2400" b="1" dirty="0">
                <a:solidFill>
                  <a:srgbClr val="990033"/>
                </a:solidFill>
                <a:latin typeface="Calibri" panose="020F0502020204030204" pitchFamily="34" charset="0"/>
                <a:cs typeface="Calibri" panose="020F0502020204030204" pitchFamily="34" charset="0"/>
              </a:rPr>
              <a:t>ήταν</a:t>
            </a:r>
            <a:r>
              <a:rPr lang="el-GR" sz="2400" dirty="0">
                <a:solidFill>
                  <a:schemeClr val="bg1"/>
                </a:solidFill>
                <a:latin typeface="Calibri" panose="020F0502020204030204" pitchFamily="34" charset="0"/>
                <a:cs typeface="Calibri" panose="020F0502020204030204" pitchFamily="34" charset="0"/>
              </a:rPr>
              <a:t>,</a:t>
            </a:r>
          </a:p>
          <a:p>
            <a:pPr marL="0" indent="0">
              <a:lnSpc>
                <a:spcPts val="3000"/>
              </a:lnSpc>
              <a:spcBef>
                <a:spcPts val="0"/>
              </a:spcBef>
              <a:buNone/>
            </a:pPr>
            <a:r>
              <a:rPr lang="el-GR" sz="2400" dirty="0">
                <a:solidFill>
                  <a:schemeClr val="bg1"/>
                </a:solidFill>
                <a:latin typeface="Calibri" panose="020F0502020204030204" pitchFamily="34" charset="0"/>
                <a:cs typeface="Calibri" panose="020F0502020204030204" pitchFamily="34" charset="0"/>
              </a:rPr>
              <a:t>κοντά στον Τίκινο,</a:t>
            </a:r>
          </a:p>
          <a:p>
            <a:pPr marL="0" indent="0">
              <a:lnSpc>
                <a:spcPts val="3000"/>
              </a:lnSpc>
              <a:spcBef>
                <a:spcPts val="0"/>
              </a:spcBef>
              <a:buNone/>
            </a:pPr>
            <a:r>
              <a:rPr lang="el-GR" sz="2400" dirty="0">
                <a:solidFill>
                  <a:schemeClr val="bg1"/>
                </a:solidFill>
                <a:latin typeface="Calibri" panose="020F0502020204030204" pitchFamily="34" charset="0"/>
                <a:cs typeface="Calibri" panose="020F0502020204030204" pitchFamily="34" charset="0"/>
              </a:rPr>
              <a:t>τον Τρεβία,</a:t>
            </a:r>
          </a:p>
          <a:p>
            <a:pPr marL="0" indent="0">
              <a:lnSpc>
                <a:spcPts val="3000"/>
              </a:lnSpc>
              <a:spcBef>
                <a:spcPts val="0"/>
              </a:spcBef>
              <a:buNone/>
            </a:pPr>
            <a:r>
              <a:rPr lang="el-GR" sz="2400" dirty="0">
                <a:solidFill>
                  <a:schemeClr val="bg1"/>
                </a:solidFill>
                <a:latin typeface="Calibri" panose="020F0502020204030204" pitchFamily="34" charset="0"/>
                <a:cs typeface="Calibri" panose="020F0502020204030204" pitchFamily="34" charset="0"/>
              </a:rPr>
              <a:t>την Τρασιμένη</a:t>
            </a:r>
          </a:p>
          <a:p>
            <a:pPr marL="0" indent="0">
              <a:lnSpc>
                <a:spcPts val="3000"/>
              </a:lnSpc>
              <a:spcBef>
                <a:spcPts val="0"/>
              </a:spcBef>
              <a:buNone/>
            </a:pPr>
            <a:r>
              <a:rPr lang="el-GR" sz="2400" dirty="0">
                <a:solidFill>
                  <a:schemeClr val="bg1"/>
                </a:solidFill>
                <a:latin typeface="Calibri" panose="020F0502020204030204" pitchFamily="34" charset="0"/>
                <a:cs typeface="Calibri" panose="020F0502020204030204" pitchFamily="34" charset="0"/>
              </a:rPr>
              <a:t>και τις Κάννες,</a:t>
            </a:r>
          </a:p>
          <a:p>
            <a:pPr marL="0" indent="0">
              <a:lnSpc>
                <a:spcPts val="3000"/>
              </a:lnSpc>
              <a:spcBef>
                <a:spcPts val="0"/>
              </a:spcBef>
              <a:buNone/>
            </a:pPr>
            <a:r>
              <a:rPr lang="el-GR" sz="2400" dirty="0">
                <a:solidFill>
                  <a:schemeClr val="bg1"/>
                </a:solidFill>
                <a:latin typeface="Calibri" panose="020F0502020204030204" pitchFamily="34" charset="0"/>
                <a:cs typeface="Calibri" panose="020F0502020204030204" pitchFamily="34" charset="0"/>
              </a:rPr>
              <a:t>τις στρατιωτικές δυνάμεις</a:t>
            </a:r>
          </a:p>
          <a:p>
            <a:pPr marL="0" indent="0">
              <a:lnSpc>
                <a:spcPts val="3000"/>
              </a:lnSpc>
              <a:spcBef>
                <a:spcPts val="0"/>
              </a:spcBef>
              <a:buNone/>
            </a:pPr>
            <a:r>
              <a:rPr lang="el-GR" sz="2400" dirty="0">
                <a:solidFill>
                  <a:schemeClr val="bg1"/>
                </a:solidFill>
                <a:latin typeface="Calibri" panose="020F0502020204030204" pitchFamily="34" charset="0"/>
                <a:cs typeface="Calibri" panose="020F0502020204030204" pitchFamily="34" charset="0"/>
              </a:rPr>
              <a:t>των Ρωμαίων</a:t>
            </a:r>
          </a:p>
          <a:p>
            <a:pPr marL="0" indent="0">
              <a:lnSpc>
                <a:spcPts val="3000"/>
              </a:lnSpc>
              <a:spcBef>
                <a:spcPts val="0"/>
              </a:spcBef>
              <a:buNone/>
            </a:pPr>
            <a:r>
              <a:rPr lang="el-GR" sz="2400" b="1" dirty="0">
                <a:solidFill>
                  <a:srgbClr val="990033"/>
                </a:solidFill>
                <a:latin typeface="Calibri" panose="020F0502020204030204" pitchFamily="34" charset="0"/>
                <a:cs typeface="Calibri" panose="020F0502020204030204" pitchFamily="34" charset="0"/>
              </a:rPr>
              <a:t>κατατρόπωσε</a:t>
            </a:r>
            <a:r>
              <a:rPr lang="el-GR" sz="2400" dirty="0">
                <a:solidFill>
                  <a:schemeClr val="bg1"/>
                </a:solidFill>
                <a:latin typeface="Calibri" panose="020F0502020204030204" pitchFamily="34" charset="0"/>
                <a:cs typeface="Calibri" panose="020F0502020204030204" pitchFamily="34" charset="0"/>
              </a:rPr>
              <a:t> </a:t>
            </a:r>
          </a:p>
          <a:p>
            <a:pPr marL="0" indent="0">
              <a:lnSpc>
                <a:spcPts val="3000"/>
              </a:lnSpc>
              <a:spcBef>
                <a:spcPts val="0"/>
              </a:spcBef>
              <a:buNone/>
            </a:pPr>
            <a:r>
              <a:rPr lang="el-GR" sz="2400" dirty="0">
                <a:solidFill>
                  <a:schemeClr val="bg1"/>
                </a:solidFill>
                <a:latin typeface="Calibri" panose="020F0502020204030204" pitchFamily="34" charset="0"/>
                <a:cs typeface="Calibri" panose="020F0502020204030204" pitchFamily="34" charset="0"/>
              </a:rPr>
              <a:t>και </a:t>
            </a:r>
            <a:r>
              <a:rPr lang="el-GR" sz="2400" b="1" dirty="0">
                <a:solidFill>
                  <a:srgbClr val="990033"/>
                </a:solidFill>
                <a:latin typeface="Calibri" panose="020F0502020204030204" pitchFamily="34" charset="0"/>
                <a:cs typeface="Calibri" panose="020F0502020204030204" pitchFamily="34" charset="0"/>
              </a:rPr>
              <a:t>εξολόθρευσε</a:t>
            </a:r>
            <a:r>
              <a:rPr lang="el-GR" sz="2400" dirty="0">
                <a:solidFill>
                  <a:schemeClr val="bg1"/>
                </a:solidFill>
                <a:latin typeface="Calibri" panose="020F0502020204030204" pitchFamily="34" charset="0"/>
                <a:cs typeface="Calibri" panose="020F0502020204030204" pitchFamily="34" charset="0"/>
              </a:rPr>
              <a:t>.</a:t>
            </a:r>
          </a:p>
          <a:p>
            <a:pPr marL="0" indent="0">
              <a:lnSpc>
                <a:spcPct val="100000"/>
              </a:lnSpc>
              <a:spcBef>
                <a:spcPts val="0"/>
              </a:spcBef>
              <a:buNone/>
            </a:pPr>
            <a:endParaRPr lang="el-GR" dirty="0">
              <a:solidFill>
                <a:schemeClr val="bg1"/>
              </a:solidFill>
            </a:endParaRPr>
          </a:p>
        </p:txBody>
      </p:sp>
      <p:sp>
        <p:nvSpPr>
          <p:cNvPr id="6" name="Content Placeholder 2">
            <a:extLst>
              <a:ext uri="{FF2B5EF4-FFF2-40B4-BE49-F238E27FC236}">
                <a16:creationId xmlns:a16="http://schemas.microsoft.com/office/drawing/2014/main" id="{85BCB228-C446-41CC-A980-9528878424BD}"/>
              </a:ext>
            </a:extLst>
          </p:cNvPr>
          <p:cNvSpPr txBox="1">
            <a:spLocks/>
          </p:cNvSpPr>
          <p:nvPr/>
        </p:nvSpPr>
        <p:spPr>
          <a:xfrm>
            <a:off x="982654" y="123825"/>
            <a:ext cx="3540954" cy="66147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600" dirty="0" err="1">
                <a:solidFill>
                  <a:schemeClr val="bg1"/>
                </a:solidFill>
                <a:latin typeface="Calibri" panose="020F0502020204030204" pitchFamily="34" charset="0"/>
                <a:cs typeface="Calibri" panose="020F0502020204030204" pitchFamily="34" charset="0"/>
              </a:rPr>
              <a:t>Postea</a:t>
            </a:r>
            <a:r>
              <a:rPr lang="en-US" sz="2600" dirty="0">
                <a:solidFill>
                  <a:schemeClr val="bg1"/>
                </a:solidFill>
                <a:latin typeface="Calibri" panose="020F0502020204030204" pitchFamily="34" charset="0"/>
                <a:cs typeface="Calibri" panose="020F0502020204030204" pitchFamily="34" charset="0"/>
              </a:rPr>
              <a:t> Alpes,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dirty="0" err="1">
                <a:solidFill>
                  <a:schemeClr val="bg1"/>
                </a:solidFill>
                <a:latin typeface="Calibri" panose="020F0502020204030204" pitchFamily="34" charset="0"/>
                <a:cs typeface="Calibri" panose="020F0502020204030204" pitchFamily="34" charset="0"/>
              </a:rPr>
              <a:t>quae</a:t>
            </a:r>
            <a:r>
              <a:rPr lang="en-US" sz="2600" dirty="0">
                <a:solidFill>
                  <a:schemeClr val="bg1"/>
                </a:solidFill>
                <a:latin typeface="Calibri" panose="020F0502020204030204" pitchFamily="34" charset="0"/>
                <a:cs typeface="Calibri" panose="020F0502020204030204" pitchFamily="34" charset="0"/>
              </a:rPr>
              <a:t> </a:t>
            </a:r>
            <a:r>
              <a:rPr lang="en-US" sz="2600" dirty="0" err="1">
                <a:solidFill>
                  <a:schemeClr val="bg1"/>
                </a:solidFill>
                <a:latin typeface="Calibri" panose="020F0502020204030204" pitchFamily="34" charset="0"/>
                <a:cs typeface="Calibri" panose="020F0502020204030204" pitchFamily="34" charset="0"/>
              </a:rPr>
              <a:t>Italiam</a:t>
            </a:r>
            <a:r>
              <a:rPr lang="en-US" sz="2600" dirty="0">
                <a:solidFill>
                  <a:schemeClr val="bg1"/>
                </a:solidFill>
                <a:latin typeface="Calibri" panose="020F0502020204030204" pitchFamily="34" charset="0"/>
                <a:cs typeface="Calibri" panose="020F0502020204030204" pitchFamily="34" charset="0"/>
              </a:rPr>
              <a:t>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dirty="0">
                <a:solidFill>
                  <a:schemeClr val="bg1"/>
                </a:solidFill>
                <a:latin typeface="Calibri" panose="020F0502020204030204" pitchFamily="34" charset="0"/>
                <a:cs typeface="Calibri" panose="020F0502020204030204" pitchFamily="34" charset="0"/>
              </a:rPr>
              <a:t>ab </a:t>
            </a:r>
            <a:r>
              <a:rPr lang="en-US" sz="2600" dirty="0" err="1">
                <a:solidFill>
                  <a:schemeClr val="bg1"/>
                </a:solidFill>
                <a:latin typeface="Calibri" panose="020F0502020204030204" pitchFamily="34" charset="0"/>
                <a:cs typeface="Calibri" panose="020F0502020204030204" pitchFamily="34" charset="0"/>
              </a:rPr>
              <a:t>Galliā</a:t>
            </a:r>
            <a:r>
              <a:rPr lang="en-US" sz="2600" dirty="0">
                <a:solidFill>
                  <a:schemeClr val="bg1"/>
                </a:solidFill>
                <a:latin typeface="Calibri" panose="020F0502020204030204" pitchFamily="34" charset="0"/>
                <a:cs typeface="Calibri" panose="020F0502020204030204" pitchFamily="34" charset="0"/>
              </a:rPr>
              <a:t>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b="1" dirty="0" err="1">
                <a:solidFill>
                  <a:srgbClr val="990033"/>
                </a:solidFill>
                <a:latin typeface="Calibri" panose="020F0502020204030204" pitchFamily="34" charset="0"/>
                <a:cs typeface="Calibri" panose="020F0502020204030204" pitchFamily="34" charset="0"/>
              </a:rPr>
              <a:t>seiungunt</a:t>
            </a:r>
            <a:r>
              <a:rPr lang="en-US" sz="2600" dirty="0">
                <a:solidFill>
                  <a:schemeClr val="bg1"/>
                </a:solidFill>
                <a:latin typeface="Calibri" panose="020F0502020204030204" pitchFamily="34" charset="0"/>
                <a:cs typeface="Calibri" panose="020F0502020204030204" pitchFamily="34" charset="0"/>
              </a:rPr>
              <a:t>,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dirty="0">
                <a:solidFill>
                  <a:schemeClr val="bg1"/>
                </a:solidFill>
                <a:latin typeface="Calibri" panose="020F0502020204030204" pitchFamily="34" charset="0"/>
                <a:cs typeface="Calibri" panose="020F0502020204030204" pitchFamily="34" charset="0"/>
              </a:rPr>
              <a:t>cum </a:t>
            </a:r>
            <a:r>
              <a:rPr lang="en-US" sz="2600" dirty="0" err="1">
                <a:solidFill>
                  <a:schemeClr val="bg1"/>
                </a:solidFill>
                <a:latin typeface="Calibri" panose="020F0502020204030204" pitchFamily="34" charset="0"/>
                <a:cs typeface="Calibri" panose="020F0502020204030204" pitchFamily="34" charset="0"/>
              </a:rPr>
              <a:t>elephantis</a:t>
            </a:r>
            <a:r>
              <a:rPr lang="en-US" sz="2600" dirty="0">
                <a:solidFill>
                  <a:schemeClr val="bg1"/>
                </a:solidFill>
                <a:latin typeface="Calibri" panose="020F0502020204030204" pitchFamily="34" charset="0"/>
                <a:cs typeface="Calibri" panose="020F0502020204030204" pitchFamily="34" charset="0"/>
              </a:rPr>
              <a:t>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b="1" dirty="0" err="1">
                <a:solidFill>
                  <a:srgbClr val="990033"/>
                </a:solidFill>
                <a:latin typeface="Calibri" panose="020F0502020204030204" pitchFamily="34" charset="0"/>
                <a:cs typeface="Calibri" panose="020F0502020204030204" pitchFamily="34" charset="0"/>
              </a:rPr>
              <a:t>transiit</a:t>
            </a:r>
            <a:r>
              <a:rPr lang="en-US" sz="2600" dirty="0">
                <a:solidFill>
                  <a:schemeClr val="bg1"/>
                </a:solidFill>
                <a:latin typeface="Calibri" panose="020F0502020204030204" pitchFamily="34" charset="0"/>
                <a:cs typeface="Calibri" panose="020F0502020204030204" pitchFamily="34" charset="0"/>
              </a:rPr>
              <a:t>.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dirty="0">
                <a:solidFill>
                  <a:schemeClr val="bg1"/>
                </a:solidFill>
                <a:latin typeface="Calibri" panose="020F0502020204030204" pitchFamily="34" charset="0"/>
                <a:cs typeface="Calibri" panose="020F0502020204030204" pitchFamily="34" charset="0"/>
              </a:rPr>
              <a:t>Ubi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dirty="0">
                <a:solidFill>
                  <a:schemeClr val="bg1"/>
                </a:solidFill>
                <a:latin typeface="Calibri" panose="020F0502020204030204" pitchFamily="34" charset="0"/>
                <a:cs typeface="Calibri" panose="020F0502020204030204" pitchFamily="34" charset="0"/>
              </a:rPr>
              <a:t>in </a:t>
            </a:r>
            <a:r>
              <a:rPr lang="en-US" sz="2600" dirty="0" err="1">
                <a:solidFill>
                  <a:schemeClr val="bg1"/>
                </a:solidFill>
                <a:latin typeface="Calibri" panose="020F0502020204030204" pitchFamily="34" charset="0"/>
                <a:cs typeface="Calibri" panose="020F0502020204030204" pitchFamily="34" charset="0"/>
              </a:rPr>
              <a:t>Italiā</a:t>
            </a:r>
            <a:r>
              <a:rPr lang="en-US" sz="2600" dirty="0">
                <a:solidFill>
                  <a:schemeClr val="bg1"/>
                </a:solidFill>
                <a:latin typeface="Calibri" panose="020F0502020204030204" pitchFamily="34" charset="0"/>
                <a:cs typeface="Calibri" panose="020F0502020204030204" pitchFamily="34" charset="0"/>
              </a:rPr>
              <a:t>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b="1" dirty="0" err="1">
                <a:solidFill>
                  <a:srgbClr val="990033"/>
                </a:solidFill>
                <a:latin typeface="Calibri" panose="020F0502020204030204" pitchFamily="34" charset="0"/>
                <a:cs typeface="Calibri" panose="020F0502020204030204" pitchFamily="34" charset="0"/>
              </a:rPr>
              <a:t>fuit</a:t>
            </a:r>
            <a:r>
              <a:rPr lang="en-US" sz="2600" dirty="0">
                <a:solidFill>
                  <a:schemeClr val="bg1"/>
                </a:solidFill>
                <a:latin typeface="Calibri" panose="020F0502020204030204" pitchFamily="34" charset="0"/>
                <a:cs typeface="Calibri" panose="020F0502020204030204" pitchFamily="34" charset="0"/>
              </a:rPr>
              <a:t>,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dirty="0">
                <a:solidFill>
                  <a:schemeClr val="bg1"/>
                </a:solidFill>
                <a:latin typeface="Calibri" panose="020F0502020204030204" pitchFamily="34" charset="0"/>
                <a:cs typeface="Calibri" panose="020F0502020204030204" pitchFamily="34" charset="0"/>
              </a:rPr>
              <a:t>apud </a:t>
            </a:r>
            <a:r>
              <a:rPr lang="en-US" sz="2600" dirty="0" err="1">
                <a:solidFill>
                  <a:schemeClr val="bg1"/>
                </a:solidFill>
                <a:latin typeface="Calibri" panose="020F0502020204030204" pitchFamily="34" charset="0"/>
                <a:cs typeface="Calibri" panose="020F0502020204030204" pitchFamily="34" charset="0"/>
              </a:rPr>
              <a:t>Ticīnum</a:t>
            </a:r>
            <a:r>
              <a:rPr lang="en-US" sz="2600" dirty="0">
                <a:solidFill>
                  <a:schemeClr val="bg1"/>
                </a:solidFill>
                <a:latin typeface="Calibri" panose="020F0502020204030204" pitchFamily="34" charset="0"/>
                <a:cs typeface="Calibri" panose="020F0502020204030204" pitchFamily="34" charset="0"/>
              </a:rPr>
              <a:t>,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dirty="0" err="1">
                <a:solidFill>
                  <a:schemeClr val="bg1"/>
                </a:solidFill>
                <a:latin typeface="Calibri" panose="020F0502020204030204" pitchFamily="34" charset="0"/>
                <a:cs typeface="Calibri" panose="020F0502020204030204" pitchFamily="34" charset="0"/>
              </a:rPr>
              <a:t>Trebiam</a:t>
            </a:r>
            <a:r>
              <a:rPr lang="en-US" sz="2600" dirty="0">
                <a:solidFill>
                  <a:schemeClr val="bg1"/>
                </a:solidFill>
                <a:latin typeface="Calibri" panose="020F0502020204030204" pitchFamily="34" charset="0"/>
                <a:cs typeface="Calibri" panose="020F0502020204030204" pitchFamily="34" charset="0"/>
              </a:rPr>
              <a:t>,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dirty="0" err="1">
                <a:solidFill>
                  <a:schemeClr val="bg1"/>
                </a:solidFill>
                <a:latin typeface="Calibri" panose="020F0502020204030204" pitchFamily="34" charset="0"/>
                <a:cs typeface="Calibri" panose="020F0502020204030204" pitchFamily="34" charset="0"/>
              </a:rPr>
              <a:t>Trasumēnum</a:t>
            </a:r>
            <a:r>
              <a:rPr lang="en-US" sz="2600" dirty="0">
                <a:solidFill>
                  <a:schemeClr val="bg1"/>
                </a:solidFill>
                <a:latin typeface="Calibri" panose="020F0502020204030204" pitchFamily="34" charset="0"/>
                <a:cs typeface="Calibri" panose="020F0502020204030204" pitchFamily="34" charset="0"/>
              </a:rPr>
              <a:t>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dirty="0">
                <a:solidFill>
                  <a:schemeClr val="bg1"/>
                </a:solidFill>
                <a:latin typeface="Calibri" panose="020F0502020204030204" pitchFamily="34" charset="0"/>
                <a:cs typeface="Calibri" panose="020F0502020204030204" pitchFamily="34" charset="0"/>
              </a:rPr>
              <a:t>et Cannas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dirty="0" err="1">
                <a:solidFill>
                  <a:schemeClr val="bg1"/>
                </a:solidFill>
                <a:latin typeface="Calibri" panose="020F0502020204030204" pitchFamily="34" charset="0"/>
                <a:cs typeface="Calibri" panose="020F0502020204030204" pitchFamily="34" charset="0"/>
              </a:rPr>
              <a:t>copias</a:t>
            </a:r>
            <a:r>
              <a:rPr lang="en-US" sz="2600" dirty="0">
                <a:solidFill>
                  <a:schemeClr val="bg1"/>
                </a:solidFill>
                <a:latin typeface="Calibri" panose="020F0502020204030204" pitchFamily="34" charset="0"/>
                <a:cs typeface="Calibri" panose="020F0502020204030204" pitchFamily="34" charset="0"/>
              </a:rPr>
              <a:t>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dirty="0" err="1">
                <a:solidFill>
                  <a:schemeClr val="bg1"/>
                </a:solidFill>
                <a:latin typeface="Calibri" panose="020F0502020204030204" pitchFamily="34" charset="0"/>
                <a:cs typeface="Calibri" panose="020F0502020204030204" pitchFamily="34" charset="0"/>
              </a:rPr>
              <a:t>Rōmanōrum</a:t>
            </a:r>
            <a:r>
              <a:rPr lang="en-US" sz="2600" dirty="0">
                <a:solidFill>
                  <a:schemeClr val="bg1"/>
                </a:solidFill>
                <a:latin typeface="Calibri" panose="020F0502020204030204" pitchFamily="34" charset="0"/>
                <a:cs typeface="Calibri" panose="020F0502020204030204" pitchFamily="34" charset="0"/>
              </a:rPr>
              <a:t>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b="1" dirty="0" err="1">
                <a:solidFill>
                  <a:srgbClr val="990033"/>
                </a:solidFill>
                <a:latin typeface="Calibri" panose="020F0502020204030204" pitchFamily="34" charset="0"/>
                <a:cs typeface="Calibri" panose="020F0502020204030204" pitchFamily="34" charset="0"/>
              </a:rPr>
              <a:t>profligāvit</a:t>
            </a:r>
            <a:r>
              <a:rPr lang="en-US" sz="2600" dirty="0">
                <a:solidFill>
                  <a:schemeClr val="bg1"/>
                </a:solidFill>
                <a:latin typeface="Calibri" panose="020F0502020204030204" pitchFamily="34" charset="0"/>
                <a:cs typeface="Calibri" panose="020F0502020204030204" pitchFamily="34" charset="0"/>
              </a:rPr>
              <a:t>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dirty="0">
                <a:solidFill>
                  <a:schemeClr val="bg1"/>
                </a:solidFill>
                <a:latin typeface="Calibri" panose="020F0502020204030204" pitchFamily="34" charset="0"/>
                <a:cs typeface="Calibri" panose="020F0502020204030204" pitchFamily="34" charset="0"/>
              </a:rPr>
              <a:t>et </a:t>
            </a:r>
            <a:r>
              <a:rPr lang="en-US" sz="2600" b="1" dirty="0" err="1">
                <a:solidFill>
                  <a:srgbClr val="990033"/>
                </a:solidFill>
                <a:latin typeface="Calibri" panose="020F0502020204030204" pitchFamily="34" charset="0"/>
                <a:cs typeface="Calibri" panose="020F0502020204030204" pitchFamily="34" charset="0"/>
              </a:rPr>
              <a:t>delēvit</a:t>
            </a:r>
            <a:r>
              <a:rPr lang="en-US" sz="2600" dirty="0">
                <a:solidFill>
                  <a:schemeClr val="bg1"/>
                </a:solidFill>
                <a:latin typeface="Calibri" panose="020F0502020204030204" pitchFamily="34" charset="0"/>
                <a:cs typeface="Calibri" panose="020F0502020204030204" pitchFamily="34" charset="0"/>
              </a:rPr>
              <a:t>.</a:t>
            </a:r>
            <a:endParaRPr lang="en-US" sz="2600" b="0" dirty="0">
              <a:solidFill>
                <a:srgbClr val="111111"/>
              </a:solidFill>
              <a:effectLst/>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DDD022D9-7CDC-49BC-BE13-4706935D07D9}"/>
              </a:ext>
            </a:extLst>
          </p:cNvPr>
          <p:cNvSpPr txBox="1">
            <a:spLocks/>
          </p:cNvSpPr>
          <p:nvPr/>
        </p:nvSpPr>
        <p:spPr>
          <a:xfrm>
            <a:off x="7820026" y="383458"/>
            <a:ext cx="3540954" cy="63551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400" dirty="0">
                <a:solidFill>
                  <a:schemeClr val="bg1"/>
                </a:solidFill>
                <a:latin typeface="Calibri" panose="020F0502020204030204" pitchFamily="34" charset="0"/>
                <a:cs typeface="Calibri" panose="020F0502020204030204" pitchFamily="34" charset="0"/>
              </a:rPr>
              <a:t>Αργότερα πέρασε</a:t>
            </a:r>
          </a:p>
          <a:p>
            <a:pPr marL="0" indent="0">
              <a:buNone/>
            </a:pPr>
            <a:r>
              <a:rPr lang="el-GR" sz="2400" dirty="0">
                <a:solidFill>
                  <a:schemeClr val="bg1"/>
                </a:solidFill>
                <a:latin typeface="Calibri" panose="020F0502020204030204" pitchFamily="34" charset="0"/>
                <a:cs typeface="Calibri" panose="020F0502020204030204" pitchFamily="34" charset="0"/>
              </a:rPr>
              <a:t>με ελέφαντες τις Άλπεις,</a:t>
            </a:r>
          </a:p>
          <a:p>
            <a:pPr marL="0" indent="0">
              <a:buNone/>
            </a:pPr>
            <a:r>
              <a:rPr lang="el-GR" sz="2400" dirty="0">
                <a:solidFill>
                  <a:schemeClr val="bg1"/>
                </a:solidFill>
                <a:latin typeface="Calibri" panose="020F0502020204030204" pitchFamily="34" charset="0"/>
                <a:cs typeface="Calibri" panose="020F0502020204030204" pitchFamily="34" charset="0"/>
              </a:rPr>
              <a:t>οι οποίες χωρίζουν</a:t>
            </a:r>
          </a:p>
          <a:p>
            <a:pPr marL="0" indent="0">
              <a:buNone/>
            </a:pPr>
            <a:r>
              <a:rPr lang="el-GR" sz="2400" dirty="0">
                <a:solidFill>
                  <a:schemeClr val="bg1"/>
                </a:solidFill>
                <a:latin typeface="Calibri" panose="020F0502020204030204" pitchFamily="34" charset="0"/>
                <a:cs typeface="Calibri" panose="020F0502020204030204" pitchFamily="34" charset="0"/>
              </a:rPr>
              <a:t>την Ιταλία από τη Γαλατία.</a:t>
            </a:r>
          </a:p>
          <a:p>
            <a:pPr marL="0" indent="0">
              <a:buNone/>
            </a:pPr>
            <a:r>
              <a:rPr lang="el-GR" sz="2400" dirty="0">
                <a:solidFill>
                  <a:schemeClr val="bg1"/>
                </a:solidFill>
                <a:latin typeface="Calibri" panose="020F0502020204030204" pitchFamily="34" charset="0"/>
                <a:cs typeface="Calibri" panose="020F0502020204030204" pitchFamily="34" charset="0"/>
              </a:rPr>
              <a:t>Όταν βρέθηκε στην Ιταλία,</a:t>
            </a:r>
          </a:p>
          <a:p>
            <a:pPr marL="0" indent="0">
              <a:buNone/>
            </a:pPr>
            <a:r>
              <a:rPr lang="el-GR" sz="2400" dirty="0">
                <a:solidFill>
                  <a:schemeClr val="bg1"/>
                </a:solidFill>
                <a:latin typeface="Calibri" panose="020F0502020204030204" pitchFamily="34" charset="0"/>
                <a:cs typeface="Calibri" panose="020F0502020204030204" pitchFamily="34" charset="0"/>
              </a:rPr>
              <a:t>κατατρόπωσε και εξολόθρευσε</a:t>
            </a:r>
          </a:p>
          <a:p>
            <a:pPr marL="0" indent="0">
              <a:buNone/>
            </a:pPr>
            <a:r>
              <a:rPr lang="el-GR" sz="2400" dirty="0">
                <a:solidFill>
                  <a:schemeClr val="bg1"/>
                </a:solidFill>
                <a:latin typeface="Calibri" panose="020F0502020204030204" pitchFamily="34" charset="0"/>
                <a:cs typeface="Calibri" panose="020F0502020204030204" pitchFamily="34" charset="0"/>
              </a:rPr>
              <a:t>τις στρατιωτικές δυνάμεις</a:t>
            </a:r>
          </a:p>
          <a:p>
            <a:pPr marL="0" indent="0">
              <a:buNone/>
            </a:pPr>
            <a:r>
              <a:rPr lang="el-GR" sz="2400" dirty="0">
                <a:solidFill>
                  <a:schemeClr val="bg1"/>
                </a:solidFill>
                <a:latin typeface="Calibri" panose="020F0502020204030204" pitchFamily="34" charset="0"/>
                <a:cs typeface="Calibri" panose="020F0502020204030204" pitchFamily="34" charset="0"/>
              </a:rPr>
              <a:t>των Ρωμαίων</a:t>
            </a:r>
          </a:p>
          <a:p>
            <a:pPr marL="0" indent="0">
              <a:buNone/>
            </a:pPr>
            <a:r>
              <a:rPr lang="el-GR" sz="2400" dirty="0">
                <a:solidFill>
                  <a:schemeClr val="bg1"/>
                </a:solidFill>
                <a:latin typeface="Calibri" panose="020F0502020204030204" pitchFamily="34" charset="0"/>
                <a:cs typeface="Calibri" panose="020F0502020204030204" pitchFamily="34" charset="0"/>
              </a:rPr>
              <a:t>κοντά στον (ποταμό) Τίκινο,</a:t>
            </a:r>
          </a:p>
          <a:p>
            <a:pPr marL="0" indent="0">
              <a:buNone/>
            </a:pPr>
            <a:r>
              <a:rPr lang="el-GR" sz="2400" dirty="0">
                <a:solidFill>
                  <a:schemeClr val="bg1"/>
                </a:solidFill>
                <a:latin typeface="Calibri" panose="020F0502020204030204" pitchFamily="34" charset="0"/>
                <a:cs typeface="Calibri" panose="020F0502020204030204" pitchFamily="34" charset="0"/>
              </a:rPr>
              <a:t>τον (ποταμό) Τρεβία,</a:t>
            </a:r>
          </a:p>
          <a:p>
            <a:pPr marL="0" indent="0">
              <a:buNone/>
            </a:pPr>
            <a:r>
              <a:rPr lang="el-GR" sz="2400" dirty="0">
                <a:solidFill>
                  <a:schemeClr val="bg1"/>
                </a:solidFill>
                <a:latin typeface="Calibri" panose="020F0502020204030204" pitchFamily="34" charset="0"/>
                <a:cs typeface="Calibri" panose="020F0502020204030204" pitchFamily="34" charset="0"/>
              </a:rPr>
              <a:t>τη (λίμνη) Τρασιμένη</a:t>
            </a:r>
          </a:p>
          <a:p>
            <a:pPr marL="0" indent="0">
              <a:buNone/>
            </a:pPr>
            <a:r>
              <a:rPr lang="el-GR" sz="2400" dirty="0">
                <a:solidFill>
                  <a:schemeClr val="bg1"/>
                </a:solidFill>
                <a:latin typeface="Calibri" panose="020F0502020204030204" pitchFamily="34" charset="0"/>
                <a:cs typeface="Calibri" panose="020F0502020204030204" pitchFamily="34" charset="0"/>
              </a:rPr>
              <a:t>και τις Κάννες.</a:t>
            </a:r>
            <a:endParaRPr lang="en-US"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37231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left)">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left)">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wipe(left)">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wipe(left)">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wipe(left)">
                                      <p:cBhvr>
                                        <p:cTn id="72" dur="500"/>
                                        <p:tgtEl>
                                          <p:spTgt spid="3">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wipe(left)">
                                      <p:cBhvr>
                                        <p:cTn id="77" dur="500"/>
                                        <p:tgtEl>
                                          <p:spTgt spid="3">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
                                            <p:txEl>
                                              <p:pRg st="14" end="14"/>
                                            </p:txEl>
                                          </p:spTgt>
                                        </p:tgtEl>
                                        <p:attrNameLst>
                                          <p:attrName>style.visibility</p:attrName>
                                        </p:attrNameLst>
                                      </p:cBhvr>
                                      <p:to>
                                        <p:strVal val="visible"/>
                                      </p:to>
                                    </p:set>
                                    <p:animEffect transition="in" filter="wipe(left)">
                                      <p:cBhvr>
                                        <p:cTn id="82" dur="500"/>
                                        <p:tgtEl>
                                          <p:spTgt spid="3">
                                            <p:txEl>
                                              <p:pRg st="14" end="1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
                                            <p:txEl>
                                              <p:pRg st="15" end="15"/>
                                            </p:txEl>
                                          </p:spTgt>
                                        </p:tgtEl>
                                        <p:attrNameLst>
                                          <p:attrName>style.visibility</p:attrName>
                                        </p:attrNameLst>
                                      </p:cBhvr>
                                      <p:to>
                                        <p:strVal val="visible"/>
                                      </p:to>
                                    </p:set>
                                    <p:animEffect transition="in" filter="wipe(left)">
                                      <p:cBhvr>
                                        <p:cTn id="87" dur="500"/>
                                        <p:tgtEl>
                                          <p:spTgt spid="3">
                                            <p:txEl>
                                              <p:pRg st="15" end="1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3">
                                            <p:txEl>
                                              <p:pRg st="16" end="16"/>
                                            </p:txEl>
                                          </p:spTgt>
                                        </p:tgtEl>
                                        <p:attrNameLst>
                                          <p:attrName>style.visibility</p:attrName>
                                        </p:attrNameLst>
                                      </p:cBhvr>
                                      <p:to>
                                        <p:strVal val="visible"/>
                                      </p:to>
                                    </p:set>
                                    <p:animEffect transition="in" filter="wipe(left)">
                                      <p:cBhvr>
                                        <p:cTn id="92" dur="500"/>
                                        <p:tgtEl>
                                          <p:spTgt spid="3">
                                            <p:txEl>
                                              <p:pRg st="16" end="1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7">
                                            <p:txEl>
                                              <p:pRg st="0" end="0"/>
                                            </p:txEl>
                                          </p:spTgt>
                                        </p:tgtEl>
                                        <p:attrNameLst>
                                          <p:attrName>style.visibility</p:attrName>
                                        </p:attrNameLst>
                                      </p:cBhvr>
                                      <p:to>
                                        <p:strVal val="visible"/>
                                      </p:to>
                                    </p:set>
                                    <p:animEffect transition="in" filter="wipe(left)">
                                      <p:cBhvr>
                                        <p:cTn id="97" dur="500"/>
                                        <p:tgtEl>
                                          <p:spTgt spid="7">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7">
                                            <p:txEl>
                                              <p:pRg st="1" end="1"/>
                                            </p:txEl>
                                          </p:spTgt>
                                        </p:tgtEl>
                                        <p:attrNameLst>
                                          <p:attrName>style.visibility</p:attrName>
                                        </p:attrNameLst>
                                      </p:cBhvr>
                                      <p:to>
                                        <p:strVal val="visible"/>
                                      </p:to>
                                    </p:set>
                                    <p:animEffect transition="in" filter="wipe(left)">
                                      <p:cBhvr>
                                        <p:cTn id="102" dur="500"/>
                                        <p:tgtEl>
                                          <p:spTgt spid="7">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7">
                                            <p:txEl>
                                              <p:pRg st="2" end="2"/>
                                            </p:txEl>
                                          </p:spTgt>
                                        </p:tgtEl>
                                        <p:attrNameLst>
                                          <p:attrName>style.visibility</p:attrName>
                                        </p:attrNameLst>
                                      </p:cBhvr>
                                      <p:to>
                                        <p:strVal val="visible"/>
                                      </p:to>
                                    </p:set>
                                    <p:animEffect transition="in" filter="wipe(left)">
                                      <p:cBhvr>
                                        <p:cTn id="107" dur="500"/>
                                        <p:tgtEl>
                                          <p:spTgt spid="7">
                                            <p:txEl>
                                              <p:pRg st="2" end="2"/>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7">
                                            <p:txEl>
                                              <p:pRg st="3" end="3"/>
                                            </p:txEl>
                                          </p:spTgt>
                                        </p:tgtEl>
                                        <p:attrNameLst>
                                          <p:attrName>style.visibility</p:attrName>
                                        </p:attrNameLst>
                                      </p:cBhvr>
                                      <p:to>
                                        <p:strVal val="visible"/>
                                      </p:to>
                                    </p:set>
                                    <p:animEffect transition="in" filter="wipe(left)">
                                      <p:cBhvr>
                                        <p:cTn id="112" dur="500"/>
                                        <p:tgtEl>
                                          <p:spTgt spid="7">
                                            <p:txEl>
                                              <p:pRg st="3" end="3"/>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7">
                                            <p:txEl>
                                              <p:pRg st="4" end="4"/>
                                            </p:txEl>
                                          </p:spTgt>
                                        </p:tgtEl>
                                        <p:attrNameLst>
                                          <p:attrName>style.visibility</p:attrName>
                                        </p:attrNameLst>
                                      </p:cBhvr>
                                      <p:to>
                                        <p:strVal val="visible"/>
                                      </p:to>
                                    </p:set>
                                    <p:animEffect transition="in" filter="wipe(left)">
                                      <p:cBhvr>
                                        <p:cTn id="117" dur="500"/>
                                        <p:tgtEl>
                                          <p:spTgt spid="7">
                                            <p:txEl>
                                              <p:pRg st="4" end="4"/>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7">
                                            <p:txEl>
                                              <p:pRg st="5" end="5"/>
                                            </p:txEl>
                                          </p:spTgt>
                                        </p:tgtEl>
                                        <p:attrNameLst>
                                          <p:attrName>style.visibility</p:attrName>
                                        </p:attrNameLst>
                                      </p:cBhvr>
                                      <p:to>
                                        <p:strVal val="visible"/>
                                      </p:to>
                                    </p:set>
                                    <p:animEffect transition="in" filter="wipe(left)">
                                      <p:cBhvr>
                                        <p:cTn id="122" dur="500"/>
                                        <p:tgtEl>
                                          <p:spTgt spid="7">
                                            <p:txEl>
                                              <p:pRg st="5" end="5"/>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7">
                                            <p:txEl>
                                              <p:pRg st="6" end="6"/>
                                            </p:txEl>
                                          </p:spTgt>
                                        </p:tgtEl>
                                        <p:attrNameLst>
                                          <p:attrName>style.visibility</p:attrName>
                                        </p:attrNameLst>
                                      </p:cBhvr>
                                      <p:to>
                                        <p:strVal val="visible"/>
                                      </p:to>
                                    </p:set>
                                    <p:animEffect transition="in" filter="wipe(left)">
                                      <p:cBhvr>
                                        <p:cTn id="127" dur="500"/>
                                        <p:tgtEl>
                                          <p:spTgt spid="7">
                                            <p:txEl>
                                              <p:pRg st="6" end="6"/>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7">
                                            <p:txEl>
                                              <p:pRg st="7" end="7"/>
                                            </p:txEl>
                                          </p:spTgt>
                                        </p:tgtEl>
                                        <p:attrNameLst>
                                          <p:attrName>style.visibility</p:attrName>
                                        </p:attrNameLst>
                                      </p:cBhvr>
                                      <p:to>
                                        <p:strVal val="visible"/>
                                      </p:to>
                                    </p:set>
                                    <p:animEffect transition="in" filter="wipe(left)">
                                      <p:cBhvr>
                                        <p:cTn id="132" dur="500"/>
                                        <p:tgtEl>
                                          <p:spTgt spid="7">
                                            <p:txEl>
                                              <p:pRg st="7" end="7"/>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7">
                                            <p:txEl>
                                              <p:pRg st="8" end="8"/>
                                            </p:txEl>
                                          </p:spTgt>
                                        </p:tgtEl>
                                        <p:attrNameLst>
                                          <p:attrName>style.visibility</p:attrName>
                                        </p:attrNameLst>
                                      </p:cBhvr>
                                      <p:to>
                                        <p:strVal val="visible"/>
                                      </p:to>
                                    </p:set>
                                    <p:animEffect transition="in" filter="wipe(left)">
                                      <p:cBhvr>
                                        <p:cTn id="137" dur="500"/>
                                        <p:tgtEl>
                                          <p:spTgt spid="7">
                                            <p:txEl>
                                              <p:pRg st="8" end="8"/>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7">
                                            <p:txEl>
                                              <p:pRg st="9" end="9"/>
                                            </p:txEl>
                                          </p:spTgt>
                                        </p:tgtEl>
                                        <p:attrNameLst>
                                          <p:attrName>style.visibility</p:attrName>
                                        </p:attrNameLst>
                                      </p:cBhvr>
                                      <p:to>
                                        <p:strVal val="visible"/>
                                      </p:to>
                                    </p:set>
                                    <p:animEffect transition="in" filter="wipe(left)">
                                      <p:cBhvr>
                                        <p:cTn id="142" dur="500"/>
                                        <p:tgtEl>
                                          <p:spTgt spid="7">
                                            <p:txEl>
                                              <p:pRg st="9" end="9"/>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7">
                                            <p:txEl>
                                              <p:pRg st="10" end="10"/>
                                            </p:txEl>
                                          </p:spTgt>
                                        </p:tgtEl>
                                        <p:attrNameLst>
                                          <p:attrName>style.visibility</p:attrName>
                                        </p:attrNameLst>
                                      </p:cBhvr>
                                      <p:to>
                                        <p:strVal val="visible"/>
                                      </p:to>
                                    </p:set>
                                    <p:animEffect transition="in" filter="wipe(left)">
                                      <p:cBhvr>
                                        <p:cTn id="147" dur="500"/>
                                        <p:tgtEl>
                                          <p:spTgt spid="7">
                                            <p:txEl>
                                              <p:pRg st="10" end="10"/>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7">
                                            <p:txEl>
                                              <p:pRg st="11" end="11"/>
                                            </p:txEl>
                                          </p:spTgt>
                                        </p:tgtEl>
                                        <p:attrNameLst>
                                          <p:attrName>style.visibility</p:attrName>
                                        </p:attrNameLst>
                                      </p:cBhvr>
                                      <p:to>
                                        <p:strVal val="visible"/>
                                      </p:to>
                                    </p:set>
                                    <p:animEffect transition="in" filter="wipe(left)">
                                      <p:cBhvr>
                                        <p:cTn id="152"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Λατινικά Β’ Λυκείου">
            <a:extLst>
              <a:ext uri="{FF2B5EF4-FFF2-40B4-BE49-F238E27FC236}">
                <a16:creationId xmlns:a16="http://schemas.microsoft.com/office/drawing/2014/main" id="{702D6949-1EF5-43A6-BB0F-48F130F6AC3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6528" y="0"/>
            <a:ext cx="5506064" cy="6858000"/>
          </a:xfrm>
          <a:prstGeom prst="rect">
            <a:avLst/>
          </a:prstGeom>
          <a:noFill/>
          <a:ln>
            <a:noFill/>
          </a:ln>
        </p:spPr>
      </p:pic>
      <p:pic>
        <p:nvPicPr>
          <p:cNvPr id="5" name="Picture 4" descr="Καρχηδονιακοί πόλεμοι">
            <a:extLst>
              <a:ext uri="{FF2B5EF4-FFF2-40B4-BE49-F238E27FC236}">
                <a16:creationId xmlns:a16="http://schemas.microsoft.com/office/drawing/2014/main" id="{FA1AD8AF-31FC-40D0-98DA-189EB8A09BE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44264" y="-101366"/>
            <a:ext cx="5009536" cy="6959366"/>
          </a:xfrm>
          <a:prstGeom prst="rect">
            <a:avLst/>
          </a:prstGeom>
          <a:noFill/>
          <a:ln>
            <a:noFill/>
          </a:ln>
        </p:spPr>
      </p:pic>
    </p:spTree>
    <p:extLst>
      <p:ext uri="{BB962C8B-B14F-4D97-AF65-F5344CB8AC3E}">
        <p14:creationId xmlns:p14="http://schemas.microsoft.com/office/powerpoint/2010/main" val="862169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1CE4EC-18BE-4C3D-9340-2D1AA514031B}"/>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457452" y="-3548066"/>
            <a:ext cx="7277100" cy="14144631"/>
          </a:xfrm>
          <a:prstGeom prst="rect">
            <a:avLst/>
          </a:prstGeom>
        </p:spPr>
      </p:pic>
      <p:sp>
        <p:nvSpPr>
          <p:cNvPr id="3" name="Content Placeholder 2">
            <a:extLst>
              <a:ext uri="{FF2B5EF4-FFF2-40B4-BE49-F238E27FC236}">
                <a16:creationId xmlns:a16="http://schemas.microsoft.com/office/drawing/2014/main" id="{CBDBAA77-1AAC-4EBE-AA14-664EE6A8DE0C}"/>
              </a:ext>
            </a:extLst>
          </p:cNvPr>
          <p:cNvSpPr>
            <a:spLocks noGrp="1"/>
          </p:cNvSpPr>
          <p:nvPr>
            <p:ph idx="1"/>
          </p:nvPr>
        </p:nvSpPr>
        <p:spPr>
          <a:xfrm>
            <a:off x="4281725" y="696686"/>
            <a:ext cx="3510686" cy="5951634"/>
          </a:xfrm>
        </p:spPr>
        <p:txBody>
          <a:bodyPr>
            <a:noAutofit/>
          </a:bodyPr>
          <a:lstStyle/>
          <a:p>
            <a:pPr marL="0" indent="0">
              <a:lnSpc>
                <a:spcPct val="100000"/>
              </a:lnSpc>
              <a:spcBef>
                <a:spcPts val="0"/>
              </a:spcBef>
              <a:buNone/>
            </a:pPr>
            <a:r>
              <a:rPr lang="el-GR" dirty="0">
                <a:solidFill>
                  <a:schemeClr val="bg1"/>
                </a:solidFill>
                <a:latin typeface="Calibri" panose="020F0502020204030204" pitchFamily="34" charset="0"/>
                <a:cs typeface="Calibri" panose="020F0502020204030204" pitchFamily="34" charset="0"/>
              </a:rPr>
              <a:t>Ο λαός</a:t>
            </a:r>
          </a:p>
          <a:p>
            <a:pPr marL="0" indent="0">
              <a:lnSpc>
                <a:spcPct val="100000"/>
              </a:lnSpc>
              <a:spcBef>
                <a:spcPts val="0"/>
              </a:spcBef>
              <a:buNone/>
            </a:pPr>
            <a:r>
              <a:rPr lang="el-GR" dirty="0">
                <a:solidFill>
                  <a:schemeClr val="bg1"/>
                </a:solidFill>
                <a:latin typeface="Calibri" panose="020F0502020204030204" pitchFamily="34" charset="0"/>
                <a:cs typeface="Calibri" panose="020F0502020204030204" pitchFamily="34" charset="0"/>
              </a:rPr>
              <a:t>της Ρώμης</a:t>
            </a:r>
          </a:p>
          <a:p>
            <a:pPr marL="0" indent="0">
              <a:lnSpc>
                <a:spcPct val="100000"/>
              </a:lnSpc>
              <a:spcBef>
                <a:spcPts val="0"/>
              </a:spcBef>
              <a:buNone/>
            </a:pPr>
            <a:r>
              <a:rPr lang="el-GR" dirty="0">
                <a:solidFill>
                  <a:schemeClr val="bg1"/>
                </a:solidFill>
                <a:latin typeface="Calibri" panose="020F0502020204030204" pitchFamily="34" charset="0"/>
                <a:cs typeface="Calibri" panose="020F0502020204030204" pitchFamily="34" charset="0"/>
              </a:rPr>
              <a:t>τη σφαγή</a:t>
            </a:r>
          </a:p>
          <a:p>
            <a:pPr marL="0" indent="0">
              <a:lnSpc>
                <a:spcPct val="100000"/>
              </a:lnSpc>
              <a:spcBef>
                <a:spcPts val="0"/>
              </a:spcBef>
              <a:buNone/>
            </a:pPr>
            <a:r>
              <a:rPr lang="el-GR" dirty="0">
                <a:solidFill>
                  <a:schemeClr val="bg1"/>
                </a:solidFill>
                <a:latin typeface="Calibri" panose="020F0502020204030204" pitchFamily="34" charset="0"/>
                <a:cs typeface="Calibri" panose="020F0502020204030204" pitchFamily="34" charset="0"/>
              </a:rPr>
              <a:t>στις Κάννες</a:t>
            </a:r>
          </a:p>
          <a:p>
            <a:pPr marL="0" indent="0">
              <a:lnSpc>
                <a:spcPct val="100000"/>
              </a:lnSpc>
              <a:spcBef>
                <a:spcPts val="0"/>
              </a:spcBef>
              <a:buNone/>
            </a:pPr>
            <a:r>
              <a:rPr lang="el-GR" dirty="0">
                <a:solidFill>
                  <a:schemeClr val="bg1"/>
                </a:solidFill>
                <a:latin typeface="Calibri" panose="020F0502020204030204" pitchFamily="34" charset="0"/>
                <a:cs typeface="Calibri" panose="020F0502020204030204" pitchFamily="34" charset="0"/>
              </a:rPr>
              <a:t>έντρομος</a:t>
            </a:r>
          </a:p>
          <a:p>
            <a:pPr marL="0" indent="0">
              <a:lnSpc>
                <a:spcPct val="100000"/>
              </a:lnSpc>
              <a:spcBef>
                <a:spcPts val="0"/>
              </a:spcBef>
              <a:buNone/>
            </a:pPr>
            <a:r>
              <a:rPr lang="el-GR" b="1" dirty="0">
                <a:solidFill>
                  <a:srgbClr val="990033"/>
                </a:solidFill>
                <a:latin typeface="Calibri" panose="020F0502020204030204" pitchFamily="34" charset="0"/>
                <a:cs typeface="Calibri" panose="020F0502020204030204" pitchFamily="34" charset="0"/>
              </a:rPr>
              <a:t>πληροφορήθηκε</a:t>
            </a:r>
            <a:r>
              <a:rPr lang="el-GR" dirty="0">
                <a:solidFill>
                  <a:schemeClr val="bg1"/>
                </a:solidFill>
                <a:latin typeface="Calibri" panose="020F0502020204030204" pitchFamily="34" charset="0"/>
                <a:cs typeface="Calibri" panose="020F0502020204030204" pitchFamily="34" charset="0"/>
              </a:rPr>
              <a:t>.</a:t>
            </a:r>
          </a:p>
          <a:p>
            <a:pPr marL="0" indent="0">
              <a:lnSpc>
                <a:spcPct val="100000"/>
              </a:lnSpc>
              <a:spcBef>
                <a:spcPts val="0"/>
              </a:spcBef>
              <a:buNone/>
            </a:pPr>
            <a:r>
              <a:rPr lang="el-GR" dirty="0">
                <a:solidFill>
                  <a:schemeClr val="bg1"/>
                </a:solidFill>
                <a:latin typeface="Calibri" panose="020F0502020204030204" pitchFamily="34" charset="0"/>
                <a:cs typeface="Calibri" panose="020F0502020204030204" pitchFamily="34" charset="0"/>
              </a:rPr>
              <a:t>Στον αγρό</a:t>
            </a:r>
          </a:p>
          <a:p>
            <a:pPr marL="0" indent="0">
              <a:lnSpc>
                <a:spcPct val="100000"/>
              </a:lnSpc>
              <a:spcBef>
                <a:spcPts val="0"/>
              </a:spcBef>
              <a:buNone/>
            </a:pPr>
            <a:r>
              <a:rPr lang="el-GR" dirty="0">
                <a:solidFill>
                  <a:schemeClr val="bg1"/>
                </a:solidFill>
                <a:latin typeface="Calibri" panose="020F0502020204030204" pitchFamily="34" charset="0"/>
                <a:cs typeface="Calibri" panose="020F0502020204030204" pitchFamily="34" charset="0"/>
              </a:rPr>
              <a:t>Φαλερνό</a:t>
            </a:r>
          </a:p>
          <a:p>
            <a:pPr marL="0" indent="0">
              <a:lnSpc>
                <a:spcPct val="100000"/>
              </a:lnSpc>
              <a:spcBef>
                <a:spcPts val="0"/>
              </a:spcBef>
              <a:buNone/>
            </a:pPr>
            <a:r>
              <a:rPr lang="el-GR" dirty="0">
                <a:solidFill>
                  <a:schemeClr val="bg1"/>
                </a:solidFill>
                <a:latin typeface="Calibri" panose="020F0502020204030204" pitchFamily="34" charset="0"/>
                <a:cs typeface="Calibri" panose="020F0502020204030204" pitchFamily="34" charset="0"/>
              </a:rPr>
              <a:t>ο Αννίβας</a:t>
            </a:r>
          </a:p>
          <a:p>
            <a:pPr marL="0" indent="0">
              <a:lnSpc>
                <a:spcPct val="100000"/>
              </a:lnSpc>
              <a:spcBef>
                <a:spcPts val="0"/>
              </a:spcBef>
              <a:buNone/>
            </a:pPr>
            <a:r>
              <a:rPr lang="el-GR" dirty="0">
                <a:solidFill>
                  <a:schemeClr val="bg1"/>
                </a:solidFill>
                <a:latin typeface="Calibri" panose="020F0502020204030204" pitchFamily="34" charset="0"/>
                <a:cs typeface="Calibri" panose="020F0502020204030204" pitchFamily="34" charset="0"/>
              </a:rPr>
              <a:t>από την ενέδρα</a:t>
            </a:r>
          </a:p>
          <a:p>
            <a:pPr marL="0" indent="0">
              <a:lnSpc>
                <a:spcPct val="100000"/>
              </a:lnSpc>
              <a:spcBef>
                <a:spcPts val="0"/>
              </a:spcBef>
              <a:buNone/>
            </a:pPr>
            <a:r>
              <a:rPr lang="el-GR" dirty="0">
                <a:solidFill>
                  <a:schemeClr val="bg1"/>
                </a:solidFill>
                <a:latin typeface="Calibri" panose="020F0502020204030204" pitchFamily="34" charset="0"/>
                <a:cs typeface="Calibri" panose="020F0502020204030204" pitchFamily="34" charset="0"/>
              </a:rPr>
              <a:t>του Φάβιου </a:t>
            </a:r>
          </a:p>
          <a:p>
            <a:pPr marL="0" indent="0">
              <a:lnSpc>
                <a:spcPct val="100000"/>
              </a:lnSpc>
              <a:spcBef>
                <a:spcPts val="0"/>
              </a:spcBef>
              <a:buNone/>
            </a:pPr>
            <a:r>
              <a:rPr lang="el-GR" dirty="0">
                <a:solidFill>
                  <a:schemeClr val="bg1"/>
                </a:solidFill>
                <a:latin typeface="Calibri" panose="020F0502020204030204" pitchFamily="34" charset="0"/>
                <a:cs typeface="Calibri" panose="020F0502020204030204" pitchFamily="34" charset="0"/>
              </a:rPr>
              <a:t>Μάξιμου</a:t>
            </a:r>
          </a:p>
          <a:p>
            <a:pPr marL="0" indent="0">
              <a:lnSpc>
                <a:spcPct val="100000"/>
              </a:lnSpc>
              <a:spcBef>
                <a:spcPts val="0"/>
              </a:spcBef>
              <a:buNone/>
            </a:pPr>
            <a:r>
              <a:rPr lang="el-GR" b="1" dirty="0">
                <a:solidFill>
                  <a:srgbClr val="990033"/>
                </a:solidFill>
                <a:latin typeface="Calibri" panose="020F0502020204030204" pitchFamily="34" charset="0"/>
                <a:cs typeface="Calibri" panose="020F0502020204030204" pitchFamily="34" charset="0"/>
              </a:rPr>
              <a:t>γλίτωσε</a:t>
            </a:r>
            <a:r>
              <a:rPr lang="el-GR" dirty="0">
                <a:solidFill>
                  <a:schemeClr val="bg1"/>
                </a:solidFill>
                <a:latin typeface="Calibri" panose="020F0502020204030204" pitchFamily="34" charset="0"/>
                <a:cs typeface="Calibri" panose="020F0502020204030204" pitchFamily="34" charset="0"/>
              </a:rPr>
              <a:t>.</a:t>
            </a:r>
          </a:p>
          <a:p>
            <a:pPr marL="0" indent="0">
              <a:lnSpc>
                <a:spcPct val="100000"/>
              </a:lnSpc>
              <a:spcBef>
                <a:spcPts val="0"/>
              </a:spcBef>
              <a:buNone/>
            </a:pPr>
            <a:endParaRPr lang="el-GR" sz="24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l-GR" sz="2400" dirty="0">
              <a:solidFill>
                <a:srgbClr val="111111"/>
              </a:solidFill>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85BCB228-C446-41CC-A980-9528878424BD}"/>
              </a:ext>
            </a:extLst>
          </p:cNvPr>
          <p:cNvSpPr txBox="1">
            <a:spLocks/>
          </p:cNvSpPr>
          <p:nvPr/>
        </p:nvSpPr>
        <p:spPr>
          <a:xfrm>
            <a:off x="1075190" y="1155280"/>
            <a:ext cx="3620134" cy="50060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l-GR" dirty="0">
                <a:solidFill>
                  <a:schemeClr val="bg1"/>
                </a:solidFill>
              </a:rPr>
              <a:t> </a:t>
            </a:r>
            <a:endParaRPr lang="en-US" b="0" dirty="0">
              <a:solidFill>
                <a:srgbClr val="111111"/>
              </a:solidFill>
              <a:effectLst/>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F00ABBDD-E38B-4B35-97AE-1B3681E84CA1}"/>
              </a:ext>
            </a:extLst>
          </p:cNvPr>
          <p:cNvSpPr txBox="1">
            <a:spLocks/>
          </p:cNvSpPr>
          <p:nvPr/>
        </p:nvSpPr>
        <p:spPr>
          <a:xfrm>
            <a:off x="7792411" y="1155280"/>
            <a:ext cx="3510686" cy="50060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dirty="0">
                <a:solidFill>
                  <a:schemeClr val="bg1"/>
                </a:solidFill>
                <a:latin typeface="Calibri" panose="020F0502020204030204" pitchFamily="34" charset="0"/>
                <a:cs typeface="Calibri" panose="020F0502020204030204" pitchFamily="34" charset="0"/>
              </a:rPr>
              <a:t>Ο ρωμαϊκός λαός</a:t>
            </a:r>
          </a:p>
          <a:p>
            <a:pPr marL="0" indent="0">
              <a:buNone/>
            </a:pPr>
            <a:r>
              <a:rPr lang="el-GR" dirty="0">
                <a:solidFill>
                  <a:schemeClr val="bg1"/>
                </a:solidFill>
                <a:latin typeface="Calibri" panose="020F0502020204030204" pitchFamily="34" charset="0"/>
                <a:cs typeface="Calibri" panose="020F0502020204030204" pitchFamily="34" charset="0"/>
              </a:rPr>
              <a:t>πληροφορήθηκε έντρομος</a:t>
            </a:r>
          </a:p>
          <a:p>
            <a:pPr marL="0" indent="0">
              <a:buNone/>
            </a:pPr>
            <a:r>
              <a:rPr lang="el-GR" dirty="0">
                <a:solidFill>
                  <a:schemeClr val="bg1"/>
                </a:solidFill>
                <a:latin typeface="Calibri" panose="020F0502020204030204" pitchFamily="34" charset="0"/>
                <a:cs typeface="Calibri" panose="020F0502020204030204" pitchFamily="34" charset="0"/>
              </a:rPr>
              <a:t>τη συντριβή στις Κάννες.</a:t>
            </a:r>
          </a:p>
          <a:p>
            <a:pPr marL="0" indent="0">
              <a:buNone/>
            </a:pPr>
            <a:r>
              <a:rPr lang="el-GR" dirty="0">
                <a:solidFill>
                  <a:schemeClr val="bg1"/>
                </a:solidFill>
                <a:latin typeface="Calibri" panose="020F0502020204030204" pitchFamily="34" charset="0"/>
                <a:cs typeface="Calibri" panose="020F0502020204030204" pitchFamily="34" charset="0"/>
              </a:rPr>
              <a:t>Στο Φαλερνό αγρό </a:t>
            </a:r>
          </a:p>
          <a:p>
            <a:pPr marL="0" indent="0">
              <a:buNone/>
            </a:pPr>
            <a:r>
              <a:rPr lang="el-GR" dirty="0">
                <a:solidFill>
                  <a:schemeClr val="bg1"/>
                </a:solidFill>
                <a:latin typeface="Calibri" panose="020F0502020204030204" pitchFamily="34" charset="0"/>
                <a:cs typeface="Calibri" panose="020F0502020204030204" pitchFamily="34" charset="0"/>
              </a:rPr>
              <a:t>ο Αννίβας</a:t>
            </a:r>
          </a:p>
          <a:p>
            <a:pPr marL="0" indent="0">
              <a:buNone/>
            </a:pPr>
            <a:r>
              <a:rPr lang="el-GR" dirty="0">
                <a:solidFill>
                  <a:schemeClr val="bg1"/>
                </a:solidFill>
                <a:latin typeface="Calibri" panose="020F0502020204030204" pitchFamily="34" charset="0"/>
                <a:cs typeface="Calibri" panose="020F0502020204030204" pitchFamily="34" charset="0"/>
              </a:rPr>
              <a:t>γλίτωσε</a:t>
            </a:r>
          </a:p>
          <a:p>
            <a:pPr marL="0" indent="0">
              <a:buNone/>
            </a:pPr>
            <a:r>
              <a:rPr lang="el-GR" dirty="0">
                <a:solidFill>
                  <a:schemeClr val="bg1"/>
                </a:solidFill>
                <a:latin typeface="Calibri" panose="020F0502020204030204" pitchFamily="34" charset="0"/>
                <a:cs typeface="Calibri" panose="020F0502020204030204" pitchFamily="34" charset="0"/>
              </a:rPr>
              <a:t>από την ενέδρα του Φάβιου Μάξιμου.</a:t>
            </a:r>
          </a:p>
          <a:p>
            <a:pPr marL="0" indent="0">
              <a:buNone/>
            </a:pPr>
            <a:endParaRPr lang="el-GR" sz="2400" dirty="0">
              <a:solidFill>
                <a:schemeClr val="bg1"/>
              </a:solidFill>
            </a:endParaRPr>
          </a:p>
        </p:txBody>
      </p:sp>
      <p:sp>
        <p:nvSpPr>
          <p:cNvPr id="7" name="Content Placeholder 2">
            <a:extLst>
              <a:ext uri="{FF2B5EF4-FFF2-40B4-BE49-F238E27FC236}">
                <a16:creationId xmlns:a16="http://schemas.microsoft.com/office/drawing/2014/main" id="{F63BBAFD-00FA-4E56-9BDF-CE345FD47285}"/>
              </a:ext>
            </a:extLst>
          </p:cNvPr>
          <p:cNvSpPr txBox="1">
            <a:spLocks/>
          </p:cNvSpPr>
          <p:nvPr/>
        </p:nvSpPr>
        <p:spPr>
          <a:xfrm>
            <a:off x="1445599" y="696686"/>
            <a:ext cx="2735590" cy="59516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dirty="0">
                <a:solidFill>
                  <a:schemeClr val="bg1"/>
                </a:solidFill>
                <a:latin typeface="Calibri" panose="020F0502020204030204" pitchFamily="34" charset="0"/>
                <a:cs typeface="Calibri" panose="020F0502020204030204" pitchFamily="34" charset="0"/>
              </a:rPr>
              <a:t>Populus </a:t>
            </a:r>
            <a:r>
              <a:rPr lang="en-US" dirty="0" err="1">
                <a:solidFill>
                  <a:schemeClr val="bg1"/>
                </a:solidFill>
                <a:latin typeface="Calibri" panose="020F0502020204030204" pitchFamily="34" charset="0"/>
                <a:cs typeface="Calibri" panose="020F0502020204030204" pitchFamily="34" charset="0"/>
              </a:rPr>
              <a:t>Rōmānus</a:t>
            </a:r>
            <a:r>
              <a:rPr lang="en-US" dirty="0">
                <a:solidFill>
                  <a:schemeClr val="bg1"/>
                </a:solidFill>
                <a:latin typeface="Calibri" panose="020F0502020204030204" pitchFamily="34" charset="0"/>
                <a:cs typeface="Calibri" panose="020F0502020204030204" pitchFamily="34" charset="0"/>
              </a:rPr>
              <a:t> </a:t>
            </a:r>
          </a:p>
          <a:p>
            <a:pPr marL="0" indent="0">
              <a:lnSpc>
                <a:spcPct val="100000"/>
              </a:lnSpc>
              <a:spcBef>
                <a:spcPts val="0"/>
              </a:spcBef>
              <a:buNone/>
            </a:pPr>
            <a:r>
              <a:rPr lang="en-US" dirty="0" err="1">
                <a:solidFill>
                  <a:schemeClr val="bg1"/>
                </a:solidFill>
                <a:latin typeface="Calibri" panose="020F0502020204030204" pitchFamily="34" charset="0"/>
                <a:cs typeface="Calibri" panose="020F0502020204030204" pitchFamily="34" charset="0"/>
              </a:rPr>
              <a:t>cladem</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Cannensem</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pavidus</a:t>
            </a:r>
            <a:r>
              <a:rPr lang="en-US" dirty="0">
                <a:solidFill>
                  <a:schemeClr val="bg1"/>
                </a:solidFill>
                <a:latin typeface="Calibri" panose="020F0502020204030204" pitchFamily="34" charset="0"/>
                <a:cs typeface="Calibri" panose="020F0502020204030204" pitchFamily="34" charset="0"/>
              </a:rPr>
              <a:t> </a:t>
            </a:r>
            <a:endParaRPr lang="el-GR"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b="1" dirty="0" err="1">
                <a:solidFill>
                  <a:srgbClr val="990033"/>
                </a:solidFill>
                <a:latin typeface="Calibri" panose="020F0502020204030204" pitchFamily="34" charset="0"/>
                <a:cs typeface="Calibri" panose="020F0502020204030204" pitchFamily="34" charset="0"/>
              </a:rPr>
              <a:t>audīvit</a:t>
            </a:r>
            <a:r>
              <a:rPr lang="en-US" dirty="0">
                <a:solidFill>
                  <a:schemeClr val="bg1"/>
                </a:solidFill>
                <a:latin typeface="Calibri" panose="020F0502020204030204" pitchFamily="34" charset="0"/>
                <a:cs typeface="Calibri" panose="020F0502020204030204" pitchFamily="34" charset="0"/>
              </a:rPr>
              <a:t>. </a:t>
            </a:r>
            <a:endParaRPr lang="el-GR"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l-GR" dirty="0">
                <a:solidFill>
                  <a:schemeClr val="bg1"/>
                </a:solidFill>
                <a:latin typeface="Calibri" panose="020F0502020204030204" pitchFamily="34" charset="0"/>
                <a:cs typeface="Calibri" panose="020F0502020204030204" pitchFamily="34" charset="0"/>
              </a:rPr>
              <a:t>Ι</a:t>
            </a:r>
            <a:r>
              <a:rPr lang="en-US" dirty="0">
                <a:solidFill>
                  <a:schemeClr val="bg1"/>
                </a:solidFill>
                <a:latin typeface="Calibri" panose="020F0502020204030204" pitchFamily="34" charset="0"/>
                <a:cs typeface="Calibri" panose="020F0502020204030204" pitchFamily="34" charset="0"/>
              </a:rPr>
              <a:t>n </a:t>
            </a:r>
            <a:r>
              <a:rPr lang="en-US" dirty="0" err="1">
                <a:solidFill>
                  <a:schemeClr val="bg1"/>
                </a:solidFill>
                <a:latin typeface="Calibri" panose="020F0502020204030204" pitchFamily="34" charset="0"/>
                <a:cs typeface="Calibri" panose="020F0502020204030204" pitchFamily="34" charset="0"/>
              </a:rPr>
              <a:t>agro</a:t>
            </a:r>
            <a:r>
              <a:rPr lang="en-US" dirty="0">
                <a:solidFill>
                  <a:schemeClr val="bg1"/>
                </a:solidFill>
                <a:latin typeface="Calibri" panose="020F0502020204030204" pitchFamily="34" charset="0"/>
                <a:cs typeface="Calibri" panose="020F0502020204030204" pitchFamily="34" charset="0"/>
              </a:rPr>
              <a:t> </a:t>
            </a:r>
            <a:endParaRPr lang="el-GR"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dirty="0" err="1">
                <a:solidFill>
                  <a:schemeClr val="bg1"/>
                </a:solidFill>
                <a:latin typeface="Calibri" panose="020F0502020204030204" pitchFamily="34" charset="0"/>
                <a:cs typeface="Calibri" panose="020F0502020204030204" pitchFamily="34" charset="0"/>
              </a:rPr>
              <a:t>Falerno</a:t>
            </a:r>
            <a:r>
              <a:rPr lang="en-US" dirty="0">
                <a:solidFill>
                  <a:schemeClr val="bg1"/>
                </a:solidFill>
                <a:latin typeface="Calibri" panose="020F0502020204030204" pitchFamily="34" charset="0"/>
                <a:cs typeface="Calibri" panose="020F0502020204030204" pitchFamily="34" charset="0"/>
              </a:rPr>
              <a:t> </a:t>
            </a:r>
          </a:p>
          <a:p>
            <a:pPr marL="0" indent="0">
              <a:lnSpc>
                <a:spcPct val="100000"/>
              </a:lnSpc>
              <a:spcBef>
                <a:spcPts val="0"/>
              </a:spcBef>
              <a:buNone/>
            </a:pPr>
            <a:r>
              <a:rPr lang="en-US" dirty="0">
                <a:solidFill>
                  <a:schemeClr val="bg1"/>
                </a:solidFill>
                <a:latin typeface="Calibri" panose="020F0502020204030204" pitchFamily="34" charset="0"/>
                <a:cs typeface="Calibri" panose="020F0502020204030204" pitchFamily="34" charset="0"/>
              </a:rPr>
              <a:t>Hannibal </a:t>
            </a:r>
            <a:endParaRPr lang="el-GR"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dirty="0">
                <a:solidFill>
                  <a:schemeClr val="bg1"/>
                </a:solidFill>
                <a:latin typeface="Calibri" panose="020F0502020204030204" pitchFamily="34" charset="0"/>
                <a:cs typeface="Calibri" panose="020F0502020204030204" pitchFamily="34" charset="0"/>
              </a:rPr>
              <a:t>ex </a:t>
            </a:r>
            <a:r>
              <a:rPr lang="en-US" dirty="0" err="1">
                <a:solidFill>
                  <a:schemeClr val="bg1"/>
                </a:solidFill>
                <a:latin typeface="Calibri" panose="020F0502020204030204" pitchFamily="34" charset="0"/>
                <a:cs typeface="Calibri" panose="020F0502020204030204" pitchFamily="34" charset="0"/>
              </a:rPr>
              <a:t>insidiis</a:t>
            </a:r>
            <a:r>
              <a:rPr lang="en-US" dirty="0">
                <a:solidFill>
                  <a:schemeClr val="bg1"/>
                </a:solidFill>
                <a:latin typeface="Calibri" panose="020F0502020204030204" pitchFamily="34" charset="0"/>
                <a:cs typeface="Calibri" panose="020F0502020204030204" pitchFamily="34" charset="0"/>
              </a:rPr>
              <a:t> </a:t>
            </a:r>
            <a:endParaRPr lang="el-GR"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dirty="0" err="1">
                <a:solidFill>
                  <a:schemeClr val="bg1"/>
                </a:solidFill>
                <a:latin typeface="Calibri" panose="020F0502020204030204" pitchFamily="34" charset="0"/>
                <a:cs typeface="Calibri" panose="020F0502020204030204" pitchFamily="34" charset="0"/>
              </a:rPr>
              <a:t>Fabii</a:t>
            </a:r>
            <a:r>
              <a:rPr lang="en-US" dirty="0">
                <a:solidFill>
                  <a:schemeClr val="bg1"/>
                </a:solidFill>
                <a:latin typeface="Calibri" panose="020F0502020204030204" pitchFamily="34" charset="0"/>
                <a:cs typeface="Calibri" panose="020F0502020204030204" pitchFamily="34" charset="0"/>
              </a:rPr>
              <a:t> </a:t>
            </a:r>
            <a:endParaRPr lang="el-GR"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dirty="0" err="1">
                <a:solidFill>
                  <a:schemeClr val="bg1"/>
                </a:solidFill>
                <a:latin typeface="Calibri" panose="020F0502020204030204" pitchFamily="34" charset="0"/>
                <a:cs typeface="Calibri" panose="020F0502020204030204" pitchFamily="34" charset="0"/>
              </a:rPr>
              <a:t>Maximi</a:t>
            </a:r>
            <a:r>
              <a:rPr lang="en-US" dirty="0">
                <a:solidFill>
                  <a:schemeClr val="bg1"/>
                </a:solidFill>
                <a:latin typeface="Calibri" panose="020F0502020204030204" pitchFamily="34" charset="0"/>
                <a:cs typeface="Calibri" panose="020F0502020204030204" pitchFamily="34" charset="0"/>
              </a:rPr>
              <a:t> </a:t>
            </a:r>
            <a:endParaRPr lang="el-GR"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dirty="0">
                <a:solidFill>
                  <a:schemeClr val="bg1"/>
                </a:solidFill>
                <a:latin typeface="Calibri" panose="020F0502020204030204" pitchFamily="34" charset="0"/>
                <a:cs typeface="Calibri" panose="020F0502020204030204" pitchFamily="34" charset="0"/>
              </a:rPr>
              <a:t>se </a:t>
            </a:r>
            <a:r>
              <a:rPr lang="en-US" b="1" dirty="0" err="1">
                <a:solidFill>
                  <a:srgbClr val="990033"/>
                </a:solidFill>
                <a:latin typeface="Calibri" panose="020F0502020204030204" pitchFamily="34" charset="0"/>
                <a:cs typeface="Calibri" panose="020F0502020204030204" pitchFamily="34" charset="0"/>
              </a:rPr>
              <a:t>expedīvit</a:t>
            </a:r>
            <a:r>
              <a:rPr lang="en-US" dirty="0">
                <a:solidFill>
                  <a:schemeClr val="bg1"/>
                </a:solidFill>
                <a:latin typeface="Calibri" panose="020F0502020204030204" pitchFamily="34" charset="0"/>
                <a:cs typeface="Calibri" panose="020F0502020204030204" pitchFamily="34" charset="0"/>
              </a:rPr>
              <a:t>.</a:t>
            </a:r>
            <a:endParaRPr lang="en-US" sz="2600" b="0" dirty="0">
              <a:solidFill>
                <a:srgbClr val="11111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54034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left)">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left)">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wipe(left)">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wipe(left)">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wipe(left)">
                                      <p:cBhvr>
                                        <p:cTn id="57" dur="500"/>
                                        <p:tgtEl>
                                          <p:spTgt spid="3">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wipe(left)">
                                      <p:cBhvr>
                                        <p:cTn id="62" dur="500"/>
                                        <p:tgtEl>
                                          <p:spTgt spid="3">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wipe(left)">
                                      <p:cBhvr>
                                        <p:cTn id="67" dur="500"/>
                                        <p:tgtEl>
                                          <p:spTgt spid="3">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Effect transition="in" filter="wipe(left)">
                                      <p:cBhvr>
                                        <p:cTn id="72" dur="500"/>
                                        <p:tgtEl>
                                          <p:spTgt spid="3">
                                            <p:txEl>
                                              <p:pRg st="11" end="1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wipe(left)">
                                      <p:cBhvr>
                                        <p:cTn id="77" dur="500"/>
                                        <p:tgtEl>
                                          <p:spTgt spid="3">
                                            <p:txEl>
                                              <p:pRg st="12" end="1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9">
                                            <p:txEl>
                                              <p:pRg st="0" end="0"/>
                                            </p:txEl>
                                          </p:spTgt>
                                        </p:tgtEl>
                                        <p:attrNameLst>
                                          <p:attrName>style.visibility</p:attrName>
                                        </p:attrNameLst>
                                      </p:cBhvr>
                                      <p:to>
                                        <p:strVal val="visible"/>
                                      </p:to>
                                    </p:set>
                                    <p:animEffect transition="in" filter="wipe(left)">
                                      <p:cBhvr>
                                        <p:cTn id="82" dur="500"/>
                                        <p:tgtEl>
                                          <p:spTgt spid="9">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9">
                                            <p:txEl>
                                              <p:pRg st="1" end="1"/>
                                            </p:txEl>
                                          </p:spTgt>
                                        </p:tgtEl>
                                        <p:attrNameLst>
                                          <p:attrName>style.visibility</p:attrName>
                                        </p:attrNameLst>
                                      </p:cBhvr>
                                      <p:to>
                                        <p:strVal val="visible"/>
                                      </p:to>
                                    </p:set>
                                    <p:animEffect transition="in" filter="wipe(left)">
                                      <p:cBhvr>
                                        <p:cTn id="87" dur="500"/>
                                        <p:tgtEl>
                                          <p:spTgt spid="9">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9">
                                            <p:txEl>
                                              <p:pRg st="2" end="2"/>
                                            </p:txEl>
                                          </p:spTgt>
                                        </p:tgtEl>
                                        <p:attrNameLst>
                                          <p:attrName>style.visibility</p:attrName>
                                        </p:attrNameLst>
                                      </p:cBhvr>
                                      <p:to>
                                        <p:strVal val="visible"/>
                                      </p:to>
                                    </p:set>
                                    <p:animEffect transition="in" filter="wipe(left)">
                                      <p:cBhvr>
                                        <p:cTn id="92" dur="500"/>
                                        <p:tgtEl>
                                          <p:spTgt spid="9">
                                            <p:txEl>
                                              <p:pRg st="2" end="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9">
                                            <p:txEl>
                                              <p:pRg st="3" end="3"/>
                                            </p:txEl>
                                          </p:spTgt>
                                        </p:tgtEl>
                                        <p:attrNameLst>
                                          <p:attrName>style.visibility</p:attrName>
                                        </p:attrNameLst>
                                      </p:cBhvr>
                                      <p:to>
                                        <p:strVal val="visible"/>
                                      </p:to>
                                    </p:set>
                                    <p:animEffect transition="in" filter="wipe(left)">
                                      <p:cBhvr>
                                        <p:cTn id="97" dur="500"/>
                                        <p:tgtEl>
                                          <p:spTgt spid="9">
                                            <p:txEl>
                                              <p:pRg st="3" end="3"/>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9">
                                            <p:txEl>
                                              <p:pRg st="4" end="4"/>
                                            </p:txEl>
                                          </p:spTgt>
                                        </p:tgtEl>
                                        <p:attrNameLst>
                                          <p:attrName>style.visibility</p:attrName>
                                        </p:attrNameLst>
                                      </p:cBhvr>
                                      <p:to>
                                        <p:strVal val="visible"/>
                                      </p:to>
                                    </p:set>
                                    <p:animEffect transition="in" filter="wipe(left)">
                                      <p:cBhvr>
                                        <p:cTn id="102" dur="500"/>
                                        <p:tgtEl>
                                          <p:spTgt spid="9">
                                            <p:txEl>
                                              <p:pRg st="4" end="4"/>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9">
                                            <p:txEl>
                                              <p:pRg st="5" end="5"/>
                                            </p:txEl>
                                          </p:spTgt>
                                        </p:tgtEl>
                                        <p:attrNameLst>
                                          <p:attrName>style.visibility</p:attrName>
                                        </p:attrNameLst>
                                      </p:cBhvr>
                                      <p:to>
                                        <p:strVal val="visible"/>
                                      </p:to>
                                    </p:set>
                                    <p:animEffect transition="in" filter="wipe(left)">
                                      <p:cBhvr>
                                        <p:cTn id="107" dur="500"/>
                                        <p:tgtEl>
                                          <p:spTgt spid="9">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9">
                                            <p:txEl>
                                              <p:pRg st="6" end="6"/>
                                            </p:txEl>
                                          </p:spTgt>
                                        </p:tgtEl>
                                        <p:attrNameLst>
                                          <p:attrName>style.visibility</p:attrName>
                                        </p:attrNameLst>
                                      </p:cBhvr>
                                      <p:to>
                                        <p:strVal val="visible"/>
                                      </p:to>
                                    </p:set>
                                    <p:animEffect transition="in" filter="wipe(left)">
                                      <p:cBhvr>
                                        <p:cTn id="11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9" grpId="0" build="p"/>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1CE4EC-18BE-4C3D-9340-2D1AA514031B}"/>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489202" y="-3628076"/>
            <a:ext cx="7213600" cy="14144631"/>
          </a:xfrm>
          <a:prstGeom prst="rect">
            <a:avLst/>
          </a:prstGeom>
        </p:spPr>
      </p:pic>
      <p:sp>
        <p:nvSpPr>
          <p:cNvPr id="3" name="Content Placeholder 2">
            <a:extLst>
              <a:ext uri="{FF2B5EF4-FFF2-40B4-BE49-F238E27FC236}">
                <a16:creationId xmlns:a16="http://schemas.microsoft.com/office/drawing/2014/main" id="{CBDBAA77-1AAC-4EBE-AA14-664EE6A8DE0C}"/>
              </a:ext>
            </a:extLst>
          </p:cNvPr>
          <p:cNvSpPr>
            <a:spLocks noGrp="1"/>
          </p:cNvSpPr>
          <p:nvPr>
            <p:ph idx="1"/>
          </p:nvPr>
        </p:nvSpPr>
        <p:spPr>
          <a:xfrm>
            <a:off x="3992259" y="365915"/>
            <a:ext cx="3885225" cy="5726583"/>
          </a:xfrm>
        </p:spPr>
        <p:txBody>
          <a:bodyPr>
            <a:noAutofit/>
          </a:bodyPr>
          <a:lstStyle/>
          <a:p>
            <a:pPr marL="0" indent="0">
              <a:lnSpc>
                <a:spcPct val="100000"/>
              </a:lnSpc>
              <a:spcBef>
                <a:spcPts val="0"/>
              </a:spcBef>
              <a:buNone/>
            </a:pPr>
            <a:r>
              <a:rPr lang="el-GR" sz="2600" dirty="0">
                <a:solidFill>
                  <a:schemeClr val="bg1"/>
                </a:solidFill>
                <a:latin typeface="Calibri" panose="020F0502020204030204" pitchFamily="34" charset="0"/>
                <a:cs typeface="Calibri" panose="020F0502020204030204" pitchFamily="34" charset="0"/>
              </a:rPr>
              <a:t>Αφού</a:t>
            </a:r>
          </a:p>
          <a:p>
            <a:pPr marL="0" indent="0">
              <a:lnSpc>
                <a:spcPct val="100000"/>
              </a:lnSpc>
              <a:spcBef>
                <a:spcPts val="0"/>
              </a:spcBef>
              <a:buNone/>
            </a:pPr>
            <a:r>
              <a:rPr lang="el-GR" sz="2600" dirty="0">
                <a:solidFill>
                  <a:schemeClr val="bg1"/>
                </a:solidFill>
                <a:latin typeface="Calibri" panose="020F0502020204030204" pitchFamily="34" charset="0"/>
                <a:cs typeface="Calibri" panose="020F0502020204030204" pitchFamily="34" charset="0"/>
              </a:rPr>
              <a:t>14 χρόνια</a:t>
            </a:r>
          </a:p>
          <a:p>
            <a:pPr marL="0" indent="0">
              <a:lnSpc>
                <a:spcPct val="100000"/>
              </a:lnSpc>
              <a:spcBef>
                <a:spcPts val="0"/>
              </a:spcBef>
              <a:buNone/>
            </a:pPr>
            <a:r>
              <a:rPr lang="el-GR" sz="2600" dirty="0">
                <a:solidFill>
                  <a:schemeClr val="bg1"/>
                </a:solidFill>
                <a:latin typeface="Calibri" panose="020F0502020204030204" pitchFamily="34" charset="0"/>
                <a:cs typeface="Calibri" panose="020F0502020204030204" pitchFamily="34" charset="0"/>
              </a:rPr>
              <a:t>στην Ιταλία</a:t>
            </a:r>
          </a:p>
          <a:p>
            <a:pPr marL="0" indent="0">
              <a:lnSpc>
                <a:spcPct val="100000"/>
              </a:lnSpc>
              <a:spcBef>
                <a:spcPts val="0"/>
              </a:spcBef>
              <a:buNone/>
            </a:pPr>
            <a:r>
              <a:rPr lang="el-GR" sz="2600" b="1" dirty="0">
                <a:solidFill>
                  <a:srgbClr val="990033"/>
                </a:solidFill>
                <a:latin typeface="Calibri" panose="020F0502020204030204" pitchFamily="34" charset="0"/>
                <a:cs typeface="Calibri" panose="020F0502020204030204" pitchFamily="34" charset="0"/>
              </a:rPr>
              <a:t>συμπλήρωσε</a:t>
            </a:r>
            <a:r>
              <a:rPr lang="el-GR" sz="2600" dirty="0">
                <a:solidFill>
                  <a:schemeClr val="bg1"/>
                </a:solidFill>
                <a:latin typeface="Calibri" panose="020F0502020204030204" pitchFamily="34" charset="0"/>
                <a:cs typeface="Calibri" panose="020F0502020204030204" pitchFamily="34" charset="0"/>
              </a:rPr>
              <a:t>,</a:t>
            </a:r>
          </a:p>
          <a:p>
            <a:pPr marL="0" indent="0">
              <a:lnSpc>
                <a:spcPct val="100000"/>
              </a:lnSpc>
              <a:spcBef>
                <a:spcPts val="0"/>
              </a:spcBef>
              <a:buNone/>
            </a:pPr>
            <a:r>
              <a:rPr lang="el-GR" sz="2600" dirty="0">
                <a:solidFill>
                  <a:schemeClr val="bg1"/>
                </a:solidFill>
                <a:latin typeface="Calibri" panose="020F0502020204030204" pitchFamily="34" charset="0"/>
                <a:cs typeface="Calibri" panose="020F0502020204030204" pitchFamily="34" charset="0"/>
              </a:rPr>
              <a:t>οι Καρχηδόνιοι</a:t>
            </a:r>
          </a:p>
          <a:p>
            <a:pPr marL="0" indent="0">
              <a:lnSpc>
                <a:spcPct val="100000"/>
              </a:lnSpc>
              <a:spcBef>
                <a:spcPts val="0"/>
              </a:spcBef>
              <a:buNone/>
            </a:pPr>
            <a:r>
              <a:rPr lang="el-GR" sz="2600" dirty="0">
                <a:solidFill>
                  <a:schemeClr val="bg1"/>
                </a:solidFill>
                <a:latin typeface="Calibri" panose="020F0502020204030204" pitchFamily="34" charset="0"/>
                <a:cs typeface="Calibri" panose="020F0502020204030204" pitchFamily="34" charset="0"/>
              </a:rPr>
              <a:t>αυτόν</a:t>
            </a:r>
          </a:p>
          <a:p>
            <a:pPr marL="0" indent="0">
              <a:lnSpc>
                <a:spcPct val="100000"/>
              </a:lnSpc>
              <a:spcBef>
                <a:spcPts val="0"/>
              </a:spcBef>
              <a:buNone/>
            </a:pPr>
            <a:r>
              <a:rPr lang="el-GR" sz="2600" dirty="0">
                <a:solidFill>
                  <a:schemeClr val="bg1"/>
                </a:solidFill>
                <a:latin typeface="Calibri" panose="020F0502020204030204" pitchFamily="34" charset="0"/>
                <a:cs typeface="Calibri" panose="020F0502020204030204" pitchFamily="34" charset="0"/>
              </a:rPr>
              <a:t>στην Αφρική</a:t>
            </a:r>
          </a:p>
          <a:p>
            <a:pPr marL="0" indent="0">
              <a:lnSpc>
                <a:spcPct val="100000"/>
              </a:lnSpc>
              <a:spcBef>
                <a:spcPts val="0"/>
              </a:spcBef>
              <a:buNone/>
            </a:pPr>
            <a:r>
              <a:rPr lang="el-GR" sz="2600" b="1" dirty="0">
                <a:solidFill>
                  <a:srgbClr val="990033"/>
                </a:solidFill>
                <a:latin typeface="Calibri" panose="020F0502020204030204" pitchFamily="34" charset="0"/>
                <a:cs typeface="Calibri" panose="020F0502020204030204" pitchFamily="34" charset="0"/>
              </a:rPr>
              <a:t>ανακάλεσαν</a:t>
            </a:r>
            <a:r>
              <a:rPr lang="el-GR" sz="2600" dirty="0">
                <a:solidFill>
                  <a:schemeClr val="bg1"/>
                </a:solidFill>
                <a:latin typeface="Calibri" panose="020F0502020204030204" pitchFamily="34" charset="0"/>
                <a:cs typeface="Calibri" panose="020F0502020204030204" pitchFamily="34" charset="0"/>
              </a:rPr>
              <a:t>.</a:t>
            </a:r>
          </a:p>
          <a:p>
            <a:pPr marL="0" indent="0">
              <a:lnSpc>
                <a:spcPct val="100000"/>
              </a:lnSpc>
              <a:spcBef>
                <a:spcPts val="0"/>
              </a:spcBef>
              <a:buNone/>
            </a:pPr>
            <a:r>
              <a:rPr lang="el-GR" sz="2600" dirty="0">
                <a:solidFill>
                  <a:schemeClr val="bg1"/>
                </a:solidFill>
                <a:latin typeface="Calibri" panose="020F0502020204030204" pitchFamily="34" charset="0"/>
                <a:cs typeface="Calibri" panose="020F0502020204030204" pitchFamily="34" charset="0"/>
              </a:rPr>
              <a:t>Εκεί</a:t>
            </a:r>
          </a:p>
          <a:p>
            <a:pPr marL="0" indent="0">
              <a:lnSpc>
                <a:spcPct val="100000"/>
              </a:lnSpc>
              <a:spcBef>
                <a:spcPts val="0"/>
              </a:spcBef>
              <a:buNone/>
            </a:pPr>
            <a:r>
              <a:rPr lang="el-GR" sz="2600" dirty="0">
                <a:solidFill>
                  <a:schemeClr val="bg1"/>
                </a:solidFill>
                <a:latin typeface="Calibri" panose="020F0502020204030204" pitchFamily="34" charset="0"/>
                <a:cs typeface="Calibri" panose="020F0502020204030204" pitchFamily="34" charset="0"/>
              </a:rPr>
              <a:t>ο Αννίβας</a:t>
            </a:r>
          </a:p>
          <a:p>
            <a:pPr marL="0" indent="0">
              <a:lnSpc>
                <a:spcPct val="100000"/>
              </a:lnSpc>
              <a:spcBef>
                <a:spcPts val="0"/>
              </a:spcBef>
              <a:buNone/>
            </a:pPr>
            <a:r>
              <a:rPr lang="el-GR" sz="2600" dirty="0">
                <a:solidFill>
                  <a:schemeClr val="bg1"/>
                </a:solidFill>
                <a:latin typeface="Calibri" panose="020F0502020204030204" pitchFamily="34" charset="0"/>
                <a:cs typeface="Calibri" panose="020F0502020204030204" pitchFamily="34" charset="0"/>
              </a:rPr>
              <a:t>τον πόλεμο</a:t>
            </a:r>
          </a:p>
          <a:p>
            <a:pPr marL="0" indent="0">
              <a:lnSpc>
                <a:spcPct val="100000"/>
              </a:lnSpc>
              <a:spcBef>
                <a:spcPts val="0"/>
              </a:spcBef>
              <a:buNone/>
            </a:pPr>
            <a:r>
              <a:rPr lang="el-GR" sz="2600" dirty="0">
                <a:solidFill>
                  <a:schemeClr val="bg1"/>
                </a:solidFill>
                <a:latin typeface="Calibri" panose="020F0502020204030204" pitchFamily="34" charset="0"/>
                <a:cs typeface="Calibri" panose="020F0502020204030204" pitchFamily="34" charset="0"/>
              </a:rPr>
              <a:t>με τους Ρωμαίους</a:t>
            </a:r>
          </a:p>
          <a:p>
            <a:pPr marL="0" indent="0">
              <a:lnSpc>
                <a:spcPct val="100000"/>
              </a:lnSpc>
              <a:spcBef>
                <a:spcPts val="0"/>
              </a:spcBef>
              <a:buNone/>
            </a:pPr>
            <a:r>
              <a:rPr lang="el-GR" sz="2600" dirty="0">
                <a:solidFill>
                  <a:schemeClr val="bg1"/>
                </a:solidFill>
                <a:latin typeface="Calibri" panose="020F0502020204030204" pitchFamily="34" charset="0"/>
                <a:cs typeface="Calibri" panose="020F0502020204030204" pitchFamily="34" charset="0"/>
              </a:rPr>
              <a:t>να τελειώσει (με συνθήκη)</a:t>
            </a:r>
          </a:p>
          <a:p>
            <a:pPr marL="0" indent="0">
              <a:lnSpc>
                <a:spcPct val="100000"/>
              </a:lnSpc>
              <a:spcBef>
                <a:spcPts val="0"/>
              </a:spcBef>
              <a:buNone/>
            </a:pPr>
            <a:r>
              <a:rPr lang="el-GR" sz="2600" dirty="0">
                <a:solidFill>
                  <a:schemeClr val="bg1"/>
                </a:solidFill>
                <a:latin typeface="Calibri" panose="020F0502020204030204" pitchFamily="34" charset="0"/>
                <a:cs typeface="Calibri" panose="020F0502020204030204" pitchFamily="34" charset="0"/>
              </a:rPr>
              <a:t>μάταια</a:t>
            </a:r>
          </a:p>
          <a:p>
            <a:pPr marL="0" indent="0">
              <a:lnSpc>
                <a:spcPct val="100000"/>
              </a:lnSpc>
              <a:spcBef>
                <a:spcPts val="0"/>
              </a:spcBef>
              <a:buNone/>
            </a:pPr>
            <a:r>
              <a:rPr lang="el-GR" sz="2600" b="1" dirty="0">
                <a:solidFill>
                  <a:srgbClr val="990033"/>
                </a:solidFill>
                <a:latin typeface="Calibri" panose="020F0502020204030204" pitchFamily="34" charset="0"/>
                <a:cs typeface="Calibri" panose="020F0502020204030204" pitchFamily="34" charset="0"/>
              </a:rPr>
              <a:t>επιθύμησε</a:t>
            </a:r>
            <a:r>
              <a:rPr lang="el-GR" sz="2600" dirty="0">
                <a:solidFill>
                  <a:schemeClr val="bg1"/>
                </a:solidFill>
                <a:latin typeface="Calibri" panose="020F0502020204030204" pitchFamily="34" charset="0"/>
                <a:cs typeface="Calibri" panose="020F0502020204030204" pitchFamily="34" charset="0"/>
              </a:rPr>
              <a:t>.</a:t>
            </a:r>
          </a:p>
          <a:p>
            <a:pPr marL="0" indent="0">
              <a:lnSpc>
                <a:spcPct val="100000"/>
              </a:lnSpc>
              <a:spcBef>
                <a:spcPts val="0"/>
              </a:spcBef>
              <a:buNone/>
            </a:pPr>
            <a:endParaRPr lang="el-GR" sz="24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l-GR" sz="2400" dirty="0">
              <a:solidFill>
                <a:srgbClr val="111111"/>
              </a:solidFill>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85BCB228-C446-41CC-A980-9528878424BD}"/>
              </a:ext>
            </a:extLst>
          </p:cNvPr>
          <p:cNvSpPr txBox="1">
            <a:spLocks/>
          </p:cNvSpPr>
          <p:nvPr/>
        </p:nvSpPr>
        <p:spPr>
          <a:xfrm>
            <a:off x="1075190" y="1155280"/>
            <a:ext cx="3620134" cy="50060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l-GR" dirty="0">
                <a:solidFill>
                  <a:schemeClr val="bg1"/>
                </a:solidFill>
              </a:rPr>
              <a:t> </a:t>
            </a:r>
            <a:endParaRPr lang="en-US" b="0" dirty="0">
              <a:solidFill>
                <a:srgbClr val="111111"/>
              </a:solidFill>
              <a:effectLst/>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F00ABBDD-E38B-4B35-97AE-1B3681E84CA1}"/>
              </a:ext>
            </a:extLst>
          </p:cNvPr>
          <p:cNvSpPr txBox="1">
            <a:spLocks/>
          </p:cNvSpPr>
          <p:nvPr/>
        </p:nvSpPr>
        <p:spPr>
          <a:xfrm>
            <a:off x="7838610" y="726191"/>
            <a:ext cx="3278200" cy="50060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700" dirty="0">
                <a:solidFill>
                  <a:schemeClr val="bg1"/>
                </a:solidFill>
                <a:latin typeface="Calibri" panose="020F0502020204030204" pitchFamily="34" charset="0"/>
                <a:cs typeface="Calibri" panose="020F0502020204030204" pitchFamily="34" charset="0"/>
              </a:rPr>
              <a:t>Αφού συμπλήρωσε</a:t>
            </a:r>
          </a:p>
          <a:p>
            <a:pPr marL="0" indent="0">
              <a:buNone/>
            </a:pPr>
            <a:r>
              <a:rPr lang="el-GR" sz="2700" dirty="0">
                <a:solidFill>
                  <a:schemeClr val="bg1"/>
                </a:solidFill>
                <a:latin typeface="Calibri" panose="020F0502020204030204" pitchFamily="34" charset="0"/>
                <a:cs typeface="Calibri" panose="020F0502020204030204" pitchFamily="34" charset="0"/>
              </a:rPr>
              <a:t>δεκατέσσερα χρόνια</a:t>
            </a:r>
          </a:p>
          <a:p>
            <a:pPr marL="0" indent="0">
              <a:buNone/>
            </a:pPr>
            <a:r>
              <a:rPr lang="el-GR" sz="2700" dirty="0">
                <a:solidFill>
                  <a:schemeClr val="bg1"/>
                </a:solidFill>
                <a:latin typeface="Calibri" panose="020F0502020204030204" pitchFamily="34" charset="0"/>
                <a:cs typeface="Calibri" panose="020F0502020204030204" pitchFamily="34" charset="0"/>
              </a:rPr>
              <a:t>στην Ιταλία,</a:t>
            </a:r>
          </a:p>
          <a:p>
            <a:pPr marL="0" indent="0">
              <a:buNone/>
            </a:pPr>
            <a:r>
              <a:rPr lang="el-GR" sz="2700" dirty="0">
                <a:solidFill>
                  <a:schemeClr val="bg1"/>
                </a:solidFill>
                <a:latin typeface="Calibri" panose="020F0502020204030204" pitchFamily="34" charset="0"/>
                <a:cs typeface="Calibri" panose="020F0502020204030204" pitchFamily="34" charset="0"/>
              </a:rPr>
              <a:t>οι Καρχηδόνιοι</a:t>
            </a:r>
          </a:p>
          <a:p>
            <a:pPr marL="0" indent="0">
              <a:buNone/>
            </a:pPr>
            <a:r>
              <a:rPr lang="el-GR" sz="2700" dirty="0">
                <a:solidFill>
                  <a:schemeClr val="bg1"/>
                </a:solidFill>
                <a:latin typeface="Calibri" panose="020F0502020204030204" pitchFamily="34" charset="0"/>
                <a:cs typeface="Calibri" panose="020F0502020204030204" pitchFamily="34" charset="0"/>
              </a:rPr>
              <a:t>τον ανακάλεσαν</a:t>
            </a:r>
          </a:p>
          <a:p>
            <a:pPr marL="0" indent="0">
              <a:buNone/>
            </a:pPr>
            <a:r>
              <a:rPr lang="el-GR" sz="2700" dirty="0">
                <a:solidFill>
                  <a:schemeClr val="bg1"/>
                </a:solidFill>
                <a:latin typeface="Calibri" panose="020F0502020204030204" pitchFamily="34" charset="0"/>
                <a:cs typeface="Calibri" panose="020F0502020204030204" pitchFamily="34" charset="0"/>
              </a:rPr>
              <a:t>στην Αφρική.</a:t>
            </a:r>
          </a:p>
          <a:p>
            <a:pPr marL="0" indent="0">
              <a:buNone/>
            </a:pPr>
            <a:r>
              <a:rPr lang="el-GR" sz="2700" dirty="0">
                <a:solidFill>
                  <a:schemeClr val="bg1"/>
                </a:solidFill>
                <a:latin typeface="Calibri" panose="020F0502020204030204" pitchFamily="34" charset="0"/>
                <a:cs typeface="Calibri" panose="020F0502020204030204" pitchFamily="34" charset="0"/>
              </a:rPr>
              <a:t>Εκεί ο Αννίβας μάταια θέλησε</a:t>
            </a:r>
          </a:p>
          <a:p>
            <a:pPr marL="0" indent="0">
              <a:buNone/>
            </a:pPr>
            <a:r>
              <a:rPr lang="el-GR" sz="2700" dirty="0">
                <a:solidFill>
                  <a:schemeClr val="bg1"/>
                </a:solidFill>
                <a:latin typeface="Calibri" panose="020F0502020204030204" pitchFamily="34" charset="0"/>
                <a:cs typeface="Calibri" panose="020F0502020204030204" pitchFamily="34" charset="0"/>
              </a:rPr>
              <a:t>να τελειώσει με συνθήκη</a:t>
            </a:r>
          </a:p>
          <a:p>
            <a:pPr marL="0" indent="0">
              <a:buNone/>
            </a:pPr>
            <a:r>
              <a:rPr lang="el-GR" sz="2700" dirty="0">
                <a:solidFill>
                  <a:schemeClr val="bg1"/>
                </a:solidFill>
                <a:latin typeface="Calibri" panose="020F0502020204030204" pitchFamily="34" charset="0"/>
                <a:cs typeface="Calibri" panose="020F0502020204030204" pitchFamily="34" charset="0"/>
              </a:rPr>
              <a:t>τον πόλεμο με τους Ρωμαίους.</a:t>
            </a:r>
          </a:p>
        </p:txBody>
      </p:sp>
      <p:sp>
        <p:nvSpPr>
          <p:cNvPr id="7" name="Content Placeholder 2">
            <a:extLst>
              <a:ext uri="{FF2B5EF4-FFF2-40B4-BE49-F238E27FC236}">
                <a16:creationId xmlns:a16="http://schemas.microsoft.com/office/drawing/2014/main" id="{F63BBAFD-00FA-4E56-9BDF-CE345FD47285}"/>
              </a:ext>
            </a:extLst>
          </p:cNvPr>
          <p:cNvSpPr txBox="1">
            <a:spLocks/>
          </p:cNvSpPr>
          <p:nvPr/>
        </p:nvSpPr>
        <p:spPr>
          <a:xfrm>
            <a:off x="1256669" y="334468"/>
            <a:ext cx="2735590" cy="61576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600" dirty="0" err="1">
                <a:solidFill>
                  <a:schemeClr val="bg1"/>
                </a:solidFill>
                <a:latin typeface="Calibri" panose="020F0502020204030204" pitchFamily="34" charset="0"/>
                <a:cs typeface="Calibri" panose="020F0502020204030204" pitchFamily="34" charset="0"/>
              </a:rPr>
              <a:t>Postquam</a:t>
            </a:r>
            <a:r>
              <a:rPr lang="en-US" sz="2600" dirty="0">
                <a:solidFill>
                  <a:schemeClr val="bg1"/>
                </a:solidFill>
                <a:latin typeface="Calibri" panose="020F0502020204030204" pitchFamily="34" charset="0"/>
                <a:cs typeface="Calibri" panose="020F0502020204030204" pitchFamily="34" charset="0"/>
              </a:rPr>
              <a:t>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dirty="0">
                <a:solidFill>
                  <a:schemeClr val="bg1"/>
                </a:solidFill>
                <a:latin typeface="Calibri" panose="020F0502020204030204" pitchFamily="34" charset="0"/>
                <a:cs typeface="Calibri" panose="020F0502020204030204" pitchFamily="34" charset="0"/>
              </a:rPr>
              <a:t>XIV </a:t>
            </a:r>
            <a:r>
              <a:rPr lang="en-US" sz="2600" dirty="0" err="1">
                <a:solidFill>
                  <a:schemeClr val="bg1"/>
                </a:solidFill>
                <a:latin typeface="Calibri" panose="020F0502020204030204" pitchFamily="34" charset="0"/>
                <a:cs typeface="Calibri" panose="020F0502020204030204" pitchFamily="34" charset="0"/>
              </a:rPr>
              <a:t>annos</a:t>
            </a:r>
            <a:r>
              <a:rPr lang="en-US" sz="2600" dirty="0">
                <a:solidFill>
                  <a:schemeClr val="bg1"/>
                </a:solidFill>
                <a:latin typeface="Calibri" panose="020F0502020204030204" pitchFamily="34" charset="0"/>
                <a:cs typeface="Calibri" panose="020F0502020204030204" pitchFamily="34" charset="0"/>
              </a:rPr>
              <a:t>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dirty="0">
                <a:solidFill>
                  <a:schemeClr val="bg1"/>
                </a:solidFill>
                <a:latin typeface="Calibri" panose="020F0502020204030204" pitchFamily="34" charset="0"/>
                <a:cs typeface="Calibri" panose="020F0502020204030204" pitchFamily="34" charset="0"/>
              </a:rPr>
              <a:t>in </a:t>
            </a:r>
            <a:r>
              <a:rPr lang="en-US" sz="2600" dirty="0" err="1">
                <a:solidFill>
                  <a:schemeClr val="bg1"/>
                </a:solidFill>
                <a:latin typeface="Calibri" panose="020F0502020204030204" pitchFamily="34" charset="0"/>
                <a:cs typeface="Calibri" panose="020F0502020204030204" pitchFamily="34" charset="0"/>
              </a:rPr>
              <a:t>Italiā</a:t>
            </a:r>
            <a:r>
              <a:rPr lang="en-US" sz="2600" dirty="0">
                <a:solidFill>
                  <a:schemeClr val="bg1"/>
                </a:solidFill>
                <a:latin typeface="Calibri" panose="020F0502020204030204" pitchFamily="34" charset="0"/>
                <a:cs typeface="Calibri" panose="020F0502020204030204" pitchFamily="34" charset="0"/>
              </a:rPr>
              <a:t>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b="1" dirty="0" err="1">
                <a:solidFill>
                  <a:srgbClr val="990033"/>
                </a:solidFill>
                <a:latin typeface="Calibri" panose="020F0502020204030204" pitchFamily="34" charset="0"/>
                <a:cs typeface="Calibri" panose="020F0502020204030204" pitchFamily="34" charset="0"/>
              </a:rPr>
              <a:t>complēvit</a:t>
            </a:r>
            <a:r>
              <a:rPr lang="en-US" sz="2600" dirty="0">
                <a:solidFill>
                  <a:schemeClr val="bg1"/>
                </a:solidFill>
                <a:latin typeface="Calibri" panose="020F0502020204030204" pitchFamily="34" charset="0"/>
                <a:cs typeface="Calibri" panose="020F0502020204030204" pitchFamily="34" charset="0"/>
              </a:rPr>
              <a:t>, </a:t>
            </a:r>
            <a:r>
              <a:rPr lang="en-US" sz="2600" dirty="0" err="1">
                <a:solidFill>
                  <a:schemeClr val="bg1"/>
                </a:solidFill>
                <a:latin typeface="Calibri" panose="020F0502020204030204" pitchFamily="34" charset="0"/>
                <a:cs typeface="Calibri" panose="020F0502020204030204" pitchFamily="34" charset="0"/>
              </a:rPr>
              <a:t>Carthaginienses</a:t>
            </a:r>
            <a:r>
              <a:rPr lang="en-US" sz="2600" dirty="0">
                <a:solidFill>
                  <a:schemeClr val="bg1"/>
                </a:solidFill>
                <a:latin typeface="Calibri" panose="020F0502020204030204" pitchFamily="34" charset="0"/>
                <a:cs typeface="Calibri" panose="020F0502020204030204" pitchFamily="34" charset="0"/>
              </a:rPr>
              <a:t> </a:t>
            </a:r>
            <a:r>
              <a:rPr lang="en-US" sz="2600" dirty="0" err="1">
                <a:solidFill>
                  <a:schemeClr val="bg1"/>
                </a:solidFill>
                <a:latin typeface="Calibri" panose="020F0502020204030204" pitchFamily="34" charset="0"/>
                <a:cs typeface="Calibri" panose="020F0502020204030204" pitchFamily="34" charset="0"/>
              </a:rPr>
              <a:t>eum</a:t>
            </a:r>
            <a:r>
              <a:rPr lang="en-US" sz="2600" dirty="0">
                <a:solidFill>
                  <a:schemeClr val="bg1"/>
                </a:solidFill>
                <a:latin typeface="Calibri" panose="020F0502020204030204" pitchFamily="34" charset="0"/>
                <a:cs typeface="Calibri" panose="020F0502020204030204" pitchFamily="34" charset="0"/>
              </a:rPr>
              <a:t>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dirty="0">
                <a:solidFill>
                  <a:schemeClr val="bg1"/>
                </a:solidFill>
                <a:latin typeface="Calibri" panose="020F0502020204030204" pitchFamily="34" charset="0"/>
                <a:cs typeface="Calibri" panose="020F0502020204030204" pitchFamily="34" charset="0"/>
              </a:rPr>
              <a:t>in </a:t>
            </a:r>
            <a:r>
              <a:rPr lang="en-US" sz="2600" dirty="0" err="1">
                <a:solidFill>
                  <a:schemeClr val="bg1"/>
                </a:solidFill>
                <a:latin typeface="Calibri" panose="020F0502020204030204" pitchFamily="34" charset="0"/>
                <a:cs typeface="Calibri" panose="020F0502020204030204" pitchFamily="34" charset="0"/>
              </a:rPr>
              <a:t>Africam</a:t>
            </a:r>
            <a:r>
              <a:rPr lang="en-US" sz="2600" dirty="0">
                <a:solidFill>
                  <a:schemeClr val="bg1"/>
                </a:solidFill>
                <a:latin typeface="Calibri" panose="020F0502020204030204" pitchFamily="34" charset="0"/>
                <a:cs typeface="Calibri" panose="020F0502020204030204" pitchFamily="34" charset="0"/>
              </a:rPr>
              <a:t>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b="1" dirty="0" err="1">
                <a:solidFill>
                  <a:srgbClr val="990033"/>
                </a:solidFill>
                <a:latin typeface="Calibri" panose="020F0502020204030204" pitchFamily="34" charset="0"/>
                <a:cs typeface="Calibri" panose="020F0502020204030204" pitchFamily="34" charset="0"/>
              </a:rPr>
              <a:t>revocavērunt</a:t>
            </a:r>
            <a:r>
              <a:rPr lang="en-US" sz="2600" dirty="0">
                <a:solidFill>
                  <a:schemeClr val="bg1"/>
                </a:solidFill>
                <a:latin typeface="Calibri" panose="020F0502020204030204" pitchFamily="34" charset="0"/>
                <a:cs typeface="Calibri" panose="020F0502020204030204" pitchFamily="34" charset="0"/>
              </a:rPr>
              <a:t>.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dirty="0" err="1">
                <a:solidFill>
                  <a:schemeClr val="bg1"/>
                </a:solidFill>
                <a:latin typeface="Calibri" panose="020F0502020204030204" pitchFamily="34" charset="0"/>
                <a:cs typeface="Calibri" panose="020F0502020204030204" pitchFamily="34" charset="0"/>
              </a:rPr>
              <a:t>Ibi</a:t>
            </a:r>
            <a:r>
              <a:rPr lang="en-US" sz="2600" dirty="0">
                <a:solidFill>
                  <a:schemeClr val="bg1"/>
                </a:solidFill>
                <a:latin typeface="Calibri" panose="020F0502020204030204" pitchFamily="34" charset="0"/>
                <a:cs typeface="Calibri" panose="020F0502020204030204" pitchFamily="34" charset="0"/>
              </a:rPr>
              <a:t>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dirty="0">
                <a:solidFill>
                  <a:schemeClr val="bg1"/>
                </a:solidFill>
                <a:latin typeface="Calibri" panose="020F0502020204030204" pitchFamily="34" charset="0"/>
                <a:cs typeface="Calibri" panose="020F0502020204030204" pitchFamily="34" charset="0"/>
              </a:rPr>
              <a:t>Hannibal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dirty="0">
                <a:solidFill>
                  <a:schemeClr val="bg1"/>
                </a:solidFill>
                <a:latin typeface="Calibri" panose="020F0502020204030204" pitchFamily="34" charset="0"/>
                <a:cs typeface="Calibri" panose="020F0502020204030204" pitchFamily="34" charset="0"/>
              </a:rPr>
              <a:t>bellum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dirty="0">
                <a:solidFill>
                  <a:schemeClr val="bg1"/>
                </a:solidFill>
                <a:latin typeface="Calibri" panose="020F0502020204030204" pitchFamily="34" charset="0"/>
                <a:cs typeface="Calibri" panose="020F0502020204030204" pitchFamily="34" charset="0"/>
              </a:rPr>
              <a:t>cum </a:t>
            </a:r>
            <a:r>
              <a:rPr lang="en-US" sz="2600" dirty="0" err="1">
                <a:solidFill>
                  <a:schemeClr val="bg1"/>
                </a:solidFill>
                <a:latin typeface="Calibri" panose="020F0502020204030204" pitchFamily="34" charset="0"/>
                <a:cs typeface="Calibri" panose="020F0502020204030204" pitchFamily="34" charset="0"/>
              </a:rPr>
              <a:t>Rōmānis</a:t>
            </a:r>
            <a:r>
              <a:rPr lang="en-US" sz="2600" dirty="0">
                <a:solidFill>
                  <a:schemeClr val="bg1"/>
                </a:solidFill>
                <a:latin typeface="Calibri" panose="020F0502020204030204" pitchFamily="34" charset="0"/>
                <a:cs typeface="Calibri" panose="020F0502020204030204" pitchFamily="34" charset="0"/>
              </a:rPr>
              <a:t> </a:t>
            </a:r>
            <a:r>
              <a:rPr lang="en-US" sz="2600" dirty="0" err="1">
                <a:solidFill>
                  <a:schemeClr val="bg1"/>
                </a:solidFill>
                <a:latin typeface="Calibri" panose="020F0502020204030204" pitchFamily="34" charset="0"/>
                <a:cs typeface="Calibri" panose="020F0502020204030204" pitchFamily="34" charset="0"/>
              </a:rPr>
              <a:t>componere</a:t>
            </a:r>
            <a:r>
              <a:rPr lang="en-US" sz="2600" dirty="0">
                <a:solidFill>
                  <a:schemeClr val="bg1"/>
                </a:solidFill>
                <a:latin typeface="Calibri" panose="020F0502020204030204" pitchFamily="34" charset="0"/>
                <a:cs typeface="Calibri" panose="020F0502020204030204" pitchFamily="34" charset="0"/>
              </a:rPr>
              <a:t>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dirty="0">
                <a:solidFill>
                  <a:schemeClr val="bg1"/>
                </a:solidFill>
                <a:latin typeface="Calibri" panose="020F0502020204030204" pitchFamily="34" charset="0"/>
                <a:cs typeface="Calibri" panose="020F0502020204030204" pitchFamily="34" charset="0"/>
              </a:rPr>
              <a:t>frustra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b="1" dirty="0" err="1">
                <a:solidFill>
                  <a:srgbClr val="990033"/>
                </a:solidFill>
                <a:latin typeface="Calibri" panose="020F0502020204030204" pitchFamily="34" charset="0"/>
                <a:cs typeface="Calibri" panose="020F0502020204030204" pitchFamily="34" charset="0"/>
              </a:rPr>
              <a:t>cupīvit</a:t>
            </a:r>
            <a:r>
              <a:rPr lang="en-US" sz="2600" dirty="0">
                <a:solidFill>
                  <a:schemeClr val="bg1"/>
                </a:solidFill>
                <a:latin typeface="Calibri" panose="020F0502020204030204" pitchFamily="34" charset="0"/>
                <a:cs typeface="Calibri" panose="020F0502020204030204" pitchFamily="34" charset="0"/>
              </a:rPr>
              <a:t>.</a:t>
            </a:r>
            <a:endParaRPr lang="en-US" sz="2600" b="0" dirty="0">
              <a:solidFill>
                <a:srgbClr val="11111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47148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left)">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left)">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wipe(left)">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wipe(left)">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wipe(left)">
                                      <p:cBhvr>
                                        <p:cTn id="57" dur="500"/>
                                        <p:tgtEl>
                                          <p:spTgt spid="3">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wipe(left)">
                                      <p:cBhvr>
                                        <p:cTn id="62" dur="500"/>
                                        <p:tgtEl>
                                          <p:spTgt spid="3">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wipe(left)">
                                      <p:cBhvr>
                                        <p:cTn id="67" dur="500"/>
                                        <p:tgtEl>
                                          <p:spTgt spid="3">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Effect transition="in" filter="wipe(left)">
                                      <p:cBhvr>
                                        <p:cTn id="72" dur="500"/>
                                        <p:tgtEl>
                                          <p:spTgt spid="3">
                                            <p:txEl>
                                              <p:pRg st="11" end="1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wipe(left)">
                                      <p:cBhvr>
                                        <p:cTn id="77" dur="500"/>
                                        <p:tgtEl>
                                          <p:spTgt spid="3">
                                            <p:txEl>
                                              <p:pRg st="12" end="1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
                                            <p:txEl>
                                              <p:pRg st="13" end="13"/>
                                            </p:txEl>
                                          </p:spTgt>
                                        </p:tgtEl>
                                        <p:attrNameLst>
                                          <p:attrName>style.visibility</p:attrName>
                                        </p:attrNameLst>
                                      </p:cBhvr>
                                      <p:to>
                                        <p:strVal val="visible"/>
                                      </p:to>
                                    </p:set>
                                    <p:animEffect transition="in" filter="wipe(left)">
                                      <p:cBhvr>
                                        <p:cTn id="82" dur="500"/>
                                        <p:tgtEl>
                                          <p:spTgt spid="3">
                                            <p:txEl>
                                              <p:pRg st="13" end="1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
                                            <p:txEl>
                                              <p:pRg st="14" end="14"/>
                                            </p:txEl>
                                          </p:spTgt>
                                        </p:tgtEl>
                                        <p:attrNameLst>
                                          <p:attrName>style.visibility</p:attrName>
                                        </p:attrNameLst>
                                      </p:cBhvr>
                                      <p:to>
                                        <p:strVal val="visible"/>
                                      </p:to>
                                    </p:set>
                                    <p:animEffect transition="in" filter="wipe(left)">
                                      <p:cBhvr>
                                        <p:cTn id="87" dur="500"/>
                                        <p:tgtEl>
                                          <p:spTgt spid="3">
                                            <p:txEl>
                                              <p:pRg st="14" end="1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9">
                                            <p:txEl>
                                              <p:pRg st="0" end="0"/>
                                            </p:txEl>
                                          </p:spTgt>
                                        </p:tgtEl>
                                        <p:attrNameLst>
                                          <p:attrName>style.visibility</p:attrName>
                                        </p:attrNameLst>
                                      </p:cBhvr>
                                      <p:to>
                                        <p:strVal val="visible"/>
                                      </p:to>
                                    </p:set>
                                    <p:animEffect transition="in" filter="wipe(left)">
                                      <p:cBhvr>
                                        <p:cTn id="92" dur="500"/>
                                        <p:tgtEl>
                                          <p:spTgt spid="9">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9">
                                            <p:txEl>
                                              <p:pRg st="1" end="1"/>
                                            </p:txEl>
                                          </p:spTgt>
                                        </p:tgtEl>
                                        <p:attrNameLst>
                                          <p:attrName>style.visibility</p:attrName>
                                        </p:attrNameLst>
                                      </p:cBhvr>
                                      <p:to>
                                        <p:strVal val="visible"/>
                                      </p:to>
                                    </p:set>
                                    <p:animEffect transition="in" filter="wipe(left)">
                                      <p:cBhvr>
                                        <p:cTn id="97" dur="500"/>
                                        <p:tgtEl>
                                          <p:spTgt spid="9">
                                            <p:txEl>
                                              <p:pRg st="1" end="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9">
                                            <p:txEl>
                                              <p:pRg st="2" end="2"/>
                                            </p:txEl>
                                          </p:spTgt>
                                        </p:tgtEl>
                                        <p:attrNameLst>
                                          <p:attrName>style.visibility</p:attrName>
                                        </p:attrNameLst>
                                      </p:cBhvr>
                                      <p:to>
                                        <p:strVal val="visible"/>
                                      </p:to>
                                    </p:set>
                                    <p:animEffect transition="in" filter="wipe(left)">
                                      <p:cBhvr>
                                        <p:cTn id="102" dur="500"/>
                                        <p:tgtEl>
                                          <p:spTgt spid="9">
                                            <p:txEl>
                                              <p:pRg st="2" end="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9">
                                            <p:txEl>
                                              <p:pRg st="3" end="3"/>
                                            </p:txEl>
                                          </p:spTgt>
                                        </p:tgtEl>
                                        <p:attrNameLst>
                                          <p:attrName>style.visibility</p:attrName>
                                        </p:attrNameLst>
                                      </p:cBhvr>
                                      <p:to>
                                        <p:strVal val="visible"/>
                                      </p:to>
                                    </p:set>
                                    <p:animEffect transition="in" filter="wipe(left)">
                                      <p:cBhvr>
                                        <p:cTn id="107" dur="500"/>
                                        <p:tgtEl>
                                          <p:spTgt spid="9">
                                            <p:txEl>
                                              <p:pRg st="3" end="3"/>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9">
                                            <p:txEl>
                                              <p:pRg st="4" end="4"/>
                                            </p:txEl>
                                          </p:spTgt>
                                        </p:tgtEl>
                                        <p:attrNameLst>
                                          <p:attrName>style.visibility</p:attrName>
                                        </p:attrNameLst>
                                      </p:cBhvr>
                                      <p:to>
                                        <p:strVal val="visible"/>
                                      </p:to>
                                    </p:set>
                                    <p:animEffect transition="in" filter="wipe(left)">
                                      <p:cBhvr>
                                        <p:cTn id="112" dur="500"/>
                                        <p:tgtEl>
                                          <p:spTgt spid="9">
                                            <p:txEl>
                                              <p:pRg st="4" end="4"/>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9">
                                            <p:txEl>
                                              <p:pRg st="5" end="5"/>
                                            </p:txEl>
                                          </p:spTgt>
                                        </p:tgtEl>
                                        <p:attrNameLst>
                                          <p:attrName>style.visibility</p:attrName>
                                        </p:attrNameLst>
                                      </p:cBhvr>
                                      <p:to>
                                        <p:strVal val="visible"/>
                                      </p:to>
                                    </p:set>
                                    <p:animEffect transition="in" filter="wipe(left)">
                                      <p:cBhvr>
                                        <p:cTn id="117" dur="500"/>
                                        <p:tgtEl>
                                          <p:spTgt spid="9">
                                            <p:txEl>
                                              <p:pRg st="5" end="5"/>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9">
                                            <p:txEl>
                                              <p:pRg st="6" end="6"/>
                                            </p:txEl>
                                          </p:spTgt>
                                        </p:tgtEl>
                                        <p:attrNameLst>
                                          <p:attrName>style.visibility</p:attrName>
                                        </p:attrNameLst>
                                      </p:cBhvr>
                                      <p:to>
                                        <p:strVal val="visible"/>
                                      </p:to>
                                    </p:set>
                                    <p:animEffect transition="in" filter="wipe(left)">
                                      <p:cBhvr>
                                        <p:cTn id="122" dur="500"/>
                                        <p:tgtEl>
                                          <p:spTgt spid="9">
                                            <p:txEl>
                                              <p:pRg st="6" end="6"/>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9">
                                            <p:txEl>
                                              <p:pRg st="7" end="7"/>
                                            </p:txEl>
                                          </p:spTgt>
                                        </p:tgtEl>
                                        <p:attrNameLst>
                                          <p:attrName>style.visibility</p:attrName>
                                        </p:attrNameLst>
                                      </p:cBhvr>
                                      <p:to>
                                        <p:strVal val="visible"/>
                                      </p:to>
                                    </p:set>
                                    <p:animEffect transition="in" filter="wipe(left)">
                                      <p:cBhvr>
                                        <p:cTn id="127" dur="500"/>
                                        <p:tgtEl>
                                          <p:spTgt spid="9">
                                            <p:txEl>
                                              <p:pRg st="7" end="7"/>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9">
                                            <p:txEl>
                                              <p:pRg st="8" end="8"/>
                                            </p:txEl>
                                          </p:spTgt>
                                        </p:tgtEl>
                                        <p:attrNameLst>
                                          <p:attrName>style.visibility</p:attrName>
                                        </p:attrNameLst>
                                      </p:cBhvr>
                                      <p:to>
                                        <p:strVal val="visible"/>
                                      </p:to>
                                    </p:set>
                                    <p:animEffect transition="in" filter="wipe(left)">
                                      <p:cBhvr>
                                        <p:cTn id="132"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9" grpId="0" build="p"/>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1CE4EC-18BE-4C3D-9340-2D1AA514031B}"/>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769394" y="-3643316"/>
            <a:ext cx="6653212" cy="14144631"/>
          </a:xfrm>
          <a:prstGeom prst="rect">
            <a:avLst/>
          </a:prstGeom>
        </p:spPr>
      </p:pic>
      <p:sp>
        <p:nvSpPr>
          <p:cNvPr id="3" name="Content Placeholder 2">
            <a:extLst>
              <a:ext uri="{FF2B5EF4-FFF2-40B4-BE49-F238E27FC236}">
                <a16:creationId xmlns:a16="http://schemas.microsoft.com/office/drawing/2014/main" id="{CBDBAA77-1AAC-4EBE-AA14-664EE6A8DE0C}"/>
              </a:ext>
            </a:extLst>
          </p:cNvPr>
          <p:cNvSpPr>
            <a:spLocks noGrp="1"/>
          </p:cNvSpPr>
          <p:nvPr>
            <p:ph idx="1"/>
          </p:nvPr>
        </p:nvSpPr>
        <p:spPr>
          <a:xfrm>
            <a:off x="4323271" y="1155280"/>
            <a:ext cx="3885225" cy="5726583"/>
          </a:xfrm>
        </p:spPr>
        <p:txBody>
          <a:bodyPr>
            <a:noAutofit/>
          </a:bodyPr>
          <a:lstStyle/>
          <a:p>
            <a:pPr marL="0" indent="0">
              <a:lnSpc>
                <a:spcPct val="100000"/>
              </a:lnSpc>
              <a:spcBef>
                <a:spcPts val="0"/>
              </a:spcBef>
              <a:buNone/>
            </a:pPr>
            <a:r>
              <a:rPr lang="el-GR" dirty="0">
                <a:solidFill>
                  <a:schemeClr val="bg1"/>
                </a:solidFill>
                <a:latin typeface="Calibri" panose="020F0502020204030204" pitchFamily="34" charset="0"/>
                <a:cs typeface="Calibri" panose="020F0502020204030204" pitchFamily="34" charset="0"/>
              </a:rPr>
              <a:t>Τελικά</a:t>
            </a:r>
          </a:p>
          <a:p>
            <a:pPr marL="0" indent="0">
              <a:lnSpc>
                <a:spcPct val="100000"/>
              </a:lnSpc>
              <a:spcBef>
                <a:spcPts val="0"/>
              </a:spcBef>
              <a:buNone/>
            </a:pPr>
            <a:r>
              <a:rPr lang="el-GR" dirty="0">
                <a:solidFill>
                  <a:schemeClr val="bg1"/>
                </a:solidFill>
                <a:latin typeface="Calibri" panose="020F0502020204030204" pitchFamily="34" charset="0"/>
                <a:cs typeface="Calibri" panose="020F0502020204030204" pitchFamily="34" charset="0"/>
              </a:rPr>
              <a:t>με</a:t>
            </a:r>
          </a:p>
          <a:p>
            <a:pPr marL="0" indent="0">
              <a:lnSpc>
                <a:spcPct val="100000"/>
              </a:lnSpc>
              <a:spcBef>
                <a:spcPts val="0"/>
              </a:spcBef>
              <a:buNone/>
            </a:pPr>
            <a:r>
              <a:rPr lang="el-GR" dirty="0">
                <a:solidFill>
                  <a:schemeClr val="bg1"/>
                </a:solidFill>
                <a:latin typeface="Calibri" panose="020F0502020204030204" pitchFamily="34" charset="0"/>
                <a:cs typeface="Calibri" panose="020F0502020204030204" pitchFamily="34" charset="0"/>
              </a:rPr>
              <a:t>τον Πόπλιο Σκιπίωνα</a:t>
            </a:r>
          </a:p>
          <a:p>
            <a:pPr marL="0" indent="0">
              <a:lnSpc>
                <a:spcPct val="100000"/>
              </a:lnSpc>
              <a:spcBef>
                <a:spcPts val="0"/>
              </a:spcBef>
              <a:buNone/>
            </a:pPr>
            <a:r>
              <a:rPr lang="el-GR" dirty="0">
                <a:solidFill>
                  <a:schemeClr val="bg1"/>
                </a:solidFill>
                <a:latin typeface="Calibri" panose="020F0502020204030204" pitchFamily="34" charset="0"/>
                <a:cs typeface="Calibri" panose="020F0502020204030204" pitchFamily="34" charset="0"/>
              </a:rPr>
              <a:t>κοντά</a:t>
            </a:r>
          </a:p>
          <a:p>
            <a:pPr marL="0" indent="0">
              <a:lnSpc>
                <a:spcPct val="100000"/>
              </a:lnSpc>
              <a:spcBef>
                <a:spcPts val="0"/>
              </a:spcBef>
              <a:buNone/>
            </a:pPr>
            <a:r>
              <a:rPr lang="el-GR" dirty="0">
                <a:solidFill>
                  <a:schemeClr val="bg1"/>
                </a:solidFill>
                <a:latin typeface="Calibri" panose="020F0502020204030204" pitchFamily="34" charset="0"/>
                <a:cs typeface="Calibri" panose="020F0502020204030204" pitchFamily="34" charset="0"/>
              </a:rPr>
              <a:t>στη Ζάμα</a:t>
            </a:r>
          </a:p>
          <a:p>
            <a:pPr marL="0" indent="0">
              <a:lnSpc>
                <a:spcPct val="100000"/>
              </a:lnSpc>
              <a:spcBef>
                <a:spcPts val="0"/>
              </a:spcBef>
              <a:buNone/>
            </a:pPr>
            <a:r>
              <a:rPr lang="el-GR" b="1" dirty="0">
                <a:solidFill>
                  <a:srgbClr val="990033"/>
                </a:solidFill>
                <a:latin typeface="Calibri" panose="020F0502020204030204" pitchFamily="34" charset="0"/>
                <a:cs typeface="Calibri" panose="020F0502020204030204" pitchFamily="34" charset="0"/>
              </a:rPr>
              <a:t>έδωσε μάχη</a:t>
            </a:r>
            <a:r>
              <a:rPr lang="el-GR" dirty="0">
                <a:solidFill>
                  <a:schemeClr val="bg1"/>
                </a:solidFill>
                <a:latin typeface="Calibri" panose="020F0502020204030204" pitchFamily="34" charset="0"/>
                <a:cs typeface="Calibri" panose="020F0502020204030204" pitchFamily="34" charset="0"/>
              </a:rPr>
              <a:t>,</a:t>
            </a:r>
          </a:p>
          <a:p>
            <a:pPr marL="0" indent="0">
              <a:lnSpc>
                <a:spcPct val="100000"/>
              </a:lnSpc>
              <a:spcBef>
                <a:spcPts val="0"/>
              </a:spcBef>
              <a:buNone/>
            </a:pPr>
            <a:r>
              <a:rPr lang="el-GR" dirty="0">
                <a:solidFill>
                  <a:schemeClr val="bg1"/>
                </a:solidFill>
                <a:latin typeface="Calibri" panose="020F0502020204030204" pitchFamily="34" charset="0"/>
                <a:cs typeface="Calibri" panose="020F0502020204030204" pitchFamily="34" charset="0"/>
              </a:rPr>
              <a:t>αλλά</a:t>
            </a:r>
          </a:p>
          <a:p>
            <a:pPr marL="0" indent="0">
              <a:lnSpc>
                <a:spcPct val="100000"/>
              </a:lnSpc>
              <a:spcBef>
                <a:spcPts val="0"/>
              </a:spcBef>
              <a:buNone/>
            </a:pPr>
            <a:r>
              <a:rPr lang="el-GR" dirty="0">
                <a:solidFill>
                  <a:schemeClr val="bg1"/>
                </a:solidFill>
                <a:latin typeface="Calibri" panose="020F0502020204030204" pitchFamily="34" charset="0"/>
                <a:cs typeface="Calibri" panose="020F0502020204030204" pitchFamily="34" charset="0"/>
              </a:rPr>
              <a:t>οι Ρωμαίοι</a:t>
            </a:r>
          </a:p>
          <a:p>
            <a:pPr marL="0" indent="0">
              <a:lnSpc>
                <a:spcPct val="100000"/>
              </a:lnSpc>
              <a:spcBef>
                <a:spcPts val="0"/>
              </a:spcBef>
              <a:buNone/>
            </a:pPr>
            <a:r>
              <a:rPr lang="el-GR" dirty="0">
                <a:solidFill>
                  <a:schemeClr val="bg1"/>
                </a:solidFill>
                <a:latin typeface="Calibri" panose="020F0502020204030204" pitchFamily="34" charset="0"/>
                <a:cs typeface="Calibri" panose="020F0502020204030204" pitchFamily="34" charset="0"/>
              </a:rPr>
              <a:t>τη νίκη</a:t>
            </a:r>
          </a:p>
          <a:p>
            <a:pPr marL="0" indent="0">
              <a:lnSpc>
                <a:spcPct val="100000"/>
              </a:lnSpc>
              <a:spcBef>
                <a:spcPts val="0"/>
              </a:spcBef>
              <a:buNone/>
            </a:pPr>
            <a:r>
              <a:rPr lang="el-GR" b="1" dirty="0">
                <a:solidFill>
                  <a:srgbClr val="990033"/>
                </a:solidFill>
                <a:latin typeface="Calibri" panose="020F0502020204030204" pitchFamily="34" charset="0"/>
                <a:cs typeface="Calibri" panose="020F0502020204030204" pitchFamily="34" charset="0"/>
              </a:rPr>
              <a:t>κέρδισαν</a:t>
            </a:r>
            <a:r>
              <a:rPr lang="el-GR" dirty="0">
                <a:solidFill>
                  <a:schemeClr val="bg1"/>
                </a:solidFill>
                <a:latin typeface="Calibri" panose="020F0502020204030204" pitchFamily="34" charset="0"/>
                <a:cs typeface="Calibri" panose="020F0502020204030204" pitchFamily="34" charset="0"/>
              </a:rPr>
              <a:t>.</a:t>
            </a:r>
          </a:p>
          <a:p>
            <a:pPr marL="0" indent="0">
              <a:lnSpc>
                <a:spcPct val="100000"/>
              </a:lnSpc>
              <a:spcBef>
                <a:spcPts val="0"/>
              </a:spcBef>
              <a:buNone/>
            </a:pPr>
            <a:endParaRPr lang="el-GR" sz="24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l-GR" sz="2400" dirty="0">
              <a:solidFill>
                <a:srgbClr val="111111"/>
              </a:solidFill>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85BCB228-C446-41CC-A980-9528878424BD}"/>
              </a:ext>
            </a:extLst>
          </p:cNvPr>
          <p:cNvSpPr txBox="1">
            <a:spLocks/>
          </p:cNvSpPr>
          <p:nvPr/>
        </p:nvSpPr>
        <p:spPr>
          <a:xfrm>
            <a:off x="1075190" y="1155280"/>
            <a:ext cx="3620134" cy="50060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l-GR" dirty="0">
                <a:solidFill>
                  <a:schemeClr val="bg1"/>
                </a:solidFill>
              </a:rPr>
              <a:t> </a:t>
            </a:r>
            <a:endParaRPr lang="en-US" b="0" dirty="0">
              <a:solidFill>
                <a:srgbClr val="111111"/>
              </a:solidFill>
              <a:effectLst/>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F00ABBDD-E38B-4B35-97AE-1B3681E84CA1}"/>
              </a:ext>
            </a:extLst>
          </p:cNvPr>
          <p:cNvSpPr txBox="1">
            <a:spLocks/>
          </p:cNvSpPr>
          <p:nvPr/>
        </p:nvSpPr>
        <p:spPr>
          <a:xfrm>
            <a:off x="8045119" y="1568472"/>
            <a:ext cx="3278200" cy="41796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dirty="0">
                <a:solidFill>
                  <a:schemeClr val="bg1"/>
                </a:solidFill>
                <a:latin typeface="Calibri" panose="020F0502020204030204" pitchFamily="34" charset="0"/>
                <a:cs typeface="Calibri" panose="020F0502020204030204" pitchFamily="34" charset="0"/>
              </a:rPr>
              <a:t>Τελικά </a:t>
            </a:r>
            <a:endParaRPr lang="en-US" dirty="0">
              <a:solidFill>
                <a:schemeClr val="bg1"/>
              </a:solidFill>
              <a:latin typeface="Calibri" panose="020F0502020204030204" pitchFamily="34" charset="0"/>
              <a:cs typeface="Calibri" panose="020F0502020204030204" pitchFamily="34" charset="0"/>
            </a:endParaRPr>
          </a:p>
          <a:p>
            <a:pPr marL="0" indent="0">
              <a:buNone/>
            </a:pPr>
            <a:r>
              <a:rPr lang="el-GR" dirty="0">
                <a:solidFill>
                  <a:schemeClr val="bg1"/>
                </a:solidFill>
                <a:latin typeface="Calibri" panose="020F0502020204030204" pitchFamily="34" charset="0"/>
                <a:cs typeface="Calibri" panose="020F0502020204030204" pitchFamily="34" charset="0"/>
              </a:rPr>
              <a:t>αγωνίστηκε</a:t>
            </a:r>
          </a:p>
          <a:p>
            <a:pPr marL="0" indent="0">
              <a:buNone/>
            </a:pPr>
            <a:r>
              <a:rPr lang="el-GR" dirty="0">
                <a:solidFill>
                  <a:schemeClr val="bg1"/>
                </a:solidFill>
                <a:latin typeface="Calibri" panose="020F0502020204030204" pitchFamily="34" charset="0"/>
                <a:cs typeface="Calibri" panose="020F0502020204030204" pitchFamily="34" charset="0"/>
              </a:rPr>
              <a:t>με τον Πόπλιο Σκιπίωνα</a:t>
            </a:r>
          </a:p>
          <a:p>
            <a:pPr marL="0" indent="0">
              <a:buNone/>
            </a:pPr>
            <a:r>
              <a:rPr lang="el-GR" dirty="0">
                <a:solidFill>
                  <a:schemeClr val="bg1"/>
                </a:solidFill>
                <a:latin typeface="Calibri" panose="020F0502020204030204" pitchFamily="34" charset="0"/>
                <a:cs typeface="Calibri" panose="020F0502020204030204" pitchFamily="34" charset="0"/>
              </a:rPr>
              <a:t>κοντά στη Ζάμα,</a:t>
            </a:r>
          </a:p>
          <a:p>
            <a:pPr marL="0" indent="0">
              <a:buNone/>
            </a:pPr>
            <a:r>
              <a:rPr lang="el-GR" dirty="0">
                <a:solidFill>
                  <a:schemeClr val="bg1"/>
                </a:solidFill>
                <a:latin typeface="Calibri" panose="020F0502020204030204" pitchFamily="34" charset="0"/>
                <a:cs typeface="Calibri" panose="020F0502020204030204" pitchFamily="34" charset="0"/>
              </a:rPr>
              <a:t>αλλά οι Ρωμαίοι</a:t>
            </a:r>
          </a:p>
          <a:p>
            <a:pPr marL="0" indent="0">
              <a:buNone/>
            </a:pPr>
            <a:r>
              <a:rPr lang="el-GR" dirty="0">
                <a:solidFill>
                  <a:schemeClr val="bg1"/>
                </a:solidFill>
                <a:latin typeface="Calibri" panose="020F0502020204030204" pitchFamily="34" charset="0"/>
                <a:cs typeface="Calibri" panose="020F0502020204030204" pitchFamily="34" charset="0"/>
              </a:rPr>
              <a:t>κέρδισαν τη νίκη.</a:t>
            </a:r>
          </a:p>
        </p:txBody>
      </p:sp>
      <p:sp>
        <p:nvSpPr>
          <p:cNvPr id="7" name="Content Placeholder 2">
            <a:extLst>
              <a:ext uri="{FF2B5EF4-FFF2-40B4-BE49-F238E27FC236}">
                <a16:creationId xmlns:a16="http://schemas.microsoft.com/office/drawing/2014/main" id="{F63BBAFD-00FA-4E56-9BDF-CE345FD47285}"/>
              </a:ext>
            </a:extLst>
          </p:cNvPr>
          <p:cNvSpPr txBox="1">
            <a:spLocks/>
          </p:cNvSpPr>
          <p:nvPr/>
        </p:nvSpPr>
        <p:spPr>
          <a:xfrm>
            <a:off x="1276989" y="1155280"/>
            <a:ext cx="2735590" cy="54230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dirty="0">
                <a:solidFill>
                  <a:schemeClr val="bg1"/>
                </a:solidFill>
                <a:latin typeface="Calibri" panose="020F0502020204030204" pitchFamily="34" charset="0"/>
                <a:cs typeface="Calibri" panose="020F0502020204030204" pitchFamily="34" charset="0"/>
              </a:rPr>
              <a:t>Denique </a:t>
            </a:r>
            <a:endParaRPr lang="el-GR"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dirty="0">
                <a:solidFill>
                  <a:schemeClr val="bg1"/>
                </a:solidFill>
                <a:latin typeface="Calibri" panose="020F0502020204030204" pitchFamily="34" charset="0"/>
                <a:cs typeface="Calibri" panose="020F0502020204030204" pitchFamily="34" charset="0"/>
              </a:rPr>
              <a:t>cum </a:t>
            </a:r>
            <a:endParaRPr lang="el-GR"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dirty="0">
                <a:solidFill>
                  <a:schemeClr val="bg1"/>
                </a:solidFill>
                <a:latin typeface="Calibri" panose="020F0502020204030204" pitchFamily="34" charset="0"/>
                <a:cs typeface="Calibri" panose="020F0502020204030204" pitchFamily="34" charset="0"/>
              </a:rPr>
              <a:t>P. </a:t>
            </a:r>
            <a:r>
              <a:rPr lang="en-US" dirty="0" err="1">
                <a:solidFill>
                  <a:schemeClr val="bg1"/>
                </a:solidFill>
                <a:latin typeface="Calibri" panose="020F0502020204030204" pitchFamily="34" charset="0"/>
                <a:cs typeface="Calibri" panose="020F0502020204030204" pitchFamily="34" charset="0"/>
              </a:rPr>
              <a:t>Scipiōne</a:t>
            </a:r>
            <a:r>
              <a:rPr lang="en-US" dirty="0">
                <a:solidFill>
                  <a:schemeClr val="bg1"/>
                </a:solidFill>
                <a:latin typeface="Calibri" panose="020F0502020204030204" pitchFamily="34" charset="0"/>
                <a:cs typeface="Calibri" panose="020F0502020204030204" pitchFamily="34" charset="0"/>
              </a:rPr>
              <a:t> </a:t>
            </a:r>
            <a:endParaRPr lang="el-GR"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dirty="0">
                <a:solidFill>
                  <a:schemeClr val="bg1"/>
                </a:solidFill>
                <a:latin typeface="Calibri" panose="020F0502020204030204" pitchFamily="34" charset="0"/>
                <a:cs typeface="Calibri" panose="020F0502020204030204" pitchFamily="34" charset="0"/>
              </a:rPr>
              <a:t>apud </a:t>
            </a:r>
            <a:endParaRPr lang="el-GR"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dirty="0" err="1">
                <a:solidFill>
                  <a:schemeClr val="bg1"/>
                </a:solidFill>
                <a:latin typeface="Calibri" panose="020F0502020204030204" pitchFamily="34" charset="0"/>
                <a:cs typeface="Calibri" panose="020F0502020204030204" pitchFamily="34" charset="0"/>
              </a:rPr>
              <a:t>Zamam</a:t>
            </a:r>
            <a:r>
              <a:rPr lang="en-US" dirty="0">
                <a:solidFill>
                  <a:schemeClr val="bg1"/>
                </a:solidFill>
                <a:latin typeface="Calibri" panose="020F0502020204030204" pitchFamily="34" charset="0"/>
                <a:cs typeface="Calibri" panose="020F0502020204030204" pitchFamily="34" charset="0"/>
              </a:rPr>
              <a:t> </a:t>
            </a:r>
            <a:endParaRPr lang="el-GR"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b="1" dirty="0" err="1">
                <a:solidFill>
                  <a:srgbClr val="990033"/>
                </a:solidFill>
                <a:latin typeface="Calibri" panose="020F0502020204030204" pitchFamily="34" charset="0"/>
                <a:cs typeface="Calibri" panose="020F0502020204030204" pitchFamily="34" charset="0"/>
              </a:rPr>
              <a:t>dimicāvit</a:t>
            </a:r>
            <a:r>
              <a:rPr lang="en-US" dirty="0">
                <a:solidFill>
                  <a:schemeClr val="bg1"/>
                </a:solidFill>
                <a:latin typeface="Calibri" panose="020F0502020204030204" pitchFamily="34" charset="0"/>
                <a:cs typeface="Calibri" panose="020F0502020204030204" pitchFamily="34" charset="0"/>
              </a:rPr>
              <a:t>, </a:t>
            </a:r>
            <a:endParaRPr lang="el-GR"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dirty="0">
                <a:solidFill>
                  <a:schemeClr val="bg1"/>
                </a:solidFill>
                <a:latin typeface="Calibri" panose="020F0502020204030204" pitchFamily="34" charset="0"/>
                <a:cs typeface="Calibri" panose="020F0502020204030204" pitchFamily="34" charset="0"/>
              </a:rPr>
              <a:t>sed </a:t>
            </a:r>
            <a:endParaRPr lang="el-GR"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dirty="0" err="1">
                <a:solidFill>
                  <a:schemeClr val="bg1"/>
                </a:solidFill>
                <a:latin typeface="Calibri" panose="020F0502020204030204" pitchFamily="34" charset="0"/>
                <a:cs typeface="Calibri" panose="020F0502020204030204" pitchFamily="34" charset="0"/>
              </a:rPr>
              <a:t>Rōmāni</a:t>
            </a:r>
            <a:r>
              <a:rPr lang="en-US" dirty="0">
                <a:solidFill>
                  <a:schemeClr val="bg1"/>
                </a:solidFill>
                <a:latin typeface="Calibri" panose="020F0502020204030204" pitchFamily="34" charset="0"/>
                <a:cs typeface="Calibri" panose="020F0502020204030204" pitchFamily="34" charset="0"/>
              </a:rPr>
              <a:t> </a:t>
            </a:r>
            <a:endParaRPr lang="el-GR"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dirty="0" err="1">
                <a:solidFill>
                  <a:schemeClr val="bg1"/>
                </a:solidFill>
                <a:latin typeface="Calibri" panose="020F0502020204030204" pitchFamily="34" charset="0"/>
                <a:cs typeface="Calibri" panose="020F0502020204030204" pitchFamily="34" charset="0"/>
              </a:rPr>
              <a:t>victoriam</a:t>
            </a:r>
            <a:r>
              <a:rPr lang="en-US" dirty="0">
                <a:solidFill>
                  <a:schemeClr val="bg1"/>
                </a:solidFill>
                <a:latin typeface="Calibri" panose="020F0502020204030204" pitchFamily="34" charset="0"/>
                <a:cs typeface="Calibri" panose="020F0502020204030204" pitchFamily="34" charset="0"/>
              </a:rPr>
              <a:t> </a:t>
            </a:r>
            <a:r>
              <a:rPr lang="en-US" b="1" dirty="0" err="1">
                <a:solidFill>
                  <a:srgbClr val="990033"/>
                </a:solidFill>
                <a:latin typeface="Calibri" panose="020F0502020204030204" pitchFamily="34" charset="0"/>
                <a:cs typeface="Calibri" panose="020F0502020204030204" pitchFamily="34" charset="0"/>
              </a:rPr>
              <a:t>reportavērunt</a:t>
            </a:r>
            <a:r>
              <a:rPr lang="en-US" dirty="0">
                <a:solidFill>
                  <a:schemeClr val="bg1"/>
                </a:solidFill>
                <a:latin typeface="Calibri" panose="020F0502020204030204" pitchFamily="34" charset="0"/>
                <a:cs typeface="Calibri" panose="020F0502020204030204" pitchFamily="34" charset="0"/>
              </a:rPr>
              <a:t>.</a:t>
            </a:r>
            <a:endParaRPr lang="en-US" b="0" dirty="0">
              <a:solidFill>
                <a:srgbClr val="11111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13555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left)">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left)">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wipe(left)">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wipe(left)">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wipe(left)">
                                      <p:cBhvr>
                                        <p:cTn id="57" dur="500"/>
                                        <p:tgtEl>
                                          <p:spTgt spid="3">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wipe(left)">
                                      <p:cBhvr>
                                        <p:cTn id="62" dur="500"/>
                                        <p:tgtEl>
                                          <p:spTgt spid="3">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9">
                                            <p:txEl>
                                              <p:pRg st="0" end="0"/>
                                            </p:txEl>
                                          </p:spTgt>
                                        </p:tgtEl>
                                        <p:attrNameLst>
                                          <p:attrName>style.visibility</p:attrName>
                                        </p:attrNameLst>
                                      </p:cBhvr>
                                      <p:to>
                                        <p:strVal val="visible"/>
                                      </p:to>
                                    </p:set>
                                    <p:animEffect transition="in" filter="wipe(left)">
                                      <p:cBhvr>
                                        <p:cTn id="67" dur="500"/>
                                        <p:tgtEl>
                                          <p:spTgt spid="9">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txEl>
                                              <p:pRg st="1" end="1"/>
                                            </p:txEl>
                                          </p:spTgt>
                                        </p:tgtEl>
                                        <p:attrNameLst>
                                          <p:attrName>style.visibility</p:attrName>
                                        </p:attrNameLst>
                                      </p:cBhvr>
                                      <p:to>
                                        <p:strVal val="visible"/>
                                      </p:to>
                                    </p:set>
                                    <p:animEffect transition="in" filter="wipe(left)">
                                      <p:cBhvr>
                                        <p:cTn id="72" dur="500"/>
                                        <p:tgtEl>
                                          <p:spTgt spid="9">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9">
                                            <p:txEl>
                                              <p:pRg st="2" end="2"/>
                                            </p:txEl>
                                          </p:spTgt>
                                        </p:tgtEl>
                                        <p:attrNameLst>
                                          <p:attrName>style.visibility</p:attrName>
                                        </p:attrNameLst>
                                      </p:cBhvr>
                                      <p:to>
                                        <p:strVal val="visible"/>
                                      </p:to>
                                    </p:set>
                                    <p:animEffect transition="in" filter="wipe(left)">
                                      <p:cBhvr>
                                        <p:cTn id="77" dur="500"/>
                                        <p:tgtEl>
                                          <p:spTgt spid="9">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9">
                                            <p:txEl>
                                              <p:pRg st="3" end="3"/>
                                            </p:txEl>
                                          </p:spTgt>
                                        </p:tgtEl>
                                        <p:attrNameLst>
                                          <p:attrName>style.visibility</p:attrName>
                                        </p:attrNameLst>
                                      </p:cBhvr>
                                      <p:to>
                                        <p:strVal val="visible"/>
                                      </p:to>
                                    </p:set>
                                    <p:animEffect transition="in" filter="wipe(left)">
                                      <p:cBhvr>
                                        <p:cTn id="82" dur="500"/>
                                        <p:tgtEl>
                                          <p:spTgt spid="9">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9">
                                            <p:txEl>
                                              <p:pRg st="4" end="4"/>
                                            </p:txEl>
                                          </p:spTgt>
                                        </p:tgtEl>
                                        <p:attrNameLst>
                                          <p:attrName>style.visibility</p:attrName>
                                        </p:attrNameLst>
                                      </p:cBhvr>
                                      <p:to>
                                        <p:strVal val="visible"/>
                                      </p:to>
                                    </p:set>
                                    <p:animEffect transition="in" filter="wipe(left)">
                                      <p:cBhvr>
                                        <p:cTn id="87" dur="500"/>
                                        <p:tgtEl>
                                          <p:spTgt spid="9">
                                            <p:txEl>
                                              <p:pRg st="4" end="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9">
                                            <p:txEl>
                                              <p:pRg st="5" end="5"/>
                                            </p:txEl>
                                          </p:spTgt>
                                        </p:tgtEl>
                                        <p:attrNameLst>
                                          <p:attrName>style.visibility</p:attrName>
                                        </p:attrNameLst>
                                      </p:cBhvr>
                                      <p:to>
                                        <p:strVal val="visible"/>
                                      </p:to>
                                    </p:set>
                                    <p:animEffect transition="in" filter="wipe(left)">
                                      <p:cBhvr>
                                        <p:cTn id="9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9" grpId="0" build="p"/>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5E3C-86F0-4345-9F3F-1BFDC3F4EEBC}"/>
              </a:ext>
            </a:extLst>
          </p:cNvPr>
          <p:cNvSpPr>
            <a:spLocks noGrp="1"/>
          </p:cNvSpPr>
          <p:nvPr>
            <p:ph type="title"/>
          </p:nvPr>
        </p:nvSpPr>
        <p:spPr>
          <a:xfrm>
            <a:off x="635669" y="161926"/>
            <a:ext cx="11353800" cy="704037"/>
          </a:xfrm>
        </p:spPr>
        <p:txBody>
          <a:bodyPr>
            <a:normAutofit/>
          </a:bodyPr>
          <a:lstStyle/>
          <a:p>
            <a:pPr algn="ctr"/>
            <a:r>
              <a:rPr lang="el-GR" sz="2800" b="1" dirty="0">
                <a:solidFill>
                  <a:srgbClr val="7030A0"/>
                </a:solidFill>
                <a:effectLst>
                  <a:outerShdw blurRad="38100" dist="38100" dir="2700000" algn="tl">
                    <a:srgbClr val="000000">
                      <a:alpha val="43137"/>
                    </a:srgbClr>
                  </a:outerShdw>
                </a:effectLst>
                <a:latin typeface="Baston" panose="00000500000000000000" pitchFamily="50" charset="-95"/>
                <a:cs typeface="Calibri" panose="020F0502020204030204" pitchFamily="34" charset="0"/>
              </a:rPr>
              <a:t>Συνδεσμοι</a:t>
            </a:r>
            <a:r>
              <a:rPr lang="el-GR" sz="2800" b="1" dirty="0">
                <a:solidFill>
                  <a:srgbClr val="FF6600"/>
                </a:solidFill>
                <a:effectLst>
                  <a:outerShdw blurRad="38100" dist="38100" dir="2700000" algn="tl">
                    <a:srgbClr val="000000">
                      <a:alpha val="43137"/>
                    </a:srgbClr>
                  </a:outerShdw>
                </a:effectLst>
                <a:latin typeface="Baston" panose="00000500000000000000" pitchFamily="50" charset="-95"/>
                <a:cs typeface="Calibri" panose="020F0502020204030204" pitchFamily="34" charset="0"/>
              </a:rPr>
              <a:t> </a:t>
            </a:r>
            <a:r>
              <a:rPr lang="el-GR" sz="2800" b="1" dirty="0">
                <a:effectLst>
                  <a:outerShdw blurRad="38100" dist="38100" dir="2700000" algn="tl">
                    <a:srgbClr val="000000">
                      <a:alpha val="43137"/>
                    </a:srgbClr>
                  </a:outerShdw>
                </a:effectLst>
                <a:latin typeface="Baston" panose="00000500000000000000" pitchFamily="50" charset="-95"/>
                <a:cs typeface="Calibri" panose="020F0502020204030204" pitchFamily="34" charset="0"/>
              </a:rPr>
              <a:t>-</a:t>
            </a:r>
            <a:r>
              <a:rPr lang="el-GR" sz="2800" b="1" dirty="0">
                <a:solidFill>
                  <a:srgbClr val="FF6600"/>
                </a:solidFill>
                <a:effectLst>
                  <a:outerShdw blurRad="38100" dist="38100" dir="2700000" algn="tl">
                    <a:srgbClr val="000000">
                      <a:alpha val="43137"/>
                    </a:srgbClr>
                  </a:outerShdw>
                </a:effectLst>
                <a:latin typeface="Baston" panose="00000500000000000000" pitchFamily="50" charset="-95"/>
                <a:cs typeface="Calibri" panose="020F0502020204030204" pitchFamily="34" charset="0"/>
              </a:rPr>
              <a:t> προθεσ</a:t>
            </a:r>
            <a:r>
              <a:rPr lang="en-US" sz="2800" b="1" dirty="0" err="1">
                <a:solidFill>
                  <a:srgbClr val="FF6600"/>
                </a:solidFill>
                <a:effectLst>
                  <a:outerShdw blurRad="38100" dist="38100" dir="2700000" algn="tl">
                    <a:srgbClr val="000000">
                      <a:alpha val="43137"/>
                    </a:srgbClr>
                  </a:outerShdw>
                </a:effectLst>
                <a:latin typeface="Baston" panose="00000500000000000000" pitchFamily="50" charset="-95"/>
                <a:cs typeface="Calibri" panose="020F0502020204030204" pitchFamily="34" charset="0"/>
              </a:rPr>
              <a:t>ei</a:t>
            </a:r>
            <a:r>
              <a:rPr lang="el-GR" sz="2800" b="1" dirty="0">
                <a:solidFill>
                  <a:srgbClr val="FF6600"/>
                </a:solidFill>
                <a:effectLst>
                  <a:outerShdw blurRad="38100" dist="38100" dir="2700000" algn="tl">
                    <a:srgbClr val="000000">
                      <a:alpha val="43137"/>
                    </a:srgbClr>
                  </a:outerShdw>
                </a:effectLst>
                <a:latin typeface="Baston" panose="00000500000000000000" pitchFamily="50" charset="-95"/>
                <a:cs typeface="Calibri" panose="020F0502020204030204" pitchFamily="34" charset="0"/>
              </a:rPr>
              <a:t>σ </a:t>
            </a:r>
            <a:r>
              <a:rPr lang="el-GR" sz="2800" b="1" dirty="0">
                <a:effectLst>
                  <a:outerShdw blurRad="38100" dist="38100" dir="2700000" algn="tl">
                    <a:srgbClr val="000000">
                      <a:alpha val="43137"/>
                    </a:srgbClr>
                  </a:outerShdw>
                </a:effectLst>
                <a:latin typeface="Baston" panose="00000500000000000000" pitchFamily="50" charset="-95"/>
                <a:cs typeface="Calibri" panose="020F0502020204030204" pitchFamily="34" charset="0"/>
              </a:rPr>
              <a:t>– </a:t>
            </a:r>
            <a:r>
              <a:rPr lang="el-GR" sz="2800" b="1" dirty="0">
                <a:solidFill>
                  <a:schemeClr val="accent1">
                    <a:lumMod val="75000"/>
                  </a:schemeClr>
                </a:solidFill>
                <a:effectLst>
                  <a:outerShdw blurRad="38100" dist="38100" dir="2700000" algn="tl">
                    <a:srgbClr val="000000">
                      <a:alpha val="43137"/>
                    </a:srgbClr>
                  </a:outerShdw>
                </a:effectLst>
                <a:latin typeface="Baston" panose="00000500000000000000" pitchFamily="50" charset="-95"/>
                <a:cs typeface="Calibri" panose="020F0502020204030204" pitchFamily="34" charset="0"/>
              </a:rPr>
              <a:t>επιρρηματα </a:t>
            </a:r>
            <a:r>
              <a:rPr lang="el-GR" sz="2800" b="1" dirty="0">
                <a:effectLst>
                  <a:outerShdw blurRad="38100" dist="38100" dir="2700000" algn="tl">
                    <a:srgbClr val="000000">
                      <a:alpha val="43137"/>
                    </a:srgbClr>
                  </a:outerShdw>
                </a:effectLst>
                <a:latin typeface="Baston" panose="00000500000000000000" pitchFamily="50" charset="-95"/>
                <a:cs typeface="Calibri" panose="020F0502020204030204" pitchFamily="34" charset="0"/>
              </a:rPr>
              <a:t>-</a:t>
            </a:r>
            <a:r>
              <a:rPr lang="el-GR" sz="2800" b="1" dirty="0">
                <a:solidFill>
                  <a:schemeClr val="accent1">
                    <a:lumMod val="75000"/>
                  </a:schemeClr>
                </a:solidFill>
                <a:effectLst>
                  <a:outerShdw blurRad="38100" dist="38100" dir="2700000" algn="tl">
                    <a:srgbClr val="000000">
                      <a:alpha val="43137"/>
                    </a:srgbClr>
                  </a:outerShdw>
                </a:effectLst>
                <a:latin typeface="Baston" panose="00000500000000000000" pitchFamily="50" charset="-95"/>
                <a:cs typeface="Calibri" panose="020F0502020204030204" pitchFamily="34" charset="0"/>
              </a:rPr>
              <a:t> </a:t>
            </a:r>
            <a:r>
              <a:rPr lang="el-GR" sz="2800" b="1" dirty="0">
                <a:solidFill>
                  <a:schemeClr val="accent4">
                    <a:lumMod val="50000"/>
                  </a:schemeClr>
                </a:solidFill>
                <a:effectLst>
                  <a:outerShdw blurRad="38100" dist="38100" dir="2700000" algn="tl">
                    <a:srgbClr val="000000">
                      <a:alpha val="43137"/>
                    </a:srgbClr>
                  </a:outerShdw>
                </a:effectLst>
                <a:latin typeface="Baston" panose="00000500000000000000" pitchFamily="50" charset="-95"/>
                <a:cs typeface="Calibri" panose="020F0502020204030204" pitchFamily="34" charset="0"/>
              </a:rPr>
              <a:t>Αντωνυμιεσ</a:t>
            </a:r>
            <a:endParaRPr lang="el-GR" sz="2800" dirty="0">
              <a:solidFill>
                <a:schemeClr val="accent4">
                  <a:lumMod val="50000"/>
                </a:schemeClr>
              </a:solidFill>
              <a:effectLst>
                <a:outerShdw blurRad="38100" dist="38100" dir="2700000" algn="tl">
                  <a:srgbClr val="000000">
                    <a:alpha val="43137"/>
                  </a:srgbClr>
                </a:outerShdw>
              </a:effectLst>
              <a:latin typeface="Baston" panose="00000500000000000000" pitchFamily="50" charset="-95"/>
              <a:cs typeface="Calibri" panose="020F0502020204030204" pitchFamily="34" charset="0"/>
            </a:endParaRPr>
          </a:p>
        </p:txBody>
      </p:sp>
      <p:sp>
        <p:nvSpPr>
          <p:cNvPr id="3" name="Content Placeholder 2">
            <a:extLst>
              <a:ext uri="{FF2B5EF4-FFF2-40B4-BE49-F238E27FC236}">
                <a16:creationId xmlns:a16="http://schemas.microsoft.com/office/drawing/2014/main" id="{CBDBAA77-1AAC-4EBE-AA14-664EE6A8DE0C}"/>
              </a:ext>
            </a:extLst>
          </p:cNvPr>
          <p:cNvSpPr>
            <a:spLocks noGrp="1"/>
          </p:cNvSpPr>
          <p:nvPr>
            <p:ph idx="1"/>
          </p:nvPr>
        </p:nvSpPr>
        <p:spPr>
          <a:xfrm>
            <a:off x="1507673" y="1616706"/>
            <a:ext cx="9046029" cy="5012690"/>
          </a:xfrm>
        </p:spPr>
        <p:txBody>
          <a:bodyPr>
            <a:normAutofit fontScale="85000" lnSpcReduction="10000"/>
          </a:bodyPr>
          <a:lstStyle/>
          <a:p>
            <a:pPr marL="0" indent="0" algn="just">
              <a:lnSpc>
                <a:spcPct val="150000"/>
              </a:lnSpc>
              <a:buNone/>
            </a:pP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Ovidius</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poēta</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a:solidFill>
                  <a:srgbClr val="FF6600"/>
                </a:solidFill>
                <a:effectLst>
                  <a:outerShdw blurRad="38100" dist="38100" dir="2700000" algn="tl">
                    <a:srgbClr val="000000">
                      <a:alpha val="43137"/>
                    </a:srgbClr>
                  </a:outerShdw>
                </a:effectLst>
                <a:latin typeface="Lucida Sans Unicode" panose="020B0602030504020204" pitchFamily="34" charset="0"/>
              </a:rPr>
              <a:t>in</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terrā</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chemeClr val="accent3">
                    <a:lumMod val="50000"/>
                  </a:schemeClr>
                </a:solidFill>
                <a:effectLst>
                  <a:outerShdw blurRad="38100" dist="38100" dir="2700000" algn="tl">
                    <a:srgbClr val="000000">
                      <a:alpha val="43137"/>
                    </a:srgbClr>
                  </a:outerShdw>
                </a:effectLst>
                <a:latin typeface="Lucida Sans Unicode" panose="020B0602030504020204" pitchFamily="34" charset="0"/>
              </a:rPr>
              <a:t>Ponticā</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002060"/>
                </a:solidFill>
                <a:effectLst>
                  <a:outerShdw blurRad="38100" dist="38100" dir="2700000" algn="tl">
                    <a:srgbClr val="000000">
                      <a:alpha val="43137"/>
                    </a:srgbClr>
                  </a:outerShdw>
                </a:effectLst>
                <a:latin typeface="Lucida Sans Unicode" panose="020B0602030504020204" pitchFamily="34" charset="0"/>
              </a:rPr>
              <a:t>exulat</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Epistulas</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Rōmam</a:t>
            </a:r>
            <a:r>
              <a:rPr lang="el-GR"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002060"/>
                </a:solidFill>
                <a:effectLst>
                  <a:outerShdw blurRad="38100" dist="38100" dir="2700000" algn="tl">
                    <a:srgbClr val="000000">
                      <a:alpha val="43137"/>
                    </a:srgbClr>
                  </a:outerShdw>
                </a:effectLst>
                <a:latin typeface="Lucida Sans Unicode" panose="020B0602030504020204" pitchFamily="34" charset="0"/>
              </a:rPr>
              <a:t>scriptitat</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Epistulae</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chemeClr val="accent3">
                    <a:lumMod val="50000"/>
                  </a:schemeClr>
                </a:solidFill>
                <a:effectLst>
                  <a:outerShdw blurRad="38100" dist="38100" dir="2700000" algn="tl">
                    <a:srgbClr val="000000">
                      <a:alpha val="43137"/>
                    </a:srgbClr>
                  </a:outerShdw>
                </a:effectLst>
                <a:latin typeface="Lucida Sans Unicode" panose="020B0602030504020204" pitchFamily="34" charset="0"/>
              </a:rPr>
              <a:t>plenae</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querelārum</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a:solidFill>
                  <a:srgbClr val="002060"/>
                </a:solidFill>
                <a:effectLst>
                  <a:outerShdw blurRad="38100" dist="38100" dir="2700000" algn="tl">
                    <a:srgbClr val="000000">
                      <a:alpha val="43137"/>
                    </a:srgbClr>
                  </a:outerShdw>
                </a:effectLst>
                <a:latin typeface="Lucida Sans Unicode" panose="020B0602030504020204" pitchFamily="34" charset="0"/>
              </a:rPr>
              <a:t>sunt</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Rōmam</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002060"/>
                </a:solidFill>
                <a:effectLst>
                  <a:outerShdw blurRad="38100" dist="38100" dir="2700000" algn="tl">
                    <a:srgbClr val="000000">
                      <a:alpha val="43137"/>
                    </a:srgbClr>
                  </a:outerShdw>
                </a:effectLst>
                <a:latin typeface="Lucida Sans Unicode" panose="020B0602030504020204" pitchFamily="34" charset="0"/>
              </a:rPr>
              <a:t>desiderat</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a:solidFill>
                  <a:srgbClr val="7030A0"/>
                </a:solidFill>
                <a:effectLst>
                  <a:outerShdw blurRad="38100" dist="38100" dir="2700000" algn="tl">
                    <a:srgbClr val="000000">
                      <a:alpha val="43137"/>
                    </a:srgbClr>
                  </a:outerShdw>
                </a:effectLst>
                <a:latin typeface="Lucida Sans Unicode" panose="020B0602030504020204" pitchFamily="34" charset="0"/>
              </a:rPr>
              <a:t>et</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fortūnam</a:t>
            </a:r>
            <a:r>
              <a:rPr lang="el-GR"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chemeClr val="accent3">
                    <a:lumMod val="50000"/>
                  </a:schemeClr>
                </a:solidFill>
                <a:effectLst>
                  <a:outerShdw blurRad="38100" dist="38100" dir="2700000" algn="tl">
                    <a:srgbClr val="000000">
                      <a:alpha val="43137"/>
                    </a:srgbClr>
                  </a:outerShdw>
                </a:effectLst>
                <a:latin typeface="Lucida Sans Unicode" panose="020B0602030504020204" pitchFamily="34" charset="0"/>
              </a:rPr>
              <a:t>adversam</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0" i="0" dirty="0" err="1">
                <a:solidFill>
                  <a:schemeClr val="bg1"/>
                </a:solidFill>
                <a:effectLst>
                  <a:outerShdw blurRad="38100" dist="38100" dir="2700000" algn="tl">
                    <a:srgbClr val="000000">
                      <a:alpha val="43137"/>
                    </a:srgbClr>
                  </a:outerShdw>
                </a:effectLst>
                <a:latin typeface="Lucida Sans Unicode" panose="020B0602030504020204" pitchFamily="34" charset="0"/>
              </a:rPr>
              <a:t>deplōrat</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002060"/>
                </a:solidFill>
                <a:effectLst>
                  <a:outerShdw blurRad="38100" dist="38100" dir="2700000" algn="tl">
                    <a:srgbClr val="000000">
                      <a:alpha val="43137"/>
                    </a:srgbClr>
                  </a:outerShdw>
                </a:effectLst>
                <a:latin typeface="Lucida Sans Unicode" panose="020B0602030504020204" pitchFamily="34" charset="0"/>
              </a:rPr>
              <a:t>Narrat</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a:solidFill>
                  <a:srgbClr val="FF6600"/>
                </a:solidFill>
                <a:effectLst>
                  <a:outerShdw blurRad="38100" dist="38100" dir="2700000" algn="tl">
                    <a:srgbClr val="000000">
                      <a:alpha val="43137"/>
                    </a:srgbClr>
                  </a:outerShdw>
                </a:effectLst>
                <a:latin typeface="Lucida Sans Unicode" panose="020B0602030504020204" pitchFamily="34" charset="0"/>
              </a:rPr>
              <a:t>de</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incolis</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chemeClr val="accent3">
                    <a:lumMod val="50000"/>
                  </a:schemeClr>
                </a:solidFill>
                <a:effectLst>
                  <a:outerShdw blurRad="38100" dist="38100" dir="2700000" algn="tl">
                    <a:srgbClr val="000000">
                      <a:alpha val="43137"/>
                    </a:srgbClr>
                  </a:outerShdw>
                </a:effectLst>
                <a:latin typeface="Lucida Sans Unicode" panose="020B0602030504020204" pitchFamily="34" charset="0"/>
              </a:rPr>
              <a:t>barbaris</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a:solidFill>
                  <a:srgbClr val="7030A0"/>
                </a:solidFill>
                <a:effectLst>
                  <a:outerShdw blurRad="38100" dist="38100" dir="2700000" algn="tl">
                    <a:srgbClr val="000000">
                      <a:alpha val="43137"/>
                    </a:srgbClr>
                  </a:outerShdw>
                </a:effectLst>
                <a:latin typeface="Lucida Sans Unicode" panose="020B0602030504020204" pitchFamily="34" charset="0"/>
              </a:rPr>
              <a:t>et</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a:solidFill>
                  <a:srgbClr val="FF6600"/>
                </a:solidFill>
                <a:effectLst>
                  <a:outerShdw blurRad="38100" dist="38100" dir="2700000" algn="tl">
                    <a:srgbClr val="000000">
                      <a:alpha val="43137"/>
                    </a:srgbClr>
                  </a:outerShdw>
                </a:effectLst>
                <a:latin typeface="Lucida Sans Unicode" panose="020B0602030504020204" pitchFamily="34" charset="0"/>
              </a:rPr>
              <a:t>de</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terrā</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chemeClr val="accent3">
                    <a:lumMod val="50000"/>
                  </a:schemeClr>
                </a:solidFill>
                <a:effectLst>
                  <a:outerShdw blurRad="38100" dist="38100" dir="2700000" algn="tl">
                    <a:srgbClr val="000000">
                      <a:alpha val="43137"/>
                    </a:srgbClr>
                  </a:outerShdw>
                </a:effectLst>
                <a:latin typeface="Lucida Sans Unicode" panose="020B0602030504020204" pitchFamily="34" charset="0"/>
              </a:rPr>
              <a:t>gelidā</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Poētam</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curae</a:t>
            </a:r>
            <a:r>
              <a:rPr lang="el-GR"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a:solidFill>
                  <a:srgbClr val="7030A0"/>
                </a:solidFill>
                <a:effectLst>
                  <a:outerShdw blurRad="38100" dist="38100" dir="2700000" algn="tl">
                    <a:srgbClr val="000000">
                      <a:alpha val="43137"/>
                    </a:srgbClr>
                  </a:outerShdw>
                </a:effectLst>
                <a:latin typeface="Lucida Sans Unicode" panose="020B0602030504020204" pitchFamily="34" charset="0"/>
              </a:rPr>
              <a:t>et</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miseriae</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002060"/>
                </a:solidFill>
                <a:effectLst>
                  <a:outerShdw blurRad="38100" dist="38100" dir="2700000" algn="tl">
                    <a:srgbClr val="000000">
                      <a:alpha val="43137"/>
                    </a:srgbClr>
                  </a:outerShdw>
                </a:effectLst>
                <a:latin typeface="Lucida Sans Unicode" panose="020B0602030504020204" pitchFamily="34" charset="0"/>
              </a:rPr>
              <a:t>excruciant</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Epistulis</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a:solidFill>
                  <a:srgbClr val="FF6600"/>
                </a:solidFill>
                <a:effectLst>
                  <a:outerShdw blurRad="38100" dist="38100" dir="2700000" algn="tl">
                    <a:srgbClr val="000000">
                      <a:alpha val="43137"/>
                    </a:srgbClr>
                  </a:outerShdw>
                </a:effectLst>
                <a:latin typeface="Lucida Sans Unicode" panose="020B0602030504020204" pitchFamily="34" charset="0"/>
              </a:rPr>
              <a:t>contra</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iniuriam</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002060"/>
                </a:solidFill>
                <a:effectLst>
                  <a:outerShdw blurRad="38100" dist="38100" dir="2700000" algn="tl">
                    <a:srgbClr val="000000">
                      <a:alpha val="43137"/>
                    </a:srgbClr>
                  </a:outerShdw>
                </a:effectLst>
                <a:latin typeface="Lucida Sans Unicode" panose="020B0602030504020204" pitchFamily="34" charset="0"/>
              </a:rPr>
              <a:t>repugnat</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a:solidFill>
                  <a:srgbClr val="C00000"/>
                </a:solidFill>
                <a:effectLst>
                  <a:outerShdw blurRad="38100" dist="38100" dir="2700000" algn="tl">
                    <a:srgbClr val="000000">
                      <a:alpha val="43137"/>
                    </a:srgbClr>
                  </a:outerShdw>
                </a:effectLst>
                <a:latin typeface="Lucida Sans Unicode" panose="020B0602030504020204" pitchFamily="34" charset="0"/>
              </a:rPr>
              <a:t>Musa</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002060"/>
                </a:solidFill>
                <a:effectLst>
                  <a:outerShdw blurRad="38100" dist="38100" dir="2700000" algn="tl">
                    <a:srgbClr val="000000">
                      <a:alpha val="43137"/>
                    </a:srgbClr>
                  </a:outerShdw>
                </a:effectLst>
                <a:latin typeface="Lucida Sans Unicode" panose="020B0602030504020204" pitchFamily="34" charset="0"/>
              </a:rPr>
              <a:t>est</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a:solidFill>
                  <a:schemeClr val="accent3">
                    <a:lumMod val="50000"/>
                  </a:schemeClr>
                </a:solidFill>
                <a:effectLst>
                  <a:outerShdw blurRad="38100" dist="38100" dir="2700000" algn="tl">
                    <a:srgbClr val="000000">
                      <a:alpha val="43137"/>
                    </a:srgbClr>
                  </a:outerShdw>
                </a:effectLst>
                <a:latin typeface="Lucida Sans Unicode" panose="020B0602030504020204" pitchFamily="34" charset="0"/>
              </a:rPr>
              <a:t>unica</a:t>
            </a:r>
            <a:r>
              <a:rPr lang="el-GR"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amīca</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poētae</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a:t>
            </a:r>
            <a:endParaRPr lang="el-GR" sz="3600" dirty="0">
              <a:solidFill>
                <a:schemeClr val="bg1"/>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3882B5B1-CE1D-4145-817D-1F2F22662F51}"/>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640771" y="-4251645"/>
            <a:ext cx="6418847" cy="16203563"/>
          </a:xfrm>
          <a:prstGeom prst="rect">
            <a:avLst/>
          </a:prstGeom>
        </p:spPr>
      </p:pic>
      <p:sp>
        <p:nvSpPr>
          <p:cNvPr id="7" name="Content Placeholder 2">
            <a:extLst>
              <a:ext uri="{FF2B5EF4-FFF2-40B4-BE49-F238E27FC236}">
                <a16:creationId xmlns:a16="http://schemas.microsoft.com/office/drawing/2014/main" id="{7AC8A0DD-5564-4E87-ACB8-9BD6BCEE0C04}"/>
              </a:ext>
            </a:extLst>
          </p:cNvPr>
          <p:cNvSpPr txBox="1">
            <a:spLocks/>
          </p:cNvSpPr>
          <p:nvPr/>
        </p:nvSpPr>
        <p:spPr>
          <a:xfrm>
            <a:off x="245808" y="865962"/>
            <a:ext cx="11674837" cy="58301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None/>
            </a:pPr>
            <a:r>
              <a:rPr lang="en-US" dirty="0">
                <a:solidFill>
                  <a:schemeClr val="bg1"/>
                </a:solidFill>
              </a:rPr>
              <a:t>Hannibal, dux </a:t>
            </a:r>
            <a:r>
              <a:rPr lang="en-US" dirty="0" err="1">
                <a:solidFill>
                  <a:schemeClr val="bg1"/>
                </a:solidFill>
              </a:rPr>
              <a:t>Carthaginiensis</a:t>
            </a:r>
            <a:r>
              <a:rPr lang="en-US" dirty="0">
                <a:solidFill>
                  <a:schemeClr val="bg1"/>
                </a:solidFill>
              </a:rPr>
              <a:t>, VI </a:t>
            </a:r>
            <a:r>
              <a:rPr lang="en-US" b="1" dirty="0">
                <a:solidFill>
                  <a:srgbClr val="7030A0"/>
                </a:solidFill>
              </a:rPr>
              <a:t>et</a:t>
            </a:r>
            <a:r>
              <a:rPr lang="en-US" dirty="0">
                <a:solidFill>
                  <a:schemeClr val="bg1"/>
                </a:solidFill>
              </a:rPr>
              <a:t> XX </a:t>
            </a:r>
            <a:r>
              <a:rPr lang="en-US" dirty="0" err="1">
                <a:solidFill>
                  <a:schemeClr val="bg1"/>
                </a:solidFill>
              </a:rPr>
              <a:t>annos</a:t>
            </a:r>
            <a:r>
              <a:rPr lang="en-US" dirty="0">
                <a:solidFill>
                  <a:schemeClr val="bg1"/>
                </a:solidFill>
              </a:rPr>
              <a:t> </a:t>
            </a:r>
            <a:r>
              <a:rPr lang="en-US" dirty="0" err="1">
                <a:solidFill>
                  <a:schemeClr val="bg1"/>
                </a:solidFill>
              </a:rPr>
              <a:t>natus</a:t>
            </a:r>
            <a:r>
              <a:rPr lang="en-US" dirty="0">
                <a:solidFill>
                  <a:schemeClr val="bg1"/>
                </a:solidFill>
              </a:rPr>
              <a:t>, </a:t>
            </a:r>
            <a:r>
              <a:rPr lang="en-US" dirty="0" err="1">
                <a:solidFill>
                  <a:schemeClr val="bg1"/>
                </a:solidFill>
              </a:rPr>
              <a:t>omnes</a:t>
            </a:r>
            <a:r>
              <a:rPr lang="en-US" dirty="0">
                <a:solidFill>
                  <a:schemeClr val="bg1"/>
                </a:solidFill>
              </a:rPr>
              <a:t> </a:t>
            </a:r>
            <a:r>
              <a:rPr lang="en-US" dirty="0" err="1">
                <a:solidFill>
                  <a:schemeClr val="bg1"/>
                </a:solidFill>
              </a:rPr>
              <a:t>gentes</a:t>
            </a:r>
            <a:r>
              <a:rPr lang="en-US" dirty="0">
                <a:solidFill>
                  <a:schemeClr val="bg1"/>
                </a:solidFill>
              </a:rPr>
              <a:t> </a:t>
            </a:r>
            <a:r>
              <a:rPr lang="en-US" dirty="0" err="1">
                <a:solidFill>
                  <a:schemeClr val="bg1"/>
                </a:solidFill>
              </a:rPr>
              <a:t>Hispaniae</a:t>
            </a:r>
            <a:r>
              <a:rPr lang="en-US" dirty="0">
                <a:solidFill>
                  <a:schemeClr val="bg1"/>
                </a:solidFill>
              </a:rPr>
              <a:t> bello </a:t>
            </a:r>
            <a:r>
              <a:rPr lang="en-US" dirty="0" err="1">
                <a:solidFill>
                  <a:schemeClr val="bg1"/>
                </a:solidFill>
              </a:rPr>
              <a:t>superāvit</a:t>
            </a:r>
            <a:r>
              <a:rPr lang="en-US" dirty="0">
                <a:solidFill>
                  <a:schemeClr val="bg1"/>
                </a:solidFill>
              </a:rPr>
              <a:t> </a:t>
            </a:r>
            <a:r>
              <a:rPr lang="en-US" b="1" dirty="0">
                <a:solidFill>
                  <a:srgbClr val="7030A0"/>
                </a:solidFill>
              </a:rPr>
              <a:t>et</a:t>
            </a:r>
            <a:r>
              <a:rPr lang="en-US" dirty="0">
                <a:solidFill>
                  <a:schemeClr val="bg1"/>
                </a:solidFill>
              </a:rPr>
              <a:t> </a:t>
            </a:r>
            <a:r>
              <a:rPr lang="en-US" dirty="0" err="1">
                <a:solidFill>
                  <a:schemeClr val="bg1"/>
                </a:solidFill>
              </a:rPr>
              <a:t>Saguntum</a:t>
            </a:r>
            <a:r>
              <a:rPr lang="en-US" dirty="0">
                <a:solidFill>
                  <a:schemeClr val="bg1"/>
                </a:solidFill>
              </a:rPr>
              <a:t> vi </a:t>
            </a:r>
            <a:r>
              <a:rPr lang="en-US" dirty="0" err="1">
                <a:solidFill>
                  <a:schemeClr val="bg1"/>
                </a:solidFill>
              </a:rPr>
              <a:t>expugnāvit</a:t>
            </a:r>
            <a:r>
              <a:rPr lang="en-US" dirty="0">
                <a:solidFill>
                  <a:schemeClr val="bg1"/>
                </a:solidFill>
              </a:rPr>
              <a:t>. </a:t>
            </a:r>
            <a:r>
              <a:rPr lang="en-US" b="1" dirty="0" err="1">
                <a:solidFill>
                  <a:schemeClr val="accent1">
                    <a:lumMod val="75000"/>
                  </a:schemeClr>
                </a:solidFill>
              </a:rPr>
              <a:t>Postea</a:t>
            </a:r>
            <a:r>
              <a:rPr lang="en-US" dirty="0">
                <a:solidFill>
                  <a:schemeClr val="bg1"/>
                </a:solidFill>
              </a:rPr>
              <a:t> Alpes, </a:t>
            </a:r>
            <a:r>
              <a:rPr lang="en-US" b="1" dirty="0" err="1">
                <a:solidFill>
                  <a:schemeClr val="accent4">
                    <a:lumMod val="50000"/>
                  </a:schemeClr>
                </a:solidFill>
              </a:rPr>
              <a:t>quae</a:t>
            </a:r>
            <a:r>
              <a:rPr lang="en-US" dirty="0">
                <a:solidFill>
                  <a:schemeClr val="bg1"/>
                </a:solidFill>
              </a:rPr>
              <a:t> </a:t>
            </a:r>
            <a:r>
              <a:rPr lang="en-US" dirty="0" err="1">
                <a:solidFill>
                  <a:schemeClr val="bg1"/>
                </a:solidFill>
              </a:rPr>
              <a:t>Italiam</a:t>
            </a:r>
            <a:r>
              <a:rPr lang="en-US" dirty="0">
                <a:solidFill>
                  <a:schemeClr val="bg1"/>
                </a:solidFill>
              </a:rPr>
              <a:t> </a:t>
            </a:r>
            <a:r>
              <a:rPr lang="en-US" b="1" dirty="0">
                <a:solidFill>
                  <a:srgbClr val="FF6600"/>
                </a:solidFill>
              </a:rPr>
              <a:t>ab</a:t>
            </a:r>
            <a:r>
              <a:rPr lang="en-US" dirty="0">
                <a:solidFill>
                  <a:schemeClr val="bg1"/>
                </a:solidFill>
              </a:rPr>
              <a:t> </a:t>
            </a:r>
            <a:r>
              <a:rPr lang="en-US" dirty="0" err="1">
                <a:solidFill>
                  <a:schemeClr val="bg1"/>
                </a:solidFill>
              </a:rPr>
              <a:t>Galliā</a:t>
            </a:r>
            <a:r>
              <a:rPr lang="en-US" dirty="0">
                <a:solidFill>
                  <a:schemeClr val="bg1"/>
                </a:solidFill>
              </a:rPr>
              <a:t> </a:t>
            </a:r>
            <a:r>
              <a:rPr lang="en-US" dirty="0" err="1">
                <a:solidFill>
                  <a:schemeClr val="bg1"/>
                </a:solidFill>
              </a:rPr>
              <a:t>seiungunt</a:t>
            </a:r>
            <a:r>
              <a:rPr lang="en-US" dirty="0">
                <a:solidFill>
                  <a:schemeClr val="bg1"/>
                </a:solidFill>
              </a:rPr>
              <a:t>, </a:t>
            </a:r>
            <a:r>
              <a:rPr lang="en-US" b="1" dirty="0">
                <a:solidFill>
                  <a:srgbClr val="FF6600"/>
                </a:solidFill>
              </a:rPr>
              <a:t>cum</a:t>
            </a:r>
            <a:r>
              <a:rPr lang="en-US" dirty="0">
                <a:solidFill>
                  <a:schemeClr val="bg1"/>
                </a:solidFill>
              </a:rPr>
              <a:t> </a:t>
            </a:r>
            <a:r>
              <a:rPr lang="en-US" dirty="0" err="1">
                <a:solidFill>
                  <a:schemeClr val="bg1"/>
                </a:solidFill>
              </a:rPr>
              <a:t>elephantis</a:t>
            </a:r>
            <a:r>
              <a:rPr lang="en-US" dirty="0">
                <a:solidFill>
                  <a:schemeClr val="bg1"/>
                </a:solidFill>
              </a:rPr>
              <a:t> </a:t>
            </a:r>
            <a:r>
              <a:rPr lang="en-US" dirty="0" err="1">
                <a:solidFill>
                  <a:schemeClr val="bg1"/>
                </a:solidFill>
              </a:rPr>
              <a:t>transiit</a:t>
            </a:r>
            <a:r>
              <a:rPr lang="en-US" dirty="0">
                <a:solidFill>
                  <a:schemeClr val="bg1"/>
                </a:solidFill>
              </a:rPr>
              <a:t>. </a:t>
            </a:r>
            <a:r>
              <a:rPr lang="en-US" b="1" dirty="0">
                <a:solidFill>
                  <a:srgbClr val="7030A0"/>
                </a:solidFill>
              </a:rPr>
              <a:t>Ubi</a:t>
            </a:r>
            <a:r>
              <a:rPr lang="en-US" dirty="0">
                <a:solidFill>
                  <a:schemeClr val="bg1"/>
                </a:solidFill>
              </a:rPr>
              <a:t> </a:t>
            </a:r>
            <a:r>
              <a:rPr lang="en-US" b="1" dirty="0">
                <a:solidFill>
                  <a:srgbClr val="FF6600"/>
                </a:solidFill>
              </a:rPr>
              <a:t>in</a:t>
            </a:r>
            <a:r>
              <a:rPr lang="en-US" dirty="0">
                <a:solidFill>
                  <a:schemeClr val="bg1"/>
                </a:solidFill>
              </a:rPr>
              <a:t> </a:t>
            </a:r>
            <a:r>
              <a:rPr lang="en-US" dirty="0" err="1">
                <a:solidFill>
                  <a:schemeClr val="bg1"/>
                </a:solidFill>
              </a:rPr>
              <a:t>Italiā</a:t>
            </a:r>
            <a:r>
              <a:rPr lang="en-US" dirty="0">
                <a:solidFill>
                  <a:schemeClr val="bg1"/>
                </a:solidFill>
              </a:rPr>
              <a:t> </a:t>
            </a:r>
            <a:r>
              <a:rPr lang="en-US" dirty="0" err="1">
                <a:solidFill>
                  <a:schemeClr val="bg1"/>
                </a:solidFill>
              </a:rPr>
              <a:t>fuit</a:t>
            </a:r>
            <a:r>
              <a:rPr lang="en-US" dirty="0">
                <a:solidFill>
                  <a:schemeClr val="bg1"/>
                </a:solidFill>
              </a:rPr>
              <a:t>, </a:t>
            </a:r>
            <a:r>
              <a:rPr lang="en-US" b="1" dirty="0">
                <a:solidFill>
                  <a:srgbClr val="FF6600"/>
                </a:solidFill>
              </a:rPr>
              <a:t>apud</a:t>
            </a:r>
            <a:r>
              <a:rPr lang="en-US" dirty="0">
                <a:solidFill>
                  <a:schemeClr val="bg1"/>
                </a:solidFill>
              </a:rPr>
              <a:t> </a:t>
            </a:r>
            <a:r>
              <a:rPr lang="en-US" dirty="0" err="1">
                <a:solidFill>
                  <a:schemeClr val="bg1"/>
                </a:solidFill>
              </a:rPr>
              <a:t>Ticīnum</a:t>
            </a:r>
            <a:r>
              <a:rPr lang="en-US" dirty="0">
                <a:solidFill>
                  <a:schemeClr val="bg1"/>
                </a:solidFill>
              </a:rPr>
              <a:t>, </a:t>
            </a:r>
            <a:r>
              <a:rPr lang="en-US" dirty="0" err="1">
                <a:solidFill>
                  <a:schemeClr val="bg1"/>
                </a:solidFill>
              </a:rPr>
              <a:t>Trebiam</a:t>
            </a:r>
            <a:r>
              <a:rPr lang="en-US" dirty="0">
                <a:solidFill>
                  <a:schemeClr val="bg1"/>
                </a:solidFill>
              </a:rPr>
              <a:t>, </a:t>
            </a:r>
            <a:r>
              <a:rPr lang="en-US" dirty="0" err="1">
                <a:solidFill>
                  <a:schemeClr val="bg1"/>
                </a:solidFill>
              </a:rPr>
              <a:t>Trasumēnum</a:t>
            </a:r>
            <a:r>
              <a:rPr lang="en-US" dirty="0">
                <a:solidFill>
                  <a:schemeClr val="bg1"/>
                </a:solidFill>
              </a:rPr>
              <a:t> </a:t>
            </a:r>
            <a:r>
              <a:rPr lang="en-US" b="1" dirty="0">
                <a:solidFill>
                  <a:srgbClr val="7030A0"/>
                </a:solidFill>
              </a:rPr>
              <a:t>et </a:t>
            </a:r>
            <a:r>
              <a:rPr lang="en-US" dirty="0">
                <a:solidFill>
                  <a:schemeClr val="bg1"/>
                </a:solidFill>
              </a:rPr>
              <a:t>Cannas </a:t>
            </a:r>
            <a:r>
              <a:rPr lang="en-US" dirty="0" err="1">
                <a:solidFill>
                  <a:schemeClr val="bg1"/>
                </a:solidFill>
              </a:rPr>
              <a:t>copias</a:t>
            </a:r>
            <a:r>
              <a:rPr lang="en-US" dirty="0">
                <a:solidFill>
                  <a:schemeClr val="bg1"/>
                </a:solidFill>
              </a:rPr>
              <a:t> </a:t>
            </a:r>
            <a:r>
              <a:rPr lang="en-US" dirty="0" err="1">
                <a:solidFill>
                  <a:schemeClr val="bg1"/>
                </a:solidFill>
              </a:rPr>
              <a:t>Rōmanōrum</a:t>
            </a:r>
            <a:r>
              <a:rPr lang="en-US" dirty="0">
                <a:solidFill>
                  <a:schemeClr val="bg1"/>
                </a:solidFill>
              </a:rPr>
              <a:t> </a:t>
            </a:r>
            <a:r>
              <a:rPr lang="en-US" dirty="0" err="1">
                <a:solidFill>
                  <a:schemeClr val="bg1"/>
                </a:solidFill>
              </a:rPr>
              <a:t>profligāvit</a:t>
            </a:r>
            <a:r>
              <a:rPr lang="en-US" dirty="0">
                <a:solidFill>
                  <a:schemeClr val="bg1"/>
                </a:solidFill>
              </a:rPr>
              <a:t> </a:t>
            </a:r>
            <a:r>
              <a:rPr lang="en-US" b="1" dirty="0">
                <a:solidFill>
                  <a:srgbClr val="7030A0"/>
                </a:solidFill>
              </a:rPr>
              <a:t>et</a:t>
            </a:r>
            <a:r>
              <a:rPr lang="en-US" dirty="0">
                <a:solidFill>
                  <a:schemeClr val="bg1"/>
                </a:solidFill>
              </a:rPr>
              <a:t> </a:t>
            </a:r>
            <a:r>
              <a:rPr lang="en-US" dirty="0" err="1">
                <a:solidFill>
                  <a:schemeClr val="bg1"/>
                </a:solidFill>
              </a:rPr>
              <a:t>delēvit</a:t>
            </a:r>
            <a:r>
              <a:rPr lang="en-US" dirty="0">
                <a:solidFill>
                  <a:schemeClr val="bg1"/>
                </a:solidFill>
              </a:rPr>
              <a:t>. Populus </a:t>
            </a:r>
            <a:r>
              <a:rPr lang="en-US" dirty="0" err="1">
                <a:solidFill>
                  <a:schemeClr val="bg1"/>
                </a:solidFill>
              </a:rPr>
              <a:t>Rōmānus</a:t>
            </a:r>
            <a:r>
              <a:rPr lang="en-US" dirty="0">
                <a:solidFill>
                  <a:schemeClr val="bg1"/>
                </a:solidFill>
              </a:rPr>
              <a:t> </a:t>
            </a:r>
            <a:r>
              <a:rPr lang="en-US" dirty="0" err="1">
                <a:solidFill>
                  <a:schemeClr val="bg1"/>
                </a:solidFill>
              </a:rPr>
              <a:t>cladem</a:t>
            </a:r>
            <a:r>
              <a:rPr lang="en-US" dirty="0">
                <a:solidFill>
                  <a:schemeClr val="bg1"/>
                </a:solidFill>
              </a:rPr>
              <a:t> </a:t>
            </a:r>
            <a:r>
              <a:rPr lang="en-US" dirty="0" err="1">
                <a:solidFill>
                  <a:schemeClr val="bg1"/>
                </a:solidFill>
              </a:rPr>
              <a:t>Cannensem</a:t>
            </a:r>
            <a:r>
              <a:rPr lang="en-US" dirty="0">
                <a:solidFill>
                  <a:schemeClr val="bg1"/>
                </a:solidFill>
              </a:rPr>
              <a:t> </a:t>
            </a:r>
            <a:r>
              <a:rPr lang="en-US" dirty="0" err="1">
                <a:solidFill>
                  <a:schemeClr val="bg1"/>
                </a:solidFill>
              </a:rPr>
              <a:t>pavidus</a:t>
            </a:r>
            <a:r>
              <a:rPr lang="en-US" dirty="0">
                <a:solidFill>
                  <a:schemeClr val="bg1"/>
                </a:solidFill>
              </a:rPr>
              <a:t> </a:t>
            </a:r>
            <a:r>
              <a:rPr lang="en-US" dirty="0" err="1">
                <a:solidFill>
                  <a:schemeClr val="bg1"/>
                </a:solidFill>
              </a:rPr>
              <a:t>audīvit</a:t>
            </a:r>
            <a:r>
              <a:rPr lang="en-US" dirty="0">
                <a:solidFill>
                  <a:schemeClr val="bg1"/>
                </a:solidFill>
              </a:rPr>
              <a:t>. </a:t>
            </a:r>
            <a:r>
              <a:rPr lang="en-US" b="1" dirty="0">
                <a:solidFill>
                  <a:srgbClr val="FF6600"/>
                </a:solidFill>
              </a:rPr>
              <a:t>In</a:t>
            </a:r>
            <a:r>
              <a:rPr lang="en-US" b="1" dirty="0">
                <a:solidFill>
                  <a:schemeClr val="bg1"/>
                </a:solidFill>
              </a:rPr>
              <a:t> </a:t>
            </a:r>
            <a:r>
              <a:rPr lang="en-US" dirty="0" err="1">
                <a:solidFill>
                  <a:schemeClr val="bg1"/>
                </a:solidFill>
              </a:rPr>
              <a:t>agro</a:t>
            </a:r>
            <a:r>
              <a:rPr lang="en-US" dirty="0">
                <a:solidFill>
                  <a:schemeClr val="bg1"/>
                </a:solidFill>
              </a:rPr>
              <a:t> </a:t>
            </a:r>
            <a:r>
              <a:rPr lang="en-US" dirty="0" err="1">
                <a:solidFill>
                  <a:schemeClr val="bg1"/>
                </a:solidFill>
              </a:rPr>
              <a:t>Falerno</a:t>
            </a:r>
            <a:r>
              <a:rPr lang="en-US" dirty="0">
                <a:solidFill>
                  <a:schemeClr val="bg1"/>
                </a:solidFill>
              </a:rPr>
              <a:t> Hannibal </a:t>
            </a:r>
            <a:r>
              <a:rPr lang="en-US" b="1" dirty="0">
                <a:solidFill>
                  <a:srgbClr val="FF6600"/>
                </a:solidFill>
              </a:rPr>
              <a:t>ex</a:t>
            </a:r>
            <a:r>
              <a:rPr lang="en-US" dirty="0">
                <a:solidFill>
                  <a:schemeClr val="bg1"/>
                </a:solidFill>
              </a:rPr>
              <a:t> </a:t>
            </a:r>
            <a:r>
              <a:rPr lang="en-US" dirty="0" err="1">
                <a:solidFill>
                  <a:schemeClr val="bg1"/>
                </a:solidFill>
              </a:rPr>
              <a:t>insidiis</a:t>
            </a:r>
            <a:r>
              <a:rPr lang="en-US" dirty="0">
                <a:solidFill>
                  <a:schemeClr val="bg1"/>
                </a:solidFill>
              </a:rPr>
              <a:t> </a:t>
            </a:r>
            <a:r>
              <a:rPr lang="en-US" dirty="0" err="1">
                <a:solidFill>
                  <a:schemeClr val="bg1"/>
                </a:solidFill>
              </a:rPr>
              <a:t>Fabii</a:t>
            </a:r>
            <a:r>
              <a:rPr lang="en-US" dirty="0">
                <a:solidFill>
                  <a:schemeClr val="bg1"/>
                </a:solidFill>
              </a:rPr>
              <a:t> </a:t>
            </a:r>
            <a:r>
              <a:rPr lang="en-US" dirty="0" err="1">
                <a:solidFill>
                  <a:schemeClr val="bg1"/>
                </a:solidFill>
              </a:rPr>
              <a:t>Maximi</a:t>
            </a:r>
            <a:r>
              <a:rPr lang="en-US" dirty="0">
                <a:solidFill>
                  <a:schemeClr val="bg1"/>
                </a:solidFill>
              </a:rPr>
              <a:t> </a:t>
            </a:r>
            <a:r>
              <a:rPr lang="en-US" b="1" dirty="0">
                <a:solidFill>
                  <a:schemeClr val="accent4">
                    <a:lumMod val="50000"/>
                  </a:schemeClr>
                </a:solidFill>
              </a:rPr>
              <a:t>se</a:t>
            </a:r>
            <a:r>
              <a:rPr lang="en-US" dirty="0">
                <a:solidFill>
                  <a:schemeClr val="bg1"/>
                </a:solidFill>
              </a:rPr>
              <a:t> </a:t>
            </a:r>
            <a:r>
              <a:rPr lang="en-US" dirty="0" err="1">
                <a:solidFill>
                  <a:schemeClr val="bg1"/>
                </a:solidFill>
              </a:rPr>
              <a:t>expedīvit</a:t>
            </a:r>
            <a:r>
              <a:rPr lang="en-US" dirty="0">
                <a:solidFill>
                  <a:schemeClr val="bg1"/>
                </a:solidFill>
              </a:rPr>
              <a:t>. </a:t>
            </a:r>
            <a:r>
              <a:rPr lang="en-US" b="1" dirty="0" err="1">
                <a:solidFill>
                  <a:srgbClr val="7030A0"/>
                </a:solidFill>
              </a:rPr>
              <a:t>Postquam</a:t>
            </a:r>
            <a:r>
              <a:rPr lang="en-US" dirty="0">
                <a:solidFill>
                  <a:schemeClr val="bg1"/>
                </a:solidFill>
              </a:rPr>
              <a:t> XIV </a:t>
            </a:r>
            <a:r>
              <a:rPr lang="en-US" dirty="0" err="1">
                <a:solidFill>
                  <a:schemeClr val="bg1"/>
                </a:solidFill>
              </a:rPr>
              <a:t>annos</a:t>
            </a:r>
            <a:r>
              <a:rPr lang="en-US" dirty="0">
                <a:solidFill>
                  <a:schemeClr val="bg1"/>
                </a:solidFill>
              </a:rPr>
              <a:t> </a:t>
            </a:r>
            <a:r>
              <a:rPr lang="en-US" b="1" dirty="0">
                <a:solidFill>
                  <a:srgbClr val="FF6600"/>
                </a:solidFill>
              </a:rPr>
              <a:t>in</a:t>
            </a:r>
            <a:r>
              <a:rPr lang="en-US" dirty="0">
                <a:solidFill>
                  <a:schemeClr val="bg1"/>
                </a:solidFill>
              </a:rPr>
              <a:t> </a:t>
            </a:r>
            <a:r>
              <a:rPr lang="en-US" dirty="0" err="1">
                <a:solidFill>
                  <a:schemeClr val="bg1"/>
                </a:solidFill>
              </a:rPr>
              <a:t>Italiā</a:t>
            </a:r>
            <a:r>
              <a:rPr lang="en-US" dirty="0">
                <a:solidFill>
                  <a:schemeClr val="bg1"/>
                </a:solidFill>
              </a:rPr>
              <a:t> </a:t>
            </a:r>
            <a:r>
              <a:rPr lang="en-US" dirty="0" err="1">
                <a:solidFill>
                  <a:schemeClr val="bg1"/>
                </a:solidFill>
              </a:rPr>
              <a:t>complēvit</a:t>
            </a:r>
            <a:r>
              <a:rPr lang="en-US" dirty="0">
                <a:solidFill>
                  <a:schemeClr val="bg1"/>
                </a:solidFill>
              </a:rPr>
              <a:t>, </a:t>
            </a:r>
            <a:r>
              <a:rPr lang="en-US" dirty="0" err="1">
                <a:solidFill>
                  <a:schemeClr val="bg1"/>
                </a:solidFill>
              </a:rPr>
              <a:t>Carthaginienses</a:t>
            </a:r>
            <a:r>
              <a:rPr lang="en-US" dirty="0">
                <a:solidFill>
                  <a:schemeClr val="bg1"/>
                </a:solidFill>
              </a:rPr>
              <a:t> </a:t>
            </a:r>
            <a:r>
              <a:rPr lang="en-US" b="1" dirty="0" err="1">
                <a:solidFill>
                  <a:schemeClr val="accent4">
                    <a:lumMod val="50000"/>
                  </a:schemeClr>
                </a:solidFill>
              </a:rPr>
              <a:t>eum</a:t>
            </a:r>
            <a:r>
              <a:rPr lang="en-US" dirty="0">
                <a:solidFill>
                  <a:schemeClr val="bg1"/>
                </a:solidFill>
              </a:rPr>
              <a:t> </a:t>
            </a:r>
            <a:r>
              <a:rPr lang="en-US" b="1" dirty="0">
                <a:solidFill>
                  <a:srgbClr val="FF6600"/>
                </a:solidFill>
              </a:rPr>
              <a:t>in</a:t>
            </a:r>
            <a:r>
              <a:rPr lang="en-US" dirty="0">
                <a:solidFill>
                  <a:schemeClr val="bg1"/>
                </a:solidFill>
              </a:rPr>
              <a:t> </a:t>
            </a:r>
            <a:r>
              <a:rPr lang="en-US" dirty="0" err="1">
                <a:solidFill>
                  <a:schemeClr val="bg1"/>
                </a:solidFill>
              </a:rPr>
              <a:t>Africam</a:t>
            </a:r>
            <a:r>
              <a:rPr lang="en-US" dirty="0">
                <a:solidFill>
                  <a:schemeClr val="bg1"/>
                </a:solidFill>
              </a:rPr>
              <a:t> </a:t>
            </a:r>
            <a:r>
              <a:rPr lang="en-US" dirty="0" err="1">
                <a:solidFill>
                  <a:schemeClr val="bg1"/>
                </a:solidFill>
              </a:rPr>
              <a:t>revocavērunt</a:t>
            </a:r>
            <a:r>
              <a:rPr lang="en-US" dirty="0">
                <a:solidFill>
                  <a:schemeClr val="bg1"/>
                </a:solidFill>
              </a:rPr>
              <a:t>. </a:t>
            </a:r>
            <a:r>
              <a:rPr lang="en-US" b="1" dirty="0" err="1">
                <a:solidFill>
                  <a:schemeClr val="accent1">
                    <a:lumMod val="75000"/>
                  </a:schemeClr>
                </a:solidFill>
              </a:rPr>
              <a:t>Ibi</a:t>
            </a:r>
            <a:r>
              <a:rPr lang="en-US" b="1" dirty="0">
                <a:solidFill>
                  <a:schemeClr val="accent1">
                    <a:lumMod val="75000"/>
                  </a:schemeClr>
                </a:solidFill>
              </a:rPr>
              <a:t> </a:t>
            </a:r>
            <a:r>
              <a:rPr lang="en-US" dirty="0">
                <a:solidFill>
                  <a:schemeClr val="bg1"/>
                </a:solidFill>
              </a:rPr>
              <a:t>Hannibal bellum </a:t>
            </a:r>
            <a:r>
              <a:rPr lang="en-US" b="1" dirty="0">
                <a:solidFill>
                  <a:srgbClr val="FF6600"/>
                </a:solidFill>
              </a:rPr>
              <a:t>cum</a:t>
            </a:r>
            <a:r>
              <a:rPr lang="en-US" dirty="0">
                <a:solidFill>
                  <a:schemeClr val="bg1"/>
                </a:solidFill>
              </a:rPr>
              <a:t> </a:t>
            </a:r>
            <a:r>
              <a:rPr lang="en-US" dirty="0" err="1">
                <a:solidFill>
                  <a:schemeClr val="bg1"/>
                </a:solidFill>
              </a:rPr>
              <a:t>Rōmānis</a:t>
            </a:r>
            <a:r>
              <a:rPr lang="en-US" dirty="0">
                <a:solidFill>
                  <a:schemeClr val="bg1"/>
                </a:solidFill>
              </a:rPr>
              <a:t> </a:t>
            </a:r>
            <a:r>
              <a:rPr lang="en-US" dirty="0" err="1">
                <a:solidFill>
                  <a:schemeClr val="bg1"/>
                </a:solidFill>
              </a:rPr>
              <a:t>componere</a:t>
            </a:r>
            <a:r>
              <a:rPr lang="en-US" dirty="0">
                <a:solidFill>
                  <a:schemeClr val="bg1"/>
                </a:solidFill>
              </a:rPr>
              <a:t> </a:t>
            </a:r>
            <a:r>
              <a:rPr lang="en-US" b="1" dirty="0">
                <a:solidFill>
                  <a:schemeClr val="accent1">
                    <a:lumMod val="75000"/>
                  </a:schemeClr>
                </a:solidFill>
              </a:rPr>
              <a:t>frustra</a:t>
            </a:r>
            <a:r>
              <a:rPr lang="en-US" dirty="0">
                <a:solidFill>
                  <a:schemeClr val="bg1"/>
                </a:solidFill>
              </a:rPr>
              <a:t> </a:t>
            </a:r>
            <a:r>
              <a:rPr lang="en-US" dirty="0" err="1">
                <a:solidFill>
                  <a:schemeClr val="bg1"/>
                </a:solidFill>
              </a:rPr>
              <a:t>cupīvit</a:t>
            </a:r>
            <a:r>
              <a:rPr lang="en-US" dirty="0">
                <a:solidFill>
                  <a:schemeClr val="bg1"/>
                </a:solidFill>
              </a:rPr>
              <a:t>. </a:t>
            </a:r>
            <a:r>
              <a:rPr lang="en-US" b="1" dirty="0">
                <a:solidFill>
                  <a:schemeClr val="accent1">
                    <a:lumMod val="75000"/>
                  </a:schemeClr>
                </a:solidFill>
              </a:rPr>
              <a:t>Denique</a:t>
            </a:r>
            <a:r>
              <a:rPr lang="en-US" dirty="0">
                <a:solidFill>
                  <a:schemeClr val="bg1"/>
                </a:solidFill>
              </a:rPr>
              <a:t> cum P. </a:t>
            </a:r>
            <a:r>
              <a:rPr lang="en-US" dirty="0" err="1">
                <a:solidFill>
                  <a:schemeClr val="bg1"/>
                </a:solidFill>
              </a:rPr>
              <a:t>Scipiōne</a:t>
            </a:r>
            <a:r>
              <a:rPr lang="en-US" dirty="0">
                <a:solidFill>
                  <a:schemeClr val="bg1"/>
                </a:solidFill>
              </a:rPr>
              <a:t> </a:t>
            </a:r>
            <a:r>
              <a:rPr lang="en-US" b="1" dirty="0">
                <a:solidFill>
                  <a:srgbClr val="FF6600"/>
                </a:solidFill>
              </a:rPr>
              <a:t>apud</a:t>
            </a:r>
            <a:r>
              <a:rPr lang="en-US" dirty="0">
                <a:solidFill>
                  <a:schemeClr val="bg1"/>
                </a:solidFill>
              </a:rPr>
              <a:t> </a:t>
            </a:r>
            <a:r>
              <a:rPr lang="en-US" dirty="0" err="1">
                <a:solidFill>
                  <a:schemeClr val="bg1"/>
                </a:solidFill>
              </a:rPr>
              <a:t>Zamam</a:t>
            </a:r>
            <a:r>
              <a:rPr lang="en-US" dirty="0">
                <a:solidFill>
                  <a:schemeClr val="bg1"/>
                </a:solidFill>
              </a:rPr>
              <a:t> </a:t>
            </a:r>
            <a:r>
              <a:rPr lang="en-US" dirty="0" err="1">
                <a:solidFill>
                  <a:schemeClr val="bg1"/>
                </a:solidFill>
              </a:rPr>
              <a:t>dimicāvit</a:t>
            </a:r>
            <a:r>
              <a:rPr lang="en-US" dirty="0">
                <a:solidFill>
                  <a:schemeClr val="bg1"/>
                </a:solidFill>
              </a:rPr>
              <a:t>, </a:t>
            </a:r>
            <a:r>
              <a:rPr lang="en-US" b="1" dirty="0">
                <a:solidFill>
                  <a:srgbClr val="7030A0"/>
                </a:solidFill>
              </a:rPr>
              <a:t>sed</a:t>
            </a:r>
            <a:r>
              <a:rPr lang="en-US" dirty="0">
                <a:solidFill>
                  <a:schemeClr val="bg1"/>
                </a:solidFill>
              </a:rPr>
              <a:t> </a:t>
            </a:r>
            <a:r>
              <a:rPr lang="en-US" dirty="0" err="1">
                <a:solidFill>
                  <a:schemeClr val="bg1"/>
                </a:solidFill>
              </a:rPr>
              <a:t>Rōmāni</a:t>
            </a:r>
            <a:r>
              <a:rPr lang="en-US" dirty="0">
                <a:solidFill>
                  <a:schemeClr val="bg1"/>
                </a:solidFill>
              </a:rPr>
              <a:t> </a:t>
            </a:r>
            <a:r>
              <a:rPr lang="en-US" dirty="0" err="1">
                <a:solidFill>
                  <a:schemeClr val="bg1"/>
                </a:solidFill>
              </a:rPr>
              <a:t>victoriam</a:t>
            </a:r>
            <a:r>
              <a:rPr lang="en-US" dirty="0">
                <a:solidFill>
                  <a:schemeClr val="bg1"/>
                </a:solidFill>
              </a:rPr>
              <a:t> </a:t>
            </a:r>
            <a:r>
              <a:rPr lang="en-US" dirty="0" err="1">
                <a:solidFill>
                  <a:schemeClr val="bg1"/>
                </a:solidFill>
              </a:rPr>
              <a:t>reportavērunt</a:t>
            </a:r>
            <a:r>
              <a:rPr lang="en-US" dirty="0">
                <a:solidFill>
                  <a:schemeClr val="bg1"/>
                </a:solidFill>
              </a:rPr>
              <a:t>.</a:t>
            </a:r>
            <a:endParaRPr lang="el-GR" sz="3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17028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A287BB-886E-4263-9B1B-0D463E7D1AFA}"/>
              </a:ext>
            </a:extLst>
          </p:cNvPr>
          <p:cNvPicPr>
            <a:picLocks noChangeAspect="1"/>
          </p:cNvPicPr>
          <p:nvPr/>
        </p:nvPicPr>
        <p:blipFill>
          <a:blip r:embed="rId2">
            <a:extLst>
              <a:ext uri="{28A0092B-C50C-407E-A947-70E740481C1C}">
                <a14:useLocalDpi xmlns:a14="http://schemas.microsoft.com/office/drawing/2010/main" val="0"/>
              </a:ext>
            </a:extLst>
          </a:blip>
          <a:srcRect l="18865" r="18865"/>
          <a:stretch/>
        </p:blipFill>
        <p:spPr>
          <a:xfrm flipH="1">
            <a:off x="0" y="0"/>
            <a:ext cx="6419850" cy="7417773"/>
          </a:xfrm>
          <a:prstGeom prst="rect">
            <a:avLst/>
          </a:prstGeom>
        </p:spPr>
      </p:pic>
      <p:sp>
        <p:nvSpPr>
          <p:cNvPr id="6" name="Speech Bubble: Oval 5">
            <a:extLst>
              <a:ext uri="{FF2B5EF4-FFF2-40B4-BE49-F238E27FC236}">
                <a16:creationId xmlns:a16="http://schemas.microsoft.com/office/drawing/2014/main" id="{7A267C22-E8AA-4269-AC25-78B326AA18FC}"/>
              </a:ext>
            </a:extLst>
          </p:cNvPr>
          <p:cNvSpPr/>
          <p:nvPr/>
        </p:nvSpPr>
        <p:spPr>
          <a:xfrm>
            <a:off x="6096000" y="885825"/>
            <a:ext cx="5881006" cy="5582284"/>
          </a:xfrm>
          <a:prstGeom prst="wedgeEllipseCallout">
            <a:avLst>
              <a:gd name="adj1" fmla="val -114444"/>
              <a:gd name="adj2" fmla="val -16227"/>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accent3">
                    <a:lumMod val="75000"/>
                  </a:schemeClr>
                </a:solidFill>
                <a:effectLst>
                  <a:outerShdw blurRad="38100" dist="38100" dir="2700000" algn="tl">
                    <a:srgbClr val="000000">
                      <a:alpha val="43137"/>
                    </a:srgbClr>
                  </a:outerShdw>
                </a:effectLst>
                <a:latin typeface="Baston" panose="00000500000000000000" pitchFamily="50" charset="-95"/>
              </a:rPr>
              <a:t>παρακειμενοσ</a:t>
            </a:r>
            <a:endParaRPr lang="en-US" sz="3600" b="1" dirty="0">
              <a:solidFill>
                <a:schemeClr val="accent3">
                  <a:lumMod val="75000"/>
                </a:schemeClr>
              </a:solidFill>
              <a:effectLst>
                <a:outerShdw blurRad="38100" dist="38100" dir="2700000" algn="tl">
                  <a:srgbClr val="000000">
                    <a:alpha val="43137"/>
                  </a:srgbClr>
                </a:outerShdw>
              </a:effectLst>
              <a:latin typeface="Baston" panose="00000500000000000000" pitchFamily="50" charset="-95"/>
            </a:endParaRPr>
          </a:p>
          <a:p>
            <a:pPr algn="ctr"/>
            <a:endParaRPr lang="en-US" sz="3600" b="1" dirty="0">
              <a:solidFill>
                <a:srgbClr val="C00000"/>
              </a:solidFill>
            </a:endParaRPr>
          </a:p>
          <a:p>
            <a:pPr algn="ctr"/>
            <a:endParaRPr lang="el-GR" sz="3600" b="1" dirty="0">
              <a:solidFill>
                <a:srgbClr val="C00000"/>
              </a:solidFill>
            </a:endParaRPr>
          </a:p>
          <a:p>
            <a:pPr algn="ctr"/>
            <a:r>
              <a:rPr lang="en-US" sz="3600" b="1" dirty="0"/>
              <a:t> </a:t>
            </a:r>
          </a:p>
          <a:p>
            <a:pPr algn="ctr"/>
            <a:endParaRPr lang="en-US" sz="3600" b="1" dirty="0"/>
          </a:p>
          <a:p>
            <a:pPr algn="ctr"/>
            <a:r>
              <a:rPr lang="en-US" sz="3600" b="1" dirty="0"/>
              <a:t> </a:t>
            </a:r>
            <a:endParaRPr lang="el-GR" sz="3600" b="1" dirty="0"/>
          </a:p>
        </p:txBody>
      </p:sp>
      <p:pic>
        <p:nvPicPr>
          <p:cNvPr id="4" name="Picture 3">
            <a:extLst>
              <a:ext uri="{FF2B5EF4-FFF2-40B4-BE49-F238E27FC236}">
                <a16:creationId xmlns:a16="http://schemas.microsoft.com/office/drawing/2014/main" id="{8D3A6E0B-5721-4ED7-BA90-DBC405E3AC24}"/>
              </a:ext>
            </a:extLst>
          </p:cNvPr>
          <p:cNvPicPr>
            <a:picLocks noChangeAspect="1"/>
          </p:cNvPicPr>
          <p:nvPr/>
        </p:nvPicPr>
        <p:blipFill>
          <a:blip r:embed="rId3">
            <a:clrChange>
              <a:clrFrom>
                <a:srgbClr val="EBFFFF"/>
              </a:clrFrom>
              <a:clrTo>
                <a:srgbClr val="EB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147553" y="2798811"/>
            <a:ext cx="1777899" cy="1422319"/>
          </a:xfrm>
          <a:prstGeom prst="rect">
            <a:avLst/>
          </a:prstGeom>
        </p:spPr>
      </p:pic>
      <p:sp>
        <p:nvSpPr>
          <p:cNvPr id="8" name="TextBox 7">
            <a:extLst>
              <a:ext uri="{FF2B5EF4-FFF2-40B4-BE49-F238E27FC236}">
                <a16:creationId xmlns:a16="http://schemas.microsoft.com/office/drawing/2014/main" id="{F6A9EA9B-AF4A-411F-9DA1-0531A48A59A9}"/>
              </a:ext>
            </a:extLst>
          </p:cNvPr>
          <p:cNvSpPr txBox="1"/>
          <p:nvPr/>
        </p:nvSpPr>
        <p:spPr>
          <a:xfrm>
            <a:off x="7410449" y="4221130"/>
            <a:ext cx="3416834" cy="1938992"/>
          </a:xfrm>
          <a:prstGeom prst="rect">
            <a:avLst/>
          </a:prstGeom>
          <a:noFill/>
        </p:spPr>
        <p:txBody>
          <a:bodyPr wrap="square" rtlCol="0">
            <a:spAutoFit/>
          </a:bodyPr>
          <a:lstStyle/>
          <a:p>
            <a:pPr algn="ctr"/>
            <a:r>
              <a:rPr lang="el-GR" sz="4000" b="1" dirty="0">
                <a:solidFill>
                  <a:schemeClr val="accent3">
                    <a:lumMod val="75000"/>
                  </a:schemeClr>
                </a:solidFill>
                <a:effectLst>
                  <a:outerShdw blurRad="38100" dist="38100" dir="2700000" algn="tl">
                    <a:srgbClr val="000000">
                      <a:alpha val="43137"/>
                    </a:srgbClr>
                  </a:outerShdw>
                </a:effectLst>
              </a:rPr>
              <a:t>α΄, β΄, δ΄ συζυγία </a:t>
            </a:r>
          </a:p>
          <a:p>
            <a:pPr algn="ctr"/>
            <a:r>
              <a:rPr lang="el-GR" sz="4000" b="1" dirty="0">
                <a:solidFill>
                  <a:schemeClr val="accent3">
                    <a:lumMod val="75000"/>
                  </a:schemeClr>
                </a:solidFill>
                <a:effectLst>
                  <a:outerShdw blurRad="38100" dist="38100" dir="2700000" algn="tl">
                    <a:srgbClr val="000000">
                      <a:alpha val="43137"/>
                    </a:srgbClr>
                  </a:outerShdw>
                </a:effectLst>
              </a:rPr>
              <a:t>και </a:t>
            </a:r>
            <a:r>
              <a:rPr lang="en-US" sz="4000" b="1" dirty="0">
                <a:solidFill>
                  <a:schemeClr val="accent3">
                    <a:lumMod val="75000"/>
                  </a:schemeClr>
                </a:solidFill>
                <a:effectLst>
                  <a:outerShdw blurRad="38100" dist="38100" dir="2700000" algn="tl">
                    <a:srgbClr val="000000">
                      <a:alpha val="43137"/>
                    </a:srgbClr>
                  </a:outerShdw>
                </a:effectLst>
              </a:rPr>
              <a:t>sum</a:t>
            </a:r>
            <a:endParaRPr lang="el-GR" sz="4000" dirty="0">
              <a:solidFill>
                <a:schemeClr val="accent3">
                  <a:lumMod val="75000"/>
                </a:schemeClr>
              </a:solidFill>
            </a:endParaRPr>
          </a:p>
        </p:txBody>
      </p:sp>
    </p:spTree>
    <p:extLst>
      <p:ext uri="{BB962C8B-B14F-4D97-AF65-F5344CB8AC3E}">
        <p14:creationId xmlns:p14="http://schemas.microsoft.com/office/powerpoint/2010/main" val="338343961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9F7FD-0C4B-4D13-B36E-F6875E99079D}"/>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3379784" y="-3600136"/>
            <a:ext cx="6757586" cy="14321246"/>
          </a:xfrm>
          <a:prstGeom prst="rect">
            <a:avLst/>
          </a:prstGeom>
        </p:spPr>
      </p:pic>
      <p:sp>
        <p:nvSpPr>
          <p:cNvPr id="5" name="Rectangle 1">
            <a:extLst>
              <a:ext uri="{FF2B5EF4-FFF2-40B4-BE49-F238E27FC236}">
                <a16:creationId xmlns:a16="http://schemas.microsoft.com/office/drawing/2014/main" id="{0C8D4900-367E-42FC-ACB2-C9B2E45B5D9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latin typeface="Arial" panose="020B0604020202020204" pitchFamily="34" charset="0"/>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11" name="Content Placeholder 10">
            <a:extLst>
              <a:ext uri="{FF2B5EF4-FFF2-40B4-BE49-F238E27FC236}">
                <a16:creationId xmlns:a16="http://schemas.microsoft.com/office/drawing/2014/main" id="{6AA8CFAF-4DBF-4243-989E-9F8FB6157854}"/>
              </a:ext>
            </a:extLst>
          </p:cNvPr>
          <p:cNvSpPr>
            <a:spLocks noGrp="1"/>
          </p:cNvSpPr>
          <p:nvPr>
            <p:ph idx="1"/>
          </p:nvPr>
        </p:nvSpPr>
        <p:spPr>
          <a:xfrm>
            <a:off x="3505141" y="1653259"/>
            <a:ext cx="3718677" cy="4699804"/>
          </a:xfrm>
        </p:spPr>
        <p:txBody>
          <a:bodyPr>
            <a:noAutofit/>
          </a:bodyPr>
          <a:lstStyle/>
          <a:p>
            <a:pPr marL="0" indent="0">
              <a:buNone/>
            </a:pPr>
            <a:r>
              <a:rPr lang="en-US" sz="4800" b="1" dirty="0" err="1">
                <a:solidFill>
                  <a:schemeClr val="bg1"/>
                </a:solidFill>
                <a:effectLst>
                  <a:outerShdw blurRad="38100" dist="38100" dir="2700000" algn="tl">
                    <a:srgbClr val="000000">
                      <a:alpha val="43137"/>
                    </a:srgbClr>
                  </a:outerShdw>
                </a:effectLst>
              </a:rPr>
              <a:t>amav</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accent1">
                    <a:lumMod val="50000"/>
                  </a:schemeClr>
                </a:solidFill>
                <a:effectLst>
                  <a:outerShdw blurRad="38100" dist="38100" dir="2700000" algn="tl">
                    <a:srgbClr val="000000">
                      <a:alpha val="43137"/>
                    </a:srgbClr>
                  </a:outerShdw>
                </a:effectLst>
              </a:rPr>
              <a:t>i</a:t>
            </a:r>
            <a:endParaRPr lang="en-US" sz="4800" b="1" dirty="0">
              <a:solidFill>
                <a:schemeClr val="accent1">
                  <a:lumMod val="50000"/>
                </a:schemeClr>
              </a:solidFill>
              <a:effectLst>
                <a:outerShdw blurRad="38100" dist="38100" dir="2700000" algn="tl">
                  <a:srgbClr val="000000">
                    <a:alpha val="43137"/>
                  </a:srgbClr>
                </a:outerShdw>
              </a:effectLst>
            </a:endParaRPr>
          </a:p>
          <a:p>
            <a:pPr marL="0" indent="0">
              <a:buNone/>
            </a:pPr>
            <a:r>
              <a:rPr lang="en-US" sz="4800" b="1" dirty="0" err="1">
                <a:solidFill>
                  <a:schemeClr val="bg1"/>
                </a:solidFill>
                <a:effectLst>
                  <a:outerShdw blurRad="38100" dist="38100" dir="2700000" algn="tl">
                    <a:srgbClr val="000000">
                      <a:alpha val="43137"/>
                    </a:srgbClr>
                  </a:outerShdw>
                </a:effectLst>
              </a:rPr>
              <a:t>amav</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accent1">
                    <a:lumMod val="50000"/>
                  </a:schemeClr>
                </a:solidFill>
                <a:effectLst>
                  <a:outerShdw blurRad="38100" dist="38100" dir="2700000" algn="tl">
                    <a:srgbClr val="000000">
                      <a:alpha val="43137"/>
                    </a:srgbClr>
                  </a:outerShdw>
                </a:effectLst>
              </a:rPr>
              <a:t>isti</a:t>
            </a:r>
            <a:endParaRPr lang="en-US" sz="4800" b="1" dirty="0">
              <a:solidFill>
                <a:schemeClr val="accent1">
                  <a:lumMod val="50000"/>
                </a:schemeClr>
              </a:solidFill>
              <a:effectLst>
                <a:outerShdw blurRad="38100" dist="38100" dir="2700000" algn="tl">
                  <a:srgbClr val="000000">
                    <a:alpha val="43137"/>
                  </a:srgbClr>
                </a:outerShdw>
              </a:effectLst>
            </a:endParaRPr>
          </a:p>
          <a:p>
            <a:pPr marL="0" indent="0">
              <a:buNone/>
            </a:pPr>
            <a:r>
              <a:rPr lang="en-US" sz="4800" b="1" dirty="0" err="1">
                <a:solidFill>
                  <a:schemeClr val="bg1"/>
                </a:solidFill>
                <a:effectLst>
                  <a:outerShdw blurRad="38100" dist="38100" dir="2700000" algn="tl">
                    <a:srgbClr val="000000">
                      <a:alpha val="43137"/>
                    </a:srgbClr>
                  </a:outerShdw>
                </a:effectLst>
              </a:rPr>
              <a:t>amav</a:t>
            </a:r>
            <a:r>
              <a:rPr lang="en-US" sz="4800" b="1" dirty="0">
                <a:solidFill>
                  <a:schemeClr val="bg1"/>
                </a:solidFill>
                <a:effectLst>
                  <a:outerShdw blurRad="38100" dist="38100" dir="2700000" algn="tl">
                    <a:srgbClr val="000000">
                      <a:alpha val="43137"/>
                    </a:srgbClr>
                  </a:outerShdw>
                </a:effectLst>
              </a:rPr>
              <a:t> </a:t>
            </a:r>
            <a:r>
              <a:rPr lang="en-US" sz="4800" b="1" dirty="0">
                <a:solidFill>
                  <a:schemeClr val="accent1">
                    <a:lumMod val="50000"/>
                  </a:schemeClr>
                </a:solidFill>
                <a:effectLst>
                  <a:outerShdw blurRad="38100" dist="38100" dir="2700000" algn="tl">
                    <a:srgbClr val="000000">
                      <a:alpha val="43137"/>
                    </a:srgbClr>
                  </a:outerShdw>
                </a:effectLst>
              </a:rPr>
              <a:t>it</a:t>
            </a:r>
          </a:p>
          <a:p>
            <a:pPr marL="0" indent="0">
              <a:buNone/>
            </a:pPr>
            <a:r>
              <a:rPr lang="en-US" sz="4800" b="1" dirty="0" err="1">
                <a:solidFill>
                  <a:schemeClr val="bg1"/>
                </a:solidFill>
                <a:effectLst>
                  <a:outerShdw blurRad="38100" dist="38100" dir="2700000" algn="tl">
                    <a:srgbClr val="000000">
                      <a:alpha val="43137"/>
                    </a:srgbClr>
                  </a:outerShdw>
                </a:effectLst>
              </a:rPr>
              <a:t>amav</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accent1">
                    <a:lumMod val="50000"/>
                  </a:schemeClr>
                </a:solidFill>
                <a:effectLst>
                  <a:outerShdw blurRad="38100" dist="38100" dir="2700000" algn="tl">
                    <a:srgbClr val="000000">
                      <a:alpha val="43137"/>
                    </a:srgbClr>
                  </a:outerShdw>
                </a:effectLst>
              </a:rPr>
              <a:t>imus</a:t>
            </a:r>
            <a:endParaRPr lang="en-US" sz="4800" b="1" dirty="0">
              <a:solidFill>
                <a:schemeClr val="accent1">
                  <a:lumMod val="50000"/>
                </a:schemeClr>
              </a:solidFill>
              <a:effectLst>
                <a:outerShdw blurRad="38100" dist="38100" dir="2700000" algn="tl">
                  <a:srgbClr val="000000">
                    <a:alpha val="43137"/>
                  </a:srgbClr>
                </a:outerShdw>
              </a:effectLst>
            </a:endParaRPr>
          </a:p>
          <a:p>
            <a:pPr marL="0" indent="0">
              <a:buNone/>
            </a:pPr>
            <a:r>
              <a:rPr lang="en-US" sz="4800" b="1" dirty="0" err="1">
                <a:solidFill>
                  <a:schemeClr val="bg1"/>
                </a:solidFill>
                <a:effectLst>
                  <a:outerShdw blurRad="38100" dist="38100" dir="2700000" algn="tl">
                    <a:srgbClr val="000000">
                      <a:alpha val="43137"/>
                    </a:srgbClr>
                  </a:outerShdw>
                </a:effectLst>
              </a:rPr>
              <a:t>amav</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accent1">
                    <a:lumMod val="50000"/>
                  </a:schemeClr>
                </a:solidFill>
                <a:effectLst>
                  <a:outerShdw blurRad="38100" dist="38100" dir="2700000" algn="tl">
                    <a:srgbClr val="000000">
                      <a:alpha val="43137"/>
                    </a:srgbClr>
                  </a:outerShdw>
                </a:effectLst>
              </a:rPr>
              <a:t>istis</a:t>
            </a:r>
            <a:endParaRPr lang="en-US" sz="4800" b="1" dirty="0">
              <a:solidFill>
                <a:schemeClr val="accent1">
                  <a:lumMod val="50000"/>
                </a:schemeClr>
              </a:solidFill>
              <a:effectLst>
                <a:outerShdw blurRad="38100" dist="38100" dir="2700000" algn="tl">
                  <a:srgbClr val="000000">
                    <a:alpha val="43137"/>
                  </a:srgbClr>
                </a:outerShdw>
              </a:effectLst>
            </a:endParaRPr>
          </a:p>
          <a:p>
            <a:pPr marL="0" indent="0">
              <a:buNone/>
            </a:pPr>
            <a:r>
              <a:rPr lang="en-US" sz="4800" b="1" dirty="0" err="1">
                <a:solidFill>
                  <a:schemeClr val="bg1"/>
                </a:solidFill>
                <a:effectLst>
                  <a:outerShdw blurRad="38100" dist="38100" dir="2700000" algn="tl">
                    <a:srgbClr val="000000">
                      <a:alpha val="43137"/>
                    </a:srgbClr>
                  </a:outerShdw>
                </a:effectLst>
              </a:rPr>
              <a:t>amav</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accent1">
                    <a:lumMod val="50000"/>
                  </a:schemeClr>
                </a:solidFill>
                <a:effectLst>
                  <a:outerShdw blurRad="38100" dist="38100" dir="2700000" algn="tl">
                    <a:srgbClr val="000000">
                      <a:alpha val="43137"/>
                    </a:srgbClr>
                  </a:outerShdw>
                </a:effectLst>
              </a:rPr>
              <a:t>erunt</a:t>
            </a:r>
            <a:endParaRPr lang="en-US" sz="4800" b="1" dirty="0">
              <a:solidFill>
                <a:schemeClr val="accent1">
                  <a:lumMod val="50000"/>
                </a:schemeClr>
              </a:solidFill>
              <a:effectLst>
                <a:outerShdw blurRad="38100" dist="38100" dir="2700000" algn="tl">
                  <a:srgbClr val="000000">
                    <a:alpha val="43137"/>
                  </a:srgbClr>
                </a:outerShdw>
              </a:effectLst>
            </a:endParaRPr>
          </a:p>
        </p:txBody>
      </p:sp>
      <p:sp>
        <p:nvSpPr>
          <p:cNvPr id="13" name="Content Placeholder 10">
            <a:extLst>
              <a:ext uri="{FF2B5EF4-FFF2-40B4-BE49-F238E27FC236}">
                <a16:creationId xmlns:a16="http://schemas.microsoft.com/office/drawing/2014/main" id="{4373963D-FDA2-47A0-AC25-E43E30009956}"/>
              </a:ext>
            </a:extLst>
          </p:cNvPr>
          <p:cNvSpPr txBox="1">
            <a:spLocks/>
          </p:cNvSpPr>
          <p:nvPr/>
        </p:nvSpPr>
        <p:spPr>
          <a:xfrm>
            <a:off x="1816100" y="576673"/>
            <a:ext cx="10546080" cy="7281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a:solidFill>
                  <a:srgbClr val="990033"/>
                </a:solidFill>
                <a:effectLst>
                  <a:outerShdw blurRad="38100" dist="38100" dir="2700000" algn="tl">
                    <a:srgbClr val="000000">
                      <a:alpha val="43137"/>
                    </a:srgbClr>
                  </a:outerShdw>
                </a:effectLst>
              </a:rPr>
              <a:t> </a:t>
            </a:r>
            <a:r>
              <a:rPr lang="el-GR" sz="4800" b="1" dirty="0">
                <a:solidFill>
                  <a:schemeClr val="accent1">
                    <a:lumMod val="75000"/>
                  </a:schemeClr>
                </a:solidFill>
                <a:effectLst>
                  <a:outerShdw blurRad="38100" dist="38100" dir="2700000" algn="tl">
                    <a:srgbClr val="000000">
                      <a:alpha val="43137"/>
                    </a:srgbClr>
                  </a:outerShdw>
                </a:effectLst>
              </a:rPr>
              <a:t>Παρακείμενος</a:t>
            </a:r>
            <a:r>
              <a:rPr lang="el-GR" sz="4800" dirty="0">
                <a:solidFill>
                  <a:schemeClr val="bg1"/>
                </a:solidFill>
                <a:effectLst>
                  <a:outerShdw blurRad="38100" dist="38100" dir="2700000" algn="tl">
                    <a:srgbClr val="000000">
                      <a:alpha val="43137"/>
                    </a:srgbClr>
                  </a:outerShdw>
                </a:effectLst>
              </a:rPr>
              <a:t> ρήμα</a:t>
            </a:r>
            <a:r>
              <a:rPr lang="el-GR" sz="4800" b="1" dirty="0">
                <a:solidFill>
                  <a:schemeClr val="accent1">
                    <a:lumMod val="50000"/>
                  </a:schemeClr>
                </a:solidFill>
                <a:effectLst>
                  <a:outerShdw blurRad="38100" dist="38100" dir="2700000" algn="tl">
                    <a:srgbClr val="000000">
                      <a:alpha val="43137"/>
                    </a:srgbClr>
                  </a:outerShdw>
                </a:effectLst>
              </a:rPr>
              <a:t> </a:t>
            </a:r>
            <a:r>
              <a:rPr lang="en-US" sz="4800" b="1" dirty="0">
                <a:solidFill>
                  <a:schemeClr val="accent1">
                    <a:lumMod val="50000"/>
                  </a:schemeClr>
                </a:solidFill>
                <a:effectLst>
                  <a:outerShdw blurRad="38100" dist="38100" dir="2700000" algn="tl">
                    <a:srgbClr val="000000">
                      <a:alpha val="43137"/>
                    </a:srgbClr>
                  </a:outerShdw>
                </a:effectLst>
              </a:rPr>
              <a:t> </a:t>
            </a:r>
            <a:r>
              <a:rPr lang="en-US" sz="4800" b="1" dirty="0" err="1">
                <a:solidFill>
                  <a:schemeClr val="accent1">
                    <a:lumMod val="50000"/>
                  </a:schemeClr>
                </a:solidFill>
                <a:effectLst>
                  <a:outerShdw blurRad="38100" dist="38100" dir="2700000" algn="tl">
                    <a:srgbClr val="000000">
                      <a:alpha val="43137"/>
                    </a:srgbClr>
                  </a:outerShdw>
                </a:effectLst>
              </a:rPr>
              <a:t>amo</a:t>
            </a:r>
            <a:r>
              <a:rPr lang="en-US" sz="4800" b="1" dirty="0">
                <a:solidFill>
                  <a:schemeClr val="accent1">
                    <a:lumMod val="50000"/>
                  </a:schemeClr>
                </a:solidFill>
                <a:effectLst>
                  <a:outerShdw blurRad="38100" dist="38100" dir="2700000" algn="tl">
                    <a:srgbClr val="000000">
                      <a:alpha val="43137"/>
                    </a:srgbClr>
                  </a:outerShdw>
                </a:effectLst>
              </a:rPr>
              <a:t> </a:t>
            </a:r>
            <a:r>
              <a:rPr lang="el-GR" sz="4800" dirty="0">
                <a:solidFill>
                  <a:schemeClr val="bg1"/>
                </a:solidFill>
              </a:rPr>
              <a:t>=</a:t>
            </a:r>
            <a:r>
              <a:rPr lang="el-GR" sz="4800" b="1" dirty="0">
                <a:solidFill>
                  <a:schemeClr val="accent1">
                    <a:lumMod val="50000"/>
                  </a:schemeClr>
                </a:solidFill>
                <a:effectLst>
                  <a:outerShdw blurRad="38100" dist="38100" dir="2700000" algn="tl">
                    <a:srgbClr val="000000">
                      <a:alpha val="43137"/>
                    </a:srgbClr>
                  </a:outerShdw>
                </a:effectLst>
              </a:rPr>
              <a:t> αγαπώ</a:t>
            </a:r>
            <a:endParaRPr lang="en-US" sz="4800" b="1" dirty="0">
              <a:solidFill>
                <a:schemeClr val="accent1">
                  <a:lumMod val="50000"/>
                </a:schemeClr>
              </a:solidFill>
              <a:effectLst>
                <a:outerShdw blurRad="38100" dist="38100" dir="2700000" algn="tl">
                  <a:srgbClr val="000000">
                    <a:alpha val="43137"/>
                  </a:srgbClr>
                </a:outerShdw>
              </a:effectLst>
            </a:endParaRPr>
          </a:p>
        </p:txBody>
      </p:sp>
      <p:sp>
        <p:nvSpPr>
          <p:cNvPr id="8" name="Content Placeholder 10">
            <a:extLst>
              <a:ext uri="{FF2B5EF4-FFF2-40B4-BE49-F238E27FC236}">
                <a16:creationId xmlns:a16="http://schemas.microsoft.com/office/drawing/2014/main" id="{2837A71C-183C-4CFC-84BD-AA7369D74D4B}"/>
              </a:ext>
            </a:extLst>
          </p:cNvPr>
          <p:cNvSpPr txBox="1">
            <a:spLocks/>
          </p:cNvSpPr>
          <p:nvPr/>
        </p:nvSpPr>
        <p:spPr>
          <a:xfrm>
            <a:off x="1494618" y="1653259"/>
            <a:ext cx="262128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dirty="0">
                <a:solidFill>
                  <a:srgbClr val="422A00"/>
                </a:solidFill>
                <a:effectLst>
                  <a:outerShdw blurRad="38100" dist="38100" dir="2700000" algn="tl">
                    <a:srgbClr val="000000">
                      <a:alpha val="43137"/>
                    </a:srgbClr>
                  </a:outerShdw>
                </a:effectLst>
              </a:rPr>
              <a:t>ego</a:t>
            </a:r>
            <a:endParaRPr lang="el-GR" sz="4800" dirty="0">
              <a:solidFill>
                <a:srgbClr val="422A00"/>
              </a:solidFill>
              <a:effectLst>
                <a:outerShdw blurRad="38100" dist="38100" dir="2700000" algn="tl">
                  <a:srgbClr val="000000">
                    <a:alpha val="43137"/>
                  </a:srgbClr>
                </a:outerShdw>
              </a:effectLst>
            </a:endParaRPr>
          </a:p>
          <a:p>
            <a:pPr marL="0" indent="0">
              <a:buNone/>
            </a:pPr>
            <a:r>
              <a:rPr lang="en-US" sz="4800" dirty="0" err="1">
                <a:solidFill>
                  <a:srgbClr val="422A00"/>
                </a:solidFill>
                <a:effectLst>
                  <a:outerShdw blurRad="38100" dist="38100" dir="2700000" algn="tl">
                    <a:srgbClr val="000000">
                      <a:alpha val="43137"/>
                    </a:srgbClr>
                  </a:outerShdw>
                </a:effectLst>
              </a:rPr>
              <a:t>tu</a:t>
            </a:r>
            <a:endParaRPr lang="el-GR" sz="4800" dirty="0">
              <a:solidFill>
                <a:srgbClr val="422A00"/>
              </a:solidFill>
              <a:effectLst>
                <a:outerShdw blurRad="38100" dist="38100" dir="2700000" algn="tl">
                  <a:srgbClr val="000000">
                    <a:alpha val="43137"/>
                  </a:srgbClr>
                </a:outerShdw>
              </a:effectLst>
            </a:endParaRPr>
          </a:p>
          <a:p>
            <a:pPr marL="0" indent="0">
              <a:buNone/>
            </a:pPr>
            <a:r>
              <a:rPr lang="en-US" sz="4800" dirty="0">
                <a:solidFill>
                  <a:srgbClr val="422A00"/>
                </a:solidFill>
                <a:effectLst>
                  <a:outerShdw blurRad="38100" dist="38100" dir="2700000" algn="tl">
                    <a:srgbClr val="000000">
                      <a:alpha val="43137"/>
                    </a:srgbClr>
                  </a:outerShdw>
                </a:effectLst>
              </a:rPr>
              <a:t>Ille - a</a:t>
            </a:r>
            <a:endParaRPr lang="el-GR" sz="4800" dirty="0">
              <a:solidFill>
                <a:srgbClr val="422A00"/>
              </a:solidFill>
              <a:effectLst>
                <a:outerShdw blurRad="38100" dist="38100" dir="2700000" algn="tl">
                  <a:srgbClr val="000000">
                    <a:alpha val="43137"/>
                  </a:srgbClr>
                </a:outerShdw>
              </a:effectLst>
            </a:endParaRPr>
          </a:p>
          <a:p>
            <a:pPr marL="0" indent="0">
              <a:buNone/>
            </a:pPr>
            <a:r>
              <a:rPr lang="en-US" sz="4800" dirty="0" err="1">
                <a:solidFill>
                  <a:srgbClr val="422A00"/>
                </a:solidFill>
                <a:effectLst>
                  <a:outerShdw blurRad="38100" dist="38100" dir="2700000" algn="tl">
                    <a:srgbClr val="000000">
                      <a:alpha val="43137"/>
                    </a:srgbClr>
                  </a:outerShdw>
                </a:effectLst>
              </a:rPr>
              <a:t>nos</a:t>
            </a:r>
            <a:endParaRPr lang="el-GR" sz="4800" dirty="0">
              <a:solidFill>
                <a:srgbClr val="422A00"/>
              </a:solidFill>
              <a:effectLst>
                <a:outerShdw blurRad="38100" dist="38100" dir="2700000" algn="tl">
                  <a:srgbClr val="000000">
                    <a:alpha val="43137"/>
                  </a:srgbClr>
                </a:outerShdw>
              </a:effectLst>
            </a:endParaRPr>
          </a:p>
          <a:p>
            <a:pPr marL="0" indent="0">
              <a:buNone/>
            </a:pPr>
            <a:r>
              <a:rPr lang="en-US" sz="4800" dirty="0" err="1">
                <a:solidFill>
                  <a:srgbClr val="422A00"/>
                </a:solidFill>
                <a:effectLst>
                  <a:outerShdw blurRad="38100" dist="38100" dir="2700000" algn="tl">
                    <a:srgbClr val="000000">
                      <a:alpha val="43137"/>
                    </a:srgbClr>
                  </a:outerShdw>
                </a:effectLst>
              </a:rPr>
              <a:t>vos</a:t>
            </a:r>
            <a:endParaRPr lang="el-GR" sz="4800" dirty="0">
              <a:solidFill>
                <a:srgbClr val="422A00"/>
              </a:solidFill>
              <a:effectLst>
                <a:outerShdw blurRad="38100" dist="38100" dir="2700000" algn="tl">
                  <a:srgbClr val="000000">
                    <a:alpha val="43137"/>
                  </a:srgbClr>
                </a:outerShdw>
              </a:effectLst>
            </a:endParaRPr>
          </a:p>
          <a:p>
            <a:pPr marL="0" indent="0">
              <a:buNone/>
            </a:pPr>
            <a:r>
              <a:rPr lang="en-US" sz="4800" dirty="0" err="1">
                <a:solidFill>
                  <a:srgbClr val="422A00"/>
                </a:solidFill>
                <a:effectLst>
                  <a:outerShdw blurRad="38100" dist="38100" dir="2700000" algn="tl">
                    <a:srgbClr val="000000">
                      <a:alpha val="43137"/>
                    </a:srgbClr>
                  </a:outerShdw>
                </a:effectLst>
              </a:rPr>
              <a:t>Illi</a:t>
            </a:r>
            <a:r>
              <a:rPr lang="en-US" sz="4800" dirty="0">
                <a:solidFill>
                  <a:srgbClr val="422A00"/>
                </a:solidFill>
                <a:effectLst>
                  <a:outerShdw blurRad="38100" dist="38100" dir="2700000" algn="tl">
                    <a:srgbClr val="000000">
                      <a:alpha val="43137"/>
                    </a:srgbClr>
                  </a:outerShdw>
                </a:effectLst>
              </a:rPr>
              <a:t> - ae</a:t>
            </a:r>
          </a:p>
        </p:txBody>
      </p:sp>
      <p:pic>
        <p:nvPicPr>
          <p:cNvPr id="3074" name="Picture 2" descr="Love on the Spectrum—Beyond Reality TV to Real Talk - Georgian Court  University, New Jersey">
            <a:extLst>
              <a:ext uri="{FF2B5EF4-FFF2-40B4-BE49-F238E27FC236}">
                <a16:creationId xmlns:a16="http://schemas.microsoft.com/office/drawing/2014/main" id="{A54573F4-DEF6-41D4-B751-0EBCF4C27A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800" y="2036232"/>
            <a:ext cx="4931412" cy="32876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8330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left)">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wipe(left)">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wipe(left)">
                                      <p:cBhvr>
                                        <p:cTn id="42" dur="500"/>
                                        <p:tgtEl>
                                          <p:spTgt spid="1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animEffect transition="in" filter="wipe(left)">
                                      <p:cBhvr>
                                        <p:cTn id="47" dur="500"/>
                                        <p:tgtEl>
                                          <p:spTgt spid="11">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xEl>
                                              <p:pRg st="3" end="3"/>
                                            </p:txEl>
                                          </p:spTgt>
                                        </p:tgtEl>
                                        <p:attrNameLst>
                                          <p:attrName>style.visibility</p:attrName>
                                        </p:attrNameLst>
                                      </p:cBhvr>
                                      <p:to>
                                        <p:strVal val="visible"/>
                                      </p:to>
                                    </p:set>
                                    <p:animEffect transition="in" filter="wipe(left)">
                                      <p:cBhvr>
                                        <p:cTn id="52" dur="500"/>
                                        <p:tgtEl>
                                          <p:spTgt spid="11">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xEl>
                                              <p:pRg st="4" end="4"/>
                                            </p:txEl>
                                          </p:spTgt>
                                        </p:tgtEl>
                                        <p:attrNameLst>
                                          <p:attrName>style.visibility</p:attrName>
                                        </p:attrNameLst>
                                      </p:cBhvr>
                                      <p:to>
                                        <p:strVal val="visible"/>
                                      </p:to>
                                    </p:set>
                                    <p:animEffect transition="in" filter="wipe(left)">
                                      <p:cBhvr>
                                        <p:cTn id="57" dur="500"/>
                                        <p:tgtEl>
                                          <p:spTgt spid="11">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
                                            <p:txEl>
                                              <p:pRg st="5" end="5"/>
                                            </p:txEl>
                                          </p:spTgt>
                                        </p:tgtEl>
                                        <p:attrNameLst>
                                          <p:attrName>style.visibility</p:attrName>
                                        </p:attrNameLst>
                                      </p:cBhvr>
                                      <p:to>
                                        <p:strVal val="visible"/>
                                      </p:to>
                                    </p:set>
                                    <p:animEffect transition="in" filter="wipe(left)">
                                      <p:cBhvr>
                                        <p:cTn id="6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9F7FD-0C4B-4D13-B36E-F6875E99079D}"/>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717207" y="-5707597"/>
            <a:ext cx="6757586" cy="18172780"/>
          </a:xfrm>
          <a:prstGeom prst="rect">
            <a:avLst/>
          </a:prstGeom>
        </p:spPr>
      </p:pic>
      <p:sp>
        <p:nvSpPr>
          <p:cNvPr id="5" name="Rectangle 1">
            <a:extLst>
              <a:ext uri="{FF2B5EF4-FFF2-40B4-BE49-F238E27FC236}">
                <a16:creationId xmlns:a16="http://schemas.microsoft.com/office/drawing/2014/main" id="{0C8D4900-367E-42FC-ACB2-C9B2E45B5D9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latin typeface="Arial" panose="020B0604020202020204" pitchFamily="34" charset="0"/>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11" name="Content Placeholder 10">
            <a:extLst>
              <a:ext uri="{FF2B5EF4-FFF2-40B4-BE49-F238E27FC236}">
                <a16:creationId xmlns:a16="http://schemas.microsoft.com/office/drawing/2014/main" id="{6AA8CFAF-4DBF-4243-989E-9F8FB6157854}"/>
              </a:ext>
            </a:extLst>
          </p:cNvPr>
          <p:cNvSpPr>
            <a:spLocks noGrp="1"/>
          </p:cNvSpPr>
          <p:nvPr>
            <p:ph idx="1"/>
          </p:nvPr>
        </p:nvSpPr>
        <p:spPr>
          <a:xfrm>
            <a:off x="2608878" y="1606169"/>
            <a:ext cx="3718677" cy="4699804"/>
          </a:xfrm>
        </p:spPr>
        <p:txBody>
          <a:bodyPr>
            <a:noAutofit/>
          </a:bodyPr>
          <a:lstStyle/>
          <a:p>
            <a:pPr marL="0" indent="0">
              <a:buNone/>
            </a:pPr>
            <a:r>
              <a:rPr lang="en-US" sz="4800" b="1" dirty="0" err="1">
                <a:solidFill>
                  <a:schemeClr val="bg1"/>
                </a:solidFill>
                <a:effectLst>
                  <a:outerShdw blurRad="38100" dist="38100" dir="2700000" algn="tl">
                    <a:srgbClr val="000000">
                      <a:alpha val="43137"/>
                    </a:srgbClr>
                  </a:outerShdw>
                </a:effectLst>
              </a:rPr>
              <a:t>delev</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accent1">
                    <a:lumMod val="50000"/>
                  </a:schemeClr>
                </a:solidFill>
                <a:effectLst>
                  <a:outerShdw blurRad="38100" dist="38100" dir="2700000" algn="tl">
                    <a:srgbClr val="000000">
                      <a:alpha val="43137"/>
                    </a:srgbClr>
                  </a:outerShdw>
                </a:effectLst>
              </a:rPr>
              <a:t>i</a:t>
            </a:r>
            <a:endParaRPr lang="en-US" sz="4800" b="1" dirty="0">
              <a:solidFill>
                <a:schemeClr val="accent1">
                  <a:lumMod val="50000"/>
                </a:schemeClr>
              </a:solidFill>
              <a:effectLst>
                <a:outerShdw blurRad="38100" dist="38100" dir="2700000" algn="tl">
                  <a:srgbClr val="000000">
                    <a:alpha val="43137"/>
                  </a:srgbClr>
                </a:outerShdw>
              </a:effectLst>
            </a:endParaRPr>
          </a:p>
          <a:p>
            <a:pPr marL="0" indent="0">
              <a:buNone/>
            </a:pPr>
            <a:r>
              <a:rPr lang="en-US" sz="4800" b="1" dirty="0" err="1">
                <a:solidFill>
                  <a:schemeClr val="bg1"/>
                </a:solidFill>
                <a:effectLst>
                  <a:outerShdw blurRad="38100" dist="38100" dir="2700000" algn="tl">
                    <a:srgbClr val="000000">
                      <a:alpha val="43137"/>
                    </a:srgbClr>
                  </a:outerShdw>
                </a:effectLst>
              </a:rPr>
              <a:t>delev</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accent1">
                    <a:lumMod val="50000"/>
                  </a:schemeClr>
                </a:solidFill>
                <a:effectLst>
                  <a:outerShdw blurRad="38100" dist="38100" dir="2700000" algn="tl">
                    <a:srgbClr val="000000">
                      <a:alpha val="43137"/>
                    </a:srgbClr>
                  </a:outerShdw>
                </a:effectLst>
              </a:rPr>
              <a:t>isti</a:t>
            </a:r>
            <a:endParaRPr lang="en-US" sz="4800" b="1" dirty="0">
              <a:solidFill>
                <a:schemeClr val="accent1">
                  <a:lumMod val="50000"/>
                </a:schemeClr>
              </a:solidFill>
              <a:effectLst>
                <a:outerShdw blurRad="38100" dist="38100" dir="2700000" algn="tl">
                  <a:srgbClr val="000000">
                    <a:alpha val="43137"/>
                  </a:srgbClr>
                </a:outerShdw>
              </a:effectLst>
            </a:endParaRPr>
          </a:p>
          <a:p>
            <a:pPr marL="0" indent="0">
              <a:buNone/>
            </a:pPr>
            <a:r>
              <a:rPr lang="en-US" sz="4800" b="1" dirty="0" err="1">
                <a:solidFill>
                  <a:schemeClr val="bg1"/>
                </a:solidFill>
                <a:effectLst>
                  <a:outerShdw blurRad="38100" dist="38100" dir="2700000" algn="tl">
                    <a:srgbClr val="000000">
                      <a:alpha val="43137"/>
                    </a:srgbClr>
                  </a:outerShdw>
                </a:effectLst>
              </a:rPr>
              <a:t>delev</a:t>
            </a:r>
            <a:r>
              <a:rPr lang="en-US" sz="4800" b="1" dirty="0">
                <a:solidFill>
                  <a:schemeClr val="bg1"/>
                </a:solidFill>
                <a:effectLst>
                  <a:outerShdw blurRad="38100" dist="38100" dir="2700000" algn="tl">
                    <a:srgbClr val="000000">
                      <a:alpha val="43137"/>
                    </a:srgbClr>
                  </a:outerShdw>
                </a:effectLst>
              </a:rPr>
              <a:t> </a:t>
            </a:r>
            <a:r>
              <a:rPr lang="en-US" sz="4800" b="1" dirty="0">
                <a:solidFill>
                  <a:schemeClr val="accent1">
                    <a:lumMod val="50000"/>
                  </a:schemeClr>
                </a:solidFill>
                <a:effectLst>
                  <a:outerShdw blurRad="38100" dist="38100" dir="2700000" algn="tl">
                    <a:srgbClr val="000000">
                      <a:alpha val="43137"/>
                    </a:srgbClr>
                  </a:outerShdw>
                </a:effectLst>
              </a:rPr>
              <a:t>it</a:t>
            </a:r>
          </a:p>
          <a:p>
            <a:pPr marL="0" indent="0">
              <a:buNone/>
            </a:pPr>
            <a:r>
              <a:rPr lang="en-US" sz="4800" b="1" dirty="0" err="1">
                <a:solidFill>
                  <a:schemeClr val="bg1"/>
                </a:solidFill>
                <a:effectLst>
                  <a:outerShdw blurRad="38100" dist="38100" dir="2700000" algn="tl">
                    <a:srgbClr val="000000">
                      <a:alpha val="43137"/>
                    </a:srgbClr>
                  </a:outerShdw>
                </a:effectLst>
              </a:rPr>
              <a:t>delev</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accent1">
                    <a:lumMod val="50000"/>
                  </a:schemeClr>
                </a:solidFill>
                <a:effectLst>
                  <a:outerShdw blurRad="38100" dist="38100" dir="2700000" algn="tl">
                    <a:srgbClr val="000000">
                      <a:alpha val="43137"/>
                    </a:srgbClr>
                  </a:outerShdw>
                </a:effectLst>
              </a:rPr>
              <a:t>imus</a:t>
            </a:r>
            <a:endParaRPr lang="en-US" sz="4800" b="1" dirty="0">
              <a:solidFill>
                <a:schemeClr val="accent1">
                  <a:lumMod val="50000"/>
                </a:schemeClr>
              </a:solidFill>
              <a:effectLst>
                <a:outerShdw blurRad="38100" dist="38100" dir="2700000" algn="tl">
                  <a:srgbClr val="000000">
                    <a:alpha val="43137"/>
                  </a:srgbClr>
                </a:outerShdw>
              </a:effectLst>
            </a:endParaRPr>
          </a:p>
          <a:p>
            <a:pPr marL="0" indent="0">
              <a:buNone/>
            </a:pPr>
            <a:r>
              <a:rPr lang="en-US" sz="4800" b="1" dirty="0" err="1">
                <a:solidFill>
                  <a:schemeClr val="bg1"/>
                </a:solidFill>
                <a:effectLst>
                  <a:outerShdw blurRad="38100" dist="38100" dir="2700000" algn="tl">
                    <a:srgbClr val="000000">
                      <a:alpha val="43137"/>
                    </a:srgbClr>
                  </a:outerShdw>
                </a:effectLst>
              </a:rPr>
              <a:t>delev</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accent1">
                    <a:lumMod val="50000"/>
                  </a:schemeClr>
                </a:solidFill>
                <a:effectLst>
                  <a:outerShdw blurRad="38100" dist="38100" dir="2700000" algn="tl">
                    <a:srgbClr val="000000">
                      <a:alpha val="43137"/>
                    </a:srgbClr>
                  </a:outerShdw>
                </a:effectLst>
              </a:rPr>
              <a:t>istis</a:t>
            </a:r>
            <a:endParaRPr lang="en-US" sz="4800" b="1" dirty="0">
              <a:solidFill>
                <a:schemeClr val="accent1">
                  <a:lumMod val="50000"/>
                </a:schemeClr>
              </a:solidFill>
              <a:effectLst>
                <a:outerShdw blurRad="38100" dist="38100" dir="2700000" algn="tl">
                  <a:srgbClr val="000000">
                    <a:alpha val="43137"/>
                  </a:srgbClr>
                </a:outerShdw>
              </a:effectLst>
            </a:endParaRPr>
          </a:p>
          <a:p>
            <a:pPr marL="0" indent="0">
              <a:buNone/>
            </a:pPr>
            <a:r>
              <a:rPr lang="en-US" sz="4800" b="1" dirty="0" err="1">
                <a:solidFill>
                  <a:schemeClr val="bg1"/>
                </a:solidFill>
                <a:effectLst>
                  <a:outerShdw blurRad="38100" dist="38100" dir="2700000" algn="tl">
                    <a:srgbClr val="000000">
                      <a:alpha val="43137"/>
                    </a:srgbClr>
                  </a:outerShdw>
                </a:effectLst>
              </a:rPr>
              <a:t>delev</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accent1">
                    <a:lumMod val="50000"/>
                  </a:schemeClr>
                </a:solidFill>
                <a:effectLst>
                  <a:outerShdw blurRad="38100" dist="38100" dir="2700000" algn="tl">
                    <a:srgbClr val="000000">
                      <a:alpha val="43137"/>
                    </a:srgbClr>
                  </a:outerShdw>
                </a:effectLst>
              </a:rPr>
              <a:t>erunt</a:t>
            </a:r>
            <a:endParaRPr lang="en-US" sz="4800" b="1" dirty="0">
              <a:solidFill>
                <a:schemeClr val="accent1">
                  <a:lumMod val="50000"/>
                </a:schemeClr>
              </a:solidFill>
              <a:effectLst>
                <a:outerShdw blurRad="38100" dist="38100" dir="2700000" algn="tl">
                  <a:srgbClr val="000000">
                    <a:alpha val="43137"/>
                  </a:srgbClr>
                </a:outerShdw>
              </a:effectLst>
            </a:endParaRPr>
          </a:p>
        </p:txBody>
      </p:sp>
      <p:sp>
        <p:nvSpPr>
          <p:cNvPr id="13" name="Content Placeholder 10">
            <a:extLst>
              <a:ext uri="{FF2B5EF4-FFF2-40B4-BE49-F238E27FC236}">
                <a16:creationId xmlns:a16="http://schemas.microsoft.com/office/drawing/2014/main" id="{4373963D-FDA2-47A0-AC25-E43E30009956}"/>
              </a:ext>
            </a:extLst>
          </p:cNvPr>
          <p:cNvSpPr txBox="1">
            <a:spLocks/>
          </p:cNvSpPr>
          <p:nvPr/>
        </p:nvSpPr>
        <p:spPr>
          <a:xfrm>
            <a:off x="132736" y="410839"/>
            <a:ext cx="11926528" cy="7281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990033"/>
                </a:solidFill>
                <a:effectLst>
                  <a:outerShdw blurRad="38100" dist="38100" dir="2700000" algn="tl">
                    <a:srgbClr val="000000">
                      <a:alpha val="43137"/>
                    </a:srgbClr>
                  </a:outerShdw>
                </a:effectLst>
              </a:rPr>
              <a:t> </a:t>
            </a:r>
            <a:r>
              <a:rPr lang="el-GR" sz="4800" b="1" dirty="0">
                <a:solidFill>
                  <a:schemeClr val="accent1">
                    <a:lumMod val="75000"/>
                  </a:schemeClr>
                </a:solidFill>
                <a:effectLst>
                  <a:outerShdw blurRad="38100" dist="38100" dir="2700000" algn="tl">
                    <a:srgbClr val="000000">
                      <a:alpha val="43137"/>
                    </a:srgbClr>
                  </a:outerShdw>
                </a:effectLst>
              </a:rPr>
              <a:t>Παρακείμενος </a:t>
            </a:r>
            <a:r>
              <a:rPr lang="el-GR" sz="4800" dirty="0">
                <a:solidFill>
                  <a:schemeClr val="bg1"/>
                </a:solidFill>
                <a:effectLst>
                  <a:outerShdw blurRad="38100" dist="38100" dir="2700000" algn="tl">
                    <a:srgbClr val="000000">
                      <a:alpha val="43137"/>
                    </a:srgbClr>
                  </a:outerShdw>
                </a:effectLst>
              </a:rPr>
              <a:t>ρήμα</a:t>
            </a:r>
            <a:r>
              <a:rPr lang="el-GR" sz="4800" b="1" dirty="0">
                <a:solidFill>
                  <a:schemeClr val="accent1">
                    <a:lumMod val="50000"/>
                  </a:schemeClr>
                </a:solidFill>
                <a:effectLst>
                  <a:outerShdw blurRad="38100" dist="38100" dir="2700000" algn="tl">
                    <a:srgbClr val="000000">
                      <a:alpha val="43137"/>
                    </a:srgbClr>
                  </a:outerShdw>
                </a:effectLst>
              </a:rPr>
              <a:t> </a:t>
            </a:r>
            <a:r>
              <a:rPr lang="en-US" sz="4800" b="1" dirty="0">
                <a:solidFill>
                  <a:schemeClr val="accent1">
                    <a:lumMod val="50000"/>
                  </a:schemeClr>
                </a:solidFill>
                <a:effectLst>
                  <a:outerShdw blurRad="38100" dist="38100" dir="2700000" algn="tl">
                    <a:srgbClr val="000000">
                      <a:alpha val="43137"/>
                    </a:srgbClr>
                  </a:outerShdw>
                </a:effectLst>
              </a:rPr>
              <a:t> </a:t>
            </a:r>
            <a:r>
              <a:rPr lang="en-US" sz="4800" b="1" dirty="0" err="1">
                <a:solidFill>
                  <a:schemeClr val="accent1">
                    <a:lumMod val="50000"/>
                  </a:schemeClr>
                </a:solidFill>
                <a:effectLst>
                  <a:outerShdw blurRad="38100" dist="38100" dir="2700000" algn="tl">
                    <a:srgbClr val="000000">
                      <a:alpha val="43137"/>
                    </a:srgbClr>
                  </a:outerShdw>
                </a:effectLst>
              </a:rPr>
              <a:t>deleo</a:t>
            </a:r>
            <a:r>
              <a:rPr lang="en-US" sz="4800" b="1" dirty="0">
                <a:solidFill>
                  <a:schemeClr val="accent1">
                    <a:lumMod val="50000"/>
                  </a:schemeClr>
                </a:solidFill>
                <a:effectLst>
                  <a:outerShdw blurRad="38100" dist="38100" dir="2700000" algn="tl">
                    <a:srgbClr val="000000">
                      <a:alpha val="43137"/>
                    </a:srgbClr>
                  </a:outerShdw>
                </a:effectLst>
              </a:rPr>
              <a:t> </a:t>
            </a:r>
            <a:r>
              <a:rPr lang="el-GR" sz="4800" dirty="0">
                <a:solidFill>
                  <a:schemeClr val="bg1"/>
                </a:solidFill>
              </a:rPr>
              <a:t>=</a:t>
            </a:r>
            <a:r>
              <a:rPr lang="el-GR" sz="4800" b="1" dirty="0">
                <a:solidFill>
                  <a:schemeClr val="accent1">
                    <a:lumMod val="50000"/>
                  </a:schemeClr>
                </a:solidFill>
                <a:effectLst>
                  <a:outerShdw blurRad="38100" dist="38100" dir="2700000" algn="tl">
                    <a:srgbClr val="000000">
                      <a:alpha val="43137"/>
                    </a:srgbClr>
                  </a:outerShdw>
                </a:effectLst>
              </a:rPr>
              <a:t> καταστρέφω</a:t>
            </a:r>
            <a:endParaRPr lang="en-US" sz="4800" b="1" dirty="0">
              <a:solidFill>
                <a:schemeClr val="accent1">
                  <a:lumMod val="50000"/>
                </a:schemeClr>
              </a:solidFill>
              <a:effectLst>
                <a:outerShdw blurRad="38100" dist="38100" dir="2700000" algn="tl">
                  <a:srgbClr val="000000">
                    <a:alpha val="43137"/>
                  </a:srgbClr>
                </a:outerShdw>
              </a:effectLst>
            </a:endParaRPr>
          </a:p>
        </p:txBody>
      </p:sp>
      <p:sp>
        <p:nvSpPr>
          <p:cNvPr id="8" name="Content Placeholder 10">
            <a:extLst>
              <a:ext uri="{FF2B5EF4-FFF2-40B4-BE49-F238E27FC236}">
                <a16:creationId xmlns:a16="http://schemas.microsoft.com/office/drawing/2014/main" id="{2837A71C-183C-4CFC-84BD-AA7369D74D4B}"/>
              </a:ext>
            </a:extLst>
          </p:cNvPr>
          <p:cNvSpPr txBox="1">
            <a:spLocks/>
          </p:cNvSpPr>
          <p:nvPr/>
        </p:nvSpPr>
        <p:spPr>
          <a:xfrm>
            <a:off x="639721" y="1592299"/>
            <a:ext cx="262128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dirty="0">
                <a:solidFill>
                  <a:srgbClr val="422A00"/>
                </a:solidFill>
                <a:effectLst>
                  <a:outerShdw blurRad="38100" dist="38100" dir="2700000" algn="tl">
                    <a:srgbClr val="000000">
                      <a:alpha val="43137"/>
                    </a:srgbClr>
                  </a:outerShdw>
                </a:effectLst>
              </a:rPr>
              <a:t>ego</a:t>
            </a:r>
            <a:endParaRPr lang="el-GR" sz="4800" dirty="0">
              <a:solidFill>
                <a:srgbClr val="422A00"/>
              </a:solidFill>
              <a:effectLst>
                <a:outerShdw blurRad="38100" dist="38100" dir="2700000" algn="tl">
                  <a:srgbClr val="000000">
                    <a:alpha val="43137"/>
                  </a:srgbClr>
                </a:outerShdw>
              </a:effectLst>
            </a:endParaRPr>
          </a:p>
          <a:p>
            <a:pPr marL="0" indent="0">
              <a:buNone/>
            </a:pPr>
            <a:r>
              <a:rPr lang="en-US" sz="4800" dirty="0" err="1">
                <a:solidFill>
                  <a:srgbClr val="422A00"/>
                </a:solidFill>
                <a:effectLst>
                  <a:outerShdw blurRad="38100" dist="38100" dir="2700000" algn="tl">
                    <a:srgbClr val="000000">
                      <a:alpha val="43137"/>
                    </a:srgbClr>
                  </a:outerShdw>
                </a:effectLst>
              </a:rPr>
              <a:t>tu</a:t>
            </a:r>
            <a:endParaRPr lang="el-GR" sz="4800" dirty="0">
              <a:solidFill>
                <a:srgbClr val="422A00"/>
              </a:solidFill>
              <a:effectLst>
                <a:outerShdw blurRad="38100" dist="38100" dir="2700000" algn="tl">
                  <a:srgbClr val="000000">
                    <a:alpha val="43137"/>
                  </a:srgbClr>
                </a:outerShdw>
              </a:effectLst>
            </a:endParaRPr>
          </a:p>
          <a:p>
            <a:pPr marL="0" indent="0">
              <a:buNone/>
            </a:pPr>
            <a:r>
              <a:rPr lang="en-US" sz="4800" dirty="0">
                <a:solidFill>
                  <a:srgbClr val="422A00"/>
                </a:solidFill>
                <a:effectLst>
                  <a:outerShdw blurRad="38100" dist="38100" dir="2700000" algn="tl">
                    <a:srgbClr val="000000">
                      <a:alpha val="43137"/>
                    </a:srgbClr>
                  </a:outerShdw>
                </a:effectLst>
              </a:rPr>
              <a:t>Ille - a</a:t>
            </a:r>
            <a:endParaRPr lang="el-GR" sz="4800" dirty="0">
              <a:solidFill>
                <a:srgbClr val="422A00"/>
              </a:solidFill>
              <a:effectLst>
                <a:outerShdw blurRad="38100" dist="38100" dir="2700000" algn="tl">
                  <a:srgbClr val="000000">
                    <a:alpha val="43137"/>
                  </a:srgbClr>
                </a:outerShdw>
              </a:effectLst>
            </a:endParaRPr>
          </a:p>
          <a:p>
            <a:pPr marL="0" indent="0">
              <a:buNone/>
            </a:pPr>
            <a:r>
              <a:rPr lang="en-US" sz="4800" dirty="0" err="1">
                <a:solidFill>
                  <a:srgbClr val="422A00"/>
                </a:solidFill>
                <a:effectLst>
                  <a:outerShdw blurRad="38100" dist="38100" dir="2700000" algn="tl">
                    <a:srgbClr val="000000">
                      <a:alpha val="43137"/>
                    </a:srgbClr>
                  </a:outerShdw>
                </a:effectLst>
              </a:rPr>
              <a:t>nos</a:t>
            </a:r>
            <a:endParaRPr lang="el-GR" sz="4800" dirty="0">
              <a:solidFill>
                <a:srgbClr val="422A00"/>
              </a:solidFill>
              <a:effectLst>
                <a:outerShdw blurRad="38100" dist="38100" dir="2700000" algn="tl">
                  <a:srgbClr val="000000">
                    <a:alpha val="43137"/>
                  </a:srgbClr>
                </a:outerShdw>
              </a:effectLst>
            </a:endParaRPr>
          </a:p>
          <a:p>
            <a:pPr marL="0" indent="0">
              <a:buNone/>
            </a:pPr>
            <a:r>
              <a:rPr lang="en-US" sz="4800" dirty="0" err="1">
                <a:solidFill>
                  <a:srgbClr val="422A00"/>
                </a:solidFill>
                <a:effectLst>
                  <a:outerShdw blurRad="38100" dist="38100" dir="2700000" algn="tl">
                    <a:srgbClr val="000000">
                      <a:alpha val="43137"/>
                    </a:srgbClr>
                  </a:outerShdw>
                </a:effectLst>
              </a:rPr>
              <a:t>vos</a:t>
            </a:r>
            <a:endParaRPr lang="el-GR" sz="4800" dirty="0">
              <a:solidFill>
                <a:srgbClr val="422A00"/>
              </a:solidFill>
              <a:effectLst>
                <a:outerShdw blurRad="38100" dist="38100" dir="2700000" algn="tl">
                  <a:srgbClr val="000000">
                    <a:alpha val="43137"/>
                  </a:srgbClr>
                </a:outerShdw>
              </a:effectLst>
            </a:endParaRPr>
          </a:p>
          <a:p>
            <a:pPr marL="0" indent="0">
              <a:buNone/>
            </a:pPr>
            <a:r>
              <a:rPr lang="en-US" sz="4800" dirty="0" err="1">
                <a:solidFill>
                  <a:srgbClr val="422A00"/>
                </a:solidFill>
                <a:effectLst>
                  <a:outerShdw blurRad="38100" dist="38100" dir="2700000" algn="tl">
                    <a:srgbClr val="000000">
                      <a:alpha val="43137"/>
                    </a:srgbClr>
                  </a:outerShdw>
                </a:effectLst>
              </a:rPr>
              <a:t>Illi</a:t>
            </a:r>
            <a:r>
              <a:rPr lang="en-US" sz="4800" dirty="0">
                <a:solidFill>
                  <a:srgbClr val="422A00"/>
                </a:solidFill>
                <a:effectLst>
                  <a:outerShdw blurRad="38100" dist="38100" dir="2700000" algn="tl">
                    <a:srgbClr val="000000">
                      <a:alpha val="43137"/>
                    </a:srgbClr>
                  </a:outerShdw>
                </a:effectLst>
              </a:rPr>
              <a:t> - ae</a:t>
            </a:r>
          </a:p>
        </p:txBody>
      </p:sp>
      <p:pic>
        <p:nvPicPr>
          <p:cNvPr id="5122" name="Picture 2" descr="4 Ways Toxic Leaders Destroy Team Morale | Inc.com">
            <a:extLst>
              <a:ext uri="{FF2B5EF4-FFF2-40B4-BE49-F238E27FC236}">
                <a16:creationId xmlns:a16="http://schemas.microsoft.com/office/drawing/2014/main" id="{1F85D2EB-A102-417C-AAE5-9B04427D6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769" y="2094252"/>
            <a:ext cx="5573510" cy="31350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7866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left)">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wipe(left)">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wipe(left)">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Effect transition="in" filter="wipe(left)">
                                      <p:cBhvr>
                                        <p:cTn id="47" dur="500"/>
                                        <p:tgtEl>
                                          <p:spTgt spid="11">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xEl>
                                              <p:pRg st="2" end="2"/>
                                            </p:txEl>
                                          </p:spTgt>
                                        </p:tgtEl>
                                        <p:attrNameLst>
                                          <p:attrName>style.visibility</p:attrName>
                                        </p:attrNameLst>
                                      </p:cBhvr>
                                      <p:to>
                                        <p:strVal val="visible"/>
                                      </p:to>
                                    </p:set>
                                    <p:animEffect transition="in" filter="wipe(left)">
                                      <p:cBhvr>
                                        <p:cTn id="52" dur="500"/>
                                        <p:tgtEl>
                                          <p:spTgt spid="11">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xEl>
                                              <p:pRg st="3" end="3"/>
                                            </p:txEl>
                                          </p:spTgt>
                                        </p:tgtEl>
                                        <p:attrNameLst>
                                          <p:attrName>style.visibility</p:attrName>
                                        </p:attrNameLst>
                                      </p:cBhvr>
                                      <p:to>
                                        <p:strVal val="visible"/>
                                      </p:to>
                                    </p:set>
                                    <p:animEffect transition="in" filter="wipe(left)">
                                      <p:cBhvr>
                                        <p:cTn id="57" dur="500"/>
                                        <p:tgtEl>
                                          <p:spTgt spid="11">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
                                            <p:txEl>
                                              <p:pRg st="4" end="4"/>
                                            </p:txEl>
                                          </p:spTgt>
                                        </p:tgtEl>
                                        <p:attrNameLst>
                                          <p:attrName>style.visibility</p:attrName>
                                        </p:attrNameLst>
                                      </p:cBhvr>
                                      <p:to>
                                        <p:strVal val="visible"/>
                                      </p:to>
                                    </p:set>
                                    <p:animEffect transition="in" filter="wipe(left)">
                                      <p:cBhvr>
                                        <p:cTn id="62" dur="500"/>
                                        <p:tgtEl>
                                          <p:spTgt spid="11">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
                                            <p:txEl>
                                              <p:pRg st="5" end="5"/>
                                            </p:txEl>
                                          </p:spTgt>
                                        </p:tgtEl>
                                        <p:attrNameLst>
                                          <p:attrName>style.visibility</p:attrName>
                                        </p:attrNameLst>
                                      </p:cBhvr>
                                      <p:to>
                                        <p:strVal val="visible"/>
                                      </p:to>
                                    </p:set>
                                    <p:animEffect transition="in" filter="wipe(left)">
                                      <p:cBhvr>
                                        <p:cTn id="6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9F7FD-0C4B-4D13-B36E-F6875E99079D}"/>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536232" y="-4644712"/>
            <a:ext cx="6757586" cy="16459202"/>
          </a:xfrm>
          <a:prstGeom prst="rect">
            <a:avLst/>
          </a:prstGeom>
        </p:spPr>
      </p:pic>
      <p:sp>
        <p:nvSpPr>
          <p:cNvPr id="5" name="Rectangle 1">
            <a:extLst>
              <a:ext uri="{FF2B5EF4-FFF2-40B4-BE49-F238E27FC236}">
                <a16:creationId xmlns:a16="http://schemas.microsoft.com/office/drawing/2014/main" id="{0C8D4900-367E-42FC-ACB2-C9B2E45B5D9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latin typeface="Arial" panose="020B0604020202020204" pitchFamily="34" charset="0"/>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11" name="Content Placeholder 10">
            <a:extLst>
              <a:ext uri="{FF2B5EF4-FFF2-40B4-BE49-F238E27FC236}">
                <a16:creationId xmlns:a16="http://schemas.microsoft.com/office/drawing/2014/main" id="{6AA8CFAF-4DBF-4243-989E-9F8FB6157854}"/>
              </a:ext>
            </a:extLst>
          </p:cNvPr>
          <p:cNvSpPr>
            <a:spLocks noGrp="1"/>
          </p:cNvSpPr>
          <p:nvPr>
            <p:ph idx="1"/>
          </p:nvPr>
        </p:nvSpPr>
        <p:spPr>
          <a:xfrm>
            <a:off x="3077844" y="1592299"/>
            <a:ext cx="3718677" cy="4699804"/>
          </a:xfrm>
        </p:spPr>
        <p:txBody>
          <a:bodyPr>
            <a:noAutofit/>
          </a:bodyPr>
          <a:lstStyle/>
          <a:p>
            <a:pPr marL="0" indent="0">
              <a:buNone/>
            </a:pPr>
            <a:r>
              <a:rPr lang="en-US" sz="4800" b="1" dirty="0" err="1">
                <a:solidFill>
                  <a:schemeClr val="bg1"/>
                </a:solidFill>
                <a:effectLst>
                  <a:outerShdw blurRad="38100" dist="38100" dir="2700000" algn="tl">
                    <a:srgbClr val="000000">
                      <a:alpha val="43137"/>
                    </a:srgbClr>
                  </a:outerShdw>
                </a:effectLst>
              </a:rPr>
              <a:t>audiv</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accent1">
                    <a:lumMod val="50000"/>
                  </a:schemeClr>
                </a:solidFill>
                <a:effectLst>
                  <a:outerShdw blurRad="38100" dist="38100" dir="2700000" algn="tl">
                    <a:srgbClr val="000000">
                      <a:alpha val="43137"/>
                    </a:srgbClr>
                  </a:outerShdw>
                </a:effectLst>
              </a:rPr>
              <a:t>i</a:t>
            </a:r>
            <a:endParaRPr lang="en-US" sz="4800" b="1" dirty="0">
              <a:solidFill>
                <a:schemeClr val="accent1">
                  <a:lumMod val="50000"/>
                </a:schemeClr>
              </a:solidFill>
              <a:effectLst>
                <a:outerShdw blurRad="38100" dist="38100" dir="2700000" algn="tl">
                  <a:srgbClr val="000000">
                    <a:alpha val="43137"/>
                  </a:srgbClr>
                </a:outerShdw>
              </a:effectLst>
            </a:endParaRPr>
          </a:p>
          <a:p>
            <a:pPr marL="0" indent="0">
              <a:buNone/>
            </a:pPr>
            <a:r>
              <a:rPr lang="en-US" sz="4800" b="1" dirty="0" err="1">
                <a:solidFill>
                  <a:schemeClr val="bg1"/>
                </a:solidFill>
                <a:effectLst>
                  <a:outerShdw blurRad="38100" dist="38100" dir="2700000" algn="tl">
                    <a:srgbClr val="000000">
                      <a:alpha val="43137"/>
                    </a:srgbClr>
                  </a:outerShdw>
                </a:effectLst>
              </a:rPr>
              <a:t>audiv</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accent1">
                    <a:lumMod val="50000"/>
                  </a:schemeClr>
                </a:solidFill>
                <a:effectLst>
                  <a:outerShdw blurRad="38100" dist="38100" dir="2700000" algn="tl">
                    <a:srgbClr val="000000">
                      <a:alpha val="43137"/>
                    </a:srgbClr>
                  </a:outerShdw>
                </a:effectLst>
              </a:rPr>
              <a:t>isti</a:t>
            </a:r>
            <a:endParaRPr lang="en-US" sz="4800" b="1" dirty="0">
              <a:solidFill>
                <a:schemeClr val="accent1">
                  <a:lumMod val="50000"/>
                </a:schemeClr>
              </a:solidFill>
              <a:effectLst>
                <a:outerShdw blurRad="38100" dist="38100" dir="2700000" algn="tl">
                  <a:srgbClr val="000000">
                    <a:alpha val="43137"/>
                  </a:srgbClr>
                </a:outerShdw>
              </a:effectLst>
            </a:endParaRPr>
          </a:p>
          <a:p>
            <a:pPr marL="0" indent="0">
              <a:buNone/>
            </a:pPr>
            <a:r>
              <a:rPr lang="en-US" sz="4800" b="1" dirty="0" err="1">
                <a:solidFill>
                  <a:schemeClr val="bg1"/>
                </a:solidFill>
                <a:effectLst>
                  <a:outerShdw blurRad="38100" dist="38100" dir="2700000" algn="tl">
                    <a:srgbClr val="000000">
                      <a:alpha val="43137"/>
                    </a:srgbClr>
                  </a:outerShdw>
                </a:effectLst>
              </a:rPr>
              <a:t>audiv</a:t>
            </a:r>
            <a:r>
              <a:rPr lang="en-US" sz="4800" b="1" dirty="0">
                <a:solidFill>
                  <a:schemeClr val="bg1"/>
                </a:solidFill>
                <a:effectLst>
                  <a:outerShdw blurRad="38100" dist="38100" dir="2700000" algn="tl">
                    <a:srgbClr val="000000">
                      <a:alpha val="43137"/>
                    </a:srgbClr>
                  </a:outerShdw>
                </a:effectLst>
              </a:rPr>
              <a:t> </a:t>
            </a:r>
            <a:r>
              <a:rPr lang="en-US" sz="4800" b="1" dirty="0">
                <a:solidFill>
                  <a:schemeClr val="accent1">
                    <a:lumMod val="50000"/>
                  </a:schemeClr>
                </a:solidFill>
                <a:effectLst>
                  <a:outerShdw blurRad="38100" dist="38100" dir="2700000" algn="tl">
                    <a:srgbClr val="000000">
                      <a:alpha val="43137"/>
                    </a:srgbClr>
                  </a:outerShdw>
                </a:effectLst>
              </a:rPr>
              <a:t>it</a:t>
            </a:r>
          </a:p>
          <a:p>
            <a:pPr marL="0" indent="0">
              <a:buNone/>
            </a:pPr>
            <a:r>
              <a:rPr lang="en-US" sz="4800" b="1" dirty="0" err="1">
                <a:solidFill>
                  <a:schemeClr val="bg1"/>
                </a:solidFill>
                <a:effectLst>
                  <a:outerShdw blurRad="38100" dist="38100" dir="2700000" algn="tl">
                    <a:srgbClr val="000000">
                      <a:alpha val="43137"/>
                    </a:srgbClr>
                  </a:outerShdw>
                </a:effectLst>
              </a:rPr>
              <a:t>audiv</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accent1">
                    <a:lumMod val="50000"/>
                  </a:schemeClr>
                </a:solidFill>
                <a:effectLst>
                  <a:outerShdw blurRad="38100" dist="38100" dir="2700000" algn="tl">
                    <a:srgbClr val="000000">
                      <a:alpha val="43137"/>
                    </a:srgbClr>
                  </a:outerShdw>
                </a:effectLst>
              </a:rPr>
              <a:t>imus</a:t>
            </a:r>
            <a:endParaRPr lang="en-US" sz="4800" b="1" dirty="0">
              <a:solidFill>
                <a:schemeClr val="accent1">
                  <a:lumMod val="50000"/>
                </a:schemeClr>
              </a:solidFill>
              <a:effectLst>
                <a:outerShdw blurRad="38100" dist="38100" dir="2700000" algn="tl">
                  <a:srgbClr val="000000">
                    <a:alpha val="43137"/>
                  </a:srgbClr>
                </a:outerShdw>
              </a:effectLst>
            </a:endParaRPr>
          </a:p>
          <a:p>
            <a:pPr marL="0" indent="0">
              <a:buNone/>
            </a:pPr>
            <a:r>
              <a:rPr lang="en-US" sz="4800" b="1" dirty="0" err="1">
                <a:solidFill>
                  <a:schemeClr val="bg1"/>
                </a:solidFill>
                <a:effectLst>
                  <a:outerShdw blurRad="38100" dist="38100" dir="2700000" algn="tl">
                    <a:srgbClr val="000000">
                      <a:alpha val="43137"/>
                    </a:srgbClr>
                  </a:outerShdw>
                </a:effectLst>
              </a:rPr>
              <a:t>audiv</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accent1">
                    <a:lumMod val="50000"/>
                  </a:schemeClr>
                </a:solidFill>
                <a:effectLst>
                  <a:outerShdw blurRad="38100" dist="38100" dir="2700000" algn="tl">
                    <a:srgbClr val="000000">
                      <a:alpha val="43137"/>
                    </a:srgbClr>
                  </a:outerShdw>
                </a:effectLst>
              </a:rPr>
              <a:t>istis</a:t>
            </a:r>
            <a:endParaRPr lang="en-US" sz="4800" b="1" dirty="0">
              <a:solidFill>
                <a:schemeClr val="accent1">
                  <a:lumMod val="50000"/>
                </a:schemeClr>
              </a:solidFill>
              <a:effectLst>
                <a:outerShdw blurRad="38100" dist="38100" dir="2700000" algn="tl">
                  <a:srgbClr val="000000">
                    <a:alpha val="43137"/>
                  </a:srgbClr>
                </a:outerShdw>
              </a:effectLst>
            </a:endParaRPr>
          </a:p>
          <a:p>
            <a:pPr marL="0" indent="0">
              <a:buNone/>
            </a:pPr>
            <a:r>
              <a:rPr lang="en-US" sz="4800" b="1" dirty="0" err="1">
                <a:solidFill>
                  <a:schemeClr val="bg1"/>
                </a:solidFill>
                <a:effectLst>
                  <a:outerShdw blurRad="38100" dist="38100" dir="2700000" algn="tl">
                    <a:srgbClr val="000000">
                      <a:alpha val="43137"/>
                    </a:srgbClr>
                  </a:outerShdw>
                </a:effectLst>
              </a:rPr>
              <a:t>audiv</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accent1">
                    <a:lumMod val="50000"/>
                  </a:schemeClr>
                </a:solidFill>
                <a:effectLst>
                  <a:outerShdw blurRad="38100" dist="38100" dir="2700000" algn="tl">
                    <a:srgbClr val="000000">
                      <a:alpha val="43137"/>
                    </a:srgbClr>
                  </a:outerShdw>
                </a:effectLst>
              </a:rPr>
              <a:t>erunt</a:t>
            </a:r>
            <a:endParaRPr lang="en-US" sz="4800" b="1" dirty="0">
              <a:solidFill>
                <a:schemeClr val="accent1">
                  <a:lumMod val="50000"/>
                </a:schemeClr>
              </a:solidFill>
              <a:effectLst>
                <a:outerShdw blurRad="38100" dist="38100" dir="2700000" algn="tl">
                  <a:srgbClr val="000000">
                    <a:alpha val="43137"/>
                  </a:srgbClr>
                </a:outerShdw>
              </a:effectLst>
            </a:endParaRPr>
          </a:p>
        </p:txBody>
      </p:sp>
      <p:sp>
        <p:nvSpPr>
          <p:cNvPr id="13" name="Content Placeholder 10">
            <a:extLst>
              <a:ext uri="{FF2B5EF4-FFF2-40B4-BE49-F238E27FC236}">
                <a16:creationId xmlns:a16="http://schemas.microsoft.com/office/drawing/2014/main" id="{4373963D-FDA2-47A0-AC25-E43E30009956}"/>
              </a:ext>
            </a:extLst>
          </p:cNvPr>
          <p:cNvSpPr txBox="1">
            <a:spLocks/>
          </p:cNvSpPr>
          <p:nvPr/>
        </p:nvSpPr>
        <p:spPr>
          <a:xfrm>
            <a:off x="1251857" y="565897"/>
            <a:ext cx="10112829" cy="7281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990033"/>
                </a:solidFill>
                <a:effectLst>
                  <a:outerShdw blurRad="38100" dist="38100" dir="2700000" algn="tl">
                    <a:srgbClr val="000000">
                      <a:alpha val="43137"/>
                    </a:srgbClr>
                  </a:outerShdw>
                </a:effectLst>
              </a:rPr>
              <a:t> </a:t>
            </a:r>
            <a:r>
              <a:rPr lang="el-GR" sz="4800" b="1" dirty="0">
                <a:solidFill>
                  <a:schemeClr val="accent1">
                    <a:lumMod val="75000"/>
                  </a:schemeClr>
                </a:solidFill>
                <a:effectLst>
                  <a:outerShdw blurRad="38100" dist="38100" dir="2700000" algn="tl">
                    <a:srgbClr val="000000">
                      <a:alpha val="43137"/>
                    </a:srgbClr>
                  </a:outerShdw>
                </a:effectLst>
              </a:rPr>
              <a:t>Παρακείμενος </a:t>
            </a:r>
            <a:r>
              <a:rPr lang="el-GR" sz="4800" dirty="0">
                <a:solidFill>
                  <a:schemeClr val="bg1"/>
                </a:solidFill>
                <a:effectLst>
                  <a:outerShdw blurRad="38100" dist="38100" dir="2700000" algn="tl">
                    <a:srgbClr val="000000">
                      <a:alpha val="43137"/>
                    </a:srgbClr>
                  </a:outerShdw>
                </a:effectLst>
              </a:rPr>
              <a:t>Ρήμα</a:t>
            </a:r>
            <a:r>
              <a:rPr lang="el-GR" sz="4800" b="1" dirty="0">
                <a:solidFill>
                  <a:schemeClr val="accent1">
                    <a:lumMod val="50000"/>
                  </a:schemeClr>
                </a:solidFill>
                <a:effectLst>
                  <a:outerShdw blurRad="38100" dist="38100" dir="2700000" algn="tl">
                    <a:srgbClr val="000000">
                      <a:alpha val="43137"/>
                    </a:srgbClr>
                  </a:outerShdw>
                </a:effectLst>
              </a:rPr>
              <a:t> </a:t>
            </a:r>
            <a:r>
              <a:rPr lang="en-US" sz="4800" b="1" dirty="0">
                <a:solidFill>
                  <a:schemeClr val="accent1">
                    <a:lumMod val="50000"/>
                  </a:schemeClr>
                </a:solidFill>
                <a:effectLst>
                  <a:outerShdw blurRad="38100" dist="38100" dir="2700000" algn="tl">
                    <a:srgbClr val="000000">
                      <a:alpha val="43137"/>
                    </a:srgbClr>
                  </a:outerShdw>
                </a:effectLst>
              </a:rPr>
              <a:t> audio </a:t>
            </a:r>
            <a:r>
              <a:rPr lang="el-GR" sz="4800" dirty="0">
                <a:solidFill>
                  <a:schemeClr val="bg1"/>
                </a:solidFill>
              </a:rPr>
              <a:t>=</a:t>
            </a:r>
            <a:r>
              <a:rPr lang="el-GR" sz="4800" b="1" dirty="0">
                <a:solidFill>
                  <a:schemeClr val="accent1">
                    <a:lumMod val="50000"/>
                  </a:schemeClr>
                </a:solidFill>
                <a:effectLst>
                  <a:outerShdw blurRad="38100" dist="38100" dir="2700000" algn="tl">
                    <a:srgbClr val="000000">
                      <a:alpha val="43137"/>
                    </a:srgbClr>
                  </a:outerShdw>
                </a:effectLst>
              </a:rPr>
              <a:t> ακούω</a:t>
            </a:r>
            <a:endParaRPr lang="en-US" sz="4800" b="1" dirty="0">
              <a:solidFill>
                <a:schemeClr val="accent1">
                  <a:lumMod val="50000"/>
                </a:schemeClr>
              </a:solidFill>
              <a:effectLst>
                <a:outerShdw blurRad="38100" dist="38100" dir="2700000" algn="tl">
                  <a:srgbClr val="000000">
                    <a:alpha val="43137"/>
                  </a:srgbClr>
                </a:outerShdw>
              </a:effectLst>
            </a:endParaRPr>
          </a:p>
        </p:txBody>
      </p:sp>
      <p:sp>
        <p:nvSpPr>
          <p:cNvPr id="8" name="Content Placeholder 10">
            <a:extLst>
              <a:ext uri="{FF2B5EF4-FFF2-40B4-BE49-F238E27FC236}">
                <a16:creationId xmlns:a16="http://schemas.microsoft.com/office/drawing/2014/main" id="{2837A71C-183C-4CFC-84BD-AA7369D74D4B}"/>
              </a:ext>
            </a:extLst>
          </p:cNvPr>
          <p:cNvSpPr txBox="1">
            <a:spLocks/>
          </p:cNvSpPr>
          <p:nvPr/>
        </p:nvSpPr>
        <p:spPr>
          <a:xfrm>
            <a:off x="878726" y="1592299"/>
            <a:ext cx="262128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dirty="0">
                <a:solidFill>
                  <a:srgbClr val="422A00"/>
                </a:solidFill>
                <a:effectLst>
                  <a:outerShdw blurRad="38100" dist="38100" dir="2700000" algn="tl">
                    <a:srgbClr val="000000">
                      <a:alpha val="43137"/>
                    </a:srgbClr>
                  </a:outerShdw>
                </a:effectLst>
              </a:rPr>
              <a:t>ego</a:t>
            </a:r>
            <a:endParaRPr lang="el-GR" sz="4800" dirty="0">
              <a:solidFill>
                <a:srgbClr val="422A00"/>
              </a:solidFill>
              <a:effectLst>
                <a:outerShdw blurRad="38100" dist="38100" dir="2700000" algn="tl">
                  <a:srgbClr val="000000">
                    <a:alpha val="43137"/>
                  </a:srgbClr>
                </a:outerShdw>
              </a:effectLst>
            </a:endParaRPr>
          </a:p>
          <a:p>
            <a:pPr marL="0" indent="0">
              <a:buNone/>
            </a:pPr>
            <a:r>
              <a:rPr lang="en-US" sz="4800" dirty="0" err="1">
                <a:solidFill>
                  <a:srgbClr val="422A00"/>
                </a:solidFill>
                <a:effectLst>
                  <a:outerShdw blurRad="38100" dist="38100" dir="2700000" algn="tl">
                    <a:srgbClr val="000000">
                      <a:alpha val="43137"/>
                    </a:srgbClr>
                  </a:outerShdw>
                </a:effectLst>
              </a:rPr>
              <a:t>tu</a:t>
            </a:r>
            <a:endParaRPr lang="el-GR" sz="4800" dirty="0">
              <a:solidFill>
                <a:srgbClr val="422A00"/>
              </a:solidFill>
              <a:effectLst>
                <a:outerShdw blurRad="38100" dist="38100" dir="2700000" algn="tl">
                  <a:srgbClr val="000000">
                    <a:alpha val="43137"/>
                  </a:srgbClr>
                </a:outerShdw>
              </a:effectLst>
            </a:endParaRPr>
          </a:p>
          <a:p>
            <a:pPr marL="0" indent="0">
              <a:buNone/>
            </a:pPr>
            <a:r>
              <a:rPr lang="en-US" sz="4800" dirty="0">
                <a:solidFill>
                  <a:srgbClr val="422A00"/>
                </a:solidFill>
                <a:effectLst>
                  <a:outerShdw blurRad="38100" dist="38100" dir="2700000" algn="tl">
                    <a:srgbClr val="000000">
                      <a:alpha val="43137"/>
                    </a:srgbClr>
                  </a:outerShdw>
                </a:effectLst>
              </a:rPr>
              <a:t>Ille - a</a:t>
            </a:r>
            <a:endParaRPr lang="el-GR" sz="4800" dirty="0">
              <a:solidFill>
                <a:srgbClr val="422A00"/>
              </a:solidFill>
              <a:effectLst>
                <a:outerShdw blurRad="38100" dist="38100" dir="2700000" algn="tl">
                  <a:srgbClr val="000000">
                    <a:alpha val="43137"/>
                  </a:srgbClr>
                </a:outerShdw>
              </a:effectLst>
            </a:endParaRPr>
          </a:p>
          <a:p>
            <a:pPr marL="0" indent="0">
              <a:buNone/>
            </a:pPr>
            <a:r>
              <a:rPr lang="en-US" sz="4800" dirty="0" err="1">
                <a:solidFill>
                  <a:srgbClr val="422A00"/>
                </a:solidFill>
                <a:effectLst>
                  <a:outerShdw blurRad="38100" dist="38100" dir="2700000" algn="tl">
                    <a:srgbClr val="000000">
                      <a:alpha val="43137"/>
                    </a:srgbClr>
                  </a:outerShdw>
                </a:effectLst>
              </a:rPr>
              <a:t>nos</a:t>
            </a:r>
            <a:endParaRPr lang="el-GR" sz="4800" dirty="0">
              <a:solidFill>
                <a:srgbClr val="422A00"/>
              </a:solidFill>
              <a:effectLst>
                <a:outerShdw blurRad="38100" dist="38100" dir="2700000" algn="tl">
                  <a:srgbClr val="000000">
                    <a:alpha val="43137"/>
                  </a:srgbClr>
                </a:outerShdw>
              </a:effectLst>
            </a:endParaRPr>
          </a:p>
          <a:p>
            <a:pPr marL="0" indent="0">
              <a:buNone/>
            </a:pPr>
            <a:r>
              <a:rPr lang="en-US" sz="4800" dirty="0" err="1">
                <a:solidFill>
                  <a:srgbClr val="422A00"/>
                </a:solidFill>
                <a:effectLst>
                  <a:outerShdw blurRad="38100" dist="38100" dir="2700000" algn="tl">
                    <a:srgbClr val="000000">
                      <a:alpha val="43137"/>
                    </a:srgbClr>
                  </a:outerShdw>
                </a:effectLst>
              </a:rPr>
              <a:t>vos</a:t>
            </a:r>
            <a:endParaRPr lang="el-GR" sz="4800" dirty="0">
              <a:solidFill>
                <a:srgbClr val="422A00"/>
              </a:solidFill>
              <a:effectLst>
                <a:outerShdw blurRad="38100" dist="38100" dir="2700000" algn="tl">
                  <a:srgbClr val="000000">
                    <a:alpha val="43137"/>
                  </a:srgbClr>
                </a:outerShdw>
              </a:effectLst>
            </a:endParaRPr>
          </a:p>
          <a:p>
            <a:pPr marL="0" indent="0">
              <a:buNone/>
            </a:pPr>
            <a:r>
              <a:rPr lang="en-US" sz="4800" dirty="0" err="1">
                <a:solidFill>
                  <a:srgbClr val="422A00"/>
                </a:solidFill>
                <a:effectLst>
                  <a:outerShdw blurRad="38100" dist="38100" dir="2700000" algn="tl">
                    <a:srgbClr val="000000">
                      <a:alpha val="43137"/>
                    </a:srgbClr>
                  </a:outerShdw>
                </a:effectLst>
              </a:rPr>
              <a:t>Illi</a:t>
            </a:r>
            <a:r>
              <a:rPr lang="en-US" sz="4800" dirty="0">
                <a:solidFill>
                  <a:srgbClr val="422A00"/>
                </a:solidFill>
                <a:effectLst>
                  <a:outerShdw blurRad="38100" dist="38100" dir="2700000" algn="tl">
                    <a:srgbClr val="000000">
                      <a:alpha val="43137"/>
                    </a:srgbClr>
                  </a:outerShdw>
                </a:effectLst>
              </a:rPr>
              <a:t> - ae</a:t>
            </a:r>
          </a:p>
        </p:txBody>
      </p:sp>
      <p:sp>
        <p:nvSpPr>
          <p:cNvPr id="2" name="AutoShape 2" descr="Active Listening in the Workplace - Odgers Interim">
            <a:extLst>
              <a:ext uri="{FF2B5EF4-FFF2-40B4-BE49-F238E27FC236}">
                <a16:creationId xmlns:a16="http://schemas.microsoft.com/office/drawing/2014/main" id="{1BC21B40-CA26-4337-975C-22D8ED52F11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2052" name="Picture 4" descr="Listen up! Even humans can point their ears toward sounds | Science |  In-depth reporting on science and technology | DW | 14.07.2020">
            <a:extLst>
              <a:ext uri="{FF2B5EF4-FFF2-40B4-BE49-F238E27FC236}">
                <a16:creationId xmlns:a16="http://schemas.microsoft.com/office/drawing/2014/main" id="{F8E187F4-3382-4BB9-AD36-6005C842AB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8674"/>
          <a:stretch/>
        </p:blipFill>
        <p:spPr bwMode="auto">
          <a:xfrm>
            <a:off x="6564888" y="1850984"/>
            <a:ext cx="4861502" cy="38339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7051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left)">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wipe(left)">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wipe(left)">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Effect transition="in" filter="wipe(left)">
                                      <p:cBhvr>
                                        <p:cTn id="47" dur="500"/>
                                        <p:tgtEl>
                                          <p:spTgt spid="11">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xEl>
                                              <p:pRg st="2" end="2"/>
                                            </p:txEl>
                                          </p:spTgt>
                                        </p:tgtEl>
                                        <p:attrNameLst>
                                          <p:attrName>style.visibility</p:attrName>
                                        </p:attrNameLst>
                                      </p:cBhvr>
                                      <p:to>
                                        <p:strVal val="visible"/>
                                      </p:to>
                                    </p:set>
                                    <p:animEffect transition="in" filter="wipe(left)">
                                      <p:cBhvr>
                                        <p:cTn id="52" dur="500"/>
                                        <p:tgtEl>
                                          <p:spTgt spid="11">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xEl>
                                              <p:pRg st="3" end="3"/>
                                            </p:txEl>
                                          </p:spTgt>
                                        </p:tgtEl>
                                        <p:attrNameLst>
                                          <p:attrName>style.visibility</p:attrName>
                                        </p:attrNameLst>
                                      </p:cBhvr>
                                      <p:to>
                                        <p:strVal val="visible"/>
                                      </p:to>
                                    </p:set>
                                    <p:animEffect transition="in" filter="wipe(left)">
                                      <p:cBhvr>
                                        <p:cTn id="57" dur="500"/>
                                        <p:tgtEl>
                                          <p:spTgt spid="11">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
                                            <p:txEl>
                                              <p:pRg st="4" end="4"/>
                                            </p:txEl>
                                          </p:spTgt>
                                        </p:tgtEl>
                                        <p:attrNameLst>
                                          <p:attrName>style.visibility</p:attrName>
                                        </p:attrNameLst>
                                      </p:cBhvr>
                                      <p:to>
                                        <p:strVal val="visible"/>
                                      </p:to>
                                    </p:set>
                                    <p:animEffect transition="in" filter="wipe(left)">
                                      <p:cBhvr>
                                        <p:cTn id="62" dur="500"/>
                                        <p:tgtEl>
                                          <p:spTgt spid="11">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
                                            <p:txEl>
                                              <p:pRg st="5" end="5"/>
                                            </p:txEl>
                                          </p:spTgt>
                                        </p:tgtEl>
                                        <p:attrNameLst>
                                          <p:attrName>style.visibility</p:attrName>
                                        </p:attrNameLst>
                                      </p:cBhvr>
                                      <p:to>
                                        <p:strVal val="visible"/>
                                      </p:to>
                                    </p:set>
                                    <p:animEffect transition="in" filter="wipe(left)">
                                      <p:cBhvr>
                                        <p:cTn id="6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9F7FD-0C4B-4D13-B36E-F6875E99079D}"/>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518909" y="-4591050"/>
            <a:ext cx="6963682" cy="16040100"/>
          </a:xfrm>
          <a:prstGeom prst="rect">
            <a:avLst/>
          </a:prstGeom>
        </p:spPr>
      </p:pic>
      <p:sp>
        <p:nvSpPr>
          <p:cNvPr id="5" name="Rectangle 1">
            <a:extLst>
              <a:ext uri="{FF2B5EF4-FFF2-40B4-BE49-F238E27FC236}">
                <a16:creationId xmlns:a16="http://schemas.microsoft.com/office/drawing/2014/main" id="{0C8D4900-367E-42FC-ACB2-C9B2E45B5D9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latin typeface="Arial" panose="020B0604020202020204" pitchFamily="34" charset="0"/>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11" name="Content Placeholder 10">
            <a:extLst>
              <a:ext uri="{FF2B5EF4-FFF2-40B4-BE49-F238E27FC236}">
                <a16:creationId xmlns:a16="http://schemas.microsoft.com/office/drawing/2014/main" id="{6AA8CFAF-4DBF-4243-989E-9F8FB6157854}"/>
              </a:ext>
            </a:extLst>
          </p:cNvPr>
          <p:cNvSpPr>
            <a:spLocks noGrp="1"/>
          </p:cNvSpPr>
          <p:nvPr>
            <p:ph idx="1"/>
          </p:nvPr>
        </p:nvSpPr>
        <p:spPr>
          <a:xfrm>
            <a:off x="3934889" y="1500504"/>
            <a:ext cx="3271203" cy="4652645"/>
          </a:xfrm>
        </p:spPr>
        <p:txBody>
          <a:bodyPr>
            <a:noAutofit/>
          </a:bodyPr>
          <a:lstStyle/>
          <a:p>
            <a:pPr marL="0" indent="0">
              <a:buNone/>
            </a:pPr>
            <a:r>
              <a:rPr lang="en-US" sz="4800" b="1" dirty="0">
                <a:solidFill>
                  <a:schemeClr val="bg1"/>
                </a:solidFill>
                <a:effectLst>
                  <a:outerShdw blurRad="38100" dist="38100" dir="2700000" algn="tl">
                    <a:srgbClr val="000000">
                      <a:alpha val="43137"/>
                    </a:srgbClr>
                  </a:outerShdw>
                </a:effectLst>
              </a:rPr>
              <a:t>fu </a:t>
            </a:r>
            <a:r>
              <a:rPr lang="en-US" sz="4800" b="1" dirty="0" err="1">
                <a:solidFill>
                  <a:schemeClr val="accent1">
                    <a:lumMod val="50000"/>
                  </a:schemeClr>
                </a:solidFill>
                <a:effectLst>
                  <a:outerShdw blurRad="38100" dist="38100" dir="2700000" algn="tl">
                    <a:srgbClr val="000000">
                      <a:alpha val="43137"/>
                    </a:srgbClr>
                  </a:outerShdw>
                </a:effectLst>
              </a:rPr>
              <a:t>i</a:t>
            </a:r>
            <a:endParaRPr lang="en-US" sz="4800" b="1" dirty="0">
              <a:solidFill>
                <a:schemeClr val="accent1">
                  <a:lumMod val="50000"/>
                </a:schemeClr>
              </a:solidFill>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fu </a:t>
            </a:r>
            <a:r>
              <a:rPr lang="en-US" sz="4800" b="1" dirty="0" err="1">
                <a:solidFill>
                  <a:schemeClr val="accent1">
                    <a:lumMod val="50000"/>
                  </a:schemeClr>
                </a:solidFill>
                <a:effectLst>
                  <a:outerShdw blurRad="38100" dist="38100" dir="2700000" algn="tl">
                    <a:srgbClr val="000000">
                      <a:alpha val="43137"/>
                    </a:srgbClr>
                  </a:outerShdw>
                </a:effectLst>
              </a:rPr>
              <a:t>isti</a:t>
            </a:r>
            <a:endParaRPr lang="en-US" sz="4800" b="1" dirty="0">
              <a:solidFill>
                <a:schemeClr val="accent1">
                  <a:lumMod val="50000"/>
                </a:schemeClr>
              </a:solidFill>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fu </a:t>
            </a:r>
            <a:r>
              <a:rPr lang="en-US" sz="4800" b="1" dirty="0">
                <a:solidFill>
                  <a:schemeClr val="accent1">
                    <a:lumMod val="50000"/>
                  </a:schemeClr>
                </a:solidFill>
                <a:effectLst>
                  <a:outerShdw blurRad="38100" dist="38100" dir="2700000" algn="tl">
                    <a:srgbClr val="000000">
                      <a:alpha val="43137"/>
                    </a:srgbClr>
                  </a:outerShdw>
                </a:effectLst>
              </a:rPr>
              <a:t>it</a:t>
            </a:r>
          </a:p>
          <a:p>
            <a:pPr marL="0" indent="0">
              <a:buNone/>
            </a:pPr>
            <a:r>
              <a:rPr lang="en-US" sz="4800" b="1" dirty="0">
                <a:solidFill>
                  <a:schemeClr val="bg1"/>
                </a:solidFill>
                <a:effectLst>
                  <a:outerShdw blurRad="38100" dist="38100" dir="2700000" algn="tl">
                    <a:srgbClr val="000000">
                      <a:alpha val="43137"/>
                    </a:srgbClr>
                  </a:outerShdw>
                </a:effectLst>
              </a:rPr>
              <a:t>fu </a:t>
            </a:r>
            <a:r>
              <a:rPr lang="en-US" sz="4800" b="1" dirty="0" err="1">
                <a:solidFill>
                  <a:schemeClr val="accent1">
                    <a:lumMod val="50000"/>
                  </a:schemeClr>
                </a:solidFill>
                <a:effectLst>
                  <a:outerShdw blurRad="38100" dist="38100" dir="2700000" algn="tl">
                    <a:srgbClr val="000000">
                      <a:alpha val="43137"/>
                    </a:srgbClr>
                  </a:outerShdw>
                </a:effectLst>
              </a:rPr>
              <a:t>imus</a:t>
            </a:r>
            <a:endParaRPr lang="en-US" sz="4800" b="1" dirty="0">
              <a:solidFill>
                <a:schemeClr val="accent1">
                  <a:lumMod val="50000"/>
                </a:schemeClr>
              </a:solidFill>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fu </a:t>
            </a:r>
            <a:r>
              <a:rPr lang="en-US" sz="4800" b="1" dirty="0" err="1">
                <a:solidFill>
                  <a:schemeClr val="accent1">
                    <a:lumMod val="50000"/>
                  </a:schemeClr>
                </a:solidFill>
                <a:effectLst>
                  <a:outerShdw blurRad="38100" dist="38100" dir="2700000" algn="tl">
                    <a:srgbClr val="000000">
                      <a:alpha val="43137"/>
                    </a:srgbClr>
                  </a:outerShdw>
                </a:effectLst>
              </a:rPr>
              <a:t>istis</a:t>
            </a:r>
            <a:endParaRPr lang="en-US" sz="4800" b="1" dirty="0">
              <a:solidFill>
                <a:schemeClr val="accent1">
                  <a:lumMod val="50000"/>
                </a:schemeClr>
              </a:solidFill>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fu </a:t>
            </a:r>
            <a:r>
              <a:rPr lang="en-US" sz="4800" b="1" dirty="0" err="1">
                <a:solidFill>
                  <a:schemeClr val="accent1">
                    <a:lumMod val="50000"/>
                  </a:schemeClr>
                </a:solidFill>
                <a:effectLst>
                  <a:outerShdw blurRad="38100" dist="38100" dir="2700000" algn="tl">
                    <a:srgbClr val="000000">
                      <a:alpha val="43137"/>
                    </a:srgbClr>
                  </a:outerShdw>
                </a:effectLst>
              </a:rPr>
              <a:t>erunt</a:t>
            </a:r>
            <a:endParaRPr lang="en-US" sz="4800" b="1" dirty="0">
              <a:solidFill>
                <a:schemeClr val="accent1">
                  <a:lumMod val="50000"/>
                </a:schemeClr>
              </a:solidFill>
              <a:effectLst>
                <a:outerShdw blurRad="38100" dist="38100" dir="2700000" algn="tl">
                  <a:srgbClr val="000000">
                    <a:alpha val="43137"/>
                  </a:srgbClr>
                </a:outerShdw>
              </a:effectLst>
            </a:endParaRPr>
          </a:p>
        </p:txBody>
      </p:sp>
      <p:sp>
        <p:nvSpPr>
          <p:cNvPr id="13" name="Content Placeholder 10">
            <a:extLst>
              <a:ext uri="{FF2B5EF4-FFF2-40B4-BE49-F238E27FC236}">
                <a16:creationId xmlns:a16="http://schemas.microsoft.com/office/drawing/2014/main" id="{4373963D-FDA2-47A0-AC25-E43E30009956}"/>
              </a:ext>
            </a:extLst>
          </p:cNvPr>
          <p:cNvSpPr txBox="1">
            <a:spLocks/>
          </p:cNvSpPr>
          <p:nvPr/>
        </p:nvSpPr>
        <p:spPr>
          <a:xfrm>
            <a:off x="1104900" y="404258"/>
            <a:ext cx="9110256" cy="7281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990033"/>
                </a:solidFill>
                <a:effectLst>
                  <a:outerShdw blurRad="38100" dist="38100" dir="2700000" algn="tl">
                    <a:srgbClr val="000000">
                      <a:alpha val="43137"/>
                    </a:srgbClr>
                  </a:outerShdw>
                </a:effectLst>
              </a:rPr>
              <a:t> </a:t>
            </a:r>
            <a:r>
              <a:rPr lang="el-GR" sz="4800" b="1" dirty="0">
                <a:solidFill>
                  <a:schemeClr val="accent1">
                    <a:lumMod val="75000"/>
                  </a:schemeClr>
                </a:solidFill>
                <a:effectLst>
                  <a:outerShdw blurRad="38100" dist="38100" dir="2700000" algn="tl">
                    <a:srgbClr val="000000">
                      <a:alpha val="43137"/>
                    </a:srgbClr>
                  </a:outerShdw>
                </a:effectLst>
              </a:rPr>
              <a:t>Παρακείμενος </a:t>
            </a:r>
            <a:r>
              <a:rPr lang="el-GR" sz="4800" dirty="0">
                <a:solidFill>
                  <a:schemeClr val="bg1"/>
                </a:solidFill>
                <a:effectLst>
                  <a:outerShdw blurRad="38100" dist="38100" dir="2700000" algn="tl">
                    <a:srgbClr val="000000">
                      <a:alpha val="43137"/>
                    </a:srgbClr>
                  </a:outerShdw>
                </a:effectLst>
              </a:rPr>
              <a:t>ρήμα</a:t>
            </a:r>
            <a:r>
              <a:rPr lang="el-GR" sz="4800" b="1" dirty="0">
                <a:solidFill>
                  <a:schemeClr val="accent1">
                    <a:lumMod val="50000"/>
                  </a:schemeClr>
                </a:solidFill>
                <a:effectLst>
                  <a:outerShdw blurRad="38100" dist="38100" dir="2700000" algn="tl">
                    <a:srgbClr val="000000">
                      <a:alpha val="43137"/>
                    </a:srgbClr>
                  </a:outerShdw>
                </a:effectLst>
              </a:rPr>
              <a:t> </a:t>
            </a:r>
            <a:r>
              <a:rPr lang="en-US" sz="4800" b="1" dirty="0">
                <a:solidFill>
                  <a:schemeClr val="accent1">
                    <a:lumMod val="50000"/>
                  </a:schemeClr>
                </a:solidFill>
                <a:effectLst>
                  <a:outerShdw blurRad="38100" dist="38100" dir="2700000" algn="tl">
                    <a:srgbClr val="000000">
                      <a:alpha val="43137"/>
                    </a:srgbClr>
                  </a:outerShdw>
                </a:effectLst>
              </a:rPr>
              <a:t>sum </a:t>
            </a:r>
            <a:r>
              <a:rPr lang="el-GR" sz="4800" dirty="0">
                <a:solidFill>
                  <a:schemeClr val="bg1"/>
                </a:solidFill>
              </a:rPr>
              <a:t>=</a:t>
            </a:r>
            <a:r>
              <a:rPr lang="el-GR" sz="4800" b="1" dirty="0">
                <a:solidFill>
                  <a:schemeClr val="accent1">
                    <a:lumMod val="50000"/>
                  </a:schemeClr>
                </a:solidFill>
                <a:effectLst>
                  <a:outerShdw blurRad="38100" dist="38100" dir="2700000" algn="tl">
                    <a:srgbClr val="000000">
                      <a:alpha val="43137"/>
                    </a:srgbClr>
                  </a:outerShdw>
                </a:effectLst>
              </a:rPr>
              <a:t> είμαι</a:t>
            </a:r>
            <a:endParaRPr lang="en-US" sz="4800" b="1" dirty="0">
              <a:solidFill>
                <a:schemeClr val="accent1">
                  <a:lumMod val="50000"/>
                </a:schemeClr>
              </a:solidFill>
              <a:effectLst>
                <a:outerShdw blurRad="38100" dist="38100" dir="2700000" algn="tl">
                  <a:srgbClr val="000000">
                    <a:alpha val="43137"/>
                  </a:srgbClr>
                </a:outerShdw>
              </a:effectLst>
            </a:endParaRPr>
          </a:p>
        </p:txBody>
      </p:sp>
      <p:sp>
        <p:nvSpPr>
          <p:cNvPr id="8" name="Content Placeholder 10">
            <a:extLst>
              <a:ext uri="{FF2B5EF4-FFF2-40B4-BE49-F238E27FC236}">
                <a16:creationId xmlns:a16="http://schemas.microsoft.com/office/drawing/2014/main" id="{2837A71C-183C-4CFC-84BD-AA7369D74D4B}"/>
              </a:ext>
            </a:extLst>
          </p:cNvPr>
          <p:cNvSpPr txBox="1">
            <a:spLocks/>
          </p:cNvSpPr>
          <p:nvPr/>
        </p:nvSpPr>
        <p:spPr>
          <a:xfrm>
            <a:off x="1755026" y="1516099"/>
            <a:ext cx="262128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dirty="0">
                <a:solidFill>
                  <a:srgbClr val="422A00"/>
                </a:solidFill>
                <a:effectLst>
                  <a:outerShdw blurRad="38100" dist="38100" dir="2700000" algn="tl">
                    <a:srgbClr val="000000">
                      <a:alpha val="43137"/>
                    </a:srgbClr>
                  </a:outerShdw>
                </a:effectLst>
              </a:rPr>
              <a:t>ego</a:t>
            </a:r>
            <a:endParaRPr lang="el-GR" sz="4800" dirty="0">
              <a:solidFill>
                <a:srgbClr val="422A00"/>
              </a:solidFill>
              <a:effectLst>
                <a:outerShdw blurRad="38100" dist="38100" dir="2700000" algn="tl">
                  <a:srgbClr val="000000">
                    <a:alpha val="43137"/>
                  </a:srgbClr>
                </a:outerShdw>
              </a:effectLst>
            </a:endParaRPr>
          </a:p>
          <a:p>
            <a:pPr marL="0" indent="0">
              <a:buNone/>
            </a:pPr>
            <a:r>
              <a:rPr lang="en-US" sz="4800" dirty="0" err="1">
                <a:solidFill>
                  <a:srgbClr val="422A00"/>
                </a:solidFill>
                <a:effectLst>
                  <a:outerShdw blurRad="38100" dist="38100" dir="2700000" algn="tl">
                    <a:srgbClr val="000000">
                      <a:alpha val="43137"/>
                    </a:srgbClr>
                  </a:outerShdw>
                </a:effectLst>
              </a:rPr>
              <a:t>tu</a:t>
            </a:r>
            <a:endParaRPr lang="el-GR" sz="4800" dirty="0">
              <a:solidFill>
                <a:srgbClr val="422A00"/>
              </a:solidFill>
              <a:effectLst>
                <a:outerShdw blurRad="38100" dist="38100" dir="2700000" algn="tl">
                  <a:srgbClr val="000000">
                    <a:alpha val="43137"/>
                  </a:srgbClr>
                </a:outerShdw>
              </a:effectLst>
            </a:endParaRPr>
          </a:p>
          <a:p>
            <a:pPr marL="0" indent="0">
              <a:buNone/>
            </a:pPr>
            <a:r>
              <a:rPr lang="en-US" sz="4800" dirty="0">
                <a:solidFill>
                  <a:srgbClr val="422A00"/>
                </a:solidFill>
                <a:effectLst>
                  <a:outerShdw blurRad="38100" dist="38100" dir="2700000" algn="tl">
                    <a:srgbClr val="000000">
                      <a:alpha val="43137"/>
                    </a:srgbClr>
                  </a:outerShdw>
                </a:effectLst>
              </a:rPr>
              <a:t>Ille - a</a:t>
            </a:r>
            <a:endParaRPr lang="el-GR" sz="4800" dirty="0">
              <a:solidFill>
                <a:srgbClr val="422A00"/>
              </a:solidFill>
              <a:effectLst>
                <a:outerShdw blurRad="38100" dist="38100" dir="2700000" algn="tl">
                  <a:srgbClr val="000000">
                    <a:alpha val="43137"/>
                  </a:srgbClr>
                </a:outerShdw>
              </a:effectLst>
            </a:endParaRPr>
          </a:p>
          <a:p>
            <a:pPr marL="0" indent="0">
              <a:buNone/>
            </a:pPr>
            <a:r>
              <a:rPr lang="en-US" sz="4800" dirty="0" err="1">
                <a:solidFill>
                  <a:srgbClr val="422A00"/>
                </a:solidFill>
                <a:effectLst>
                  <a:outerShdw blurRad="38100" dist="38100" dir="2700000" algn="tl">
                    <a:srgbClr val="000000">
                      <a:alpha val="43137"/>
                    </a:srgbClr>
                  </a:outerShdw>
                </a:effectLst>
              </a:rPr>
              <a:t>nos</a:t>
            </a:r>
            <a:endParaRPr lang="el-GR" sz="4800" dirty="0">
              <a:solidFill>
                <a:srgbClr val="422A00"/>
              </a:solidFill>
              <a:effectLst>
                <a:outerShdw blurRad="38100" dist="38100" dir="2700000" algn="tl">
                  <a:srgbClr val="000000">
                    <a:alpha val="43137"/>
                  </a:srgbClr>
                </a:outerShdw>
              </a:effectLst>
            </a:endParaRPr>
          </a:p>
          <a:p>
            <a:pPr marL="0" indent="0">
              <a:buNone/>
            </a:pPr>
            <a:r>
              <a:rPr lang="en-US" sz="4800" dirty="0" err="1">
                <a:solidFill>
                  <a:srgbClr val="422A00"/>
                </a:solidFill>
                <a:effectLst>
                  <a:outerShdw blurRad="38100" dist="38100" dir="2700000" algn="tl">
                    <a:srgbClr val="000000">
                      <a:alpha val="43137"/>
                    </a:srgbClr>
                  </a:outerShdw>
                </a:effectLst>
              </a:rPr>
              <a:t>vos</a:t>
            </a:r>
            <a:endParaRPr lang="el-GR" sz="4800" dirty="0">
              <a:solidFill>
                <a:srgbClr val="422A00"/>
              </a:solidFill>
              <a:effectLst>
                <a:outerShdw blurRad="38100" dist="38100" dir="2700000" algn="tl">
                  <a:srgbClr val="000000">
                    <a:alpha val="43137"/>
                  </a:srgbClr>
                </a:outerShdw>
              </a:effectLst>
            </a:endParaRPr>
          </a:p>
          <a:p>
            <a:pPr marL="0" indent="0">
              <a:buNone/>
            </a:pPr>
            <a:r>
              <a:rPr lang="en-US" sz="4800" dirty="0" err="1">
                <a:solidFill>
                  <a:srgbClr val="422A00"/>
                </a:solidFill>
                <a:effectLst>
                  <a:outerShdw blurRad="38100" dist="38100" dir="2700000" algn="tl">
                    <a:srgbClr val="000000">
                      <a:alpha val="43137"/>
                    </a:srgbClr>
                  </a:outerShdw>
                </a:effectLst>
              </a:rPr>
              <a:t>Illi</a:t>
            </a:r>
            <a:r>
              <a:rPr lang="en-US" sz="4800" dirty="0">
                <a:solidFill>
                  <a:srgbClr val="422A00"/>
                </a:solidFill>
                <a:effectLst>
                  <a:outerShdw blurRad="38100" dist="38100" dir="2700000" algn="tl">
                    <a:srgbClr val="000000">
                      <a:alpha val="43137"/>
                    </a:srgbClr>
                  </a:outerShdw>
                </a:effectLst>
              </a:rPr>
              <a:t> - ae</a:t>
            </a:r>
          </a:p>
        </p:txBody>
      </p:sp>
      <p:pic>
        <p:nvPicPr>
          <p:cNvPr id="6146" name="Picture 2" descr="Sum - Εφαρμογές στο Google Play">
            <a:extLst>
              <a:ext uri="{FF2B5EF4-FFF2-40B4-BE49-F238E27FC236}">
                <a16:creationId xmlns:a16="http://schemas.microsoft.com/office/drawing/2014/main" id="{8D0745B4-75EA-4A54-8E50-2177FA4CC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169" y="1132378"/>
            <a:ext cx="4876800" cy="487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5506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left)">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wipe(left)">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wipe(left)">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Effect transition="in" filter="wipe(left)">
                                      <p:cBhvr>
                                        <p:cTn id="47" dur="500"/>
                                        <p:tgtEl>
                                          <p:spTgt spid="11">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xEl>
                                              <p:pRg st="2" end="2"/>
                                            </p:txEl>
                                          </p:spTgt>
                                        </p:tgtEl>
                                        <p:attrNameLst>
                                          <p:attrName>style.visibility</p:attrName>
                                        </p:attrNameLst>
                                      </p:cBhvr>
                                      <p:to>
                                        <p:strVal val="visible"/>
                                      </p:to>
                                    </p:set>
                                    <p:animEffect transition="in" filter="wipe(left)">
                                      <p:cBhvr>
                                        <p:cTn id="52" dur="500"/>
                                        <p:tgtEl>
                                          <p:spTgt spid="11">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xEl>
                                              <p:pRg st="3" end="3"/>
                                            </p:txEl>
                                          </p:spTgt>
                                        </p:tgtEl>
                                        <p:attrNameLst>
                                          <p:attrName>style.visibility</p:attrName>
                                        </p:attrNameLst>
                                      </p:cBhvr>
                                      <p:to>
                                        <p:strVal val="visible"/>
                                      </p:to>
                                    </p:set>
                                    <p:animEffect transition="in" filter="wipe(left)">
                                      <p:cBhvr>
                                        <p:cTn id="57" dur="500"/>
                                        <p:tgtEl>
                                          <p:spTgt spid="11">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
                                            <p:txEl>
                                              <p:pRg st="4" end="4"/>
                                            </p:txEl>
                                          </p:spTgt>
                                        </p:tgtEl>
                                        <p:attrNameLst>
                                          <p:attrName>style.visibility</p:attrName>
                                        </p:attrNameLst>
                                      </p:cBhvr>
                                      <p:to>
                                        <p:strVal val="visible"/>
                                      </p:to>
                                    </p:set>
                                    <p:animEffect transition="in" filter="wipe(left)">
                                      <p:cBhvr>
                                        <p:cTn id="62" dur="500"/>
                                        <p:tgtEl>
                                          <p:spTgt spid="11">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
                                            <p:txEl>
                                              <p:pRg st="5" end="5"/>
                                            </p:txEl>
                                          </p:spTgt>
                                        </p:tgtEl>
                                        <p:attrNameLst>
                                          <p:attrName>style.visibility</p:attrName>
                                        </p:attrNameLst>
                                      </p:cBhvr>
                                      <p:to>
                                        <p:strVal val="visible"/>
                                      </p:to>
                                    </p:set>
                                    <p:animEffect transition="in" filter="wipe(left)">
                                      <p:cBhvr>
                                        <p:cTn id="6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A287BB-886E-4263-9B1B-0D463E7D1AFA}"/>
              </a:ext>
            </a:extLst>
          </p:cNvPr>
          <p:cNvPicPr>
            <a:picLocks noChangeAspect="1"/>
          </p:cNvPicPr>
          <p:nvPr/>
        </p:nvPicPr>
        <p:blipFill>
          <a:blip r:embed="rId2">
            <a:extLst>
              <a:ext uri="{28A0092B-C50C-407E-A947-70E740481C1C}">
                <a14:useLocalDpi xmlns:a14="http://schemas.microsoft.com/office/drawing/2010/main" val="0"/>
              </a:ext>
            </a:extLst>
          </a:blip>
          <a:srcRect l="6479" r="6479"/>
          <a:stretch/>
        </p:blipFill>
        <p:spPr>
          <a:xfrm>
            <a:off x="332313" y="2094820"/>
            <a:ext cx="5865287" cy="4501243"/>
          </a:xfrm>
          <a:prstGeom prst="rect">
            <a:avLst/>
          </a:prstGeom>
        </p:spPr>
      </p:pic>
      <p:sp>
        <p:nvSpPr>
          <p:cNvPr id="6" name="Speech Bubble: Oval 5">
            <a:extLst>
              <a:ext uri="{FF2B5EF4-FFF2-40B4-BE49-F238E27FC236}">
                <a16:creationId xmlns:a16="http://schemas.microsoft.com/office/drawing/2014/main" id="{7A267C22-E8AA-4269-AC25-78B326AA18FC}"/>
              </a:ext>
            </a:extLst>
          </p:cNvPr>
          <p:cNvSpPr/>
          <p:nvPr/>
        </p:nvSpPr>
        <p:spPr>
          <a:xfrm>
            <a:off x="7000240" y="418420"/>
            <a:ext cx="4859447" cy="4834300"/>
          </a:xfrm>
          <a:prstGeom prst="wedgeEllipseCallout">
            <a:avLst>
              <a:gd name="adj1" fmla="val -87029"/>
              <a:gd name="adj2" fmla="val 38470"/>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t>Ας μάθουμε και κάτι καινούργιο:</a:t>
            </a:r>
          </a:p>
          <a:p>
            <a:pPr algn="ctr"/>
            <a:r>
              <a:rPr lang="el-GR" sz="4800" b="1" dirty="0">
                <a:solidFill>
                  <a:srgbClr val="990033"/>
                </a:solidFill>
              </a:rPr>
              <a:t>σουπίνο</a:t>
            </a:r>
            <a:r>
              <a:rPr lang="en-US" sz="4800" b="1" dirty="0">
                <a:solidFill>
                  <a:srgbClr val="990033"/>
                </a:solidFill>
              </a:rPr>
              <a:t>!</a:t>
            </a:r>
            <a:endParaRPr lang="el-GR" sz="4800" b="1" dirty="0">
              <a:solidFill>
                <a:srgbClr val="990033"/>
              </a:solidFill>
            </a:endParaRPr>
          </a:p>
        </p:txBody>
      </p:sp>
    </p:spTree>
    <p:extLst>
      <p:ext uri="{BB962C8B-B14F-4D97-AF65-F5344CB8AC3E}">
        <p14:creationId xmlns:p14="http://schemas.microsoft.com/office/powerpoint/2010/main" val="1736210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9F7FD-0C4B-4D13-B36E-F6875E99079D}"/>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507479" y="-4076701"/>
            <a:ext cx="7177039" cy="15011402"/>
          </a:xfrm>
          <a:prstGeom prst="rect">
            <a:avLst/>
          </a:prstGeom>
        </p:spPr>
      </p:pic>
      <p:sp>
        <p:nvSpPr>
          <p:cNvPr id="2" name="TextBox 1">
            <a:extLst>
              <a:ext uri="{FF2B5EF4-FFF2-40B4-BE49-F238E27FC236}">
                <a16:creationId xmlns:a16="http://schemas.microsoft.com/office/drawing/2014/main" id="{736F4F2A-1B24-42E0-8385-BB279208E6C9}"/>
              </a:ext>
            </a:extLst>
          </p:cNvPr>
          <p:cNvSpPr txBox="1"/>
          <p:nvPr/>
        </p:nvSpPr>
        <p:spPr>
          <a:xfrm>
            <a:off x="739775" y="338780"/>
            <a:ext cx="6965949" cy="6001643"/>
          </a:xfrm>
          <a:prstGeom prst="rect">
            <a:avLst/>
          </a:prstGeom>
          <a:noFill/>
        </p:spPr>
        <p:txBody>
          <a:bodyPr wrap="square" rtlCol="0">
            <a:spAutoFit/>
          </a:bodyPr>
          <a:lstStyle/>
          <a:p>
            <a:pPr indent="457200" algn="just"/>
            <a:r>
              <a:rPr lang="el-GR" sz="2400" dirty="0">
                <a:solidFill>
                  <a:schemeClr val="bg1"/>
                </a:solidFill>
              </a:rPr>
              <a:t>Η σχέση </a:t>
            </a:r>
            <a:r>
              <a:rPr lang="el-GR" sz="2400" dirty="0">
                <a:solidFill>
                  <a:srgbClr val="990033"/>
                </a:solidFill>
                <a:latin typeface="Baston" panose="00000500000000000000" pitchFamily="50" charset="-95"/>
              </a:rPr>
              <a:t>Ρώμης </a:t>
            </a:r>
            <a:r>
              <a:rPr lang="el-GR" sz="2400" b="1" dirty="0">
                <a:solidFill>
                  <a:srgbClr val="990033"/>
                </a:solidFill>
                <a:latin typeface="Baston" panose="00000500000000000000" pitchFamily="50" charset="-95"/>
              </a:rPr>
              <a:t>–</a:t>
            </a:r>
            <a:r>
              <a:rPr lang="el-GR" sz="2400" dirty="0">
                <a:solidFill>
                  <a:srgbClr val="990033"/>
                </a:solidFill>
                <a:latin typeface="Baston" panose="00000500000000000000" pitchFamily="50" charset="-95"/>
              </a:rPr>
              <a:t> Καρχηδόνας </a:t>
            </a:r>
            <a:r>
              <a:rPr lang="el-GR" sz="2400" dirty="0">
                <a:solidFill>
                  <a:schemeClr val="bg1"/>
                </a:solidFill>
              </a:rPr>
              <a:t>ήταν σχέση μίσους. Η μία πόλη ήθελε να εξαφανίσει την άλλη. </a:t>
            </a:r>
          </a:p>
          <a:p>
            <a:pPr indent="457200" algn="just"/>
            <a:r>
              <a:rPr lang="el-GR" sz="2400" dirty="0">
                <a:solidFill>
                  <a:schemeClr val="bg1"/>
                </a:solidFill>
              </a:rPr>
              <a:t>Ο </a:t>
            </a:r>
            <a:r>
              <a:rPr lang="el-GR" sz="2400" b="1" dirty="0">
                <a:solidFill>
                  <a:srgbClr val="990033"/>
                </a:solidFill>
                <a:latin typeface="Baston" panose="00000500000000000000" pitchFamily="50" charset="-95"/>
              </a:rPr>
              <a:t>Αννίβας </a:t>
            </a:r>
            <a:r>
              <a:rPr lang="el-GR" sz="2400" dirty="0">
                <a:solidFill>
                  <a:schemeClr val="bg1"/>
                </a:solidFill>
              </a:rPr>
              <a:t>γεννήθηκε το </a:t>
            </a:r>
            <a:r>
              <a:rPr lang="el-GR" sz="2400" b="1" dirty="0">
                <a:solidFill>
                  <a:srgbClr val="990033"/>
                </a:solidFill>
                <a:latin typeface="Baston" panose="00000500000000000000" pitchFamily="50" charset="-95"/>
              </a:rPr>
              <a:t>247 π.Χ. </a:t>
            </a:r>
            <a:r>
              <a:rPr lang="el-GR" sz="2400" dirty="0">
                <a:solidFill>
                  <a:schemeClr val="bg1"/>
                </a:solidFill>
              </a:rPr>
              <a:t>μια εποχή που η Καρχηδόνα ταπεινωνόταν διαρκώς από τη Ρώμη. Το όνομά του σημαίνει: «Η χάρη του Βάαλ».</a:t>
            </a:r>
          </a:p>
          <a:p>
            <a:pPr indent="457200" algn="just"/>
            <a:r>
              <a:rPr lang="el-GR" sz="2400" dirty="0">
                <a:solidFill>
                  <a:schemeClr val="bg1"/>
                </a:solidFill>
              </a:rPr>
              <a:t>Ο Τίτος Λίβυος αναφέρει ότι όταν ήταν 9 χρονών ο Αννίβας </a:t>
            </a:r>
            <a:r>
              <a:rPr lang="el-GR" sz="2400" b="1" dirty="0">
                <a:solidFill>
                  <a:schemeClr val="bg1"/>
                </a:solidFill>
              </a:rPr>
              <a:t>είχε δώσει </a:t>
            </a:r>
            <a:r>
              <a:rPr lang="el-GR" sz="2400" dirty="0">
                <a:solidFill>
                  <a:schemeClr val="bg1"/>
                </a:solidFill>
              </a:rPr>
              <a:t>μπροστά στον πατέρα του και τους Καρχηδόνιους </a:t>
            </a:r>
            <a:r>
              <a:rPr lang="el-GR" sz="2400" b="1" dirty="0">
                <a:solidFill>
                  <a:schemeClr val="bg1"/>
                </a:solidFill>
              </a:rPr>
              <a:t>όρκο να θεωρεί τους Ρωμαίους μισητούς αντιπάλους </a:t>
            </a:r>
            <a:r>
              <a:rPr lang="el-GR" sz="2400" dirty="0">
                <a:solidFill>
                  <a:schemeClr val="bg1"/>
                </a:solidFill>
              </a:rPr>
              <a:t>και να </a:t>
            </a:r>
            <a:r>
              <a:rPr lang="el-GR" sz="2400" b="1" dirty="0">
                <a:solidFill>
                  <a:schemeClr val="bg1"/>
                </a:solidFill>
              </a:rPr>
              <a:t>τους πολεμά ισόβια</a:t>
            </a:r>
            <a:r>
              <a:rPr lang="el-GR" sz="2400" dirty="0">
                <a:solidFill>
                  <a:schemeClr val="bg1"/>
                </a:solidFill>
              </a:rPr>
              <a:t>. </a:t>
            </a:r>
          </a:p>
          <a:p>
            <a:pPr indent="457200" algn="just"/>
            <a:r>
              <a:rPr lang="el-GR" sz="2400" dirty="0">
                <a:solidFill>
                  <a:schemeClr val="bg1"/>
                </a:solidFill>
              </a:rPr>
              <a:t>Στα 26 του χρόνια ανέλαβε την ηγεσία των Καρχηδονίων. Υπήρξε </a:t>
            </a:r>
            <a:r>
              <a:rPr lang="el-GR" sz="2400" b="1" dirty="0">
                <a:solidFill>
                  <a:schemeClr val="bg1"/>
                </a:solidFill>
              </a:rPr>
              <a:t>σκληρός ηγέτης</a:t>
            </a:r>
            <a:r>
              <a:rPr lang="el-GR" sz="2400" dirty="0">
                <a:solidFill>
                  <a:schemeClr val="bg1"/>
                </a:solidFill>
              </a:rPr>
              <a:t>, </a:t>
            </a:r>
            <a:r>
              <a:rPr lang="el-GR" sz="2400" b="1" dirty="0">
                <a:solidFill>
                  <a:schemeClr val="bg1"/>
                </a:solidFill>
              </a:rPr>
              <a:t>φιλάργυρος</a:t>
            </a:r>
            <a:r>
              <a:rPr lang="el-GR" sz="2400" dirty="0">
                <a:solidFill>
                  <a:schemeClr val="bg1"/>
                </a:solidFill>
              </a:rPr>
              <a:t> αλλά ήταν </a:t>
            </a:r>
            <a:r>
              <a:rPr lang="el-GR" sz="2400" b="1" dirty="0">
                <a:solidFill>
                  <a:schemeClr val="bg1"/>
                </a:solidFill>
              </a:rPr>
              <a:t>αγαπητός</a:t>
            </a:r>
            <a:r>
              <a:rPr lang="el-GR" sz="2400" dirty="0">
                <a:solidFill>
                  <a:schemeClr val="bg1"/>
                </a:solidFill>
              </a:rPr>
              <a:t> στους στρατιώτες του. Ζούσε σαν στρατιώτης και μοιραζόταν τις κακουχίες μαζί τους. Ήταν εξαιρετικός </a:t>
            </a:r>
            <a:r>
              <a:rPr lang="el-GR" sz="2400" b="1" dirty="0">
                <a:solidFill>
                  <a:schemeClr val="bg1"/>
                </a:solidFill>
              </a:rPr>
              <a:t>διπλωμάτης</a:t>
            </a:r>
            <a:r>
              <a:rPr lang="el-GR" sz="2400" dirty="0">
                <a:solidFill>
                  <a:schemeClr val="bg1"/>
                </a:solidFill>
              </a:rPr>
              <a:t> και πρωτοπόρος στην </a:t>
            </a:r>
            <a:r>
              <a:rPr lang="el-GR" sz="2400" b="1" dirty="0">
                <a:solidFill>
                  <a:schemeClr val="bg1"/>
                </a:solidFill>
              </a:rPr>
              <a:t>κατασκοπεία</a:t>
            </a:r>
            <a:r>
              <a:rPr lang="el-GR" sz="2400" dirty="0">
                <a:solidFill>
                  <a:schemeClr val="bg1"/>
                </a:solidFill>
              </a:rPr>
              <a:t>.</a:t>
            </a:r>
          </a:p>
        </p:txBody>
      </p:sp>
      <p:pic>
        <p:nvPicPr>
          <p:cNvPr id="5124" name="Picture 4" descr="Αννίβας - Βικιπαίδεια">
            <a:extLst>
              <a:ext uri="{FF2B5EF4-FFF2-40B4-BE49-F238E27FC236}">
                <a16:creationId xmlns:a16="http://schemas.microsoft.com/office/drawing/2014/main" id="{0EB810A8-B79A-42B3-A169-94EAC3C76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0101" y="542925"/>
            <a:ext cx="3592124" cy="563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5111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1CD9E7-0C2B-46B5-BA20-A4581C469242}"/>
              </a:ext>
            </a:extLst>
          </p:cNvPr>
          <p:cNvPicPr>
            <a:picLocks noChangeAspect="1"/>
          </p:cNvPicPr>
          <p:nvPr/>
        </p:nvPicPr>
        <p:blipFill rotWithShape="1">
          <a:blip r:embed="rId2">
            <a:extLst>
              <a:ext uri="{28A0092B-C50C-407E-A947-70E740481C1C}">
                <a14:useLocalDpi xmlns:a14="http://schemas.microsoft.com/office/drawing/2010/main" val="0"/>
              </a:ext>
            </a:extLst>
          </a:blip>
          <a:srcRect t="16667" b="16944"/>
          <a:stretch/>
        </p:blipFill>
        <p:spPr>
          <a:xfrm>
            <a:off x="0" y="0"/>
            <a:ext cx="7747531" cy="6858000"/>
          </a:xfrm>
          <a:prstGeom prst="rect">
            <a:avLst/>
          </a:prstGeom>
        </p:spPr>
      </p:pic>
      <p:pic>
        <p:nvPicPr>
          <p:cNvPr id="7" name="Picture 6">
            <a:extLst>
              <a:ext uri="{FF2B5EF4-FFF2-40B4-BE49-F238E27FC236}">
                <a16:creationId xmlns:a16="http://schemas.microsoft.com/office/drawing/2014/main" id="{CDD97CB6-47A3-484E-8B8A-3E070F197EA7}"/>
              </a:ext>
            </a:extLst>
          </p:cNvPr>
          <p:cNvPicPr>
            <a:picLocks noChangeAspect="1"/>
          </p:cNvPicPr>
          <p:nvPr/>
        </p:nvPicPr>
        <p:blipFill rotWithShape="1">
          <a:blip r:embed="rId3">
            <a:extLst>
              <a:ext uri="{28A0092B-C50C-407E-A947-70E740481C1C}">
                <a14:useLocalDpi xmlns:a14="http://schemas.microsoft.com/office/drawing/2010/main" val="0"/>
              </a:ext>
            </a:extLst>
          </a:blip>
          <a:srcRect b="11370"/>
          <a:stretch/>
        </p:blipFill>
        <p:spPr>
          <a:xfrm>
            <a:off x="9197902" y="3429000"/>
            <a:ext cx="2763250" cy="3267076"/>
          </a:xfrm>
          <a:prstGeom prst="rect">
            <a:avLst/>
          </a:prstGeom>
        </p:spPr>
      </p:pic>
      <p:sp>
        <p:nvSpPr>
          <p:cNvPr id="8" name="Speech Bubble: Oval 7">
            <a:extLst>
              <a:ext uri="{FF2B5EF4-FFF2-40B4-BE49-F238E27FC236}">
                <a16:creationId xmlns:a16="http://schemas.microsoft.com/office/drawing/2014/main" id="{B37A9E1A-0B5F-4DBD-982B-C6B0500BD77C}"/>
              </a:ext>
            </a:extLst>
          </p:cNvPr>
          <p:cNvSpPr/>
          <p:nvPr/>
        </p:nvSpPr>
        <p:spPr>
          <a:xfrm>
            <a:off x="7112000" y="161924"/>
            <a:ext cx="3467527" cy="2867026"/>
          </a:xfrm>
          <a:prstGeom prst="wedgeEllipseCallout">
            <a:avLst>
              <a:gd name="adj1" fmla="val 24726"/>
              <a:gd name="adj2" fmla="val 8134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t>Τι’ν τούτο, ρε παιδιά;</a:t>
            </a:r>
            <a:endParaRPr lang="el-GR" sz="4800" b="1" dirty="0">
              <a:solidFill>
                <a:srgbClr val="990033"/>
              </a:solidFill>
            </a:endParaRPr>
          </a:p>
        </p:txBody>
      </p:sp>
    </p:spTree>
    <p:extLst>
      <p:ext uri="{BB962C8B-B14F-4D97-AF65-F5344CB8AC3E}">
        <p14:creationId xmlns:p14="http://schemas.microsoft.com/office/powerpoint/2010/main" val="40506392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8648CD-EEB8-4A01-9744-B1285149571D}"/>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t="27501" b="31527"/>
          <a:stretch/>
        </p:blipFill>
        <p:spPr>
          <a:xfrm>
            <a:off x="0" y="1587501"/>
            <a:ext cx="12192000" cy="3746500"/>
          </a:xfrm>
          <a:prstGeom prst="rect">
            <a:avLst/>
          </a:prstGeom>
        </p:spPr>
      </p:pic>
    </p:spTree>
    <p:extLst>
      <p:ext uri="{BB962C8B-B14F-4D97-AF65-F5344CB8AC3E}">
        <p14:creationId xmlns:p14="http://schemas.microsoft.com/office/powerpoint/2010/main" val="4192815062"/>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5D6B11-9E92-456E-8ED7-68E804B3AC56}"/>
              </a:ext>
            </a:extLst>
          </p:cNvPr>
          <p:cNvSpPr>
            <a:spLocks noGrp="1"/>
          </p:cNvSpPr>
          <p:nvPr>
            <p:ph idx="1"/>
          </p:nvPr>
        </p:nvSpPr>
        <p:spPr/>
        <p:txBody>
          <a:bodyPr>
            <a:noAutofit/>
          </a:bodyPr>
          <a:lstStyle/>
          <a:p>
            <a:pPr algn="just"/>
            <a:endParaRPr lang="el-GR" sz="3200" i="0" dirty="0">
              <a:effectLst/>
              <a:latin typeface="Times New Roman" panose="02020603050405020304" pitchFamily="18" charset="0"/>
            </a:endParaRPr>
          </a:p>
          <a:p>
            <a:pPr algn="just"/>
            <a:endParaRPr lang="el-GR" sz="3200" i="0" dirty="0">
              <a:effectLst/>
              <a:latin typeface="Times New Roman" panose="02020603050405020304" pitchFamily="18" charset="0"/>
            </a:endParaRPr>
          </a:p>
        </p:txBody>
      </p:sp>
      <p:pic>
        <p:nvPicPr>
          <p:cNvPr id="5" name="Picture 4">
            <a:extLst>
              <a:ext uri="{FF2B5EF4-FFF2-40B4-BE49-F238E27FC236}">
                <a16:creationId xmlns:a16="http://schemas.microsoft.com/office/drawing/2014/main" id="{45A287BB-886E-4263-9B1B-0D463E7D1AFA}"/>
              </a:ext>
            </a:extLst>
          </p:cNvPr>
          <p:cNvPicPr>
            <a:picLocks noChangeAspect="1"/>
          </p:cNvPicPr>
          <p:nvPr/>
        </p:nvPicPr>
        <p:blipFill>
          <a:blip r:embed="rId2">
            <a:extLst>
              <a:ext uri="{28A0092B-C50C-407E-A947-70E740481C1C}">
                <a14:useLocalDpi xmlns:a14="http://schemas.microsoft.com/office/drawing/2010/main" val="0"/>
              </a:ext>
            </a:extLst>
          </a:blip>
          <a:srcRect l="9138" r="9138"/>
          <a:stretch/>
        </p:blipFill>
        <p:spPr>
          <a:xfrm>
            <a:off x="-1" y="0"/>
            <a:ext cx="8571807" cy="7010400"/>
          </a:xfrm>
          <a:prstGeom prst="rect">
            <a:avLst/>
          </a:prstGeom>
        </p:spPr>
      </p:pic>
      <p:sp>
        <p:nvSpPr>
          <p:cNvPr id="6" name="Speech Bubble: Oval 5">
            <a:extLst>
              <a:ext uri="{FF2B5EF4-FFF2-40B4-BE49-F238E27FC236}">
                <a16:creationId xmlns:a16="http://schemas.microsoft.com/office/drawing/2014/main" id="{7A267C22-E8AA-4269-AC25-78B326AA18FC}"/>
              </a:ext>
            </a:extLst>
          </p:cNvPr>
          <p:cNvSpPr/>
          <p:nvPr/>
        </p:nvSpPr>
        <p:spPr>
          <a:xfrm>
            <a:off x="6831907" y="2094820"/>
            <a:ext cx="5156200" cy="4086906"/>
          </a:xfrm>
          <a:prstGeom prst="wedgeEllipseCallout">
            <a:avLst>
              <a:gd name="adj1" fmla="val -76703"/>
              <a:gd name="adj2" fmla="val -16209"/>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t>Τι θα λέγατε </a:t>
            </a:r>
            <a:endParaRPr lang="en-US" sz="3600" b="1" dirty="0"/>
          </a:p>
          <a:p>
            <a:pPr algn="ctr"/>
            <a:r>
              <a:rPr lang="el-GR" sz="3600" b="1" dirty="0"/>
              <a:t>τώρα για λίγη </a:t>
            </a:r>
            <a:r>
              <a:rPr lang="el-GR" sz="4800" b="1" dirty="0">
                <a:solidFill>
                  <a:srgbClr val="990033"/>
                </a:solidFill>
              </a:rPr>
              <a:t>ετυμολογία;</a:t>
            </a:r>
          </a:p>
        </p:txBody>
      </p:sp>
    </p:spTree>
    <p:extLst>
      <p:ext uri="{BB962C8B-B14F-4D97-AF65-F5344CB8AC3E}">
        <p14:creationId xmlns:p14="http://schemas.microsoft.com/office/powerpoint/2010/main" val="23024926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1CE4EC-18BE-4C3D-9340-2D1AA514031B}"/>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482184" y="-4645857"/>
            <a:ext cx="6993611" cy="16113760"/>
          </a:xfrm>
          <a:prstGeom prst="rect">
            <a:avLst/>
          </a:prstGeom>
        </p:spPr>
      </p:pic>
      <p:sp>
        <p:nvSpPr>
          <p:cNvPr id="2" name="Title 1">
            <a:extLst>
              <a:ext uri="{FF2B5EF4-FFF2-40B4-BE49-F238E27FC236}">
                <a16:creationId xmlns:a16="http://schemas.microsoft.com/office/drawing/2014/main" id="{233C5E3C-86F0-4345-9F3F-1BFDC3F4EEBC}"/>
              </a:ext>
            </a:extLst>
          </p:cNvPr>
          <p:cNvSpPr>
            <a:spLocks noGrp="1"/>
          </p:cNvSpPr>
          <p:nvPr>
            <p:ph type="title"/>
          </p:nvPr>
        </p:nvSpPr>
        <p:spPr>
          <a:xfrm>
            <a:off x="558094" y="249065"/>
            <a:ext cx="10515600" cy="776397"/>
          </a:xfrm>
        </p:spPr>
        <p:txBody>
          <a:bodyPr>
            <a:normAutofit/>
          </a:bodyPr>
          <a:lstStyle/>
          <a:p>
            <a:pPr algn="ctr"/>
            <a:r>
              <a:rPr lang="el-GR" b="1" dirty="0">
                <a:solidFill>
                  <a:srgbClr val="990033"/>
                </a:solidFill>
                <a:effectLst>
                  <a:outerShdw blurRad="38100" dist="38100" dir="2700000" algn="tl">
                    <a:srgbClr val="000000">
                      <a:alpha val="43137"/>
                    </a:srgbClr>
                  </a:outerShdw>
                </a:effectLst>
                <a:latin typeface="Baston" panose="00000500000000000000" pitchFamily="50" charset="-95"/>
              </a:rPr>
              <a:t>      ετυμολογια</a:t>
            </a:r>
          </a:p>
        </p:txBody>
      </p:sp>
      <p:sp>
        <p:nvSpPr>
          <p:cNvPr id="6" name="Content Placeholder 2">
            <a:extLst>
              <a:ext uri="{FF2B5EF4-FFF2-40B4-BE49-F238E27FC236}">
                <a16:creationId xmlns:a16="http://schemas.microsoft.com/office/drawing/2014/main" id="{85BCB228-C446-41CC-A980-9528878424BD}"/>
              </a:ext>
            </a:extLst>
          </p:cNvPr>
          <p:cNvSpPr txBox="1">
            <a:spLocks/>
          </p:cNvSpPr>
          <p:nvPr/>
        </p:nvSpPr>
        <p:spPr>
          <a:xfrm>
            <a:off x="4172947" y="3769648"/>
            <a:ext cx="1556791" cy="746722"/>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err="1">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viginti</a:t>
            </a:r>
            <a:endPar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Content Placeholder 2">
            <a:extLst>
              <a:ext uri="{FF2B5EF4-FFF2-40B4-BE49-F238E27FC236}">
                <a16:creationId xmlns:a16="http://schemas.microsoft.com/office/drawing/2014/main" id="{956F4134-393F-4BAA-89A7-FA2CF5AA5465}"/>
              </a:ext>
            </a:extLst>
          </p:cNvPr>
          <p:cNvSpPr txBox="1">
            <a:spLocks/>
          </p:cNvSpPr>
          <p:nvPr/>
        </p:nvSpPr>
        <p:spPr>
          <a:xfrm>
            <a:off x="4222107" y="1952275"/>
            <a:ext cx="1392232"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dux</a:t>
            </a:r>
          </a:p>
        </p:txBody>
      </p:sp>
      <p:sp>
        <p:nvSpPr>
          <p:cNvPr id="9" name="Content Placeholder 2">
            <a:extLst>
              <a:ext uri="{FF2B5EF4-FFF2-40B4-BE49-F238E27FC236}">
                <a16:creationId xmlns:a16="http://schemas.microsoft.com/office/drawing/2014/main" id="{162CE6A0-199F-4659-9867-49A7A098B049}"/>
              </a:ext>
            </a:extLst>
          </p:cNvPr>
          <p:cNvSpPr txBox="1">
            <a:spLocks/>
          </p:cNvSpPr>
          <p:nvPr/>
        </p:nvSpPr>
        <p:spPr>
          <a:xfrm>
            <a:off x="6889249" y="1838953"/>
            <a:ext cx="4918290" cy="9479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a:solidFill>
                  <a:srgbClr val="990033"/>
                </a:solidFill>
                <a:latin typeface="Calibri" panose="020F0502020204030204" pitchFamily="34" charset="0"/>
                <a:cs typeface="Calibri" panose="020F0502020204030204" pitchFamily="34" charset="0"/>
              </a:rPr>
              <a:t>duke</a:t>
            </a:r>
            <a:r>
              <a:rPr lang="el-GR" dirty="0">
                <a:solidFill>
                  <a:srgbClr val="111111"/>
                </a:solidFill>
                <a:latin typeface="Calibri" panose="020F0502020204030204" pitchFamily="34" charset="0"/>
                <a:cs typeface="Calibri" panose="020F0502020204030204" pitchFamily="34" charset="0"/>
              </a:rPr>
              <a:t> (αγγλ.)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δούκας</a:t>
            </a:r>
          </a:p>
          <a:p>
            <a:pPr marL="0" indent="0">
              <a:lnSpc>
                <a:spcPct val="100000"/>
              </a:lnSpc>
              <a:spcBef>
                <a:spcPts val="0"/>
              </a:spcBef>
              <a:buFont typeface="Arial" panose="020B0604020202020204" pitchFamily="34" charset="0"/>
              <a:buNone/>
            </a:pPr>
            <a:r>
              <a:rPr lang="en-US" b="1" dirty="0">
                <a:solidFill>
                  <a:srgbClr val="990033"/>
                </a:solidFill>
                <a:latin typeface="Calibri" panose="020F0502020204030204" pitchFamily="34" charset="0"/>
                <a:cs typeface="Calibri" panose="020F0502020204030204" pitchFamily="34" charset="0"/>
                <a:sym typeface="Wingdings" panose="05000000000000000000" pitchFamily="2" charset="2"/>
              </a:rPr>
              <a:t>dukedom</a:t>
            </a:r>
            <a:r>
              <a:rPr lang="en-US" b="1"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 δουκάτο</a:t>
            </a:r>
            <a:endParaRPr lang="el-GR" dirty="0">
              <a:solidFill>
                <a:srgbClr val="990033"/>
              </a:solidFill>
              <a:latin typeface="Calibri" panose="020F0502020204030204" pitchFamily="34" charset="0"/>
              <a:cs typeface="Calibri" panose="020F0502020204030204" pitchFamily="34" charset="0"/>
            </a:endParaRPr>
          </a:p>
        </p:txBody>
      </p:sp>
      <p:sp>
        <p:nvSpPr>
          <p:cNvPr id="11" name="Content Placeholder 2">
            <a:extLst>
              <a:ext uri="{FF2B5EF4-FFF2-40B4-BE49-F238E27FC236}">
                <a16:creationId xmlns:a16="http://schemas.microsoft.com/office/drawing/2014/main" id="{5B0AA789-2259-4C19-BF5C-4F96632596F5}"/>
              </a:ext>
            </a:extLst>
          </p:cNvPr>
          <p:cNvSpPr txBox="1">
            <a:spLocks/>
          </p:cNvSpPr>
          <p:nvPr/>
        </p:nvSpPr>
        <p:spPr>
          <a:xfrm>
            <a:off x="4060723" y="4700271"/>
            <a:ext cx="1734675"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err="1">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natus</a:t>
            </a:r>
            <a:endPar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2" name="Content Placeholder 2">
            <a:extLst>
              <a:ext uri="{FF2B5EF4-FFF2-40B4-BE49-F238E27FC236}">
                <a16:creationId xmlns:a16="http://schemas.microsoft.com/office/drawing/2014/main" id="{0B15B5BF-0C17-4D70-A970-78F1731DB44E}"/>
              </a:ext>
            </a:extLst>
          </p:cNvPr>
          <p:cNvSpPr txBox="1">
            <a:spLocks/>
          </p:cNvSpPr>
          <p:nvPr/>
        </p:nvSpPr>
        <p:spPr>
          <a:xfrm>
            <a:off x="1774607" y="3903765"/>
            <a:ext cx="1328812" cy="6419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l-GR" b="1" dirty="0">
                <a:solidFill>
                  <a:srgbClr val="990033"/>
                </a:solidFill>
                <a:latin typeface="Calibri" panose="020F0502020204030204" pitchFamily="34" charset="0"/>
                <a:cs typeface="Calibri" panose="020F0502020204030204" pitchFamily="34" charset="0"/>
              </a:rPr>
              <a:t>εἴκοσι</a:t>
            </a:r>
          </a:p>
        </p:txBody>
      </p:sp>
      <p:sp>
        <p:nvSpPr>
          <p:cNvPr id="13" name="Content Placeholder 2">
            <a:extLst>
              <a:ext uri="{FF2B5EF4-FFF2-40B4-BE49-F238E27FC236}">
                <a16:creationId xmlns:a16="http://schemas.microsoft.com/office/drawing/2014/main" id="{EEE8D1FA-6AE9-4F01-B6BE-AFB15BB5A9DF}"/>
              </a:ext>
            </a:extLst>
          </p:cNvPr>
          <p:cNvSpPr txBox="1">
            <a:spLocks/>
          </p:cNvSpPr>
          <p:nvPr/>
        </p:nvSpPr>
        <p:spPr>
          <a:xfrm>
            <a:off x="6974031" y="4707462"/>
            <a:ext cx="4317054" cy="5997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a:solidFill>
                  <a:srgbClr val="990033"/>
                </a:solidFill>
                <a:latin typeface="Calibri" panose="020F0502020204030204" pitchFamily="34" charset="0"/>
                <a:cs typeface="Calibri" panose="020F0502020204030204" pitchFamily="34" charset="0"/>
              </a:rPr>
              <a:t>natal</a:t>
            </a:r>
            <a:r>
              <a:rPr lang="el-GR" dirty="0">
                <a:solidFill>
                  <a:srgbClr val="111111"/>
                </a:solidFill>
                <a:latin typeface="Calibri" panose="020F0502020204030204" pitchFamily="34" charset="0"/>
                <a:cs typeface="Calibri" panose="020F0502020204030204" pitchFamily="34" charset="0"/>
              </a:rPr>
              <a:t> (αγγλ.)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γενέθλιος</a:t>
            </a:r>
            <a:endParaRPr lang="el-GR" b="1" dirty="0">
              <a:solidFill>
                <a:srgbClr val="990033"/>
              </a:solidFill>
              <a:latin typeface="Calibri" panose="020F0502020204030204" pitchFamily="34" charset="0"/>
              <a:cs typeface="Calibri" panose="020F0502020204030204" pitchFamily="34" charset="0"/>
            </a:endParaRPr>
          </a:p>
        </p:txBody>
      </p:sp>
      <p:sp>
        <p:nvSpPr>
          <p:cNvPr id="18" name="Content Placeholder 2">
            <a:extLst>
              <a:ext uri="{FF2B5EF4-FFF2-40B4-BE49-F238E27FC236}">
                <a16:creationId xmlns:a16="http://schemas.microsoft.com/office/drawing/2014/main" id="{32087028-FD32-475C-8E3A-1C318B9260D2}"/>
              </a:ext>
            </a:extLst>
          </p:cNvPr>
          <p:cNvSpPr txBox="1">
            <a:spLocks/>
          </p:cNvSpPr>
          <p:nvPr/>
        </p:nvSpPr>
        <p:spPr>
          <a:xfrm>
            <a:off x="3747550" y="1081980"/>
            <a:ext cx="2292277" cy="701110"/>
          </a:xfrm>
          <a:prstGeom prst="rect">
            <a:avLst/>
          </a:prstGeom>
          <a:solidFill>
            <a:srgbClr val="990033">
              <a:alpha val="59000"/>
            </a:srgb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00000"/>
              </a:lnSpc>
              <a:spcBef>
                <a:spcPts val="0"/>
              </a:spcBef>
              <a:buNone/>
            </a:pPr>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Λατινικά</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 name="Content Placeholder 2">
            <a:extLst>
              <a:ext uri="{FF2B5EF4-FFF2-40B4-BE49-F238E27FC236}">
                <a16:creationId xmlns:a16="http://schemas.microsoft.com/office/drawing/2014/main" id="{4D5D0766-AAE5-4476-AAC0-AEADD4BA39FD}"/>
              </a:ext>
            </a:extLst>
          </p:cNvPr>
          <p:cNvSpPr txBox="1">
            <a:spLocks/>
          </p:cNvSpPr>
          <p:nvPr/>
        </p:nvSpPr>
        <p:spPr>
          <a:xfrm>
            <a:off x="713457" y="1056338"/>
            <a:ext cx="2360133" cy="701110"/>
          </a:xfrm>
          <a:prstGeom prst="rect">
            <a:avLst/>
          </a:prstGeom>
          <a:solidFill>
            <a:srgbClr val="990033">
              <a:alpha val="59000"/>
            </a:srgb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00000"/>
              </a:lnSpc>
              <a:spcBef>
                <a:spcPts val="0"/>
              </a:spcBef>
              <a:buNone/>
            </a:pPr>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Ελληνικά</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0" name="Content Placeholder 2">
            <a:extLst>
              <a:ext uri="{FF2B5EF4-FFF2-40B4-BE49-F238E27FC236}">
                <a16:creationId xmlns:a16="http://schemas.microsoft.com/office/drawing/2014/main" id="{EA257DD2-2C97-4137-8BF2-2E28AB2F1548}"/>
              </a:ext>
            </a:extLst>
          </p:cNvPr>
          <p:cNvSpPr txBox="1">
            <a:spLocks/>
          </p:cNvSpPr>
          <p:nvPr/>
        </p:nvSpPr>
        <p:spPr>
          <a:xfrm>
            <a:off x="6601266" y="1083582"/>
            <a:ext cx="4590633" cy="701110"/>
          </a:xfrm>
          <a:prstGeom prst="rect">
            <a:avLst/>
          </a:prstGeom>
          <a:solidFill>
            <a:srgbClr val="990033">
              <a:alpha val="59000"/>
            </a:srgb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00000"/>
              </a:lnSpc>
              <a:spcBef>
                <a:spcPts val="0"/>
              </a:spcBef>
              <a:buNone/>
            </a:pPr>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Λατινογενείς γλώσσες</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Arrow: Right 3">
            <a:extLst>
              <a:ext uri="{FF2B5EF4-FFF2-40B4-BE49-F238E27FC236}">
                <a16:creationId xmlns:a16="http://schemas.microsoft.com/office/drawing/2014/main" id="{E7A16914-B777-43D6-B98B-52B2E6DC192C}"/>
              </a:ext>
            </a:extLst>
          </p:cNvPr>
          <p:cNvSpPr/>
          <p:nvPr/>
        </p:nvSpPr>
        <p:spPr>
          <a:xfrm>
            <a:off x="6058397" y="2091438"/>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Arrow: Right 20">
            <a:extLst>
              <a:ext uri="{FF2B5EF4-FFF2-40B4-BE49-F238E27FC236}">
                <a16:creationId xmlns:a16="http://schemas.microsoft.com/office/drawing/2014/main" id="{5752899E-E236-43FF-B143-5A4F811CF347}"/>
              </a:ext>
            </a:extLst>
          </p:cNvPr>
          <p:cNvSpPr/>
          <p:nvPr/>
        </p:nvSpPr>
        <p:spPr>
          <a:xfrm>
            <a:off x="6069724" y="2985597"/>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Arrow: Right 21">
            <a:extLst>
              <a:ext uri="{FF2B5EF4-FFF2-40B4-BE49-F238E27FC236}">
                <a16:creationId xmlns:a16="http://schemas.microsoft.com/office/drawing/2014/main" id="{CC40416A-8360-4CBA-B35C-AE2B87D116CB}"/>
              </a:ext>
            </a:extLst>
          </p:cNvPr>
          <p:cNvSpPr/>
          <p:nvPr/>
        </p:nvSpPr>
        <p:spPr>
          <a:xfrm>
            <a:off x="6621548" y="5720559"/>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Arrow: Right 23">
            <a:extLst>
              <a:ext uri="{FF2B5EF4-FFF2-40B4-BE49-F238E27FC236}">
                <a16:creationId xmlns:a16="http://schemas.microsoft.com/office/drawing/2014/main" id="{0AF42764-3D46-40E0-AF3E-414B93118E7D}"/>
              </a:ext>
            </a:extLst>
          </p:cNvPr>
          <p:cNvSpPr/>
          <p:nvPr/>
        </p:nvSpPr>
        <p:spPr>
          <a:xfrm rot="10800000">
            <a:off x="3169461" y="3942344"/>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Content Placeholder 2">
            <a:extLst>
              <a:ext uri="{FF2B5EF4-FFF2-40B4-BE49-F238E27FC236}">
                <a16:creationId xmlns:a16="http://schemas.microsoft.com/office/drawing/2014/main" id="{BB9DF29B-2A0F-4071-A310-0B4B45C51DB7}"/>
              </a:ext>
            </a:extLst>
          </p:cNvPr>
          <p:cNvSpPr txBox="1">
            <a:spLocks/>
          </p:cNvSpPr>
          <p:nvPr/>
        </p:nvSpPr>
        <p:spPr>
          <a:xfrm>
            <a:off x="1770050" y="2977332"/>
            <a:ext cx="1328812" cy="6940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l-GR" b="1" dirty="0">
                <a:solidFill>
                  <a:srgbClr val="990033"/>
                </a:solidFill>
                <a:latin typeface="Calibri" panose="020F0502020204030204" pitchFamily="34" charset="0"/>
                <a:cs typeface="Calibri" panose="020F0502020204030204" pitchFamily="34" charset="0"/>
              </a:rPr>
              <a:t>ἕξι</a:t>
            </a:r>
          </a:p>
        </p:txBody>
      </p:sp>
      <p:sp>
        <p:nvSpPr>
          <p:cNvPr id="31" name="Content Placeholder 2">
            <a:extLst>
              <a:ext uri="{FF2B5EF4-FFF2-40B4-BE49-F238E27FC236}">
                <a16:creationId xmlns:a16="http://schemas.microsoft.com/office/drawing/2014/main" id="{9442F772-FD09-4133-AEAB-440BA816384A}"/>
              </a:ext>
            </a:extLst>
          </p:cNvPr>
          <p:cNvSpPr txBox="1">
            <a:spLocks/>
          </p:cNvSpPr>
          <p:nvPr/>
        </p:nvSpPr>
        <p:spPr>
          <a:xfrm>
            <a:off x="4222107" y="2878104"/>
            <a:ext cx="1411906"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sex</a:t>
            </a:r>
          </a:p>
        </p:txBody>
      </p:sp>
      <p:sp>
        <p:nvSpPr>
          <p:cNvPr id="32" name="Content Placeholder 2">
            <a:extLst>
              <a:ext uri="{FF2B5EF4-FFF2-40B4-BE49-F238E27FC236}">
                <a16:creationId xmlns:a16="http://schemas.microsoft.com/office/drawing/2014/main" id="{5EEF0DCB-01F1-4EE7-8337-A454FDD53542}"/>
              </a:ext>
            </a:extLst>
          </p:cNvPr>
          <p:cNvSpPr txBox="1">
            <a:spLocks/>
          </p:cNvSpPr>
          <p:nvPr/>
        </p:nvSpPr>
        <p:spPr>
          <a:xfrm>
            <a:off x="6967909" y="2934682"/>
            <a:ext cx="4962695" cy="5167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a:solidFill>
                  <a:srgbClr val="990033"/>
                </a:solidFill>
                <a:latin typeface="Calibri" panose="020F0502020204030204" pitchFamily="34" charset="0"/>
                <a:cs typeface="Calibri" panose="020F0502020204030204" pitchFamily="34" charset="0"/>
              </a:rPr>
              <a:t>six</a:t>
            </a:r>
            <a:r>
              <a:rPr lang="el-GR" dirty="0">
                <a:solidFill>
                  <a:srgbClr val="111111"/>
                </a:solidFill>
                <a:latin typeface="Calibri" panose="020F0502020204030204" pitchFamily="34" charset="0"/>
                <a:cs typeface="Calibri" panose="020F0502020204030204" pitchFamily="34" charset="0"/>
              </a:rPr>
              <a:t> (αγγλ.)</a:t>
            </a:r>
            <a:r>
              <a:rPr lang="en-US" dirty="0">
                <a:solidFill>
                  <a:srgbClr val="111111"/>
                </a:solidFill>
                <a:latin typeface="Calibri" panose="020F0502020204030204" pitchFamily="34" charset="0"/>
                <a:cs typeface="Calibri" panose="020F0502020204030204" pitchFamily="34" charset="0"/>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 έξι</a:t>
            </a:r>
            <a:endParaRPr lang="el-GR" dirty="0">
              <a:solidFill>
                <a:srgbClr val="111111"/>
              </a:solidFill>
              <a:latin typeface="Calibri" panose="020F0502020204030204" pitchFamily="34" charset="0"/>
              <a:cs typeface="Calibri" panose="020F0502020204030204" pitchFamily="34" charset="0"/>
            </a:endParaRPr>
          </a:p>
        </p:txBody>
      </p:sp>
      <p:sp>
        <p:nvSpPr>
          <p:cNvPr id="33" name="Arrow: Right 32">
            <a:extLst>
              <a:ext uri="{FF2B5EF4-FFF2-40B4-BE49-F238E27FC236}">
                <a16:creationId xmlns:a16="http://schemas.microsoft.com/office/drawing/2014/main" id="{0E826C65-69C0-4FDF-ABC1-7530F7114C4F}"/>
              </a:ext>
            </a:extLst>
          </p:cNvPr>
          <p:cNvSpPr/>
          <p:nvPr/>
        </p:nvSpPr>
        <p:spPr>
          <a:xfrm rot="10800000">
            <a:off x="3257731" y="2992354"/>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Arrow: Right 33">
            <a:extLst>
              <a:ext uri="{FF2B5EF4-FFF2-40B4-BE49-F238E27FC236}">
                <a16:creationId xmlns:a16="http://schemas.microsoft.com/office/drawing/2014/main" id="{02F6D9A9-C593-4EB1-AF3D-788BCE847556}"/>
              </a:ext>
            </a:extLst>
          </p:cNvPr>
          <p:cNvSpPr/>
          <p:nvPr/>
        </p:nvSpPr>
        <p:spPr>
          <a:xfrm>
            <a:off x="6208592" y="4743530"/>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Content Placeholder 2">
            <a:extLst>
              <a:ext uri="{FF2B5EF4-FFF2-40B4-BE49-F238E27FC236}">
                <a16:creationId xmlns:a16="http://schemas.microsoft.com/office/drawing/2014/main" id="{56DA139E-2F1B-404E-9A7A-996193444D6F}"/>
              </a:ext>
            </a:extLst>
          </p:cNvPr>
          <p:cNvSpPr txBox="1">
            <a:spLocks/>
          </p:cNvSpPr>
          <p:nvPr/>
        </p:nvSpPr>
        <p:spPr>
          <a:xfrm>
            <a:off x="199359" y="1885610"/>
            <a:ext cx="3137730" cy="10549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l-GR" b="1" dirty="0">
                <a:solidFill>
                  <a:srgbClr val="990033"/>
                </a:solidFill>
                <a:latin typeface="Calibri" panose="020F0502020204030204" pitchFamily="34" charset="0"/>
                <a:cs typeface="Calibri" panose="020F0502020204030204" pitchFamily="34" charset="0"/>
              </a:rPr>
              <a:t>δούκας, δούκισσα</a:t>
            </a:r>
            <a:r>
              <a:rPr lang="en-US" b="1" dirty="0">
                <a:solidFill>
                  <a:srgbClr val="990033"/>
                </a:solidFill>
                <a:latin typeface="Calibri" panose="020F0502020204030204" pitchFamily="34" charset="0"/>
                <a:cs typeface="Calibri" panose="020F0502020204030204" pitchFamily="34" charset="0"/>
              </a:rPr>
              <a:t>,</a:t>
            </a:r>
            <a:endParaRPr lang="el-GR" b="1" dirty="0">
              <a:solidFill>
                <a:srgbClr val="990033"/>
              </a:solidFill>
              <a:latin typeface="Calibri" panose="020F0502020204030204" pitchFamily="34" charset="0"/>
              <a:cs typeface="Calibri" panose="020F0502020204030204" pitchFamily="34" charset="0"/>
            </a:endParaRPr>
          </a:p>
          <a:p>
            <a:pPr marL="0" indent="0" algn="ctr">
              <a:lnSpc>
                <a:spcPct val="100000"/>
              </a:lnSpc>
              <a:spcBef>
                <a:spcPts val="0"/>
              </a:spcBef>
              <a:buFont typeface="Arial" panose="020B0604020202020204" pitchFamily="34" charset="0"/>
              <a:buNone/>
            </a:pPr>
            <a:r>
              <a:rPr lang="el-GR" b="1" dirty="0">
                <a:solidFill>
                  <a:srgbClr val="990033"/>
                </a:solidFill>
                <a:latin typeface="Calibri" panose="020F0502020204030204" pitchFamily="34" charset="0"/>
                <a:cs typeface="Calibri" panose="020F0502020204030204" pitchFamily="34" charset="0"/>
              </a:rPr>
              <a:t>δουκάτο, ντούτσε</a:t>
            </a:r>
          </a:p>
        </p:txBody>
      </p:sp>
      <p:sp>
        <p:nvSpPr>
          <p:cNvPr id="27" name="Arrow: Right 26">
            <a:extLst>
              <a:ext uri="{FF2B5EF4-FFF2-40B4-BE49-F238E27FC236}">
                <a16:creationId xmlns:a16="http://schemas.microsoft.com/office/drawing/2014/main" id="{EC83B509-923B-41E7-B11D-72D1B4FCD896}"/>
              </a:ext>
            </a:extLst>
          </p:cNvPr>
          <p:cNvSpPr/>
          <p:nvPr/>
        </p:nvSpPr>
        <p:spPr>
          <a:xfrm rot="10800000">
            <a:off x="3306706" y="2144331"/>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Content Placeholder 2">
            <a:extLst>
              <a:ext uri="{FF2B5EF4-FFF2-40B4-BE49-F238E27FC236}">
                <a16:creationId xmlns:a16="http://schemas.microsoft.com/office/drawing/2014/main" id="{65B52816-F30F-4AFF-97EB-74063D646791}"/>
              </a:ext>
            </a:extLst>
          </p:cNvPr>
          <p:cNvSpPr txBox="1">
            <a:spLocks/>
          </p:cNvSpPr>
          <p:nvPr/>
        </p:nvSpPr>
        <p:spPr>
          <a:xfrm>
            <a:off x="3613921" y="5603234"/>
            <a:ext cx="2844916"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gens, </a:t>
            </a:r>
            <a:r>
              <a:rPr lang="en-US" sz="4000" b="1" dirty="0" err="1">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gentis</a:t>
            </a:r>
            <a:endPar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9" name="Content Placeholder 2">
            <a:extLst>
              <a:ext uri="{FF2B5EF4-FFF2-40B4-BE49-F238E27FC236}">
                <a16:creationId xmlns:a16="http://schemas.microsoft.com/office/drawing/2014/main" id="{DFAE483C-694A-4F78-B78D-51E3C569C9E1}"/>
              </a:ext>
            </a:extLst>
          </p:cNvPr>
          <p:cNvSpPr txBox="1">
            <a:spLocks/>
          </p:cNvSpPr>
          <p:nvPr/>
        </p:nvSpPr>
        <p:spPr>
          <a:xfrm>
            <a:off x="7386987" y="5693599"/>
            <a:ext cx="4317054" cy="5997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a:solidFill>
                  <a:srgbClr val="990033"/>
                </a:solidFill>
                <a:latin typeface="Calibri" panose="020F0502020204030204" pitchFamily="34" charset="0"/>
                <a:cs typeface="Calibri" panose="020F0502020204030204" pitchFamily="34" charset="0"/>
              </a:rPr>
              <a:t>gentle</a:t>
            </a:r>
            <a:r>
              <a:rPr lang="el-GR" dirty="0">
                <a:solidFill>
                  <a:srgbClr val="111111"/>
                </a:solidFill>
                <a:latin typeface="Calibri" panose="020F0502020204030204" pitchFamily="34" charset="0"/>
                <a:cs typeface="Calibri" panose="020F0502020204030204" pitchFamily="34" charset="0"/>
              </a:rPr>
              <a:t> (αγγλ.)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ευγενικός</a:t>
            </a:r>
            <a:endParaRPr lang="el-GR" b="1" dirty="0">
              <a:solidFill>
                <a:srgbClr val="99003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87898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wipe(left)">
                                      <p:cBhvr>
                                        <p:cTn id="35" dur="500"/>
                                        <p:tgtEl>
                                          <p:spTgt spid="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xEl>
                                              <p:pRg st="1" end="1"/>
                                            </p:txEl>
                                          </p:spTgt>
                                        </p:tgtEl>
                                        <p:attrNameLst>
                                          <p:attrName>style.visibility</p:attrName>
                                        </p:attrNameLst>
                                      </p:cBhvr>
                                      <p:to>
                                        <p:strVal val="visible"/>
                                      </p:to>
                                    </p:set>
                                    <p:animEffect transition="in" filter="wipe(left)">
                                      <p:cBhvr>
                                        <p:cTn id="40" dur="500"/>
                                        <p:tgtEl>
                                          <p:spTgt spid="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2">
                                            <p:txEl>
                                              <p:pRg st="0" end="0"/>
                                            </p:txEl>
                                          </p:spTgt>
                                        </p:tgtEl>
                                        <p:attrNameLst>
                                          <p:attrName>style.visibility</p:attrName>
                                        </p:attrNameLst>
                                      </p:cBhvr>
                                      <p:to>
                                        <p:strVal val="visible"/>
                                      </p:to>
                                    </p:set>
                                    <p:animEffect transition="in" filter="wipe(left)">
                                      <p:cBhvr>
                                        <p:cTn id="55" dur="500"/>
                                        <p:tgtEl>
                                          <p:spTgt spid="32">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left)">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right)">
                                      <p:cBhvr>
                                        <p:cTn id="65" dur="5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8">
                                            <p:txEl>
                                              <p:pRg st="0" end="0"/>
                                            </p:txEl>
                                          </p:spTgt>
                                        </p:tgtEl>
                                        <p:attrNameLst>
                                          <p:attrName>style.visibility</p:attrName>
                                        </p:attrNameLst>
                                      </p:cBhvr>
                                      <p:to>
                                        <p:strVal val="visible"/>
                                      </p:to>
                                    </p:set>
                                    <p:animEffect transition="in" filter="wipe(left)">
                                      <p:cBhvr>
                                        <p:cTn id="70" dur="500"/>
                                        <p:tgtEl>
                                          <p:spTgt spid="28">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ipe(left)">
                                      <p:cBhvr>
                                        <p:cTn id="75" dur="500"/>
                                        <p:tgtEl>
                                          <p:spTgt spid="3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500"/>
                                        <p:tgtEl>
                                          <p:spTgt spid="1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right)">
                                      <p:cBhvr>
                                        <p:cTn id="85" dur="5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2">
                                            <p:txEl>
                                              <p:pRg st="0" end="0"/>
                                            </p:txEl>
                                          </p:spTgt>
                                        </p:tgtEl>
                                        <p:attrNameLst>
                                          <p:attrName>style.visibility</p:attrName>
                                        </p:attrNameLst>
                                      </p:cBhvr>
                                      <p:to>
                                        <p:strVal val="visible"/>
                                      </p:to>
                                    </p:set>
                                    <p:animEffect transition="in" filter="wipe(left)">
                                      <p:cBhvr>
                                        <p:cTn id="90" dur="500"/>
                                        <p:tgtEl>
                                          <p:spTgt spid="12">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wipe(left)">
                                      <p:cBhvr>
                                        <p:cTn id="95" dur="500"/>
                                        <p:tgtEl>
                                          <p:spTgt spid="2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3">
                                            <p:txEl>
                                              <p:pRg st="0" end="0"/>
                                            </p:txEl>
                                          </p:spTgt>
                                        </p:tgtEl>
                                        <p:attrNameLst>
                                          <p:attrName>style.visibility</p:attrName>
                                        </p:attrNameLst>
                                      </p:cBhvr>
                                      <p:to>
                                        <p:strVal val="visible"/>
                                      </p:to>
                                    </p:set>
                                    <p:animEffect transition="in" filter="wipe(left)">
                                      <p:cBhvr>
                                        <p:cTn id="100" dur="500"/>
                                        <p:tgtEl>
                                          <p:spTgt spid="13">
                                            <p:txEl>
                                              <p:pRg st="0" end="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26">
                                            <p:txEl>
                                              <p:pRg st="0" end="0"/>
                                            </p:txEl>
                                          </p:spTgt>
                                        </p:tgtEl>
                                        <p:attrNameLst>
                                          <p:attrName>style.visibility</p:attrName>
                                        </p:attrNameLst>
                                      </p:cBhvr>
                                      <p:to>
                                        <p:strVal val="visible"/>
                                      </p:to>
                                    </p:set>
                                    <p:animEffect transition="in" filter="wipe(left)">
                                      <p:cBhvr>
                                        <p:cTn id="105" dur="500"/>
                                        <p:tgtEl>
                                          <p:spTgt spid="26">
                                            <p:txEl>
                                              <p:pRg st="0" end="0"/>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26">
                                            <p:txEl>
                                              <p:pRg st="1" end="1"/>
                                            </p:txEl>
                                          </p:spTgt>
                                        </p:tgtEl>
                                        <p:attrNameLst>
                                          <p:attrName>style.visibility</p:attrName>
                                        </p:attrNameLst>
                                      </p:cBhvr>
                                      <p:to>
                                        <p:strVal val="visible"/>
                                      </p:to>
                                    </p:set>
                                    <p:animEffect transition="in" filter="wipe(left)">
                                      <p:cBhvr>
                                        <p:cTn id="110" dur="500"/>
                                        <p:tgtEl>
                                          <p:spTgt spid="26">
                                            <p:txEl>
                                              <p:pRg st="1" end="1"/>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2"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wipe(right)">
                                      <p:cBhvr>
                                        <p:cTn id="115" dur="500"/>
                                        <p:tgtEl>
                                          <p:spTgt spid="27"/>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25"/>
                                        </p:tgtEl>
                                        <p:attrNameLst>
                                          <p:attrName>style.visibility</p:attrName>
                                        </p:attrNameLst>
                                      </p:cBhvr>
                                      <p:to>
                                        <p:strVal val="visible"/>
                                      </p:to>
                                    </p:set>
                                    <p:animEffect transition="in" filter="wipe(left)">
                                      <p:cBhvr>
                                        <p:cTn id="120" dur="500"/>
                                        <p:tgtEl>
                                          <p:spTgt spid="25"/>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29">
                                            <p:txEl>
                                              <p:pRg st="0" end="0"/>
                                            </p:txEl>
                                          </p:spTgt>
                                        </p:tgtEl>
                                        <p:attrNameLst>
                                          <p:attrName>style.visibility</p:attrName>
                                        </p:attrNameLst>
                                      </p:cBhvr>
                                      <p:to>
                                        <p:strVal val="visible"/>
                                      </p:to>
                                    </p:set>
                                    <p:animEffect transition="in" filter="wipe(left)">
                                      <p:cBhvr>
                                        <p:cTn id="12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uiExpand="1" build="p"/>
      <p:bldP spid="11" grpId="0" animBg="1"/>
      <p:bldP spid="12" grpId="0" build="p"/>
      <p:bldP spid="13" grpId="0" uiExpand="1" build="p"/>
      <p:bldP spid="18" grpId="0" animBg="1"/>
      <p:bldP spid="19" grpId="0" animBg="1"/>
      <p:bldP spid="20" grpId="0" animBg="1"/>
      <p:bldP spid="4" grpId="0" animBg="1"/>
      <p:bldP spid="21" grpId="0" animBg="1"/>
      <p:bldP spid="22" grpId="0" animBg="1"/>
      <p:bldP spid="24" grpId="0" animBg="1"/>
      <p:bldP spid="28" grpId="0" build="p"/>
      <p:bldP spid="31" grpId="0" animBg="1"/>
      <p:bldP spid="32" grpId="0" uiExpand="1" build="p"/>
      <p:bldP spid="33" grpId="0" animBg="1"/>
      <p:bldP spid="34" grpId="0" animBg="1"/>
      <p:bldP spid="26" grpId="0" build="p"/>
      <p:bldP spid="27" grpId="0" animBg="1"/>
      <p:bldP spid="25" grpId="0" animBg="1"/>
      <p:bldP spid="29"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1CE4EC-18BE-4C3D-9340-2D1AA514031B}"/>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718955" y="-4946170"/>
            <a:ext cx="7024440" cy="16946880"/>
          </a:xfrm>
          <a:prstGeom prst="rect">
            <a:avLst/>
          </a:prstGeom>
        </p:spPr>
      </p:pic>
      <p:sp>
        <p:nvSpPr>
          <p:cNvPr id="3" name="Content Placeholder 2">
            <a:extLst>
              <a:ext uri="{FF2B5EF4-FFF2-40B4-BE49-F238E27FC236}">
                <a16:creationId xmlns:a16="http://schemas.microsoft.com/office/drawing/2014/main" id="{CBDBAA77-1AAC-4EBE-AA14-664EE6A8DE0C}"/>
              </a:ext>
            </a:extLst>
          </p:cNvPr>
          <p:cNvSpPr>
            <a:spLocks noGrp="1"/>
          </p:cNvSpPr>
          <p:nvPr>
            <p:ph idx="1"/>
          </p:nvPr>
        </p:nvSpPr>
        <p:spPr>
          <a:xfrm>
            <a:off x="0" y="1302758"/>
            <a:ext cx="3151937" cy="993152"/>
          </a:xfrm>
        </p:spPr>
        <p:txBody>
          <a:bodyPr>
            <a:noAutofit/>
          </a:bodyPr>
          <a:lstStyle/>
          <a:p>
            <a:pPr marL="0" indent="0" algn="ctr">
              <a:lnSpc>
                <a:spcPct val="100000"/>
              </a:lnSpc>
              <a:spcBef>
                <a:spcPts val="0"/>
              </a:spcBef>
              <a:buNone/>
            </a:pPr>
            <a:r>
              <a:rPr lang="el-GR" b="1" dirty="0">
                <a:solidFill>
                  <a:srgbClr val="990033"/>
                </a:solidFill>
                <a:latin typeface="Calibri" panose="020F0502020204030204" pitchFamily="34" charset="0"/>
                <a:cs typeface="Calibri" panose="020F0502020204030204" pitchFamily="34" charset="0"/>
              </a:rPr>
              <a:t>ὑπέρ</a:t>
            </a:r>
            <a:r>
              <a:rPr lang="en-US" b="1" dirty="0">
                <a:solidFill>
                  <a:srgbClr val="990033"/>
                </a:solidFill>
                <a:latin typeface="Calibri" panose="020F0502020204030204" pitchFamily="34" charset="0"/>
                <a:cs typeface="Calibri" panose="020F0502020204030204" pitchFamily="34" charset="0"/>
              </a:rPr>
              <a:t>, </a:t>
            </a:r>
            <a:r>
              <a:rPr lang="el-GR" b="1" dirty="0">
                <a:solidFill>
                  <a:srgbClr val="990033"/>
                </a:solidFill>
                <a:latin typeface="Calibri" panose="020F0502020204030204" pitchFamily="34" charset="0"/>
                <a:cs typeface="Calibri" panose="020F0502020204030204" pitchFamily="34" charset="0"/>
              </a:rPr>
              <a:t>υπεροχή,</a:t>
            </a:r>
          </a:p>
          <a:p>
            <a:pPr marL="0" indent="0" algn="ctr">
              <a:lnSpc>
                <a:spcPct val="100000"/>
              </a:lnSpc>
              <a:spcBef>
                <a:spcPts val="0"/>
              </a:spcBef>
              <a:buNone/>
            </a:pPr>
            <a:r>
              <a:rPr lang="el-GR" b="1" dirty="0">
                <a:solidFill>
                  <a:srgbClr val="990033"/>
                </a:solidFill>
                <a:latin typeface="Calibri" panose="020F0502020204030204" pitchFamily="34" charset="0"/>
                <a:cs typeface="Calibri" panose="020F0502020204030204" pitchFamily="34" charset="0"/>
              </a:rPr>
              <a:t>υπέροχος</a:t>
            </a:r>
            <a:endParaRPr lang="el-GR" i="1" dirty="0">
              <a:solidFill>
                <a:srgbClr val="990033"/>
              </a:solidFill>
              <a:effectLst/>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85BCB228-C446-41CC-A980-9528878424BD}"/>
              </a:ext>
            </a:extLst>
          </p:cNvPr>
          <p:cNvSpPr txBox="1">
            <a:spLocks/>
          </p:cNvSpPr>
          <p:nvPr/>
        </p:nvSpPr>
        <p:spPr>
          <a:xfrm>
            <a:off x="3732007" y="1427575"/>
            <a:ext cx="1754793"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super</a:t>
            </a:r>
          </a:p>
        </p:txBody>
      </p:sp>
      <p:sp>
        <p:nvSpPr>
          <p:cNvPr id="8" name="Content Placeholder 2">
            <a:extLst>
              <a:ext uri="{FF2B5EF4-FFF2-40B4-BE49-F238E27FC236}">
                <a16:creationId xmlns:a16="http://schemas.microsoft.com/office/drawing/2014/main" id="{956F4134-393F-4BAA-89A7-FA2CF5AA5465}"/>
              </a:ext>
            </a:extLst>
          </p:cNvPr>
          <p:cNvSpPr txBox="1">
            <a:spLocks/>
          </p:cNvSpPr>
          <p:nvPr/>
        </p:nvSpPr>
        <p:spPr>
          <a:xfrm>
            <a:off x="3575297" y="2435559"/>
            <a:ext cx="2160105"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err="1">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expugno</a:t>
            </a:r>
            <a:endPar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162CE6A0-199F-4659-9867-49A7A098B049}"/>
              </a:ext>
            </a:extLst>
          </p:cNvPr>
          <p:cNvSpPr txBox="1">
            <a:spLocks/>
          </p:cNvSpPr>
          <p:nvPr/>
        </p:nvSpPr>
        <p:spPr>
          <a:xfrm>
            <a:off x="6824411" y="2494848"/>
            <a:ext cx="4895639" cy="5825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a:solidFill>
                  <a:srgbClr val="990033"/>
                </a:solidFill>
                <a:latin typeface="Calibri" panose="020F0502020204030204" pitchFamily="34" charset="0"/>
                <a:cs typeface="Calibri" panose="020F0502020204030204" pitchFamily="34" charset="0"/>
              </a:rPr>
              <a:t>pugnacious</a:t>
            </a:r>
            <a:r>
              <a:rPr lang="el-GR" dirty="0">
                <a:solidFill>
                  <a:srgbClr val="111111"/>
                </a:solidFill>
                <a:latin typeface="Calibri" panose="020F0502020204030204" pitchFamily="34" charset="0"/>
                <a:cs typeface="Calibri" panose="020F0502020204030204" pitchFamily="34" charset="0"/>
              </a:rPr>
              <a:t> (αγγλ.)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εριστικός</a:t>
            </a:r>
            <a:endParaRPr lang="en-US" dirty="0">
              <a:solidFill>
                <a:srgbClr val="111111"/>
              </a:solidFill>
              <a:latin typeface="Calibri" panose="020F0502020204030204" pitchFamily="34" charset="0"/>
              <a:cs typeface="Calibri" panose="020F0502020204030204" pitchFamily="34" charset="0"/>
              <a:sym typeface="Wingdings" panose="05000000000000000000" pitchFamily="2" charset="2"/>
            </a:endParaRPr>
          </a:p>
          <a:p>
            <a:pPr marL="0" indent="0">
              <a:lnSpc>
                <a:spcPct val="100000"/>
              </a:lnSpc>
              <a:spcBef>
                <a:spcPts val="0"/>
              </a:spcBef>
              <a:buFont typeface="Arial" panose="020B0604020202020204" pitchFamily="34" charset="0"/>
              <a:buNone/>
            </a:pPr>
            <a:endParaRPr lang="el-GR" b="1" dirty="0">
              <a:solidFill>
                <a:srgbClr val="990033"/>
              </a:solidFill>
              <a:latin typeface="Calibri" panose="020F0502020204030204" pitchFamily="34" charset="0"/>
              <a:cs typeface="Calibri" panose="020F0502020204030204" pitchFamily="34" charset="0"/>
            </a:endParaRPr>
          </a:p>
        </p:txBody>
      </p:sp>
      <p:sp>
        <p:nvSpPr>
          <p:cNvPr id="11" name="Content Placeholder 2">
            <a:extLst>
              <a:ext uri="{FF2B5EF4-FFF2-40B4-BE49-F238E27FC236}">
                <a16:creationId xmlns:a16="http://schemas.microsoft.com/office/drawing/2014/main" id="{5B0AA789-2259-4C19-BF5C-4F96632596F5}"/>
              </a:ext>
            </a:extLst>
          </p:cNvPr>
          <p:cNvSpPr txBox="1">
            <a:spLocks/>
          </p:cNvSpPr>
          <p:nvPr/>
        </p:nvSpPr>
        <p:spPr>
          <a:xfrm>
            <a:off x="3677877" y="3468276"/>
            <a:ext cx="1953156"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err="1">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seiungo</a:t>
            </a:r>
            <a:endPar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3" name="Content Placeholder 2">
            <a:extLst>
              <a:ext uri="{FF2B5EF4-FFF2-40B4-BE49-F238E27FC236}">
                <a16:creationId xmlns:a16="http://schemas.microsoft.com/office/drawing/2014/main" id="{EEE8D1FA-6AE9-4F01-B6BE-AFB15BB5A9DF}"/>
              </a:ext>
            </a:extLst>
          </p:cNvPr>
          <p:cNvSpPr txBox="1">
            <a:spLocks/>
          </p:cNvSpPr>
          <p:nvPr/>
        </p:nvSpPr>
        <p:spPr>
          <a:xfrm>
            <a:off x="6804162" y="3372700"/>
            <a:ext cx="5136060" cy="10334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a:solidFill>
                  <a:srgbClr val="990033"/>
                </a:solidFill>
                <a:latin typeface="Calibri" panose="020F0502020204030204" pitchFamily="34" charset="0"/>
                <a:cs typeface="Calibri" panose="020F0502020204030204" pitchFamily="34" charset="0"/>
              </a:rPr>
              <a:t>junction, </a:t>
            </a:r>
            <a:r>
              <a:rPr lang="en-US" b="1" dirty="0" err="1">
                <a:solidFill>
                  <a:srgbClr val="990033"/>
                </a:solidFill>
                <a:latin typeface="Calibri" panose="020F0502020204030204" pitchFamily="34" charset="0"/>
                <a:cs typeface="Calibri" panose="020F0502020204030204" pitchFamily="34" charset="0"/>
              </a:rPr>
              <a:t>conjuction</a:t>
            </a:r>
            <a:r>
              <a:rPr lang="el-GR" dirty="0">
                <a:solidFill>
                  <a:srgbClr val="111111"/>
                </a:solidFill>
                <a:latin typeface="Calibri" panose="020F0502020204030204" pitchFamily="34" charset="0"/>
                <a:cs typeface="Calibri" panose="020F0502020204030204" pitchFamily="34" charset="0"/>
              </a:rPr>
              <a:t> (αγγλ</a:t>
            </a:r>
            <a:r>
              <a:rPr lang="en-US" dirty="0">
                <a:solidFill>
                  <a:srgbClr val="111111"/>
                </a:solidFill>
                <a:latin typeface="Calibri" panose="020F0502020204030204" pitchFamily="34" charset="0"/>
                <a:cs typeface="Calibri" panose="020F0502020204030204" pitchFamily="34" charset="0"/>
              </a:rPr>
              <a:t>.) </a:t>
            </a:r>
            <a:endParaRPr lang="el-GR" dirty="0">
              <a:solidFill>
                <a:srgbClr val="111111"/>
              </a:solidFill>
              <a:latin typeface="Calibri" panose="020F0502020204030204" pitchFamily="34" charset="0"/>
              <a:cs typeface="Calibri" panose="020F0502020204030204" pitchFamily="34" charset="0"/>
            </a:endParaRPr>
          </a:p>
          <a:p>
            <a:pPr marL="0" indent="0">
              <a:lnSpc>
                <a:spcPct val="100000"/>
              </a:lnSpc>
              <a:spcBef>
                <a:spcPts val="0"/>
              </a:spcBef>
              <a:buFont typeface="Arial" panose="020B0604020202020204" pitchFamily="34" charset="0"/>
              <a:buNone/>
            </a:pP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διασταύρωση</a:t>
            </a:r>
            <a:endParaRPr lang="el-GR" b="1" dirty="0">
              <a:solidFill>
                <a:srgbClr val="990033"/>
              </a:solidFill>
              <a:latin typeface="Calibri" panose="020F0502020204030204" pitchFamily="34" charset="0"/>
              <a:cs typeface="Calibri" panose="020F0502020204030204" pitchFamily="34" charset="0"/>
            </a:endParaRPr>
          </a:p>
        </p:txBody>
      </p:sp>
      <p:sp>
        <p:nvSpPr>
          <p:cNvPr id="14" name="Content Placeholder 2">
            <a:extLst>
              <a:ext uri="{FF2B5EF4-FFF2-40B4-BE49-F238E27FC236}">
                <a16:creationId xmlns:a16="http://schemas.microsoft.com/office/drawing/2014/main" id="{435377DC-5914-4A17-A438-B9D8961D090F}"/>
              </a:ext>
            </a:extLst>
          </p:cNvPr>
          <p:cNvSpPr txBox="1">
            <a:spLocks/>
          </p:cNvSpPr>
          <p:nvPr/>
        </p:nvSpPr>
        <p:spPr>
          <a:xfrm>
            <a:off x="3644009" y="4508336"/>
            <a:ext cx="2090691"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err="1">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elephas</a:t>
            </a:r>
            <a:endPar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8" name="Content Placeholder 2">
            <a:extLst>
              <a:ext uri="{FF2B5EF4-FFF2-40B4-BE49-F238E27FC236}">
                <a16:creationId xmlns:a16="http://schemas.microsoft.com/office/drawing/2014/main" id="{32087028-FD32-475C-8E3A-1C318B9260D2}"/>
              </a:ext>
            </a:extLst>
          </p:cNvPr>
          <p:cNvSpPr txBox="1">
            <a:spLocks/>
          </p:cNvSpPr>
          <p:nvPr/>
        </p:nvSpPr>
        <p:spPr>
          <a:xfrm>
            <a:off x="3567807" y="532789"/>
            <a:ext cx="2090691" cy="701110"/>
          </a:xfrm>
          <a:prstGeom prst="rect">
            <a:avLst/>
          </a:prstGeom>
          <a:solidFill>
            <a:srgbClr val="990033">
              <a:alpha val="59000"/>
            </a:srgb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00000"/>
              </a:lnSpc>
              <a:spcBef>
                <a:spcPts val="0"/>
              </a:spcBef>
              <a:buNone/>
            </a:pPr>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Λατινικά</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 name="Content Placeholder 2">
            <a:extLst>
              <a:ext uri="{FF2B5EF4-FFF2-40B4-BE49-F238E27FC236}">
                <a16:creationId xmlns:a16="http://schemas.microsoft.com/office/drawing/2014/main" id="{4D5D0766-AAE5-4476-AAC0-AEADD4BA39FD}"/>
              </a:ext>
            </a:extLst>
          </p:cNvPr>
          <p:cNvSpPr txBox="1">
            <a:spLocks/>
          </p:cNvSpPr>
          <p:nvPr/>
        </p:nvSpPr>
        <p:spPr>
          <a:xfrm>
            <a:off x="507422" y="538429"/>
            <a:ext cx="2090691" cy="701110"/>
          </a:xfrm>
          <a:prstGeom prst="rect">
            <a:avLst/>
          </a:prstGeom>
          <a:solidFill>
            <a:srgbClr val="990033">
              <a:alpha val="59000"/>
            </a:srgb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00000"/>
              </a:lnSpc>
              <a:spcBef>
                <a:spcPts val="0"/>
              </a:spcBef>
              <a:buNone/>
            </a:pPr>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Ελληνικά</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0" name="Content Placeholder 2">
            <a:extLst>
              <a:ext uri="{FF2B5EF4-FFF2-40B4-BE49-F238E27FC236}">
                <a16:creationId xmlns:a16="http://schemas.microsoft.com/office/drawing/2014/main" id="{EA257DD2-2C97-4137-8BF2-2E28AB2F1548}"/>
              </a:ext>
            </a:extLst>
          </p:cNvPr>
          <p:cNvSpPr txBox="1">
            <a:spLocks/>
          </p:cNvSpPr>
          <p:nvPr/>
        </p:nvSpPr>
        <p:spPr>
          <a:xfrm>
            <a:off x="6753358" y="501664"/>
            <a:ext cx="4590633" cy="701110"/>
          </a:xfrm>
          <a:prstGeom prst="rect">
            <a:avLst/>
          </a:prstGeom>
          <a:solidFill>
            <a:srgbClr val="990033">
              <a:alpha val="59000"/>
            </a:srgb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00000"/>
              </a:lnSpc>
              <a:spcBef>
                <a:spcPts val="0"/>
              </a:spcBef>
              <a:buNone/>
            </a:pPr>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Λατινογενείς γλώσσες</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Arrow: Right 3">
            <a:extLst>
              <a:ext uri="{FF2B5EF4-FFF2-40B4-BE49-F238E27FC236}">
                <a16:creationId xmlns:a16="http://schemas.microsoft.com/office/drawing/2014/main" id="{E7A16914-B777-43D6-B98B-52B2E6DC192C}"/>
              </a:ext>
            </a:extLst>
          </p:cNvPr>
          <p:cNvSpPr/>
          <p:nvPr/>
        </p:nvSpPr>
        <p:spPr>
          <a:xfrm rot="10800000">
            <a:off x="2770090" y="1571122"/>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Arrow: Right 20">
            <a:extLst>
              <a:ext uri="{FF2B5EF4-FFF2-40B4-BE49-F238E27FC236}">
                <a16:creationId xmlns:a16="http://schemas.microsoft.com/office/drawing/2014/main" id="{5752899E-E236-43FF-B143-5A4F811CF347}"/>
              </a:ext>
            </a:extLst>
          </p:cNvPr>
          <p:cNvSpPr/>
          <p:nvPr/>
        </p:nvSpPr>
        <p:spPr>
          <a:xfrm>
            <a:off x="5930327" y="2571957"/>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Arrow: Right 21">
            <a:extLst>
              <a:ext uri="{FF2B5EF4-FFF2-40B4-BE49-F238E27FC236}">
                <a16:creationId xmlns:a16="http://schemas.microsoft.com/office/drawing/2014/main" id="{CC40416A-8360-4CBA-B35C-AE2B87D116CB}"/>
              </a:ext>
            </a:extLst>
          </p:cNvPr>
          <p:cNvSpPr/>
          <p:nvPr/>
        </p:nvSpPr>
        <p:spPr>
          <a:xfrm>
            <a:off x="5903963" y="3557865"/>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Arrow: Right 25">
            <a:extLst>
              <a:ext uri="{FF2B5EF4-FFF2-40B4-BE49-F238E27FC236}">
                <a16:creationId xmlns:a16="http://schemas.microsoft.com/office/drawing/2014/main" id="{56DC3CCE-4CE3-4A56-8C76-899BED1A21D1}"/>
              </a:ext>
            </a:extLst>
          </p:cNvPr>
          <p:cNvSpPr/>
          <p:nvPr/>
        </p:nvSpPr>
        <p:spPr>
          <a:xfrm>
            <a:off x="5978453" y="4673750"/>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Content Placeholder 2">
            <a:extLst>
              <a:ext uri="{FF2B5EF4-FFF2-40B4-BE49-F238E27FC236}">
                <a16:creationId xmlns:a16="http://schemas.microsoft.com/office/drawing/2014/main" id="{83CC9519-D2A1-40C9-81EC-EAE24E79B04E}"/>
              </a:ext>
            </a:extLst>
          </p:cNvPr>
          <p:cNvSpPr txBox="1">
            <a:spLocks/>
          </p:cNvSpPr>
          <p:nvPr/>
        </p:nvSpPr>
        <p:spPr>
          <a:xfrm>
            <a:off x="6941572" y="4631361"/>
            <a:ext cx="4857135" cy="8027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a:solidFill>
                  <a:srgbClr val="990033"/>
                </a:solidFill>
                <a:latin typeface="Calibri" panose="020F0502020204030204" pitchFamily="34" charset="0"/>
                <a:cs typeface="Calibri" panose="020F0502020204030204" pitchFamily="34" charset="0"/>
              </a:rPr>
              <a:t>elephant</a:t>
            </a:r>
            <a:r>
              <a:rPr lang="el-GR" dirty="0">
                <a:solidFill>
                  <a:srgbClr val="111111"/>
                </a:solidFill>
                <a:latin typeface="Calibri" panose="020F0502020204030204" pitchFamily="34" charset="0"/>
                <a:cs typeface="Calibri" panose="020F0502020204030204" pitchFamily="34" charset="0"/>
              </a:rPr>
              <a:t> (αγγλ.)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ελέφαντας</a:t>
            </a:r>
            <a:endParaRPr lang="el-GR" b="1" dirty="0">
              <a:solidFill>
                <a:srgbClr val="990033"/>
              </a:solidFill>
              <a:latin typeface="Calibri" panose="020F0502020204030204" pitchFamily="34" charset="0"/>
              <a:cs typeface="Calibri" panose="020F0502020204030204" pitchFamily="34" charset="0"/>
            </a:endParaRPr>
          </a:p>
        </p:txBody>
      </p:sp>
      <p:sp>
        <p:nvSpPr>
          <p:cNvPr id="29" name="Arrow: Right 28">
            <a:extLst>
              <a:ext uri="{FF2B5EF4-FFF2-40B4-BE49-F238E27FC236}">
                <a16:creationId xmlns:a16="http://schemas.microsoft.com/office/drawing/2014/main" id="{F02965AF-5C23-4488-841E-3C4657FF01E6}"/>
              </a:ext>
            </a:extLst>
          </p:cNvPr>
          <p:cNvSpPr/>
          <p:nvPr/>
        </p:nvSpPr>
        <p:spPr>
          <a:xfrm>
            <a:off x="5781364" y="1538840"/>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Content Placeholder 2">
            <a:extLst>
              <a:ext uri="{FF2B5EF4-FFF2-40B4-BE49-F238E27FC236}">
                <a16:creationId xmlns:a16="http://schemas.microsoft.com/office/drawing/2014/main" id="{11840454-2AC5-45EC-BCE6-12567B763702}"/>
              </a:ext>
            </a:extLst>
          </p:cNvPr>
          <p:cNvSpPr txBox="1">
            <a:spLocks/>
          </p:cNvSpPr>
          <p:nvPr/>
        </p:nvSpPr>
        <p:spPr>
          <a:xfrm>
            <a:off x="6528082" y="1396058"/>
            <a:ext cx="5762238" cy="11650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a:solidFill>
                  <a:srgbClr val="990033"/>
                </a:solidFill>
                <a:latin typeface="Calibri" panose="020F0502020204030204" pitchFamily="34" charset="0"/>
                <a:cs typeface="Calibri" panose="020F0502020204030204" pitchFamily="34" charset="0"/>
              </a:rPr>
              <a:t>superpower</a:t>
            </a:r>
            <a:r>
              <a:rPr lang="el-GR" dirty="0">
                <a:solidFill>
                  <a:srgbClr val="111111"/>
                </a:solidFill>
                <a:latin typeface="Calibri" panose="020F0502020204030204" pitchFamily="34" charset="0"/>
                <a:cs typeface="Calibri" panose="020F0502020204030204" pitchFamily="34" charset="0"/>
              </a:rPr>
              <a:t> (αγγλ.)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 υπερδύναμη</a:t>
            </a:r>
            <a:endParaRPr lang="en-US" dirty="0">
              <a:solidFill>
                <a:srgbClr val="111111"/>
              </a:solidFill>
              <a:latin typeface="Calibri" panose="020F0502020204030204" pitchFamily="34" charset="0"/>
              <a:cs typeface="Calibri" panose="020F0502020204030204" pitchFamily="34" charset="0"/>
              <a:sym typeface="Wingdings" panose="05000000000000000000" pitchFamily="2" charset="2"/>
            </a:endParaRPr>
          </a:p>
          <a:p>
            <a:pPr marL="0" indent="0">
              <a:lnSpc>
                <a:spcPct val="100000"/>
              </a:lnSpc>
              <a:spcBef>
                <a:spcPts val="0"/>
              </a:spcBef>
              <a:buNone/>
            </a:pPr>
            <a:r>
              <a:rPr lang="en-US" b="1" dirty="0">
                <a:solidFill>
                  <a:srgbClr val="990033"/>
                </a:solidFill>
                <a:latin typeface="Calibri" panose="020F0502020204030204" pitchFamily="34" charset="0"/>
                <a:cs typeface="Calibri" panose="020F0502020204030204" pitchFamily="34" charset="0"/>
              </a:rPr>
              <a:t>supersede</a:t>
            </a:r>
            <a:r>
              <a:rPr lang="el-GR"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αντικαθιστώ, εκτοπίζω</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p>
          <a:p>
            <a:pPr marL="0" indent="0">
              <a:lnSpc>
                <a:spcPct val="100000"/>
              </a:lnSpc>
              <a:spcBef>
                <a:spcPts val="0"/>
              </a:spcBef>
              <a:buFont typeface="Arial" panose="020B0604020202020204" pitchFamily="34" charset="0"/>
              <a:buNone/>
            </a:pPr>
            <a:endParaRPr lang="el-GR" dirty="0">
              <a:solidFill>
                <a:srgbClr val="990033"/>
              </a:solidFill>
              <a:latin typeface="Calibri" panose="020F0502020204030204" pitchFamily="34" charset="0"/>
              <a:cs typeface="Calibri" panose="020F0502020204030204" pitchFamily="34" charset="0"/>
            </a:endParaRPr>
          </a:p>
        </p:txBody>
      </p:sp>
      <p:sp>
        <p:nvSpPr>
          <p:cNvPr id="23" name="Content Placeholder 2">
            <a:extLst>
              <a:ext uri="{FF2B5EF4-FFF2-40B4-BE49-F238E27FC236}">
                <a16:creationId xmlns:a16="http://schemas.microsoft.com/office/drawing/2014/main" id="{3F085437-7DD5-4813-9534-018981AEBFEC}"/>
              </a:ext>
            </a:extLst>
          </p:cNvPr>
          <p:cNvSpPr txBox="1">
            <a:spLocks/>
          </p:cNvSpPr>
          <p:nvPr/>
        </p:nvSpPr>
        <p:spPr>
          <a:xfrm>
            <a:off x="709010" y="2170855"/>
            <a:ext cx="2232364" cy="11650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l-GR" b="1" dirty="0">
                <a:solidFill>
                  <a:srgbClr val="990033"/>
                </a:solidFill>
                <a:latin typeface="Calibri" panose="020F0502020204030204" pitchFamily="34" charset="0"/>
                <a:cs typeface="Calibri" panose="020F0502020204030204" pitchFamily="34" charset="0"/>
              </a:rPr>
              <a:t>πυγμή, </a:t>
            </a:r>
          </a:p>
          <a:p>
            <a:pPr marL="0" indent="0" algn="ctr">
              <a:lnSpc>
                <a:spcPct val="100000"/>
              </a:lnSpc>
              <a:spcBef>
                <a:spcPts val="0"/>
              </a:spcBef>
              <a:buFont typeface="Arial" panose="020B0604020202020204" pitchFamily="34" charset="0"/>
              <a:buNone/>
            </a:pPr>
            <a:r>
              <a:rPr lang="el-GR" b="1" dirty="0">
                <a:solidFill>
                  <a:srgbClr val="990033"/>
                </a:solidFill>
                <a:latin typeface="Calibri" panose="020F0502020204030204" pitchFamily="34" charset="0"/>
                <a:cs typeface="Calibri" panose="020F0502020204030204" pitchFamily="34" charset="0"/>
              </a:rPr>
              <a:t>πυγμαχία, πυγμάχος</a:t>
            </a:r>
            <a:endParaRPr lang="el-GR" dirty="0">
              <a:solidFill>
                <a:srgbClr val="990033"/>
              </a:solidFill>
              <a:latin typeface="Calibri" panose="020F0502020204030204" pitchFamily="34" charset="0"/>
              <a:cs typeface="Calibri" panose="020F0502020204030204" pitchFamily="34" charset="0"/>
            </a:endParaRPr>
          </a:p>
        </p:txBody>
      </p:sp>
      <p:sp>
        <p:nvSpPr>
          <p:cNvPr id="24" name="Content Placeholder 2">
            <a:extLst>
              <a:ext uri="{FF2B5EF4-FFF2-40B4-BE49-F238E27FC236}">
                <a16:creationId xmlns:a16="http://schemas.microsoft.com/office/drawing/2014/main" id="{ED4A692E-7E97-426F-A547-B73952159C5E}"/>
              </a:ext>
            </a:extLst>
          </p:cNvPr>
          <p:cNvSpPr txBox="1">
            <a:spLocks/>
          </p:cNvSpPr>
          <p:nvPr/>
        </p:nvSpPr>
        <p:spPr>
          <a:xfrm>
            <a:off x="503308" y="3583191"/>
            <a:ext cx="2521583" cy="5493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l-GR" b="1" dirty="0">
                <a:solidFill>
                  <a:srgbClr val="990033"/>
                </a:solidFill>
                <a:latin typeface="Calibri" panose="020F0502020204030204" pitchFamily="34" charset="0"/>
                <a:cs typeface="Calibri" panose="020F0502020204030204" pitchFamily="34" charset="0"/>
              </a:rPr>
              <a:t>ζεύγος</a:t>
            </a:r>
            <a:endParaRPr lang="el-GR" dirty="0">
              <a:solidFill>
                <a:srgbClr val="990033"/>
              </a:solidFill>
              <a:latin typeface="Calibri" panose="020F0502020204030204" pitchFamily="34" charset="0"/>
              <a:cs typeface="Calibri" panose="020F0502020204030204" pitchFamily="34" charset="0"/>
            </a:endParaRPr>
          </a:p>
        </p:txBody>
      </p:sp>
      <p:sp>
        <p:nvSpPr>
          <p:cNvPr id="25" name="Arrow: Right 24">
            <a:extLst>
              <a:ext uri="{FF2B5EF4-FFF2-40B4-BE49-F238E27FC236}">
                <a16:creationId xmlns:a16="http://schemas.microsoft.com/office/drawing/2014/main" id="{6F73D7D8-E8BD-4D1D-B5AD-4A87A6D7F094}"/>
              </a:ext>
            </a:extLst>
          </p:cNvPr>
          <p:cNvSpPr/>
          <p:nvPr/>
        </p:nvSpPr>
        <p:spPr>
          <a:xfrm rot="10800000">
            <a:off x="2806128" y="2605233"/>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Arrow: Right 27">
            <a:extLst>
              <a:ext uri="{FF2B5EF4-FFF2-40B4-BE49-F238E27FC236}">
                <a16:creationId xmlns:a16="http://schemas.microsoft.com/office/drawing/2014/main" id="{345B7045-1FC2-42A2-B848-642AAF3B17B8}"/>
              </a:ext>
            </a:extLst>
          </p:cNvPr>
          <p:cNvSpPr/>
          <p:nvPr/>
        </p:nvSpPr>
        <p:spPr>
          <a:xfrm rot="10800000">
            <a:off x="2756602" y="3646410"/>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Arrow: Right 30">
            <a:extLst>
              <a:ext uri="{FF2B5EF4-FFF2-40B4-BE49-F238E27FC236}">
                <a16:creationId xmlns:a16="http://schemas.microsoft.com/office/drawing/2014/main" id="{993129D2-C1C7-430D-B21F-2B6C067DABD0}"/>
              </a:ext>
            </a:extLst>
          </p:cNvPr>
          <p:cNvSpPr/>
          <p:nvPr/>
        </p:nvSpPr>
        <p:spPr>
          <a:xfrm rot="10800000">
            <a:off x="2774093" y="4670689"/>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Content Placeholder 2">
            <a:extLst>
              <a:ext uri="{FF2B5EF4-FFF2-40B4-BE49-F238E27FC236}">
                <a16:creationId xmlns:a16="http://schemas.microsoft.com/office/drawing/2014/main" id="{6B657DA8-0D5C-40E7-9297-54980C81C691}"/>
              </a:ext>
            </a:extLst>
          </p:cNvPr>
          <p:cNvSpPr txBox="1">
            <a:spLocks/>
          </p:cNvSpPr>
          <p:nvPr/>
        </p:nvSpPr>
        <p:spPr>
          <a:xfrm>
            <a:off x="289851" y="4441859"/>
            <a:ext cx="2521583" cy="7831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l-GR" b="1" dirty="0">
                <a:solidFill>
                  <a:srgbClr val="990033"/>
                </a:solidFill>
                <a:latin typeface="Calibri" panose="020F0502020204030204" pitchFamily="34" charset="0"/>
                <a:cs typeface="Calibri" panose="020F0502020204030204" pitchFamily="34" charset="0"/>
              </a:rPr>
              <a:t>ελέφαντας,</a:t>
            </a:r>
          </a:p>
          <a:p>
            <a:pPr marL="0" indent="0" algn="ctr">
              <a:lnSpc>
                <a:spcPct val="100000"/>
              </a:lnSpc>
              <a:spcBef>
                <a:spcPts val="0"/>
              </a:spcBef>
              <a:buFont typeface="Arial" panose="020B0604020202020204" pitchFamily="34" charset="0"/>
              <a:buNone/>
            </a:pPr>
            <a:r>
              <a:rPr lang="el-GR" b="1" dirty="0">
                <a:solidFill>
                  <a:srgbClr val="990033"/>
                </a:solidFill>
                <a:latin typeface="Calibri" panose="020F0502020204030204" pitchFamily="34" charset="0"/>
                <a:cs typeface="Calibri" panose="020F0502020204030204" pitchFamily="34" charset="0"/>
              </a:rPr>
              <a:t>ελεφαντόδοντο</a:t>
            </a:r>
            <a:endParaRPr lang="el-GR" dirty="0">
              <a:solidFill>
                <a:srgbClr val="990033"/>
              </a:solidFill>
              <a:latin typeface="Calibri" panose="020F0502020204030204" pitchFamily="34" charset="0"/>
              <a:cs typeface="Calibri" panose="020F0502020204030204" pitchFamily="34" charset="0"/>
            </a:endParaRPr>
          </a:p>
        </p:txBody>
      </p:sp>
      <p:sp>
        <p:nvSpPr>
          <p:cNvPr id="33" name="Content Placeholder 2">
            <a:extLst>
              <a:ext uri="{FF2B5EF4-FFF2-40B4-BE49-F238E27FC236}">
                <a16:creationId xmlns:a16="http://schemas.microsoft.com/office/drawing/2014/main" id="{3DBEFEDE-55BD-4684-88E6-AF4DAE945701}"/>
              </a:ext>
            </a:extLst>
          </p:cNvPr>
          <p:cNvSpPr txBox="1">
            <a:spLocks/>
          </p:cNvSpPr>
          <p:nvPr/>
        </p:nvSpPr>
        <p:spPr>
          <a:xfrm>
            <a:off x="3677777" y="5527186"/>
            <a:ext cx="2043637"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err="1">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transeo</a:t>
            </a:r>
            <a:endPar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4" name="Arrow: Right 33">
            <a:extLst>
              <a:ext uri="{FF2B5EF4-FFF2-40B4-BE49-F238E27FC236}">
                <a16:creationId xmlns:a16="http://schemas.microsoft.com/office/drawing/2014/main" id="{EFB4E43E-A91E-45EB-9C27-302C66751039}"/>
              </a:ext>
            </a:extLst>
          </p:cNvPr>
          <p:cNvSpPr/>
          <p:nvPr/>
        </p:nvSpPr>
        <p:spPr>
          <a:xfrm rot="10800000">
            <a:off x="2772104" y="5634678"/>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Content Placeholder 2">
            <a:extLst>
              <a:ext uri="{FF2B5EF4-FFF2-40B4-BE49-F238E27FC236}">
                <a16:creationId xmlns:a16="http://schemas.microsoft.com/office/drawing/2014/main" id="{5EA11100-985D-4F67-B814-6087D7EB6AD8}"/>
              </a:ext>
            </a:extLst>
          </p:cNvPr>
          <p:cNvSpPr txBox="1">
            <a:spLocks/>
          </p:cNvSpPr>
          <p:nvPr/>
        </p:nvSpPr>
        <p:spPr>
          <a:xfrm>
            <a:off x="769129" y="5601684"/>
            <a:ext cx="1940890" cy="581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l-GR" b="1" dirty="0">
                <a:solidFill>
                  <a:srgbClr val="990033"/>
                </a:solidFill>
                <a:latin typeface="Calibri" panose="020F0502020204030204" pitchFamily="34" charset="0"/>
                <a:cs typeface="Calibri" panose="020F0502020204030204" pitchFamily="34" charset="0"/>
              </a:rPr>
              <a:t>τράνζιτ</a:t>
            </a:r>
            <a:endParaRPr lang="el-GR" dirty="0">
              <a:solidFill>
                <a:srgbClr val="990033"/>
              </a:solidFill>
              <a:latin typeface="Calibri" panose="020F0502020204030204" pitchFamily="34" charset="0"/>
              <a:cs typeface="Calibri" panose="020F0502020204030204" pitchFamily="34" charset="0"/>
            </a:endParaRPr>
          </a:p>
        </p:txBody>
      </p:sp>
      <p:sp>
        <p:nvSpPr>
          <p:cNvPr id="36" name="Arrow: Right 35">
            <a:extLst>
              <a:ext uri="{FF2B5EF4-FFF2-40B4-BE49-F238E27FC236}">
                <a16:creationId xmlns:a16="http://schemas.microsoft.com/office/drawing/2014/main" id="{1DA21A5F-4CF6-4E0B-941D-E3BC9471A5C2}"/>
              </a:ext>
            </a:extLst>
          </p:cNvPr>
          <p:cNvSpPr/>
          <p:nvPr/>
        </p:nvSpPr>
        <p:spPr>
          <a:xfrm>
            <a:off x="5986338" y="5611516"/>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Content Placeholder 2">
            <a:extLst>
              <a:ext uri="{FF2B5EF4-FFF2-40B4-BE49-F238E27FC236}">
                <a16:creationId xmlns:a16="http://schemas.microsoft.com/office/drawing/2014/main" id="{0C6DC8B3-B891-4702-94C6-0A6BE60E6CCB}"/>
              </a:ext>
            </a:extLst>
          </p:cNvPr>
          <p:cNvSpPr txBox="1">
            <a:spLocks/>
          </p:cNvSpPr>
          <p:nvPr/>
        </p:nvSpPr>
        <p:spPr>
          <a:xfrm>
            <a:off x="6941572" y="5481853"/>
            <a:ext cx="5456904" cy="9629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a:solidFill>
                  <a:srgbClr val="990033"/>
                </a:solidFill>
                <a:latin typeface="Calibri" panose="020F0502020204030204" pitchFamily="34" charset="0"/>
                <a:cs typeface="Calibri" panose="020F0502020204030204" pitchFamily="34" charset="0"/>
              </a:rPr>
              <a:t>transit, transition</a:t>
            </a:r>
            <a:r>
              <a:rPr lang="el-GR" dirty="0">
                <a:solidFill>
                  <a:srgbClr val="111111"/>
                </a:solidFill>
                <a:latin typeface="Calibri" panose="020F0502020204030204" pitchFamily="34" charset="0"/>
                <a:cs typeface="Calibri" panose="020F0502020204030204" pitchFamily="34" charset="0"/>
              </a:rPr>
              <a:t> (αγγλ.)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διαμετακόμιση, μετάβαση</a:t>
            </a:r>
            <a:endParaRPr lang="el-GR" b="1" dirty="0">
              <a:solidFill>
                <a:srgbClr val="99003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23809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wipe(left)">
                                      <p:cBhvr>
                                        <p:cTn id="35" dur="500"/>
                                        <p:tgtEl>
                                          <p:spTgt spid="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wipe(left)">
                                      <p:cBhvr>
                                        <p:cTn id="40" dur="5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0">
                                            <p:txEl>
                                              <p:pRg st="0" end="0"/>
                                            </p:txEl>
                                          </p:spTgt>
                                        </p:tgtEl>
                                        <p:attrNameLst>
                                          <p:attrName>style.visibility</p:attrName>
                                        </p:attrNameLst>
                                      </p:cBhvr>
                                      <p:to>
                                        <p:strVal val="visible"/>
                                      </p:to>
                                    </p:set>
                                    <p:animEffect transition="in" filter="wipe(left)">
                                      <p:cBhvr>
                                        <p:cTn id="50" dur="500"/>
                                        <p:tgtEl>
                                          <p:spTgt spid="30">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0">
                                            <p:txEl>
                                              <p:pRg st="1" end="1"/>
                                            </p:txEl>
                                          </p:spTgt>
                                        </p:tgtEl>
                                        <p:attrNameLst>
                                          <p:attrName>style.visibility</p:attrName>
                                        </p:attrNameLst>
                                      </p:cBhvr>
                                      <p:to>
                                        <p:strVal val="visible"/>
                                      </p:to>
                                    </p:set>
                                    <p:animEffect transition="in" filter="wipe(left)">
                                      <p:cBhvr>
                                        <p:cTn id="55" dur="500"/>
                                        <p:tgtEl>
                                          <p:spTgt spid="30">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left)">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9">
                                            <p:txEl>
                                              <p:pRg st="0" end="0"/>
                                            </p:txEl>
                                          </p:spTgt>
                                        </p:tgtEl>
                                        <p:attrNameLst>
                                          <p:attrName>style.visibility</p:attrName>
                                        </p:attrNameLst>
                                      </p:cBhvr>
                                      <p:to>
                                        <p:strVal val="visible"/>
                                      </p:to>
                                    </p:set>
                                    <p:animEffect transition="in" filter="wipe(left)">
                                      <p:cBhvr>
                                        <p:cTn id="70" dur="500"/>
                                        <p:tgtEl>
                                          <p:spTgt spid="9">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3">
                                            <p:txEl>
                                              <p:pRg st="0" end="0"/>
                                            </p:txEl>
                                          </p:spTgt>
                                        </p:tgtEl>
                                        <p:attrNameLst>
                                          <p:attrName>style.visibility</p:attrName>
                                        </p:attrNameLst>
                                      </p:cBhvr>
                                      <p:to>
                                        <p:strVal val="visible"/>
                                      </p:to>
                                    </p:set>
                                    <p:animEffect transition="in" filter="wipe(left)">
                                      <p:cBhvr>
                                        <p:cTn id="80" dur="500"/>
                                        <p:tgtEl>
                                          <p:spTgt spid="23">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3">
                                            <p:txEl>
                                              <p:pRg st="1" end="1"/>
                                            </p:txEl>
                                          </p:spTgt>
                                        </p:tgtEl>
                                        <p:attrNameLst>
                                          <p:attrName>style.visibility</p:attrName>
                                        </p:attrNameLst>
                                      </p:cBhvr>
                                      <p:to>
                                        <p:strVal val="visible"/>
                                      </p:to>
                                    </p:set>
                                    <p:animEffect transition="in" filter="wipe(left)">
                                      <p:cBhvr>
                                        <p:cTn id="85" dur="500"/>
                                        <p:tgtEl>
                                          <p:spTgt spid="23">
                                            <p:txEl>
                                              <p:pRg st="1" end="1"/>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wipe(left)">
                                      <p:cBhvr>
                                        <p:cTn id="90" dur="500"/>
                                        <p:tgtEl>
                                          <p:spTgt spid="11"/>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wipe(left)">
                                      <p:cBhvr>
                                        <p:cTn id="95" dur="500"/>
                                        <p:tgtEl>
                                          <p:spTgt spid="2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3">
                                            <p:txEl>
                                              <p:pRg st="0" end="0"/>
                                            </p:txEl>
                                          </p:spTgt>
                                        </p:tgtEl>
                                        <p:attrNameLst>
                                          <p:attrName>style.visibility</p:attrName>
                                        </p:attrNameLst>
                                      </p:cBhvr>
                                      <p:to>
                                        <p:strVal val="visible"/>
                                      </p:to>
                                    </p:set>
                                    <p:animEffect transition="in" filter="wipe(left)">
                                      <p:cBhvr>
                                        <p:cTn id="100" dur="500"/>
                                        <p:tgtEl>
                                          <p:spTgt spid="13">
                                            <p:txEl>
                                              <p:pRg st="0" end="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3">
                                            <p:txEl>
                                              <p:pRg st="1" end="1"/>
                                            </p:txEl>
                                          </p:spTgt>
                                        </p:tgtEl>
                                        <p:attrNameLst>
                                          <p:attrName>style.visibility</p:attrName>
                                        </p:attrNameLst>
                                      </p:cBhvr>
                                      <p:to>
                                        <p:strVal val="visible"/>
                                      </p:to>
                                    </p:set>
                                    <p:animEffect transition="in" filter="wipe(left)">
                                      <p:cBhvr>
                                        <p:cTn id="105" dur="500"/>
                                        <p:tgtEl>
                                          <p:spTgt spid="13">
                                            <p:txEl>
                                              <p:pRg st="1" end="1"/>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wipe(left)">
                                      <p:cBhvr>
                                        <p:cTn id="110" dur="500"/>
                                        <p:tgtEl>
                                          <p:spTgt spid="28"/>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24">
                                            <p:txEl>
                                              <p:pRg st="0" end="0"/>
                                            </p:txEl>
                                          </p:spTgt>
                                        </p:tgtEl>
                                        <p:attrNameLst>
                                          <p:attrName>style.visibility</p:attrName>
                                        </p:attrNameLst>
                                      </p:cBhvr>
                                      <p:to>
                                        <p:strVal val="visible"/>
                                      </p:to>
                                    </p:set>
                                    <p:animEffect transition="in" filter="wipe(left)">
                                      <p:cBhvr>
                                        <p:cTn id="115" dur="500"/>
                                        <p:tgtEl>
                                          <p:spTgt spid="24">
                                            <p:txEl>
                                              <p:pRg st="0" end="0"/>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4"/>
                                        </p:tgtEl>
                                        <p:attrNameLst>
                                          <p:attrName>style.visibility</p:attrName>
                                        </p:attrNameLst>
                                      </p:cBhvr>
                                      <p:to>
                                        <p:strVal val="visible"/>
                                      </p:to>
                                    </p:set>
                                    <p:animEffect transition="in" filter="wipe(left)">
                                      <p:cBhvr>
                                        <p:cTn id="120" dur="500"/>
                                        <p:tgtEl>
                                          <p:spTgt spid="14"/>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26"/>
                                        </p:tgtEl>
                                        <p:attrNameLst>
                                          <p:attrName>style.visibility</p:attrName>
                                        </p:attrNameLst>
                                      </p:cBhvr>
                                      <p:to>
                                        <p:strVal val="visible"/>
                                      </p:to>
                                    </p:set>
                                    <p:animEffect transition="in" filter="wipe(left)">
                                      <p:cBhvr>
                                        <p:cTn id="125" dur="500"/>
                                        <p:tgtEl>
                                          <p:spTgt spid="26"/>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27">
                                            <p:txEl>
                                              <p:pRg st="0" end="0"/>
                                            </p:txEl>
                                          </p:spTgt>
                                        </p:tgtEl>
                                        <p:attrNameLst>
                                          <p:attrName>style.visibility</p:attrName>
                                        </p:attrNameLst>
                                      </p:cBhvr>
                                      <p:to>
                                        <p:strVal val="visible"/>
                                      </p:to>
                                    </p:set>
                                    <p:animEffect transition="in" filter="wipe(left)">
                                      <p:cBhvr>
                                        <p:cTn id="130" dur="500"/>
                                        <p:tgtEl>
                                          <p:spTgt spid="27">
                                            <p:txEl>
                                              <p:pRg st="0" end="0"/>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31"/>
                                        </p:tgtEl>
                                        <p:attrNameLst>
                                          <p:attrName>style.visibility</p:attrName>
                                        </p:attrNameLst>
                                      </p:cBhvr>
                                      <p:to>
                                        <p:strVal val="visible"/>
                                      </p:to>
                                    </p:set>
                                    <p:animEffect transition="in" filter="wipe(left)">
                                      <p:cBhvr>
                                        <p:cTn id="135" dur="500"/>
                                        <p:tgtEl>
                                          <p:spTgt spid="31"/>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32">
                                            <p:txEl>
                                              <p:pRg st="0" end="0"/>
                                            </p:txEl>
                                          </p:spTgt>
                                        </p:tgtEl>
                                        <p:attrNameLst>
                                          <p:attrName>style.visibility</p:attrName>
                                        </p:attrNameLst>
                                      </p:cBhvr>
                                      <p:to>
                                        <p:strVal val="visible"/>
                                      </p:to>
                                    </p:set>
                                    <p:animEffect transition="in" filter="wipe(left)">
                                      <p:cBhvr>
                                        <p:cTn id="140" dur="500"/>
                                        <p:tgtEl>
                                          <p:spTgt spid="32">
                                            <p:txEl>
                                              <p:pRg st="0" end="0"/>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32">
                                            <p:txEl>
                                              <p:pRg st="1" end="1"/>
                                            </p:txEl>
                                          </p:spTgt>
                                        </p:tgtEl>
                                        <p:attrNameLst>
                                          <p:attrName>style.visibility</p:attrName>
                                        </p:attrNameLst>
                                      </p:cBhvr>
                                      <p:to>
                                        <p:strVal val="visible"/>
                                      </p:to>
                                    </p:set>
                                    <p:animEffect transition="in" filter="wipe(left)">
                                      <p:cBhvr>
                                        <p:cTn id="145" dur="500"/>
                                        <p:tgtEl>
                                          <p:spTgt spid="32">
                                            <p:txEl>
                                              <p:pRg st="1" end="1"/>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33"/>
                                        </p:tgtEl>
                                        <p:attrNameLst>
                                          <p:attrName>style.visibility</p:attrName>
                                        </p:attrNameLst>
                                      </p:cBhvr>
                                      <p:to>
                                        <p:strVal val="visible"/>
                                      </p:to>
                                    </p:set>
                                    <p:animEffect transition="in" filter="wipe(left)">
                                      <p:cBhvr>
                                        <p:cTn id="150" dur="500"/>
                                        <p:tgtEl>
                                          <p:spTgt spid="33"/>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grpId="0" nodeType="clickEffect">
                                  <p:stCondLst>
                                    <p:cond delay="0"/>
                                  </p:stCondLst>
                                  <p:childTnLst>
                                    <p:set>
                                      <p:cBhvr>
                                        <p:cTn id="154" dur="1" fill="hold">
                                          <p:stCondLst>
                                            <p:cond delay="0"/>
                                          </p:stCondLst>
                                        </p:cTn>
                                        <p:tgtEl>
                                          <p:spTgt spid="34"/>
                                        </p:tgtEl>
                                        <p:attrNameLst>
                                          <p:attrName>style.visibility</p:attrName>
                                        </p:attrNameLst>
                                      </p:cBhvr>
                                      <p:to>
                                        <p:strVal val="visible"/>
                                      </p:to>
                                    </p:set>
                                    <p:animEffect transition="in" filter="wipe(left)">
                                      <p:cBhvr>
                                        <p:cTn id="155" dur="500"/>
                                        <p:tgtEl>
                                          <p:spTgt spid="34"/>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grpId="0" nodeType="clickEffect">
                                  <p:stCondLst>
                                    <p:cond delay="0"/>
                                  </p:stCondLst>
                                  <p:childTnLst>
                                    <p:set>
                                      <p:cBhvr>
                                        <p:cTn id="159" dur="1" fill="hold">
                                          <p:stCondLst>
                                            <p:cond delay="0"/>
                                          </p:stCondLst>
                                        </p:cTn>
                                        <p:tgtEl>
                                          <p:spTgt spid="35">
                                            <p:txEl>
                                              <p:pRg st="0" end="0"/>
                                            </p:txEl>
                                          </p:spTgt>
                                        </p:tgtEl>
                                        <p:attrNameLst>
                                          <p:attrName>style.visibility</p:attrName>
                                        </p:attrNameLst>
                                      </p:cBhvr>
                                      <p:to>
                                        <p:strVal val="visible"/>
                                      </p:to>
                                    </p:set>
                                    <p:animEffect transition="in" filter="wipe(left)">
                                      <p:cBhvr>
                                        <p:cTn id="160" dur="500"/>
                                        <p:tgtEl>
                                          <p:spTgt spid="35">
                                            <p:txEl>
                                              <p:pRg st="0" end="0"/>
                                            </p:txEl>
                                          </p:spTgt>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36"/>
                                        </p:tgtEl>
                                        <p:attrNameLst>
                                          <p:attrName>style.visibility</p:attrName>
                                        </p:attrNameLst>
                                      </p:cBhvr>
                                      <p:to>
                                        <p:strVal val="visible"/>
                                      </p:to>
                                    </p:set>
                                    <p:animEffect transition="in" filter="wipe(left)">
                                      <p:cBhvr>
                                        <p:cTn id="165" dur="500"/>
                                        <p:tgtEl>
                                          <p:spTgt spid="36"/>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8" fill="hold" grpId="0" nodeType="clickEffect">
                                  <p:stCondLst>
                                    <p:cond delay="0"/>
                                  </p:stCondLst>
                                  <p:childTnLst>
                                    <p:set>
                                      <p:cBhvr>
                                        <p:cTn id="169" dur="1" fill="hold">
                                          <p:stCondLst>
                                            <p:cond delay="0"/>
                                          </p:stCondLst>
                                        </p:cTn>
                                        <p:tgtEl>
                                          <p:spTgt spid="37">
                                            <p:txEl>
                                              <p:pRg st="0" end="0"/>
                                            </p:txEl>
                                          </p:spTgt>
                                        </p:tgtEl>
                                        <p:attrNameLst>
                                          <p:attrName>style.visibility</p:attrName>
                                        </p:attrNameLst>
                                      </p:cBhvr>
                                      <p:to>
                                        <p:strVal val="visible"/>
                                      </p:to>
                                    </p:set>
                                    <p:animEffect transition="in" filter="wipe(left)">
                                      <p:cBhvr>
                                        <p:cTn id="170"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8" grpId="0" animBg="1"/>
      <p:bldP spid="9" grpId="0" uiExpand="1" build="p"/>
      <p:bldP spid="11" grpId="0" animBg="1"/>
      <p:bldP spid="13" grpId="0" uiExpand="1" build="p"/>
      <p:bldP spid="14" grpId="0" animBg="1"/>
      <p:bldP spid="18" grpId="0" animBg="1"/>
      <p:bldP spid="19" grpId="0" animBg="1"/>
      <p:bldP spid="20" grpId="0" animBg="1"/>
      <p:bldP spid="4" grpId="0" animBg="1"/>
      <p:bldP spid="21" grpId="0" animBg="1"/>
      <p:bldP spid="22" grpId="0" animBg="1"/>
      <p:bldP spid="26" grpId="0" animBg="1"/>
      <p:bldP spid="27" grpId="0" uiExpand="1" build="p"/>
      <p:bldP spid="29" grpId="0" animBg="1"/>
      <p:bldP spid="30" grpId="0" uiExpand="1" build="p"/>
      <p:bldP spid="23" grpId="0" build="p"/>
      <p:bldP spid="24" grpId="0" build="p"/>
      <p:bldP spid="25" grpId="0" animBg="1"/>
      <p:bldP spid="28" grpId="0" animBg="1"/>
      <p:bldP spid="31" grpId="0" animBg="1"/>
      <p:bldP spid="32" grpId="0" build="p"/>
      <p:bldP spid="33" grpId="0" animBg="1"/>
      <p:bldP spid="34" grpId="0" animBg="1"/>
      <p:bldP spid="35" grpId="0" build="p"/>
      <p:bldP spid="36" grpId="0" animBg="1"/>
      <p:bldP spid="37"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1CE4EC-18BE-4C3D-9340-2D1AA514031B}"/>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263372" y="-4790768"/>
            <a:ext cx="7226711" cy="16439536"/>
          </a:xfrm>
          <a:prstGeom prst="rect">
            <a:avLst/>
          </a:prstGeom>
        </p:spPr>
      </p:pic>
      <p:sp>
        <p:nvSpPr>
          <p:cNvPr id="6" name="Content Placeholder 2">
            <a:extLst>
              <a:ext uri="{FF2B5EF4-FFF2-40B4-BE49-F238E27FC236}">
                <a16:creationId xmlns:a16="http://schemas.microsoft.com/office/drawing/2014/main" id="{85BCB228-C446-41CC-A980-9528878424BD}"/>
              </a:ext>
            </a:extLst>
          </p:cNvPr>
          <p:cNvSpPr txBox="1">
            <a:spLocks/>
          </p:cNvSpPr>
          <p:nvPr/>
        </p:nvSpPr>
        <p:spPr>
          <a:xfrm>
            <a:off x="3763412" y="1259166"/>
            <a:ext cx="2174241"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err="1">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copia</a:t>
            </a:r>
            <a:endPar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Content Placeholder 2">
            <a:extLst>
              <a:ext uri="{FF2B5EF4-FFF2-40B4-BE49-F238E27FC236}">
                <a16:creationId xmlns:a16="http://schemas.microsoft.com/office/drawing/2014/main" id="{956F4134-393F-4BAA-89A7-FA2CF5AA5465}"/>
              </a:ext>
            </a:extLst>
          </p:cNvPr>
          <p:cNvSpPr txBox="1">
            <a:spLocks/>
          </p:cNvSpPr>
          <p:nvPr/>
        </p:nvSpPr>
        <p:spPr>
          <a:xfrm>
            <a:off x="3927846" y="2335135"/>
            <a:ext cx="2080759"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err="1">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profligo</a:t>
            </a:r>
            <a:endPar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1" name="Content Placeholder 2">
            <a:extLst>
              <a:ext uri="{FF2B5EF4-FFF2-40B4-BE49-F238E27FC236}">
                <a16:creationId xmlns:a16="http://schemas.microsoft.com/office/drawing/2014/main" id="{5B0AA789-2259-4C19-BF5C-4F96632596F5}"/>
              </a:ext>
            </a:extLst>
          </p:cNvPr>
          <p:cNvSpPr txBox="1">
            <a:spLocks/>
          </p:cNvSpPr>
          <p:nvPr/>
        </p:nvSpPr>
        <p:spPr>
          <a:xfrm>
            <a:off x="4045583" y="3362187"/>
            <a:ext cx="1845287"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err="1">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deleo</a:t>
            </a:r>
            <a:endPar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4" name="Content Placeholder 2">
            <a:extLst>
              <a:ext uri="{FF2B5EF4-FFF2-40B4-BE49-F238E27FC236}">
                <a16:creationId xmlns:a16="http://schemas.microsoft.com/office/drawing/2014/main" id="{435377DC-5914-4A17-A438-B9D8961D090F}"/>
              </a:ext>
            </a:extLst>
          </p:cNvPr>
          <p:cNvSpPr txBox="1">
            <a:spLocks/>
          </p:cNvSpPr>
          <p:nvPr/>
        </p:nvSpPr>
        <p:spPr>
          <a:xfrm>
            <a:off x="4159044" y="4438399"/>
            <a:ext cx="1622536"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audio</a:t>
            </a:r>
          </a:p>
        </p:txBody>
      </p:sp>
      <p:sp>
        <p:nvSpPr>
          <p:cNvPr id="18" name="Content Placeholder 2">
            <a:extLst>
              <a:ext uri="{FF2B5EF4-FFF2-40B4-BE49-F238E27FC236}">
                <a16:creationId xmlns:a16="http://schemas.microsoft.com/office/drawing/2014/main" id="{32087028-FD32-475C-8E3A-1C318B9260D2}"/>
              </a:ext>
            </a:extLst>
          </p:cNvPr>
          <p:cNvSpPr txBox="1">
            <a:spLocks/>
          </p:cNvSpPr>
          <p:nvPr/>
        </p:nvSpPr>
        <p:spPr>
          <a:xfrm>
            <a:off x="3887639" y="347285"/>
            <a:ext cx="2090691" cy="701110"/>
          </a:xfrm>
          <a:prstGeom prst="rect">
            <a:avLst/>
          </a:prstGeom>
          <a:solidFill>
            <a:srgbClr val="990033">
              <a:alpha val="59000"/>
            </a:srgb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00000"/>
              </a:lnSpc>
              <a:spcBef>
                <a:spcPts val="0"/>
              </a:spcBef>
              <a:buNone/>
            </a:pPr>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Λατινικά</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 name="Content Placeholder 2">
            <a:extLst>
              <a:ext uri="{FF2B5EF4-FFF2-40B4-BE49-F238E27FC236}">
                <a16:creationId xmlns:a16="http://schemas.microsoft.com/office/drawing/2014/main" id="{4D5D0766-AAE5-4476-AAC0-AEADD4BA39FD}"/>
              </a:ext>
            </a:extLst>
          </p:cNvPr>
          <p:cNvSpPr txBox="1">
            <a:spLocks/>
          </p:cNvSpPr>
          <p:nvPr/>
        </p:nvSpPr>
        <p:spPr>
          <a:xfrm>
            <a:off x="1449238" y="360990"/>
            <a:ext cx="2090691" cy="701110"/>
          </a:xfrm>
          <a:prstGeom prst="rect">
            <a:avLst/>
          </a:prstGeom>
          <a:solidFill>
            <a:srgbClr val="990033">
              <a:alpha val="59000"/>
            </a:srgb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00000"/>
              </a:lnSpc>
              <a:spcBef>
                <a:spcPts val="0"/>
              </a:spcBef>
              <a:buNone/>
            </a:pPr>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Ελληνικά</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0" name="Content Placeholder 2">
            <a:extLst>
              <a:ext uri="{FF2B5EF4-FFF2-40B4-BE49-F238E27FC236}">
                <a16:creationId xmlns:a16="http://schemas.microsoft.com/office/drawing/2014/main" id="{EA257DD2-2C97-4137-8BF2-2E28AB2F1548}"/>
              </a:ext>
            </a:extLst>
          </p:cNvPr>
          <p:cNvSpPr txBox="1">
            <a:spLocks/>
          </p:cNvSpPr>
          <p:nvPr/>
        </p:nvSpPr>
        <p:spPr>
          <a:xfrm>
            <a:off x="6345614" y="325992"/>
            <a:ext cx="4590633" cy="701110"/>
          </a:xfrm>
          <a:prstGeom prst="rect">
            <a:avLst/>
          </a:prstGeom>
          <a:solidFill>
            <a:srgbClr val="990033">
              <a:alpha val="59000"/>
            </a:srgb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00000"/>
              </a:lnSpc>
              <a:spcBef>
                <a:spcPts val="0"/>
              </a:spcBef>
              <a:buNone/>
            </a:pPr>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Λατινογενείς γλώσσες</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Arrow: Right 3">
            <a:extLst>
              <a:ext uri="{FF2B5EF4-FFF2-40B4-BE49-F238E27FC236}">
                <a16:creationId xmlns:a16="http://schemas.microsoft.com/office/drawing/2014/main" id="{E7A16914-B777-43D6-B98B-52B2E6DC192C}"/>
              </a:ext>
            </a:extLst>
          </p:cNvPr>
          <p:cNvSpPr/>
          <p:nvPr/>
        </p:nvSpPr>
        <p:spPr>
          <a:xfrm>
            <a:off x="6186108" y="1368227"/>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Arrow: Right 21">
            <a:extLst>
              <a:ext uri="{FF2B5EF4-FFF2-40B4-BE49-F238E27FC236}">
                <a16:creationId xmlns:a16="http://schemas.microsoft.com/office/drawing/2014/main" id="{CC40416A-8360-4CBA-B35C-AE2B87D116CB}"/>
              </a:ext>
            </a:extLst>
          </p:cNvPr>
          <p:cNvSpPr/>
          <p:nvPr/>
        </p:nvSpPr>
        <p:spPr>
          <a:xfrm>
            <a:off x="6432125" y="3542473"/>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Arrow: Right 25">
            <a:extLst>
              <a:ext uri="{FF2B5EF4-FFF2-40B4-BE49-F238E27FC236}">
                <a16:creationId xmlns:a16="http://schemas.microsoft.com/office/drawing/2014/main" id="{56DC3CCE-4CE3-4A56-8C76-899BED1A21D1}"/>
              </a:ext>
            </a:extLst>
          </p:cNvPr>
          <p:cNvSpPr/>
          <p:nvPr/>
        </p:nvSpPr>
        <p:spPr>
          <a:xfrm>
            <a:off x="6455957" y="4604224"/>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Content Placeholder 2">
            <a:extLst>
              <a:ext uri="{FF2B5EF4-FFF2-40B4-BE49-F238E27FC236}">
                <a16:creationId xmlns:a16="http://schemas.microsoft.com/office/drawing/2014/main" id="{83CC9519-D2A1-40C9-81EC-EAE24E79B04E}"/>
              </a:ext>
            </a:extLst>
          </p:cNvPr>
          <p:cNvSpPr txBox="1">
            <a:spLocks/>
          </p:cNvSpPr>
          <p:nvPr/>
        </p:nvSpPr>
        <p:spPr>
          <a:xfrm>
            <a:off x="7202263" y="4367800"/>
            <a:ext cx="5102090" cy="10334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a:solidFill>
                  <a:srgbClr val="990033"/>
                </a:solidFill>
                <a:latin typeface="Calibri" panose="020F0502020204030204" pitchFamily="34" charset="0"/>
                <a:cs typeface="Calibri" panose="020F0502020204030204" pitchFamily="34" charset="0"/>
              </a:rPr>
              <a:t>audition</a:t>
            </a:r>
            <a:r>
              <a:rPr lang="el-GR" dirty="0">
                <a:solidFill>
                  <a:srgbClr val="111111"/>
                </a:solidFill>
                <a:latin typeface="Calibri" panose="020F0502020204030204" pitchFamily="34" charset="0"/>
                <a:cs typeface="Calibri" panose="020F0502020204030204" pitchFamily="34" charset="0"/>
              </a:rPr>
              <a:t> (αγγλ.)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ακοή</a:t>
            </a:r>
            <a:endParaRPr lang="el-GR" b="1" dirty="0">
              <a:solidFill>
                <a:srgbClr val="990033"/>
              </a:solidFill>
              <a:latin typeface="Calibri" panose="020F0502020204030204" pitchFamily="34" charset="0"/>
              <a:cs typeface="Calibri" panose="020F0502020204030204" pitchFamily="34" charset="0"/>
            </a:endParaRPr>
          </a:p>
          <a:p>
            <a:pPr marL="0" indent="0">
              <a:lnSpc>
                <a:spcPct val="100000"/>
              </a:lnSpc>
              <a:spcBef>
                <a:spcPts val="0"/>
              </a:spcBef>
              <a:buFont typeface="Arial" panose="020B0604020202020204" pitchFamily="34" charset="0"/>
              <a:buNone/>
            </a:pPr>
            <a:r>
              <a:rPr lang="en-US" b="1" dirty="0">
                <a:solidFill>
                  <a:srgbClr val="990033"/>
                </a:solidFill>
                <a:latin typeface="Calibri" panose="020F0502020204030204" pitchFamily="34" charset="0"/>
                <a:cs typeface="Calibri" panose="020F0502020204030204" pitchFamily="34" charset="0"/>
              </a:rPr>
              <a:t>auditory </a:t>
            </a:r>
            <a:r>
              <a:rPr lang="el-GR" dirty="0">
                <a:solidFill>
                  <a:schemeClr val="bg1"/>
                </a:solidFill>
                <a:latin typeface="Calibri" panose="020F0502020204030204" pitchFamily="34" charset="0"/>
                <a:cs typeface="Calibri" panose="020F0502020204030204" pitchFamily="34" charset="0"/>
              </a:rPr>
              <a:t>(αγγλ.) </a:t>
            </a:r>
            <a:r>
              <a:rPr lang="el-GR" dirty="0">
                <a:solidFill>
                  <a:schemeClr val="bg1"/>
                </a:solidFill>
                <a:latin typeface="Calibri" panose="020F0502020204030204" pitchFamily="34" charset="0"/>
                <a:cs typeface="Calibri" panose="020F0502020204030204" pitchFamily="34" charset="0"/>
                <a:sym typeface="Wingdings" panose="05000000000000000000" pitchFamily="2" charset="2"/>
              </a:rPr>
              <a:t> ακουστικός</a:t>
            </a:r>
            <a:endParaRPr lang="el-GR" dirty="0">
              <a:solidFill>
                <a:schemeClr val="bg1"/>
              </a:solidFill>
              <a:latin typeface="Calibri" panose="020F0502020204030204" pitchFamily="34" charset="0"/>
              <a:cs typeface="Calibri" panose="020F0502020204030204" pitchFamily="34" charset="0"/>
            </a:endParaRPr>
          </a:p>
        </p:txBody>
      </p:sp>
      <p:sp>
        <p:nvSpPr>
          <p:cNvPr id="29" name="Content Placeholder 2">
            <a:extLst>
              <a:ext uri="{FF2B5EF4-FFF2-40B4-BE49-F238E27FC236}">
                <a16:creationId xmlns:a16="http://schemas.microsoft.com/office/drawing/2014/main" id="{89FEA071-41E7-4B66-8DC4-42658400E258}"/>
              </a:ext>
            </a:extLst>
          </p:cNvPr>
          <p:cNvSpPr txBox="1">
            <a:spLocks/>
          </p:cNvSpPr>
          <p:nvPr/>
        </p:nvSpPr>
        <p:spPr>
          <a:xfrm>
            <a:off x="7108535" y="1335204"/>
            <a:ext cx="5083465" cy="9035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a:solidFill>
                  <a:srgbClr val="990033"/>
                </a:solidFill>
                <a:latin typeface="Calibri" panose="020F0502020204030204" pitchFamily="34" charset="0"/>
                <a:cs typeface="Calibri" panose="020F0502020204030204" pitchFamily="34" charset="0"/>
              </a:rPr>
              <a:t>copious</a:t>
            </a:r>
            <a:r>
              <a:rPr lang="el-GR" dirty="0">
                <a:solidFill>
                  <a:srgbClr val="111111"/>
                </a:solidFill>
                <a:latin typeface="Calibri" panose="020F0502020204030204" pitchFamily="34" charset="0"/>
                <a:cs typeface="Calibri" panose="020F0502020204030204" pitchFamily="34" charset="0"/>
              </a:rPr>
              <a:t> (αγγλ.)</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άφθονος</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p>
          <a:p>
            <a:pPr marL="0" indent="0">
              <a:lnSpc>
                <a:spcPct val="100000"/>
              </a:lnSpc>
              <a:spcBef>
                <a:spcPts val="0"/>
              </a:spcBef>
              <a:buNone/>
            </a:pPr>
            <a:r>
              <a:rPr lang="en-US" b="1" dirty="0">
                <a:solidFill>
                  <a:srgbClr val="990033"/>
                </a:solidFill>
                <a:latin typeface="Calibri" panose="020F0502020204030204" pitchFamily="34" charset="0"/>
                <a:cs typeface="Calibri" panose="020F0502020204030204" pitchFamily="34" charset="0"/>
              </a:rPr>
              <a:t>copiously</a:t>
            </a:r>
            <a:r>
              <a:rPr lang="el-GR" dirty="0">
                <a:solidFill>
                  <a:srgbClr val="111111"/>
                </a:solidFill>
                <a:latin typeface="Calibri" panose="020F0502020204030204" pitchFamily="34" charset="0"/>
                <a:cs typeface="Calibri" panose="020F0502020204030204" pitchFamily="34" charset="0"/>
              </a:rPr>
              <a:t> (αγγλ.)</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άφθονα</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p>
          <a:p>
            <a:pPr marL="0" indent="0">
              <a:lnSpc>
                <a:spcPct val="100000"/>
              </a:lnSpc>
              <a:spcBef>
                <a:spcPts val="0"/>
              </a:spcBef>
              <a:buFont typeface="Arial" panose="020B0604020202020204" pitchFamily="34" charset="0"/>
              <a:buNone/>
            </a:pPr>
            <a:endParaRPr lang="el-GR" b="1" dirty="0">
              <a:solidFill>
                <a:srgbClr val="990033"/>
              </a:solidFill>
              <a:latin typeface="Calibri" panose="020F0502020204030204" pitchFamily="34" charset="0"/>
              <a:cs typeface="Calibri" panose="020F0502020204030204" pitchFamily="34" charset="0"/>
            </a:endParaRPr>
          </a:p>
        </p:txBody>
      </p:sp>
      <p:sp>
        <p:nvSpPr>
          <p:cNvPr id="30" name="Content Placeholder 2">
            <a:extLst>
              <a:ext uri="{FF2B5EF4-FFF2-40B4-BE49-F238E27FC236}">
                <a16:creationId xmlns:a16="http://schemas.microsoft.com/office/drawing/2014/main" id="{4A7314DC-EBD7-4705-BA46-4C8770D67C1C}"/>
              </a:ext>
            </a:extLst>
          </p:cNvPr>
          <p:cNvSpPr txBox="1">
            <a:spLocks/>
          </p:cNvSpPr>
          <p:nvPr/>
        </p:nvSpPr>
        <p:spPr>
          <a:xfrm>
            <a:off x="7108535" y="2462762"/>
            <a:ext cx="4819659" cy="6167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a:solidFill>
                  <a:srgbClr val="990033"/>
                </a:solidFill>
                <a:latin typeface="Calibri" panose="020F0502020204030204" pitchFamily="34" charset="0"/>
                <a:cs typeface="Calibri" panose="020F0502020204030204" pitchFamily="34" charset="0"/>
              </a:rPr>
              <a:t>profligate</a:t>
            </a:r>
            <a:r>
              <a:rPr lang="el-GR" dirty="0">
                <a:solidFill>
                  <a:srgbClr val="111111"/>
                </a:solidFill>
                <a:latin typeface="Calibri" panose="020F0502020204030204" pitchFamily="34" charset="0"/>
                <a:cs typeface="Calibri" panose="020F0502020204030204" pitchFamily="34" charset="0"/>
              </a:rPr>
              <a:t> (αγγλ.)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ανήθικος</a:t>
            </a:r>
            <a:endParaRPr lang="en-US" dirty="0">
              <a:solidFill>
                <a:srgbClr val="111111"/>
              </a:solidFill>
              <a:latin typeface="Calibri" panose="020F0502020204030204" pitchFamily="34" charset="0"/>
              <a:cs typeface="Calibri" panose="020F0502020204030204" pitchFamily="34" charset="0"/>
              <a:sym typeface="Wingdings" panose="05000000000000000000" pitchFamily="2" charset="2"/>
            </a:endParaRPr>
          </a:p>
          <a:p>
            <a:pPr marL="0" indent="0">
              <a:lnSpc>
                <a:spcPct val="100000"/>
              </a:lnSpc>
              <a:spcBef>
                <a:spcPts val="0"/>
              </a:spcBef>
              <a:buFont typeface="Arial" panose="020B0604020202020204" pitchFamily="34" charset="0"/>
              <a:buNone/>
            </a:pPr>
            <a:endParaRPr lang="el-GR" b="1" dirty="0">
              <a:solidFill>
                <a:srgbClr val="990033"/>
              </a:solidFill>
              <a:latin typeface="Calibri" panose="020F0502020204030204" pitchFamily="34" charset="0"/>
              <a:cs typeface="Calibri" panose="020F0502020204030204" pitchFamily="34" charset="0"/>
            </a:endParaRPr>
          </a:p>
        </p:txBody>
      </p:sp>
      <p:sp>
        <p:nvSpPr>
          <p:cNvPr id="31" name="Content Placeholder 2">
            <a:extLst>
              <a:ext uri="{FF2B5EF4-FFF2-40B4-BE49-F238E27FC236}">
                <a16:creationId xmlns:a16="http://schemas.microsoft.com/office/drawing/2014/main" id="{1B8E10D8-9370-4D5D-ABE4-B8DFC4F55861}"/>
              </a:ext>
            </a:extLst>
          </p:cNvPr>
          <p:cNvSpPr txBox="1">
            <a:spLocks/>
          </p:cNvSpPr>
          <p:nvPr/>
        </p:nvSpPr>
        <p:spPr>
          <a:xfrm>
            <a:off x="7175847" y="3516891"/>
            <a:ext cx="4832076" cy="486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solidFill>
                  <a:srgbClr val="990033"/>
                </a:solidFill>
                <a:latin typeface="Calibri" panose="020F0502020204030204" pitchFamily="34" charset="0"/>
                <a:cs typeface="Calibri" panose="020F0502020204030204" pitchFamily="34" charset="0"/>
              </a:rPr>
              <a:t>delete</a:t>
            </a:r>
            <a:r>
              <a:rPr lang="el-GR" dirty="0">
                <a:solidFill>
                  <a:srgbClr val="111111"/>
                </a:solidFill>
                <a:latin typeface="Calibri" panose="020F0502020204030204" pitchFamily="34" charset="0"/>
                <a:cs typeface="Calibri" panose="020F0502020204030204" pitchFamily="34" charset="0"/>
              </a:rPr>
              <a:t> (αγγλ.)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 διαγράφω</a:t>
            </a:r>
            <a:endParaRPr lang="en-US" dirty="0">
              <a:solidFill>
                <a:srgbClr val="111111"/>
              </a:solidFill>
              <a:latin typeface="Calibri" panose="020F0502020204030204" pitchFamily="34" charset="0"/>
              <a:cs typeface="Calibri" panose="020F0502020204030204" pitchFamily="34" charset="0"/>
              <a:sym typeface="Wingdings" panose="05000000000000000000" pitchFamily="2" charset="2"/>
            </a:endParaRPr>
          </a:p>
        </p:txBody>
      </p:sp>
      <p:sp>
        <p:nvSpPr>
          <p:cNvPr id="32" name="Arrow: Right 31">
            <a:extLst>
              <a:ext uri="{FF2B5EF4-FFF2-40B4-BE49-F238E27FC236}">
                <a16:creationId xmlns:a16="http://schemas.microsoft.com/office/drawing/2014/main" id="{F8A3D955-83DC-49F9-8590-AF7ECAA2B8F3}"/>
              </a:ext>
            </a:extLst>
          </p:cNvPr>
          <p:cNvSpPr/>
          <p:nvPr/>
        </p:nvSpPr>
        <p:spPr>
          <a:xfrm>
            <a:off x="6186108" y="2507613"/>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Arrow: Right 23">
            <a:extLst>
              <a:ext uri="{FF2B5EF4-FFF2-40B4-BE49-F238E27FC236}">
                <a16:creationId xmlns:a16="http://schemas.microsoft.com/office/drawing/2014/main" id="{B34A1EBC-CD46-4D3B-937E-8C1D7E0CFECF}"/>
              </a:ext>
            </a:extLst>
          </p:cNvPr>
          <p:cNvSpPr/>
          <p:nvPr/>
        </p:nvSpPr>
        <p:spPr>
          <a:xfrm rot="10800000">
            <a:off x="2890281" y="1335204"/>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Content Placeholder 2">
            <a:extLst>
              <a:ext uri="{FF2B5EF4-FFF2-40B4-BE49-F238E27FC236}">
                <a16:creationId xmlns:a16="http://schemas.microsoft.com/office/drawing/2014/main" id="{AB3BA2D0-0D74-4E71-B60B-43508F6B1E82}"/>
              </a:ext>
            </a:extLst>
          </p:cNvPr>
          <p:cNvSpPr txBox="1">
            <a:spLocks/>
          </p:cNvSpPr>
          <p:nvPr/>
        </p:nvSpPr>
        <p:spPr>
          <a:xfrm>
            <a:off x="883331" y="1352989"/>
            <a:ext cx="1906364" cy="5892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l-GR" b="1" dirty="0">
                <a:solidFill>
                  <a:srgbClr val="990033"/>
                </a:solidFill>
                <a:latin typeface="Calibri" panose="020F0502020204030204" pitchFamily="34" charset="0"/>
                <a:cs typeface="Calibri" panose="020F0502020204030204" pitchFamily="34" charset="0"/>
              </a:rPr>
              <a:t>φωτοκόπια</a:t>
            </a:r>
          </a:p>
        </p:txBody>
      </p:sp>
      <p:sp>
        <p:nvSpPr>
          <p:cNvPr id="35" name="Content Placeholder 2">
            <a:extLst>
              <a:ext uri="{FF2B5EF4-FFF2-40B4-BE49-F238E27FC236}">
                <a16:creationId xmlns:a16="http://schemas.microsoft.com/office/drawing/2014/main" id="{C3198545-CC41-4EEE-8757-D3EE43E03A61}"/>
              </a:ext>
            </a:extLst>
          </p:cNvPr>
          <p:cNvSpPr txBox="1">
            <a:spLocks/>
          </p:cNvSpPr>
          <p:nvPr/>
        </p:nvSpPr>
        <p:spPr>
          <a:xfrm>
            <a:off x="4406950" y="5513178"/>
            <a:ext cx="1483920"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ager</a:t>
            </a:r>
          </a:p>
        </p:txBody>
      </p:sp>
      <p:sp>
        <p:nvSpPr>
          <p:cNvPr id="36" name="Arrow: Right 35">
            <a:extLst>
              <a:ext uri="{FF2B5EF4-FFF2-40B4-BE49-F238E27FC236}">
                <a16:creationId xmlns:a16="http://schemas.microsoft.com/office/drawing/2014/main" id="{FFE592F7-5B53-4E30-B84E-0B416D14FDD7}"/>
              </a:ext>
            </a:extLst>
          </p:cNvPr>
          <p:cNvSpPr/>
          <p:nvPr/>
        </p:nvSpPr>
        <p:spPr>
          <a:xfrm>
            <a:off x="6249478" y="5654109"/>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Content Placeholder 2">
            <a:extLst>
              <a:ext uri="{FF2B5EF4-FFF2-40B4-BE49-F238E27FC236}">
                <a16:creationId xmlns:a16="http://schemas.microsoft.com/office/drawing/2014/main" id="{7D3A15E3-D06B-450F-95E7-825C0B5CE797}"/>
              </a:ext>
            </a:extLst>
          </p:cNvPr>
          <p:cNvSpPr txBox="1">
            <a:spLocks/>
          </p:cNvSpPr>
          <p:nvPr/>
        </p:nvSpPr>
        <p:spPr>
          <a:xfrm>
            <a:off x="7151878" y="5601670"/>
            <a:ext cx="5102090" cy="682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a:solidFill>
                  <a:srgbClr val="990033"/>
                </a:solidFill>
                <a:latin typeface="Calibri" panose="020F0502020204030204" pitchFamily="34" charset="0"/>
                <a:cs typeface="Calibri" panose="020F0502020204030204" pitchFamily="34" charset="0"/>
              </a:rPr>
              <a:t>agriculture</a:t>
            </a:r>
            <a:r>
              <a:rPr lang="el-GR" dirty="0">
                <a:solidFill>
                  <a:srgbClr val="111111"/>
                </a:solidFill>
                <a:latin typeface="Calibri" panose="020F0502020204030204" pitchFamily="34" charset="0"/>
                <a:cs typeface="Calibri" panose="020F0502020204030204" pitchFamily="34" charset="0"/>
              </a:rPr>
              <a:t> (αγγλ.)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γεωργία</a:t>
            </a:r>
            <a:endParaRPr lang="en-US" dirty="0">
              <a:solidFill>
                <a:srgbClr val="111111"/>
              </a:solidFill>
              <a:latin typeface="Calibri" panose="020F0502020204030204" pitchFamily="34" charset="0"/>
              <a:cs typeface="Calibri" panose="020F0502020204030204" pitchFamily="34" charset="0"/>
              <a:sym typeface="Wingdings" panose="05000000000000000000" pitchFamily="2" charset="2"/>
            </a:endParaRPr>
          </a:p>
          <a:p>
            <a:pPr marL="0" indent="0">
              <a:lnSpc>
                <a:spcPct val="100000"/>
              </a:lnSpc>
              <a:spcBef>
                <a:spcPts val="0"/>
              </a:spcBef>
              <a:buNone/>
            </a:pPr>
            <a:r>
              <a:rPr lang="en-US" b="1" dirty="0">
                <a:solidFill>
                  <a:srgbClr val="990033"/>
                </a:solidFill>
                <a:latin typeface="Calibri" panose="020F0502020204030204" pitchFamily="34" charset="0"/>
                <a:cs typeface="Calibri" panose="020F0502020204030204" pitchFamily="34" charset="0"/>
              </a:rPr>
              <a:t>agricultural</a:t>
            </a:r>
            <a:r>
              <a:rPr lang="el-GR"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γεωργικός</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p>
          <a:p>
            <a:pPr marL="0" indent="0">
              <a:lnSpc>
                <a:spcPct val="100000"/>
              </a:lnSpc>
              <a:spcBef>
                <a:spcPts val="0"/>
              </a:spcBef>
              <a:buFont typeface="Arial" panose="020B0604020202020204" pitchFamily="34" charset="0"/>
              <a:buNone/>
            </a:pPr>
            <a:endParaRPr lang="el-GR" dirty="0">
              <a:solidFill>
                <a:schemeClr val="bg1"/>
              </a:solidFill>
              <a:latin typeface="Calibri" panose="020F0502020204030204" pitchFamily="34" charset="0"/>
              <a:cs typeface="Calibri" panose="020F0502020204030204" pitchFamily="34" charset="0"/>
            </a:endParaRPr>
          </a:p>
        </p:txBody>
      </p:sp>
      <p:sp>
        <p:nvSpPr>
          <p:cNvPr id="38" name="Arrow: Right 37">
            <a:extLst>
              <a:ext uri="{FF2B5EF4-FFF2-40B4-BE49-F238E27FC236}">
                <a16:creationId xmlns:a16="http://schemas.microsoft.com/office/drawing/2014/main" id="{5E3FAC63-6AE6-470A-9719-9E4EED0A7DF1}"/>
              </a:ext>
            </a:extLst>
          </p:cNvPr>
          <p:cNvSpPr/>
          <p:nvPr/>
        </p:nvSpPr>
        <p:spPr>
          <a:xfrm rot="10800000">
            <a:off x="3251435" y="4604224"/>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Content Placeholder 2">
            <a:extLst>
              <a:ext uri="{FF2B5EF4-FFF2-40B4-BE49-F238E27FC236}">
                <a16:creationId xmlns:a16="http://schemas.microsoft.com/office/drawing/2014/main" id="{A61C218C-84F9-4E04-A3D6-046ED1C69C8C}"/>
              </a:ext>
            </a:extLst>
          </p:cNvPr>
          <p:cNvSpPr txBox="1">
            <a:spLocks/>
          </p:cNvSpPr>
          <p:nvPr/>
        </p:nvSpPr>
        <p:spPr>
          <a:xfrm>
            <a:off x="1160206" y="4604223"/>
            <a:ext cx="1730075" cy="7970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l-GR" b="1" dirty="0">
                <a:solidFill>
                  <a:srgbClr val="990033"/>
                </a:solidFill>
                <a:latin typeface="Calibri" panose="020F0502020204030204" pitchFamily="34" charset="0"/>
                <a:cs typeface="Calibri" panose="020F0502020204030204" pitchFamily="34" charset="0"/>
              </a:rPr>
              <a:t>οντισιόν</a:t>
            </a:r>
          </a:p>
        </p:txBody>
      </p:sp>
      <p:sp>
        <p:nvSpPr>
          <p:cNvPr id="40" name="Arrow: Right 39">
            <a:extLst>
              <a:ext uri="{FF2B5EF4-FFF2-40B4-BE49-F238E27FC236}">
                <a16:creationId xmlns:a16="http://schemas.microsoft.com/office/drawing/2014/main" id="{1E07C5C6-A759-4465-B8E4-6F8332A4C3B6}"/>
              </a:ext>
            </a:extLst>
          </p:cNvPr>
          <p:cNvSpPr/>
          <p:nvPr/>
        </p:nvSpPr>
        <p:spPr>
          <a:xfrm rot="10800000">
            <a:off x="3517881" y="5640865"/>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Content Placeholder 2">
            <a:extLst>
              <a:ext uri="{FF2B5EF4-FFF2-40B4-BE49-F238E27FC236}">
                <a16:creationId xmlns:a16="http://schemas.microsoft.com/office/drawing/2014/main" id="{E07CBE60-723E-4E51-91D5-5FE75DDB0BEA}"/>
              </a:ext>
            </a:extLst>
          </p:cNvPr>
          <p:cNvSpPr txBox="1">
            <a:spLocks/>
          </p:cNvSpPr>
          <p:nvPr/>
        </p:nvSpPr>
        <p:spPr>
          <a:xfrm>
            <a:off x="0" y="5489774"/>
            <a:ext cx="3763412" cy="11158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l-GR" b="1" dirty="0">
                <a:solidFill>
                  <a:srgbClr val="990033"/>
                </a:solidFill>
                <a:latin typeface="Calibri" panose="020F0502020204030204" pitchFamily="34" charset="0"/>
                <a:cs typeface="Calibri" panose="020F0502020204030204" pitchFamily="34" charset="0"/>
              </a:rPr>
              <a:t>αγρός, αγροτικός, αγροτεμάχιο</a:t>
            </a:r>
            <a:r>
              <a:rPr lang="en-US" b="1" dirty="0">
                <a:solidFill>
                  <a:srgbClr val="990033"/>
                </a:solidFill>
                <a:latin typeface="Calibri" panose="020F0502020204030204" pitchFamily="34" charset="0"/>
                <a:cs typeface="Calibri" panose="020F0502020204030204" pitchFamily="34" charset="0"/>
              </a:rPr>
              <a:t>, </a:t>
            </a:r>
            <a:r>
              <a:rPr lang="el-GR" b="1" dirty="0">
                <a:solidFill>
                  <a:srgbClr val="990033"/>
                </a:solidFill>
                <a:latin typeface="Calibri" panose="020F0502020204030204" pitchFamily="34" charset="0"/>
                <a:cs typeface="Calibri" panose="020F0502020204030204" pitchFamily="34" charset="0"/>
              </a:rPr>
              <a:t>αγρότης</a:t>
            </a:r>
          </a:p>
        </p:txBody>
      </p:sp>
    </p:spTree>
    <p:extLst>
      <p:ext uri="{BB962C8B-B14F-4D97-AF65-F5344CB8AC3E}">
        <p14:creationId xmlns:p14="http://schemas.microsoft.com/office/powerpoint/2010/main" val="13935259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9">
                                            <p:txEl>
                                              <p:pRg st="0" end="0"/>
                                            </p:txEl>
                                          </p:spTgt>
                                        </p:tgtEl>
                                        <p:attrNameLst>
                                          <p:attrName>style.visibility</p:attrName>
                                        </p:attrNameLst>
                                      </p:cBhvr>
                                      <p:to>
                                        <p:strVal val="visible"/>
                                      </p:to>
                                    </p:set>
                                    <p:animEffect transition="in" filter="wipe(left)">
                                      <p:cBhvr>
                                        <p:cTn id="35" dur="500"/>
                                        <p:tgtEl>
                                          <p:spTgt spid="2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9">
                                            <p:txEl>
                                              <p:pRg st="1" end="1"/>
                                            </p:txEl>
                                          </p:spTgt>
                                        </p:tgtEl>
                                        <p:attrNameLst>
                                          <p:attrName>style.visibility</p:attrName>
                                        </p:attrNameLst>
                                      </p:cBhvr>
                                      <p:to>
                                        <p:strVal val="visible"/>
                                      </p:to>
                                    </p:set>
                                    <p:animEffect transition="in" filter="wipe(left)">
                                      <p:cBhvr>
                                        <p:cTn id="40" dur="500"/>
                                        <p:tgtEl>
                                          <p:spTgt spid="2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right)">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8">
                                            <p:txEl>
                                              <p:pRg st="0" end="0"/>
                                            </p:txEl>
                                          </p:spTgt>
                                        </p:tgtEl>
                                        <p:attrNameLst>
                                          <p:attrName>style.visibility</p:attrName>
                                        </p:attrNameLst>
                                      </p:cBhvr>
                                      <p:to>
                                        <p:strVal val="visible"/>
                                      </p:to>
                                    </p:set>
                                    <p:animEffect transition="in" filter="wipe(left)">
                                      <p:cBhvr>
                                        <p:cTn id="50" dur="500"/>
                                        <p:tgtEl>
                                          <p:spTgt spid="2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0">
                                            <p:txEl>
                                              <p:pRg st="0" end="0"/>
                                            </p:txEl>
                                          </p:spTgt>
                                        </p:tgtEl>
                                        <p:attrNameLst>
                                          <p:attrName>style.visibility</p:attrName>
                                        </p:attrNameLst>
                                      </p:cBhvr>
                                      <p:to>
                                        <p:strVal val="visible"/>
                                      </p:to>
                                    </p:set>
                                    <p:animEffect transition="in" filter="wipe(left)">
                                      <p:cBhvr>
                                        <p:cTn id="65" dur="500"/>
                                        <p:tgtEl>
                                          <p:spTgt spid="30">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left)">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31">
                                            <p:txEl>
                                              <p:pRg st="0" end="0"/>
                                            </p:txEl>
                                          </p:spTgt>
                                        </p:tgtEl>
                                        <p:attrNameLst>
                                          <p:attrName>style.visibility</p:attrName>
                                        </p:attrNameLst>
                                      </p:cBhvr>
                                      <p:to>
                                        <p:strVal val="visible"/>
                                      </p:to>
                                    </p:set>
                                    <p:animEffect transition="in" filter="wipe(left)">
                                      <p:cBhvr>
                                        <p:cTn id="80" dur="500"/>
                                        <p:tgtEl>
                                          <p:spTgt spid="31">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wipe(left)">
                                      <p:cBhvr>
                                        <p:cTn id="85" dur="500"/>
                                        <p:tgtEl>
                                          <p:spTgt spid="1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wipe(left)">
                                      <p:cBhvr>
                                        <p:cTn id="90" dur="500"/>
                                        <p:tgtEl>
                                          <p:spTgt spid="26"/>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7">
                                            <p:txEl>
                                              <p:pRg st="0" end="0"/>
                                            </p:txEl>
                                          </p:spTgt>
                                        </p:tgtEl>
                                        <p:attrNameLst>
                                          <p:attrName>style.visibility</p:attrName>
                                        </p:attrNameLst>
                                      </p:cBhvr>
                                      <p:to>
                                        <p:strVal val="visible"/>
                                      </p:to>
                                    </p:set>
                                    <p:animEffect transition="in" filter="wipe(left)">
                                      <p:cBhvr>
                                        <p:cTn id="95" dur="500"/>
                                        <p:tgtEl>
                                          <p:spTgt spid="27">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7">
                                            <p:txEl>
                                              <p:pRg st="1" end="1"/>
                                            </p:txEl>
                                          </p:spTgt>
                                        </p:tgtEl>
                                        <p:attrNameLst>
                                          <p:attrName>style.visibility</p:attrName>
                                        </p:attrNameLst>
                                      </p:cBhvr>
                                      <p:to>
                                        <p:strVal val="visible"/>
                                      </p:to>
                                    </p:set>
                                    <p:animEffect transition="in" filter="wipe(left)">
                                      <p:cBhvr>
                                        <p:cTn id="100" dur="500"/>
                                        <p:tgtEl>
                                          <p:spTgt spid="27">
                                            <p:txEl>
                                              <p:pRg st="1" end="1"/>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wipe(left)">
                                      <p:cBhvr>
                                        <p:cTn id="105" dur="500"/>
                                        <p:tgtEl>
                                          <p:spTgt spid="35"/>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wipe(left)">
                                      <p:cBhvr>
                                        <p:cTn id="110" dur="500"/>
                                        <p:tgtEl>
                                          <p:spTgt spid="36"/>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37">
                                            <p:txEl>
                                              <p:pRg st="0" end="0"/>
                                            </p:txEl>
                                          </p:spTgt>
                                        </p:tgtEl>
                                        <p:attrNameLst>
                                          <p:attrName>style.visibility</p:attrName>
                                        </p:attrNameLst>
                                      </p:cBhvr>
                                      <p:to>
                                        <p:strVal val="visible"/>
                                      </p:to>
                                    </p:set>
                                    <p:animEffect transition="in" filter="wipe(left)">
                                      <p:cBhvr>
                                        <p:cTn id="115" dur="500"/>
                                        <p:tgtEl>
                                          <p:spTgt spid="37">
                                            <p:txEl>
                                              <p:pRg st="0" end="0"/>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37">
                                            <p:txEl>
                                              <p:pRg st="1" end="1"/>
                                            </p:txEl>
                                          </p:spTgt>
                                        </p:tgtEl>
                                        <p:attrNameLst>
                                          <p:attrName>style.visibility</p:attrName>
                                        </p:attrNameLst>
                                      </p:cBhvr>
                                      <p:to>
                                        <p:strVal val="visible"/>
                                      </p:to>
                                    </p:set>
                                    <p:animEffect transition="in" filter="wipe(left)">
                                      <p:cBhvr>
                                        <p:cTn id="120" dur="500"/>
                                        <p:tgtEl>
                                          <p:spTgt spid="37">
                                            <p:txEl>
                                              <p:pRg st="1" end="1"/>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2" fill="hold" grpId="0" nodeType="click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wipe(right)">
                                      <p:cBhvr>
                                        <p:cTn id="125" dur="500"/>
                                        <p:tgtEl>
                                          <p:spTgt spid="38"/>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39">
                                            <p:txEl>
                                              <p:pRg st="0" end="0"/>
                                            </p:txEl>
                                          </p:spTgt>
                                        </p:tgtEl>
                                        <p:attrNameLst>
                                          <p:attrName>style.visibility</p:attrName>
                                        </p:attrNameLst>
                                      </p:cBhvr>
                                      <p:to>
                                        <p:strVal val="visible"/>
                                      </p:to>
                                    </p:set>
                                    <p:animEffect transition="in" filter="wipe(left)">
                                      <p:cBhvr>
                                        <p:cTn id="130" dur="500"/>
                                        <p:tgtEl>
                                          <p:spTgt spid="39">
                                            <p:txEl>
                                              <p:pRg st="0" end="0"/>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2" fill="hold" grpId="0" nodeType="clickEffect">
                                  <p:stCondLst>
                                    <p:cond delay="0"/>
                                  </p:stCondLst>
                                  <p:childTnLst>
                                    <p:set>
                                      <p:cBhvr>
                                        <p:cTn id="134" dur="1" fill="hold">
                                          <p:stCondLst>
                                            <p:cond delay="0"/>
                                          </p:stCondLst>
                                        </p:cTn>
                                        <p:tgtEl>
                                          <p:spTgt spid="40"/>
                                        </p:tgtEl>
                                        <p:attrNameLst>
                                          <p:attrName>style.visibility</p:attrName>
                                        </p:attrNameLst>
                                      </p:cBhvr>
                                      <p:to>
                                        <p:strVal val="visible"/>
                                      </p:to>
                                    </p:set>
                                    <p:animEffect transition="in" filter="wipe(right)">
                                      <p:cBhvr>
                                        <p:cTn id="135" dur="500"/>
                                        <p:tgtEl>
                                          <p:spTgt spid="40"/>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41">
                                            <p:txEl>
                                              <p:pRg st="0" end="0"/>
                                            </p:txEl>
                                          </p:spTgt>
                                        </p:tgtEl>
                                        <p:attrNameLst>
                                          <p:attrName>style.visibility</p:attrName>
                                        </p:attrNameLst>
                                      </p:cBhvr>
                                      <p:to>
                                        <p:strVal val="visible"/>
                                      </p:to>
                                    </p:set>
                                    <p:animEffect transition="in" filter="wipe(left)">
                                      <p:cBhvr>
                                        <p:cTn id="140"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4" grpId="0" animBg="1"/>
      <p:bldP spid="18" grpId="0" animBg="1"/>
      <p:bldP spid="19" grpId="0" animBg="1"/>
      <p:bldP spid="20" grpId="0" animBg="1"/>
      <p:bldP spid="4" grpId="0" animBg="1"/>
      <p:bldP spid="22" grpId="0" animBg="1"/>
      <p:bldP spid="26" grpId="0" animBg="1"/>
      <p:bldP spid="27" grpId="0" uiExpand="1" build="p"/>
      <p:bldP spid="29" grpId="0" uiExpand="1" build="p"/>
      <p:bldP spid="30" grpId="0" uiExpand="1" build="p"/>
      <p:bldP spid="31" grpId="0" uiExpand="1" build="p"/>
      <p:bldP spid="32" grpId="0" animBg="1"/>
      <p:bldP spid="24" grpId="0" animBg="1"/>
      <p:bldP spid="28" grpId="0" build="p"/>
      <p:bldP spid="35" grpId="0" animBg="1"/>
      <p:bldP spid="36" grpId="0" animBg="1"/>
      <p:bldP spid="37" grpId="0" uiExpand="1" build="p"/>
      <p:bldP spid="38" grpId="0" animBg="1"/>
      <p:bldP spid="39" grpId="0" build="p"/>
      <p:bldP spid="40" grpId="0" animBg="1"/>
      <p:bldP spid="4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1CE4EC-18BE-4C3D-9340-2D1AA514031B}"/>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754566" y="-5591493"/>
            <a:ext cx="6962775" cy="18145762"/>
          </a:xfrm>
          <a:prstGeom prst="rect">
            <a:avLst/>
          </a:prstGeom>
        </p:spPr>
      </p:pic>
      <p:sp>
        <p:nvSpPr>
          <p:cNvPr id="6" name="Content Placeholder 2">
            <a:extLst>
              <a:ext uri="{FF2B5EF4-FFF2-40B4-BE49-F238E27FC236}">
                <a16:creationId xmlns:a16="http://schemas.microsoft.com/office/drawing/2014/main" id="{85BCB228-C446-41CC-A980-9528878424BD}"/>
              </a:ext>
            </a:extLst>
          </p:cNvPr>
          <p:cNvSpPr txBox="1">
            <a:spLocks/>
          </p:cNvSpPr>
          <p:nvPr/>
        </p:nvSpPr>
        <p:spPr>
          <a:xfrm>
            <a:off x="3649079" y="1472720"/>
            <a:ext cx="2012442" cy="132026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err="1">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expedio</a:t>
            </a:r>
            <a:endParaRPr lang="el-GR"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a:lnSpc>
                <a:spcPct val="100000"/>
              </a:lnSpc>
              <a:spcBef>
                <a:spcPts val="0"/>
              </a:spcBef>
              <a:buNone/>
            </a:pPr>
            <a:r>
              <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 + pes</a:t>
            </a:r>
          </a:p>
        </p:txBody>
      </p:sp>
      <p:sp>
        <p:nvSpPr>
          <p:cNvPr id="8" name="Content Placeholder 2">
            <a:extLst>
              <a:ext uri="{FF2B5EF4-FFF2-40B4-BE49-F238E27FC236}">
                <a16:creationId xmlns:a16="http://schemas.microsoft.com/office/drawing/2014/main" id="{956F4134-393F-4BAA-89A7-FA2CF5AA5465}"/>
              </a:ext>
            </a:extLst>
          </p:cNvPr>
          <p:cNvSpPr txBox="1">
            <a:spLocks/>
          </p:cNvSpPr>
          <p:nvPr/>
        </p:nvSpPr>
        <p:spPr>
          <a:xfrm>
            <a:off x="3536529" y="2954725"/>
            <a:ext cx="2275880" cy="137984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err="1">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compleo</a:t>
            </a:r>
            <a:r>
              <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&lt; </a:t>
            </a:r>
            <a:r>
              <a:rPr lang="en-US" sz="4000" b="1" dirty="0" err="1">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plenus</a:t>
            </a:r>
            <a:endPar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 name="Content Placeholder 2">
            <a:extLst>
              <a:ext uri="{FF2B5EF4-FFF2-40B4-BE49-F238E27FC236}">
                <a16:creationId xmlns:a16="http://schemas.microsoft.com/office/drawing/2014/main" id="{8DE590FD-35F3-4F9D-8813-7A9CA177C8C8}"/>
              </a:ext>
            </a:extLst>
          </p:cNvPr>
          <p:cNvSpPr txBox="1">
            <a:spLocks/>
          </p:cNvSpPr>
          <p:nvPr/>
        </p:nvSpPr>
        <p:spPr>
          <a:xfrm>
            <a:off x="671262" y="3322926"/>
            <a:ext cx="2459227" cy="7011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l-GR" b="1" dirty="0">
                <a:solidFill>
                  <a:srgbClr val="990033"/>
                </a:solidFill>
                <a:latin typeface="Calibri" panose="020F0502020204030204" pitchFamily="34" charset="0"/>
                <a:cs typeface="Calibri" panose="020F0502020204030204" pitchFamily="34" charset="0"/>
              </a:rPr>
              <a:t>κομπλέ</a:t>
            </a:r>
          </a:p>
        </p:txBody>
      </p:sp>
      <p:sp>
        <p:nvSpPr>
          <p:cNvPr id="11" name="Content Placeholder 2">
            <a:extLst>
              <a:ext uri="{FF2B5EF4-FFF2-40B4-BE49-F238E27FC236}">
                <a16:creationId xmlns:a16="http://schemas.microsoft.com/office/drawing/2014/main" id="{5B0AA789-2259-4C19-BF5C-4F96632596F5}"/>
              </a:ext>
            </a:extLst>
          </p:cNvPr>
          <p:cNvSpPr txBox="1">
            <a:spLocks/>
          </p:cNvSpPr>
          <p:nvPr/>
        </p:nvSpPr>
        <p:spPr>
          <a:xfrm>
            <a:off x="3576289" y="4537192"/>
            <a:ext cx="2012442"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err="1">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revoco</a:t>
            </a:r>
            <a:endPar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4" name="Content Placeholder 2">
            <a:extLst>
              <a:ext uri="{FF2B5EF4-FFF2-40B4-BE49-F238E27FC236}">
                <a16:creationId xmlns:a16="http://schemas.microsoft.com/office/drawing/2014/main" id="{435377DC-5914-4A17-A438-B9D8961D090F}"/>
              </a:ext>
            </a:extLst>
          </p:cNvPr>
          <p:cNvSpPr txBox="1">
            <a:spLocks/>
          </p:cNvSpPr>
          <p:nvPr/>
        </p:nvSpPr>
        <p:spPr>
          <a:xfrm>
            <a:off x="3467138" y="5506921"/>
            <a:ext cx="2297668"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err="1">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compono</a:t>
            </a:r>
            <a:endPar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8" name="Content Placeholder 2">
            <a:extLst>
              <a:ext uri="{FF2B5EF4-FFF2-40B4-BE49-F238E27FC236}">
                <a16:creationId xmlns:a16="http://schemas.microsoft.com/office/drawing/2014/main" id="{32087028-FD32-475C-8E3A-1C318B9260D2}"/>
              </a:ext>
            </a:extLst>
          </p:cNvPr>
          <p:cNvSpPr txBox="1">
            <a:spLocks/>
          </p:cNvSpPr>
          <p:nvPr/>
        </p:nvSpPr>
        <p:spPr>
          <a:xfrm>
            <a:off x="3629123" y="559282"/>
            <a:ext cx="2090691" cy="701110"/>
          </a:xfrm>
          <a:prstGeom prst="rect">
            <a:avLst/>
          </a:prstGeom>
          <a:solidFill>
            <a:srgbClr val="990033">
              <a:alpha val="59000"/>
            </a:srgb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00000"/>
              </a:lnSpc>
              <a:spcBef>
                <a:spcPts val="0"/>
              </a:spcBef>
              <a:buNone/>
            </a:pPr>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Λατινικά</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 name="Content Placeholder 2">
            <a:extLst>
              <a:ext uri="{FF2B5EF4-FFF2-40B4-BE49-F238E27FC236}">
                <a16:creationId xmlns:a16="http://schemas.microsoft.com/office/drawing/2014/main" id="{4D5D0766-AAE5-4476-AAC0-AEADD4BA39FD}"/>
              </a:ext>
            </a:extLst>
          </p:cNvPr>
          <p:cNvSpPr txBox="1">
            <a:spLocks/>
          </p:cNvSpPr>
          <p:nvPr/>
        </p:nvSpPr>
        <p:spPr>
          <a:xfrm>
            <a:off x="549444" y="559282"/>
            <a:ext cx="2090691" cy="701110"/>
          </a:xfrm>
          <a:prstGeom prst="rect">
            <a:avLst/>
          </a:prstGeom>
          <a:solidFill>
            <a:srgbClr val="990033">
              <a:alpha val="59000"/>
            </a:srgb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00000"/>
              </a:lnSpc>
              <a:spcBef>
                <a:spcPts val="0"/>
              </a:spcBef>
              <a:buNone/>
            </a:pPr>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Ελληνικά</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0" name="Content Placeholder 2">
            <a:extLst>
              <a:ext uri="{FF2B5EF4-FFF2-40B4-BE49-F238E27FC236}">
                <a16:creationId xmlns:a16="http://schemas.microsoft.com/office/drawing/2014/main" id="{EA257DD2-2C97-4137-8BF2-2E28AB2F1548}"/>
              </a:ext>
            </a:extLst>
          </p:cNvPr>
          <p:cNvSpPr txBox="1">
            <a:spLocks/>
          </p:cNvSpPr>
          <p:nvPr/>
        </p:nvSpPr>
        <p:spPr>
          <a:xfrm>
            <a:off x="6543465" y="554967"/>
            <a:ext cx="4590633" cy="701110"/>
          </a:xfrm>
          <a:prstGeom prst="rect">
            <a:avLst/>
          </a:prstGeom>
          <a:solidFill>
            <a:srgbClr val="990033">
              <a:alpha val="59000"/>
            </a:srgb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00000"/>
              </a:lnSpc>
              <a:spcBef>
                <a:spcPts val="0"/>
              </a:spcBef>
              <a:buNone/>
            </a:pPr>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Λατινογενείς γλώσσες</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Arrow: Right 3">
            <a:extLst>
              <a:ext uri="{FF2B5EF4-FFF2-40B4-BE49-F238E27FC236}">
                <a16:creationId xmlns:a16="http://schemas.microsoft.com/office/drawing/2014/main" id="{E7A16914-B777-43D6-B98B-52B2E6DC192C}"/>
              </a:ext>
            </a:extLst>
          </p:cNvPr>
          <p:cNvSpPr/>
          <p:nvPr/>
        </p:nvSpPr>
        <p:spPr>
          <a:xfrm>
            <a:off x="5897750" y="1879935"/>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Arrow: Right 21">
            <a:extLst>
              <a:ext uri="{FF2B5EF4-FFF2-40B4-BE49-F238E27FC236}">
                <a16:creationId xmlns:a16="http://schemas.microsoft.com/office/drawing/2014/main" id="{CC40416A-8360-4CBA-B35C-AE2B87D116CB}"/>
              </a:ext>
            </a:extLst>
          </p:cNvPr>
          <p:cNvSpPr/>
          <p:nvPr/>
        </p:nvSpPr>
        <p:spPr>
          <a:xfrm>
            <a:off x="5812409" y="4644685"/>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Arrow: Right 22">
            <a:extLst>
              <a:ext uri="{FF2B5EF4-FFF2-40B4-BE49-F238E27FC236}">
                <a16:creationId xmlns:a16="http://schemas.microsoft.com/office/drawing/2014/main" id="{5E796280-5494-4A2A-972E-469EE383AE53}"/>
              </a:ext>
            </a:extLst>
          </p:cNvPr>
          <p:cNvSpPr/>
          <p:nvPr/>
        </p:nvSpPr>
        <p:spPr>
          <a:xfrm rot="10800000">
            <a:off x="2644407" y="3318182"/>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Arrow: Right 25">
            <a:extLst>
              <a:ext uri="{FF2B5EF4-FFF2-40B4-BE49-F238E27FC236}">
                <a16:creationId xmlns:a16="http://schemas.microsoft.com/office/drawing/2014/main" id="{56DC3CCE-4CE3-4A56-8C76-899BED1A21D1}"/>
              </a:ext>
            </a:extLst>
          </p:cNvPr>
          <p:cNvSpPr/>
          <p:nvPr/>
        </p:nvSpPr>
        <p:spPr>
          <a:xfrm>
            <a:off x="5939330" y="5614414"/>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Content Placeholder 2">
            <a:extLst>
              <a:ext uri="{FF2B5EF4-FFF2-40B4-BE49-F238E27FC236}">
                <a16:creationId xmlns:a16="http://schemas.microsoft.com/office/drawing/2014/main" id="{83CC9519-D2A1-40C9-81EC-EAE24E79B04E}"/>
              </a:ext>
            </a:extLst>
          </p:cNvPr>
          <p:cNvSpPr txBox="1">
            <a:spLocks/>
          </p:cNvSpPr>
          <p:nvPr/>
        </p:nvSpPr>
        <p:spPr>
          <a:xfrm>
            <a:off x="6685935" y="5343791"/>
            <a:ext cx="5663903" cy="10334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solidFill>
                  <a:srgbClr val="990033"/>
                </a:solidFill>
                <a:latin typeface="Calibri" panose="020F0502020204030204" pitchFamily="34" charset="0"/>
                <a:cs typeface="Calibri" panose="020F0502020204030204" pitchFamily="34" charset="0"/>
              </a:rPr>
              <a:t>compose</a:t>
            </a:r>
            <a:r>
              <a:rPr lang="el-GR" b="1" dirty="0">
                <a:solidFill>
                  <a:srgbClr val="990033"/>
                </a:solidFill>
                <a:latin typeface="Calibri" panose="020F0502020204030204" pitchFamily="34" charset="0"/>
                <a:cs typeface="Calibri" panose="020F0502020204030204" pitchFamily="34" charset="0"/>
              </a:rPr>
              <a:t> </a:t>
            </a:r>
            <a:r>
              <a:rPr lang="el-GR" dirty="0">
                <a:solidFill>
                  <a:srgbClr val="111111"/>
                </a:solidFill>
                <a:latin typeface="Calibri" panose="020F0502020204030204" pitchFamily="34" charset="0"/>
                <a:cs typeface="Calibri" panose="020F0502020204030204" pitchFamily="34" charset="0"/>
              </a:rPr>
              <a:t>(αγγλ.)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συνθέτω</a:t>
            </a:r>
            <a:endParaRPr lang="el-GR" b="1" dirty="0">
              <a:solidFill>
                <a:srgbClr val="990033"/>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b="1" dirty="0">
                <a:solidFill>
                  <a:srgbClr val="990033"/>
                </a:solidFill>
                <a:latin typeface="Calibri" panose="020F0502020204030204" pitchFamily="34" charset="0"/>
                <a:cs typeface="Calibri" panose="020F0502020204030204" pitchFamily="34" charset="0"/>
              </a:rPr>
              <a:t>composition</a:t>
            </a:r>
            <a:r>
              <a:rPr lang="el-GR" dirty="0">
                <a:solidFill>
                  <a:srgbClr val="111111"/>
                </a:solidFill>
                <a:latin typeface="Calibri" panose="020F0502020204030204" pitchFamily="34" charset="0"/>
                <a:cs typeface="Calibri" panose="020F0502020204030204" pitchFamily="34" charset="0"/>
              </a:rPr>
              <a:t>  (γαλλ.)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σύνθεση</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p>
          <a:p>
            <a:pPr marL="0" indent="0">
              <a:lnSpc>
                <a:spcPct val="100000"/>
              </a:lnSpc>
              <a:spcBef>
                <a:spcPts val="0"/>
              </a:spcBef>
              <a:buFont typeface="Arial" panose="020B0604020202020204" pitchFamily="34" charset="0"/>
              <a:buNone/>
            </a:pPr>
            <a:endParaRPr lang="el-GR" b="1" dirty="0">
              <a:solidFill>
                <a:srgbClr val="990033"/>
              </a:solidFill>
              <a:latin typeface="Calibri" panose="020F0502020204030204" pitchFamily="34" charset="0"/>
              <a:cs typeface="Calibri" panose="020F0502020204030204" pitchFamily="34" charset="0"/>
            </a:endParaRPr>
          </a:p>
        </p:txBody>
      </p:sp>
      <p:sp>
        <p:nvSpPr>
          <p:cNvPr id="29" name="Content Placeholder 2">
            <a:extLst>
              <a:ext uri="{FF2B5EF4-FFF2-40B4-BE49-F238E27FC236}">
                <a16:creationId xmlns:a16="http://schemas.microsoft.com/office/drawing/2014/main" id="{89FEA071-41E7-4B66-8DC4-42658400E258}"/>
              </a:ext>
            </a:extLst>
          </p:cNvPr>
          <p:cNvSpPr txBox="1">
            <a:spLocks/>
          </p:cNvSpPr>
          <p:nvPr/>
        </p:nvSpPr>
        <p:spPr>
          <a:xfrm>
            <a:off x="6615741" y="1843620"/>
            <a:ext cx="5566222" cy="7011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a:solidFill>
                  <a:srgbClr val="990033"/>
                </a:solidFill>
                <a:latin typeface="Calibri" panose="020F0502020204030204" pitchFamily="34" charset="0"/>
                <a:cs typeface="Calibri" panose="020F0502020204030204" pitchFamily="34" charset="0"/>
              </a:rPr>
              <a:t>expedite</a:t>
            </a:r>
            <a:r>
              <a:rPr lang="el-GR" dirty="0">
                <a:solidFill>
                  <a:srgbClr val="111111"/>
                </a:solidFill>
                <a:latin typeface="Calibri" panose="020F0502020204030204" pitchFamily="34" charset="0"/>
                <a:cs typeface="Calibri" panose="020F0502020204030204" pitchFamily="34" charset="0"/>
              </a:rPr>
              <a:t> (αγγλ.)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επισπεύδω</a:t>
            </a:r>
            <a:endParaRPr lang="en-US" dirty="0">
              <a:solidFill>
                <a:srgbClr val="111111"/>
              </a:solidFill>
              <a:latin typeface="Calibri" panose="020F0502020204030204" pitchFamily="34" charset="0"/>
              <a:cs typeface="Calibri" panose="020F0502020204030204" pitchFamily="34" charset="0"/>
              <a:sym typeface="Wingdings" panose="05000000000000000000" pitchFamily="2" charset="2"/>
            </a:endParaRPr>
          </a:p>
          <a:p>
            <a:pPr marL="0" indent="0">
              <a:lnSpc>
                <a:spcPct val="100000"/>
              </a:lnSpc>
              <a:spcBef>
                <a:spcPts val="0"/>
              </a:spcBef>
              <a:buFont typeface="Arial" panose="020B0604020202020204" pitchFamily="34" charset="0"/>
              <a:buNone/>
            </a:pPr>
            <a:endParaRPr lang="el-GR" b="1" dirty="0">
              <a:solidFill>
                <a:srgbClr val="990033"/>
              </a:solidFill>
              <a:latin typeface="Calibri" panose="020F0502020204030204" pitchFamily="34" charset="0"/>
              <a:cs typeface="Calibri" panose="020F0502020204030204" pitchFamily="34" charset="0"/>
            </a:endParaRPr>
          </a:p>
        </p:txBody>
      </p:sp>
      <p:sp>
        <p:nvSpPr>
          <p:cNvPr id="30" name="Content Placeholder 2">
            <a:extLst>
              <a:ext uri="{FF2B5EF4-FFF2-40B4-BE49-F238E27FC236}">
                <a16:creationId xmlns:a16="http://schemas.microsoft.com/office/drawing/2014/main" id="{4A7314DC-EBD7-4705-BA46-4C8770D67C1C}"/>
              </a:ext>
            </a:extLst>
          </p:cNvPr>
          <p:cNvSpPr txBox="1">
            <a:spLocks/>
          </p:cNvSpPr>
          <p:nvPr/>
        </p:nvSpPr>
        <p:spPr>
          <a:xfrm>
            <a:off x="6615741" y="3018707"/>
            <a:ext cx="5362175" cy="15309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solidFill>
                  <a:srgbClr val="990033"/>
                </a:solidFill>
                <a:latin typeface="Calibri" panose="020F0502020204030204" pitchFamily="34" charset="0"/>
                <a:cs typeface="Calibri" panose="020F0502020204030204" pitchFamily="34" charset="0"/>
              </a:rPr>
              <a:t>complete</a:t>
            </a:r>
            <a:r>
              <a:rPr lang="el-GR" dirty="0">
                <a:solidFill>
                  <a:srgbClr val="111111"/>
                </a:solidFill>
                <a:latin typeface="Calibri" panose="020F0502020204030204" pitchFamily="34" charset="0"/>
                <a:cs typeface="Calibri" panose="020F0502020204030204" pitchFamily="34" charset="0"/>
              </a:rPr>
              <a:t> (αγγλ.)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πλήρης</a:t>
            </a:r>
          </a:p>
          <a:p>
            <a:pPr marL="0" indent="0">
              <a:lnSpc>
                <a:spcPct val="100000"/>
              </a:lnSpc>
              <a:spcBef>
                <a:spcPts val="0"/>
              </a:spcBef>
              <a:buNone/>
            </a:pPr>
            <a:r>
              <a:rPr lang="en-US" b="1" dirty="0">
                <a:solidFill>
                  <a:srgbClr val="990033"/>
                </a:solidFill>
                <a:latin typeface="Calibri" panose="020F0502020204030204" pitchFamily="34" charset="0"/>
                <a:cs typeface="Calibri" panose="020F0502020204030204" pitchFamily="34" charset="0"/>
              </a:rPr>
              <a:t>completion</a:t>
            </a:r>
            <a:r>
              <a:rPr lang="el-GR" dirty="0">
                <a:solidFill>
                  <a:srgbClr val="111111"/>
                </a:solidFill>
                <a:latin typeface="Calibri" panose="020F0502020204030204" pitchFamily="34" charset="0"/>
                <a:cs typeface="Calibri" panose="020F0502020204030204" pitchFamily="34" charset="0"/>
              </a:rPr>
              <a:t> (αγγλ.)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ολοκλήρωση</a:t>
            </a:r>
            <a:endParaRPr lang="en-US" dirty="0">
              <a:solidFill>
                <a:srgbClr val="111111"/>
              </a:solidFill>
              <a:latin typeface="Calibri" panose="020F0502020204030204" pitchFamily="34" charset="0"/>
              <a:cs typeface="Calibri" panose="020F0502020204030204" pitchFamily="34" charset="0"/>
              <a:sym typeface="Wingdings" panose="05000000000000000000" pitchFamily="2" charset="2"/>
            </a:endParaRPr>
          </a:p>
          <a:p>
            <a:pPr marL="0" indent="0">
              <a:lnSpc>
                <a:spcPct val="100000"/>
              </a:lnSpc>
              <a:spcBef>
                <a:spcPts val="0"/>
              </a:spcBef>
              <a:buFont typeface="Arial" panose="020B0604020202020204" pitchFamily="34" charset="0"/>
              <a:buNone/>
            </a:pPr>
            <a:r>
              <a:rPr lang="en-US" b="1" dirty="0" err="1">
                <a:solidFill>
                  <a:srgbClr val="990033"/>
                </a:solidFill>
                <a:latin typeface="Calibri" panose="020F0502020204030204" pitchFamily="34" charset="0"/>
                <a:cs typeface="Calibri" panose="020F0502020204030204" pitchFamily="34" charset="0"/>
              </a:rPr>
              <a:t>complet</a:t>
            </a:r>
            <a:r>
              <a:rPr lang="el-GR" dirty="0">
                <a:solidFill>
                  <a:srgbClr val="111111"/>
                </a:solidFill>
                <a:latin typeface="Calibri" panose="020F0502020204030204" pitchFamily="34" charset="0"/>
                <a:cs typeface="Calibri" panose="020F0502020204030204" pitchFamily="34" charset="0"/>
              </a:rPr>
              <a:t> (γαλλ.)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πλήρης</a:t>
            </a:r>
            <a:endParaRPr lang="el-GR" b="1" dirty="0">
              <a:solidFill>
                <a:srgbClr val="990033"/>
              </a:solidFill>
              <a:latin typeface="Calibri" panose="020F0502020204030204" pitchFamily="34" charset="0"/>
              <a:cs typeface="Calibri" panose="020F0502020204030204" pitchFamily="34" charset="0"/>
            </a:endParaRPr>
          </a:p>
        </p:txBody>
      </p:sp>
      <p:sp>
        <p:nvSpPr>
          <p:cNvPr id="31" name="Content Placeholder 2">
            <a:extLst>
              <a:ext uri="{FF2B5EF4-FFF2-40B4-BE49-F238E27FC236}">
                <a16:creationId xmlns:a16="http://schemas.microsoft.com/office/drawing/2014/main" id="{1B8E10D8-9370-4D5D-ABE4-B8DFC4F55861}"/>
              </a:ext>
            </a:extLst>
          </p:cNvPr>
          <p:cNvSpPr txBox="1">
            <a:spLocks/>
          </p:cNvSpPr>
          <p:nvPr/>
        </p:nvSpPr>
        <p:spPr>
          <a:xfrm>
            <a:off x="6615741" y="4673606"/>
            <a:ext cx="4832076" cy="5058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solidFill>
                  <a:srgbClr val="990033"/>
                </a:solidFill>
                <a:latin typeface="Calibri" panose="020F0502020204030204" pitchFamily="34" charset="0"/>
                <a:cs typeface="Calibri" panose="020F0502020204030204" pitchFamily="34" charset="0"/>
              </a:rPr>
              <a:t>revoke</a:t>
            </a:r>
            <a:r>
              <a:rPr lang="el-GR" dirty="0">
                <a:solidFill>
                  <a:srgbClr val="111111"/>
                </a:solidFill>
                <a:latin typeface="Calibri" panose="020F0502020204030204" pitchFamily="34" charset="0"/>
                <a:cs typeface="Calibri" panose="020F0502020204030204" pitchFamily="34" charset="0"/>
              </a:rPr>
              <a:t> (αγγλ.)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 ανακαλώ</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endParaRPr lang="el-GR" b="1" dirty="0">
              <a:solidFill>
                <a:srgbClr val="990033"/>
              </a:solidFill>
              <a:latin typeface="Calibri" panose="020F0502020204030204" pitchFamily="34" charset="0"/>
              <a:cs typeface="Calibri" panose="020F0502020204030204" pitchFamily="34" charset="0"/>
            </a:endParaRPr>
          </a:p>
          <a:p>
            <a:pPr marL="0" indent="0">
              <a:lnSpc>
                <a:spcPct val="100000"/>
              </a:lnSpc>
              <a:spcBef>
                <a:spcPts val="0"/>
              </a:spcBef>
              <a:buFont typeface="Arial" panose="020B0604020202020204" pitchFamily="34" charset="0"/>
              <a:buNone/>
            </a:pPr>
            <a:endParaRPr lang="el-GR" b="1" dirty="0">
              <a:solidFill>
                <a:srgbClr val="990033"/>
              </a:solidFill>
              <a:latin typeface="Calibri" panose="020F0502020204030204" pitchFamily="34" charset="0"/>
              <a:cs typeface="Calibri" panose="020F0502020204030204" pitchFamily="34" charset="0"/>
            </a:endParaRPr>
          </a:p>
        </p:txBody>
      </p:sp>
      <p:sp>
        <p:nvSpPr>
          <p:cNvPr id="28" name="Content Placeholder 2">
            <a:extLst>
              <a:ext uri="{FF2B5EF4-FFF2-40B4-BE49-F238E27FC236}">
                <a16:creationId xmlns:a16="http://schemas.microsoft.com/office/drawing/2014/main" id="{CBE7B26D-7DE8-4684-9A35-1B6BD3C8FAB2}"/>
              </a:ext>
            </a:extLst>
          </p:cNvPr>
          <p:cNvSpPr txBox="1">
            <a:spLocks/>
          </p:cNvSpPr>
          <p:nvPr/>
        </p:nvSpPr>
        <p:spPr>
          <a:xfrm>
            <a:off x="324487" y="1462889"/>
            <a:ext cx="2763101" cy="13202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l-GR" b="1" dirty="0">
                <a:solidFill>
                  <a:srgbClr val="990033"/>
                </a:solidFill>
                <a:latin typeface="Calibri" panose="020F0502020204030204" pitchFamily="34" charset="0"/>
                <a:cs typeface="Calibri" panose="020F0502020204030204" pitchFamily="34" charset="0"/>
              </a:rPr>
              <a:t>ἐκποδών, πόδι, ποδάγρα, χταπόδι</a:t>
            </a:r>
          </a:p>
        </p:txBody>
      </p:sp>
      <p:sp>
        <p:nvSpPr>
          <p:cNvPr id="32" name="Arrow: Right 31">
            <a:extLst>
              <a:ext uri="{FF2B5EF4-FFF2-40B4-BE49-F238E27FC236}">
                <a16:creationId xmlns:a16="http://schemas.microsoft.com/office/drawing/2014/main" id="{F66F3C02-B8AB-4A44-9FF6-D9500400A6DC}"/>
              </a:ext>
            </a:extLst>
          </p:cNvPr>
          <p:cNvSpPr/>
          <p:nvPr/>
        </p:nvSpPr>
        <p:spPr>
          <a:xfrm rot="10800000">
            <a:off x="2763228" y="1926720"/>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Arrow: Right 32">
            <a:extLst>
              <a:ext uri="{FF2B5EF4-FFF2-40B4-BE49-F238E27FC236}">
                <a16:creationId xmlns:a16="http://schemas.microsoft.com/office/drawing/2014/main" id="{A8AC098E-C705-49CE-AB10-18E6C737F841}"/>
              </a:ext>
            </a:extLst>
          </p:cNvPr>
          <p:cNvSpPr/>
          <p:nvPr/>
        </p:nvSpPr>
        <p:spPr>
          <a:xfrm>
            <a:off x="5897751" y="3489116"/>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230543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right)">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8">
                                            <p:txEl>
                                              <p:pRg st="0" end="0"/>
                                            </p:txEl>
                                          </p:spTgt>
                                        </p:tgtEl>
                                        <p:attrNameLst>
                                          <p:attrName>style.visibility</p:attrName>
                                        </p:attrNameLst>
                                      </p:cBhvr>
                                      <p:to>
                                        <p:strVal val="visible"/>
                                      </p:to>
                                    </p:set>
                                    <p:animEffect transition="in" filter="wipe(left)">
                                      <p:cBhvr>
                                        <p:cTn id="35" dur="500"/>
                                        <p:tgtEl>
                                          <p:spTgt spid="2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9">
                                            <p:txEl>
                                              <p:pRg st="0" end="0"/>
                                            </p:txEl>
                                          </p:spTgt>
                                        </p:tgtEl>
                                        <p:attrNameLst>
                                          <p:attrName>style.visibility</p:attrName>
                                        </p:attrNameLst>
                                      </p:cBhvr>
                                      <p:to>
                                        <p:strVal val="visible"/>
                                      </p:to>
                                    </p:set>
                                    <p:animEffect transition="in" filter="wipe(left)">
                                      <p:cBhvr>
                                        <p:cTn id="45" dur="500"/>
                                        <p:tgtEl>
                                          <p:spTgt spid="2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right)">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0">
                                            <p:txEl>
                                              <p:pRg st="0" end="0"/>
                                            </p:txEl>
                                          </p:spTgt>
                                        </p:tgtEl>
                                        <p:attrNameLst>
                                          <p:attrName>style.visibility</p:attrName>
                                        </p:attrNameLst>
                                      </p:cBhvr>
                                      <p:to>
                                        <p:strVal val="visible"/>
                                      </p:to>
                                    </p:set>
                                    <p:animEffect transition="in" filter="wipe(left)">
                                      <p:cBhvr>
                                        <p:cTn id="60" dur="500"/>
                                        <p:tgtEl>
                                          <p:spTgt spid="10">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left)">
                                      <p:cBhvr>
                                        <p:cTn id="65" dur="5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0">
                                            <p:txEl>
                                              <p:pRg st="0" end="0"/>
                                            </p:txEl>
                                          </p:spTgt>
                                        </p:tgtEl>
                                        <p:attrNameLst>
                                          <p:attrName>style.visibility</p:attrName>
                                        </p:attrNameLst>
                                      </p:cBhvr>
                                      <p:to>
                                        <p:strVal val="visible"/>
                                      </p:to>
                                    </p:set>
                                    <p:animEffect transition="in" filter="wipe(left)">
                                      <p:cBhvr>
                                        <p:cTn id="70" dur="500"/>
                                        <p:tgtEl>
                                          <p:spTgt spid="30">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0">
                                            <p:txEl>
                                              <p:pRg st="1" end="1"/>
                                            </p:txEl>
                                          </p:spTgt>
                                        </p:tgtEl>
                                        <p:attrNameLst>
                                          <p:attrName>style.visibility</p:attrName>
                                        </p:attrNameLst>
                                      </p:cBhvr>
                                      <p:to>
                                        <p:strVal val="visible"/>
                                      </p:to>
                                    </p:set>
                                    <p:animEffect transition="in" filter="wipe(left)">
                                      <p:cBhvr>
                                        <p:cTn id="75" dur="500"/>
                                        <p:tgtEl>
                                          <p:spTgt spid="30">
                                            <p:txEl>
                                              <p:pRg st="1" end="1"/>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30">
                                            <p:txEl>
                                              <p:pRg st="2" end="2"/>
                                            </p:txEl>
                                          </p:spTgt>
                                        </p:tgtEl>
                                        <p:attrNameLst>
                                          <p:attrName>style.visibility</p:attrName>
                                        </p:attrNameLst>
                                      </p:cBhvr>
                                      <p:to>
                                        <p:strVal val="visible"/>
                                      </p:to>
                                    </p:set>
                                    <p:animEffect transition="in" filter="wipe(left)">
                                      <p:cBhvr>
                                        <p:cTn id="80" dur="500"/>
                                        <p:tgtEl>
                                          <p:spTgt spid="30">
                                            <p:txEl>
                                              <p:pRg st="2" end="2"/>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500"/>
                                        <p:tgtEl>
                                          <p:spTgt spid="11"/>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left)">
                                      <p:cBhvr>
                                        <p:cTn id="90" dur="500"/>
                                        <p:tgtEl>
                                          <p:spTgt spid="2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31">
                                            <p:txEl>
                                              <p:pRg st="0" end="0"/>
                                            </p:txEl>
                                          </p:spTgt>
                                        </p:tgtEl>
                                        <p:attrNameLst>
                                          <p:attrName>style.visibility</p:attrName>
                                        </p:attrNameLst>
                                      </p:cBhvr>
                                      <p:to>
                                        <p:strVal val="visible"/>
                                      </p:to>
                                    </p:set>
                                    <p:animEffect transition="in" filter="wipe(left)">
                                      <p:cBhvr>
                                        <p:cTn id="95" dur="500"/>
                                        <p:tgtEl>
                                          <p:spTgt spid="31">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wipe(left)">
                                      <p:cBhvr>
                                        <p:cTn id="100" dur="500"/>
                                        <p:tgtEl>
                                          <p:spTgt spid="14"/>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wipe(left)">
                                      <p:cBhvr>
                                        <p:cTn id="105" dur="500"/>
                                        <p:tgtEl>
                                          <p:spTgt spid="26"/>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27">
                                            <p:txEl>
                                              <p:pRg st="0" end="0"/>
                                            </p:txEl>
                                          </p:spTgt>
                                        </p:tgtEl>
                                        <p:attrNameLst>
                                          <p:attrName>style.visibility</p:attrName>
                                        </p:attrNameLst>
                                      </p:cBhvr>
                                      <p:to>
                                        <p:strVal val="visible"/>
                                      </p:to>
                                    </p:set>
                                    <p:animEffect transition="in" filter="wipe(left)">
                                      <p:cBhvr>
                                        <p:cTn id="110" dur="500"/>
                                        <p:tgtEl>
                                          <p:spTgt spid="27">
                                            <p:txEl>
                                              <p:pRg st="0" end="0"/>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27">
                                            <p:txEl>
                                              <p:pRg st="1" end="1"/>
                                            </p:txEl>
                                          </p:spTgt>
                                        </p:tgtEl>
                                        <p:attrNameLst>
                                          <p:attrName>style.visibility</p:attrName>
                                        </p:attrNameLst>
                                      </p:cBhvr>
                                      <p:to>
                                        <p:strVal val="visible"/>
                                      </p:to>
                                    </p:set>
                                    <p:animEffect transition="in" filter="wipe(left)">
                                      <p:cBhvr>
                                        <p:cTn id="115"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build="p"/>
      <p:bldP spid="11" grpId="0" animBg="1"/>
      <p:bldP spid="14" grpId="0" animBg="1"/>
      <p:bldP spid="18" grpId="0" animBg="1"/>
      <p:bldP spid="19" grpId="0" animBg="1"/>
      <p:bldP spid="20" grpId="0" animBg="1"/>
      <p:bldP spid="4" grpId="0" animBg="1"/>
      <p:bldP spid="22" grpId="0" animBg="1"/>
      <p:bldP spid="23" grpId="0" animBg="1"/>
      <p:bldP spid="26" grpId="0" animBg="1"/>
      <p:bldP spid="27" grpId="0" uiExpand="1" build="p"/>
      <p:bldP spid="29" grpId="0" uiExpand="1" build="p"/>
      <p:bldP spid="30" grpId="0" uiExpand="1" build="p"/>
      <p:bldP spid="31" grpId="0" uiExpand="1" build="p"/>
      <p:bldP spid="28" grpId="0" build="p"/>
      <p:bldP spid="32" grpId="0" animBg="1"/>
      <p:bldP spid="3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1CE4EC-18BE-4C3D-9340-2D1AA514031B}"/>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875427" y="-3338564"/>
            <a:ext cx="7188402" cy="13627513"/>
          </a:xfrm>
          <a:prstGeom prst="rect">
            <a:avLst/>
          </a:prstGeom>
        </p:spPr>
      </p:pic>
      <p:sp>
        <p:nvSpPr>
          <p:cNvPr id="6" name="Content Placeholder 2">
            <a:extLst>
              <a:ext uri="{FF2B5EF4-FFF2-40B4-BE49-F238E27FC236}">
                <a16:creationId xmlns:a16="http://schemas.microsoft.com/office/drawing/2014/main" id="{85BCB228-C446-41CC-A980-9528878424BD}"/>
              </a:ext>
            </a:extLst>
          </p:cNvPr>
          <p:cNvSpPr txBox="1">
            <a:spLocks/>
          </p:cNvSpPr>
          <p:nvPr/>
        </p:nvSpPr>
        <p:spPr>
          <a:xfrm>
            <a:off x="2625584" y="1383914"/>
            <a:ext cx="1663804"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frustra</a:t>
            </a:r>
          </a:p>
        </p:txBody>
      </p:sp>
      <p:sp>
        <p:nvSpPr>
          <p:cNvPr id="8" name="Content Placeholder 2">
            <a:extLst>
              <a:ext uri="{FF2B5EF4-FFF2-40B4-BE49-F238E27FC236}">
                <a16:creationId xmlns:a16="http://schemas.microsoft.com/office/drawing/2014/main" id="{956F4134-393F-4BAA-89A7-FA2CF5AA5465}"/>
              </a:ext>
            </a:extLst>
          </p:cNvPr>
          <p:cNvSpPr txBox="1">
            <a:spLocks/>
          </p:cNvSpPr>
          <p:nvPr/>
        </p:nvSpPr>
        <p:spPr>
          <a:xfrm>
            <a:off x="2519748" y="2419551"/>
            <a:ext cx="1634894"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err="1">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cupio</a:t>
            </a:r>
            <a:endPar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1" name="Content Placeholder 2">
            <a:extLst>
              <a:ext uri="{FF2B5EF4-FFF2-40B4-BE49-F238E27FC236}">
                <a16:creationId xmlns:a16="http://schemas.microsoft.com/office/drawing/2014/main" id="{5B0AA789-2259-4C19-BF5C-4F96632596F5}"/>
              </a:ext>
            </a:extLst>
          </p:cNvPr>
          <p:cNvSpPr txBox="1">
            <a:spLocks/>
          </p:cNvSpPr>
          <p:nvPr/>
        </p:nvSpPr>
        <p:spPr>
          <a:xfrm>
            <a:off x="2340178" y="3441765"/>
            <a:ext cx="1994035" cy="1363259"/>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err="1">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victoria</a:t>
            </a:r>
            <a:r>
              <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&lt; </a:t>
            </a:r>
            <a:r>
              <a:rPr lang="en-US" sz="4000" b="1" dirty="0" err="1">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vinco</a:t>
            </a:r>
            <a:endPar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4" name="Content Placeholder 2">
            <a:extLst>
              <a:ext uri="{FF2B5EF4-FFF2-40B4-BE49-F238E27FC236}">
                <a16:creationId xmlns:a16="http://schemas.microsoft.com/office/drawing/2014/main" id="{435377DC-5914-4A17-A438-B9D8961D090F}"/>
              </a:ext>
            </a:extLst>
          </p:cNvPr>
          <p:cNvSpPr txBox="1">
            <a:spLocks/>
          </p:cNvSpPr>
          <p:nvPr/>
        </p:nvSpPr>
        <p:spPr>
          <a:xfrm>
            <a:off x="2412141" y="5407232"/>
            <a:ext cx="2017327"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err="1">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reporto</a:t>
            </a:r>
            <a:endPar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8" name="Content Placeholder 2">
            <a:extLst>
              <a:ext uri="{FF2B5EF4-FFF2-40B4-BE49-F238E27FC236}">
                <a16:creationId xmlns:a16="http://schemas.microsoft.com/office/drawing/2014/main" id="{32087028-FD32-475C-8E3A-1C318B9260D2}"/>
              </a:ext>
            </a:extLst>
          </p:cNvPr>
          <p:cNvSpPr txBox="1">
            <a:spLocks/>
          </p:cNvSpPr>
          <p:nvPr/>
        </p:nvSpPr>
        <p:spPr>
          <a:xfrm>
            <a:off x="2412141" y="431151"/>
            <a:ext cx="2090691" cy="701110"/>
          </a:xfrm>
          <a:prstGeom prst="rect">
            <a:avLst/>
          </a:prstGeom>
          <a:solidFill>
            <a:srgbClr val="990033">
              <a:alpha val="59000"/>
            </a:srgb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00000"/>
              </a:lnSpc>
              <a:spcBef>
                <a:spcPts val="0"/>
              </a:spcBef>
              <a:buNone/>
            </a:pPr>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Λατινικά</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0" name="Content Placeholder 2">
            <a:extLst>
              <a:ext uri="{FF2B5EF4-FFF2-40B4-BE49-F238E27FC236}">
                <a16:creationId xmlns:a16="http://schemas.microsoft.com/office/drawing/2014/main" id="{EA257DD2-2C97-4137-8BF2-2E28AB2F1548}"/>
              </a:ext>
            </a:extLst>
          </p:cNvPr>
          <p:cNvSpPr txBox="1">
            <a:spLocks/>
          </p:cNvSpPr>
          <p:nvPr/>
        </p:nvSpPr>
        <p:spPr>
          <a:xfrm>
            <a:off x="6379734" y="406189"/>
            <a:ext cx="4590633" cy="701110"/>
          </a:xfrm>
          <a:prstGeom prst="rect">
            <a:avLst/>
          </a:prstGeom>
          <a:solidFill>
            <a:srgbClr val="990033">
              <a:alpha val="59000"/>
            </a:srgb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00000"/>
              </a:lnSpc>
              <a:spcBef>
                <a:spcPts val="0"/>
              </a:spcBef>
              <a:buNone/>
            </a:pPr>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Λατινογενείς γλώσσες</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Arrow: Right 3">
            <a:extLst>
              <a:ext uri="{FF2B5EF4-FFF2-40B4-BE49-F238E27FC236}">
                <a16:creationId xmlns:a16="http://schemas.microsoft.com/office/drawing/2014/main" id="{E7A16914-B777-43D6-B98B-52B2E6DC192C}"/>
              </a:ext>
            </a:extLst>
          </p:cNvPr>
          <p:cNvSpPr/>
          <p:nvPr/>
        </p:nvSpPr>
        <p:spPr>
          <a:xfrm>
            <a:off x="5056569" y="1535460"/>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Arrow: Right 21">
            <a:extLst>
              <a:ext uri="{FF2B5EF4-FFF2-40B4-BE49-F238E27FC236}">
                <a16:creationId xmlns:a16="http://schemas.microsoft.com/office/drawing/2014/main" id="{CC40416A-8360-4CBA-B35C-AE2B87D116CB}"/>
              </a:ext>
            </a:extLst>
          </p:cNvPr>
          <p:cNvSpPr/>
          <p:nvPr/>
        </p:nvSpPr>
        <p:spPr>
          <a:xfrm>
            <a:off x="5028675" y="3880331"/>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Arrow: Right 25">
            <a:extLst>
              <a:ext uri="{FF2B5EF4-FFF2-40B4-BE49-F238E27FC236}">
                <a16:creationId xmlns:a16="http://schemas.microsoft.com/office/drawing/2014/main" id="{56DC3CCE-4CE3-4A56-8C76-899BED1A21D1}"/>
              </a:ext>
            </a:extLst>
          </p:cNvPr>
          <p:cNvSpPr/>
          <p:nvPr/>
        </p:nvSpPr>
        <p:spPr>
          <a:xfrm>
            <a:off x="5056568" y="5514724"/>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Content Placeholder 2">
            <a:extLst>
              <a:ext uri="{FF2B5EF4-FFF2-40B4-BE49-F238E27FC236}">
                <a16:creationId xmlns:a16="http://schemas.microsoft.com/office/drawing/2014/main" id="{83CC9519-D2A1-40C9-81EC-EAE24E79B04E}"/>
              </a:ext>
            </a:extLst>
          </p:cNvPr>
          <p:cNvSpPr txBox="1">
            <a:spLocks/>
          </p:cNvSpPr>
          <p:nvPr/>
        </p:nvSpPr>
        <p:spPr>
          <a:xfrm>
            <a:off x="6293841" y="5179392"/>
            <a:ext cx="5102090" cy="821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solidFill>
                  <a:srgbClr val="990033"/>
                </a:solidFill>
                <a:latin typeface="Calibri" panose="020F0502020204030204" pitchFamily="34" charset="0"/>
                <a:cs typeface="Calibri" panose="020F0502020204030204" pitchFamily="34" charset="0"/>
              </a:rPr>
              <a:t>report</a:t>
            </a:r>
            <a:r>
              <a:rPr lang="el-GR" dirty="0">
                <a:solidFill>
                  <a:srgbClr val="111111"/>
                </a:solidFill>
                <a:latin typeface="Calibri" panose="020F0502020204030204" pitchFamily="34" charset="0"/>
                <a:cs typeface="Calibri" panose="020F0502020204030204" pitchFamily="34" charset="0"/>
              </a:rPr>
              <a:t> (αγγλ.)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κάνω αναφορά</a:t>
            </a:r>
          </a:p>
          <a:p>
            <a:pPr marL="0" indent="0">
              <a:lnSpc>
                <a:spcPct val="100000"/>
              </a:lnSpc>
              <a:spcBef>
                <a:spcPts val="0"/>
              </a:spcBef>
              <a:buNone/>
            </a:pPr>
            <a:r>
              <a:rPr lang="en-US" b="1" dirty="0">
                <a:solidFill>
                  <a:srgbClr val="990033"/>
                </a:solidFill>
                <a:latin typeface="Calibri" panose="020F0502020204030204" pitchFamily="34" charset="0"/>
                <a:cs typeface="Calibri" panose="020F0502020204030204" pitchFamily="34" charset="0"/>
              </a:rPr>
              <a:t>reporting</a:t>
            </a:r>
            <a:r>
              <a:rPr lang="el-GR" b="1" dirty="0">
                <a:solidFill>
                  <a:srgbClr val="990033"/>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αναφορά</a:t>
            </a:r>
            <a:endParaRPr lang="el-GR" b="1" dirty="0">
              <a:solidFill>
                <a:srgbClr val="990033"/>
              </a:solidFill>
              <a:latin typeface="Calibri" panose="020F0502020204030204" pitchFamily="34" charset="0"/>
              <a:cs typeface="Calibri" panose="020F0502020204030204" pitchFamily="34" charset="0"/>
            </a:endParaRPr>
          </a:p>
        </p:txBody>
      </p:sp>
      <p:sp>
        <p:nvSpPr>
          <p:cNvPr id="29" name="Content Placeholder 2">
            <a:extLst>
              <a:ext uri="{FF2B5EF4-FFF2-40B4-BE49-F238E27FC236}">
                <a16:creationId xmlns:a16="http://schemas.microsoft.com/office/drawing/2014/main" id="{89FEA071-41E7-4B66-8DC4-42658400E258}"/>
              </a:ext>
            </a:extLst>
          </p:cNvPr>
          <p:cNvSpPr txBox="1">
            <a:spLocks/>
          </p:cNvSpPr>
          <p:nvPr/>
        </p:nvSpPr>
        <p:spPr>
          <a:xfrm>
            <a:off x="6184292" y="1521768"/>
            <a:ext cx="5815261" cy="7011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solidFill>
                  <a:srgbClr val="990033"/>
                </a:solidFill>
                <a:latin typeface="Calibri" panose="020F0502020204030204" pitchFamily="34" charset="0"/>
                <a:cs typeface="Calibri" panose="020F0502020204030204" pitchFamily="34" charset="0"/>
              </a:rPr>
              <a:t>frustrate </a:t>
            </a:r>
            <a:r>
              <a:rPr lang="el-GR" dirty="0">
                <a:solidFill>
                  <a:srgbClr val="111111"/>
                </a:solidFill>
                <a:latin typeface="Calibri" panose="020F0502020204030204" pitchFamily="34" charset="0"/>
                <a:cs typeface="Calibri" panose="020F0502020204030204" pitchFamily="34" charset="0"/>
              </a:rPr>
              <a:t>(αγγλ.)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απογοητεύω</a:t>
            </a:r>
            <a:endParaRPr lang="en-US" b="1" dirty="0">
              <a:solidFill>
                <a:srgbClr val="990033"/>
              </a:solidFill>
              <a:latin typeface="Calibri" panose="020F0502020204030204" pitchFamily="34" charset="0"/>
              <a:cs typeface="Calibri" panose="020F0502020204030204" pitchFamily="34" charset="0"/>
            </a:endParaRPr>
          </a:p>
          <a:p>
            <a:pPr marL="0" indent="0">
              <a:lnSpc>
                <a:spcPct val="100000"/>
              </a:lnSpc>
              <a:spcBef>
                <a:spcPts val="0"/>
              </a:spcBef>
              <a:buFont typeface="Arial" panose="020B0604020202020204" pitchFamily="34" charset="0"/>
              <a:buNone/>
            </a:pPr>
            <a:endParaRPr lang="el-GR" b="1" dirty="0">
              <a:solidFill>
                <a:srgbClr val="990033"/>
              </a:solidFill>
              <a:latin typeface="Calibri" panose="020F0502020204030204" pitchFamily="34" charset="0"/>
              <a:cs typeface="Calibri" panose="020F0502020204030204" pitchFamily="34" charset="0"/>
            </a:endParaRPr>
          </a:p>
        </p:txBody>
      </p:sp>
      <p:sp>
        <p:nvSpPr>
          <p:cNvPr id="30" name="Content Placeholder 2">
            <a:extLst>
              <a:ext uri="{FF2B5EF4-FFF2-40B4-BE49-F238E27FC236}">
                <a16:creationId xmlns:a16="http://schemas.microsoft.com/office/drawing/2014/main" id="{4A7314DC-EBD7-4705-BA46-4C8770D67C1C}"/>
              </a:ext>
            </a:extLst>
          </p:cNvPr>
          <p:cNvSpPr txBox="1">
            <a:spLocks/>
          </p:cNvSpPr>
          <p:nvPr/>
        </p:nvSpPr>
        <p:spPr>
          <a:xfrm>
            <a:off x="6184292" y="2258772"/>
            <a:ext cx="5321187" cy="1059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solidFill>
                  <a:srgbClr val="990033"/>
                </a:solidFill>
                <a:latin typeface="Calibri" panose="020F0502020204030204" pitchFamily="34" charset="0"/>
                <a:cs typeface="Calibri" panose="020F0502020204030204" pitchFamily="34" charset="0"/>
              </a:rPr>
              <a:t>cupid</a:t>
            </a:r>
            <a:r>
              <a:rPr lang="el-GR" dirty="0">
                <a:solidFill>
                  <a:srgbClr val="111111"/>
                </a:solidFill>
                <a:latin typeface="Calibri" panose="020F0502020204030204" pitchFamily="34" charset="0"/>
                <a:cs typeface="Calibri" panose="020F0502020204030204" pitchFamily="34" charset="0"/>
              </a:rPr>
              <a:t> (αγγλ.</a:t>
            </a:r>
            <a:r>
              <a:rPr lang="en-US" dirty="0">
                <a:solidFill>
                  <a:srgbClr val="111111"/>
                </a:solidFill>
                <a:latin typeface="Calibri" panose="020F0502020204030204" pitchFamily="34" charset="0"/>
                <a:cs typeface="Calibri" panose="020F0502020204030204" pitchFamily="34" charset="0"/>
              </a:rPr>
              <a:t>)</a:t>
            </a:r>
            <a:r>
              <a:rPr lang="el-GR" dirty="0">
                <a:solidFill>
                  <a:srgbClr val="111111"/>
                </a:solidFill>
                <a:latin typeface="Calibri" panose="020F0502020204030204" pitchFamily="34" charset="0"/>
                <a:cs typeface="Calibri" panose="020F0502020204030204" pitchFamily="34" charset="0"/>
              </a:rPr>
              <a:t>, </a:t>
            </a:r>
            <a:r>
              <a:rPr lang="en-US" b="1" dirty="0" err="1">
                <a:solidFill>
                  <a:srgbClr val="990033"/>
                </a:solidFill>
                <a:latin typeface="Calibri" panose="020F0502020204030204" pitchFamily="34" charset="0"/>
                <a:cs typeface="Calibri" panose="020F0502020204030204" pitchFamily="34" charset="0"/>
              </a:rPr>
              <a:t>cupide</a:t>
            </a:r>
            <a:r>
              <a:rPr lang="en-US" b="1" dirty="0">
                <a:solidFill>
                  <a:srgbClr val="990033"/>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rPr>
              <a:t>(</a:t>
            </a:r>
            <a:r>
              <a:rPr lang="el-GR" dirty="0">
                <a:solidFill>
                  <a:srgbClr val="111111"/>
                </a:solidFill>
                <a:latin typeface="Calibri" panose="020F0502020204030204" pitchFamily="34" charset="0"/>
                <a:cs typeface="Calibri" panose="020F0502020204030204" pitchFamily="34" charset="0"/>
              </a:rPr>
              <a:t>γαλλ.)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έρωτας </a:t>
            </a:r>
            <a:r>
              <a:rPr lang="en-US" b="1" dirty="0">
                <a:solidFill>
                  <a:srgbClr val="990033"/>
                </a:solidFill>
                <a:latin typeface="Calibri" panose="020F0502020204030204" pitchFamily="34" charset="0"/>
                <a:cs typeface="Calibri" panose="020F0502020204030204" pitchFamily="34" charset="0"/>
                <a:sym typeface="Wingdings" panose="05000000000000000000" pitchFamily="2" charset="2"/>
              </a:rPr>
              <a:t>cupidity</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απληστία</a:t>
            </a:r>
            <a:endParaRPr lang="en-US" dirty="0">
              <a:solidFill>
                <a:srgbClr val="111111"/>
              </a:solidFill>
              <a:latin typeface="Calibri" panose="020F0502020204030204" pitchFamily="34" charset="0"/>
              <a:cs typeface="Calibri" panose="020F0502020204030204" pitchFamily="34" charset="0"/>
              <a:sym typeface="Wingdings" panose="05000000000000000000" pitchFamily="2" charset="2"/>
            </a:endParaRPr>
          </a:p>
          <a:p>
            <a:pPr marL="0" indent="0">
              <a:lnSpc>
                <a:spcPct val="100000"/>
              </a:lnSpc>
              <a:spcBef>
                <a:spcPts val="0"/>
              </a:spcBef>
              <a:buFont typeface="Arial" panose="020B0604020202020204" pitchFamily="34" charset="0"/>
              <a:buNone/>
            </a:pPr>
            <a:endParaRPr lang="el-GR" b="1" dirty="0">
              <a:solidFill>
                <a:srgbClr val="990033"/>
              </a:solidFill>
              <a:latin typeface="Calibri" panose="020F0502020204030204" pitchFamily="34" charset="0"/>
              <a:cs typeface="Calibri" panose="020F0502020204030204" pitchFamily="34" charset="0"/>
            </a:endParaRPr>
          </a:p>
        </p:txBody>
      </p:sp>
      <p:sp>
        <p:nvSpPr>
          <p:cNvPr id="31" name="Content Placeholder 2">
            <a:extLst>
              <a:ext uri="{FF2B5EF4-FFF2-40B4-BE49-F238E27FC236}">
                <a16:creationId xmlns:a16="http://schemas.microsoft.com/office/drawing/2014/main" id="{1B8E10D8-9370-4D5D-ABE4-B8DFC4F55861}"/>
              </a:ext>
            </a:extLst>
          </p:cNvPr>
          <p:cNvSpPr txBox="1">
            <a:spLocks/>
          </p:cNvSpPr>
          <p:nvPr/>
        </p:nvSpPr>
        <p:spPr>
          <a:xfrm>
            <a:off x="6259012" y="3568270"/>
            <a:ext cx="4832076" cy="1110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solidFill>
                  <a:srgbClr val="990033"/>
                </a:solidFill>
                <a:latin typeface="Calibri" panose="020F0502020204030204" pitchFamily="34" charset="0"/>
                <a:cs typeface="Calibri" panose="020F0502020204030204" pitchFamily="34" charset="0"/>
              </a:rPr>
              <a:t>victory </a:t>
            </a:r>
            <a:r>
              <a:rPr lang="el-GR" dirty="0">
                <a:solidFill>
                  <a:srgbClr val="111111"/>
                </a:solidFill>
                <a:latin typeface="Calibri" panose="020F0502020204030204" pitchFamily="34" charset="0"/>
                <a:cs typeface="Calibri" panose="020F0502020204030204" pitchFamily="34" charset="0"/>
              </a:rPr>
              <a:t>(αγγλ.)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 νίκη</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endParaRPr lang="el-GR" b="1" dirty="0">
              <a:solidFill>
                <a:srgbClr val="990033"/>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b="1" dirty="0" err="1">
                <a:solidFill>
                  <a:srgbClr val="990033"/>
                </a:solidFill>
                <a:latin typeface="Calibri" panose="020F0502020204030204" pitchFamily="34" charset="0"/>
                <a:cs typeface="Calibri" panose="020F0502020204030204" pitchFamily="34" charset="0"/>
              </a:rPr>
              <a:t>victoire</a:t>
            </a:r>
            <a:r>
              <a:rPr lang="el-GR" dirty="0">
                <a:solidFill>
                  <a:srgbClr val="111111"/>
                </a:solidFill>
                <a:latin typeface="Calibri" panose="020F0502020204030204" pitchFamily="34" charset="0"/>
                <a:cs typeface="Calibri" panose="020F0502020204030204" pitchFamily="34" charset="0"/>
              </a:rPr>
              <a:t> (γαλλ.)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 νίκη</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endParaRPr lang="el-GR" b="1" dirty="0">
              <a:solidFill>
                <a:srgbClr val="990033"/>
              </a:solidFill>
              <a:latin typeface="Calibri" panose="020F0502020204030204" pitchFamily="34" charset="0"/>
              <a:cs typeface="Calibri" panose="020F0502020204030204" pitchFamily="34" charset="0"/>
            </a:endParaRPr>
          </a:p>
          <a:p>
            <a:pPr marL="0" indent="0">
              <a:lnSpc>
                <a:spcPct val="100000"/>
              </a:lnSpc>
              <a:spcBef>
                <a:spcPts val="0"/>
              </a:spcBef>
              <a:buFont typeface="Arial" panose="020B0604020202020204" pitchFamily="34" charset="0"/>
              <a:buNone/>
            </a:pPr>
            <a:endParaRPr lang="el-GR" b="1" dirty="0">
              <a:solidFill>
                <a:srgbClr val="990033"/>
              </a:solidFill>
              <a:latin typeface="Calibri" panose="020F0502020204030204" pitchFamily="34" charset="0"/>
              <a:cs typeface="Calibri" panose="020F0502020204030204" pitchFamily="34" charset="0"/>
            </a:endParaRPr>
          </a:p>
        </p:txBody>
      </p:sp>
      <p:sp>
        <p:nvSpPr>
          <p:cNvPr id="33" name="Arrow: Right 32">
            <a:extLst>
              <a:ext uri="{FF2B5EF4-FFF2-40B4-BE49-F238E27FC236}">
                <a16:creationId xmlns:a16="http://schemas.microsoft.com/office/drawing/2014/main" id="{A8AC098E-C705-49CE-AB10-18E6C737F841}"/>
              </a:ext>
            </a:extLst>
          </p:cNvPr>
          <p:cNvSpPr/>
          <p:nvPr/>
        </p:nvSpPr>
        <p:spPr>
          <a:xfrm>
            <a:off x="5056568" y="2527043"/>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5077430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9">
                                            <p:txEl>
                                              <p:pRg st="0" end="0"/>
                                            </p:txEl>
                                          </p:spTgt>
                                        </p:tgtEl>
                                        <p:attrNameLst>
                                          <p:attrName>style.visibility</p:attrName>
                                        </p:attrNameLst>
                                      </p:cBhvr>
                                      <p:to>
                                        <p:strVal val="visible"/>
                                      </p:to>
                                    </p:set>
                                    <p:animEffect transition="in" filter="wipe(left)">
                                      <p:cBhvr>
                                        <p:cTn id="29" dur="500"/>
                                        <p:tgtEl>
                                          <p:spTgt spid="2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0">
                                            <p:txEl>
                                              <p:pRg st="0" end="0"/>
                                            </p:txEl>
                                          </p:spTgt>
                                        </p:tgtEl>
                                        <p:attrNameLst>
                                          <p:attrName>style.visibility</p:attrName>
                                        </p:attrNameLst>
                                      </p:cBhvr>
                                      <p:to>
                                        <p:strVal val="visible"/>
                                      </p:to>
                                    </p:set>
                                    <p:animEffect transition="in" filter="wipe(left)">
                                      <p:cBhvr>
                                        <p:cTn id="44" dur="500"/>
                                        <p:tgtEl>
                                          <p:spTgt spid="3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1">
                                            <p:txEl>
                                              <p:pRg st="0" end="0"/>
                                            </p:txEl>
                                          </p:spTgt>
                                        </p:tgtEl>
                                        <p:attrNameLst>
                                          <p:attrName>style.visibility</p:attrName>
                                        </p:attrNameLst>
                                      </p:cBhvr>
                                      <p:to>
                                        <p:strVal val="visible"/>
                                      </p:to>
                                    </p:set>
                                    <p:animEffect transition="in" filter="wipe(left)">
                                      <p:cBhvr>
                                        <p:cTn id="59" dur="500"/>
                                        <p:tgtEl>
                                          <p:spTgt spid="31">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1">
                                            <p:txEl>
                                              <p:pRg st="1" end="1"/>
                                            </p:txEl>
                                          </p:spTgt>
                                        </p:tgtEl>
                                        <p:attrNameLst>
                                          <p:attrName>style.visibility</p:attrName>
                                        </p:attrNameLst>
                                      </p:cBhvr>
                                      <p:to>
                                        <p:strVal val="visible"/>
                                      </p:to>
                                    </p:set>
                                    <p:animEffect transition="in" filter="wipe(left)">
                                      <p:cBhvr>
                                        <p:cTn id="64" dur="500"/>
                                        <p:tgtEl>
                                          <p:spTgt spid="31">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left)">
                                      <p:cBhvr>
                                        <p:cTn id="69" dur="5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7">
                                            <p:txEl>
                                              <p:pRg st="0" end="0"/>
                                            </p:txEl>
                                          </p:spTgt>
                                        </p:tgtEl>
                                        <p:attrNameLst>
                                          <p:attrName>style.visibility</p:attrName>
                                        </p:attrNameLst>
                                      </p:cBhvr>
                                      <p:to>
                                        <p:strVal val="visible"/>
                                      </p:to>
                                    </p:set>
                                    <p:animEffect transition="in" filter="wipe(left)">
                                      <p:cBhvr>
                                        <p:cTn id="79" dur="500"/>
                                        <p:tgtEl>
                                          <p:spTgt spid="27">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7">
                                            <p:txEl>
                                              <p:pRg st="1" end="1"/>
                                            </p:txEl>
                                          </p:spTgt>
                                        </p:tgtEl>
                                        <p:attrNameLst>
                                          <p:attrName>style.visibility</p:attrName>
                                        </p:attrNameLst>
                                      </p:cBhvr>
                                      <p:to>
                                        <p:strVal val="visible"/>
                                      </p:to>
                                    </p:set>
                                    <p:animEffect transition="in" filter="wipe(left)">
                                      <p:cBhvr>
                                        <p:cTn id="84"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4" grpId="0" animBg="1"/>
      <p:bldP spid="18" grpId="0" animBg="1"/>
      <p:bldP spid="20" grpId="0" animBg="1"/>
      <p:bldP spid="4" grpId="0" animBg="1"/>
      <p:bldP spid="22" grpId="0" animBg="1"/>
      <p:bldP spid="26" grpId="0" animBg="1"/>
      <p:bldP spid="27" grpId="0" uiExpand="1" build="p"/>
      <p:bldP spid="29" grpId="0" uiExpand="1" build="p"/>
      <p:bldP spid="30" grpId="0" uiExpand="1" build="p"/>
      <p:bldP spid="31" grpId="0" uiExpand="1" build="p"/>
      <p:bldP spid="3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A287BB-886E-4263-9B1B-0D463E7D1AFA}"/>
              </a:ext>
            </a:extLst>
          </p:cNvPr>
          <p:cNvPicPr>
            <a:picLocks noChangeAspect="1"/>
          </p:cNvPicPr>
          <p:nvPr/>
        </p:nvPicPr>
        <p:blipFill>
          <a:blip r:embed="rId2">
            <a:extLst>
              <a:ext uri="{28A0092B-C50C-407E-A947-70E740481C1C}">
                <a14:useLocalDpi xmlns:a14="http://schemas.microsoft.com/office/drawing/2010/main" val="0"/>
              </a:ext>
            </a:extLst>
          </a:blip>
          <a:srcRect l="15614" r="15614"/>
          <a:stretch/>
        </p:blipFill>
        <p:spPr>
          <a:xfrm>
            <a:off x="0" y="1625600"/>
            <a:ext cx="4418026" cy="5232400"/>
          </a:xfrm>
          <a:prstGeom prst="rect">
            <a:avLst/>
          </a:prstGeom>
        </p:spPr>
      </p:pic>
      <p:sp>
        <p:nvSpPr>
          <p:cNvPr id="6" name="Speech Bubble: Oval 5">
            <a:extLst>
              <a:ext uri="{FF2B5EF4-FFF2-40B4-BE49-F238E27FC236}">
                <a16:creationId xmlns:a16="http://schemas.microsoft.com/office/drawing/2014/main" id="{7A267C22-E8AA-4269-AC25-78B326AA18FC}"/>
              </a:ext>
            </a:extLst>
          </p:cNvPr>
          <p:cNvSpPr/>
          <p:nvPr/>
        </p:nvSpPr>
        <p:spPr>
          <a:xfrm>
            <a:off x="6309360" y="654426"/>
            <a:ext cx="5019040" cy="4839147"/>
          </a:xfrm>
          <a:prstGeom prst="wedgeEllipseCallout">
            <a:avLst>
              <a:gd name="adj1" fmla="val -115952"/>
              <a:gd name="adj2" fmla="val -1766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pPr>
            <a:r>
              <a:rPr lang="el-GR" sz="3600" b="1" dirty="0"/>
              <a:t>Να κλίνετε στα τετράδιά σας</a:t>
            </a:r>
          </a:p>
          <a:p>
            <a:pPr algn="ctr"/>
            <a:r>
              <a:rPr lang="el-GR" sz="3600" b="1" dirty="0">
                <a:solidFill>
                  <a:schemeClr val="accent1">
                    <a:lumMod val="50000"/>
                  </a:schemeClr>
                </a:solidFill>
                <a:effectLst>
                  <a:outerShdw blurRad="38100" dist="38100" dir="2700000" algn="tl">
                    <a:srgbClr val="000000">
                      <a:alpha val="43137"/>
                    </a:srgbClr>
                  </a:outerShdw>
                </a:effectLst>
              </a:rPr>
              <a:t>δύο ρήματα από α΄, β΄ και δ΄ συζυγία στον Παρακείμενο</a:t>
            </a:r>
            <a:endParaRPr lang="el-GR" sz="3600" b="1" dirty="0">
              <a:solidFill>
                <a:schemeClr val="accent1">
                  <a:lumMod val="50000"/>
                </a:schemeClr>
              </a:solidFill>
            </a:endParaRPr>
          </a:p>
        </p:txBody>
      </p:sp>
    </p:spTree>
    <p:extLst>
      <p:ext uri="{BB962C8B-B14F-4D97-AF65-F5344CB8AC3E}">
        <p14:creationId xmlns:p14="http://schemas.microsoft.com/office/powerpoint/2010/main" val="28374594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A287BB-886E-4263-9B1B-0D463E7D1AF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7656" y="549407"/>
            <a:ext cx="5085383" cy="6085074"/>
          </a:xfrm>
          <a:prstGeom prst="rect">
            <a:avLst/>
          </a:prstGeom>
        </p:spPr>
      </p:pic>
      <p:sp>
        <p:nvSpPr>
          <p:cNvPr id="4" name="Speech Bubble: Oval 3">
            <a:extLst>
              <a:ext uri="{FF2B5EF4-FFF2-40B4-BE49-F238E27FC236}">
                <a16:creationId xmlns:a16="http://schemas.microsoft.com/office/drawing/2014/main" id="{AAA074D1-5F78-462B-A1A4-6A96A9307D58}"/>
              </a:ext>
            </a:extLst>
          </p:cNvPr>
          <p:cNvSpPr/>
          <p:nvPr/>
        </p:nvSpPr>
        <p:spPr>
          <a:xfrm>
            <a:off x="7001740" y="773753"/>
            <a:ext cx="4638040" cy="4094480"/>
          </a:xfrm>
          <a:prstGeom prst="wedgeEllipseCallout">
            <a:avLst>
              <a:gd name="adj1" fmla="val -111229"/>
              <a:gd name="adj2" fmla="val 10338"/>
            </a:avLst>
          </a:prstGeom>
          <a:solidFill>
            <a:srgbClr val="FF0000">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t>Τα λέμε στο επόμενο μάθημα!</a:t>
            </a:r>
          </a:p>
        </p:txBody>
      </p:sp>
    </p:spTree>
    <p:extLst>
      <p:ext uri="{BB962C8B-B14F-4D97-AF65-F5344CB8AC3E}">
        <p14:creationId xmlns:p14="http://schemas.microsoft.com/office/powerpoint/2010/main" val="29168856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9F7FD-0C4B-4D13-B36E-F6875E99079D}"/>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836094" y="-4214814"/>
            <a:ext cx="7177039" cy="15287627"/>
          </a:xfrm>
          <a:prstGeom prst="rect">
            <a:avLst/>
          </a:prstGeom>
        </p:spPr>
      </p:pic>
      <p:sp>
        <p:nvSpPr>
          <p:cNvPr id="2" name="TextBox 1">
            <a:extLst>
              <a:ext uri="{FF2B5EF4-FFF2-40B4-BE49-F238E27FC236}">
                <a16:creationId xmlns:a16="http://schemas.microsoft.com/office/drawing/2014/main" id="{736F4F2A-1B24-42E0-8385-BB279208E6C9}"/>
              </a:ext>
            </a:extLst>
          </p:cNvPr>
          <p:cNvSpPr txBox="1"/>
          <p:nvPr/>
        </p:nvSpPr>
        <p:spPr>
          <a:xfrm>
            <a:off x="714375" y="338780"/>
            <a:ext cx="10763250" cy="2308324"/>
          </a:xfrm>
          <a:prstGeom prst="rect">
            <a:avLst/>
          </a:prstGeom>
          <a:noFill/>
        </p:spPr>
        <p:txBody>
          <a:bodyPr wrap="square" rtlCol="0">
            <a:spAutoFit/>
          </a:bodyPr>
          <a:lstStyle/>
          <a:p>
            <a:pPr indent="457200" algn="just"/>
            <a:r>
              <a:rPr lang="el-GR" sz="2400" dirty="0">
                <a:solidFill>
                  <a:schemeClr val="bg1"/>
                </a:solidFill>
              </a:rPr>
              <a:t>Επεδίωκε τις μάχες σε εχθρικό έδαφος. Οι Ρωμαίοι γνώριζαν ότι υπήρχαν μόνο τρεις δίοδοι προς το εσωτερικό της ιταλικής χερσονήσου:</a:t>
            </a:r>
          </a:p>
          <a:p>
            <a:pPr marL="1062000" indent="-342900" algn="just">
              <a:buFont typeface="Arial" panose="020B0604020202020204" pitchFamily="34" charset="0"/>
              <a:buChar char="•"/>
            </a:pPr>
            <a:r>
              <a:rPr lang="el-GR" sz="2400" dirty="0">
                <a:solidFill>
                  <a:schemeClr val="bg1"/>
                </a:solidFill>
              </a:rPr>
              <a:t>Η θάλασσα (την οποία έλεγχαν) </a:t>
            </a:r>
          </a:p>
          <a:p>
            <a:pPr marL="1062000" indent="-342900" algn="just">
              <a:buFont typeface="Arial" panose="020B0604020202020204" pitchFamily="34" charset="0"/>
              <a:buChar char="•"/>
            </a:pPr>
            <a:r>
              <a:rPr lang="el-GR" sz="2400" dirty="0">
                <a:solidFill>
                  <a:schemeClr val="bg1"/>
                </a:solidFill>
              </a:rPr>
              <a:t>Μια μεγάλη χερσαία οδός</a:t>
            </a:r>
          </a:p>
          <a:p>
            <a:pPr marL="1062000" indent="-342900" algn="just">
              <a:buFont typeface="Arial" panose="020B0604020202020204" pitchFamily="34" charset="0"/>
              <a:buChar char="•"/>
            </a:pPr>
            <a:r>
              <a:rPr lang="el-GR" sz="2400" dirty="0">
                <a:solidFill>
                  <a:schemeClr val="bg1"/>
                </a:solidFill>
              </a:rPr>
              <a:t>Η εξαιρετικά δύσκολη διαδρομή των </a:t>
            </a:r>
            <a:r>
              <a:rPr lang="el-GR" sz="2400" b="1" dirty="0">
                <a:solidFill>
                  <a:srgbClr val="990033"/>
                </a:solidFill>
                <a:latin typeface="Baston" panose="00000500000000000000" pitchFamily="50" charset="-95"/>
              </a:rPr>
              <a:t>Άλπεων</a:t>
            </a:r>
            <a:r>
              <a:rPr lang="el-GR" sz="2400" dirty="0">
                <a:solidFill>
                  <a:schemeClr val="bg1"/>
                </a:solidFill>
              </a:rPr>
              <a:t>, που επέλεξε ο Αννίβας.</a:t>
            </a:r>
          </a:p>
          <a:p>
            <a:pPr indent="457200" algn="just"/>
            <a:r>
              <a:rPr lang="el-GR" sz="2400" dirty="0">
                <a:solidFill>
                  <a:schemeClr val="bg1"/>
                </a:solidFill>
              </a:rPr>
              <a:t>Έχασε όμως τις μισές του δυνάμεις στη διαδρομή.</a:t>
            </a:r>
          </a:p>
        </p:txBody>
      </p:sp>
      <p:pic>
        <p:nvPicPr>
          <p:cNvPr id="4098" name="Picture 2">
            <a:extLst>
              <a:ext uri="{FF2B5EF4-FFF2-40B4-BE49-F238E27FC236}">
                <a16:creationId xmlns:a16="http://schemas.microsoft.com/office/drawing/2014/main" id="{1E0B50AC-3246-4173-BD1B-DF0F3BC76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27" y="2859341"/>
            <a:ext cx="5715000" cy="35514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15DE3BB-CFEA-4B43-9272-B110BA4761A3}"/>
              </a:ext>
            </a:extLst>
          </p:cNvPr>
          <p:cNvSpPr txBox="1"/>
          <p:nvPr/>
        </p:nvSpPr>
        <p:spPr>
          <a:xfrm>
            <a:off x="981075" y="2647104"/>
            <a:ext cx="5114925" cy="3785652"/>
          </a:xfrm>
          <a:prstGeom prst="rect">
            <a:avLst/>
          </a:prstGeom>
          <a:noFill/>
        </p:spPr>
        <p:txBody>
          <a:bodyPr wrap="square" rtlCol="0">
            <a:spAutoFit/>
          </a:bodyPr>
          <a:lstStyle/>
          <a:p>
            <a:pPr indent="457200" algn="just"/>
            <a:r>
              <a:rPr lang="el-GR" sz="2400" dirty="0">
                <a:solidFill>
                  <a:schemeClr val="bg1"/>
                </a:solidFill>
              </a:rPr>
              <a:t>Ενώ προχωρούσαν έκανε ένα μοιραίο λάθος. Όταν οι πάντες σταμάτησαν να κινούνται, επειδή φοβήθηκαν τη στερότητα του εδάφους, χτύπησε με δύναμη έναν βράχο για να αποδείξει ότι το έδαφος ήταν σταθερό. Μια θανατηφόρα χιονοστιβάδα του κόστισε 25.000 άνδρες και τα μισά του ζώα. (Δεν ήταν εξοικειωμένος με τις χιονοστιβάδες...)</a:t>
            </a:r>
          </a:p>
        </p:txBody>
      </p:sp>
    </p:spTree>
    <p:extLst>
      <p:ext uri="{BB962C8B-B14F-4D97-AF65-F5344CB8AC3E}">
        <p14:creationId xmlns:p14="http://schemas.microsoft.com/office/powerpoint/2010/main" val="4054091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EEP CALM AND LOVE ♥ LATIN ♥ Poster | Marika | Keep Calm-o-Matic">
            <a:extLst>
              <a:ext uri="{FF2B5EF4-FFF2-40B4-BE49-F238E27FC236}">
                <a16:creationId xmlns:a16="http://schemas.microsoft.com/office/drawing/2014/main" id="{A78667CA-D531-4AAC-B891-F833661B31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702" y="0"/>
            <a:ext cx="6322595" cy="737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8827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9F7FD-0C4B-4D13-B36E-F6875E99079D}"/>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379662" y="-2942306"/>
            <a:ext cx="7177039" cy="12742610"/>
          </a:xfrm>
          <a:prstGeom prst="rect">
            <a:avLst/>
          </a:prstGeom>
        </p:spPr>
      </p:pic>
      <p:pic>
        <p:nvPicPr>
          <p:cNvPr id="6146" name="Picture 2" descr="Μάχη των Καννών - Βικιπαίδεια">
            <a:extLst>
              <a:ext uri="{FF2B5EF4-FFF2-40B4-BE49-F238E27FC236}">
                <a16:creationId xmlns:a16="http://schemas.microsoft.com/office/drawing/2014/main" id="{BB551888-9B88-4BDB-9BFE-269523F6D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733" y="315733"/>
            <a:ext cx="8228533" cy="62265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3463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9F7FD-0C4B-4D13-B36E-F6875E99079D}"/>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581071" y="-3641162"/>
            <a:ext cx="7177039" cy="14140324"/>
          </a:xfrm>
          <a:prstGeom prst="rect">
            <a:avLst/>
          </a:prstGeom>
        </p:spPr>
      </p:pic>
      <p:sp>
        <p:nvSpPr>
          <p:cNvPr id="2" name="TextBox 1">
            <a:extLst>
              <a:ext uri="{FF2B5EF4-FFF2-40B4-BE49-F238E27FC236}">
                <a16:creationId xmlns:a16="http://schemas.microsoft.com/office/drawing/2014/main" id="{736F4F2A-1B24-42E0-8385-BB279208E6C9}"/>
              </a:ext>
            </a:extLst>
          </p:cNvPr>
          <p:cNvSpPr txBox="1"/>
          <p:nvPr/>
        </p:nvSpPr>
        <p:spPr>
          <a:xfrm>
            <a:off x="1247774" y="338780"/>
            <a:ext cx="10229851" cy="3416320"/>
          </a:xfrm>
          <a:prstGeom prst="rect">
            <a:avLst/>
          </a:prstGeom>
          <a:noFill/>
        </p:spPr>
        <p:txBody>
          <a:bodyPr wrap="square" rtlCol="0">
            <a:spAutoFit/>
          </a:bodyPr>
          <a:lstStyle/>
          <a:p>
            <a:pPr indent="457200" algn="just"/>
            <a:r>
              <a:rPr lang="el-GR" sz="2400" dirty="0">
                <a:solidFill>
                  <a:schemeClr val="bg1"/>
                </a:solidFill>
              </a:rPr>
              <a:t>Συνέτριψε τους Ρωμαίους κυριολεκτικά στις </a:t>
            </a:r>
            <a:r>
              <a:rPr lang="el-GR" sz="2400" b="1" dirty="0">
                <a:solidFill>
                  <a:srgbClr val="990033"/>
                </a:solidFill>
                <a:latin typeface="Baston" panose="00000500000000000000" pitchFamily="50" charset="-95"/>
              </a:rPr>
              <a:t>Κάννες</a:t>
            </a:r>
            <a:r>
              <a:rPr lang="el-GR" sz="2400" dirty="0">
                <a:solidFill>
                  <a:schemeClr val="bg1"/>
                </a:solidFill>
              </a:rPr>
              <a:t> – Ιούνιος </a:t>
            </a:r>
            <a:r>
              <a:rPr lang="el-GR" sz="2400" b="1" dirty="0">
                <a:solidFill>
                  <a:srgbClr val="990033"/>
                </a:solidFill>
                <a:latin typeface="Baston" panose="00000500000000000000" pitchFamily="50" charset="-95"/>
              </a:rPr>
              <a:t>216 π.Χ.</a:t>
            </a:r>
          </a:p>
          <a:p>
            <a:pPr indent="457200" algn="just"/>
            <a:r>
              <a:rPr lang="el-GR" sz="2400" dirty="0">
                <a:solidFill>
                  <a:schemeClr val="bg1"/>
                </a:solidFill>
              </a:rPr>
              <a:t> Περισσότεροι από </a:t>
            </a:r>
            <a:r>
              <a:rPr lang="el-GR" sz="2400" b="1" dirty="0">
                <a:solidFill>
                  <a:srgbClr val="990033"/>
                </a:solidFill>
                <a:latin typeface="Baston" panose="00000500000000000000" pitchFamily="50" charset="-95"/>
              </a:rPr>
              <a:t>70.000 Ρωμαίοι</a:t>
            </a:r>
            <a:r>
              <a:rPr lang="el-GR" sz="2400" dirty="0">
                <a:solidFill>
                  <a:schemeClr val="bg1"/>
                </a:solidFill>
              </a:rPr>
              <a:t>, μεταξύ τους ένας ύπατος ο Αιμίλιος Παύλος, δυο ανθύπατοι, ο Σερβίλιος και Ατίλιος, δυο ταμίες, είκοσι εννέα χιλίαρχοι και ογδόντα συγκλητικοί </a:t>
            </a:r>
            <a:r>
              <a:rPr lang="el-GR" sz="2400" b="1" dirty="0">
                <a:solidFill>
                  <a:schemeClr val="bg1"/>
                </a:solidFill>
              </a:rPr>
              <a:t>φονεύθηκαν</a:t>
            </a:r>
            <a:r>
              <a:rPr lang="el-GR" sz="2400" dirty="0">
                <a:solidFill>
                  <a:schemeClr val="bg1"/>
                </a:solidFill>
              </a:rPr>
              <a:t>. </a:t>
            </a:r>
            <a:r>
              <a:rPr lang="el-GR" sz="2400" b="1" dirty="0">
                <a:solidFill>
                  <a:srgbClr val="990033"/>
                </a:solidFill>
                <a:latin typeface="Baston" panose="00000500000000000000" pitchFamily="50" charset="-95"/>
              </a:rPr>
              <a:t>10.000</a:t>
            </a:r>
            <a:r>
              <a:rPr lang="el-GR" sz="2400" dirty="0">
                <a:solidFill>
                  <a:schemeClr val="bg1"/>
                </a:solidFill>
              </a:rPr>
              <a:t> ήταν οι </a:t>
            </a:r>
            <a:r>
              <a:rPr lang="el-GR" sz="2400" b="1" dirty="0">
                <a:solidFill>
                  <a:schemeClr val="bg1"/>
                </a:solidFill>
              </a:rPr>
              <a:t>αιχμάλωτοι</a:t>
            </a:r>
            <a:r>
              <a:rPr lang="el-GR" sz="2400" dirty="0">
                <a:solidFill>
                  <a:schemeClr val="bg1"/>
                </a:solidFill>
              </a:rPr>
              <a:t>. Οι Καρχηδόνιοι έχασαν </a:t>
            </a:r>
            <a:r>
              <a:rPr lang="el-GR" sz="2400" b="1" dirty="0">
                <a:solidFill>
                  <a:srgbClr val="990033"/>
                </a:solidFill>
                <a:latin typeface="Baston" panose="00000500000000000000" pitchFamily="50" charset="-95"/>
              </a:rPr>
              <a:t>6.000</a:t>
            </a:r>
            <a:r>
              <a:rPr lang="el-GR" sz="2400" dirty="0">
                <a:solidFill>
                  <a:schemeClr val="bg1"/>
                </a:solidFill>
              </a:rPr>
              <a:t> άνδρες.</a:t>
            </a:r>
          </a:p>
          <a:p>
            <a:pPr indent="457200" algn="just"/>
            <a:r>
              <a:rPr lang="el-GR" sz="2400" dirty="0">
                <a:solidFill>
                  <a:schemeClr val="bg1"/>
                </a:solidFill>
              </a:rPr>
              <a:t>Ο Φραγκίσκος Βερτολίνι γράφει: «Αν εξαιρέσουμε τη μάχη στην Πλάταια με την πανωλεθρία των Περσών, η παγκόσμια ιστορία του πολέμου δεν έχει μέχρι σήμερα ν΄ αναγράψει όλεθρο μεγαλύτερο απ’ αυτόν που υπέστησαν οι Ρωμαίοι στις Κάννες».</a:t>
            </a:r>
          </a:p>
        </p:txBody>
      </p:sp>
      <p:pic>
        <p:nvPicPr>
          <p:cNvPr id="7170" name="Picture 2" descr="Η Mάχη των Καννών - 216 π.Χ. / Ο απόλυτος θρίαμβος του Αννίβα - Historical  Quest">
            <a:extLst>
              <a:ext uri="{FF2B5EF4-FFF2-40B4-BE49-F238E27FC236}">
                <a16:creationId xmlns:a16="http://schemas.microsoft.com/office/drawing/2014/main" id="{FEB515B4-4707-4C79-AE74-95C8EF7E94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1" y="3429000"/>
            <a:ext cx="4876800" cy="3152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2963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9F7FD-0C4B-4D13-B36E-F6875E99079D}"/>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697982" y="-4039101"/>
            <a:ext cx="7177039" cy="15011402"/>
          </a:xfrm>
          <a:prstGeom prst="rect">
            <a:avLst/>
          </a:prstGeom>
        </p:spPr>
      </p:pic>
      <p:sp>
        <p:nvSpPr>
          <p:cNvPr id="2" name="TextBox 1">
            <a:extLst>
              <a:ext uri="{FF2B5EF4-FFF2-40B4-BE49-F238E27FC236}">
                <a16:creationId xmlns:a16="http://schemas.microsoft.com/office/drawing/2014/main" id="{736F4F2A-1B24-42E0-8385-BB279208E6C9}"/>
              </a:ext>
            </a:extLst>
          </p:cNvPr>
          <p:cNvSpPr txBox="1"/>
          <p:nvPr/>
        </p:nvSpPr>
        <p:spPr>
          <a:xfrm>
            <a:off x="714376" y="338780"/>
            <a:ext cx="10763250" cy="5632311"/>
          </a:xfrm>
          <a:prstGeom prst="rect">
            <a:avLst/>
          </a:prstGeom>
          <a:noFill/>
        </p:spPr>
        <p:txBody>
          <a:bodyPr wrap="square" rtlCol="0">
            <a:spAutoFit/>
          </a:bodyPr>
          <a:lstStyle/>
          <a:p>
            <a:pPr indent="457200" algn="just"/>
            <a:r>
              <a:rPr lang="el-GR" sz="2400" dirty="0">
                <a:solidFill>
                  <a:schemeClr val="bg1"/>
                </a:solidFill>
              </a:rPr>
              <a:t>Ο Β΄ Καρχηδονιακός πόλεμος έληξε με τη μάχη της </a:t>
            </a:r>
            <a:r>
              <a:rPr lang="el-GR" sz="2400" b="1" dirty="0">
                <a:solidFill>
                  <a:srgbClr val="990033"/>
                </a:solidFill>
                <a:latin typeface="Baston" panose="00000500000000000000" pitchFamily="50" charset="-95"/>
              </a:rPr>
              <a:t>Ζάμας</a:t>
            </a:r>
            <a:r>
              <a:rPr lang="el-GR" sz="2400" dirty="0">
                <a:solidFill>
                  <a:schemeClr val="bg1"/>
                </a:solidFill>
              </a:rPr>
              <a:t> το </a:t>
            </a:r>
            <a:r>
              <a:rPr lang="el-GR" sz="2400" b="1" dirty="0">
                <a:solidFill>
                  <a:srgbClr val="990033"/>
                </a:solidFill>
                <a:latin typeface="Baston" panose="00000500000000000000" pitchFamily="50" charset="-95"/>
              </a:rPr>
              <a:t>202 π.Χ., </a:t>
            </a:r>
            <a:r>
              <a:rPr lang="el-GR" sz="2400" dirty="0">
                <a:solidFill>
                  <a:schemeClr val="bg1"/>
                </a:solidFill>
              </a:rPr>
              <a:t>όπου καταστράφηκε ολοκληρωτικά ο στρατός του Αννίβα.</a:t>
            </a:r>
          </a:p>
          <a:p>
            <a:pPr indent="457200" algn="just"/>
            <a:r>
              <a:rPr lang="el-GR" sz="2400" dirty="0">
                <a:solidFill>
                  <a:schemeClr val="bg1"/>
                </a:solidFill>
              </a:rPr>
              <a:t>Για τους Ρωμαίους ήταν σημαντική η εξαφάνιση του φόβου των Καρχηδονίων. </a:t>
            </a:r>
            <a:r>
              <a:rPr lang="en-US" sz="2400" dirty="0">
                <a:solidFill>
                  <a:schemeClr val="bg1"/>
                </a:solidFill>
              </a:rPr>
              <a:t>“</a:t>
            </a:r>
            <a:r>
              <a:rPr lang="en-US" sz="2400" b="1" dirty="0" err="1">
                <a:solidFill>
                  <a:srgbClr val="990033"/>
                </a:solidFill>
                <a:latin typeface="Baston" panose="00000500000000000000" pitchFamily="50" charset="-95"/>
              </a:rPr>
              <a:t>Carthago</a:t>
            </a:r>
            <a:r>
              <a:rPr lang="en-US" sz="2400" b="1" dirty="0">
                <a:solidFill>
                  <a:srgbClr val="990033"/>
                </a:solidFill>
                <a:latin typeface="Baston" panose="00000500000000000000" pitchFamily="50" charset="-95"/>
              </a:rPr>
              <a:t> delenda </a:t>
            </a:r>
            <a:r>
              <a:rPr lang="en-US" sz="2400" b="1" dirty="0" err="1">
                <a:solidFill>
                  <a:srgbClr val="990033"/>
                </a:solidFill>
                <a:latin typeface="Baston" panose="00000500000000000000" pitchFamily="50" charset="-95"/>
              </a:rPr>
              <a:t>est</a:t>
            </a:r>
            <a:r>
              <a:rPr lang="en-US" sz="2400" dirty="0">
                <a:solidFill>
                  <a:schemeClr val="bg1"/>
                </a:solidFill>
              </a:rPr>
              <a:t>”. </a:t>
            </a:r>
            <a:endParaRPr lang="el-GR" sz="2400" dirty="0">
              <a:solidFill>
                <a:schemeClr val="bg1"/>
              </a:solidFill>
            </a:endParaRPr>
          </a:p>
          <a:p>
            <a:pPr indent="457200" algn="just"/>
            <a:endParaRPr lang="el-GR" sz="2400" dirty="0">
              <a:solidFill>
                <a:schemeClr val="bg1"/>
              </a:solidFill>
            </a:endParaRPr>
          </a:p>
          <a:p>
            <a:pPr indent="457200" algn="just"/>
            <a:r>
              <a:rPr lang="el-GR" sz="2400" dirty="0">
                <a:solidFill>
                  <a:schemeClr val="bg1"/>
                </a:solidFill>
              </a:rPr>
              <a:t>Έτσι, στον Γ΄ Καρχηδονιακό πόλεμο (149-146 π.Χ.) οι Ρωμαίοι εισβάλλουν στην Καρχηδόνα με αρχηγό τον Σκιπίωνα Αιμιλιανό και </a:t>
            </a:r>
            <a:r>
              <a:rPr lang="el-GR" sz="2400" b="1" dirty="0">
                <a:solidFill>
                  <a:schemeClr val="bg1"/>
                </a:solidFill>
              </a:rPr>
              <a:t>την ισοπεδώνουν</a:t>
            </a:r>
            <a:r>
              <a:rPr lang="el-GR" sz="2400" dirty="0">
                <a:solidFill>
                  <a:schemeClr val="bg1"/>
                </a:solidFill>
              </a:rPr>
              <a:t>. Οι κάτοικοι εγκατέλειψαν τρομαγμένοι την πόλη, τα κτίρια κατεδαφίστηκαν. Οι Ρωμαίοι σκόρπισαν παντού αλάτι για να μην εμφανιστεί πλέον ίχνος ζωής στον τόπο αυτό. Η γη πια δεν έκανε καρπούς. </a:t>
            </a:r>
          </a:p>
          <a:p>
            <a:pPr indent="457200" algn="just"/>
            <a:endParaRPr lang="el-GR" sz="2400" dirty="0">
              <a:solidFill>
                <a:schemeClr val="bg1"/>
              </a:solidFill>
            </a:endParaRPr>
          </a:p>
          <a:p>
            <a:pPr indent="457200" algn="just"/>
            <a:r>
              <a:rPr lang="el-GR" sz="2400" dirty="0">
                <a:solidFill>
                  <a:schemeClr val="bg1"/>
                </a:solidFill>
              </a:rPr>
              <a:t>Ο Αννίβας ζήτησε καταφύγιο στους ηγεμόνες της Ανατολής. Το </a:t>
            </a:r>
            <a:r>
              <a:rPr lang="el-GR" sz="2400" b="1" dirty="0">
                <a:solidFill>
                  <a:srgbClr val="990033"/>
                </a:solidFill>
                <a:latin typeface="Baston" panose="00000500000000000000" pitchFamily="50" charset="-95"/>
              </a:rPr>
              <a:t>183 π.Χ.</a:t>
            </a:r>
            <a:r>
              <a:rPr lang="el-GR" sz="2400" dirty="0">
                <a:solidFill>
                  <a:schemeClr val="bg1"/>
                </a:solidFill>
              </a:rPr>
              <a:t>,</a:t>
            </a:r>
            <a:r>
              <a:rPr lang="el-GR" sz="2400" b="1" dirty="0">
                <a:solidFill>
                  <a:srgbClr val="990033"/>
                </a:solidFill>
                <a:latin typeface="Baston" panose="00000500000000000000" pitchFamily="50" charset="-95"/>
              </a:rPr>
              <a:t> </a:t>
            </a:r>
            <a:r>
              <a:rPr lang="el-GR" sz="2400" dirty="0">
                <a:solidFill>
                  <a:schemeClr val="bg1"/>
                </a:solidFill>
              </a:rPr>
              <a:t>όμως, περικυκλώθηκε από τους Ρωμαίους στο κρησφύγετό του στη Λίμπισσα (κοντά στη σημερινή Κωνσταντινούπολη) και </a:t>
            </a:r>
            <a:r>
              <a:rPr lang="el-GR" sz="2400" b="1" dirty="0">
                <a:solidFill>
                  <a:schemeClr val="bg1"/>
                </a:solidFill>
              </a:rPr>
              <a:t>αυτοκτόνησε πίνοντας δηλητήριο </a:t>
            </a:r>
            <a:r>
              <a:rPr lang="el-GR" sz="2400" dirty="0">
                <a:solidFill>
                  <a:schemeClr val="bg1"/>
                </a:solidFill>
              </a:rPr>
              <a:t>για να μην τους δώσει τη χαρά να τον σκοτώσουν εκείνοι.</a:t>
            </a:r>
          </a:p>
        </p:txBody>
      </p:sp>
    </p:spTree>
    <p:extLst>
      <p:ext uri="{BB962C8B-B14F-4D97-AF65-F5344CB8AC3E}">
        <p14:creationId xmlns:p14="http://schemas.microsoft.com/office/powerpoint/2010/main" val="276668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8DCABD-E833-4003-8977-C5497B0C1BCF}"/>
              </a:ext>
            </a:extLst>
          </p:cNvPr>
          <p:cNvSpPr txBox="1"/>
          <p:nvPr/>
        </p:nvSpPr>
        <p:spPr>
          <a:xfrm>
            <a:off x="687387" y="428625"/>
            <a:ext cx="4646613" cy="769441"/>
          </a:xfrm>
          <a:prstGeom prst="rect">
            <a:avLst/>
          </a:prstGeom>
          <a:noFill/>
        </p:spPr>
        <p:txBody>
          <a:bodyPr wrap="square">
            <a:spAutoFit/>
          </a:bodyPr>
          <a:lstStyle/>
          <a:p>
            <a:pPr marL="0" indent="0" algn="ctr">
              <a:buNone/>
            </a:pPr>
            <a:r>
              <a:rPr lang="el-GR" sz="4400" dirty="0">
                <a:solidFill>
                  <a:schemeClr val="accent4">
                    <a:lumMod val="60000"/>
                    <a:lumOff val="40000"/>
                  </a:schemeClr>
                </a:solidFill>
                <a:effectLst>
                  <a:outerShdw blurRad="38100" dist="38100" dir="2700000" algn="tl">
                    <a:srgbClr val="000000">
                      <a:alpha val="43137"/>
                    </a:srgbClr>
                  </a:outerShdw>
                </a:effectLst>
                <a:latin typeface="Baston" panose="00000500000000000000" pitchFamily="50" charset="-95"/>
              </a:rPr>
              <a:t>ΑΝΝΙΒΑΣ</a:t>
            </a:r>
            <a:endParaRPr lang="el-GR" sz="4400" i="0" dirty="0">
              <a:solidFill>
                <a:schemeClr val="accent4">
                  <a:lumMod val="60000"/>
                  <a:lumOff val="40000"/>
                </a:schemeClr>
              </a:solidFill>
              <a:effectLst>
                <a:outerShdw blurRad="38100" dist="38100" dir="2700000" algn="tl">
                  <a:srgbClr val="000000">
                    <a:alpha val="43137"/>
                  </a:srgbClr>
                </a:outerShdw>
              </a:effectLst>
              <a:latin typeface="Baston" panose="00000500000000000000" pitchFamily="50" charset="-95"/>
            </a:endParaRPr>
          </a:p>
        </p:txBody>
      </p:sp>
      <p:pic>
        <p:nvPicPr>
          <p:cNvPr id="2" name="Picture 2" descr="O Αννίβας και οι Καρχηδονιακοί πόλεμοι">
            <a:extLst>
              <a:ext uri="{FF2B5EF4-FFF2-40B4-BE49-F238E27FC236}">
                <a16:creationId xmlns:a16="http://schemas.microsoft.com/office/drawing/2014/main" id="{D79834CE-BD48-4605-B75A-A4CA5F3E2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738" y="1376363"/>
            <a:ext cx="9172575" cy="515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484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Λύθηκε το μυστήριο της διέλευσης του Αννίβα από τις Άλπεις | Perierga.gr">
            <a:extLst>
              <a:ext uri="{FF2B5EF4-FFF2-40B4-BE49-F238E27FC236}">
                <a16:creationId xmlns:a16="http://schemas.microsoft.com/office/drawing/2014/main" id="{5AE10209-8FB8-419E-B06C-3CBED88F3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231775"/>
            <a:ext cx="9591675" cy="639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4855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FunkyShapesDarkVTI">
  <a:themeElements>
    <a:clrScheme name="Custom 4">
      <a:dk1>
        <a:srgbClr val="FFFFFF"/>
      </a:dk1>
      <a:lt1>
        <a:srgbClr val="000000"/>
      </a:lt1>
      <a:dk2>
        <a:srgbClr val="F3FFF8"/>
      </a:dk2>
      <a:lt2>
        <a:srgbClr val="2D2D2D"/>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DarkVTI" id="{84637DF0-7D2D-4F20-816C-4D6C45F3FAF2}" vid="{0EF594EE-C33F-480F-80E7-D4F74C1C30EB}"/>
    </a:ext>
  </a:extLst>
</a:theme>
</file>

<file path=docProps/app.xml><?xml version="1.0" encoding="utf-8"?>
<Properties xmlns="http://schemas.openxmlformats.org/officeDocument/2006/extended-properties" xmlns:vt="http://schemas.openxmlformats.org/officeDocument/2006/docPropsVTypes">
  <TotalTime>5948</TotalTime>
  <Words>2103</Words>
  <Application>Microsoft Office PowerPoint</Application>
  <PresentationFormat>Widescreen</PresentationFormat>
  <Paragraphs>432</Paragraphs>
  <Slides>40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Arial Black</vt:lpstr>
      <vt:lpstr>Baston</vt:lpstr>
      <vt:lpstr>Calibri</vt:lpstr>
      <vt:lpstr>Lucida Sans Unicode</vt:lpstr>
      <vt:lpstr>Source Sans Pro</vt:lpstr>
      <vt:lpstr>Times New Roman</vt:lpstr>
      <vt:lpstr>FunkyShapesDarkVTI</vt:lpstr>
      <vt:lpstr>LECTIO UNDECIMA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Λεξιλόγιο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Συνδεσμοι - προθεσeiσ – επιρρηματα - Αντωνυμιεσ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ετυμολογια</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LECTIO I</dc:title>
  <dc:creator>USER</dc:creator>
  <cp:lastModifiedBy>Flora</cp:lastModifiedBy>
  <cp:revision>339</cp:revision>
  <dcterms:created xsi:type="dcterms:W3CDTF">2021-10-03T22:55:57Z</dcterms:created>
  <dcterms:modified xsi:type="dcterms:W3CDTF">2022-06-08T06:40:44Z</dcterms:modified>
</cp:coreProperties>
</file>