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32"/>
  </p:notesMasterIdLst>
  <p:sldIdLst>
    <p:sldId id="256" r:id="rId2"/>
    <p:sldId id="336" r:id="rId3"/>
    <p:sldId id="345" r:id="rId4"/>
    <p:sldId id="257" r:id="rId5"/>
    <p:sldId id="289" r:id="rId6"/>
    <p:sldId id="258" r:id="rId7"/>
    <p:sldId id="300" r:id="rId8"/>
    <p:sldId id="281" r:id="rId9"/>
    <p:sldId id="261" r:id="rId10"/>
    <p:sldId id="341" r:id="rId11"/>
    <p:sldId id="350" r:id="rId12"/>
    <p:sldId id="269" r:id="rId13"/>
    <p:sldId id="270" r:id="rId14"/>
    <p:sldId id="292" r:id="rId15"/>
    <p:sldId id="340" r:id="rId16"/>
    <p:sldId id="262" r:id="rId17"/>
    <p:sldId id="320" r:id="rId18"/>
    <p:sldId id="271" r:id="rId19"/>
    <p:sldId id="343" r:id="rId20"/>
    <p:sldId id="344" r:id="rId21"/>
    <p:sldId id="346" r:id="rId22"/>
    <p:sldId id="333" r:id="rId23"/>
    <p:sldId id="334" r:id="rId24"/>
    <p:sldId id="294" r:id="rId25"/>
    <p:sldId id="295" r:id="rId26"/>
    <p:sldId id="296" r:id="rId27"/>
    <p:sldId id="302" r:id="rId28"/>
    <p:sldId id="278" r:id="rId29"/>
    <p:sldId id="263" r:id="rId30"/>
    <p:sldId id="279" r:id="rId3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F2160B-006E-4BD7-9ED8-51D925A8230C}">
          <p14:sldIdLst>
            <p14:sldId id="256"/>
            <p14:sldId id="336"/>
            <p14:sldId id="345"/>
            <p14:sldId id="257"/>
            <p14:sldId id="289"/>
            <p14:sldId id="258"/>
            <p14:sldId id="300"/>
            <p14:sldId id="281"/>
            <p14:sldId id="261"/>
            <p14:sldId id="341"/>
            <p14:sldId id="350"/>
            <p14:sldId id="269"/>
            <p14:sldId id="270"/>
            <p14:sldId id="292"/>
            <p14:sldId id="340"/>
            <p14:sldId id="262"/>
            <p14:sldId id="320"/>
            <p14:sldId id="271"/>
            <p14:sldId id="343"/>
            <p14:sldId id="344"/>
            <p14:sldId id="346"/>
            <p14:sldId id="333"/>
            <p14:sldId id="334"/>
            <p14:sldId id="294"/>
            <p14:sldId id="295"/>
            <p14:sldId id="296"/>
          </p14:sldIdLst>
        </p14:section>
        <p14:section name="Untitled Section" id="{DAB17D4E-1067-4925-935F-4B9CD7FFF4FE}">
          <p14:sldIdLst>
            <p14:sldId id="302"/>
            <p14:sldId id="278"/>
            <p14:sldId id="263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FF53"/>
    <a:srgbClr val="990033"/>
    <a:srgbClr val="FF6600"/>
    <a:srgbClr val="FFB9FF"/>
    <a:srgbClr val="66FFFF"/>
    <a:srgbClr val="FFFF66"/>
    <a:srgbClr val="FFAFFF"/>
    <a:srgbClr val="FF99FF"/>
    <a:srgbClr val="FFE9A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842" autoAdjust="0"/>
  </p:normalViewPr>
  <p:slideViewPr>
    <p:cSldViewPr snapToGrid="0">
      <p:cViewPr varScale="1">
        <p:scale>
          <a:sx n="63" d="100"/>
          <a:sy n="63" d="100"/>
        </p:scale>
        <p:origin x="76" y="-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1097A-0F54-4C65-A96E-BEB3DC9C8669}" type="datetimeFigureOut">
              <a:rPr lang="el-GR" smtClean="0"/>
              <a:t>8/6/2022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DCF94-393F-40C7-B821-D015950FC8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5556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DCF94-393F-40C7-B821-D015950FC87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5922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F569-AC90-44EB-9EF4-4E5C2F5D823C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2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7D41-E8B7-4A0B-B861-3EC4AE88917D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5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4823-0B19-4B4E-A643-7A3B0A3D24D6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79EF-17C8-45D8-9866-DAF5723FC604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6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ADC-3680-4013-A757-E4663495DB98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82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A94-5DCA-4F19-960F-0FB2BD5EE85A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9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947-38D9-44AC-8B89-E79758333B77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7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E23F-BD3C-4F23-B116-2B758120C8AC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1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AA9-6D59-4D98-869E-ACBDB83B2CA4}" type="datetime1">
              <a:rPr lang="en-US" smtClean="0"/>
              <a:t>6/8/2022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53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804-27E3-430A-BB42-B831260DE39A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9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2DE3-3D1A-4D53-B9A6-6C7463B8C992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5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5ECD8B30-1B71-45A1-8314-D59C86F581E1}" type="datetime1">
              <a:rPr lang="en-US" smtClean="0"/>
              <a:pPr/>
              <a:t>6/8/2022</a:t>
            </a:fld>
            <a:endParaRPr lang="en-US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399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4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6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58925" y="823301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8" name="Graphic 212">
            <a:extLst>
              <a:ext uri="{FF2B5EF4-FFF2-40B4-BE49-F238E27FC236}">
                <a16:creationId xmlns:a16="http://schemas.microsoft.com/office/drawing/2014/main" id="{A499C65A-9B02-4D7F-BD68-CD38D8805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58925" y="823301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30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70622" y="1755501"/>
            <a:ext cx="1598829" cy="531293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Graphic 4">
            <a:extLst>
              <a:ext uri="{FF2B5EF4-FFF2-40B4-BE49-F238E27FC236}">
                <a16:creationId xmlns:a16="http://schemas.microsoft.com/office/drawing/2014/main" id="{1F4896D7-5AD0-4505-BCCD-82262CFEE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035286" y="3429061"/>
            <a:ext cx="1861484" cy="1861513"/>
            <a:chOff x="5734037" y="3067039"/>
            <a:chExt cx="724483" cy="724489"/>
          </a:xfrm>
          <a:solidFill>
            <a:schemeClr val="tx1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3C04C31-4BBB-4AC5-A222-4E79BDDF6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90890F0-A440-4A5F-89E2-860A60425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9BA7632-2294-4740-BB61-DFA5017B7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025C556-497E-4B62-9131-98448B5A7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467884A-CD29-4BCE-A1A4-1E629953FC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3A1BC11-A782-4A26-87D0-76C92BAB7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787142E-1022-4109-9141-85FF9C22E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63BCB7E-36CC-4105-9CDA-BFB80F3FF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6EF2588-350F-4CCE-9BF8-799EC71961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A696712-7E60-48CD-A6F8-91754B090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244E95B-2BBF-4335-BEFC-BA135EF949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D692242-534C-4A58-90D7-43A781D23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C72B2EF-E5D1-46BF-B7FE-A9D174508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8805B31-6BA4-45FA-8180-436B2EC41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1B376A0-4543-4AE3-8071-5C746BADE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824AEB4-F797-4131-AD1A-BCB807B08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399A867-568D-43D3-8F17-6644C8D09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53DBA6-7A8F-4369-8F18-DC19A21B4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9167760-8210-45B7-96C9-462EB82D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B578C99-7B91-480A-B8CA-B9FB3AF17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F91670-E084-4B4B-9F86-75DD43CBE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FC99F2F-C73F-444D-B4BB-C02E463AB2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F3FF604-A6A9-4EDC-868C-696B92122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8D6C5BB-BF17-4FE8-B611-578E8EBE9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80A8D66-3FA7-4C04-AEDC-D8F94AA43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DE9B826-6E87-4EF5-AA9D-F55BB3A21D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BAEEC53-BED0-4ACB-94B4-818158D7E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0709FE3-3633-4C01-AAD6-75ADD9395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0D68B00-260E-4EFC-A1FE-8B04EB5A7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60AF8DD-D1D2-43F3-83E5-ECF20A091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7B3F103-7F53-4D5E-B9A2-DE4F0B78D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BBECD20-3735-4F14-8816-26D648091F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00687DC-38D4-44B7-BA7D-D8A0BA155F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3AFC6B0-2B60-47B1-B854-A02279C70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9963332-7F58-48B9-9BAB-87C986F39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42BD313-0F6E-4DC3-B8A8-861289801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253CE00-9D58-4821-B362-2552C433B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E89086E-98CE-4697-8CE7-B2E7DB2E8C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CE9357F-710D-4D3B-90C1-CF19E73F2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70ED7F2-AD38-47BC-B6A1-FF7E20AFD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2600E9C-0B0F-45ED-A2CF-DE0240B2B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07D2066-6599-4BD0-9CD5-7289EB1B8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BF96C0D-1DEE-47F2-A950-16BC0896F5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D254ABE-505D-4C6A-9267-BFB78FBB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22BBE38-BC6F-4DDE-BD6D-2B496CE42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046D1FA-C431-4F16-8BDD-71C614D79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F387987-DEF1-447C-BC86-281AC0B3D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808DF01-2715-4215-81F1-B8C178304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ED7F897-8A4F-4F3D-BFB1-738BCDCA9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B51B8B7-D508-44C3-AFC5-820557A94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FBC6B94-2A13-4303-AE51-334E386DA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7897959-2F8E-4A05-9EA8-5B0329B574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522AB50-D351-40F4-8A88-E856C1F27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21AFD52-C13F-4A20-B1DB-13C1A9A3D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E789B3B-F514-4E02-8C1A-2F85817AA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E473BAC-3DA1-4D63-9D6C-2B993665F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385DCF4-8F59-4838-B86C-2B3EF0BCE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EC5A02E-609A-4C39-A35D-E8D038F7C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AB67B18-1821-4367-A7B6-CC2FFF66D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FCAC56E-4767-4984-9FE7-2C3CA57D01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A1929ED-CEB2-4C49-B2ED-A206D37935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1D632F9-2F59-4C8D-B1BC-1CB0D15C3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3B9F80B-CAEF-442C-A218-E2B069545B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26A626E-CC14-4106-8AD4-DB3D81CD6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CD710B8-B5DF-495F-ACEA-CFB9308CB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550C81D-B0B8-4DB8-A12C-B62944D07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EB82E53-B337-43EB-BFF8-1466F10E8B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1DCEF3A-2B54-4AA2-9BFD-57EA4A246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F122967-34EF-4575-8E59-75D77FCD0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87EBF9D-3949-4CCE-BB87-978466834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58A1183F-B28F-4BAD-A14B-3940A6E92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A81851B7-6D8F-454C-BBAA-498426069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9759A7A-483F-4DB0-8677-C6AB61E197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DD1E55B-DE82-4811-BB33-1468396D2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4B0251C-DACC-4A24-83BA-3D95F8D19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647EF9B-D99D-48C1-B61E-19B85F47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B55DF3C-DDF0-4B01-849E-46A663465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09149238-5A44-4264-84E6-DD25E7C01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E6925C1-B440-4C1C-8829-2E6D9EE142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37B5BDB-32A7-4C47-A984-AF2316600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9B5A7D9C-91C9-49A3-8AD5-DB49632FD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C64B015D-AFCF-4AB2-AE58-A069B06DB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4407931-9375-400F-88AC-C63D4E9E9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554278B7-45C8-46E4-885A-69208D598B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A806AB0-FBD6-41CD-997C-A76266D375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719E2D6D-6D96-4348-954B-3657A0B0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794AABE-9C3E-4A8C-820F-0FDF65213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DBEC39D-5464-46CA-B62B-24826F1F4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41807973-667B-4780-B3AA-4ADC32DB3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970D793C-C9EE-467B-8385-42B6905A0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94695A53-78EB-4811-8BBC-4707F3016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0576416F-0C2E-4D01-9357-5C73ADF85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A091FE22-8667-4F89-A333-BA9A0917E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CB779008-969D-4FA8-BB6C-3BBBCF919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CDAF3B96-0DFB-44BA-959D-BF9643FFE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5F66F5FF-98B2-4453-8175-EB602A6A0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51D9683-9D41-4058-B90B-99146FC2F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0907098D-1005-4522-BA21-F1534CBAC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BFEF082-7E02-4ED8-B9D1-F0FC47FEC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4429C269-222E-4EFB-97B9-08FA243CE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FC460F7F-5702-4281-850B-59E4182A71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A329057C-293F-4933-9DEA-2463E66D4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274CBA8-6253-4229-AC37-1D7126639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B7ABAAD2-23FD-4AF4-8506-3CDDC5607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7A85620-3B33-477A-949C-3F221DCC2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6247316E-E815-4CE3-9EC0-8DC8391EB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3D047E26-5A98-4B49-A453-C71D894500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940C95BF-A85B-4251-A817-35A7B4F71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EA4FDA2F-E340-40E6-8678-8F4F9EB3D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D94A3796-87FD-436D-8309-857F9B489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2B20BE68-41F5-4E59-87CD-A8654B123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FD87938-B42E-45E5-ABB8-936E00A24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A46A837-6AA3-4099-8055-251ED6D7D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B9D871B1-B4D0-4667-B5FA-21AE12E50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77E102A-1E9D-44C8-9DA0-1B4B61444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2DB4921-ECFC-42CD-B91B-56AB1FE26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3156177C-2880-4AAF-BFC7-C3EA4AD09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B7C807E0-34AB-4AC3-A674-D7E438C60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93AD80AB-575A-4D50-A561-CE310E06BF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E4C11A99-7E93-4B54-B1CE-D90D45325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25A3E814-2D04-4881-B9E9-81ADDC0C97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073D9FB4-F4AF-4974-A734-C9300D210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081A1414-A8F5-43F1-BA51-B058EF2C0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41588DC-3C7F-4695-A42A-B5ABEA8B5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3884DF6D-4C87-4B4A-A918-B3F3C8BE35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CF26F2A0-B8D0-48D4-A9A9-BEB75CFF1F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7A9177E1-A6DC-4200-9D85-31A348E027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7DA218E3-83A8-45E8-B2E3-4B693606C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31E51433-E260-493C-8A94-FCE7FD9BA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3A74FFD3-BE5F-435D-AC22-825B6E049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B3420F88-93EB-4790-A2BD-EFF61E77B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3875302B-159F-4E81-AD49-154BAA8F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BE9966CE-BC06-4CEB-877D-34D9D1C2E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889924EA-8A9B-4ED5-8CF2-E184EE89D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300C1FB1-E227-40EE-A773-071D080B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14F26B5D-6E35-40E8-90DF-FD65CB33F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059D8F05-F701-45A6-9377-454642C21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5F57ACF8-D510-4715-B964-20D980558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51053CDD-687F-481B-86FB-56DA74C55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76B24CA5-1578-43AE-8ED8-CB9F7EA62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3208550-AB5B-4E2B-914A-270D30163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D4120D7E-20EE-4413-A541-781EA4350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9C0CC66E-BFF1-47FD-8C37-092016FBE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09D9AD44-3983-44A2-9DBA-6C5FF3C47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71915592-B946-43D1-AE24-B72B17FC5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3AC48622-C7DC-416F-B14F-AB0C6A3EF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C122E9A7-0590-453C-AC3A-88265131C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78246847-0B72-46B3-9243-7A7B92E21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07FF669-6E9C-47DF-A1A0-667669279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06905CAD-DCDC-4965-969E-3BA793FCA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7E82B7F4-81C1-4A48-A3C9-B9DE741C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3D306B7-0050-4206-8020-D3F81BC46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BE50823B-85BA-4734-A0E5-99F2D027C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F26CEA8-889B-4F33-AE59-91F66E1602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E64E5726-D6A2-4541-9EB4-0D455BFB19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5A9478C-31E8-4C23-856A-5B4D6936B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D4D55AFD-7163-47DF-8918-6BCF397B5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20C5BF88-D776-4C9B-89BD-85EE0DCE8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0A0347C6-25EE-4289-B805-750B30ABB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4C83C9E0-7820-4EA4-B9AA-AD6E0719F3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7E1B6DEA-553D-4733-9A45-3A28D118B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BE647149-B885-4A7D-B57E-A9762FF95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3FFCDDD6-EA47-4BA4-914F-B4AD52A7D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18C5FC42-4A56-48D7-9C6F-EE6973256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E58746BA-672F-48B8-BA1D-E317498C1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75C60814-753C-4243-BD88-443E240D6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174EB8C9-709B-42D9-9948-434CAA5E0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786AB5B1-D0D7-4FE2-9A7D-BF9C01F7D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718E7606-3FC9-4354-BCF8-A980AE6DF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4" name="Title 1">
            <a:extLst>
              <a:ext uri="{FF2B5EF4-FFF2-40B4-BE49-F238E27FC236}">
                <a16:creationId xmlns:a16="http://schemas.microsoft.com/office/drawing/2014/main" id="{C5DB6681-2D33-4424-A63F-21A3367A5395}"/>
              </a:ext>
            </a:extLst>
          </p:cNvPr>
          <p:cNvSpPr txBox="1">
            <a:spLocks/>
          </p:cNvSpPr>
          <p:nvPr/>
        </p:nvSpPr>
        <p:spPr>
          <a:xfrm>
            <a:off x="315321" y="3825734"/>
            <a:ext cx="5953759" cy="2416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cap="all" spc="1500" baseline="0">
                <a:solidFill>
                  <a:schemeClr val="tx1"/>
                </a:solidFill>
                <a:latin typeface="+mj-lt"/>
                <a:ea typeface="Source Sans Pro SemiBold" panose="020B0603030403020204" pitchFamily="34" charset="0"/>
                <a:cs typeface="+mj-cs"/>
              </a:defRPr>
            </a:lvl1pPr>
          </a:lstStyle>
          <a:p>
            <a:r>
              <a:rPr lang="el-GR" sz="3600" spc="600" dirty="0">
                <a:solidFill>
                  <a:srgbClr val="FFCD2F"/>
                </a:solidFill>
                <a:latin typeface="Baston" panose="00000500000000000000" pitchFamily="50" charset="-95"/>
              </a:rPr>
              <a:t>Ο ΥΠΑΤΟΣ ΑΙΜΙΛΙΟΣ ΠΑΥΛΟΣ ΚΑΙ ΤΟ ΣΚΥΛΑΚΙ ΤΗΣ ΚΟΡΗΣ ΤΟΥ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CE9713-44AF-4E9C-89D1-25B1EF4739F0}"/>
              </a:ext>
            </a:extLst>
          </p:cNvPr>
          <p:cNvCxnSpPr>
            <a:cxnSpLocks/>
          </p:cNvCxnSpPr>
          <p:nvPr/>
        </p:nvCxnSpPr>
        <p:spPr>
          <a:xfrm>
            <a:off x="0" y="1317815"/>
            <a:ext cx="12192000" cy="1482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B807662-8A61-4611-9BAF-7A2F1AEE2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474" y="184774"/>
            <a:ext cx="10086241" cy="924129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LECTIO DUODECIMA</a:t>
            </a:r>
            <a:endParaRPr lang="el-GR" sz="4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ton" panose="00000500000000000000" pitchFamily="50" charset="-95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6BC0B506-59CD-4154-B6B5-10D15FFD67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50" r="14748" b="-2"/>
          <a:stretch/>
        </p:blipFill>
        <p:spPr>
          <a:xfrm>
            <a:off x="6368165" y="1457744"/>
            <a:ext cx="5148454" cy="5133152"/>
          </a:xfrm>
          <a:custGeom>
            <a:avLst/>
            <a:gdLst/>
            <a:ahLst/>
            <a:cxnLst/>
            <a:rect l="l" t="t" r="r" b="b"/>
            <a:pathLst>
              <a:path w="5290998" h="5290998">
                <a:moveTo>
                  <a:pt x="2645499" y="0"/>
                </a:moveTo>
                <a:cubicBezTo>
                  <a:pt x="4106568" y="0"/>
                  <a:pt x="5290998" y="1184430"/>
                  <a:pt x="5290998" y="2645499"/>
                </a:cubicBezTo>
                <a:cubicBezTo>
                  <a:pt x="5290998" y="4106568"/>
                  <a:pt x="4106568" y="5290998"/>
                  <a:pt x="2645499" y="5290998"/>
                </a:cubicBezTo>
                <a:cubicBezTo>
                  <a:pt x="1184430" y="5290998"/>
                  <a:pt x="0" y="4106568"/>
                  <a:pt x="0" y="2645499"/>
                </a:cubicBezTo>
                <a:cubicBezTo>
                  <a:pt x="0" y="1184430"/>
                  <a:pt x="1184430" y="0"/>
                  <a:pt x="2645499" y="0"/>
                </a:cubicBezTo>
                <a:close/>
              </a:path>
            </a:pathLst>
          </a:custGeom>
          <a:ln w="25400"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4D11EDC-9653-46A4-BF92-C0EBFF6D171A}"/>
              </a:ext>
            </a:extLst>
          </p:cNvPr>
          <p:cNvSpPr/>
          <p:nvPr/>
        </p:nvSpPr>
        <p:spPr>
          <a:xfrm>
            <a:off x="10129507" y="44460"/>
            <a:ext cx="1158819" cy="1238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6" name="Title 1">
            <a:extLst>
              <a:ext uri="{FF2B5EF4-FFF2-40B4-BE49-F238E27FC236}">
                <a16:creationId xmlns:a16="http://schemas.microsoft.com/office/drawing/2014/main" id="{CC82384B-D99D-495B-B87E-A398F972839B}"/>
              </a:ext>
            </a:extLst>
          </p:cNvPr>
          <p:cNvSpPr txBox="1">
            <a:spLocks/>
          </p:cNvSpPr>
          <p:nvPr/>
        </p:nvSpPr>
        <p:spPr>
          <a:xfrm>
            <a:off x="7252244" y="4700144"/>
            <a:ext cx="3383198" cy="1612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cap="all" spc="1500" baseline="0">
                <a:solidFill>
                  <a:schemeClr val="tx1"/>
                </a:solidFill>
                <a:latin typeface="+mj-lt"/>
                <a:ea typeface="Source Sans Pro SemiBold" panose="020B0603030403020204" pitchFamily="34" charset="0"/>
                <a:cs typeface="+mj-cs"/>
              </a:defRPr>
            </a:lvl1pPr>
          </a:lstStyle>
          <a:p>
            <a:r>
              <a:rPr lang="el-GR" sz="3200" spc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Πιστη </a:t>
            </a:r>
          </a:p>
          <a:p>
            <a:r>
              <a:rPr lang="el-GR" sz="3200" spc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σε</a:t>
            </a:r>
          </a:p>
          <a:p>
            <a:r>
              <a:rPr lang="el-GR" sz="3200" spc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οιωνουσ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65488E-A67D-407E-9686-E2F811586E78}"/>
              </a:ext>
            </a:extLst>
          </p:cNvPr>
          <p:cNvSpPr txBox="1"/>
          <p:nvPr/>
        </p:nvSpPr>
        <p:spPr>
          <a:xfrm>
            <a:off x="143629" y="1578427"/>
            <a:ext cx="4075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>
                <a:solidFill>
                  <a:schemeClr val="accent2">
                    <a:lumMod val="75000"/>
                  </a:schemeClr>
                </a:solidFill>
                <a:latin typeface="Baston" panose="00000500000000000000" pitchFamily="50" charset="-95"/>
                <a:cs typeface="Calibri" panose="020F0502020204030204" pitchFamily="34" charset="0"/>
              </a:rPr>
              <a:t>Μάθημα  1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Baston" panose="00000500000000000000" pitchFamily="50" charset="-95"/>
                <a:cs typeface="Calibri" panose="020F0502020204030204" pitchFamily="34" charset="0"/>
              </a:rPr>
              <a:t>2</a:t>
            </a:r>
            <a:endParaRPr lang="el-GR" sz="4400" b="1" dirty="0">
              <a:solidFill>
                <a:schemeClr val="accent2">
                  <a:lumMod val="75000"/>
                </a:schemeClr>
              </a:solidFill>
              <a:latin typeface="Baston" panose="00000500000000000000" pitchFamily="50" charset="-95"/>
              <a:cs typeface="Calibri" panose="020F0502020204030204" pitchFamily="34" charset="0"/>
            </a:endParaRPr>
          </a:p>
        </p:txBody>
      </p:sp>
      <p:pic>
        <p:nvPicPr>
          <p:cNvPr id="1026" name="Picture 2" descr="Οιωνός | Science Wiki | Fandom">
            <a:extLst>
              <a:ext uri="{FF2B5EF4-FFF2-40B4-BE49-F238E27FC236}">
                <a16:creationId xmlns:a16="http://schemas.microsoft.com/office/drawing/2014/main" id="{893F5113-C18D-4128-B648-C33944B70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92" y="2145264"/>
            <a:ext cx="3920734" cy="26997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6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/>
      <p:bldP spid="2" grpId="0"/>
      <p:bldP spid="206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84145" y="-2773680"/>
            <a:ext cx="6610350" cy="124053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D6B11-9E92-456E-8ED7-68E804B3A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5525" y="923925"/>
            <a:ext cx="7772400" cy="4581525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990033"/>
                </a:solidFill>
              </a:rPr>
              <a:t>catellus</a:t>
            </a:r>
            <a:r>
              <a:rPr lang="en-US" b="1" dirty="0">
                <a:solidFill>
                  <a:srgbClr val="990033"/>
                </a:solidFill>
              </a:rPr>
              <a:t> -</a:t>
            </a:r>
            <a:r>
              <a:rPr lang="en-US" b="1" dirty="0" err="1">
                <a:solidFill>
                  <a:srgbClr val="990033"/>
                </a:solidFill>
              </a:rPr>
              <a:t>i</a:t>
            </a:r>
            <a:r>
              <a:rPr lang="en-US" b="1" dirty="0">
                <a:solidFill>
                  <a:srgbClr val="990033"/>
                </a:solidFill>
              </a:rPr>
              <a:t> </a:t>
            </a:r>
            <a:r>
              <a:rPr lang="el-GR" dirty="0">
                <a:solidFill>
                  <a:schemeClr val="bg1"/>
                </a:solidFill>
              </a:rPr>
              <a:t>σκυλάκι</a:t>
            </a:r>
          </a:p>
          <a:p>
            <a:r>
              <a:rPr lang="en-US" b="1" dirty="0" err="1">
                <a:solidFill>
                  <a:srgbClr val="002060"/>
                </a:solidFill>
              </a:rPr>
              <a:t>dīco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dixi</a:t>
            </a:r>
            <a:r>
              <a:rPr lang="en-US" b="1" dirty="0">
                <a:solidFill>
                  <a:srgbClr val="002060"/>
                </a:solidFill>
              </a:rPr>
              <a:t>, dictum, </a:t>
            </a:r>
            <a:r>
              <a:rPr lang="en-US" b="1" dirty="0" err="1">
                <a:solidFill>
                  <a:srgbClr val="002060"/>
                </a:solidFill>
              </a:rPr>
              <a:t>dicĕre</a:t>
            </a:r>
            <a:r>
              <a:rPr lang="en-US" b="1" dirty="0">
                <a:solidFill>
                  <a:srgbClr val="002060"/>
                </a:solidFill>
              </a:rPr>
              <a:t>, 3 </a:t>
            </a:r>
            <a:r>
              <a:rPr lang="el-GR" dirty="0">
                <a:solidFill>
                  <a:schemeClr val="bg1"/>
                </a:solidFill>
              </a:rPr>
              <a:t>λέγω</a:t>
            </a:r>
          </a:p>
          <a:p>
            <a:r>
              <a:rPr lang="en-US" b="1" dirty="0">
                <a:solidFill>
                  <a:srgbClr val="990033"/>
                </a:solidFill>
              </a:rPr>
              <a:t>omen -</a:t>
            </a:r>
            <a:r>
              <a:rPr lang="en-US" b="1" dirty="0" err="1">
                <a:solidFill>
                  <a:srgbClr val="990033"/>
                </a:solidFill>
              </a:rPr>
              <a:t>inis</a:t>
            </a:r>
            <a:r>
              <a:rPr lang="en-US" b="1" dirty="0">
                <a:solidFill>
                  <a:srgbClr val="990033"/>
                </a:solidFill>
              </a:rPr>
              <a:t> 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l-GR" dirty="0">
                <a:solidFill>
                  <a:schemeClr val="bg1"/>
                </a:solidFill>
              </a:rPr>
              <a:t>ουδ.) οιωνός</a:t>
            </a:r>
          </a:p>
          <a:p>
            <a:r>
              <a:rPr lang="en-US" b="1" dirty="0" err="1">
                <a:solidFill>
                  <a:schemeClr val="tx2">
                    <a:lumMod val="25000"/>
                  </a:schemeClr>
                </a:solidFill>
              </a:rPr>
              <a:t>fortuītus</a:t>
            </a:r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 -a -um </a:t>
            </a:r>
            <a:r>
              <a:rPr lang="el-GR" dirty="0">
                <a:solidFill>
                  <a:schemeClr val="bg1"/>
                </a:solidFill>
              </a:rPr>
              <a:t>τυχαίος</a:t>
            </a:r>
          </a:p>
          <a:p>
            <a:r>
              <a:rPr lang="en-US" b="1" dirty="0">
                <a:solidFill>
                  <a:srgbClr val="990033"/>
                </a:solidFill>
              </a:rPr>
              <a:t>dictum- </a:t>
            </a:r>
            <a:r>
              <a:rPr lang="en-US" b="1" dirty="0" err="1">
                <a:solidFill>
                  <a:srgbClr val="990033"/>
                </a:solidFill>
              </a:rPr>
              <a:t>i</a:t>
            </a:r>
            <a:r>
              <a:rPr lang="en-US" b="1" dirty="0">
                <a:solidFill>
                  <a:srgbClr val="990033"/>
                </a:solidFill>
              </a:rPr>
              <a:t> </a:t>
            </a:r>
            <a:r>
              <a:rPr lang="el-GR" dirty="0">
                <a:solidFill>
                  <a:schemeClr val="bg1"/>
                </a:solidFill>
              </a:rPr>
              <a:t>λόγος</a:t>
            </a:r>
          </a:p>
          <a:p>
            <a:r>
              <a:rPr lang="en-US" b="1" dirty="0" err="1">
                <a:solidFill>
                  <a:srgbClr val="990033"/>
                </a:solidFill>
              </a:rPr>
              <a:t>spes</a:t>
            </a:r>
            <a:r>
              <a:rPr lang="en-US" b="1" dirty="0">
                <a:solidFill>
                  <a:srgbClr val="990033"/>
                </a:solidFill>
              </a:rPr>
              <a:t> -</a:t>
            </a:r>
            <a:r>
              <a:rPr lang="en-US" b="1" dirty="0" err="1">
                <a:solidFill>
                  <a:srgbClr val="990033"/>
                </a:solidFill>
              </a:rPr>
              <a:t>ei</a:t>
            </a:r>
            <a:r>
              <a:rPr lang="en-US" b="1" dirty="0">
                <a:solidFill>
                  <a:srgbClr val="990033"/>
                </a:solidFill>
              </a:rPr>
              <a:t> 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l-GR" dirty="0">
                <a:solidFill>
                  <a:schemeClr val="bg1"/>
                </a:solidFill>
              </a:rPr>
              <a:t>ε' κλισ. βλ. το μάθ. </a:t>
            </a:r>
            <a:r>
              <a:rPr lang="en-US" dirty="0">
                <a:solidFill>
                  <a:schemeClr val="bg1"/>
                </a:solidFill>
              </a:rPr>
              <a:t>XIV) </a:t>
            </a:r>
            <a:r>
              <a:rPr lang="el-GR" dirty="0">
                <a:solidFill>
                  <a:schemeClr val="bg1"/>
                </a:solidFill>
              </a:rPr>
              <a:t>ελπίδα</a:t>
            </a:r>
          </a:p>
          <a:p>
            <a:r>
              <a:rPr lang="en-US" b="1" dirty="0" err="1">
                <a:solidFill>
                  <a:schemeClr val="tx2">
                    <a:lumMod val="25000"/>
                  </a:schemeClr>
                </a:solidFill>
              </a:rPr>
              <a:t>praeclārus</a:t>
            </a:r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 -a -um </a:t>
            </a:r>
            <a:r>
              <a:rPr lang="el-GR" dirty="0">
                <a:solidFill>
                  <a:schemeClr val="bg1"/>
                </a:solidFill>
              </a:rPr>
              <a:t>πολύ λαμπρός, περίλαμπρος</a:t>
            </a:r>
          </a:p>
          <a:p>
            <a:r>
              <a:rPr lang="en-US" b="1" dirty="0" err="1">
                <a:solidFill>
                  <a:srgbClr val="990033"/>
                </a:solidFill>
              </a:rPr>
              <a:t>triumphus</a:t>
            </a:r>
            <a:r>
              <a:rPr lang="en-US" b="1" dirty="0">
                <a:solidFill>
                  <a:srgbClr val="990033"/>
                </a:solidFill>
              </a:rPr>
              <a:t> -</a:t>
            </a:r>
            <a:r>
              <a:rPr lang="en-US" b="1" dirty="0" err="1">
                <a:solidFill>
                  <a:srgbClr val="990033"/>
                </a:solidFill>
              </a:rPr>
              <a:t>i</a:t>
            </a:r>
            <a:r>
              <a:rPr lang="en-US" b="1" dirty="0">
                <a:solidFill>
                  <a:srgbClr val="990033"/>
                </a:solidFill>
              </a:rPr>
              <a:t> </a:t>
            </a:r>
            <a:r>
              <a:rPr lang="en-US" dirty="0">
                <a:solidFill>
                  <a:schemeClr val="bg1"/>
                </a:solidFill>
              </a:rPr>
              <a:t>≃ </a:t>
            </a:r>
            <a:r>
              <a:rPr lang="el-GR" dirty="0">
                <a:solidFill>
                  <a:schemeClr val="bg1"/>
                </a:solidFill>
              </a:rPr>
              <a:t>θρίαμβος</a:t>
            </a:r>
          </a:p>
          <a:p>
            <a:r>
              <a:rPr lang="en-US" b="1" dirty="0" err="1">
                <a:solidFill>
                  <a:srgbClr val="002060"/>
                </a:solidFill>
              </a:rPr>
              <a:t>praesūmo</a:t>
            </a:r>
            <a:r>
              <a:rPr lang="en-US" b="1" dirty="0">
                <a:solidFill>
                  <a:srgbClr val="002060"/>
                </a:solidFill>
              </a:rPr>
              <a:t>, -</a:t>
            </a:r>
            <a:r>
              <a:rPr lang="en-US" b="1" dirty="0" err="1">
                <a:solidFill>
                  <a:srgbClr val="002060"/>
                </a:solidFill>
              </a:rPr>
              <a:t>sumpsi</a:t>
            </a:r>
            <a:r>
              <a:rPr lang="en-US" b="1" dirty="0">
                <a:solidFill>
                  <a:srgbClr val="002060"/>
                </a:solidFill>
              </a:rPr>
              <a:t>, -</a:t>
            </a:r>
            <a:r>
              <a:rPr lang="en-US" b="1" dirty="0" err="1">
                <a:solidFill>
                  <a:srgbClr val="002060"/>
                </a:solidFill>
              </a:rPr>
              <a:t>sumptum</a:t>
            </a:r>
            <a:r>
              <a:rPr lang="en-US" b="1" dirty="0">
                <a:solidFill>
                  <a:srgbClr val="002060"/>
                </a:solidFill>
              </a:rPr>
              <a:t>, -</a:t>
            </a:r>
            <a:r>
              <a:rPr lang="en-US" b="1" dirty="0" err="1">
                <a:solidFill>
                  <a:srgbClr val="002060"/>
                </a:solidFill>
              </a:rPr>
              <a:t>sumĕre</a:t>
            </a:r>
            <a:r>
              <a:rPr lang="en-US" b="1" dirty="0">
                <a:solidFill>
                  <a:srgbClr val="002060"/>
                </a:solidFill>
              </a:rPr>
              <a:t>, 3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prae</a:t>
            </a:r>
            <a:r>
              <a:rPr lang="en-US" dirty="0">
                <a:solidFill>
                  <a:schemeClr val="bg1"/>
                </a:solidFill>
              </a:rPr>
              <a:t> + sumo) </a:t>
            </a:r>
            <a:r>
              <a:rPr lang="el-GR" dirty="0">
                <a:solidFill>
                  <a:schemeClr val="bg1"/>
                </a:solidFill>
              </a:rPr>
              <a:t>προγεύομαι</a:t>
            </a:r>
          </a:p>
          <a:p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00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010051-03AF-408D-8056-71D0DB0847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1"/>
          <a:stretch/>
        </p:blipFill>
        <p:spPr>
          <a:xfrm>
            <a:off x="203199" y="2651760"/>
            <a:ext cx="5233751" cy="4040505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A267C22-E8AA-4269-AC25-78B326AA18FC}"/>
              </a:ext>
            </a:extLst>
          </p:cNvPr>
          <p:cNvSpPr/>
          <p:nvPr/>
        </p:nvSpPr>
        <p:spPr>
          <a:xfrm>
            <a:off x="6407107" y="89352"/>
            <a:ext cx="5655036" cy="5714095"/>
          </a:xfrm>
          <a:prstGeom prst="wedgeEllipseCallout">
            <a:avLst>
              <a:gd name="adj1" fmla="val -80687"/>
              <a:gd name="adj2" fmla="val 2370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/>
              <a:t>Πάμε τώρα στο</a:t>
            </a:r>
          </a:p>
          <a:p>
            <a:pPr algn="ctr"/>
            <a:r>
              <a:rPr lang="el-GR" sz="3600" b="1" dirty="0"/>
              <a:t>συνηθισμένο μας;</a:t>
            </a:r>
          </a:p>
          <a:p>
            <a:pPr algn="ctr"/>
            <a:endParaRPr lang="el-GR" sz="3600" b="1" dirty="0"/>
          </a:p>
          <a:p>
            <a:pPr algn="ctr"/>
            <a:r>
              <a:rPr lang="el-GR" sz="4800" b="1" dirty="0">
                <a:solidFill>
                  <a:srgbClr val="990033"/>
                </a:solidFill>
              </a:rPr>
              <a:t>Λέξη λέξη μετάφραση!</a:t>
            </a:r>
          </a:p>
        </p:txBody>
      </p:sp>
    </p:spTree>
    <p:extLst>
      <p:ext uri="{BB962C8B-B14F-4D97-AF65-F5344CB8AC3E}">
        <p14:creationId xmlns:p14="http://schemas.microsoft.com/office/powerpoint/2010/main" val="3594516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CE4EC-18BE-4C3D-9340-2D1AA514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81546" y="-3892127"/>
            <a:ext cx="7549635" cy="1486193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BCB228-C446-41CC-A980-9528878424BD}"/>
              </a:ext>
            </a:extLst>
          </p:cNvPr>
          <p:cNvSpPr txBox="1">
            <a:spLocks/>
          </p:cNvSpPr>
          <p:nvPr/>
        </p:nvSpPr>
        <p:spPr>
          <a:xfrm>
            <a:off x="414027" y="251811"/>
            <a:ext cx="3648075" cy="7099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bg1"/>
                </a:solidFill>
              </a:rPr>
              <a:t>L. </a:t>
            </a:r>
            <a:r>
              <a:rPr lang="en-US" sz="2600" dirty="0" err="1">
                <a:solidFill>
                  <a:schemeClr val="bg1"/>
                </a:solidFill>
              </a:rPr>
              <a:t>Aemilio</a:t>
            </a:r>
            <a:r>
              <a:rPr lang="en-US" sz="2600" dirty="0">
                <a:solidFill>
                  <a:schemeClr val="bg1"/>
                </a:solidFill>
              </a:rPr>
              <a:t> Paulo </a:t>
            </a:r>
            <a:endParaRPr lang="el-GR" sz="2600" dirty="0">
              <a:solidFill>
                <a:schemeClr val="bg1"/>
              </a:solidFill>
            </a:endParaRPr>
          </a:p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</a:pPr>
            <a:r>
              <a:rPr lang="en-US" sz="2600" dirty="0" err="1">
                <a:solidFill>
                  <a:schemeClr val="bg1"/>
                </a:solidFill>
              </a:rPr>
              <a:t>consuli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endParaRPr lang="el-GR" sz="2600" dirty="0">
              <a:solidFill>
                <a:schemeClr val="bg1"/>
              </a:solidFill>
            </a:endParaRPr>
          </a:p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bg1"/>
                </a:solidFill>
              </a:rPr>
              <a:t>iterum </a:t>
            </a:r>
            <a:endParaRPr lang="el-GR" sz="2600" dirty="0">
              <a:solidFill>
                <a:schemeClr val="bg1"/>
              </a:solidFill>
            </a:endParaRPr>
          </a:p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bg1"/>
                </a:solidFill>
              </a:rPr>
              <a:t>bellum </a:t>
            </a:r>
            <a:endParaRPr lang="el-GR" sz="2600" dirty="0">
              <a:solidFill>
                <a:schemeClr val="bg1"/>
              </a:solidFill>
            </a:endParaRPr>
          </a:p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bg1"/>
                </a:solidFill>
              </a:rPr>
              <a:t>cum Perse </a:t>
            </a:r>
            <a:r>
              <a:rPr lang="en-US" sz="2600" dirty="0" err="1">
                <a:solidFill>
                  <a:schemeClr val="bg1"/>
                </a:solidFill>
              </a:rPr>
              <a:t>rege</a:t>
            </a:r>
            <a:r>
              <a:rPr lang="el-GR" sz="2600" dirty="0">
                <a:solidFill>
                  <a:schemeClr val="bg1"/>
                </a:solidFill>
              </a:rPr>
              <a:t> </a:t>
            </a:r>
          </a:p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</a:pPr>
            <a:r>
              <a:rPr lang="en-US" sz="2600" dirty="0" err="1">
                <a:solidFill>
                  <a:schemeClr val="bg1"/>
                </a:solidFill>
              </a:rPr>
              <a:t>gerere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endParaRPr lang="el-GR" sz="2600" dirty="0">
              <a:solidFill>
                <a:schemeClr val="bg1"/>
              </a:solidFill>
            </a:endParaRPr>
          </a:p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</a:pPr>
            <a:r>
              <a:rPr lang="en-US" sz="2600" b="1" dirty="0" err="1">
                <a:solidFill>
                  <a:srgbClr val="990033"/>
                </a:solidFill>
              </a:rPr>
              <a:t>obtigit</a:t>
            </a:r>
            <a:r>
              <a:rPr lang="en-US" sz="2600" dirty="0">
                <a:solidFill>
                  <a:schemeClr val="bg1"/>
                </a:solidFill>
              </a:rPr>
              <a:t>. </a:t>
            </a:r>
            <a:endParaRPr lang="el-GR" sz="2600" dirty="0">
              <a:solidFill>
                <a:schemeClr val="bg1"/>
              </a:solidFill>
            </a:endParaRPr>
          </a:p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bg1"/>
                </a:solidFill>
              </a:rPr>
              <a:t>Ut </a:t>
            </a:r>
            <a:r>
              <a:rPr lang="en-US" sz="2600" dirty="0" err="1">
                <a:solidFill>
                  <a:schemeClr val="bg1"/>
                </a:solidFill>
              </a:rPr>
              <a:t>domum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endParaRPr lang="el-GR" sz="2600" dirty="0">
              <a:solidFill>
                <a:schemeClr val="bg1"/>
              </a:solidFill>
            </a:endParaRPr>
          </a:p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bg1"/>
                </a:solidFill>
              </a:rPr>
              <a:t>ad </a:t>
            </a:r>
            <a:r>
              <a:rPr lang="en-US" sz="2600" dirty="0" err="1">
                <a:solidFill>
                  <a:schemeClr val="bg1"/>
                </a:solidFill>
              </a:rPr>
              <a:t>vesperum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endParaRPr lang="el-GR" sz="2600" dirty="0">
              <a:solidFill>
                <a:schemeClr val="bg1"/>
              </a:solidFill>
            </a:endParaRPr>
          </a:p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</a:pPr>
            <a:r>
              <a:rPr lang="en-US" sz="2600" b="1" dirty="0" err="1">
                <a:solidFill>
                  <a:srgbClr val="990033"/>
                </a:solidFill>
              </a:rPr>
              <a:t>rediit</a:t>
            </a:r>
            <a:r>
              <a:rPr lang="en-US" sz="2600" dirty="0">
                <a:solidFill>
                  <a:schemeClr val="bg1"/>
                </a:solidFill>
              </a:rPr>
              <a:t>, </a:t>
            </a:r>
            <a:endParaRPr lang="el-GR" sz="2600" dirty="0">
              <a:solidFill>
                <a:schemeClr val="bg1"/>
              </a:solidFill>
            </a:endParaRPr>
          </a:p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</a:pPr>
            <a:r>
              <a:rPr lang="en-US" sz="2600" dirty="0" err="1">
                <a:solidFill>
                  <a:schemeClr val="bg1"/>
                </a:solidFill>
              </a:rPr>
              <a:t>filiola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eius</a:t>
            </a:r>
            <a:r>
              <a:rPr lang="en-US" sz="2600" dirty="0">
                <a:solidFill>
                  <a:schemeClr val="bg1"/>
                </a:solidFill>
              </a:rPr>
              <a:t> Tertia, </a:t>
            </a:r>
            <a:endParaRPr lang="el-GR" sz="2600" dirty="0">
              <a:solidFill>
                <a:schemeClr val="bg1"/>
              </a:solidFill>
            </a:endParaRPr>
          </a:p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</a:pPr>
            <a:r>
              <a:rPr lang="en-US" sz="2600" dirty="0" err="1">
                <a:solidFill>
                  <a:schemeClr val="bg1"/>
                </a:solidFill>
              </a:rPr>
              <a:t>quae</a:t>
            </a:r>
            <a:r>
              <a:rPr lang="en-US" sz="2600" dirty="0">
                <a:solidFill>
                  <a:schemeClr val="bg1"/>
                </a:solidFill>
              </a:rPr>
              <a:t> tum</a:t>
            </a:r>
            <a:r>
              <a:rPr lang="el-GR" sz="2600" dirty="0">
                <a:solidFill>
                  <a:schemeClr val="bg1"/>
                </a:solidFill>
              </a:rPr>
              <a:t> </a:t>
            </a:r>
          </a:p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</a:pPr>
            <a:r>
              <a:rPr lang="en-US" sz="2600" b="1" dirty="0" err="1">
                <a:solidFill>
                  <a:srgbClr val="990033"/>
                </a:solidFill>
              </a:rPr>
              <a:t>erat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endParaRPr lang="el-GR" sz="2600" dirty="0">
              <a:solidFill>
                <a:schemeClr val="bg1"/>
              </a:solidFill>
            </a:endParaRPr>
          </a:p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</a:pPr>
            <a:r>
              <a:rPr lang="en-US" sz="2600" dirty="0" err="1">
                <a:solidFill>
                  <a:schemeClr val="bg1"/>
                </a:solidFill>
              </a:rPr>
              <a:t>admodum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parvula</a:t>
            </a:r>
            <a:r>
              <a:rPr lang="en-US" sz="2600" dirty="0">
                <a:solidFill>
                  <a:schemeClr val="bg1"/>
                </a:solidFill>
              </a:rPr>
              <a:t>, </a:t>
            </a:r>
            <a:endParaRPr lang="el-GR" sz="2600" dirty="0">
              <a:solidFill>
                <a:schemeClr val="bg1"/>
              </a:solidFill>
            </a:endParaRPr>
          </a:p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bg1"/>
                </a:solidFill>
              </a:rPr>
              <a:t>ad </a:t>
            </a:r>
            <a:r>
              <a:rPr lang="en-US" sz="2600" dirty="0" err="1">
                <a:solidFill>
                  <a:schemeClr val="bg1"/>
                </a:solidFill>
              </a:rPr>
              <a:t>complexum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patris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endParaRPr lang="el-GR" sz="2600" dirty="0">
              <a:solidFill>
                <a:schemeClr val="bg1"/>
              </a:solidFill>
            </a:endParaRPr>
          </a:p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</a:pPr>
            <a:r>
              <a:rPr lang="en-US" sz="2600" b="1" dirty="0" err="1">
                <a:solidFill>
                  <a:srgbClr val="990033"/>
                </a:solidFill>
              </a:rPr>
              <a:t>cucurrit</a:t>
            </a:r>
            <a:r>
              <a:rPr lang="en-US" sz="2600" dirty="0">
                <a:solidFill>
                  <a:schemeClr val="bg1"/>
                </a:solidFill>
              </a:rPr>
              <a:t>. </a:t>
            </a:r>
            <a:endParaRPr lang="el-GR" sz="2600" dirty="0">
              <a:solidFill>
                <a:schemeClr val="bg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47E07CC-3F37-44D4-99BC-D4413B0D8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4521" y="206477"/>
            <a:ext cx="3250013" cy="64553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Στον Λεύκιο Αιμίλιο Παύλο,</a:t>
            </a:r>
          </a:p>
          <a:p>
            <a:pPr marL="0" indent="0">
              <a:buNone/>
            </a:pPr>
            <a:r>
              <a:rPr lang="el-G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ύπατο για δεύτερη φορά</a:t>
            </a:r>
          </a:p>
          <a:p>
            <a:pPr marL="0" indent="0">
              <a:buNone/>
            </a:pPr>
            <a:r>
              <a:rPr lang="el-G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έτυχε να διεξάγει πόλεμο με το βασιλιά Περσέα.</a:t>
            </a:r>
          </a:p>
          <a:p>
            <a:pPr marL="0" indent="0">
              <a:buNone/>
            </a:pPr>
            <a:r>
              <a:rPr lang="el-G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Μόλις γύρισε σπίτι του κατά το βραδάκι,</a:t>
            </a:r>
          </a:p>
          <a:p>
            <a:pPr marL="0" indent="0">
              <a:buNone/>
            </a:pPr>
            <a:r>
              <a:rPr lang="el-G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κορούλα του η Τερτία,</a:t>
            </a:r>
          </a:p>
          <a:p>
            <a:pPr marL="0" indent="0">
              <a:buNone/>
            </a:pPr>
            <a:r>
              <a:rPr lang="el-G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οποία τότε ήταν πάρα πολύ μικρούλα,</a:t>
            </a:r>
          </a:p>
          <a:p>
            <a:pPr marL="0" indent="0">
              <a:buNone/>
            </a:pPr>
            <a:r>
              <a:rPr lang="el-G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έτρεξε στην αγκαλιά του πατέρα (της).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077BC94-A460-4473-AA01-15DADB6756E4}"/>
              </a:ext>
            </a:extLst>
          </p:cNvPr>
          <p:cNvSpPr txBox="1">
            <a:spLocks/>
          </p:cNvSpPr>
          <p:nvPr/>
        </p:nvSpPr>
        <p:spPr>
          <a:xfrm>
            <a:off x="3785102" y="272879"/>
            <a:ext cx="4336507" cy="6958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9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l-G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Στον Λεύκιο Αιμίλιο Παύλο,</a:t>
            </a:r>
          </a:p>
          <a:p>
            <a:pPr marL="0" indent="0">
              <a:lnSpc>
                <a:spcPts val="29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l-G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ύπατο</a:t>
            </a:r>
          </a:p>
          <a:p>
            <a:pPr marL="0" indent="0">
              <a:lnSpc>
                <a:spcPts val="29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l-G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για δεύτερη φορά,</a:t>
            </a:r>
          </a:p>
          <a:p>
            <a:pPr marL="0" indent="0">
              <a:lnSpc>
                <a:spcPts val="29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l-G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πόλεμο</a:t>
            </a:r>
          </a:p>
          <a:p>
            <a:pPr marL="0" indent="0">
              <a:lnSpc>
                <a:spcPts val="29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l-G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 τον βασιλιά Περσέα</a:t>
            </a:r>
          </a:p>
          <a:p>
            <a:pPr marL="0" indent="0">
              <a:lnSpc>
                <a:spcPts val="29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l-G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να διεξάγει</a:t>
            </a:r>
          </a:p>
          <a:p>
            <a:pPr marL="0" indent="0">
              <a:lnSpc>
                <a:spcPts val="29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l-GR" sz="26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έτυχε </a:t>
            </a:r>
            <a:r>
              <a:rPr lang="el-G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26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έλαχε </a:t>
            </a:r>
            <a:r>
              <a:rPr lang="el-G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 κλήρος).</a:t>
            </a:r>
          </a:p>
          <a:p>
            <a:pPr marL="0" indent="0">
              <a:lnSpc>
                <a:spcPts val="29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l-G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Μόλις στο σπίτι</a:t>
            </a:r>
          </a:p>
          <a:p>
            <a:pPr marL="0" indent="0">
              <a:lnSpc>
                <a:spcPts val="29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l-G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κατά το βραδάκι</a:t>
            </a:r>
          </a:p>
          <a:p>
            <a:pPr marL="0" indent="0">
              <a:lnSpc>
                <a:spcPts val="29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l-GR" sz="26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γύρισε</a:t>
            </a:r>
            <a:r>
              <a:rPr lang="el-G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0" indent="0">
              <a:lnSpc>
                <a:spcPts val="29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l-G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κορούλα του, η Τερτία,</a:t>
            </a:r>
          </a:p>
          <a:p>
            <a:pPr marL="0" indent="0">
              <a:lnSpc>
                <a:spcPts val="29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l-G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οποία τότε </a:t>
            </a:r>
            <a:r>
              <a:rPr lang="el-GR" sz="26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ήταν</a:t>
            </a:r>
          </a:p>
          <a:p>
            <a:pPr marL="0" indent="0">
              <a:lnSpc>
                <a:spcPts val="29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l-G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πάρα πολύ μικρούλα</a:t>
            </a:r>
          </a:p>
          <a:p>
            <a:pPr marL="0" indent="0">
              <a:lnSpc>
                <a:spcPts val="29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l-G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στην αγκαλιά του πατέρα </a:t>
            </a:r>
          </a:p>
          <a:p>
            <a:pPr marL="0" indent="0">
              <a:lnSpc>
                <a:spcPts val="29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l-GR" sz="26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έτρεξε</a:t>
            </a:r>
            <a:r>
              <a:rPr lang="el-G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ts val="31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sz="27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34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build="p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CE4EC-18BE-4C3D-9340-2D1AA514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32631" y="-3825147"/>
            <a:ext cx="7492976" cy="14630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BAA77-1AAC-4EBE-AA14-664EE6A8D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4876" y="383458"/>
            <a:ext cx="3956869" cy="6291109"/>
          </a:xfrm>
        </p:spPr>
        <p:txBody>
          <a:bodyPr>
            <a:noAutofit/>
          </a:bodyPr>
          <a:lstStyle/>
          <a:p>
            <a:pPr marL="0" indent="0">
              <a:lnSpc>
                <a:spcPts val="3300"/>
              </a:lnSpc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 πατέρας</a:t>
            </a:r>
          </a:p>
          <a:p>
            <a:pPr marL="0" indent="0">
              <a:lnSpc>
                <a:spcPts val="3300"/>
              </a:lnSpc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στην κόρη</a:t>
            </a:r>
          </a:p>
          <a:p>
            <a:pPr marL="0" indent="0">
              <a:lnSpc>
                <a:spcPts val="3300"/>
              </a:lnSpc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φιλί</a:t>
            </a:r>
          </a:p>
          <a:p>
            <a:pPr marL="0" indent="0">
              <a:lnSpc>
                <a:spcPts val="3300"/>
              </a:lnSpc>
              <a:spcBef>
                <a:spcPts val="0"/>
              </a:spcBef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έδωσε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0" indent="0">
              <a:lnSpc>
                <a:spcPts val="3300"/>
              </a:lnSpc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αλλά</a:t>
            </a:r>
          </a:p>
          <a:p>
            <a:pPr marL="0" indent="0">
              <a:lnSpc>
                <a:spcPts val="3300"/>
              </a:lnSpc>
              <a:spcBef>
                <a:spcPts val="0"/>
              </a:spcBef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παρατήρησε</a:t>
            </a:r>
          </a:p>
          <a:p>
            <a:pPr marL="0" indent="0">
              <a:lnSpc>
                <a:spcPts val="3300"/>
              </a:lnSpc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ότι αυτή ήταν</a:t>
            </a:r>
          </a:p>
          <a:p>
            <a:pPr marL="0" indent="0">
              <a:lnSpc>
                <a:spcPts val="3300"/>
              </a:lnSpc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λιγάκι θλιμμένη.</a:t>
            </a:r>
          </a:p>
          <a:p>
            <a:pPr marL="0" indent="0">
              <a:lnSpc>
                <a:spcPts val="3300"/>
              </a:lnSpc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«Τι </a:t>
            </a: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είναι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pPr marL="0" indent="0">
              <a:lnSpc>
                <a:spcPts val="3300"/>
              </a:lnSpc>
              <a:spcBef>
                <a:spcPts val="0"/>
              </a:spcBef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είπε</a:t>
            </a:r>
          </a:p>
          <a:p>
            <a:pPr marL="0" indent="0">
              <a:lnSpc>
                <a:spcPts val="3300"/>
              </a:lnSpc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«Τέρτιά μου;</a:t>
            </a:r>
          </a:p>
          <a:p>
            <a:pPr marL="0" indent="0">
              <a:lnSpc>
                <a:spcPts val="3300"/>
              </a:lnSpc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Γιατί</a:t>
            </a:r>
          </a:p>
          <a:p>
            <a:pPr marL="0" indent="0">
              <a:lnSpc>
                <a:spcPts val="3300"/>
              </a:lnSpc>
              <a:spcBef>
                <a:spcPts val="0"/>
              </a:spcBef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είσαι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θλιμμένη;</a:t>
            </a:r>
          </a:p>
          <a:p>
            <a:pPr marL="0" indent="0">
              <a:lnSpc>
                <a:spcPts val="3300"/>
              </a:lnSpc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Τι </a:t>
            </a: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συνέβη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σε σένα;»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l-GR" sz="24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l-GR" sz="24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BCB228-C446-41CC-A980-9528878424BD}"/>
              </a:ext>
            </a:extLst>
          </p:cNvPr>
          <p:cNvSpPr txBox="1">
            <a:spLocks/>
          </p:cNvSpPr>
          <p:nvPr/>
        </p:nvSpPr>
        <p:spPr>
          <a:xfrm>
            <a:off x="887247" y="383458"/>
            <a:ext cx="3018029" cy="6614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Pater 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filiae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osculum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dedit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 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animadvertit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tristiculam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«Quid </a:t>
            </a:r>
            <a:r>
              <a:rPr lang="en-US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inquit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Tertia?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 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tristis </a:t>
            </a: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Quid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tibi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accidit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?» 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500" b="0" dirty="0">
              <a:solidFill>
                <a:srgbClr val="11111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DD022D9-7CDC-49BC-BE13-4706935D07D9}"/>
              </a:ext>
            </a:extLst>
          </p:cNvPr>
          <p:cNvSpPr txBox="1">
            <a:spLocks/>
          </p:cNvSpPr>
          <p:nvPr/>
        </p:nvSpPr>
        <p:spPr>
          <a:xfrm>
            <a:off x="7298915" y="1103644"/>
            <a:ext cx="3869873" cy="53708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 πατέρας έδωσε ένα φιλί στην κόρη (του),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αλλά παρατήρησε 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ότι ήταν λιγάκι θλιμμένη.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«Τι συμβαίνει, 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Τέρτιά μου;», είπε.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«Γιατί είσαι θλιμμένη;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Τι σου συνέβη;»</a:t>
            </a:r>
          </a:p>
        </p:txBody>
      </p:sp>
    </p:spTree>
    <p:extLst>
      <p:ext uri="{BB962C8B-B14F-4D97-AF65-F5344CB8AC3E}">
        <p14:creationId xmlns:p14="http://schemas.microsoft.com/office/powerpoint/2010/main" val="394372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CE4EC-18BE-4C3D-9340-2D1AA514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90778" y="-3614741"/>
            <a:ext cx="7410450" cy="1414463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BAA77-1AAC-4EBE-AA14-664EE6A8D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1847" y="104776"/>
            <a:ext cx="3510686" cy="675322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«Πατέρα μου»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απάντησε</a:t>
            </a:r>
            <a:r>
              <a:rPr lang="el-GR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εκείνη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«ο Πέρσης </a:t>
            </a:r>
            <a:r>
              <a:rPr lang="el-GR" sz="27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πέθανε</a:t>
            </a:r>
            <a:r>
              <a:rPr lang="el-GR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Είχε πεθάνει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πράγματι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(ένα) σκυλάκι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 αυτό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όνομα,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οποίο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κοπέλα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πολύ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αγαπούσε</a:t>
            </a:r>
            <a:r>
              <a:rPr lang="el-GR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Τότε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 πατερας στην Τέρτια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είπε</a:t>
            </a:r>
            <a:r>
              <a:rPr lang="el-GR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«οιωνό </a:t>
            </a:r>
            <a:r>
              <a:rPr lang="el-GR" sz="27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δέχομαι</a:t>
            </a:r>
            <a:r>
              <a:rPr lang="el-GR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l-G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l-GR" sz="24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BCB228-C446-41CC-A980-9528878424BD}"/>
              </a:ext>
            </a:extLst>
          </p:cNvPr>
          <p:cNvSpPr txBox="1">
            <a:spLocks/>
          </p:cNvSpPr>
          <p:nvPr/>
        </p:nvSpPr>
        <p:spPr>
          <a:xfrm>
            <a:off x="1075190" y="1155280"/>
            <a:ext cx="3620134" cy="5006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</a:rPr>
              <a:t> </a:t>
            </a:r>
            <a:endParaRPr lang="en-US" b="0" dirty="0">
              <a:solidFill>
                <a:srgbClr val="11111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0ABBDD-E38B-4B35-97AE-1B3681E84CA1}"/>
              </a:ext>
            </a:extLst>
          </p:cNvPr>
          <p:cNvSpPr txBox="1">
            <a:spLocks/>
          </p:cNvSpPr>
          <p:nvPr/>
        </p:nvSpPr>
        <p:spPr>
          <a:xfrm>
            <a:off x="7792411" y="1155280"/>
            <a:ext cx="3510686" cy="5006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«Πατέρα μου», απάντησε εκείνη,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«o Πέρσης πέθανε».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Είχε πεθάνει πράγματι (ένα) σκυλάκι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 αυτό το όνομα,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οποίο η κοπέλα αγαπούσε πολύ.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Τότε ο πατέρας είπε στην Τερτία: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«Δέχομαι τον οιωνό».</a:t>
            </a:r>
          </a:p>
          <a:p>
            <a:pPr marL="0" indent="0">
              <a:buNone/>
            </a:pPr>
            <a:endParaRPr lang="el-G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3BBAFD-00FA-4E56-9BDF-CE345FD47285}"/>
              </a:ext>
            </a:extLst>
          </p:cNvPr>
          <p:cNvSpPr txBox="1">
            <a:spLocks/>
          </p:cNvSpPr>
          <p:nvPr/>
        </p:nvSpPr>
        <p:spPr>
          <a:xfrm>
            <a:off x="1184638" y="104776"/>
            <a:ext cx="2735590" cy="6056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«Mi pater» 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</a:pPr>
            <a:r>
              <a:rPr lang="en-US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respondit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illa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periit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».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</a:pPr>
            <a:r>
              <a:rPr lang="en-US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Perierat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catellus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nomine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puella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multum 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</a:pPr>
            <a:r>
              <a:rPr lang="en-US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amābat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32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Tum 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pater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Tertiae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dixit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«omen </a:t>
            </a:r>
            <a:r>
              <a:rPr lang="en-US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accipio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». 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600" b="0" dirty="0">
              <a:solidFill>
                <a:srgbClr val="11111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40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9" grpId="0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CE4EC-18BE-4C3D-9340-2D1AA514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69394" y="-3643316"/>
            <a:ext cx="6653212" cy="1414463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BAA77-1AAC-4EBE-AA14-664EE6A8D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9751" y="722016"/>
            <a:ext cx="3885225" cy="572658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Έτσι,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από τυχαίο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λόγο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την ελπίδα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περίλαμπρου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θριάμβου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στην ψυχή του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προγεύτηκε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l-G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l-GR" sz="24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BCB228-C446-41CC-A980-9528878424BD}"/>
              </a:ext>
            </a:extLst>
          </p:cNvPr>
          <p:cNvSpPr txBox="1">
            <a:spLocks/>
          </p:cNvSpPr>
          <p:nvPr/>
        </p:nvSpPr>
        <p:spPr>
          <a:xfrm>
            <a:off x="1075190" y="1155280"/>
            <a:ext cx="3620134" cy="5006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</a:rPr>
              <a:t> </a:t>
            </a:r>
            <a:endParaRPr lang="en-US" b="0" dirty="0">
              <a:solidFill>
                <a:srgbClr val="11111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0ABBDD-E38B-4B35-97AE-1B3681E84CA1}"/>
              </a:ext>
            </a:extLst>
          </p:cNvPr>
          <p:cNvSpPr txBox="1">
            <a:spLocks/>
          </p:cNvSpPr>
          <p:nvPr/>
        </p:nvSpPr>
        <p:spPr>
          <a:xfrm>
            <a:off x="7496678" y="1568472"/>
            <a:ext cx="3826641" cy="41796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Έτσι 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από έναν τυχαίο λόγο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προγεύτηκε νοερά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την ελπίδα 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(ενός) περίλαμπρου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θριάμβου.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3BBAFD-00FA-4E56-9BDF-CE345FD47285}"/>
              </a:ext>
            </a:extLst>
          </p:cNvPr>
          <p:cNvSpPr txBox="1">
            <a:spLocks/>
          </p:cNvSpPr>
          <p:nvPr/>
        </p:nvSpPr>
        <p:spPr>
          <a:xfrm>
            <a:off x="1331436" y="738311"/>
            <a:ext cx="2735590" cy="5423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Sic </a:t>
            </a:r>
            <a:endParaRPr lang="el-GR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ex </a:t>
            </a:r>
            <a:r>
              <a:rPr lang="en-US" dirty="0" err="1">
                <a:solidFill>
                  <a:schemeClr val="bg1"/>
                </a:solidFill>
              </a:rPr>
              <a:t>fortuīto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l-GR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dicto </a:t>
            </a:r>
            <a:endParaRPr lang="el-GR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chemeClr val="bg1"/>
                </a:solidFill>
              </a:rPr>
              <a:t>spem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l-GR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chemeClr val="bg1"/>
                </a:solidFill>
              </a:rPr>
              <a:t>praeclāri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triumphi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l-GR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chemeClr val="bg1"/>
                </a:solidFill>
              </a:rPr>
              <a:t>animo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rgbClr val="990033"/>
                </a:solidFill>
              </a:rPr>
              <a:t>praesumpsit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35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9" grpId="0" build="p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C5E3C-86F0-4345-9F3F-1BFDC3F4E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669" y="115374"/>
            <a:ext cx="11353800" cy="1165426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  <a:cs typeface="Calibri" panose="020F0502020204030204" pitchFamily="34" charset="0"/>
              </a:rPr>
              <a:t>Συνδεσμοι</a:t>
            </a:r>
            <a:r>
              <a:rPr lang="el-GR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  <a:cs typeface="Calibri" panose="020F0502020204030204" pitchFamily="34" charset="0"/>
              </a:rPr>
              <a:t> </a:t>
            </a: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  <a:cs typeface="Calibri" panose="020F0502020204030204" pitchFamily="34" charset="0"/>
              </a:rPr>
              <a:t>-</a:t>
            </a:r>
            <a:r>
              <a:rPr lang="el-GR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  <a:cs typeface="Calibri" panose="020F0502020204030204" pitchFamily="34" charset="0"/>
              </a:rPr>
              <a:t> προθεσ</a:t>
            </a:r>
            <a:r>
              <a:rPr lang="en-US" sz="36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  <a:cs typeface="Calibri" panose="020F0502020204030204" pitchFamily="34" charset="0"/>
              </a:rPr>
              <a:t>ei</a:t>
            </a:r>
            <a:r>
              <a:rPr lang="el-GR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  <a:cs typeface="Calibri" panose="020F0502020204030204" pitchFamily="34" charset="0"/>
              </a:rPr>
              <a:t>σ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  <a:cs typeface="Calibri" panose="020F0502020204030204" pitchFamily="34" charset="0"/>
              </a:rPr>
            </a:br>
            <a:r>
              <a:rPr lang="el-GR" sz="3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  <a:cs typeface="Calibri" panose="020F0502020204030204" pitchFamily="34" charset="0"/>
              </a:rPr>
              <a:t>αντωνυμιεσ </a:t>
            </a: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  <a:cs typeface="Calibri" panose="020F0502020204030204" pitchFamily="34" charset="0"/>
              </a:rPr>
              <a:t>– </a:t>
            </a:r>
            <a:r>
              <a:rPr lang="el-GR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  <a:cs typeface="Calibri" panose="020F0502020204030204" pitchFamily="34" charset="0"/>
              </a:rPr>
              <a:t>επιρρηματα</a:t>
            </a:r>
            <a:endParaRPr lang="el-GR" sz="36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ton" panose="00000500000000000000" pitchFamily="50" charset="-95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82B5B1-CE1D-4145-817D-1F2F22662F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85652" y="-4050892"/>
            <a:ext cx="5820697" cy="1620356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C8A0DD-5564-4E87-ACB8-9BD6BCEE0C04}"/>
              </a:ext>
            </a:extLst>
          </p:cNvPr>
          <p:cNvSpPr txBox="1">
            <a:spLocks/>
          </p:cNvSpPr>
          <p:nvPr/>
        </p:nvSpPr>
        <p:spPr>
          <a:xfrm>
            <a:off x="521108" y="1327354"/>
            <a:ext cx="11468361" cy="54251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L. </a:t>
            </a:r>
            <a:r>
              <a:rPr lang="en-US" dirty="0" err="1">
                <a:solidFill>
                  <a:schemeClr val="bg1"/>
                </a:solidFill>
              </a:rPr>
              <a:t>Aemilio</a:t>
            </a:r>
            <a:r>
              <a:rPr lang="en-US" dirty="0">
                <a:solidFill>
                  <a:schemeClr val="bg1"/>
                </a:solidFill>
              </a:rPr>
              <a:t> Paulo </a:t>
            </a:r>
            <a:r>
              <a:rPr lang="en-US" dirty="0" err="1">
                <a:solidFill>
                  <a:schemeClr val="bg1"/>
                </a:solidFill>
              </a:rPr>
              <a:t>consuli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iterum</a:t>
            </a:r>
            <a:r>
              <a:rPr lang="en-US" dirty="0">
                <a:solidFill>
                  <a:schemeClr val="bg1"/>
                </a:solidFill>
              </a:rPr>
              <a:t> bellum </a:t>
            </a:r>
            <a:r>
              <a:rPr 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</a:t>
            </a:r>
            <a:r>
              <a:rPr lang="en-US" dirty="0">
                <a:solidFill>
                  <a:schemeClr val="bg1"/>
                </a:solidFill>
              </a:rPr>
              <a:t> Perse </a:t>
            </a:r>
            <a:r>
              <a:rPr lang="en-US" dirty="0" err="1">
                <a:solidFill>
                  <a:schemeClr val="bg1"/>
                </a:solidFill>
              </a:rPr>
              <a:t>rege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gerere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obtigit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el-GR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7030A0"/>
                </a:solidFill>
              </a:rPr>
              <a:t>Ut </a:t>
            </a:r>
            <a:r>
              <a:rPr lang="en-US" dirty="0" err="1">
                <a:solidFill>
                  <a:schemeClr val="bg1"/>
                </a:solidFill>
              </a:rPr>
              <a:t>domum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vesperum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rediit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filiola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eius</a:t>
            </a:r>
            <a:r>
              <a:rPr lang="en-US" dirty="0">
                <a:solidFill>
                  <a:schemeClr val="bg1"/>
                </a:solidFill>
              </a:rPr>
              <a:t> Tertia, </a:t>
            </a:r>
            <a:endParaRPr lang="el-GR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quae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erat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admodum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parvula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</a:t>
            </a:r>
            <a:r>
              <a:rPr lang="en-US" dirty="0" err="1">
                <a:solidFill>
                  <a:schemeClr val="bg1"/>
                </a:solidFill>
              </a:rPr>
              <a:t>complexum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patris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cucurrit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el-GR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Pater </a:t>
            </a:r>
            <a:r>
              <a:rPr lang="en-US" dirty="0" err="1">
                <a:solidFill>
                  <a:schemeClr val="bg1"/>
                </a:solidFill>
              </a:rPr>
              <a:t>filiae</a:t>
            </a:r>
            <a:r>
              <a:rPr lang="en-US" dirty="0">
                <a:solidFill>
                  <a:schemeClr val="bg1"/>
                </a:solidFill>
              </a:rPr>
              <a:t> osculum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dedit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sed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animadvertit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eam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tristiculam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el-GR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«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Quid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est</a:t>
            </a:r>
            <a:r>
              <a:rPr lang="en-US" dirty="0">
                <a:solidFill>
                  <a:schemeClr val="bg1"/>
                </a:solidFill>
              </a:rPr>
              <a:t>» </a:t>
            </a:r>
            <a:r>
              <a:rPr lang="en-US" dirty="0" err="1">
                <a:solidFill>
                  <a:schemeClr val="bg1"/>
                </a:solidFill>
              </a:rPr>
              <a:t>inquit</a:t>
            </a:r>
            <a:r>
              <a:rPr lang="en-US" dirty="0">
                <a:solidFill>
                  <a:schemeClr val="bg1"/>
                </a:solidFill>
              </a:rPr>
              <a:t> «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mea</a:t>
            </a:r>
            <a:r>
              <a:rPr lang="en-US" dirty="0">
                <a:solidFill>
                  <a:schemeClr val="bg1"/>
                </a:solidFill>
              </a:rPr>
              <a:t> Tertia?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</a:t>
            </a:r>
            <a:r>
              <a:rPr lang="en-US" dirty="0">
                <a:solidFill>
                  <a:schemeClr val="bg1"/>
                </a:solidFill>
              </a:rPr>
              <a:t> tristis es?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Quid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tibi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accidit</a:t>
            </a:r>
            <a:r>
              <a:rPr lang="en-US" dirty="0">
                <a:solidFill>
                  <a:schemeClr val="bg1"/>
                </a:solidFill>
              </a:rPr>
              <a:t>?» </a:t>
            </a:r>
            <a:endParaRPr lang="el-GR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«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Mi</a:t>
            </a:r>
            <a:r>
              <a:rPr lang="en-US" dirty="0">
                <a:solidFill>
                  <a:schemeClr val="bg1"/>
                </a:solidFill>
              </a:rPr>
              <a:t> pater» </a:t>
            </a:r>
            <a:r>
              <a:rPr lang="en-US" dirty="0" err="1">
                <a:solidFill>
                  <a:schemeClr val="bg1"/>
                </a:solidFill>
              </a:rPr>
              <a:t>respondit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illa</a:t>
            </a:r>
            <a:r>
              <a:rPr lang="en-US" dirty="0">
                <a:solidFill>
                  <a:schemeClr val="bg1"/>
                </a:solidFill>
              </a:rPr>
              <a:t> «</a:t>
            </a:r>
            <a:r>
              <a:rPr lang="en-US" dirty="0" err="1">
                <a:solidFill>
                  <a:schemeClr val="bg1"/>
                </a:solidFill>
              </a:rPr>
              <a:t>Persa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periit</a:t>
            </a:r>
            <a:r>
              <a:rPr lang="en-US" dirty="0">
                <a:solidFill>
                  <a:schemeClr val="bg1"/>
                </a:solidFill>
              </a:rPr>
              <a:t>».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Perierat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catellus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eo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nomine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quem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puella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amābat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</a:t>
            </a:r>
            <a:r>
              <a:rPr lang="en-US" dirty="0">
                <a:solidFill>
                  <a:schemeClr val="bg1"/>
                </a:solidFill>
              </a:rPr>
              <a:t> pater </a:t>
            </a:r>
            <a:r>
              <a:rPr lang="en-US" dirty="0" err="1">
                <a:solidFill>
                  <a:schemeClr val="bg1"/>
                </a:solidFill>
              </a:rPr>
              <a:t>Tertiae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dixit «omen </a:t>
            </a:r>
            <a:r>
              <a:rPr lang="en-US" dirty="0" err="1">
                <a:solidFill>
                  <a:schemeClr val="bg1"/>
                </a:solidFill>
              </a:rPr>
              <a:t>accipio</a:t>
            </a:r>
            <a:r>
              <a:rPr lang="en-US" dirty="0">
                <a:solidFill>
                  <a:schemeClr val="bg1"/>
                </a:solidFill>
              </a:rPr>
              <a:t>». </a:t>
            </a:r>
            <a:endParaRPr lang="el-GR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fortuīto</a:t>
            </a:r>
            <a:r>
              <a:rPr lang="en-US" dirty="0">
                <a:solidFill>
                  <a:schemeClr val="bg1"/>
                </a:solidFill>
              </a:rPr>
              <a:t> dicto </a:t>
            </a:r>
            <a:r>
              <a:rPr lang="en-US" dirty="0" err="1">
                <a:solidFill>
                  <a:schemeClr val="bg1"/>
                </a:solidFill>
              </a:rPr>
              <a:t>spem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praeclāri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triumphi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animo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praesumpsit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70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A287BB-886E-4263-9B1B-0D463E7D1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5" r="20975"/>
          <a:stretch/>
        </p:blipFill>
        <p:spPr>
          <a:xfrm>
            <a:off x="-1" y="-86447"/>
            <a:ext cx="5953126" cy="6937721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A267C22-E8AA-4269-AC25-78B326AA18FC}"/>
              </a:ext>
            </a:extLst>
          </p:cNvPr>
          <p:cNvSpPr/>
          <p:nvPr/>
        </p:nvSpPr>
        <p:spPr>
          <a:xfrm>
            <a:off x="5899220" y="447750"/>
            <a:ext cx="5953126" cy="6268009"/>
          </a:xfrm>
          <a:prstGeom prst="wedgeEllipseCallout">
            <a:avLst>
              <a:gd name="adj1" fmla="val -82067"/>
              <a:gd name="adj2" fmla="val 3072"/>
            </a:avLst>
          </a:prstGeom>
          <a:solidFill>
            <a:srgbClr val="FFB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παρακειμενοσ</a:t>
            </a:r>
            <a:endParaRPr lang="en-US" sz="3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ton" panose="00000500000000000000" pitchFamily="50" charset="-95"/>
            </a:endParaRPr>
          </a:p>
          <a:p>
            <a:pPr algn="ctr"/>
            <a:endParaRPr lang="en-US" sz="3600" b="1" dirty="0">
              <a:solidFill>
                <a:srgbClr val="C00000"/>
              </a:solidFill>
            </a:endParaRPr>
          </a:p>
          <a:p>
            <a:pPr algn="ctr"/>
            <a:endParaRPr lang="el-GR" sz="3600" b="1" dirty="0">
              <a:solidFill>
                <a:srgbClr val="C00000"/>
              </a:solidFill>
            </a:endParaRPr>
          </a:p>
          <a:p>
            <a:pPr algn="ctr"/>
            <a:r>
              <a:rPr lang="en-US" sz="3600" b="1" dirty="0"/>
              <a:t> 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 </a:t>
            </a:r>
            <a:endParaRPr lang="el-GR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3A6E0B-5721-4ED7-BA90-DBC405E3AC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833" y="2992663"/>
            <a:ext cx="1777899" cy="14223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A9EA9B-AF4A-411F-9DA1-0531A48A59A9}"/>
              </a:ext>
            </a:extLst>
          </p:cNvPr>
          <p:cNvSpPr txBox="1"/>
          <p:nvPr/>
        </p:nvSpPr>
        <p:spPr>
          <a:xfrm>
            <a:off x="6777889" y="4768855"/>
            <a:ext cx="4135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Γ΄ συζυγία</a:t>
            </a:r>
          </a:p>
        </p:txBody>
      </p:sp>
    </p:spTree>
    <p:extLst>
      <p:ext uri="{BB962C8B-B14F-4D97-AF65-F5344CB8AC3E}">
        <p14:creationId xmlns:p14="http://schemas.microsoft.com/office/powerpoint/2010/main" val="33834396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58449" y="-3112819"/>
            <a:ext cx="6757586" cy="13014416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0C8D4900-367E-42FC-ACB2-C9B2E45B5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A8CFAF-4DBF-4243-989E-9F8FB6157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2694" y="1506574"/>
            <a:ext cx="3718677" cy="4699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petiv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petiv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isti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petiv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petiv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imus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petiv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istis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petiv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ērunt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4373963D-FDA2-47A0-AC25-E43E30009956}"/>
              </a:ext>
            </a:extLst>
          </p:cNvPr>
          <p:cNvSpPr txBox="1">
            <a:spLocks/>
          </p:cNvSpPr>
          <p:nvPr/>
        </p:nvSpPr>
        <p:spPr>
          <a:xfrm>
            <a:off x="1531994" y="492322"/>
            <a:ext cx="8601075" cy="728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Ρήμα</a:t>
            </a:r>
            <a:r>
              <a:rPr lang="el-GR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peto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800" dirty="0">
                <a:solidFill>
                  <a:schemeClr val="bg1"/>
                </a:solidFill>
              </a:rPr>
              <a:t>=</a:t>
            </a:r>
            <a:r>
              <a:rPr lang="el-GR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ζητώ, παρακαλώ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2837A71C-183C-4CFC-84BD-AA7369D74D4B}"/>
              </a:ext>
            </a:extLst>
          </p:cNvPr>
          <p:cNvSpPr txBox="1">
            <a:spLocks/>
          </p:cNvSpPr>
          <p:nvPr/>
        </p:nvSpPr>
        <p:spPr>
          <a:xfrm>
            <a:off x="1752599" y="1506574"/>
            <a:ext cx="262128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ego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Ille - a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vos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Illi</a:t>
            </a:r>
            <a:r>
              <a:rPr lang="en-US" sz="4800" dirty="0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ae</a:t>
            </a: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1941F2AE-478A-473B-A30D-6CBDB7E5C117}"/>
              </a:ext>
            </a:extLst>
          </p:cNvPr>
          <p:cNvSpPr/>
          <p:nvPr/>
        </p:nvSpPr>
        <p:spPr>
          <a:xfrm rot="940616">
            <a:off x="6715532" y="1383485"/>
            <a:ext cx="4430309" cy="3841979"/>
          </a:xfrm>
          <a:prstGeom prst="irregularSeal1">
            <a:avLst/>
          </a:prstGeom>
          <a:solidFill>
            <a:schemeClr val="accent1">
              <a:lumMod val="50000"/>
              <a:alpha val="56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χρονικός χαρακτήρας </a:t>
            </a:r>
          </a:p>
          <a:p>
            <a:pPr algn="ctr"/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 Helvetica P Bold" panose="00000400000000000000" pitchFamily="2" charset="0"/>
                <a:cs typeface="Calibri" panose="020F0502020204030204" pitchFamily="34" charset="0"/>
              </a:rPr>
              <a:t>-v-</a:t>
            </a:r>
            <a:endParaRPr lang="el-GR" sz="40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 Helvetica P Bold" panose="000004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83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/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01983" y="-2716258"/>
            <a:ext cx="6858000" cy="12461966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0C8D4900-367E-42FC-ACB2-C9B2E45B5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A8CFAF-4DBF-4243-989E-9F8FB6157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494" y="1639924"/>
            <a:ext cx="3718677" cy="47799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dix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dix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isti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dix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dix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imus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dix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istis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dix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ērunt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4373963D-FDA2-47A0-AC25-E43E30009956}"/>
              </a:ext>
            </a:extLst>
          </p:cNvPr>
          <p:cNvSpPr txBox="1">
            <a:spLocks/>
          </p:cNvSpPr>
          <p:nvPr/>
        </p:nvSpPr>
        <p:spPr>
          <a:xfrm>
            <a:off x="1981200" y="613522"/>
            <a:ext cx="6957606" cy="728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Ρήμα</a:t>
            </a:r>
            <a:r>
              <a:rPr lang="el-GR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dico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800" dirty="0">
                <a:solidFill>
                  <a:schemeClr val="bg1"/>
                </a:solidFill>
              </a:rPr>
              <a:t>=</a:t>
            </a:r>
            <a:r>
              <a:rPr lang="el-GR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λέω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2837A71C-183C-4CFC-84BD-AA7369D74D4B}"/>
              </a:ext>
            </a:extLst>
          </p:cNvPr>
          <p:cNvSpPr txBox="1">
            <a:spLocks/>
          </p:cNvSpPr>
          <p:nvPr/>
        </p:nvSpPr>
        <p:spPr>
          <a:xfrm>
            <a:off x="1764551" y="1639924"/>
            <a:ext cx="262128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ego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Ille - a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vos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Illi</a:t>
            </a:r>
            <a:r>
              <a:rPr lang="en-US" sz="4800" dirty="0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ae</a:t>
            </a:r>
          </a:p>
        </p:txBody>
      </p:sp>
      <p:sp>
        <p:nvSpPr>
          <p:cNvPr id="9" name="Explosion: 8 Points 8">
            <a:extLst>
              <a:ext uri="{FF2B5EF4-FFF2-40B4-BE49-F238E27FC236}">
                <a16:creationId xmlns:a16="http://schemas.microsoft.com/office/drawing/2014/main" id="{B5EDD3F6-4B52-4DDE-B43E-F6DC6009DB54}"/>
              </a:ext>
            </a:extLst>
          </p:cNvPr>
          <p:cNvSpPr/>
          <p:nvPr/>
        </p:nvSpPr>
        <p:spPr>
          <a:xfrm rot="940616">
            <a:off x="6723651" y="527104"/>
            <a:ext cx="4430309" cy="3841979"/>
          </a:xfrm>
          <a:prstGeom prst="irregularSeal1">
            <a:avLst/>
          </a:prstGeom>
          <a:solidFill>
            <a:schemeClr val="accent1">
              <a:lumMod val="50000"/>
              <a:alpha val="56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χρονικός χαρακτήρας </a:t>
            </a:r>
          </a:p>
          <a:p>
            <a:pPr algn="ctr"/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 Helvetica P Bold" panose="00000400000000000000" pitchFamily="2" charset="0"/>
                <a:cs typeface="Calibri" panose="020F0502020204030204" pitchFamily="34" charset="0"/>
              </a:rPr>
              <a:t>-s-</a:t>
            </a:r>
            <a:endParaRPr lang="el-GR" sz="40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 Helvetica P Bold" panose="000004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7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97982" y="-4039101"/>
            <a:ext cx="7177039" cy="150114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6F4F2A-1B24-42E0-8385-BB279208E6C9}"/>
              </a:ext>
            </a:extLst>
          </p:cNvPr>
          <p:cNvSpPr txBox="1"/>
          <p:nvPr/>
        </p:nvSpPr>
        <p:spPr>
          <a:xfrm>
            <a:off x="943897" y="582067"/>
            <a:ext cx="692349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l-GR" sz="2800" dirty="0">
                <a:solidFill>
                  <a:schemeClr val="bg1"/>
                </a:solidFill>
              </a:rPr>
              <a:t>Οι Ρωμαίοι πίστευαν στα </a:t>
            </a:r>
            <a:r>
              <a:rPr lang="el-GR" sz="2800" b="1" dirty="0">
                <a:solidFill>
                  <a:srgbClr val="990033"/>
                </a:solidFill>
              </a:rPr>
              <a:t>θεόσταλτα σημάδια (omina) </a:t>
            </a:r>
            <a:r>
              <a:rPr lang="el-GR" sz="2800" dirty="0">
                <a:solidFill>
                  <a:schemeClr val="bg1"/>
                </a:solidFill>
              </a:rPr>
              <a:t>και στην ικανότητά τους να τα διαβάζουν. Οι σελίδες του ιστορικού Τίτου Λιβίου είναι γεμάτες από ετήσιες απαριθμήσεις </a:t>
            </a:r>
            <a:r>
              <a:rPr lang="el-GR" sz="2800" b="1" dirty="0">
                <a:solidFill>
                  <a:schemeClr val="bg1"/>
                </a:solidFill>
              </a:rPr>
              <a:t>διοσημιών</a:t>
            </a:r>
            <a:r>
              <a:rPr lang="el-GR" sz="2800" dirty="0">
                <a:solidFill>
                  <a:schemeClr val="bg1"/>
                </a:solidFill>
              </a:rPr>
              <a:t> και </a:t>
            </a:r>
            <a:r>
              <a:rPr lang="el-GR" sz="2800" b="1" dirty="0">
                <a:solidFill>
                  <a:schemeClr val="bg1"/>
                </a:solidFill>
              </a:rPr>
              <a:t>οιωνών</a:t>
            </a:r>
            <a:r>
              <a:rPr lang="el-GR" sz="2800" i="1" dirty="0">
                <a:solidFill>
                  <a:schemeClr val="bg1"/>
                </a:solidFill>
              </a:rPr>
              <a:t> (όπως τερατογενέσεις, βροχή από περίεργα αντικείμενα κτλ.). </a:t>
            </a:r>
          </a:p>
          <a:p>
            <a:pPr indent="457200" algn="just"/>
            <a:r>
              <a:rPr lang="el-GR" sz="2800" dirty="0">
                <a:solidFill>
                  <a:schemeClr val="bg1"/>
                </a:solidFill>
              </a:rPr>
              <a:t>Πριν από </a:t>
            </a:r>
            <a:r>
              <a:rPr lang="el-GR" sz="2800" b="1" dirty="0">
                <a:solidFill>
                  <a:schemeClr val="bg1"/>
                </a:solidFill>
              </a:rPr>
              <a:t>κάθε σοβαρή απόφασή </a:t>
            </a:r>
            <a:r>
              <a:rPr lang="el-GR" sz="2800" dirty="0">
                <a:solidFill>
                  <a:schemeClr val="bg1"/>
                </a:solidFill>
              </a:rPr>
              <a:t>τους (κρατική ή ιδιωτική) οι Ρωμαίοι φρόντιζαν να διερευνήσουν τη </a:t>
            </a:r>
            <a:r>
              <a:rPr lang="el-GR" sz="2800" b="1" dirty="0">
                <a:solidFill>
                  <a:schemeClr val="bg1"/>
                </a:solidFill>
              </a:rPr>
              <a:t>βούληση των θεών</a:t>
            </a:r>
            <a:r>
              <a:rPr lang="el-GR" sz="2800" dirty="0">
                <a:solidFill>
                  <a:schemeClr val="bg1"/>
                </a:solidFill>
              </a:rPr>
              <a:t>, καταφεύγοντας κυρίως στην </a:t>
            </a:r>
            <a:r>
              <a:rPr lang="el-GR" sz="2800" b="1" dirty="0">
                <a:solidFill>
                  <a:srgbClr val="990033"/>
                </a:solidFill>
              </a:rPr>
              <a:t>ορνιθομαντεία</a:t>
            </a:r>
            <a:r>
              <a:rPr lang="el-GR" sz="2800" dirty="0">
                <a:solidFill>
                  <a:schemeClr val="bg1"/>
                </a:solidFill>
              </a:rPr>
              <a:t> (μελέτη του πετάγματος και της φωνής των πουλιών). </a:t>
            </a:r>
          </a:p>
        </p:txBody>
      </p:sp>
      <p:sp>
        <p:nvSpPr>
          <p:cNvPr id="3" name="AutoShape 2" descr="Sobre el historiador romano Livio">
            <a:extLst>
              <a:ext uri="{FF2B5EF4-FFF2-40B4-BE49-F238E27FC236}">
                <a16:creationId xmlns:a16="http://schemas.microsoft.com/office/drawing/2014/main" id="{FE81B45B-EA17-4726-82F5-C85EC640BF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AutoShape 4" descr="Τίτος Λίβιος - Βικιπαίδεια">
            <a:extLst>
              <a:ext uri="{FF2B5EF4-FFF2-40B4-BE49-F238E27FC236}">
                <a16:creationId xmlns:a16="http://schemas.microsoft.com/office/drawing/2014/main" id="{01AC3917-6A57-470A-A8AA-FE787DD78F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F2DDE0-3B9D-4746-8793-9F68BC7DA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193" y="582067"/>
            <a:ext cx="3535572" cy="4278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0372E5-73EC-48EB-B98F-DCC49E29CD02}"/>
              </a:ext>
            </a:extLst>
          </p:cNvPr>
          <p:cNvSpPr txBox="1"/>
          <p:nvPr/>
        </p:nvSpPr>
        <p:spPr>
          <a:xfrm>
            <a:off x="8230828" y="5314480"/>
            <a:ext cx="6649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l-GR" sz="28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Τίτος Λίβυος</a:t>
            </a:r>
          </a:p>
        </p:txBody>
      </p:sp>
    </p:spTree>
    <p:extLst>
      <p:ext uri="{BB962C8B-B14F-4D97-AF65-F5344CB8AC3E}">
        <p14:creationId xmlns:p14="http://schemas.microsoft.com/office/powerpoint/2010/main" val="2766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82224" y="-2855644"/>
            <a:ext cx="6757586" cy="12461966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0C8D4900-367E-42FC-ACB2-C9B2E45B5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A8CFAF-4DBF-4243-989E-9F8FB6157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994" y="1592299"/>
            <a:ext cx="3718677" cy="4699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lēg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lēg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isti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lēg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lēg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imus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lēg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istis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lēg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ērunt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4373963D-FDA2-47A0-AC25-E43E30009956}"/>
              </a:ext>
            </a:extLst>
          </p:cNvPr>
          <p:cNvSpPr txBox="1">
            <a:spLocks/>
          </p:cNvSpPr>
          <p:nvPr/>
        </p:nvSpPr>
        <p:spPr>
          <a:xfrm>
            <a:off x="1610955" y="569673"/>
            <a:ext cx="7450184" cy="728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Ρήμα</a:t>
            </a:r>
            <a:r>
              <a:rPr lang="el-GR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lego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800" dirty="0">
                <a:solidFill>
                  <a:schemeClr val="bg1"/>
                </a:solidFill>
              </a:rPr>
              <a:t>=</a:t>
            </a:r>
            <a:r>
              <a:rPr lang="el-GR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διαβάζω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2837A71C-183C-4CFC-84BD-AA7369D74D4B}"/>
              </a:ext>
            </a:extLst>
          </p:cNvPr>
          <p:cNvSpPr txBox="1">
            <a:spLocks/>
          </p:cNvSpPr>
          <p:nvPr/>
        </p:nvSpPr>
        <p:spPr>
          <a:xfrm>
            <a:off x="2297951" y="1592299"/>
            <a:ext cx="262128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ego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Ille - a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vos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Illi</a:t>
            </a:r>
            <a:r>
              <a:rPr lang="en-US" sz="4800" dirty="0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ae</a:t>
            </a: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5D63ECF8-FEEC-4282-95F4-A75CBC4975EE}"/>
              </a:ext>
            </a:extLst>
          </p:cNvPr>
          <p:cNvSpPr/>
          <p:nvPr/>
        </p:nvSpPr>
        <p:spPr>
          <a:xfrm rot="940616">
            <a:off x="7466980" y="871963"/>
            <a:ext cx="3203264" cy="2907888"/>
          </a:xfrm>
          <a:prstGeom prst="irregularSeal1">
            <a:avLst/>
          </a:prstGeom>
          <a:solidFill>
            <a:schemeClr val="accent1">
              <a:lumMod val="50000"/>
              <a:alpha val="48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 Helvetica P Bold" panose="00000400000000000000" pitchFamily="2" charset="0"/>
                <a:cs typeface="Calibri" panose="020F0502020204030204" pitchFamily="34" charset="0"/>
              </a:rPr>
              <a:t>ĕ</a:t>
            </a:r>
            <a:r>
              <a:rPr lang="el-GR" sz="4000" b="1" dirty="0">
                <a:solidFill>
                  <a:schemeClr val="accent1">
                    <a:lumMod val="50000"/>
                  </a:schemeClr>
                </a:solidFill>
                <a:latin typeface="AG Helvetica P Bold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 Helvetica P Bold" panose="00000400000000000000" pitchFamily="2" charset="0"/>
                <a:cs typeface="Calibri" panose="020F0502020204030204" pitchFamily="34" charset="0"/>
              </a:rPr>
              <a:t>ē</a:t>
            </a:r>
            <a:endParaRPr lang="el-GR" sz="40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 Helvetica P Bold" panose="000004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70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/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9288" y="-3277193"/>
            <a:ext cx="6757586" cy="1351280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0C8D4900-367E-42FC-ACB2-C9B2E45B5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A8CFAF-4DBF-4243-989E-9F8FB6157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9384" y="1592299"/>
            <a:ext cx="3718677" cy="4699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isti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</a:p>
          <a:p>
            <a:pPr marL="0" indent="0">
              <a:buNone/>
            </a:pPr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imus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istis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ērunt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4373963D-FDA2-47A0-AC25-E43E30009956}"/>
              </a:ext>
            </a:extLst>
          </p:cNvPr>
          <p:cNvSpPr txBox="1">
            <a:spLocks/>
          </p:cNvSpPr>
          <p:nvPr/>
        </p:nvSpPr>
        <p:spPr>
          <a:xfrm>
            <a:off x="1912803" y="685033"/>
            <a:ext cx="7450184" cy="728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Ρήμα</a:t>
            </a:r>
            <a:r>
              <a:rPr lang="el-GR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curro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800" dirty="0">
                <a:solidFill>
                  <a:schemeClr val="bg1"/>
                </a:solidFill>
              </a:rPr>
              <a:t>=</a:t>
            </a:r>
            <a:r>
              <a:rPr lang="el-GR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τρέχω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2837A71C-183C-4CFC-84BD-AA7369D74D4B}"/>
              </a:ext>
            </a:extLst>
          </p:cNvPr>
          <p:cNvSpPr txBox="1">
            <a:spLocks/>
          </p:cNvSpPr>
          <p:nvPr/>
        </p:nvSpPr>
        <p:spPr>
          <a:xfrm>
            <a:off x="1654061" y="1592299"/>
            <a:ext cx="262128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ego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Ille - a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vos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Illi</a:t>
            </a:r>
            <a:r>
              <a:rPr lang="en-US" sz="4800" dirty="0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ae</a:t>
            </a:r>
          </a:p>
        </p:txBody>
      </p:sp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DBEB2B8F-D484-4935-99F6-35C989E3BD64}"/>
              </a:ext>
            </a:extLst>
          </p:cNvPr>
          <p:cNvSpPr/>
          <p:nvPr/>
        </p:nvSpPr>
        <p:spPr>
          <a:xfrm rot="940616">
            <a:off x="7415226" y="1032726"/>
            <a:ext cx="3895522" cy="3197961"/>
          </a:xfrm>
          <a:prstGeom prst="irregularSeal1">
            <a:avLst/>
          </a:prstGeom>
          <a:solidFill>
            <a:schemeClr val="accent1">
              <a:lumMod val="50000"/>
              <a:alpha val="58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αναδιπλα</a:t>
            </a:r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 algn="ctr"/>
            <a:r>
              <a:rPr lang="el-GR" sz="2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σιασμός</a:t>
            </a:r>
          </a:p>
        </p:txBody>
      </p:sp>
    </p:spTree>
    <p:extLst>
      <p:ext uri="{BB962C8B-B14F-4D97-AF65-F5344CB8AC3E}">
        <p14:creationId xmlns:p14="http://schemas.microsoft.com/office/powerpoint/2010/main" val="15650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/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65342" y="-2868658"/>
            <a:ext cx="6991350" cy="12461966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0C8D4900-367E-42FC-ACB2-C9B2E45B5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A8CFAF-4DBF-4243-989E-9F8FB6157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4761" y="1603448"/>
            <a:ext cx="3271203" cy="46526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isti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imus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istis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erunt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4373963D-FDA2-47A0-AC25-E43E30009956}"/>
              </a:ext>
            </a:extLst>
          </p:cNvPr>
          <p:cNvSpPr txBox="1">
            <a:spLocks/>
          </p:cNvSpPr>
          <p:nvPr/>
        </p:nvSpPr>
        <p:spPr>
          <a:xfrm>
            <a:off x="1518123" y="142875"/>
            <a:ext cx="8662581" cy="1352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Πάμε μια επανάληψη τον </a:t>
            </a:r>
            <a:r>
              <a:rPr lang="el-G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Παρακείμενο</a:t>
            </a:r>
            <a:r>
              <a:rPr lang="el-G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l-G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του ρήματος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</a:t>
            </a:r>
            <a:r>
              <a:rPr lang="el-GR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;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2837A71C-183C-4CFC-84BD-AA7369D74D4B}"/>
              </a:ext>
            </a:extLst>
          </p:cNvPr>
          <p:cNvSpPr txBox="1">
            <a:spLocks/>
          </p:cNvSpPr>
          <p:nvPr/>
        </p:nvSpPr>
        <p:spPr>
          <a:xfrm>
            <a:off x="1846466" y="1603448"/>
            <a:ext cx="2621280" cy="4330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ego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Ille - a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vos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Illi</a:t>
            </a:r>
            <a:r>
              <a:rPr lang="en-US" sz="4800" dirty="0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ae</a:t>
            </a:r>
          </a:p>
        </p:txBody>
      </p:sp>
      <p:pic>
        <p:nvPicPr>
          <p:cNvPr id="1026" name="Picture 2" descr="SUM - Home | Facebook">
            <a:extLst>
              <a:ext uri="{FF2B5EF4-FFF2-40B4-BE49-F238E27FC236}">
                <a16:creationId xmlns:a16="http://schemas.microsoft.com/office/drawing/2014/main" id="{F2410AB8-4230-4BE9-B129-C5A2A8FA4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38" y="1830540"/>
            <a:ext cx="3515042" cy="3515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55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/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D6B11-9E92-456E-8ED7-68E804B3A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endParaRPr lang="el-GR" sz="3200" i="0" dirty="0">
              <a:effectLst/>
              <a:latin typeface="Times New Roman" panose="02020603050405020304" pitchFamily="18" charset="0"/>
            </a:endParaRPr>
          </a:p>
          <a:p>
            <a:pPr algn="just"/>
            <a:endParaRPr lang="el-GR" sz="3200" i="0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A287BB-886E-4263-9B1B-0D463E7D1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8" b="9108"/>
          <a:stretch/>
        </p:blipFill>
        <p:spPr>
          <a:xfrm>
            <a:off x="348764" y="1628300"/>
            <a:ext cx="5987842" cy="4897120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A267C22-E8AA-4269-AC25-78B326AA18FC}"/>
              </a:ext>
            </a:extLst>
          </p:cNvPr>
          <p:cNvSpPr/>
          <p:nvPr/>
        </p:nvSpPr>
        <p:spPr>
          <a:xfrm>
            <a:off x="6654800" y="1209040"/>
            <a:ext cx="5283199" cy="4972686"/>
          </a:xfrm>
          <a:prstGeom prst="wedgeEllipseCallout">
            <a:avLst>
              <a:gd name="adj1" fmla="val -80165"/>
              <a:gd name="adj2" fmla="val 1729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/>
              <a:t>Τι θα λέγατε </a:t>
            </a:r>
            <a:endParaRPr lang="en-US" sz="3600" b="1" dirty="0"/>
          </a:p>
          <a:p>
            <a:pPr algn="ctr"/>
            <a:r>
              <a:rPr lang="el-GR" sz="3600" b="1" dirty="0"/>
              <a:t>τώρα για λίγη </a:t>
            </a:r>
            <a:r>
              <a:rPr lang="el-GR" sz="4800" b="1" dirty="0">
                <a:solidFill>
                  <a:srgbClr val="990033"/>
                </a:solidFill>
              </a:rPr>
              <a:t>ετυμολογία;</a:t>
            </a:r>
          </a:p>
        </p:txBody>
      </p:sp>
    </p:spTree>
    <p:extLst>
      <p:ext uri="{BB962C8B-B14F-4D97-AF65-F5344CB8AC3E}">
        <p14:creationId xmlns:p14="http://schemas.microsoft.com/office/powerpoint/2010/main" val="230249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CE4EC-18BE-4C3D-9340-2D1AA514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6994" y="-4793400"/>
            <a:ext cx="6993611" cy="163045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3C5E3C-86F0-4345-9F3F-1BFDC3F4E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94" y="249065"/>
            <a:ext cx="10515600" cy="776397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      ετυμολογια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BAA77-1AAC-4EBE-AA14-664EE6A8D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0654" y="4036265"/>
            <a:ext cx="6060021" cy="928235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vesper</a:t>
            </a:r>
            <a:r>
              <a:rPr lang="el-GR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l-GR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εσπέρα, εσπερινός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espero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(ιταλ.)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δύση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el-GR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BCB228-C446-41CC-A980-9528878424BD}"/>
              </a:ext>
            </a:extLst>
          </p:cNvPr>
          <p:cNvSpPr txBox="1">
            <a:spLocks/>
          </p:cNvSpPr>
          <p:nvPr/>
        </p:nvSpPr>
        <p:spPr>
          <a:xfrm>
            <a:off x="3696167" y="4204616"/>
            <a:ext cx="1727707" cy="746722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vesper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6F4134-393F-4BAA-89A7-FA2CF5AA5465}"/>
              </a:ext>
            </a:extLst>
          </p:cNvPr>
          <p:cNvSpPr txBox="1">
            <a:spLocks/>
          </p:cNvSpPr>
          <p:nvPr/>
        </p:nvSpPr>
        <p:spPr>
          <a:xfrm>
            <a:off x="3630343" y="1952275"/>
            <a:ext cx="2165055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iterum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62CE6A0-199F-4659-9867-49A7A098B049}"/>
              </a:ext>
            </a:extLst>
          </p:cNvPr>
          <p:cNvSpPr txBox="1">
            <a:spLocks/>
          </p:cNvSpPr>
          <p:nvPr/>
        </p:nvSpPr>
        <p:spPr>
          <a:xfrm>
            <a:off x="6819903" y="1871818"/>
            <a:ext cx="5477199" cy="1090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iterate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διπλασιάζω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iterative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επαναληπτικός</a:t>
            </a: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B0AA789-2259-4C19-BF5C-4F96632596F5}"/>
              </a:ext>
            </a:extLst>
          </p:cNvPr>
          <p:cNvSpPr txBox="1">
            <a:spLocks/>
          </p:cNvSpPr>
          <p:nvPr/>
        </p:nvSpPr>
        <p:spPr>
          <a:xfrm>
            <a:off x="3466404" y="5601833"/>
            <a:ext cx="2506045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complexus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B15B5BF-0C17-4D70-A970-78F1731DB44E}"/>
              </a:ext>
            </a:extLst>
          </p:cNvPr>
          <p:cNvSpPr txBox="1">
            <a:spLocks/>
          </p:cNvSpPr>
          <p:nvPr/>
        </p:nvSpPr>
        <p:spPr>
          <a:xfrm>
            <a:off x="136634" y="5539223"/>
            <a:ext cx="2502898" cy="641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πλοκή,κόμπλεξ σύμπλεγμα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EE8D1FA-6AE9-4F01-B6BE-AFB15BB5A9DF}"/>
              </a:ext>
            </a:extLst>
          </p:cNvPr>
          <p:cNvSpPr txBox="1">
            <a:spLocks/>
          </p:cNvSpPr>
          <p:nvPr/>
        </p:nvSpPr>
        <p:spPr>
          <a:xfrm>
            <a:off x="6874845" y="5421768"/>
            <a:ext cx="4317054" cy="1187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complex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περίπλοκος, σύμπλεγμα</a:t>
            </a: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2087028-FD32-475C-8E3A-1C318B9260D2}"/>
              </a:ext>
            </a:extLst>
          </p:cNvPr>
          <p:cNvSpPr txBox="1">
            <a:spLocks/>
          </p:cNvSpPr>
          <p:nvPr/>
        </p:nvSpPr>
        <p:spPr>
          <a:xfrm>
            <a:off x="3466405" y="1058125"/>
            <a:ext cx="2292277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Λατινικά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D5D0766-AAE5-4476-AAC0-AEADD4BA39FD}"/>
              </a:ext>
            </a:extLst>
          </p:cNvPr>
          <p:cNvSpPr txBox="1">
            <a:spLocks/>
          </p:cNvSpPr>
          <p:nvPr/>
        </p:nvSpPr>
        <p:spPr>
          <a:xfrm>
            <a:off x="804276" y="1082703"/>
            <a:ext cx="2360133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Ελληνικά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A257DD2-2C97-4137-8BF2-2E28AB2F1548}"/>
              </a:ext>
            </a:extLst>
          </p:cNvPr>
          <p:cNvSpPr txBox="1">
            <a:spLocks/>
          </p:cNvSpPr>
          <p:nvPr/>
        </p:nvSpPr>
        <p:spPr>
          <a:xfrm>
            <a:off x="6843003" y="1056045"/>
            <a:ext cx="4590633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Λατινογενείς γλώσσες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7A16914-B777-43D6-B98B-52B2E6DC192C}"/>
              </a:ext>
            </a:extLst>
          </p:cNvPr>
          <p:cNvSpPr/>
          <p:nvPr/>
        </p:nvSpPr>
        <p:spPr>
          <a:xfrm>
            <a:off x="6058397" y="2091438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5752899E-E236-43FF-B143-5A4F811CF347}"/>
              </a:ext>
            </a:extLst>
          </p:cNvPr>
          <p:cNvSpPr/>
          <p:nvPr/>
        </p:nvSpPr>
        <p:spPr>
          <a:xfrm>
            <a:off x="5823090" y="3076321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CC40416A-8360-4CBA-B35C-AE2B87D116CB}"/>
              </a:ext>
            </a:extLst>
          </p:cNvPr>
          <p:cNvSpPr/>
          <p:nvPr/>
        </p:nvSpPr>
        <p:spPr>
          <a:xfrm>
            <a:off x="6069723" y="5709325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0AF42764-3D46-40E0-AF3E-414B93118E7D}"/>
              </a:ext>
            </a:extLst>
          </p:cNvPr>
          <p:cNvSpPr/>
          <p:nvPr/>
        </p:nvSpPr>
        <p:spPr>
          <a:xfrm rot="10800000">
            <a:off x="2661282" y="5709325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B9DF29B-2A0F-4071-A310-0B4B45C51DB7}"/>
              </a:ext>
            </a:extLst>
          </p:cNvPr>
          <p:cNvSpPr txBox="1">
            <a:spLocks/>
          </p:cNvSpPr>
          <p:nvPr/>
        </p:nvSpPr>
        <p:spPr>
          <a:xfrm>
            <a:off x="403791" y="3763424"/>
            <a:ext cx="2502899" cy="969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εσπερινός, Έσπερος καλησπέρα, Εσπερία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9442F772-FD09-4133-AEAB-440BA816384A}"/>
              </a:ext>
            </a:extLst>
          </p:cNvPr>
          <p:cNvSpPr txBox="1">
            <a:spLocks/>
          </p:cNvSpPr>
          <p:nvPr/>
        </p:nvSpPr>
        <p:spPr>
          <a:xfrm>
            <a:off x="3799000" y="2878104"/>
            <a:ext cx="1727706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domus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5EEF0DCB-01F1-4EE7-8337-A454FDD53542}"/>
              </a:ext>
            </a:extLst>
          </p:cNvPr>
          <p:cNvSpPr txBox="1">
            <a:spLocks/>
          </p:cNvSpPr>
          <p:nvPr/>
        </p:nvSpPr>
        <p:spPr>
          <a:xfrm>
            <a:off x="6620208" y="2860649"/>
            <a:ext cx="4962695" cy="1033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dome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θόλος</a:t>
            </a:r>
            <a:endParaRPr lang="el-GR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domestic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οικιακός</a:t>
            </a: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0E826C65-69C0-4FDF-ABC1-7530F7114C4F}"/>
              </a:ext>
            </a:extLst>
          </p:cNvPr>
          <p:cNvSpPr/>
          <p:nvPr/>
        </p:nvSpPr>
        <p:spPr>
          <a:xfrm rot="10800000">
            <a:off x="2742537" y="4283461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02F6D9A9-C593-4EB1-AF3D-788BCE847556}"/>
              </a:ext>
            </a:extLst>
          </p:cNvPr>
          <p:cNvSpPr/>
          <p:nvPr/>
        </p:nvSpPr>
        <p:spPr>
          <a:xfrm>
            <a:off x="5634243" y="4357119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6DA139E-2F1B-404E-9A7A-996193444D6F}"/>
              </a:ext>
            </a:extLst>
          </p:cNvPr>
          <p:cNvSpPr txBox="1">
            <a:spLocks/>
          </p:cNvSpPr>
          <p:nvPr/>
        </p:nvSpPr>
        <p:spPr>
          <a:xfrm>
            <a:off x="0" y="2766058"/>
            <a:ext cx="3144261" cy="1063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δόμος, δωμάτιο, οικοδομή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EC83B509-923B-41E7-B11D-72D1B4FCD896}"/>
              </a:ext>
            </a:extLst>
          </p:cNvPr>
          <p:cNvSpPr/>
          <p:nvPr/>
        </p:nvSpPr>
        <p:spPr>
          <a:xfrm rot="10800000">
            <a:off x="2926762" y="3016784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878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8" grpId="0" animBg="1"/>
      <p:bldP spid="9" grpId="0" uiExpand="1" build="p"/>
      <p:bldP spid="11" grpId="0" animBg="1"/>
      <p:bldP spid="12" grpId="0" build="p"/>
      <p:bldP spid="13" grpId="0" uiExpand="1" build="p"/>
      <p:bldP spid="18" grpId="0" animBg="1"/>
      <p:bldP spid="19" grpId="0" animBg="1"/>
      <p:bldP spid="20" grpId="0" animBg="1"/>
      <p:bldP spid="4" grpId="0" animBg="1"/>
      <p:bldP spid="21" grpId="0" animBg="1"/>
      <p:bldP spid="22" grpId="0" animBg="1"/>
      <p:bldP spid="24" grpId="0" animBg="1"/>
      <p:bldP spid="28" grpId="0" build="p"/>
      <p:bldP spid="31" grpId="0" animBg="1"/>
      <p:bldP spid="32" grpId="0" uiExpand="1" build="p"/>
      <p:bldP spid="33" grpId="0" animBg="1"/>
      <p:bldP spid="34" grpId="0" animBg="1"/>
      <p:bldP spid="26" grpId="0" build="p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CE4EC-18BE-4C3D-9340-2D1AA51403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16732" y="-4060860"/>
            <a:ext cx="6952713" cy="147524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BAA77-1AAC-4EBE-AA14-664EE6A8D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127" y="1164618"/>
            <a:ext cx="2521583" cy="112187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κούρσα, κουρσάρος</a:t>
            </a:r>
            <a:endParaRPr lang="el-GR" i="1" dirty="0">
              <a:solidFill>
                <a:srgbClr val="9900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BCB228-C446-41CC-A980-9528878424BD}"/>
              </a:ext>
            </a:extLst>
          </p:cNvPr>
          <p:cNvSpPr txBox="1">
            <a:spLocks/>
          </p:cNvSpPr>
          <p:nvPr/>
        </p:nvSpPr>
        <p:spPr>
          <a:xfrm>
            <a:off x="4046643" y="1222464"/>
            <a:ext cx="1953156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curro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6F4134-393F-4BAA-89A7-FA2CF5AA5465}"/>
              </a:ext>
            </a:extLst>
          </p:cNvPr>
          <p:cNvSpPr txBox="1">
            <a:spLocks/>
          </p:cNvSpPr>
          <p:nvPr/>
        </p:nvSpPr>
        <p:spPr>
          <a:xfrm>
            <a:off x="4372151" y="2322118"/>
            <a:ext cx="1302139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62CE6A0-199F-4659-9867-49A7A098B049}"/>
              </a:ext>
            </a:extLst>
          </p:cNvPr>
          <p:cNvSpPr txBox="1">
            <a:spLocks/>
          </p:cNvSpPr>
          <p:nvPr/>
        </p:nvSpPr>
        <p:spPr>
          <a:xfrm>
            <a:off x="6860436" y="2050981"/>
            <a:ext cx="4782256" cy="1165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δεδομένα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(ιταλ.)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ημερομηνία</a:t>
            </a:r>
            <a:endParaRPr lang="en-US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B0AA789-2259-4C19-BF5C-4F96632596F5}"/>
              </a:ext>
            </a:extLst>
          </p:cNvPr>
          <p:cNvSpPr txBox="1">
            <a:spLocks/>
          </p:cNvSpPr>
          <p:nvPr/>
        </p:nvSpPr>
        <p:spPr>
          <a:xfrm>
            <a:off x="3029736" y="3483541"/>
            <a:ext cx="2970064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animadverto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EE8D1FA-6AE9-4F01-B6BE-AFB15BB5A9DF}"/>
              </a:ext>
            </a:extLst>
          </p:cNvPr>
          <p:cNvSpPr txBox="1">
            <a:spLocks/>
          </p:cNvSpPr>
          <p:nvPr/>
        </p:nvSpPr>
        <p:spPr>
          <a:xfrm>
            <a:off x="7036377" y="3368300"/>
            <a:ext cx="5297137" cy="1033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animadvert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επιτιμώ</a:t>
            </a:r>
            <a:endParaRPr lang="el-GR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animadversion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επιτίμηση</a:t>
            </a: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35377DC-5914-4A17-A438-B9D8961D090F}"/>
              </a:ext>
            </a:extLst>
          </p:cNvPr>
          <p:cNvSpPr txBox="1">
            <a:spLocks/>
          </p:cNvSpPr>
          <p:nvPr/>
        </p:nvSpPr>
        <p:spPr>
          <a:xfrm>
            <a:off x="4046643" y="4480360"/>
            <a:ext cx="1594055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esse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2087028-FD32-475C-8E3A-1C318B9260D2}"/>
              </a:ext>
            </a:extLst>
          </p:cNvPr>
          <p:cNvSpPr txBox="1">
            <a:spLocks/>
          </p:cNvSpPr>
          <p:nvPr/>
        </p:nvSpPr>
        <p:spPr>
          <a:xfrm>
            <a:off x="3921759" y="221966"/>
            <a:ext cx="2090691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Λατινικά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D5D0766-AAE5-4476-AAC0-AEADD4BA39FD}"/>
              </a:ext>
            </a:extLst>
          </p:cNvPr>
          <p:cNvSpPr txBox="1">
            <a:spLocks/>
          </p:cNvSpPr>
          <p:nvPr/>
        </p:nvSpPr>
        <p:spPr>
          <a:xfrm>
            <a:off x="1087522" y="227606"/>
            <a:ext cx="2090691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Ελληνικά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A257DD2-2C97-4137-8BF2-2E28AB2F1548}"/>
              </a:ext>
            </a:extLst>
          </p:cNvPr>
          <p:cNvSpPr txBox="1">
            <a:spLocks/>
          </p:cNvSpPr>
          <p:nvPr/>
        </p:nvSpPr>
        <p:spPr>
          <a:xfrm>
            <a:off x="6379734" y="200673"/>
            <a:ext cx="4590633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Λατινογενείς γλώσσες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7A16914-B777-43D6-B98B-52B2E6DC192C}"/>
              </a:ext>
            </a:extLst>
          </p:cNvPr>
          <p:cNvSpPr/>
          <p:nvPr/>
        </p:nvSpPr>
        <p:spPr>
          <a:xfrm rot="10800000">
            <a:off x="3046713" y="1379859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5752899E-E236-43FF-B143-5A4F811CF347}"/>
              </a:ext>
            </a:extLst>
          </p:cNvPr>
          <p:cNvSpPr/>
          <p:nvPr/>
        </p:nvSpPr>
        <p:spPr>
          <a:xfrm>
            <a:off x="6161059" y="2512783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CC40416A-8360-4CBA-B35C-AE2B87D116CB}"/>
              </a:ext>
            </a:extLst>
          </p:cNvPr>
          <p:cNvSpPr/>
          <p:nvPr/>
        </p:nvSpPr>
        <p:spPr>
          <a:xfrm>
            <a:off x="6218599" y="3641954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56DC3CCE-4CE3-4A56-8C76-899BED1A21D1}"/>
              </a:ext>
            </a:extLst>
          </p:cNvPr>
          <p:cNvSpPr/>
          <p:nvPr/>
        </p:nvSpPr>
        <p:spPr>
          <a:xfrm>
            <a:off x="5999799" y="5616731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3CC9519-D2A1-40C9-81EC-EAE24E79B04E}"/>
              </a:ext>
            </a:extLst>
          </p:cNvPr>
          <p:cNvSpPr txBox="1">
            <a:spLocks/>
          </p:cNvSpPr>
          <p:nvPr/>
        </p:nvSpPr>
        <p:spPr>
          <a:xfrm>
            <a:off x="6870796" y="5292084"/>
            <a:ext cx="5136060" cy="1033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accident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ατύχημα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accidentally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τυχαία</a:t>
            </a: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F02965AF-5C23-4488-841E-3C4657FF01E6}"/>
              </a:ext>
            </a:extLst>
          </p:cNvPr>
          <p:cNvSpPr/>
          <p:nvPr/>
        </p:nvSpPr>
        <p:spPr>
          <a:xfrm>
            <a:off x="6164252" y="1379859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11840454-2AC5-45EC-BCE6-12567B763702}"/>
              </a:ext>
            </a:extLst>
          </p:cNvPr>
          <p:cNvSpPr txBox="1">
            <a:spLocks/>
          </p:cNvSpPr>
          <p:nvPr/>
        </p:nvSpPr>
        <p:spPr>
          <a:xfrm>
            <a:off x="6998631" y="1049200"/>
            <a:ext cx="4644061" cy="1045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currently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(γαλλ.)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επί του παρόντος </a:t>
            </a: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ρεύμα</a:t>
            </a:r>
            <a:endParaRPr lang="en-US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F085437-7DD5-4813-9534-018981AEBFEC}"/>
              </a:ext>
            </a:extLst>
          </p:cNvPr>
          <p:cNvSpPr txBox="1">
            <a:spLocks/>
          </p:cNvSpPr>
          <p:nvPr/>
        </p:nvSpPr>
        <p:spPr>
          <a:xfrm>
            <a:off x="872075" y="2264807"/>
            <a:ext cx="2521583" cy="943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δίδωμι, παράδοση, επιδοτικός</a:t>
            </a:r>
            <a:endParaRPr lang="el-GR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6F73D7D8-E8BD-4D1D-B5AD-4A87A6D7F094}"/>
              </a:ext>
            </a:extLst>
          </p:cNvPr>
          <p:cNvSpPr/>
          <p:nvPr/>
        </p:nvSpPr>
        <p:spPr>
          <a:xfrm rot="10800000">
            <a:off x="3055452" y="2468281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993129D2-C1C7-430D-B21F-2B6C067DABD0}"/>
              </a:ext>
            </a:extLst>
          </p:cNvPr>
          <p:cNvSpPr/>
          <p:nvPr/>
        </p:nvSpPr>
        <p:spPr>
          <a:xfrm rot="10800000">
            <a:off x="3029737" y="4715450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6B657DA8-0D5C-40E7-9297-54980C81C691}"/>
              </a:ext>
            </a:extLst>
          </p:cNvPr>
          <p:cNvSpPr txBox="1">
            <a:spLocks/>
          </p:cNvSpPr>
          <p:nvPr/>
        </p:nvSpPr>
        <p:spPr>
          <a:xfrm>
            <a:off x="800738" y="4703860"/>
            <a:ext cx="2521583" cy="595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εἶναι</a:t>
            </a:r>
            <a:endParaRPr lang="el-GR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4949591-46E5-42B8-926E-82628ADFD908}"/>
              </a:ext>
            </a:extLst>
          </p:cNvPr>
          <p:cNvSpPr txBox="1">
            <a:spLocks/>
          </p:cNvSpPr>
          <p:nvPr/>
        </p:nvSpPr>
        <p:spPr>
          <a:xfrm>
            <a:off x="3976148" y="5458244"/>
            <a:ext cx="1926358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accido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38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8" grpId="0" animBg="1"/>
      <p:bldP spid="9" grpId="0" uiExpand="1" build="p"/>
      <p:bldP spid="11" grpId="0" animBg="1"/>
      <p:bldP spid="13" grpId="0" uiExpand="1" build="p"/>
      <p:bldP spid="14" grpId="0" animBg="1"/>
      <p:bldP spid="18" grpId="0" animBg="1"/>
      <p:bldP spid="19" grpId="0" animBg="1"/>
      <p:bldP spid="20" grpId="0" animBg="1"/>
      <p:bldP spid="4" grpId="0" animBg="1"/>
      <p:bldP spid="21" grpId="0" animBg="1"/>
      <p:bldP spid="22" grpId="0" animBg="1"/>
      <p:bldP spid="26" grpId="0" animBg="1"/>
      <p:bldP spid="27" grpId="0" uiExpand="1" build="p"/>
      <p:bldP spid="29" grpId="0" animBg="1"/>
      <p:bldP spid="30" grpId="0" uiExpand="1" build="p"/>
      <p:bldP spid="23" grpId="0" build="p"/>
      <p:bldP spid="25" grpId="0" animBg="1"/>
      <p:bldP spid="31" grpId="0" animBg="1"/>
      <p:bldP spid="32" grpId="0" build="p"/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CE4EC-18BE-4C3D-9340-2D1AA514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55240" y="-3881121"/>
            <a:ext cx="7081520" cy="1468120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BCB228-C446-41CC-A980-9528878424BD}"/>
              </a:ext>
            </a:extLst>
          </p:cNvPr>
          <p:cNvSpPr txBox="1">
            <a:spLocks/>
          </p:cNvSpPr>
          <p:nvPr/>
        </p:nvSpPr>
        <p:spPr>
          <a:xfrm>
            <a:off x="3500228" y="1234588"/>
            <a:ext cx="2471546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respondeo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6F4134-393F-4BAA-89A7-FA2CF5AA5465}"/>
              </a:ext>
            </a:extLst>
          </p:cNvPr>
          <p:cNvSpPr txBox="1">
            <a:spLocks/>
          </p:cNvSpPr>
          <p:nvPr/>
        </p:nvSpPr>
        <p:spPr>
          <a:xfrm>
            <a:off x="3766911" y="2200962"/>
            <a:ext cx="2400385" cy="1353215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perio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&lt; per + </a:t>
            </a: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eo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DE590FD-35F3-4F9D-8813-7A9CA177C8C8}"/>
              </a:ext>
            </a:extLst>
          </p:cNvPr>
          <p:cNvSpPr txBox="1">
            <a:spLocks/>
          </p:cNvSpPr>
          <p:nvPr/>
        </p:nvSpPr>
        <p:spPr>
          <a:xfrm>
            <a:off x="917451" y="2624658"/>
            <a:ext cx="2336800" cy="589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εἶμι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B0AA789-2259-4C19-BF5C-4F96632596F5}"/>
              </a:ext>
            </a:extLst>
          </p:cNvPr>
          <p:cNvSpPr txBox="1">
            <a:spLocks/>
          </p:cNvSpPr>
          <p:nvPr/>
        </p:nvSpPr>
        <p:spPr>
          <a:xfrm>
            <a:off x="2886244" y="3755806"/>
            <a:ext cx="3344230" cy="1410563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multum, plus, </a:t>
            </a: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plurimum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35377DC-5914-4A17-A438-B9D8961D090F}"/>
              </a:ext>
            </a:extLst>
          </p:cNvPr>
          <p:cNvSpPr txBox="1">
            <a:spLocks/>
          </p:cNvSpPr>
          <p:nvPr/>
        </p:nvSpPr>
        <p:spPr>
          <a:xfrm>
            <a:off x="3584209" y="5516345"/>
            <a:ext cx="1711638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dic</a:t>
            </a:r>
            <a:r>
              <a:rPr lang="el-GR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2087028-FD32-475C-8E3A-1C318B9260D2}"/>
              </a:ext>
            </a:extLst>
          </p:cNvPr>
          <p:cNvSpPr txBox="1">
            <a:spLocks/>
          </p:cNvSpPr>
          <p:nvPr/>
        </p:nvSpPr>
        <p:spPr>
          <a:xfrm>
            <a:off x="3921759" y="322707"/>
            <a:ext cx="2090691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Λατινικά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D5D0766-AAE5-4476-AAC0-AEADD4BA39FD}"/>
              </a:ext>
            </a:extLst>
          </p:cNvPr>
          <p:cNvSpPr txBox="1">
            <a:spLocks/>
          </p:cNvSpPr>
          <p:nvPr/>
        </p:nvSpPr>
        <p:spPr>
          <a:xfrm>
            <a:off x="1483358" y="336412"/>
            <a:ext cx="2090691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Ελληνικά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A257DD2-2C97-4137-8BF2-2E28AB2F1548}"/>
              </a:ext>
            </a:extLst>
          </p:cNvPr>
          <p:cNvSpPr txBox="1">
            <a:spLocks/>
          </p:cNvSpPr>
          <p:nvPr/>
        </p:nvSpPr>
        <p:spPr>
          <a:xfrm>
            <a:off x="6379734" y="301414"/>
            <a:ext cx="4590633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Λατινογενείς γλώσσες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7A16914-B777-43D6-B98B-52B2E6DC192C}"/>
              </a:ext>
            </a:extLst>
          </p:cNvPr>
          <p:cNvSpPr/>
          <p:nvPr/>
        </p:nvSpPr>
        <p:spPr>
          <a:xfrm>
            <a:off x="6220228" y="1343649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CC40416A-8360-4CBA-B35C-AE2B87D116CB}"/>
              </a:ext>
            </a:extLst>
          </p:cNvPr>
          <p:cNvSpPr/>
          <p:nvPr/>
        </p:nvSpPr>
        <p:spPr>
          <a:xfrm>
            <a:off x="6432125" y="3985255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5E796280-5494-4A2A-972E-469EE383AE53}"/>
              </a:ext>
            </a:extLst>
          </p:cNvPr>
          <p:cNvSpPr/>
          <p:nvPr/>
        </p:nvSpPr>
        <p:spPr>
          <a:xfrm rot="10800000">
            <a:off x="2869304" y="2718075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56DC3CCE-4CE3-4A56-8C76-899BED1A21D1}"/>
              </a:ext>
            </a:extLst>
          </p:cNvPr>
          <p:cNvSpPr/>
          <p:nvPr/>
        </p:nvSpPr>
        <p:spPr>
          <a:xfrm>
            <a:off x="5674244" y="5613674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3CC9519-D2A1-40C9-81EC-EAE24E79B04E}"/>
              </a:ext>
            </a:extLst>
          </p:cNvPr>
          <p:cNvSpPr txBox="1">
            <a:spLocks/>
          </p:cNvSpPr>
          <p:nvPr/>
        </p:nvSpPr>
        <p:spPr>
          <a:xfrm>
            <a:off x="6400841" y="5413961"/>
            <a:ext cx="5102090" cy="10523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dictum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ρητό, γνωμικό</a:t>
            </a:r>
            <a:endParaRPr lang="en-US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dictionary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λεξικό</a:t>
            </a:r>
            <a:endParaRPr lang="en-US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9FEA071-41E7-4B66-8DC4-42658400E258}"/>
              </a:ext>
            </a:extLst>
          </p:cNvPr>
          <p:cNvSpPr txBox="1">
            <a:spLocks/>
          </p:cNvSpPr>
          <p:nvPr/>
        </p:nvSpPr>
        <p:spPr>
          <a:xfrm>
            <a:off x="6906885" y="1310626"/>
            <a:ext cx="5319235" cy="903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response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απάντηση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4A7314DC-EBD7-4705-BA46-4C8770D67C1C}"/>
              </a:ext>
            </a:extLst>
          </p:cNvPr>
          <p:cNvSpPr txBox="1">
            <a:spLocks/>
          </p:cNvSpPr>
          <p:nvPr/>
        </p:nvSpPr>
        <p:spPr>
          <a:xfrm>
            <a:off x="7038787" y="2564374"/>
            <a:ext cx="5055430" cy="6167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perish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χάνομαι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B8E10D8-9370-4D5D-ABE4-B8DFC4F55861}"/>
              </a:ext>
            </a:extLst>
          </p:cNvPr>
          <p:cNvSpPr txBox="1">
            <a:spLocks/>
          </p:cNvSpPr>
          <p:nvPr/>
        </p:nvSpPr>
        <p:spPr>
          <a:xfrm>
            <a:off x="7067841" y="3716305"/>
            <a:ext cx="4832076" cy="486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multiplication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πολλαπλασιασμός</a:t>
            </a:r>
            <a:endParaRPr lang="en-US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F8A3D955-83DC-49F9-8590-AF7ECAA2B8F3}"/>
              </a:ext>
            </a:extLst>
          </p:cNvPr>
          <p:cNvSpPr/>
          <p:nvPr/>
        </p:nvSpPr>
        <p:spPr>
          <a:xfrm>
            <a:off x="6273238" y="2634507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B34A1EBC-CD46-4D3B-937E-8C1D7E0CFECF}"/>
              </a:ext>
            </a:extLst>
          </p:cNvPr>
          <p:cNvSpPr/>
          <p:nvPr/>
        </p:nvSpPr>
        <p:spPr>
          <a:xfrm rot="10800000">
            <a:off x="2604716" y="1391745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AB3BA2D0-0D74-4E71-B60B-43508F6B1E82}"/>
              </a:ext>
            </a:extLst>
          </p:cNvPr>
          <p:cNvSpPr txBox="1">
            <a:spLocks/>
          </p:cNvSpPr>
          <p:nvPr/>
        </p:nvSpPr>
        <p:spPr>
          <a:xfrm>
            <a:off x="695873" y="1186470"/>
            <a:ext cx="2336800" cy="589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σπένδω, σπονδή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072682D3-B9D9-44B0-9E00-427D06E4D35A}"/>
              </a:ext>
            </a:extLst>
          </p:cNvPr>
          <p:cNvSpPr/>
          <p:nvPr/>
        </p:nvSpPr>
        <p:spPr>
          <a:xfrm rot="10800000">
            <a:off x="2062793" y="3985255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C50E95E3-D7BD-4B8C-9AC5-01F25B745DEA}"/>
              </a:ext>
            </a:extLst>
          </p:cNvPr>
          <p:cNvSpPr txBox="1">
            <a:spLocks/>
          </p:cNvSpPr>
          <p:nvPr/>
        </p:nvSpPr>
        <p:spPr>
          <a:xfrm>
            <a:off x="655720" y="3755806"/>
            <a:ext cx="1655276" cy="589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μάλα,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μᾶλλον</a:t>
            </a: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FEE297D8-2E60-4607-8BB5-498765F5CC37}"/>
              </a:ext>
            </a:extLst>
          </p:cNvPr>
          <p:cNvSpPr/>
          <p:nvPr/>
        </p:nvSpPr>
        <p:spPr>
          <a:xfrm rot="10800000">
            <a:off x="2694467" y="5647344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796321AB-5B01-4960-9720-FA9F558221E6}"/>
              </a:ext>
            </a:extLst>
          </p:cNvPr>
          <p:cNvSpPr txBox="1">
            <a:spLocks/>
          </p:cNvSpPr>
          <p:nvPr/>
        </p:nvSpPr>
        <p:spPr>
          <a:xfrm>
            <a:off x="951924" y="5376889"/>
            <a:ext cx="1655276" cy="589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δείκνυμι, δίκη</a:t>
            </a:r>
          </a:p>
        </p:txBody>
      </p:sp>
    </p:spTree>
    <p:extLst>
      <p:ext uri="{BB962C8B-B14F-4D97-AF65-F5344CB8AC3E}">
        <p14:creationId xmlns:p14="http://schemas.microsoft.com/office/powerpoint/2010/main" val="139352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build="p"/>
      <p:bldP spid="11" grpId="0" animBg="1"/>
      <p:bldP spid="14" grpId="0" animBg="1"/>
      <p:bldP spid="18" grpId="0" animBg="1"/>
      <p:bldP spid="19" grpId="0" animBg="1"/>
      <p:bldP spid="20" grpId="0" animBg="1"/>
      <p:bldP spid="4" grpId="0" animBg="1"/>
      <p:bldP spid="22" grpId="0" animBg="1"/>
      <p:bldP spid="23" grpId="0" animBg="1"/>
      <p:bldP spid="26" grpId="0" animBg="1"/>
      <p:bldP spid="27" grpId="0" uiExpand="1" build="p"/>
      <p:bldP spid="29" grpId="0" uiExpand="1" build="p"/>
      <p:bldP spid="30" grpId="0" uiExpand="1" build="p"/>
      <p:bldP spid="31" grpId="0" uiExpand="1" build="p"/>
      <p:bldP spid="32" grpId="0" animBg="1"/>
      <p:bldP spid="24" grpId="0" animBg="1"/>
      <p:bldP spid="28" grpId="0" build="p"/>
      <p:bldP spid="33" grpId="0" animBg="1"/>
      <p:bldP spid="34" grpId="0" build="p"/>
      <p:bldP spid="35" grpId="0" animBg="1"/>
      <p:bldP spid="3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CE4EC-18BE-4C3D-9340-2D1AA514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65813" y="-4134428"/>
            <a:ext cx="7051040" cy="1519797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BCB228-C446-41CC-A980-9528878424BD}"/>
              </a:ext>
            </a:extLst>
          </p:cNvPr>
          <p:cNvSpPr txBox="1">
            <a:spLocks/>
          </p:cNvSpPr>
          <p:nvPr/>
        </p:nvSpPr>
        <p:spPr>
          <a:xfrm>
            <a:off x="4100439" y="1502259"/>
            <a:ext cx="1559844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omen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6F4134-393F-4BAA-89A7-FA2CF5AA5465}"/>
              </a:ext>
            </a:extLst>
          </p:cNvPr>
          <p:cNvSpPr txBox="1">
            <a:spLocks/>
          </p:cNvSpPr>
          <p:nvPr/>
        </p:nvSpPr>
        <p:spPr>
          <a:xfrm>
            <a:off x="3492393" y="2359779"/>
            <a:ext cx="2803832" cy="1261912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accipio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&lt; ad + </a:t>
            </a: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capio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B0AA789-2259-4C19-BF5C-4F96632596F5}"/>
              </a:ext>
            </a:extLst>
          </p:cNvPr>
          <p:cNvSpPr txBox="1">
            <a:spLocks/>
          </p:cNvSpPr>
          <p:nvPr/>
        </p:nvSpPr>
        <p:spPr>
          <a:xfrm>
            <a:off x="3524568" y="3888285"/>
            <a:ext cx="2528911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fortuitus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35377DC-5914-4A17-A438-B9D8961D090F}"/>
              </a:ext>
            </a:extLst>
          </p:cNvPr>
          <p:cNvSpPr txBox="1">
            <a:spLocks/>
          </p:cNvSpPr>
          <p:nvPr/>
        </p:nvSpPr>
        <p:spPr>
          <a:xfrm>
            <a:off x="4084265" y="4790593"/>
            <a:ext cx="1399452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spes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2087028-FD32-475C-8E3A-1C318B9260D2}"/>
              </a:ext>
            </a:extLst>
          </p:cNvPr>
          <p:cNvSpPr txBox="1">
            <a:spLocks/>
          </p:cNvSpPr>
          <p:nvPr/>
        </p:nvSpPr>
        <p:spPr>
          <a:xfrm>
            <a:off x="3921759" y="522732"/>
            <a:ext cx="2090691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Λατινικά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D5D0766-AAE5-4476-AAC0-AEADD4BA39FD}"/>
              </a:ext>
            </a:extLst>
          </p:cNvPr>
          <p:cNvSpPr txBox="1">
            <a:spLocks/>
          </p:cNvSpPr>
          <p:nvPr/>
        </p:nvSpPr>
        <p:spPr>
          <a:xfrm>
            <a:off x="1483358" y="536437"/>
            <a:ext cx="2090691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Ελληνικά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A257DD2-2C97-4137-8BF2-2E28AB2F1548}"/>
              </a:ext>
            </a:extLst>
          </p:cNvPr>
          <p:cNvSpPr txBox="1">
            <a:spLocks/>
          </p:cNvSpPr>
          <p:nvPr/>
        </p:nvSpPr>
        <p:spPr>
          <a:xfrm>
            <a:off x="6379734" y="501439"/>
            <a:ext cx="4590633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Λατινογενείς γλώσσες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7A16914-B777-43D6-B98B-52B2E6DC192C}"/>
              </a:ext>
            </a:extLst>
          </p:cNvPr>
          <p:cNvSpPr/>
          <p:nvPr/>
        </p:nvSpPr>
        <p:spPr>
          <a:xfrm>
            <a:off x="6012450" y="1640750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CC40416A-8360-4CBA-B35C-AE2B87D116CB}"/>
              </a:ext>
            </a:extLst>
          </p:cNvPr>
          <p:cNvSpPr/>
          <p:nvPr/>
        </p:nvSpPr>
        <p:spPr>
          <a:xfrm>
            <a:off x="6205260" y="4083588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0AF42764-3D46-40E0-AF3E-414B93118E7D}"/>
              </a:ext>
            </a:extLst>
          </p:cNvPr>
          <p:cNvSpPr/>
          <p:nvPr/>
        </p:nvSpPr>
        <p:spPr>
          <a:xfrm rot="10800000">
            <a:off x="2736139" y="4083587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56DC3CCE-4CE3-4A56-8C76-899BED1A21D1}"/>
              </a:ext>
            </a:extLst>
          </p:cNvPr>
          <p:cNvSpPr/>
          <p:nvPr/>
        </p:nvSpPr>
        <p:spPr>
          <a:xfrm>
            <a:off x="5915979" y="4915340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3CC9519-D2A1-40C9-81EC-EAE24E79B04E}"/>
              </a:ext>
            </a:extLst>
          </p:cNvPr>
          <p:cNvSpPr txBox="1">
            <a:spLocks/>
          </p:cNvSpPr>
          <p:nvPr/>
        </p:nvSpPr>
        <p:spPr>
          <a:xfrm>
            <a:off x="6850415" y="4902926"/>
            <a:ext cx="5102090" cy="6000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despair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απελπισία</a:t>
            </a: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9FEA071-41E7-4B66-8DC4-42658400E258}"/>
              </a:ext>
            </a:extLst>
          </p:cNvPr>
          <p:cNvSpPr txBox="1">
            <a:spLocks/>
          </p:cNvSpPr>
          <p:nvPr/>
        </p:nvSpPr>
        <p:spPr>
          <a:xfrm>
            <a:off x="6858182" y="1552799"/>
            <a:ext cx="5333818" cy="6000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ominous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δυσοίωνος</a:t>
            </a:r>
            <a:endParaRPr lang="en-US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4A7314DC-EBD7-4705-BA46-4C8770D67C1C}"/>
              </a:ext>
            </a:extLst>
          </p:cNvPr>
          <p:cNvSpPr txBox="1">
            <a:spLocks/>
          </p:cNvSpPr>
          <p:nvPr/>
        </p:nvSpPr>
        <p:spPr>
          <a:xfrm>
            <a:off x="7283411" y="2641686"/>
            <a:ext cx="4879705" cy="993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accept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δέχομαι</a:t>
            </a:r>
            <a:endParaRPr lang="en-US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B8E10D8-9370-4D5D-ABE4-B8DFC4F55861}"/>
              </a:ext>
            </a:extLst>
          </p:cNvPr>
          <p:cNvSpPr txBox="1">
            <a:spLocks/>
          </p:cNvSpPr>
          <p:nvPr/>
        </p:nvSpPr>
        <p:spPr>
          <a:xfrm>
            <a:off x="6871435" y="3858046"/>
            <a:ext cx="4832076" cy="1110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fortuitous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τυχαίος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fortuitously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τυχαία</a:t>
            </a:r>
            <a:endParaRPr lang="en-US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A8AC098E-C705-49CE-AB10-18E6C737F841}"/>
              </a:ext>
            </a:extLst>
          </p:cNvPr>
          <p:cNvSpPr/>
          <p:nvPr/>
        </p:nvSpPr>
        <p:spPr>
          <a:xfrm>
            <a:off x="6464760" y="2714989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F227C84F-A63D-45ED-9A63-98DB53803424}"/>
              </a:ext>
            </a:extLst>
          </p:cNvPr>
          <p:cNvSpPr txBox="1">
            <a:spLocks/>
          </p:cNvSpPr>
          <p:nvPr/>
        </p:nvSpPr>
        <p:spPr>
          <a:xfrm>
            <a:off x="539289" y="4035088"/>
            <a:ext cx="2336800" cy="529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φουρτούνα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E500DFD7-CE93-49CF-9881-DA595075F2C9}"/>
              </a:ext>
            </a:extLst>
          </p:cNvPr>
          <p:cNvSpPr/>
          <p:nvPr/>
        </p:nvSpPr>
        <p:spPr>
          <a:xfrm rot="10800000">
            <a:off x="2712260" y="5721473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3CECBFDB-4E81-43D4-84E1-8CA84A4182B3}"/>
              </a:ext>
            </a:extLst>
          </p:cNvPr>
          <p:cNvSpPr txBox="1">
            <a:spLocks/>
          </p:cNvSpPr>
          <p:nvPr/>
        </p:nvSpPr>
        <p:spPr>
          <a:xfrm>
            <a:off x="619768" y="5452367"/>
            <a:ext cx="2336800" cy="869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θρίαμβος, θριαμβικός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2A59257D-115E-4408-9289-00596C03F9D4}"/>
              </a:ext>
            </a:extLst>
          </p:cNvPr>
          <p:cNvSpPr txBox="1">
            <a:spLocks/>
          </p:cNvSpPr>
          <p:nvPr/>
        </p:nvSpPr>
        <p:spPr>
          <a:xfrm>
            <a:off x="3514746" y="5628333"/>
            <a:ext cx="2835909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triumphus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9C278814-D5BD-47FF-ABE0-BEE1B291E389}"/>
              </a:ext>
            </a:extLst>
          </p:cNvPr>
          <p:cNvSpPr/>
          <p:nvPr/>
        </p:nvSpPr>
        <p:spPr>
          <a:xfrm>
            <a:off x="6543465" y="5759341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722836B0-4206-48C5-BE76-8009D25D3EE7}"/>
              </a:ext>
            </a:extLst>
          </p:cNvPr>
          <p:cNvSpPr txBox="1">
            <a:spLocks/>
          </p:cNvSpPr>
          <p:nvPr/>
        </p:nvSpPr>
        <p:spPr>
          <a:xfrm>
            <a:off x="7230880" y="5711572"/>
            <a:ext cx="5102090" cy="6000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triumph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θρίαμβος</a:t>
            </a: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05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4" grpId="0" animBg="1"/>
      <p:bldP spid="18" grpId="0" animBg="1"/>
      <p:bldP spid="19" grpId="0" animBg="1"/>
      <p:bldP spid="20" grpId="0" animBg="1"/>
      <p:bldP spid="4" grpId="0" animBg="1"/>
      <p:bldP spid="22" grpId="0" animBg="1"/>
      <p:bldP spid="24" grpId="0" animBg="1"/>
      <p:bldP spid="26" grpId="0" animBg="1"/>
      <p:bldP spid="27" grpId="0" uiExpand="1" build="p"/>
      <p:bldP spid="29" grpId="0" uiExpand="1" build="p"/>
      <p:bldP spid="30" grpId="0" uiExpand="1" build="p"/>
      <p:bldP spid="31" grpId="0" uiExpand="1" build="p"/>
      <p:bldP spid="33" grpId="0" animBg="1"/>
      <p:bldP spid="34" grpId="0" build="p"/>
      <p:bldP spid="25" grpId="0" animBg="1"/>
      <p:bldP spid="35" grpId="0" build="p"/>
      <p:bldP spid="36" grpId="0" animBg="1"/>
      <p:bldP spid="37" grpId="0" animBg="1"/>
      <p:bldP spid="38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41FA99-0E12-4B23-8235-146BD0A395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" r="-1"/>
          <a:stretch/>
        </p:blipFill>
        <p:spPr>
          <a:xfrm>
            <a:off x="7650480" y="-250455"/>
            <a:ext cx="4785360" cy="7226215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A267C22-E8AA-4269-AC25-78B326AA18FC}"/>
              </a:ext>
            </a:extLst>
          </p:cNvPr>
          <p:cNvSpPr/>
          <p:nvPr/>
        </p:nvSpPr>
        <p:spPr>
          <a:xfrm>
            <a:off x="1330960" y="847466"/>
            <a:ext cx="5019040" cy="4839147"/>
          </a:xfrm>
          <a:prstGeom prst="wedgeEllipseCallout">
            <a:avLst>
              <a:gd name="adj1" fmla="val 98825"/>
              <a:gd name="adj2" fmla="val 2999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r>
              <a:rPr lang="el-GR" sz="3600" b="1" dirty="0"/>
              <a:t>Να κλίνετε στα τετράδιά σας</a:t>
            </a:r>
          </a:p>
          <a:p>
            <a:pPr algn="ctr"/>
            <a:r>
              <a:rPr lang="el-GR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δύο ρήματα από τη γ΄ συζυγία στον Παρακείμενο</a:t>
            </a:r>
            <a:endParaRPr lang="el-GR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45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A287BB-886E-4263-9B1B-0D463E7D1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235" y="2689677"/>
            <a:ext cx="5085383" cy="3814037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AAA074D1-5F78-462B-A1A4-6A96A9307D58}"/>
              </a:ext>
            </a:extLst>
          </p:cNvPr>
          <p:cNvSpPr/>
          <p:nvPr/>
        </p:nvSpPr>
        <p:spPr>
          <a:xfrm>
            <a:off x="7001740" y="773753"/>
            <a:ext cx="4638040" cy="4094480"/>
          </a:xfrm>
          <a:prstGeom prst="wedgeEllipseCallout">
            <a:avLst>
              <a:gd name="adj1" fmla="val -111229"/>
              <a:gd name="adj2" fmla="val 10338"/>
            </a:avLst>
          </a:prstGeom>
          <a:solidFill>
            <a:srgbClr val="A9FF53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/>
              <a:t>Τα λέμε στο επόμενο μάθημα!</a:t>
            </a:r>
          </a:p>
        </p:txBody>
      </p:sp>
    </p:spTree>
    <p:extLst>
      <p:ext uri="{BB962C8B-B14F-4D97-AF65-F5344CB8AC3E}">
        <p14:creationId xmlns:p14="http://schemas.microsoft.com/office/powerpoint/2010/main" val="2916885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97982" y="-4039101"/>
            <a:ext cx="7177039" cy="150114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6F4F2A-1B24-42E0-8385-BB279208E6C9}"/>
              </a:ext>
            </a:extLst>
          </p:cNvPr>
          <p:cNvSpPr txBox="1"/>
          <p:nvPr/>
        </p:nvSpPr>
        <p:spPr>
          <a:xfrm>
            <a:off x="962027" y="404223"/>
            <a:ext cx="641984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l-G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Επίσης έδιναν πίστη και σε </a:t>
            </a:r>
            <a:r>
              <a:rPr lang="el-G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σημάδια</a:t>
            </a:r>
            <a:r>
              <a:rPr lang="el-G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που εμφανίζονταν </a:t>
            </a:r>
            <a:r>
              <a:rPr lang="el-G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ακάλεστα</a:t>
            </a:r>
            <a:r>
              <a:rPr lang="el-G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όπως </a:t>
            </a:r>
            <a:r>
              <a:rPr lang="el-GR" sz="28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τυχαίες κουβέντες</a:t>
            </a:r>
            <a:r>
              <a:rPr lang="el-G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Στο κείμενο διαβάζουμε πως ο ύπατος Αιμίλιος Παύλος θεώρησε ως </a:t>
            </a:r>
            <a:r>
              <a:rPr lang="el-G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ευοίωνο σημάδι </a:t>
            </a:r>
            <a:r>
              <a:rPr lang="el-G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για την επικείμενη σύγκρουσή του με τον </a:t>
            </a:r>
            <a:r>
              <a:rPr lang="el-GR" sz="28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βασιλιά της Μακεδονίας Περσέα (Perseus) </a:t>
            </a:r>
            <a:r>
              <a:rPr lang="el-G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την αναγγελία ενός θλιβερού συμβάντος: όταν γύρισε στο σπίτι του, αφού του είχε ανατεθεί η αρχιστρατηγία του πολέμου αυτού, η κόρη του του ανάγγειλε θλιμμένη το θάνατο του αγαπημένου της σκύλου Persa με τα λόγια «</a:t>
            </a:r>
            <a:r>
              <a:rPr lang="el-GR" sz="28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Persa periit</a:t>
            </a:r>
            <a:r>
              <a:rPr lang="el-G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(δηλ. ο Πέρσης πέθανε).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2C76AA-7FC9-4735-BF07-2F1C0FC99E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0" r="23750"/>
          <a:stretch/>
        </p:blipFill>
        <p:spPr>
          <a:xfrm>
            <a:off x="7556423" y="941032"/>
            <a:ext cx="4013357" cy="4759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502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EEP CALM AND LOVE ♥ LATIN ♥ Poster | Marika | Keep Calm-o-Matic">
            <a:extLst>
              <a:ext uri="{FF2B5EF4-FFF2-40B4-BE49-F238E27FC236}">
                <a16:creationId xmlns:a16="http://schemas.microsoft.com/office/drawing/2014/main" id="{A78667CA-D531-4AAC-B891-F833661B3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702" y="0"/>
            <a:ext cx="6322595" cy="737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88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CE4EC-18BE-4C3D-9340-2D1AA514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22474" y="-3681415"/>
            <a:ext cx="7162800" cy="144475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BAA77-1AAC-4EBE-AA14-664EE6A8D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15" y="464819"/>
            <a:ext cx="10459719" cy="615505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L. </a:t>
            </a:r>
            <a:r>
              <a:rPr lang="en-US" dirty="0" err="1">
                <a:solidFill>
                  <a:schemeClr val="bg1"/>
                </a:solidFill>
              </a:rPr>
              <a:t>Aemilio</a:t>
            </a:r>
            <a:r>
              <a:rPr lang="en-US" dirty="0">
                <a:solidFill>
                  <a:schemeClr val="bg1"/>
                </a:solidFill>
              </a:rPr>
              <a:t> Paulo </a:t>
            </a:r>
            <a:r>
              <a:rPr lang="en-US" dirty="0" err="1">
                <a:solidFill>
                  <a:schemeClr val="bg1"/>
                </a:solidFill>
              </a:rPr>
              <a:t>consuli</a:t>
            </a:r>
            <a:r>
              <a:rPr lang="en-US" dirty="0">
                <a:solidFill>
                  <a:schemeClr val="bg1"/>
                </a:solidFill>
              </a:rPr>
              <a:t> iterum bellum cum Perse </a:t>
            </a:r>
            <a:r>
              <a:rPr lang="en-US" dirty="0" err="1">
                <a:solidFill>
                  <a:schemeClr val="bg1"/>
                </a:solidFill>
              </a:rPr>
              <a:t>rege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gerere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obtigit</a:t>
            </a:r>
            <a:r>
              <a:rPr lang="en-US" dirty="0">
                <a:solidFill>
                  <a:schemeClr val="bg1"/>
                </a:solidFill>
              </a:rPr>
              <a:t>. Ut </a:t>
            </a:r>
            <a:r>
              <a:rPr lang="en-US" dirty="0" err="1">
                <a:solidFill>
                  <a:schemeClr val="bg1"/>
                </a:solidFill>
              </a:rPr>
              <a:t>domum</a:t>
            </a:r>
            <a:r>
              <a:rPr lang="en-US" dirty="0">
                <a:solidFill>
                  <a:schemeClr val="bg1"/>
                </a:solidFill>
              </a:rPr>
              <a:t> ad </a:t>
            </a:r>
            <a:r>
              <a:rPr lang="en-US" dirty="0" err="1">
                <a:solidFill>
                  <a:schemeClr val="bg1"/>
                </a:solidFill>
              </a:rPr>
              <a:t>vesperum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rediit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filiola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eius</a:t>
            </a:r>
            <a:r>
              <a:rPr lang="en-US" dirty="0">
                <a:solidFill>
                  <a:schemeClr val="bg1"/>
                </a:solidFill>
              </a:rPr>
              <a:t> Tertia, </a:t>
            </a:r>
            <a:r>
              <a:rPr lang="en-US" dirty="0" err="1">
                <a:solidFill>
                  <a:schemeClr val="bg1"/>
                </a:solidFill>
              </a:rPr>
              <a:t>quae</a:t>
            </a:r>
            <a:r>
              <a:rPr lang="en-US" dirty="0">
                <a:solidFill>
                  <a:schemeClr val="bg1"/>
                </a:solidFill>
              </a:rPr>
              <a:t> tum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erat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admodum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parvula</a:t>
            </a:r>
            <a:r>
              <a:rPr lang="en-US" dirty="0">
                <a:solidFill>
                  <a:schemeClr val="bg1"/>
                </a:solidFill>
              </a:rPr>
              <a:t>, ad </a:t>
            </a:r>
            <a:r>
              <a:rPr lang="en-US" dirty="0" err="1">
                <a:solidFill>
                  <a:schemeClr val="bg1"/>
                </a:solidFill>
              </a:rPr>
              <a:t>complexum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patris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cucurrit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el-GR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Pater </a:t>
            </a:r>
            <a:r>
              <a:rPr lang="en-US" dirty="0" err="1">
                <a:solidFill>
                  <a:schemeClr val="bg1"/>
                </a:solidFill>
              </a:rPr>
              <a:t>filiae</a:t>
            </a:r>
            <a:r>
              <a:rPr lang="en-US" dirty="0">
                <a:solidFill>
                  <a:schemeClr val="bg1"/>
                </a:solidFill>
              </a:rPr>
              <a:t> osculum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dedit</a:t>
            </a:r>
            <a:r>
              <a:rPr lang="en-US" dirty="0">
                <a:solidFill>
                  <a:schemeClr val="bg1"/>
                </a:solidFill>
              </a:rPr>
              <a:t> sed </a:t>
            </a:r>
            <a:r>
              <a:rPr lang="en-US" dirty="0" err="1">
                <a:solidFill>
                  <a:schemeClr val="bg1"/>
                </a:solidFill>
              </a:rPr>
              <a:t>animadvertit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tristiculam</a:t>
            </a:r>
            <a:r>
              <a:rPr lang="en-US" dirty="0">
                <a:solidFill>
                  <a:schemeClr val="bg1"/>
                </a:solidFill>
              </a:rPr>
              <a:t>. «Quid </a:t>
            </a:r>
            <a:r>
              <a:rPr lang="en-US" dirty="0" err="1">
                <a:solidFill>
                  <a:schemeClr val="bg1"/>
                </a:solidFill>
              </a:rPr>
              <a:t>est</a:t>
            </a:r>
            <a:r>
              <a:rPr lang="en-US" dirty="0">
                <a:solidFill>
                  <a:schemeClr val="bg1"/>
                </a:solidFill>
              </a:rPr>
              <a:t>» </a:t>
            </a:r>
            <a:r>
              <a:rPr lang="en-US" dirty="0" err="1">
                <a:solidFill>
                  <a:schemeClr val="bg1"/>
                </a:solidFill>
              </a:rPr>
              <a:t>inquit</a:t>
            </a:r>
            <a:r>
              <a:rPr lang="en-US" dirty="0">
                <a:solidFill>
                  <a:schemeClr val="bg1"/>
                </a:solidFill>
              </a:rPr>
              <a:t> «</a:t>
            </a:r>
            <a:r>
              <a:rPr lang="en-US" dirty="0" err="1">
                <a:solidFill>
                  <a:schemeClr val="bg1"/>
                </a:solidFill>
              </a:rPr>
              <a:t>mea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Tertia?Cur</a:t>
            </a:r>
            <a:r>
              <a:rPr lang="en-US" dirty="0">
                <a:solidFill>
                  <a:schemeClr val="bg1"/>
                </a:solidFill>
              </a:rPr>
              <a:t> tristis es? Quid </a:t>
            </a:r>
            <a:r>
              <a:rPr lang="en-US" dirty="0" err="1">
                <a:solidFill>
                  <a:schemeClr val="bg1"/>
                </a:solidFill>
              </a:rPr>
              <a:t>tibi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accidit</a:t>
            </a:r>
            <a:r>
              <a:rPr lang="en-US" dirty="0">
                <a:solidFill>
                  <a:schemeClr val="bg1"/>
                </a:solidFill>
              </a:rPr>
              <a:t>?» </a:t>
            </a:r>
            <a:endParaRPr lang="el-GR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«Mi pater» </a:t>
            </a:r>
            <a:r>
              <a:rPr lang="en-US" dirty="0" err="1">
                <a:solidFill>
                  <a:schemeClr val="bg1"/>
                </a:solidFill>
              </a:rPr>
              <a:t>respondit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illa</a:t>
            </a:r>
            <a:r>
              <a:rPr lang="en-US" dirty="0">
                <a:solidFill>
                  <a:schemeClr val="bg1"/>
                </a:solidFill>
              </a:rPr>
              <a:t> «</a:t>
            </a:r>
            <a:r>
              <a:rPr lang="en-US" dirty="0" err="1">
                <a:solidFill>
                  <a:schemeClr val="bg1"/>
                </a:solidFill>
              </a:rPr>
              <a:t>Persa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periit</a:t>
            </a:r>
            <a:r>
              <a:rPr lang="en-US" dirty="0">
                <a:solidFill>
                  <a:schemeClr val="bg1"/>
                </a:solidFill>
              </a:rPr>
              <a:t>».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Perierat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catellus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nomine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puella</a:t>
            </a:r>
            <a:r>
              <a:rPr lang="en-US" dirty="0">
                <a:solidFill>
                  <a:schemeClr val="bg1"/>
                </a:solidFill>
              </a:rPr>
              <a:t> multum </a:t>
            </a:r>
            <a:r>
              <a:rPr lang="en-US" dirty="0" err="1">
                <a:solidFill>
                  <a:schemeClr val="bg1"/>
                </a:solidFill>
              </a:rPr>
              <a:t>amābat</a:t>
            </a:r>
            <a:r>
              <a:rPr lang="en-US" dirty="0">
                <a:solidFill>
                  <a:schemeClr val="bg1"/>
                </a:solidFill>
              </a:rPr>
              <a:t>. Tum pater </a:t>
            </a:r>
            <a:r>
              <a:rPr lang="en-US" dirty="0" err="1">
                <a:solidFill>
                  <a:schemeClr val="bg1"/>
                </a:solidFill>
              </a:rPr>
              <a:t>Tertiae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dixit «omen </a:t>
            </a:r>
            <a:r>
              <a:rPr lang="en-US" dirty="0" err="1">
                <a:solidFill>
                  <a:schemeClr val="bg1"/>
                </a:solidFill>
              </a:rPr>
              <a:t>accipio</a:t>
            </a:r>
            <a:r>
              <a:rPr lang="en-US" dirty="0">
                <a:solidFill>
                  <a:schemeClr val="bg1"/>
                </a:solidFill>
              </a:rPr>
              <a:t>». </a:t>
            </a:r>
            <a:endParaRPr lang="el-GR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Sic ex </a:t>
            </a:r>
            <a:r>
              <a:rPr lang="en-US" dirty="0" err="1">
                <a:solidFill>
                  <a:schemeClr val="bg1"/>
                </a:solidFill>
              </a:rPr>
              <a:t>fortuīto</a:t>
            </a:r>
            <a:r>
              <a:rPr lang="en-US" dirty="0">
                <a:solidFill>
                  <a:schemeClr val="bg1"/>
                </a:solidFill>
              </a:rPr>
              <a:t> dicto </a:t>
            </a:r>
            <a:r>
              <a:rPr lang="en-US" dirty="0" err="1">
                <a:solidFill>
                  <a:schemeClr val="bg1"/>
                </a:solidFill>
              </a:rPr>
              <a:t>spem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praeclāri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triumphi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animo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praesumpsit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l-GR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201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CE4EC-18BE-4C3D-9340-2D1AA514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99641" y="-4213863"/>
            <a:ext cx="7335522" cy="153162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BAA77-1AAC-4EBE-AA14-664EE6A8D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42" y="353061"/>
            <a:ext cx="10844981" cy="650493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22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</a:rPr>
              <a:t>L. </a:t>
            </a:r>
            <a:r>
              <a:rPr lang="en-US" sz="3600" dirty="0" err="1">
                <a:solidFill>
                  <a:schemeClr val="bg1"/>
                </a:solidFill>
              </a:rPr>
              <a:t>Aemilio</a:t>
            </a:r>
            <a:r>
              <a:rPr lang="en-US" sz="3600" dirty="0">
                <a:solidFill>
                  <a:schemeClr val="bg1"/>
                </a:solidFill>
              </a:rPr>
              <a:t> Paulo </a:t>
            </a:r>
            <a:r>
              <a:rPr lang="en-US" sz="3600" dirty="0" err="1">
                <a:solidFill>
                  <a:schemeClr val="bg1"/>
                </a:solidFill>
              </a:rPr>
              <a:t>consuli</a:t>
            </a:r>
            <a:r>
              <a:rPr lang="en-US" sz="3600" dirty="0">
                <a:solidFill>
                  <a:schemeClr val="bg1"/>
                </a:solidFill>
              </a:rPr>
              <a:t> iterum bellum cum Perse </a:t>
            </a:r>
            <a:r>
              <a:rPr lang="en-US" sz="3600" dirty="0" err="1">
                <a:solidFill>
                  <a:schemeClr val="bg1"/>
                </a:solidFill>
              </a:rPr>
              <a:t>rege</a:t>
            </a:r>
            <a:r>
              <a:rPr lang="el-GR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gerere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rgbClr val="990033"/>
                </a:solidFill>
              </a:rPr>
              <a:t>obtigit</a:t>
            </a:r>
            <a:r>
              <a:rPr lang="en-US" sz="3600" dirty="0">
                <a:solidFill>
                  <a:schemeClr val="bg1"/>
                </a:solidFill>
              </a:rPr>
              <a:t>. </a:t>
            </a:r>
            <a:endParaRPr lang="el-GR" sz="3600" dirty="0">
              <a:solidFill>
                <a:schemeClr val="bg1"/>
              </a:solidFill>
            </a:endParaRPr>
          </a:p>
          <a:p>
            <a:pPr marL="0" indent="0" algn="just">
              <a:lnSpc>
                <a:spcPct val="22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</a:rPr>
              <a:t>Ut </a:t>
            </a:r>
            <a:r>
              <a:rPr lang="en-US" sz="3600" dirty="0" err="1">
                <a:solidFill>
                  <a:schemeClr val="bg1"/>
                </a:solidFill>
              </a:rPr>
              <a:t>domum</a:t>
            </a:r>
            <a:r>
              <a:rPr lang="en-US" sz="3600" dirty="0">
                <a:solidFill>
                  <a:schemeClr val="bg1"/>
                </a:solidFill>
              </a:rPr>
              <a:t> ad </a:t>
            </a:r>
            <a:r>
              <a:rPr lang="en-US" sz="3600" dirty="0" err="1">
                <a:solidFill>
                  <a:schemeClr val="bg1"/>
                </a:solidFill>
              </a:rPr>
              <a:t>vesperum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rgbClr val="990033"/>
                </a:solidFill>
              </a:rPr>
              <a:t>rediit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filiola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eius</a:t>
            </a:r>
            <a:r>
              <a:rPr lang="en-US" sz="3600" dirty="0">
                <a:solidFill>
                  <a:schemeClr val="bg1"/>
                </a:solidFill>
              </a:rPr>
              <a:t> Tertia, </a:t>
            </a:r>
            <a:r>
              <a:rPr lang="en-US" sz="3600" dirty="0" err="1">
                <a:solidFill>
                  <a:schemeClr val="bg1"/>
                </a:solidFill>
              </a:rPr>
              <a:t>quae</a:t>
            </a:r>
            <a:r>
              <a:rPr lang="en-US" sz="3600" dirty="0">
                <a:solidFill>
                  <a:schemeClr val="bg1"/>
                </a:solidFill>
              </a:rPr>
              <a:t> tum</a:t>
            </a:r>
            <a:r>
              <a:rPr lang="el-GR" sz="3600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rgbClr val="990033"/>
                </a:solidFill>
              </a:rPr>
              <a:t>erat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admodum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parvula</a:t>
            </a:r>
            <a:r>
              <a:rPr lang="en-US" sz="3600" dirty="0">
                <a:solidFill>
                  <a:schemeClr val="bg1"/>
                </a:solidFill>
              </a:rPr>
              <a:t>, ad </a:t>
            </a:r>
            <a:r>
              <a:rPr lang="en-US" sz="3600" dirty="0" err="1">
                <a:solidFill>
                  <a:schemeClr val="bg1"/>
                </a:solidFill>
              </a:rPr>
              <a:t>complexum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patris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rgbClr val="990033"/>
                </a:solidFill>
              </a:rPr>
              <a:t>cucurrit</a:t>
            </a:r>
            <a:r>
              <a:rPr lang="en-US" sz="3600" dirty="0">
                <a:solidFill>
                  <a:schemeClr val="bg1"/>
                </a:solidFill>
              </a:rPr>
              <a:t>. </a:t>
            </a:r>
            <a:endParaRPr lang="el-GR" sz="3600" dirty="0">
              <a:solidFill>
                <a:schemeClr val="bg1"/>
              </a:solidFill>
            </a:endParaRPr>
          </a:p>
          <a:p>
            <a:pPr marL="0" indent="0" algn="just">
              <a:lnSpc>
                <a:spcPct val="22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</a:rPr>
              <a:t>Pater </a:t>
            </a:r>
            <a:r>
              <a:rPr lang="en-US" sz="3600" dirty="0" err="1">
                <a:solidFill>
                  <a:schemeClr val="bg1"/>
                </a:solidFill>
              </a:rPr>
              <a:t>filiae</a:t>
            </a:r>
            <a:r>
              <a:rPr lang="en-US" sz="3600" dirty="0">
                <a:solidFill>
                  <a:schemeClr val="bg1"/>
                </a:solidFill>
              </a:rPr>
              <a:t> osculum</a:t>
            </a:r>
            <a:r>
              <a:rPr lang="el-GR" sz="3600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rgbClr val="990033"/>
                </a:solidFill>
              </a:rPr>
              <a:t>dedit</a:t>
            </a:r>
            <a:r>
              <a:rPr lang="en-US" sz="3600" dirty="0">
                <a:solidFill>
                  <a:schemeClr val="bg1"/>
                </a:solidFill>
              </a:rPr>
              <a:t> sed </a:t>
            </a:r>
            <a:r>
              <a:rPr lang="en-US" sz="3600" b="1" dirty="0" err="1">
                <a:solidFill>
                  <a:srgbClr val="990033"/>
                </a:solidFill>
              </a:rPr>
              <a:t>animadvertit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eam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esse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tristiculam</a:t>
            </a:r>
            <a:r>
              <a:rPr lang="en-US" sz="3600" dirty="0">
                <a:solidFill>
                  <a:schemeClr val="bg1"/>
                </a:solidFill>
              </a:rPr>
              <a:t>. </a:t>
            </a:r>
            <a:endParaRPr lang="el-GR" sz="3600" dirty="0">
              <a:solidFill>
                <a:schemeClr val="bg1"/>
              </a:solidFill>
            </a:endParaRPr>
          </a:p>
          <a:p>
            <a:pPr marL="0" indent="0" algn="just">
              <a:lnSpc>
                <a:spcPct val="22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</a:rPr>
              <a:t>«Quid </a:t>
            </a:r>
            <a:r>
              <a:rPr lang="en-US" sz="3600" b="1" dirty="0" err="1">
                <a:solidFill>
                  <a:srgbClr val="990033"/>
                </a:solidFill>
              </a:rPr>
              <a:t>est</a:t>
            </a:r>
            <a:r>
              <a:rPr lang="en-US" sz="3600" dirty="0">
                <a:solidFill>
                  <a:schemeClr val="bg1"/>
                </a:solidFill>
              </a:rPr>
              <a:t>» </a:t>
            </a:r>
            <a:r>
              <a:rPr lang="en-US" sz="3600" b="1" dirty="0" err="1">
                <a:solidFill>
                  <a:srgbClr val="990033"/>
                </a:solidFill>
              </a:rPr>
              <a:t>inquit</a:t>
            </a:r>
            <a:r>
              <a:rPr lang="en-US" sz="3600" dirty="0">
                <a:solidFill>
                  <a:schemeClr val="bg1"/>
                </a:solidFill>
              </a:rPr>
              <a:t> «</a:t>
            </a:r>
            <a:r>
              <a:rPr lang="en-US" sz="3600" dirty="0" err="1">
                <a:solidFill>
                  <a:schemeClr val="bg1"/>
                </a:solidFill>
              </a:rPr>
              <a:t>mea</a:t>
            </a:r>
            <a:r>
              <a:rPr lang="en-US" sz="3600" dirty="0">
                <a:solidFill>
                  <a:schemeClr val="bg1"/>
                </a:solidFill>
              </a:rPr>
              <a:t> Tertia?</a:t>
            </a:r>
            <a:r>
              <a:rPr lang="el-GR" sz="3600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Cur tristis </a:t>
            </a:r>
            <a:r>
              <a:rPr lang="en-US" sz="3600" b="1" dirty="0">
                <a:solidFill>
                  <a:srgbClr val="990033"/>
                </a:solidFill>
              </a:rPr>
              <a:t>es</a:t>
            </a:r>
            <a:r>
              <a:rPr lang="en-US" sz="3600" dirty="0">
                <a:solidFill>
                  <a:schemeClr val="bg1"/>
                </a:solidFill>
              </a:rPr>
              <a:t>? Quid </a:t>
            </a:r>
            <a:r>
              <a:rPr lang="en-US" sz="3600" dirty="0" err="1">
                <a:solidFill>
                  <a:schemeClr val="bg1"/>
                </a:solidFill>
              </a:rPr>
              <a:t>tibi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rgbClr val="990033"/>
                </a:solidFill>
              </a:rPr>
              <a:t>accidit</a:t>
            </a:r>
            <a:r>
              <a:rPr lang="en-US" sz="3600" dirty="0">
                <a:solidFill>
                  <a:schemeClr val="bg1"/>
                </a:solidFill>
              </a:rPr>
              <a:t>?» </a:t>
            </a:r>
            <a:endParaRPr lang="el-GR" sz="3600" dirty="0">
              <a:solidFill>
                <a:schemeClr val="bg1"/>
              </a:solidFill>
            </a:endParaRPr>
          </a:p>
          <a:p>
            <a:pPr marL="0" indent="0" algn="just">
              <a:lnSpc>
                <a:spcPct val="22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</a:rPr>
              <a:t>«Mi pater» </a:t>
            </a:r>
            <a:r>
              <a:rPr lang="en-US" sz="3600" b="1" dirty="0" err="1">
                <a:solidFill>
                  <a:srgbClr val="990033"/>
                </a:solidFill>
              </a:rPr>
              <a:t>respondit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illa</a:t>
            </a:r>
            <a:r>
              <a:rPr lang="en-US" sz="3600" dirty="0">
                <a:solidFill>
                  <a:schemeClr val="bg1"/>
                </a:solidFill>
              </a:rPr>
              <a:t> «</a:t>
            </a:r>
            <a:r>
              <a:rPr lang="en-US" sz="3600" dirty="0" err="1">
                <a:solidFill>
                  <a:schemeClr val="bg1"/>
                </a:solidFill>
              </a:rPr>
              <a:t>Persa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rgbClr val="990033"/>
                </a:solidFill>
              </a:rPr>
              <a:t>periit</a:t>
            </a:r>
            <a:r>
              <a:rPr lang="en-US" sz="3600" dirty="0">
                <a:solidFill>
                  <a:schemeClr val="bg1"/>
                </a:solidFill>
              </a:rPr>
              <a:t>».</a:t>
            </a:r>
            <a:r>
              <a:rPr lang="el-GR" sz="3600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rgbClr val="990033"/>
                </a:solidFill>
              </a:rPr>
              <a:t>Perierat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enim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catellus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eo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nomine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quem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puella</a:t>
            </a:r>
            <a:r>
              <a:rPr lang="en-US" sz="3600" dirty="0">
                <a:solidFill>
                  <a:schemeClr val="bg1"/>
                </a:solidFill>
              </a:rPr>
              <a:t> multum </a:t>
            </a:r>
            <a:r>
              <a:rPr lang="en-US" sz="3600" b="1" dirty="0" err="1">
                <a:solidFill>
                  <a:srgbClr val="990033"/>
                </a:solidFill>
              </a:rPr>
              <a:t>amābat</a:t>
            </a:r>
            <a:r>
              <a:rPr lang="en-US" sz="3600" dirty="0">
                <a:solidFill>
                  <a:schemeClr val="bg1"/>
                </a:solidFill>
              </a:rPr>
              <a:t>. Tum pater </a:t>
            </a:r>
            <a:r>
              <a:rPr lang="en-US" sz="3600" dirty="0" err="1">
                <a:solidFill>
                  <a:schemeClr val="bg1"/>
                </a:solidFill>
              </a:rPr>
              <a:t>Tertiae</a:t>
            </a:r>
            <a:r>
              <a:rPr lang="el-GR" sz="3600" dirty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rgbClr val="990033"/>
                </a:solidFill>
              </a:rPr>
              <a:t>dixit</a:t>
            </a:r>
            <a:r>
              <a:rPr lang="en-US" sz="3600" dirty="0">
                <a:solidFill>
                  <a:schemeClr val="bg1"/>
                </a:solidFill>
              </a:rPr>
              <a:t> «omen </a:t>
            </a:r>
            <a:r>
              <a:rPr lang="en-US" sz="3600" b="1" dirty="0" err="1">
                <a:solidFill>
                  <a:srgbClr val="990033"/>
                </a:solidFill>
              </a:rPr>
              <a:t>accipio</a:t>
            </a:r>
            <a:r>
              <a:rPr lang="en-US" sz="3600" dirty="0">
                <a:solidFill>
                  <a:schemeClr val="bg1"/>
                </a:solidFill>
              </a:rPr>
              <a:t>». </a:t>
            </a:r>
            <a:endParaRPr lang="el-GR" sz="3600" dirty="0">
              <a:solidFill>
                <a:schemeClr val="bg1"/>
              </a:solidFill>
            </a:endParaRPr>
          </a:p>
          <a:p>
            <a:pPr marL="0" indent="0" algn="just">
              <a:lnSpc>
                <a:spcPct val="22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</a:rPr>
              <a:t>Sic ex </a:t>
            </a:r>
            <a:r>
              <a:rPr lang="en-US" sz="3600" dirty="0" err="1">
                <a:solidFill>
                  <a:schemeClr val="bg1"/>
                </a:solidFill>
              </a:rPr>
              <a:t>fortuīto</a:t>
            </a:r>
            <a:r>
              <a:rPr lang="en-US" sz="3600" dirty="0">
                <a:solidFill>
                  <a:schemeClr val="bg1"/>
                </a:solidFill>
              </a:rPr>
              <a:t> dicto </a:t>
            </a:r>
            <a:r>
              <a:rPr lang="en-US" sz="3600" dirty="0" err="1">
                <a:solidFill>
                  <a:schemeClr val="bg1"/>
                </a:solidFill>
              </a:rPr>
              <a:t>spem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praeclāri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triumphi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animo</a:t>
            </a:r>
            <a:r>
              <a:rPr lang="el-GR" sz="3600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rgbClr val="990033"/>
                </a:solidFill>
              </a:rPr>
              <a:t>praesumpsit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  <a:endParaRPr lang="el-GR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56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D55175-D58C-4C19-ADDC-7691E3D4C1F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52327" y="-2950447"/>
            <a:ext cx="6687346" cy="12588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1FCC84-1B80-4A44-A7C2-051D139C5AFF}"/>
              </a:ext>
            </a:extLst>
          </p:cNvPr>
          <p:cNvSpPr txBox="1"/>
          <p:nvPr/>
        </p:nvSpPr>
        <p:spPr>
          <a:xfrm>
            <a:off x="1803716" y="2131454"/>
            <a:ext cx="4511673" cy="3908762"/>
          </a:xfrm>
          <a:prstGeom prst="rect">
            <a:avLst/>
          </a:prstGeom>
          <a:noFill/>
          <a:ln>
            <a:noFill/>
          </a:ln>
          <a:effectLst>
            <a:outerShdw blurRad="254000" dist="139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l-GR" sz="1200" dirty="0">
              <a:solidFill>
                <a:schemeClr val="bg1"/>
              </a:solidFill>
            </a:endParaRPr>
          </a:p>
          <a:p>
            <a:r>
              <a:rPr lang="el-GR" sz="3200" b="1" dirty="0">
                <a:solidFill>
                  <a:srgbClr val="990033"/>
                </a:solidFill>
              </a:rPr>
              <a:t>Κόκκινο</a:t>
            </a:r>
            <a:r>
              <a:rPr lang="el-GR" sz="3200" dirty="0">
                <a:solidFill>
                  <a:schemeClr val="bg1"/>
                </a:solidFill>
              </a:rPr>
              <a:t>: Ουσιαστικά</a:t>
            </a:r>
          </a:p>
          <a:p>
            <a:endParaRPr lang="el-GR" sz="3200" dirty="0">
              <a:solidFill>
                <a:schemeClr val="bg1"/>
              </a:solidFill>
            </a:endParaRPr>
          </a:p>
          <a:p>
            <a:r>
              <a:rPr lang="el-GR" sz="3200" b="1" dirty="0">
                <a:solidFill>
                  <a:srgbClr val="FF6600"/>
                </a:solidFill>
              </a:rPr>
              <a:t>Πορτοκαλί</a:t>
            </a:r>
            <a:r>
              <a:rPr lang="el-GR" sz="3200" dirty="0">
                <a:solidFill>
                  <a:schemeClr val="bg1"/>
                </a:solidFill>
              </a:rPr>
              <a:t>: Προθέσεις</a:t>
            </a:r>
          </a:p>
          <a:p>
            <a:endParaRPr lang="el-GR" sz="3200" dirty="0">
              <a:solidFill>
                <a:schemeClr val="bg1"/>
              </a:solidFill>
            </a:endParaRPr>
          </a:p>
          <a:p>
            <a:r>
              <a:rPr lang="el-GR" sz="3200" b="1" dirty="0">
                <a:solidFill>
                  <a:schemeClr val="accent3">
                    <a:lumMod val="50000"/>
                  </a:schemeClr>
                </a:solidFill>
              </a:rPr>
              <a:t>Πράσινο</a:t>
            </a:r>
            <a:r>
              <a:rPr lang="el-GR" sz="3200" dirty="0">
                <a:solidFill>
                  <a:schemeClr val="bg1"/>
                </a:solidFill>
              </a:rPr>
              <a:t>: Επίθετα</a:t>
            </a:r>
          </a:p>
          <a:p>
            <a:endParaRPr lang="el-GR" sz="3200" dirty="0">
              <a:solidFill>
                <a:schemeClr val="bg1"/>
              </a:solidFill>
            </a:endParaRPr>
          </a:p>
          <a:p>
            <a:r>
              <a:rPr lang="el-GR" sz="3200" b="1" dirty="0">
                <a:solidFill>
                  <a:srgbClr val="002060"/>
                </a:solidFill>
              </a:rPr>
              <a:t>Μπλε</a:t>
            </a:r>
            <a:r>
              <a:rPr lang="el-GR" sz="3200" dirty="0">
                <a:solidFill>
                  <a:schemeClr val="bg1"/>
                </a:solidFill>
              </a:rPr>
              <a:t>: Ρήματα</a:t>
            </a:r>
          </a:p>
          <a:p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07C617-DDBF-4C05-A000-EA4031C9B31F}"/>
              </a:ext>
            </a:extLst>
          </p:cNvPr>
          <p:cNvSpPr txBox="1"/>
          <p:nvPr/>
        </p:nvSpPr>
        <p:spPr>
          <a:xfrm>
            <a:off x="6315389" y="2316120"/>
            <a:ext cx="4267833" cy="3046988"/>
          </a:xfrm>
          <a:prstGeom prst="rect">
            <a:avLst/>
          </a:prstGeom>
          <a:noFill/>
          <a:ln>
            <a:noFill/>
          </a:ln>
          <a:effectLst>
            <a:outerShdw blurRad="254000" dist="139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7030A0"/>
                </a:solidFill>
              </a:rPr>
              <a:t>Μωβ</a:t>
            </a:r>
            <a:r>
              <a:rPr lang="el-GR" sz="3200" dirty="0">
                <a:solidFill>
                  <a:schemeClr val="bg1"/>
                </a:solidFill>
              </a:rPr>
              <a:t>: Σύνδεσμοι</a:t>
            </a:r>
          </a:p>
          <a:p>
            <a:endParaRPr lang="el-GR" sz="3200" dirty="0">
              <a:solidFill>
                <a:schemeClr val="bg1"/>
              </a:solidFill>
            </a:endParaRPr>
          </a:p>
          <a:p>
            <a:r>
              <a:rPr lang="el-GR" sz="3200" b="1" dirty="0">
                <a:solidFill>
                  <a:schemeClr val="accent1">
                    <a:lumMod val="75000"/>
                  </a:schemeClr>
                </a:solidFill>
              </a:rPr>
              <a:t>Φούξια</a:t>
            </a:r>
            <a:r>
              <a:rPr lang="el-GR" sz="3200" dirty="0">
                <a:solidFill>
                  <a:schemeClr val="bg1"/>
                </a:solidFill>
              </a:rPr>
              <a:t>: Επιρρήματα</a:t>
            </a:r>
          </a:p>
          <a:p>
            <a:endParaRPr lang="el-GR" sz="3200" dirty="0">
              <a:solidFill>
                <a:schemeClr val="bg1"/>
              </a:solidFill>
            </a:endParaRPr>
          </a:p>
          <a:p>
            <a:r>
              <a:rPr lang="el-GR" sz="3200" b="1" dirty="0">
                <a:solidFill>
                  <a:schemeClr val="accent4">
                    <a:lumMod val="50000"/>
                  </a:schemeClr>
                </a:solidFill>
              </a:rPr>
              <a:t>Καφέ: </a:t>
            </a:r>
            <a:r>
              <a:rPr lang="el-GR" sz="3200" dirty="0">
                <a:solidFill>
                  <a:schemeClr val="bg1"/>
                </a:solidFill>
              </a:rPr>
              <a:t>Αντωνυμίες</a:t>
            </a:r>
          </a:p>
          <a:p>
            <a:endParaRPr lang="el-GR" sz="3200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7B20108-604E-4399-95CE-33C5AC8A2233}"/>
              </a:ext>
            </a:extLst>
          </p:cNvPr>
          <p:cNvSpPr txBox="1">
            <a:spLocks/>
          </p:cNvSpPr>
          <p:nvPr/>
        </p:nvSpPr>
        <p:spPr>
          <a:xfrm>
            <a:off x="756920" y="352922"/>
            <a:ext cx="10515600" cy="1838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800" b="1" dirty="0">
                <a:solidFill>
                  <a:srgbClr val="C00000"/>
                </a:solidFill>
                <a:latin typeface="Baston" panose="00000500000000000000" pitchFamily="50" charset="-95"/>
              </a:rPr>
              <a:t>Χ</a:t>
            </a:r>
            <a:r>
              <a:rPr lang="el-GR" sz="4800" b="1" dirty="0">
                <a:solidFill>
                  <a:schemeClr val="tx2">
                    <a:lumMod val="10000"/>
                  </a:schemeClr>
                </a:solidFill>
                <a:latin typeface="Baston" panose="00000500000000000000" pitchFamily="50" charset="-95"/>
              </a:rPr>
              <a:t>ρ</a:t>
            </a:r>
            <a:r>
              <a:rPr lang="el-GR" sz="4800" b="1" dirty="0">
                <a:solidFill>
                  <a:schemeClr val="accent1">
                    <a:lumMod val="50000"/>
                  </a:schemeClr>
                </a:solidFill>
                <a:latin typeface="Baston" panose="00000500000000000000" pitchFamily="50" charset="-95"/>
              </a:rPr>
              <a:t>ω</a:t>
            </a:r>
            <a:r>
              <a:rPr lang="el-GR" sz="4800" b="1" dirty="0">
                <a:solidFill>
                  <a:srgbClr val="002060"/>
                </a:solidFill>
                <a:latin typeface="Baston" panose="00000500000000000000" pitchFamily="50" charset="-95"/>
              </a:rPr>
              <a:t>μ</a:t>
            </a:r>
            <a:r>
              <a:rPr lang="el-GR" sz="4800" b="1" dirty="0">
                <a:solidFill>
                  <a:schemeClr val="tx2">
                    <a:lumMod val="25000"/>
                  </a:schemeClr>
                </a:solidFill>
                <a:latin typeface="Baston" panose="00000500000000000000" pitchFamily="50" charset="-95"/>
              </a:rPr>
              <a:t>α</a:t>
            </a:r>
            <a:r>
              <a:rPr lang="el-GR" sz="4800" b="1" dirty="0">
                <a:solidFill>
                  <a:srgbClr val="7030A0"/>
                </a:solidFill>
                <a:latin typeface="Baston" panose="00000500000000000000" pitchFamily="50" charset="-95"/>
              </a:rPr>
              <a:t>τ</a:t>
            </a:r>
            <a:r>
              <a:rPr lang="el-GR" sz="4800" b="1" dirty="0">
                <a:solidFill>
                  <a:schemeClr val="accent1">
                    <a:lumMod val="75000"/>
                  </a:schemeClr>
                </a:solidFill>
                <a:latin typeface="Baston" panose="00000500000000000000" pitchFamily="50" charset="-95"/>
              </a:rPr>
              <a:t>ι</a:t>
            </a:r>
            <a:r>
              <a:rPr lang="el-GR" sz="4800" b="1" dirty="0">
                <a:solidFill>
                  <a:srgbClr val="FF6600"/>
                </a:solidFill>
                <a:latin typeface="Baston" panose="00000500000000000000" pitchFamily="50" charset="-95"/>
              </a:rPr>
              <a:t>κ</a:t>
            </a:r>
            <a:r>
              <a:rPr lang="el-GR" sz="4800" b="1" dirty="0">
                <a:solidFill>
                  <a:schemeClr val="tx2">
                    <a:lumMod val="50000"/>
                  </a:schemeClr>
                </a:solidFill>
                <a:latin typeface="Baston" panose="00000500000000000000" pitchFamily="50" charset="-95"/>
              </a:rPr>
              <a:t>ο</a:t>
            </a:r>
            <a:r>
              <a:rPr lang="el-GR" sz="4800" b="1" dirty="0">
                <a:solidFill>
                  <a:schemeClr val="accent4">
                    <a:lumMod val="50000"/>
                  </a:schemeClr>
                </a:solidFill>
                <a:latin typeface="Baston" panose="00000500000000000000" pitchFamily="50" charset="-95"/>
              </a:rPr>
              <a:t>σ</a:t>
            </a:r>
            <a:r>
              <a:rPr lang="el-GR" sz="4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Baston" panose="00000500000000000000" pitchFamily="50" charset="-95"/>
              </a:rPr>
              <a:t> </a:t>
            </a:r>
          </a:p>
          <a:p>
            <a:pPr algn="ctr"/>
            <a:r>
              <a:rPr lang="el-GR" sz="3600" b="1" dirty="0">
                <a:solidFill>
                  <a:schemeClr val="bg2"/>
                </a:solidFill>
                <a:latin typeface="Baston" panose="00000500000000000000" pitchFamily="50" charset="-95"/>
              </a:rPr>
              <a:t>Κωδικασ λεξιλογιου</a:t>
            </a:r>
          </a:p>
        </p:txBody>
      </p:sp>
    </p:spTree>
    <p:extLst>
      <p:ext uri="{BB962C8B-B14F-4D97-AF65-F5344CB8AC3E}">
        <p14:creationId xmlns:p14="http://schemas.microsoft.com/office/powerpoint/2010/main" val="1199696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13393" y="-2300923"/>
            <a:ext cx="5967094" cy="125882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960833-592A-4350-9AC4-48D3FDCD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200945"/>
          </a:xfrm>
        </p:spPr>
        <p:txBody>
          <a:bodyPr>
            <a:normAutofit/>
          </a:bodyPr>
          <a:lstStyle/>
          <a:p>
            <a:pPr algn="ctr"/>
            <a:r>
              <a:rPr lang="el-GR" sz="4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Baston" panose="00000500000000000000" pitchFamily="50" charset="-95"/>
              </a:rPr>
              <a:t>Λεξιλόγιο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D6B11-9E92-456E-8ED7-68E804B3A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927" y="1366837"/>
            <a:ext cx="9034145" cy="5644356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iterum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για δεύτερη φορά· 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 iterum 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ύπατος για δεύτερη φορά</a:t>
            </a:r>
          </a:p>
          <a:p>
            <a:r>
              <a:rPr lang="en-US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Perses</a:t>
            </a: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-ae 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 Περσέας, βασιλιάς της Μακεδονίας (για την κλίση πρβ.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Anchīses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-ae)</a:t>
            </a:r>
          </a:p>
          <a:p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obtingit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-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tigit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-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tingĕre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απρόσ. + δοτ. προσ. και υποκ. απαρ.) μου λαχαίνει (ο κλήρος) να· η σύνταξη: 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Aemilio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Paulo (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consuli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iterum)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obtigit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gerere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bellum cum Perse</a:t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rege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ubi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σύνδ. χρον.)</a:t>
            </a:r>
          </a:p>
          <a:p>
            <a:r>
              <a:rPr lang="en-US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domum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βλ. το μάθ.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XIII)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στο σπίτι του (κίνηση προς κάποιο τόπο)</a:t>
            </a:r>
          </a:p>
          <a:p>
            <a:r>
              <a:rPr lang="en-US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vesperum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βραδάκι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vesper-</a:t>
            </a:r>
            <a:r>
              <a:rPr lang="en-US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αρσ.) = βραδάκι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292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45079" y="-2860041"/>
            <a:ext cx="6888482" cy="124053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D6B11-9E92-456E-8ED7-68E804B3A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880" y="265430"/>
            <a:ext cx="8778240" cy="5982970"/>
          </a:xfrm>
        </p:spPr>
        <p:txBody>
          <a:bodyPr>
            <a:noAutofit/>
          </a:bodyPr>
          <a:lstStyle/>
          <a:p>
            <a:pPr algn="just"/>
            <a:r>
              <a:rPr lang="en-US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redeo</a:t>
            </a:r>
            <a:r>
              <a:rPr lang="en-US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-ii, -</a:t>
            </a:r>
            <a:r>
              <a:rPr lang="en-US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itum</a:t>
            </a:r>
            <a:r>
              <a:rPr lang="en-US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-</a:t>
            </a:r>
            <a:r>
              <a:rPr lang="en-US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īre</a:t>
            </a:r>
            <a:r>
              <a:rPr lang="en-US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4 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(red +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eo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επιστρέφω</a:t>
            </a:r>
          </a:p>
          <a:p>
            <a:pPr algn="just"/>
            <a:r>
              <a:rPr lang="en-US" b="1" i="0" dirty="0" err="1">
                <a:solidFill>
                  <a:srgbClr val="9900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filiola</a:t>
            </a:r>
            <a:r>
              <a:rPr lang="en-US" b="1" i="0" dirty="0">
                <a:solidFill>
                  <a:srgbClr val="9900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-ae 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κορούλα</a:t>
            </a:r>
          </a:p>
          <a:p>
            <a:pPr algn="just"/>
            <a:r>
              <a:rPr lang="en-US" b="1" i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tum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επίρρ.) τότε</a:t>
            </a:r>
          </a:p>
          <a:p>
            <a:pPr algn="just"/>
            <a:r>
              <a:rPr lang="en-US" b="1" i="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admodum</a:t>
            </a:r>
            <a:r>
              <a:rPr lang="en-US" b="1" i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(ad +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modum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 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πάρα πολύ</a:t>
            </a:r>
          </a:p>
          <a:p>
            <a:pPr algn="just"/>
            <a:r>
              <a:rPr lang="en-US" b="1" i="0" dirty="0" err="1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parvus</a:t>
            </a:r>
            <a:r>
              <a:rPr lang="en-US" b="1" i="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-a -um 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μικρός· </a:t>
            </a:r>
          </a:p>
          <a:p>
            <a:pPr algn="just"/>
            <a:r>
              <a:rPr lang="en-US" b="1" i="0" dirty="0" err="1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parvulus</a:t>
            </a:r>
            <a:r>
              <a:rPr lang="en-US" b="1" i="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-a -um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υποκοριστικό) μικρούλης</a:t>
            </a:r>
          </a:p>
          <a:p>
            <a:pPr algn="just"/>
            <a:r>
              <a:rPr lang="en-US" b="1" i="0" dirty="0" err="1">
                <a:solidFill>
                  <a:srgbClr val="9900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complēxus</a:t>
            </a:r>
            <a:r>
              <a:rPr lang="en-US" b="1" i="0" dirty="0">
                <a:solidFill>
                  <a:srgbClr val="9900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-us 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αγκαλιά (-σμα)</a:t>
            </a:r>
          </a:p>
          <a:p>
            <a:pPr algn="just"/>
            <a:r>
              <a:rPr lang="en-US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curro</a:t>
            </a:r>
            <a:r>
              <a:rPr lang="en-US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cucurri</a:t>
            </a:r>
            <a:r>
              <a:rPr lang="en-US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cursum</a:t>
            </a:r>
            <a:r>
              <a:rPr lang="en-US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currĕre</a:t>
            </a:r>
            <a:r>
              <a:rPr lang="en-US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3 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τρέχω</a:t>
            </a:r>
          </a:p>
          <a:p>
            <a:pPr algn="just"/>
            <a:r>
              <a:rPr lang="en-US" b="1" i="0" dirty="0">
                <a:solidFill>
                  <a:srgbClr val="9900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osculum -</a:t>
            </a:r>
            <a:r>
              <a:rPr lang="en-US" b="1" i="0" dirty="0" err="1">
                <a:solidFill>
                  <a:srgbClr val="9900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1" i="0" dirty="0">
                <a:solidFill>
                  <a:srgbClr val="9900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φιλί</a:t>
            </a:r>
          </a:p>
          <a:p>
            <a:pPr algn="just"/>
            <a:r>
              <a:rPr lang="en-US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dō</a:t>
            </a:r>
            <a:r>
              <a:rPr lang="en-US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dedi</a:t>
            </a:r>
            <a:r>
              <a:rPr lang="en-US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datum, dare 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δίνω</a:t>
            </a:r>
          </a:p>
          <a:p>
            <a:pPr algn="just"/>
            <a:r>
              <a:rPr lang="en-US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animadverto</a:t>
            </a:r>
            <a:r>
              <a:rPr lang="en-US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-</a:t>
            </a:r>
            <a:r>
              <a:rPr lang="en-US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verti</a:t>
            </a:r>
            <a:r>
              <a:rPr lang="en-US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-</a:t>
            </a:r>
            <a:r>
              <a:rPr lang="en-US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versum</a:t>
            </a:r>
            <a:r>
              <a:rPr lang="en-US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-</a:t>
            </a:r>
            <a:r>
              <a:rPr lang="en-US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vertĕre</a:t>
            </a:r>
            <a:r>
              <a:rPr lang="en-US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3 </a:t>
            </a:r>
            <a:endParaRPr lang="el-GR" b="1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(+ 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απαρ.) παρατηρώ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917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4460" y="-3243580"/>
            <a:ext cx="6934200" cy="134213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D6B11-9E92-456E-8ED7-68E804B3A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161" y="467360"/>
            <a:ext cx="9847580" cy="6390640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tristiculus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υποκ. του </a:t>
            </a:r>
            <a:r>
              <a:rPr lang="en-US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tristis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=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θλιμμένος) λιγάκι θλιμμένος</a:t>
            </a:r>
          </a:p>
          <a:p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quid? 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ερωτηματική αντωνυμία) ποιος; 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(για την κατάληξη του ουδ. πρβ. 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id)</a:t>
            </a:r>
          </a:p>
          <a:p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inquam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ρήμα ελλειπτικό· χρησιμοποιείται παρενθετικά) λέγω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cur? 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ερωτ. επίρρ.) γιατί;</a:t>
            </a:r>
          </a:p>
          <a:p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accĭdit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accĭdit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-,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accidĕre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(ad +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cado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= </a:t>
            </a:r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πέφτω), 3 </a:t>
            </a:r>
          </a:p>
          <a:p>
            <a:pPr marL="0" indent="0">
              <a:buNone/>
            </a:pPr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(+ δοτ. προσ.) συμβαίνει</a:t>
            </a:r>
          </a:p>
          <a:p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respondeo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-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spondi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-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sponsum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-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spondēre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 </a:t>
            </a:r>
            <a:endParaRPr lang="el-GR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 +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spondeo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απαντώ, αποκρίνομαι</a:t>
            </a:r>
          </a:p>
          <a:p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pereo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-ii, -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itum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-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īre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4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(per +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χάνομαι, πεθαίνω</a:t>
            </a:r>
          </a:p>
          <a:p>
            <a:r>
              <a:rPr lang="en-US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Persa</a:t>
            </a: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-ae 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 Πέρσης, το όνομα του σκυλιού</a:t>
            </a:r>
          </a:p>
          <a:p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perierat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υπερσ.) είχε πεθάνει</a:t>
            </a:r>
          </a:p>
          <a:p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6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unkyShapesDarkVTI">
  <a:themeElements>
    <a:clrScheme name="Custom 4">
      <a:dk1>
        <a:srgbClr val="FFFFFF"/>
      </a:dk1>
      <a:lt1>
        <a:srgbClr val="000000"/>
      </a:lt1>
      <a:dk2>
        <a:srgbClr val="F3FFF8"/>
      </a:dk2>
      <a:lt2>
        <a:srgbClr val="2D2D2D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DarkVTI" id="{84637DF0-7D2D-4F20-816C-4D6C45F3FAF2}" vid="{0EF594EE-C33F-480F-80E7-D4F74C1C30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5738</TotalTime>
  <Words>1775</Words>
  <Application>Microsoft Office PowerPoint</Application>
  <PresentationFormat>Widescreen</PresentationFormat>
  <Paragraphs>386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AG Helvetica P Bold</vt:lpstr>
      <vt:lpstr>Arial</vt:lpstr>
      <vt:lpstr>Baston</vt:lpstr>
      <vt:lpstr>Calibri</vt:lpstr>
      <vt:lpstr>Source Sans Pro</vt:lpstr>
      <vt:lpstr>Times New Roman</vt:lpstr>
      <vt:lpstr>FunkyShapesDarkVTI</vt:lpstr>
      <vt:lpstr>LECTIO DUODECIMA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Λεξιλόγιο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Συνδεσμοι - προθεσeiσ αντωνυμιεσ – επιρρηματα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ετυμολογια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LECTIO I</dc:title>
  <dc:creator>USER</dc:creator>
  <cp:lastModifiedBy>Flora</cp:lastModifiedBy>
  <cp:revision>349</cp:revision>
  <dcterms:created xsi:type="dcterms:W3CDTF">2021-10-03T22:55:57Z</dcterms:created>
  <dcterms:modified xsi:type="dcterms:W3CDTF">2022-06-08T07:50:34Z</dcterms:modified>
</cp:coreProperties>
</file>