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65" r:id="rId3"/>
    <p:sldId id="336" r:id="rId4"/>
    <p:sldId id="353" r:id="rId5"/>
    <p:sldId id="354" r:id="rId6"/>
    <p:sldId id="355" r:id="rId7"/>
    <p:sldId id="345" r:id="rId8"/>
    <p:sldId id="257" r:id="rId9"/>
    <p:sldId id="356" r:id="rId10"/>
    <p:sldId id="258" r:id="rId11"/>
    <p:sldId id="300" r:id="rId12"/>
    <p:sldId id="281" r:id="rId13"/>
    <p:sldId id="261" r:id="rId14"/>
    <p:sldId id="341" r:id="rId15"/>
    <p:sldId id="362" r:id="rId16"/>
    <p:sldId id="361" r:id="rId17"/>
    <p:sldId id="269" r:id="rId18"/>
    <p:sldId id="270" r:id="rId19"/>
    <p:sldId id="292" r:id="rId20"/>
    <p:sldId id="340" r:id="rId21"/>
    <p:sldId id="347" r:id="rId22"/>
    <p:sldId id="357" r:id="rId23"/>
    <p:sldId id="358" r:id="rId24"/>
    <p:sldId id="360" r:id="rId25"/>
    <p:sldId id="359" r:id="rId26"/>
    <p:sldId id="262" r:id="rId27"/>
    <p:sldId id="320" r:id="rId28"/>
    <p:sldId id="363" r:id="rId29"/>
    <p:sldId id="364" r:id="rId30"/>
    <p:sldId id="350" r:id="rId31"/>
    <p:sldId id="271" r:id="rId32"/>
    <p:sldId id="348" r:id="rId33"/>
    <p:sldId id="349" r:id="rId34"/>
    <p:sldId id="352" r:id="rId35"/>
    <p:sldId id="294" r:id="rId36"/>
    <p:sldId id="302" r:id="rId37"/>
    <p:sldId id="303" r:id="rId38"/>
    <p:sldId id="308" r:id="rId39"/>
    <p:sldId id="366" r:id="rId40"/>
    <p:sldId id="278" r:id="rId41"/>
    <p:sldId id="263" r:id="rId42"/>
    <p:sldId id="279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9FF53"/>
    <a:srgbClr val="FFE9A3"/>
    <a:srgbClr val="503300"/>
    <a:srgbClr val="FF6600"/>
    <a:srgbClr val="FFB9FF"/>
    <a:srgbClr val="66FFFF"/>
    <a:srgbClr val="FFFF66"/>
    <a:srgbClr val="FFA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6/8/2022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9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4" name="Title 1">
            <a:extLst>
              <a:ext uri="{FF2B5EF4-FFF2-40B4-BE49-F238E27FC236}">
                <a16:creationId xmlns:a16="http://schemas.microsoft.com/office/drawing/2014/main" id="{C5DB6681-2D33-4424-A63F-21A3367A5395}"/>
              </a:ext>
            </a:extLst>
          </p:cNvPr>
          <p:cNvSpPr txBox="1">
            <a:spLocks/>
          </p:cNvSpPr>
          <p:nvPr/>
        </p:nvSpPr>
        <p:spPr>
          <a:xfrm>
            <a:off x="295230" y="3474684"/>
            <a:ext cx="5636296" cy="2577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4800" spc="600" dirty="0">
                <a:solidFill>
                  <a:srgbClr val="FFCD2F"/>
                </a:solidFill>
                <a:latin typeface="Baston" panose="00000500000000000000" pitchFamily="50" charset="-95"/>
              </a:rPr>
              <a:t>ΕΝΑ </a:t>
            </a:r>
          </a:p>
          <a:p>
            <a:r>
              <a:rPr lang="el-GR" sz="4800" spc="600" dirty="0">
                <a:solidFill>
                  <a:srgbClr val="FFCD2F"/>
                </a:solidFill>
                <a:latin typeface="Baston" panose="00000500000000000000" pitchFamily="50" charset="-95"/>
              </a:rPr>
              <a:t>ΦΟΒΕΡΟ </a:t>
            </a:r>
          </a:p>
          <a:p>
            <a:r>
              <a:rPr lang="el-GR" sz="4800" spc="600" dirty="0">
                <a:solidFill>
                  <a:srgbClr val="FFCD2F"/>
                </a:solidFill>
                <a:latin typeface="Baston" panose="00000500000000000000" pitchFamily="50" charset="-95"/>
              </a:rPr>
              <a:t>ΟΝΕΙΡΟ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E9713-44AF-4E9C-89D1-25B1EF4739F0}"/>
              </a:ext>
            </a:extLst>
          </p:cNvPr>
          <p:cNvCxnSpPr>
            <a:cxnSpLocks/>
          </p:cNvCxnSpPr>
          <p:nvPr/>
        </p:nvCxnSpPr>
        <p:spPr>
          <a:xfrm>
            <a:off x="0" y="1317815"/>
            <a:ext cx="12192000" cy="1482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807662-8A61-4611-9BAF-7A2F1AEE2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76" y="165621"/>
            <a:ext cx="11491260" cy="92412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LECTIO QUARTA DECIMA</a:t>
            </a:r>
            <a:endParaRPr lang="el-GR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C0B506-59CD-4154-B6B5-10D15FFD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r="14748" b="-2"/>
          <a:stretch/>
        </p:blipFill>
        <p:spPr>
          <a:xfrm>
            <a:off x="6444074" y="1461656"/>
            <a:ext cx="5148454" cy="513315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D11EDC-9653-46A4-BF92-C0EBFF6D171A}"/>
              </a:ext>
            </a:extLst>
          </p:cNvPr>
          <p:cNvSpPr/>
          <p:nvPr/>
        </p:nvSpPr>
        <p:spPr>
          <a:xfrm>
            <a:off x="10234620" y="94254"/>
            <a:ext cx="1158819" cy="1238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CC82384B-D99D-495B-B87E-A398F972839B}"/>
              </a:ext>
            </a:extLst>
          </p:cNvPr>
          <p:cNvSpPr txBox="1">
            <a:spLocks/>
          </p:cNvSpPr>
          <p:nvPr/>
        </p:nvSpPr>
        <p:spPr>
          <a:xfrm>
            <a:off x="7252244" y="5323660"/>
            <a:ext cx="3383198" cy="5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28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ΟΝΕΙΡΟΜΑΝΤΕΙΑ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5488E-A67D-407E-9686-E2F811586E78}"/>
              </a:ext>
            </a:extLst>
          </p:cNvPr>
          <p:cNvSpPr txBox="1"/>
          <p:nvPr/>
        </p:nvSpPr>
        <p:spPr>
          <a:xfrm>
            <a:off x="599472" y="1607002"/>
            <a:ext cx="359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Μάθημα  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4</a:t>
            </a:r>
            <a:endParaRPr lang="el-GR" sz="3600" b="1" dirty="0">
              <a:solidFill>
                <a:schemeClr val="accent2">
                  <a:lumMod val="75000"/>
                </a:schemeClr>
              </a:solidFill>
              <a:latin typeface="Baston" panose="00000500000000000000" pitchFamily="50" charset="-95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AAC7B8-5805-4907-8B1A-EB2ED8CD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r="6214"/>
          <a:stretch/>
        </p:blipFill>
        <p:spPr bwMode="auto">
          <a:xfrm>
            <a:off x="7251352" y="2388932"/>
            <a:ext cx="3640450" cy="2832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" grpId="0"/>
      <p:bldP spid="20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D55175-D58C-4C19-ADDC-7691E3D4C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2327" y="-2950447"/>
            <a:ext cx="6687346" cy="12588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FCC84-1B80-4A44-A7C2-051D139C5AFF}"/>
              </a:ext>
            </a:extLst>
          </p:cNvPr>
          <p:cNvSpPr txBox="1"/>
          <p:nvPr/>
        </p:nvSpPr>
        <p:spPr>
          <a:xfrm>
            <a:off x="1803716" y="2131454"/>
            <a:ext cx="4511673" cy="3908762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990033"/>
                </a:solidFill>
              </a:rPr>
              <a:t>Κόκκινο</a:t>
            </a:r>
            <a:r>
              <a:rPr lang="el-GR" sz="3200" dirty="0">
                <a:solidFill>
                  <a:schemeClr val="bg1"/>
                </a:solidFill>
              </a:rPr>
              <a:t>: Ουσιαστικά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FF6600"/>
                </a:solidFill>
              </a:rPr>
              <a:t>Πορτοκαλί</a:t>
            </a:r>
            <a:r>
              <a:rPr lang="el-GR" sz="3200" dirty="0">
                <a:solidFill>
                  <a:schemeClr val="bg1"/>
                </a:solidFill>
              </a:rPr>
              <a:t>: Προθέσεις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Πράσινο</a:t>
            </a:r>
            <a:r>
              <a:rPr lang="el-GR" sz="3200" dirty="0">
                <a:solidFill>
                  <a:schemeClr val="bg1"/>
                </a:solidFill>
              </a:rPr>
              <a:t>: Επίθετα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002060"/>
                </a:solidFill>
              </a:rPr>
              <a:t>Μπλε</a:t>
            </a:r>
            <a:r>
              <a:rPr lang="el-GR" sz="3200" dirty="0">
                <a:solidFill>
                  <a:schemeClr val="bg1"/>
                </a:solidFill>
              </a:rPr>
              <a:t>: Ρήματα</a:t>
            </a:r>
          </a:p>
          <a:p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7C617-DDBF-4C05-A000-EA4031C9B31F}"/>
              </a:ext>
            </a:extLst>
          </p:cNvPr>
          <p:cNvSpPr txBox="1"/>
          <p:nvPr/>
        </p:nvSpPr>
        <p:spPr>
          <a:xfrm>
            <a:off x="6315389" y="2316120"/>
            <a:ext cx="4267833" cy="3046988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Μωβ</a:t>
            </a:r>
            <a:r>
              <a:rPr lang="el-GR" sz="3200" dirty="0">
                <a:solidFill>
                  <a:schemeClr val="bg1"/>
                </a:solidFill>
              </a:rPr>
              <a:t>: Σύνδεσμοι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Φούξια</a:t>
            </a:r>
            <a:r>
              <a:rPr lang="el-GR" sz="3200" dirty="0">
                <a:solidFill>
                  <a:schemeClr val="bg1"/>
                </a:solidFill>
              </a:rPr>
              <a:t>: Επιρρήματα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4">
                    <a:lumMod val="50000"/>
                  </a:schemeClr>
                </a:solidFill>
              </a:rPr>
              <a:t>Καφέ: </a:t>
            </a:r>
            <a:r>
              <a:rPr lang="el-GR" sz="3200" dirty="0">
                <a:solidFill>
                  <a:schemeClr val="bg1"/>
                </a:solidFill>
              </a:rPr>
              <a:t>Αντωνυμίες</a:t>
            </a:r>
          </a:p>
          <a:p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B20108-604E-4399-95CE-33C5AC8A2233}"/>
              </a:ext>
            </a:extLst>
          </p:cNvPr>
          <p:cNvSpPr txBox="1">
            <a:spLocks/>
          </p:cNvSpPr>
          <p:nvPr/>
        </p:nvSpPr>
        <p:spPr>
          <a:xfrm>
            <a:off x="756920" y="352922"/>
            <a:ext cx="10515600" cy="183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Χ</a:t>
            </a:r>
            <a:r>
              <a:rPr lang="el-GR" sz="4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ρ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ω</a:t>
            </a:r>
            <a:r>
              <a:rPr lang="el-G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μ</a:t>
            </a:r>
            <a:r>
              <a:rPr lang="el-GR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α</a:t>
            </a:r>
            <a:r>
              <a:rPr lang="el-GR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τ</a:t>
            </a:r>
            <a:r>
              <a:rPr lang="el-G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ι</a:t>
            </a:r>
            <a:r>
              <a:rPr lang="el-GR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κ</a:t>
            </a:r>
            <a:r>
              <a:rPr lang="el-GR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ό</a:t>
            </a:r>
            <a:r>
              <a:rPr lang="el-GR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ς</a:t>
            </a:r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l-GR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Κώδικας λεξιλογίου</a:t>
            </a:r>
          </a:p>
        </p:txBody>
      </p:sp>
    </p:spTree>
    <p:extLst>
      <p:ext uri="{BB962C8B-B14F-4D97-AF65-F5344CB8AC3E}">
        <p14:creationId xmlns:p14="http://schemas.microsoft.com/office/powerpoint/2010/main" val="11996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9728" y="-2414588"/>
            <a:ext cx="6194424" cy="1258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60833-592A-4350-9AC4-48D3FDCD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26625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Λεξιλόγιο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927" y="1213644"/>
            <a:ext cx="9034145" cy="56443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confugio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≃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καταφεύγω 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Athēnae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ārum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Αθήνα· 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Athēnas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στην Αθήνα· πρβ. 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Rōmam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scriptitat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ibi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επίρρ.) = εκεί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vix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επίρρ.) = μόλις, πριν καλά- καλά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sollicitus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-a -um </a:t>
            </a:r>
            <a:r>
              <a:rPr lang="el-GR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ταραγμένος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somnus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≃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ύπνος</a:t>
            </a:r>
          </a:p>
          <a:p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animum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αιτ.) </a:t>
            </a: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δοτ.) 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παραδίνω το πνεύμα μου σε) = παραδίνομαι στον ύπνο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repente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επίρρ.) = ξαφνικά</a:t>
            </a:r>
          </a:p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parui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paritum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parēre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εμφανίζομαι</a:t>
            </a: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6319" y="-2621281"/>
            <a:ext cx="7366002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571500"/>
            <a:ext cx="8778240" cy="600202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species -</a:t>
            </a:r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ēi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θέαμα, μορφή</a:t>
            </a: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horrendus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 -um </a:t>
            </a:r>
            <a:r>
              <a:rPr lang="el-GR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φρικτός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existimo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 +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απαρ.)</a:t>
            </a:r>
            <a:r>
              <a:rPr lang="el-GR" dirty="0">
                <a:solidFill>
                  <a:schemeClr val="bg1"/>
                </a:solidFill>
              </a:rPr>
              <a:t> 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νομίζω</a:t>
            </a:r>
          </a:p>
          <a:p>
            <a:pPr algn="just"/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venio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veni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ventum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venīre</a:t>
            </a:r>
            <a:r>
              <a:rPr lang="en-US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έρχομαι</a:t>
            </a:r>
          </a:p>
          <a:p>
            <a:pPr algn="just"/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homo -</a:t>
            </a:r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inis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αρσ. και θηλ.)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άνθρωπος</a:t>
            </a:r>
          </a:p>
          <a:p>
            <a:pPr algn="just"/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magnitūdo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inis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θ.)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μέγεθος</a:t>
            </a:r>
          </a:p>
          <a:p>
            <a:pPr algn="just"/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facies -</a:t>
            </a:r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ēi</a:t>
            </a:r>
            <a:r>
              <a:rPr lang="el-GR" b="1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πρόσωπο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l-GR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squalidus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 -um </a:t>
            </a:r>
            <a:r>
              <a:rPr lang="el-GR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βρώμικος</a:t>
            </a: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similis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-is -e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(+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δοτ.) ≃ όμοιος</a:t>
            </a:r>
          </a:p>
          <a:p>
            <a:pPr algn="just"/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effigies -</a:t>
            </a:r>
            <a:r>
              <a:rPr lang="en-US" b="1" i="0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ēi</a:t>
            </a:r>
            <a:r>
              <a:rPr lang="en-US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b="1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εικόνα, μορφή, «είδωλο»</a:t>
            </a:r>
          </a:p>
          <a:p>
            <a:pPr algn="just"/>
            <a:r>
              <a:rPr lang="en-US" b="1" i="0" dirty="0" err="1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mortuus</a:t>
            </a:r>
            <a:r>
              <a:rPr lang="en-US" b="1" i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-a -um </a:t>
            </a:r>
            <a:r>
              <a:rPr lang="el-GR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νεκρός</a:t>
            </a:r>
          </a:p>
          <a:p>
            <a:pPr algn="just"/>
            <a:r>
              <a:rPr lang="en-US" b="1" i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quem</a:t>
            </a: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b="1" i="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endParaRPr lang="en-US" b="1" i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1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4126" y="-2876551"/>
            <a:ext cx="6934200" cy="12687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921" y="662940"/>
            <a:ext cx="9847580" cy="59817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simul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σύνδεσμος χρονικός) = μόλις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aspicio</a:t>
            </a:r>
            <a:r>
              <a:rPr lang="en-US" b="1" dirty="0">
                <a:solidFill>
                  <a:srgbClr val="002060"/>
                </a:solidFill>
              </a:rPr>
              <a:t>, 3 </a:t>
            </a:r>
            <a:r>
              <a:rPr lang="el-GR" dirty="0">
                <a:solidFill>
                  <a:schemeClr val="bg1"/>
                </a:solidFill>
              </a:rPr>
              <a:t>= κοιτάζω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concipio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3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συλλαμβάνω, πιάνω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timor-ōris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αρσ.) = φόβος·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timōrem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concipio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με πιάνει φόβος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990033"/>
                </a:solidFill>
              </a:rPr>
              <a:t>Orcus-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ο θεός του Κάτω Κόσμου, ο Πλούτωνας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concutio</a:t>
            </a:r>
            <a:r>
              <a:rPr lang="en-US" b="1" dirty="0">
                <a:solidFill>
                  <a:srgbClr val="002060"/>
                </a:solidFill>
              </a:rPr>
              <a:t>, 3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συνταράζω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excito</a:t>
            </a:r>
            <a:r>
              <a:rPr lang="en-US" b="1" dirty="0">
                <a:solidFill>
                  <a:srgbClr val="002060"/>
                </a:solidFill>
              </a:rPr>
              <a:t>, 1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= ξυπνάω, σηκώνω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inclāmo</a:t>
            </a:r>
            <a:r>
              <a:rPr lang="en-US" b="1" dirty="0">
                <a:solidFill>
                  <a:srgbClr val="002060"/>
                </a:solidFill>
              </a:rPr>
              <a:t>, 1 </a:t>
            </a:r>
            <a:r>
              <a:rPr lang="el-GR" dirty="0">
                <a:solidFill>
                  <a:schemeClr val="bg1"/>
                </a:solidFill>
              </a:rPr>
              <a:t>= φωνάζω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interrogo</a:t>
            </a:r>
            <a:r>
              <a:rPr lang="en-US" b="1" dirty="0">
                <a:solidFill>
                  <a:srgbClr val="002060"/>
                </a:solidFill>
              </a:rPr>
              <a:t>, 1 </a:t>
            </a:r>
            <a:r>
              <a:rPr lang="el-GR" dirty="0">
                <a:solidFill>
                  <a:schemeClr val="bg1"/>
                </a:solidFill>
              </a:rPr>
              <a:t>= ερωτώ</a:t>
            </a:r>
          </a:p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πρόθ. + αφ.) = για (προσδιορισμός της αναφοράς)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2F574C8-1604-4AFF-A1D4-AAEAA025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7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4151" y="-2733676"/>
            <a:ext cx="6610350" cy="12325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5" y="1000125"/>
            <a:ext cx="7772400" cy="521271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nemo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nullīus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nemini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neminem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nullo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πληθ.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nulli</a:t>
            </a:r>
            <a:r>
              <a:rPr lang="en-US" dirty="0">
                <a:solidFill>
                  <a:schemeClr val="bg1"/>
                </a:solidFill>
              </a:rPr>
              <a:t>: (</a:t>
            </a:r>
            <a:r>
              <a:rPr lang="el-GR" dirty="0">
                <a:solidFill>
                  <a:schemeClr val="bg1"/>
                </a:solidFill>
              </a:rPr>
              <a:t>αόρ. αντων.) κανείς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idem,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eadem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idem (</a:t>
            </a:r>
            <a:r>
              <a:rPr lang="el-GR" dirty="0">
                <a:solidFill>
                  <a:schemeClr val="bg1"/>
                </a:solidFill>
              </a:rPr>
              <a:t>δεικτ. αντων.) ο ίδιος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somnio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1 </a:t>
            </a:r>
            <a:r>
              <a:rPr lang="el-GR" dirty="0">
                <a:solidFill>
                  <a:schemeClr val="bg1"/>
                </a:solidFill>
              </a:rPr>
              <a:t>ονειρεύομαι</a:t>
            </a:r>
          </a:p>
          <a:p>
            <a:r>
              <a:rPr lang="en-US" b="1" dirty="0">
                <a:solidFill>
                  <a:srgbClr val="990033"/>
                </a:solidFill>
              </a:rPr>
              <a:t>dies, </a:t>
            </a:r>
            <a:r>
              <a:rPr lang="en-US" b="1" dirty="0" err="1">
                <a:solidFill>
                  <a:srgbClr val="990033"/>
                </a:solidFill>
              </a:rPr>
              <a:t>diēi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μέρα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paucus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 -a -um </a:t>
            </a:r>
            <a:r>
              <a:rPr lang="el-GR" dirty="0">
                <a:solidFill>
                  <a:schemeClr val="bg1"/>
                </a:solidFill>
              </a:rPr>
              <a:t>λίγος</a:t>
            </a:r>
            <a:r>
              <a:rPr lang="el-GR" baseline="30000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paucis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diēbus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b="1" dirty="0">
                <a:solidFill>
                  <a:srgbClr val="FF6600"/>
                </a:solidFill>
              </a:rPr>
              <a:t>post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25000"/>
                  </a:schemeClr>
                </a:solidFill>
              </a:rPr>
              <a:t>paucos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dies</a:t>
            </a:r>
          </a:p>
          <a:p>
            <a:r>
              <a:rPr lang="en-US" b="1" dirty="0">
                <a:solidFill>
                  <a:srgbClr val="990033"/>
                </a:solidFill>
              </a:rPr>
              <a:t>res, rei </a:t>
            </a:r>
            <a:r>
              <a:rPr lang="el-GR" dirty="0">
                <a:solidFill>
                  <a:schemeClr val="bg1"/>
                </a:solidFill>
              </a:rPr>
              <a:t>= πράγμα</a:t>
            </a:r>
          </a:p>
          <a:p>
            <a:r>
              <a:rPr lang="en-US" b="1" dirty="0">
                <a:solidFill>
                  <a:srgbClr val="990033"/>
                </a:solidFill>
              </a:rPr>
              <a:t>fides-</a:t>
            </a:r>
            <a:r>
              <a:rPr lang="en-US" b="1" dirty="0" err="1">
                <a:solidFill>
                  <a:srgbClr val="990033"/>
                </a:solidFill>
              </a:rPr>
              <a:t>ei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= πίστη, αξιοπιστία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somnium</a:t>
            </a:r>
            <a:r>
              <a:rPr lang="en-US" b="1" dirty="0">
                <a:solidFill>
                  <a:srgbClr val="990033"/>
                </a:solidFill>
              </a:rPr>
              <a:t>-ii </a:t>
            </a:r>
            <a:r>
              <a:rPr lang="el-GR" dirty="0">
                <a:solidFill>
                  <a:schemeClr val="bg1"/>
                </a:solidFill>
              </a:rPr>
              <a:t>= όνειρο</a:t>
            </a:r>
          </a:p>
        </p:txBody>
      </p:sp>
    </p:spTree>
    <p:extLst>
      <p:ext uri="{BB962C8B-B14F-4D97-AF65-F5344CB8AC3E}">
        <p14:creationId xmlns:p14="http://schemas.microsoft.com/office/powerpoint/2010/main" val="13910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3354" y="-3516314"/>
            <a:ext cx="6734175" cy="13766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06401"/>
            <a:ext cx="10241280" cy="54356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confirmo</a:t>
            </a:r>
            <a:r>
              <a:rPr lang="en-US" b="1" dirty="0">
                <a:solidFill>
                  <a:srgbClr val="002060"/>
                </a:solidFill>
              </a:rPr>
              <a:t>, 1 </a:t>
            </a:r>
            <a:r>
              <a:rPr lang="el-GR" dirty="0">
                <a:solidFill>
                  <a:schemeClr val="bg1"/>
                </a:solidFill>
              </a:rPr>
              <a:t>επιβεβαιώνω· 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fidem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somnii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confirmāvit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= επιβεβαίωσε την αξιοπιστία 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                                                               του ονείρου</a:t>
            </a:r>
          </a:p>
          <a:p>
            <a:r>
              <a:rPr lang="en-US" b="1" dirty="0" err="1">
                <a:solidFill>
                  <a:srgbClr val="7030A0"/>
                </a:solidFill>
              </a:rPr>
              <a:t>nam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l-GR" dirty="0">
                <a:solidFill>
                  <a:schemeClr val="bg1"/>
                </a:solidFill>
              </a:rPr>
              <a:t>σύνδ. αιτ., επεξ.) = γιατί· δηλαδή, πρβ. </a:t>
            </a:r>
            <a:r>
              <a:rPr lang="el-GR" i="1" dirty="0">
                <a:solidFill>
                  <a:schemeClr val="bg1"/>
                </a:solidFill>
              </a:rPr>
              <a:t>γὰρ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rgbClr val="990033"/>
                </a:solidFill>
              </a:rPr>
              <a:t>Octaviānus-i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ο Οκταβιανός, ο μετέπειτα αυτοκράτορας Αύγουστος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supplicium</a:t>
            </a:r>
            <a:r>
              <a:rPr lang="en-US" b="1" dirty="0">
                <a:solidFill>
                  <a:srgbClr val="990033"/>
                </a:solidFill>
              </a:rPr>
              <a:t>, -ii</a:t>
            </a:r>
            <a:r>
              <a:rPr lang="el-GR" b="1" dirty="0">
                <a:solidFill>
                  <a:srgbClr val="990033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και</a:t>
            </a:r>
            <a:r>
              <a:rPr lang="el-GR" b="1" dirty="0">
                <a:solidFill>
                  <a:srgbClr val="990033"/>
                </a:solidFill>
              </a:rPr>
              <a:t> </a:t>
            </a:r>
            <a:r>
              <a:rPr lang="en-US" b="1" dirty="0">
                <a:solidFill>
                  <a:srgbClr val="990033"/>
                </a:solidFill>
              </a:rPr>
              <a:t>–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l-GR" b="1" dirty="0">
                <a:solidFill>
                  <a:srgbClr val="990033"/>
                </a:solidFill>
              </a:rPr>
              <a:t>(ενικός)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l-GR" dirty="0">
                <a:solidFill>
                  <a:schemeClr val="bg1"/>
                </a:solidFill>
              </a:rPr>
              <a:t> τιμωρία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supplicia</a:t>
            </a:r>
            <a:r>
              <a:rPr lang="en-US" b="1" dirty="0">
                <a:solidFill>
                  <a:srgbClr val="990033"/>
                </a:solidFill>
              </a:rPr>
              <a:t>, -</a:t>
            </a:r>
            <a:r>
              <a:rPr lang="en-US" b="1" dirty="0" err="1">
                <a:solidFill>
                  <a:srgbClr val="990033"/>
                </a:solidFill>
              </a:rPr>
              <a:t>orum</a:t>
            </a:r>
            <a:r>
              <a:rPr lang="el-GR" b="1" dirty="0">
                <a:solidFill>
                  <a:srgbClr val="990033"/>
                </a:solidFill>
              </a:rPr>
              <a:t> (πληθυντικός)</a:t>
            </a:r>
            <a:r>
              <a:rPr lang="en-US" b="1" dirty="0">
                <a:solidFill>
                  <a:srgbClr val="99003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l-GR" dirty="0">
                <a:solidFill>
                  <a:schemeClr val="bg1"/>
                </a:solidFill>
              </a:rPr>
              <a:t> προσευχές, λατρεία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>
                <a:solidFill>
                  <a:srgbClr val="990033"/>
                </a:solidFill>
              </a:rPr>
              <a:t>caput-itis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κεφάλι· θανατική ποινή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adficio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afficio</a:t>
            </a:r>
            <a:r>
              <a:rPr lang="en-US" b="1" dirty="0">
                <a:solidFill>
                  <a:srgbClr val="002060"/>
                </a:solidFill>
              </a:rPr>
              <a:t>) -</a:t>
            </a:r>
            <a:r>
              <a:rPr lang="en-US" b="1" dirty="0" err="1">
                <a:solidFill>
                  <a:srgbClr val="002060"/>
                </a:solidFill>
              </a:rPr>
              <a:t>fēci</a:t>
            </a:r>
            <a:r>
              <a:rPr lang="en-US" b="1" dirty="0">
                <a:solidFill>
                  <a:srgbClr val="002060"/>
                </a:solidFill>
              </a:rPr>
              <a:t> -</a:t>
            </a:r>
            <a:r>
              <a:rPr lang="en-US" b="1" dirty="0" err="1">
                <a:solidFill>
                  <a:srgbClr val="002060"/>
                </a:solidFill>
              </a:rPr>
              <a:t>fectum</a:t>
            </a:r>
            <a:r>
              <a:rPr lang="en-US" b="1" dirty="0">
                <a:solidFill>
                  <a:srgbClr val="002060"/>
                </a:solidFill>
              </a:rPr>
              <a:t> -</a:t>
            </a:r>
            <a:r>
              <a:rPr lang="en-US" b="1" dirty="0" err="1">
                <a:solidFill>
                  <a:srgbClr val="002060"/>
                </a:solidFill>
              </a:rPr>
              <a:t>ficĕre</a:t>
            </a:r>
            <a:r>
              <a:rPr lang="en-US" dirty="0">
                <a:solidFill>
                  <a:schemeClr val="bg1"/>
                </a:solidFill>
              </a:rPr>
              <a:t>, 3 (</a:t>
            </a:r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b="1" dirty="0" err="1">
                <a:solidFill>
                  <a:srgbClr val="002060"/>
                </a:solidFill>
              </a:rPr>
              <a:t>facio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l-GR" dirty="0">
                <a:solidFill>
                  <a:schemeClr val="bg1"/>
                </a:solidFill>
              </a:rPr>
              <a:t>περιβάλλω· 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supplicio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l-GR" dirty="0">
                <a:solidFill>
                  <a:schemeClr val="bg1"/>
                </a:solidFill>
              </a:rPr>
              <a:t>αφ.) </a:t>
            </a:r>
            <a:r>
              <a:rPr lang="en-US" b="1" dirty="0">
                <a:solidFill>
                  <a:srgbClr val="990033"/>
                </a:solidFill>
              </a:rPr>
              <a:t>capitis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adfēcit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του επέβαλε θανατική ποινή</a:t>
            </a:r>
          </a:p>
        </p:txBody>
      </p:sp>
    </p:spTree>
    <p:extLst>
      <p:ext uri="{BB962C8B-B14F-4D97-AF65-F5344CB8AC3E}">
        <p14:creationId xmlns:p14="http://schemas.microsoft.com/office/powerpoint/2010/main" val="6745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 b="11108"/>
          <a:stretch/>
        </p:blipFill>
        <p:spPr>
          <a:xfrm>
            <a:off x="0" y="-75345"/>
            <a:ext cx="5943600" cy="692662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7152640" y="1442720"/>
            <a:ext cx="4517842" cy="4439920"/>
          </a:xfrm>
          <a:prstGeom prst="wedgeEllipseCallout">
            <a:avLst>
              <a:gd name="adj1" fmla="val -120617"/>
              <a:gd name="adj2" fmla="val -38805"/>
            </a:avLst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l-GR" sz="3600" b="1" dirty="0">
              <a:solidFill>
                <a:srgbClr val="C00000"/>
              </a:solidFill>
            </a:endParaRP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 </a:t>
            </a:r>
            <a:endParaRPr lang="el-GR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9EA9B-AF4A-411F-9DA1-0531A48A59A9}"/>
              </a:ext>
            </a:extLst>
          </p:cNvPr>
          <p:cNvSpPr txBox="1"/>
          <p:nvPr/>
        </p:nvSpPr>
        <p:spPr>
          <a:xfrm>
            <a:off x="7332980" y="2877112"/>
            <a:ext cx="4157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5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Πάμε τώρα </a:t>
            </a:r>
          </a:p>
          <a:p>
            <a:pPr algn="ctr"/>
            <a:r>
              <a:rPr lang="el-GR" sz="3600" b="1" dirty="0">
                <a:solidFill>
                  <a:srgbClr val="5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λέξη λέξη </a:t>
            </a:r>
          </a:p>
          <a:p>
            <a:pPr algn="ctr"/>
            <a:r>
              <a:rPr lang="el-GR" sz="3600" b="1" dirty="0">
                <a:solidFill>
                  <a:srgbClr val="5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τη μεταφραση!</a:t>
            </a:r>
          </a:p>
        </p:txBody>
      </p:sp>
    </p:spTree>
    <p:extLst>
      <p:ext uri="{BB962C8B-B14F-4D97-AF65-F5344CB8AC3E}">
        <p14:creationId xmlns:p14="http://schemas.microsoft.com/office/powerpoint/2010/main" val="1666882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46" y="-3854803"/>
            <a:ext cx="7549635" cy="148619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414027" y="521110"/>
            <a:ext cx="2367273" cy="6829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Post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bellum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Actiacum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Cassius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Parmensis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qui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in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exercitu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M. </a:t>
            </a:r>
            <a:r>
              <a:rPr lang="en-US" sz="3200" dirty="0" err="1">
                <a:solidFill>
                  <a:schemeClr val="bg1"/>
                </a:solidFill>
              </a:rPr>
              <a:t>Antōnii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</a:rPr>
              <a:t>fuerat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Athēnas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</a:rPr>
              <a:t>confūgit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7E07CC-3F37-44D4-99BC-D4413B0D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760" y="354402"/>
            <a:ext cx="4429759" cy="6307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τη ναυμαχία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Άκτιο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Κάσσιος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την Πάρμα,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οποίος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είχε υπηρετήσει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στρατό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Μάρκου Αντωνίου,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κατέφυγε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Αθήνα.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77BC94-A460-4473-AA01-15DADB6756E4}"/>
              </a:ext>
            </a:extLst>
          </p:cNvPr>
          <p:cNvSpPr txBox="1">
            <a:spLocks/>
          </p:cNvSpPr>
          <p:nvPr/>
        </p:nvSpPr>
        <p:spPr>
          <a:xfrm>
            <a:off x="2807244" y="550606"/>
            <a:ext cx="4336507" cy="630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ναυμαχία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Άκτιο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Κάσσιος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την Πάρμα,</a:t>
            </a:r>
          </a:p>
          <a:p>
            <a:pPr marL="0" indent="0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οποίος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στρατό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Μάρκου Αντώνιου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ήταν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στην Αθήνα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κατέφυγε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sz="2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8616" y="-2966884"/>
            <a:ext cx="6814768" cy="127917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6" y="409576"/>
            <a:ext cx="2991956" cy="66541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Εκεί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πριν καλά καλά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ψυχή (του)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(την) ταραγμένη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ύπνο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παραδώσει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όταν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ξαφνικά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εμφανίστηκε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σ’ αυτόν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θέαμα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τρομακτικό.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781176" y="409575"/>
            <a:ext cx="2286000" cy="597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vix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animum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sollicitum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somno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dederat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apparuit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species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horrenda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D022D9-7CDC-49BC-BE13-4706935D07D9}"/>
              </a:ext>
            </a:extLst>
          </p:cNvPr>
          <p:cNvSpPr txBox="1">
            <a:spLocks/>
          </p:cNvSpPr>
          <p:nvPr/>
        </p:nvSpPr>
        <p:spPr>
          <a:xfrm>
            <a:off x="7256456" y="634938"/>
            <a:ext cx="4073934" cy="547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Εκεί,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πριν καλά καλά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παραδώσει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ταραγμένη ψυχή (του)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ύπνο,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εμφανίστηκε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ξαφνικά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αυτόν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μια φρικτή μορφή.</a:t>
            </a:r>
          </a:p>
        </p:txBody>
      </p:sp>
    </p:spTree>
    <p:extLst>
      <p:ext uri="{BB962C8B-B14F-4D97-AF65-F5344CB8AC3E}">
        <p14:creationId xmlns:p14="http://schemas.microsoft.com/office/powerpoint/2010/main" val="3943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0778" y="-3614741"/>
            <a:ext cx="7410450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7" y="428624"/>
            <a:ext cx="3510686" cy="62960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Νόμισε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προς αυτόν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ερχόταν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άνθρωπος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τεραστίου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μεγέθους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πρόσωπο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βρόμικο,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όμοιος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εικόνα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νεκρού.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682534" y="400050"/>
            <a:ext cx="3762304" cy="6191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Νόμισε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ερχόταν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προς το μέρος του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(ένας) άνθρωπος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πελωρίου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μεγέθους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με βρόμικο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πρόσωπο,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όμοιος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εικόνα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νεκρού.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184638" y="476250"/>
            <a:ext cx="2735590" cy="568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Existimāvit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se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venire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hominem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ingentis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magnitudinis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facie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squalidā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similem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effigiēi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mortui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B9A4D-50F6-4134-8862-A98516409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0" y="-1592614"/>
            <a:ext cx="12192000" cy="849347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41B4C-DB4C-43DF-976D-B5B0DB1F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99" y="222250"/>
            <a:ext cx="6181725" cy="1325563"/>
          </a:xfrm>
        </p:spPr>
        <p:txBody>
          <a:bodyPr/>
          <a:lstStyle/>
          <a:p>
            <a:r>
              <a:rPr lang="el-GR" dirty="0"/>
              <a:t>Πιστεύετε στα όνειρα;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CB78ED-ACE9-413B-89E2-3407E8DA099B}"/>
              </a:ext>
            </a:extLst>
          </p:cNvPr>
          <p:cNvSpPr txBox="1">
            <a:spLocks/>
          </p:cNvSpPr>
          <p:nvPr/>
        </p:nvSpPr>
        <p:spPr>
          <a:xfrm>
            <a:off x="5524499" y="2098675"/>
            <a:ext cx="6181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Ρωμαίοι, πάντως, πίστευαν...</a:t>
            </a:r>
          </a:p>
        </p:txBody>
      </p:sp>
    </p:spTree>
    <p:extLst>
      <p:ext uri="{BB962C8B-B14F-4D97-AF65-F5344CB8AC3E}">
        <p14:creationId xmlns:p14="http://schemas.microsoft.com/office/powerpoint/2010/main" val="147886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9394" y="-3643316"/>
            <a:ext cx="6653212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241" y="722016"/>
            <a:ext cx="2735589" cy="57265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Αυτόν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μόλις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είδε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Κάσιος,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φόβος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(τον) </a:t>
            </a: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κατέλαβε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το όνομά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ακούσει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θέλησε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496678" y="866776"/>
            <a:ext cx="3826641" cy="488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Μόλις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είδε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Κάσιος,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έπιασε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φόβος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θέλησε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μάθει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όνομά του.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331436" y="738311"/>
            <a:ext cx="2735590" cy="542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aspexit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Cassius,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timōrem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concēpit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nomenque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audīre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cupīvit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3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7463" y="-3619504"/>
            <a:ext cx="7077075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515" y="375697"/>
            <a:ext cx="2735590" cy="6022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Απάντησε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εκείνος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ήταν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Πλούτωνας.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Τότε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τρόμος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Κάσσιο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συντάραξε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τον ύπνο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ξύπνησε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867650" y="514350"/>
            <a:ext cx="3455669" cy="591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Εκείνος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απάντησε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ότι ήταν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Πλούτωνας.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Τότε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τρόμος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συντάραξε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Κάσσιο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τον ξύπνησε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τον ύπνο.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331436" y="396631"/>
            <a:ext cx="2735590" cy="601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Orcum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terror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Cassium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concussit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excitāvit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7463" y="-3619504"/>
            <a:ext cx="7077075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224" y="405526"/>
            <a:ext cx="2735590" cy="6022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Κάσσιος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δούλους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φώναξε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άνθρωπο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ρώτησε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Εκείνοι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κανέναν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είχαν δει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943850" y="647700"/>
            <a:ext cx="3379469" cy="577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Κάσσιος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φώναξε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δούλους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τους ρώτησε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τον άνθρωπο.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Εκείνοι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είχαν δει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κανέναν.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331436" y="423321"/>
            <a:ext cx="2735590" cy="5987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Cassius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servos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</a:rPr>
              <a:t>inclamāvit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et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de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homine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eos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</a:rPr>
              <a:t>interrogāvit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Illi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neminem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</a:rPr>
              <a:t>viderant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0788" y="-3552830"/>
            <a:ext cx="7210426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690" y="733424"/>
            <a:ext cx="3657110" cy="6227013"/>
          </a:xfrm>
        </p:spPr>
        <p:txBody>
          <a:bodyPr>
            <a:noAutofit/>
          </a:bodyPr>
          <a:lstStyle/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Κάσσιος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ξανά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εαυτό του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ύπνο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παρέδωσε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την ίδια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μορφή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ονειρεύτηκε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ts val="4800"/>
              </a:lnSpc>
              <a:buNone/>
            </a:pPr>
            <a:endParaRPr lang="el-GR" sz="3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078200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867651" y="838200"/>
            <a:ext cx="4379594" cy="6017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Κάσσιος </a:t>
            </a:r>
          </a:p>
          <a:p>
            <a:pPr marL="0" indent="0">
              <a:lnSpc>
                <a:spcPts val="48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παραδόθηκε</a:t>
            </a:r>
          </a:p>
          <a:p>
            <a:pPr marL="0" indent="0">
              <a:lnSpc>
                <a:spcPts val="48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δεύτερη φορά </a:t>
            </a:r>
          </a:p>
          <a:p>
            <a:pPr marL="0" indent="0">
              <a:lnSpc>
                <a:spcPts val="48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στον ύπνο</a:t>
            </a:r>
          </a:p>
          <a:p>
            <a:pPr marL="0" indent="0">
              <a:lnSpc>
                <a:spcPts val="48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ονειρεύτηκε </a:t>
            </a:r>
          </a:p>
          <a:p>
            <a:pPr marL="0" indent="0">
              <a:lnSpc>
                <a:spcPts val="48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ίδια μορφή.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724495" y="734786"/>
            <a:ext cx="2523656" cy="5580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Cassius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iterum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eandemque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speciem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somniāvit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7944" y="-3479804"/>
            <a:ext cx="7077075" cy="138176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144" y="200026"/>
            <a:ext cx="3620134" cy="52101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Λίγες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 (ως επίρρημα)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μέρες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πραγματικότητα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ίδια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αξιοπιστία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ονείρου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επιβεβαίωσε</a:t>
            </a:r>
            <a:r>
              <a:rPr lang="el-GR" sz="3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7496678" y="314324"/>
            <a:ext cx="3826641" cy="400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Λίγες μέρες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αργότερα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ίδια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πραγματικότητα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επιβεβαίωσε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αξιοπιστία </a:t>
            </a:r>
          </a:p>
          <a:p>
            <a:pPr marL="0" indent="0"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ονείρου.</a:t>
            </a:r>
          </a:p>
          <a:p>
            <a:pPr marL="0" indent="0"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331436" y="200026"/>
            <a:ext cx="2285524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Paucis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diēbus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somnii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confirmāvit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34697D-5D66-44ED-B84E-BB1678641CB0}"/>
              </a:ext>
            </a:extLst>
          </p:cNvPr>
          <p:cNvSpPr txBox="1">
            <a:spLocks/>
          </p:cNvSpPr>
          <p:nvPr/>
        </p:nvSpPr>
        <p:spPr>
          <a:xfrm>
            <a:off x="985520" y="4314825"/>
            <a:ext cx="9875044" cy="2133600"/>
          </a:xfrm>
          <a:prstGeom prst="rect">
            <a:avLst/>
          </a:prstGeom>
          <a:solidFill>
            <a:schemeClr val="accent1">
              <a:lumMod val="50000"/>
              <a:alpha val="26000"/>
            </a:schemeClr>
          </a:solidFill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εδώ είναι </a:t>
            </a:r>
            <a:r>
              <a:rPr lang="el-GR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επίρρημα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(επιρρ. προσδιορισμός χρόνου) και συνοδεύει την αφαιρετική η οποία είναι του μέτρου ή διαφοράς. Μπαίνει </a:t>
            </a: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ΑΝΑΜΕΣΑ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 </a:t>
            </a: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επίθετο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το </a:t>
            </a: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ουσιαστικό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l-GR" sz="3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Ισοδύναμη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σύνταξη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 </a:t>
            </a:r>
            <a:r>
              <a:rPr lang="en-US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paucos</a:t>
            </a:r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dies</a:t>
            </a:r>
            <a:endParaRPr lang="el-GR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1631" y="-4373164"/>
            <a:ext cx="6526108" cy="153911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547" y="562691"/>
            <a:ext cx="4161936" cy="6022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Διότι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 Οκταβιανός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ποινή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κεφαλιού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(δηλαδή του θανάτου)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αυτόν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επέβαλε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3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075190" y="115528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851268" y="4561575"/>
            <a:ext cx="5319940" cy="114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Γιατί  ο Οκταβιανός του επέβαλε θανατική ποινή.</a:t>
            </a:r>
          </a:p>
          <a:p>
            <a:pPr marL="0" indent="0">
              <a:lnSpc>
                <a:spcPct val="100000"/>
              </a:lnSpc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493909" y="562691"/>
            <a:ext cx="2214256" cy="6022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Octaviānus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supplicio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capitis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adfēcit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Αύγουστος: Ο ρωμαίος αυτοκράτορας που έδωσε το όνομά του στον μήνα |  Flash.gr">
            <a:extLst>
              <a:ext uri="{FF2B5EF4-FFF2-40B4-BE49-F238E27FC236}">
                <a16:creationId xmlns:a16="http://schemas.microsoft.com/office/drawing/2014/main" id="{CE95DEBD-219F-4E4F-ADA7-6B6C4E19F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22342"/>
          <a:stretch/>
        </p:blipFill>
        <p:spPr bwMode="auto">
          <a:xfrm>
            <a:off x="6880305" y="1093015"/>
            <a:ext cx="4340023" cy="403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54BD0-96BC-4B29-A1D5-7479FA5BCFC4}"/>
              </a:ext>
            </a:extLst>
          </p:cNvPr>
          <p:cNvSpPr txBox="1">
            <a:spLocks/>
          </p:cNvSpPr>
          <p:nvPr/>
        </p:nvSpPr>
        <p:spPr>
          <a:xfrm>
            <a:off x="7855730" y="5402323"/>
            <a:ext cx="2944895" cy="670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32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Οκταβιανός</a:t>
            </a:r>
          </a:p>
        </p:txBody>
      </p:sp>
    </p:spTree>
    <p:extLst>
      <p:ext uri="{BB962C8B-B14F-4D97-AF65-F5344CB8AC3E}">
        <p14:creationId xmlns:p14="http://schemas.microsoft.com/office/powerpoint/2010/main" val="354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4736" y="-150098"/>
            <a:ext cx="13926424" cy="116542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Συνδεσμοι</a:t>
            </a:r>
            <a:r>
              <a:rPr 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–</a:t>
            </a:r>
            <a:r>
              <a:rPr 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 προθεσ</a:t>
            </a:r>
            <a:r>
              <a:rPr lang="en-US" sz="32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ei</a:t>
            </a:r>
            <a:r>
              <a:rPr lang="el-G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σ</a:t>
            </a: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αντωνυμιεσ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– </a:t>
            </a:r>
            <a:r>
              <a:rPr lang="el-G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επιρρηματα</a:t>
            </a:r>
            <a:endParaRPr lang="el-GR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2B5B1-CE1D-4145-817D-1F2F2266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6776" y="-4291782"/>
            <a:ext cx="6538452" cy="162035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C8A0DD-5564-4E87-ACB8-9BD6BCEE0C04}"/>
              </a:ext>
            </a:extLst>
          </p:cNvPr>
          <p:cNvSpPr txBox="1">
            <a:spLocks/>
          </p:cNvSpPr>
          <p:nvPr/>
        </p:nvSpPr>
        <p:spPr>
          <a:xfrm>
            <a:off x="412956" y="931756"/>
            <a:ext cx="11468361" cy="582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4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6600"/>
                </a:solidFill>
              </a:rPr>
              <a:t>Post</a:t>
            </a:r>
            <a:r>
              <a:rPr lang="en-US" dirty="0">
                <a:solidFill>
                  <a:schemeClr val="bg1"/>
                </a:solidFill>
              </a:rPr>
              <a:t> bellum </a:t>
            </a:r>
            <a:r>
              <a:rPr lang="en-US" dirty="0" err="1">
                <a:solidFill>
                  <a:schemeClr val="bg1"/>
                </a:solidFill>
              </a:rPr>
              <a:t>Actiacum</a:t>
            </a:r>
            <a:r>
              <a:rPr lang="en-US" dirty="0">
                <a:solidFill>
                  <a:schemeClr val="bg1"/>
                </a:solidFill>
              </a:rPr>
              <a:t> Cassius </a:t>
            </a:r>
            <a:r>
              <a:rPr lang="en-US" dirty="0" err="1">
                <a:solidFill>
                  <a:schemeClr val="bg1"/>
                </a:solidFill>
              </a:rPr>
              <a:t>Parmensis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qui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exercitu</a:t>
            </a:r>
            <a:r>
              <a:rPr lang="en-US" dirty="0">
                <a:solidFill>
                  <a:schemeClr val="bg1"/>
                </a:solidFill>
              </a:rPr>
              <a:t> M. </a:t>
            </a:r>
            <a:r>
              <a:rPr lang="en-US" dirty="0" err="1">
                <a:solidFill>
                  <a:schemeClr val="bg1"/>
                </a:solidFill>
              </a:rPr>
              <a:t>Antōnii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fuerat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Athēnas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confūgit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vix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sollicitum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dederat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cum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repente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apparuit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ei</a:t>
            </a:r>
            <a:r>
              <a:rPr lang="en-US" dirty="0">
                <a:solidFill>
                  <a:schemeClr val="bg1"/>
                </a:solidFill>
              </a:rPr>
              <a:t> species </a:t>
            </a:r>
            <a:r>
              <a:rPr lang="en-US" dirty="0" err="1">
                <a:solidFill>
                  <a:schemeClr val="bg1"/>
                </a:solidFill>
              </a:rPr>
              <a:t>horrenda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Existimāvit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ad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venīre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hominem </a:t>
            </a:r>
            <a:r>
              <a:rPr lang="en-US" dirty="0" err="1">
                <a:solidFill>
                  <a:schemeClr val="bg1"/>
                </a:solidFill>
              </a:rPr>
              <a:t>ingentis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magnitudinis</a:t>
            </a:r>
            <a:r>
              <a:rPr lang="en-US" dirty="0">
                <a:solidFill>
                  <a:schemeClr val="bg1"/>
                </a:solidFill>
              </a:rPr>
              <a:t> et facie </a:t>
            </a:r>
            <a:r>
              <a:rPr lang="en-US" dirty="0" err="1">
                <a:solidFill>
                  <a:schemeClr val="bg1"/>
                </a:solidFill>
              </a:rPr>
              <a:t>squalidā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similem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effigiēi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mortui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simul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aspexit</a:t>
            </a:r>
            <a:r>
              <a:rPr lang="en-US" dirty="0">
                <a:solidFill>
                  <a:schemeClr val="bg1"/>
                </a:solidFill>
              </a:rPr>
              <a:t> Cassius, </a:t>
            </a:r>
            <a:r>
              <a:rPr lang="en-US" dirty="0" err="1">
                <a:solidFill>
                  <a:schemeClr val="bg1"/>
                </a:solidFill>
              </a:rPr>
              <a:t>timōrem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concēpit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nomenque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eius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audīre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cupīvit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Respondit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ille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Orcum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Tum</a:t>
            </a:r>
            <a:r>
              <a:rPr lang="en-US" dirty="0">
                <a:solidFill>
                  <a:schemeClr val="bg1"/>
                </a:solidFill>
              </a:rPr>
              <a:t> terror </a:t>
            </a:r>
            <a:r>
              <a:rPr lang="en-US" dirty="0" err="1">
                <a:solidFill>
                  <a:schemeClr val="bg1"/>
                </a:solidFill>
              </a:rPr>
              <a:t>Cassium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concussit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b="1" dirty="0">
                <a:solidFill>
                  <a:srgbClr val="FF6600"/>
                </a:solidFill>
              </a:rPr>
              <a:t>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excitāvit</a:t>
            </a:r>
            <a:r>
              <a:rPr lang="en-US" dirty="0">
                <a:solidFill>
                  <a:schemeClr val="bg1"/>
                </a:solidFill>
              </a:rPr>
              <a:t>. Cassius servos </a:t>
            </a:r>
            <a:r>
              <a:rPr lang="en-US" dirty="0" err="1">
                <a:solidFill>
                  <a:schemeClr val="bg1"/>
                </a:solidFill>
              </a:rPr>
              <a:t>inclamāvit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b="1" dirty="0">
                <a:solidFill>
                  <a:srgbClr val="FF6600"/>
                </a:solidFill>
              </a:rPr>
              <a:t>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interrogāvit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Illi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neminem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viderant</a:t>
            </a:r>
            <a:r>
              <a:rPr lang="en-US" dirty="0">
                <a:solidFill>
                  <a:schemeClr val="bg1"/>
                </a:solidFill>
              </a:rPr>
              <a:t>. Cassius iterum se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eandem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speciem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somniāvit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Paucis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diēbus</a:t>
            </a:r>
            <a:r>
              <a:rPr lang="en-US" dirty="0">
                <a:solidFill>
                  <a:schemeClr val="bg1"/>
                </a:solidFill>
              </a:rPr>
              <a:t> res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ipsa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fidem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confirmāvit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rgbClr val="7030A0"/>
                </a:solidFill>
              </a:rPr>
              <a:t>Nam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Octaviānus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supplicio</a:t>
            </a:r>
            <a:r>
              <a:rPr lang="en-US" dirty="0">
                <a:solidFill>
                  <a:schemeClr val="bg1"/>
                </a:solidFill>
              </a:rPr>
              <a:t> capitis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adfēcit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2703483-F237-443E-9944-38BD1ED2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/>
        </p:blipFill>
        <p:spPr bwMode="auto">
          <a:xfrm>
            <a:off x="0" y="1560028"/>
            <a:ext cx="683168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660515" y="132080"/>
            <a:ext cx="5460366" cy="5165892"/>
          </a:xfrm>
          <a:prstGeom prst="wedgeEllipseCallout">
            <a:avLst>
              <a:gd name="adj1" fmla="val -57764"/>
              <a:gd name="adj2" fmla="val 45782"/>
            </a:avLst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l-GR" sz="3600" b="1" dirty="0">
              <a:solidFill>
                <a:srgbClr val="C00000"/>
              </a:solidFill>
            </a:endParaRP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 </a:t>
            </a:r>
            <a:endParaRPr lang="el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6E0B-5721-4ED7-BA90-DBC405E3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69" y="1362855"/>
            <a:ext cx="1777899" cy="1422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9EA9B-AF4A-411F-9DA1-0531A48A59A9}"/>
              </a:ext>
            </a:extLst>
          </p:cNvPr>
          <p:cNvSpPr txBox="1"/>
          <p:nvPr/>
        </p:nvSpPr>
        <p:spPr>
          <a:xfrm>
            <a:off x="6955797" y="725980"/>
            <a:ext cx="465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Ε΄ ΚΛΙΣΗ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D2FE1-08AA-4308-ABAA-AF0AB7746D24}"/>
              </a:ext>
            </a:extLst>
          </p:cNvPr>
          <p:cNvSpPr txBox="1"/>
          <p:nvPr/>
        </p:nvSpPr>
        <p:spPr>
          <a:xfrm>
            <a:off x="7323138" y="2632774"/>
            <a:ext cx="4135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Θηλυκά</a:t>
            </a:r>
          </a:p>
          <a:p>
            <a:pPr algn="ctr"/>
            <a:r>
              <a:rPr lang="el-G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Κατάληξη: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endParaRPr lang="el-G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439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1241" y="-4455160"/>
            <a:ext cx="7112000" cy="157988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936" y="1475386"/>
            <a:ext cx="2068195" cy="4787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4A3875-2BD9-4180-BE6C-4A7593BB4A1A}"/>
              </a:ext>
            </a:extLst>
          </p:cNvPr>
          <p:cNvSpPr txBox="1">
            <a:spLocks/>
          </p:cNvSpPr>
          <p:nvPr/>
        </p:nvSpPr>
        <p:spPr>
          <a:xfrm>
            <a:off x="3629987" y="1448899"/>
            <a:ext cx="3484880" cy="505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200216" y="546099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3340427" y="630153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9BC7525-1698-4D26-8440-0CA43422C953}"/>
              </a:ext>
            </a:extLst>
          </p:cNvPr>
          <p:cNvSpPr txBox="1">
            <a:spLocks/>
          </p:cNvSpPr>
          <p:nvPr/>
        </p:nvSpPr>
        <p:spPr>
          <a:xfrm>
            <a:off x="275590" y="1564640"/>
            <a:ext cx="3687445" cy="4698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Δοτ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Κλητ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</a:t>
            </a:r>
            <a:endParaRPr lang="en-US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D8A2-632E-4C16-9BB0-94FB06466701}"/>
              </a:ext>
            </a:extLst>
          </p:cNvPr>
          <p:cNvSpPr txBox="1"/>
          <p:nvPr/>
        </p:nvSpPr>
        <p:spPr>
          <a:xfrm>
            <a:off x="7729612" y="538215"/>
            <a:ext cx="262128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μέρα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ay and night aren't equal length on an equinox — here's why">
            <a:extLst>
              <a:ext uri="{FF2B5EF4-FFF2-40B4-BE49-F238E27FC236}">
                <a16:creationId xmlns:a16="http://schemas.microsoft.com/office/drawing/2014/main" id="{E55EC088-921E-47F4-B12C-303E44A17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9"/>
          <a:stretch/>
        </p:blipFill>
        <p:spPr bwMode="auto">
          <a:xfrm>
            <a:off x="6414199" y="1432756"/>
            <a:ext cx="4912929" cy="479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295" y="-3993156"/>
            <a:ext cx="6757586" cy="1494472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079" y="1482099"/>
            <a:ext cx="183050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4A3875-2BD9-4180-BE6C-4A7593BB4A1A}"/>
              </a:ext>
            </a:extLst>
          </p:cNvPr>
          <p:cNvSpPr txBox="1">
            <a:spLocks/>
          </p:cNvSpPr>
          <p:nvPr/>
        </p:nvSpPr>
        <p:spPr>
          <a:xfrm>
            <a:off x="4388097" y="1407016"/>
            <a:ext cx="3484880" cy="505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2164081" y="595827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4331082" y="688199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9BC7525-1698-4D26-8440-0CA43422C953}"/>
              </a:ext>
            </a:extLst>
          </p:cNvPr>
          <p:cNvSpPr txBox="1">
            <a:spLocks/>
          </p:cNvSpPr>
          <p:nvPr/>
        </p:nvSpPr>
        <p:spPr>
          <a:xfrm>
            <a:off x="880554" y="1400942"/>
            <a:ext cx="1533525" cy="481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Δοτ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Κλητ</a:t>
            </a:r>
          </a:p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D8A2-632E-4C16-9BB0-94FB06466701}"/>
              </a:ext>
            </a:extLst>
          </p:cNvPr>
          <p:cNvSpPr txBox="1"/>
          <p:nvPr/>
        </p:nvSpPr>
        <p:spPr>
          <a:xfrm>
            <a:off x="8578654" y="580268"/>
            <a:ext cx="262128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effectLst>
            <a:outerShdw blurRad="127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πράγμα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Αν ένα πράγμα σε στεναχωρεί, βρες δύο που να σε ευχαριστούν. | Funny greek  quotes, Love life quotes, Greek quotes">
            <a:extLst>
              <a:ext uri="{FF2B5EF4-FFF2-40B4-BE49-F238E27FC236}">
                <a16:creationId xmlns:a16="http://schemas.microsoft.com/office/drawing/2014/main" id="{44633C60-7514-4A2F-A0FF-70C19146D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61" b="19802"/>
          <a:stretch/>
        </p:blipFill>
        <p:spPr bwMode="auto">
          <a:xfrm>
            <a:off x="6641784" y="3720799"/>
            <a:ext cx="3718802" cy="238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bject Podcast - Australian Design Centre">
            <a:extLst>
              <a:ext uri="{FF2B5EF4-FFF2-40B4-BE49-F238E27FC236}">
                <a16:creationId xmlns:a16="http://schemas.microsoft.com/office/drawing/2014/main" id="{8D963319-B51D-48E7-85CD-65F0EF69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86"/>
          <a:stretch/>
        </p:blipFill>
        <p:spPr bwMode="auto">
          <a:xfrm rot="799647">
            <a:off x="8363918" y="1640558"/>
            <a:ext cx="3050753" cy="223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6842" y="-4427723"/>
            <a:ext cx="7177039" cy="15788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7236540" y="358057"/>
            <a:ext cx="45031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μαρτυρίες των Ρωμαίων συγγραφέων μας πείθουν ότι τα </a:t>
            </a:r>
            <a:r>
              <a:rPr lang="el-GR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όνειρα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η </a:t>
            </a:r>
            <a:r>
              <a:rPr lang="el-GR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ονειρομαντεία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ενώ δεν είχαν επίσημη θέση στη ρωμαϊκή θρησκεία, έπαιζαν εντούτοις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σημαντικό ρόλο στη ζωή των Ρωμαίων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indent="457200" algn="just"/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Χαρακτηριστική είναι η περίπτωση του αυτοκράτορα </a:t>
            </a:r>
            <a:r>
              <a:rPr lang="el-GR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Αυγούστου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μια φορά το χρόνο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έκανε τον επαίτη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στους δρόμους της Ρώμης υπακούοντας σε ένα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όνειρο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AutoShape 2" descr="Sobre el historiador romano Livio">
            <a:extLst>
              <a:ext uri="{FF2B5EF4-FFF2-40B4-BE49-F238E27FC236}">
                <a16:creationId xmlns:a16="http://schemas.microsoft.com/office/drawing/2014/main" id="{FE81B45B-EA17-4726-82F5-C85EC640B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Τίτος Λίβιος - Βικιπαίδεια">
            <a:extLst>
              <a:ext uri="{FF2B5EF4-FFF2-40B4-BE49-F238E27FC236}">
                <a16:creationId xmlns:a16="http://schemas.microsoft.com/office/drawing/2014/main" id="{01AC3917-6A57-470A-A8AA-FE787DD78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8" name="Picture 4" descr="Ύπνος (μυθολογία) - Βικιπαίδεια">
            <a:extLst>
              <a:ext uri="{FF2B5EF4-FFF2-40B4-BE49-F238E27FC236}">
                <a16:creationId xmlns:a16="http://schemas.microsoft.com/office/drawing/2014/main" id="{917B33FC-C96B-4087-993B-3E3D4D89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9" y="738019"/>
            <a:ext cx="6807224" cy="538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 b="22171"/>
          <a:stretch/>
        </p:blipFill>
        <p:spPr>
          <a:xfrm>
            <a:off x="0" y="2803065"/>
            <a:ext cx="4958080" cy="405493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4582160" y="89206"/>
            <a:ext cx="7437120" cy="3472838"/>
          </a:xfrm>
          <a:prstGeom prst="wedgeEllipseCallout">
            <a:avLst>
              <a:gd name="adj1" fmla="val -51378"/>
              <a:gd name="adj2" fmla="val 520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Πάμε τώρα </a:t>
            </a:r>
          </a:p>
          <a:p>
            <a:pPr algn="ctr"/>
            <a:r>
              <a:rPr lang="el-GR" sz="3600" b="1" dirty="0"/>
              <a:t>στα Ρήματα;</a:t>
            </a:r>
          </a:p>
          <a:p>
            <a:pPr algn="ctr"/>
            <a:r>
              <a:rPr lang="el-GR" sz="4800" b="1" dirty="0">
                <a:solidFill>
                  <a:srgbClr val="990033"/>
                </a:solidFill>
              </a:rPr>
              <a:t>ΣΥΝΤΕΛΕΣΜΕΝΟΣ ΜΕΛΛΩΝ!</a:t>
            </a:r>
          </a:p>
        </p:txBody>
      </p:sp>
    </p:spTree>
    <p:extLst>
      <p:ext uri="{BB962C8B-B14F-4D97-AF65-F5344CB8AC3E}">
        <p14:creationId xmlns:p14="http://schemas.microsoft.com/office/powerpoint/2010/main" val="35945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3043" y="-4104642"/>
            <a:ext cx="6939276" cy="1514856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001" y="1725189"/>
            <a:ext cx="4158096" cy="469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</a:t>
            </a:r>
            <a:endParaRPr lang="el-GR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7477124" y="466596"/>
            <a:ext cx="4219575" cy="111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=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αγαπώ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=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καταστρέφω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823700" y="1691599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FCF14572-741B-49C5-8234-CC248A91EF2B}"/>
              </a:ext>
            </a:extLst>
          </p:cNvPr>
          <p:cNvSpPr txBox="1">
            <a:spLocks/>
          </p:cNvSpPr>
          <p:nvPr/>
        </p:nvSpPr>
        <p:spPr>
          <a:xfrm>
            <a:off x="1104899" y="703072"/>
            <a:ext cx="6524625" cy="59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ΣΥΝΤΕΛΕΣΜΕΝΟΣ ΜΕΛΛΩΝ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8FF199-02F2-4276-8788-1E1BAF1FE39E}"/>
              </a:ext>
            </a:extLst>
          </p:cNvPr>
          <p:cNvSpPr txBox="1">
            <a:spLocks/>
          </p:cNvSpPr>
          <p:nvPr/>
        </p:nvSpPr>
        <p:spPr>
          <a:xfrm>
            <a:off x="7069097" y="1706799"/>
            <a:ext cx="3978487" cy="469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8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8890" y="-3823865"/>
            <a:ext cx="6757586" cy="1440531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363" y="1565083"/>
            <a:ext cx="4158096" cy="469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7337213" y="353190"/>
            <a:ext cx="3535326" cy="111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=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διαβάζω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 </a:t>
            </a:r>
            <a:r>
              <a:rPr lang="el-GR" sz="3200" dirty="0">
                <a:solidFill>
                  <a:schemeClr val="bg1"/>
                </a:solidFill>
              </a:rPr>
              <a:t>=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ακούω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319462" y="1581149"/>
            <a:ext cx="2621280" cy="419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FCF14572-741B-49C5-8234-CC248A91EF2B}"/>
              </a:ext>
            </a:extLst>
          </p:cNvPr>
          <p:cNvSpPr txBox="1">
            <a:spLocks/>
          </p:cNvSpPr>
          <p:nvPr/>
        </p:nvSpPr>
        <p:spPr>
          <a:xfrm>
            <a:off x="314325" y="660192"/>
            <a:ext cx="6238875" cy="59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ΣΥΝΤΕΛΕΣΜΕΝΟΣ ΜΕΛΛΩΝ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B8FF199-02F2-4276-8788-1E1BAF1FE39E}"/>
              </a:ext>
            </a:extLst>
          </p:cNvPr>
          <p:cNvSpPr txBox="1">
            <a:spLocks/>
          </p:cNvSpPr>
          <p:nvPr/>
        </p:nvSpPr>
        <p:spPr>
          <a:xfrm>
            <a:off x="7251488" y="1565082"/>
            <a:ext cx="3978487" cy="469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audiv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1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0636" y="-4524068"/>
            <a:ext cx="7128387" cy="1599954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2" y="1920027"/>
            <a:ext cx="3839295" cy="4699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eritis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2192594" y="1275718"/>
            <a:ext cx="4277031" cy="715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</a:t>
            </a:r>
            <a:r>
              <a:rPr lang="el-GR" sz="3200" dirty="0">
                <a:solidFill>
                  <a:schemeClr val="bg1"/>
                </a:solidFill>
              </a:rPr>
              <a:t>=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είμαι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781452" y="1928320"/>
            <a:ext cx="2621280" cy="419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FCF14572-741B-49C5-8234-CC248A91EF2B}"/>
              </a:ext>
            </a:extLst>
          </p:cNvPr>
          <p:cNvSpPr txBox="1">
            <a:spLocks/>
          </p:cNvSpPr>
          <p:nvPr/>
        </p:nvSpPr>
        <p:spPr>
          <a:xfrm>
            <a:off x="781452" y="574532"/>
            <a:ext cx="6591299" cy="59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ΣΥΝΤΕΛΕΣΜΕΝΟΣ ΜΕΛΛΩΝ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go Sum - Single by Proyecto 67 | Spotify">
            <a:extLst>
              <a:ext uri="{FF2B5EF4-FFF2-40B4-BE49-F238E27FC236}">
                <a16:creationId xmlns:a16="http://schemas.microsoft.com/office/drawing/2014/main" id="{F67FE7C7-8771-40BC-8B20-51B620A13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09" b="33991"/>
          <a:stretch/>
        </p:blipFill>
        <p:spPr bwMode="auto">
          <a:xfrm>
            <a:off x="7173131" y="382203"/>
            <a:ext cx="3717113" cy="176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go Sum Via">
            <a:extLst>
              <a:ext uri="{FF2B5EF4-FFF2-40B4-BE49-F238E27FC236}">
                <a16:creationId xmlns:a16="http://schemas.microsoft.com/office/drawing/2014/main" id="{135A62B4-9D3C-494D-911B-D2DE6609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66" y="2553282"/>
            <a:ext cx="3922515" cy="392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5428" r="13053"/>
          <a:stretch/>
        </p:blipFill>
        <p:spPr>
          <a:xfrm>
            <a:off x="238124" y="1595120"/>
            <a:ext cx="5902409" cy="502269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858000" y="530225"/>
            <a:ext cx="5181600" cy="4351338"/>
          </a:xfrm>
          <a:prstGeom prst="wedgeEllipseCallout">
            <a:avLst>
              <a:gd name="adj1" fmla="val -105357"/>
              <a:gd name="adj2" fmla="val 25451"/>
            </a:avLst>
          </a:prstGeom>
          <a:solidFill>
            <a:srgbClr val="A9FF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Κι ήρθε η ώρα για λίγη </a:t>
            </a:r>
            <a:r>
              <a:rPr lang="el-GR" sz="4800" b="1" dirty="0">
                <a:solidFill>
                  <a:srgbClr val="990033"/>
                </a:solidFill>
              </a:rPr>
              <a:t>ετυμολογία!</a:t>
            </a:r>
          </a:p>
        </p:txBody>
      </p:sp>
    </p:spTree>
    <p:extLst>
      <p:ext uri="{BB962C8B-B14F-4D97-AF65-F5344CB8AC3E}">
        <p14:creationId xmlns:p14="http://schemas.microsoft.com/office/powerpoint/2010/main" val="19856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1591" y="-4542279"/>
            <a:ext cx="6993611" cy="1616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94" y="249065"/>
            <a:ext cx="10515600" cy="776397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ετυμολογια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287" y="3943111"/>
            <a:ext cx="5026833" cy="92823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somnabulism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υπνοβασία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2824278" y="3892239"/>
            <a:ext cx="3636855" cy="776397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somnio</a:t>
            </a:r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somnus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570693" y="1952275"/>
            <a:ext cx="222470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confugio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6781096" y="2065096"/>
            <a:ext cx="4918290" cy="68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fugitive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φυγάς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678460" y="4851860"/>
            <a:ext cx="2044829" cy="776397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animus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15B5BF-0C17-4D70-A970-78F1731DB44E}"/>
              </a:ext>
            </a:extLst>
          </p:cNvPr>
          <p:cNvSpPr txBox="1">
            <a:spLocks/>
          </p:cNvSpPr>
          <p:nvPr/>
        </p:nvSpPr>
        <p:spPr>
          <a:xfrm>
            <a:off x="553260" y="5539223"/>
            <a:ext cx="1732740" cy="641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άνεμος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6841571" y="5930076"/>
            <a:ext cx="5150007" cy="59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εμφανίζομαι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466405" y="1058125"/>
            <a:ext cx="2292277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804276" y="1082703"/>
            <a:ext cx="23601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601266" y="1056045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058397" y="209143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5960160" y="299183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223883" y="510399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F42764-3D46-40E0-AF3E-414B93118E7D}"/>
              </a:ext>
            </a:extLst>
          </p:cNvPr>
          <p:cNvSpPr/>
          <p:nvPr/>
        </p:nvSpPr>
        <p:spPr>
          <a:xfrm rot="10800000">
            <a:off x="2079831" y="554909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B9DF29B-2A0F-4071-A310-0B4B45C51DB7}"/>
              </a:ext>
            </a:extLst>
          </p:cNvPr>
          <p:cNvSpPr txBox="1">
            <a:spLocks/>
          </p:cNvSpPr>
          <p:nvPr/>
        </p:nvSpPr>
        <p:spPr>
          <a:xfrm>
            <a:off x="157099" y="4046965"/>
            <a:ext cx="2090691" cy="69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ὕπνος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442F772-FD09-4133-AEAB-440BA816384A}"/>
              </a:ext>
            </a:extLst>
          </p:cNvPr>
          <p:cNvSpPr txBox="1">
            <a:spLocks/>
          </p:cNvSpPr>
          <p:nvPr/>
        </p:nvSpPr>
        <p:spPr>
          <a:xfrm>
            <a:off x="3570693" y="2938635"/>
            <a:ext cx="222470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sollicitus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EEF0DCB-01F1-4EE7-8337-A454FDD53542}"/>
              </a:ext>
            </a:extLst>
          </p:cNvPr>
          <p:cNvSpPr txBox="1">
            <a:spLocks/>
          </p:cNvSpPr>
          <p:nvPr/>
        </p:nvSpPr>
        <p:spPr>
          <a:xfrm>
            <a:off x="6715640" y="2729953"/>
            <a:ext cx="5740968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solicitous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αναστατωμένος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E826C65-69C0-4FDF-ABC1-7530F7114C4F}"/>
              </a:ext>
            </a:extLst>
          </p:cNvPr>
          <p:cNvSpPr/>
          <p:nvPr/>
        </p:nvSpPr>
        <p:spPr>
          <a:xfrm rot="10800000">
            <a:off x="1967576" y="404696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2F6D9A9-C593-4EB1-AF3D-788BCE847556}"/>
              </a:ext>
            </a:extLst>
          </p:cNvPr>
          <p:cNvSpPr/>
          <p:nvPr/>
        </p:nvSpPr>
        <p:spPr>
          <a:xfrm>
            <a:off x="6734808" y="410401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6DA139E-2F1B-404E-9A7A-996193444D6F}"/>
              </a:ext>
            </a:extLst>
          </p:cNvPr>
          <p:cNvSpPr txBox="1">
            <a:spLocks/>
          </p:cNvSpPr>
          <p:nvPr/>
        </p:nvSpPr>
        <p:spPr>
          <a:xfrm>
            <a:off x="253343" y="1881066"/>
            <a:ext cx="2502899" cy="1168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καταφεύγω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καταφύγιο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C83B509-923B-41E7-B11D-72D1B4FCD896}"/>
              </a:ext>
            </a:extLst>
          </p:cNvPr>
          <p:cNvSpPr/>
          <p:nvPr/>
        </p:nvSpPr>
        <p:spPr>
          <a:xfrm rot="10800000">
            <a:off x="2643988" y="213407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6B78F55-306F-418C-8557-203B394DB0B0}"/>
              </a:ext>
            </a:extLst>
          </p:cNvPr>
          <p:cNvSpPr txBox="1">
            <a:spLocks/>
          </p:cNvSpPr>
          <p:nvPr/>
        </p:nvSpPr>
        <p:spPr>
          <a:xfrm>
            <a:off x="3589495" y="5811481"/>
            <a:ext cx="2294155" cy="776397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appareo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C233EA8-F304-4270-91A7-2D2027F053BF}"/>
              </a:ext>
            </a:extLst>
          </p:cNvPr>
          <p:cNvSpPr/>
          <p:nvPr/>
        </p:nvSpPr>
        <p:spPr>
          <a:xfrm>
            <a:off x="6122928" y="595858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6362B73-7100-409E-88F0-5EF3A7F35D80}"/>
              </a:ext>
            </a:extLst>
          </p:cNvPr>
          <p:cNvSpPr txBox="1">
            <a:spLocks/>
          </p:cNvSpPr>
          <p:nvPr/>
        </p:nvSpPr>
        <p:spPr>
          <a:xfrm>
            <a:off x="7069878" y="4840174"/>
            <a:ext cx="4548106" cy="896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ψυχή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καρτούν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9" grpId="0" uiExpand="1" build="p"/>
      <p:bldP spid="11" grpId="0" animBg="1"/>
      <p:bldP spid="12" grpId="0" build="p"/>
      <p:bldP spid="13" grpId="0" uiExpand="1" build="p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4" grpId="0" animBg="1"/>
      <p:bldP spid="28" grpId="0" build="p"/>
      <p:bldP spid="31" grpId="0" animBg="1"/>
      <p:bldP spid="32" grpId="0" uiExpand="1" build="p"/>
      <p:bldP spid="33" grpId="0" animBg="1"/>
      <p:bldP spid="34" grpId="0" animBg="1"/>
      <p:bldP spid="26" grpId="0" build="p"/>
      <p:bldP spid="27" grpId="0" animBg="1"/>
      <p:bldP spid="25" grpId="0" animBg="1"/>
      <p:bldP spid="29" grpId="0" animBg="1"/>
      <p:bldP spid="3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5566" y="-4615292"/>
            <a:ext cx="7223333" cy="162271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200658" y="1502259"/>
            <a:ext cx="231524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adspecio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009969" y="2497685"/>
            <a:ext cx="260071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horrendus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419905" y="3406981"/>
            <a:ext cx="201244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existimo</a:t>
            </a:r>
            <a:endParaRPr lang="el-GR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460934" y="4319514"/>
            <a:ext cx="193038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330123" y="51370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460803" y="536437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478059" y="501439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5682517" y="163335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5747041" y="349827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5579123" y="445874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329581" y="4241426"/>
            <a:ext cx="5372103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άνθρωπος,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humanity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ανθρωπότητα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525548" y="1403837"/>
            <a:ext cx="3864717" cy="1023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ειδικός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άποψη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6525548" y="2540696"/>
            <a:ext cx="4879705" cy="677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horrible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φριχτός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413823" y="3504958"/>
            <a:ext cx="4832076" cy="522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εκτίμηση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BE7B26D-7DE8-4684-9A35-1B6BD3C8FAB2}"/>
              </a:ext>
            </a:extLst>
          </p:cNvPr>
          <p:cNvSpPr txBox="1">
            <a:spLocks/>
          </p:cNvSpPr>
          <p:nvPr/>
        </p:nvSpPr>
        <p:spPr>
          <a:xfrm>
            <a:off x="379918" y="1599522"/>
            <a:ext cx="2201198" cy="633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σκέπτομαι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66F3C02-B8AB-4A44-9FF6-D9500400A6DC}"/>
              </a:ext>
            </a:extLst>
          </p:cNvPr>
          <p:cNvSpPr/>
          <p:nvPr/>
        </p:nvSpPr>
        <p:spPr>
          <a:xfrm rot="10800000">
            <a:off x="2452379" y="162158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5682517" y="258509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500DFD7-CE93-49CF-9881-DA595075F2C9}"/>
              </a:ext>
            </a:extLst>
          </p:cNvPr>
          <p:cNvSpPr/>
          <p:nvPr/>
        </p:nvSpPr>
        <p:spPr>
          <a:xfrm rot="10800000">
            <a:off x="2655741" y="442700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CECBFDB-4E81-43D4-84E1-8CA84A4182B3}"/>
              </a:ext>
            </a:extLst>
          </p:cNvPr>
          <p:cNvSpPr txBox="1">
            <a:spLocks/>
          </p:cNvSpPr>
          <p:nvPr/>
        </p:nvSpPr>
        <p:spPr>
          <a:xfrm>
            <a:off x="294943" y="4191760"/>
            <a:ext cx="2336800" cy="137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ουμανισμός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ουμαννιστής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EE8E79E-AC3D-4F84-ACB4-7648ED5EACEE}"/>
              </a:ext>
            </a:extLst>
          </p:cNvPr>
          <p:cNvSpPr txBox="1">
            <a:spLocks/>
          </p:cNvSpPr>
          <p:nvPr/>
        </p:nvSpPr>
        <p:spPr>
          <a:xfrm>
            <a:off x="3370186" y="5224644"/>
            <a:ext cx="2566281" cy="1379839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magnitudo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 magnus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279E726-8780-427C-BE52-AE37B772123A}"/>
              </a:ext>
            </a:extLst>
          </p:cNvPr>
          <p:cNvSpPr/>
          <p:nvPr/>
        </p:nvSpPr>
        <p:spPr>
          <a:xfrm rot="10800000">
            <a:off x="2638866" y="577278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E5260CF-C522-4A15-BBB2-9B919541D9A3}"/>
              </a:ext>
            </a:extLst>
          </p:cNvPr>
          <p:cNvSpPr txBox="1">
            <a:spLocks/>
          </p:cNvSpPr>
          <p:nvPr/>
        </p:nvSpPr>
        <p:spPr>
          <a:xfrm>
            <a:off x="52464" y="5360979"/>
            <a:ext cx="2777449" cy="1379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μέγας, μεγαλείο, μεγαλοπρεπής,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μεγαθήριο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C14D23D-507F-40CB-9F73-DF8EE19893C2}"/>
              </a:ext>
            </a:extLst>
          </p:cNvPr>
          <p:cNvSpPr txBox="1">
            <a:spLocks/>
          </p:cNvSpPr>
          <p:nvPr/>
        </p:nvSpPr>
        <p:spPr>
          <a:xfrm>
            <a:off x="6667787" y="5499126"/>
            <a:ext cx="5379225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magnitude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μεγαλείο, 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magnificent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σπουδαίος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70CB0CB-1E3E-4CF8-8453-D250C0C0EC49}"/>
              </a:ext>
            </a:extLst>
          </p:cNvPr>
          <p:cNvSpPr/>
          <p:nvPr/>
        </p:nvSpPr>
        <p:spPr>
          <a:xfrm>
            <a:off x="5991376" y="575728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28" grpId="0" build="p"/>
      <p:bldP spid="32" grpId="0" animBg="1"/>
      <p:bldP spid="33" grpId="0" animBg="1"/>
      <p:bldP spid="25" grpId="0" animBg="1"/>
      <p:bldP spid="35" grpId="0" build="p"/>
      <p:bldP spid="36" grpId="0" animBg="1"/>
      <p:bldP spid="37" grpId="0" animBg="1"/>
      <p:bldP spid="38" grpId="0" build="p"/>
      <p:bldP spid="39" grpId="0" uiExpand="1" build="p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3386" y="-4286595"/>
            <a:ext cx="7188402" cy="1562005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4121126" y="1251279"/>
            <a:ext cx="1645967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347729" y="2302222"/>
            <a:ext cx="2789755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squalidus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962928" y="3390954"/>
            <a:ext cx="1878367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similis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4103289" y="4507024"/>
            <a:ext cx="2017327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effigies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54292" y="42748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082428" y="454803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841850" y="406189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059459" y="139811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059459" y="352972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270318" y="4627312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7044478" y="4571284"/>
            <a:ext cx="5102090" cy="5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effigy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ομοίωμα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870811" y="1138480"/>
            <a:ext cx="5815261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πρόσωπο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Faceless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απρόσωπος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6941163" y="2157350"/>
            <a:ext cx="5321187" cy="1059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squalid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ελεεινός,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                ρυπαρός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735870" y="3292501"/>
            <a:ext cx="5633111" cy="111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simile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παρομοίωση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παρόμοιος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παρεμφερής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6270318" y="241955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0E76076-A370-459D-9047-4F423DBA80AC}"/>
              </a:ext>
            </a:extLst>
          </p:cNvPr>
          <p:cNvSpPr/>
          <p:nvPr/>
        </p:nvSpPr>
        <p:spPr>
          <a:xfrm rot="10800000">
            <a:off x="3170848" y="4614177"/>
            <a:ext cx="676411" cy="44943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D5B63C6-42EA-40C8-BEA8-4B50AF380C94}"/>
              </a:ext>
            </a:extLst>
          </p:cNvPr>
          <p:cNvSpPr txBox="1">
            <a:spLocks/>
          </p:cNvSpPr>
          <p:nvPr/>
        </p:nvSpPr>
        <p:spPr>
          <a:xfrm>
            <a:off x="989643" y="4613552"/>
            <a:ext cx="2336800" cy="51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φιγούρα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ABA045-A751-4924-A732-8812D09EB488}"/>
              </a:ext>
            </a:extLst>
          </p:cNvPr>
          <p:cNvSpPr txBox="1">
            <a:spLocks/>
          </p:cNvSpPr>
          <p:nvPr/>
        </p:nvSpPr>
        <p:spPr>
          <a:xfrm>
            <a:off x="3954292" y="5642410"/>
            <a:ext cx="217932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mortuus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79F4250-A167-45FB-817A-9A5520F6F67B}"/>
              </a:ext>
            </a:extLst>
          </p:cNvPr>
          <p:cNvSpPr/>
          <p:nvPr/>
        </p:nvSpPr>
        <p:spPr>
          <a:xfrm rot="10800000">
            <a:off x="3039531" y="572240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591E7F-718B-4B14-9454-3313FFB5E82C}"/>
              </a:ext>
            </a:extLst>
          </p:cNvPr>
          <p:cNvSpPr txBox="1">
            <a:spLocks/>
          </p:cNvSpPr>
          <p:nvPr/>
        </p:nvSpPr>
        <p:spPr>
          <a:xfrm>
            <a:off x="513794" y="5657303"/>
            <a:ext cx="3573153" cy="5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βροτός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63DBA13-D65A-44FE-870B-703197AAA28F}"/>
              </a:ext>
            </a:extLst>
          </p:cNvPr>
          <p:cNvSpPr/>
          <p:nvPr/>
        </p:nvSpPr>
        <p:spPr>
          <a:xfrm>
            <a:off x="6380739" y="580259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0AE7A67-8307-4D77-83BB-62012FA56384}"/>
              </a:ext>
            </a:extLst>
          </p:cNvPr>
          <p:cNvSpPr txBox="1">
            <a:spLocks/>
          </p:cNvSpPr>
          <p:nvPr/>
        </p:nvSpPr>
        <p:spPr>
          <a:xfrm>
            <a:off x="7148052" y="5590007"/>
            <a:ext cx="5008422" cy="821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mortal, mortality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θνητός, θνησιμότητα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234506A-BD44-4CEC-9262-A8BE686CB651}"/>
              </a:ext>
            </a:extLst>
          </p:cNvPr>
          <p:cNvSpPr/>
          <p:nvPr/>
        </p:nvSpPr>
        <p:spPr>
          <a:xfrm rot="10800000">
            <a:off x="3286517" y="143953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2591DA6-DF64-4655-B102-BB4FE69DF12F}"/>
              </a:ext>
            </a:extLst>
          </p:cNvPr>
          <p:cNvSpPr txBox="1">
            <a:spLocks/>
          </p:cNvSpPr>
          <p:nvPr/>
        </p:nvSpPr>
        <p:spPr>
          <a:xfrm>
            <a:off x="1812050" y="1416954"/>
            <a:ext cx="1535679" cy="52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φάτσα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B9B3F23-7CE4-4F74-AA82-FC45D5CE1195}"/>
              </a:ext>
            </a:extLst>
          </p:cNvPr>
          <p:cNvSpPr/>
          <p:nvPr/>
        </p:nvSpPr>
        <p:spPr>
          <a:xfrm rot="10800000">
            <a:off x="3141824" y="3475418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C695C13-4A65-40A1-A638-B583C4B020C7}"/>
              </a:ext>
            </a:extLst>
          </p:cNvPr>
          <p:cNvSpPr txBox="1">
            <a:spLocks/>
          </p:cNvSpPr>
          <p:nvPr/>
        </p:nvSpPr>
        <p:spPr>
          <a:xfrm>
            <a:off x="1481991" y="3416426"/>
            <a:ext cx="1920549" cy="486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ὅμοιος</a:t>
            </a:r>
          </a:p>
        </p:txBody>
      </p:sp>
    </p:spTree>
    <p:extLst>
      <p:ext uri="{BB962C8B-B14F-4D97-AF65-F5344CB8AC3E}">
        <p14:creationId xmlns:p14="http://schemas.microsoft.com/office/powerpoint/2010/main" val="5077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33" grpId="0" animBg="1"/>
      <p:bldP spid="21" grpId="0" animBg="1"/>
      <p:bldP spid="25" grpId="0" build="p"/>
      <p:bldP spid="28" grpId="0" animBg="1"/>
      <p:bldP spid="32" grpId="0" animBg="1"/>
      <p:bldP spid="34" grpId="0" build="p"/>
      <p:bldP spid="35" grpId="0" animBg="1"/>
      <p:bldP spid="36" grpId="0" uiExpand="1" build="p"/>
      <p:bldP spid="37" grpId="0" animBg="1"/>
      <p:bldP spid="38" grpId="0" build="p"/>
      <p:bldP spid="39" grpId="0" animBg="1"/>
      <p:bldP spid="4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8399" y="-4639027"/>
            <a:ext cx="7264091" cy="161360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2940541" y="1065845"/>
            <a:ext cx="1646158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timor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2970044" y="1927470"/>
            <a:ext cx="2202291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concipio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301759" y="2837487"/>
            <a:ext cx="145868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terror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2746193" y="3806724"/>
            <a:ext cx="233680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concutio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098098" y="230031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290257" y="26105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5641193" y="206020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4717749" y="119298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5030019" y="298340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E796280-5494-4A2A-972E-469EE383AE53}"/>
              </a:ext>
            </a:extLst>
          </p:cNvPr>
          <p:cNvSpPr/>
          <p:nvPr/>
        </p:nvSpPr>
        <p:spPr>
          <a:xfrm rot="10800000">
            <a:off x="2117004" y="203653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5201566" y="396412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040286" y="3932970"/>
            <a:ext cx="5462153" cy="70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concussion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διάσειση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5641193" y="1020764"/>
            <a:ext cx="6174624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timid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ντροπαλός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timidity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συστολή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5979796" y="1924341"/>
            <a:ext cx="5321187" cy="1059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conceive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συλλαμβάνω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concept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έννοια, σύλληψη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5823892" y="2903406"/>
            <a:ext cx="5921106" cy="593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terrorist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τρομοκράτης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5247210" y="207842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0E76076-A370-459D-9047-4F423DBA80AC}"/>
              </a:ext>
            </a:extLst>
          </p:cNvPr>
          <p:cNvSpPr/>
          <p:nvPr/>
        </p:nvSpPr>
        <p:spPr>
          <a:xfrm rot="10800000">
            <a:off x="2380949" y="298349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D5B63C6-42EA-40C8-BEA8-4B50AF380C94}"/>
              </a:ext>
            </a:extLst>
          </p:cNvPr>
          <p:cNvSpPr txBox="1">
            <a:spLocks/>
          </p:cNvSpPr>
          <p:nvPr/>
        </p:nvSpPr>
        <p:spPr>
          <a:xfrm>
            <a:off x="-14583" y="2730752"/>
            <a:ext cx="2336800" cy="123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τρόμος, τρομοκρατία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ABA045-A751-4924-A732-8812D09EB488}"/>
              </a:ext>
            </a:extLst>
          </p:cNvPr>
          <p:cNvSpPr txBox="1">
            <a:spLocks/>
          </p:cNvSpPr>
          <p:nvPr/>
        </p:nvSpPr>
        <p:spPr>
          <a:xfrm>
            <a:off x="2985405" y="4763365"/>
            <a:ext cx="209139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excito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63DBA13-D65A-44FE-870B-703197AAA28F}"/>
              </a:ext>
            </a:extLst>
          </p:cNvPr>
          <p:cNvSpPr/>
          <p:nvPr/>
        </p:nvSpPr>
        <p:spPr>
          <a:xfrm>
            <a:off x="5166089" y="491726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0AE7A67-8307-4D77-83BB-62012FA56384}"/>
              </a:ext>
            </a:extLst>
          </p:cNvPr>
          <p:cNvSpPr txBox="1">
            <a:spLocks/>
          </p:cNvSpPr>
          <p:nvPr/>
        </p:nvSpPr>
        <p:spPr>
          <a:xfrm>
            <a:off x="5863305" y="4825101"/>
            <a:ext cx="5102090" cy="821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excite, excitation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διεγείρω, διέγερση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6DFE6B5-59B0-403B-AC47-B4B4706BDD06}"/>
              </a:ext>
            </a:extLst>
          </p:cNvPr>
          <p:cNvSpPr txBox="1">
            <a:spLocks/>
          </p:cNvSpPr>
          <p:nvPr/>
        </p:nvSpPr>
        <p:spPr>
          <a:xfrm>
            <a:off x="2862702" y="5798421"/>
            <a:ext cx="233680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inclamo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F0778DD-2A10-4A28-BE10-0263B8BE8A8C}"/>
              </a:ext>
            </a:extLst>
          </p:cNvPr>
          <p:cNvSpPr/>
          <p:nvPr/>
        </p:nvSpPr>
        <p:spPr>
          <a:xfrm>
            <a:off x="5320526" y="598443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4D18C40-49BB-468A-8C44-9E2897C69067}"/>
              </a:ext>
            </a:extLst>
          </p:cNvPr>
          <p:cNvSpPr txBox="1">
            <a:spLocks/>
          </p:cNvSpPr>
          <p:nvPr/>
        </p:nvSpPr>
        <p:spPr>
          <a:xfrm>
            <a:off x="6195065" y="5923522"/>
            <a:ext cx="5102090" cy="821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απαίτηση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3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33" grpId="0" animBg="1"/>
      <p:bldP spid="21" grpId="0" animBg="1"/>
      <p:bldP spid="25" grpId="0" build="p"/>
      <p:bldP spid="28" grpId="0" animBg="1"/>
      <p:bldP spid="35" grpId="0" animBg="1"/>
      <p:bldP spid="36" grpId="0" uiExpand="1" build="p"/>
      <p:bldP spid="39" grpId="0" animBg="1"/>
      <p:bldP spid="43" grpId="0" animBg="1"/>
      <p:bldP spid="4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5665" y="-5137584"/>
            <a:ext cx="7217231" cy="170787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2799026" y="991836"/>
            <a:ext cx="3746395" cy="1349246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nemo</a:t>
            </a:r>
            <a:endParaRPr lang="el-GR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ne+homo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(nihil)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776702" y="2520448"/>
            <a:ext cx="222692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iterum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910558" y="3380529"/>
            <a:ext cx="1878367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552470" y="4181779"/>
            <a:ext cx="2492513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confirmo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54292" y="177104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082428" y="204425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841850" y="155811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577517" y="133744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255507" y="426575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991421" y="4198198"/>
            <a:ext cx="5102090" cy="5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επαληθεύω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επιβεβαίωση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7167702" y="1077030"/>
            <a:ext cx="5815261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nihilism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μηδενισμός</a:t>
            </a:r>
            <a:endParaRPr lang="en-US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nihilist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μηδενιστής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6941163" y="2376492"/>
            <a:ext cx="5321187" cy="75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επαναλαμβάνω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iterative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επαναληπτικός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6167865" y="2643192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ABA045-A751-4924-A732-8812D09EB488}"/>
              </a:ext>
            </a:extLst>
          </p:cNvPr>
          <p:cNvSpPr txBox="1">
            <a:spLocks/>
          </p:cNvSpPr>
          <p:nvPr/>
        </p:nvSpPr>
        <p:spPr>
          <a:xfrm>
            <a:off x="3552470" y="5051996"/>
            <a:ext cx="2505517" cy="637373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supplicium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63DBA13-D65A-44FE-870B-703197AAA28F}"/>
              </a:ext>
            </a:extLst>
          </p:cNvPr>
          <p:cNvSpPr/>
          <p:nvPr/>
        </p:nvSpPr>
        <p:spPr>
          <a:xfrm>
            <a:off x="6244273" y="5175141"/>
            <a:ext cx="676411" cy="441932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0AE7A67-8307-4D77-83BB-62012FA56384}"/>
              </a:ext>
            </a:extLst>
          </p:cNvPr>
          <p:cNvSpPr txBox="1">
            <a:spLocks/>
          </p:cNvSpPr>
          <p:nvPr/>
        </p:nvSpPr>
        <p:spPr>
          <a:xfrm>
            <a:off x="6991421" y="5097654"/>
            <a:ext cx="5008422" cy="637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supplication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ικεσία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234506A-BD44-4CEC-9262-A8BE686CB651}"/>
              </a:ext>
            </a:extLst>
          </p:cNvPr>
          <p:cNvSpPr/>
          <p:nvPr/>
        </p:nvSpPr>
        <p:spPr>
          <a:xfrm rot="10800000">
            <a:off x="2059957" y="163620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2591DA6-DF64-4655-B102-BB4FE69DF12F}"/>
              </a:ext>
            </a:extLst>
          </p:cNvPr>
          <p:cNvSpPr txBox="1">
            <a:spLocks/>
          </p:cNvSpPr>
          <p:nvPr/>
        </p:nvSpPr>
        <p:spPr>
          <a:xfrm>
            <a:off x="106817" y="1580506"/>
            <a:ext cx="2090691" cy="52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νιχιλισμός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B9B3F23-7CE4-4F74-AA82-FC45D5CE1195}"/>
              </a:ext>
            </a:extLst>
          </p:cNvPr>
          <p:cNvSpPr/>
          <p:nvPr/>
        </p:nvSpPr>
        <p:spPr>
          <a:xfrm rot="10800000">
            <a:off x="3063235" y="351946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C695C13-4A65-40A1-A638-B583C4B020C7}"/>
              </a:ext>
            </a:extLst>
          </p:cNvPr>
          <p:cNvSpPr txBox="1">
            <a:spLocks/>
          </p:cNvSpPr>
          <p:nvPr/>
        </p:nvSpPr>
        <p:spPr>
          <a:xfrm>
            <a:off x="1142685" y="3263472"/>
            <a:ext cx="1920549" cy="1002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Δίας, Διόσκουροι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A779622-77CF-4577-9F35-AAD0AED9B4FB}"/>
              </a:ext>
            </a:extLst>
          </p:cNvPr>
          <p:cNvSpPr txBox="1">
            <a:spLocks/>
          </p:cNvSpPr>
          <p:nvPr/>
        </p:nvSpPr>
        <p:spPr>
          <a:xfrm>
            <a:off x="4393701" y="5889432"/>
            <a:ext cx="179026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caput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81C01169-5030-4E5E-9A14-ECE057099966}"/>
              </a:ext>
            </a:extLst>
          </p:cNvPr>
          <p:cNvSpPr/>
          <p:nvPr/>
        </p:nvSpPr>
        <p:spPr>
          <a:xfrm>
            <a:off x="6380739" y="6039915"/>
            <a:ext cx="676411" cy="441932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BDBC8FB-2039-492A-979F-2D46AC15DF0C}"/>
              </a:ext>
            </a:extLst>
          </p:cNvPr>
          <p:cNvSpPr txBox="1">
            <a:spLocks/>
          </p:cNvSpPr>
          <p:nvPr/>
        </p:nvSpPr>
        <p:spPr>
          <a:xfrm>
            <a:off x="7253928" y="6049688"/>
            <a:ext cx="5008422" cy="637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κεφάλαιο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F076D48-A28C-415E-A76E-92F10050A431}"/>
              </a:ext>
            </a:extLst>
          </p:cNvPr>
          <p:cNvSpPr/>
          <p:nvPr/>
        </p:nvSpPr>
        <p:spPr>
          <a:xfrm rot="10800000">
            <a:off x="3401441" y="6023737"/>
            <a:ext cx="676411" cy="441932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D44D44A-BB83-41FA-BD9E-B887A21E6A4F}"/>
              </a:ext>
            </a:extLst>
          </p:cNvPr>
          <p:cNvSpPr txBox="1">
            <a:spLocks/>
          </p:cNvSpPr>
          <p:nvPr/>
        </p:nvSpPr>
        <p:spPr>
          <a:xfrm>
            <a:off x="972262" y="5997006"/>
            <a:ext cx="2294124" cy="637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καπιταλισμός</a:t>
            </a:r>
          </a:p>
        </p:txBody>
      </p:sp>
    </p:spTree>
    <p:extLst>
      <p:ext uri="{BB962C8B-B14F-4D97-AF65-F5344CB8AC3E}">
        <p14:creationId xmlns:p14="http://schemas.microsoft.com/office/powerpoint/2010/main" val="120065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6" grpId="0" animBg="1"/>
      <p:bldP spid="27" grpId="0" uiExpand="1" build="p"/>
      <p:bldP spid="29" grpId="0" uiExpand="1" build="p"/>
      <p:bldP spid="30" grpId="0" uiExpand="1" build="p"/>
      <p:bldP spid="33" grpId="0" animBg="1"/>
      <p:bldP spid="28" grpId="0" animBg="1"/>
      <p:bldP spid="35" grpId="0" animBg="1"/>
      <p:bldP spid="36" grpId="0" uiExpand="1" build="p"/>
      <p:bldP spid="37" grpId="0" animBg="1"/>
      <p:bldP spid="38" grpId="0" build="p"/>
      <p:bldP spid="39" grpId="0" animBg="1"/>
      <p:bldP spid="40" grpId="0" build="p"/>
      <p:bldP spid="41" grpId="0" animBg="1"/>
      <p:bldP spid="42" grpId="0" animBg="1"/>
      <p:bldP spid="43" grpId="0" uiExpand="1" build="p"/>
      <p:bldP spid="44" grpId="0" animBg="1"/>
      <p:bldP spid="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2831" y="-2841173"/>
            <a:ext cx="6945088" cy="12453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1110343" y="277007"/>
            <a:ext cx="9644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l-GR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ναυμαχία στο Άκτιο – 31 π.Χ.</a:t>
            </a:r>
          </a:p>
          <a:p>
            <a:pPr indent="457200" algn="just"/>
            <a:endParaRPr lang="el-GR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Sobre el historiador romano Livio">
            <a:extLst>
              <a:ext uri="{FF2B5EF4-FFF2-40B4-BE49-F238E27FC236}">
                <a16:creationId xmlns:a16="http://schemas.microsoft.com/office/drawing/2014/main" id="{FE81B45B-EA17-4726-82F5-C85EC640B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Τίτος Λίβιος - Βικιπαίδεια">
            <a:extLst>
              <a:ext uri="{FF2B5EF4-FFF2-40B4-BE49-F238E27FC236}">
                <a16:creationId xmlns:a16="http://schemas.microsoft.com/office/drawing/2014/main" id="{01AC3917-6A57-470A-A8AA-FE787DD78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2" descr="Η Ναυμαχία του Ακτίου">
            <a:extLst>
              <a:ext uri="{FF2B5EF4-FFF2-40B4-BE49-F238E27FC236}">
                <a16:creationId xmlns:a16="http://schemas.microsoft.com/office/drawing/2014/main" id="{1FBE7D32-B8CA-4CDE-8B7D-4EDAC9410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68DCD-E9D9-4747-9C34-E585F229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0" y="1323093"/>
            <a:ext cx="6976337" cy="490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F3CC3-3716-4D11-91B3-DA4C43578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02"/>
            <a:ext cx="6858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7004685" y="511551"/>
            <a:ext cx="5019040" cy="4839147"/>
          </a:xfrm>
          <a:prstGeom prst="wedgeEllipseCallout">
            <a:avLst>
              <a:gd name="adj1" fmla="val -79097"/>
              <a:gd name="adj2" fmla="val 63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l-GR" sz="3600" b="1" dirty="0"/>
              <a:t>Να κλίνετε στα τετράδιά σας</a:t>
            </a:r>
          </a:p>
          <a:p>
            <a:pPr algn="ctr"/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fallax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ipsa</a:t>
            </a:r>
            <a:endParaRPr lang="el-G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39" y="-368803"/>
            <a:ext cx="4651573" cy="7595606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AA074D1-5F78-462B-A1A4-6A96A9307D58}"/>
              </a:ext>
            </a:extLst>
          </p:cNvPr>
          <p:cNvSpPr/>
          <p:nvPr/>
        </p:nvSpPr>
        <p:spPr>
          <a:xfrm>
            <a:off x="7001740" y="773753"/>
            <a:ext cx="4638040" cy="4094480"/>
          </a:xfrm>
          <a:prstGeom prst="wedgeEllipseCallout">
            <a:avLst>
              <a:gd name="adj1" fmla="val -111229"/>
              <a:gd name="adj2" fmla="val 10338"/>
            </a:avLst>
          </a:prstGeom>
          <a:solidFill>
            <a:srgbClr val="FFC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Τα λέμε στο επόμενο μάθημα!</a:t>
            </a:r>
          </a:p>
        </p:txBody>
      </p:sp>
    </p:spTree>
    <p:extLst>
      <p:ext uri="{BB962C8B-B14F-4D97-AF65-F5344CB8AC3E}">
        <p14:creationId xmlns:p14="http://schemas.microsoft.com/office/powerpoint/2010/main" val="291688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EP CALM AND LOVE ♥ LATIN ♥ Poster | Marika | Keep Calm-o-Matic">
            <a:extLst>
              <a:ext uri="{FF2B5EF4-FFF2-40B4-BE49-F238E27FC236}">
                <a16:creationId xmlns:a16="http://schemas.microsoft.com/office/drawing/2014/main" id="{A78667CA-D531-4AAC-B891-F833661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2" y="0"/>
            <a:ext cx="6322595" cy="73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5551" y="-4161065"/>
            <a:ext cx="7249886" cy="15267215"/>
          </a:xfrm>
          <a:prstGeom prst="rect">
            <a:avLst/>
          </a:prstGeom>
        </p:spPr>
      </p:pic>
      <p:sp>
        <p:nvSpPr>
          <p:cNvPr id="3" name="AutoShape 2" descr="Sobre el historiador romano Livio">
            <a:extLst>
              <a:ext uri="{FF2B5EF4-FFF2-40B4-BE49-F238E27FC236}">
                <a16:creationId xmlns:a16="http://schemas.microsoft.com/office/drawing/2014/main" id="{FE81B45B-EA17-4726-82F5-C85EC640B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Τίτος Λίβιος - Βικιπαίδεια">
            <a:extLst>
              <a:ext uri="{FF2B5EF4-FFF2-40B4-BE49-F238E27FC236}">
                <a16:creationId xmlns:a16="http://schemas.microsoft.com/office/drawing/2014/main" id="{01AC3917-6A57-470A-A8AA-FE787DD78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372E5-73EC-48EB-B98F-DCC49E29CD02}"/>
              </a:ext>
            </a:extLst>
          </p:cNvPr>
          <p:cNvSpPr txBox="1"/>
          <p:nvPr/>
        </p:nvSpPr>
        <p:spPr>
          <a:xfrm>
            <a:off x="5002128" y="358400"/>
            <a:ext cx="2004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Οκταβιανός </a:t>
            </a:r>
          </a:p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εναντίον </a:t>
            </a:r>
          </a:p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Μάρκου </a:t>
            </a:r>
          </a:p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Αντωνίου</a:t>
            </a:r>
          </a:p>
        </p:txBody>
      </p:sp>
      <p:sp>
        <p:nvSpPr>
          <p:cNvPr id="6" name="AutoShape 2" descr="Η Ναυμαχία του Ακτίου">
            <a:extLst>
              <a:ext uri="{FF2B5EF4-FFF2-40B4-BE49-F238E27FC236}">
                <a16:creationId xmlns:a16="http://schemas.microsoft.com/office/drawing/2014/main" id="{1FBE7D32-B8CA-4CDE-8B7D-4EDAC9410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565D1-BB54-48BF-B4AE-5428476D9DA4}"/>
              </a:ext>
            </a:extLst>
          </p:cNvPr>
          <p:cNvSpPr txBox="1"/>
          <p:nvPr/>
        </p:nvSpPr>
        <p:spPr>
          <a:xfrm>
            <a:off x="8168641" y="529720"/>
            <a:ext cx="391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Νικάει ο Οκταβιανός και μένει μόνος: Αύγουστος, αυτοκράτορας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EDD5DA8-2CF9-4FED-AFB9-8B094E56B8EC}"/>
              </a:ext>
            </a:extLst>
          </p:cNvPr>
          <p:cNvSpPr/>
          <p:nvPr/>
        </p:nvSpPr>
        <p:spPr>
          <a:xfrm rot="16200000">
            <a:off x="7115714" y="633973"/>
            <a:ext cx="934065" cy="1212427"/>
          </a:xfrm>
          <a:prstGeom prst="downArrow">
            <a:avLst/>
          </a:prstGeom>
          <a:solidFill>
            <a:srgbClr val="0070C0">
              <a:alpha val="45000"/>
            </a:srgbClr>
          </a:solidFill>
          <a:ln>
            <a:noFill/>
          </a:ln>
          <a:effectLst>
            <a:outerShdw blurRad="63500" dist="1143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Η Ναυμαχία του Ακτίου - Αφιέρωμα - Σαν Σήμερα .gr">
            <a:extLst>
              <a:ext uri="{FF2B5EF4-FFF2-40B4-BE49-F238E27FC236}">
                <a16:creationId xmlns:a16="http://schemas.microsoft.com/office/drawing/2014/main" id="{6670F051-ED0C-4F5E-8222-59FB08EA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" y="233889"/>
            <a:ext cx="4058079" cy="640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394B4F-F309-4200-8A15-55D9B53B2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33" y="2339588"/>
            <a:ext cx="5609592" cy="404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9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Sobre el historiador romano Livio">
            <a:extLst>
              <a:ext uri="{FF2B5EF4-FFF2-40B4-BE49-F238E27FC236}">
                <a16:creationId xmlns:a16="http://schemas.microsoft.com/office/drawing/2014/main" id="{FE81B45B-EA17-4726-82F5-C85EC640B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Τίτος Λίβιος - Βικιπαίδεια">
            <a:extLst>
              <a:ext uri="{FF2B5EF4-FFF2-40B4-BE49-F238E27FC236}">
                <a16:creationId xmlns:a16="http://schemas.microsoft.com/office/drawing/2014/main" id="{01AC3917-6A57-470A-A8AA-FE787DD78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2" descr="Η Ναυμαχία του Ακτίου">
            <a:extLst>
              <a:ext uri="{FF2B5EF4-FFF2-40B4-BE49-F238E27FC236}">
                <a16:creationId xmlns:a16="http://schemas.microsoft.com/office/drawing/2014/main" id="{1FBE7D32-B8CA-4CDE-8B7D-4EDAC9410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2" name="Picture 4" descr="Η Ναυμαχία του Ακτίου (2 Σεπτεμβρίου 31 πΧ)">
            <a:extLst>
              <a:ext uri="{FF2B5EF4-FFF2-40B4-BE49-F238E27FC236}">
                <a16:creationId xmlns:a16="http://schemas.microsoft.com/office/drawing/2014/main" id="{5457EBD2-CBBE-4287-932A-C9E44C1B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" y="56649"/>
            <a:ext cx="10148775" cy="68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7982" y="-4039101"/>
            <a:ext cx="7177039" cy="1501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731521" y="404223"/>
            <a:ext cx="42976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l-GR" sz="2800" dirty="0">
                <a:solidFill>
                  <a:schemeClr val="bg1"/>
                </a:solidFill>
              </a:rPr>
              <a:t>Το κείμενο αναφέρει πως </a:t>
            </a:r>
            <a:r>
              <a:rPr lang="el-GR" sz="2800" b="1" dirty="0">
                <a:solidFill>
                  <a:srgbClr val="990033"/>
                </a:solidFill>
              </a:rPr>
              <a:t>ο Κάσσιος από την Πάρμα</a:t>
            </a:r>
            <a:r>
              <a:rPr lang="el-GR" sz="2800" dirty="0">
                <a:solidFill>
                  <a:schemeClr val="bg1"/>
                </a:solidFill>
              </a:rPr>
              <a:t> (Cassius Parmensis) </a:t>
            </a:r>
          </a:p>
          <a:p>
            <a:pPr algn="just"/>
            <a:r>
              <a:rPr lang="el-GR" sz="2800" dirty="0">
                <a:solidFill>
                  <a:schemeClr val="bg1"/>
                </a:solidFill>
              </a:rPr>
              <a:t>– ένας από τους δολοφόνους του Ιουλίου Καίσαρα, που αργότερα (31 π.Χ.) πολέμησε στη ναυμαχία του Ακτίου στο πλευρό του Μάρκου Αντωνίου – </a:t>
            </a:r>
          </a:p>
          <a:p>
            <a:pPr algn="just"/>
            <a:r>
              <a:rPr lang="el-GR" sz="2800" b="1" dirty="0">
                <a:solidFill>
                  <a:srgbClr val="990033"/>
                </a:solidFill>
              </a:rPr>
              <a:t>προειδοποιήθηκε</a:t>
            </a:r>
            <a:r>
              <a:rPr lang="el-GR" sz="2800" dirty="0">
                <a:solidFill>
                  <a:schemeClr val="bg1"/>
                </a:solidFill>
              </a:rPr>
              <a:t> για τον επικείμενο </a:t>
            </a:r>
            <a:r>
              <a:rPr lang="el-GR" sz="2800" b="1" dirty="0">
                <a:solidFill>
                  <a:srgbClr val="990033"/>
                </a:solidFill>
              </a:rPr>
              <a:t>θάνατό</a:t>
            </a:r>
            <a:r>
              <a:rPr lang="el-GR" sz="2800" dirty="0">
                <a:solidFill>
                  <a:schemeClr val="bg1"/>
                </a:solidFill>
              </a:rPr>
              <a:t> του από ένα φοβερό </a:t>
            </a:r>
            <a:r>
              <a:rPr lang="el-GR" sz="2800" b="1" dirty="0">
                <a:solidFill>
                  <a:srgbClr val="990033"/>
                </a:solidFill>
              </a:rPr>
              <a:t>όνειρο</a:t>
            </a:r>
            <a:r>
              <a:rPr lang="el-GR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4AC73-6871-4974-8029-966973F9FECB}"/>
              </a:ext>
            </a:extLst>
          </p:cNvPr>
          <p:cNvSpPr txBox="1"/>
          <p:nvPr/>
        </p:nvSpPr>
        <p:spPr>
          <a:xfrm>
            <a:off x="5250134" y="5496789"/>
            <a:ext cx="616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Δολοφονία Ιούλιου Καίσαρα </a:t>
            </a:r>
          </a:p>
          <a:p>
            <a:pPr algn="ctr"/>
            <a:r>
              <a:rPr lang="el-GR" sz="28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Μαρτίου 44 π.Χ.)</a:t>
            </a:r>
          </a:p>
        </p:txBody>
      </p:sp>
      <p:pic>
        <p:nvPicPr>
          <p:cNvPr id="4102" name="Picture 6" descr="Οι Ειδοί του Μαρτίου&quot;. Ο οιωνός που αγνόησε ο Γάιος Ιούλιος Καίσαρας και  δολοφονήθηκε με 23 μαχαιριές από τους συγκλητικούς. Κι όμως τον είχαν  προειδοποιήσει! - ΜΗΧΑΝΗ ΤΟΥ ΧΡΟΝΟΥ">
            <a:extLst>
              <a:ext uri="{FF2B5EF4-FFF2-40B4-BE49-F238E27FC236}">
                <a16:creationId xmlns:a16="http://schemas.microsoft.com/office/drawing/2014/main" id="{7313480B-6F55-498E-9FEF-82533C0B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40" y="404223"/>
            <a:ext cx="6161745" cy="503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2777" y="-3754121"/>
            <a:ext cx="7162800" cy="14447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6" y="315685"/>
            <a:ext cx="10673170" cy="62592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44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Post bellum </a:t>
            </a:r>
            <a:r>
              <a:rPr lang="en-US" dirty="0" err="1">
                <a:solidFill>
                  <a:schemeClr val="bg1"/>
                </a:solidFill>
              </a:rPr>
              <a:t>Actiacum</a:t>
            </a:r>
            <a:r>
              <a:rPr lang="en-US" dirty="0">
                <a:solidFill>
                  <a:schemeClr val="bg1"/>
                </a:solidFill>
              </a:rPr>
              <a:t> Cassius </a:t>
            </a:r>
            <a:r>
              <a:rPr lang="en-US" dirty="0" err="1">
                <a:solidFill>
                  <a:schemeClr val="bg1"/>
                </a:solidFill>
              </a:rPr>
              <a:t>Parmensis</a:t>
            </a:r>
            <a:r>
              <a:rPr lang="en-US" dirty="0">
                <a:solidFill>
                  <a:schemeClr val="bg1"/>
                </a:solidFill>
              </a:rPr>
              <a:t>, qui 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exercitu</a:t>
            </a:r>
            <a:r>
              <a:rPr lang="en-US" dirty="0">
                <a:solidFill>
                  <a:schemeClr val="bg1"/>
                </a:solidFill>
              </a:rPr>
              <a:t> M. </a:t>
            </a:r>
            <a:r>
              <a:rPr lang="en-US" dirty="0" err="1">
                <a:solidFill>
                  <a:schemeClr val="bg1"/>
                </a:solidFill>
              </a:rPr>
              <a:t>Antōnii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fuerat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Athēnas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confūgit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sollicitum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dederat</a:t>
            </a:r>
            <a:r>
              <a:rPr lang="en-US" dirty="0">
                <a:solidFill>
                  <a:schemeClr val="bg1"/>
                </a:solidFill>
              </a:rPr>
              <a:t>, cum </a:t>
            </a:r>
            <a:r>
              <a:rPr lang="en-US" dirty="0" err="1">
                <a:solidFill>
                  <a:schemeClr val="bg1"/>
                </a:solidFill>
              </a:rPr>
              <a:t>repente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apparuit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</a:t>
            </a:r>
            <a:r>
              <a:rPr lang="en-US" dirty="0">
                <a:solidFill>
                  <a:schemeClr val="bg1"/>
                </a:solidFill>
              </a:rPr>
              <a:t> species </a:t>
            </a:r>
            <a:r>
              <a:rPr lang="en-US" dirty="0" err="1">
                <a:solidFill>
                  <a:schemeClr val="bg1"/>
                </a:solidFill>
              </a:rPr>
              <a:t>horrenda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Existimāvit</a:t>
            </a:r>
            <a:r>
              <a:rPr lang="en-US" dirty="0">
                <a:solidFill>
                  <a:schemeClr val="bg1"/>
                </a:solidFill>
              </a:rPr>
              <a:t> ad se </a:t>
            </a:r>
            <a:r>
              <a:rPr lang="en-US" dirty="0" err="1">
                <a:solidFill>
                  <a:schemeClr val="bg1"/>
                </a:solidFill>
              </a:rPr>
              <a:t>venīre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hominem </a:t>
            </a:r>
            <a:r>
              <a:rPr lang="en-US" dirty="0" err="1">
                <a:solidFill>
                  <a:schemeClr val="bg1"/>
                </a:solidFill>
              </a:rPr>
              <a:t>ingentis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magnitudinis</a:t>
            </a:r>
            <a:r>
              <a:rPr lang="en-US" dirty="0">
                <a:solidFill>
                  <a:schemeClr val="bg1"/>
                </a:solidFill>
              </a:rPr>
              <a:t> et facie </a:t>
            </a:r>
            <a:r>
              <a:rPr lang="en-US" dirty="0" err="1">
                <a:solidFill>
                  <a:schemeClr val="bg1"/>
                </a:solidFill>
              </a:rPr>
              <a:t>squalidā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similem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effigiēi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mortui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Quem</a:t>
            </a:r>
            <a:r>
              <a:rPr lang="en-US" dirty="0">
                <a:solidFill>
                  <a:schemeClr val="bg1"/>
                </a:solidFill>
              </a:rPr>
              <a:t> simul </a:t>
            </a:r>
            <a:r>
              <a:rPr lang="en-US" dirty="0" err="1">
                <a:solidFill>
                  <a:schemeClr val="bg1"/>
                </a:solidFill>
              </a:rPr>
              <a:t>aspexit</a:t>
            </a:r>
            <a:r>
              <a:rPr lang="en-US" dirty="0">
                <a:solidFill>
                  <a:schemeClr val="bg1"/>
                </a:solidFill>
              </a:rPr>
              <a:t> Cassius, </a:t>
            </a:r>
            <a:r>
              <a:rPr lang="en-US" dirty="0" err="1">
                <a:solidFill>
                  <a:schemeClr val="bg1"/>
                </a:solidFill>
              </a:rPr>
              <a:t>timōrem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concēpit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nomenque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audīre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cupīvit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Respondit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Orcum</a:t>
            </a:r>
            <a:r>
              <a:rPr lang="en-US" dirty="0">
                <a:solidFill>
                  <a:schemeClr val="bg1"/>
                </a:solidFill>
              </a:rPr>
              <a:t>. Tum terror </a:t>
            </a:r>
            <a:r>
              <a:rPr lang="en-US" dirty="0" err="1">
                <a:solidFill>
                  <a:schemeClr val="bg1"/>
                </a:solidFill>
              </a:rPr>
              <a:t>Cassium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concussit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esomno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excitāvit</a:t>
            </a:r>
            <a:r>
              <a:rPr lang="en-US" dirty="0">
                <a:solidFill>
                  <a:schemeClr val="bg1"/>
                </a:solidFill>
              </a:rPr>
              <a:t>. Cassius servos </a:t>
            </a:r>
            <a:r>
              <a:rPr lang="en-US" dirty="0" err="1">
                <a:solidFill>
                  <a:schemeClr val="bg1"/>
                </a:solidFill>
              </a:rPr>
              <a:t>inclamāvit</a:t>
            </a:r>
            <a:r>
              <a:rPr lang="en-US" dirty="0">
                <a:solidFill>
                  <a:schemeClr val="bg1"/>
                </a:solidFill>
              </a:rPr>
              <a:t> et de </a:t>
            </a:r>
            <a:r>
              <a:rPr lang="en-US" dirty="0" err="1">
                <a:solidFill>
                  <a:schemeClr val="bg1"/>
                </a:solidFill>
              </a:rPr>
              <a:t>homine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interrogāvit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neminem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viderant</a:t>
            </a:r>
            <a:r>
              <a:rPr lang="en-US" dirty="0">
                <a:solidFill>
                  <a:schemeClr val="bg1"/>
                </a:solidFill>
              </a:rPr>
              <a:t>. Cassius iterum se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eandemque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speciem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somniāvit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Paucis</a:t>
            </a:r>
            <a:r>
              <a:rPr lang="en-US" dirty="0">
                <a:solidFill>
                  <a:schemeClr val="bg1"/>
                </a:solidFill>
              </a:rPr>
              <a:t> post </a:t>
            </a:r>
            <a:r>
              <a:rPr lang="en-US" dirty="0" err="1">
                <a:solidFill>
                  <a:schemeClr val="bg1"/>
                </a:solidFill>
              </a:rPr>
              <a:t>diēbus</a:t>
            </a:r>
            <a:r>
              <a:rPr lang="en-US" dirty="0">
                <a:solidFill>
                  <a:schemeClr val="bg1"/>
                </a:solidFill>
              </a:rPr>
              <a:t> res </a:t>
            </a:r>
            <a:r>
              <a:rPr lang="en-US" dirty="0" err="1">
                <a:solidFill>
                  <a:schemeClr val="bg1"/>
                </a:solidFill>
              </a:rPr>
              <a:t>ipsa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fidem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confirmāvit</a:t>
            </a:r>
            <a:r>
              <a:rPr lang="en-US" dirty="0">
                <a:solidFill>
                  <a:schemeClr val="bg1"/>
                </a:solidFill>
              </a:rPr>
              <a:t>. Nam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Octaviānus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supplicio</a:t>
            </a:r>
            <a:r>
              <a:rPr lang="en-US" dirty="0">
                <a:solidFill>
                  <a:schemeClr val="bg1"/>
                </a:solidFill>
              </a:rPr>
              <a:t> capitis </a:t>
            </a:r>
            <a:r>
              <a:rPr lang="en-US" dirty="0" err="1">
                <a:solidFill>
                  <a:schemeClr val="bg1"/>
                </a:solidFill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adfēcit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2777" y="-3754121"/>
            <a:ext cx="7162800" cy="144475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6" y="315685"/>
            <a:ext cx="10673170" cy="62592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44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Post bellum </a:t>
            </a:r>
            <a:r>
              <a:rPr lang="en-US" dirty="0" err="1">
                <a:solidFill>
                  <a:schemeClr val="bg1"/>
                </a:solidFill>
              </a:rPr>
              <a:t>Actiacum</a:t>
            </a:r>
            <a:r>
              <a:rPr lang="en-US" dirty="0">
                <a:solidFill>
                  <a:schemeClr val="bg1"/>
                </a:solidFill>
              </a:rPr>
              <a:t> Cassius </a:t>
            </a:r>
            <a:r>
              <a:rPr lang="en-US" dirty="0" err="1">
                <a:solidFill>
                  <a:schemeClr val="bg1"/>
                </a:solidFill>
              </a:rPr>
              <a:t>Parmensis</a:t>
            </a:r>
            <a:r>
              <a:rPr lang="en-US" dirty="0">
                <a:solidFill>
                  <a:schemeClr val="bg1"/>
                </a:solidFill>
              </a:rPr>
              <a:t>, qui 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exercitu</a:t>
            </a:r>
            <a:r>
              <a:rPr lang="en-US" dirty="0">
                <a:solidFill>
                  <a:schemeClr val="bg1"/>
                </a:solidFill>
              </a:rPr>
              <a:t> M. </a:t>
            </a:r>
            <a:r>
              <a:rPr lang="en-US" dirty="0" err="1">
                <a:solidFill>
                  <a:schemeClr val="bg1"/>
                </a:solidFill>
              </a:rPr>
              <a:t>Antōnii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fuerat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Athēnas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confūgit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sollicitum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dederat</a:t>
            </a:r>
            <a:r>
              <a:rPr lang="en-US" dirty="0">
                <a:solidFill>
                  <a:schemeClr val="bg1"/>
                </a:solidFill>
              </a:rPr>
              <a:t>, cum </a:t>
            </a:r>
            <a:r>
              <a:rPr lang="en-US" dirty="0" err="1">
                <a:solidFill>
                  <a:schemeClr val="bg1"/>
                </a:solidFill>
              </a:rPr>
              <a:t>repente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apparuit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</a:t>
            </a:r>
            <a:r>
              <a:rPr lang="en-US" dirty="0">
                <a:solidFill>
                  <a:schemeClr val="bg1"/>
                </a:solidFill>
              </a:rPr>
              <a:t> species </a:t>
            </a:r>
            <a:r>
              <a:rPr lang="en-US" dirty="0" err="1">
                <a:solidFill>
                  <a:schemeClr val="bg1"/>
                </a:solidFill>
              </a:rPr>
              <a:t>horrenda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rgbClr val="990033"/>
                </a:solidFill>
              </a:rPr>
              <a:t>Existimāvit</a:t>
            </a:r>
            <a:r>
              <a:rPr lang="en-US" dirty="0">
                <a:solidFill>
                  <a:schemeClr val="bg1"/>
                </a:solidFill>
              </a:rPr>
              <a:t> ad se venire hominem </a:t>
            </a:r>
            <a:r>
              <a:rPr lang="en-US" dirty="0" err="1">
                <a:solidFill>
                  <a:schemeClr val="bg1"/>
                </a:solidFill>
              </a:rPr>
              <a:t>ingentis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magnitudinis</a:t>
            </a:r>
            <a:r>
              <a:rPr lang="en-US" dirty="0">
                <a:solidFill>
                  <a:schemeClr val="bg1"/>
                </a:solidFill>
              </a:rPr>
              <a:t> et facie </a:t>
            </a:r>
            <a:r>
              <a:rPr lang="en-US" dirty="0" err="1">
                <a:solidFill>
                  <a:schemeClr val="bg1"/>
                </a:solidFill>
              </a:rPr>
              <a:t>squalidā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similem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effigiēi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mortui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Quem</a:t>
            </a:r>
            <a:r>
              <a:rPr lang="en-US" dirty="0">
                <a:solidFill>
                  <a:schemeClr val="bg1"/>
                </a:solidFill>
              </a:rPr>
              <a:t> simul </a:t>
            </a:r>
            <a:r>
              <a:rPr lang="en-US" dirty="0" err="1">
                <a:solidFill>
                  <a:schemeClr val="bg1"/>
                </a:solidFill>
              </a:rPr>
              <a:t>aspexit</a:t>
            </a:r>
            <a:r>
              <a:rPr lang="en-US" dirty="0">
                <a:solidFill>
                  <a:schemeClr val="bg1"/>
                </a:solidFill>
              </a:rPr>
              <a:t> Cassius, </a:t>
            </a:r>
            <a:r>
              <a:rPr lang="en-US" dirty="0" err="1">
                <a:solidFill>
                  <a:schemeClr val="bg1"/>
                </a:solidFill>
              </a:rPr>
              <a:t>timōrem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concēpit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nomenque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audīre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cupīvit</a:t>
            </a:r>
            <a:r>
              <a:rPr lang="el-G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Respondit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Orcum</a:t>
            </a:r>
            <a:r>
              <a:rPr lang="en-US" dirty="0">
                <a:solidFill>
                  <a:schemeClr val="bg1"/>
                </a:solidFill>
              </a:rPr>
              <a:t>. Tum terror </a:t>
            </a:r>
            <a:r>
              <a:rPr lang="en-US" dirty="0" err="1">
                <a:solidFill>
                  <a:schemeClr val="bg1"/>
                </a:solidFill>
              </a:rPr>
              <a:t>Cassium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concussit</a:t>
            </a:r>
            <a:r>
              <a:rPr lang="en-US" dirty="0">
                <a:solidFill>
                  <a:schemeClr val="bg1"/>
                </a:solidFill>
              </a:rPr>
              <a:t> et e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excitāvit</a:t>
            </a:r>
            <a:r>
              <a:rPr lang="en-US" dirty="0">
                <a:solidFill>
                  <a:schemeClr val="bg1"/>
                </a:solidFill>
              </a:rPr>
              <a:t>. Cassius servos </a:t>
            </a:r>
            <a:r>
              <a:rPr lang="en-US" b="1" dirty="0" err="1">
                <a:solidFill>
                  <a:srgbClr val="990033"/>
                </a:solidFill>
              </a:rPr>
              <a:t>inclamāvit</a:t>
            </a:r>
            <a:r>
              <a:rPr lang="en-US" dirty="0">
                <a:solidFill>
                  <a:schemeClr val="bg1"/>
                </a:solidFill>
              </a:rPr>
              <a:t> et de </a:t>
            </a:r>
            <a:r>
              <a:rPr lang="en-US" dirty="0" err="1">
                <a:solidFill>
                  <a:schemeClr val="bg1"/>
                </a:solidFill>
              </a:rPr>
              <a:t>homine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interrogāvit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neminem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viderant</a:t>
            </a:r>
            <a:r>
              <a:rPr lang="en-US" dirty="0">
                <a:solidFill>
                  <a:schemeClr val="bg1"/>
                </a:solidFill>
              </a:rPr>
              <a:t>. Cassius iterum se </a:t>
            </a:r>
            <a:r>
              <a:rPr lang="en-US" dirty="0" err="1">
                <a:solidFill>
                  <a:schemeClr val="bg1"/>
                </a:solidFill>
              </a:rPr>
              <a:t>somno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dedit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eandemque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speciem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somniāvit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Paucis</a:t>
            </a:r>
            <a:r>
              <a:rPr lang="en-US" dirty="0">
                <a:solidFill>
                  <a:schemeClr val="bg1"/>
                </a:solidFill>
              </a:rPr>
              <a:t> post </a:t>
            </a:r>
            <a:r>
              <a:rPr lang="en-US" dirty="0" err="1">
                <a:solidFill>
                  <a:schemeClr val="bg1"/>
                </a:solidFill>
              </a:rPr>
              <a:t>diēbus</a:t>
            </a:r>
            <a:r>
              <a:rPr lang="en-US" dirty="0">
                <a:solidFill>
                  <a:schemeClr val="bg1"/>
                </a:solidFill>
              </a:rPr>
              <a:t> res </a:t>
            </a:r>
            <a:r>
              <a:rPr lang="en-US" dirty="0" err="1">
                <a:solidFill>
                  <a:schemeClr val="bg1"/>
                </a:solidFill>
              </a:rPr>
              <a:t>ipsa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fidem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somnii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confirmāvit</a:t>
            </a:r>
            <a:r>
              <a:rPr lang="en-US" dirty="0">
                <a:solidFill>
                  <a:schemeClr val="bg1"/>
                </a:solidFill>
              </a:rPr>
              <a:t>. Nam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Octaviānus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supplicio</a:t>
            </a:r>
            <a:r>
              <a:rPr lang="en-US" dirty="0">
                <a:solidFill>
                  <a:schemeClr val="bg1"/>
                </a:solidFill>
              </a:rPr>
              <a:t> capitis </a:t>
            </a:r>
            <a:r>
              <a:rPr lang="en-US" dirty="0" err="1">
                <a:solidFill>
                  <a:schemeClr val="bg1"/>
                </a:solidFill>
              </a:rPr>
              <a:t>eum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adfēcit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5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1995</Words>
  <Application>Microsoft Office PowerPoint</Application>
  <PresentationFormat>Widescreen</PresentationFormat>
  <Paragraphs>587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Baston</vt:lpstr>
      <vt:lpstr>Calibri</vt:lpstr>
      <vt:lpstr>Source Sans Pro</vt:lpstr>
      <vt:lpstr>Times New Roman</vt:lpstr>
      <vt:lpstr>FunkyShapesDarkVTI</vt:lpstr>
      <vt:lpstr>LECTIO QUARTA DECIMA</vt:lpstr>
      <vt:lpstr>Πιστεύετε στα όνειρα;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Λεξιλόγιο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Συνδεσμοι – προθεσeiσ-αντωνυμιεσ – επιρρηματα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ετυμολογια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 I</dc:title>
  <dc:creator>USER</dc:creator>
  <cp:lastModifiedBy>Flora</cp:lastModifiedBy>
  <cp:revision>400</cp:revision>
  <dcterms:created xsi:type="dcterms:W3CDTF">2021-10-03T22:55:57Z</dcterms:created>
  <dcterms:modified xsi:type="dcterms:W3CDTF">2022-06-08T13:59:50Z</dcterms:modified>
</cp:coreProperties>
</file>