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82" r:id="rId3"/>
    <p:sldId id="293" r:id="rId4"/>
    <p:sldId id="290" r:id="rId5"/>
    <p:sldId id="291" r:id="rId6"/>
    <p:sldId id="260" r:id="rId7"/>
    <p:sldId id="283" r:id="rId8"/>
    <p:sldId id="297" r:id="rId9"/>
    <p:sldId id="257" r:id="rId10"/>
    <p:sldId id="289" r:id="rId11"/>
    <p:sldId id="298" r:id="rId12"/>
    <p:sldId id="258" r:id="rId13"/>
    <p:sldId id="281" r:id="rId14"/>
    <p:sldId id="261" r:id="rId15"/>
    <p:sldId id="302" r:id="rId16"/>
    <p:sldId id="269" r:id="rId17"/>
    <p:sldId id="299" r:id="rId18"/>
    <p:sldId id="270" r:id="rId19"/>
    <p:sldId id="292" r:id="rId20"/>
    <p:sldId id="300" r:id="rId21"/>
    <p:sldId id="262" r:id="rId22"/>
    <p:sldId id="313" r:id="rId23"/>
    <p:sldId id="314" r:id="rId24"/>
    <p:sldId id="274" r:id="rId25"/>
    <p:sldId id="264" r:id="rId26"/>
    <p:sldId id="266" r:id="rId27"/>
    <p:sldId id="267" r:id="rId28"/>
    <p:sldId id="315" r:id="rId29"/>
    <p:sldId id="268" r:id="rId30"/>
    <p:sldId id="309" r:id="rId31"/>
    <p:sldId id="303" r:id="rId32"/>
    <p:sldId id="304" r:id="rId33"/>
    <p:sldId id="305" r:id="rId34"/>
    <p:sldId id="306" r:id="rId35"/>
    <p:sldId id="307" r:id="rId36"/>
    <p:sldId id="308" r:id="rId37"/>
    <p:sldId id="310" r:id="rId38"/>
    <p:sldId id="311" r:id="rId39"/>
    <p:sldId id="312" r:id="rId40"/>
    <p:sldId id="280" r:id="rId41"/>
    <p:sldId id="294" r:id="rId42"/>
    <p:sldId id="295" r:id="rId43"/>
    <p:sldId id="296" r:id="rId44"/>
    <p:sldId id="278" r:id="rId45"/>
    <p:sldId id="263" r:id="rId46"/>
    <p:sldId id="279" r:id="rId4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B17ED8"/>
    <a:srgbClr val="8F45C7"/>
    <a:srgbClr val="5C3B00"/>
    <a:srgbClr val="422A00"/>
    <a:srgbClr val="25DB77"/>
    <a:srgbClr val="44E08B"/>
    <a:srgbClr val="FF9933"/>
    <a:srgbClr val="990033"/>
    <a:srgbClr val="FFE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2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5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6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8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9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1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5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9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11/7/2022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5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11/7/2022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399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penbook.gr/dido-kai-aineias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4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58925" y="823301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A499C65A-9B02-4D7F-BD68-CD38D8805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58925" y="823301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70622" y="1755501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1F4896D7-5AD0-4505-BCCD-82262CFEE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35286" y="3429061"/>
            <a:ext cx="1861484" cy="1861513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3C04C31-4BBB-4AC5-A222-4E79BDDF6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90890F0-A440-4A5F-89E2-860A60425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9BA7632-2294-4740-BB61-DFA5017B7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025C556-497E-4B62-9131-98448B5A7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467884A-CD29-4BCE-A1A4-1E629953FC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A1BC11-A782-4A26-87D0-76C92BAB7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787142E-1022-4109-9141-85FF9C22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63BCB7E-36CC-4105-9CDA-BFB80F3FF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6EF2588-350F-4CCE-9BF8-799EC7196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696712-7E60-48CD-A6F8-91754B090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244E95B-2BBF-4335-BEFC-BA135EF94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D692242-534C-4A58-90D7-43A781D23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C72B2EF-E5D1-46BF-B7FE-A9D174508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8805B31-6BA4-45FA-8180-436B2EC41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1B376A0-4543-4AE3-8071-5C746BAD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824AEB4-F797-4131-AD1A-BCB807B08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399A867-568D-43D3-8F17-6644C8D09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53DBA6-7A8F-4369-8F18-DC19A21B4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9167760-8210-45B7-96C9-462EB82D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B578C99-7B91-480A-B8CA-B9FB3AF1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F91670-E084-4B4B-9F86-75DD43CB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FC99F2F-C73F-444D-B4BB-C02E463AB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F3FF604-A6A9-4EDC-868C-696B92122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8D6C5BB-BF17-4FE8-B611-578E8EBE9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80A8D66-3FA7-4C04-AEDC-D8F94AA43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E9B826-6E87-4EF5-AA9D-F55BB3A21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BAEEC53-BED0-4ACB-94B4-818158D7E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0709FE3-3633-4C01-AAD6-75ADD9395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0D68B00-260E-4EFC-A1FE-8B04EB5A7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60AF8DD-D1D2-43F3-83E5-ECF20A091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7B3F103-7F53-4D5E-B9A2-DE4F0B78D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BBECD20-3735-4F14-8816-26D648091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0687DC-38D4-44B7-BA7D-D8A0BA155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AFC6B0-2B60-47B1-B854-A02279C70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9963332-7F58-48B9-9BAB-87C986F39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42BD313-0F6E-4DC3-B8A8-861289801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253CE00-9D58-4821-B362-2552C433B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E89086E-98CE-4697-8CE7-B2E7DB2E8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CE9357F-710D-4D3B-90C1-CF19E73F2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0ED7F2-AD38-47BC-B6A1-FF7E20AFD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2600E9C-0B0F-45ED-A2CF-DE0240B2B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07D2066-6599-4BD0-9CD5-7289EB1B8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BF96C0D-1DEE-47F2-A950-16BC0896F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D254ABE-505D-4C6A-9267-BFB78FBB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22BBE38-BC6F-4DDE-BD6D-2B496CE42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046D1FA-C431-4F16-8BDD-71C614D79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F387987-DEF1-447C-BC86-281AC0B3D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808DF01-2715-4215-81F1-B8C178304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ED7F897-8A4F-4F3D-BFB1-738BCDCA9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B51B8B7-D508-44C3-AFC5-820557A94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FBC6B94-2A13-4303-AE51-334E386DA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7897959-2F8E-4A05-9EA8-5B0329B57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522AB50-D351-40F4-8A88-E856C1F27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21AFD52-C13F-4A20-B1DB-13C1A9A3D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E789B3B-F514-4E02-8C1A-2F85817AA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E473BAC-3DA1-4D63-9D6C-2B993665F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385DCF4-8F59-4838-B86C-2B3EF0BCE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EC5A02E-609A-4C39-A35D-E8D038F7C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AB67B18-1821-4367-A7B6-CC2FFF66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FCAC56E-4767-4984-9FE7-2C3CA57D0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A1929ED-CEB2-4C49-B2ED-A206D3793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1D632F9-2F59-4C8D-B1BC-1CB0D15C3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3B9F80B-CAEF-442C-A218-E2B069545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26A626E-CC14-4106-8AD4-DB3D81CD6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D710B8-B5DF-495F-ACEA-CFB9308CB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50C81D-B0B8-4DB8-A12C-B62944D0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EB82E53-B337-43EB-BFF8-1466F10E8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1DCEF3A-2B54-4AA2-9BFD-57EA4A246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F122967-34EF-4575-8E59-75D77FCD0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87EBF9D-3949-4CCE-BB87-978466834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8A1183F-B28F-4BAD-A14B-3940A6E92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81851B7-6D8F-454C-BBAA-498426069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9759A7A-483F-4DB0-8677-C6AB61E19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DD1E55B-DE82-4811-BB33-1468396D2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4B0251C-DACC-4A24-83BA-3D95F8D19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647EF9B-D99D-48C1-B61E-19B85F47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B55DF3C-DDF0-4B01-849E-46A663465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9149238-5A44-4264-84E6-DD25E7C0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6925C1-B440-4C1C-8829-2E6D9EE14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7B5BDB-32A7-4C47-A984-AF2316600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B5A7D9C-91C9-49A3-8AD5-DB49632FD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64B015D-AFCF-4AB2-AE58-A069B06D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4407931-9375-400F-88AC-C63D4E9E9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54278B7-45C8-46E4-885A-69208D598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A806AB0-FBD6-41CD-997C-A76266D37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19E2D6D-6D96-4348-954B-3657A0B0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794AABE-9C3E-4A8C-820F-0FDF65213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DBEC39D-5464-46CA-B62B-24826F1F4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1807973-667B-4780-B3AA-4ADC32DB3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70D793C-C9EE-467B-8385-42B6905A0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4695A53-78EB-4811-8BBC-4707F3016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576416F-0C2E-4D01-9357-5C73ADF85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091FE22-8667-4F89-A333-BA9A0917E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B779008-969D-4FA8-BB6C-3BBBCF919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DAF3B96-0DFB-44BA-959D-BF9643FFE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F66F5FF-98B2-4453-8175-EB602A6A0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51D9683-9D41-4058-B90B-99146FC2F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907098D-1005-4522-BA21-F1534CBAC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FEF082-7E02-4ED8-B9D1-F0FC47FEC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429C269-222E-4EFB-97B9-08FA243CE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C460F7F-5702-4281-850B-59E4182A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329057C-293F-4933-9DEA-2463E66D4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274CBA8-6253-4229-AC37-1D7126639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7ABAAD2-23FD-4AF4-8506-3CDDC5607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7A85620-3B33-477A-949C-3F221DCC2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247316E-E815-4CE3-9EC0-8DC8391EB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D047E26-5A98-4B49-A453-C71D89450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40C95BF-A85B-4251-A817-35A7B4F71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A4FDA2F-E340-40E6-8678-8F4F9EB3D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94A3796-87FD-436D-8309-857F9B489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B20BE68-41F5-4E59-87CD-A8654B123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FD87938-B42E-45E5-ABB8-936E00A24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A46A837-6AA3-4099-8055-251ED6D7D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9D871B1-B4D0-4667-B5FA-21AE12E50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77E102A-1E9D-44C8-9DA0-1B4B61444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2DB4921-ECFC-42CD-B91B-56AB1FE26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156177C-2880-4AAF-BFC7-C3EA4AD09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7C807E0-34AB-4AC3-A674-D7E438C60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3AD80AB-575A-4D50-A561-CE310E06B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4C11A99-7E93-4B54-B1CE-D90D45325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5A3E814-2D04-4881-B9E9-81ADDC0C9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73D9FB4-F4AF-4974-A734-C9300D210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81A1414-A8F5-43F1-BA51-B058EF2C0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41588DC-3C7F-4695-A42A-B5ABEA8B5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884DF6D-4C87-4B4A-A918-B3F3C8BE3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F26F2A0-B8D0-48D4-A9A9-BEB75CFF1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A9177E1-A6DC-4200-9D85-31A348E02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DA218E3-83A8-45E8-B2E3-4B693606C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1E51433-E260-493C-8A94-FCE7FD9B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A74FFD3-BE5F-435D-AC22-825B6E049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3420F88-93EB-4790-A2BD-EFF61E77B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875302B-159F-4E81-AD49-154BAA8F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E9966CE-BC06-4CEB-877D-34D9D1C2E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89924EA-8A9B-4ED5-8CF2-E184EE89D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00C1FB1-E227-40EE-A773-071D080B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4F26B5D-6E35-40E8-90DF-FD65CB33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059D8F05-F701-45A6-9377-454642C21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F57ACF8-D510-4715-B964-20D980558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1053CDD-687F-481B-86FB-56DA74C55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6B24CA5-1578-43AE-8ED8-CB9F7EA62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3208550-AB5B-4E2B-914A-270D30163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4120D7E-20EE-4413-A541-781EA4350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C0CC66E-BFF1-47FD-8C37-092016FBE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9D9AD44-3983-44A2-9DBA-6C5FF3C47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1915592-B946-43D1-AE24-B72B17FC5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C48622-C7DC-416F-B14F-AB0C6A3EF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C122E9A7-0590-453C-AC3A-88265131C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8246847-0B72-46B3-9243-7A7B92E21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07FF669-6E9C-47DF-A1A0-667669279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6905CAD-DCDC-4965-969E-3BA793FCA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E82B7F4-81C1-4A48-A3C9-B9DE741C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3D306B7-0050-4206-8020-D3F81BC46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BE50823B-85BA-4734-A0E5-99F2D027C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F26CEA8-889B-4F33-AE59-91F66E1602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64E5726-D6A2-4541-9EB4-0D455BFB1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5A9478C-31E8-4C23-856A-5B4D6936B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D4D55AFD-7163-47DF-8918-6BCF397B5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0C5BF88-D776-4C9B-89BD-85EE0DCE8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A0347C6-25EE-4289-B805-750B30ABB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C83C9E0-7820-4EA4-B9AA-AD6E0719F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E1B6DEA-553D-4733-9A45-3A28D118B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E647149-B885-4A7D-B57E-A9762FF95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FFCDDD6-EA47-4BA4-914F-B4AD52A7D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8C5FC42-4A56-48D7-9C6F-EE6973256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58746BA-672F-48B8-BA1D-E317498C1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5C60814-753C-4243-BD88-443E240D6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174EB8C9-709B-42D9-9948-434CAA5E0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86AB5B1-D0D7-4FE2-9A7D-BF9C01F7D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18E7606-3FC9-4354-BCF8-A980AE6DF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4" name="Title 1">
            <a:extLst>
              <a:ext uri="{FF2B5EF4-FFF2-40B4-BE49-F238E27FC236}">
                <a16:creationId xmlns:a16="http://schemas.microsoft.com/office/drawing/2014/main" id="{C5DB6681-2D33-4424-A63F-21A3367A5395}"/>
              </a:ext>
            </a:extLst>
          </p:cNvPr>
          <p:cNvSpPr txBox="1">
            <a:spLocks/>
          </p:cNvSpPr>
          <p:nvPr/>
        </p:nvSpPr>
        <p:spPr>
          <a:xfrm>
            <a:off x="301497" y="4413858"/>
            <a:ext cx="5766579" cy="1505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spc="1500" baseline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defRPr>
            </a:lvl1pPr>
          </a:lstStyle>
          <a:p>
            <a:r>
              <a:rPr lang="el-GR" sz="4400" cap="none" spc="0" dirty="0">
                <a:solidFill>
                  <a:srgbClr val="FFCD2F"/>
                </a:solidFill>
                <a:latin typeface="Comic Sans MS" panose="030F0702030302020204" pitchFamily="66" charset="0"/>
              </a:rPr>
              <a:t>Διδώ και Αινείας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CE9713-44AF-4E9C-89D1-25B1EF4739F0}"/>
              </a:ext>
            </a:extLst>
          </p:cNvPr>
          <p:cNvCxnSpPr>
            <a:cxnSpLocks/>
          </p:cNvCxnSpPr>
          <p:nvPr/>
        </p:nvCxnSpPr>
        <p:spPr>
          <a:xfrm>
            <a:off x="0" y="1317815"/>
            <a:ext cx="12192000" cy="1482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B807662-8A61-4611-9BAF-7A2F1AEE2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812" y="335533"/>
            <a:ext cx="9666276" cy="924129"/>
          </a:xfrm>
        </p:spPr>
        <p:txBody>
          <a:bodyPr>
            <a:noAutofit/>
          </a:bodyPr>
          <a:lstStyle/>
          <a:p>
            <a:pPr algn="l"/>
            <a:r>
              <a:rPr lang="en-US" cap="none" spc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Lectio </a:t>
            </a:r>
            <a:r>
              <a:rPr lang="en-US" cap="none" spc="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Secunda</a:t>
            </a:r>
            <a:endParaRPr lang="el-GR" cap="none" spc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BC0B506-59CD-4154-B6B5-10D15FFD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0" r="14748" b="-2"/>
          <a:stretch/>
        </p:blipFill>
        <p:spPr>
          <a:xfrm>
            <a:off x="6389203" y="1397237"/>
            <a:ext cx="5133152" cy="5133152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ln w="25400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4D11EDC-9653-46A4-BF92-C0EBFF6D171A}"/>
              </a:ext>
            </a:extLst>
          </p:cNvPr>
          <p:cNvSpPr/>
          <p:nvPr/>
        </p:nvSpPr>
        <p:spPr>
          <a:xfrm>
            <a:off x="10129507" y="44460"/>
            <a:ext cx="1158819" cy="1238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6" name="Title 1">
            <a:extLst>
              <a:ext uri="{FF2B5EF4-FFF2-40B4-BE49-F238E27FC236}">
                <a16:creationId xmlns:a16="http://schemas.microsoft.com/office/drawing/2014/main" id="{CC82384B-D99D-495B-B87E-A398F972839B}"/>
              </a:ext>
            </a:extLst>
          </p:cNvPr>
          <p:cNvSpPr txBox="1">
            <a:spLocks/>
          </p:cNvSpPr>
          <p:nvPr/>
        </p:nvSpPr>
        <p:spPr>
          <a:xfrm>
            <a:off x="6779042" y="5020951"/>
            <a:ext cx="4509246" cy="1038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spc="1500" baseline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defRPr>
            </a:lvl1pPr>
          </a:lstStyle>
          <a:p>
            <a:r>
              <a:rPr lang="el-GR" sz="3200" cap="none" spc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Ένας </a:t>
            </a:r>
          </a:p>
          <a:p>
            <a:r>
              <a:rPr lang="el-GR" sz="3200" cap="none" spc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λυρικός έρωτας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5488E-A67D-407E-9686-E2F811586E78}"/>
              </a:ext>
            </a:extLst>
          </p:cNvPr>
          <p:cNvSpPr txBox="1"/>
          <p:nvPr/>
        </p:nvSpPr>
        <p:spPr>
          <a:xfrm>
            <a:off x="431629" y="1613605"/>
            <a:ext cx="380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Μάθημα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2</a:t>
            </a:r>
            <a:endParaRPr lang="el-GR" sz="4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166283-3AB2-4D7E-81D7-B4F56DDAA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13472" r="25676" b="41656"/>
          <a:stretch/>
        </p:blipFill>
        <p:spPr bwMode="auto">
          <a:xfrm>
            <a:off x="7315866" y="1897834"/>
            <a:ext cx="2377734" cy="2881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Διδώ Και Αινείας - Όπερα Σε Τρεις Πράξεις Του Henry Purcell">
            <a:extLst>
              <a:ext uri="{FF2B5EF4-FFF2-40B4-BE49-F238E27FC236}">
                <a16:creationId xmlns:a16="http://schemas.microsoft.com/office/drawing/2014/main" id="{F1670DAC-E4B7-408E-9498-6B72BD3A9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840">
            <a:off x="8946969" y="3432603"/>
            <a:ext cx="2368123" cy="1454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ue Heart Clip Art | Heart clip art, Clip art, Blue heart">
            <a:extLst>
              <a:ext uri="{FF2B5EF4-FFF2-40B4-BE49-F238E27FC236}">
                <a16:creationId xmlns:a16="http://schemas.microsoft.com/office/drawing/2014/main" id="{162749BB-994F-474A-BFAD-768BF756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85" y="3182748"/>
            <a:ext cx="3490284" cy="30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" grpId="0"/>
      <p:bldP spid="20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1516" y="-2304820"/>
            <a:ext cx="5448764" cy="12560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C5E3C-86F0-4345-9F3F-1BFDC3F4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916"/>
            <a:ext cx="10515600" cy="876198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rgbClr val="FFE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Πρώτα   </a:t>
            </a:r>
            <a:r>
              <a:rPr lang="el-GR" b="1" dirty="0">
                <a:solidFill>
                  <a:srgbClr val="FFE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 υπογραμμίζω </a:t>
            </a:r>
            <a:r>
              <a:rPr lang="el-GR" dirty="0">
                <a:solidFill>
                  <a:srgbClr val="FFE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τα...</a:t>
            </a:r>
            <a:r>
              <a:rPr lang="el-GR" b="1" dirty="0">
                <a:solidFill>
                  <a:srgbClr val="FFE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ρήματα!</a:t>
            </a:r>
            <a:endParaRPr lang="el-GR" b="1" dirty="0">
              <a:solidFill>
                <a:srgbClr val="FFE9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169" y="1643743"/>
            <a:ext cx="9063789" cy="4897456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filius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Anchīsae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est</a:t>
            </a:r>
            <a:r>
              <a:rPr lang="en-US" sz="3600" dirty="0">
                <a:solidFill>
                  <a:schemeClr val="bg1"/>
                </a:solidFill>
              </a:rPr>
              <a:t>. Patria </a:t>
            </a:r>
            <a:r>
              <a:rPr lang="en-US" sz="3600" dirty="0" err="1">
                <a:solidFill>
                  <a:schemeClr val="bg1"/>
                </a:solidFill>
              </a:rPr>
              <a:t>Aenēae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Troia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est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Graeci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Troiam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oppugnant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dolo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expugnant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cum </a:t>
            </a:r>
            <a:r>
              <a:rPr lang="en-US" sz="3600" dirty="0" err="1">
                <a:solidFill>
                  <a:schemeClr val="bg1"/>
                </a:solidFill>
              </a:rPr>
              <a:t>Anchīsā</a:t>
            </a:r>
            <a:r>
              <a:rPr lang="en-US" sz="3600" dirty="0">
                <a:solidFill>
                  <a:schemeClr val="bg1"/>
                </a:solidFill>
              </a:rPr>
              <a:t>, cum </a:t>
            </a:r>
            <a:r>
              <a:rPr lang="en-US" sz="3600" dirty="0" err="1">
                <a:solidFill>
                  <a:schemeClr val="bg1"/>
                </a:solidFill>
              </a:rPr>
              <a:t>nato</a:t>
            </a:r>
            <a:r>
              <a:rPr lang="en-US" sz="3600" dirty="0">
                <a:solidFill>
                  <a:schemeClr val="bg1"/>
                </a:solidFill>
              </a:rPr>
              <a:t> et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cum sociis ad </a:t>
            </a:r>
            <a:r>
              <a:rPr lang="en-US" sz="3600" dirty="0" err="1">
                <a:solidFill>
                  <a:schemeClr val="bg1"/>
                </a:solidFill>
              </a:rPr>
              <a:t>Italiam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navigat</a:t>
            </a:r>
            <a:r>
              <a:rPr lang="en-US" sz="3600" dirty="0">
                <a:solidFill>
                  <a:schemeClr val="bg1"/>
                </a:solidFill>
              </a:rPr>
              <a:t>. Sed venti </a:t>
            </a:r>
            <a:r>
              <a:rPr lang="en-US" sz="3600" dirty="0" err="1">
                <a:solidFill>
                  <a:schemeClr val="bg1"/>
                </a:solidFill>
              </a:rPr>
              <a:t>pontum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turbant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Aenēan</a:t>
            </a:r>
            <a:r>
              <a:rPr lang="en-US" sz="3600" dirty="0">
                <a:solidFill>
                  <a:schemeClr val="bg1"/>
                </a:solidFill>
              </a:rPr>
              <a:t> in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Africam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portant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Ibi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Didō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regīna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novam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patriam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fundat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regīnae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insidias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Graecōrum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renarrat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Regīna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Aenēan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amat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regīnam</a:t>
            </a:r>
            <a:r>
              <a:rPr lang="en-US" sz="3600" dirty="0">
                <a:solidFill>
                  <a:schemeClr val="bg1"/>
                </a:solidFill>
              </a:rPr>
              <a:t>. Denique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in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ltaliam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navigat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regīna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exspīrat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endParaRPr lang="el-G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7293" y="-4670324"/>
            <a:ext cx="7747818" cy="163018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00" y="219075"/>
            <a:ext cx="10805651" cy="66389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filius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Anchīsae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est</a:t>
            </a:r>
            <a:r>
              <a:rPr lang="en-US" sz="3600" dirty="0">
                <a:solidFill>
                  <a:schemeClr val="bg1"/>
                </a:solidFill>
              </a:rPr>
              <a:t>. Patria </a:t>
            </a:r>
            <a:r>
              <a:rPr lang="en-US" sz="3600" dirty="0" err="1">
                <a:solidFill>
                  <a:schemeClr val="bg1"/>
                </a:solidFill>
              </a:rPr>
              <a:t>Aenēae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Troia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est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Graeci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Troiam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oppugnant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dolo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expugnant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cum </a:t>
            </a:r>
            <a:r>
              <a:rPr lang="en-US" sz="3600" dirty="0" err="1">
                <a:solidFill>
                  <a:schemeClr val="bg1"/>
                </a:solidFill>
              </a:rPr>
              <a:t>Anchīsā</a:t>
            </a:r>
            <a:r>
              <a:rPr lang="en-US" sz="3600" dirty="0">
                <a:solidFill>
                  <a:schemeClr val="bg1"/>
                </a:solidFill>
              </a:rPr>
              <a:t>, cum </a:t>
            </a:r>
            <a:r>
              <a:rPr lang="en-US" sz="3600" dirty="0" err="1">
                <a:solidFill>
                  <a:schemeClr val="bg1"/>
                </a:solidFill>
              </a:rPr>
              <a:t>nato</a:t>
            </a:r>
            <a:r>
              <a:rPr lang="en-US" sz="3600" dirty="0">
                <a:solidFill>
                  <a:schemeClr val="bg1"/>
                </a:solidFill>
              </a:rPr>
              <a:t> et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cum sociis ad </a:t>
            </a:r>
            <a:r>
              <a:rPr lang="en-US" sz="3600" dirty="0" err="1">
                <a:solidFill>
                  <a:schemeClr val="bg1"/>
                </a:solidFill>
              </a:rPr>
              <a:t>Italiam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navigat</a:t>
            </a:r>
            <a:r>
              <a:rPr lang="en-US" sz="3600" dirty="0">
                <a:solidFill>
                  <a:schemeClr val="bg1"/>
                </a:solidFill>
              </a:rPr>
              <a:t>. Sed venti </a:t>
            </a:r>
            <a:r>
              <a:rPr lang="en-US" sz="3600" dirty="0" err="1">
                <a:solidFill>
                  <a:schemeClr val="bg1"/>
                </a:solidFill>
              </a:rPr>
              <a:t>pontum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turbant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Aenēan</a:t>
            </a:r>
            <a:r>
              <a:rPr lang="en-US" sz="3600" dirty="0">
                <a:solidFill>
                  <a:schemeClr val="bg1"/>
                </a:solidFill>
              </a:rPr>
              <a:t> in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Africam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portant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Ibi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Didō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regīna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novam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patriam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fundat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regīnae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insidias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Graecōrum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renarrat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Regīna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Aenēan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amat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regīnam</a:t>
            </a:r>
            <a:r>
              <a:rPr lang="en-US" sz="3600" dirty="0">
                <a:solidFill>
                  <a:schemeClr val="bg1"/>
                </a:solidFill>
              </a:rPr>
              <a:t>. Denique </a:t>
            </a:r>
            <a:r>
              <a:rPr lang="en-US" sz="3600" dirty="0" err="1">
                <a:solidFill>
                  <a:schemeClr val="bg1"/>
                </a:solidFill>
              </a:rPr>
              <a:t>Aenēas</a:t>
            </a:r>
            <a:r>
              <a:rPr lang="en-US" sz="3600" dirty="0">
                <a:solidFill>
                  <a:schemeClr val="bg1"/>
                </a:solidFill>
              </a:rPr>
              <a:t> in</a:t>
            </a:r>
            <a:r>
              <a:rPr lang="el-GR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ltaliam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navigat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regīna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exspīrat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endParaRPr lang="el-G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77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8406" y="-2406729"/>
            <a:ext cx="5904708" cy="12588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60833-592A-4350-9AC4-48D3FDCD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073469"/>
          </a:xfrm>
        </p:spPr>
        <p:txBody>
          <a:bodyPr>
            <a:normAutofit/>
          </a:bodyPr>
          <a:lstStyle/>
          <a:p>
            <a:pPr algn="ctr"/>
            <a:r>
              <a:rPr lang="el-GR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Λεξιλόγιο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524000"/>
            <a:ext cx="10515600" cy="4628084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filius</a:t>
            </a:r>
            <a:r>
              <a:rPr lang="en-US" b="1" dirty="0">
                <a:solidFill>
                  <a:srgbClr val="C00000"/>
                </a:solidFill>
              </a:rPr>
              <a:t> -ii </a:t>
            </a:r>
            <a:r>
              <a:rPr lang="el-GR" dirty="0">
                <a:solidFill>
                  <a:schemeClr val="bg1"/>
                </a:solidFill>
              </a:rPr>
              <a:t>γιος</a:t>
            </a:r>
          </a:p>
          <a:p>
            <a:r>
              <a:rPr lang="en-US" b="1" dirty="0">
                <a:solidFill>
                  <a:srgbClr val="C00000"/>
                </a:solidFill>
              </a:rPr>
              <a:t>patria -ae </a:t>
            </a:r>
            <a:r>
              <a:rPr lang="en-US" dirty="0">
                <a:solidFill>
                  <a:schemeClr val="bg1"/>
                </a:solidFill>
              </a:rPr>
              <a:t>≃ </a:t>
            </a:r>
            <a:r>
              <a:rPr lang="el-GR" dirty="0">
                <a:solidFill>
                  <a:schemeClr val="bg1"/>
                </a:solidFill>
              </a:rPr>
              <a:t>πατρίδα</a:t>
            </a:r>
          </a:p>
          <a:p>
            <a:r>
              <a:rPr lang="en-US" b="1" dirty="0">
                <a:solidFill>
                  <a:srgbClr val="C00000"/>
                </a:solidFill>
              </a:rPr>
              <a:t>Anchises -ae </a:t>
            </a:r>
            <a:r>
              <a:rPr lang="el-GR" dirty="0">
                <a:solidFill>
                  <a:schemeClr val="bg1"/>
                </a:solidFill>
              </a:rPr>
              <a:t>ο Αγχίσης,    </a:t>
            </a: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   ο πατέρας του Αινεία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Troia</a:t>
            </a:r>
            <a:r>
              <a:rPr lang="en-US" b="1" dirty="0">
                <a:solidFill>
                  <a:srgbClr val="C00000"/>
                </a:solidFill>
              </a:rPr>
              <a:t> -ae </a:t>
            </a:r>
            <a:r>
              <a:rPr lang="el-GR" dirty="0">
                <a:solidFill>
                  <a:schemeClr val="bg1"/>
                </a:solidFill>
              </a:rPr>
              <a:t>η Τροία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Graecus</a:t>
            </a:r>
            <a:r>
              <a:rPr lang="en-US" b="1" dirty="0">
                <a:solidFill>
                  <a:srgbClr val="C00000"/>
                </a:solidFill>
              </a:rPr>
              <a:t> -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 </a:t>
            </a:r>
            <a:r>
              <a:rPr lang="el-GR" dirty="0">
                <a:solidFill>
                  <a:schemeClr val="bg1"/>
                </a:solidFill>
              </a:rPr>
              <a:t>ο Έλληνας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oppugno</a:t>
            </a:r>
            <a:r>
              <a:rPr lang="en-US" b="1" dirty="0">
                <a:solidFill>
                  <a:srgbClr val="002060"/>
                </a:solidFill>
              </a:rPr>
              <a:t>, 1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ob+pugno</a:t>
            </a:r>
            <a:r>
              <a:rPr lang="en-US" dirty="0">
                <a:solidFill>
                  <a:schemeClr val="bg1"/>
                </a:solidFill>
              </a:rPr>
              <a:t> = </a:t>
            </a:r>
            <a:r>
              <a:rPr lang="el-GR" dirty="0">
                <a:solidFill>
                  <a:schemeClr val="bg1"/>
                </a:solidFill>
              </a:rPr>
              <a:t>μάχομαι) πολιορκώ</a:t>
            </a:r>
            <a:r>
              <a:rPr lang="el-GR" baseline="30000" dirty="0">
                <a:solidFill>
                  <a:schemeClr val="bg1"/>
                </a:solidFill>
              </a:rPr>
              <a:t>(2)</a:t>
            </a:r>
            <a:endParaRPr lang="el-GR" dirty="0">
              <a:solidFill>
                <a:schemeClr val="bg1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expugno</a:t>
            </a:r>
            <a:r>
              <a:rPr lang="en-US" b="1" dirty="0">
                <a:solidFill>
                  <a:srgbClr val="002060"/>
                </a:solidFill>
              </a:rPr>
              <a:t> (</a:t>
            </a:r>
            <a:r>
              <a:rPr lang="en-US" b="1" dirty="0" err="1">
                <a:solidFill>
                  <a:srgbClr val="002060"/>
                </a:solidFill>
              </a:rPr>
              <a:t>ex+pugno</a:t>
            </a:r>
            <a:r>
              <a:rPr lang="en-US" b="1" dirty="0">
                <a:solidFill>
                  <a:srgbClr val="002060"/>
                </a:solidFill>
              </a:rPr>
              <a:t>), 1 </a:t>
            </a:r>
            <a:r>
              <a:rPr lang="el-GR" dirty="0">
                <a:solidFill>
                  <a:schemeClr val="bg1"/>
                </a:solidFill>
              </a:rPr>
              <a:t>κυριεύω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dolus</a:t>
            </a:r>
            <a:r>
              <a:rPr lang="en-US" b="1" dirty="0">
                <a:solidFill>
                  <a:srgbClr val="C00000"/>
                </a:solidFill>
              </a:rPr>
              <a:t> -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l-GR" dirty="0">
                <a:solidFill>
                  <a:schemeClr val="bg1"/>
                </a:solidFill>
              </a:rPr>
              <a:t>δόλος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FCC84-1B80-4A44-A7C2-051D139C5AFF}"/>
              </a:ext>
            </a:extLst>
          </p:cNvPr>
          <p:cNvSpPr txBox="1"/>
          <p:nvPr/>
        </p:nvSpPr>
        <p:spPr>
          <a:xfrm>
            <a:off x="7203440" y="1414938"/>
            <a:ext cx="3627119" cy="42165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254000"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2800" u="sng" dirty="0">
                <a:solidFill>
                  <a:schemeClr val="bg1"/>
                </a:solidFill>
              </a:rPr>
              <a:t>Χρωματικός κώδικας</a:t>
            </a:r>
          </a:p>
          <a:p>
            <a:endParaRPr lang="el-GR" sz="1200" dirty="0">
              <a:solidFill>
                <a:schemeClr val="bg1"/>
              </a:solidFill>
            </a:endParaRPr>
          </a:p>
          <a:p>
            <a:r>
              <a:rPr lang="el-GR" sz="2800" b="1" dirty="0">
                <a:solidFill>
                  <a:srgbClr val="C00000"/>
                </a:solidFill>
              </a:rPr>
              <a:t>Κόκκινο</a:t>
            </a:r>
            <a:r>
              <a:rPr lang="el-GR" sz="2800" dirty="0">
                <a:solidFill>
                  <a:schemeClr val="bg1"/>
                </a:solidFill>
              </a:rPr>
              <a:t>: Ουσιαστικά</a:t>
            </a:r>
          </a:p>
          <a:p>
            <a:endParaRPr lang="el-GR" sz="1200" dirty="0">
              <a:solidFill>
                <a:schemeClr val="bg1"/>
              </a:solidFill>
            </a:endParaRPr>
          </a:p>
          <a:p>
            <a:r>
              <a:rPr lang="el-GR" sz="2800" b="1" dirty="0">
                <a:solidFill>
                  <a:srgbClr val="FF6600"/>
                </a:solidFill>
              </a:rPr>
              <a:t>Πορτοκαλί</a:t>
            </a:r>
            <a:r>
              <a:rPr lang="el-GR" sz="2800" dirty="0">
                <a:solidFill>
                  <a:schemeClr val="bg1"/>
                </a:solidFill>
              </a:rPr>
              <a:t>: Προθέσεις</a:t>
            </a:r>
          </a:p>
          <a:p>
            <a:endParaRPr lang="el-GR" sz="1200" dirty="0">
              <a:solidFill>
                <a:schemeClr val="bg1"/>
              </a:solidFill>
            </a:endParaRPr>
          </a:p>
          <a:p>
            <a:r>
              <a:rPr lang="el-GR" sz="2800" b="1" dirty="0">
                <a:solidFill>
                  <a:schemeClr val="accent3">
                    <a:lumMod val="50000"/>
                  </a:schemeClr>
                </a:solidFill>
              </a:rPr>
              <a:t>Πράσινο</a:t>
            </a:r>
            <a:r>
              <a:rPr lang="el-GR" sz="2800" dirty="0">
                <a:solidFill>
                  <a:schemeClr val="bg1"/>
                </a:solidFill>
              </a:rPr>
              <a:t>: Επίθετα</a:t>
            </a:r>
          </a:p>
          <a:p>
            <a:endParaRPr lang="el-GR" sz="1200" dirty="0">
              <a:solidFill>
                <a:schemeClr val="bg1"/>
              </a:solidFill>
            </a:endParaRPr>
          </a:p>
          <a:p>
            <a:r>
              <a:rPr lang="el-GR" sz="2800" b="1" dirty="0">
                <a:solidFill>
                  <a:srgbClr val="002060"/>
                </a:solidFill>
              </a:rPr>
              <a:t>Μπλε</a:t>
            </a:r>
            <a:r>
              <a:rPr lang="el-GR" sz="2800" dirty="0">
                <a:solidFill>
                  <a:schemeClr val="bg1"/>
                </a:solidFill>
              </a:rPr>
              <a:t>: Ρήματα</a:t>
            </a:r>
          </a:p>
          <a:p>
            <a:endParaRPr lang="el-GR" sz="1200" dirty="0">
              <a:solidFill>
                <a:schemeClr val="bg1"/>
              </a:solidFill>
            </a:endParaRPr>
          </a:p>
          <a:p>
            <a:r>
              <a:rPr lang="el-GR" sz="2800" b="1" dirty="0">
                <a:solidFill>
                  <a:srgbClr val="7030A0"/>
                </a:solidFill>
              </a:rPr>
              <a:t>Μωβ</a:t>
            </a:r>
            <a:r>
              <a:rPr lang="el-GR" sz="2800" dirty="0">
                <a:solidFill>
                  <a:schemeClr val="bg1"/>
                </a:solidFill>
              </a:rPr>
              <a:t>: Σύνδεσμοι</a:t>
            </a:r>
          </a:p>
          <a:p>
            <a:endParaRPr lang="el-GR" sz="1200" dirty="0">
              <a:solidFill>
                <a:schemeClr val="bg1"/>
              </a:solidFill>
            </a:endParaRPr>
          </a:p>
          <a:p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Φούξια</a:t>
            </a:r>
            <a:r>
              <a:rPr lang="el-GR" sz="2800" dirty="0">
                <a:solidFill>
                  <a:schemeClr val="bg1"/>
                </a:solidFill>
              </a:rPr>
              <a:t>: Επιρρήματα</a:t>
            </a:r>
          </a:p>
        </p:txBody>
      </p:sp>
    </p:spTree>
    <p:extLst>
      <p:ext uri="{BB962C8B-B14F-4D97-AF65-F5344CB8AC3E}">
        <p14:creationId xmlns:p14="http://schemas.microsoft.com/office/powerpoint/2010/main" val="119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73680"/>
            <a:ext cx="6644640" cy="12405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175" y="788670"/>
            <a:ext cx="10515600" cy="5831839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6600"/>
                </a:solidFill>
              </a:rPr>
              <a:t>cum 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l-GR" sz="3000" dirty="0">
                <a:solidFill>
                  <a:schemeClr val="bg1"/>
                </a:solidFill>
              </a:rPr>
              <a:t>πρόθ. + αφ.) με</a:t>
            </a:r>
          </a:p>
          <a:p>
            <a:r>
              <a:rPr lang="en-US" sz="3000" b="1" dirty="0" err="1">
                <a:solidFill>
                  <a:srgbClr val="C00000"/>
                </a:solidFill>
              </a:rPr>
              <a:t>natus</a:t>
            </a:r>
            <a:r>
              <a:rPr lang="en-US" sz="3000" b="1" dirty="0">
                <a:solidFill>
                  <a:srgbClr val="C00000"/>
                </a:solidFill>
              </a:rPr>
              <a:t> -</a:t>
            </a:r>
            <a:r>
              <a:rPr lang="en-US" sz="3000" b="1" dirty="0" err="1">
                <a:solidFill>
                  <a:srgbClr val="C00000"/>
                </a:solidFill>
              </a:rPr>
              <a:t>i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l-GR" sz="3000" dirty="0">
                <a:solidFill>
                  <a:schemeClr val="bg1"/>
                </a:solidFill>
              </a:rPr>
              <a:t>γιος</a:t>
            </a:r>
          </a:p>
          <a:p>
            <a:r>
              <a:rPr lang="en-US" sz="3000" b="1" dirty="0">
                <a:solidFill>
                  <a:srgbClr val="C00000"/>
                </a:solidFill>
              </a:rPr>
              <a:t>socius -ii </a:t>
            </a:r>
            <a:r>
              <a:rPr lang="el-GR" sz="3000" dirty="0">
                <a:solidFill>
                  <a:schemeClr val="bg1"/>
                </a:solidFill>
              </a:rPr>
              <a:t>σύντροφος</a:t>
            </a:r>
          </a:p>
          <a:p>
            <a:r>
              <a:rPr lang="en-US" sz="3000" b="1" dirty="0">
                <a:solidFill>
                  <a:srgbClr val="FF6600"/>
                </a:solidFill>
              </a:rPr>
              <a:t>ad </a:t>
            </a:r>
            <a:r>
              <a:rPr lang="en-US" sz="3000" dirty="0">
                <a:solidFill>
                  <a:schemeClr val="bg1"/>
                </a:solidFill>
              </a:rPr>
              <a:t>( </a:t>
            </a:r>
            <a:r>
              <a:rPr lang="el-GR" sz="3000" dirty="0">
                <a:solidFill>
                  <a:schemeClr val="bg1"/>
                </a:solidFill>
              </a:rPr>
              <a:t>πρόθ. + αιτ.) προς    (προσέγγιση)</a:t>
            </a:r>
          </a:p>
          <a:p>
            <a:r>
              <a:rPr lang="en-US" sz="3000" b="1" dirty="0">
                <a:solidFill>
                  <a:srgbClr val="002060"/>
                </a:solidFill>
              </a:rPr>
              <a:t>navigo,1 </a:t>
            </a:r>
            <a:r>
              <a:rPr lang="el-GR" sz="3000" dirty="0">
                <a:solidFill>
                  <a:schemeClr val="bg1"/>
                </a:solidFill>
              </a:rPr>
              <a:t>πλέω</a:t>
            </a:r>
          </a:p>
          <a:p>
            <a:r>
              <a:rPr lang="en-US" sz="3000" b="1" dirty="0">
                <a:solidFill>
                  <a:srgbClr val="7030A0"/>
                </a:solidFill>
              </a:rPr>
              <a:t>sed</a:t>
            </a:r>
            <a:r>
              <a:rPr lang="en-US" sz="3000" b="1" dirty="0">
                <a:solidFill>
                  <a:srgbClr val="58267E"/>
                </a:solidFill>
              </a:rPr>
              <a:t> 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l-GR" sz="3000" dirty="0">
                <a:solidFill>
                  <a:schemeClr val="bg1"/>
                </a:solidFill>
              </a:rPr>
              <a:t>σύνδ. αντιθ.) αλλά</a:t>
            </a:r>
          </a:p>
          <a:p>
            <a:r>
              <a:rPr lang="en-US" sz="3000" b="1" dirty="0" err="1">
                <a:solidFill>
                  <a:srgbClr val="C00000"/>
                </a:solidFill>
              </a:rPr>
              <a:t>ventus</a:t>
            </a:r>
            <a:r>
              <a:rPr lang="en-US" sz="3000" b="1" dirty="0">
                <a:solidFill>
                  <a:srgbClr val="C00000"/>
                </a:solidFill>
              </a:rPr>
              <a:t> -</a:t>
            </a:r>
            <a:r>
              <a:rPr lang="en-US" sz="3000" b="1" dirty="0" err="1">
                <a:solidFill>
                  <a:srgbClr val="C00000"/>
                </a:solidFill>
              </a:rPr>
              <a:t>i</a:t>
            </a:r>
            <a:r>
              <a:rPr lang="en-US" sz="3000" b="1" dirty="0">
                <a:solidFill>
                  <a:srgbClr val="C00000"/>
                </a:solidFill>
              </a:rPr>
              <a:t> </a:t>
            </a:r>
            <a:r>
              <a:rPr lang="el-GR" sz="3000" dirty="0">
                <a:solidFill>
                  <a:schemeClr val="bg1"/>
                </a:solidFill>
              </a:rPr>
              <a:t>άνεμος</a:t>
            </a:r>
          </a:p>
          <a:p>
            <a:r>
              <a:rPr lang="en-US" sz="3000" b="1" dirty="0" err="1">
                <a:solidFill>
                  <a:srgbClr val="C00000"/>
                </a:solidFill>
              </a:rPr>
              <a:t>pontus</a:t>
            </a:r>
            <a:r>
              <a:rPr lang="en-US" sz="3000" b="1" dirty="0">
                <a:solidFill>
                  <a:srgbClr val="C00000"/>
                </a:solidFill>
              </a:rPr>
              <a:t> -</a:t>
            </a:r>
            <a:r>
              <a:rPr lang="en-US" sz="3000" b="1" dirty="0" err="1">
                <a:solidFill>
                  <a:srgbClr val="C00000"/>
                </a:solidFill>
              </a:rPr>
              <a:t>i</a:t>
            </a:r>
            <a:r>
              <a:rPr lang="en-US" sz="3000" b="1" dirty="0">
                <a:solidFill>
                  <a:srgbClr val="C00000"/>
                </a:solidFill>
              </a:rPr>
              <a:t> </a:t>
            </a:r>
            <a:r>
              <a:rPr lang="el-GR" sz="3000" dirty="0">
                <a:solidFill>
                  <a:schemeClr val="bg1"/>
                </a:solidFill>
              </a:rPr>
              <a:t>θάλασσα</a:t>
            </a:r>
          </a:p>
          <a:p>
            <a:r>
              <a:rPr lang="en-US" sz="3000" b="1" dirty="0">
                <a:solidFill>
                  <a:srgbClr val="002060"/>
                </a:solidFill>
              </a:rPr>
              <a:t>turbo, 1 </a:t>
            </a:r>
            <a:r>
              <a:rPr lang="el-GR" sz="3000" dirty="0">
                <a:solidFill>
                  <a:schemeClr val="bg1"/>
                </a:solidFill>
              </a:rPr>
              <a:t>ταράζω</a:t>
            </a:r>
          </a:p>
          <a:p>
            <a:r>
              <a:rPr lang="en-US" sz="3000" b="1" dirty="0" err="1">
                <a:solidFill>
                  <a:srgbClr val="002060"/>
                </a:solidFill>
              </a:rPr>
              <a:t>porto</a:t>
            </a:r>
            <a:r>
              <a:rPr lang="en-US" sz="3000" b="1" dirty="0">
                <a:solidFill>
                  <a:srgbClr val="002060"/>
                </a:solidFill>
              </a:rPr>
              <a:t>, 1 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l-GR" sz="3000" dirty="0">
                <a:solidFill>
                  <a:schemeClr val="bg1"/>
                </a:solidFill>
              </a:rPr>
              <a:t>μετα)φέρω, παρασύρω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091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8720" y="-2672080"/>
            <a:ext cx="7061200" cy="12405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919843"/>
            <a:ext cx="10515600" cy="5427616"/>
          </a:xfrm>
        </p:spPr>
        <p:txBody>
          <a:bodyPr>
            <a:noAutofit/>
          </a:bodyPr>
          <a:lstStyle/>
          <a:p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</a:rPr>
              <a:t>ibi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l-GR" sz="3000" dirty="0">
                <a:solidFill>
                  <a:schemeClr val="bg1"/>
                </a:solidFill>
              </a:rPr>
              <a:t>επίρρ.) εκεί</a:t>
            </a:r>
          </a:p>
          <a:p>
            <a:r>
              <a:rPr lang="en-US" sz="3000" b="1" dirty="0">
                <a:solidFill>
                  <a:srgbClr val="C00000"/>
                </a:solidFill>
              </a:rPr>
              <a:t>Dido -</a:t>
            </a:r>
            <a:r>
              <a:rPr lang="en-US" sz="3000" b="1" dirty="0" err="1">
                <a:solidFill>
                  <a:srgbClr val="C00000"/>
                </a:solidFill>
              </a:rPr>
              <a:t>ōnis</a:t>
            </a:r>
            <a:r>
              <a:rPr lang="en-US" sz="3000" b="1" dirty="0">
                <a:solidFill>
                  <a:srgbClr val="C00000"/>
                </a:solidFill>
              </a:rPr>
              <a:t> 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l-GR" sz="3000" dirty="0">
                <a:solidFill>
                  <a:schemeClr val="bg1"/>
                </a:solidFill>
              </a:rPr>
              <a:t>γ' κλ.) η Διδώ</a:t>
            </a:r>
          </a:p>
          <a:p>
            <a:r>
              <a:rPr lang="en-US" sz="3000" b="1" dirty="0" err="1">
                <a:solidFill>
                  <a:srgbClr val="C00000"/>
                </a:solidFill>
              </a:rPr>
              <a:t>regīna</a:t>
            </a:r>
            <a:r>
              <a:rPr lang="en-US" sz="3000" b="1" dirty="0">
                <a:solidFill>
                  <a:srgbClr val="C00000"/>
                </a:solidFill>
              </a:rPr>
              <a:t> -ae </a:t>
            </a:r>
            <a:r>
              <a:rPr lang="el-GR" sz="3000" dirty="0">
                <a:solidFill>
                  <a:schemeClr val="bg1"/>
                </a:solidFill>
              </a:rPr>
              <a:t>βασίλισσα</a:t>
            </a:r>
          </a:p>
          <a:p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</a:rPr>
              <a:t>novus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-a -um </a:t>
            </a:r>
            <a:r>
              <a:rPr lang="en-US" sz="3000" dirty="0">
                <a:solidFill>
                  <a:schemeClr val="bg1"/>
                </a:solidFill>
              </a:rPr>
              <a:t>≃ </a:t>
            </a:r>
            <a:r>
              <a:rPr lang="el-GR" sz="3000" dirty="0">
                <a:solidFill>
                  <a:schemeClr val="bg1"/>
                </a:solidFill>
              </a:rPr>
              <a:t>νέος</a:t>
            </a:r>
          </a:p>
          <a:p>
            <a:r>
              <a:rPr lang="en-US" sz="3000" b="1" dirty="0" err="1">
                <a:solidFill>
                  <a:srgbClr val="002060"/>
                </a:solidFill>
              </a:rPr>
              <a:t>fundo</a:t>
            </a:r>
            <a:r>
              <a:rPr lang="en-US" sz="3000" b="1" dirty="0">
                <a:solidFill>
                  <a:srgbClr val="002060"/>
                </a:solidFill>
              </a:rPr>
              <a:t>, 1 </a:t>
            </a:r>
            <a:r>
              <a:rPr lang="el-GR" sz="3000" dirty="0">
                <a:solidFill>
                  <a:schemeClr val="bg1"/>
                </a:solidFill>
              </a:rPr>
              <a:t>θεμελιώνω, ιδρύω</a:t>
            </a:r>
          </a:p>
          <a:p>
            <a:r>
              <a:rPr lang="en-US" sz="3000" b="1" dirty="0" err="1">
                <a:solidFill>
                  <a:srgbClr val="C00000"/>
                </a:solidFill>
              </a:rPr>
              <a:t>insidiae</a:t>
            </a:r>
            <a:r>
              <a:rPr lang="en-US" sz="3000" b="1" dirty="0">
                <a:solidFill>
                  <a:srgbClr val="C00000"/>
                </a:solidFill>
              </a:rPr>
              <a:t> -arum 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l-GR" sz="3000" dirty="0">
                <a:solidFill>
                  <a:schemeClr val="bg1"/>
                </a:solidFill>
              </a:rPr>
              <a:t>πληθ. μόνο)≃ ενέδρα, δόλος, τέχνασμα</a:t>
            </a:r>
          </a:p>
          <a:p>
            <a:r>
              <a:rPr lang="en-US" sz="3000" b="1" dirty="0">
                <a:solidFill>
                  <a:srgbClr val="002060"/>
                </a:solidFill>
              </a:rPr>
              <a:t>renarro,1 </a:t>
            </a:r>
            <a:r>
              <a:rPr lang="en-US" sz="3000" dirty="0">
                <a:solidFill>
                  <a:schemeClr val="bg1"/>
                </a:solidFill>
              </a:rPr>
              <a:t>(re + </a:t>
            </a:r>
            <a:r>
              <a:rPr lang="en-US" sz="3000" dirty="0" err="1">
                <a:solidFill>
                  <a:schemeClr val="bg1"/>
                </a:solidFill>
              </a:rPr>
              <a:t>narro</a:t>
            </a:r>
            <a:r>
              <a:rPr lang="en-US" sz="3000" dirty="0">
                <a:solidFill>
                  <a:schemeClr val="bg1"/>
                </a:solidFill>
              </a:rPr>
              <a:t>) </a:t>
            </a:r>
            <a:r>
              <a:rPr lang="el-GR" sz="3000" dirty="0">
                <a:solidFill>
                  <a:schemeClr val="bg1"/>
                </a:solidFill>
              </a:rPr>
              <a:t>αφηγούμαι από την αρχή</a:t>
            </a:r>
          </a:p>
          <a:p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</a:rPr>
              <a:t>denique</a:t>
            </a:r>
            <a:r>
              <a:rPr lang="en-US" sz="3000" dirty="0">
                <a:solidFill>
                  <a:schemeClr val="bg1"/>
                </a:solidFill>
              </a:rPr>
              <a:t> ( </a:t>
            </a:r>
            <a:r>
              <a:rPr lang="el-GR" sz="3000" dirty="0">
                <a:solidFill>
                  <a:schemeClr val="bg1"/>
                </a:solidFill>
              </a:rPr>
              <a:t>επίρρ.) τέλος</a:t>
            </a:r>
          </a:p>
          <a:p>
            <a:r>
              <a:rPr lang="en-US" sz="3000" b="1" dirty="0">
                <a:solidFill>
                  <a:srgbClr val="FF6600"/>
                </a:solidFill>
              </a:rPr>
              <a:t>in </a:t>
            </a: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l-GR" sz="3000" dirty="0">
                <a:solidFill>
                  <a:schemeClr val="bg1"/>
                </a:solidFill>
              </a:rPr>
              <a:t>πρόθ. + αιτ.) προς (άφιξη)</a:t>
            </a:r>
          </a:p>
          <a:p>
            <a:r>
              <a:rPr lang="en-US" sz="3000" b="1" dirty="0" err="1">
                <a:solidFill>
                  <a:srgbClr val="002060"/>
                </a:solidFill>
              </a:rPr>
              <a:t>exspīro</a:t>
            </a:r>
            <a:r>
              <a:rPr lang="en-US" sz="3000" b="1" dirty="0">
                <a:solidFill>
                  <a:srgbClr val="002060"/>
                </a:solidFill>
              </a:rPr>
              <a:t>, 1 </a:t>
            </a:r>
            <a:r>
              <a:rPr lang="en-US" sz="3000" dirty="0">
                <a:solidFill>
                  <a:schemeClr val="bg1"/>
                </a:solidFill>
              </a:rPr>
              <a:t>(ex + </a:t>
            </a:r>
            <a:r>
              <a:rPr lang="en-US" sz="3000" dirty="0" err="1">
                <a:solidFill>
                  <a:schemeClr val="bg1"/>
                </a:solidFill>
              </a:rPr>
              <a:t>spīro</a:t>
            </a:r>
            <a:r>
              <a:rPr lang="en-US" sz="3000" dirty="0">
                <a:solidFill>
                  <a:schemeClr val="bg1"/>
                </a:solidFill>
              </a:rPr>
              <a:t>) </a:t>
            </a:r>
            <a:r>
              <a:rPr lang="el-GR" sz="3000" dirty="0">
                <a:solidFill>
                  <a:schemeClr val="bg1"/>
                </a:solidFill>
              </a:rPr>
              <a:t>πεθαίνω, ξεψυχάω</a:t>
            </a:r>
          </a:p>
        </p:txBody>
      </p:sp>
    </p:spTree>
    <p:extLst>
      <p:ext uri="{BB962C8B-B14F-4D97-AF65-F5344CB8AC3E}">
        <p14:creationId xmlns:p14="http://schemas.microsoft.com/office/powerpoint/2010/main" val="20846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287BB-886E-4263-9B1B-0D463E7D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7" y="1312057"/>
            <a:ext cx="4731282" cy="559719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267C22-E8AA-4269-AC25-78B326AA18FC}"/>
              </a:ext>
            </a:extLst>
          </p:cNvPr>
          <p:cNvSpPr/>
          <p:nvPr/>
        </p:nvSpPr>
        <p:spPr>
          <a:xfrm>
            <a:off x="6258560" y="528320"/>
            <a:ext cx="4541520" cy="4434839"/>
          </a:xfrm>
          <a:prstGeom prst="wedgeEllipseCallout">
            <a:avLst>
              <a:gd name="adj1" fmla="val -101215"/>
              <a:gd name="adj2" fmla="val 8728"/>
            </a:avLst>
          </a:prstGeom>
          <a:solidFill>
            <a:srgbClr val="FFFF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Πάμε </a:t>
            </a:r>
          </a:p>
          <a:p>
            <a:pPr algn="ctr"/>
            <a:r>
              <a:rPr lang="el-GR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τώρα </a:t>
            </a:r>
          </a:p>
          <a:p>
            <a:pPr algn="ctr"/>
            <a:r>
              <a:rPr lang="el-GR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λέξη λέξη </a:t>
            </a:r>
          </a:p>
          <a:p>
            <a:pPr algn="ctr"/>
            <a:r>
              <a:rPr lang="el-GR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τη </a:t>
            </a:r>
          </a:p>
          <a:p>
            <a:pPr algn="ctr"/>
            <a:r>
              <a:rPr lang="el-GR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μετάφραση</a:t>
            </a:r>
            <a:endParaRPr lang="en-US" sz="3600" b="1" dirty="0"/>
          </a:p>
          <a:p>
            <a:pPr algn="ctr"/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38226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9829" y="-4124326"/>
            <a:ext cx="7743825" cy="152114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024" y="66676"/>
            <a:ext cx="3267076" cy="6372224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A</a:t>
            </a: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ινείας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γιος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 Αγχίση.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l-GR" sz="1000" b="1" i="0" dirty="0">
              <a:solidFill>
                <a:srgbClr val="9900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πατρίδα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 Αινεία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Τροία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l-GR" sz="1050" b="0" i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Έλληνες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Τροία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πολιορκούν</a:t>
            </a: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l-GR" sz="320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 με δόλο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(την) </a:t>
            </a:r>
            <a:r>
              <a:rPr lang="el-GR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κυριεύουν</a:t>
            </a:r>
            <a:r>
              <a:rPr lang="el-GR" sz="3200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l-GR" sz="1100" b="0" i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CB228-C446-41CC-A980-9528878424BD}"/>
              </a:ext>
            </a:extLst>
          </p:cNvPr>
          <p:cNvSpPr txBox="1">
            <a:spLocks/>
          </p:cNvSpPr>
          <p:nvPr/>
        </p:nvSpPr>
        <p:spPr>
          <a:xfrm>
            <a:off x="1038225" y="114300"/>
            <a:ext cx="4814882" cy="6667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filius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Anchīsae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Patria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Aenēae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Troia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l-G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Graeci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Troiam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oppugnant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dolo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expugnant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C9754C-F02F-4544-B864-35693C16C4F7}"/>
              </a:ext>
            </a:extLst>
          </p:cNvPr>
          <p:cNvSpPr txBox="1">
            <a:spLocks/>
          </p:cNvSpPr>
          <p:nvPr/>
        </p:nvSpPr>
        <p:spPr>
          <a:xfrm>
            <a:off x="7686674" y="0"/>
            <a:ext cx="3267076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A</a:t>
            </a: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ινείας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γιος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Αγχίση.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000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πατρίδα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Αινεία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Τροία.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05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Έλληνες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πολιορκούν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Τροία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(την) </a:t>
            </a: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κυριεύουν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με δόλο</a:t>
            </a:r>
            <a:r>
              <a:rPr lang="el-GR" sz="32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1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1737" y="-4340330"/>
            <a:ext cx="7248525" cy="155386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524" y="698095"/>
            <a:ext cx="3362326" cy="4821185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l-GR" sz="1100" b="0" i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 Αγχίση,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γιο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τους συντρόφους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προς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 Ιταλία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πλέει</a:t>
            </a:r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320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CB228-C446-41CC-A980-9528878424BD}"/>
              </a:ext>
            </a:extLst>
          </p:cNvPr>
          <p:cNvSpPr txBox="1">
            <a:spLocks/>
          </p:cNvSpPr>
          <p:nvPr/>
        </p:nvSpPr>
        <p:spPr>
          <a:xfrm>
            <a:off x="942975" y="698095"/>
            <a:ext cx="2276475" cy="5802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Anchīsā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nato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sociis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Italiam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navigat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b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2AD6C0-0ED3-43A0-B51D-5EF3B94C7114}"/>
              </a:ext>
            </a:extLst>
          </p:cNvPr>
          <p:cNvSpPr txBox="1">
            <a:spLocks/>
          </p:cNvSpPr>
          <p:nvPr/>
        </p:nvSpPr>
        <p:spPr>
          <a:xfrm>
            <a:off x="7893151" y="1426841"/>
            <a:ext cx="3781426" cy="5240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1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Αγχίση,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γιο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τους συντρόφους του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πλέει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προς την Ιταλία</a:t>
            </a:r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5560" y="-4219576"/>
            <a:ext cx="7757654" cy="152971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2567" y="74707"/>
            <a:ext cx="2830347" cy="6179646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Αλλά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άνεμοι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πέλαγος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ταράζουν</a:t>
            </a:r>
            <a:endParaRPr lang="el-GR" sz="3200" b="0" i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Αινεία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στην Αφρική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φέρνουν</a:t>
            </a: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l-GR" sz="1400" b="0" i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Εκεί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Διδώ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βασίλισσα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καινούργια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πατρίδα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ιδρύει</a:t>
            </a: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3200" b="0" i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CB228-C446-41CC-A980-9528878424BD}"/>
              </a:ext>
            </a:extLst>
          </p:cNvPr>
          <p:cNvSpPr txBox="1">
            <a:spLocks/>
          </p:cNvSpPr>
          <p:nvPr/>
        </p:nvSpPr>
        <p:spPr>
          <a:xfrm>
            <a:off x="868029" y="74707"/>
            <a:ext cx="3620134" cy="5819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pontum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turbant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portant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Ibi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Didō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regīna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novam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patriam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BC8F03-4CCF-43F1-8BC6-F5EFB5669BC8}"/>
              </a:ext>
            </a:extLst>
          </p:cNvPr>
          <p:cNvSpPr txBox="1">
            <a:spLocks/>
          </p:cNvSpPr>
          <p:nvPr/>
        </p:nvSpPr>
        <p:spPr>
          <a:xfrm>
            <a:off x="7876811" y="21127"/>
            <a:ext cx="2830347" cy="6949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Αλλά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άνεμοι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ταράζουν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πέλαγος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φέρνουν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Αινεία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στην Αφρική.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6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Εκεί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βασίλισσα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Διδώ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ιδρύει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καινούργια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πατρίδα.</a:t>
            </a:r>
          </a:p>
        </p:txBody>
      </p:sp>
    </p:spTree>
    <p:extLst>
      <p:ext uri="{BB962C8B-B14F-4D97-AF65-F5344CB8AC3E}">
        <p14:creationId xmlns:p14="http://schemas.microsoft.com/office/powerpoint/2010/main" val="39437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6994" y="-3893268"/>
            <a:ext cx="7482348" cy="149542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638" y="412955"/>
            <a:ext cx="3136491" cy="5715647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στη βασίλισσα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 παγίδα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 Ελλήνων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ξανααφηγείται</a:t>
            </a: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spcBef>
                <a:spcPts val="0"/>
              </a:spcBef>
              <a:buNone/>
            </a:pPr>
            <a:endParaRPr lang="el-GR" sz="3200" b="0" i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βασίλισσα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Αινεία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αγαπά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 βασίλισσα.</a:t>
            </a:r>
          </a:p>
          <a:p>
            <a:pPr marL="0" indent="0" algn="l">
              <a:spcBef>
                <a:spcPts val="0"/>
              </a:spcBef>
              <a:buNone/>
            </a:pPr>
            <a:endParaRPr lang="el-GR" sz="18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CB228-C446-41CC-A980-9528878424BD}"/>
              </a:ext>
            </a:extLst>
          </p:cNvPr>
          <p:cNvSpPr txBox="1">
            <a:spLocks/>
          </p:cNvSpPr>
          <p:nvPr/>
        </p:nvSpPr>
        <p:spPr>
          <a:xfrm>
            <a:off x="698089" y="412955"/>
            <a:ext cx="3300089" cy="5799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regīnae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insidias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Graecōrum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renarrat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Regīna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regīnam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l-GR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EC065C-5051-44F0-9AE5-7BFFAACED8A3}"/>
              </a:ext>
            </a:extLst>
          </p:cNvPr>
          <p:cNvSpPr txBox="1">
            <a:spLocks/>
          </p:cNvSpPr>
          <p:nvPr/>
        </p:nvSpPr>
        <p:spPr>
          <a:xfrm>
            <a:off x="6723490" y="412955"/>
            <a:ext cx="3136491" cy="5715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ξανααφηγείται </a:t>
            </a: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στη βασίλισσα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παγίδα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των Ελλήνων.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βασίλισσα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αγαπά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Αινεία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 βασίλισσα.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8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8941" y="-4057650"/>
            <a:ext cx="6959868" cy="149732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55" y="1357972"/>
            <a:ext cx="4465720" cy="5375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Έζησε  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l-GR" sz="3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Τέλη 1</a:t>
            </a:r>
            <a:r>
              <a:rPr lang="el-GR" sz="3000" baseline="30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ου</a:t>
            </a:r>
            <a:r>
              <a:rPr lang="el-GR" sz="3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αι. μ.Χ.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4053A-FBC6-4807-B80A-329F6789EE76}"/>
              </a:ext>
            </a:extLst>
          </p:cNvPr>
          <p:cNvSpPr txBox="1"/>
          <p:nvPr/>
        </p:nvSpPr>
        <p:spPr>
          <a:xfrm>
            <a:off x="1780830" y="324240"/>
            <a:ext cx="4077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5400" b="1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Βιργίλιος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F4F2A-1B24-42E0-8385-BB279208E6C9}"/>
              </a:ext>
            </a:extLst>
          </p:cNvPr>
          <p:cNvSpPr txBox="1"/>
          <p:nvPr/>
        </p:nvSpPr>
        <p:spPr>
          <a:xfrm>
            <a:off x="609600" y="1827430"/>
            <a:ext cx="7010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Είναι ο </a:t>
            </a:r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εθνικός ποιητής 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των Ρωμαίων. Το έργο του </a:t>
            </a:r>
            <a:r>
              <a:rPr lang="el-GR" sz="3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«Αινειάδα»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είναι το σημαντικότερο έπος της Ρωμαϊκής Λογοτεχνίας.</a:t>
            </a:r>
            <a:endParaRPr lang="el-G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7BB766-FFB0-4664-A9F4-D0AD36B58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9881"/>
          <a:stretch/>
        </p:blipFill>
        <p:spPr bwMode="auto">
          <a:xfrm>
            <a:off x="7884856" y="438923"/>
            <a:ext cx="3557640" cy="575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27FB86-DE0B-4232-BD1D-384F787DCD48}"/>
              </a:ext>
            </a:extLst>
          </p:cNvPr>
          <p:cNvSpPr txBox="1"/>
          <p:nvPr/>
        </p:nvSpPr>
        <p:spPr>
          <a:xfrm>
            <a:off x="609601" y="3712646"/>
            <a:ext cx="7108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Το έργο αυτό σώθηκε, χάρη στον </a:t>
            </a:r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Αύγουστο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διότι ο ποιητής ήθελε να καταστραφεί. Είχε ζητήσει από τον Λεύκιο Βάριο να την κάψει. </a:t>
            </a:r>
          </a:p>
          <a:p>
            <a:pPr algn="ctr"/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Με παρέμβαση του αυτοκράτορα το έργο δημοσιεύτηκε.</a:t>
            </a:r>
            <a:endParaRPr lang="el-G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5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817" y="-4732477"/>
            <a:ext cx="6770914" cy="164100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4979" y="945408"/>
            <a:ext cx="2399072" cy="4721224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Τελικά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προς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Ιταλία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πλέει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βασίλισσα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l-GR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ξεψυχά</a:t>
            </a:r>
            <a:r>
              <a:rPr lang="el-GR" sz="32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CB228-C446-41CC-A980-9528878424BD}"/>
              </a:ext>
            </a:extLst>
          </p:cNvPr>
          <p:cNvSpPr txBox="1">
            <a:spLocks/>
          </p:cNvSpPr>
          <p:nvPr/>
        </p:nvSpPr>
        <p:spPr>
          <a:xfrm>
            <a:off x="505234" y="945408"/>
            <a:ext cx="1940508" cy="4353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Denique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Aenēas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ltaliam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navigat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regīna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exspīrat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DE1B34E-A009-4AA0-87DC-C84A47F2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50" y="509587"/>
            <a:ext cx="4223520" cy="559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DAD175-921C-4E67-BDEE-5758F2008BEB}"/>
              </a:ext>
            </a:extLst>
          </p:cNvPr>
          <p:cNvSpPr txBox="1">
            <a:spLocks/>
          </p:cNvSpPr>
          <p:nvPr/>
        </p:nvSpPr>
        <p:spPr>
          <a:xfrm>
            <a:off x="5342873" y="945408"/>
            <a:ext cx="2399072" cy="4721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Τελικά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Αινείας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πλέει</a:t>
            </a:r>
            <a:endParaRPr lang="el-GR" sz="3200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προς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Ιταλία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βασίλισσα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ξεψυχά</a:t>
            </a:r>
            <a:r>
              <a:rPr lang="el-GR" sz="32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89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5E3C-86F0-4345-9F3F-1BFDC3F4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9" y="234490"/>
            <a:ext cx="11353800" cy="592823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Με μια ματιά όλα τα ουσιαστικά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673" y="1616706"/>
            <a:ext cx="9046029" cy="501269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Ovidius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poēta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in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terrā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Ponticā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exulat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Epistulas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Rōmam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scriptitat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Epistulae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plenae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querelārum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sunt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Rōmam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desiderat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fortūnam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adversam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deplōrat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Narrat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incolis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barbaris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terrā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gelidā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Poētam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curae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miseriae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excruciant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Epistulis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contra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iniuriam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repugnat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Musa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est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unica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amīca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poētae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</a:t>
            </a:r>
            <a:endParaRPr lang="el-G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2B5B1-CE1D-4145-817D-1F2F2266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6171" y="-2437829"/>
            <a:ext cx="6030686" cy="1256097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C8A0DD-5564-4E87-ACB8-9BD6BCEE0C04}"/>
              </a:ext>
            </a:extLst>
          </p:cNvPr>
          <p:cNvSpPr txBox="1">
            <a:spLocks/>
          </p:cNvSpPr>
          <p:nvPr/>
        </p:nvSpPr>
        <p:spPr>
          <a:xfrm>
            <a:off x="1564105" y="1458685"/>
            <a:ext cx="9063789" cy="4921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 err="1">
                <a:solidFill>
                  <a:srgbClr val="C00000"/>
                </a:solidFill>
              </a:rPr>
              <a:t>Aenēas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filius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Anchīsae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dirty="0">
                <a:solidFill>
                  <a:schemeClr val="bg1"/>
                </a:solidFill>
              </a:rPr>
              <a:t>est. </a:t>
            </a:r>
            <a:r>
              <a:rPr lang="en-US" sz="3400" b="1" dirty="0">
                <a:solidFill>
                  <a:srgbClr val="C00000"/>
                </a:solidFill>
              </a:rPr>
              <a:t>Patria </a:t>
            </a:r>
            <a:r>
              <a:rPr lang="en-US" sz="3400" b="1" dirty="0" err="1">
                <a:solidFill>
                  <a:srgbClr val="C00000"/>
                </a:solidFill>
              </a:rPr>
              <a:t>Aenēae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Troia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dirty="0">
                <a:solidFill>
                  <a:schemeClr val="bg1"/>
                </a:solidFill>
              </a:rPr>
              <a:t>est.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Graeci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Troiam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dirty="0">
                <a:solidFill>
                  <a:schemeClr val="bg1"/>
                </a:solidFill>
              </a:rPr>
              <a:t>oppugnant et </a:t>
            </a:r>
            <a:r>
              <a:rPr lang="en-US" sz="3400" b="1" dirty="0" err="1">
                <a:solidFill>
                  <a:srgbClr val="C00000"/>
                </a:solidFill>
              </a:rPr>
              <a:t>dolo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expugnant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b="1" dirty="0" err="1">
                <a:solidFill>
                  <a:srgbClr val="C00000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cum </a:t>
            </a:r>
            <a:r>
              <a:rPr lang="en-US" sz="3400" b="1" dirty="0" err="1">
                <a:solidFill>
                  <a:srgbClr val="C00000"/>
                </a:solidFill>
              </a:rPr>
              <a:t>Anchīsā</a:t>
            </a:r>
            <a:r>
              <a:rPr lang="en-US" sz="3400" dirty="0">
                <a:solidFill>
                  <a:schemeClr val="bg1"/>
                </a:solidFill>
              </a:rPr>
              <a:t>, cum </a:t>
            </a:r>
            <a:r>
              <a:rPr lang="en-US" sz="3400" b="1" dirty="0" err="1">
                <a:solidFill>
                  <a:srgbClr val="C00000"/>
                </a:solidFill>
              </a:rPr>
              <a:t>nato</a:t>
            </a:r>
            <a:r>
              <a:rPr lang="en-US" sz="3400" dirty="0">
                <a:solidFill>
                  <a:schemeClr val="bg1"/>
                </a:solidFill>
              </a:rPr>
              <a:t> et cum </a:t>
            </a:r>
            <a:r>
              <a:rPr lang="en-US" sz="3400" b="1" dirty="0">
                <a:solidFill>
                  <a:srgbClr val="C00000"/>
                </a:solidFill>
              </a:rPr>
              <a:t>sociis</a:t>
            </a:r>
            <a:r>
              <a:rPr lang="en-US" sz="3400" dirty="0">
                <a:solidFill>
                  <a:schemeClr val="bg1"/>
                </a:solidFill>
              </a:rPr>
              <a:t> ad </a:t>
            </a:r>
            <a:r>
              <a:rPr lang="en-US" sz="3400" b="1" dirty="0" err="1">
                <a:solidFill>
                  <a:srgbClr val="C00000"/>
                </a:solidFill>
              </a:rPr>
              <a:t>Italiam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navigat</a:t>
            </a:r>
            <a:r>
              <a:rPr lang="en-US" sz="3400" dirty="0">
                <a:solidFill>
                  <a:schemeClr val="bg1"/>
                </a:solidFill>
              </a:rPr>
              <a:t>. Sed </a:t>
            </a:r>
            <a:r>
              <a:rPr lang="en-US" sz="3400" b="1" dirty="0">
                <a:solidFill>
                  <a:srgbClr val="C00000"/>
                </a:solidFill>
              </a:rPr>
              <a:t>venti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pontum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turbant</a:t>
            </a:r>
            <a:r>
              <a:rPr lang="en-US" sz="3400" dirty="0">
                <a:solidFill>
                  <a:schemeClr val="bg1"/>
                </a:solidFill>
              </a:rPr>
              <a:t> et </a:t>
            </a:r>
            <a:r>
              <a:rPr lang="en-US" sz="3400" b="1" dirty="0" err="1">
                <a:solidFill>
                  <a:srgbClr val="C00000"/>
                </a:solidFill>
              </a:rPr>
              <a:t>Aenēan</a:t>
            </a:r>
            <a:r>
              <a:rPr lang="en-US" sz="3400" dirty="0">
                <a:solidFill>
                  <a:schemeClr val="bg1"/>
                </a:solidFill>
              </a:rPr>
              <a:t> in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Africam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portant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Ibi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Didō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novam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patriam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fundat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Aenēas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regīnae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insidias</a:t>
            </a:r>
            <a:r>
              <a:rPr lang="el-GR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Graecōrum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renarrat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b="1" dirty="0" err="1">
                <a:solidFill>
                  <a:srgbClr val="C00000"/>
                </a:solidFill>
              </a:rPr>
              <a:t>Regīna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Aenēan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amat</a:t>
            </a:r>
            <a:r>
              <a:rPr lang="en-US" sz="3400" dirty="0">
                <a:solidFill>
                  <a:schemeClr val="bg1"/>
                </a:solidFill>
              </a:rPr>
              <a:t> et </a:t>
            </a:r>
            <a:r>
              <a:rPr lang="en-US" sz="3400" b="1" dirty="0" err="1">
                <a:solidFill>
                  <a:srgbClr val="C00000"/>
                </a:solidFill>
              </a:rPr>
              <a:t>Aenēas</a:t>
            </a:r>
            <a:r>
              <a:rPr lang="en-US" sz="3400" b="1" dirty="0">
                <a:solidFill>
                  <a:srgbClr val="C00000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regīnam</a:t>
            </a:r>
            <a:r>
              <a:rPr lang="en-US" sz="3400" dirty="0">
                <a:solidFill>
                  <a:schemeClr val="bg1"/>
                </a:solidFill>
              </a:rPr>
              <a:t>. Denique </a:t>
            </a:r>
            <a:r>
              <a:rPr lang="en-US" sz="3400" b="1" dirty="0" err="1">
                <a:solidFill>
                  <a:srgbClr val="C00000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in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C00000"/>
                </a:solidFill>
              </a:rPr>
              <a:t>ltaliam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navigat</a:t>
            </a:r>
            <a:r>
              <a:rPr lang="en-US" sz="3400" dirty="0">
                <a:solidFill>
                  <a:schemeClr val="bg1"/>
                </a:solidFill>
              </a:rPr>
              <a:t> et </a:t>
            </a:r>
            <a:r>
              <a:rPr lang="en-US" sz="3400" b="1" dirty="0" err="1">
                <a:solidFill>
                  <a:srgbClr val="C00000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exspīrat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endParaRPr lang="el-GR" sz="3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0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5E3C-86F0-4345-9F3F-1BFDC3F4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9" y="234490"/>
            <a:ext cx="11353800" cy="592823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Με μια ματιά όλα τα ρήματα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673" y="1616706"/>
            <a:ext cx="9046029" cy="501269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Ovidius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poēta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in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terrā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Ponticā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exulat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Epistulas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Rōmam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scriptitat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Epistulae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plenae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querelārum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sunt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Rōmam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desiderat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fortūnam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adversam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deplōrat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Narrat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incolis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barbaris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de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terrā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gelidā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Poētam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curae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miseriae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excruciant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Epistulis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contra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iniuriam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repugnat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 </a:t>
            </a:r>
            <a:r>
              <a:rPr lang="en-US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Musa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est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unica</a:t>
            </a:r>
            <a:r>
              <a:rPr lang="el-GR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amīca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poētae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</a:rPr>
              <a:t>.</a:t>
            </a:r>
            <a:endParaRPr lang="el-G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2B5B1-CE1D-4145-817D-1F2F2266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6171" y="-2437829"/>
            <a:ext cx="6030686" cy="1256097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C8A0DD-5564-4E87-ACB8-9BD6BCEE0C04}"/>
              </a:ext>
            </a:extLst>
          </p:cNvPr>
          <p:cNvSpPr txBox="1">
            <a:spLocks/>
          </p:cNvSpPr>
          <p:nvPr/>
        </p:nvSpPr>
        <p:spPr>
          <a:xfrm>
            <a:off x="1564105" y="1458685"/>
            <a:ext cx="9063789" cy="4921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filius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Anchīsae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002060"/>
                </a:solidFill>
              </a:rPr>
              <a:t>est</a:t>
            </a:r>
            <a:r>
              <a:rPr lang="en-US" sz="3400" dirty="0">
                <a:solidFill>
                  <a:schemeClr val="bg1"/>
                </a:solidFill>
              </a:rPr>
              <a:t>. Patria </a:t>
            </a:r>
            <a:r>
              <a:rPr lang="en-US" sz="3400" dirty="0" err="1">
                <a:solidFill>
                  <a:schemeClr val="bg1"/>
                </a:solidFill>
              </a:rPr>
              <a:t>Aenēae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Troia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002060"/>
                </a:solidFill>
              </a:rPr>
              <a:t>est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Graeci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Troiam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002060"/>
                </a:solidFill>
              </a:rPr>
              <a:t>oppugnant</a:t>
            </a:r>
            <a:r>
              <a:rPr lang="en-US" sz="3400" dirty="0">
                <a:solidFill>
                  <a:schemeClr val="bg1"/>
                </a:solidFill>
              </a:rPr>
              <a:t> et </a:t>
            </a:r>
            <a:r>
              <a:rPr lang="en-US" sz="3400" dirty="0" err="1">
                <a:solidFill>
                  <a:schemeClr val="bg1"/>
                </a:solidFill>
              </a:rPr>
              <a:t>dolo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expugnant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cum </a:t>
            </a:r>
            <a:r>
              <a:rPr lang="en-US" sz="3400" dirty="0" err="1">
                <a:solidFill>
                  <a:schemeClr val="bg1"/>
                </a:solidFill>
              </a:rPr>
              <a:t>Anchīsā</a:t>
            </a:r>
            <a:r>
              <a:rPr lang="en-US" sz="3400" dirty="0">
                <a:solidFill>
                  <a:schemeClr val="bg1"/>
                </a:solidFill>
              </a:rPr>
              <a:t>, cum </a:t>
            </a:r>
            <a:r>
              <a:rPr lang="en-US" sz="3400" dirty="0" err="1">
                <a:solidFill>
                  <a:schemeClr val="bg1"/>
                </a:solidFill>
              </a:rPr>
              <a:t>nato</a:t>
            </a:r>
            <a:r>
              <a:rPr lang="en-US" sz="3400" dirty="0">
                <a:solidFill>
                  <a:schemeClr val="bg1"/>
                </a:solidFill>
              </a:rPr>
              <a:t> et cum sociis ad </a:t>
            </a:r>
            <a:r>
              <a:rPr lang="en-US" sz="3400" dirty="0" err="1">
                <a:solidFill>
                  <a:schemeClr val="bg1"/>
                </a:solidFill>
              </a:rPr>
              <a:t>Italiam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navigat</a:t>
            </a:r>
            <a:r>
              <a:rPr lang="en-US" sz="3400" dirty="0">
                <a:solidFill>
                  <a:schemeClr val="bg1"/>
                </a:solidFill>
              </a:rPr>
              <a:t>. Sed venti </a:t>
            </a:r>
            <a:r>
              <a:rPr lang="en-US" sz="3400" dirty="0" err="1">
                <a:solidFill>
                  <a:schemeClr val="bg1"/>
                </a:solidFill>
              </a:rPr>
              <a:t>pontum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turbant</a:t>
            </a:r>
            <a:r>
              <a:rPr lang="en-US" sz="3400" dirty="0">
                <a:solidFill>
                  <a:schemeClr val="bg1"/>
                </a:solidFill>
              </a:rPr>
              <a:t> et </a:t>
            </a:r>
            <a:r>
              <a:rPr lang="en-US" sz="3400" dirty="0" err="1">
                <a:solidFill>
                  <a:schemeClr val="bg1"/>
                </a:solidFill>
              </a:rPr>
              <a:t>Aenēan</a:t>
            </a:r>
            <a:r>
              <a:rPr lang="en-US" sz="3400" dirty="0">
                <a:solidFill>
                  <a:schemeClr val="bg1"/>
                </a:solidFill>
              </a:rPr>
              <a:t> in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Africam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portant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Ibi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Didō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novam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patriam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fundat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insidias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Graecōrum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renarrat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Aenēan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amat</a:t>
            </a:r>
            <a:r>
              <a:rPr lang="en-US" sz="3400" dirty="0">
                <a:solidFill>
                  <a:schemeClr val="bg1"/>
                </a:solidFill>
              </a:rPr>
              <a:t> et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regīnam</a:t>
            </a:r>
            <a:r>
              <a:rPr lang="en-US" sz="3400" dirty="0">
                <a:solidFill>
                  <a:schemeClr val="bg1"/>
                </a:solidFill>
              </a:rPr>
              <a:t>. Denique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in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ltaliam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navigat</a:t>
            </a:r>
            <a:r>
              <a:rPr lang="en-US" sz="3400" dirty="0">
                <a:solidFill>
                  <a:schemeClr val="bg1"/>
                </a:solidFill>
              </a:rPr>
              <a:t> et </a:t>
            </a:r>
            <a:r>
              <a:rPr lang="en-US" sz="3400" dirty="0" err="1">
                <a:solidFill>
                  <a:schemeClr val="bg1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exspīrat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endParaRPr lang="el-GR" sz="3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9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5E3C-86F0-4345-9F3F-1BFDC3F4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9" y="234490"/>
            <a:ext cx="11353800" cy="592823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Με μια ματιά σύνδεσμοι – προθέσεις – επίρρημα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2B5B1-CE1D-4145-817D-1F2F2266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1543" y="-5704114"/>
            <a:ext cx="6030686" cy="1909354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C8A0DD-5564-4E87-ACB8-9BD6BCEE0C04}"/>
              </a:ext>
            </a:extLst>
          </p:cNvPr>
          <p:cNvSpPr txBox="1">
            <a:spLocks/>
          </p:cNvSpPr>
          <p:nvPr/>
        </p:nvSpPr>
        <p:spPr>
          <a:xfrm>
            <a:off x="391886" y="1458685"/>
            <a:ext cx="11201400" cy="4921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50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filius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Anchīsae</a:t>
            </a:r>
            <a:r>
              <a:rPr lang="en-US" sz="3400" dirty="0">
                <a:solidFill>
                  <a:schemeClr val="bg1"/>
                </a:solidFill>
              </a:rPr>
              <a:t> est. Patria </a:t>
            </a:r>
            <a:r>
              <a:rPr lang="en-US" sz="3400" dirty="0" err="1">
                <a:solidFill>
                  <a:schemeClr val="bg1"/>
                </a:solidFill>
              </a:rPr>
              <a:t>Aenēae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Troia</a:t>
            </a:r>
            <a:r>
              <a:rPr lang="en-US" sz="3400" dirty="0">
                <a:solidFill>
                  <a:schemeClr val="bg1"/>
                </a:solidFill>
              </a:rPr>
              <a:t> est.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Graeci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Troiam</a:t>
            </a:r>
            <a:r>
              <a:rPr lang="en-US" sz="3400" dirty="0">
                <a:solidFill>
                  <a:schemeClr val="bg1"/>
                </a:solidFill>
              </a:rPr>
              <a:t> oppugnant </a:t>
            </a:r>
            <a:r>
              <a:rPr lang="en-US" sz="3400" b="1" dirty="0">
                <a:solidFill>
                  <a:srgbClr val="7030A0"/>
                </a:solidFill>
              </a:rPr>
              <a:t>et </a:t>
            </a:r>
            <a:r>
              <a:rPr lang="en-US" sz="3400" dirty="0" err="1">
                <a:solidFill>
                  <a:schemeClr val="bg1"/>
                </a:solidFill>
              </a:rPr>
              <a:t>dolo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expugnant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Anchīsā</a:t>
            </a:r>
            <a:r>
              <a:rPr lang="en-US" sz="3400" dirty="0">
                <a:solidFill>
                  <a:schemeClr val="bg1"/>
                </a:solidFill>
              </a:rPr>
              <a:t>, </a:t>
            </a:r>
            <a:r>
              <a:rPr lang="en-US" sz="3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nato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7030A0"/>
                </a:solidFill>
              </a:rPr>
              <a:t>et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</a:t>
            </a:r>
            <a:r>
              <a:rPr lang="en-US" sz="3400" dirty="0">
                <a:solidFill>
                  <a:schemeClr val="bg1"/>
                </a:solidFill>
              </a:rPr>
              <a:t> sociis </a:t>
            </a:r>
            <a:r>
              <a:rPr lang="en-US" sz="3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Italiam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navigat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b="1" dirty="0">
                <a:solidFill>
                  <a:srgbClr val="7030A0"/>
                </a:solidFill>
              </a:rPr>
              <a:t>Sed</a:t>
            </a:r>
            <a:r>
              <a:rPr lang="en-US" sz="3400" dirty="0">
                <a:solidFill>
                  <a:schemeClr val="bg1"/>
                </a:solidFill>
              </a:rPr>
              <a:t> venti </a:t>
            </a:r>
            <a:r>
              <a:rPr lang="en-US" sz="3400" dirty="0" err="1">
                <a:solidFill>
                  <a:schemeClr val="bg1"/>
                </a:solidFill>
              </a:rPr>
              <a:t>pontum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turbant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7030A0"/>
                </a:solidFill>
              </a:rPr>
              <a:t>et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Aenēan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Africam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portant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Didō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novam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patriam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fundat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insidias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Graecōrum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renarrat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Aenēan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amat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7030A0"/>
                </a:solidFill>
              </a:rPr>
              <a:t>et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regīnam</a:t>
            </a:r>
            <a:r>
              <a:rPr lang="en-US" sz="3400" dirty="0">
                <a:solidFill>
                  <a:schemeClr val="bg1"/>
                </a:solidFill>
              </a:rPr>
              <a:t>. Denique </a:t>
            </a:r>
            <a:r>
              <a:rPr lang="en-US" sz="3400" dirty="0" err="1">
                <a:solidFill>
                  <a:schemeClr val="bg1"/>
                </a:solidFill>
              </a:rPr>
              <a:t>Aenēas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l-GR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ltaliam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navigat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b="1" dirty="0">
                <a:solidFill>
                  <a:srgbClr val="7030A0"/>
                </a:solidFill>
              </a:rPr>
              <a:t>et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regīna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exspīrat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endParaRPr lang="el-GR" sz="3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287BB-886E-4263-9B1B-0D463E7D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2057"/>
            <a:ext cx="4757617" cy="559719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267C22-E8AA-4269-AC25-78B326AA18FC}"/>
              </a:ext>
            </a:extLst>
          </p:cNvPr>
          <p:cNvSpPr/>
          <p:nvPr/>
        </p:nvSpPr>
        <p:spPr>
          <a:xfrm>
            <a:off x="5647737" y="0"/>
            <a:ext cx="6080761" cy="5867399"/>
          </a:xfrm>
          <a:prstGeom prst="wedgeEllipseCallout">
            <a:avLst>
              <a:gd name="adj1" fmla="val -79503"/>
              <a:gd name="adj2" fmla="val 24233"/>
            </a:avLst>
          </a:prstGeom>
          <a:solidFill>
            <a:schemeClr val="accent2">
              <a:lumMod val="40000"/>
              <a:lumOff val="6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el-GR" sz="3600" b="1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η</a:t>
            </a:r>
            <a:r>
              <a:rPr lang="el-GR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κλίση ουσιαστικών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</a:endParaRPr>
          </a:p>
          <a:p>
            <a:pPr algn="ctr"/>
            <a:endParaRPr lang="el-GR" sz="3600" b="1" dirty="0">
              <a:solidFill>
                <a:srgbClr val="C00000"/>
              </a:solidFill>
            </a:endParaRPr>
          </a:p>
          <a:p>
            <a:pPr algn="ctr"/>
            <a:r>
              <a:rPr lang="en-US" sz="3600" b="1" dirty="0"/>
              <a:t> </a:t>
            </a:r>
          </a:p>
          <a:p>
            <a:pPr algn="ctr"/>
            <a:endParaRPr lang="en-US" sz="3600" b="1" dirty="0"/>
          </a:p>
          <a:p>
            <a:pPr algn="ctr"/>
            <a:endParaRPr lang="el-GR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A6E0B-5721-4ED7-BA90-DBC405E3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30" y="2250124"/>
            <a:ext cx="1698672" cy="1358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9EA9B-AF4A-411F-9DA1-0531A48A59A9}"/>
              </a:ext>
            </a:extLst>
          </p:cNvPr>
          <p:cNvSpPr txBox="1"/>
          <p:nvPr/>
        </p:nvSpPr>
        <p:spPr>
          <a:xfrm>
            <a:off x="6421539" y="3650829"/>
            <a:ext cx="4533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Αρσενικά σε </a:t>
            </a:r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</a:t>
            </a:r>
          </a:p>
          <a:p>
            <a:pPr algn="ctr"/>
            <a:r>
              <a:rPr lang="el-G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Ουδέτερα σε </a:t>
            </a:r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</a:t>
            </a:r>
            <a:endParaRPr lang="el-GR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835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3047" y="-4274114"/>
            <a:ext cx="6848168" cy="1557337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070" y="1453683"/>
            <a:ext cx="286702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4848943" y="582612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135805" y="665409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D9BC7525-1698-4D26-8440-0CA43422C953}"/>
              </a:ext>
            </a:extLst>
          </p:cNvPr>
          <p:cNvSpPr txBox="1">
            <a:spLocks/>
          </p:cNvSpPr>
          <p:nvPr/>
        </p:nvSpPr>
        <p:spPr>
          <a:xfrm>
            <a:off x="852165" y="1524645"/>
            <a:ext cx="3687445" cy="4814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O</a:t>
            </a:r>
            <a:r>
              <a:rPr lang="el-G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νομαστική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Γενική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Δοτική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Αιτιατική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Κλητική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Αφαιρετική</a:t>
            </a:r>
            <a:endParaRPr lang="en-US" sz="3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9D8A2-632E-4C16-9BB0-94FB06466701}"/>
              </a:ext>
            </a:extLst>
          </p:cNvPr>
          <p:cNvSpPr txBox="1"/>
          <p:nvPr/>
        </p:nvSpPr>
        <p:spPr>
          <a:xfrm>
            <a:off x="852165" y="626792"/>
            <a:ext cx="3331196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effectLst>
            <a:outerShdw blurRad="76200" dist="114300" dir="294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</a:t>
            </a:r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λαός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A5F6D1A5-F27D-459E-932A-08C58CB73803}"/>
              </a:ext>
            </a:extLst>
          </p:cNvPr>
          <p:cNvSpPr txBox="1">
            <a:spLocks/>
          </p:cNvSpPr>
          <p:nvPr/>
        </p:nvSpPr>
        <p:spPr>
          <a:xfrm>
            <a:off x="8241673" y="1446906"/>
            <a:ext cx="3687445" cy="474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1198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4" grpId="0"/>
      <p:bldP spid="16" grpId="0" build="p"/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5087" y="-5333696"/>
            <a:ext cx="7276483" cy="17786554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863" y="1598501"/>
            <a:ext cx="26212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191678" y="752547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656503" y="752547"/>
            <a:ext cx="3563826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22550D4-8215-43DD-9F32-98B534C2EACB}"/>
              </a:ext>
            </a:extLst>
          </p:cNvPr>
          <p:cNvSpPr txBox="1">
            <a:spLocks/>
          </p:cNvSpPr>
          <p:nvPr/>
        </p:nvSpPr>
        <p:spPr>
          <a:xfrm>
            <a:off x="4442798" y="1526479"/>
            <a:ext cx="165966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O</a:t>
            </a:r>
            <a:r>
              <a:rPr lang="el-GR" sz="4000" dirty="0">
                <a:solidFill>
                  <a:schemeClr val="bg1"/>
                </a:solidFill>
              </a:rPr>
              <a:t>ν.</a:t>
            </a: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</a:rPr>
              <a:t>Γεν.</a:t>
            </a: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</a:rPr>
              <a:t>Δοτ.</a:t>
            </a: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</a:rPr>
              <a:t>Αιτ.</a:t>
            </a: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</a:rPr>
              <a:t>Κλητ.</a:t>
            </a: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</a:rPr>
              <a:t>Αφαιρ.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4055E1-0A36-4C4E-BB3B-DF41596FA4FB}"/>
              </a:ext>
            </a:extLst>
          </p:cNvPr>
          <p:cNvSpPr txBox="1"/>
          <p:nvPr/>
        </p:nvSpPr>
        <p:spPr>
          <a:xfrm>
            <a:off x="336074" y="473457"/>
            <a:ext cx="4896465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effectLst>
            <a:outerShdw blurRad="1143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pontus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πέλαγο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θάλασσα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16EF8BC4-A360-4C95-86BD-90E1B45461A5}"/>
              </a:ext>
            </a:extLst>
          </p:cNvPr>
          <p:cNvSpPr txBox="1">
            <a:spLocks/>
          </p:cNvSpPr>
          <p:nvPr/>
        </p:nvSpPr>
        <p:spPr>
          <a:xfrm>
            <a:off x="8864148" y="1487239"/>
            <a:ext cx="3177174" cy="4686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C0BD6-1806-417B-977D-09010378C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165" y="1347020"/>
            <a:ext cx="4693963" cy="5181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54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4" grpId="0"/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029" y="-5540697"/>
            <a:ext cx="7551176" cy="184409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467" y="1504109"/>
            <a:ext cx="33451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8775082" y="1516547"/>
            <a:ext cx="4705350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5917823" y="554402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525597" y="626216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208262" y="1353768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294968" y="458229"/>
            <a:ext cx="3582746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ventus</a:t>
            </a:r>
            <a:r>
              <a:rPr lang="el-G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άνεμος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365 day 21 | A Strong Wind | Wind art, Wild is the wind, Strong wind">
            <a:extLst>
              <a:ext uri="{FF2B5EF4-FFF2-40B4-BE49-F238E27FC236}">
                <a16:creationId xmlns:a16="http://schemas.microsoft.com/office/drawing/2014/main" id="{9A390457-AE92-462E-ADF0-76748C886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r="19188"/>
          <a:stretch/>
        </p:blipFill>
        <p:spPr bwMode="auto">
          <a:xfrm>
            <a:off x="294968" y="1331669"/>
            <a:ext cx="3582746" cy="512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5681" y="-7038731"/>
            <a:ext cx="8159739" cy="2111632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171" y="1631928"/>
            <a:ext cx="279547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9198428" y="1644366"/>
            <a:ext cx="4282003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330677" y="554402"/>
            <a:ext cx="2208426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714251" y="557392"/>
            <a:ext cx="3836017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5226329" y="1488727"/>
            <a:ext cx="1424842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3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FC73E6-6EC3-4F9D-9733-B2FEEFA13B01}"/>
              </a:ext>
            </a:extLst>
          </p:cNvPr>
          <p:cNvSpPr txBox="1"/>
          <p:nvPr/>
        </p:nvSpPr>
        <p:spPr>
          <a:xfrm>
            <a:off x="154640" y="458229"/>
            <a:ext cx="5071689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oraculum</a:t>
            </a:r>
            <a:r>
              <a:rPr lang="el-G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μαντείο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ΤΑ ΑΝΕΚΦΡΑΣΤΑ: Ο σκοτεινός ρόλος του Ιερού των Δελφών και η δολοφονία του  Αισώπου">
            <a:extLst>
              <a:ext uri="{FF2B5EF4-FFF2-40B4-BE49-F238E27FC236}">
                <a16:creationId xmlns:a16="http://schemas.microsoft.com/office/drawing/2014/main" id="{724F8B3C-5B7D-4354-93EA-7B409709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/>
          <a:stretch/>
        </p:blipFill>
        <p:spPr bwMode="auto">
          <a:xfrm>
            <a:off x="126381" y="1445641"/>
            <a:ext cx="4982009" cy="470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3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4116" y="-4731058"/>
            <a:ext cx="7385461" cy="1625764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228165"/>
            <a:ext cx="26212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l-GR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εξαίρεση</a:t>
            </a:r>
            <a:endParaRPr lang="en-US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5C3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l-GR" sz="6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εξαίρεση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800" b="1" dirty="0">
                <a:solidFill>
                  <a:srgbClr val="5C3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endParaRPr lang="en-US" sz="4800" b="1" dirty="0">
              <a:solidFill>
                <a:srgbClr val="5C3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8927689" y="1522563"/>
            <a:ext cx="2549163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5C3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5C3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5C3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5937559" y="461658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400397" y="541135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837A71C-183C-4CFC-84BD-AA7369D74D4B}"/>
              </a:ext>
            </a:extLst>
          </p:cNvPr>
          <p:cNvSpPr txBox="1">
            <a:spLocks/>
          </p:cNvSpPr>
          <p:nvPr/>
        </p:nvSpPr>
        <p:spPr>
          <a:xfrm>
            <a:off x="4414684" y="1275827"/>
            <a:ext cx="1870050" cy="5120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 </a:t>
            </a:r>
            <a:endParaRPr lang="el-G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A0839-4E7C-4EF4-A75D-CD3338E69F93}"/>
              </a:ext>
            </a:extLst>
          </p:cNvPr>
          <p:cNvSpPr txBox="1"/>
          <p:nvPr/>
        </p:nvSpPr>
        <p:spPr>
          <a:xfrm>
            <a:off x="478608" y="294969"/>
            <a:ext cx="3641331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filius</a:t>
            </a:r>
            <a:r>
              <a:rPr lang="el-G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γιος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Τράπεζα Ἰδεῶν - Το filioque δεν είναι αποτέλεσμα λατινικού μεταφραστικού  λάθους, αλλά αποτελεί Παπική δογματική κακοδοξία">
            <a:extLst>
              <a:ext uri="{FF2B5EF4-FFF2-40B4-BE49-F238E27FC236}">
                <a16:creationId xmlns:a16="http://schemas.microsoft.com/office/drawing/2014/main" id="{1B0AE5CE-05F0-4F83-9FC0-B2E2D4CCD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0" b="27820"/>
          <a:stretch/>
        </p:blipFill>
        <p:spPr bwMode="auto">
          <a:xfrm>
            <a:off x="478609" y="5325089"/>
            <a:ext cx="3641331" cy="107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5,138 Father And Son Silhouette On Sunset Images, Stock Photos &amp; Vectors |  Shutterstock">
            <a:extLst>
              <a:ext uri="{FF2B5EF4-FFF2-40B4-BE49-F238E27FC236}">
                <a16:creationId xmlns:a16="http://schemas.microsoft.com/office/drawing/2014/main" id="{F6D14EE7-536C-4B51-AAFC-7FE5B828E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9598" r="43297" b="16260"/>
          <a:stretch/>
        </p:blipFill>
        <p:spPr bwMode="auto">
          <a:xfrm>
            <a:off x="478608" y="1196350"/>
            <a:ext cx="3641331" cy="395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8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0962" y="-4894621"/>
            <a:ext cx="7055118" cy="16647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053A-FBC6-4807-B80A-329F6789EE76}"/>
              </a:ext>
            </a:extLst>
          </p:cNvPr>
          <p:cNvSpPr txBox="1"/>
          <p:nvPr/>
        </p:nvSpPr>
        <p:spPr>
          <a:xfrm>
            <a:off x="1809405" y="350874"/>
            <a:ext cx="39846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4400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sz="4400" b="1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Αινειάδα</a:t>
            </a:r>
            <a:r>
              <a:rPr lang="el-GR" sz="4400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F4F2A-1B24-42E0-8385-BB279208E6C9}"/>
              </a:ext>
            </a:extLst>
          </p:cNvPr>
          <p:cNvSpPr txBox="1"/>
          <p:nvPr/>
        </p:nvSpPr>
        <p:spPr>
          <a:xfrm>
            <a:off x="117987" y="1228396"/>
            <a:ext cx="74231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Περιεχόμενο</a:t>
            </a:r>
            <a:r>
              <a:rPr lang="el-GR" sz="2800" dirty="0">
                <a:solidFill>
                  <a:schemeClr val="bg1"/>
                </a:solidFill>
              </a:rPr>
              <a:t>: Εξιστορούνται οι μυθικές περιπέτειες του</a:t>
            </a: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Αινεία</a:t>
            </a:r>
            <a:r>
              <a:rPr lang="el-GR" sz="2800" dirty="0">
                <a:solidFill>
                  <a:schemeClr val="bg1"/>
                </a:solidFill>
              </a:rPr>
              <a:t>, που μετά την άλωση της </a:t>
            </a:r>
            <a:r>
              <a:rPr lang="el-G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Τροίας</a:t>
            </a:r>
            <a:r>
              <a:rPr lang="el-GR" sz="2800" dirty="0">
                <a:solidFill>
                  <a:schemeClr val="bg1"/>
                </a:solidFill>
              </a:rPr>
              <a:t> έφυγε μαζί με τον πατέρα του τον </a:t>
            </a:r>
            <a:r>
              <a:rPr lang="el-G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Αγχίση</a:t>
            </a:r>
            <a:r>
              <a:rPr lang="el-GR" sz="2800" dirty="0">
                <a:solidFill>
                  <a:schemeClr val="bg1"/>
                </a:solidFill>
              </a:rPr>
              <a:t>, το γιο του και λίγους συντρόφους για να βρουν μια νέα πατρίδα. (Η γυναίκα του, η Κρέουσα, πέθανε κατά την πυρπόληση της Τροίας).</a:t>
            </a:r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EEA393-9934-4E48-B924-42560272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64" y="382480"/>
            <a:ext cx="4236949" cy="290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Δούρειος ίππος και η καταστροφή της Τροίας - Δασκαλέματα">
            <a:extLst>
              <a:ext uri="{FF2B5EF4-FFF2-40B4-BE49-F238E27FC236}">
                <a16:creationId xmlns:a16="http://schemas.microsoft.com/office/drawing/2014/main" id="{97AD7A59-5FB2-4FEE-AF60-7AE71203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6" y="3326243"/>
            <a:ext cx="4236949" cy="3040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D1F26-B54C-468A-A50B-66B22835404F}"/>
              </a:ext>
            </a:extLst>
          </p:cNvPr>
          <p:cNvSpPr txBox="1"/>
          <p:nvPr/>
        </p:nvSpPr>
        <p:spPr>
          <a:xfrm>
            <a:off x="250892" y="4828376"/>
            <a:ext cx="259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Ποιον θυμίζει;</a:t>
            </a:r>
            <a:endParaRPr lang="el-G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D67E9-812C-4AE2-BA9B-001019C16D6D}"/>
              </a:ext>
            </a:extLst>
          </p:cNvPr>
          <p:cNvSpPr txBox="1"/>
          <p:nvPr/>
        </p:nvSpPr>
        <p:spPr>
          <a:xfrm>
            <a:off x="250892" y="5385877"/>
            <a:ext cx="510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Τον </a:t>
            </a:r>
            <a:r>
              <a:rPr lang="el-G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Όμηρο</a:t>
            </a:r>
            <a:r>
              <a:rPr lang="el-G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, εννοείται!</a:t>
            </a:r>
            <a:endParaRPr lang="el-G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Ο επικός ποιητής Όμηρος - Newsbeast">
            <a:extLst>
              <a:ext uri="{FF2B5EF4-FFF2-40B4-BE49-F238E27FC236}">
                <a16:creationId xmlns:a16="http://schemas.microsoft.com/office/drawing/2014/main" id="{3E4E14C9-F44C-4E6D-9264-DB82138CD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6807" r="24831"/>
          <a:stretch/>
        </p:blipFill>
        <p:spPr bwMode="auto">
          <a:xfrm>
            <a:off x="4696387" y="3928814"/>
            <a:ext cx="2467387" cy="257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0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287BB-886E-4263-9B1B-0D463E7D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9" y="1"/>
            <a:ext cx="5563478" cy="685800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267C22-E8AA-4269-AC25-78B326AA18FC}"/>
              </a:ext>
            </a:extLst>
          </p:cNvPr>
          <p:cNvSpPr/>
          <p:nvPr/>
        </p:nvSpPr>
        <p:spPr>
          <a:xfrm>
            <a:off x="5378865" y="0"/>
            <a:ext cx="6691214" cy="6614160"/>
          </a:xfrm>
          <a:prstGeom prst="wedgeEllipseCallout">
            <a:avLst>
              <a:gd name="adj1" fmla="val -72007"/>
              <a:gd name="adj2" fmla="val -4031"/>
            </a:avLst>
          </a:prstGeom>
          <a:solidFill>
            <a:srgbClr val="92D05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Όμοια κλίνεται η </a:t>
            </a:r>
            <a:r>
              <a:rPr lang="el-GR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κτητική αντωνυμία</a:t>
            </a:r>
            <a:endParaRPr lang="en-US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</a:endParaRPr>
          </a:p>
          <a:p>
            <a:pPr algn="ctr"/>
            <a:endParaRPr lang="el-GR" sz="3600" b="1" dirty="0">
              <a:solidFill>
                <a:srgbClr val="C00000"/>
              </a:solidFill>
            </a:endParaRPr>
          </a:p>
          <a:p>
            <a:pPr algn="ctr"/>
            <a:r>
              <a:rPr lang="en-US" sz="3600" b="1" dirty="0"/>
              <a:t> </a:t>
            </a:r>
          </a:p>
          <a:p>
            <a:pPr algn="ctr"/>
            <a:endParaRPr lang="en-US" sz="3600" b="1" dirty="0"/>
          </a:p>
          <a:p>
            <a:pPr algn="ctr"/>
            <a:endParaRPr lang="el-GR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A6E0B-5721-4ED7-BA90-DBC405E3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22" y="2749531"/>
            <a:ext cx="1698672" cy="1358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9EA9B-AF4A-411F-9DA1-0531A48A59A9}"/>
              </a:ext>
            </a:extLst>
          </p:cNvPr>
          <p:cNvSpPr txBox="1"/>
          <p:nvPr/>
        </p:nvSpPr>
        <p:spPr>
          <a:xfrm>
            <a:off x="6096000" y="4201270"/>
            <a:ext cx="5331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meus  </a:t>
            </a:r>
            <a:r>
              <a:rPr lang="en-US" sz="5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mea</a:t>
            </a:r>
            <a:endParaRPr lang="en-US" sz="5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5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meum</a:t>
            </a:r>
            <a:endParaRPr lang="el-GR" sz="54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81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1694" y="-5952093"/>
            <a:ext cx="8056499" cy="1902662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122" y="1533158"/>
            <a:ext cx="3345180" cy="47994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l-G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εξαίρεση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8870165" y="1554446"/>
            <a:ext cx="4690392" cy="4808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026063" y="554402"/>
            <a:ext cx="2385223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537558" y="659769"/>
            <a:ext cx="3804281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430508" y="1360908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452690" y="1289094"/>
            <a:ext cx="3322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1CBB5-272D-48C4-83A3-6739CE34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92" y="2995908"/>
            <a:ext cx="3760558" cy="93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386EAE-4360-4DC1-8F31-C3C226A28D1B}"/>
              </a:ext>
            </a:extLst>
          </p:cNvPr>
          <p:cNvSpPr txBox="1"/>
          <p:nvPr/>
        </p:nvSpPr>
        <p:spPr>
          <a:xfrm>
            <a:off x="-149987" y="443811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2" name="Picture 8" descr="Synonym for My">
            <a:extLst>
              <a:ext uri="{FF2B5EF4-FFF2-40B4-BE49-F238E27FC236}">
                <a16:creationId xmlns:a16="http://schemas.microsoft.com/office/drawing/2014/main" id="{BAB363CB-B8C1-4961-9B0C-48081F241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3" t="23578" r="16968" b="22432"/>
          <a:stretch/>
        </p:blipFill>
        <p:spPr bwMode="auto">
          <a:xfrm>
            <a:off x="-1200705" y="4421966"/>
            <a:ext cx="5487568" cy="204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8652" y="-5931910"/>
            <a:ext cx="8067385" cy="187218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59095"/>
            <a:ext cx="33451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8902876" y="1409601"/>
            <a:ext cx="4705350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5924485" y="292791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B17E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416176" y="350243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B17E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208262" y="1353768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794865" y="964858"/>
            <a:ext cx="2626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</a:t>
            </a:r>
            <a:endParaRPr lang="en-US" sz="8800" b="1" dirty="0">
              <a:solidFill>
                <a:srgbClr val="B17E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D4A3C-5BBA-4ABF-B3FD-79C52A1396F1}"/>
              </a:ext>
            </a:extLst>
          </p:cNvPr>
          <p:cNvSpPr txBox="1"/>
          <p:nvPr/>
        </p:nvSpPr>
        <p:spPr>
          <a:xfrm>
            <a:off x="0" y="5534561"/>
            <a:ext cx="3849445" cy="1323439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culpa </a:t>
            </a:r>
            <a:r>
              <a:rPr lang="en-US" sz="4000" dirty="0">
                <a:solidFill>
                  <a:schemeClr val="bg1"/>
                </a:solidFill>
              </a:rPr>
              <a:t>= </a:t>
            </a:r>
          </a:p>
          <a:p>
            <a:pPr algn="ctr"/>
            <a:r>
              <a:rPr lang="el-GR" sz="4000" dirty="0">
                <a:solidFill>
                  <a:schemeClr val="bg1"/>
                </a:solidFill>
              </a:rPr>
              <a:t>δικό μου λάθος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AF67B-93F1-42B7-BA3B-CC2FF100AE67}"/>
              </a:ext>
            </a:extLst>
          </p:cNvPr>
          <p:cNvSpPr txBox="1"/>
          <p:nvPr/>
        </p:nvSpPr>
        <p:spPr>
          <a:xfrm>
            <a:off x="174477" y="275417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B17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rgbClr val="B17E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YARN | Mea Culpa | The Hunchback of Notre Dame | Video gifs by quotes |  1a8b21c5 | 紗">
            <a:extLst>
              <a:ext uri="{FF2B5EF4-FFF2-40B4-BE49-F238E27FC236}">
                <a16:creationId xmlns:a16="http://schemas.microsoft.com/office/drawing/2014/main" id="{DB1B6294-981F-478B-A7BE-9DEBEDE49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" y="3277995"/>
            <a:ext cx="38100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Με το “η μισή ντροπή δική μου κι η άλλη | Ο τοίχος είχε τη δική του υστερία">
            <a:extLst>
              <a:ext uri="{FF2B5EF4-FFF2-40B4-BE49-F238E27FC236}">
                <a16:creationId xmlns:a16="http://schemas.microsoft.com/office/drawing/2014/main" id="{25357FF0-6E69-4F36-B3CA-C8A912ECF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 r="59931" b="61410"/>
          <a:stretch/>
        </p:blipFill>
        <p:spPr bwMode="auto">
          <a:xfrm rot="20708041">
            <a:off x="-138241" y="2668126"/>
            <a:ext cx="3490782" cy="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0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111" y="-5829844"/>
            <a:ext cx="8097139" cy="1876114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467" y="1504109"/>
            <a:ext cx="33451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8775082" y="1516547"/>
            <a:ext cx="4705350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5917823" y="554402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525597" y="626216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208262" y="1353768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157768" y="1109532"/>
            <a:ext cx="403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meum</a:t>
            </a:r>
            <a:endParaRPr lang="en-US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8BEFA-4A27-4315-88CD-5DD5D6D329FE}"/>
              </a:ext>
            </a:extLst>
          </p:cNvPr>
          <p:cNvSpPr txBox="1"/>
          <p:nvPr/>
        </p:nvSpPr>
        <p:spPr>
          <a:xfrm>
            <a:off x="174477" y="275417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geejae42 | The hobbit gollum, The hobbit characters, Gollum precious">
            <a:extLst>
              <a:ext uri="{FF2B5EF4-FFF2-40B4-BE49-F238E27FC236}">
                <a16:creationId xmlns:a16="http://schemas.microsoft.com/office/drawing/2014/main" id="{B9604AC9-8234-47D3-885A-335BF22D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8" y="3785262"/>
            <a:ext cx="2985430" cy="298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Το δικό μου αστέρι - Averiss Corrinne | Βιβλιοπωλείο Πατάκη">
            <a:extLst>
              <a:ext uri="{FF2B5EF4-FFF2-40B4-BE49-F238E27FC236}">
                <a16:creationId xmlns:a16="http://schemas.microsoft.com/office/drawing/2014/main" id="{B4A2582D-254A-4203-B633-5EBEFCCBE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17454" b="78727"/>
          <a:stretch/>
        </p:blipFill>
        <p:spPr bwMode="auto">
          <a:xfrm rot="21044527">
            <a:off x="17794" y="2770264"/>
            <a:ext cx="3713490" cy="111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3828" y="-5649425"/>
            <a:ext cx="8056499" cy="184409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395" y="1336159"/>
            <a:ext cx="3345180" cy="4797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l-G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8941312" y="1335009"/>
            <a:ext cx="4705350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103705" y="246990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408985" y="292706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5135954" y="1236127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999056" y="860686"/>
            <a:ext cx="3495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tuus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86EAE-4360-4DC1-8F31-C3C226A28D1B}"/>
              </a:ext>
            </a:extLst>
          </p:cNvPr>
          <p:cNvSpPr txBox="1"/>
          <p:nvPr/>
        </p:nvSpPr>
        <p:spPr>
          <a:xfrm>
            <a:off x="174477" y="275417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12 Best Songs to Honor Father and Son Relationships - Spinditty">
            <a:extLst>
              <a:ext uri="{FF2B5EF4-FFF2-40B4-BE49-F238E27FC236}">
                <a16:creationId xmlns:a16="http://schemas.microsoft.com/office/drawing/2014/main" id="{DB55850F-BB7C-40EF-812F-3F014E83F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 bwMode="auto">
          <a:xfrm>
            <a:off x="-370789" y="3921539"/>
            <a:ext cx="5372635" cy="260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C39F8-8275-4A86-82BA-810B32550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6573">
            <a:off x="-21486" y="3100115"/>
            <a:ext cx="3070318" cy="100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6E66D4-3C86-4FC3-BBC2-9437E9E70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2285">
            <a:off x="151424" y="2217658"/>
            <a:ext cx="4106814" cy="79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0658" y="-5633098"/>
            <a:ext cx="8023845" cy="184409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689" y="1504109"/>
            <a:ext cx="2783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9029248" y="1516547"/>
            <a:ext cx="4451183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arum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233509" y="350602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514200" y="378490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829507" y="1395459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742960" y="890651"/>
            <a:ext cx="3461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tua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AF67B-93F1-42B7-BA3B-CC2FF100AE67}"/>
              </a:ext>
            </a:extLst>
          </p:cNvPr>
          <p:cNvSpPr txBox="1"/>
          <p:nvPr/>
        </p:nvSpPr>
        <p:spPr>
          <a:xfrm>
            <a:off x="174477" y="275417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8EA3C-0107-4428-8E48-B9DE994761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140" y="2230439"/>
            <a:ext cx="3617373" cy="90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Felicitaciones, quejas y reclamos - URnaconstructiva - Universidad del  Rosario">
            <a:extLst>
              <a:ext uri="{FF2B5EF4-FFF2-40B4-BE49-F238E27FC236}">
                <a16:creationId xmlns:a16="http://schemas.microsoft.com/office/drawing/2014/main" id="{65FC4015-6AA4-46C8-9BB8-FFB4C234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512">
            <a:off x="243427" y="3013499"/>
            <a:ext cx="4028553" cy="267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lavery Footprint - Survey">
            <a:extLst>
              <a:ext uri="{FF2B5EF4-FFF2-40B4-BE49-F238E27FC236}">
                <a16:creationId xmlns:a16="http://schemas.microsoft.com/office/drawing/2014/main" id="{41C54A30-29CF-4190-8C56-E6EFF005F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5" y="5496009"/>
            <a:ext cx="4279940" cy="10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8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666" y="-5669746"/>
            <a:ext cx="8097139" cy="184409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392" y="1283913"/>
            <a:ext cx="319746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25DB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9080758" y="1319897"/>
            <a:ext cx="4399674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rgbClr val="25DB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259287" y="279095"/>
            <a:ext cx="2515786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25DB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599621" y="310166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25DB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684241" y="1228168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493743" y="769826"/>
            <a:ext cx="403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tuum</a:t>
            </a:r>
            <a:endParaRPr lang="en-US" sz="8800" b="1" dirty="0">
              <a:solidFill>
                <a:srgbClr val="25DB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8BEFA-4A27-4315-88CD-5DD5D6D329FE}"/>
              </a:ext>
            </a:extLst>
          </p:cNvPr>
          <p:cNvSpPr txBox="1"/>
          <p:nvPr/>
        </p:nvSpPr>
        <p:spPr>
          <a:xfrm>
            <a:off x="174477" y="275417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25D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rgbClr val="25DB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9C796-0BAF-45AD-ACE9-7A4FA1142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6376"/>
          <a:stretch/>
        </p:blipFill>
        <p:spPr>
          <a:xfrm>
            <a:off x="1825937" y="2664713"/>
            <a:ext cx="2551375" cy="147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DAD1C-CE23-4FD7-8992-3B1F25050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8857">
            <a:off x="414023" y="2213555"/>
            <a:ext cx="1615865" cy="88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Dog theft: Simple tips to stop your pet being pinched - BBC News">
            <a:extLst>
              <a:ext uri="{FF2B5EF4-FFF2-40B4-BE49-F238E27FC236}">
                <a16:creationId xmlns:a16="http://schemas.microsoft.com/office/drawing/2014/main" id="{4E655079-3FC5-41FC-BDD9-D34E4D3C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" y="4083852"/>
            <a:ext cx="4311285" cy="242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0402" y="-5720719"/>
            <a:ext cx="6999515" cy="184409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0" y="1516547"/>
            <a:ext cx="319167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l-G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9133114" y="1516547"/>
            <a:ext cx="4347318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421711" y="554402"/>
            <a:ext cx="2117392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718885" y="626216"/>
            <a:ext cx="3870711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5144135" y="1422634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465635" y="1289093"/>
            <a:ext cx="3897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suus</a:t>
            </a:r>
            <a:endParaRPr lang="en-US" sz="8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86EAE-4360-4DC1-8F31-C3C226A28D1B}"/>
              </a:ext>
            </a:extLst>
          </p:cNvPr>
          <p:cNvSpPr txBox="1"/>
          <p:nvPr/>
        </p:nvSpPr>
        <p:spPr>
          <a:xfrm>
            <a:off x="191534" y="519652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D suus wallpapers | Peakpx">
            <a:extLst>
              <a:ext uri="{FF2B5EF4-FFF2-40B4-BE49-F238E27FC236}">
                <a16:creationId xmlns:a16="http://schemas.microsoft.com/office/drawing/2014/main" id="{ED8C0A50-C87D-4CEF-8916-083929A6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8" y="3614058"/>
            <a:ext cx="4632874" cy="28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134AE-84E4-47E9-A249-DBB10E2C7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3702">
            <a:off x="386914" y="2807131"/>
            <a:ext cx="4055210" cy="80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0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8463" y="-5339293"/>
            <a:ext cx="7875304" cy="1800187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079" y="1504109"/>
            <a:ext cx="296456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9252602" y="1516545"/>
            <a:ext cx="4705350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arum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5917823" y="554402"/>
            <a:ext cx="262128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525597" y="626216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487059" y="1354236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794865" y="964858"/>
            <a:ext cx="2626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AF67B-93F1-42B7-BA3B-CC2FF100AE67}"/>
              </a:ext>
            </a:extLst>
          </p:cNvPr>
          <p:cNvSpPr txBox="1"/>
          <p:nvPr/>
        </p:nvSpPr>
        <p:spPr>
          <a:xfrm>
            <a:off x="174477" y="275417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ntroducing SUA – Demonstrating AMD TressFX - YouTube">
            <a:extLst>
              <a:ext uri="{FF2B5EF4-FFF2-40B4-BE49-F238E27FC236}">
                <a16:creationId xmlns:a16="http://schemas.microsoft.com/office/drawing/2014/main" id="{4D5D9B06-791C-4F50-9EC1-FD951727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" y="4242956"/>
            <a:ext cx="4135616" cy="232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7CE639-87B2-4AD8-9874-4F06910532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013214">
            <a:off x="324711" y="2454093"/>
            <a:ext cx="3566884" cy="164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6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8838" y="-6055399"/>
            <a:ext cx="7822855" cy="1960707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C8D4900-367E-42FC-ACB2-C9B2E45B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A8CFAF-4DBF-4243-989E-9F8FB615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3" y="1504109"/>
            <a:ext cx="300230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-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94A3875-2BD9-4180-BE6C-4A7593BB4A1A}"/>
              </a:ext>
            </a:extLst>
          </p:cNvPr>
          <p:cNvSpPr txBox="1">
            <a:spLocks/>
          </p:cNvSpPr>
          <p:nvPr/>
        </p:nvSpPr>
        <p:spPr>
          <a:xfrm>
            <a:off x="9098318" y="1516547"/>
            <a:ext cx="4382113" cy="5052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orum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373963D-FDA2-47A0-AC25-E43E30009956}"/>
              </a:ext>
            </a:extLst>
          </p:cNvPr>
          <p:cNvSpPr txBox="1">
            <a:spLocks/>
          </p:cNvSpPr>
          <p:nvPr/>
        </p:nvSpPr>
        <p:spPr>
          <a:xfrm>
            <a:off x="6324599" y="314916"/>
            <a:ext cx="2214503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Ενικός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343780C-9071-48F0-A7B7-2BB4C2848D1E}"/>
              </a:ext>
            </a:extLst>
          </p:cNvPr>
          <p:cNvSpPr txBox="1">
            <a:spLocks/>
          </p:cNvSpPr>
          <p:nvPr/>
        </p:nvSpPr>
        <p:spPr>
          <a:xfrm>
            <a:off x="8525597" y="386730"/>
            <a:ext cx="4064000" cy="7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Πληθυντικός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4B11A2BD-A0BB-4946-9807-7B8502084CD3}"/>
              </a:ext>
            </a:extLst>
          </p:cNvPr>
          <p:cNvSpPr txBox="1">
            <a:spLocks/>
          </p:cNvSpPr>
          <p:nvPr/>
        </p:nvSpPr>
        <p:spPr>
          <a:xfrm>
            <a:off x="4728120" y="1398721"/>
            <a:ext cx="1716223" cy="4792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Κλητ.</a:t>
            </a:r>
          </a:p>
          <a:p>
            <a:pPr marL="0" indent="0">
              <a:lnSpc>
                <a:spcPct val="111000"/>
              </a:lnSpc>
              <a:buFont typeface="Arial" panose="020B0604020202020204" pitchFamily="34" charset="0"/>
              <a:buNone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Αφαιρ.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E871B-8A7B-4970-95E2-2E43401AE3FA}"/>
              </a:ext>
            </a:extLst>
          </p:cNvPr>
          <p:cNvSpPr txBox="1"/>
          <p:nvPr/>
        </p:nvSpPr>
        <p:spPr>
          <a:xfrm>
            <a:off x="851776" y="873164"/>
            <a:ext cx="3735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suum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8BEFA-4A27-4315-88CD-5DD5D6D329FE}"/>
              </a:ext>
            </a:extLst>
          </p:cNvPr>
          <p:cNvSpPr txBox="1"/>
          <p:nvPr/>
        </p:nvSpPr>
        <p:spPr>
          <a:xfrm>
            <a:off x="584986" y="297541"/>
            <a:ext cx="5264365" cy="76944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Κτητική αντωνυμία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F0D43-1102-4F08-9D30-C15BB421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77" y="5913157"/>
            <a:ext cx="3765355" cy="76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6029CE-B4A5-458E-BE17-7BAF00BC4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98" y="3004456"/>
            <a:ext cx="3638047" cy="2679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E8386C-3CFD-4565-BDA6-38B5E0E88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3304">
            <a:off x="675359" y="2502300"/>
            <a:ext cx="3780923" cy="54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6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0003" y="-4239987"/>
            <a:ext cx="7063107" cy="15337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053A-FBC6-4807-B80A-329F6789EE76}"/>
              </a:ext>
            </a:extLst>
          </p:cNvPr>
          <p:cNvSpPr txBox="1"/>
          <p:nvPr/>
        </p:nvSpPr>
        <p:spPr>
          <a:xfrm>
            <a:off x="1081548" y="397529"/>
            <a:ext cx="9497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3200" b="1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 Αινείας γενάρχης των Ρωμαίων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F4F2A-1B24-42E0-8385-BB279208E6C9}"/>
              </a:ext>
            </a:extLst>
          </p:cNvPr>
          <p:cNvSpPr txBox="1"/>
          <p:nvPr/>
        </p:nvSpPr>
        <p:spPr>
          <a:xfrm>
            <a:off x="925285" y="1085957"/>
            <a:ext cx="10624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Ο Αινείας ήταν γιος της </a:t>
            </a:r>
            <a:r>
              <a:rPr lang="el-GR" sz="2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Αφροδίτης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και οι Ρωμαίοι τον ήθελαν ως πρόγονό τους, διότι έτσι αποκτούσαν... </a:t>
            </a:r>
            <a:r>
              <a:rPr lang="el-G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θεϊκή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καταγωγή.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Ας μην ξεχνάμε άλλωστε τι ιδέα είχαν για τον εαυτό τους. Οι </a:t>
            </a:r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μεγάλοι κατακτητές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οι </a:t>
            </a:r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κυρίαρχοι του κόσμου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... </a:t>
            </a:r>
            <a:endParaRPr lang="el-G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Αυτή ήταν η πανίσχυρη Ρωμαϊκή πολεμική μηχανή στα χρόνια του Ιησού Χριστού  (ΦΩΤΟ) – Makeleio.gr">
            <a:extLst>
              <a:ext uri="{FF2B5EF4-FFF2-40B4-BE49-F238E27FC236}">
                <a16:creationId xmlns:a16="http://schemas.microsoft.com/office/drawing/2014/main" id="{90B12C09-48B9-4EA9-B18C-7B5F46D43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b="5591"/>
          <a:stretch/>
        </p:blipFill>
        <p:spPr bwMode="auto">
          <a:xfrm>
            <a:off x="3490321" y="3005492"/>
            <a:ext cx="6233602" cy="327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287BB-886E-4263-9B1B-0D463E7D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1" y="2331297"/>
            <a:ext cx="5638800" cy="452670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267C22-E8AA-4269-AC25-78B326AA18FC}"/>
              </a:ext>
            </a:extLst>
          </p:cNvPr>
          <p:cNvSpPr/>
          <p:nvPr/>
        </p:nvSpPr>
        <p:spPr>
          <a:xfrm>
            <a:off x="711200" y="681037"/>
            <a:ext cx="5156200" cy="4086906"/>
          </a:xfrm>
          <a:prstGeom prst="wedgeEllipseCallout">
            <a:avLst>
              <a:gd name="adj1" fmla="val 87238"/>
              <a:gd name="adj2" fmla="val 2928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Τι θα λέγατε </a:t>
            </a:r>
            <a:endParaRPr lang="en-US" sz="3600" b="1" dirty="0"/>
          </a:p>
          <a:p>
            <a:pPr algn="ctr"/>
            <a:r>
              <a:rPr lang="el-GR" sz="3600" b="1" dirty="0"/>
              <a:t>τώρα για λίγη </a:t>
            </a:r>
            <a:r>
              <a:rPr lang="el-GR" sz="4800" b="1" dirty="0">
                <a:solidFill>
                  <a:srgbClr val="990033"/>
                </a:solidFill>
              </a:rPr>
              <a:t>ετυμολογία;</a:t>
            </a:r>
          </a:p>
        </p:txBody>
      </p:sp>
    </p:spTree>
    <p:extLst>
      <p:ext uri="{BB962C8B-B14F-4D97-AF65-F5344CB8AC3E}">
        <p14:creationId xmlns:p14="http://schemas.microsoft.com/office/powerpoint/2010/main" val="1736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22" y="-4694099"/>
            <a:ext cx="7265731" cy="162619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8199" y="1140924"/>
            <a:ext cx="4460238" cy="145725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="1" i="0" dirty="0">
                <a:solidFill>
                  <a:srgbClr val="9900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ilial</a:t>
            </a:r>
            <a:r>
              <a:rPr lang="el-GR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(αγγλ.)</a:t>
            </a:r>
            <a:r>
              <a:rPr lang="en-US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αυτός που ανήκει στον γιο,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γαλλικά </a:t>
            </a:r>
            <a:r>
              <a:rPr lang="en-US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fils</a:t>
            </a: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γιος </a:t>
            </a:r>
            <a:endParaRPr lang="el-GR" b="1" i="0" dirty="0">
              <a:solidFill>
                <a:srgbClr val="9900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CB228-C446-41CC-A980-9528878424BD}"/>
              </a:ext>
            </a:extLst>
          </p:cNvPr>
          <p:cNvSpPr txBox="1">
            <a:spLocks/>
          </p:cNvSpPr>
          <p:nvPr/>
        </p:nvSpPr>
        <p:spPr>
          <a:xfrm>
            <a:off x="4647633" y="1345171"/>
            <a:ext cx="1820681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filius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6F4134-393F-4BAA-89A7-FA2CF5AA5465}"/>
              </a:ext>
            </a:extLst>
          </p:cNvPr>
          <p:cNvSpPr txBox="1">
            <a:spLocks/>
          </p:cNvSpPr>
          <p:nvPr/>
        </p:nvSpPr>
        <p:spPr>
          <a:xfrm>
            <a:off x="4621613" y="2735743"/>
            <a:ext cx="1820681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patria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2CE6A0-199F-4659-9867-49A7A098B049}"/>
              </a:ext>
            </a:extLst>
          </p:cNvPr>
          <p:cNvSpPr txBox="1">
            <a:spLocks/>
          </p:cNvSpPr>
          <p:nvPr/>
        </p:nvSpPr>
        <p:spPr>
          <a:xfrm>
            <a:off x="7598199" y="2696257"/>
            <a:ext cx="4832076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patriot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(αγγλ.)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πατριώτης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γαλλικά </a:t>
            </a:r>
            <a:r>
              <a:rPr lang="en-US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patrie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E590FD-35F3-4F9D-8813-7A9CA177C8C8}"/>
              </a:ext>
            </a:extLst>
          </p:cNvPr>
          <p:cNvSpPr txBox="1">
            <a:spLocks/>
          </p:cNvSpPr>
          <p:nvPr/>
        </p:nvSpPr>
        <p:spPr>
          <a:xfrm>
            <a:off x="275079" y="2400839"/>
            <a:ext cx="3276325" cy="1395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πατρίδα, πατριώτης</a:t>
            </a: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άπατρις,</a:t>
            </a: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πατρικός,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πατριωτικός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0AA789-2259-4C19-BF5C-4F96632596F5}"/>
              </a:ext>
            </a:extLst>
          </p:cNvPr>
          <p:cNvSpPr txBox="1">
            <a:spLocks/>
          </p:cNvSpPr>
          <p:nvPr/>
        </p:nvSpPr>
        <p:spPr>
          <a:xfrm>
            <a:off x="4362756" y="3833004"/>
            <a:ext cx="2396823" cy="1342969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oppugno</a:t>
            </a:r>
            <a:endParaRPr lang="el-GR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expugno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15B5BF-0C17-4D70-A970-78F1731DB44E}"/>
              </a:ext>
            </a:extLst>
          </p:cNvPr>
          <p:cNvSpPr txBox="1">
            <a:spLocks/>
          </p:cNvSpPr>
          <p:nvPr/>
        </p:nvSpPr>
        <p:spPr>
          <a:xfrm>
            <a:off x="543788" y="3878783"/>
            <a:ext cx="2922910" cy="1496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πυγμή, πυγμαχία, πυγμάχος,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πυξ-λαξ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E8D1FA-6AE9-4F01-B6BE-AFB15BB5A9DF}"/>
              </a:ext>
            </a:extLst>
          </p:cNvPr>
          <p:cNvSpPr txBox="1">
            <a:spLocks/>
          </p:cNvSpPr>
          <p:nvPr/>
        </p:nvSpPr>
        <p:spPr>
          <a:xfrm>
            <a:off x="7915316" y="3987772"/>
            <a:ext cx="5102090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oppugn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(αγγλ.)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αντιστέκομαι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5377DC-5914-4A17-A438-B9D8961D090F}"/>
              </a:ext>
            </a:extLst>
          </p:cNvPr>
          <p:cNvSpPr txBox="1">
            <a:spLocks/>
          </p:cNvSpPr>
          <p:nvPr/>
        </p:nvSpPr>
        <p:spPr>
          <a:xfrm>
            <a:off x="4985691" y="5546727"/>
            <a:ext cx="1500595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dolus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64E89E-2545-46DC-BF25-DF7A3F7702BB}"/>
              </a:ext>
            </a:extLst>
          </p:cNvPr>
          <p:cNvSpPr txBox="1">
            <a:spLocks/>
          </p:cNvSpPr>
          <p:nvPr/>
        </p:nvSpPr>
        <p:spPr>
          <a:xfrm>
            <a:off x="275079" y="5313348"/>
            <a:ext cx="3736258" cy="1317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δόλος, δόλιος, δολερός, άδολος, δολιότητα, δολιοφθορά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087028-FD32-475C-8E3A-1C318B9260D2}"/>
              </a:ext>
            </a:extLst>
          </p:cNvPr>
          <p:cNvSpPr txBox="1">
            <a:spLocks/>
          </p:cNvSpPr>
          <p:nvPr/>
        </p:nvSpPr>
        <p:spPr>
          <a:xfrm>
            <a:off x="4621613" y="321657"/>
            <a:ext cx="2090691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Λατινικά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D5D0766-AAE5-4476-AAC0-AEADD4BA39FD}"/>
              </a:ext>
            </a:extLst>
          </p:cNvPr>
          <p:cNvSpPr txBox="1">
            <a:spLocks/>
          </p:cNvSpPr>
          <p:nvPr/>
        </p:nvSpPr>
        <p:spPr>
          <a:xfrm>
            <a:off x="1289302" y="303531"/>
            <a:ext cx="2090691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Ελληνικά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257DD2-2C97-4137-8BF2-2E28AB2F1548}"/>
              </a:ext>
            </a:extLst>
          </p:cNvPr>
          <p:cNvSpPr txBox="1">
            <a:spLocks/>
          </p:cNvSpPr>
          <p:nvPr/>
        </p:nvSpPr>
        <p:spPr>
          <a:xfrm>
            <a:off x="7404061" y="309368"/>
            <a:ext cx="4590633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Λατινογενείς γλώσσες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7A16914-B777-43D6-B98B-52B2E6DC192C}"/>
              </a:ext>
            </a:extLst>
          </p:cNvPr>
          <p:cNvSpPr/>
          <p:nvPr/>
        </p:nvSpPr>
        <p:spPr>
          <a:xfrm>
            <a:off x="6727650" y="1455897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752899E-E236-43FF-B143-5A4F811CF347}"/>
              </a:ext>
            </a:extLst>
          </p:cNvPr>
          <p:cNvSpPr/>
          <p:nvPr/>
        </p:nvSpPr>
        <p:spPr>
          <a:xfrm>
            <a:off x="6755941" y="2911994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C40416A-8360-4CBA-B35C-AE2B87D116CB}"/>
              </a:ext>
            </a:extLst>
          </p:cNvPr>
          <p:cNvSpPr/>
          <p:nvPr/>
        </p:nvSpPr>
        <p:spPr>
          <a:xfrm>
            <a:off x="6999242" y="4140774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E796280-5494-4A2A-972E-469EE383AE53}"/>
              </a:ext>
            </a:extLst>
          </p:cNvPr>
          <p:cNvSpPr/>
          <p:nvPr/>
        </p:nvSpPr>
        <p:spPr>
          <a:xfrm rot="10800000">
            <a:off x="3510742" y="2843235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AF42764-3D46-40E0-AF3E-414B93118E7D}"/>
              </a:ext>
            </a:extLst>
          </p:cNvPr>
          <p:cNvSpPr/>
          <p:nvPr/>
        </p:nvSpPr>
        <p:spPr>
          <a:xfrm rot="10800000">
            <a:off x="3379993" y="4264112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23852AD-EF09-4549-97F8-871D59AB3D70}"/>
              </a:ext>
            </a:extLst>
          </p:cNvPr>
          <p:cNvSpPr/>
          <p:nvPr/>
        </p:nvSpPr>
        <p:spPr>
          <a:xfrm rot="10800000">
            <a:off x="3978261" y="5698678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87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9" grpId="0" uiExpand="1" build="p"/>
      <p:bldP spid="10" grpId="0" build="p"/>
      <p:bldP spid="11" grpId="0" animBg="1"/>
      <p:bldP spid="12" grpId="0" build="p"/>
      <p:bldP spid="13" grpId="0" uiExpand="1" build="p"/>
      <p:bldP spid="14" grpId="0" animBg="1"/>
      <p:bldP spid="16" grpId="0" build="p"/>
      <p:bldP spid="18" grpId="0" animBg="1"/>
      <p:bldP spid="19" grpId="0" animBg="1"/>
      <p:bldP spid="20" grpId="0" animBg="1"/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8898" y="-5009535"/>
            <a:ext cx="7462684" cy="173244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072" y="1403841"/>
            <a:ext cx="926009" cy="486125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endParaRPr lang="el-GR" b="1" i="0" dirty="0">
              <a:solidFill>
                <a:srgbClr val="9900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CB228-C446-41CC-A980-9528878424BD}"/>
              </a:ext>
            </a:extLst>
          </p:cNvPr>
          <p:cNvSpPr txBox="1">
            <a:spLocks/>
          </p:cNvSpPr>
          <p:nvPr/>
        </p:nvSpPr>
        <p:spPr>
          <a:xfrm>
            <a:off x="4177883" y="1339945"/>
            <a:ext cx="1550672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6F4134-393F-4BAA-89A7-FA2CF5AA5465}"/>
              </a:ext>
            </a:extLst>
          </p:cNvPr>
          <p:cNvSpPr txBox="1">
            <a:spLocks/>
          </p:cNvSpPr>
          <p:nvPr/>
        </p:nvSpPr>
        <p:spPr>
          <a:xfrm>
            <a:off x="4081317" y="2340727"/>
            <a:ext cx="1743803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natus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2CE6A0-199F-4659-9867-49A7A098B049}"/>
              </a:ext>
            </a:extLst>
          </p:cNvPr>
          <p:cNvSpPr txBox="1">
            <a:spLocks/>
          </p:cNvSpPr>
          <p:nvPr/>
        </p:nvSpPr>
        <p:spPr>
          <a:xfrm>
            <a:off x="7455778" y="2348605"/>
            <a:ext cx="4391139" cy="643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γενέθλιος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E590FD-35F3-4F9D-8813-7A9CA177C8C8}"/>
              </a:ext>
            </a:extLst>
          </p:cNvPr>
          <p:cNvSpPr txBox="1">
            <a:spLocks/>
          </p:cNvSpPr>
          <p:nvPr/>
        </p:nvSpPr>
        <p:spPr>
          <a:xfrm>
            <a:off x="55552" y="2263395"/>
            <a:ext cx="2751114" cy="855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νατουραλιστής, νατουραλισμός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0AA789-2259-4C19-BF5C-4F96632596F5}"/>
              </a:ext>
            </a:extLst>
          </p:cNvPr>
          <p:cNvSpPr txBox="1">
            <a:spLocks/>
          </p:cNvSpPr>
          <p:nvPr/>
        </p:nvSpPr>
        <p:spPr>
          <a:xfrm>
            <a:off x="3925980" y="3409621"/>
            <a:ext cx="2070810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socius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15B5BF-0C17-4D70-A970-78F1731DB44E}"/>
              </a:ext>
            </a:extLst>
          </p:cNvPr>
          <p:cNvSpPr txBox="1">
            <a:spLocks/>
          </p:cNvSpPr>
          <p:nvPr/>
        </p:nvSpPr>
        <p:spPr>
          <a:xfrm>
            <a:off x="502906" y="3272631"/>
            <a:ext cx="2078175" cy="58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σοσιαλισμός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σοσιαλιστής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E8D1FA-6AE9-4F01-B6BE-AFB15BB5A9DF}"/>
              </a:ext>
            </a:extLst>
          </p:cNvPr>
          <p:cNvSpPr txBox="1">
            <a:spLocks/>
          </p:cNvSpPr>
          <p:nvPr/>
        </p:nvSpPr>
        <p:spPr>
          <a:xfrm>
            <a:off x="7569647" y="3370300"/>
            <a:ext cx="4664290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κοινωνικός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5377DC-5914-4A17-A438-B9D8961D090F}"/>
              </a:ext>
            </a:extLst>
          </p:cNvPr>
          <p:cNvSpPr txBox="1">
            <a:spLocks/>
          </p:cNvSpPr>
          <p:nvPr/>
        </p:nvSpPr>
        <p:spPr>
          <a:xfrm>
            <a:off x="4010249" y="4583029"/>
            <a:ext cx="2013997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navigo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64E89E-2545-46DC-BF25-DF7A3F7702BB}"/>
              </a:ext>
            </a:extLst>
          </p:cNvPr>
          <p:cNvSpPr txBox="1">
            <a:spLocks/>
          </p:cNvSpPr>
          <p:nvPr/>
        </p:nvSpPr>
        <p:spPr>
          <a:xfrm>
            <a:off x="426459" y="4389331"/>
            <a:ext cx="2336800" cy="1317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ναῦς, ναύτης, ναυτικός, ναυτοσύνη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087028-FD32-475C-8E3A-1C318B9260D2}"/>
              </a:ext>
            </a:extLst>
          </p:cNvPr>
          <p:cNvSpPr txBox="1">
            <a:spLocks/>
          </p:cNvSpPr>
          <p:nvPr/>
        </p:nvSpPr>
        <p:spPr>
          <a:xfrm>
            <a:off x="4010249" y="464706"/>
            <a:ext cx="2090691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Λατινικά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D5D0766-AAE5-4476-AAC0-AEADD4BA39FD}"/>
              </a:ext>
            </a:extLst>
          </p:cNvPr>
          <p:cNvSpPr txBox="1">
            <a:spLocks/>
          </p:cNvSpPr>
          <p:nvPr/>
        </p:nvSpPr>
        <p:spPr>
          <a:xfrm>
            <a:off x="1158894" y="478411"/>
            <a:ext cx="2090691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Ελληνικά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257DD2-2C97-4137-8BF2-2E28AB2F1548}"/>
              </a:ext>
            </a:extLst>
          </p:cNvPr>
          <p:cNvSpPr txBox="1">
            <a:spLocks/>
          </p:cNvSpPr>
          <p:nvPr/>
        </p:nvSpPr>
        <p:spPr>
          <a:xfrm>
            <a:off x="6940173" y="478411"/>
            <a:ext cx="4590633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Λατινογενείς γλώσσες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7A16914-B777-43D6-B98B-52B2E6DC192C}"/>
              </a:ext>
            </a:extLst>
          </p:cNvPr>
          <p:cNvSpPr/>
          <p:nvPr/>
        </p:nvSpPr>
        <p:spPr>
          <a:xfrm rot="10800000">
            <a:off x="2872984" y="1446568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752899E-E236-43FF-B143-5A4F811CF347}"/>
              </a:ext>
            </a:extLst>
          </p:cNvPr>
          <p:cNvSpPr/>
          <p:nvPr/>
        </p:nvSpPr>
        <p:spPr>
          <a:xfrm>
            <a:off x="6441162" y="2406378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C40416A-8360-4CBA-B35C-AE2B87D116CB}"/>
              </a:ext>
            </a:extLst>
          </p:cNvPr>
          <p:cNvSpPr/>
          <p:nvPr/>
        </p:nvSpPr>
        <p:spPr>
          <a:xfrm>
            <a:off x="6441162" y="3448671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E796280-5494-4A2A-972E-469EE383AE53}"/>
              </a:ext>
            </a:extLst>
          </p:cNvPr>
          <p:cNvSpPr/>
          <p:nvPr/>
        </p:nvSpPr>
        <p:spPr>
          <a:xfrm rot="10800000">
            <a:off x="2916329" y="2456177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AF42764-3D46-40E0-AF3E-414B93118E7D}"/>
              </a:ext>
            </a:extLst>
          </p:cNvPr>
          <p:cNvSpPr/>
          <p:nvPr/>
        </p:nvSpPr>
        <p:spPr>
          <a:xfrm rot="10800000">
            <a:off x="2909339" y="3409621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23852AD-EF09-4549-97F8-871D59AB3D70}"/>
              </a:ext>
            </a:extLst>
          </p:cNvPr>
          <p:cNvSpPr/>
          <p:nvPr/>
        </p:nvSpPr>
        <p:spPr>
          <a:xfrm rot="10800000">
            <a:off x="2909338" y="4690522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6DC3CCE-4CE3-4A56-8C76-899BED1A21D1}"/>
              </a:ext>
            </a:extLst>
          </p:cNvPr>
          <p:cNvSpPr/>
          <p:nvPr/>
        </p:nvSpPr>
        <p:spPr>
          <a:xfrm>
            <a:off x="6549539" y="4690522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3CC9519-D2A1-40C9-81EC-EAE24E79B04E}"/>
              </a:ext>
            </a:extLst>
          </p:cNvPr>
          <p:cNvSpPr txBox="1">
            <a:spLocks/>
          </p:cNvSpPr>
          <p:nvPr/>
        </p:nvSpPr>
        <p:spPr>
          <a:xfrm>
            <a:off x="7569647" y="4487916"/>
            <a:ext cx="4832892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navigate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κυβερνώ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667BD02-AC62-4749-B737-8FAF39DCB6DE}"/>
              </a:ext>
            </a:extLst>
          </p:cNvPr>
          <p:cNvSpPr txBox="1">
            <a:spLocks/>
          </p:cNvSpPr>
          <p:nvPr/>
        </p:nvSpPr>
        <p:spPr>
          <a:xfrm>
            <a:off x="825324" y="5740773"/>
            <a:ext cx="1923555" cy="1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βεντάλια, βεντιλατέρ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270E619-53C5-4AF5-A757-E652070E4965}"/>
              </a:ext>
            </a:extLst>
          </p:cNvPr>
          <p:cNvSpPr txBox="1">
            <a:spLocks/>
          </p:cNvSpPr>
          <p:nvPr/>
        </p:nvSpPr>
        <p:spPr>
          <a:xfrm>
            <a:off x="4039579" y="5837758"/>
            <a:ext cx="2061361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ventus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B1A650F-A2AE-4F3A-B9CD-023F94708A8A}"/>
              </a:ext>
            </a:extLst>
          </p:cNvPr>
          <p:cNvSpPr/>
          <p:nvPr/>
        </p:nvSpPr>
        <p:spPr>
          <a:xfrm>
            <a:off x="6544626" y="5893464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411B470-B876-4C84-BE24-5A5B5C4F7503}"/>
              </a:ext>
            </a:extLst>
          </p:cNvPr>
          <p:cNvSpPr/>
          <p:nvPr/>
        </p:nvSpPr>
        <p:spPr>
          <a:xfrm rot="10800000">
            <a:off x="2916476" y="5945250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64AEA79-F78D-4059-97FD-FE98EFC051D6}"/>
              </a:ext>
            </a:extLst>
          </p:cNvPr>
          <p:cNvSpPr txBox="1">
            <a:spLocks/>
          </p:cNvSpPr>
          <p:nvPr/>
        </p:nvSpPr>
        <p:spPr>
          <a:xfrm>
            <a:off x="7673803" y="5740773"/>
            <a:ext cx="4832076" cy="643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ventilation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εξαερισμός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9" grpId="0" uiExpand="1" build="p"/>
      <p:bldP spid="10" grpId="0" build="p"/>
      <p:bldP spid="11" grpId="0" animBg="1"/>
      <p:bldP spid="12" grpId="0" build="p"/>
      <p:bldP spid="13" grpId="0" uiExpand="1" build="p"/>
      <p:bldP spid="14" grpId="0" animBg="1"/>
      <p:bldP spid="16" grpId="0" build="p"/>
      <p:bldP spid="18" grpId="0" animBg="1"/>
      <p:bldP spid="19" grpId="0" animBg="1"/>
      <p:bldP spid="20" grpId="0" animBg="1"/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uiExpand="1" build="p"/>
      <p:bldP spid="28" grpId="0" build="p"/>
      <p:bldP spid="29" grpId="0" animBg="1"/>
      <p:bldP spid="30" grpId="0" animBg="1"/>
      <p:bldP spid="31" grpId="0" animBg="1"/>
      <p:bldP spid="3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6616" y="-4671552"/>
            <a:ext cx="7364365" cy="162011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6F4134-393F-4BAA-89A7-FA2CF5AA5465}"/>
              </a:ext>
            </a:extLst>
          </p:cNvPr>
          <p:cNvSpPr txBox="1">
            <a:spLocks/>
          </p:cNvSpPr>
          <p:nvPr/>
        </p:nvSpPr>
        <p:spPr>
          <a:xfrm>
            <a:off x="4245534" y="1241993"/>
            <a:ext cx="1932523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Pontus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E590FD-35F3-4F9D-8813-7A9CA177C8C8}"/>
              </a:ext>
            </a:extLst>
          </p:cNvPr>
          <p:cNvSpPr txBox="1">
            <a:spLocks/>
          </p:cNvSpPr>
          <p:nvPr/>
        </p:nvSpPr>
        <p:spPr>
          <a:xfrm>
            <a:off x="598893" y="1011540"/>
            <a:ext cx="2567094" cy="1496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Πόντος, υπερπόντιος, ποντοπόρος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0AA789-2259-4C19-BF5C-4F96632596F5}"/>
              </a:ext>
            </a:extLst>
          </p:cNvPr>
          <p:cNvSpPr txBox="1">
            <a:spLocks/>
          </p:cNvSpPr>
          <p:nvPr/>
        </p:nvSpPr>
        <p:spPr>
          <a:xfrm>
            <a:off x="4317811" y="2523809"/>
            <a:ext cx="1860246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porto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15B5BF-0C17-4D70-A970-78F1731DB44E}"/>
              </a:ext>
            </a:extLst>
          </p:cNvPr>
          <p:cNvSpPr txBox="1">
            <a:spLocks/>
          </p:cNvSpPr>
          <p:nvPr/>
        </p:nvSpPr>
        <p:spPr>
          <a:xfrm>
            <a:off x="471540" y="2466952"/>
            <a:ext cx="2965225" cy="58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ραπόρτο,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Πόρτο-Ράφτη</a:t>
            </a:r>
            <a:endParaRPr lang="el-GR" sz="2400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E8D1FA-6AE9-4F01-B6BE-AFB15BB5A9DF}"/>
              </a:ext>
            </a:extLst>
          </p:cNvPr>
          <p:cNvSpPr txBox="1">
            <a:spLocks/>
          </p:cNvSpPr>
          <p:nvPr/>
        </p:nvSpPr>
        <p:spPr>
          <a:xfrm>
            <a:off x="7492181" y="2519197"/>
            <a:ext cx="5540948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portable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φορητός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5377DC-5914-4A17-A438-B9D8961D090F}"/>
              </a:ext>
            </a:extLst>
          </p:cNvPr>
          <p:cNvSpPr txBox="1">
            <a:spLocks/>
          </p:cNvSpPr>
          <p:nvPr/>
        </p:nvSpPr>
        <p:spPr>
          <a:xfrm>
            <a:off x="4434253" y="3706332"/>
            <a:ext cx="1743804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nova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64E89E-2545-46DC-BF25-DF7A3F7702BB}"/>
              </a:ext>
            </a:extLst>
          </p:cNvPr>
          <p:cNvSpPr txBox="1">
            <a:spLocks/>
          </p:cNvSpPr>
          <p:nvPr/>
        </p:nvSpPr>
        <p:spPr>
          <a:xfrm>
            <a:off x="456753" y="3655045"/>
            <a:ext cx="2574942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νέος, νεανίας, νεανικός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087028-FD32-475C-8E3A-1C318B9260D2}"/>
              </a:ext>
            </a:extLst>
          </p:cNvPr>
          <p:cNvSpPr txBox="1">
            <a:spLocks/>
          </p:cNvSpPr>
          <p:nvPr/>
        </p:nvSpPr>
        <p:spPr>
          <a:xfrm>
            <a:off x="3921759" y="290443"/>
            <a:ext cx="2361054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Λατινικά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D5D0766-AAE5-4476-AAC0-AEADD4BA39FD}"/>
              </a:ext>
            </a:extLst>
          </p:cNvPr>
          <p:cNvSpPr txBox="1">
            <a:spLocks/>
          </p:cNvSpPr>
          <p:nvPr/>
        </p:nvSpPr>
        <p:spPr>
          <a:xfrm>
            <a:off x="709065" y="257075"/>
            <a:ext cx="2295863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Ελληνικά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257DD2-2C97-4137-8BF2-2E28AB2F1548}"/>
              </a:ext>
            </a:extLst>
          </p:cNvPr>
          <p:cNvSpPr txBox="1">
            <a:spLocks/>
          </p:cNvSpPr>
          <p:nvPr/>
        </p:nvSpPr>
        <p:spPr>
          <a:xfrm>
            <a:off x="6892302" y="290443"/>
            <a:ext cx="4590633" cy="701110"/>
          </a:xfrm>
          <a:prstGeom prst="rect">
            <a:avLst/>
          </a:prstGeom>
          <a:solidFill>
            <a:srgbClr val="990033">
              <a:alpha val="59000"/>
            </a:srgb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Λατινογενείς γλώσσες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C40416A-8360-4CBA-B35C-AE2B87D116CB}"/>
              </a:ext>
            </a:extLst>
          </p:cNvPr>
          <p:cNvSpPr/>
          <p:nvPr/>
        </p:nvSpPr>
        <p:spPr>
          <a:xfrm>
            <a:off x="6472655" y="1423306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E796280-5494-4A2A-972E-469EE383AE53}"/>
              </a:ext>
            </a:extLst>
          </p:cNvPr>
          <p:cNvSpPr/>
          <p:nvPr/>
        </p:nvSpPr>
        <p:spPr>
          <a:xfrm rot="10800000">
            <a:off x="3274525" y="1423307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AF42764-3D46-40E0-AF3E-414B93118E7D}"/>
              </a:ext>
            </a:extLst>
          </p:cNvPr>
          <p:cNvSpPr/>
          <p:nvPr/>
        </p:nvSpPr>
        <p:spPr>
          <a:xfrm rot="10800000">
            <a:off x="3341661" y="2670233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23852AD-EF09-4549-97F8-871D59AB3D70}"/>
              </a:ext>
            </a:extLst>
          </p:cNvPr>
          <p:cNvSpPr/>
          <p:nvPr/>
        </p:nvSpPr>
        <p:spPr>
          <a:xfrm rot="10800000">
            <a:off x="3341661" y="3813825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6DC3CCE-4CE3-4A56-8C76-899BED1A21D1}"/>
              </a:ext>
            </a:extLst>
          </p:cNvPr>
          <p:cNvSpPr/>
          <p:nvPr/>
        </p:nvSpPr>
        <p:spPr>
          <a:xfrm>
            <a:off x="6496913" y="2604115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3CC9519-D2A1-40C9-81EC-EAE24E79B04E}"/>
              </a:ext>
            </a:extLst>
          </p:cNvPr>
          <p:cNvSpPr txBox="1">
            <a:spLocks/>
          </p:cNvSpPr>
          <p:nvPr/>
        </p:nvSpPr>
        <p:spPr>
          <a:xfrm>
            <a:off x="7536433" y="3429000"/>
            <a:ext cx="5102090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νέος</a:t>
            </a:r>
            <a:endParaRPr lang="en-US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nouveau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(γαλλ)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νέος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44E1059-B4CE-4C64-BFCE-9D24A06B4B02}"/>
              </a:ext>
            </a:extLst>
          </p:cNvPr>
          <p:cNvSpPr txBox="1">
            <a:spLocks/>
          </p:cNvSpPr>
          <p:nvPr/>
        </p:nvSpPr>
        <p:spPr>
          <a:xfrm>
            <a:off x="4497549" y="4729994"/>
            <a:ext cx="1743804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regina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6CEB98C-C718-434A-8635-D5E5492D4ACD}"/>
              </a:ext>
            </a:extLst>
          </p:cNvPr>
          <p:cNvSpPr/>
          <p:nvPr/>
        </p:nvSpPr>
        <p:spPr>
          <a:xfrm rot="10800000">
            <a:off x="3404652" y="4895918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934F520-18B8-4C3A-A1D3-A74213A77475}"/>
              </a:ext>
            </a:extLst>
          </p:cNvPr>
          <p:cNvSpPr txBox="1">
            <a:spLocks/>
          </p:cNvSpPr>
          <p:nvPr/>
        </p:nvSpPr>
        <p:spPr>
          <a:xfrm>
            <a:off x="471540" y="4677553"/>
            <a:ext cx="2574942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ρήγας, ρηγάτο, ρηγόπουλο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8DCA90D-2450-481A-9738-272A20A70D45}"/>
              </a:ext>
            </a:extLst>
          </p:cNvPr>
          <p:cNvSpPr/>
          <p:nvPr/>
        </p:nvSpPr>
        <p:spPr>
          <a:xfrm>
            <a:off x="6534481" y="3799609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C5A6501-45F6-4DFD-87C3-B2CC34A5054A}"/>
              </a:ext>
            </a:extLst>
          </p:cNvPr>
          <p:cNvSpPr txBox="1">
            <a:spLocks/>
          </p:cNvSpPr>
          <p:nvPr/>
        </p:nvSpPr>
        <p:spPr>
          <a:xfrm>
            <a:off x="7535028" y="4729994"/>
            <a:ext cx="5102090" cy="785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reign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βασιλεία</a:t>
            </a:r>
            <a:endParaRPr lang="en-US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26936A6-47C7-4C9A-AD10-197C74028A14}"/>
              </a:ext>
            </a:extLst>
          </p:cNvPr>
          <p:cNvSpPr txBox="1">
            <a:spLocks/>
          </p:cNvSpPr>
          <p:nvPr/>
        </p:nvSpPr>
        <p:spPr>
          <a:xfrm>
            <a:off x="4539009" y="5753656"/>
            <a:ext cx="1743804" cy="70111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expirat</a:t>
            </a:r>
            <a:endParaRPr lang="en-U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AF5857E5-56A5-4B5F-9ECE-81EEE8646993}"/>
              </a:ext>
            </a:extLst>
          </p:cNvPr>
          <p:cNvSpPr/>
          <p:nvPr/>
        </p:nvSpPr>
        <p:spPr>
          <a:xfrm rot="10800000">
            <a:off x="3436765" y="5922185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AE2969E-C8D3-4CCF-8CA5-2A59F0E4A5D8}"/>
              </a:ext>
            </a:extLst>
          </p:cNvPr>
          <p:cNvSpPr txBox="1">
            <a:spLocks/>
          </p:cNvSpPr>
          <p:nvPr/>
        </p:nvSpPr>
        <p:spPr>
          <a:xfrm>
            <a:off x="569525" y="5611100"/>
            <a:ext cx="2574942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σπίρτο, σπιρτόζος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CB50DFE-BD79-4D4B-94EB-D1D65AE29D18}"/>
              </a:ext>
            </a:extLst>
          </p:cNvPr>
          <p:cNvSpPr/>
          <p:nvPr/>
        </p:nvSpPr>
        <p:spPr>
          <a:xfrm>
            <a:off x="6574711" y="4837486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E6CE95B-C6C7-4D23-8070-93207AF6D19B}"/>
              </a:ext>
            </a:extLst>
          </p:cNvPr>
          <p:cNvSpPr txBox="1">
            <a:spLocks/>
          </p:cNvSpPr>
          <p:nvPr/>
        </p:nvSpPr>
        <p:spPr>
          <a:xfrm>
            <a:off x="7535028" y="5534126"/>
            <a:ext cx="5102090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expire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λήγω</a:t>
            </a:r>
            <a:endParaRPr lang="en-US" dirty="0">
              <a:solidFill>
                <a:srgbClr val="11111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expiration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(γαλλ)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λήξη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AD27470-FA5F-46AA-9F21-9ED69F641F99}"/>
              </a:ext>
            </a:extLst>
          </p:cNvPr>
          <p:cNvSpPr txBox="1">
            <a:spLocks/>
          </p:cNvSpPr>
          <p:nvPr/>
        </p:nvSpPr>
        <p:spPr>
          <a:xfrm>
            <a:off x="7535027" y="1403876"/>
            <a:ext cx="5304149" cy="103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Pontus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(αγγλ)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Πόντος</a:t>
            </a:r>
            <a:endParaRPr lang="el-GR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A63C1D8-1A95-4E97-A1EA-5F51E71BFBFB}"/>
              </a:ext>
            </a:extLst>
          </p:cNvPr>
          <p:cNvSpPr/>
          <p:nvPr/>
        </p:nvSpPr>
        <p:spPr>
          <a:xfrm>
            <a:off x="6605723" y="5861148"/>
            <a:ext cx="676411" cy="486125"/>
          </a:xfrm>
          <a:prstGeom prst="rightArrow">
            <a:avLst/>
          </a:prstGeom>
          <a:solidFill>
            <a:srgbClr val="990033">
              <a:alpha val="59000"/>
            </a:srgbClr>
          </a:solidFill>
          <a:ln>
            <a:noFill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35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/>
      <p:bldP spid="11" grpId="0" animBg="1"/>
      <p:bldP spid="12" grpId="0" build="p"/>
      <p:bldP spid="13" grpId="0" uiExpand="1" build="p"/>
      <p:bldP spid="14" grpId="0" animBg="1"/>
      <p:bldP spid="16" grpId="0" build="p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uiExpand="1" build="p"/>
      <p:bldP spid="30" grpId="0" animBg="1"/>
      <p:bldP spid="31" grpId="0" animBg="1"/>
      <p:bldP spid="32" grpId="0" build="p"/>
      <p:bldP spid="33" grpId="0" animBg="1"/>
      <p:bldP spid="34" grpId="0" uiExpand="1" build="p"/>
      <p:bldP spid="35" grpId="0" animBg="1"/>
      <p:bldP spid="36" grpId="0" animBg="1"/>
      <p:bldP spid="37" grpId="0" build="p"/>
      <p:bldP spid="38" grpId="0" animBg="1"/>
      <p:bldP spid="39" grpId="0" uiExpand="1" build="p"/>
      <p:bldP spid="40" grpId="0" uiExpand="1" build="p"/>
      <p:bldP spid="4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287BB-886E-4263-9B1B-0D463E7D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b="4403"/>
          <a:stretch/>
        </p:blipFill>
        <p:spPr>
          <a:xfrm>
            <a:off x="296509" y="1224951"/>
            <a:ext cx="4442660" cy="5261574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267C22-E8AA-4269-AC25-78B326AA18FC}"/>
              </a:ext>
            </a:extLst>
          </p:cNvPr>
          <p:cNvSpPr/>
          <p:nvPr/>
        </p:nvSpPr>
        <p:spPr>
          <a:xfrm>
            <a:off x="4909458" y="681037"/>
            <a:ext cx="6986034" cy="4097792"/>
          </a:xfrm>
          <a:prstGeom prst="wedgeEllipseCallout">
            <a:avLst>
              <a:gd name="adj1" fmla="val -69227"/>
              <a:gd name="adj2" fmla="val 18530"/>
            </a:avLst>
          </a:prstGeom>
          <a:solidFill>
            <a:srgbClr val="FFD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el-GR" sz="3600" b="1" dirty="0"/>
              <a:t>Να κλίνετε στα τετράδιά σας:</a:t>
            </a:r>
          </a:p>
          <a:p>
            <a:pPr algn="ctr"/>
            <a:r>
              <a:rPr lang="en-US" sz="66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natus</a:t>
            </a:r>
            <a:r>
              <a:rPr lang="en-US" sz="6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filius</a:t>
            </a:r>
            <a:r>
              <a:rPr lang="el-GR" sz="6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Ovidius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28374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6B11-9E92-456E-8ED7-68E804B3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  <a:p>
            <a:pPr algn="just"/>
            <a:endParaRPr lang="el-GR" sz="320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287BB-886E-4263-9B1B-0D463E7D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475" y="614363"/>
            <a:ext cx="5659780" cy="5888789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AA074D1-5F78-462B-A1A4-6A96A9307D58}"/>
              </a:ext>
            </a:extLst>
          </p:cNvPr>
          <p:cNvSpPr/>
          <p:nvPr/>
        </p:nvSpPr>
        <p:spPr>
          <a:xfrm>
            <a:off x="7206648" y="1047500"/>
            <a:ext cx="4638040" cy="4094480"/>
          </a:xfrm>
          <a:prstGeom prst="wedgeEllipseCallout">
            <a:avLst>
              <a:gd name="adj1" fmla="val -81973"/>
              <a:gd name="adj2" fmla="val 3493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Τα λέμε στο επόμενο μάθημα!</a:t>
            </a:r>
          </a:p>
        </p:txBody>
      </p:sp>
    </p:spTree>
    <p:extLst>
      <p:ext uri="{BB962C8B-B14F-4D97-AF65-F5344CB8AC3E}">
        <p14:creationId xmlns:p14="http://schemas.microsoft.com/office/powerpoint/2010/main" val="2916885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EP CALM AND LOVE ♥ LATIN ♥ Poster | Marika | Keep Calm-o-Matic">
            <a:extLst>
              <a:ext uri="{FF2B5EF4-FFF2-40B4-BE49-F238E27FC236}">
                <a16:creationId xmlns:a16="http://schemas.microsoft.com/office/drawing/2014/main" id="{A78667CA-D531-4AAC-B891-F833661B3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212121"/>
              </a:clrFrom>
              <a:clrTo>
                <a:srgbClr val="2121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7"/>
          <a:stretch/>
        </p:blipFill>
        <p:spPr bwMode="auto">
          <a:xfrm>
            <a:off x="3396343" y="784114"/>
            <a:ext cx="5138057" cy="55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8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8619" y="-4419600"/>
            <a:ext cx="7197215" cy="15780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053A-FBC6-4807-B80A-329F6789EE76}"/>
              </a:ext>
            </a:extLst>
          </p:cNvPr>
          <p:cNvSpPr txBox="1"/>
          <p:nvPr/>
        </p:nvSpPr>
        <p:spPr>
          <a:xfrm>
            <a:off x="932221" y="320838"/>
            <a:ext cx="9497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 Αινείας γνωρίζει τη Διδώ</a:t>
            </a:r>
            <a:endParaRPr lang="el-GR" sz="3600" b="1" i="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F4F2A-1B24-42E0-8385-BB279208E6C9}"/>
              </a:ext>
            </a:extLst>
          </p:cNvPr>
          <p:cNvSpPr txBox="1"/>
          <p:nvPr/>
        </p:nvSpPr>
        <p:spPr>
          <a:xfrm>
            <a:off x="781049" y="1071516"/>
            <a:ext cx="107346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l-GR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Κάποια στιγμή ο Αινείας φτάνει στη </a:t>
            </a:r>
            <a:r>
              <a:rPr lang="el-GR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Βόρεια Αφρική</a:t>
            </a:r>
            <a:r>
              <a:rPr lang="el-GR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, καραβοτσακισμένος. Εκεί συναντά τη βασίλισσα </a:t>
            </a:r>
            <a:r>
              <a:rPr lang="el-GR" sz="2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Διδώ</a:t>
            </a:r>
            <a:r>
              <a:rPr lang="el-GR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.  Εξόριστη κι αυτή  εκεί, από την Τύρο της Φοινίκης, αφού δολοφόνησαν τον άντρα της, έχει χτίσει για τον λαό της μια νέα πόλη: την </a:t>
            </a:r>
            <a:r>
              <a:rPr lang="el-GR" sz="2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Καρχηδόνα</a:t>
            </a:r>
            <a:r>
              <a:rPr lang="el-GR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6" name="Picture 2" descr="ΔΙΔΩ ΚΑΙ ΑΙΝΕΙΑΣ">
            <a:extLst>
              <a:ext uri="{FF2B5EF4-FFF2-40B4-BE49-F238E27FC236}">
                <a16:creationId xmlns:a16="http://schemas.microsoft.com/office/drawing/2014/main" id="{A52BC23E-6F3A-4FEA-B18D-D6867A5BD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4"/>
          <a:stretch/>
        </p:blipFill>
        <p:spPr bwMode="auto">
          <a:xfrm>
            <a:off x="8934537" y="3687096"/>
            <a:ext cx="2990674" cy="278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1580F-7CEA-4CAC-834E-C200E0D0531F}"/>
              </a:ext>
            </a:extLst>
          </p:cNvPr>
          <p:cNvSpPr txBox="1"/>
          <p:nvPr/>
        </p:nvSpPr>
        <p:spPr>
          <a:xfrm>
            <a:off x="468909" y="2820895"/>
            <a:ext cx="77438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Λέγεται μάλιστα πως ο ντόπιος αρχηγός της Νουμιδίας (σημερινή Λιβύη) </a:t>
            </a:r>
            <a:r>
              <a:rPr lang="el-GR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Ιάρβας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 της είπε πως έπρεπε η πόλη της έπρεπε να πιάνει τόσο χώρο όσο το </a:t>
            </a:r>
            <a:r>
              <a:rPr lang="el-GR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τομάρι ενός βοδιού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. Κι αυτή το έκοψε σε πολλές μικρές λωρίδες, περικλείοντας χώρο για μια μεγάλη πόλη. </a:t>
            </a:r>
          </a:p>
          <a:p>
            <a:pPr indent="457200" algn="just"/>
            <a:r>
              <a:rPr lang="el-GR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Αινείας και Διδώ </a:t>
            </a:r>
            <a:r>
              <a:rPr lang="el-GR" sz="25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ερωτεύονται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 με παρέμβαση της </a:t>
            </a:r>
            <a:r>
              <a:rPr lang="el-GR" sz="25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Αφροδίτης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 (που ρίχνει </a:t>
            </a:r>
            <a:r>
              <a:rPr lang="el-GR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κατακλυσμό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 για να βρεθούν μόνοι και βρεμένοι οι δυό τους σε μια </a:t>
            </a:r>
            <a:r>
              <a:rPr lang="el-GR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σπηλιά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</a:p>
          <a:p>
            <a:endParaRPr lang="el-GR" sz="25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free Red vector heart silhouettes with white background 7410889 Vector Art  at Vecteezy">
            <a:extLst>
              <a:ext uri="{FF2B5EF4-FFF2-40B4-BE49-F238E27FC236}">
                <a16:creationId xmlns:a16="http://schemas.microsoft.com/office/drawing/2014/main" id="{977DB8BE-1A6E-4C0A-A362-977E8CB5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991">
            <a:off x="8395486" y="2393015"/>
            <a:ext cx="2418737" cy="24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Red vector heart silhouettes with white background 7410889 Vector Art  at Vecteezy">
            <a:extLst>
              <a:ext uri="{FF2B5EF4-FFF2-40B4-BE49-F238E27FC236}">
                <a16:creationId xmlns:a16="http://schemas.microsoft.com/office/drawing/2014/main" id="{0194A76F-710F-4B62-9852-C7096C6B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76" y="3094487"/>
            <a:ext cx="2418737" cy="24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Διδώ - Βικιπαίδεια">
            <a:extLst>
              <a:ext uri="{FF2B5EF4-FFF2-40B4-BE49-F238E27FC236}">
                <a16:creationId xmlns:a16="http://schemas.microsoft.com/office/drawing/2014/main" id="{FEAC01E8-9334-479D-A005-2D8A8E51B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" b="4767"/>
          <a:stretch/>
        </p:blipFill>
        <p:spPr bwMode="auto">
          <a:xfrm>
            <a:off x="914400" y="-26057"/>
            <a:ext cx="9953625" cy="694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053A-FBC6-4807-B80A-329F6789EE76}"/>
              </a:ext>
            </a:extLst>
          </p:cNvPr>
          <p:cNvSpPr txBox="1"/>
          <p:nvPr/>
        </p:nvSpPr>
        <p:spPr>
          <a:xfrm>
            <a:off x="3910693" y="113360"/>
            <a:ext cx="7807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4800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Εδώ 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είν’ ένας </a:t>
            </a:r>
          </a:p>
          <a:p>
            <a:pPr marL="0" indent="0" algn="ctr">
              <a:buNone/>
            </a:pPr>
            <a:r>
              <a:rPr lang="el-GR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έρωτας μεγάλος</a:t>
            </a:r>
            <a:endParaRPr lang="el-GR" sz="4800" i="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8887" y="-4603955"/>
            <a:ext cx="7042484" cy="16065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053A-FBC6-4807-B80A-329F6789EE76}"/>
              </a:ext>
            </a:extLst>
          </p:cNvPr>
          <p:cNvSpPr txBox="1"/>
          <p:nvPr/>
        </p:nvSpPr>
        <p:spPr>
          <a:xfrm>
            <a:off x="542924" y="348989"/>
            <a:ext cx="11202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2800" b="1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Αινείας φεύγει </a:t>
            </a:r>
            <a:r>
              <a:rPr lang="el-GR" sz="2800" b="1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l-GR" sz="2800" b="1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Διδώ πεθαίνει </a:t>
            </a:r>
            <a:r>
              <a:rPr lang="el-GR" sz="2800" b="1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 Μίσος Καρχηδονίων για Ρώμη</a:t>
            </a:r>
            <a:endParaRPr lang="el-GR" sz="2800" b="1" i="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3D4DFC-1707-4DA1-BBE6-56BDC6123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995320"/>
            <a:ext cx="10354904" cy="18386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Ο </a:t>
            </a:r>
            <a:r>
              <a:rPr lang="el-GR" sz="2500" b="1" dirty="0">
                <a:solidFill>
                  <a:srgbClr val="990033"/>
                </a:solidFill>
                <a:latin typeface="Comic Sans MS" panose="030F0702030302020204" pitchFamily="66" charset="0"/>
              </a:rPr>
              <a:t>Δίας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, όμως, στέλνει μήνυμα στον Αινεία να τα μαζεύει και να φύγει από κει, γιατί έχει άλλη αποστολή: πρέπει να πάει </a:t>
            </a:r>
            <a:r>
              <a:rPr lang="el-GR" sz="2500" b="1" dirty="0">
                <a:solidFill>
                  <a:schemeClr val="bg1"/>
                </a:solidFill>
                <a:latin typeface="Comic Sans MS" panose="030F0702030302020204" pitchFamily="66" charset="0"/>
              </a:rPr>
              <a:t>να ιδρύσει μία νέα πόλη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,τη </a:t>
            </a:r>
            <a:r>
              <a:rPr lang="el-GR" sz="2500" b="1" dirty="0">
                <a:solidFill>
                  <a:srgbClr val="990033"/>
                </a:solidFill>
                <a:latin typeface="Comic Sans MS" panose="030F0702030302020204" pitchFamily="66" charset="0"/>
              </a:rPr>
              <a:t>Ρώμη</a:t>
            </a:r>
            <a:r>
              <a:rPr lang="el-GR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. Αν και πληγώνεται εκείνος, γιατί πραγματικά την αγάπησε τη βασίλισσα, τι να κάνει; Δίας είναι αυτός, σκέπτεται, θα τον υπακούσω! Μυστικά, λοιπόν, μπαίνει στο καράβι του να φύγει.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2B665-4051-4BE4-940B-BAED533160CD}"/>
              </a:ext>
            </a:extLst>
          </p:cNvPr>
          <p:cNvSpPr txBox="1"/>
          <p:nvPr/>
        </p:nvSpPr>
        <p:spPr>
          <a:xfrm rot="914022">
            <a:off x="7409228" y="5521349"/>
            <a:ext cx="280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Η Διδώ 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αυτοκτονεί</a:t>
            </a:r>
          </a:p>
        </p:txBody>
      </p:sp>
      <p:pic>
        <p:nvPicPr>
          <p:cNvPr id="2050" name="Picture 2" descr="Η μυθική πριγκίπισσα Διδώ που έδωσε τέλος στη ζωή της γιατί προδόθηκε ο  έρωτάς της. Η ιστορία της ενέπνευσε ποιητές και συγγραφείς - ΜΗΧΑΝΗ ΤΟΥ  ΧΡΟΝΟΥ">
            <a:extLst>
              <a:ext uri="{FF2B5EF4-FFF2-40B4-BE49-F238E27FC236}">
                <a16:creationId xmlns:a16="http://schemas.microsoft.com/office/drawing/2014/main" id="{4E4A4F8B-282C-4C8F-BA3B-CA0222C4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74" y="2833866"/>
            <a:ext cx="4397155" cy="25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ΔΙΔΩ ΚΑΙ ΑΙΝΕΙΑΣ">
            <a:extLst>
              <a:ext uri="{FF2B5EF4-FFF2-40B4-BE49-F238E27FC236}">
                <a16:creationId xmlns:a16="http://schemas.microsoft.com/office/drawing/2014/main" id="{048DABB8-5A00-47C1-ADDB-127FCB86C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3" t="26156" r="32314" b="10639"/>
          <a:stretch/>
        </p:blipFill>
        <p:spPr bwMode="auto">
          <a:xfrm rot="20870764">
            <a:off x="9527015" y="4436844"/>
            <a:ext cx="2534394" cy="198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5092994-242C-480F-98FA-92B643B0D82C}"/>
              </a:ext>
            </a:extLst>
          </p:cNvPr>
          <p:cNvSpPr txBox="1">
            <a:spLocks/>
          </p:cNvSpPr>
          <p:nvPr/>
        </p:nvSpPr>
        <p:spPr>
          <a:xfrm>
            <a:off x="542925" y="2785631"/>
            <a:ext cx="6072049" cy="3700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0"/>
              </a:spcBef>
              <a:buNone/>
            </a:pP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Το μαθαίνει όμως η Διδώ, την πιάνει υστερία κι αρχίζει τις </a:t>
            </a:r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φωνές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και τις </a:t>
            </a:r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κατάρες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Καίει όλα τα πράγματα του άπιστου Αινεία, παρακαλεί τους Καρχηδόνιους να τρέφουν </a:t>
            </a:r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μίσος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για τους </a:t>
            </a:r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απογόνους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του, αρπάζει το σπαθί του και </a:t>
            </a:r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αυτοκτονεί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Άλλη εκδοχή λέει πως ανεβαίνει στην πυρά και καίγεται. Εν πάση περιπτώσει, πεθαίνει. Έτσι, λοιπόν, εξηγούνται οι </a:t>
            </a:r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Καρχηδονιακοί πόλεμοι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3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9" grpId="0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9F7FD-0C4B-4D13-B36E-F6875E99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8044" y="-4824415"/>
            <a:ext cx="7115174" cy="16764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053A-FBC6-4807-B80A-329F6789EE76}"/>
              </a:ext>
            </a:extLst>
          </p:cNvPr>
          <p:cNvSpPr txBox="1"/>
          <p:nvPr/>
        </p:nvSpPr>
        <p:spPr>
          <a:xfrm>
            <a:off x="917105" y="405909"/>
            <a:ext cx="6126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l-GR" sz="2800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 ένα ποίημα για το ζευγάρι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3D4DFC-1707-4DA1-BBE6-56BDC6123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91" y="1574995"/>
            <a:ext cx="6660055" cy="46767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ο μεγάλος άνδρας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 Καρχηδόνα αφήνει πίσω.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Εκείνη στεκόταν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δίπλα στη φωτιά, που άναψαν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στρατιώτες της κάτω από τους τοίχους,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έβλεπε, πως στην ομίχλη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ανάμεσα στη φλόγα και τον καπνό,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αθόρυβα γκρεμιζόταν η Καρχηδόνα</a:t>
            </a:r>
          </a:p>
          <a:p>
            <a:pPr marL="0" indent="0" algn="just">
              <a:buNone/>
            </a:pPr>
            <a:r>
              <a:rPr lang="el-GR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αιώνες πριν από του Κάτωνα την προφητεία.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0284E-4473-4A74-8B60-C101E4B79AB6}"/>
              </a:ext>
            </a:extLst>
          </p:cNvPr>
          <p:cNvSpPr txBox="1"/>
          <p:nvPr/>
        </p:nvSpPr>
        <p:spPr>
          <a:xfrm>
            <a:off x="3168373" y="6152364"/>
            <a:ext cx="6126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2400" i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Ιωσήφ Μπρόντσκι</a:t>
            </a:r>
          </a:p>
        </p:txBody>
      </p:sp>
      <p:pic>
        <p:nvPicPr>
          <p:cNvPr id="1026" name="Picture 2" descr="ΔΙΔΩ &amp;amp; ΑΙΝΕΙΑΣ - YouTube">
            <a:extLst>
              <a:ext uri="{FF2B5EF4-FFF2-40B4-BE49-F238E27FC236}">
                <a16:creationId xmlns:a16="http://schemas.microsoft.com/office/drawing/2014/main" id="{725E0141-5C6A-4F03-A4A4-8660A94A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t="7387" r="17819"/>
          <a:stretch/>
        </p:blipFill>
        <p:spPr bwMode="auto">
          <a:xfrm>
            <a:off x="6662057" y="573795"/>
            <a:ext cx="5366657" cy="425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D03E9-26EC-4D3A-A594-2E08FA662115}"/>
              </a:ext>
            </a:extLst>
          </p:cNvPr>
          <p:cNvSpPr txBox="1"/>
          <p:nvPr/>
        </p:nvSpPr>
        <p:spPr>
          <a:xfrm>
            <a:off x="8143769" y="5181734"/>
            <a:ext cx="289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99003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Ακούστε το ποίημα </a:t>
            </a:r>
            <a:r>
              <a:rPr lang="el-GR" sz="2000" dirty="0">
                <a:solidFill>
                  <a:srgbClr val="990033"/>
                </a:solidFill>
              </a:rPr>
              <a:t>από τον Αιμίλιο Χειλάκη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7BAB7-C014-4E32-B259-C94BCA9C487F}"/>
              </a:ext>
            </a:extLst>
          </p:cNvPr>
          <p:cNvSpPr txBox="1"/>
          <p:nvPr/>
        </p:nvSpPr>
        <p:spPr>
          <a:xfrm>
            <a:off x="718458" y="1052007"/>
            <a:ext cx="2322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990033"/>
                </a:solidFill>
              </a:rPr>
              <a:t>Απόσπασμα</a:t>
            </a:r>
          </a:p>
        </p:txBody>
      </p:sp>
    </p:spTree>
    <p:extLst>
      <p:ext uri="{BB962C8B-B14F-4D97-AF65-F5344CB8AC3E}">
        <p14:creationId xmlns:p14="http://schemas.microsoft.com/office/powerpoint/2010/main" val="39726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CE4EC-18BE-4C3D-9340-2D1AA514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0556" y="-2405175"/>
            <a:ext cx="6030686" cy="12560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C5E3C-86F0-4345-9F3F-1BFDC3F4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71657"/>
            <a:ext cx="10515600" cy="876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E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Πάμε στο κείμενό μας!</a:t>
            </a:r>
            <a:endParaRPr lang="el-GR" b="1" dirty="0">
              <a:solidFill>
                <a:srgbClr val="FFE9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AA77-1AAC-4EBE-AA14-664EE6A8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105" y="1295400"/>
            <a:ext cx="9063789" cy="492113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err="1">
                <a:solidFill>
                  <a:schemeClr val="bg1"/>
                </a:solidFill>
              </a:rPr>
              <a:t>Aenēas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filius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Anchīsae</a:t>
            </a:r>
            <a:r>
              <a:rPr lang="en-US" dirty="0">
                <a:solidFill>
                  <a:schemeClr val="bg1"/>
                </a:solidFill>
              </a:rPr>
              <a:t> est. Patria </a:t>
            </a:r>
            <a:r>
              <a:rPr lang="en-US" dirty="0" err="1">
                <a:solidFill>
                  <a:schemeClr val="bg1"/>
                </a:solidFill>
              </a:rPr>
              <a:t>Aenēae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Troia</a:t>
            </a:r>
            <a:r>
              <a:rPr lang="en-US" dirty="0">
                <a:solidFill>
                  <a:schemeClr val="bg1"/>
                </a:solidFill>
              </a:rPr>
              <a:t> est.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Graeci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Troiam</a:t>
            </a:r>
            <a:r>
              <a:rPr lang="en-US" dirty="0">
                <a:solidFill>
                  <a:schemeClr val="bg1"/>
                </a:solidFill>
              </a:rPr>
              <a:t> oppugnant et </a:t>
            </a:r>
            <a:r>
              <a:rPr lang="en-US" dirty="0" err="1">
                <a:solidFill>
                  <a:schemeClr val="bg1"/>
                </a:solidFill>
              </a:rPr>
              <a:t>dolo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expugnant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Aenēas</a:t>
            </a:r>
            <a:r>
              <a:rPr lang="en-US" dirty="0">
                <a:solidFill>
                  <a:schemeClr val="bg1"/>
                </a:solidFill>
              </a:rPr>
              <a:t> cum </a:t>
            </a:r>
            <a:r>
              <a:rPr lang="en-US" dirty="0" err="1">
                <a:solidFill>
                  <a:schemeClr val="bg1"/>
                </a:solidFill>
              </a:rPr>
              <a:t>Anchīsā</a:t>
            </a:r>
            <a:r>
              <a:rPr lang="en-US" dirty="0">
                <a:solidFill>
                  <a:schemeClr val="bg1"/>
                </a:solidFill>
              </a:rPr>
              <a:t>, cum </a:t>
            </a:r>
            <a:r>
              <a:rPr lang="en-US" dirty="0" err="1">
                <a:solidFill>
                  <a:schemeClr val="bg1"/>
                </a:solidFill>
              </a:rPr>
              <a:t>nato</a:t>
            </a:r>
            <a:r>
              <a:rPr lang="en-US" dirty="0">
                <a:solidFill>
                  <a:schemeClr val="bg1"/>
                </a:solidFill>
              </a:rPr>
              <a:t> et cum sociis ad </a:t>
            </a:r>
            <a:r>
              <a:rPr lang="en-US" dirty="0" err="1">
                <a:solidFill>
                  <a:schemeClr val="bg1"/>
                </a:solidFill>
              </a:rPr>
              <a:t>Italiam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navigat</a:t>
            </a:r>
            <a:r>
              <a:rPr lang="en-US" dirty="0">
                <a:solidFill>
                  <a:schemeClr val="bg1"/>
                </a:solidFill>
              </a:rPr>
              <a:t>. Sed venti </a:t>
            </a:r>
            <a:r>
              <a:rPr lang="en-US" dirty="0" err="1">
                <a:solidFill>
                  <a:schemeClr val="bg1"/>
                </a:solidFill>
              </a:rPr>
              <a:t>pontum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turbant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Aenēan</a:t>
            </a:r>
            <a:r>
              <a:rPr lang="en-US" dirty="0">
                <a:solidFill>
                  <a:schemeClr val="bg1"/>
                </a:solidFill>
              </a:rPr>
              <a:t> in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Africam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portant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Ibi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Didō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regīna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novam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patriam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fundat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Aenēas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regīnae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insidias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Graecōrum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renarrat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Regīna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Aenēan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amat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Aenēas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regīnam</a:t>
            </a:r>
            <a:r>
              <a:rPr lang="en-US" dirty="0">
                <a:solidFill>
                  <a:schemeClr val="bg1"/>
                </a:solidFill>
              </a:rPr>
              <a:t>. Denique </a:t>
            </a:r>
            <a:r>
              <a:rPr lang="en-US" dirty="0" err="1">
                <a:solidFill>
                  <a:schemeClr val="bg1"/>
                </a:solidFill>
              </a:rPr>
              <a:t>Aenēas</a:t>
            </a:r>
            <a:r>
              <a:rPr lang="en-US" dirty="0">
                <a:solidFill>
                  <a:schemeClr val="bg1"/>
                </a:solidFill>
              </a:rPr>
              <a:t> in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ltaliam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navigat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regīna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exspīrat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l-G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0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2434</Words>
  <Application>Microsoft Office PowerPoint</Application>
  <PresentationFormat>Widescreen</PresentationFormat>
  <Paragraphs>683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Comic Sans MS</vt:lpstr>
      <vt:lpstr>Lucida Sans Unicode</vt:lpstr>
      <vt:lpstr>Source Sans Pro</vt:lpstr>
      <vt:lpstr>Times New Roman</vt:lpstr>
      <vt:lpstr>FunkyShapesDarkVTI</vt:lpstr>
      <vt:lpstr>Lectio Secunda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Πάμε στο κείμενό μας!</vt:lpstr>
      <vt:lpstr>Πρώτα      υπογραμμίζω τα... ρήματα!</vt:lpstr>
      <vt:lpstr>PowerPoint Presentation</vt:lpstr>
      <vt:lpstr>Λεξιλόγιο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Με μια ματιά όλα τα ουσιαστικά</vt:lpstr>
      <vt:lpstr>Με μια ματιά όλα τα ρήματα</vt:lpstr>
      <vt:lpstr>Με μια ματιά σύνδεσμοι – προθέσεις – επίρρημα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LECTIO I</dc:title>
  <dc:creator>USER</dc:creator>
  <cp:lastModifiedBy>Flora</cp:lastModifiedBy>
  <cp:revision>187</cp:revision>
  <dcterms:created xsi:type="dcterms:W3CDTF">2021-10-03T22:55:57Z</dcterms:created>
  <dcterms:modified xsi:type="dcterms:W3CDTF">2022-11-07T05:03:24Z</dcterms:modified>
</cp:coreProperties>
</file>