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82" r:id="rId3"/>
    <p:sldId id="309" r:id="rId4"/>
    <p:sldId id="313" r:id="rId5"/>
    <p:sldId id="312" r:id="rId6"/>
    <p:sldId id="293" r:id="rId7"/>
    <p:sldId id="257" r:id="rId8"/>
    <p:sldId id="289" r:id="rId9"/>
    <p:sldId id="258" r:id="rId10"/>
    <p:sldId id="300" r:id="rId11"/>
    <p:sldId id="281" r:id="rId12"/>
    <p:sldId id="261" r:id="rId13"/>
    <p:sldId id="269" r:id="rId14"/>
    <p:sldId id="270" r:id="rId15"/>
    <p:sldId id="292" r:id="rId16"/>
    <p:sldId id="262" r:id="rId17"/>
    <p:sldId id="274" r:id="rId18"/>
    <p:sldId id="275" r:id="rId19"/>
    <p:sldId id="314" r:id="rId20"/>
    <p:sldId id="310" r:id="rId21"/>
    <p:sldId id="264" r:id="rId22"/>
    <p:sldId id="311" r:id="rId23"/>
    <p:sldId id="306" r:id="rId24"/>
    <p:sldId id="280" r:id="rId25"/>
    <p:sldId id="294" r:id="rId26"/>
    <p:sldId id="295" r:id="rId27"/>
    <p:sldId id="296" r:id="rId28"/>
    <p:sldId id="302" r:id="rId29"/>
    <p:sldId id="278" r:id="rId30"/>
    <p:sldId id="263" r:id="rId31"/>
    <p:sldId id="279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FF6600"/>
    <a:srgbClr val="FFD243"/>
    <a:srgbClr val="990033"/>
    <a:srgbClr val="58267E"/>
    <a:srgbClr val="009999"/>
    <a:srgbClr val="422A00"/>
    <a:srgbClr val="FFDC6D"/>
    <a:srgbClr val="FF9933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6/5/2022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9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4" name="Title 1">
            <a:extLst>
              <a:ext uri="{FF2B5EF4-FFF2-40B4-BE49-F238E27FC236}">
                <a16:creationId xmlns:a16="http://schemas.microsoft.com/office/drawing/2014/main" id="{C5DB6681-2D33-4424-A63F-21A3367A5395}"/>
              </a:ext>
            </a:extLst>
          </p:cNvPr>
          <p:cNvSpPr txBox="1">
            <a:spLocks/>
          </p:cNvSpPr>
          <p:nvPr/>
        </p:nvSpPr>
        <p:spPr>
          <a:xfrm>
            <a:off x="378130" y="3292945"/>
            <a:ext cx="5766579" cy="2155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150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</a:lstStyle>
          <a:p>
            <a:r>
              <a:rPr lang="el-GR" sz="4400" dirty="0">
                <a:solidFill>
                  <a:srgbClr val="FFCD2F"/>
                </a:solidFill>
                <a:latin typeface="Baston" panose="00000500000000000000" pitchFamily="50" charset="-95"/>
              </a:rPr>
              <a:t>ΟΙ ΝΟΜΟΙ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CE9713-44AF-4E9C-89D1-25B1EF4739F0}"/>
              </a:ext>
            </a:extLst>
          </p:cNvPr>
          <p:cNvCxnSpPr>
            <a:cxnSpLocks/>
          </p:cNvCxnSpPr>
          <p:nvPr/>
        </p:nvCxnSpPr>
        <p:spPr>
          <a:xfrm>
            <a:off x="0" y="1317815"/>
            <a:ext cx="12192000" cy="1482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807662-8A61-4611-9BAF-7A2F1AEE2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75" y="184774"/>
            <a:ext cx="9666276" cy="92412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LECTIO SEXTA</a:t>
            </a:r>
            <a:endParaRPr lang="el-GR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BC0B506-59CD-4154-B6B5-10D15FFD6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0" r="14748" b="-2"/>
          <a:stretch/>
        </p:blipFill>
        <p:spPr>
          <a:xfrm>
            <a:off x="6389203" y="1397237"/>
            <a:ext cx="5148454" cy="5133152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4D11EDC-9653-46A4-BF92-C0EBFF6D171A}"/>
              </a:ext>
            </a:extLst>
          </p:cNvPr>
          <p:cNvSpPr/>
          <p:nvPr/>
        </p:nvSpPr>
        <p:spPr>
          <a:xfrm>
            <a:off x="10129507" y="44460"/>
            <a:ext cx="1158819" cy="1238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6" name="Title 1">
            <a:extLst>
              <a:ext uri="{FF2B5EF4-FFF2-40B4-BE49-F238E27FC236}">
                <a16:creationId xmlns:a16="http://schemas.microsoft.com/office/drawing/2014/main" id="{CC82384B-D99D-495B-B87E-A398F972839B}"/>
              </a:ext>
            </a:extLst>
          </p:cNvPr>
          <p:cNvSpPr txBox="1">
            <a:spLocks/>
          </p:cNvSpPr>
          <p:nvPr/>
        </p:nvSpPr>
        <p:spPr>
          <a:xfrm>
            <a:off x="7383087" y="4425613"/>
            <a:ext cx="3255949" cy="1672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150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</a:lstStyle>
          <a:p>
            <a:r>
              <a:rPr lang="el-GR" sz="3200" spc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ΚΙΚΕΡΩΝ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5488E-A67D-407E-9686-E2F811586E78}"/>
              </a:ext>
            </a:extLst>
          </p:cNvPr>
          <p:cNvSpPr txBox="1"/>
          <p:nvPr/>
        </p:nvSpPr>
        <p:spPr>
          <a:xfrm>
            <a:off x="405475" y="1642180"/>
            <a:ext cx="380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2">
                    <a:lumMod val="75000"/>
                  </a:schemeClr>
                </a:solidFill>
                <a:latin typeface="Baston" panose="00000500000000000000" pitchFamily="50" charset="-95"/>
                <a:cs typeface="Calibri" panose="020F0502020204030204" pitchFamily="34" charset="0"/>
              </a:rPr>
              <a:t>Μάθημα  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aston" panose="00000500000000000000" pitchFamily="50" charset="-95"/>
                <a:cs typeface="Calibri" panose="020F0502020204030204" pitchFamily="34" charset="0"/>
              </a:rPr>
              <a:t>6</a:t>
            </a:r>
            <a:endParaRPr lang="el-GR" sz="4400" b="1" dirty="0">
              <a:solidFill>
                <a:schemeClr val="accent2">
                  <a:lumMod val="75000"/>
                </a:schemeClr>
              </a:solidFill>
              <a:latin typeface="Baston" panose="00000500000000000000" pitchFamily="50" charset="-95"/>
              <a:cs typeface="Calibri" panose="020F0502020204030204" pitchFamily="34" charset="0"/>
            </a:endParaRPr>
          </a:p>
        </p:txBody>
      </p:sp>
      <p:pic>
        <p:nvPicPr>
          <p:cNvPr id="1026" name="Picture 2" descr="Κικέρων: Τα 6 λάθη του ανθρώπου - Thessaloniki Arts and Culture">
            <a:extLst>
              <a:ext uri="{FF2B5EF4-FFF2-40B4-BE49-F238E27FC236}">
                <a16:creationId xmlns:a16="http://schemas.microsoft.com/office/drawing/2014/main" id="{028901C8-73C0-4B8D-8B1D-93DF6E704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4"/>
          <a:stretch/>
        </p:blipFill>
        <p:spPr bwMode="auto">
          <a:xfrm>
            <a:off x="6928540" y="2375615"/>
            <a:ext cx="4037471" cy="30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" grpId="0"/>
      <p:bldP spid="20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0805" y="-2500631"/>
            <a:ext cx="6305550" cy="12588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60833-592A-4350-9AC4-48D3FDCD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73469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ton" panose="00000500000000000000" pitchFamily="50" charset="-95"/>
              </a:rPr>
              <a:t>Λεξιλόγιο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971550"/>
            <a:ext cx="10515600" cy="507147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990033"/>
                </a:solidFill>
              </a:rPr>
              <a:t>civitas -</a:t>
            </a:r>
            <a:r>
              <a:rPr lang="en-US" b="1" dirty="0" err="1">
                <a:solidFill>
                  <a:srgbClr val="990033"/>
                </a:solidFill>
              </a:rPr>
              <a:t>ātis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θ.) πολιτεία</a:t>
            </a:r>
          </a:p>
          <a:p>
            <a:r>
              <a:rPr lang="en-US" b="1" dirty="0">
                <a:solidFill>
                  <a:srgbClr val="990033"/>
                </a:solidFill>
              </a:rPr>
              <a:t>lex, </a:t>
            </a:r>
            <a:r>
              <a:rPr lang="en-US" b="1" dirty="0" err="1">
                <a:solidFill>
                  <a:srgbClr val="990033"/>
                </a:solidFill>
              </a:rPr>
              <a:t>legis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θ.) νόμος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contineo</a:t>
            </a:r>
            <a:r>
              <a:rPr lang="en-US" b="1" dirty="0">
                <a:solidFill>
                  <a:srgbClr val="002060"/>
                </a:solidFill>
              </a:rPr>
              <a:t>, 2 </a:t>
            </a:r>
            <a:r>
              <a:rPr lang="en-US" dirty="0">
                <a:solidFill>
                  <a:schemeClr val="bg1"/>
                </a:solidFill>
              </a:rPr>
              <a:t>(cum + </a:t>
            </a:r>
            <a:r>
              <a:rPr lang="en-US" dirty="0" err="1">
                <a:solidFill>
                  <a:schemeClr val="bg1"/>
                </a:solidFill>
              </a:rPr>
              <a:t>teneo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l-GR" dirty="0">
                <a:solidFill>
                  <a:schemeClr val="bg1"/>
                </a:solidFill>
              </a:rPr>
              <a:t>συγκρατώ·στεριώνω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bonus -a -um </a:t>
            </a:r>
            <a:r>
              <a:rPr lang="el-GR" dirty="0">
                <a:solidFill>
                  <a:schemeClr val="bg1"/>
                </a:solidFill>
              </a:rPr>
              <a:t>καλός</a:t>
            </a:r>
          </a:p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libenter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επίρρ.) πρόθυμα</a:t>
            </a:r>
          </a:p>
          <a:p>
            <a:r>
              <a:rPr lang="en-US" b="1" dirty="0">
                <a:solidFill>
                  <a:srgbClr val="002060"/>
                </a:solidFill>
              </a:rPr>
              <a:t>servo, 1 </a:t>
            </a:r>
            <a:r>
              <a:rPr lang="el-GR" dirty="0">
                <a:solidFill>
                  <a:schemeClr val="bg1"/>
                </a:solidFill>
              </a:rPr>
              <a:t>τηρώ, φυλάω</a:t>
            </a:r>
          </a:p>
          <a:p>
            <a:r>
              <a:rPr lang="en-US" b="1" dirty="0" err="1">
                <a:solidFill>
                  <a:srgbClr val="7030A0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 (</a:t>
            </a:r>
            <a:r>
              <a:rPr lang="el-GR" dirty="0">
                <a:solidFill>
                  <a:schemeClr val="bg1"/>
                </a:solidFill>
              </a:rPr>
              <a:t>σύνδ. αιτ.) γιατί = γάρ</a:t>
            </a:r>
          </a:p>
          <a:p>
            <a:r>
              <a:rPr lang="en-US" b="1" dirty="0">
                <a:solidFill>
                  <a:srgbClr val="990033"/>
                </a:solidFill>
              </a:rPr>
              <a:t>fundamentum -</a:t>
            </a:r>
            <a:r>
              <a:rPr lang="en-US" b="1" dirty="0" err="1">
                <a:solidFill>
                  <a:srgbClr val="990033"/>
                </a:solidFill>
              </a:rPr>
              <a:t>i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θεμέλιο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lībertas-ātis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θ.) ≃ ελευθερία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fons</a:t>
            </a:r>
            <a:r>
              <a:rPr lang="en-US" b="1" dirty="0">
                <a:solidFill>
                  <a:srgbClr val="990033"/>
                </a:solidFill>
              </a:rPr>
              <a:t>, </a:t>
            </a:r>
            <a:r>
              <a:rPr lang="en-US" b="1" dirty="0" err="1">
                <a:solidFill>
                  <a:srgbClr val="990033"/>
                </a:solidFill>
              </a:rPr>
              <a:t>fontis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αρσ.) πηγή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consilium</a:t>
            </a:r>
            <a:r>
              <a:rPr lang="en-US" b="1" dirty="0">
                <a:solidFill>
                  <a:srgbClr val="990033"/>
                </a:solidFill>
              </a:rPr>
              <a:t> -ii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 </a:t>
            </a:r>
            <a:r>
              <a:rPr lang="el-GR" dirty="0">
                <a:solidFill>
                  <a:schemeClr val="bg1"/>
                </a:solidFill>
              </a:rPr>
              <a:t>σκέψη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9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9358" y="-2778443"/>
            <a:ext cx="7019924" cy="12405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175" y="409574"/>
            <a:ext cx="8134350" cy="6210935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990033"/>
                </a:solidFill>
              </a:rPr>
              <a:t>aequitas</a:t>
            </a:r>
            <a:r>
              <a:rPr lang="en-US" b="1" dirty="0">
                <a:solidFill>
                  <a:srgbClr val="990033"/>
                </a:solidFill>
              </a:rPr>
              <a:t> -</a:t>
            </a:r>
            <a:r>
              <a:rPr lang="en-US" b="1" dirty="0" err="1">
                <a:solidFill>
                  <a:srgbClr val="990033"/>
                </a:solidFill>
              </a:rPr>
              <a:t>ātis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θ.) δικαιοσύνη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mens</a:t>
            </a:r>
            <a:r>
              <a:rPr lang="en-US" b="1" dirty="0">
                <a:solidFill>
                  <a:srgbClr val="990033"/>
                </a:solidFill>
              </a:rPr>
              <a:t>, mentis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θ.) νους, πνεύμα</a:t>
            </a:r>
          </a:p>
          <a:p>
            <a:r>
              <a:rPr lang="el-GR" b="1" dirty="0">
                <a:solidFill>
                  <a:srgbClr val="990033"/>
                </a:solidFill>
              </a:rPr>
              <a:t>sententia -ae </a:t>
            </a:r>
            <a:r>
              <a:rPr lang="el-GR" dirty="0">
                <a:solidFill>
                  <a:schemeClr val="bg1"/>
                </a:solidFill>
              </a:rPr>
              <a:t>άποψη, κρίση, «θέση»</a:t>
            </a:r>
          </a:p>
          <a:p>
            <a:r>
              <a:rPr lang="el-GR" b="1" dirty="0">
                <a:solidFill>
                  <a:srgbClr val="002060"/>
                </a:solidFill>
              </a:rPr>
              <a:t>positus sum </a:t>
            </a:r>
            <a:r>
              <a:rPr lang="el-GR" dirty="0">
                <a:solidFill>
                  <a:schemeClr val="bg1"/>
                </a:solidFill>
              </a:rPr>
              <a:t>είμαι τοποθετημένος, βρίσκομαι</a:t>
            </a:r>
          </a:p>
          <a:p>
            <a:r>
              <a:rPr lang="el-GR" b="1" dirty="0">
                <a:solidFill>
                  <a:srgbClr val="7030A0"/>
                </a:solidFill>
              </a:rPr>
              <a:t>ut</a:t>
            </a:r>
            <a:r>
              <a:rPr lang="el-GR" dirty="0">
                <a:solidFill>
                  <a:schemeClr val="bg1"/>
                </a:solidFill>
              </a:rPr>
              <a:t> (σύνδ. παραβ.)..sic όπως ...έτσι</a:t>
            </a:r>
          </a:p>
          <a:p>
            <a:r>
              <a:rPr lang="en-US" b="1" dirty="0">
                <a:solidFill>
                  <a:srgbClr val="FF6600"/>
                </a:solidFill>
              </a:rPr>
              <a:t>sine</a:t>
            </a:r>
            <a:r>
              <a:rPr lang="en-US" dirty="0">
                <a:solidFill>
                  <a:schemeClr val="bg1"/>
                </a:solidFill>
              </a:rPr>
              <a:t> (</a:t>
            </a:r>
            <a:r>
              <a:rPr lang="el-GR" dirty="0">
                <a:solidFill>
                  <a:schemeClr val="bg1"/>
                </a:solidFill>
              </a:rPr>
              <a:t>προθ. + αφ.) χωρίς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sto</a:t>
            </a:r>
            <a:r>
              <a:rPr lang="en-US" b="1" dirty="0">
                <a:solidFill>
                  <a:srgbClr val="002060"/>
                </a:solidFill>
              </a:rPr>
              <a:t>, 1 </a:t>
            </a:r>
            <a:r>
              <a:rPr lang="el-GR" dirty="0">
                <a:solidFill>
                  <a:schemeClr val="bg1"/>
                </a:solidFill>
              </a:rPr>
              <a:t>στέκομαι, υπάρχω</a:t>
            </a:r>
          </a:p>
          <a:p>
            <a:r>
              <a:rPr lang="en-US" b="1" dirty="0">
                <a:solidFill>
                  <a:srgbClr val="990033"/>
                </a:solidFill>
              </a:rPr>
              <a:t>minister -tri </a:t>
            </a:r>
            <a:r>
              <a:rPr lang="el-GR" dirty="0">
                <a:solidFill>
                  <a:schemeClr val="bg1"/>
                </a:solidFill>
              </a:rPr>
              <a:t>θεράποντας, υπηρέτης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magistrātus</a:t>
            </a:r>
            <a:r>
              <a:rPr lang="en-US" b="1" dirty="0">
                <a:solidFill>
                  <a:srgbClr val="990033"/>
                </a:solidFill>
              </a:rPr>
              <a:t>-us</a:t>
            </a:r>
            <a:r>
              <a:rPr lang="en-US" dirty="0">
                <a:solidFill>
                  <a:schemeClr val="bg1"/>
                </a:solidFill>
              </a:rPr>
              <a:t> (</a:t>
            </a:r>
            <a:r>
              <a:rPr lang="el-GR" dirty="0">
                <a:solidFill>
                  <a:schemeClr val="bg1"/>
                </a:solidFill>
              </a:rPr>
              <a:t>δ' κλ., ον. πληθ.) οι αρχές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interpres</a:t>
            </a:r>
            <a:r>
              <a:rPr lang="en-US" b="1" dirty="0">
                <a:solidFill>
                  <a:srgbClr val="990033"/>
                </a:solidFill>
              </a:rPr>
              <a:t> -</a:t>
            </a:r>
            <a:r>
              <a:rPr lang="en-US" b="1" dirty="0" err="1">
                <a:solidFill>
                  <a:srgbClr val="990033"/>
                </a:solidFill>
              </a:rPr>
              <a:t>pretis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αρσ.και θ.) ερμηνευτής</a:t>
            </a:r>
          </a:p>
          <a:p>
            <a:r>
              <a:rPr lang="en-US" b="1" dirty="0" err="1">
                <a:solidFill>
                  <a:srgbClr val="990033"/>
                </a:solidFill>
              </a:rPr>
              <a:t>iudex</a:t>
            </a:r>
            <a:r>
              <a:rPr lang="en-US" b="1" dirty="0">
                <a:solidFill>
                  <a:srgbClr val="990033"/>
                </a:solidFill>
              </a:rPr>
              <a:t> -</a:t>
            </a:r>
            <a:r>
              <a:rPr lang="en-US" b="1" dirty="0" err="1">
                <a:solidFill>
                  <a:srgbClr val="990033"/>
                </a:solidFill>
              </a:rPr>
              <a:t>icis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l-GR" dirty="0">
                <a:solidFill>
                  <a:schemeClr val="bg1"/>
                </a:solidFill>
              </a:rPr>
              <a:t>αρσ.) δικαστής</a:t>
            </a:r>
          </a:p>
          <a:p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omnis -is -e </a:t>
            </a:r>
            <a:r>
              <a:rPr lang="el-GR" dirty="0">
                <a:solidFill>
                  <a:schemeClr val="bg1"/>
                </a:solidFill>
              </a:rPr>
              <a:t>(επίθ.) όλος, ο καθένας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1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6887" y="-2041350"/>
            <a:ext cx="2854960" cy="72615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013" y="533399"/>
            <a:ext cx="5445760" cy="2331085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990033"/>
                </a:solidFill>
              </a:rPr>
              <a:t>servus</a:t>
            </a:r>
            <a:r>
              <a:rPr lang="en-US" b="1" dirty="0">
                <a:solidFill>
                  <a:srgbClr val="990033"/>
                </a:solidFill>
              </a:rPr>
              <a:t> -</a:t>
            </a:r>
            <a:r>
              <a:rPr lang="en-US" b="1" dirty="0" err="1">
                <a:solidFill>
                  <a:srgbClr val="990033"/>
                </a:solidFill>
              </a:rPr>
              <a:t>i</a:t>
            </a:r>
            <a:r>
              <a:rPr lang="en-US" b="1" dirty="0">
                <a:solidFill>
                  <a:srgbClr val="990033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δούλος· υπηρέτης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liber -era -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erum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</a:rPr>
              <a:t>≃ </a:t>
            </a:r>
            <a:r>
              <a:rPr lang="el-GR" dirty="0">
                <a:solidFill>
                  <a:schemeClr val="bg1"/>
                </a:solidFill>
              </a:rPr>
              <a:t>ελεύθερος</a:t>
            </a:r>
          </a:p>
          <a:p>
            <a:r>
              <a:rPr lang="en-US" b="1" dirty="0" err="1">
                <a:solidFill>
                  <a:srgbClr val="002060"/>
                </a:solidFill>
              </a:rPr>
              <a:t>esse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l-GR" dirty="0">
                <a:solidFill>
                  <a:schemeClr val="bg1"/>
                </a:solidFill>
              </a:rPr>
              <a:t>απαρ. του ενεστ. του </a:t>
            </a:r>
            <a:r>
              <a:rPr lang="en-US" b="1" dirty="0">
                <a:solidFill>
                  <a:srgbClr val="002060"/>
                </a:solidFill>
              </a:rPr>
              <a:t>sum</a:t>
            </a:r>
          </a:p>
          <a:p>
            <a:r>
              <a:rPr lang="en-US" b="1" dirty="0">
                <a:solidFill>
                  <a:srgbClr val="002060"/>
                </a:solidFill>
              </a:rPr>
              <a:t>possum </a:t>
            </a:r>
            <a:r>
              <a:rPr lang="en-US" dirty="0">
                <a:solidFill>
                  <a:schemeClr val="bg1"/>
                </a:solidFill>
              </a:rPr>
              <a:t>( + </a:t>
            </a:r>
            <a:r>
              <a:rPr lang="el-GR" dirty="0">
                <a:solidFill>
                  <a:schemeClr val="bg1"/>
                </a:solidFill>
              </a:rPr>
              <a:t>τελ. απαρ.) μπορώ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0596FA-F947-41E9-9101-915AD1D54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5120" y="2503460"/>
            <a:ext cx="4097020" cy="419261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E82ABD1-E202-4C25-BF3D-45B6FB8407F3}"/>
              </a:ext>
            </a:extLst>
          </p:cNvPr>
          <p:cNvSpPr/>
          <p:nvPr/>
        </p:nvSpPr>
        <p:spPr>
          <a:xfrm>
            <a:off x="1846227" y="3178808"/>
            <a:ext cx="5451546" cy="3261997"/>
          </a:xfrm>
          <a:prstGeom prst="wedgeEllipseCallout">
            <a:avLst>
              <a:gd name="adj1" fmla="val 86216"/>
              <a:gd name="adj2" fmla="val 4406"/>
            </a:avLst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C00000"/>
                </a:solidFill>
                <a:latin typeface="Baston" panose="00000500000000000000" pitchFamily="50" charset="-95"/>
              </a:rPr>
              <a:t>Πάμε τωρα στη μεταφραση!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46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9055" y="-3587409"/>
            <a:ext cx="6461760" cy="14811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4" y="58008"/>
            <a:ext cx="10515600" cy="876198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     Κείμενο </a:t>
            </a:r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l-GR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    </a:t>
            </a:r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Μετάφραση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844258" y="1057504"/>
            <a:ext cx="3213392" cy="589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err="1">
                <a:solidFill>
                  <a:schemeClr val="bg1"/>
                </a:solidFill>
              </a:rPr>
              <a:t>eā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civitāte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quam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leges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</a:rPr>
              <a:t>continent</a:t>
            </a:r>
            <a:r>
              <a:rPr lang="en-US" dirty="0">
                <a:solidFill>
                  <a:schemeClr val="bg1"/>
                </a:solidFill>
              </a:rPr>
              <a:t>,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boni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viri</a:t>
            </a:r>
            <a:r>
              <a:rPr lang="el-GR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libenter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leges 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</a:rPr>
              <a:t>servant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l-GR" sz="11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Lex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est</a:t>
            </a:r>
            <a:endParaRPr lang="el-GR" b="1" dirty="0">
              <a:solidFill>
                <a:srgbClr val="990033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fundamentum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libertātis</a:t>
            </a:r>
            <a:r>
              <a:rPr lang="en-US" dirty="0">
                <a:solidFill>
                  <a:schemeClr val="bg1"/>
                </a:solidFill>
              </a:rPr>
              <a:t>,</a:t>
            </a:r>
            <a:endParaRPr lang="el-GR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fons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aequitātis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A9E97A-2665-40B8-91B7-4516B7547610}"/>
              </a:ext>
            </a:extLst>
          </p:cNvPr>
          <p:cNvSpPr txBox="1">
            <a:spLocks/>
          </p:cNvSpPr>
          <p:nvPr/>
        </p:nvSpPr>
        <p:spPr>
          <a:xfrm>
            <a:off x="7554686" y="1243934"/>
            <a:ext cx="3510358" cy="5148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αυτή την πολιτεία,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οποία στερεώνουν οι νόμοι,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καλοί πολίτες τηρούν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πρόθυμα τους νόμους.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Γιατί ο νόμος είναι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θεμέλιο της ελευθερίας,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πηγή της δικαιοσύνης.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7E07CC-3F37-44D4-99BC-D4413B0D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650" y="1057504"/>
            <a:ext cx="3628104" cy="55215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αυτή την πολιτεία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την οποία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νόμοι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συγκρατούν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καλοί άνδρες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πρόθυμα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τους νόμους </a:t>
            </a: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υπηρετούν</a:t>
            </a: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7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Γιατί ο νόμος </a:t>
            </a:r>
            <a:r>
              <a:rPr lang="el-GR" sz="2700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είναι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θεμέλιο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ελευθερίας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7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πηγή δικαιοσύνης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1982" y="-3722914"/>
            <a:ext cx="6770915" cy="14630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210" y="642657"/>
            <a:ext cx="3637280" cy="59238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Ο νους και η ψυχή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και η σκέψη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και η κρίση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της πολιτείας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</a:rPr>
              <a:t>βρίσκονται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στους νόμους.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Όπως τα σώματά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μας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χωρίς νου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έτσι και η πολιτεία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χωρίς νόμο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</a:rPr>
              <a:t>δεν στέκεται</a:t>
            </a:r>
            <a:r>
              <a:rPr lang="el-GR" dirty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228105" y="634474"/>
            <a:ext cx="2626468" cy="5864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chemeClr val="bg1"/>
                </a:solidFill>
              </a:rPr>
              <a:t>Mens</a:t>
            </a:r>
            <a:r>
              <a:rPr lang="en-US" dirty="0">
                <a:solidFill>
                  <a:schemeClr val="bg1"/>
                </a:solidFill>
              </a:rPr>
              <a:t> et animus et </a:t>
            </a:r>
            <a:r>
              <a:rPr lang="en-US" dirty="0" err="1">
                <a:solidFill>
                  <a:schemeClr val="bg1"/>
                </a:solidFill>
              </a:rPr>
              <a:t>consilium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et sententia </a:t>
            </a:r>
            <a:r>
              <a:rPr lang="en-US" dirty="0" err="1">
                <a:solidFill>
                  <a:schemeClr val="bg1"/>
                </a:solidFill>
              </a:rPr>
              <a:t>civitātis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</a:rPr>
              <a:t>posita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990033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legibus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Ut corpora nostra 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sine </a:t>
            </a:r>
            <a:r>
              <a:rPr lang="en-US" dirty="0" err="1">
                <a:solidFill>
                  <a:schemeClr val="bg1"/>
                </a:solidFill>
              </a:rPr>
              <a:t>mente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sic civitas 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sine </a:t>
            </a:r>
            <a:r>
              <a:rPr lang="en-US" dirty="0" err="1">
                <a:solidFill>
                  <a:schemeClr val="bg1"/>
                </a:solidFill>
              </a:rPr>
              <a:t>lege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non </a:t>
            </a:r>
            <a:r>
              <a:rPr lang="en-US" b="1" dirty="0">
                <a:solidFill>
                  <a:srgbClr val="990033"/>
                </a:solidFill>
              </a:rPr>
              <a:t>stat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D022D9-7CDC-49BC-BE13-4706935D07D9}"/>
              </a:ext>
            </a:extLst>
          </p:cNvPr>
          <p:cNvSpPr txBox="1">
            <a:spLocks/>
          </p:cNvSpPr>
          <p:nvPr/>
        </p:nvSpPr>
        <p:spPr>
          <a:xfrm>
            <a:off x="7482568" y="696211"/>
            <a:ext cx="3366135" cy="4800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Ο νους και η ψυχή και η σκέψη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και η κρίση της πολιτείας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βρίσκονται στους νόμους.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Όπως τα σώματά μας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(δε στέκουν) χωρίς το νου,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έτσι και η πολιτεία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δε στέκει χωρίς το νόμο.</a:t>
            </a:r>
          </a:p>
        </p:txBody>
      </p:sp>
    </p:spTree>
    <p:extLst>
      <p:ext uri="{BB962C8B-B14F-4D97-AF65-F5344CB8AC3E}">
        <p14:creationId xmlns:p14="http://schemas.microsoft.com/office/powerpoint/2010/main" val="39437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9381" y="-3745710"/>
            <a:ext cx="6653212" cy="141446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789" y="500744"/>
            <a:ext cx="3510686" cy="52888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Των νόμων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υπηρέτες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είναι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αρχές,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των νόμων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μεταφραστές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δικαστές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των νόμων,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τελικά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όλοι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δούλοι είμαστε: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γιατί έτσι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ελεύθεροι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μπορούμε να είμαστε.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197110" y="1103960"/>
            <a:ext cx="3620134" cy="5006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0ABBDD-E38B-4B35-97AE-1B3681E84CA1}"/>
              </a:ext>
            </a:extLst>
          </p:cNvPr>
          <p:cNvSpPr txBox="1">
            <a:spLocks/>
          </p:cNvSpPr>
          <p:nvPr/>
        </p:nvSpPr>
        <p:spPr>
          <a:xfrm>
            <a:off x="8341607" y="696686"/>
            <a:ext cx="3044578" cy="5464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Υπηρέτες των νόμων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είναι οι άρχοντες,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ερμηνευτές των νόμων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(είναι) οι δικαστές,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τελικά όλοι είμαστε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υπηρέτες των νόμων·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γιατί έτσι μπορούμε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είμαστε ελεύθεροι.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3BBAFD-00FA-4E56-9BDF-CE345FD47285}"/>
              </a:ext>
            </a:extLst>
          </p:cNvPr>
          <p:cNvSpPr txBox="1">
            <a:spLocks/>
          </p:cNvSpPr>
          <p:nvPr/>
        </p:nvSpPr>
        <p:spPr>
          <a:xfrm>
            <a:off x="1306558" y="500743"/>
            <a:ext cx="2735590" cy="6024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 err="1">
                <a:solidFill>
                  <a:schemeClr val="bg1"/>
                </a:solidFill>
              </a:rPr>
              <a:t>Legum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endParaRPr lang="el-GR" sz="27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 err="1">
                <a:solidFill>
                  <a:schemeClr val="bg1"/>
                </a:solidFill>
              </a:rPr>
              <a:t>ministri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endParaRPr lang="el-GR" sz="27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chemeClr val="bg1"/>
                </a:solidFill>
              </a:rPr>
              <a:t>sunt </a:t>
            </a:r>
            <a:r>
              <a:rPr lang="en-US" sz="2700" dirty="0" err="1">
                <a:solidFill>
                  <a:schemeClr val="bg1"/>
                </a:solidFill>
              </a:rPr>
              <a:t>magistrātus</a:t>
            </a:r>
            <a:r>
              <a:rPr lang="en-US" sz="2700" dirty="0">
                <a:solidFill>
                  <a:schemeClr val="bg1"/>
                </a:solidFill>
              </a:rPr>
              <a:t>, </a:t>
            </a:r>
            <a:r>
              <a:rPr lang="en-US" sz="2700" dirty="0" err="1">
                <a:solidFill>
                  <a:schemeClr val="bg1"/>
                </a:solidFill>
              </a:rPr>
              <a:t>legum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interpretes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iudices</a:t>
            </a:r>
            <a:r>
              <a:rPr lang="en-US" sz="2700" dirty="0">
                <a:solidFill>
                  <a:schemeClr val="bg1"/>
                </a:solidFill>
              </a:rPr>
              <a:t>, </a:t>
            </a:r>
            <a:endParaRPr lang="el-GR" sz="27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 err="1">
                <a:solidFill>
                  <a:schemeClr val="bg1"/>
                </a:solidFill>
              </a:rPr>
              <a:t>legum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endParaRPr lang="el-GR" sz="27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 err="1">
                <a:solidFill>
                  <a:schemeClr val="bg1"/>
                </a:solidFill>
              </a:rPr>
              <a:t>denique</a:t>
            </a:r>
            <a:r>
              <a:rPr lang="el-GR" sz="2700" dirty="0">
                <a:solidFill>
                  <a:schemeClr val="bg1"/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 err="1">
                <a:solidFill>
                  <a:schemeClr val="bg1"/>
                </a:solidFill>
              </a:rPr>
              <a:t>omnes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endParaRPr lang="el-GR" sz="27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 err="1">
                <a:solidFill>
                  <a:schemeClr val="bg1"/>
                </a:solidFill>
              </a:rPr>
              <a:t>servi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rgbClr val="990033"/>
                </a:solidFill>
              </a:rPr>
              <a:t>sumus</a:t>
            </a:r>
            <a:r>
              <a:rPr lang="en-US" sz="2700" dirty="0">
                <a:solidFill>
                  <a:schemeClr val="bg1"/>
                </a:solidFill>
              </a:rPr>
              <a:t>: </a:t>
            </a:r>
            <a:endParaRPr lang="el-GR" sz="27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chemeClr val="bg1"/>
                </a:solidFill>
              </a:rPr>
              <a:t>sic </a:t>
            </a:r>
            <a:r>
              <a:rPr lang="en-US" sz="2700" dirty="0" err="1">
                <a:solidFill>
                  <a:schemeClr val="bg1"/>
                </a:solidFill>
              </a:rPr>
              <a:t>enim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endParaRPr lang="el-GR" sz="27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 err="1">
                <a:solidFill>
                  <a:schemeClr val="bg1"/>
                </a:solidFill>
              </a:rPr>
              <a:t>liberi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endParaRPr lang="el-GR" sz="2700" dirty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 err="1">
                <a:solidFill>
                  <a:schemeClr val="bg1"/>
                </a:solidFill>
              </a:rPr>
              <a:t>esse</a:t>
            </a:r>
            <a:r>
              <a:rPr lang="el-GR" sz="2700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rgbClr val="990033"/>
                </a:solidFill>
              </a:rPr>
              <a:t>possumus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9" y="234490"/>
            <a:ext cx="11353800" cy="592823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Με μια ματιά τα ΟΥΣΙΑΣΤΙΚΑ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673" y="1616706"/>
            <a:ext cx="9046029" cy="501269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Ovidius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poēta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in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terrā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Ponticā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exulat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Epistulas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Rōmam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scriptitat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Epistulae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plenae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querelārum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sunt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Rōmam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desiderat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fortūnam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adversam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deplōrat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Narrat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incolis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barbaris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terrā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gelidā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Poētam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curae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miseriae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excruciant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Epistulis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contra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iniuriam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repugnat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Musa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est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unica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amīca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poētae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</a:t>
            </a:r>
            <a:endParaRPr lang="el-G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2B5B1-CE1D-4145-817D-1F2F22662F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8093" y="-2684210"/>
            <a:ext cx="6030686" cy="128048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C8A0DD-5564-4E87-ACB8-9BD6BCEE0C04}"/>
              </a:ext>
            </a:extLst>
          </p:cNvPr>
          <p:cNvSpPr txBox="1">
            <a:spLocks/>
          </p:cNvSpPr>
          <p:nvPr/>
        </p:nvSpPr>
        <p:spPr>
          <a:xfrm>
            <a:off x="1507673" y="952500"/>
            <a:ext cx="9176654" cy="5427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bg1"/>
                </a:solidFill>
              </a:rPr>
              <a:t>In </a:t>
            </a:r>
            <a:r>
              <a:rPr lang="en-US" sz="3000" dirty="0" err="1">
                <a:solidFill>
                  <a:schemeClr val="bg1"/>
                </a:solidFill>
              </a:rPr>
              <a:t>eā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civitāte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quam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rgbClr val="990033"/>
                </a:solidFill>
              </a:rPr>
              <a:t>leges</a:t>
            </a:r>
            <a:r>
              <a:rPr lang="en-US" sz="3000" dirty="0">
                <a:solidFill>
                  <a:schemeClr val="bg1"/>
                </a:solidFill>
              </a:rPr>
              <a:t> continent, </a:t>
            </a:r>
            <a:r>
              <a:rPr lang="en-US" sz="3000" dirty="0" err="1">
                <a:solidFill>
                  <a:schemeClr val="bg1"/>
                </a:solidFill>
              </a:rPr>
              <a:t>boni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viri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libenter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rgbClr val="990033"/>
                </a:solidFill>
              </a:rPr>
              <a:t>leges</a:t>
            </a:r>
            <a:r>
              <a:rPr lang="en-US" sz="3000" dirty="0">
                <a:solidFill>
                  <a:schemeClr val="bg1"/>
                </a:solidFill>
              </a:rPr>
              <a:t> servant. </a:t>
            </a:r>
            <a:r>
              <a:rPr lang="en-US" sz="3000" b="1" dirty="0">
                <a:solidFill>
                  <a:srgbClr val="990033"/>
                </a:solidFill>
              </a:rPr>
              <a:t>Lex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enim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est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rgbClr val="990033"/>
                </a:solidFill>
              </a:rPr>
              <a:t>fundamentum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libertātis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b="1" dirty="0" err="1">
                <a:solidFill>
                  <a:srgbClr val="990033"/>
                </a:solidFill>
              </a:rPr>
              <a:t>fons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aequitātis</a:t>
            </a:r>
            <a:r>
              <a:rPr lang="en-US" sz="3000" dirty="0">
                <a:solidFill>
                  <a:schemeClr val="bg1"/>
                </a:solidFill>
              </a:rPr>
              <a:t>. </a:t>
            </a:r>
            <a:r>
              <a:rPr lang="en-US" sz="3000" b="1" dirty="0" err="1">
                <a:solidFill>
                  <a:srgbClr val="990033"/>
                </a:solidFill>
              </a:rPr>
              <a:t>Mens</a:t>
            </a:r>
            <a:r>
              <a:rPr lang="en-US" sz="3000" dirty="0">
                <a:solidFill>
                  <a:schemeClr val="bg1"/>
                </a:solidFill>
              </a:rPr>
              <a:t> et </a:t>
            </a:r>
            <a:r>
              <a:rPr lang="en-US" sz="3000" b="1" dirty="0">
                <a:solidFill>
                  <a:srgbClr val="990033"/>
                </a:solidFill>
              </a:rPr>
              <a:t>animus</a:t>
            </a:r>
            <a:r>
              <a:rPr lang="en-US" sz="3000" dirty="0">
                <a:solidFill>
                  <a:schemeClr val="bg1"/>
                </a:solidFill>
              </a:rPr>
              <a:t> et </a:t>
            </a:r>
            <a:r>
              <a:rPr lang="en-US" sz="3000" b="1" dirty="0" err="1">
                <a:solidFill>
                  <a:srgbClr val="990033"/>
                </a:solidFill>
              </a:rPr>
              <a:t>consilium</a:t>
            </a:r>
            <a:r>
              <a:rPr lang="en-US" sz="3000" dirty="0">
                <a:solidFill>
                  <a:schemeClr val="bg1"/>
                </a:solidFill>
              </a:rPr>
              <a:t> et s</a:t>
            </a:r>
            <a:r>
              <a:rPr lang="en-US" sz="3000" b="1" dirty="0">
                <a:solidFill>
                  <a:srgbClr val="990033"/>
                </a:solidFill>
              </a:rPr>
              <a:t>ententia </a:t>
            </a:r>
            <a:r>
              <a:rPr lang="en-US" sz="3000" b="1" dirty="0" err="1">
                <a:solidFill>
                  <a:srgbClr val="990033"/>
                </a:solidFill>
              </a:rPr>
              <a:t>civitātis</a:t>
            </a:r>
            <a:r>
              <a:rPr lang="en-US" sz="3000" b="1" dirty="0">
                <a:solidFill>
                  <a:srgbClr val="990033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posita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est</a:t>
            </a:r>
            <a:r>
              <a:rPr lang="en-US" sz="3000" dirty="0">
                <a:solidFill>
                  <a:schemeClr val="bg1"/>
                </a:solidFill>
              </a:rPr>
              <a:t> in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legibus</a:t>
            </a:r>
            <a:r>
              <a:rPr lang="en-US" sz="3000" dirty="0">
                <a:solidFill>
                  <a:schemeClr val="bg1"/>
                </a:solidFill>
              </a:rPr>
              <a:t>. Ut </a:t>
            </a:r>
            <a:r>
              <a:rPr lang="en-US" sz="3000" b="1" dirty="0">
                <a:solidFill>
                  <a:srgbClr val="990033"/>
                </a:solidFill>
              </a:rPr>
              <a:t>corpora</a:t>
            </a:r>
            <a:r>
              <a:rPr lang="en-US" sz="3000" dirty="0">
                <a:solidFill>
                  <a:schemeClr val="bg1"/>
                </a:solidFill>
              </a:rPr>
              <a:t> nostra sine </a:t>
            </a:r>
            <a:r>
              <a:rPr lang="en-US" sz="3000" b="1" dirty="0" err="1">
                <a:solidFill>
                  <a:srgbClr val="990033"/>
                </a:solidFill>
              </a:rPr>
              <a:t>mente</a:t>
            </a:r>
            <a:r>
              <a:rPr lang="en-US" sz="3000" dirty="0">
                <a:solidFill>
                  <a:schemeClr val="bg1"/>
                </a:solidFill>
              </a:rPr>
              <a:t>, sic </a:t>
            </a:r>
            <a:r>
              <a:rPr lang="en-US" sz="3000" b="1" dirty="0">
                <a:solidFill>
                  <a:srgbClr val="990033"/>
                </a:solidFill>
              </a:rPr>
              <a:t>civitas</a:t>
            </a:r>
            <a:r>
              <a:rPr lang="en-US" sz="3000" dirty="0">
                <a:solidFill>
                  <a:schemeClr val="bg1"/>
                </a:solidFill>
              </a:rPr>
              <a:t> sine </a:t>
            </a:r>
            <a:r>
              <a:rPr lang="en-US" sz="3000" b="1" dirty="0" err="1">
                <a:solidFill>
                  <a:srgbClr val="990033"/>
                </a:solidFill>
              </a:rPr>
              <a:t>lege</a:t>
            </a:r>
            <a:r>
              <a:rPr lang="en-US" sz="3000" dirty="0">
                <a:solidFill>
                  <a:schemeClr val="bg1"/>
                </a:solidFill>
              </a:rPr>
              <a:t> non stat.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Legum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ministri</a:t>
            </a:r>
            <a:r>
              <a:rPr lang="en-US" sz="3000" dirty="0">
                <a:solidFill>
                  <a:schemeClr val="bg1"/>
                </a:solidFill>
              </a:rPr>
              <a:t> sunt </a:t>
            </a:r>
            <a:r>
              <a:rPr lang="en-US" sz="3000" b="1" dirty="0" err="1">
                <a:solidFill>
                  <a:srgbClr val="990033"/>
                </a:solidFill>
              </a:rPr>
              <a:t>magistrātus</a:t>
            </a:r>
            <a:r>
              <a:rPr lang="en-US" sz="3000" b="1" dirty="0">
                <a:solidFill>
                  <a:srgbClr val="990033"/>
                </a:solidFill>
              </a:rPr>
              <a:t>, </a:t>
            </a:r>
            <a:r>
              <a:rPr lang="en-US" sz="3000" b="1" dirty="0" err="1">
                <a:solidFill>
                  <a:srgbClr val="990033"/>
                </a:solidFill>
              </a:rPr>
              <a:t>legum</a:t>
            </a:r>
            <a:r>
              <a:rPr lang="en-US" sz="3000" b="1" dirty="0">
                <a:solidFill>
                  <a:srgbClr val="990033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interpretes</a:t>
            </a:r>
            <a:r>
              <a:rPr lang="en-US" sz="3000" b="1" dirty="0">
                <a:solidFill>
                  <a:srgbClr val="990033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iudices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b="1" dirty="0" err="1">
                <a:solidFill>
                  <a:srgbClr val="990033"/>
                </a:solidFill>
              </a:rPr>
              <a:t>legum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denique</a:t>
            </a:r>
            <a:r>
              <a:rPr lang="el-GR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omnes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rgbClr val="990033"/>
                </a:solidFill>
              </a:rPr>
              <a:t>servi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sumus</a:t>
            </a:r>
            <a:r>
              <a:rPr lang="en-US" sz="3000" dirty="0">
                <a:solidFill>
                  <a:schemeClr val="bg1"/>
                </a:solidFill>
              </a:rPr>
              <a:t>: sic </a:t>
            </a:r>
            <a:r>
              <a:rPr lang="en-US" sz="3000" dirty="0" err="1">
                <a:solidFill>
                  <a:schemeClr val="bg1"/>
                </a:solidFill>
              </a:rPr>
              <a:t>enim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liberi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esse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possumus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  <a:endParaRPr lang="el-GR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0" y="-75102"/>
            <a:ext cx="8881724" cy="723790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6400800" y="447751"/>
            <a:ext cx="5451546" cy="5083629"/>
          </a:xfrm>
          <a:prstGeom prst="wedgeEllipseCallout">
            <a:avLst>
              <a:gd name="adj1" fmla="val -60643"/>
              <a:gd name="adj2" fmla="val -1298"/>
            </a:avLst>
          </a:prstGeom>
          <a:solidFill>
            <a:schemeClr val="accent2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C00000"/>
                </a:solidFill>
                <a:latin typeface="Baston" panose="00000500000000000000" pitchFamily="50" charset="-95"/>
              </a:rPr>
              <a:t>3</a:t>
            </a:r>
            <a:r>
              <a:rPr lang="el-GR" sz="3600" b="1" baseline="30000" dirty="0">
                <a:solidFill>
                  <a:srgbClr val="C00000"/>
                </a:solidFill>
                <a:latin typeface="Baston" panose="00000500000000000000" pitchFamily="50" charset="-95"/>
              </a:rPr>
              <a:t>η</a:t>
            </a:r>
            <a:r>
              <a:rPr lang="el-GR" sz="3600" b="1" dirty="0">
                <a:solidFill>
                  <a:srgbClr val="C00000"/>
                </a:solidFill>
                <a:latin typeface="Baston" panose="00000500000000000000" pitchFamily="50" charset="-95"/>
              </a:rPr>
              <a:t> κλίση ουσιαστικών</a:t>
            </a:r>
            <a:endParaRPr lang="en-US" sz="3600" b="1" dirty="0">
              <a:solidFill>
                <a:srgbClr val="C00000"/>
              </a:solidFill>
              <a:latin typeface="Baston" panose="00000500000000000000" pitchFamily="50" charset="-95"/>
            </a:endParaRPr>
          </a:p>
          <a:p>
            <a:pPr algn="ctr"/>
            <a:endParaRPr lang="en-US" sz="3600" b="1" dirty="0">
              <a:solidFill>
                <a:srgbClr val="C00000"/>
              </a:solidFill>
            </a:endParaRPr>
          </a:p>
          <a:p>
            <a:pPr algn="ctr"/>
            <a:endParaRPr lang="el-GR" sz="3600" b="1" dirty="0">
              <a:solidFill>
                <a:srgbClr val="C00000"/>
              </a:solidFill>
            </a:endParaRPr>
          </a:p>
          <a:p>
            <a:pPr algn="ctr"/>
            <a:r>
              <a:rPr lang="en-US" sz="3600" b="1" dirty="0"/>
              <a:t> 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 </a:t>
            </a:r>
            <a:endParaRPr lang="el-GR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A6E0B-5721-4ED7-BA90-DBC405E3AC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392" y="2302700"/>
            <a:ext cx="2023110" cy="1618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9EA9B-AF4A-411F-9DA1-0531A48A59A9}"/>
              </a:ext>
            </a:extLst>
          </p:cNvPr>
          <p:cNvSpPr txBox="1"/>
          <p:nvPr/>
        </p:nvSpPr>
        <p:spPr>
          <a:xfrm>
            <a:off x="7059013" y="3967719"/>
            <a:ext cx="413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περιττοσύλλαβα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8418352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F3194B-93A2-4454-88A6-BD0369EAF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6" y="3039064"/>
            <a:ext cx="5728404" cy="381893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939380" y="237469"/>
            <a:ext cx="6080761" cy="6106206"/>
          </a:xfrm>
          <a:prstGeom prst="wedgeEllipseCallout">
            <a:avLst>
              <a:gd name="adj1" fmla="val -75602"/>
              <a:gd name="adj2" fmla="val 7984"/>
            </a:avLst>
          </a:prstGeom>
          <a:solidFill>
            <a:schemeClr val="accent2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078F1-3F97-4AF4-9120-E38DFCE1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96294">
            <a:off x="8307393" y="2015587"/>
            <a:ext cx="1481137" cy="102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840C6-8E5A-4703-9503-728BFBD79E58}"/>
              </a:ext>
            </a:extLst>
          </p:cNvPr>
          <p:cNvSpPr txBox="1"/>
          <p:nvPr/>
        </p:nvSpPr>
        <p:spPr>
          <a:xfrm>
            <a:off x="6875522" y="3626768"/>
            <a:ext cx="42084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rgbClr val="002060"/>
                </a:solidFill>
              </a:rPr>
              <a:t>σε </a:t>
            </a:r>
            <a:r>
              <a:rPr lang="el-GR" sz="3200" b="1" dirty="0">
                <a:solidFill>
                  <a:srgbClr val="002060"/>
                </a:solidFill>
              </a:rPr>
              <a:t>-</a:t>
            </a:r>
            <a:r>
              <a:rPr lang="en-US" sz="3200" b="1" dirty="0">
                <a:solidFill>
                  <a:srgbClr val="002060"/>
                </a:solidFill>
              </a:rPr>
              <a:t>or, -</a:t>
            </a:r>
            <a:r>
              <a:rPr lang="en-US" sz="3200" b="1" dirty="0" err="1">
                <a:solidFill>
                  <a:srgbClr val="002060"/>
                </a:solidFill>
              </a:rPr>
              <a:t>os</a:t>
            </a:r>
            <a:r>
              <a:rPr lang="en-US" sz="3200" b="1" dirty="0">
                <a:solidFill>
                  <a:srgbClr val="002060"/>
                </a:solidFill>
              </a:rPr>
              <a:t>, -er, -</a:t>
            </a:r>
            <a:r>
              <a:rPr lang="el-GR" sz="3200" b="1" dirty="0">
                <a:solidFill>
                  <a:srgbClr val="002060"/>
                </a:solidFill>
              </a:rPr>
              <a:t>ο, -</a:t>
            </a:r>
            <a:r>
              <a:rPr lang="en-US" sz="3200" b="1" dirty="0">
                <a:solidFill>
                  <a:srgbClr val="002060"/>
                </a:solidFill>
              </a:rPr>
              <a:t>es </a:t>
            </a:r>
            <a:r>
              <a:rPr lang="en-US" sz="3200" dirty="0">
                <a:solidFill>
                  <a:srgbClr val="002060"/>
                </a:solidFill>
              </a:rPr>
              <a:t>(</a:t>
            </a:r>
            <a:r>
              <a:rPr lang="el-GR" sz="3200" dirty="0">
                <a:solidFill>
                  <a:srgbClr val="002060"/>
                </a:solidFill>
              </a:rPr>
              <a:t>περιττοσύλλαβα), </a:t>
            </a:r>
          </a:p>
          <a:p>
            <a:pPr algn="ctr"/>
            <a:r>
              <a:rPr lang="el-GR" sz="3200" b="1" dirty="0">
                <a:solidFill>
                  <a:srgbClr val="002060"/>
                </a:solidFill>
              </a:rPr>
              <a:t>-</a:t>
            </a:r>
            <a:r>
              <a:rPr lang="en-US" sz="3200" b="1" dirty="0">
                <a:solidFill>
                  <a:srgbClr val="002060"/>
                </a:solidFill>
              </a:rPr>
              <a:t>is </a:t>
            </a:r>
            <a:r>
              <a:rPr lang="en-US" sz="3200" dirty="0">
                <a:solidFill>
                  <a:srgbClr val="002060"/>
                </a:solidFill>
              </a:rPr>
              <a:t>(</a:t>
            </a:r>
            <a:r>
              <a:rPr lang="el-GR" sz="3200" dirty="0">
                <a:solidFill>
                  <a:srgbClr val="002060"/>
                </a:solidFill>
              </a:rPr>
              <a:t>γεν. -</a:t>
            </a:r>
            <a:r>
              <a:rPr lang="en-US" sz="3200" dirty="0" err="1">
                <a:solidFill>
                  <a:srgbClr val="002060"/>
                </a:solidFill>
              </a:rPr>
              <a:t>eris</a:t>
            </a:r>
            <a:r>
              <a:rPr lang="en-US" sz="3200" dirty="0">
                <a:solidFill>
                  <a:srgbClr val="002060"/>
                </a:solidFill>
              </a:rPr>
              <a:t>) </a:t>
            </a:r>
            <a:endParaRPr lang="el-GR" sz="3200" dirty="0">
              <a:solidFill>
                <a:srgbClr val="002060"/>
              </a:solidFill>
            </a:endParaRPr>
          </a:p>
          <a:p>
            <a:pPr algn="ctr"/>
            <a:r>
              <a:rPr lang="el-GR" sz="3200" b="1" dirty="0">
                <a:solidFill>
                  <a:srgbClr val="002060"/>
                </a:solidFill>
              </a:rPr>
              <a:t>-</a:t>
            </a:r>
            <a:r>
              <a:rPr lang="en-US" sz="3200" b="1" dirty="0" err="1">
                <a:solidFill>
                  <a:srgbClr val="002060"/>
                </a:solidFill>
              </a:rPr>
              <a:t>guis</a:t>
            </a:r>
            <a:r>
              <a:rPr lang="en-US" sz="3200" b="1" dirty="0">
                <a:solidFill>
                  <a:srgbClr val="002060"/>
                </a:solidFill>
              </a:rPr>
              <a:t>, -nis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6E487-0DC3-4B70-9106-8E8C1F8BABE6}"/>
              </a:ext>
            </a:extLst>
          </p:cNvPr>
          <p:cNvSpPr txBox="1"/>
          <p:nvPr/>
        </p:nvSpPr>
        <p:spPr>
          <a:xfrm>
            <a:off x="6210300" y="638150"/>
            <a:ext cx="5222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Αρσενικά</a:t>
            </a:r>
            <a:endParaRPr lang="el-GR" sz="4000" dirty="0">
              <a:solidFill>
                <a:schemeClr val="bg1"/>
              </a:solidFill>
            </a:endParaRPr>
          </a:p>
          <a:p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9581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9522" y="-3521555"/>
            <a:ext cx="6924675" cy="1395412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555" y="1611806"/>
            <a:ext cx="28670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l-G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 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5118420" y="665409"/>
            <a:ext cx="262128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Ενικός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343780C-9071-48F0-A7B7-2BB4C2848D1E}"/>
              </a:ext>
            </a:extLst>
          </p:cNvPr>
          <p:cNvSpPr txBox="1">
            <a:spLocks/>
          </p:cNvSpPr>
          <p:nvPr/>
        </p:nvSpPr>
        <p:spPr>
          <a:xfrm>
            <a:off x="7739700" y="780290"/>
            <a:ext cx="406400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Πληθυντικός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D9BC7525-1698-4D26-8440-0CA43422C953}"/>
              </a:ext>
            </a:extLst>
          </p:cNvPr>
          <p:cNvSpPr txBox="1">
            <a:spLocks/>
          </p:cNvSpPr>
          <p:nvPr/>
        </p:nvSpPr>
        <p:spPr>
          <a:xfrm>
            <a:off x="1124768" y="1571551"/>
            <a:ext cx="2618558" cy="4939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O</a:t>
            </a: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νομαστική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Γενική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Δοτική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Αιτιατική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Κλητική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Αφαιρετική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9D8A2-632E-4C16-9BB0-94FB06466701}"/>
              </a:ext>
            </a:extLst>
          </p:cNvPr>
          <p:cNvSpPr txBox="1"/>
          <p:nvPr/>
        </p:nvSpPr>
        <p:spPr>
          <a:xfrm>
            <a:off x="1124767" y="347112"/>
            <a:ext cx="3861619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effectLst>
            <a:outerShdw blurRad="76200" dist="114300" dir="294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στρατιώτης  </a:t>
            </a:r>
            <a:r>
              <a:rPr lang="el-GR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αρσενικό</a:t>
            </a:r>
            <a:endParaRPr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A5F6D1A5-F27D-459E-932A-08C58CB73803}"/>
              </a:ext>
            </a:extLst>
          </p:cNvPr>
          <p:cNvSpPr txBox="1">
            <a:spLocks/>
          </p:cNvSpPr>
          <p:nvPr/>
        </p:nvSpPr>
        <p:spPr>
          <a:xfrm>
            <a:off x="8200207" y="1636389"/>
            <a:ext cx="2867025" cy="4745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ibus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ibus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2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/>
      <p:bldP spid="14" grpId="0"/>
      <p:bldP spid="16" grpId="0" build="p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6714" y="-3456121"/>
            <a:ext cx="6959868" cy="136683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22" y="2047244"/>
            <a:ext cx="4010025" cy="7026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εζησε: </a:t>
            </a:r>
            <a:r>
              <a:rPr lang="el-GR" sz="3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106 – 43 π.Χ.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4053A-FBC6-4807-B80A-329F6789EE76}"/>
              </a:ext>
            </a:extLst>
          </p:cNvPr>
          <p:cNvSpPr txBox="1"/>
          <p:nvPr/>
        </p:nvSpPr>
        <p:spPr>
          <a:xfrm>
            <a:off x="962659" y="748280"/>
            <a:ext cx="6457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4000" i="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κικερων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F4F2A-1B24-42E0-8385-BB279208E6C9}"/>
              </a:ext>
            </a:extLst>
          </p:cNvPr>
          <p:cNvSpPr txBox="1"/>
          <p:nvPr/>
        </p:nvSpPr>
        <p:spPr>
          <a:xfrm>
            <a:off x="1914525" y="3081646"/>
            <a:ext cx="4282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dirty="0">
                <a:solidFill>
                  <a:schemeClr val="bg1"/>
                </a:solidFill>
              </a:rPr>
              <a:t>Ήταν Ρωμαίος </a:t>
            </a:r>
            <a:r>
              <a:rPr lang="el-GR" sz="2800" b="1" dirty="0">
                <a:solidFill>
                  <a:schemeClr val="bg1"/>
                </a:solidFill>
              </a:rPr>
              <a:t>ρήτορας</a:t>
            </a:r>
            <a:r>
              <a:rPr lang="el-GR" sz="2800" dirty="0">
                <a:solidFill>
                  <a:schemeClr val="bg1"/>
                </a:solidFill>
              </a:rPr>
              <a:t>, </a:t>
            </a:r>
            <a:r>
              <a:rPr lang="el-GR" sz="2800" b="1" dirty="0">
                <a:solidFill>
                  <a:schemeClr val="bg1"/>
                </a:solidFill>
              </a:rPr>
              <a:t>πολιτικός</a:t>
            </a:r>
            <a:r>
              <a:rPr lang="el-GR" sz="2800" dirty="0">
                <a:solidFill>
                  <a:schemeClr val="bg1"/>
                </a:solidFill>
              </a:rPr>
              <a:t> και </a:t>
            </a:r>
            <a:r>
              <a:rPr lang="el-GR" sz="2800" b="1" dirty="0">
                <a:solidFill>
                  <a:schemeClr val="bg1"/>
                </a:solidFill>
              </a:rPr>
              <a:t>φιλόσοφος</a:t>
            </a:r>
            <a:r>
              <a:rPr lang="el-GR" sz="2800" dirty="0">
                <a:solidFill>
                  <a:schemeClr val="bg1"/>
                </a:solidFill>
              </a:rPr>
              <a:t>.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27FB86-DE0B-4232-BD1D-384F787DCD48}"/>
              </a:ext>
            </a:extLst>
          </p:cNvPr>
          <p:cNvSpPr txBox="1"/>
          <p:nvPr/>
        </p:nvSpPr>
        <p:spPr>
          <a:xfrm>
            <a:off x="1350797" y="4383014"/>
            <a:ext cx="94904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schemeClr val="bg1"/>
                </a:solidFill>
              </a:rPr>
              <a:t>Ασχολήθηκε με το πρόβλημα των νόμων και στα θεωρητικά του έργα (συγκεκριμένα στο «</a:t>
            </a:r>
            <a:r>
              <a:rPr lang="el-GR" sz="2400" b="1" dirty="0">
                <a:solidFill>
                  <a:srgbClr val="990033"/>
                </a:solidFill>
                <a:latin typeface="Baston" panose="00000500000000000000" pitchFamily="50" charset="-95"/>
              </a:rPr>
              <a:t>De legibus</a:t>
            </a:r>
            <a:r>
              <a:rPr lang="el-GR" sz="2400" dirty="0">
                <a:solidFill>
                  <a:schemeClr val="bg1"/>
                </a:solidFill>
              </a:rPr>
              <a:t>», «Για τους νόμους») και στους ρητορικούς του λόγους. Επιδίωξε μια σύνθεση – χωρίς να είναι βέβαιο ότι την πέτυχε – ανάμεσα στην ελληνική φιλοσοφική αντίληψη για τους νόμους και στη ρωμαϊκή πραγματικότητα. </a:t>
            </a:r>
          </a:p>
        </p:txBody>
      </p:sp>
      <p:pic>
        <p:nvPicPr>
          <p:cNvPr id="2050" name="Picture 2" descr="Κικέρων, Μάρκος Τύλλιος (Marcus Tullius Cicero) (106 - 43 π.Χ.) - Εκδοτική  Αθηνών Α.Ε.">
            <a:extLst>
              <a:ext uri="{FF2B5EF4-FFF2-40B4-BE49-F238E27FC236}">
                <a16:creationId xmlns:a16="http://schemas.microsoft.com/office/drawing/2014/main" id="{EFAF8950-E251-4D4C-8F90-6A9085293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6535" r="5247" b="2321"/>
          <a:stretch/>
        </p:blipFill>
        <p:spPr bwMode="auto">
          <a:xfrm>
            <a:off x="6864290" y="372401"/>
            <a:ext cx="3518961" cy="375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31452D-7177-4F2D-9537-B7AD60FE8D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1922" y="1146104"/>
            <a:ext cx="5728404" cy="57118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627369" y="638150"/>
            <a:ext cx="6080761" cy="6106206"/>
          </a:xfrm>
          <a:prstGeom prst="wedgeEllipseCallout">
            <a:avLst>
              <a:gd name="adj1" fmla="val -78265"/>
              <a:gd name="adj2" fmla="val -751"/>
            </a:avLst>
          </a:prstGeom>
          <a:solidFill>
            <a:srgbClr val="FFE9A3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078F1-3F97-4AF4-9120-E38DFCE1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96294">
            <a:off x="7927180" y="2091048"/>
            <a:ext cx="1481137" cy="102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840C6-8E5A-4703-9503-728BFBD79E58}"/>
              </a:ext>
            </a:extLst>
          </p:cNvPr>
          <p:cNvSpPr txBox="1"/>
          <p:nvPr/>
        </p:nvSpPr>
        <p:spPr>
          <a:xfrm>
            <a:off x="6096000" y="3472626"/>
            <a:ext cx="5143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rgbClr val="002060"/>
                </a:solidFill>
              </a:rPr>
              <a:t>σε </a:t>
            </a:r>
            <a:r>
              <a:rPr lang="el-GR" sz="3200" b="1" dirty="0">
                <a:solidFill>
                  <a:srgbClr val="002060"/>
                </a:solidFill>
              </a:rPr>
              <a:t>-</a:t>
            </a:r>
            <a:r>
              <a:rPr lang="en-US" sz="3200" b="1" dirty="0">
                <a:solidFill>
                  <a:srgbClr val="002060"/>
                </a:solidFill>
              </a:rPr>
              <a:t>x, -as, -is </a:t>
            </a:r>
            <a:r>
              <a:rPr lang="en-US" sz="3200" dirty="0">
                <a:solidFill>
                  <a:srgbClr val="002060"/>
                </a:solidFill>
              </a:rPr>
              <a:t>(</a:t>
            </a:r>
            <a:r>
              <a:rPr lang="el-GR" sz="3200" dirty="0">
                <a:solidFill>
                  <a:srgbClr val="002060"/>
                </a:solidFill>
              </a:rPr>
              <a:t>ισοσύλλ.), </a:t>
            </a:r>
            <a:r>
              <a:rPr lang="el-GR" sz="3200" b="1" dirty="0">
                <a:solidFill>
                  <a:srgbClr val="002060"/>
                </a:solidFill>
              </a:rPr>
              <a:t>-</a:t>
            </a:r>
            <a:r>
              <a:rPr lang="en-US" sz="3200" b="1" dirty="0" err="1">
                <a:solidFill>
                  <a:srgbClr val="002060"/>
                </a:solidFill>
              </a:rPr>
              <a:t>ēs</a:t>
            </a:r>
            <a:r>
              <a:rPr lang="en-US" sz="3200" dirty="0">
                <a:solidFill>
                  <a:srgbClr val="002060"/>
                </a:solidFill>
              </a:rPr>
              <a:t> (</a:t>
            </a:r>
            <a:r>
              <a:rPr lang="el-GR" sz="3200" dirty="0">
                <a:solidFill>
                  <a:srgbClr val="002060"/>
                </a:solidFill>
              </a:rPr>
              <a:t>ισοσύλλ.), </a:t>
            </a:r>
            <a:r>
              <a:rPr lang="el-GR" sz="3200" b="1" dirty="0">
                <a:solidFill>
                  <a:srgbClr val="002060"/>
                </a:solidFill>
              </a:rPr>
              <a:t>σύμφ. + </a:t>
            </a:r>
            <a:r>
              <a:rPr lang="en-US" sz="3200" b="1" dirty="0">
                <a:solidFill>
                  <a:srgbClr val="002060"/>
                </a:solidFill>
              </a:rPr>
              <a:t>s, -</a:t>
            </a:r>
            <a:r>
              <a:rPr lang="en-US" sz="3200" b="1" dirty="0" err="1">
                <a:solidFill>
                  <a:srgbClr val="002060"/>
                </a:solidFill>
              </a:rPr>
              <a:t>aus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endParaRPr lang="el-GR" sz="3200" b="1" dirty="0">
              <a:solidFill>
                <a:srgbClr val="002060"/>
              </a:solidFill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-us</a:t>
            </a:r>
            <a:r>
              <a:rPr lang="en-US" sz="3200" dirty="0">
                <a:solidFill>
                  <a:srgbClr val="002060"/>
                </a:solidFill>
              </a:rPr>
              <a:t> (</a:t>
            </a:r>
            <a:r>
              <a:rPr lang="el-GR" sz="3200" dirty="0">
                <a:solidFill>
                  <a:srgbClr val="002060"/>
                </a:solidFill>
              </a:rPr>
              <a:t>γεν. -</a:t>
            </a:r>
            <a:r>
              <a:rPr lang="en-US" sz="3200" dirty="0">
                <a:solidFill>
                  <a:srgbClr val="002060"/>
                </a:solidFill>
              </a:rPr>
              <a:t>tis </a:t>
            </a:r>
            <a:r>
              <a:rPr lang="el-GR" sz="3200" dirty="0">
                <a:solidFill>
                  <a:srgbClr val="002060"/>
                </a:solidFill>
              </a:rPr>
              <a:t>και -</a:t>
            </a:r>
            <a:r>
              <a:rPr lang="en-US" sz="3200" dirty="0">
                <a:solidFill>
                  <a:srgbClr val="002060"/>
                </a:solidFill>
              </a:rPr>
              <a:t>dis) </a:t>
            </a:r>
            <a:r>
              <a:rPr lang="el-GR" sz="3200" dirty="0">
                <a:solidFill>
                  <a:srgbClr val="002060"/>
                </a:solidFill>
              </a:rPr>
              <a:t>και όσα λήγουν σε </a:t>
            </a:r>
            <a:r>
              <a:rPr lang="el-GR" sz="3200" b="1" dirty="0">
                <a:solidFill>
                  <a:srgbClr val="002060"/>
                </a:solidFill>
              </a:rPr>
              <a:t>-</a:t>
            </a:r>
            <a:r>
              <a:rPr lang="en-US" sz="3200" b="1" dirty="0">
                <a:solidFill>
                  <a:srgbClr val="002060"/>
                </a:solidFill>
              </a:rPr>
              <a:t>do, -go, -io.</a:t>
            </a:r>
            <a:endParaRPr lang="el-GR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6E487-0DC3-4B70-9106-8E8C1F8BABE6}"/>
              </a:ext>
            </a:extLst>
          </p:cNvPr>
          <p:cNvSpPr txBox="1"/>
          <p:nvPr/>
        </p:nvSpPr>
        <p:spPr>
          <a:xfrm>
            <a:off x="5822798" y="993548"/>
            <a:ext cx="5579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Θηλυκά</a:t>
            </a:r>
            <a:endParaRPr lang="el-GR" sz="4000" dirty="0">
              <a:solidFill>
                <a:schemeClr val="bg1"/>
              </a:solidFill>
            </a:endParaRPr>
          </a:p>
          <a:p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08422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0802" y="-3548064"/>
            <a:ext cx="6924675" cy="1395412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623412"/>
            <a:ext cx="234474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l-G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 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5118420" y="665409"/>
            <a:ext cx="262128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Ενικός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343780C-9071-48F0-A7B7-2BB4C2848D1E}"/>
              </a:ext>
            </a:extLst>
          </p:cNvPr>
          <p:cNvSpPr txBox="1">
            <a:spLocks/>
          </p:cNvSpPr>
          <p:nvPr/>
        </p:nvSpPr>
        <p:spPr>
          <a:xfrm>
            <a:off x="7495178" y="710614"/>
            <a:ext cx="406400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Πληθυντικός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D9BC7525-1698-4D26-8440-0CA43422C953}"/>
              </a:ext>
            </a:extLst>
          </p:cNvPr>
          <p:cNvSpPr txBox="1">
            <a:spLocks/>
          </p:cNvSpPr>
          <p:nvPr/>
        </p:nvSpPr>
        <p:spPr>
          <a:xfrm>
            <a:off x="1124768" y="1571551"/>
            <a:ext cx="2618558" cy="4939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O</a:t>
            </a: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νομαστική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Γενική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Δοτική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Αιτιατική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Κλητική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Αφαιρετική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9D8A2-632E-4C16-9BB0-94FB06466701}"/>
              </a:ext>
            </a:extLst>
          </p:cNvPr>
          <p:cNvSpPr txBox="1"/>
          <p:nvPr/>
        </p:nvSpPr>
        <p:spPr>
          <a:xfrm>
            <a:off x="1124768" y="347112"/>
            <a:ext cx="2776672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effectLst>
            <a:outerShdw blurRad="76200" dist="114300" dir="294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νόμος  </a:t>
            </a:r>
            <a:r>
              <a:rPr lang="el-GR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Θηλυκό</a:t>
            </a:r>
            <a:endParaRPr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A5F6D1A5-F27D-459E-932A-08C58CB73803}"/>
              </a:ext>
            </a:extLst>
          </p:cNvPr>
          <p:cNvSpPr txBox="1">
            <a:spLocks/>
          </p:cNvSpPr>
          <p:nvPr/>
        </p:nvSpPr>
        <p:spPr>
          <a:xfrm>
            <a:off x="7871733" y="1611806"/>
            <a:ext cx="2867025" cy="4745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ibus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ibus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8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/>
      <p:bldP spid="14" grpId="0"/>
      <p:bldP spid="16" grpId="0" build="p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B4336C-2941-4ECA-B7AD-C76348126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2282115"/>
            <a:ext cx="6820568" cy="4547045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6820566" y="304801"/>
            <a:ext cx="5143500" cy="4547046"/>
          </a:xfrm>
          <a:prstGeom prst="wedgeEllipseCallout">
            <a:avLst>
              <a:gd name="adj1" fmla="val -109972"/>
              <a:gd name="adj2" fmla="val 23629"/>
            </a:avLst>
          </a:prstGeom>
          <a:solidFill>
            <a:srgbClr val="FFD243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078F1-3F97-4AF4-9120-E38DFCE1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96294">
            <a:off x="8622743" y="1769271"/>
            <a:ext cx="1481137" cy="102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840C6-8E5A-4703-9503-728BFBD79E58}"/>
              </a:ext>
            </a:extLst>
          </p:cNvPr>
          <p:cNvSpPr txBox="1"/>
          <p:nvPr/>
        </p:nvSpPr>
        <p:spPr>
          <a:xfrm>
            <a:off x="6733284" y="3142220"/>
            <a:ext cx="5143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-c, -a, -l, -e, -n, -t, 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</a:rPr>
              <a:t>-ar, -ur, -us (γεν. -ris)</a:t>
            </a:r>
            <a:endParaRPr lang="el-GR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6E487-0DC3-4B70-9106-8E8C1F8BABE6}"/>
              </a:ext>
            </a:extLst>
          </p:cNvPr>
          <p:cNvSpPr txBox="1"/>
          <p:nvPr/>
        </p:nvSpPr>
        <p:spPr>
          <a:xfrm>
            <a:off x="6612799" y="565690"/>
            <a:ext cx="55792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Ουδέτερα</a:t>
            </a:r>
            <a:endParaRPr lang="el-GR" sz="4000" dirty="0">
              <a:solidFill>
                <a:schemeClr val="bg1"/>
              </a:solidFill>
            </a:endParaRPr>
          </a:p>
          <a:p>
            <a:endParaRPr lang="el-GR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3F692D-8C77-4BDE-80C1-C2B70CAF4B97}"/>
              </a:ext>
            </a:extLst>
          </p:cNvPr>
          <p:cNvSpPr txBox="1"/>
          <p:nvPr/>
        </p:nvSpPr>
        <p:spPr>
          <a:xfrm>
            <a:off x="6096000" y="5095677"/>
            <a:ext cx="6820567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Μνημονικό τέχνασμα:</a:t>
            </a:r>
          </a:p>
          <a:p>
            <a:pPr algn="ctr"/>
            <a:r>
              <a:rPr lang="el-G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Κλίνατε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</a:t>
            </a:r>
            <a:endParaRPr lang="el-GR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3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2702" y="-3514726"/>
            <a:ext cx="6924675" cy="1395412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463" y="1773731"/>
            <a:ext cx="286702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l-G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4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4875698" y="998784"/>
            <a:ext cx="262128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Ενικός</a:t>
            </a:r>
            <a:endParaRPr lang="en-US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343780C-9071-48F0-A7B7-2BB4C2848D1E}"/>
              </a:ext>
            </a:extLst>
          </p:cNvPr>
          <p:cNvSpPr txBox="1">
            <a:spLocks/>
          </p:cNvSpPr>
          <p:nvPr/>
        </p:nvSpPr>
        <p:spPr>
          <a:xfrm>
            <a:off x="7662381" y="1147118"/>
            <a:ext cx="406400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Πληθυντικός</a:t>
            </a:r>
            <a:endParaRPr lang="en-US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D9BC7525-1698-4D26-8440-0CA43422C953}"/>
              </a:ext>
            </a:extLst>
          </p:cNvPr>
          <p:cNvSpPr txBox="1">
            <a:spLocks/>
          </p:cNvSpPr>
          <p:nvPr/>
        </p:nvSpPr>
        <p:spPr>
          <a:xfrm>
            <a:off x="1124768" y="1881810"/>
            <a:ext cx="2618558" cy="462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O</a:t>
            </a: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νομαστική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Γενική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Δοτική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Αιτιατική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Κλητική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Αφαιρετική</a:t>
            </a:r>
            <a:endParaRPr lang="en-US" sz="3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9D8A2-632E-4C16-9BB0-94FB06466701}"/>
              </a:ext>
            </a:extLst>
          </p:cNvPr>
          <p:cNvSpPr txBox="1"/>
          <p:nvPr/>
        </p:nvSpPr>
        <p:spPr>
          <a:xfrm>
            <a:off x="1124768" y="452138"/>
            <a:ext cx="3133728" cy="1200329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effectLst>
            <a:outerShdw blurRad="76200" dist="114300" dir="294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genus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γένος</a:t>
            </a:r>
          </a:p>
          <a:p>
            <a:pPr algn="ctr"/>
            <a:r>
              <a:rPr lang="el-GR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Ουδέτερο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A5F6D1A5-F27D-459E-932A-08C58CB73803}"/>
              </a:ext>
            </a:extLst>
          </p:cNvPr>
          <p:cNvSpPr txBox="1">
            <a:spLocks/>
          </p:cNvSpPr>
          <p:nvPr/>
        </p:nvSpPr>
        <p:spPr>
          <a:xfrm>
            <a:off x="7957458" y="1773731"/>
            <a:ext cx="3578587" cy="4745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ibus</a:t>
            </a:r>
            <a:endParaRPr lang="en-US" sz="4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ibus</a:t>
            </a:r>
            <a:endParaRPr lang="en-US" sz="4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4507AB66-2974-4457-8C61-874BA3E52AE9}"/>
              </a:ext>
            </a:extLst>
          </p:cNvPr>
          <p:cNvSpPr txBox="1">
            <a:spLocks/>
          </p:cNvSpPr>
          <p:nvPr/>
        </p:nvSpPr>
        <p:spPr>
          <a:xfrm>
            <a:off x="4650189" y="206213"/>
            <a:ext cx="6248533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ΟΥΔΕΤΕΡΟ </a:t>
            </a:r>
            <a:r>
              <a:rPr lang="el-GR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sym typeface="Wingdings" panose="05000000000000000000" pitchFamily="2" charset="2"/>
              </a:rPr>
              <a:t> 3 ΠΤΩΣΕΙΣ ΙΔΙΕΣ ! !</a:t>
            </a:r>
            <a:endParaRPr lang="en-US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7437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4" grpId="0"/>
      <p:bldP spid="16" grpId="0" build="p"/>
      <p:bldP spid="10" grpId="0" build="p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2131" r="2568" b="4119"/>
          <a:stretch/>
        </p:blipFill>
        <p:spPr>
          <a:xfrm>
            <a:off x="-1" y="0"/>
            <a:ext cx="8571807" cy="70104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6699827" y="2323896"/>
            <a:ext cx="5156200" cy="4086906"/>
          </a:xfrm>
          <a:prstGeom prst="wedgeEllipseCallout">
            <a:avLst>
              <a:gd name="adj1" fmla="val -115126"/>
              <a:gd name="adj2" fmla="val 1362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Τι θα λέγατε </a:t>
            </a:r>
            <a:endParaRPr lang="en-US" sz="3600" b="1" dirty="0"/>
          </a:p>
          <a:p>
            <a:pPr algn="ctr"/>
            <a:r>
              <a:rPr lang="el-GR" sz="3600" b="1" dirty="0"/>
              <a:t>τώρα για λίγη </a:t>
            </a:r>
            <a:r>
              <a:rPr lang="el-GR" sz="4800" b="1" dirty="0">
                <a:solidFill>
                  <a:srgbClr val="990033"/>
                </a:solidFill>
              </a:rPr>
              <a:t>ετυμολογία;</a:t>
            </a:r>
          </a:p>
        </p:txBody>
      </p:sp>
    </p:spTree>
    <p:extLst>
      <p:ext uri="{BB962C8B-B14F-4D97-AF65-F5344CB8AC3E}">
        <p14:creationId xmlns:p14="http://schemas.microsoft.com/office/powerpoint/2010/main" val="1736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7200" y="-2817105"/>
            <a:ext cx="6517599" cy="13232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4" y="69247"/>
            <a:ext cx="10515600" cy="776397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     ετυμολογια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305" y="4003789"/>
            <a:ext cx="4070741" cy="134946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</a:t>
            </a:r>
            <a:r>
              <a:rPr lang="el-GR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περιέχω</a:t>
            </a:r>
            <a:endParaRPr lang="el-GR" b="0" i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περιεχόμενο</a:t>
            </a:r>
            <a:endParaRPr lang="en-US" b="0" i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tenir</a:t>
            </a: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(γαλλ.)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κρατώ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697709" y="3970040"/>
            <a:ext cx="2692376" cy="1381575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cum+teneo</a:t>
            </a:r>
            <a:r>
              <a:rPr lang="el-GR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contineo</a:t>
            </a: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4068559" y="2022594"/>
            <a:ext cx="2096925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civitas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2CE6A0-199F-4659-9867-49A7A098B049}"/>
              </a:ext>
            </a:extLst>
          </p:cNvPr>
          <p:cNvSpPr txBox="1">
            <a:spLocks/>
          </p:cNvSpPr>
          <p:nvPr/>
        </p:nvSpPr>
        <p:spPr>
          <a:xfrm>
            <a:off x="7229305" y="1676401"/>
            <a:ext cx="4918290" cy="1289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civil, civilian, civilization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πολιτικός, πολίτης, πολιτισμός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4424208" y="5798123"/>
            <a:ext cx="1759162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servo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15B5BF-0C17-4D70-A970-78F1731DB44E}"/>
              </a:ext>
            </a:extLst>
          </p:cNvPr>
          <p:cNvSpPr txBox="1">
            <a:spLocks/>
          </p:cNvSpPr>
          <p:nvPr/>
        </p:nvSpPr>
        <p:spPr>
          <a:xfrm>
            <a:off x="1179189" y="5262428"/>
            <a:ext cx="2389288" cy="1486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σερβιτόρος, σερβίτσιο,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σερβίρισμα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E8D1FA-6AE9-4F01-B6BE-AFB15BB5A9DF}"/>
              </a:ext>
            </a:extLst>
          </p:cNvPr>
          <p:cNvSpPr txBox="1">
            <a:spLocks/>
          </p:cNvSpPr>
          <p:nvPr/>
        </p:nvSpPr>
        <p:spPr>
          <a:xfrm>
            <a:off x="7195728" y="5386242"/>
            <a:ext cx="5252670" cy="125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εξυπηρετώ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εξυπηρετητής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εξυπηρέτηση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4081220" y="1089786"/>
            <a:ext cx="2292277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483358" y="1098412"/>
            <a:ext cx="23601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601266" y="1056045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341765" y="2162683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52899E-E236-43FF-B143-5A4F811CF347}"/>
              </a:ext>
            </a:extLst>
          </p:cNvPr>
          <p:cNvSpPr/>
          <p:nvPr/>
        </p:nvSpPr>
        <p:spPr>
          <a:xfrm>
            <a:off x="6352426" y="312690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469253" y="590299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AF42764-3D46-40E0-AF3E-414B93118E7D}"/>
              </a:ext>
            </a:extLst>
          </p:cNvPr>
          <p:cNvSpPr/>
          <p:nvPr/>
        </p:nvSpPr>
        <p:spPr>
          <a:xfrm rot="10800000">
            <a:off x="3487514" y="589058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B9DF29B-2A0F-4071-A310-0B4B45C51DB7}"/>
              </a:ext>
            </a:extLst>
          </p:cNvPr>
          <p:cNvSpPr txBox="1">
            <a:spLocks/>
          </p:cNvSpPr>
          <p:nvPr/>
        </p:nvSpPr>
        <p:spPr>
          <a:xfrm>
            <a:off x="1104446" y="4072103"/>
            <a:ext cx="1762871" cy="1004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συντείνω, τανάλια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442F772-FD09-4133-AEAB-440BA816384A}"/>
              </a:ext>
            </a:extLst>
          </p:cNvPr>
          <p:cNvSpPr txBox="1">
            <a:spLocks/>
          </p:cNvSpPr>
          <p:nvPr/>
        </p:nvSpPr>
        <p:spPr>
          <a:xfrm>
            <a:off x="4032788" y="3032893"/>
            <a:ext cx="213269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lex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EEF0DCB-01F1-4EE7-8337-A454FDD53542}"/>
              </a:ext>
            </a:extLst>
          </p:cNvPr>
          <p:cNvSpPr txBox="1">
            <a:spLocks/>
          </p:cNvSpPr>
          <p:nvPr/>
        </p:nvSpPr>
        <p:spPr>
          <a:xfrm>
            <a:off x="7195728" y="3038672"/>
            <a:ext cx="4962695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νομοθεσία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E826C65-69C0-4FDF-ABC1-7530F7114C4F}"/>
              </a:ext>
            </a:extLst>
          </p:cNvPr>
          <p:cNvSpPr/>
          <p:nvPr/>
        </p:nvSpPr>
        <p:spPr>
          <a:xfrm rot="10800000">
            <a:off x="2858489" y="450015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2F6D9A9-C593-4EB1-AF3D-788BCE847556}"/>
              </a:ext>
            </a:extLst>
          </p:cNvPr>
          <p:cNvSpPr/>
          <p:nvPr/>
        </p:nvSpPr>
        <p:spPr>
          <a:xfrm>
            <a:off x="6519317" y="448611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  <p:bldP spid="9" grpId="0" uiExpand="1" build="p"/>
      <p:bldP spid="11" grpId="0" animBg="1"/>
      <p:bldP spid="12" grpId="0" build="p"/>
      <p:bldP spid="13" grpId="0" uiExpand="1" build="p"/>
      <p:bldP spid="18" grpId="0" animBg="1"/>
      <p:bldP spid="19" grpId="0" animBg="1"/>
      <p:bldP spid="20" grpId="0" animBg="1"/>
      <p:bldP spid="4" grpId="0" animBg="1"/>
      <p:bldP spid="21" grpId="0" animBg="1"/>
      <p:bldP spid="22" grpId="0" animBg="1"/>
      <p:bldP spid="24" grpId="0" animBg="1"/>
      <p:bldP spid="28" grpId="0" build="p"/>
      <p:bldP spid="31" grpId="0" animBg="1"/>
      <p:bldP spid="32" grpId="0" uiExpand="1" build="p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19689" y="-3591516"/>
            <a:ext cx="6146800" cy="14752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4" y="69247"/>
            <a:ext cx="10515600" cy="776397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     ετυμολογια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702" y="2158200"/>
            <a:ext cx="1953157" cy="87420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ελεύθερος</a:t>
            </a:r>
            <a:endParaRPr lang="el-GR" i="1" dirty="0">
              <a:solidFill>
                <a:srgbClr val="9900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4046643" y="2085205"/>
            <a:ext cx="195315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libertas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4046742" y="3163455"/>
            <a:ext cx="195315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fons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2CE6A0-199F-4659-9867-49A7A098B049}"/>
              </a:ext>
            </a:extLst>
          </p:cNvPr>
          <p:cNvSpPr txBox="1">
            <a:spLocks/>
          </p:cNvSpPr>
          <p:nvPr/>
        </p:nvSpPr>
        <p:spPr>
          <a:xfrm>
            <a:off x="6998631" y="3361210"/>
            <a:ext cx="4782256" cy="83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fountain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συντριβάνι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4046644" y="4313854"/>
            <a:ext cx="195315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EE8D1FA-6AE9-4F01-B6BE-AFB15BB5A9DF}"/>
              </a:ext>
            </a:extLst>
          </p:cNvPr>
          <p:cNvSpPr txBox="1">
            <a:spLocks/>
          </p:cNvSpPr>
          <p:nvPr/>
        </p:nvSpPr>
        <p:spPr>
          <a:xfrm>
            <a:off x="6969500" y="4280090"/>
            <a:ext cx="5297137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διανοητικός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mentalité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(γαλ.)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νοοτροπία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3839793" y="5438270"/>
            <a:ext cx="2366856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consilium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921759" y="1084707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087522" y="1090347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379734" y="1063414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 rot="10800000">
            <a:off x="3046713" y="224260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752899E-E236-43FF-B143-5A4F811CF347}"/>
              </a:ext>
            </a:extLst>
          </p:cNvPr>
          <p:cNvSpPr/>
          <p:nvPr/>
        </p:nvSpPr>
        <p:spPr>
          <a:xfrm>
            <a:off x="6161059" y="334309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6218599" y="4472267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6293089" y="5588152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7055940" y="5588152"/>
            <a:ext cx="5136060" cy="760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counselor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σύμβουλος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02965AF-5C23-4488-841E-3C4657FF01E6}"/>
              </a:ext>
            </a:extLst>
          </p:cNvPr>
          <p:cNvSpPr/>
          <p:nvPr/>
        </p:nvSpPr>
        <p:spPr>
          <a:xfrm>
            <a:off x="6164252" y="224260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1840454-2AC5-45EC-BCE6-12567B763702}"/>
              </a:ext>
            </a:extLst>
          </p:cNvPr>
          <p:cNvSpPr txBox="1">
            <a:spLocks/>
          </p:cNvSpPr>
          <p:nvPr/>
        </p:nvSpPr>
        <p:spPr>
          <a:xfrm>
            <a:off x="6895010" y="2040243"/>
            <a:ext cx="5069544" cy="1120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liberate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(γαλλ.)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ελευθερώνω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liberation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απελευθέρωση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F73D7D8-E8BD-4D1D-B5AD-4A87A6D7F094}"/>
              </a:ext>
            </a:extLst>
          </p:cNvPr>
          <p:cNvSpPr/>
          <p:nvPr/>
        </p:nvSpPr>
        <p:spPr>
          <a:xfrm rot="10800000">
            <a:off x="3055452" y="329859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345B7045-1FC2-42A2-B848-642AAF3B17B8}"/>
              </a:ext>
            </a:extLst>
          </p:cNvPr>
          <p:cNvSpPr/>
          <p:nvPr/>
        </p:nvSpPr>
        <p:spPr>
          <a:xfrm rot="10800000">
            <a:off x="3046713" y="443299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93129D2-C1C7-430D-B21F-2B6C067DABD0}"/>
              </a:ext>
            </a:extLst>
          </p:cNvPr>
          <p:cNvSpPr/>
          <p:nvPr/>
        </p:nvSpPr>
        <p:spPr>
          <a:xfrm rot="10800000">
            <a:off x="3029737" y="5545763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3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 animBg="1"/>
      <p:bldP spid="9" grpId="0" uiExpand="1" build="p"/>
      <p:bldP spid="11" grpId="0" animBg="1"/>
      <p:bldP spid="13" grpId="0" uiExpand="1" build="p"/>
      <p:bldP spid="14" grpId="0" animBg="1"/>
      <p:bldP spid="18" grpId="0" animBg="1"/>
      <p:bldP spid="19" grpId="0" animBg="1"/>
      <p:bldP spid="20" grpId="0" animBg="1"/>
      <p:bldP spid="4" grpId="0" animBg="1"/>
      <p:bldP spid="21" grpId="0" animBg="1"/>
      <p:bldP spid="22" grpId="0" animBg="1"/>
      <p:bldP spid="26" grpId="0" animBg="1"/>
      <p:bldP spid="27" grpId="0" uiExpand="1" build="p"/>
      <p:bldP spid="29" grpId="0" animBg="1"/>
      <p:bldP spid="30" grpId="0" uiExpand="1" build="p"/>
      <p:bldP spid="25" grpId="0" animBg="1"/>
      <p:bldP spid="28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4179" y="-2965504"/>
            <a:ext cx="6179153" cy="13240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4" y="69247"/>
            <a:ext cx="10515600" cy="776397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     ετυμολογια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574049" y="1988178"/>
            <a:ext cx="2174241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sententia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405747" y="3096865"/>
            <a:ext cx="2505102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posita</a:t>
            </a: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729048" y="4209847"/>
            <a:ext cx="1858499" cy="64944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sine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3830090" y="5320282"/>
            <a:ext cx="1660389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sto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657599" y="1066356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1096737" y="1086567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379734" y="1063414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6220228" y="2105649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6041528" y="5427773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6949649" y="5154121"/>
            <a:ext cx="5102090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κατάσταση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</a:t>
            </a: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(γαλλ.)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σταθμός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6824554" y="2030565"/>
            <a:ext cx="5319235" cy="90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πρόταση, κρίση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7314DC-EBD7-4705-BA46-4C8770D67C1C}"/>
              </a:ext>
            </a:extLst>
          </p:cNvPr>
          <p:cNvSpPr txBox="1">
            <a:spLocks/>
          </p:cNvSpPr>
          <p:nvPr/>
        </p:nvSpPr>
        <p:spPr>
          <a:xfrm>
            <a:off x="6906885" y="3200184"/>
            <a:ext cx="5055430" cy="1157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 γαλλ.)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   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θέση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8A3D955-83DC-49F9-8590-AF7ECAA2B8F3}"/>
              </a:ext>
            </a:extLst>
          </p:cNvPr>
          <p:cNvSpPr/>
          <p:nvPr/>
        </p:nvSpPr>
        <p:spPr>
          <a:xfrm>
            <a:off x="6220228" y="324503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072682D3-B9D9-44B0-9E00-427D06E4D35A}"/>
              </a:ext>
            </a:extLst>
          </p:cNvPr>
          <p:cNvSpPr/>
          <p:nvPr/>
        </p:nvSpPr>
        <p:spPr>
          <a:xfrm rot="10800000">
            <a:off x="2511017" y="435748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50E95E3-D7BD-4B8C-9AC5-01F25B745DEA}"/>
              </a:ext>
            </a:extLst>
          </p:cNvPr>
          <p:cNvSpPr txBox="1">
            <a:spLocks/>
          </p:cNvSpPr>
          <p:nvPr/>
        </p:nvSpPr>
        <p:spPr>
          <a:xfrm>
            <a:off x="549444" y="4280165"/>
            <a:ext cx="2336800" cy="589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ἄνευ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EA2AE05-1B77-49CB-BDC2-B1DF240B8EE7}"/>
              </a:ext>
            </a:extLst>
          </p:cNvPr>
          <p:cNvSpPr/>
          <p:nvPr/>
        </p:nvSpPr>
        <p:spPr>
          <a:xfrm rot="10800000">
            <a:off x="2625982" y="551652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F6C7205-C31C-4220-87C5-11A905E54052}"/>
              </a:ext>
            </a:extLst>
          </p:cNvPr>
          <p:cNvSpPr txBox="1">
            <a:spLocks/>
          </p:cNvSpPr>
          <p:nvPr/>
        </p:nvSpPr>
        <p:spPr>
          <a:xfrm>
            <a:off x="437897" y="5067301"/>
            <a:ext cx="2336800" cy="89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ἵστημι, στατικός, στάση</a:t>
            </a:r>
          </a:p>
        </p:txBody>
      </p:sp>
    </p:spTree>
    <p:extLst>
      <p:ext uri="{BB962C8B-B14F-4D97-AF65-F5344CB8AC3E}">
        <p14:creationId xmlns:p14="http://schemas.microsoft.com/office/powerpoint/2010/main" val="13935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  <p:bldP spid="18" grpId="0" animBg="1"/>
      <p:bldP spid="19" grpId="0" animBg="1"/>
      <p:bldP spid="20" grpId="0" animBg="1"/>
      <p:bldP spid="4" grpId="0" animBg="1"/>
      <p:bldP spid="26" grpId="0" animBg="1"/>
      <p:bldP spid="27" grpId="0" uiExpand="1" build="p"/>
      <p:bldP spid="29" grpId="0" uiExpand="1" build="p"/>
      <p:bldP spid="30" grpId="0" uiExpand="1" build="p"/>
      <p:bldP spid="32" grpId="0" animBg="1"/>
      <p:bldP spid="33" grpId="0" animBg="1"/>
      <p:bldP spid="34" grpId="0" build="p"/>
      <p:bldP spid="25" grpId="0" animBg="1"/>
      <p:bldP spid="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4627" y="-3739223"/>
            <a:ext cx="7287945" cy="1442085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3552392" y="1343822"/>
            <a:ext cx="2136207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minister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6F4134-393F-4BAA-89A7-FA2CF5AA5465}"/>
              </a:ext>
            </a:extLst>
          </p:cNvPr>
          <p:cNvSpPr txBox="1">
            <a:spLocks/>
          </p:cNvSpPr>
          <p:nvPr/>
        </p:nvSpPr>
        <p:spPr>
          <a:xfrm>
            <a:off x="3147176" y="2359528"/>
            <a:ext cx="2825727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magistratus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0AA789-2259-4C19-BF5C-4F96632596F5}"/>
              </a:ext>
            </a:extLst>
          </p:cNvPr>
          <p:cNvSpPr txBox="1">
            <a:spLocks/>
          </p:cNvSpPr>
          <p:nvPr/>
        </p:nvSpPr>
        <p:spPr>
          <a:xfrm>
            <a:off x="3331195" y="3393939"/>
            <a:ext cx="2328260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interpres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35377DC-5914-4A17-A438-B9D8961D090F}"/>
              </a:ext>
            </a:extLst>
          </p:cNvPr>
          <p:cNvSpPr txBox="1">
            <a:spLocks/>
          </p:cNvSpPr>
          <p:nvPr/>
        </p:nvSpPr>
        <p:spPr>
          <a:xfrm>
            <a:off x="3563527" y="4443057"/>
            <a:ext cx="1930384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iudex</a:t>
            </a:r>
            <a:endParaRPr lang="en-US" sz="4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2087028-FD32-475C-8E3A-1C318B9260D2}"/>
              </a:ext>
            </a:extLst>
          </p:cNvPr>
          <p:cNvSpPr txBox="1">
            <a:spLocks/>
          </p:cNvSpPr>
          <p:nvPr/>
        </p:nvSpPr>
        <p:spPr>
          <a:xfrm>
            <a:off x="3721576" y="402492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D5D0766-AAE5-4476-AAC0-AEADD4BA39FD}"/>
              </a:ext>
            </a:extLst>
          </p:cNvPr>
          <p:cNvSpPr txBox="1">
            <a:spLocks/>
          </p:cNvSpPr>
          <p:nvPr/>
        </p:nvSpPr>
        <p:spPr>
          <a:xfrm>
            <a:off x="947755" y="440044"/>
            <a:ext cx="2090691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Ελληνικά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A257DD2-2C97-4137-8BF2-2E28AB2F1548}"/>
              </a:ext>
            </a:extLst>
          </p:cNvPr>
          <p:cNvSpPr txBox="1">
            <a:spLocks/>
          </p:cNvSpPr>
          <p:nvPr/>
        </p:nvSpPr>
        <p:spPr>
          <a:xfrm>
            <a:off x="6379734" y="415714"/>
            <a:ext cx="4590633" cy="701110"/>
          </a:xfrm>
          <a:prstGeom prst="rect">
            <a:avLst/>
          </a:prstGeom>
          <a:solidFill>
            <a:srgbClr val="990033">
              <a:alpha val="59000"/>
            </a:srgb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Λατινογενείς γλώσσες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7A16914-B777-43D6-B98B-52B2E6DC192C}"/>
              </a:ext>
            </a:extLst>
          </p:cNvPr>
          <p:cNvSpPr/>
          <p:nvPr/>
        </p:nvSpPr>
        <p:spPr>
          <a:xfrm>
            <a:off x="5951679" y="1516225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C40416A-8360-4CBA-B35C-AE2B87D116CB}"/>
              </a:ext>
            </a:extLst>
          </p:cNvPr>
          <p:cNvSpPr/>
          <p:nvPr/>
        </p:nvSpPr>
        <p:spPr>
          <a:xfrm>
            <a:off x="5985945" y="351473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AF42764-3D46-40E0-AF3E-414B93118E7D}"/>
              </a:ext>
            </a:extLst>
          </p:cNvPr>
          <p:cNvSpPr/>
          <p:nvPr/>
        </p:nvSpPr>
        <p:spPr>
          <a:xfrm rot="10800000">
            <a:off x="2265087" y="5640461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6DC3CCE-4CE3-4A56-8C76-899BED1A21D1}"/>
              </a:ext>
            </a:extLst>
          </p:cNvPr>
          <p:cNvSpPr/>
          <p:nvPr/>
        </p:nvSpPr>
        <p:spPr>
          <a:xfrm>
            <a:off x="6032853" y="457587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CC9519-D2A1-40C9-81EC-EAE24E79B04E}"/>
              </a:ext>
            </a:extLst>
          </p:cNvPr>
          <p:cNvSpPr txBox="1">
            <a:spLocks/>
          </p:cNvSpPr>
          <p:nvPr/>
        </p:nvSpPr>
        <p:spPr>
          <a:xfrm>
            <a:off x="6812843" y="4411507"/>
            <a:ext cx="5672942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judge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δικαστής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judicial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δικαστικός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9FEA071-41E7-4B66-8DC4-42658400E258}"/>
              </a:ext>
            </a:extLst>
          </p:cNvPr>
          <p:cNvSpPr txBox="1">
            <a:spLocks/>
          </p:cNvSpPr>
          <p:nvPr/>
        </p:nvSpPr>
        <p:spPr>
          <a:xfrm>
            <a:off x="6724650" y="1249491"/>
            <a:ext cx="5500339" cy="90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υπουργός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ministerial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υπουργικός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A7314DC-EBD7-4705-BA46-4C8770D67C1C}"/>
              </a:ext>
            </a:extLst>
          </p:cNvPr>
          <p:cNvSpPr txBox="1">
            <a:spLocks/>
          </p:cNvSpPr>
          <p:nvPr/>
        </p:nvSpPr>
        <p:spPr>
          <a:xfrm>
            <a:off x="6772411" y="2450051"/>
            <a:ext cx="4448315" cy="993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magister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δικαστής</a:t>
            </a:r>
            <a:endParaRPr lang="en-US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8E10D8-9370-4D5D-ABE4-B8DFC4F55861}"/>
              </a:ext>
            </a:extLst>
          </p:cNvPr>
          <p:cNvSpPr txBox="1">
            <a:spLocks/>
          </p:cNvSpPr>
          <p:nvPr/>
        </p:nvSpPr>
        <p:spPr>
          <a:xfrm>
            <a:off x="6795842" y="3308644"/>
            <a:ext cx="4832076" cy="1110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ερμηνεύω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BE7B26D-7DE8-4684-9A35-1B6BD3C8FAB2}"/>
              </a:ext>
            </a:extLst>
          </p:cNvPr>
          <p:cNvSpPr txBox="1">
            <a:spLocks/>
          </p:cNvSpPr>
          <p:nvPr/>
        </p:nvSpPr>
        <p:spPr>
          <a:xfrm>
            <a:off x="688562" y="1252888"/>
            <a:ext cx="2062959" cy="925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μινίστρος (υπουργός)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66F3C02-B8AB-4A44-9FF6-D9500400A6DC}"/>
              </a:ext>
            </a:extLst>
          </p:cNvPr>
          <p:cNvSpPr/>
          <p:nvPr/>
        </p:nvSpPr>
        <p:spPr>
          <a:xfrm rot="10800000">
            <a:off x="2643350" y="1510906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A8AC098E-C705-49CE-AB10-18E6C737F841}"/>
              </a:ext>
            </a:extLst>
          </p:cNvPr>
          <p:cNvSpPr/>
          <p:nvPr/>
        </p:nvSpPr>
        <p:spPr>
          <a:xfrm>
            <a:off x="6119431" y="2515130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E1A2113-2A8F-44FF-A370-880663DE3610}"/>
              </a:ext>
            </a:extLst>
          </p:cNvPr>
          <p:cNvSpPr txBox="1">
            <a:spLocks/>
          </p:cNvSpPr>
          <p:nvPr/>
        </p:nvSpPr>
        <p:spPr>
          <a:xfrm>
            <a:off x="3395909" y="5478890"/>
            <a:ext cx="2328260" cy="701110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outerShdw blurRad="266700" dist="139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possum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61AA43D8-A9AB-4C54-985F-1F359C452348}"/>
              </a:ext>
            </a:extLst>
          </p:cNvPr>
          <p:cNvSpPr/>
          <p:nvPr/>
        </p:nvSpPr>
        <p:spPr>
          <a:xfrm>
            <a:off x="5980766" y="5641474"/>
            <a:ext cx="676411" cy="486125"/>
          </a:xfrm>
          <a:prstGeom prst="rightArrow">
            <a:avLst/>
          </a:prstGeom>
          <a:solidFill>
            <a:srgbClr val="990033">
              <a:alpha val="59000"/>
            </a:srgbClr>
          </a:solidFill>
          <a:ln>
            <a:noFill/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F58A098-FC6B-4E87-B834-862ACD04EB88}"/>
              </a:ext>
            </a:extLst>
          </p:cNvPr>
          <p:cNvSpPr txBox="1">
            <a:spLocks/>
          </p:cNvSpPr>
          <p:nvPr/>
        </p:nvSpPr>
        <p:spPr>
          <a:xfrm>
            <a:off x="6724650" y="5447751"/>
            <a:ext cx="5782263" cy="103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(αγγλ.)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ισχυρός</a:t>
            </a:r>
            <a:endParaRPr lang="el-GR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potentially </a:t>
            </a:r>
            <a:r>
              <a:rPr lang="en-US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δυνητικά</a:t>
            </a: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l-GR" b="1" dirty="0">
              <a:solidFill>
                <a:srgbClr val="99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7B5E6EC-D854-4B73-A24A-B5296B0081FA}"/>
              </a:ext>
            </a:extLst>
          </p:cNvPr>
          <p:cNvSpPr txBox="1">
            <a:spLocks/>
          </p:cNvSpPr>
          <p:nvPr/>
        </p:nvSpPr>
        <p:spPr>
          <a:xfrm>
            <a:off x="17773" y="5597248"/>
            <a:ext cx="2453282" cy="631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δεσπότης</a:t>
            </a:r>
          </a:p>
        </p:txBody>
      </p:sp>
    </p:spTree>
    <p:extLst>
      <p:ext uri="{BB962C8B-B14F-4D97-AF65-F5344CB8AC3E}">
        <p14:creationId xmlns:p14="http://schemas.microsoft.com/office/powerpoint/2010/main" val="25230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4" grpId="0" animBg="1"/>
      <p:bldP spid="18" grpId="0" animBg="1"/>
      <p:bldP spid="19" grpId="0" animBg="1"/>
      <p:bldP spid="20" grpId="0" animBg="1"/>
      <p:bldP spid="4" grpId="0" animBg="1"/>
      <p:bldP spid="22" grpId="0" animBg="1"/>
      <p:bldP spid="24" grpId="0" animBg="1"/>
      <p:bldP spid="26" grpId="0" animBg="1"/>
      <p:bldP spid="27" grpId="0" uiExpand="1" build="p"/>
      <p:bldP spid="29" grpId="0" uiExpand="1" build="p"/>
      <p:bldP spid="30" grpId="0" uiExpand="1" build="p"/>
      <p:bldP spid="31" grpId="0" uiExpand="1" build="p"/>
      <p:bldP spid="28" grpId="0" build="p"/>
      <p:bldP spid="32" grpId="0" animBg="1"/>
      <p:bldP spid="33" grpId="0" animBg="1"/>
      <p:bldP spid="36" grpId="0" animBg="1"/>
      <p:bldP spid="37" grpId="0" animBg="1"/>
      <p:bldP spid="38" grpId="0" uiExpand="1" build="p"/>
      <p:bldP spid="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8" r="18908"/>
          <a:stretch/>
        </p:blipFill>
        <p:spPr>
          <a:xfrm>
            <a:off x="-1" y="0"/>
            <a:ext cx="5790617" cy="6858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453743" y="1090612"/>
            <a:ext cx="6738257" cy="5767388"/>
          </a:xfrm>
          <a:prstGeom prst="wedgeEllipseCallout">
            <a:avLst>
              <a:gd name="adj1" fmla="val -60157"/>
              <a:gd name="adj2" fmla="val -1166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l-GR" sz="3600" b="1" dirty="0"/>
              <a:t>Να κλίνετε στα τετράδιά σας:</a:t>
            </a:r>
          </a:p>
          <a:p>
            <a:pPr algn="ctr"/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puer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magister,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6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pulcher</a:t>
            </a:r>
            <a:endParaRPr lang="el-G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on Ουφ θα σκάσω - Αποφθέγματα">
            <a:extLst>
              <a:ext uri="{FF2B5EF4-FFF2-40B4-BE49-F238E27FC236}">
                <a16:creationId xmlns:a16="http://schemas.microsoft.com/office/drawing/2014/main" id="{56D9CA1E-BEDF-41CB-A824-2E366366C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499"/>
            <a:ext cx="12392744" cy="57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8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8824"/>
            <a:ext cx="5022917" cy="7035647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AA074D1-5F78-462B-A1A4-6A96A9307D58}"/>
              </a:ext>
            </a:extLst>
          </p:cNvPr>
          <p:cNvSpPr/>
          <p:nvPr/>
        </p:nvSpPr>
        <p:spPr>
          <a:xfrm>
            <a:off x="7326860" y="2379033"/>
            <a:ext cx="4638040" cy="4094480"/>
          </a:xfrm>
          <a:prstGeom prst="wedgeEllipseCallout">
            <a:avLst>
              <a:gd name="adj1" fmla="val -125686"/>
              <a:gd name="adj2" fmla="val 1033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Τα λέμε στο επόμενο μάθημα!</a:t>
            </a:r>
          </a:p>
        </p:txBody>
      </p:sp>
    </p:spTree>
    <p:extLst>
      <p:ext uri="{BB962C8B-B14F-4D97-AF65-F5344CB8AC3E}">
        <p14:creationId xmlns:p14="http://schemas.microsoft.com/office/powerpoint/2010/main" val="291688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EP CALM AND LOVE ♥ LATIN ♥ Poster | Marika | Keep Calm-o-Matic">
            <a:extLst>
              <a:ext uri="{FF2B5EF4-FFF2-40B4-BE49-F238E27FC236}">
                <a16:creationId xmlns:a16="http://schemas.microsoft.com/office/drawing/2014/main" id="{A78667CA-D531-4AAC-B891-F833661B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02" y="0"/>
            <a:ext cx="6322595" cy="73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Φιλοσοφικά γνωμικά-παροιμίες-φράσεις">
            <a:extLst>
              <a:ext uri="{FF2B5EF4-FFF2-40B4-BE49-F238E27FC236}">
                <a16:creationId xmlns:a16="http://schemas.microsoft.com/office/drawing/2014/main" id="{55FC3CA5-E0E7-490A-AF1E-D0A3D9773F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579914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4827B-5F29-40C1-97D9-1F05F57B6A02}"/>
              </a:ext>
            </a:extLst>
          </p:cNvPr>
          <p:cNvSpPr txBox="1"/>
          <p:nvPr/>
        </p:nvSpPr>
        <p:spPr>
          <a:xfrm>
            <a:off x="1034143" y="1001486"/>
            <a:ext cx="809897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 </a:t>
            </a:r>
            <a:r>
              <a:rPr lang="el-GR" sz="2800" dirty="0"/>
              <a:t>φτωχός εργάζεται.</a:t>
            </a:r>
          </a:p>
          <a:p>
            <a:r>
              <a:rPr lang="el-GR" sz="2800" dirty="0"/>
              <a:t>Ο πλούσιος τον εκμεταλλεύεται.</a:t>
            </a:r>
          </a:p>
          <a:p>
            <a:r>
              <a:rPr lang="el-GR" sz="2800" dirty="0"/>
              <a:t>Ο στρατιώτης προστατεύει και τους δύο.</a:t>
            </a:r>
          </a:p>
          <a:p>
            <a:r>
              <a:rPr lang="el-GR" sz="2800" dirty="0"/>
              <a:t>Ο φορολογούμενος πληρώνει και για τους τρεις.</a:t>
            </a:r>
          </a:p>
          <a:p>
            <a:r>
              <a:rPr lang="el-GR" sz="2800" dirty="0"/>
              <a:t>Ο απατεώνας εκμεταλλεύεται και τους τέσσερις.</a:t>
            </a:r>
          </a:p>
          <a:p>
            <a:r>
              <a:rPr lang="el-GR" sz="2800" dirty="0"/>
              <a:t>Ο μεθύστακας πίνει στην υγεία και των πέντε.</a:t>
            </a:r>
          </a:p>
          <a:p>
            <a:r>
              <a:rPr lang="el-GR" sz="2800" dirty="0"/>
              <a:t>Ο τραπεζίτης εξαπατάει και τους έξι.</a:t>
            </a:r>
          </a:p>
          <a:p>
            <a:r>
              <a:rPr lang="el-GR" sz="2800" dirty="0"/>
              <a:t>Ο δικηγόρος αγορεύει ξεγελώντας και τους επτά.</a:t>
            </a:r>
          </a:p>
          <a:p>
            <a:r>
              <a:rPr lang="el-GR" sz="2800" dirty="0"/>
              <a:t>Ο γιατρός σκοτώνει και τους οκτώ.</a:t>
            </a:r>
          </a:p>
          <a:p>
            <a:r>
              <a:rPr lang="el-GR" sz="2800" dirty="0"/>
              <a:t>Ο νεκροθάφτης θάβει και τους εννιά.</a:t>
            </a:r>
          </a:p>
          <a:p>
            <a:r>
              <a:rPr lang="el-GR" sz="2800" dirty="0"/>
              <a:t>Ο πολιτικός ζει εις βάρος και των δέκα.</a:t>
            </a:r>
          </a:p>
          <a:p>
            <a:endParaRPr lang="el-GR" sz="900" dirty="0"/>
          </a:p>
          <a:p>
            <a:r>
              <a:rPr lang="el-GR" sz="2800" dirty="0"/>
              <a:t>							Κικέρων</a:t>
            </a:r>
          </a:p>
          <a:p>
            <a:endParaRPr lang="el-GR" dirty="0"/>
          </a:p>
        </p:txBody>
      </p:sp>
      <p:pic>
        <p:nvPicPr>
          <p:cNvPr id="7" name="Picture 2" descr="Κικέρων: Τα 6 λάθη του ανθρώπου - Thessaloniki Arts and Culture">
            <a:extLst>
              <a:ext uri="{FF2B5EF4-FFF2-40B4-BE49-F238E27FC236}">
                <a16:creationId xmlns:a16="http://schemas.microsoft.com/office/drawing/2014/main" id="{7CDB475A-1541-48B3-BD9E-25898C612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68"/>
          <a:stretch/>
        </p:blipFill>
        <p:spPr bwMode="auto">
          <a:xfrm>
            <a:off x="8884311" y="465171"/>
            <a:ext cx="2985214" cy="40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2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SITIVE QUOTES-ΘΕΤΙΚΑ ΡΗΤΑ Archives - soulgr">
            <a:extLst>
              <a:ext uri="{FF2B5EF4-FFF2-40B4-BE49-F238E27FC236}">
                <a16:creationId xmlns:a16="http://schemas.microsoft.com/office/drawing/2014/main" id="{BD83B6DF-97DC-4F5C-9962-F2BA630DF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488703"/>
            <a:ext cx="4715556" cy="39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Φίλοι Της Τέχνης Και Της Φιλοσοφίας - Η σωστή χρήση της σιωπής είναι μια  από τις μεγαλύτερες τέχνες της συνομιλίας. Marcus Tullius Cicero | Facebook">
            <a:extLst>
              <a:ext uri="{FF2B5EF4-FFF2-40B4-BE49-F238E27FC236}">
                <a16:creationId xmlns:a16="http://schemas.microsoft.com/office/drawing/2014/main" id="{381EC48A-C2A9-45E8-8401-A786D6E4E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" t="2994" r="3989" b="11205"/>
          <a:stretch/>
        </p:blipFill>
        <p:spPr bwMode="auto">
          <a:xfrm>
            <a:off x="6934200" y="2098427"/>
            <a:ext cx="3548742" cy="39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225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3164" y="-2853271"/>
            <a:ext cx="7055118" cy="12761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407C0C-C4B9-461E-8EF3-BFA6B3B535D7}"/>
              </a:ext>
            </a:extLst>
          </p:cNvPr>
          <p:cNvSpPr txBox="1"/>
          <p:nvPr/>
        </p:nvSpPr>
        <p:spPr>
          <a:xfrm>
            <a:off x="1695103" y="525486"/>
            <a:ext cx="8010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/>
                </a:solidFill>
              </a:rPr>
              <a:t>Το απόσπασμα που ακολουθεί είναι από το λόγο του </a:t>
            </a:r>
          </a:p>
          <a:p>
            <a:pPr algn="ctr"/>
            <a:r>
              <a:rPr lang="el-GR" sz="2400" dirty="0">
                <a:solidFill>
                  <a:schemeClr val="bg1"/>
                </a:solidFill>
              </a:rPr>
              <a:t>«</a:t>
            </a:r>
            <a:r>
              <a:rPr lang="el-GR" sz="2400" b="1" dirty="0">
                <a:solidFill>
                  <a:srgbClr val="0070C0"/>
                </a:solidFill>
                <a:latin typeface="Baston" panose="00000500000000000000" pitchFamily="50" charset="-95"/>
              </a:rPr>
              <a:t>Pro Cluentio</a:t>
            </a:r>
            <a:r>
              <a:rPr lang="el-GR" sz="2400" dirty="0">
                <a:solidFill>
                  <a:schemeClr val="bg1"/>
                </a:solidFill>
              </a:rPr>
              <a:t>», που τον έγραψε το </a:t>
            </a:r>
            <a:r>
              <a:rPr lang="el-GR" sz="2400" dirty="0">
                <a:solidFill>
                  <a:srgbClr val="0070C0"/>
                </a:solidFill>
                <a:latin typeface="Baston" panose="00000500000000000000" pitchFamily="50" charset="-95"/>
              </a:rPr>
              <a:t>66 π.Χ.</a:t>
            </a:r>
          </a:p>
        </p:txBody>
      </p:sp>
      <p:pic>
        <p:nvPicPr>
          <p:cNvPr id="3074" name="Picture 2" descr="Κικέρων \Ρώμη | Science Wiki | Fandom">
            <a:extLst>
              <a:ext uri="{FF2B5EF4-FFF2-40B4-BE49-F238E27FC236}">
                <a16:creationId xmlns:a16="http://schemas.microsoft.com/office/drawing/2014/main" id="{F324639C-80FB-4B79-9FA1-8DD3493A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84" y="1608114"/>
            <a:ext cx="6927678" cy="4764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0556" y="-2405175"/>
            <a:ext cx="6030686" cy="12560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942"/>
            <a:ext cx="10515600" cy="876198"/>
          </a:xfrm>
        </p:spPr>
        <p:txBody>
          <a:bodyPr>
            <a:normAutofit/>
          </a:bodyPr>
          <a:lstStyle/>
          <a:p>
            <a:pPr algn="ctr"/>
            <a:r>
              <a:rPr lang="el-GR" u="sng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Τώρα</a:t>
            </a:r>
            <a:r>
              <a:rPr lang="el-GR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</a:t>
            </a:r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</a:t>
            </a:r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sym typeface="Wingdings" panose="05000000000000000000" pitchFamily="2" charset="2"/>
              </a:rPr>
              <a:t>παμε στο κειμενο!</a:t>
            </a:r>
            <a:endParaRPr lang="el-GR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05" y="1485901"/>
            <a:ext cx="9063789" cy="48939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err="1">
                <a:solidFill>
                  <a:schemeClr val="bg1"/>
                </a:solidFill>
              </a:rPr>
              <a:t>eā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civitāte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quam</a:t>
            </a:r>
            <a:r>
              <a:rPr lang="en-US" dirty="0">
                <a:solidFill>
                  <a:schemeClr val="bg1"/>
                </a:solidFill>
              </a:rPr>
              <a:t> leges continent, </a:t>
            </a:r>
            <a:r>
              <a:rPr lang="en-US" dirty="0" err="1">
                <a:solidFill>
                  <a:schemeClr val="bg1"/>
                </a:solidFill>
              </a:rPr>
              <a:t>boni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viri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libenter</a:t>
            </a:r>
            <a:r>
              <a:rPr lang="en-US" dirty="0">
                <a:solidFill>
                  <a:schemeClr val="bg1"/>
                </a:solidFill>
              </a:rPr>
              <a:t> leges servant. Lex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fundamentum </a:t>
            </a:r>
            <a:r>
              <a:rPr lang="en-US" dirty="0" err="1">
                <a:solidFill>
                  <a:schemeClr val="bg1"/>
                </a:solidFill>
              </a:rPr>
              <a:t>libertātis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fons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aequitātis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Mens</a:t>
            </a:r>
            <a:r>
              <a:rPr lang="en-US" dirty="0">
                <a:solidFill>
                  <a:schemeClr val="bg1"/>
                </a:solidFill>
              </a:rPr>
              <a:t> et animus et </a:t>
            </a:r>
            <a:r>
              <a:rPr lang="en-US" dirty="0" err="1">
                <a:solidFill>
                  <a:schemeClr val="bg1"/>
                </a:solidFill>
              </a:rPr>
              <a:t>consilium</a:t>
            </a:r>
            <a:r>
              <a:rPr lang="en-US" dirty="0">
                <a:solidFill>
                  <a:schemeClr val="bg1"/>
                </a:solidFill>
              </a:rPr>
              <a:t> et sententia </a:t>
            </a:r>
            <a:r>
              <a:rPr lang="en-US" dirty="0" err="1">
                <a:solidFill>
                  <a:schemeClr val="bg1"/>
                </a:solidFill>
              </a:rPr>
              <a:t>civitātis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posita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in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legibus</a:t>
            </a:r>
            <a:r>
              <a:rPr lang="en-US" dirty="0">
                <a:solidFill>
                  <a:schemeClr val="bg1"/>
                </a:solidFill>
              </a:rPr>
              <a:t>. Ut corpora nostra sine </a:t>
            </a:r>
            <a:r>
              <a:rPr lang="en-US" dirty="0" err="1">
                <a:solidFill>
                  <a:schemeClr val="bg1"/>
                </a:solidFill>
              </a:rPr>
              <a:t>mente</a:t>
            </a:r>
            <a:r>
              <a:rPr lang="en-US" dirty="0">
                <a:solidFill>
                  <a:schemeClr val="bg1"/>
                </a:solidFill>
              </a:rPr>
              <a:t>, sic civitas sine </a:t>
            </a:r>
            <a:r>
              <a:rPr lang="en-US" dirty="0" err="1">
                <a:solidFill>
                  <a:schemeClr val="bg1"/>
                </a:solidFill>
              </a:rPr>
              <a:t>lege</a:t>
            </a:r>
            <a:r>
              <a:rPr lang="en-US" dirty="0">
                <a:solidFill>
                  <a:schemeClr val="bg1"/>
                </a:solidFill>
              </a:rPr>
              <a:t> non stat.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Legum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ministri</a:t>
            </a:r>
            <a:r>
              <a:rPr lang="en-US" dirty="0">
                <a:solidFill>
                  <a:schemeClr val="bg1"/>
                </a:solidFill>
              </a:rPr>
              <a:t> sunt </a:t>
            </a:r>
            <a:r>
              <a:rPr lang="en-US" dirty="0" err="1">
                <a:solidFill>
                  <a:schemeClr val="bg1"/>
                </a:solidFill>
              </a:rPr>
              <a:t>magistrātus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legum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interpretes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iudices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legum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denique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omnes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sumus</a:t>
            </a:r>
            <a:r>
              <a:rPr lang="en-US" dirty="0">
                <a:solidFill>
                  <a:schemeClr val="bg1"/>
                </a:solidFill>
              </a:rPr>
              <a:t>: sic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liberi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possumus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0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4988" y="-2789575"/>
            <a:ext cx="6981827" cy="125609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461" y="133350"/>
            <a:ext cx="9199078" cy="671448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80000"/>
              </a:lnSpc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In </a:t>
            </a:r>
            <a:r>
              <a:rPr lang="en-US" sz="3600" dirty="0" err="1">
                <a:solidFill>
                  <a:schemeClr val="bg1"/>
                </a:solidFill>
              </a:rPr>
              <a:t>eā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civitāte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quam</a:t>
            </a:r>
            <a:r>
              <a:rPr lang="en-US" sz="3600" dirty="0">
                <a:solidFill>
                  <a:schemeClr val="bg1"/>
                </a:solidFill>
              </a:rPr>
              <a:t> leges </a:t>
            </a:r>
            <a:r>
              <a:rPr lang="en-US" sz="3600" b="1" dirty="0">
                <a:solidFill>
                  <a:srgbClr val="990033"/>
                </a:solidFill>
              </a:rPr>
              <a:t>continent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boni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viri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libenter</a:t>
            </a:r>
            <a:r>
              <a:rPr lang="en-US" sz="3600" dirty="0">
                <a:solidFill>
                  <a:schemeClr val="bg1"/>
                </a:solidFill>
              </a:rPr>
              <a:t> leges </a:t>
            </a:r>
            <a:r>
              <a:rPr lang="en-US" sz="3600" b="1" dirty="0">
                <a:solidFill>
                  <a:srgbClr val="990033"/>
                </a:solidFill>
              </a:rPr>
              <a:t>servant</a:t>
            </a:r>
            <a:r>
              <a:rPr lang="en-US" sz="3600" dirty="0">
                <a:solidFill>
                  <a:schemeClr val="bg1"/>
                </a:solidFill>
              </a:rPr>
              <a:t>. Lex </a:t>
            </a:r>
            <a:r>
              <a:rPr lang="en-US" sz="3600" dirty="0" err="1">
                <a:solidFill>
                  <a:schemeClr val="bg1"/>
                </a:solidFill>
              </a:rPr>
              <a:t>enim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est</a:t>
            </a:r>
            <a:r>
              <a:rPr lang="en-US" sz="3600" dirty="0">
                <a:solidFill>
                  <a:schemeClr val="bg1"/>
                </a:solidFill>
              </a:rPr>
              <a:t> fundamentum </a:t>
            </a:r>
            <a:r>
              <a:rPr lang="en-US" sz="3600" dirty="0" err="1">
                <a:solidFill>
                  <a:schemeClr val="bg1"/>
                </a:solidFill>
              </a:rPr>
              <a:t>libertātis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fons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aequitātis</a:t>
            </a:r>
            <a:r>
              <a:rPr lang="en-US" sz="3600" dirty="0">
                <a:solidFill>
                  <a:schemeClr val="bg1"/>
                </a:solidFill>
              </a:rPr>
              <a:t>. </a:t>
            </a:r>
            <a:r>
              <a:rPr lang="en-US" sz="3600" dirty="0" err="1">
                <a:solidFill>
                  <a:schemeClr val="bg1"/>
                </a:solidFill>
              </a:rPr>
              <a:t>Mens</a:t>
            </a:r>
            <a:r>
              <a:rPr lang="en-US" sz="3600" dirty="0">
                <a:solidFill>
                  <a:schemeClr val="bg1"/>
                </a:solidFill>
              </a:rPr>
              <a:t> et animus et </a:t>
            </a:r>
            <a:r>
              <a:rPr lang="en-US" sz="3600" dirty="0" err="1">
                <a:solidFill>
                  <a:schemeClr val="bg1"/>
                </a:solidFill>
              </a:rPr>
              <a:t>consilium</a:t>
            </a:r>
            <a:r>
              <a:rPr lang="en-US" sz="3600" dirty="0">
                <a:solidFill>
                  <a:schemeClr val="bg1"/>
                </a:solidFill>
              </a:rPr>
              <a:t> et sententia </a:t>
            </a:r>
            <a:r>
              <a:rPr lang="en-US" sz="3600" dirty="0" err="1">
                <a:solidFill>
                  <a:schemeClr val="bg1"/>
                </a:solidFill>
              </a:rPr>
              <a:t>civitātis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posita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est</a:t>
            </a:r>
            <a:r>
              <a:rPr lang="en-US" sz="3600" dirty="0">
                <a:solidFill>
                  <a:schemeClr val="bg1"/>
                </a:solidFill>
              </a:rPr>
              <a:t> in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legibus</a:t>
            </a:r>
            <a:r>
              <a:rPr lang="en-US" sz="3600" dirty="0">
                <a:solidFill>
                  <a:schemeClr val="bg1"/>
                </a:solidFill>
              </a:rPr>
              <a:t>. Ut corpora nostra sine </a:t>
            </a:r>
            <a:r>
              <a:rPr lang="en-US" sz="3600" dirty="0" err="1">
                <a:solidFill>
                  <a:schemeClr val="bg1"/>
                </a:solidFill>
              </a:rPr>
              <a:t>mente</a:t>
            </a:r>
            <a:r>
              <a:rPr lang="en-US" sz="3600" dirty="0">
                <a:solidFill>
                  <a:schemeClr val="bg1"/>
                </a:solidFill>
              </a:rPr>
              <a:t>, sic civitas sine </a:t>
            </a:r>
            <a:r>
              <a:rPr lang="en-US" sz="3600" dirty="0" err="1">
                <a:solidFill>
                  <a:schemeClr val="bg1"/>
                </a:solidFill>
              </a:rPr>
              <a:t>lege</a:t>
            </a:r>
            <a:r>
              <a:rPr lang="en-US" sz="3600" dirty="0">
                <a:solidFill>
                  <a:schemeClr val="bg1"/>
                </a:solidFill>
              </a:rPr>
              <a:t> non </a:t>
            </a:r>
            <a:r>
              <a:rPr lang="en-US" sz="3600" b="1" dirty="0">
                <a:solidFill>
                  <a:srgbClr val="990033"/>
                </a:solidFill>
              </a:rPr>
              <a:t>stat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Legum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ministri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990033"/>
                </a:solidFill>
              </a:rPr>
              <a:t>sunt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magistrātus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legum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interpretes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iudices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dirty="0" err="1">
                <a:solidFill>
                  <a:schemeClr val="bg1"/>
                </a:solidFill>
              </a:rPr>
              <a:t>legum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denique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omnes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servi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sumus</a:t>
            </a:r>
            <a:r>
              <a:rPr lang="en-US" sz="3600" dirty="0">
                <a:solidFill>
                  <a:schemeClr val="bg1"/>
                </a:solidFill>
              </a:rPr>
              <a:t>: sic </a:t>
            </a:r>
            <a:r>
              <a:rPr lang="en-US" sz="3600" dirty="0" err="1">
                <a:solidFill>
                  <a:schemeClr val="bg1"/>
                </a:solidFill>
              </a:rPr>
              <a:t>enim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liberi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esse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rgbClr val="990033"/>
                </a:solidFill>
              </a:rPr>
              <a:t>possumus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l-G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5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D55175-D58C-4C19-ADDC-7691E3D4C1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52327" y="-2950447"/>
            <a:ext cx="6687346" cy="12588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1FCC84-1B80-4A44-A7C2-051D139C5AFF}"/>
              </a:ext>
            </a:extLst>
          </p:cNvPr>
          <p:cNvSpPr txBox="1"/>
          <p:nvPr/>
        </p:nvSpPr>
        <p:spPr>
          <a:xfrm>
            <a:off x="1757048" y="2191521"/>
            <a:ext cx="4511673" cy="4401205"/>
          </a:xfrm>
          <a:prstGeom prst="rect">
            <a:avLst/>
          </a:prstGeom>
          <a:noFill/>
          <a:ln>
            <a:noFill/>
          </a:ln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l-GR" sz="1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990033"/>
                </a:solidFill>
              </a:rPr>
              <a:t>Κόκκινο</a:t>
            </a:r>
            <a:r>
              <a:rPr lang="el-GR" sz="3200" dirty="0">
                <a:solidFill>
                  <a:schemeClr val="bg1"/>
                </a:solidFill>
              </a:rPr>
              <a:t>: Ουσιαστικά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3">
                    <a:lumMod val="50000"/>
                  </a:schemeClr>
                </a:solidFill>
              </a:rPr>
              <a:t>Πράσινο</a:t>
            </a:r>
            <a:r>
              <a:rPr lang="el-GR" sz="3200" dirty="0">
                <a:solidFill>
                  <a:schemeClr val="bg1"/>
                </a:solidFill>
              </a:rPr>
              <a:t>: Επίθετα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002060"/>
                </a:solidFill>
              </a:rPr>
              <a:t>Μπλε</a:t>
            </a:r>
            <a:r>
              <a:rPr lang="el-GR" sz="3200" dirty="0">
                <a:solidFill>
                  <a:schemeClr val="bg1"/>
                </a:solidFill>
              </a:rPr>
              <a:t>: Ρήματα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rgbClr val="FF6600"/>
                </a:solidFill>
              </a:rPr>
              <a:t>Πορτοκαλί</a:t>
            </a:r>
            <a:r>
              <a:rPr lang="el-GR" sz="3200" dirty="0">
                <a:solidFill>
                  <a:schemeClr val="bg1"/>
                </a:solidFill>
              </a:rPr>
              <a:t>: Προθέσεις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7C617-DDBF-4C05-A000-EA4031C9B31F}"/>
              </a:ext>
            </a:extLst>
          </p:cNvPr>
          <p:cNvSpPr txBox="1"/>
          <p:nvPr/>
        </p:nvSpPr>
        <p:spPr>
          <a:xfrm>
            <a:off x="6345869" y="2544444"/>
            <a:ext cx="4267833" cy="3046988"/>
          </a:xfrm>
          <a:prstGeom prst="rect">
            <a:avLst/>
          </a:prstGeom>
          <a:noFill/>
          <a:ln>
            <a:noFill/>
          </a:ln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7030A0"/>
                </a:solidFill>
              </a:rPr>
              <a:t>Μωβ</a:t>
            </a:r>
            <a:r>
              <a:rPr lang="el-GR" sz="3200" dirty="0">
                <a:solidFill>
                  <a:schemeClr val="bg1"/>
                </a:solidFill>
              </a:rPr>
              <a:t>: Σύνδεσμοι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1">
                    <a:lumMod val="75000"/>
                  </a:schemeClr>
                </a:solidFill>
              </a:rPr>
              <a:t>Φούξια</a:t>
            </a:r>
            <a:r>
              <a:rPr lang="el-GR" sz="3200" dirty="0">
                <a:solidFill>
                  <a:schemeClr val="bg1"/>
                </a:solidFill>
              </a:rPr>
              <a:t>: Επιρρήματα</a:t>
            </a:r>
          </a:p>
          <a:p>
            <a:endParaRPr lang="el-GR" sz="3200" dirty="0">
              <a:solidFill>
                <a:schemeClr val="bg1"/>
              </a:solidFill>
            </a:endParaRPr>
          </a:p>
          <a:p>
            <a:r>
              <a:rPr lang="el-GR" sz="3200" b="1" dirty="0">
                <a:solidFill>
                  <a:schemeClr val="accent4">
                    <a:lumMod val="50000"/>
                  </a:schemeClr>
                </a:solidFill>
              </a:rPr>
              <a:t>Καφέ: </a:t>
            </a:r>
            <a:r>
              <a:rPr lang="el-GR" sz="3200" dirty="0">
                <a:solidFill>
                  <a:schemeClr val="bg1"/>
                </a:solidFill>
              </a:rPr>
              <a:t>Αντωνυμίες</a:t>
            </a:r>
          </a:p>
          <a:p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B20108-604E-4399-95CE-33C5AC8A2233}"/>
              </a:ext>
            </a:extLst>
          </p:cNvPr>
          <p:cNvSpPr txBox="1">
            <a:spLocks/>
          </p:cNvSpPr>
          <p:nvPr/>
        </p:nvSpPr>
        <p:spPr>
          <a:xfrm>
            <a:off x="756920" y="352922"/>
            <a:ext cx="10515600" cy="1838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800" b="1" dirty="0">
                <a:solidFill>
                  <a:srgbClr val="C00000"/>
                </a:solidFill>
                <a:latin typeface="Baston" panose="00000500000000000000" pitchFamily="50" charset="-95"/>
              </a:rPr>
              <a:t>Χ</a:t>
            </a:r>
            <a:r>
              <a:rPr lang="el-GR" sz="4800" b="1" dirty="0">
                <a:solidFill>
                  <a:schemeClr val="tx2">
                    <a:lumMod val="10000"/>
                  </a:schemeClr>
                </a:solidFill>
                <a:latin typeface="Baston" panose="00000500000000000000" pitchFamily="50" charset="-95"/>
              </a:rPr>
              <a:t>ρ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latin typeface="Baston" panose="00000500000000000000" pitchFamily="50" charset="-95"/>
              </a:rPr>
              <a:t>ω</a:t>
            </a:r>
            <a:r>
              <a:rPr lang="el-GR" sz="4800" b="1" dirty="0">
                <a:solidFill>
                  <a:srgbClr val="002060"/>
                </a:solidFill>
                <a:latin typeface="Baston" panose="00000500000000000000" pitchFamily="50" charset="-95"/>
              </a:rPr>
              <a:t>μ</a:t>
            </a:r>
            <a:r>
              <a:rPr lang="el-GR" sz="4800" b="1" dirty="0">
                <a:solidFill>
                  <a:schemeClr val="tx2">
                    <a:lumMod val="25000"/>
                  </a:schemeClr>
                </a:solidFill>
                <a:latin typeface="Baston" panose="00000500000000000000" pitchFamily="50" charset="-95"/>
              </a:rPr>
              <a:t>α</a:t>
            </a:r>
            <a:r>
              <a:rPr lang="el-GR" sz="4800" b="1" dirty="0">
                <a:solidFill>
                  <a:srgbClr val="7030A0"/>
                </a:solidFill>
                <a:latin typeface="Baston" panose="00000500000000000000" pitchFamily="50" charset="-95"/>
              </a:rPr>
              <a:t>τ</a:t>
            </a:r>
            <a:r>
              <a:rPr lang="el-GR" sz="4800" b="1" dirty="0">
                <a:solidFill>
                  <a:schemeClr val="accent1">
                    <a:lumMod val="75000"/>
                  </a:schemeClr>
                </a:solidFill>
                <a:latin typeface="Baston" panose="00000500000000000000" pitchFamily="50" charset="-95"/>
              </a:rPr>
              <a:t>ι</a:t>
            </a:r>
            <a:r>
              <a:rPr lang="el-GR" sz="4800" b="1" dirty="0">
                <a:solidFill>
                  <a:srgbClr val="FF6600"/>
                </a:solidFill>
                <a:latin typeface="Baston" panose="00000500000000000000" pitchFamily="50" charset="-95"/>
              </a:rPr>
              <a:t>κ</a:t>
            </a:r>
            <a:r>
              <a:rPr lang="el-GR" sz="4800" b="1" dirty="0">
                <a:solidFill>
                  <a:schemeClr val="tx2">
                    <a:lumMod val="50000"/>
                  </a:schemeClr>
                </a:solidFill>
                <a:latin typeface="Baston" panose="00000500000000000000" pitchFamily="50" charset="-95"/>
              </a:rPr>
              <a:t>ο</a:t>
            </a:r>
            <a:r>
              <a:rPr lang="el-GR" sz="4800" b="1" dirty="0">
                <a:solidFill>
                  <a:schemeClr val="accent4">
                    <a:lumMod val="50000"/>
                  </a:schemeClr>
                </a:solidFill>
                <a:latin typeface="Baston" panose="00000500000000000000" pitchFamily="50" charset="-95"/>
              </a:rPr>
              <a:t>σ</a:t>
            </a:r>
            <a:r>
              <a:rPr lang="el-G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ton" panose="00000500000000000000" pitchFamily="50" charset="-95"/>
              </a:rPr>
              <a:t> </a:t>
            </a:r>
          </a:p>
          <a:p>
            <a:pPr algn="ctr"/>
            <a:r>
              <a:rPr lang="el-GR" sz="3600" b="1" dirty="0">
                <a:solidFill>
                  <a:schemeClr val="bg2"/>
                </a:solidFill>
                <a:latin typeface="Baston" panose="00000500000000000000" pitchFamily="50" charset="-95"/>
              </a:rPr>
              <a:t>Κωδικασ λεξιλογιου</a:t>
            </a:r>
          </a:p>
        </p:txBody>
      </p:sp>
    </p:spTree>
    <p:extLst>
      <p:ext uri="{BB962C8B-B14F-4D97-AF65-F5344CB8AC3E}">
        <p14:creationId xmlns:p14="http://schemas.microsoft.com/office/powerpoint/2010/main" val="119969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</TotalTime>
  <Words>1449</Words>
  <Application>Microsoft Office PowerPoint</Application>
  <PresentationFormat>Widescreen</PresentationFormat>
  <Paragraphs>336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Baston</vt:lpstr>
      <vt:lpstr>Calibri</vt:lpstr>
      <vt:lpstr>Comic Sans MS</vt:lpstr>
      <vt:lpstr>Lucida Sans Unicode</vt:lpstr>
      <vt:lpstr>Source Sans Pro</vt:lpstr>
      <vt:lpstr>Times New Roman</vt:lpstr>
      <vt:lpstr>FunkyShapesDarkVTI</vt:lpstr>
      <vt:lpstr>LECTIO SEXTA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Τώρα      παμε στο κειμενο!</vt:lpstr>
      <vt:lpstr>PowerPoint Presentation</vt:lpstr>
      <vt:lpstr>PowerPoint Presentation</vt:lpstr>
      <vt:lpstr>Λεξιλόγιο</vt:lpstr>
      <vt:lpstr>PowerPoint Presentation</vt:lpstr>
      <vt:lpstr>PowerPoint Presentation</vt:lpstr>
      <vt:lpstr>      Κείμενο           Μετάφραση</vt:lpstr>
      <vt:lpstr>PowerPoint Presentation</vt:lpstr>
      <vt:lpstr>PowerPoint Presentation</vt:lpstr>
      <vt:lpstr>Με μια ματιά τα ΟΥΣΙΑΣΤΙΚΑ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ετυμολογια</vt:lpstr>
      <vt:lpstr>      ετυμολογια</vt:lpstr>
      <vt:lpstr>      ετυμολογια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 I</dc:title>
  <dc:creator>USER</dc:creator>
  <cp:lastModifiedBy>Flora</cp:lastModifiedBy>
  <cp:revision>239</cp:revision>
  <dcterms:created xsi:type="dcterms:W3CDTF">2021-10-03T22:55:57Z</dcterms:created>
  <dcterms:modified xsi:type="dcterms:W3CDTF">2022-06-05T17:09:49Z</dcterms:modified>
</cp:coreProperties>
</file>