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309" r:id="rId3"/>
    <p:sldId id="321" r:id="rId4"/>
    <p:sldId id="282" r:id="rId5"/>
    <p:sldId id="301" r:id="rId6"/>
    <p:sldId id="323" r:id="rId7"/>
    <p:sldId id="322" r:id="rId8"/>
    <p:sldId id="257" r:id="rId9"/>
    <p:sldId id="289" r:id="rId10"/>
    <p:sldId id="258" r:id="rId11"/>
    <p:sldId id="300" r:id="rId12"/>
    <p:sldId id="281" r:id="rId13"/>
    <p:sldId id="261" r:id="rId14"/>
    <p:sldId id="269" r:id="rId15"/>
    <p:sldId id="270" r:id="rId16"/>
    <p:sldId id="292" r:id="rId17"/>
    <p:sldId id="324" r:id="rId18"/>
    <p:sldId id="262" r:id="rId19"/>
    <p:sldId id="274" r:id="rId20"/>
    <p:sldId id="264" r:id="rId21"/>
    <p:sldId id="306" r:id="rId22"/>
    <p:sldId id="325" r:id="rId23"/>
    <p:sldId id="320" r:id="rId24"/>
    <p:sldId id="327" r:id="rId25"/>
    <p:sldId id="328" r:id="rId26"/>
    <p:sldId id="326" r:id="rId27"/>
    <p:sldId id="271" r:id="rId28"/>
    <p:sldId id="329" r:id="rId29"/>
    <p:sldId id="280" r:id="rId30"/>
    <p:sldId id="294" r:id="rId31"/>
    <p:sldId id="296" r:id="rId32"/>
    <p:sldId id="302" r:id="rId33"/>
    <p:sldId id="303" r:id="rId34"/>
    <p:sldId id="278" r:id="rId35"/>
    <p:sldId id="330" r:id="rId36"/>
    <p:sldId id="263" r:id="rId37"/>
    <p:sldId id="279"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CDC8"/>
    <a:srgbClr val="66FFFF"/>
    <a:srgbClr val="FFE9A3"/>
    <a:srgbClr val="FFB9FF"/>
    <a:srgbClr val="FF6600"/>
    <a:srgbClr val="A9FF53"/>
    <a:srgbClr val="FFFF66"/>
    <a:srgbClr val="FFA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1/20/2024</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5022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1/20/2024</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5295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1/20/2024</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859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1/20/2024</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4736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1/20/2024</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768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1/20/2024</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8479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1/20/2024</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6887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1/20/2024</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2021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1/20/2024</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4345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1/20/2024</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6429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1/20/2024</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7075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1/20/2024</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5939987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tx1"/>
          </a:solidFill>
        </p:grpSpPr>
        <p:sp>
          <p:nvSpPr>
            <p:cNvPr id="31" name="Freeform: Shape 3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4"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tx1"/>
          </a:solidFill>
        </p:grpSpPr>
        <p:sp>
          <p:nvSpPr>
            <p:cNvPr id="35" name="Freeform: Shape 34">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204" name="Title 1">
            <a:extLst>
              <a:ext uri="{FF2B5EF4-FFF2-40B4-BE49-F238E27FC236}">
                <a16:creationId xmlns:a16="http://schemas.microsoft.com/office/drawing/2014/main" id="{C5DB6681-2D33-4424-A63F-21A3367A5395}"/>
              </a:ext>
            </a:extLst>
          </p:cNvPr>
          <p:cNvSpPr txBox="1">
            <a:spLocks/>
          </p:cNvSpPr>
          <p:nvPr/>
        </p:nvSpPr>
        <p:spPr>
          <a:xfrm>
            <a:off x="142241" y="3963813"/>
            <a:ext cx="6326044" cy="2416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spc="1500" baseline="0">
                <a:solidFill>
                  <a:schemeClr val="tx1"/>
                </a:solidFill>
                <a:latin typeface="+mj-lt"/>
                <a:ea typeface="Source Sans Pro SemiBold" panose="020B0603030403020204" pitchFamily="34" charset="0"/>
                <a:cs typeface="+mj-cs"/>
              </a:defRPr>
            </a:lvl1pPr>
          </a:lstStyle>
          <a:p>
            <a:r>
              <a:rPr lang="el-GR" sz="3600" spc="600" dirty="0">
                <a:solidFill>
                  <a:srgbClr val="FFCD2F"/>
                </a:solidFill>
                <a:latin typeface="Baston" panose="00000500000000000000" pitchFamily="50" charset="-95"/>
              </a:rPr>
              <a:t>ΟΤΑΝ ΒΓΕΙΣ </a:t>
            </a:r>
            <a:endParaRPr lang="en-US" sz="3600" spc="600" dirty="0">
              <a:solidFill>
                <a:srgbClr val="FFCD2F"/>
              </a:solidFill>
              <a:latin typeface="Baston" panose="00000500000000000000" pitchFamily="50" charset="-95"/>
            </a:endParaRPr>
          </a:p>
          <a:p>
            <a:r>
              <a:rPr lang="el-GR" sz="3600" spc="600" dirty="0">
                <a:solidFill>
                  <a:srgbClr val="FFCD2F"/>
                </a:solidFill>
                <a:latin typeface="Baston" panose="00000500000000000000" pitchFamily="50" charset="-95"/>
              </a:rPr>
              <a:t>ΣΤΟ ΚΥΝΗΓΙ</a:t>
            </a:r>
          </a:p>
          <a:p>
            <a:r>
              <a:rPr lang="el-GR" sz="3600" spc="600" dirty="0">
                <a:solidFill>
                  <a:srgbClr val="FFCD2F"/>
                </a:solidFill>
                <a:latin typeface="Baston" panose="00000500000000000000" pitchFamily="50" charset="-95"/>
              </a:rPr>
              <a:t>ΠΑΡΕ ΜΑΖΙ ΣΟΥ ΜΟΛΥΒΙ ΚΑΙ ΧΑΡΤΙ</a:t>
            </a:r>
          </a:p>
        </p:txBody>
      </p:sp>
      <p:cxnSp>
        <p:nvCxnSpPr>
          <p:cNvPr id="5" name="Straight Connector 4">
            <a:extLst>
              <a:ext uri="{FF2B5EF4-FFF2-40B4-BE49-F238E27FC236}">
                <a16:creationId xmlns:a16="http://schemas.microsoft.com/office/drawing/2014/main" id="{F1CE9713-44AF-4E9C-89D1-25B1EF4739F0}"/>
              </a:ext>
            </a:extLst>
          </p:cNvPr>
          <p:cNvCxnSpPr>
            <a:cxnSpLocks/>
          </p:cNvCxnSpPr>
          <p:nvPr/>
        </p:nvCxnSpPr>
        <p:spPr>
          <a:xfrm>
            <a:off x="0" y="1317815"/>
            <a:ext cx="12192000" cy="1482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807662-8A61-4611-9BAF-7A2F1AEE2873}"/>
              </a:ext>
            </a:extLst>
          </p:cNvPr>
          <p:cNvSpPr>
            <a:spLocks noGrp="1"/>
          </p:cNvSpPr>
          <p:nvPr>
            <p:ph type="ctrTitle"/>
          </p:nvPr>
        </p:nvSpPr>
        <p:spPr>
          <a:xfrm>
            <a:off x="405475" y="184774"/>
            <a:ext cx="9666276" cy="924129"/>
          </a:xfrm>
        </p:spPr>
        <p:txBody>
          <a:bodyPr>
            <a:normAutofit/>
          </a:bodyPr>
          <a:lstStyle/>
          <a:p>
            <a:pPr algn="l"/>
            <a:r>
              <a:rPr lang="en-US" sz="4800" dirty="0">
                <a:solidFill>
                  <a:schemeClr val="accent2">
                    <a:lumMod val="75000"/>
                  </a:schemeClr>
                </a:solidFill>
                <a:effectLst>
                  <a:outerShdw blurRad="38100" dist="38100" dir="2700000" algn="tl">
                    <a:srgbClr val="000000">
                      <a:alpha val="43137"/>
                    </a:srgbClr>
                  </a:outerShdw>
                </a:effectLst>
                <a:latin typeface="Baston" panose="00000500000000000000" pitchFamily="50" charset="-95"/>
              </a:rPr>
              <a:t>LECTIO OCTAVA</a:t>
            </a:r>
            <a:endParaRPr lang="el-GR" sz="4800" dirty="0">
              <a:solidFill>
                <a:schemeClr val="accent2">
                  <a:lumMod val="75000"/>
                </a:schemeClr>
              </a:solidFill>
              <a:effectLst>
                <a:outerShdw blurRad="38100" dist="38100" dir="2700000" algn="tl">
                  <a:srgbClr val="000000">
                    <a:alpha val="43137"/>
                  </a:srgbClr>
                </a:outerShdw>
              </a:effectLst>
              <a:latin typeface="Baston" panose="00000500000000000000" pitchFamily="50" charset="-95"/>
            </a:endParaRPr>
          </a:p>
        </p:txBody>
      </p:sp>
      <p:pic>
        <p:nvPicPr>
          <p:cNvPr id="17" name="Picture 2">
            <a:extLst>
              <a:ext uri="{FF2B5EF4-FFF2-40B4-BE49-F238E27FC236}">
                <a16:creationId xmlns:a16="http://schemas.microsoft.com/office/drawing/2014/main" id="{6BC0B506-59CD-4154-B6B5-10D15FFD67D6}"/>
              </a:ext>
            </a:extLst>
          </p:cNvPr>
          <p:cNvPicPr>
            <a:picLocks noChangeAspect="1"/>
          </p:cNvPicPr>
          <p:nvPr/>
        </p:nvPicPr>
        <p:blipFill rotWithShape="1">
          <a:blip r:embed="rId2"/>
          <a:srcRect l="14750" r="14748" b="-2"/>
          <a:stretch/>
        </p:blipFill>
        <p:spPr>
          <a:xfrm>
            <a:off x="6389203" y="1397237"/>
            <a:ext cx="5148454" cy="5133152"/>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1" name="Oval 10">
            <a:extLst>
              <a:ext uri="{FF2B5EF4-FFF2-40B4-BE49-F238E27FC236}">
                <a16:creationId xmlns:a16="http://schemas.microsoft.com/office/drawing/2014/main" id="{04D11EDC-9653-46A4-BF92-C0EBFF6D171A}"/>
              </a:ext>
            </a:extLst>
          </p:cNvPr>
          <p:cNvSpPr/>
          <p:nvPr/>
        </p:nvSpPr>
        <p:spPr>
          <a:xfrm>
            <a:off x="10129507" y="44460"/>
            <a:ext cx="1158819" cy="1238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 name="Title 1">
            <a:extLst>
              <a:ext uri="{FF2B5EF4-FFF2-40B4-BE49-F238E27FC236}">
                <a16:creationId xmlns:a16="http://schemas.microsoft.com/office/drawing/2014/main" id="{CC82384B-D99D-495B-B87E-A398F972839B}"/>
              </a:ext>
            </a:extLst>
          </p:cNvPr>
          <p:cNvSpPr txBox="1">
            <a:spLocks/>
          </p:cNvSpPr>
          <p:nvPr/>
        </p:nvSpPr>
        <p:spPr>
          <a:xfrm>
            <a:off x="7365941" y="4898688"/>
            <a:ext cx="3255949" cy="85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cap="all" spc="1500" baseline="0">
                <a:solidFill>
                  <a:schemeClr val="tx1"/>
                </a:solidFill>
                <a:latin typeface="+mj-lt"/>
                <a:ea typeface="Source Sans Pro SemiBold" panose="020B0603030403020204" pitchFamily="34" charset="0"/>
                <a:cs typeface="+mj-cs"/>
              </a:defRPr>
            </a:lvl1pPr>
          </a:lstStyle>
          <a:p>
            <a:r>
              <a:rPr lang="el-GR" sz="3200" spc="0" dirty="0">
                <a:solidFill>
                  <a:schemeClr val="accent2">
                    <a:lumMod val="75000"/>
                  </a:schemeClr>
                </a:solidFill>
                <a:effectLst>
                  <a:outerShdw blurRad="38100" dist="38100" dir="2700000" algn="tl">
                    <a:srgbClr val="000000">
                      <a:alpha val="43137"/>
                    </a:srgbClr>
                  </a:outerShdw>
                </a:effectLst>
                <a:latin typeface="Baston" panose="00000500000000000000" pitchFamily="50" charset="-95"/>
              </a:rPr>
              <a:t>ΨΗΦΙΔΩΤΟ</a:t>
            </a:r>
          </a:p>
        </p:txBody>
      </p:sp>
      <p:sp>
        <p:nvSpPr>
          <p:cNvPr id="3" name="TextBox 2">
            <a:extLst>
              <a:ext uri="{FF2B5EF4-FFF2-40B4-BE49-F238E27FC236}">
                <a16:creationId xmlns:a16="http://schemas.microsoft.com/office/drawing/2014/main" id="{ED65488E-A67D-407E-9686-E2F811586E78}"/>
              </a:ext>
            </a:extLst>
          </p:cNvPr>
          <p:cNvSpPr txBox="1"/>
          <p:nvPr/>
        </p:nvSpPr>
        <p:spPr>
          <a:xfrm>
            <a:off x="405475" y="1642180"/>
            <a:ext cx="3804807" cy="769441"/>
          </a:xfrm>
          <a:prstGeom prst="rect">
            <a:avLst/>
          </a:prstGeom>
          <a:noFill/>
        </p:spPr>
        <p:txBody>
          <a:bodyPr wrap="square" rtlCol="0">
            <a:spAutoFit/>
          </a:bodyPr>
          <a:lstStyle/>
          <a:p>
            <a:r>
              <a:rPr lang="el-GR" sz="4400" b="1" dirty="0">
                <a:solidFill>
                  <a:schemeClr val="accent2">
                    <a:lumMod val="75000"/>
                  </a:schemeClr>
                </a:solidFill>
                <a:latin typeface="Baston" panose="00000500000000000000" pitchFamily="50" charset="-95"/>
                <a:cs typeface="Calibri" panose="020F0502020204030204" pitchFamily="34" charset="0"/>
              </a:rPr>
              <a:t>Μάθημα  8</a:t>
            </a:r>
          </a:p>
        </p:txBody>
      </p:sp>
      <p:pic>
        <p:nvPicPr>
          <p:cNvPr id="2050" name="Picture 2" descr="Οι Αρχαίοι Ρωμαίοι με τον σκύλο στο κυνήγι... - press4dogs.com">
            <a:extLst>
              <a:ext uri="{FF2B5EF4-FFF2-40B4-BE49-F238E27FC236}">
                <a16:creationId xmlns:a16="http://schemas.microsoft.com/office/drawing/2014/main" id="{10D2DF92-9B8C-4D87-BFC5-51C08A226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577" y="2534739"/>
            <a:ext cx="4068989" cy="2431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4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wipe(left)">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randombar(horizontal)">
                                      <p:cBhvr>
                                        <p:cTn id="2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 grpId="0"/>
      <p:bldP spid="20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D55175-D58C-4C19-ADDC-7691E3D4C1F7}"/>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52327" y="-2950447"/>
            <a:ext cx="6687346" cy="12588240"/>
          </a:xfrm>
          <a:prstGeom prst="rect">
            <a:avLst/>
          </a:prstGeom>
        </p:spPr>
      </p:pic>
      <p:sp>
        <p:nvSpPr>
          <p:cNvPr id="6" name="TextBox 5">
            <a:extLst>
              <a:ext uri="{FF2B5EF4-FFF2-40B4-BE49-F238E27FC236}">
                <a16:creationId xmlns:a16="http://schemas.microsoft.com/office/drawing/2014/main" id="{F61FCC84-1B80-4A44-A7C2-051D139C5AFF}"/>
              </a:ext>
            </a:extLst>
          </p:cNvPr>
          <p:cNvSpPr txBox="1"/>
          <p:nvPr/>
        </p:nvSpPr>
        <p:spPr>
          <a:xfrm>
            <a:off x="1803716" y="2131454"/>
            <a:ext cx="4511673" cy="3908762"/>
          </a:xfrm>
          <a:prstGeom prst="rect">
            <a:avLst/>
          </a:prstGeom>
          <a:noFill/>
          <a:ln>
            <a:noFill/>
          </a:ln>
          <a:effectLst>
            <a:outerShdw blurRad="254000" dist="139700" dir="2700000" algn="tl" rotWithShape="0">
              <a:prstClr val="black">
                <a:alpha val="40000"/>
              </a:prstClr>
            </a:outerShdw>
          </a:effectLst>
        </p:spPr>
        <p:txBody>
          <a:bodyPr wrap="square" rtlCol="0">
            <a:spAutoFit/>
          </a:bodyPr>
          <a:lstStyle/>
          <a:p>
            <a:endParaRPr lang="el-GR" sz="1200" dirty="0">
              <a:solidFill>
                <a:schemeClr val="bg1"/>
              </a:solidFill>
            </a:endParaRPr>
          </a:p>
          <a:p>
            <a:r>
              <a:rPr lang="el-GR" sz="3200" b="1" dirty="0">
                <a:solidFill>
                  <a:srgbClr val="990033"/>
                </a:solidFill>
              </a:rPr>
              <a:t>Κόκκινο</a:t>
            </a:r>
            <a:r>
              <a:rPr lang="el-GR" sz="3200" dirty="0">
                <a:solidFill>
                  <a:schemeClr val="bg1"/>
                </a:solidFill>
              </a:rPr>
              <a:t>: Ουσιαστικά</a:t>
            </a:r>
          </a:p>
          <a:p>
            <a:endParaRPr lang="el-GR" sz="3200" dirty="0">
              <a:solidFill>
                <a:schemeClr val="bg1"/>
              </a:solidFill>
            </a:endParaRPr>
          </a:p>
          <a:p>
            <a:r>
              <a:rPr lang="el-GR" sz="3200" b="1" dirty="0">
                <a:solidFill>
                  <a:srgbClr val="FF6600"/>
                </a:solidFill>
              </a:rPr>
              <a:t>Πορτοκαλί</a:t>
            </a:r>
            <a:r>
              <a:rPr lang="el-GR" sz="3200" dirty="0">
                <a:solidFill>
                  <a:schemeClr val="bg1"/>
                </a:solidFill>
              </a:rPr>
              <a:t>: Προθέσεις</a:t>
            </a:r>
          </a:p>
          <a:p>
            <a:endParaRPr lang="el-GR" sz="3200" dirty="0">
              <a:solidFill>
                <a:schemeClr val="bg1"/>
              </a:solidFill>
            </a:endParaRPr>
          </a:p>
          <a:p>
            <a:r>
              <a:rPr lang="el-GR" sz="3200" b="1" dirty="0">
                <a:solidFill>
                  <a:schemeClr val="accent3">
                    <a:lumMod val="50000"/>
                  </a:schemeClr>
                </a:solidFill>
              </a:rPr>
              <a:t>Πράσινο</a:t>
            </a:r>
            <a:r>
              <a:rPr lang="el-GR" sz="3200" dirty="0">
                <a:solidFill>
                  <a:schemeClr val="bg1"/>
                </a:solidFill>
              </a:rPr>
              <a:t>: Επίθετα</a:t>
            </a:r>
          </a:p>
          <a:p>
            <a:endParaRPr lang="el-GR" sz="3200" dirty="0">
              <a:solidFill>
                <a:schemeClr val="bg1"/>
              </a:solidFill>
            </a:endParaRPr>
          </a:p>
          <a:p>
            <a:r>
              <a:rPr lang="el-GR" sz="3200" b="1" dirty="0">
                <a:solidFill>
                  <a:srgbClr val="002060"/>
                </a:solidFill>
              </a:rPr>
              <a:t>Μπλε</a:t>
            </a:r>
            <a:r>
              <a:rPr lang="el-GR" sz="3200" dirty="0">
                <a:solidFill>
                  <a:schemeClr val="bg1"/>
                </a:solidFill>
              </a:rPr>
              <a:t>: Ρήματα</a:t>
            </a:r>
          </a:p>
          <a:p>
            <a:endParaRPr lang="el-GR" sz="1200" dirty="0">
              <a:solidFill>
                <a:schemeClr val="bg1"/>
              </a:solidFill>
            </a:endParaRPr>
          </a:p>
        </p:txBody>
      </p:sp>
      <p:sp>
        <p:nvSpPr>
          <p:cNvPr id="10" name="TextBox 9">
            <a:extLst>
              <a:ext uri="{FF2B5EF4-FFF2-40B4-BE49-F238E27FC236}">
                <a16:creationId xmlns:a16="http://schemas.microsoft.com/office/drawing/2014/main" id="{8007C617-DDBF-4C05-A000-EA4031C9B31F}"/>
              </a:ext>
            </a:extLst>
          </p:cNvPr>
          <p:cNvSpPr txBox="1"/>
          <p:nvPr/>
        </p:nvSpPr>
        <p:spPr>
          <a:xfrm>
            <a:off x="6315389" y="2316120"/>
            <a:ext cx="4267833" cy="3046988"/>
          </a:xfrm>
          <a:prstGeom prst="rect">
            <a:avLst/>
          </a:prstGeom>
          <a:noFill/>
          <a:ln>
            <a:noFill/>
          </a:ln>
          <a:effectLst>
            <a:outerShdw blurRad="254000" dist="139700" dir="2700000" algn="tl" rotWithShape="0">
              <a:prstClr val="black">
                <a:alpha val="40000"/>
              </a:prstClr>
            </a:outerShdw>
          </a:effectLst>
        </p:spPr>
        <p:txBody>
          <a:bodyPr wrap="square" rtlCol="0">
            <a:spAutoFit/>
          </a:bodyPr>
          <a:lstStyle/>
          <a:p>
            <a:r>
              <a:rPr lang="el-GR" sz="3200" b="1" dirty="0">
                <a:solidFill>
                  <a:srgbClr val="7030A0"/>
                </a:solidFill>
              </a:rPr>
              <a:t>Μωβ</a:t>
            </a:r>
            <a:r>
              <a:rPr lang="el-GR" sz="3200" dirty="0">
                <a:solidFill>
                  <a:schemeClr val="bg1"/>
                </a:solidFill>
              </a:rPr>
              <a:t>: Σύνδεσμοι</a:t>
            </a:r>
          </a:p>
          <a:p>
            <a:endParaRPr lang="el-GR" sz="3200" dirty="0">
              <a:solidFill>
                <a:schemeClr val="bg1"/>
              </a:solidFill>
            </a:endParaRPr>
          </a:p>
          <a:p>
            <a:r>
              <a:rPr lang="el-GR" sz="3200" b="1" dirty="0">
                <a:solidFill>
                  <a:schemeClr val="accent1">
                    <a:lumMod val="75000"/>
                  </a:schemeClr>
                </a:solidFill>
              </a:rPr>
              <a:t>Φούξια</a:t>
            </a:r>
            <a:r>
              <a:rPr lang="el-GR" sz="3200" dirty="0">
                <a:solidFill>
                  <a:schemeClr val="bg1"/>
                </a:solidFill>
              </a:rPr>
              <a:t>: Επιρρήματα</a:t>
            </a:r>
          </a:p>
          <a:p>
            <a:endParaRPr lang="el-GR" sz="3200" dirty="0">
              <a:solidFill>
                <a:schemeClr val="bg1"/>
              </a:solidFill>
            </a:endParaRPr>
          </a:p>
          <a:p>
            <a:r>
              <a:rPr lang="el-GR" sz="3200" b="1" dirty="0">
                <a:solidFill>
                  <a:schemeClr val="accent4">
                    <a:lumMod val="50000"/>
                  </a:schemeClr>
                </a:solidFill>
              </a:rPr>
              <a:t>Καφέ: </a:t>
            </a:r>
            <a:r>
              <a:rPr lang="el-GR" sz="3200" dirty="0">
                <a:solidFill>
                  <a:schemeClr val="bg1"/>
                </a:solidFill>
              </a:rPr>
              <a:t>Αντωνυμίες</a:t>
            </a:r>
          </a:p>
          <a:p>
            <a:endParaRPr lang="el-GR" sz="3200" dirty="0">
              <a:solidFill>
                <a:schemeClr val="bg1"/>
              </a:solidFill>
            </a:endParaRPr>
          </a:p>
        </p:txBody>
      </p:sp>
      <p:sp>
        <p:nvSpPr>
          <p:cNvPr id="11" name="Title 1">
            <a:extLst>
              <a:ext uri="{FF2B5EF4-FFF2-40B4-BE49-F238E27FC236}">
                <a16:creationId xmlns:a16="http://schemas.microsoft.com/office/drawing/2014/main" id="{F7B20108-604E-4399-95CE-33C5AC8A2233}"/>
              </a:ext>
            </a:extLst>
          </p:cNvPr>
          <p:cNvSpPr txBox="1">
            <a:spLocks/>
          </p:cNvSpPr>
          <p:nvPr/>
        </p:nvSpPr>
        <p:spPr>
          <a:xfrm>
            <a:off x="756920" y="352922"/>
            <a:ext cx="10515600" cy="1838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4800" b="1" dirty="0">
                <a:solidFill>
                  <a:srgbClr val="C00000"/>
                </a:solidFill>
                <a:latin typeface="Baston" panose="00000500000000000000" pitchFamily="50" charset="-95"/>
              </a:rPr>
              <a:t>Χ</a:t>
            </a:r>
            <a:r>
              <a:rPr lang="el-GR" sz="4800" b="1" dirty="0">
                <a:solidFill>
                  <a:schemeClr val="tx2">
                    <a:lumMod val="10000"/>
                  </a:schemeClr>
                </a:solidFill>
                <a:latin typeface="Baston" panose="00000500000000000000" pitchFamily="50" charset="-95"/>
              </a:rPr>
              <a:t>ρ</a:t>
            </a:r>
            <a:r>
              <a:rPr lang="el-GR" sz="4800" b="1" dirty="0">
                <a:solidFill>
                  <a:schemeClr val="accent1">
                    <a:lumMod val="50000"/>
                  </a:schemeClr>
                </a:solidFill>
                <a:latin typeface="Baston" panose="00000500000000000000" pitchFamily="50" charset="-95"/>
              </a:rPr>
              <a:t>ω</a:t>
            </a:r>
            <a:r>
              <a:rPr lang="el-GR" sz="4800" b="1" dirty="0">
                <a:solidFill>
                  <a:srgbClr val="002060"/>
                </a:solidFill>
                <a:latin typeface="Baston" panose="00000500000000000000" pitchFamily="50" charset="-95"/>
              </a:rPr>
              <a:t>μ</a:t>
            </a:r>
            <a:r>
              <a:rPr lang="el-GR" sz="4800" b="1" dirty="0">
                <a:solidFill>
                  <a:schemeClr val="tx2">
                    <a:lumMod val="25000"/>
                  </a:schemeClr>
                </a:solidFill>
                <a:latin typeface="Baston" panose="00000500000000000000" pitchFamily="50" charset="-95"/>
              </a:rPr>
              <a:t>α</a:t>
            </a:r>
            <a:r>
              <a:rPr lang="el-GR" sz="4800" b="1" dirty="0">
                <a:solidFill>
                  <a:srgbClr val="7030A0"/>
                </a:solidFill>
                <a:latin typeface="Baston" panose="00000500000000000000" pitchFamily="50" charset="-95"/>
              </a:rPr>
              <a:t>τ</a:t>
            </a:r>
            <a:r>
              <a:rPr lang="el-GR" sz="4800" b="1" dirty="0">
                <a:solidFill>
                  <a:schemeClr val="accent1">
                    <a:lumMod val="75000"/>
                  </a:schemeClr>
                </a:solidFill>
                <a:latin typeface="Baston" panose="00000500000000000000" pitchFamily="50" charset="-95"/>
              </a:rPr>
              <a:t>ι</a:t>
            </a:r>
            <a:r>
              <a:rPr lang="el-GR" sz="4800" b="1" dirty="0">
                <a:solidFill>
                  <a:srgbClr val="FF6600"/>
                </a:solidFill>
                <a:latin typeface="Baston" panose="00000500000000000000" pitchFamily="50" charset="-95"/>
              </a:rPr>
              <a:t>κ</a:t>
            </a:r>
            <a:r>
              <a:rPr lang="el-GR" sz="4800" b="1" dirty="0">
                <a:solidFill>
                  <a:schemeClr val="tx2">
                    <a:lumMod val="50000"/>
                  </a:schemeClr>
                </a:solidFill>
                <a:latin typeface="Baston" panose="00000500000000000000" pitchFamily="50" charset="-95"/>
              </a:rPr>
              <a:t>ο</a:t>
            </a:r>
            <a:r>
              <a:rPr lang="el-GR" sz="4800" b="1" dirty="0">
                <a:solidFill>
                  <a:schemeClr val="accent4">
                    <a:lumMod val="50000"/>
                  </a:schemeClr>
                </a:solidFill>
                <a:latin typeface="Baston" panose="00000500000000000000" pitchFamily="50" charset="-95"/>
              </a:rPr>
              <a:t>σ</a:t>
            </a:r>
            <a:r>
              <a:rPr lang="el-GR" sz="4800" b="1" dirty="0">
                <a:solidFill>
                  <a:schemeClr val="accent4">
                    <a:lumMod val="40000"/>
                    <a:lumOff val="60000"/>
                  </a:schemeClr>
                </a:solidFill>
                <a:latin typeface="Baston" panose="00000500000000000000" pitchFamily="50" charset="-95"/>
              </a:rPr>
              <a:t> </a:t>
            </a:r>
          </a:p>
          <a:p>
            <a:pPr algn="ctr"/>
            <a:r>
              <a:rPr lang="el-GR" sz="3600" b="1" dirty="0">
                <a:solidFill>
                  <a:schemeClr val="bg2"/>
                </a:solidFill>
                <a:latin typeface="Baston" panose="00000500000000000000" pitchFamily="50" charset="-95"/>
              </a:rPr>
              <a:t>Κωδικασ λεξιλογιου</a:t>
            </a:r>
          </a:p>
        </p:txBody>
      </p:sp>
    </p:spTree>
    <p:extLst>
      <p:ext uri="{BB962C8B-B14F-4D97-AF65-F5344CB8AC3E}">
        <p14:creationId xmlns:p14="http://schemas.microsoft.com/office/powerpoint/2010/main" val="119969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925128" y="-2389188"/>
            <a:ext cx="6143624" cy="12588240"/>
          </a:xfrm>
          <a:prstGeom prst="rect">
            <a:avLst/>
          </a:prstGeom>
        </p:spPr>
      </p:pic>
      <p:sp>
        <p:nvSpPr>
          <p:cNvPr id="2" name="Title 1">
            <a:extLst>
              <a:ext uri="{FF2B5EF4-FFF2-40B4-BE49-F238E27FC236}">
                <a16:creationId xmlns:a16="http://schemas.microsoft.com/office/drawing/2014/main" id="{F9960833-592A-4350-9AC4-48D3FDCDE76F}"/>
              </a:ext>
            </a:extLst>
          </p:cNvPr>
          <p:cNvSpPr>
            <a:spLocks noGrp="1"/>
          </p:cNvSpPr>
          <p:nvPr>
            <p:ph type="title"/>
          </p:nvPr>
        </p:nvSpPr>
        <p:spPr>
          <a:xfrm>
            <a:off x="838200" y="18255"/>
            <a:ext cx="10515600" cy="1073469"/>
          </a:xfrm>
        </p:spPr>
        <p:txBody>
          <a:bodyPr>
            <a:normAutofit/>
          </a:bodyPr>
          <a:lstStyle/>
          <a:p>
            <a:pPr algn="ctr"/>
            <a:r>
              <a:rPr lang="el-GR" sz="4800" b="1" dirty="0">
                <a:solidFill>
                  <a:schemeClr val="accent4">
                    <a:lumMod val="40000"/>
                    <a:lumOff val="60000"/>
                  </a:schemeClr>
                </a:solidFill>
                <a:latin typeface="Baston" panose="00000500000000000000" pitchFamily="50" charset="-95"/>
              </a:rPr>
              <a:t>Λεξιλόγιο</a:t>
            </a:r>
          </a:p>
        </p:txBody>
      </p:sp>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578927" y="1091724"/>
            <a:ext cx="9034145" cy="5644356"/>
          </a:xfrm>
        </p:spPr>
        <p:txBody>
          <a:bodyPr>
            <a:noAutofit/>
          </a:bodyPr>
          <a:lstStyle/>
          <a:p>
            <a:r>
              <a:rPr lang="en-US" b="1" dirty="0" err="1">
                <a:solidFill>
                  <a:srgbClr val="990033"/>
                </a:solidFill>
                <a:latin typeface="Calibri" panose="020F0502020204030204" pitchFamily="34" charset="0"/>
                <a:cs typeface="Calibri" panose="020F0502020204030204" pitchFamily="34" charset="0"/>
              </a:rPr>
              <a:t>salus</a:t>
            </a:r>
            <a:r>
              <a:rPr lang="el-GR" b="1" dirty="0">
                <a:solidFill>
                  <a:srgbClr val="990033"/>
                </a:solidFill>
                <a:latin typeface="Calibri" panose="020F0502020204030204" pitchFamily="34" charset="0"/>
                <a:cs typeface="Calibri" panose="020F0502020204030204" pitchFamily="34" charset="0"/>
              </a:rPr>
              <a:t> </a:t>
            </a:r>
            <a:r>
              <a:rPr lang="en-US" b="1" dirty="0">
                <a:solidFill>
                  <a:srgbClr val="990033"/>
                </a:solidFill>
                <a:latin typeface="Calibri" panose="020F0502020204030204" pitchFamily="34" charset="0"/>
                <a:cs typeface="Calibri" panose="020F0502020204030204" pitchFamily="34" charset="0"/>
              </a:rPr>
              <a:t>-</a:t>
            </a:r>
            <a:r>
              <a:rPr lang="en-US" b="1" dirty="0" err="1">
                <a:solidFill>
                  <a:srgbClr val="990033"/>
                </a:solidFill>
                <a:latin typeface="Calibri" panose="020F0502020204030204" pitchFamily="34" charset="0"/>
                <a:cs typeface="Calibri" panose="020F0502020204030204" pitchFamily="34" charset="0"/>
              </a:rPr>
              <a:t>utis</a:t>
            </a:r>
            <a:r>
              <a:rPr lang="en-US" b="1" dirty="0">
                <a:solidFill>
                  <a:srgbClr val="002060"/>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θηλ.) υγεία, ευημερία (κυρίως στον ενικό)</a:t>
            </a:r>
          </a:p>
          <a:p>
            <a:r>
              <a:rPr lang="en-US" b="1" dirty="0" err="1">
                <a:solidFill>
                  <a:srgbClr val="002060"/>
                </a:solidFill>
                <a:latin typeface="Calibri" panose="020F0502020204030204" pitchFamily="34" charset="0"/>
                <a:cs typeface="Calibri" panose="020F0502020204030204" pitchFamily="34" charset="0"/>
              </a:rPr>
              <a:t>rideo</a:t>
            </a:r>
            <a:r>
              <a:rPr lang="en-US" b="1" dirty="0">
                <a:solidFill>
                  <a:srgbClr val="002060"/>
                </a:solidFill>
                <a:latin typeface="Calibri" panose="020F0502020204030204" pitchFamily="34" charset="0"/>
                <a:cs typeface="Calibri" panose="020F0502020204030204" pitchFamily="34" charset="0"/>
              </a:rPr>
              <a:t>, 2 </a:t>
            </a:r>
            <a:r>
              <a:rPr lang="el-GR" dirty="0">
                <a:solidFill>
                  <a:schemeClr val="bg1"/>
                </a:solidFill>
                <a:latin typeface="Calibri" panose="020F0502020204030204" pitchFamily="34" charset="0"/>
                <a:cs typeface="Calibri" panose="020F0502020204030204" pitchFamily="34" charset="0"/>
              </a:rPr>
              <a:t>γελώ</a:t>
            </a:r>
          </a:p>
          <a:p>
            <a:r>
              <a:rPr lang="en-US" b="1" dirty="0">
                <a:solidFill>
                  <a:srgbClr val="990033"/>
                </a:solidFill>
                <a:latin typeface="Calibri" panose="020F0502020204030204" pitchFamily="34" charset="0"/>
                <a:cs typeface="Calibri" panose="020F0502020204030204" pitchFamily="34" charset="0"/>
              </a:rPr>
              <a:t>aper, </a:t>
            </a:r>
            <a:r>
              <a:rPr lang="en-US" b="1" dirty="0" err="1">
                <a:solidFill>
                  <a:srgbClr val="990033"/>
                </a:solidFill>
                <a:latin typeface="Calibri" panose="020F0502020204030204" pitchFamily="34" charset="0"/>
                <a:cs typeface="Calibri" panose="020F0502020204030204" pitchFamily="34" charset="0"/>
              </a:rPr>
              <a:t>apri</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κάπρος, αγριογούρουνο</a:t>
            </a:r>
          </a:p>
          <a:p>
            <a:r>
              <a:rPr lang="en-US" b="1" dirty="0">
                <a:solidFill>
                  <a:schemeClr val="tx2">
                    <a:lumMod val="25000"/>
                  </a:schemeClr>
                </a:solidFill>
                <a:latin typeface="Calibri" panose="020F0502020204030204" pitchFamily="34" charset="0"/>
                <a:cs typeface="Calibri" panose="020F0502020204030204" pitchFamily="34" charset="0"/>
              </a:rPr>
              <a:t>ferox -</a:t>
            </a:r>
            <a:r>
              <a:rPr lang="en-US" b="1" dirty="0" err="1">
                <a:solidFill>
                  <a:schemeClr val="tx2">
                    <a:lumMod val="25000"/>
                  </a:schemeClr>
                </a:solidFill>
                <a:latin typeface="Calibri" panose="020F0502020204030204" pitchFamily="34" charset="0"/>
                <a:cs typeface="Calibri" panose="020F0502020204030204" pitchFamily="34" charset="0"/>
              </a:rPr>
              <a:t>ōcis</a:t>
            </a:r>
            <a:r>
              <a:rPr lang="en-US" b="1" dirty="0">
                <a:solidFill>
                  <a:schemeClr val="tx2">
                    <a:lumMod val="25000"/>
                  </a:schemeClr>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άγριος, φοβερός</a:t>
            </a:r>
          </a:p>
          <a:p>
            <a:r>
              <a:rPr lang="en-US" b="1" dirty="0" err="1">
                <a:solidFill>
                  <a:srgbClr val="002060"/>
                </a:solidFill>
                <a:latin typeface="Calibri" panose="020F0502020204030204" pitchFamily="34" charset="0"/>
                <a:cs typeface="Calibri" panose="020F0502020204030204" pitchFamily="34" charset="0"/>
              </a:rPr>
              <a:t>cēpi</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πρκ. του </a:t>
            </a:r>
            <a:r>
              <a:rPr lang="en-US" b="1" dirty="0" err="1">
                <a:solidFill>
                  <a:srgbClr val="002060"/>
                </a:solidFill>
                <a:latin typeface="Calibri" panose="020F0502020204030204" pitchFamily="34" charset="0"/>
                <a:cs typeface="Calibri" panose="020F0502020204030204" pitchFamily="34" charset="0"/>
              </a:rPr>
              <a:t>capio</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έπιασα</a:t>
            </a:r>
          </a:p>
          <a:p>
            <a:r>
              <a:rPr lang="en-US" b="1" dirty="0">
                <a:solidFill>
                  <a:schemeClr val="accent4">
                    <a:lumMod val="50000"/>
                  </a:schemeClr>
                </a:solidFill>
                <a:latin typeface="Calibri" panose="020F0502020204030204" pitchFamily="34" charset="0"/>
                <a:cs typeface="Calibri" panose="020F0502020204030204" pitchFamily="34" charset="0"/>
              </a:rPr>
              <a:t>ipse, </a:t>
            </a:r>
            <a:r>
              <a:rPr lang="en-US" b="1" dirty="0" err="1">
                <a:solidFill>
                  <a:schemeClr val="accent4">
                    <a:lumMod val="50000"/>
                  </a:schemeClr>
                </a:solidFill>
                <a:latin typeface="Calibri" panose="020F0502020204030204" pitchFamily="34" charset="0"/>
                <a:cs typeface="Calibri" panose="020F0502020204030204" pitchFamily="34" charset="0"/>
              </a:rPr>
              <a:t>ipsa</a:t>
            </a:r>
            <a:r>
              <a:rPr lang="en-US" b="1" dirty="0">
                <a:solidFill>
                  <a:schemeClr val="accent4">
                    <a:lumMod val="50000"/>
                  </a:schemeClr>
                </a:solidFill>
                <a:latin typeface="Calibri" panose="020F0502020204030204" pitchFamily="34" charset="0"/>
                <a:cs typeface="Calibri" panose="020F0502020204030204" pitchFamily="34" charset="0"/>
              </a:rPr>
              <a:t>, ipsum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αντ. δεικτ. - οριστ.) ο ίδιος</a:t>
            </a:r>
          </a:p>
          <a:p>
            <a:r>
              <a:rPr lang="en-US" b="1" dirty="0" err="1">
                <a:solidFill>
                  <a:srgbClr val="002060"/>
                </a:solidFill>
                <a:latin typeface="Calibri" panose="020F0502020204030204" pitchFamily="34" charset="0"/>
                <a:cs typeface="Calibri" panose="020F0502020204030204" pitchFamily="34" charset="0"/>
              </a:rPr>
              <a:t>interrogo</a:t>
            </a:r>
            <a:r>
              <a:rPr lang="en-US" b="1" dirty="0">
                <a:solidFill>
                  <a:srgbClr val="002060"/>
                </a:solidFill>
                <a:latin typeface="Calibri" panose="020F0502020204030204" pitchFamily="34" charset="0"/>
                <a:cs typeface="Calibri" panose="020F0502020204030204" pitchFamily="34" charset="0"/>
              </a:rPr>
              <a:t>, 1 </a:t>
            </a:r>
            <a:r>
              <a:rPr lang="el-GR" dirty="0">
                <a:solidFill>
                  <a:schemeClr val="bg1"/>
                </a:solidFill>
                <a:latin typeface="Calibri" panose="020F0502020204030204" pitchFamily="34" charset="0"/>
                <a:cs typeface="Calibri" panose="020F0502020204030204" pitchFamily="34" charset="0"/>
              </a:rPr>
              <a:t>ρωτώ</a:t>
            </a:r>
          </a:p>
          <a:p>
            <a:r>
              <a:rPr lang="en-US" b="1" dirty="0">
                <a:solidFill>
                  <a:srgbClr val="FF6600"/>
                </a:solidFill>
                <a:latin typeface="Calibri" panose="020F0502020204030204" pitchFamily="34" charset="0"/>
                <a:cs typeface="Calibri" panose="020F0502020204030204" pitchFamily="34" charset="0"/>
              </a:rPr>
              <a:t>ad (</a:t>
            </a:r>
            <a:r>
              <a:rPr lang="el-GR" b="1" dirty="0">
                <a:solidFill>
                  <a:srgbClr val="FF6600"/>
                </a:solidFill>
                <a:latin typeface="Calibri" panose="020F0502020204030204" pitchFamily="34" charset="0"/>
                <a:cs typeface="Calibri" panose="020F0502020204030204" pitchFamily="34" charset="0"/>
              </a:rPr>
              <a:t>προθ. + αιτ.) </a:t>
            </a:r>
            <a:r>
              <a:rPr lang="el-GR" dirty="0">
                <a:solidFill>
                  <a:schemeClr val="bg1"/>
                </a:solidFill>
                <a:latin typeface="Calibri" panose="020F0502020204030204" pitchFamily="34" charset="0"/>
                <a:cs typeface="Calibri" panose="020F0502020204030204" pitchFamily="34" charset="0"/>
              </a:rPr>
              <a:t>δίπλα, κοντά σε</a:t>
            </a:r>
          </a:p>
          <a:p>
            <a:r>
              <a:rPr lang="en-US" b="1" dirty="0">
                <a:solidFill>
                  <a:srgbClr val="990033"/>
                </a:solidFill>
                <a:latin typeface="Calibri" panose="020F0502020204030204" pitchFamily="34" charset="0"/>
                <a:cs typeface="Calibri" panose="020F0502020204030204" pitchFamily="34" charset="0"/>
              </a:rPr>
              <a:t>rete -is </a:t>
            </a:r>
            <a:r>
              <a:rPr lang="en-US" dirty="0">
                <a:solidFill>
                  <a:schemeClr val="bg1"/>
                </a:solidFill>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ουδ.) δίχτυ</a:t>
            </a:r>
          </a:p>
          <a:p>
            <a:r>
              <a:rPr lang="en-US" b="1" dirty="0" err="1">
                <a:solidFill>
                  <a:srgbClr val="002060"/>
                </a:solidFill>
                <a:latin typeface="Calibri" panose="020F0502020204030204" pitchFamily="34" charset="0"/>
                <a:cs typeface="Calibri" panose="020F0502020204030204" pitchFamily="34" charset="0"/>
              </a:rPr>
              <a:t>sedeo</a:t>
            </a:r>
            <a:r>
              <a:rPr lang="en-US" b="1" dirty="0">
                <a:solidFill>
                  <a:srgbClr val="002060"/>
                </a:solidFill>
                <a:latin typeface="Calibri" panose="020F0502020204030204" pitchFamily="34" charset="0"/>
                <a:cs typeface="Calibri" panose="020F0502020204030204" pitchFamily="34" charset="0"/>
              </a:rPr>
              <a:t>, 2 </a:t>
            </a:r>
            <a:r>
              <a:rPr lang="el-GR" dirty="0">
                <a:solidFill>
                  <a:schemeClr val="bg1"/>
                </a:solidFill>
                <a:latin typeface="Calibri" panose="020F0502020204030204" pitchFamily="34" charset="0"/>
                <a:cs typeface="Calibri" panose="020F0502020204030204" pitchFamily="34" charset="0"/>
              </a:rPr>
              <a:t>κάθομαι</a:t>
            </a:r>
          </a:p>
          <a:p>
            <a:r>
              <a:rPr lang="en-US" b="1" dirty="0">
                <a:solidFill>
                  <a:srgbClr val="FF6600"/>
                </a:solidFill>
                <a:latin typeface="Calibri" panose="020F0502020204030204" pitchFamily="34" charset="0"/>
                <a:cs typeface="Calibri" panose="020F0502020204030204" pitchFamily="34" charset="0"/>
              </a:rPr>
              <a:t>in</a:t>
            </a:r>
            <a:r>
              <a:rPr lang="en-US" dirty="0">
                <a:solidFill>
                  <a:schemeClr val="bg1"/>
                </a:solidFill>
                <a:latin typeface="Calibri" panose="020F0502020204030204" pitchFamily="34" charset="0"/>
                <a:cs typeface="Calibri" panose="020F0502020204030204" pitchFamily="34" charset="0"/>
              </a:rPr>
              <a:t> </a:t>
            </a:r>
            <a:r>
              <a:rPr lang="en-US" b="1" dirty="0">
                <a:solidFill>
                  <a:schemeClr val="bg1"/>
                </a:solidFill>
                <a:latin typeface="Calibri" panose="020F0502020204030204" pitchFamily="34" charset="0"/>
                <a:cs typeface="Calibri" panose="020F0502020204030204" pitchFamily="34" charset="0"/>
              </a:rPr>
              <a:t>proximo</a:t>
            </a:r>
            <a:r>
              <a:rPr lang="en-US" dirty="0">
                <a:solidFill>
                  <a:schemeClr val="bg1"/>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πλάι μου</a:t>
            </a:r>
          </a:p>
          <a:p>
            <a:pPr marL="0" indent="0">
              <a:buNone/>
            </a:pPr>
            <a:br>
              <a:rPr lang="el-GR" dirty="0">
                <a:solidFill>
                  <a:schemeClr val="bg1"/>
                </a:solidFill>
              </a:rPr>
            </a:br>
            <a:endParaRPr lang="el-GR" dirty="0">
              <a:solidFill>
                <a:schemeClr val="bg1"/>
              </a:solidFill>
            </a:endParaRPr>
          </a:p>
          <a:p>
            <a:endParaRPr lang="el-GR" dirty="0">
              <a:solidFill>
                <a:schemeClr val="bg1"/>
              </a:solidFill>
            </a:endParaRPr>
          </a:p>
        </p:txBody>
      </p:sp>
    </p:spTree>
    <p:extLst>
      <p:ext uri="{BB962C8B-B14F-4D97-AF65-F5344CB8AC3E}">
        <p14:creationId xmlns:p14="http://schemas.microsoft.com/office/powerpoint/2010/main" val="224029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left)">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306319" y="-2621281"/>
            <a:ext cx="7366002" cy="12405360"/>
          </a:xfrm>
          <a:prstGeom prst="rect">
            <a:avLst/>
          </a:prstGeom>
        </p:spPr>
      </p:pic>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503680" y="233680"/>
            <a:ext cx="9072880" cy="6386829"/>
          </a:xfrm>
        </p:spPr>
        <p:txBody>
          <a:bodyPr>
            <a:noAutofit/>
          </a:bodyPr>
          <a:lstStyle/>
          <a:p>
            <a:r>
              <a:rPr lang="en-US" b="1" dirty="0" err="1">
                <a:solidFill>
                  <a:srgbClr val="990033"/>
                </a:solidFill>
                <a:latin typeface="Calibri" panose="020F0502020204030204" pitchFamily="34" charset="0"/>
                <a:cs typeface="Calibri" panose="020F0502020204030204" pitchFamily="34" charset="0"/>
              </a:rPr>
              <a:t>venabulum</a:t>
            </a:r>
            <a:r>
              <a:rPr lang="en-US" b="1" dirty="0">
                <a:solidFill>
                  <a:srgbClr val="990033"/>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i</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κυνηγετική λόγχη</a:t>
            </a:r>
          </a:p>
          <a:p>
            <a:r>
              <a:rPr lang="en-US" b="1" dirty="0" err="1">
                <a:solidFill>
                  <a:srgbClr val="990033"/>
                </a:solidFill>
                <a:latin typeface="Calibri" panose="020F0502020204030204" pitchFamily="34" charset="0"/>
                <a:cs typeface="Calibri" panose="020F0502020204030204" pitchFamily="34" charset="0"/>
              </a:rPr>
              <a:t>stilus</a:t>
            </a:r>
            <a:r>
              <a:rPr lang="en-US" b="1" dirty="0">
                <a:solidFill>
                  <a:srgbClr val="990033"/>
                </a:solidFill>
                <a:latin typeface="Calibri" panose="020F0502020204030204" pitchFamily="34" charset="0"/>
                <a:cs typeface="Calibri" panose="020F0502020204030204" pitchFamily="34" charset="0"/>
              </a:rPr>
              <a:t> -</a:t>
            </a:r>
            <a:r>
              <a:rPr lang="en-US" b="1" dirty="0" err="1">
                <a:solidFill>
                  <a:srgbClr val="990033"/>
                </a:solidFill>
                <a:latin typeface="Calibri" panose="020F0502020204030204" pitchFamily="34" charset="0"/>
                <a:cs typeface="Calibri" panose="020F0502020204030204" pitchFamily="34" charset="0"/>
              </a:rPr>
              <a:t>i</a:t>
            </a:r>
            <a:r>
              <a:rPr lang="en-US" b="1" dirty="0">
                <a:solidFill>
                  <a:srgbClr val="990033"/>
                </a:solidFill>
                <a:latin typeface="Calibri" panose="020F0502020204030204" pitchFamily="34" charset="0"/>
                <a:cs typeface="Calibri" panose="020F0502020204030204" pitchFamily="34" charset="0"/>
              </a:rPr>
              <a:t> </a:t>
            </a:r>
            <a:r>
              <a:rPr lang="el-GR" dirty="0">
                <a:solidFill>
                  <a:schemeClr val="bg1"/>
                </a:solidFill>
                <a:latin typeface="Calibri" panose="020F0502020204030204" pitchFamily="34" charset="0"/>
                <a:cs typeface="Calibri" panose="020F0502020204030204" pitchFamily="34" charset="0"/>
              </a:rPr>
              <a:t>γραφίδα</a:t>
            </a:r>
            <a:endParaRPr lang="en-US" dirty="0">
              <a:solidFill>
                <a:schemeClr val="bg1"/>
              </a:solidFill>
              <a:latin typeface="Calibri" panose="020F0502020204030204" pitchFamily="34" charset="0"/>
              <a:cs typeface="Calibri" panose="020F0502020204030204" pitchFamily="34" charset="0"/>
            </a:endParaRPr>
          </a:p>
          <a:p>
            <a:r>
              <a:rPr lang="en-US" b="1" dirty="0" err="1">
                <a:solidFill>
                  <a:srgbClr val="990033"/>
                </a:solidFill>
              </a:rPr>
              <a:t>pugillāres</a:t>
            </a:r>
            <a:r>
              <a:rPr lang="en-US" b="1" dirty="0">
                <a:solidFill>
                  <a:srgbClr val="990033"/>
                </a:solidFill>
              </a:rPr>
              <a:t> -</a:t>
            </a:r>
            <a:r>
              <a:rPr lang="en-US" b="1" dirty="0" err="1">
                <a:solidFill>
                  <a:srgbClr val="990033"/>
                </a:solidFill>
              </a:rPr>
              <a:t>ium</a:t>
            </a:r>
            <a:r>
              <a:rPr lang="en-US" b="1" dirty="0">
                <a:solidFill>
                  <a:srgbClr val="990033"/>
                </a:solidFill>
              </a:rPr>
              <a:t> </a:t>
            </a:r>
            <a:r>
              <a:rPr lang="en-US" dirty="0">
                <a:solidFill>
                  <a:schemeClr val="bg1"/>
                </a:solidFill>
              </a:rPr>
              <a:t>(</a:t>
            </a:r>
            <a:r>
              <a:rPr lang="el-GR" dirty="0">
                <a:solidFill>
                  <a:schemeClr val="bg1"/>
                </a:solidFill>
              </a:rPr>
              <a:t>αρσ., πληθ.) πλάκες αλειμμένες με κερί</a:t>
            </a:r>
          </a:p>
          <a:p>
            <a:r>
              <a:rPr lang="en-US" b="1" dirty="0">
                <a:solidFill>
                  <a:srgbClr val="002060"/>
                </a:solidFill>
              </a:rPr>
              <a:t>cogito, 1 </a:t>
            </a:r>
            <a:r>
              <a:rPr lang="el-GR" dirty="0">
                <a:solidFill>
                  <a:schemeClr val="bg1"/>
                </a:solidFill>
              </a:rPr>
              <a:t>σκέπτομαι</a:t>
            </a:r>
          </a:p>
          <a:p>
            <a:r>
              <a:rPr lang="en-US" b="1" dirty="0" err="1">
                <a:solidFill>
                  <a:schemeClr val="accent4">
                    <a:lumMod val="50000"/>
                  </a:schemeClr>
                </a:solidFill>
              </a:rPr>
              <a:t>aliquis</a:t>
            </a:r>
            <a:r>
              <a:rPr lang="en-US" b="1" dirty="0">
                <a:solidFill>
                  <a:schemeClr val="accent4">
                    <a:lumMod val="50000"/>
                  </a:schemeClr>
                </a:solidFill>
              </a:rPr>
              <a:t>, </a:t>
            </a:r>
            <a:r>
              <a:rPr lang="en-US" b="1" dirty="0" err="1">
                <a:solidFill>
                  <a:schemeClr val="accent4">
                    <a:lumMod val="50000"/>
                  </a:schemeClr>
                </a:solidFill>
              </a:rPr>
              <a:t>aliquid</a:t>
            </a:r>
            <a:r>
              <a:rPr lang="en-US" b="1" dirty="0">
                <a:solidFill>
                  <a:schemeClr val="accent4">
                    <a:lumMod val="50000"/>
                  </a:schemeClr>
                </a:solidFill>
              </a:rPr>
              <a:t> </a:t>
            </a:r>
            <a:r>
              <a:rPr lang="en-US" dirty="0">
                <a:solidFill>
                  <a:schemeClr val="bg1"/>
                </a:solidFill>
              </a:rPr>
              <a:t>(</a:t>
            </a:r>
            <a:r>
              <a:rPr lang="el-GR" dirty="0">
                <a:solidFill>
                  <a:schemeClr val="bg1"/>
                </a:solidFill>
              </a:rPr>
              <a:t>αόρ. αντ.) κάποιος, κάτι</a:t>
            </a:r>
          </a:p>
          <a:p>
            <a:r>
              <a:rPr lang="en-US" b="1" dirty="0" err="1">
                <a:solidFill>
                  <a:srgbClr val="002060"/>
                </a:solidFill>
              </a:rPr>
              <a:t>enoto</a:t>
            </a:r>
            <a:r>
              <a:rPr lang="en-US" b="1" dirty="0">
                <a:solidFill>
                  <a:srgbClr val="002060"/>
                </a:solidFill>
              </a:rPr>
              <a:t>, 1 </a:t>
            </a:r>
            <a:r>
              <a:rPr lang="el-GR" dirty="0">
                <a:solidFill>
                  <a:schemeClr val="bg1"/>
                </a:solidFill>
              </a:rPr>
              <a:t>κρατάω σημειώσεις</a:t>
            </a:r>
          </a:p>
          <a:p>
            <a:r>
              <a:rPr lang="en-US" b="1" dirty="0" err="1">
                <a:solidFill>
                  <a:srgbClr val="7030A0"/>
                </a:solidFill>
              </a:rPr>
              <a:t>etsi</a:t>
            </a:r>
            <a:r>
              <a:rPr lang="en-US" b="1" dirty="0">
                <a:solidFill>
                  <a:srgbClr val="7030A0"/>
                </a:solidFill>
              </a:rPr>
              <a:t> </a:t>
            </a:r>
            <a:r>
              <a:rPr lang="en-US" dirty="0">
                <a:solidFill>
                  <a:schemeClr val="bg1"/>
                </a:solidFill>
              </a:rPr>
              <a:t>(</a:t>
            </a:r>
            <a:r>
              <a:rPr lang="el-GR" dirty="0">
                <a:solidFill>
                  <a:schemeClr val="bg1"/>
                </a:solidFill>
              </a:rPr>
              <a:t>σύνδ. εναντιωματικός) αν και</a:t>
            </a:r>
          </a:p>
          <a:p>
            <a:r>
              <a:rPr lang="en-US" b="1" dirty="0" err="1">
                <a:solidFill>
                  <a:schemeClr val="tx2">
                    <a:lumMod val="25000"/>
                  </a:schemeClr>
                </a:solidFill>
              </a:rPr>
              <a:t>vacuus</a:t>
            </a:r>
            <a:r>
              <a:rPr lang="en-US" b="1" dirty="0">
                <a:solidFill>
                  <a:schemeClr val="tx2">
                    <a:lumMod val="25000"/>
                  </a:schemeClr>
                </a:solidFill>
              </a:rPr>
              <a:t> -a -um </a:t>
            </a:r>
            <a:r>
              <a:rPr lang="el-GR" dirty="0">
                <a:solidFill>
                  <a:schemeClr val="bg1"/>
                </a:solidFill>
              </a:rPr>
              <a:t>άδειος </a:t>
            </a:r>
            <a:endParaRPr lang="en-US" dirty="0">
              <a:solidFill>
                <a:schemeClr val="bg1"/>
              </a:solidFill>
            </a:endParaRPr>
          </a:p>
          <a:p>
            <a:r>
              <a:rPr lang="en-US" b="1" dirty="0" err="1">
                <a:solidFill>
                  <a:srgbClr val="7030A0"/>
                </a:solidFill>
              </a:rPr>
              <a:t>tamen</a:t>
            </a:r>
            <a:r>
              <a:rPr lang="en-US" b="1" dirty="0">
                <a:solidFill>
                  <a:srgbClr val="7030A0"/>
                </a:solidFill>
              </a:rPr>
              <a:t> </a:t>
            </a:r>
            <a:r>
              <a:rPr lang="en-US" dirty="0">
                <a:solidFill>
                  <a:schemeClr val="bg1"/>
                </a:solidFill>
              </a:rPr>
              <a:t>(</a:t>
            </a:r>
            <a:r>
              <a:rPr lang="el-GR" dirty="0">
                <a:solidFill>
                  <a:schemeClr val="bg1"/>
                </a:solidFill>
              </a:rPr>
              <a:t>επίρρ. ή σύνδ. αντιθ.) όμως	</a:t>
            </a:r>
          </a:p>
          <a:p>
            <a:r>
              <a:rPr lang="en-US" b="1" dirty="0" err="1">
                <a:solidFill>
                  <a:srgbClr val="990033"/>
                </a:solidFill>
              </a:rPr>
              <a:t>cēra</a:t>
            </a:r>
            <a:r>
              <a:rPr lang="en-US" b="1" dirty="0">
                <a:solidFill>
                  <a:srgbClr val="990033"/>
                </a:solidFill>
              </a:rPr>
              <a:t> -ae </a:t>
            </a:r>
            <a:r>
              <a:rPr lang="en-US" dirty="0">
                <a:solidFill>
                  <a:schemeClr val="bg1"/>
                </a:solidFill>
              </a:rPr>
              <a:t>≃ </a:t>
            </a:r>
            <a:r>
              <a:rPr lang="el-GR" dirty="0">
                <a:solidFill>
                  <a:schemeClr val="bg1"/>
                </a:solidFill>
              </a:rPr>
              <a:t>κερί· 	   </a:t>
            </a:r>
            <a:r>
              <a:rPr lang="en-US" sz="3600" b="1" dirty="0" err="1">
                <a:solidFill>
                  <a:srgbClr val="990033"/>
                </a:solidFill>
              </a:rPr>
              <a:t>cērae</a:t>
            </a:r>
            <a:r>
              <a:rPr lang="en-US" sz="3600" dirty="0">
                <a:solidFill>
                  <a:schemeClr val="bg1"/>
                </a:solidFill>
              </a:rPr>
              <a:t> = </a:t>
            </a:r>
            <a:r>
              <a:rPr lang="en-US" sz="3600" b="1" dirty="0" err="1">
                <a:solidFill>
                  <a:srgbClr val="990033"/>
                </a:solidFill>
              </a:rPr>
              <a:t>pugillāres</a:t>
            </a:r>
            <a:r>
              <a:rPr lang="el-GR" sz="3600" b="1" dirty="0">
                <a:solidFill>
                  <a:srgbClr val="990033"/>
                </a:solidFill>
              </a:rPr>
              <a:t> </a:t>
            </a:r>
            <a:r>
              <a:rPr lang="el-GR" sz="3600" b="1" dirty="0">
                <a:solidFill>
                  <a:srgbClr val="990033"/>
                </a:solidFill>
                <a:sym typeface="Wingdings" panose="05000000000000000000" pitchFamily="2" charset="2"/>
              </a:rPr>
              <a:t> </a:t>
            </a:r>
            <a:endParaRPr lang="en-US" sz="3600" b="1" dirty="0">
              <a:solidFill>
                <a:srgbClr val="990033"/>
              </a:solidFill>
            </a:endParaRPr>
          </a:p>
          <a:p>
            <a:r>
              <a:rPr lang="en-US" b="1" dirty="0">
                <a:solidFill>
                  <a:srgbClr val="990033"/>
                </a:solidFill>
              </a:rPr>
              <a:t>silva -ae </a:t>
            </a:r>
            <a:r>
              <a:rPr lang="el-GR" dirty="0">
                <a:solidFill>
                  <a:schemeClr val="bg1"/>
                </a:solidFill>
              </a:rPr>
              <a:t>δάσος</a:t>
            </a:r>
          </a:p>
          <a:p>
            <a:r>
              <a:rPr lang="en-US" b="1" dirty="0" err="1">
                <a:solidFill>
                  <a:srgbClr val="990033"/>
                </a:solidFill>
              </a:rPr>
              <a:t>solitūdo</a:t>
            </a:r>
            <a:r>
              <a:rPr lang="en-US" b="1" dirty="0">
                <a:solidFill>
                  <a:srgbClr val="990033"/>
                </a:solidFill>
              </a:rPr>
              <a:t> -</a:t>
            </a:r>
            <a:r>
              <a:rPr lang="en-US" b="1" dirty="0" err="1">
                <a:solidFill>
                  <a:srgbClr val="990033"/>
                </a:solidFill>
              </a:rPr>
              <a:t>inis</a:t>
            </a:r>
            <a:r>
              <a:rPr lang="en-US" b="1" dirty="0">
                <a:solidFill>
                  <a:srgbClr val="990033"/>
                </a:solidFill>
              </a:rPr>
              <a:t> </a:t>
            </a:r>
            <a:r>
              <a:rPr lang="en-US" dirty="0">
                <a:solidFill>
                  <a:schemeClr val="bg1"/>
                </a:solidFill>
              </a:rPr>
              <a:t>(</a:t>
            </a:r>
            <a:r>
              <a:rPr lang="el-GR" dirty="0">
                <a:solidFill>
                  <a:schemeClr val="bg1"/>
                </a:solidFill>
              </a:rPr>
              <a:t>θηλ.) ερημιά· μοναξιά</a:t>
            </a:r>
            <a:endParaRPr lang="en-US" dirty="0">
              <a:solidFill>
                <a:schemeClr val="bg1"/>
              </a:solidFill>
            </a:endParaRPr>
          </a:p>
          <a:p>
            <a:r>
              <a:rPr lang="en-US" b="1" dirty="0" err="1">
                <a:solidFill>
                  <a:srgbClr val="990033"/>
                </a:solidFill>
              </a:rPr>
              <a:t>incitamentum</a:t>
            </a:r>
            <a:r>
              <a:rPr lang="en-US" b="1" dirty="0">
                <a:solidFill>
                  <a:srgbClr val="990033"/>
                </a:solidFill>
              </a:rPr>
              <a:t> -</a:t>
            </a:r>
            <a:r>
              <a:rPr lang="en-US" b="1" dirty="0" err="1">
                <a:solidFill>
                  <a:srgbClr val="990033"/>
                </a:solidFill>
              </a:rPr>
              <a:t>i</a:t>
            </a:r>
            <a:r>
              <a:rPr lang="en-US" b="1" dirty="0">
                <a:solidFill>
                  <a:srgbClr val="990033"/>
                </a:solidFill>
              </a:rPr>
              <a:t> </a:t>
            </a:r>
            <a:r>
              <a:rPr lang="el-GR" dirty="0">
                <a:solidFill>
                  <a:schemeClr val="bg1"/>
                </a:solidFill>
              </a:rPr>
              <a:t>ερέθισμα</a:t>
            </a:r>
          </a:p>
          <a:p>
            <a:endParaRPr lang="el-GR" dirty="0">
              <a:solidFill>
                <a:schemeClr val="bg1"/>
              </a:solidFill>
            </a:endParaRPr>
          </a:p>
          <a:p>
            <a:endParaRPr lang="el-GR" dirty="0">
              <a:solidFill>
                <a:schemeClr val="bg1"/>
              </a:solidFill>
            </a:endParaRPr>
          </a:p>
          <a:p>
            <a:endParaRPr lang="el-GR" dirty="0">
              <a:solidFill>
                <a:schemeClr val="bg1"/>
              </a:solidFill>
            </a:endParaRPr>
          </a:p>
          <a:p>
            <a:endParaRPr lang="el-GR" dirty="0">
              <a:solidFill>
                <a:schemeClr val="bg1"/>
              </a:solidFill>
            </a:endParaRPr>
          </a:p>
          <a:p>
            <a:pPr marL="0" indent="0">
              <a:buNone/>
            </a:pPr>
            <a:endParaRPr lang="el-GR" dirty="0">
              <a:solidFill>
                <a:schemeClr val="bg1"/>
              </a:solidFill>
            </a:endParaRPr>
          </a:p>
          <a:p>
            <a:endParaRPr lang="el-GR" dirty="0">
              <a:solidFill>
                <a:schemeClr val="bg1"/>
              </a:solidFill>
            </a:endParaRPr>
          </a:p>
        </p:txBody>
      </p:sp>
      <p:pic>
        <p:nvPicPr>
          <p:cNvPr id="2" name="Picture 1">
            <a:extLst>
              <a:ext uri="{FF2B5EF4-FFF2-40B4-BE49-F238E27FC236}">
                <a16:creationId xmlns:a16="http://schemas.microsoft.com/office/drawing/2014/main" id="{4C3C94FC-53AF-4094-A6DF-56AC19D46BD8}"/>
              </a:ext>
            </a:extLst>
          </p:cNvPr>
          <p:cNvPicPr>
            <a:picLocks noChangeAspect="1"/>
          </p:cNvPicPr>
          <p:nvPr/>
        </p:nvPicPr>
        <p:blipFill rotWithShape="1">
          <a:blip r:embed="rId3"/>
          <a:srcRect l="6020" t="2439" r="18877" b="-5372"/>
          <a:stretch/>
        </p:blipFill>
        <p:spPr>
          <a:xfrm>
            <a:off x="8783113" y="4132729"/>
            <a:ext cx="1551400" cy="2142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0917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3134360" y="-3307080"/>
            <a:ext cx="6776720" cy="13472160"/>
          </a:xfrm>
          <a:prstGeom prst="rect">
            <a:avLst/>
          </a:prstGeom>
        </p:spPr>
      </p:pic>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838960" y="406400"/>
            <a:ext cx="9032240" cy="6451600"/>
          </a:xfrm>
        </p:spPr>
        <p:txBody>
          <a:bodyPr>
            <a:noAutofit/>
          </a:bodyPr>
          <a:lstStyle/>
          <a:p>
            <a:r>
              <a:rPr lang="en-US" b="1" dirty="0" err="1">
                <a:solidFill>
                  <a:srgbClr val="990033"/>
                </a:solidFill>
              </a:rPr>
              <a:t>cogitatio</a:t>
            </a:r>
            <a:r>
              <a:rPr lang="en-US" b="1" dirty="0">
                <a:solidFill>
                  <a:srgbClr val="990033"/>
                </a:solidFill>
              </a:rPr>
              <a:t> -</a:t>
            </a:r>
            <a:r>
              <a:rPr lang="en-US" b="1" dirty="0" err="1">
                <a:solidFill>
                  <a:srgbClr val="990033"/>
                </a:solidFill>
              </a:rPr>
              <a:t>ōnis</a:t>
            </a:r>
            <a:r>
              <a:rPr lang="en-US" b="1" dirty="0">
                <a:solidFill>
                  <a:srgbClr val="990033"/>
                </a:solidFill>
              </a:rPr>
              <a:t> </a:t>
            </a:r>
            <a:r>
              <a:rPr lang="en-US" dirty="0">
                <a:solidFill>
                  <a:schemeClr val="bg1"/>
                </a:solidFill>
              </a:rPr>
              <a:t>(</a:t>
            </a:r>
            <a:r>
              <a:rPr lang="el-GR" dirty="0">
                <a:solidFill>
                  <a:schemeClr val="bg1"/>
                </a:solidFill>
              </a:rPr>
              <a:t>θ.) σκέψη, λογισμός</a:t>
            </a:r>
          </a:p>
          <a:p>
            <a:r>
              <a:rPr lang="en-US" b="1" dirty="0">
                <a:solidFill>
                  <a:srgbClr val="7030A0"/>
                </a:solidFill>
              </a:rPr>
              <a:t>cum</a:t>
            </a:r>
            <a:r>
              <a:rPr lang="en-US" dirty="0">
                <a:solidFill>
                  <a:schemeClr val="bg1"/>
                </a:solidFill>
              </a:rPr>
              <a:t> (</a:t>
            </a:r>
            <a:r>
              <a:rPr lang="el-GR" dirty="0">
                <a:solidFill>
                  <a:schemeClr val="bg1"/>
                </a:solidFill>
              </a:rPr>
              <a:t>χρον. σύνδ.) όταν</a:t>
            </a:r>
          </a:p>
          <a:p>
            <a:r>
              <a:rPr lang="en-US" b="1" dirty="0" err="1">
                <a:solidFill>
                  <a:srgbClr val="990033"/>
                </a:solidFill>
              </a:rPr>
              <a:t>venatio</a:t>
            </a:r>
            <a:r>
              <a:rPr lang="en-US" b="1" dirty="0">
                <a:solidFill>
                  <a:srgbClr val="990033"/>
                </a:solidFill>
              </a:rPr>
              <a:t> -</a:t>
            </a:r>
            <a:r>
              <a:rPr lang="en-US" b="1" dirty="0" err="1">
                <a:solidFill>
                  <a:srgbClr val="990033"/>
                </a:solidFill>
              </a:rPr>
              <a:t>ōnis</a:t>
            </a:r>
            <a:r>
              <a:rPr lang="en-US" b="1" dirty="0">
                <a:solidFill>
                  <a:srgbClr val="990033"/>
                </a:solidFill>
              </a:rPr>
              <a:t> </a:t>
            </a:r>
            <a:r>
              <a:rPr lang="en-US" dirty="0">
                <a:solidFill>
                  <a:schemeClr val="bg1"/>
                </a:solidFill>
              </a:rPr>
              <a:t>(</a:t>
            </a:r>
            <a:r>
              <a:rPr lang="el-GR" dirty="0">
                <a:solidFill>
                  <a:schemeClr val="bg1"/>
                </a:solidFill>
              </a:rPr>
              <a:t>θ.) κυνήγι·</a:t>
            </a:r>
            <a:r>
              <a:rPr lang="el-GR" b="1" dirty="0">
                <a:solidFill>
                  <a:srgbClr val="FF6600"/>
                </a:solidFill>
              </a:rPr>
              <a:t> </a:t>
            </a:r>
            <a:r>
              <a:rPr lang="en-US" b="1" dirty="0">
                <a:solidFill>
                  <a:srgbClr val="FF6600"/>
                </a:solidFill>
              </a:rPr>
              <a:t>in </a:t>
            </a:r>
            <a:r>
              <a:rPr lang="en-US" b="1" dirty="0" err="1">
                <a:solidFill>
                  <a:srgbClr val="990033"/>
                </a:solidFill>
              </a:rPr>
              <a:t>venationibus</a:t>
            </a:r>
            <a:r>
              <a:rPr lang="en-US" dirty="0">
                <a:solidFill>
                  <a:schemeClr val="bg1"/>
                </a:solidFill>
              </a:rPr>
              <a:t> </a:t>
            </a:r>
            <a:r>
              <a:rPr lang="el-GR" dirty="0">
                <a:solidFill>
                  <a:schemeClr val="bg1"/>
                </a:solidFill>
              </a:rPr>
              <a:t>στο κυνήγι</a:t>
            </a:r>
          </a:p>
          <a:p>
            <a:r>
              <a:rPr lang="en-US" b="1" dirty="0">
                <a:solidFill>
                  <a:srgbClr val="002060"/>
                </a:solidFill>
              </a:rPr>
              <a:t>licet, 2 </a:t>
            </a:r>
            <a:r>
              <a:rPr lang="en-US" dirty="0">
                <a:solidFill>
                  <a:schemeClr val="bg1"/>
                </a:solidFill>
              </a:rPr>
              <a:t>(</a:t>
            </a:r>
            <a:r>
              <a:rPr lang="el-GR" dirty="0">
                <a:solidFill>
                  <a:schemeClr val="bg1"/>
                </a:solidFill>
              </a:rPr>
              <a:t>απροσ., + δοτ. προσ. και υποκ. απαρέμφατο) επιτρέπεται, είναι δυνατό· </a:t>
            </a:r>
            <a:r>
              <a:rPr lang="en-US" b="1" dirty="0">
                <a:solidFill>
                  <a:srgbClr val="002060"/>
                </a:solidFill>
              </a:rPr>
              <a:t>licet </a:t>
            </a:r>
            <a:r>
              <a:rPr lang="en-US" b="1" dirty="0" err="1">
                <a:solidFill>
                  <a:schemeClr val="accent4">
                    <a:lumMod val="50000"/>
                  </a:schemeClr>
                </a:solidFill>
              </a:rPr>
              <a:t>tibi</a:t>
            </a:r>
            <a:r>
              <a:rPr lang="en-US" b="1" dirty="0">
                <a:solidFill>
                  <a:srgbClr val="002060"/>
                </a:solidFill>
              </a:rPr>
              <a:t> </a:t>
            </a:r>
            <a:r>
              <a:rPr lang="el-GR" dirty="0">
                <a:solidFill>
                  <a:schemeClr val="bg1"/>
                </a:solidFill>
              </a:rPr>
              <a:t>μπορείς</a:t>
            </a:r>
          </a:p>
          <a:p>
            <a:r>
              <a:rPr lang="en-US" b="1" dirty="0">
                <a:solidFill>
                  <a:schemeClr val="accent1">
                    <a:lumMod val="75000"/>
                  </a:schemeClr>
                </a:solidFill>
              </a:rPr>
              <a:t>quoque</a:t>
            </a:r>
            <a:r>
              <a:rPr lang="en-US" dirty="0">
                <a:solidFill>
                  <a:schemeClr val="bg1"/>
                </a:solidFill>
              </a:rPr>
              <a:t> (</a:t>
            </a:r>
            <a:r>
              <a:rPr lang="el-GR" dirty="0">
                <a:solidFill>
                  <a:schemeClr val="bg1"/>
                </a:solidFill>
              </a:rPr>
              <a:t>επίρρ.) επίσης· </a:t>
            </a:r>
            <a:r>
              <a:rPr lang="en-US" b="1" dirty="0" err="1">
                <a:solidFill>
                  <a:schemeClr val="accent4">
                    <a:lumMod val="50000"/>
                  </a:schemeClr>
                </a:solidFill>
              </a:rPr>
              <a:t>tibi</a:t>
            </a:r>
            <a:r>
              <a:rPr lang="en-US" dirty="0">
                <a:solidFill>
                  <a:schemeClr val="bg1"/>
                </a:solidFill>
              </a:rPr>
              <a:t> </a:t>
            </a:r>
            <a:r>
              <a:rPr lang="en-US" b="1" dirty="0">
                <a:solidFill>
                  <a:schemeClr val="accent1">
                    <a:lumMod val="75000"/>
                  </a:schemeClr>
                </a:solidFill>
              </a:rPr>
              <a:t>quoque</a:t>
            </a:r>
            <a:r>
              <a:rPr lang="en-US" dirty="0">
                <a:solidFill>
                  <a:schemeClr val="bg1"/>
                </a:solidFill>
              </a:rPr>
              <a:t> </a:t>
            </a:r>
            <a:r>
              <a:rPr lang="el-GR" dirty="0">
                <a:solidFill>
                  <a:schemeClr val="bg1"/>
                </a:solidFill>
              </a:rPr>
              <a:t>κι εσύ</a:t>
            </a:r>
          </a:p>
          <a:p>
            <a:r>
              <a:rPr lang="en-US" b="1" dirty="0" err="1">
                <a:solidFill>
                  <a:srgbClr val="002060"/>
                </a:solidFill>
              </a:rPr>
              <a:t>adporto</a:t>
            </a:r>
            <a:r>
              <a:rPr lang="en-US" b="1" dirty="0">
                <a:solidFill>
                  <a:srgbClr val="002060"/>
                </a:solidFill>
              </a:rPr>
              <a:t>, 1 </a:t>
            </a:r>
            <a:r>
              <a:rPr lang="en-US" dirty="0">
                <a:solidFill>
                  <a:schemeClr val="bg1"/>
                </a:solidFill>
              </a:rPr>
              <a:t>(</a:t>
            </a:r>
            <a:r>
              <a:rPr lang="en-US" b="1" dirty="0">
                <a:solidFill>
                  <a:srgbClr val="FF6600"/>
                </a:solidFill>
              </a:rPr>
              <a:t>ad</a:t>
            </a:r>
            <a:r>
              <a:rPr lang="en-US" dirty="0">
                <a:solidFill>
                  <a:schemeClr val="bg1"/>
                </a:solidFill>
              </a:rPr>
              <a:t> + </a:t>
            </a:r>
            <a:r>
              <a:rPr lang="en-US" b="1" dirty="0" err="1">
                <a:solidFill>
                  <a:srgbClr val="002060"/>
                </a:solidFill>
              </a:rPr>
              <a:t>porto</a:t>
            </a:r>
            <a:r>
              <a:rPr lang="en-US" dirty="0">
                <a:solidFill>
                  <a:schemeClr val="bg1"/>
                </a:solidFill>
              </a:rPr>
              <a:t>) </a:t>
            </a:r>
            <a:r>
              <a:rPr lang="el-GR" dirty="0">
                <a:solidFill>
                  <a:schemeClr val="bg1"/>
                </a:solidFill>
              </a:rPr>
              <a:t>φέρνω (κάπου)</a:t>
            </a:r>
          </a:p>
          <a:p>
            <a:r>
              <a:rPr lang="en-US" b="1" dirty="0" err="1">
                <a:solidFill>
                  <a:srgbClr val="990033"/>
                </a:solidFill>
              </a:rPr>
              <a:t>Diāna</a:t>
            </a:r>
            <a:r>
              <a:rPr lang="en-US" b="1" dirty="0">
                <a:solidFill>
                  <a:srgbClr val="990033"/>
                </a:solidFill>
              </a:rPr>
              <a:t> -ae </a:t>
            </a:r>
            <a:r>
              <a:rPr lang="el-GR" dirty="0">
                <a:solidFill>
                  <a:schemeClr val="bg1"/>
                </a:solidFill>
              </a:rPr>
              <a:t>η Άρτεμη (η θεά του κυνηγιού)</a:t>
            </a:r>
          </a:p>
          <a:p>
            <a:r>
              <a:rPr lang="en-US" b="1" dirty="0">
                <a:solidFill>
                  <a:srgbClr val="990033"/>
                </a:solidFill>
              </a:rPr>
              <a:t>Minerva -ae </a:t>
            </a:r>
            <a:r>
              <a:rPr lang="el-GR" dirty="0">
                <a:solidFill>
                  <a:schemeClr val="bg1"/>
                </a:solidFill>
              </a:rPr>
              <a:t>η Αθηνά (η θεά της σοφίας)</a:t>
            </a:r>
          </a:p>
          <a:p>
            <a:r>
              <a:rPr lang="en-US" b="1" dirty="0">
                <a:solidFill>
                  <a:srgbClr val="990033"/>
                </a:solidFill>
              </a:rPr>
              <a:t>mons, </a:t>
            </a:r>
            <a:r>
              <a:rPr lang="en-US" b="1" dirty="0" err="1">
                <a:solidFill>
                  <a:srgbClr val="990033"/>
                </a:solidFill>
              </a:rPr>
              <a:t>montis</a:t>
            </a:r>
            <a:r>
              <a:rPr lang="en-US" b="1" dirty="0">
                <a:solidFill>
                  <a:srgbClr val="990033"/>
                </a:solidFill>
              </a:rPr>
              <a:t> </a:t>
            </a:r>
            <a:r>
              <a:rPr lang="en-US" dirty="0">
                <a:solidFill>
                  <a:schemeClr val="bg1"/>
                </a:solidFill>
              </a:rPr>
              <a:t>(</a:t>
            </a:r>
            <a:r>
              <a:rPr lang="el-GR" dirty="0">
                <a:solidFill>
                  <a:schemeClr val="bg1"/>
                </a:solidFill>
              </a:rPr>
              <a:t>αρσ.) βουνό</a:t>
            </a:r>
          </a:p>
          <a:p>
            <a:r>
              <a:rPr lang="en-US" b="1" dirty="0" err="1">
                <a:solidFill>
                  <a:srgbClr val="002060"/>
                </a:solidFill>
              </a:rPr>
              <a:t>erro</a:t>
            </a:r>
            <a:r>
              <a:rPr lang="en-US" b="1" dirty="0">
                <a:solidFill>
                  <a:srgbClr val="002060"/>
                </a:solidFill>
              </a:rPr>
              <a:t>, 1 </a:t>
            </a:r>
            <a:r>
              <a:rPr lang="el-GR" dirty="0">
                <a:solidFill>
                  <a:schemeClr val="bg1"/>
                </a:solidFill>
              </a:rPr>
              <a:t>περιπλανιέμαι</a:t>
            </a:r>
          </a:p>
          <a:p>
            <a:r>
              <a:rPr lang="en-US" b="1" dirty="0" err="1">
                <a:solidFill>
                  <a:srgbClr val="002060"/>
                </a:solidFill>
              </a:rPr>
              <a:t>valeo</a:t>
            </a:r>
            <a:r>
              <a:rPr lang="en-US" b="1" dirty="0">
                <a:solidFill>
                  <a:srgbClr val="002060"/>
                </a:solidFill>
              </a:rPr>
              <a:t>, 2 </a:t>
            </a:r>
            <a:r>
              <a:rPr lang="el-GR" dirty="0">
                <a:solidFill>
                  <a:schemeClr val="bg1"/>
                </a:solidFill>
              </a:rPr>
              <a:t>είμαι υγιής, γερός</a:t>
            </a:r>
          </a:p>
          <a:p>
            <a:pPr algn="just"/>
            <a:endParaRPr lang="el-GR"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75B9CD-F406-465B-A29E-CC701760BA3B}"/>
              </a:ext>
            </a:extLst>
          </p:cNvPr>
          <p:cNvSpPr txBox="1"/>
          <p:nvPr/>
        </p:nvSpPr>
        <p:spPr>
          <a:xfrm>
            <a:off x="6511608" y="5279064"/>
            <a:ext cx="4448175" cy="830997"/>
          </a:xfrm>
          <a:prstGeom prst="rect">
            <a:avLst/>
          </a:prstGeom>
          <a:solidFill>
            <a:srgbClr val="990033"/>
          </a:solidFill>
          <a:effectLst>
            <a:outerShdw blurRad="228600" dist="165100" dir="2700000" algn="tl" rotWithShape="0">
              <a:prstClr val="black">
                <a:alpha val="40000"/>
              </a:prstClr>
            </a:outerShdw>
          </a:effectLst>
        </p:spPr>
        <p:txBody>
          <a:bodyPr wrap="square" rtlCol="0">
            <a:spAutoFit/>
          </a:bodyPr>
          <a:lstStyle/>
          <a:p>
            <a:pPr algn="ctr"/>
            <a:r>
              <a:rPr lang="en-US" sz="2400" b="1" dirty="0">
                <a:solidFill>
                  <a:srgbClr val="FFE9A3"/>
                </a:solidFill>
              </a:rPr>
              <a:t>Licet</a:t>
            </a:r>
            <a:r>
              <a:rPr lang="el-GR" sz="2400" b="1" dirty="0">
                <a:solidFill>
                  <a:srgbClr val="FFE9A3"/>
                </a:solidFill>
              </a:rPr>
              <a:t> </a:t>
            </a:r>
            <a:r>
              <a:rPr lang="en-US" sz="2400" b="1" dirty="0">
                <a:solidFill>
                  <a:srgbClr val="FFE9A3"/>
                </a:solidFill>
              </a:rPr>
              <a:t>≠ non licet</a:t>
            </a:r>
          </a:p>
          <a:p>
            <a:pPr algn="ctr"/>
            <a:r>
              <a:rPr lang="el-GR" sz="2400" b="1" dirty="0">
                <a:solidFill>
                  <a:srgbClr val="FFE9A3"/>
                </a:solidFill>
              </a:rPr>
              <a:t>Επιτρέπεται  </a:t>
            </a:r>
            <a:r>
              <a:rPr lang="en-US" sz="2400" b="1" dirty="0">
                <a:solidFill>
                  <a:srgbClr val="FFE9A3"/>
                </a:solidFill>
              </a:rPr>
              <a:t>≠ </a:t>
            </a:r>
            <a:r>
              <a:rPr lang="el-GR" sz="2400" b="1" dirty="0">
                <a:solidFill>
                  <a:srgbClr val="FFE9A3"/>
                </a:solidFill>
              </a:rPr>
              <a:t> απαγορεύεται</a:t>
            </a:r>
          </a:p>
        </p:txBody>
      </p:sp>
    </p:spTree>
    <p:extLst>
      <p:ext uri="{BB962C8B-B14F-4D97-AF65-F5344CB8AC3E}">
        <p14:creationId xmlns:p14="http://schemas.microsoft.com/office/powerpoint/2010/main" val="2084659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352146" y="-3956262"/>
            <a:ext cx="7203229" cy="14811375"/>
          </a:xfrm>
          <a:prstGeom prst="rect">
            <a:avLst/>
          </a:prstGeom>
        </p:spPr>
      </p:pic>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967485" y="203248"/>
            <a:ext cx="2989971" cy="665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Gaius Plinius </a:t>
            </a:r>
            <a:r>
              <a:rPr lang="en-US" sz="2600" dirty="0" err="1">
                <a:solidFill>
                  <a:schemeClr val="bg1"/>
                </a:solidFill>
                <a:latin typeface="Calibri" panose="020F0502020204030204" pitchFamily="34" charset="0"/>
                <a:cs typeface="Calibri" panose="020F0502020204030204" pitchFamily="34" charset="0"/>
              </a:rPr>
              <a:t>Cornēlio</a:t>
            </a:r>
            <a:r>
              <a:rPr lang="en-US" sz="2600" dirty="0">
                <a:solidFill>
                  <a:schemeClr val="bg1"/>
                </a:solidFill>
                <a:latin typeface="Calibri" panose="020F0502020204030204" pitchFamily="34" charset="0"/>
                <a:cs typeface="Calibri" panose="020F0502020204030204" pitchFamily="34" charset="0"/>
              </a:rPr>
              <a:t> </a:t>
            </a:r>
            <a:r>
              <a:rPr lang="en-US" sz="2600" dirty="0" err="1">
                <a:solidFill>
                  <a:schemeClr val="bg1"/>
                </a:solidFill>
                <a:latin typeface="Calibri" panose="020F0502020204030204" pitchFamily="34" charset="0"/>
                <a:cs typeface="Calibri" panose="020F0502020204030204" pitchFamily="34" charset="0"/>
              </a:rPr>
              <a:t>Tacito</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suo</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salūtem</a:t>
            </a:r>
            <a:r>
              <a:rPr lang="el-GR" sz="2600" dirty="0">
                <a:solidFill>
                  <a:schemeClr val="bg1"/>
                </a:solidFill>
                <a:latin typeface="Calibri" panose="020F0502020204030204" pitchFamily="34" charset="0"/>
                <a:cs typeface="Calibri" panose="020F0502020204030204" pitchFamily="34" charset="0"/>
              </a:rPr>
              <a:t> </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a:t>
            </a:r>
            <a:r>
              <a:rPr lang="en-US" sz="2600" b="1" dirty="0">
                <a:solidFill>
                  <a:srgbClr val="990033"/>
                </a:solidFill>
                <a:latin typeface="Calibri" panose="020F0502020204030204" pitchFamily="34" charset="0"/>
                <a:cs typeface="Calibri" panose="020F0502020204030204" pitchFamily="34" charset="0"/>
              </a:rPr>
              <a:t>dicit</a:t>
            </a:r>
            <a:r>
              <a:rPr lang="el-GR" sz="2600" dirty="0">
                <a:solidFill>
                  <a:schemeClr val="bg1"/>
                </a:solidFill>
                <a:latin typeface="Calibri" panose="020F0502020204030204" pitchFamily="34" charset="0"/>
                <a:cs typeface="Calibri" panose="020F0502020204030204" pitchFamily="34" charset="0"/>
              </a:rPr>
              <a:t>)</a:t>
            </a:r>
            <a:r>
              <a:rPr lang="en-US" sz="2600" dirty="0">
                <a:solidFill>
                  <a:schemeClr val="bg1"/>
                </a:solidFill>
                <a:latin typeface="Calibri" panose="020F0502020204030204" pitchFamily="34" charset="0"/>
                <a:cs typeface="Calibri" panose="020F0502020204030204" pitchFamily="34" charset="0"/>
              </a:rPr>
              <a:t>.</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Ridēbis</a:t>
            </a:r>
            <a:r>
              <a:rPr lang="en-US" sz="2600"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Ego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tres</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apros</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err="1">
                <a:solidFill>
                  <a:schemeClr val="bg1"/>
                </a:solidFill>
                <a:latin typeface="Calibri" panose="020F0502020204030204" pitchFamily="34" charset="0"/>
                <a:cs typeface="Calibri" panose="020F0502020204030204" pitchFamily="34" charset="0"/>
              </a:rPr>
              <a:t>ferōces</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cēpi</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«Ipse?» </a:t>
            </a:r>
            <a:r>
              <a:rPr lang="en-US" sz="2600" b="1" dirty="0" err="1">
                <a:solidFill>
                  <a:srgbClr val="990033"/>
                </a:solidFill>
                <a:latin typeface="Calibri" panose="020F0502020204030204" pitchFamily="34" charset="0"/>
                <a:cs typeface="Calibri" panose="020F0502020204030204" pitchFamily="34" charset="0"/>
              </a:rPr>
              <a:t>interrogābis</a:t>
            </a:r>
            <a:r>
              <a:rPr lang="en-US" sz="2600" dirty="0">
                <a:solidFill>
                  <a:schemeClr val="bg1"/>
                </a:solidFill>
                <a:latin typeface="Calibri" panose="020F0502020204030204" pitchFamily="34" charset="0"/>
                <a:cs typeface="Calibri" panose="020F0502020204030204" pitchFamily="34" charset="0"/>
              </a:rPr>
              <a:t>.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Ipse.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dirty="0">
                <a:solidFill>
                  <a:schemeClr val="bg1"/>
                </a:solidFill>
                <a:latin typeface="Calibri" panose="020F0502020204030204" pitchFamily="34" charset="0"/>
                <a:cs typeface="Calibri" panose="020F0502020204030204" pitchFamily="34" charset="0"/>
              </a:rPr>
              <a:t>Ad retia </a:t>
            </a:r>
            <a:endParaRPr lang="el-GR" sz="26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sz="2600" b="1" dirty="0" err="1">
                <a:solidFill>
                  <a:srgbClr val="990033"/>
                </a:solidFill>
                <a:latin typeface="Calibri" panose="020F0502020204030204" pitchFamily="34" charset="0"/>
                <a:cs typeface="Calibri" panose="020F0502020204030204" pitchFamily="34" charset="0"/>
              </a:rPr>
              <a:t>sedēbam</a:t>
            </a:r>
            <a:r>
              <a:rPr lang="en-US" sz="2600" dirty="0">
                <a:solidFill>
                  <a:schemeClr val="bg1"/>
                </a:solidFill>
                <a:latin typeface="Calibri" panose="020F0502020204030204" pitchFamily="34" charset="0"/>
                <a:cs typeface="Calibri" panose="020F0502020204030204" pitchFamily="34" charset="0"/>
              </a:rPr>
              <a:t>;</a:t>
            </a:r>
            <a:r>
              <a:rPr lang="el-GR" sz="2600" dirty="0">
                <a:solidFill>
                  <a:schemeClr val="bg1"/>
                </a:solidFill>
                <a:latin typeface="Calibri" panose="020F0502020204030204" pitchFamily="34" charset="0"/>
                <a:cs typeface="Calibri" panose="020F0502020204030204" pitchFamily="34" charset="0"/>
              </a:rPr>
              <a:t> </a:t>
            </a:r>
            <a:endParaRPr lang="en-US" sz="2600" b="0" dirty="0">
              <a:solidFill>
                <a:srgbClr val="111111"/>
              </a:solidFill>
              <a:effectLst/>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B47E07CC-3F37-44D4-99BC-D4413B0D82B0}"/>
              </a:ext>
            </a:extLst>
          </p:cNvPr>
          <p:cNvSpPr>
            <a:spLocks noGrp="1"/>
          </p:cNvSpPr>
          <p:nvPr>
            <p:ph idx="1"/>
          </p:nvPr>
        </p:nvSpPr>
        <p:spPr>
          <a:xfrm>
            <a:off x="7640320" y="683497"/>
            <a:ext cx="3474259" cy="6250571"/>
          </a:xfrm>
        </p:spPr>
        <p:txBody>
          <a:bodyPr>
            <a:noAutofit/>
          </a:bodyPr>
          <a:lstStyle/>
          <a:p>
            <a:pPr marL="0" indent="0">
              <a:buNone/>
            </a:pPr>
            <a:r>
              <a:rPr lang="el-GR" sz="2400" dirty="0">
                <a:solidFill>
                  <a:srgbClr val="111111"/>
                </a:solidFill>
                <a:latin typeface="Calibri" panose="020F0502020204030204" pitchFamily="34" charset="0"/>
                <a:cs typeface="Calibri" panose="020F0502020204030204" pitchFamily="34" charset="0"/>
              </a:rPr>
              <a:t>O Γάιος Πλίνιος </a:t>
            </a:r>
          </a:p>
          <a:p>
            <a:pPr marL="0" indent="0">
              <a:buNone/>
            </a:pPr>
            <a:r>
              <a:rPr lang="el-GR" sz="2400" dirty="0">
                <a:solidFill>
                  <a:srgbClr val="111111"/>
                </a:solidFill>
                <a:latin typeface="Calibri" panose="020F0502020204030204" pitchFamily="34" charset="0"/>
                <a:cs typeface="Calibri" panose="020F0502020204030204" pitchFamily="34" charset="0"/>
              </a:rPr>
              <a:t>στέλνει τις ευχές (του)</a:t>
            </a:r>
          </a:p>
          <a:p>
            <a:pPr marL="0" indent="0">
              <a:buNone/>
            </a:pPr>
            <a:r>
              <a:rPr lang="el-GR" sz="2400" dirty="0">
                <a:solidFill>
                  <a:srgbClr val="111111"/>
                </a:solidFill>
                <a:latin typeface="Calibri" panose="020F0502020204030204" pitchFamily="34" charset="0"/>
                <a:cs typeface="Calibri" panose="020F0502020204030204" pitchFamily="34" charset="0"/>
              </a:rPr>
              <a:t>στο φίλο του </a:t>
            </a:r>
          </a:p>
          <a:p>
            <a:pPr marL="0" indent="0">
              <a:buNone/>
            </a:pPr>
            <a:r>
              <a:rPr lang="el-GR" sz="2400" dirty="0">
                <a:solidFill>
                  <a:srgbClr val="111111"/>
                </a:solidFill>
                <a:latin typeface="Calibri" panose="020F0502020204030204" pitchFamily="34" charset="0"/>
                <a:cs typeface="Calibri" panose="020F0502020204030204" pitchFamily="34" charset="0"/>
              </a:rPr>
              <a:t>Κορνήλιο Τάκιτο.</a:t>
            </a:r>
          </a:p>
          <a:p>
            <a:pPr marL="0" indent="0">
              <a:buNone/>
            </a:pPr>
            <a:endParaRPr lang="el-GR" sz="2400" dirty="0">
              <a:solidFill>
                <a:srgbClr val="111111"/>
              </a:solidFill>
              <a:latin typeface="Calibri" panose="020F0502020204030204" pitchFamily="34" charset="0"/>
              <a:cs typeface="Calibri" panose="020F0502020204030204" pitchFamily="34" charset="0"/>
            </a:endParaRPr>
          </a:p>
          <a:p>
            <a:pPr marL="0" indent="0">
              <a:buNone/>
            </a:pPr>
            <a:r>
              <a:rPr lang="el-GR" sz="2400" dirty="0">
                <a:solidFill>
                  <a:srgbClr val="111111"/>
                </a:solidFill>
                <a:latin typeface="Calibri" panose="020F0502020204030204" pitchFamily="34" charset="0"/>
                <a:cs typeface="Calibri" panose="020F0502020204030204" pitchFamily="34" charset="0"/>
              </a:rPr>
              <a:t>Θα γελάσεις.</a:t>
            </a:r>
          </a:p>
          <a:p>
            <a:pPr marL="0" indent="0">
              <a:buNone/>
            </a:pPr>
            <a:r>
              <a:rPr lang="el-GR" sz="2400" dirty="0">
                <a:solidFill>
                  <a:srgbClr val="111111"/>
                </a:solidFill>
                <a:latin typeface="Calibri" panose="020F0502020204030204" pitchFamily="34" charset="0"/>
                <a:cs typeface="Calibri" panose="020F0502020204030204" pitchFamily="34" charset="0"/>
              </a:rPr>
              <a:t>Εγώ έπιασα τρία φοβερά αγριογούρουνα.</a:t>
            </a:r>
          </a:p>
          <a:p>
            <a:pPr marL="0" indent="0">
              <a:buNone/>
            </a:pPr>
            <a:r>
              <a:rPr lang="el-GR" sz="2400" dirty="0">
                <a:solidFill>
                  <a:srgbClr val="111111"/>
                </a:solidFill>
                <a:latin typeface="Calibri" panose="020F0502020204030204" pitchFamily="34" charset="0"/>
                <a:cs typeface="Calibri" panose="020F0502020204030204" pitchFamily="34" charset="0"/>
              </a:rPr>
              <a:t>«Ο ίδιος;» θα ρωτήσεις.</a:t>
            </a:r>
          </a:p>
          <a:p>
            <a:pPr marL="0" indent="0">
              <a:buNone/>
            </a:pPr>
            <a:r>
              <a:rPr lang="el-GR" sz="2400" dirty="0">
                <a:solidFill>
                  <a:srgbClr val="111111"/>
                </a:solidFill>
                <a:latin typeface="Calibri" panose="020F0502020204030204" pitchFamily="34" charset="0"/>
                <a:cs typeface="Calibri" panose="020F0502020204030204" pitchFamily="34" charset="0"/>
              </a:rPr>
              <a:t>Ο ίδιος.</a:t>
            </a:r>
          </a:p>
          <a:p>
            <a:pPr marL="0" indent="0">
              <a:buNone/>
            </a:pPr>
            <a:r>
              <a:rPr lang="el-GR" sz="2400" dirty="0">
                <a:solidFill>
                  <a:srgbClr val="111111"/>
                </a:solidFill>
                <a:latin typeface="Calibri" panose="020F0502020204030204" pitchFamily="34" charset="0"/>
                <a:cs typeface="Calibri" panose="020F0502020204030204" pitchFamily="34" charset="0"/>
              </a:rPr>
              <a:t>Καθόμουν </a:t>
            </a:r>
          </a:p>
          <a:p>
            <a:pPr marL="0" indent="0">
              <a:buNone/>
            </a:pPr>
            <a:r>
              <a:rPr lang="el-GR" sz="2400" dirty="0">
                <a:solidFill>
                  <a:srgbClr val="111111"/>
                </a:solidFill>
                <a:latin typeface="Calibri" panose="020F0502020204030204" pitchFamily="34" charset="0"/>
                <a:cs typeface="Calibri" panose="020F0502020204030204" pitchFamily="34" charset="0"/>
              </a:rPr>
              <a:t>κοντά στα δίχτυα.</a:t>
            </a:r>
          </a:p>
        </p:txBody>
      </p:sp>
      <p:sp>
        <p:nvSpPr>
          <p:cNvPr id="7" name="Content Placeholder 2">
            <a:extLst>
              <a:ext uri="{FF2B5EF4-FFF2-40B4-BE49-F238E27FC236}">
                <a16:creationId xmlns:a16="http://schemas.microsoft.com/office/drawing/2014/main" id="{9077BC94-A460-4473-AA01-15DADB6756E4}"/>
              </a:ext>
            </a:extLst>
          </p:cNvPr>
          <p:cNvSpPr txBox="1">
            <a:spLocks/>
          </p:cNvSpPr>
          <p:nvPr/>
        </p:nvSpPr>
        <p:spPr>
          <a:xfrm>
            <a:off x="3832974" y="238858"/>
            <a:ext cx="3807346" cy="6421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100"/>
              </a:lnSpc>
              <a:spcBef>
                <a:spcPts val="0"/>
              </a:spcBef>
              <a:buFont typeface="Arial" panose="020B0604020202020204" pitchFamily="34" charset="0"/>
              <a:buNone/>
            </a:pPr>
            <a:r>
              <a:rPr lang="en-US" sz="2500" dirty="0">
                <a:solidFill>
                  <a:schemeClr val="bg1"/>
                </a:solidFill>
                <a:latin typeface="Calibri" panose="020F0502020204030204" pitchFamily="34" charset="0"/>
                <a:cs typeface="Calibri" panose="020F0502020204030204" pitchFamily="34" charset="0"/>
              </a:rPr>
              <a:t>O </a:t>
            </a:r>
            <a:r>
              <a:rPr lang="el-GR" sz="2500" dirty="0">
                <a:solidFill>
                  <a:schemeClr val="bg1"/>
                </a:solidFill>
                <a:latin typeface="Calibri" panose="020F0502020204030204" pitchFamily="34" charset="0"/>
                <a:cs typeface="Calibri" panose="020F0502020204030204" pitchFamily="34" charset="0"/>
              </a:rPr>
              <a:t>Γάιος Πλίνιος</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στον Κορνήλιο Τάκιτο</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τον δικό του</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υγεία </a:t>
            </a:r>
          </a:p>
          <a:p>
            <a:pPr marL="0" indent="0">
              <a:lnSpc>
                <a:spcPts val="3100"/>
              </a:lnSpc>
              <a:spcBef>
                <a:spcPts val="0"/>
              </a:spcBef>
              <a:buFont typeface="Arial" panose="020B0604020202020204" pitchFamily="34" charset="0"/>
              <a:buNone/>
            </a:pPr>
            <a:r>
              <a:rPr lang="el-GR" sz="2500" b="1" dirty="0">
                <a:solidFill>
                  <a:srgbClr val="990033"/>
                </a:solidFill>
                <a:latin typeface="Calibri" panose="020F0502020204030204" pitchFamily="34" charset="0"/>
                <a:cs typeface="Calibri" panose="020F0502020204030204" pitchFamily="34" charset="0"/>
              </a:rPr>
              <a:t>εύχεται</a:t>
            </a:r>
            <a:r>
              <a:rPr lang="el-GR" sz="2500" dirty="0">
                <a:solidFill>
                  <a:schemeClr val="bg1"/>
                </a:solidFill>
                <a:latin typeface="Calibri" panose="020F0502020204030204" pitchFamily="34" charset="0"/>
                <a:cs typeface="Calibri" panose="020F0502020204030204" pitchFamily="34" charset="0"/>
              </a:rPr>
              <a:t>.</a:t>
            </a:r>
          </a:p>
          <a:p>
            <a:pPr marL="0" indent="0">
              <a:lnSpc>
                <a:spcPts val="3100"/>
              </a:lnSpc>
              <a:spcBef>
                <a:spcPts val="0"/>
              </a:spcBef>
              <a:buFont typeface="Arial" panose="020B0604020202020204" pitchFamily="34" charset="0"/>
              <a:buNone/>
            </a:pPr>
            <a:r>
              <a:rPr lang="el-GR" sz="2500" b="1" dirty="0">
                <a:solidFill>
                  <a:srgbClr val="990033"/>
                </a:solidFill>
                <a:latin typeface="Calibri" panose="020F0502020204030204" pitchFamily="34" charset="0"/>
                <a:cs typeface="Calibri" panose="020F0502020204030204" pitchFamily="34" charset="0"/>
              </a:rPr>
              <a:t>Θα γελάσεις</a:t>
            </a:r>
            <a:r>
              <a:rPr lang="el-GR" sz="2500" dirty="0">
                <a:solidFill>
                  <a:schemeClr val="bg1"/>
                </a:solidFill>
                <a:latin typeface="Calibri" panose="020F0502020204030204" pitchFamily="34" charset="0"/>
                <a:cs typeface="Calibri" panose="020F0502020204030204" pitchFamily="34" charset="0"/>
              </a:rPr>
              <a:t>.</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Εγώ </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τρεις </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κάπρους</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αγριους </a:t>
            </a:r>
          </a:p>
          <a:p>
            <a:pPr marL="0" indent="0">
              <a:lnSpc>
                <a:spcPts val="3100"/>
              </a:lnSpc>
              <a:spcBef>
                <a:spcPts val="0"/>
              </a:spcBef>
              <a:buFont typeface="Arial" panose="020B0604020202020204" pitchFamily="34" charset="0"/>
              <a:buNone/>
            </a:pPr>
            <a:r>
              <a:rPr lang="el-GR" sz="2500" b="1" dirty="0">
                <a:solidFill>
                  <a:srgbClr val="990033"/>
                </a:solidFill>
                <a:latin typeface="Calibri" panose="020F0502020204030204" pitchFamily="34" charset="0"/>
                <a:cs typeface="Calibri" panose="020F0502020204030204" pitchFamily="34" charset="0"/>
              </a:rPr>
              <a:t>έπιασα</a:t>
            </a:r>
            <a:r>
              <a:rPr lang="el-GR" sz="2500" dirty="0">
                <a:solidFill>
                  <a:schemeClr val="bg1"/>
                </a:solidFill>
                <a:latin typeface="Calibri" panose="020F0502020204030204" pitchFamily="34" charset="0"/>
                <a:cs typeface="Calibri" panose="020F0502020204030204" pitchFamily="34" charset="0"/>
              </a:rPr>
              <a:t>.</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«Ο ίδιος»;</a:t>
            </a:r>
          </a:p>
          <a:p>
            <a:pPr marL="0" indent="0">
              <a:lnSpc>
                <a:spcPts val="3100"/>
              </a:lnSpc>
              <a:spcBef>
                <a:spcPts val="0"/>
              </a:spcBef>
              <a:buFont typeface="Arial" panose="020B0604020202020204" pitchFamily="34" charset="0"/>
              <a:buNone/>
            </a:pPr>
            <a:r>
              <a:rPr lang="el-GR" sz="2500" b="1" dirty="0">
                <a:solidFill>
                  <a:srgbClr val="990033"/>
                </a:solidFill>
                <a:latin typeface="Calibri" panose="020F0502020204030204" pitchFamily="34" charset="0"/>
                <a:cs typeface="Calibri" panose="020F0502020204030204" pitchFamily="34" charset="0"/>
              </a:rPr>
              <a:t>θα ρωτήσεις</a:t>
            </a:r>
            <a:r>
              <a:rPr lang="el-GR" sz="2500" dirty="0">
                <a:solidFill>
                  <a:schemeClr val="bg1"/>
                </a:solidFill>
                <a:latin typeface="Calibri" panose="020F0502020204030204" pitchFamily="34" charset="0"/>
                <a:cs typeface="Calibri" panose="020F0502020204030204" pitchFamily="34" charset="0"/>
              </a:rPr>
              <a:t>.</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Ο ίδιος.</a:t>
            </a:r>
          </a:p>
          <a:p>
            <a:pPr marL="0" indent="0">
              <a:lnSpc>
                <a:spcPts val="3100"/>
              </a:lnSpc>
              <a:spcBef>
                <a:spcPts val="0"/>
              </a:spcBef>
              <a:buFont typeface="Arial" panose="020B0604020202020204" pitchFamily="34" charset="0"/>
              <a:buNone/>
            </a:pPr>
            <a:r>
              <a:rPr lang="el-GR" sz="2500" dirty="0">
                <a:solidFill>
                  <a:schemeClr val="bg1"/>
                </a:solidFill>
                <a:latin typeface="Calibri" panose="020F0502020204030204" pitchFamily="34" charset="0"/>
                <a:cs typeface="Calibri" panose="020F0502020204030204" pitchFamily="34" charset="0"/>
              </a:rPr>
              <a:t>Κοντά στα δίχτυα</a:t>
            </a:r>
          </a:p>
          <a:p>
            <a:pPr marL="0" indent="0">
              <a:lnSpc>
                <a:spcPts val="3100"/>
              </a:lnSpc>
              <a:spcBef>
                <a:spcPts val="0"/>
              </a:spcBef>
              <a:buFont typeface="Arial" panose="020B0604020202020204" pitchFamily="34" charset="0"/>
              <a:buNone/>
            </a:pPr>
            <a:r>
              <a:rPr lang="el-GR" sz="2500" b="1" dirty="0">
                <a:solidFill>
                  <a:srgbClr val="990033"/>
                </a:solidFill>
                <a:latin typeface="Calibri" panose="020F0502020204030204" pitchFamily="34" charset="0"/>
                <a:cs typeface="Calibri" panose="020F0502020204030204" pitchFamily="34" charset="0"/>
              </a:rPr>
              <a:t>καθόμουν</a:t>
            </a:r>
            <a:r>
              <a:rPr lang="el-GR" sz="25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90349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left)">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left)">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left)">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left)">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left)">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10" end="10"/>
                                            </p:txEl>
                                          </p:spTgt>
                                        </p:tgtEl>
                                        <p:attrNameLst>
                                          <p:attrName>style.visibility</p:attrName>
                                        </p:attrNameLst>
                                      </p:cBhvr>
                                      <p:to>
                                        <p:strVal val="visible"/>
                                      </p:to>
                                    </p:set>
                                    <p:animEffect transition="in" filter="wipe(left)">
                                      <p:cBhvr>
                                        <p:cTn id="62" dur="500"/>
                                        <p:tgtEl>
                                          <p:spTgt spid="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Effect transition="in" filter="wipe(left)">
                                      <p:cBhvr>
                                        <p:cTn id="67" dur="500"/>
                                        <p:tgtEl>
                                          <p:spTgt spid="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xEl>
                                              <p:pRg st="12" end="12"/>
                                            </p:txEl>
                                          </p:spTgt>
                                        </p:tgtEl>
                                        <p:attrNameLst>
                                          <p:attrName>style.visibility</p:attrName>
                                        </p:attrNameLst>
                                      </p:cBhvr>
                                      <p:to>
                                        <p:strVal val="visible"/>
                                      </p:to>
                                    </p:set>
                                    <p:animEffect transition="in" filter="wipe(left)">
                                      <p:cBhvr>
                                        <p:cTn id="72" dur="500"/>
                                        <p:tgtEl>
                                          <p:spTgt spid="7">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13" end="13"/>
                                            </p:txEl>
                                          </p:spTgt>
                                        </p:tgtEl>
                                        <p:attrNameLst>
                                          <p:attrName>style.visibility</p:attrName>
                                        </p:attrNameLst>
                                      </p:cBhvr>
                                      <p:to>
                                        <p:strVal val="visible"/>
                                      </p:to>
                                    </p:set>
                                    <p:animEffect transition="in" filter="wipe(left)">
                                      <p:cBhvr>
                                        <p:cTn id="77" dur="500"/>
                                        <p:tgtEl>
                                          <p:spTgt spid="7">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14" end="14"/>
                                            </p:txEl>
                                          </p:spTgt>
                                        </p:tgtEl>
                                        <p:attrNameLst>
                                          <p:attrName>style.visibility</p:attrName>
                                        </p:attrNameLst>
                                      </p:cBhvr>
                                      <p:to>
                                        <p:strVal val="visible"/>
                                      </p:to>
                                    </p:set>
                                    <p:animEffect transition="in" filter="wipe(left)">
                                      <p:cBhvr>
                                        <p:cTn id="82" dur="500"/>
                                        <p:tgtEl>
                                          <p:spTgt spid="7">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15" end="15"/>
                                            </p:txEl>
                                          </p:spTgt>
                                        </p:tgtEl>
                                        <p:attrNameLst>
                                          <p:attrName>style.visibility</p:attrName>
                                        </p:attrNameLst>
                                      </p:cBhvr>
                                      <p:to>
                                        <p:strVal val="visible"/>
                                      </p:to>
                                    </p:set>
                                    <p:animEffect transition="in" filter="wipe(left)">
                                      <p:cBhvr>
                                        <p:cTn id="87" dur="500"/>
                                        <p:tgtEl>
                                          <p:spTgt spid="7">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0">
                                            <p:txEl>
                                              <p:pRg st="0" end="0"/>
                                            </p:txEl>
                                          </p:spTgt>
                                        </p:tgtEl>
                                        <p:attrNameLst>
                                          <p:attrName>style.visibility</p:attrName>
                                        </p:attrNameLst>
                                      </p:cBhvr>
                                      <p:to>
                                        <p:strVal val="visible"/>
                                      </p:to>
                                    </p:set>
                                    <p:animEffect transition="in" filter="wipe(down)">
                                      <p:cBhvr>
                                        <p:cTn id="92" dur="500"/>
                                        <p:tgtEl>
                                          <p:spTgt spid="1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0">
                                            <p:txEl>
                                              <p:pRg st="1" end="1"/>
                                            </p:txEl>
                                          </p:spTgt>
                                        </p:tgtEl>
                                        <p:attrNameLst>
                                          <p:attrName>style.visibility</p:attrName>
                                        </p:attrNameLst>
                                      </p:cBhvr>
                                      <p:to>
                                        <p:strVal val="visible"/>
                                      </p:to>
                                    </p:set>
                                    <p:animEffect transition="in" filter="wipe(down)">
                                      <p:cBhvr>
                                        <p:cTn id="97" dur="500"/>
                                        <p:tgtEl>
                                          <p:spTgt spid="10">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0">
                                            <p:txEl>
                                              <p:pRg st="2" end="2"/>
                                            </p:txEl>
                                          </p:spTgt>
                                        </p:tgtEl>
                                        <p:attrNameLst>
                                          <p:attrName>style.visibility</p:attrName>
                                        </p:attrNameLst>
                                      </p:cBhvr>
                                      <p:to>
                                        <p:strVal val="visible"/>
                                      </p:to>
                                    </p:set>
                                    <p:animEffect transition="in" filter="wipe(down)">
                                      <p:cBhvr>
                                        <p:cTn id="102" dur="500"/>
                                        <p:tgtEl>
                                          <p:spTgt spid="10">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0">
                                            <p:txEl>
                                              <p:pRg st="3" end="3"/>
                                            </p:txEl>
                                          </p:spTgt>
                                        </p:tgtEl>
                                        <p:attrNameLst>
                                          <p:attrName>style.visibility</p:attrName>
                                        </p:attrNameLst>
                                      </p:cBhvr>
                                      <p:to>
                                        <p:strVal val="visible"/>
                                      </p:to>
                                    </p:set>
                                    <p:animEffect transition="in" filter="wipe(down)">
                                      <p:cBhvr>
                                        <p:cTn id="107" dur="500"/>
                                        <p:tgtEl>
                                          <p:spTgt spid="10">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0">
                                            <p:txEl>
                                              <p:pRg st="5" end="5"/>
                                            </p:txEl>
                                          </p:spTgt>
                                        </p:tgtEl>
                                        <p:attrNameLst>
                                          <p:attrName>style.visibility</p:attrName>
                                        </p:attrNameLst>
                                      </p:cBhvr>
                                      <p:to>
                                        <p:strVal val="visible"/>
                                      </p:to>
                                    </p:set>
                                    <p:animEffect transition="in" filter="wipe(down)">
                                      <p:cBhvr>
                                        <p:cTn id="112" dur="500"/>
                                        <p:tgtEl>
                                          <p:spTgt spid="10">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0">
                                            <p:txEl>
                                              <p:pRg st="6" end="6"/>
                                            </p:txEl>
                                          </p:spTgt>
                                        </p:tgtEl>
                                        <p:attrNameLst>
                                          <p:attrName>style.visibility</p:attrName>
                                        </p:attrNameLst>
                                      </p:cBhvr>
                                      <p:to>
                                        <p:strVal val="visible"/>
                                      </p:to>
                                    </p:set>
                                    <p:animEffect transition="in" filter="wipe(down)">
                                      <p:cBhvr>
                                        <p:cTn id="117" dur="500"/>
                                        <p:tgtEl>
                                          <p:spTgt spid="10">
                                            <p:txEl>
                                              <p:pRg st="6" end="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0">
                                            <p:txEl>
                                              <p:pRg st="7" end="7"/>
                                            </p:txEl>
                                          </p:spTgt>
                                        </p:tgtEl>
                                        <p:attrNameLst>
                                          <p:attrName>style.visibility</p:attrName>
                                        </p:attrNameLst>
                                      </p:cBhvr>
                                      <p:to>
                                        <p:strVal val="visible"/>
                                      </p:to>
                                    </p:set>
                                    <p:animEffect transition="in" filter="wipe(down)">
                                      <p:cBhvr>
                                        <p:cTn id="122" dur="500"/>
                                        <p:tgtEl>
                                          <p:spTgt spid="10">
                                            <p:txEl>
                                              <p:pRg st="7" end="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0">
                                            <p:txEl>
                                              <p:pRg st="8" end="8"/>
                                            </p:txEl>
                                          </p:spTgt>
                                        </p:tgtEl>
                                        <p:attrNameLst>
                                          <p:attrName>style.visibility</p:attrName>
                                        </p:attrNameLst>
                                      </p:cBhvr>
                                      <p:to>
                                        <p:strVal val="visible"/>
                                      </p:to>
                                    </p:set>
                                    <p:animEffect transition="in" filter="wipe(down)">
                                      <p:cBhvr>
                                        <p:cTn id="127" dur="500"/>
                                        <p:tgtEl>
                                          <p:spTgt spid="10">
                                            <p:txEl>
                                              <p:pRg st="8" end="8"/>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10">
                                            <p:txEl>
                                              <p:pRg st="9" end="9"/>
                                            </p:txEl>
                                          </p:spTgt>
                                        </p:tgtEl>
                                        <p:attrNameLst>
                                          <p:attrName>style.visibility</p:attrName>
                                        </p:attrNameLst>
                                      </p:cBhvr>
                                      <p:to>
                                        <p:strVal val="visible"/>
                                      </p:to>
                                    </p:set>
                                    <p:animEffect transition="in" filter="wipe(down)">
                                      <p:cBhvr>
                                        <p:cTn id="132" dur="500"/>
                                        <p:tgtEl>
                                          <p:spTgt spid="10">
                                            <p:txEl>
                                              <p:pRg st="9" end="9"/>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10">
                                            <p:txEl>
                                              <p:pRg st="10" end="10"/>
                                            </p:txEl>
                                          </p:spTgt>
                                        </p:tgtEl>
                                        <p:attrNameLst>
                                          <p:attrName>style.visibility</p:attrName>
                                        </p:attrNameLst>
                                      </p:cBhvr>
                                      <p:to>
                                        <p:strVal val="visible"/>
                                      </p:to>
                                    </p:set>
                                    <p:animEffect transition="in" filter="wipe(down)">
                                      <p:cBhvr>
                                        <p:cTn id="13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574085" y="-3829665"/>
            <a:ext cx="7226709" cy="14630400"/>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4101244" y="285394"/>
            <a:ext cx="3637280" cy="6143053"/>
          </a:xfrm>
        </p:spPr>
        <p:txBody>
          <a:bodyPr>
            <a:noAutofit/>
          </a:bodyPr>
          <a:lstStyle/>
          <a:p>
            <a:pPr marL="0" indent="0">
              <a:lnSpc>
                <a:spcPct val="100000"/>
              </a:lnSpc>
              <a:spcBef>
                <a:spcPts val="0"/>
              </a:spcBef>
              <a:buNone/>
            </a:pPr>
            <a:r>
              <a:rPr lang="el-GR" sz="2400" dirty="0">
                <a:solidFill>
                  <a:schemeClr val="bg1"/>
                </a:solidFill>
              </a:rPr>
              <a:t>ήταν</a:t>
            </a:r>
          </a:p>
          <a:p>
            <a:pPr marL="0" indent="0">
              <a:lnSpc>
                <a:spcPct val="100000"/>
              </a:lnSpc>
              <a:spcBef>
                <a:spcPts val="0"/>
              </a:spcBef>
              <a:buNone/>
            </a:pPr>
            <a:r>
              <a:rPr lang="el-GR" sz="2400" dirty="0">
                <a:solidFill>
                  <a:schemeClr val="bg1"/>
                </a:solidFill>
              </a:rPr>
              <a:t>πλάι μου</a:t>
            </a:r>
          </a:p>
          <a:p>
            <a:pPr marL="0" indent="0">
              <a:lnSpc>
                <a:spcPct val="100000"/>
              </a:lnSpc>
              <a:spcBef>
                <a:spcPts val="0"/>
              </a:spcBef>
              <a:buNone/>
            </a:pPr>
            <a:r>
              <a:rPr lang="el-GR" sz="2400" dirty="0">
                <a:solidFill>
                  <a:schemeClr val="bg1"/>
                </a:solidFill>
              </a:rPr>
              <a:t>όχι η κυνηγετική λόγχη</a:t>
            </a:r>
          </a:p>
          <a:p>
            <a:pPr marL="0" indent="0">
              <a:lnSpc>
                <a:spcPct val="100000"/>
              </a:lnSpc>
              <a:spcBef>
                <a:spcPts val="0"/>
              </a:spcBef>
              <a:buNone/>
            </a:pPr>
            <a:r>
              <a:rPr lang="el-GR" sz="2400" dirty="0">
                <a:solidFill>
                  <a:schemeClr val="bg1"/>
                </a:solidFill>
              </a:rPr>
              <a:t>αλλά</a:t>
            </a:r>
          </a:p>
          <a:p>
            <a:pPr marL="0" indent="0">
              <a:lnSpc>
                <a:spcPct val="100000"/>
              </a:lnSpc>
              <a:spcBef>
                <a:spcPts val="0"/>
              </a:spcBef>
              <a:buNone/>
            </a:pPr>
            <a:r>
              <a:rPr lang="el-GR" sz="2400" dirty="0">
                <a:solidFill>
                  <a:schemeClr val="bg1"/>
                </a:solidFill>
              </a:rPr>
              <a:t>η γραφίδα</a:t>
            </a:r>
          </a:p>
          <a:p>
            <a:pPr marL="0" indent="0">
              <a:lnSpc>
                <a:spcPct val="100000"/>
              </a:lnSpc>
              <a:spcBef>
                <a:spcPts val="0"/>
              </a:spcBef>
              <a:buNone/>
            </a:pPr>
            <a:r>
              <a:rPr lang="el-GR" sz="2400" dirty="0">
                <a:solidFill>
                  <a:schemeClr val="bg1"/>
                </a:solidFill>
              </a:rPr>
              <a:t>και οι πλάκες·</a:t>
            </a:r>
          </a:p>
          <a:p>
            <a:pPr marL="0" indent="0">
              <a:lnSpc>
                <a:spcPct val="100000"/>
              </a:lnSpc>
              <a:spcBef>
                <a:spcPts val="0"/>
              </a:spcBef>
              <a:buNone/>
            </a:pPr>
            <a:r>
              <a:rPr lang="el-GR" sz="2400" dirty="0">
                <a:solidFill>
                  <a:schemeClr val="bg1"/>
                </a:solidFill>
              </a:rPr>
              <a:t>σκεπτόμουν</a:t>
            </a:r>
          </a:p>
          <a:p>
            <a:pPr marL="0" indent="0">
              <a:lnSpc>
                <a:spcPct val="100000"/>
              </a:lnSpc>
              <a:spcBef>
                <a:spcPts val="0"/>
              </a:spcBef>
              <a:buNone/>
            </a:pPr>
            <a:r>
              <a:rPr lang="el-GR" sz="2400" dirty="0">
                <a:solidFill>
                  <a:schemeClr val="bg1"/>
                </a:solidFill>
              </a:rPr>
              <a:t>κάτι</a:t>
            </a:r>
          </a:p>
          <a:p>
            <a:pPr marL="0" indent="0">
              <a:lnSpc>
                <a:spcPct val="100000"/>
              </a:lnSpc>
              <a:spcBef>
                <a:spcPts val="0"/>
              </a:spcBef>
              <a:buNone/>
            </a:pPr>
            <a:r>
              <a:rPr lang="el-GR" sz="2400" dirty="0">
                <a:solidFill>
                  <a:schemeClr val="bg1"/>
                </a:solidFill>
              </a:rPr>
              <a:t>και κρατούσα σημειώσεις·</a:t>
            </a:r>
          </a:p>
          <a:p>
            <a:pPr marL="0" indent="0">
              <a:lnSpc>
                <a:spcPct val="100000"/>
              </a:lnSpc>
              <a:spcBef>
                <a:spcPts val="0"/>
              </a:spcBef>
              <a:buNone/>
            </a:pPr>
            <a:r>
              <a:rPr lang="el-GR" sz="2400" dirty="0">
                <a:solidFill>
                  <a:schemeClr val="bg1"/>
                </a:solidFill>
              </a:rPr>
              <a:t>αν και</a:t>
            </a:r>
          </a:p>
          <a:p>
            <a:pPr marL="0" indent="0">
              <a:lnSpc>
                <a:spcPct val="100000"/>
              </a:lnSpc>
              <a:spcBef>
                <a:spcPts val="0"/>
              </a:spcBef>
              <a:buNone/>
            </a:pPr>
            <a:r>
              <a:rPr lang="el-GR" sz="2400" dirty="0">
                <a:solidFill>
                  <a:schemeClr val="bg1"/>
                </a:solidFill>
              </a:rPr>
              <a:t>δίχτυα </a:t>
            </a:r>
          </a:p>
          <a:p>
            <a:pPr marL="0" indent="0">
              <a:lnSpc>
                <a:spcPct val="100000"/>
              </a:lnSpc>
              <a:spcBef>
                <a:spcPts val="0"/>
              </a:spcBef>
              <a:buNone/>
            </a:pPr>
            <a:r>
              <a:rPr lang="el-GR" sz="2400" dirty="0">
                <a:solidFill>
                  <a:schemeClr val="bg1"/>
                </a:solidFill>
              </a:rPr>
              <a:t>άδεια</a:t>
            </a:r>
          </a:p>
          <a:p>
            <a:pPr marL="0" indent="0">
              <a:lnSpc>
                <a:spcPct val="100000"/>
              </a:lnSpc>
              <a:spcBef>
                <a:spcPts val="0"/>
              </a:spcBef>
              <a:buNone/>
            </a:pPr>
            <a:r>
              <a:rPr lang="el-GR" sz="2400" dirty="0">
                <a:solidFill>
                  <a:schemeClr val="bg1"/>
                </a:solidFill>
              </a:rPr>
              <a:t>(είχα),</a:t>
            </a:r>
          </a:p>
          <a:p>
            <a:pPr marL="0" indent="0">
              <a:lnSpc>
                <a:spcPct val="100000"/>
              </a:lnSpc>
              <a:spcBef>
                <a:spcPts val="0"/>
              </a:spcBef>
              <a:buNone/>
            </a:pPr>
            <a:r>
              <a:rPr lang="el-GR" sz="2400" dirty="0">
                <a:solidFill>
                  <a:schemeClr val="bg1"/>
                </a:solidFill>
              </a:rPr>
              <a:t>γεμάτες</a:t>
            </a:r>
          </a:p>
          <a:p>
            <a:pPr marL="0" indent="0">
              <a:lnSpc>
                <a:spcPct val="100000"/>
              </a:lnSpc>
              <a:spcBef>
                <a:spcPts val="0"/>
              </a:spcBef>
              <a:buNone/>
            </a:pPr>
            <a:r>
              <a:rPr lang="el-GR" sz="2400" dirty="0">
                <a:solidFill>
                  <a:schemeClr val="bg1"/>
                </a:solidFill>
              </a:rPr>
              <a:t>όμως</a:t>
            </a:r>
          </a:p>
          <a:p>
            <a:pPr marL="0" indent="0">
              <a:lnSpc>
                <a:spcPct val="100000"/>
              </a:lnSpc>
              <a:spcBef>
                <a:spcPts val="0"/>
              </a:spcBef>
              <a:buNone/>
            </a:pPr>
            <a:r>
              <a:rPr lang="el-GR" sz="2400" dirty="0">
                <a:solidFill>
                  <a:schemeClr val="bg1"/>
                </a:solidFill>
              </a:rPr>
              <a:t>τις κέρινες πλάκες</a:t>
            </a:r>
          </a:p>
          <a:p>
            <a:pPr marL="0" indent="0">
              <a:lnSpc>
                <a:spcPct val="100000"/>
              </a:lnSpc>
              <a:spcBef>
                <a:spcPts val="0"/>
              </a:spcBef>
              <a:buNone/>
            </a:pPr>
            <a:r>
              <a:rPr lang="el-GR" sz="2400" dirty="0">
                <a:solidFill>
                  <a:schemeClr val="bg1"/>
                </a:solidFill>
              </a:rPr>
              <a:t>είχα.</a:t>
            </a:r>
          </a:p>
          <a:p>
            <a:pPr marL="0" indent="0">
              <a:lnSpc>
                <a:spcPct val="100000"/>
              </a:lnSpc>
              <a:spcBef>
                <a:spcPts val="0"/>
              </a:spcBef>
              <a:buNone/>
            </a:pPr>
            <a:endParaRPr lang="el-GR" dirty="0">
              <a:solidFill>
                <a:schemeClr val="bg1"/>
              </a:solidFill>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412121" y="152401"/>
            <a:ext cx="3146323" cy="5987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500" b="1" dirty="0" err="1">
                <a:solidFill>
                  <a:srgbClr val="990033"/>
                </a:solidFill>
              </a:rPr>
              <a:t>erat</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dirty="0">
                <a:solidFill>
                  <a:schemeClr val="bg1"/>
                </a:solidFill>
              </a:rPr>
              <a:t>in proximo</a:t>
            </a:r>
            <a:endParaRPr lang="el-GR" sz="2500" dirty="0">
              <a:solidFill>
                <a:schemeClr val="bg1"/>
              </a:solidFill>
            </a:endParaRPr>
          </a:p>
          <a:p>
            <a:pPr marL="0" indent="0">
              <a:lnSpc>
                <a:spcPct val="100000"/>
              </a:lnSpc>
              <a:spcBef>
                <a:spcPts val="0"/>
              </a:spcBef>
              <a:buNone/>
            </a:pPr>
            <a:r>
              <a:rPr lang="en-US" sz="2500" dirty="0">
                <a:solidFill>
                  <a:schemeClr val="bg1"/>
                </a:solidFill>
              </a:rPr>
              <a:t>non </a:t>
            </a:r>
            <a:r>
              <a:rPr lang="en-US" sz="2500" dirty="0" err="1">
                <a:solidFill>
                  <a:schemeClr val="bg1"/>
                </a:solidFill>
              </a:rPr>
              <a:t>venabulum</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dirty="0">
                <a:solidFill>
                  <a:schemeClr val="bg1"/>
                </a:solidFill>
              </a:rPr>
              <a:t>sed </a:t>
            </a:r>
            <a:endParaRPr lang="el-GR" sz="2500" dirty="0">
              <a:solidFill>
                <a:schemeClr val="bg1"/>
              </a:solidFill>
            </a:endParaRPr>
          </a:p>
          <a:p>
            <a:pPr marL="0" indent="0">
              <a:lnSpc>
                <a:spcPct val="100000"/>
              </a:lnSpc>
              <a:spcBef>
                <a:spcPts val="0"/>
              </a:spcBef>
              <a:buNone/>
            </a:pPr>
            <a:r>
              <a:rPr lang="en-US" sz="2500" dirty="0" err="1">
                <a:solidFill>
                  <a:schemeClr val="bg1"/>
                </a:solidFill>
              </a:rPr>
              <a:t>stilus</a:t>
            </a:r>
            <a:endParaRPr lang="en-US" sz="2500" dirty="0">
              <a:solidFill>
                <a:schemeClr val="bg1"/>
              </a:solidFill>
            </a:endParaRPr>
          </a:p>
          <a:p>
            <a:pPr marL="0" indent="0">
              <a:lnSpc>
                <a:spcPct val="100000"/>
              </a:lnSpc>
              <a:spcBef>
                <a:spcPts val="0"/>
              </a:spcBef>
              <a:buNone/>
            </a:pPr>
            <a:r>
              <a:rPr lang="en-US" sz="2500" dirty="0">
                <a:solidFill>
                  <a:schemeClr val="bg1"/>
                </a:solidFill>
              </a:rPr>
              <a:t>et </a:t>
            </a:r>
            <a:r>
              <a:rPr lang="en-US" sz="2500" dirty="0" err="1">
                <a:solidFill>
                  <a:schemeClr val="bg1"/>
                </a:solidFill>
              </a:rPr>
              <a:t>pugillāres</a:t>
            </a:r>
            <a:r>
              <a:rPr lang="en-US" sz="2500" dirty="0">
                <a:solidFill>
                  <a:schemeClr val="bg1"/>
                </a:solidFill>
              </a:rPr>
              <a:t>; </a:t>
            </a:r>
            <a:r>
              <a:rPr lang="en-US" sz="2500" b="1" dirty="0" err="1">
                <a:solidFill>
                  <a:srgbClr val="990033"/>
                </a:solidFill>
              </a:rPr>
              <a:t>cogitābam</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dirty="0" err="1">
                <a:solidFill>
                  <a:schemeClr val="bg1"/>
                </a:solidFill>
              </a:rPr>
              <a:t>aliquid</a:t>
            </a:r>
            <a:r>
              <a:rPr lang="en-US" sz="2500" dirty="0">
                <a:solidFill>
                  <a:schemeClr val="bg1"/>
                </a:solidFill>
              </a:rPr>
              <a:t> </a:t>
            </a:r>
          </a:p>
          <a:p>
            <a:pPr marL="0" indent="0">
              <a:lnSpc>
                <a:spcPct val="100000"/>
              </a:lnSpc>
              <a:spcBef>
                <a:spcPts val="0"/>
              </a:spcBef>
              <a:buNone/>
            </a:pPr>
            <a:r>
              <a:rPr lang="en-US" sz="2500" b="1" dirty="0" err="1">
                <a:solidFill>
                  <a:srgbClr val="990033"/>
                </a:solidFill>
              </a:rPr>
              <a:t>enotabam</a:t>
            </a:r>
            <a:r>
              <a:rPr lang="en-US" sz="2500" dirty="0" err="1">
                <a:solidFill>
                  <a:schemeClr val="bg1"/>
                </a:solidFill>
              </a:rPr>
              <a:t>que</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dirty="0" err="1">
                <a:solidFill>
                  <a:schemeClr val="bg1"/>
                </a:solidFill>
              </a:rPr>
              <a:t>etsi</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dirty="0">
                <a:solidFill>
                  <a:schemeClr val="bg1"/>
                </a:solidFill>
              </a:rPr>
              <a:t>retia </a:t>
            </a:r>
            <a:endParaRPr lang="el-GR" sz="2500" dirty="0">
              <a:solidFill>
                <a:schemeClr val="bg1"/>
              </a:solidFill>
            </a:endParaRPr>
          </a:p>
          <a:p>
            <a:pPr marL="0" indent="0">
              <a:lnSpc>
                <a:spcPct val="100000"/>
              </a:lnSpc>
              <a:spcBef>
                <a:spcPts val="0"/>
              </a:spcBef>
              <a:buNone/>
            </a:pPr>
            <a:r>
              <a:rPr lang="en-US" sz="2500" dirty="0" err="1">
                <a:solidFill>
                  <a:schemeClr val="bg1"/>
                </a:solidFill>
              </a:rPr>
              <a:t>vacua</a:t>
            </a:r>
            <a:endParaRPr lang="el-GR" sz="2500" dirty="0">
              <a:solidFill>
                <a:schemeClr val="bg1"/>
              </a:solidFill>
            </a:endParaRPr>
          </a:p>
          <a:p>
            <a:pPr marL="0" indent="0">
              <a:lnSpc>
                <a:spcPct val="100000"/>
              </a:lnSpc>
              <a:spcBef>
                <a:spcPts val="0"/>
              </a:spcBef>
              <a:buNone/>
            </a:pPr>
            <a:r>
              <a:rPr lang="el-GR" sz="2500" dirty="0">
                <a:solidFill>
                  <a:schemeClr val="bg1"/>
                </a:solidFill>
              </a:rPr>
              <a:t>(</a:t>
            </a:r>
            <a:r>
              <a:rPr lang="en-US" sz="2500" b="1" dirty="0" err="1">
                <a:solidFill>
                  <a:srgbClr val="990033"/>
                </a:solidFill>
              </a:rPr>
              <a:t>habebam</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dirty="0" err="1">
                <a:solidFill>
                  <a:schemeClr val="bg1"/>
                </a:solidFill>
              </a:rPr>
              <a:t>plēnas</a:t>
            </a:r>
            <a:r>
              <a:rPr lang="en-US" sz="2500" dirty="0">
                <a:solidFill>
                  <a:schemeClr val="bg1"/>
                </a:solidFill>
              </a:rPr>
              <a:t> </a:t>
            </a:r>
          </a:p>
          <a:p>
            <a:pPr marL="0" indent="0">
              <a:lnSpc>
                <a:spcPct val="100000"/>
              </a:lnSpc>
              <a:spcBef>
                <a:spcPts val="0"/>
              </a:spcBef>
              <a:buNone/>
            </a:pPr>
            <a:r>
              <a:rPr lang="en-US" sz="2500" dirty="0" err="1">
                <a:solidFill>
                  <a:schemeClr val="bg1"/>
                </a:solidFill>
              </a:rPr>
              <a:t>tamen</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dirty="0" err="1">
                <a:solidFill>
                  <a:schemeClr val="bg1"/>
                </a:solidFill>
              </a:rPr>
              <a:t>cēras</a:t>
            </a:r>
            <a:r>
              <a:rPr lang="en-US" sz="2500" dirty="0">
                <a:solidFill>
                  <a:schemeClr val="bg1"/>
                </a:solidFill>
              </a:rPr>
              <a:t> </a:t>
            </a:r>
            <a:endParaRPr lang="el-GR" sz="2500" dirty="0">
              <a:solidFill>
                <a:schemeClr val="bg1"/>
              </a:solidFill>
            </a:endParaRPr>
          </a:p>
          <a:p>
            <a:pPr marL="0" indent="0">
              <a:lnSpc>
                <a:spcPct val="100000"/>
              </a:lnSpc>
              <a:spcBef>
                <a:spcPts val="0"/>
              </a:spcBef>
              <a:buNone/>
            </a:pPr>
            <a:r>
              <a:rPr lang="en-US" sz="2500" b="1" dirty="0" err="1">
                <a:solidFill>
                  <a:srgbClr val="990033"/>
                </a:solidFill>
              </a:rPr>
              <a:t>habēbam</a:t>
            </a:r>
            <a:r>
              <a:rPr lang="en-US" sz="2500" dirty="0">
                <a:solidFill>
                  <a:schemeClr val="bg1"/>
                </a:solidFill>
              </a:rPr>
              <a:t>.</a:t>
            </a:r>
            <a:endParaRPr lang="en-US" sz="2500" b="0" dirty="0">
              <a:solidFill>
                <a:srgbClr val="111111"/>
              </a:solidFill>
              <a:effectLst/>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DDD022D9-7CDC-49BC-BE13-4706935D07D9}"/>
              </a:ext>
            </a:extLst>
          </p:cNvPr>
          <p:cNvSpPr txBox="1">
            <a:spLocks/>
          </p:cNvSpPr>
          <p:nvPr/>
        </p:nvSpPr>
        <p:spPr>
          <a:xfrm>
            <a:off x="7968809" y="721359"/>
            <a:ext cx="3637280" cy="5271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dirty="0">
                <a:solidFill>
                  <a:schemeClr val="bg1"/>
                </a:solidFill>
              </a:rPr>
              <a:t>ήταν πλάι μου </a:t>
            </a:r>
            <a:endParaRPr lang="en-US" sz="2400" dirty="0">
              <a:solidFill>
                <a:schemeClr val="bg1"/>
              </a:solidFill>
            </a:endParaRPr>
          </a:p>
          <a:p>
            <a:pPr marL="0" indent="0">
              <a:buNone/>
            </a:pPr>
            <a:r>
              <a:rPr lang="el-GR" sz="2400" dirty="0">
                <a:solidFill>
                  <a:schemeClr val="bg1"/>
                </a:solidFill>
              </a:rPr>
              <a:t>όχι η κυνηγετική λόγχη,</a:t>
            </a:r>
          </a:p>
          <a:p>
            <a:pPr marL="0" indent="0">
              <a:buNone/>
            </a:pPr>
            <a:r>
              <a:rPr lang="el-GR" sz="2400" dirty="0">
                <a:solidFill>
                  <a:schemeClr val="bg1"/>
                </a:solidFill>
              </a:rPr>
              <a:t>αλλά η γραφίδα </a:t>
            </a:r>
            <a:endParaRPr lang="en-US" sz="2400" dirty="0">
              <a:solidFill>
                <a:schemeClr val="bg1"/>
              </a:solidFill>
            </a:endParaRPr>
          </a:p>
          <a:p>
            <a:pPr marL="0" indent="0">
              <a:buNone/>
            </a:pPr>
            <a:r>
              <a:rPr lang="el-GR" sz="2400" dirty="0">
                <a:solidFill>
                  <a:schemeClr val="bg1"/>
                </a:solidFill>
              </a:rPr>
              <a:t>και πλάκες </a:t>
            </a:r>
            <a:endParaRPr lang="en-US" sz="2400" dirty="0">
              <a:solidFill>
                <a:schemeClr val="bg1"/>
              </a:solidFill>
            </a:endParaRPr>
          </a:p>
          <a:p>
            <a:pPr marL="0" indent="0">
              <a:buNone/>
            </a:pPr>
            <a:r>
              <a:rPr lang="el-GR" sz="2400" dirty="0">
                <a:solidFill>
                  <a:schemeClr val="bg1"/>
                </a:solidFill>
              </a:rPr>
              <a:t>αλειμμένες με κερί·</a:t>
            </a:r>
          </a:p>
          <a:p>
            <a:pPr marL="0" indent="0">
              <a:buNone/>
            </a:pPr>
            <a:r>
              <a:rPr lang="el-GR" sz="2400" dirty="0">
                <a:solidFill>
                  <a:schemeClr val="bg1"/>
                </a:solidFill>
              </a:rPr>
              <a:t>σκεπτόμουν κάτι</a:t>
            </a:r>
          </a:p>
          <a:p>
            <a:pPr marL="0" indent="0">
              <a:buNone/>
            </a:pPr>
            <a:r>
              <a:rPr lang="el-GR" sz="2400" dirty="0">
                <a:solidFill>
                  <a:schemeClr val="bg1"/>
                </a:solidFill>
              </a:rPr>
              <a:t>και κρατούσα σημειώσεις·</a:t>
            </a:r>
          </a:p>
          <a:p>
            <a:pPr marL="0" indent="0">
              <a:buNone/>
            </a:pPr>
            <a:r>
              <a:rPr lang="el-GR" sz="2400" dirty="0">
                <a:solidFill>
                  <a:schemeClr val="bg1"/>
                </a:solidFill>
              </a:rPr>
              <a:t>αν και (είχα) </a:t>
            </a:r>
            <a:endParaRPr lang="en-US" sz="2400" dirty="0">
              <a:solidFill>
                <a:schemeClr val="bg1"/>
              </a:solidFill>
            </a:endParaRPr>
          </a:p>
          <a:p>
            <a:pPr marL="0" indent="0">
              <a:buNone/>
            </a:pPr>
            <a:r>
              <a:rPr lang="el-GR" sz="2400" dirty="0">
                <a:solidFill>
                  <a:schemeClr val="bg1"/>
                </a:solidFill>
              </a:rPr>
              <a:t>άδεια τα δίχτυα,</a:t>
            </a:r>
          </a:p>
          <a:p>
            <a:pPr marL="0" indent="0">
              <a:buNone/>
            </a:pPr>
            <a:r>
              <a:rPr lang="el-GR" sz="2400" dirty="0">
                <a:solidFill>
                  <a:schemeClr val="bg1"/>
                </a:solidFill>
              </a:rPr>
              <a:t>είχα όμως </a:t>
            </a:r>
            <a:endParaRPr lang="en-US" sz="2400" dirty="0">
              <a:solidFill>
                <a:schemeClr val="bg1"/>
              </a:solidFill>
            </a:endParaRPr>
          </a:p>
          <a:p>
            <a:pPr marL="0" indent="0">
              <a:buNone/>
            </a:pPr>
            <a:r>
              <a:rPr lang="el-GR" sz="2400" dirty="0">
                <a:solidFill>
                  <a:schemeClr val="bg1"/>
                </a:solidFill>
              </a:rPr>
              <a:t>γεμάτες τις πλάκες.</a:t>
            </a:r>
          </a:p>
          <a:p>
            <a:pPr marL="0" indent="0">
              <a:lnSpc>
                <a:spcPct val="100000"/>
              </a:lnSpc>
              <a:spcBef>
                <a:spcPts val="0"/>
              </a:spcBef>
              <a:buNone/>
            </a:pPr>
            <a:endParaRPr lang="en-US" sz="2400" dirty="0">
              <a:solidFill>
                <a:schemeClr val="bg1"/>
              </a:solidFill>
            </a:endParaRPr>
          </a:p>
        </p:txBody>
      </p:sp>
    </p:spTree>
    <p:extLst>
      <p:ext uri="{BB962C8B-B14F-4D97-AF65-F5344CB8AC3E}">
        <p14:creationId xmlns:p14="http://schemas.microsoft.com/office/powerpoint/2010/main" val="3943723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left)">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left)">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left)">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wipe(left)">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wipe(left)">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wipe(left)">
                                      <p:cBhvr>
                                        <p:cTn id="92" dur="500"/>
                                        <p:tgtEl>
                                          <p:spTgt spid="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txEl>
                                              <p:pRg st="0" end="0"/>
                                            </p:txEl>
                                          </p:spTgt>
                                        </p:tgtEl>
                                        <p:attrNameLst>
                                          <p:attrName>style.visibility</p:attrName>
                                        </p:attrNameLst>
                                      </p:cBhvr>
                                      <p:to>
                                        <p:strVal val="visible"/>
                                      </p:to>
                                    </p:set>
                                    <p:animEffect transition="in" filter="wipe(left)">
                                      <p:cBhvr>
                                        <p:cTn id="97" dur="500"/>
                                        <p:tgtEl>
                                          <p:spTgt spid="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
                                            <p:txEl>
                                              <p:pRg st="1" end="1"/>
                                            </p:txEl>
                                          </p:spTgt>
                                        </p:tgtEl>
                                        <p:attrNameLst>
                                          <p:attrName>style.visibility</p:attrName>
                                        </p:attrNameLst>
                                      </p:cBhvr>
                                      <p:to>
                                        <p:strVal val="visible"/>
                                      </p:to>
                                    </p:set>
                                    <p:animEffect transition="in" filter="wipe(left)">
                                      <p:cBhvr>
                                        <p:cTn id="102" dur="500"/>
                                        <p:tgtEl>
                                          <p:spTgt spid="7">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
                                            <p:txEl>
                                              <p:pRg st="2" end="2"/>
                                            </p:txEl>
                                          </p:spTgt>
                                        </p:tgtEl>
                                        <p:attrNameLst>
                                          <p:attrName>style.visibility</p:attrName>
                                        </p:attrNameLst>
                                      </p:cBhvr>
                                      <p:to>
                                        <p:strVal val="visible"/>
                                      </p:to>
                                    </p:set>
                                    <p:animEffect transition="in" filter="wipe(left)">
                                      <p:cBhvr>
                                        <p:cTn id="107" dur="500"/>
                                        <p:tgtEl>
                                          <p:spTgt spid="7">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7">
                                            <p:txEl>
                                              <p:pRg st="3" end="3"/>
                                            </p:txEl>
                                          </p:spTgt>
                                        </p:tgtEl>
                                        <p:attrNameLst>
                                          <p:attrName>style.visibility</p:attrName>
                                        </p:attrNameLst>
                                      </p:cBhvr>
                                      <p:to>
                                        <p:strVal val="visible"/>
                                      </p:to>
                                    </p:set>
                                    <p:animEffect transition="in" filter="wipe(left)">
                                      <p:cBhvr>
                                        <p:cTn id="112" dur="500"/>
                                        <p:tgtEl>
                                          <p:spTgt spid="7">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txEl>
                                              <p:pRg st="4" end="4"/>
                                            </p:txEl>
                                          </p:spTgt>
                                        </p:tgtEl>
                                        <p:attrNameLst>
                                          <p:attrName>style.visibility</p:attrName>
                                        </p:attrNameLst>
                                      </p:cBhvr>
                                      <p:to>
                                        <p:strVal val="visible"/>
                                      </p:to>
                                    </p:set>
                                    <p:animEffect transition="in" filter="wipe(left)">
                                      <p:cBhvr>
                                        <p:cTn id="117" dur="500"/>
                                        <p:tgtEl>
                                          <p:spTgt spid="7">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txEl>
                                              <p:pRg st="5" end="5"/>
                                            </p:txEl>
                                          </p:spTgt>
                                        </p:tgtEl>
                                        <p:attrNameLst>
                                          <p:attrName>style.visibility</p:attrName>
                                        </p:attrNameLst>
                                      </p:cBhvr>
                                      <p:to>
                                        <p:strVal val="visible"/>
                                      </p:to>
                                    </p:set>
                                    <p:animEffect transition="in" filter="wipe(left)">
                                      <p:cBhvr>
                                        <p:cTn id="122" dur="500"/>
                                        <p:tgtEl>
                                          <p:spTgt spid="7">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
                                            <p:txEl>
                                              <p:pRg st="6" end="6"/>
                                            </p:txEl>
                                          </p:spTgt>
                                        </p:tgtEl>
                                        <p:attrNameLst>
                                          <p:attrName>style.visibility</p:attrName>
                                        </p:attrNameLst>
                                      </p:cBhvr>
                                      <p:to>
                                        <p:strVal val="visible"/>
                                      </p:to>
                                    </p:set>
                                    <p:animEffect transition="in" filter="wipe(left)">
                                      <p:cBhvr>
                                        <p:cTn id="127" dur="500"/>
                                        <p:tgtEl>
                                          <p:spTgt spid="7">
                                            <p:txEl>
                                              <p:pRg st="6" end="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7">
                                            <p:txEl>
                                              <p:pRg st="7" end="7"/>
                                            </p:txEl>
                                          </p:spTgt>
                                        </p:tgtEl>
                                        <p:attrNameLst>
                                          <p:attrName>style.visibility</p:attrName>
                                        </p:attrNameLst>
                                      </p:cBhvr>
                                      <p:to>
                                        <p:strVal val="visible"/>
                                      </p:to>
                                    </p:set>
                                    <p:animEffect transition="in" filter="wipe(left)">
                                      <p:cBhvr>
                                        <p:cTn id="132" dur="500"/>
                                        <p:tgtEl>
                                          <p:spTgt spid="7">
                                            <p:txEl>
                                              <p:pRg st="7" end="7"/>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
                                            <p:txEl>
                                              <p:pRg st="8" end="8"/>
                                            </p:txEl>
                                          </p:spTgt>
                                        </p:tgtEl>
                                        <p:attrNameLst>
                                          <p:attrName>style.visibility</p:attrName>
                                        </p:attrNameLst>
                                      </p:cBhvr>
                                      <p:to>
                                        <p:strVal val="visible"/>
                                      </p:to>
                                    </p:set>
                                    <p:animEffect transition="in" filter="wipe(left)">
                                      <p:cBhvr>
                                        <p:cTn id="137" dur="500"/>
                                        <p:tgtEl>
                                          <p:spTgt spid="7">
                                            <p:txEl>
                                              <p:pRg st="8" end="8"/>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7">
                                            <p:txEl>
                                              <p:pRg st="9" end="9"/>
                                            </p:txEl>
                                          </p:spTgt>
                                        </p:tgtEl>
                                        <p:attrNameLst>
                                          <p:attrName>style.visibility</p:attrName>
                                        </p:attrNameLst>
                                      </p:cBhvr>
                                      <p:to>
                                        <p:strVal val="visible"/>
                                      </p:to>
                                    </p:set>
                                    <p:animEffect transition="in" filter="wipe(left)">
                                      <p:cBhvr>
                                        <p:cTn id="142" dur="500"/>
                                        <p:tgtEl>
                                          <p:spTgt spid="7">
                                            <p:txEl>
                                              <p:pRg st="9" end="9"/>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txEl>
                                              <p:pRg st="10" end="10"/>
                                            </p:txEl>
                                          </p:spTgt>
                                        </p:tgtEl>
                                        <p:attrNameLst>
                                          <p:attrName>style.visibility</p:attrName>
                                        </p:attrNameLst>
                                      </p:cBhvr>
                                      <p:to>
                                        <p:strVal val="visible"/>
                                      </p:to>
                                    </p:set>
                                    <p:animEffect transition="in" filter="wipe(left)">
                                      <p:cBhvr>
                                        <p:cTn id="14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69394" y="-3726320"/>
            <a:ext cx="6653212" cy="14144631"/>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4557955" y="487680"/>
            <a:ext cx="3510686" cy="5288867"/>
          </a:xfrm>
        </p:spPr>
        <p:txBody>
          <a:bodyPr>
            <a:noAutofit/>
          </a:bodyPr>
          <a:lstStyle/>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Τα δάση</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και η μοναξιά</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είναι</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μεγάλα </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ερεθίσματα</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της σκέψης.</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Όταν</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στο κυνήγι</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θα είσαι,</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θα μπορέσεις</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κι εσύ</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επίσης</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πλάκες με κερί</a:t>
            </a:r>
          </a:p>
          <a:p>
            <a:pPr marL="0" indent="0">
              <a:lnSpc>
                <a:spcPct val="100000"/>
              </a:lnSpc>
              <a:spcBef>
                <a:spcPts val="0"/>
              </a:spcBef>
              <a:buNone/>
            </a:pPr>
            <a:r>
              <a:rPr lang="el-GR" sz="2600" dirty="0">
                <a:solidFill>
                  <a:schemeClr val="bg1"/>
                </a:solidFill>
                <a:latin typeface="Calibri" panose="020F0502020204030204" pitchFamily="34" charset="0"/>
                <a:cs typeface="Calibri" panose="020F0502020204030204" pitchFamily="34" charset="0"/>
              </a:rPr>
              <a:t>να φέρεις·</a:t>
            </a:r>
          </a:p>
          <a:p>
            <a:pPr marL="0" indent="0">
              <a:lnSpc>
                <a:spcPct val="100000"/>
              </a:lnSpc>
              <a:spcBef>
                <a:spcPts val="0"/>
              </a:spcBef>
              <a:buNone/>
            </a:pPr>
            <a:endParaRPr lang="el-GR" sz="24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l-GR" sz="2400" dirty="0">
              <a:solidFill>
                <a:srgbClr val="11111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075190" y="1155280"/>
            <a:ext cx="3620134" cy="5006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l-GR" dirty="0">
                <a:solidFill>
                  <a:schemeClr val="bg1"/>
                </a:solidFill>
              </a:rPr>
              <a:t> </a:t>
            </a:r>
            <a:endParaRPr lang="en-US" b="0" dirty="0">
              <a:solidFill>
                <a:srgbClr val="111111"/>
              </a:solidFill>
              <a:effectLst/>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F00ABBDD-E38B-4B35-97AE-1B3681E84CA1}"/>
              </a:ext>
            </a:extLst>
          </p:cNvPr>
          <p:cNvSpPr txBox="1">
            <a:spLocks/>
          </p:cNvSpPr>
          <p:nvPr/>
        </p:nvSpPr>
        <p:spPr>
          <a:xfrm>
            <a:off x="7950312" y="899886"/>
            <a:ext cx="3510686" cy="5464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600" dirty="0">
                <a:solidFill>
                  <a:schemeClr val="bg1"/>
                </a:solidFill>
              </a:rPr>
              <a:t>Τα δάση </a:t>
            </a:r>
          </a:p>
          <a:p>
            <a:pPr marL="0" indent="0">
              <a:buNone/>
            </a:pPr>
            <a:r>
              <a:rPr lang="el-GR" sz="2600" dirty="0">
                <a:solidFill>
                  <a:schemeClr val="bg1"/>
                </a:solidFill>
              </a:rPr>
              <a:t>και η μοναξιά</a:t>
            </a:r>
          </a:p>
          <a:p>
            <a:pPr marL="0" indent="0">
              <a:buNone/>
            </a:pPr>
            <a:r>
              <a:rPr lang="el-GR" sz="2600" dirty="0">
                <a:solidFill>
                  <a:schemeClr val="bg1"/>
                </a:solidFill>
              </a:rPr>
              <a:t>είναι μεγάλα ερεθίσματα</a:t>
            </a:r>
          </a:p>
          <a:p>
            <a:pPr marL="0" indent="0">
              <a:buNone/>
            </a:pPr>
            <a:r>
              <a:rPr lang="el-GR" sz="2600" dirty="0">
                <a:solidFill>
                  <a:schemeClr val="bg1"/>
                </a:solidFill>
              </a:rPr>
              <a:t>της σκέψης.</a:t>
            </a:r>
          </a:p>
          <a:p>
            <a:pPr marL="0" indent="0">
              <a:buNone/>
            </a:pPr>
            <a:r>
              <a:rPr lang="el-GR" sz="2600" dirty="0">
                <a:solidFill>
                  <a:schemeClr val="bg1"/>
                </a:solidFill>
              </a:rPr>
              <a:t>Όταν θα βρεθείς </a:t>
            </a:r>
          </a:p>
          <a:p>
            <a:pPr marL="0" indent="0">
              <a:buNone/>
            </a:pPr>
            <a:r>
              <a:rPr lang="el-GR" sz="2600" dirty="0">
                <a:solidFill>
                  <a:schemeClr val="bg1"/>
                </a:solidFill>
              </a:rPr>
              <a:t>στο κυνήγι,</a:t>
            </a:r>
          </a:p>
          <a:p>
            <a:pPr marL="0" indent="0">
              <a:buNone/>
            </a:pPr>
            <a:r>
              <a:rPr lang="el-GR" sz="2600" dirty="0">
                <a:solidFill>
                  <a:schemeClr val="bg1"/>
                </a:solidFill>
              </a:rPr>
              <a:t>θα μπορέσεις </a:t>
            </a:r>
          </a:p>
          <a:p>
            <a:pPr marL="0" indent="0">
              <a:buNone/>
            </a:pPr>
            <a:r>
              <a:rPr lang="el-GR" sz="2600" dirty="0">
                <a:solidFill>
                  <a:schemeClr val="bg1"/>
                </a:solidFill>
              </a:rPr>
              <a:t>και εσύ</a:t>
            </a:r>
          </a:p>
          <a:p>
            <a:pPr marL="0" indent="0">
              <a:buNone/>
            </a:pPr>
            <a:r>
              <a:rPr lang="el-GR" sz="2600" dirty="0">
                <a:solidFill>
                  <a:schemeClr val="bg1"/>
                </a:solidFill>
              </a:rPr>
              <a:t>να φέρεις μαζί σου πλάκες αλειμμένες με κερί·</a:t>
            </a:r>
          </a:p>
          <a:p>
            <a:pPr marL="0" indent="0">
              <a:buNone/>
            </a:pPr>
            <a:endParaRPr lang="el-GR" sz="2400" dirty="0">
              <a:solidFill>
                <a:schemeClr val="bg1"/>
              </a:solidFill>
            </a:endParaRPr>
          </a:p>
        </p:txBody>
      </p:sp>
      <p:sp>
        <p:nvSpPr>
          <p:cNvPr id="7" name="Content Placeholder 2">
            <a:extLst>
              <a:ext uri="{FF2B5EF4-FFF2-40B4-BE49-F238E27FC236}">
                <a16:creationId xmlns:a16="http://schemas.microsoft.com/office/drawing/2014/main" id="{F63BBAFD-00FA-4E56-9BDF-CE345FD47285}"/>
              </a:ext>
            </a:extLst>
          </p:cNvPr>
          <p:cNvSpPr txBox="1">
            <a:spLocks/>
          </p:cNvSpPr>
          <p:nvPr/>
        </p:nvSpPr>
        <p:spPr>
          <a:xfrm>
            <a:off x="1347721" y="487680"/>
            <a:ext cx="2735590" cy="6240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600" dirty="0" err="1">
                <a:solidFill>
                  <a:schemeClr val="bg1"/>
                </a:solidFill>
              </a:rPr>
              <a:t>Silvae</a:t>
            </a:r>
            <a:r>
              <a:rPr lang="en-US" sz="2600" dirty="0">
                <a:solidFill>
                  <a:schemeClr val="bg1"/>
                </a:solidFill>
              </a:rPr>
              <a:t> </a:t>
            </a:r>
            <a:endParaRPr lang="el-GR" sz="2600" dirty="0">
              <a:solidFill>
                <a:schemeClr val="bg1"/>
              </a:solidFill>
            </a:endParaRPr>
          </a:p>
          <a:p>
            <a:pPr marL="0" indent="0">
              <a:lnSpc>
                <a:spcPct val="100000"/>
              </a:lnSpc>
              <a:spcBef>
                <a:spcPts val="0"/>
              </a:spcBef>
              <a:buNone/>
            </a:pPr>
            <a:r>
              <a:rPr lang="en-US" sz="2600" dirty="0">
                <a:solidFill>
                  <a:schemeClr val="bg1"/>
                </a:solidFill>
              </a:rPr>
              <a:t>et </a:t>
            </a:r>
            <a:r>
              <a:rPr lang="en-US" sz="2600" dirty="0" err="1">
                <a:solidFill>
                  <a:schemeClr val="bg1"/>
                </a:solidFill>
              </a:rPr>
              <a:t>solitudo</a:t>
            </a:r>
            <a:r>
              <a:rPr lang="el-GR" sz="2600" dirty="0">
                <a:solidFill>
                  <a:schemeClr val="bg1"/>
                </a:solidFill>
              </a:rPr>
              <a:t> </a:t>
            </a:r>
          </a:p>
          <a:p>
            <a:pPr marL="0" indent="0">
              <a:lnSpc>
                <a:spcPct val="100000"/>
              </a:lnSpc>
              <a:spcBef>
                <a:spcPts val="0"/>
              </a:spcBef>
              <a:buNone/>
            </a:pPr>
            <a:r>
              <a:rPr lang="en-US" sz="2600" b="1" dirty="0">
                <a:solidFill>
                  <a:srgbClr val="990033"/>
                </a:solidFill>
              </a:rPr>
              <a:t>sunt</a:t>
            </a:r>
            <a:r>
              <a:rPr lang="en-US" sz="2600" dirty="0">
                <a:solidFill>
                  <a:schemeClr val="bg1"/>
                </a:solidFill>
              </a:rPr>
              <a:t> </a:t>
            </a:r>
            <a:endParaRPr lang="el-GR" sz="2600" dirty="0">
              <a:solidFill>
                <a:schemeClr val="bg1"/>
              </a:solidFill>
            </a:endParaRPr>
          </a:p>
          <a:p>
            <a:pPr marL="0" indent="0">
              <a:lnSpc>
                <a:spcPct val="100000"/>
              </a:lnSpc>
              <a:spcBef>
                <a:spcPts val="0"/>
              </a:spcBef>
              <a:buNone/>
            </a:pPr>
            <a:r>
              <a:rPr lang="en-US" sz="2600" dirty="0">
                <a:solidFill>
                  <a:schemeClr val="bg1"/>
                </a:solidFill>
              </a:rPr>
              <a:t>magna </a:t>
            </a:r>
            <a:r>
              <a:rPr lang="en-US" sz="2600" dirty="0" err="1">
                <a:solidFill>
                  <a:schemeClr val="bg1"/>
                </a:solidFill>
              </a:rPr>
              <a:t>incitamenta</a:t>
            </a:r>
            <a:r>
              <a:rPr lang="en-US" sz="2600" dirty="0">
                <a:solidFill>
                  <a:schemeClr val="bg1"/>
                </a:solidFill>
              </a:rPr>
              <a:t> </a:t>
            </a:r>
            <a:r>
              <a:rPr lang="en-US" sz="2600" dirty="0" err="1">
                <a:solidFill>
                  <a:schemeClr val="bg1"/>
                </a:solidFill>
              </a:rPr>
              <a:t>cogitatiōnis</a:t>
            </a:r>
            <a:r>
              <a:rPr lang="en-US" sz="2600" dirty="0">
                <a:solidFill>
                  <a:schemeClr val="bg1"/>
                </a:solidFill>
              </a:rPr>
              <a:t>. </a:t>
            </a:r>
            <a:endParaRPr lang="el-GR" sz="2600" dirty="0">
              <a:solidFill>
                <a:schemeClr val="bg1"/>
              </a:solidFill>
            </a:endParaRPr>
          </a:p>
          <a:p>
            <a:pPr marL="0" indent="0">
              <a:lnSpc>
                <a:spcPct val="100000"/>
              </a:lnSpc>
              <a:spcBef>
                <a:spcPts val="0"/>
              </a:spcBef>
              <a:buNone/>
            </a:pPr>
            <a:r>
              <a:rPr lang="en-US" sz="2600" dirty="0">
                <a:solidFill>
                  <a:schemeClr val="bg1"/>
                </a:solidFill>
              </a:rPr>
              <a:t>Cum </a:t>
            </a:r>
            <a:endParaRPr lang="el-GR" sz="2600" dirty="0">
              <a:solidFill>
                <a:schemeClr val="bg1"/>
              </a:solidFill>
            </a:endParaRPr>
          </a:p>
          <a:p>
            <a:pPr marL="0" indent="0">
              <a:lnSpc>
                <a:spcPct val="100000"/>
              </a:lnSpc>
              <a:spcBef>
                <a:spcPts val="0"/>
              </a:spcBef>
              <a:buNone/>
            </a:pPr>
            <a:r>
              <a:rPr lang="en-US" sz="2600" dirty="0">
                <a:solidFill>
                  <a:schemeClr val="bg1"/>
                </a:solidFill>
              </a:rPr>
              <a:t>in</a:t>
            </a:r>
            <a:r>
              <a:rPr lang="el-GR" sz="2600" dirty="0">
                <a:solidFill>
                  <a:schemeClr val="bg1"/>
                </a:solidFill>
              </a:rPr>
              <a:t> </a:t>
            </a:r>
            <a:r>
              <a:rPr lang="en-US" sz="2600" dirty="0" err="1">
                <a:solidFill>
                  <a:schemeClr val="bg1"/>
                </a:solidFill>
              </a:rPr>
              <a:t>venatiōnibus</a:t>
            </a:r>
            <a:r>
              <a:rPr lang="en-US" sz="2600" dirty="0">
                <a:solidFill>
                  <a:schemeClr val="bg1"/>
                </a:solidFill>
              </a:rPr>
              <a:t> </a:t>
            </a:r>
            <a:r>
              <a:rPr lang="en-US" sz="2600" b="1" dirty="0" err="1">
                <a:solidFill>
                  <a:srgbClr val="990033"/>
                </a:solidFill>
              </a:rPr>
              <a:t>eris</a:t>
            </a:r>
            <a:r>
              <a:rPr lang="en-US" sz="2600" dirty="0">
                <a:solidFill>
                  <a:schemeClr val="bg1"/>
                </a:solidFill>
              </a:rPr>
              <a:t>, </a:t>
            </a:r>
            <a:endParaRPr lang="el-GR" sz="2600" dirty="0">
              <a:solidFill>
                <a:schemeClr val="bg1"/>
              </a:solidFill>
            </a:endParaRPr>
          </a:p>
          <a:p>
            <a:pPr marL="0" indent="0">
              <a:lnSpc>
                <a:spcPct val="100000"/>
              </a:lnSpc>
              <a:spcBef>
                <a:spcPts val="0"/>
              </a:spcBef>
              <a:buNone/>
            </a:pPr>
            <a:r>
              <a:rPr lang="en-US" sz="2600" b="1" dirty="0" err="1">
                <a:solidFill>
                  <a:srgbClr val="990033"/>
                </a:solidFill>
              </a:rPr>
              <a:t>licēbit</a:t>
            </a:r>
            <a:r>
              <a:rPr lang="en-US" sz="2600" dirty="0">
                <a:solidFill>
                  <a:schemeClr val="bg1"/>
                </a:solidFill>
              </a:rPr>
              <a:t> </a:t>
            </a:r>
            <a:endParaRPr lang="el-GR" sz="2600" dirty="0">
              <a:solidFill>
                <a:schemeClr val="bg1"/>
              </a:solidFill>
            </a:endParaRPr>
          </a:p>
          <a:p>
            <a:pPr marL="0" indent="0">
              <a:lnSpc>
                <a:spcPct val="100000"/>
              </a:lnSpc>
              <a:spcBef>
                <a:spcPts val="0"/>
              </a:spcBef>
              <a:buNone/>
            </a:pPr>
            <a:r>
              <a:rPr lang="en-US" sz="2600" dirty="0" err="1">
                <a:solidFill>
                  <a:schemeClr val="bg1"/>
                </a:solidFill>
              </a:rPr>
              <a:t>tibi</a:t>
            </a:r>
            <a:r>
              <a:rPr lang="el-GR" sz="2600" dirty="0">
                <a:solidFill>
                  <a:schemeClr val="bg1"/>
                </a:solidFill>
              </a:rPr>
              <a:t> </a:t>
            </a:r>
          </a:p>
          <a:p>
            <a:pPr marL="0" indent="0">
              <a:lnSpc>
                <a:spcPct val="100000"/>
              </a:lnSpc>
              <a:spcBef>
                <a:spcPts val="0"/>
              </a:spcBef>
              <a:buNone/>
            </a:pPr>
            <a:r>
              <a:rPr lang="en-US" sz="2600" dirty="0">
                <a:solidFill>
                  <a:schemeClr val="bg1"/>
                </a:solidFill>
              </a:rPr>
              <a:t>quoque </a:t>
            </a:r>
            <a:endParaRPr lang="el-GR" sz="2600" dirty="0">
              <a:solidFill>
                <a:schemeClr val="bg1"/>
              </a:solidFill>
            </a:endParaRPr>
          </a:p>
          <a:p>
            <a:pPr marL="0" indent="0">
              <a:lnSpc>
                <a:spcPct val="100000"/>
              </a:lnSpc>
              <a:spcBef>
                <a:spcPts val="0"/>
              </a:spcBef>
              <a:buNone/>
            </a:pPr>
            <a:r>
              <a:rPr lang="en-US" sz="2600" dirty="0" err="1">
                <a:solidFill>
                  <a:schemeClr val="bg1"/>
                </a:solidFill>
              </a:rPr>
              <a:t>pugillāres</a:t>
            </a:r>
            <a:r>
              <a:rPr lang="en-US" sz="2600" dirty="0">
                <a:solidFill>
                  <a:schemeClr val="bg1"/>
                </a:solidFill>
              </a:rPr>
              <a:t> </a:t>
            </a:r>
            <a:r>
              <a:rPr lang="en-US" sz="2600" dirty="0" err="1">
                <a:solidFill>
                  <a:schemeClr val="bg1"/>
                </a:solidFill>
              </a:rPr>
              <a:t>adportāre</a:t>
            </a:r>
            <a:r>
              <a:rPr lang="en-US" sz="2600" dirty="0">
                <a:solidFill>
                  <a:schemeClr val="bg1"/>
                </a:solidFill>
              </a:rPr>
              <a:t>:</a:t>
            </a:r>
            <a:endParaRPr lang="en-US" sz="2600" b="0" dirty="0">
              <a:solidFill>
                <a:srgbClr val="11111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403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left)">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left)">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wipe(left)">
                                      <p:cBhvr>
                                        <p:cTn id="67" dur="5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wipe(left)">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wipe(left)">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wipe(left)">
                                      <p:cBhvr>
                                        <p:cTn id="82" dur="500"/>
                                        <p:tgtEl>
                                          <p:spTgt spid="3">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wipe(left)">
                                      <p:cBhvr>
                                        <p:cTn id="87" dur="500"/>
                                        <p:tgtEl>
                                          <p:spTgt spid="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txEl>
                                              <p:pRg st="1" end="1"/>
                                            </p:txEl>
                                          </p:spTgt>
                                        </p:tgtEl>
                                        <p:attrNameLst>
                                          <p:attrName>style.visibility</p:attrName>
                                        </p:attrNameLst>
                                      </p:cBhvr>
                                      <p:to>
                                        <p:strVal val="visible"/>
                                      </p:to>
                                    </p:set>
                                    <p:animEffect transition="in" filter="wipe(left)">
                                      <p:cBhvr>
                                        <p:cTn id="92" dur="500"/>
                                        <p:tgtEl>
                                          <p:spTgt spid="9">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9">
                                            <p:txEl>
                                              <p:pRg st="2" end="2"/>
                                            </p:txEl>
                                          </p:spTgt>
                                        </p:tgtEl>
                                        <p:attrNameLst>
                                          <p:attrName>style.visibility</p:attrName>
                                        </p:attrNameLst>
                                      </p:cBhvr>
                                      <p:to>
                                        <p:strVal val="visible"/>
                                      </p:to>
                                    </p:set>
                                    <p:animEffect transition="in" filter="wipe(left)">
                                      <p:cBhvr>
                                        <p:cTn id="97" dur="500"/>
                                        <p:tgtEl>
                                          <p:spTgt spid="9">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9">
                                            <p:txEl>
                                              <p:pRg st="3" end="3"/>
                                            </p:txEl>
                                          </p:spTgt>
                                        </p:tgtEl>
                                        <p:attrNameLst>
                                          <p:attrName>style.visibility</p:attrName>
                                        </p:attrNameLst>
                                      </p:cBhvr>
                                      <p:to>
                                        <p:strVal val="visible"/>
                                      </p:to>
                                    </p:set>
                                    <p:animEffect transition="in" filter="wipe(left)">
                                      <p:cBhvr>
                                        <p:cTn id="102" dur="500"/>
                                        <p:tgtEl>
                                          <p:spTgt spid="9">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
                                            <p:txEl>
                                              <p:pRg st="4" end="4"/>
                                            </p:txEl>
                                          </p:spTgt>
                                        </p:tgtEl>
                                        <p:attrNameLst>
                                          <p:attrName>style.visibility</p:attrName>
                                        </p:attrNameLst>
                                      </p:cBhvr>
                                      <p:to>
                                        <p:strVal val="visible"/>
                                      </p:to>
                                    </p:set>
                                    <p:animEffect transition="in" filter="wipe(left)">
                                      <p:cBhvr>
                                        <p:cTn id="107" dur="500"/>
                                        <p:tgtEl>
                                          <p:spTgt spid="9">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9">
                                            <p:txEl>
                                              <p:pRg st="5" end="5"/>
                                            </p:txEl>
                                          </p:spTgt>
                                        </p:tgtEl>
                                        <p:attrNameLst>
                                          <p:attrName>style.visibility</p:attrName>
                                        </p:attrNameLst>
                                      </p:cBhvr>
                                      <p:to>
                                        <p:strVal val="visible"/>
                                      </p:to>
                                    </p:set>
                                    <p:animEffect transition="in" filter="wipe(left)">
                                      <p:cBhvr>
                                        <p:cTn id="112" dur="500"/>
                                        <p:tgtEl>
                                          <p:spTgt spid="9">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9">
                                            <p:txEl>
                                              <p:pRg st="6" end="6"/>
                                            </p:txEl>
                                          </p:spTgt>
                                        </p:tgtEl>
                                        <p:attrNameLst>
                                          <p:attrName>style.visibility</p:attrName>
                                        </p:attrNameLst>
                                      </p:cBhvr>
                                      <p:to>
                                        <p:strVal val="visible"/>
                                      </p:to>
                                    </p:set>
                                    <p:animEffect transition="in" filter="wipe(left)">
                                      <p:cBhvr>
                                        <p:cTn id="117" dur="500"/>
                                        <p:tgtEl>
                                          <p:spTgt spid="9">
                                            <p:txEl>
                                              <p:pRg st="6" end="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9">
                                            <p:txEl>
                                              <p:pRg st="7" end="7"/>
                                            </p:txEl>
                                          </p:spTgt>
                                        </p:tgtEl>
                                        <p:attrNameLst>
                                          <p:attrName>style.visibility</p:attrName>
                                        </p:attrNameLst>
                                      </p:cBhvr>
                                      <p:to>
                                        <p:strVal val="visible"/>
                                      </p:to>
                                    </p:set>
                                    <p:animEffect transition="in" filter="wipe(left)">
                                      <p:cBhvr>
                                        <p:cTn id="122" dur="500"/>
                                        <p:tgtEl>
                                          <p:spTgt spid="9">
                                            <p:txEl>
                                              <p:pRg st="7" end="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9">
                                            <p:txEl>
                                              <p:pRg st="8" end="8"/>
                                            </p:txEl>
                                          </p:spTgt>
                                        </p:tgtEl>
                                        <p:attrNameLst>
                                          <p:attrName>style.visibility</p:attrName>
                                        </p:attrNameLst>
                                      </p:cBhvr>
                                      <p:to>
                                        <p:strVal val="visible"/>
                                      </p:to>
                                    </p:set>
                                    <p:animEffect transition="in" filter="wipe(left)">
                                      <p:cBhvr>
                                        <p:cTn id="1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69394" y="-3726320"/>
            <a:ext cx="6653212" cy="14144631"/>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4434130" y="1239520"/>
            <a:ext cx="3510686" cy="4333827"/>
          </a:xfrm>
        </p:spPr>
        <p:txBody>
          <a:bodyPr>
            <a:noAutofit/>
          </a:bodyPr>
          <a:lstStyle/>
          <a:p>
            <a:pPr marL="0" indent="0">
              <a:lnSpc>
                <a:spcPct val="100000"/>
              </a:lnSpc>
              <a:spcBef>
                <a:spcPts val="0"/>
              </a:spcBef>
              <a:buNone/>
            </a:pPr>
            <a:r>
              <a:rPr lang="el-GR" sz="3200" b="1" dirty="0">
                <a:solidFill>
                  <a:srgbClr val="990033"/>
                </a:solidFill>
                <a:latin typeface="Calibri" panose="020F0502020204030204" pitchFamily="34" charset="0"/>
                <a:cs typeface="Calibri" panose="020F0502020204030204" pitchFamily="34" charset="0"/>
              </a:rPr>
              <a:t>θα δεις</a:t>
            </a:r>
          </a:p>
          <a:p>
            <a:pPr marL="0" indent="0">
              <a:lnSpc>
                <a:spcPct val="100000"/>
              </a:lnSpc>
              <a:spcBef>
                <a:spcPts val="0"/>
              </a:spcBef>
              <a:buNone/>
            </a:pPr>
            <a:r>
              <a:rPr lang="el-GR" sz="3200" dirty="0">
                <a:solidFill>
                  <a:schemeClr val="bg1"/>
                </a:solidFill>
                <a:latin typeface="Calibri" panose="020F0502020204030204" pitchFamily="34" charset="0"/>
                <a:cs typeface="Calibri" panose="020F0502020204030204" pitchFamily="34" charset="0"/>
              </a:rPr>
              <a:t>όχι την Άρτερμη</a:t>
            </a:r>
          </a:p>
          <a:p>
            <a:pPr marL="0" indent="0">
              <a:lnSpc>
                <a:spcPct val="100000"/>
              </a:lnSpc>
              <a:spcBef>
                <a:spcPts val="0"/>
              </a:spcBef>
              <a:buNone/>
            </a:pPr>
            <a:r>
              <a:rPr lang="el-GR" sz="3200" dirty="0">
                <a:solidFill>
                  <a:schemeClr val="bg1"/>
                </a:solidFill>
                <a:latin typeface="Calibri" panose="020F0502020204030204" pitchFamily="34" charset="0"/>
                <a:cs typeface="Calibri" panose="020F0502020204030204" pitchFamily="34" charset="0"/>
              </a:rPr>
              <a:t>στα βουνά</a:t>
            </a:r>
          </a:p>
          <a:p>
            <a:pPr marL="0" indent="0">
              <a:lnSpc>
                <a:spcPct val="100000"/>
              </a:lnSpc>
              <a:spcBef>
                <a:spcPts val="0"/>
              </a:spcBef>
              <a:buNone/>
            </a:pPr>
            <a:r>
              <a:rPr lang="el-GR" sz="3200" dirty="0">
                <a:solidFill>
                  <a:schemeClr val="bg1"/>
                </a:solidFill>
                <a:latin typeface="Calibri" panose="020F0502020204030204" pitchFamily="34" charset="0"/>
                <a:cs typeface="Calibri" panose="020F0502020204030204" pitchFamily="34" charset="0"/>
              </a:rPr>
              <a:t>αλλά</a:t>
            </a:r>
          </a:p>
          <a:p>
            <a:pPr marL="0" indent="0">
              <a:lnSpc>
                <a:spcPct val="100000"/>
              </a:lnSpc>
              <a:spcBef>
                <a:spcPts val="0"/>
              </a:spcBef>
              <a:buNone/>
            </a:pPr>
            <a:r>
              <a:rPr lang="el-GR" sz="3200" dirty="0">
                <a:solidFill>
                  <a:schemeClr val="bg1"/>
                </a:solidFill>
                <a:latin typeface="Calibri" panose="020F0502020204030204" pitchFamily="34" charset="0"/>
                <a:cs typeface="Calibri" panose="020F0502020204030204" pitchFamily="34" charset="0"/>
              </a:rPr>
              <a:t>την Αθηνά</a:t>
            </a:r>
          </a:p>
          <a:p>
            <a:pPr marL="0" indent="0">
              <a:lnSpc>
                <a:spcPct val="100000"/>
              </a:lnSpc>
              <a:spcBef>
                <a:spcPts val="0"/>
              </a:spcBef>
              <a:buNone/>
            </a:pPr>
            <a:r>
              <a:rPr lang="el-GR" sz="3200" dirty="0">
                <a:solidFill>
                  <a:schemeClr val="bg1"/>
                </a:solidFill>
                <a:latin typeface="Calibri" panose="020F0502020204030204" pitchFamily="34" charset="0"/>
                <a:cs typeface="Calibri" panose="020F0502020204030204" pitchFamily="34" charset="0"/>
              </a:rPr>
              <a:t>να περιπλανιέται.</a:t>
            </a:r>
          </a:p>
          <a:p>
            <a:pPr marL="0" indent="0">
              <a:lnSpc>
                <a:spcPct val="100000"/>
              </a:lnSpc>
              <a:spcBef>
                <a:spcPts val="0"/>
              </a:spcBef>
              <a:buNone/>
            </a:pPr>
            <a:endParaRPr lang="el-GR" sz="32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l-GR" sz="3200" b="1" dirty="0">
                <a:solidFill>
                  <a:srgbClr val="990033"/>
                </a:solidFill>
                <a:latin typeface="Calibri" panose="020F0502020204030204" pitchFamily="34" charset="0"/>
                <a:cs typeface="Calibri" panose="020F0502020204030204" pitchFamily="34" charset="0"/>
              </a:rPr>
              <a:t>Υγίαινε</a:t>
            </a:r>
            <a:r>
              <a:rPr lang="el-GR" sz="3200" dirty="0">
                <a:solidFill>
                  <a:schemeClr val="bg1"/>
                </a:solidFill>
                <a:latin typeface="Calibri" panose="020F0502020204030204" pitchFamily="34" charset="0"/>
                <a:cs typeface="Calibri" panose="020F0502020204030204" pitchFamily="34" charset="0"/>
              </a:rPr>
              <a:t>!</a:t>
            </a:r>
          </a:p>
          <a:p>
            <a:pPr marL="0" indent="0">
              <a:lnSpc>
                <a:spcPct val="100000"/>
              </a:lnSpc>
              <a:spcBef>
                <a:spcPts val="0"/>
              </a:spcBef>
              <a:buNone/>
            </a:pPr>
            <a:endParaRPr lang="el-GR" sz="3200" dirty="0">
              <a:solidFill>
                <a:schemeClr val="bg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el-GR" sz="2400" dirty="0">
              <a:solidFill>
                <a:srgbClr val="11111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075190" y="1155280"/>
            <a:ext cx="3620134" cy="5006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l-GR" dirty="0">
                <a:solidFill>
                  <a:schemeClr val="bg1"/>
                </a:solidFill>
              </a:rPr>
              <a:t> </a:t>
            </a:r>
            <a:endParaRPr lang="en-US" b="0" dirty="0">
              <a:solidFill>
                <a:srgbClr val="111111"/>
              </a:solidFill>
              <a:effectLst/>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F00ABBDD-E38B-4B35-97AE-1B3681E84CA1}"/>
              </a:ext>
            </a:extLst>
          </p:cNvPr>
          <p:cNvSpPr txBox="1">
            <a:spLocks/>
          </p:cNvSpPr>
          <p:nvPr/>
        </p:nvSpPr>
        <p:spPr>
          <a:xfrm>
            <a:off x="7950312" y="1284653"/>
            <a:ext cx="3510686" cy="4876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3200" dirty="0">
                <a:solidFill>
                  <a:schemeClr val="bg1"/>
                </a:solidFill>
              </a:rPr>
              <a:t>θα δεις </a:t>
            </a:r>
          </a:p>
          <a:p>
            <a:pPr marL="0" indent="0">
              <a:buNone/>
            </a:pPr>
            <a:r>
              <a:rPr lang="el-GR" sz="3200" dirty="0">
                <a:solidFill>
                  <a:schemeClr val="bg1"/>
                </a:solidFill>
              </a:rPr>
              <a:t>όχι την Άρτεμη,</a:t>
            </a:r>
          </a:p>
          <a:p>
            <a:pPr marL="0" indent="0">
              <a:buNone/>
            </a:pPr>
            <a:r>
              <a:rPr lang="el-GR" sz="3200" dirty="0">
                <a:solidFill>
                  <a:schemeClr val="bg1"/>
                </a:solidFill>
              </a:rPr>
              <a:t>αλλά την Αθηνά</a:t>
            </a:r>
          </a:p>
          <a:p>
            <a:pPr marL="0" indent="0">
              <a:buNone/>
            </a:pPr>
            <a:r>
              <a:rPr lang="el-GR" sz="3200" dirty="0">
                <a:solidFill>
                  <a:schemeClr val="bg1"/>
                </a:solidFill>
              </a:rPr>
              <a:t>να περιπλανιέται </a:t>
            </a:r>
          </a:p>
          <a:p>
            <a:pPr marL="0" indent="0">
              <a:buNone/>
            </a:pPr>
            <a:r>
              <a:rPr lang="el-GR" sz="3200" dirty="0">
                <a:solidFill>
                  <a:schemeClr val="bg1"/>
                </a:solidFill>
              </a:rPr>
              <a:t>στα βουνά.</a:t>
            </a:r>
          </a:p>
          <a:p>
            <a:pPr marL="0" indent="0">
              <a:buNone/>
            </a:pPr>
            <a:endParaRPr lang="el-GR" sz="3200" dirty="0">
              <a:solidFill>
                <a:schemeClr val="bg1"/>
              </a:solidFill>
            </a:endParaRPr>
          </a:p>
          <a:p>
            <a:pPr marL="0" indent="0">
              <a:buNone/>
            </a:pPr>
            <a:r>
              <a:rPr lang="el-GR" sz="3200" dirty="0">
                <a:solidFill>
                  <a:schemeClr val="bg1"/>
                </a:solidFill>
              </a:rPr>
              <a:t>Χαίρε!</a:t>
            </a:r>
          </a:p>
          <a:p>
            <a:pPr marL="0" indent="0">
              <a:buNone/>
            </a:pPr>
            <a:endParaRPr lang="el-GR" sz="2400" dirty="0">
              <a:solidFill>
                <a:schemeClr val="bg1"/>
              </a:solidFill>
            </a:endParaRPr>
          </a:p>
        </p:txBody>
      </p:sp>
      <p:sp>
        <p:nvSpPr>
          <p:cNvPr id="7" name="Content Placeholder 2">
            <a:extLst>
              <a:ext uri="{FF2B5EF4-FFF2-40B4-BE49-F238E27FC236}">
                <a16:creationId xmlns:a16="http://schemas.microsoft.com/office/drawing/2014/main" id="{F63BBAFD-00FA-4E56-9BDF-CE345FD47285}"/>
              </a:ext>
            </a:extLst>
          </p:cNvPr>
          <p:cNvSpPr txBox="1">
            <a:spLocks/>
          </p:cNvSpPr>
          <p:nvPr/>
        </p:nvSpPr>
        <p:spPr>
          <a:xfrm>
            <a:off x="1347721" y="1320800"/>
            <a:ext cx="2735590" cy="5204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200" b="1" dirty="0" err="1">
                <a:solidFill>
                  <a:srgbClr val="990033"/>
                </a:solidFill>
              </a:rPr>
              <a:t>vidēbis</a:t>
            </a:r>
            <a:r>
              <a:rPr lang="en-US" sz="3200" dirty="0">
                <a:solidFill>
                  <a:schemeClr val="bg1"/>
                </a:solidFill>
              </a:rPr>
              <a:t> </a:t>
            </a:r>
            <a:endParaRPr lang="el-GR" sz="3200" dirty="0">
              <a:solidFill>
                <a:schemeClr val="bg1"/>
              </a:solidFill>
            </a:endParaRPr>
          </a:p>
          <a:p>
            <a:pPr marL="0" indent="0">
              <a:lnSpc>
                <a:spcPct val="100000"/>
              </a:lnSpc>
              <a:spcBef>
                <a:spcPts val="0"/>
              </a:spcBef>
              <a:buNone/>
            </a:pPr>
            <a:r>
              <a:rPr lang="en-US" sz="3200" dirty="0">
                <a:solidFill>
                  <a:schemeClr val="bg1"/>
                </a:solidFill>
              </a:rPr>
              <a:t>non </a:t>
            </a:r>
            <a:r>
              <a:rPr lang="en-US" sz="3200" dirty="0" err="1">
                <a:solidFill>
                  <a:schemeClr val="bg1"/>
                </a:solidFill>
              </a:rPr>
              <a:t>Diānam</a:t>
            </a:r>
            <a:r>
              <a:rPr lang="en-US" sz="3200" dirty="0">
                <a:solidFill>
                  <a:schemeClr val="bg1"/>
                </a:solidFill>
              </a:rPr>
              <a:t> </a:t>
            </a:r>
            <a:endParaRPr lang="el-GR" sz="3200" dirty="0">
              <a:solidFill>
                <a:schemeClr val="bg1"/>
              </a:solidFill>
            </a:endParaRPr>
          </a:p>
          <a:p>
            <a:pPr marL="0" indent="0">
              <a:lnSpc>
                <a:spcPct val="100000"/>
              </a:lnSpc>
              <a:spcBef>
                <a:spcPts val="0"/>
              </a:spcBef>
              <a:buNone/>
            </a:pPr>
            <a:r>
              <a:rPr lang="en-US" sz="3200" dirty="0">
                <a:solidFill>
                  <a:schemeClr val="bg1"/>
                </a:solidFill>
              </a:rPr>
              <a:t>in </a:t>
            </a:r>
            <a:r>
              <a:rPr lang="en-US" sz="3200" dirty="0" err="1">
                <a:solidFill>
                  <a:schemeClr val="bg1"/>
                </a:solidFill>
              </a:rPr>
              <a:t>montibus</a:t>
            </a:r>
            <a:r>
              <a:rPr lang="en-US" sz="3200" dirty="0">
                <a:solidFill>
                  <a:schemeClr val="bg1"/>
                </a:solidFill>
              </a:rPr>
              <a:t> </a:t>
            </a:r>
            <a:endParaRPr lang="el-GR" sz="3200" dirty="0">
              <a:solidFill>
                <a:schemeClr val="bg1"/>
              </a:solidFill>
            </a:endParaRPr>
          </a:p>
          <a:p>
            <a:pPr marL="0" indent="0">
              <a:lnSpc>
                <a:spcPct val="100000"/>
              </a:lnSpc>
              <a:spcBef>
                <a:spcPts val="0"/>
              </a:spcBef>
              <a:buNone/>
            </a:pPr>
            <a:r>
              <a:rPr lang="en-US" sz="3200" dirty="0">
                <a:solidFill>
                  <a:schemeClr val="bg1"/>
                </a:solidFill>
              </a:rPr>
              <a:t>sed </a:t>
            </a:r>
            <a:endParaRPr lang="el-GR" sz="3200" dirty="0">
              <a:solidFill>
                <a:schemeClr val="bg1"/>
              </a:solidFill>
            </a:endParaRPr>
          </a:p>
          <a:p>
            <a:pPr marL="0" indent="0">
              <a:lnSpc>
                <a:spcPct val="100000"/>
              </a:lnSpc>
              <a:spcBef>
                <a:spcPts val="0"/>
              </a:spcBef>
              <a:buNone/>
            </a:pPr>
            <a:r>
              <a:rPr lang="en-US" sz="3200" dirty="0" err="1">
                <a:solidFill>
                  <a:schemeClr val="bg1"/>
                </a:solidFill>
              </a:rPr>
              <a:t>Minervam</a:t>
            </a:r>
            <a:r>
              <a:rPr lang="el-GR" sz="3200" dirty="0">
                <a:solidFill>
                  <a:schemeClr val="bg1"/>
                </a:solidFill>
              </a:rPr>
              <a:t> </a:t>
            </a:r>
          </a:p>
          <a:p>
            <a:pPr marL="0" indent="0">
              <a:lnSpc>
                <a:spcPct val="100000"/>
              </a:lnSpc>
              <a:spcBef>
                <a:spcPts val="0"/>
              </a:spcBef>
              <a:buNone/>
            </a:pPr>
            <a:r>
              <a:rPr lang="en-US" sz="3200" dirty="0" err="1">
                <a:solidFill>
                  <a:schemeClr val="bg1"/>
                </a:solidFill>
              </a:rPr>
              <a:t>errāre</a:t>
            </a:r>
            <a:r>
              <a:rPr lang="en-US" sz="3200" dirty="0">
                <a:solidFill>
                  <a:schemeClr val="bg1"/>
                </a:solidFill>
              </a:rPr>
              <a:t>. </a:t>
            </a:r>
            <a:endParaRPr lang="el-GR" sz="3200" dirty="0">
              <a:solidFill>
                <a:schemeClr val="bg1"/>
              </a:solidFill>
            </a:endParaRPr>
          </a:p>
          <a:p>
            <a:pPr marL="0" indent="0">
              <a:lnSpc>
                <a:spcPct val="100000"/>
              </a:lnSpc>
              <a:spcBef>
                <a:spcPts val="0"/>
              </a:spcBef>
              <a:buNone/>
            </a:pPr>
            <a:endParaRPr lang="el-GR" sz="3200" dirty="0">
              <a:solidFill>
                <a:schemeClr val="bg1"/>
              </a:solidFill>
            </a:endParaRPr>
          </a:p>
          <a:p>
            <a:pPr marL="0" indent="0">
              <a:lnSpc>
                <a:spcPct val="100000"/>
              </a:lnSpc>
              <a:spcBef>
                <a:spcPts val="0"/>
              </a:spcBef>
              <a:buNone/>
            </a:pPr>
            <a:r>
              <a:rPr lang="en-US" sz="3200" b="1" dirty="0">
                <a:solidFill>
                  <a:srgbClr val="990033"/>
                </a:solidFill>
              </a:rPr>
              <a:t>Vale</a:t>
            </a:r>
            <a:r>
              <a:rPr lang="en-US" sz="3200" dirty="0">
                <a:solidFill>
                  <a:schemeClr val="bg1"/>
                </a:solidFill>
              </a:rPr>
              <a:t>!</a:t>
            </a:r>
            <a:endParaRPr lang="en-US" sz="3200" b="0" dirty="0">
              <a:solidFill>
                <a:srgbClr val="11111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714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ipe(left)">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left)">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wipe(left)">
                                      <p:cBhvr>
                                        <p:cTn id="62" dur="500"/>
                                        <p:tgtEl>
                                          <p:spTgt spid="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wipe(left)">
                                      <p:cBhvr>
                                        <p:cTn id="67" dur="500"/>
                                        <p:tgtEl>
                                          <p:spTgt spid="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xEl>
                                              <p:pRg st="4" end="4"/>
                                            </p:txEl>
                                          </p:spTgt>
                                        </p:tgtEl>
                                        <p:attrNameLst>
                                          <p:attrName>style.visibility</p:attrName>
                                        </p:attrNameLst>
                                      </p:cBhvr>
                                      <p:to>
                                        <p:strVal val="visible"/>
                                      </p:to>
                                    </p:set>
                                    <p:animEffect transition="in" filter="wipe(left)">
                                      <p:cBhvr>
                                        <p:cTn id="72" dur="500"/>
                                        <p:tgtEl>
                                          <p:spTgt spid="9">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Effect transition="in" filter="wipe(left)">
                                      <p:cBhvr>
                                        <p:cTn id="7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5E3C-86F0-4345-9F3F-1BFDC3F4EEBC}"/>
              </a:ext>
            </a:extLst>
          </p:cNvPr>
          <p:cNvSpPr>
            <a:spLocks noGrp="1"/>
          </p:cNvSpPr>
          <p:nvPr>
            <p:ph type="title"/>
          </p:nvPr>
        </p:nvSpPr>
        <p:spPr>
          <a:xfrm>
            <a:off x="635669" y="161926"/>
            <a:ext cx="11353800" cy="943016"/>
          </a:xfrm>
        </p:spPr>
        <p:txBody>
          <a:bodyPr>
            <a:normAutofit/>
          </a:bodyPr>
          <a:lstStyle/>
          <a:p>
            <a:pPr algn="ctr"/>
            <a:r>
              <a:rPr lang="el-GR" sz="3600" dirty="0">
                <a:solidFill>
                  <a:schemeClr val="accent4">
                    <a:lumMod val="50000"/>
                  </a:schemeClr>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αντωνυμιεσ </a:t>
            </a:r>
            <a:r>
              <a:rPr lang="el-GR" sz="3600" dirty="0">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 </a:t>
            </a:r>
            <a:r>
              <a:rPr lang="el-GR" sz="3600" b="1" dirty="0">
                <a:solidFill>
                  <a:srgbClr val="FF6600"/>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προθεσεισ </a:t>
            </a:r>
            <a:r>
              <a:rPr lang="el-GR" sz="3600" b="1" dirty="0">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 </a:t>
            </a:r>
            <a:r>
              <a:rPr lang="el-GR" sz="3600" b="1" dirty="0">
                <a:solidFill>
                  <a:srgbClr val="7030A0"/>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rPr>
              <a:t>συνδεσμοι</a:t>
            </a:r>
            <a:endParaRPr lang="el-GR" sz="3600" dirty="0">
              <a:solidFill>
                <a:schemeClr val="accent4">
                  <a:lumMod val="50000"/>
                </a:schemeClr>
              </a:solidFill>
              <a:effectLst>
                <a:outerShdw blurRad="38100" dist="38100" dir="2700000" algn="tl">
                  <a:srgbClr val="000000">
                    <a:alpha val="43137"/>
                  </a:srgbClr>
                </a:outerShdw>
              </a:effectLst>
              <a:latin typeface="Baston" panose="00000500000000000000" pitchFamily="50" charset="-95"/>
              <a:cs typeface="Calibri" panose="020F0502020204030204" pitchFamily="34" charset="0"/>
            </a:endParaRPr>
          </a:p>
        </p:txBody>
      </p:sp>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1507673" y="1616706"/>
            <a:ext cx="9046029" cy="5012690"/>
          </a:xfrm>
        </p:spPr>
        <p:txBody>
          <a:bodyPr>
            <a:normAutofit fontScale="85000" lnSpcReduction="10000"/>
          </a:bodyPr>
          <a:lstStyle/>
          <a:p>
            <a:pPr marL="0" indent="0" algn="just">
              <a:lnSpc>
                <a:spcPct val="150000"/>
              </a:lnSpc>
              <a:buNone/>
            </a:pP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Ovidius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poēta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in</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terrā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Ponticā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exulat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Epistulas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Rōmam</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scriptitat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Epistulae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plenae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querelārum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002060"/>
                </a:solidFill>
                <a:effectLst>
                  <a:outerShdw blurRad="38100" dist="38100" dir="2700000" algn="tl">
                    <a:srgbClr val="000000">
                      <a:alpha val="43137"/>
                    </a:srgbClr>
                  </a:outerShdw>
                </a:effectLst>
                <a:latin typeface="Lucida Sans Unicode" panose="020B0602030504020204" pitchFamily="34" charset="0"/>
              </a:rPr>
              <a:t>sunt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Rōmam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desiderat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7030A0"/>
                </a:solidFill>
                <a:effectLst>
                  <a:outerShdw blurRad="38100" dist="38100" dir="2700000" algn="tl">
                    <a:srgbClr val="000000">
                      <a:alpha val="43137"/>
                    </a:srgbClr>
                  </a:outerShdw>
                </a:effectLst>
                <a:latin typeface="Lucida Sans Unicode" panose="020B0602030504020204" pitchFamily="34" charset="0"/>
              </a:rPr>
              <a:t>et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fortūnam</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adversam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0" i="0" dirty="0" err="1">
                <a:solidFill>
                  <a:schemeClr val="bg1"/>
                </a:solidFill>
                <a:effectLst>
                  <a:outerShdw blurRad="38100" dist="38100" dir="2700000" algn="tl">
                    <a:srgbClr val="000000">
                      <a:alpha val="43137"/>
                    </a:srgbClr>
                  </a:outerShdw>
                </a:effectLst>
                <a:latin typeface="Lucida Sans Unicode" panose="020B0602030504020204" pitchFamily="34" charset="0"/>
              </a:rPr>
              <a:t>deplōrat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Narrat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de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incolis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barbaris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7030A0"/>
                </a:solidFill>
                <a:effectLst>
                  <a:outerShdw blurRad="38100" dist="38100" dir="2700000" algn="tl">
                    <a:srgbClr val="000000">
                      <a:alpha val="43137"/>
                    </a:srgbClr>
                  </a:outerShdw>
                </a:effectLst>
                <a:latin typeface="Lucida Sans Unicode" panose="020B0602030504020204" pitchFamily="34" charset="0"/>
              </a:rPr>
              <a:t>et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de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terrā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gelidā</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Poētam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curae</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7030A0"/>
                </a:solidFill>
                <a:effectLst>
                  <a:outerShdw blurRad="38100" dist="38100" dir="2700000" algn="tl">
                    <a:srgbClr val="000000">
                      <a:alpha val="43137"/>
                    </a:srgbClr>
                  </a:outerShdw>
                </a:effectLst>
                <a:latin typeface="Lucida Sans Unicode" panose="020B0602030504020204" pitchFamily="34" charset="0"/>
              </a:rPr>
              <a:t>et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miseriae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excruciant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Epistulis</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FF6600"/>
                </a:solidFill>
                <a:effectLst>
                  <a:outerShdw blurRad="38100" dist="38100" dir="2700000" algn="tl">
                    <a:srgbClr val="000000">
                      <a:alpha val="43137"/>
                    </a:srgbClr>
                  </a:outerShdw>
                </a:effectLst>
                <a:latin typeface="Lucida Sans Unicode" panose="020B0602030504020204" pitchFamily="34" charset="0"/>
              </a:rPr>
              <a:t>contra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iniuriam</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repugnat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rgbClr val="C00000"/>
                </a:solidFill>
                <a:effectLst>
                  <a:outerShdw blurRad="38100" dist="38100" dir="2700000" algn="tl">
                    <a:srgbClr val="000000">
                      <a:alpha val="43137"/>
                    </a:srgbClr>
                  </a:outerShdw>
                </a:effectLst>
                <a:latin typeface="Lucida Sans Unicode" panose="020B0602030504020204" pitchFamily="34" charset="0"/>
              </a:rPr>
              <a:t>Musa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002060"/>
                </a:solidFill>
                <a:effectLst>
                  <a:outerShdw blurRad="38100" dist="38100" dir="2700000" algn="tl">
                    <a:srgbClr val="000000">
                      <a:alpha val="43137"/>
                    </a:srgbClr>
                  </a:outerShdw>
                </a:effectLst>
                <a:latin typeface="Lucida Sans Unicode" panose="020B0602030504020204" pitchFamily="34" charset="0"/>
              </a:rPr>
              <a:t>est</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a:solidFill>
                  <a:schemeClr val="accent3">
                    <a:lumMod val="50000"/>
                  </a:schemeClr>
                </a:solidFill>
                <a:effectLst>
                  <a:outerShdw blurRad="38100" dist="38100" dir="2700000" algn="tl">
                    <a:srgbClr val="000000">
                      <a:alpha val="43137"/>
                    </a:srgbClr>
                  </a:outerShdw>
                </a:effectLst>
                <a:latin typeface="Lucida Sans Unicode" panose="020B0602030504020204" pitchFamily="34" charset="0"/>
              </a:rPr>
              <a:t>unica</a:t>
            </a:r>
            <a:r>
              <a:rPr lang="el-GR"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amīca</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 </a:t>
            </a:r>
            <a:r>
              <a:rPr lang="en-US" sz="3600" b="1" i="0" dirty="0" err="1">
                <a:solidFill>
                  <a:srgbClr val="C00000"/>
                </a:solidFill>
                <a:effectLst>
                  <a:outerShdw blurRad="38100" dist="38100" dir="2700000" algn="tl">
                    <a:srgbClr val="000000">
                      <a:alpha val="43137"/>
                    </a:srgbClr>
                  </a:outerShdw>
                </a:effectLst>
                <a:latin typeface="Lucida Sans Unicode" panose="020B0602030504020204" pitchFamily="34" charset="0"/>
              </a:rPr>
              <a:t>poētae</a:t>
            </a:r>
            <a:r>
              <a:rPr lang="en-US" sz="3600" b="0" i="0" dirty="0">
                <a:solidFill>
                  <a:schemeClr val="bg1"/>
                </a:solidFill>
                <a:effectLst>
                  <a:outerShdw blurRad="38100" dist="38100" dir="2700000" algn="tl">
                    <a:srgbClr val="000000">
                      <a:alpha val="43137"/>
                    </a:srgbClr>
                  </a:outerShdw>
                </a:effectLst>
                <a:latin typeface="Lucida Sans Unicode" panose="020B0602030504020204" pitchFamily="34" charset="0"/>
              </a:rPr>
              <a:t>.</a:t>
            </a:r>
            <a:endParaRPr lang="el-GR" sz="3600"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3882B5B1-CE1D-4145-817D-1F2F22662F51}"/>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3106012" y="-2368946"/>
            <a:ext cx="5849349" cy="12604544"/>
          </a:xfrm>
          <a:prstGeom prst="rect">
            <a:avLst/>
          </a:prstGeom>
        </p:spPr>
      </p:pic>
      <p:sp>
        <p:nvSpPr>
          <p:cNvPr id="7" name="Content Placeholder 2">
            <a:extLst>
              <a:ext uri="{FF2B5EF4-FFF2-40B4-BE49-F238E27FC236}">
                <a16:creationId xmlns:a16="http://schemas.microsoft.com/office/drawing/2014/main" id="{7AC8A0DD-5564-4E87-ACB8-9BD6BCEE0C04}"/>
              </a:ext>
            </a:extLst>
          </p:cNvPr>
          <p:cNvSpPr txBox="1">
            <a:spLocks/>
          </p:cNvSpPr>
          <p:nvPr/>
        </p:nvSpPr>
        <p:spPr>
          <a:xfrm>
            <a:off x="1507673" y="1268231"/>
            <a:ext cx="9176654" cy="5199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en-US" dirty="0">
                <a:solidFill>
                  <a:schemeClr val="bg1"/>
                </a:solidFill>
              </a:rPr>
              <a:t>Gaius Plinius </a:t>
            </a:r>
            <a:r>
              <a:rPr lang="en-US" dirty="0" err="1">
                <a:solidFill>
                  <a:schemeClr val="bg1"/>
                </a:solidFill>
              </a:rPr>
              <a:t>Cornēlio</a:t>
            </a:r>
            <a:r>
              <a:rPr lang="en-US" dirty="0">
                <a:solidFill>
                  <a:schemeClr val="bg1"/>
                </a:solidFill>
              </a:rPr>
              <a:t> </a:t>
            </a:r>
            <a:r>
              <a:rPr lang="en-US" dirty="0" err="1">
                <a:solidFill>
                  <a:schemeClr val="bg1"/>
                </a:solidFill>
              </a:rPr>
              <a:t>Tacito</a:t>
            </a:r>
            <a:r>
              <a:rPr lang="en-US" dirty="0">
                <a:solidFill>
                  <a:schemeClr val="bg1"/>
                </a:solidFill>
              </a:rPr>
              <a:t> </a:t>
            </a:r>
            <a:r>
              <a:rPr lang="en-US" b="1" u="sng" dirty="0" err="1">
                <a:solidFill>
                  <a:schemeClr val="accent4">
                    <a:lumMod val="50000"/>
                  </a:schemeClr>
                </a:solidFill>
              </a:rPr>
              <a:t>suo</a:t>
            </a:r>
            <a:r>
              <a:rPr lang="en-US" dirty="0">
                <a:solidFill>
                  <a:schemeClr val="bg1"/>
                </a:solidFill>
              </a:rPr>
              <a:t> </a:t>
            </a:r>
            <a:r>
              <a:rPr lang="en-US" dirty="0" err="1">
                <a:solidFill>
                  <a:schemeClr val="bg1"/>
                </a:solidFill>
              </a:rPr>
              <a:t>salūtem</a:t>
            </a:r>
            <a:r>
              <a:rPr lang="en-US" dirty="0">
                <a:solidFill>
                  <a:schemeClr val="bg1"/>
                </a:solidFill>
              </a:rPr>
              <a:t>. </a:t>
            </a:r>
            <a:r>
              <a:rPr lang="en-US" dirty="0" err="1">
                <a:solidFill>
                  <a:schemeClr val="bg1"/>
                </a:solidFill>
              </a:rPr>
              <a:t>Ridēbis</a:t>
            </a:r>
            <a:r>
              <a:rPr lang="en-US" dirty="0">
                <a:solidFill>
                  <a:schemeClr val="bg1"/>
                </a:solidFill>
              </a:rPr>
              <a:t>.</a:t>
            </a:r>
            <a:r>
              <a:rPr lang="el-GR" dirty="0">
                <a:solidFill>
                  <a:schemeClr val="bg1"/>
                </a:solidFill>
              </a:rPr>
              <a:t> </a:t>
            </a:r>
            <a:r>
              <a:rPr lang="en-US" b="1" u="sng" dirty="0">
                <a:solidFill>
                  <a:schemeClr val="accent4">
                    <a:lumMod val="50000"/>
                  </a:schemeClr>
                </a:solidFill>
              </a:rPr>
              <a:t>Ego</a:t>
            </a:r>
            <a:r>
              <a:rPr lang="en-US" dirty="0">
                <a:solidFill>
                  <a:schemeClr val="bg1"/>
                </a:solidFill>
              </a:rPr>
              <a:t> </a:t>
            </a:r>
            <a:r>
              <a:rPr lang="en-US" dirty="0" err="1">
                <a:solidFill>
                  <a:schemeClr val="bg1"/>
                </a:solidFill>
              </a:rPr>
              <a:t>tres</a:t>
            </a:r>
            <a:r>
              <a:rPr lang="en-US" dirty="0">
                <a:solidFill>
                  <a:schemeClr val="bg1"/>
                </a:solidFill>
              </a:rPr>
              <a:t> </a:t>
            </a:r>
            <a:r>
              <a:rPr lang="en-US" dirty="0" err="1">
                <a:solidFill>
                  <a:schemeClr val="bg1"/>
                </a:solidFill>
              </a:rPr>
              <a:t>apros</a:t>
            </a:r>
            <a:r>
              <a:rPr lang="en-US" dirty="0">
                <a:solidFill>
                  <a:schemeClr val="bg1"/>
                </a:solidFill>
              </a:rPr>
              <a:t> </a:t>
            </a:r>
            <a:r>
              <a:rPr lang="en-US" dirty="0" err="1">
                <a:solidFill>
                  <a:schemeClr val="bg1"/>
                </a:solidFill>
              </a:rPr>
              <a:t>ferōces</a:t>
            </a:r>
            <a:r>
              <a:rPr lang="en-US" dirty="0">
                <a:solidFill>
                  <a:schemeClr val="bg1"/>
                </a:solidFill>
              </a:rPr>
              <a:t> </a:t>
            </a:r>
            <a:r>
              <a:rPr lang="en-US" dirty="0" err="1">
                <a:solidFill>
                  <a:schemeClr val="bg1"/>
                </a:solidFill>
              </a:rPr>
              <a:t>cēpi</a:t>
            </a:r>
            <a:r>
              <a:rPr lang="en-US" dirty="0">
                <a:solidFill>
                  <a:schemeClr val="bg1"/>
                </a:solidFill>
              </a:rPr>
              <a:t>. «</a:t>
            </a:r>
            <a:r>
              <a:rPr lang="en-US" b="1" u="sng" dirty="0">
                <a:solidFill>
                  <a:schemeClr val="accent4">
                    <a:lumMod val="50000"/>
                  </a:schemeClr>
                </a:solidFill>
              </a:rPr>
              <a:t>Ipse</a:t>
            </a:r>
            <a:r>
              <a:rPr lang="en-US" dirty="0">
                <a:solidFill>
                  <a:schemeClr val="bg1"/>
                </a:solidFill>
              </a:rPr>
              <a:t>?» </a:t>
            </a:r>
            <a:r>
              <a:rPr lang="en-US" dirty="0" err="1">
                <a:solidFill>
                  <a:schemeClr val="bg1"/>
                </a:solidFill>
              </a:rPr>
              <a:t>interrogābis</a:t>
            </a:r>
            <a:r>
              <a:rPr lang="en-US" dirty="0">
                <a:solidFill>
                  <a:schemeClr val="bg1"/>
                </a:solidFill>
              </a:rPr>
              <a:t>. </a:t>
            </a:r>
            <a:r>
              <a:rPr lang="en-US" b="1" u="sng" dirty="0">
                <a:solidFill>
                  <a:schemeClr val="accent4">
                    <a:lumMod val="50000"/>
                  </a:schemeClr>
                </a:solidFill>
              </a:rPr>
              <a:t>Ipse</a:t>
            </a:r>
            <a:r>
              <a:rPr lang="en-US" dirty="0">
                <a:solidFill>
                  <a:schemeClr val="bg1"/>
                </a:solidFill>
              </a:rPr>
              <a:t>. </a:t>
            </a:r>
            <a:r>
              <a:rPr lang="en-US" b="1" dirty="0">
                <a:solidFill>
                  <a:srgbClr val="FF6600"/>
                </a:solidFill>
              </a:rPr>
              <a:t>Ad</a:t>
            </a:r>
            <a:r>
              <a:rPr lang="en-US" dirty="0">
                <a:solidFill>
                  <a:schemeClr val="bg1"/>
                </a:solidFill>
              </a:rPr>
              <a:t> retia </a:t>
            </a:r>
            <a:r>
              <a:rPr lang="en-US" dirty="0" err="1">
                <a:solidFill>
                  <a:schemeClr val="bg1"/>
                </a:solidFill>
              </a:rPr>
              <a:t>sedēbam</a:t>
            </a:r>
            <a:r>
              <a:rPr lang="en-US" dirty="0">
                <a:solidFill>
                  <a:schemeClr val="bg1"/>
                </a:solidFill>
              </a:rPr>
              <a:t>;</a:t>
            </a:r>
            <a:r>
              <a:rPr lang="el-GR" dirty="0">
                <a:solidFill>
                  <a:schemeClr val="bg1"/>
                </a:solidFill>
              </a:rPr>
              <a:t> </a:t>
            </a:r>
            <a:r>
              <a:rPr lang="en-US" dirty="0" err="1">
                <a:solidFill>
                  <a:schemeClr val="bg1"/>
                </a:solidFill>
              </a:rPr>
              <a:t>erat</a:t>
            </a:r>
            <a:r>
              <a:rPr lang="en-US" dirty="0">
                <a:solidFill>
                  <a:schemeClr val="bg1"/>
                </a:solidFill>
              </a:rPr>
              <a:t> </a:t>
            </a:r>
            <a:r>
              <a:rPr lang="en-US" b="1" dirty="0">
                <a:solidFill>
                  <a:srgbClr val="FF6600"/>
                </a:solidFill>
              </a:rPr>
              <a:t>in</a:t>
            </a:r>
            <a:r>
              <a:rPr lang="en-US" dirty="0">
                <a:solidFill>
                  <a:schemeClr val="bg1"/>
                </a:solidFill>
              </a:rPr>
              <a:t> proximo non </a:t>
            </a:r>
            <a:r>
              <a:rPr lang="en-US" dirty="0" err="1">
                <a:solidFill>
                  <a:schemeClr val="bg1"/>
                </a:solidFill>
              </a:rPr>
              <a:t>venabulum</a:t>
            </a:r>
            <a:r>
              <a:rPr lang="en-US" dirty="0">
                <a:solidFill>
                  <a:schemeClr val="bg1"/>
                </a:solidFill>
              </a:rPr>
              <a:t> </a:t>
            </a:r>
            <a:r>
              <a:rPr lang="en-US" b="1" dirty="0">
                <a:solidFill>
                  <a:srgbClr val="7030A0"/>
                </a:solidFill>
              </a:rPr>
              <a:t>sed</a:t>
            </a:r>
            <a:r>
              <a:rPr lang="en-US" dirty="0">
                <a:solidFill>
                  <a:schemeClr val="bg1"/>
                </a:solidFill>
              </a:rPr>
              <a:t> </a:t>
            </a:r>
            <a:r>
              <a:rPr lang="en-US" dirty="0" err="1">
                <a:solidFill>
                  <a:schemeClr val="bg1"/>
                </a:solidFill>
              </a:rPr>
              <a:t>stilus</a:t>
            </a:r>
            <a:r>
              <a:rPr lang="en-US" dirty="0">
                <a:solidFill>
                  <a:schemeClr val="bg1"/>
                </a:solidFill>
              </a:rPr>
              <a:t> </a:t>
            </a:r>
            <a:r>
              <a:rPr lang="en-US" b="1" dirty="0">
                <a:solidFill>
                  <a:srgbClr val="7030A0"/>
                </a:solidFill>
              </a:rPr>
              <a:t>et</a:t>
            </a:r>
            <a:r>
              <a:rPr lang="en-US" dirty="0">
                <a:solidFill>
                  <a:schemeClr val="bg1"/>
                </a:solidFill>
              </a:rPr>
              <a:t> </a:t>
            </a:r>
            <a:r>
              <a:rPr lang="en-US" dirty="0" err="1">
                <a:solidFill>
                  <a:schemeClr val="bg1"/>
                </a:solidFill>
              </a:rPr>
              <a:t>pugillāres</a:t>
            </a:r>
            <a:r>
              <a:rPr lang="en-US" dirty="0">
                <a:solidFill>
                  <a:schemeClr val="bg1"/>
                </a:solidFill>
              </a:rPr>
              <a:t>; </a:t>
            </a:r>
            <a:r>
              <a:rPr lang="en-US" dirty="0" err="1">
                <a:solidFill>
                  <a:schemeClr val="bg1"/>
                </a:solidFill>
              </a:rPr>
              <a:t>cogitābam</a:t>
            </a:r>
            <a:r>
              <a:rPr lang="en-US" dirty="0">
                <a:solidFill>
                  <a:schemeClr val="bg1"/>
                </a:solidFill>
              </a:rPr>
              <a:t> </a:t>
            </a:r>
            <a:r>
              <a:rPr lang="en-US" b="1" u="sng" dirty="0" err="1">
                <a:solidFill>
                  <a:schemeClr val="accent4">
                    <a:lumMod val="50000"/>
                  </a:schemeClr>
                </a:solidFill>
              </a:rPr>
              <a:t>aliquid</a:t>
            </a:r>
            <a:r>
              <a:rPr lang="en-US" dirty="0">
                <a:solidFill>
                  <a:schemeClr val="bg1"/>
                </a:solidFill>
              </a:rPr>
              <a:t> </a:t>
            </a:r>
            <a:r>
              <a:rPr lang="en-US" dirty="0" err="1">
                <a:solidFill>
                  <a:schemeClr val="bg1"/>
                </a:solidFill>
              </a:rPr>
              <a:t>notabamque</a:t>
            </a:r>
            <a:r>
              <a:rPr lang="en-US" dirty="0">
                <a:solidFill>
                  <a:schemeClr val="bg1"/>
                </a:solidFill>
              </a:rPr>
              <a:t>; </a:t>
            </a:r>
            <a:r>
              <a:rPr lang="en-US" b="1" dirty="0" err="1">
                <a:solidFill>
                  <a:srgbClr val="7030A0"/>
                </a:solidFill>
              </a:rPr>
              <a:t>etsi</a:t>
            </a:r>
            <a:r>
              <a:rPr lang="en-US" dirty="0">
                <a:solidFill>
                  <a:schemeClr val="bg1"/>
                </a:solidFill>
              </a:rPr>
              <a:t> retia </a:t>
            </a:r>
            <a:r>
              <a:rPr lang="en-US" dirty="0" err="1">
                <a:solidFill>
                  <a:schemeClr val="bg1"/>
                </a:solidFill>
              </a:rPr>
              <a:t>vacua</a:t>
            </a:r>
            <a:r>
              <a:rPr lang="en-US" dirty="0">
                <a:solidFill>
                  <a:schemeClr val="bg1"/>
                </a:solidFill>
              </a:rPr>
              <a:t>, </a:t>
            </a:r>
            <a:r>
              <a:rPr lang="en-US" dirty="0" err="1">
                <a:solidFill>
                  <a:schemeClr val="bg1"/>
                </a:solidFill>
              </a:rPr>
              <a:t>plēnas</a:t>
            </a:r>
            <a:r>
              <a:rPr lang="en-US" dirty="0">
                <a:solidFill>
                  <a:schemeClr val="bg1"/>
                </a:solidFill>
              </a:rPr>
              <a:t> </a:t>
            </a:r>
            <a:r>
              <a:rPr lang="en-US" b="1" dirty="0" err="1">
                <a:solidFill>
                  <a:srgbClr val="7030A0"/>
                </a:solidFill>
              </a:rPr>
              <a:t>tamen</a:t>
            </a:r>
            <a:r>
              <a:rPr lang="en-US" dirty="0">
                <a:solidFill>
                  <a:schemeClr val="bg1"/>
                </a:solidFill>
              </a:rPr>
              <a:t> </a:t>
            </a:r>
            <a:r>
              <a:rPr lang="en-US" dirty="0" err="1">
                <a:solidFill>
                  <a:schemeClr val="bg1"/>
                </a:solidFill>
              </a:rPr>
              <a:t>cēras</a:t>
            </a:r>
            <a:r>
              <a:rPr lang="en-US" dirty="0">
                <a:solidFill>
                  <a:schemeClr val="bg1"/>
                </a:solidFill>
              </a:rPr>
              <a:t> </a:t>
            </a:r>
            <a:r>
              <a:rPr lang="en-US" dirty="0" err="1">
                <a:solidFill>
                  <a:schemeClr val="bg1"/>
                </a:solidFill>
              </a:rPr>
              <a:t>habēbam</a:t>
            </a:r>
            <a:r>
              <a:rPr lang="en-US" dirty="0">
                <a:solidFill>
                  <a:schemeClr val="bg1"/>
                </a:solidFill>
              </a:rPr>
              <a:t>. </a:t>
            </a:r>
            <a:r>
              <a:rPr lang="en-US" dirty="0" err="1">
                <a:solidFill>
                  <a:schemeClr val="bg1"/>
                </a:solidFill>
              </a:rPr>
              <a:t>Silvae</a:t>
            </a:r>
            <a:r>
              <a:rPr lang="en-US" dirty="0">
                <a:solidFill>
                  <a:schemeClr val="bg1"/>
                </a:solidFill>
              </a:rPr>
              <a:t> </a:t>
            </a:r>
            <a:r>
              <a:rPr lang="en-US" b="1" dirty="0">
                <a:solidFill>
                  <a:srgbClr val="7030A0"/>
                </a:solidFill>
              </a:rPr>
              <a:t>et</a:t>
            </a:r>
            <a:r>
              <a:rPr lang="en-US" dirty="0">
                <a:solidFill>
                  <a:schemeClr val="bg1"/>
                </a:solidFill>
              </a:rPr>
              <a:t> </a:t>
            </a:r>
            <a:r>
              <a:rPr lang="en-US" dirty="0" err="1">
                <a:solidFill>
                  <a:schemeClr val="bg1"/>
                </a:solidFill>
              </a:rPr>
              <a:t>solitudo</a:t>
            </a:r>
            <a:r>
              <a:rPr lang="el-GR" dirty="0">
                <a:solidFill>
                  <a:schemeClr val="bg1"/>
                </a:solidFill>
              </a:rPr>
              <a:t> </a:t>
            </a:r>
            <a:r>
              <a:rPr lang="en-US" dirty="0">
                <a:solidFill>
                  <a:schemeClr val="bg1"/>
                </a:solidFill>
              </a:rPr>
              <a:t>sunt magna </a:t>
            </a:r>
            <a:r>
              <a:rPr lang="en-US" dirty="0" err="1">
                <a:solidFill>
                  <a:schemeClr val="bg1"/>
                </a:solidFill>
              </a:rPr>
              <a:t>incitamenta</a:t>
            </a:r>
            <a:r>
              <a:rPr lang="en-US" dirty="0">
                <a:solidFill>
                  <a:schemeClr val="bg1"/>
                </a:solidFill>
              </a:rPr>
              <a:t> </a:t>
            </a:r>
            <a:r>
              <a:rPr lang="en-US" dirty="0" err="1">
                <a:solidFill>
                  <a:schemeClr val="bg1"/>
                </a:solidFill>
              </a:rPr>
              <a:t>cogitatiōnis</a:t>
            </a:r>
            <a:r>
              <a:rPr lang="en-US" dirty="0">
                <a:solidFill>
                  <a:schemeClr val="bg1"/>
                </a:solidFill>
              </a:rPr>
              <a:t>. </a:t>
            </a:r>
            <a:r>
              <a:rPr lang="en-US" b="1" dirty="0">
                <a:solidFill>
                  <a:srgbClr val="7030A0"/>
                </a:solidFill>
              </a:rPr>
              <a:t>Cum</a:t>
            </a:r>
            <a:r>
              <a:rPr lang="en-US" dirty="0">
                <a:solidFill>
                  <a:schemeClr val="bg1"/>
                </a:solidFill>
              </a:rPr>
              <a:t> </a:t>
            </a:r>
            <a:r>
              <a:rPr lang="en-US" b="1" dirty="0">
                <a:solidFill>
                  <a:srgbClr val="FF6600"/>
                </a:solidFill>
              </a:rPr>
              <a:t>in</a:t>
            </a:r>
            <a:r>
              <a:rPr lang="en-US" dirty="0">
                <a:solidFill>
                  <a:schemeClr val="bg1"/>
                </a:solidFill>
              </a:rPr>
              <a:t> </a:t>
            </a:r>
            <a:r>
              <a:rPr lang="en-US" dirty="0" err="1">
                <a:solidFill>
                  <a:schemeClr val="bg1"/>
                </a:solidFill>
              </a:rPr>
              <a:t>venatiōnibus</a:t>
            </a:r>
            <a:r>
              <a:rPr lang="en-US" dirty="0">
                <a:solidFill>
                  <a:schemeClr val="bg1"/>
                </a:solidFill>
              </a:rPr>
              <a:t> </a:t>
            </a:r>
            <a:r>
              <a:rPr lang="en-US" dirty="0" err="1">
                <a:solidFill>
                  <a:schemeClr val="bg1"/>
                </a:solidFill>
              </a:rPr>
              <a:t>eris</a:t>
            </a:r>
            <a:r>
              <a:rPr lang="en-US" dirty="0">
                <a:solidFill>
                  <a:schemeClr val="bg1"/>
                </a:solidFill>
              </a:rPr>
              <a:t>, </a:t>
            </a:r>
            <a:r>
              <a:rPr lang="en-US" dirty="0" err="1">
                <a:solidFill>
                  <a:schemeClr val="bg1"/>
                </a:solidFill>
              </a:rPr>
              <a:t>licēbit</a:t>
            </a:r>
            <a:r>
              <a:rPr lang="en-US" dirty="0">
                <a:solidFill>
                  <a:schemeClr val="bg1"/>
                </a:solidFill>
              </a:rPr>
              <a:t> </a:t>
            </a:r>
            <a:r>
              <a:rPr lang="en-US" b="1" u="sng" dirty="0" err="1">
                <a:solidFill>
                  <a:schemeClr val="accent4">
                    <a:lumMod val="50000"/>
                  </a:schemeClr>
                </a:solidFill>
              </a:rPr>
              <a:t>tibi</a:t>
            </a:r>
            <a:r>
              <a:rPr lang="el-GR" dirty="0">
                <a:solidFill>
                  <a:schemeClr val="bg1"/>
                </a:solidFill>
              </a:rPr>
              <a:t> </a:t>
            </a:r>
            <a:r>
              <a:rPr lang="en-US" b="1" dirty="0">
                <a:solidFill>
                  <a:schemeClr val="accent1">
                    <a:lumMod val="75000"/>
                  </a:schemeClr>
                </a:solidFill>
              </a:rPr>
              <a:t>quoque</a:t>
            </a:r>
            <a:r>
              <a:rPr lang="en-US" dirty="0">
                <a:solidFill>
                  <a:schemeClr val="bg1"/>
                </a:solidFill>
              </a:rPr>
              <a:t> </a:t>
            </a:r>
            <a:r>
              <a:rPr lang="en-US" dirty="0" err="1">
                <a:solidFill>
                  <a:schemeClr val="bg1"/>
                </a:solidFill>
              </a:rPr>
              <a:t>pugillāres</a:t>
            </a:r>
            <a:r>
              <a:rPr lang="en-US" dirty="0">
                <a:solidFill>
                  <a:schemeClr val="bg1"/>
                </a:solidFill>
              </a:rPr>
              <a:t> </a:t>
            </a:r>
            <a:r>
              <a:rPr lang="en-US" dirty="0" err="1">
                <a:solidFill>
                  <a:schemeClr val="bg1"/>
                </a:solidFill>
              </a:rPr>
              <a:t>adportāre</a:t>
            </a:r>
            <a:r>
              <a:rPr lang="en-US" dirty="0">
                <a:solidFill>
                  <a:schemeClr val="bg1"/>
                </a:solidFill>
              </a:rPr>
              <a:t>: </a:t>
            </a:r>
            <a:r>
              <a:rPr lang="en-US" dirty="0" err="1">
                <a:solidFill>
                  <a:schemeClr val="bg1"/>
                </a:solidFill>
              </a:rPr>
              <a:t>vidēbis</a:t>
            </a:r>
            <a:r>
              <a:rPr lang="en-US" dirty="0">
                <a:solidFill>
                  <a:schemeClr val="bg1"/>
                </a:solidFill>
              </a:rPr>
              <a:t> non </a:t>
            </a:r>
            <a:r>
              <a:rPr lang="en-US" dirty="0" err="1">
                <a:solidFill>
                  <a:schemeClr val="bg1"/>
                </a:solidFill>
              </a:rPr>
              <a:t>Diānam</a:t>
            </a:r>
            <a:r>
              <a:rPr lang="en-US" dirty="0">
                <a:solidFill>
                  <a:schemeClr val="bg1"/>
                </a:solidFill>
              </a:rPr>
              <a:t> </a:t>
            </a:r>
            <a:r>
              <a:rPr lang="en-US" b="1" dirty="0">
                <a:solidFill>
                  <a:srgbClr val="FF6600"/>
                </a:solidFill>
              </a:rPr>
              <a:t>in</a:t>
            </a:r>
            <a:r>
              <a:rPr lang="en-US" dirty="0">
                <a:solidFill>
                  <a:schemeClr val="bg1"/>
                </a:solidFill>
              </a:rPr>
              <a:t> </a:t>
            </a:r>
            <a:r>
              <a:rPr lang="en-US" dirty="0" err="1">
                <a:solidFill>
                  <a:schemeClr val="bg1"/>
                </a:solidFill>
              </a:rPr>
              <a:t>montibus</a:t>
            </a:r>
            <a:r>
              <a:rPr lang="en-US" dirty="0">
                <a:solidFill>
                  <a:schemeClr val="bg1"/>
                </a:solidFill>
              </a:rPr>
              <a:t> </a:t>
            </a:r>
            <a:r>
              <a:rPr lang="en-US" b="1" dirty="0">
                <a:solidFill>
                  <a:srgbClr val="7030A0"/>
                </a:solidFill>
              </a:rPr>
              <a:t>sed</a:t>
            </a:r>
            <a:r>
              <a:rPr lang="en-US" dirty="0">
                <a:solidFill>
                  <a:schemeClr val="bg1"/>
                </a:solidFill>
              </a:rPr>
              <a:t> </a:t>
            </a:r>
            <a:r>
              <a:rPr lang="en-US" dirty="0" err="1">
                <a:solidFill>
                  <a:schemeClr val="bg1"/>
                </a:solidFill>
              </a:rPr>
              <a:t>Minervam</a:t>
            </a:r>
            <a:r>
              <a:rPr lang="el-GR" dirty="0">
                <a:solidFill>
                  <a:schemeClr val="bg1"/>
                </a:solidFill>
              </a:rPr>
              <a:t> </a:t>
            </a:r>
            <a:r>
              <a:rPr lang="en-US" dirty="0" err="1">
                <a:solidFill>
                  <a:schemeClr val="bg1"/>
                </a:solidFill>
              </a:rPr>
              <a:t>errāre</a:t>
            </a:r>
            <a:r>
              <a:rPr lang="en-US" dirty="0">
                <a:solidFill>
                  <a:schemeClr val="bg1"/>
                </a:solidFill>
              </a:rPr>
              <a:t>. Vale!</a:t>
            </a:r>
            <a:endParaRPr lang="el-G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7028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p:txBody>
          <a:bodyPr>
            <a:noAutofit/>
          </a:bodyPr>
          <a:lstStyle/>
          <a:p>
            <a:pPr algn="just"/>
            <a:endParaRPr lang="el-GR" sz="3200" i="0" dirty="0">
              <a:effectLst/>
              <a:latin typeface="Times New Roman" panose="02020603050405020304" pitchFamily="18" charset="0"/>
            </a:endParaRPr>
          </a:p>
          <a:p>
            <a:pPr algn="just"/>
            <a:endParaRPr lang="el-GR" sz="3200" i="0"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9204" y="2067629"/>
            <a:ext cx="3832296" cy="4790371"/>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6400800" y="447751"/>
            <a:ext cx="5451546" cy="5083629"/>
          </a:xfrm>
          <a:prstGeom prst="wedgeEllipseCallout">
            <a:avLst>
              <a:gd name="adj1" fmla="val -85803"/>
              <a:gd name="adj2" fmla="val 29080"/>
            </a:avLst>
          </a:prstGeom>
          <a:solidFill>
            <a:srgbClr val="FFB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7030A0"/>
                </a:solidFill>
                <a:effectLst>
                  <a:outerShdw blurRad="38100" dist="38100" dir="2700000" algn="tl">
                    <a:srgbClr val="000000">
                      <a:alpha val="43137"/>
                    </a:srgbClr>
                  </a:outerShdw>
                </a:effectLst>
                <a:latin typeface="Baston" panose="00000500000000000000" pitchFamily="50" charset="-95"/>
              </a:rPr>
              <a:t>3</a:t>
            </a:r>
            <a:r>
              <a:rPr lang="el-GR" sz="3600" b="1" baseline="30000" dirty="0">
                <a:solidFill>
                  <a:srgbClr val="7030A0"/>
                </a:solidFill>
                <a:effectLst>
                  <a:outerShdw blurRad="38100" dist="38100" dir="2700000" algn="tl">
                    <a:srgbClr val="000000">
                      <a:alpha val="43137"/>
                    </a:srgbClr>
                  </a:outerShdw>
                </a:effectLst>
                <a:latin typeface="Baston" panose="00000500000000000000" pitchFamily="50" charset="-95"/>
              </a:rPr>
              <a:t>η</a:t>
            </a:r>
            <a:r>
              <a:rPr lang="el-GR" sz="3600" b="1" dirty="0">
                <a:solidFill>
                  <a:srgbClr val="7030A0"/>
                </a:solidFill>
                <a:effectLst>
                  <a:outerShdw blurRad="38100" dist="38100" dir="2700000" algn="tl">
                    <a:srgbClr val="000000">
                      <a:alpha val="43137"/>
                    </a:srgbClr>
                  </a:outerShdw>
                </a:effectLst>
                <a:latin typeface="Baston" panose="00000500000000000000" pitchFamily="50" charset="-95"/>
              </a:rPr>
              <a:t> κλίση ουσιαστικών</a:t>
            </a:r>
            <a:endParaRPr lang="en-US" sz="3600" b="1" dirty="0">
              <a:solidFill>
                <a:srgbClr val="7030A0"/>
              </a:solidFill>
              <a:effectLst>
                <a:outerShdw blurRad="38100" dist="38100" dir="2700000" algn="tl">
                  <a:srgbClr val="000000">
                    <a:alpha val="43137"/>
                  </a:srgbClr>
                </a:outerShdw>
              </a:effectLst>
              <a:latin typeface="Baston" panose="00000500000000000000" pitchFamily="50" charset="-95"/>
            </a:endParaRPr>
          </a:p>
          <a:p>
            <a:pPr algn="ctr"/>
            <a:endParaRPr lang="en-US" sz="3600" b="1" dirty="0">
              <a:solidFill>
                <a:srgbClr val="C00000"/>
              </a:solidFill>
            </a:endParaRPr>
          </a:p>
          <a:p>
            <a:pPr algn="ctr"/>
            <a:endParaRPr lang="el-GR" sz="3600" b="1" dirty="0">
              <a:solidFill>
                <a:srgbClr val="C00000"/>
              </a:solidFill>
            </a:endParaRPr>
          </a:p>
          <a:p>
            <a:pPr algn="ctr"/>
            <a:r>
              <a:rPr lang="en-US" sz="3600" b="1" dirty="0"/>
              <a:t> </a:t>
            </a:r>
          </a:p>
          <a:p>
            <a:pPr algn="ctr"/>
            <a:endParaRPr lang="en-US" sz="3600" b="1" dirty="0"/>
          </a:p>
          <a:p>
            <a:pPr algn="ctr"/>
            <a:r>
              <a:rPr lang="en-US" sz="3600" b="1" dirty="0"/>
              <a:t> </a:t>
            </a:r>
            <a:endParaRPr lang="el-GR" sz="3600" b="1" dirty="0"/>
          </a:p>
        </p:txBody>
      </p:sp>
      <p:pic>
        <p:nvPicPr>
          <p:cNvPr id="4" name="Picture 3">
            <a:extLst>
              <a:ext uri="{FF2B5EF4-FFF2-40B4-BE49-F238E27FC236}">
                <a16:creationId xmlns:a16="http://schemas.microsoft.com/office/drawing/2014/main" id="{8D3A6E0B-5721-4ED7-BA90-DBC405E3AC24}"/>
              </a:ext>
            </a:extLst>
          </p:cNvPr>
          <p:cNvPicPr>
            <a:picLocks noChangeAspect="1"/>
          </p:cNvPicPr>
          <p:nvPr/>
        </p:nvPicPr>
        <p:blipFill>
          <a:blip r:embed="rId3">
            <a:clrChange>
              <a:clrFrom>
                <a:srgbClr val="EBFFFF"/>
              </a:clrFrom>
              <a:clrTo>
                <a:srgbClr val="EB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204449" y="2382806"/>
            <a:ext cx="2023110" cy="1618488"/>
          </a:xfrm>
          <a:prstGeom prst="rect">
            <a:avLst/>
          </a:prstGeom>
        </p:spPr>
      </p:pic>
      <p:sp>
        <p:nvSpPr>
          <p:cNvPr id="8" name="TextBox 7">
            <a:extLst>
              <a:ext uri="{FF2B5EF4-FFF2-40B4-BE49-F238E27FC236}">
                <a16:creationId xmlns:a16="http://schemas.microsoft.com/office/drawing/2014/main" id="{F6A9EA9B-AF4A-411F-9DA1-0531A48A59A9}"/>
              </a:ext>
            </a:extLst>
          </p:cNvPr>
          <p:cNvSpPr txBox="1"/>
          <p:nvPr/>
        </p:nvSpPr>
        <p:spPr>
          <a:xfrm>
            <a:off x="7059013" y="3967719"/>
            <a:ext cx="4135120" cy="707886"/>
          </a:xfrm>
          <a:prstGeom prst="rect">
            <a:avLst/>
          </a:prstGeom>
          <a:noFill/>
        </p:spPr>
        <p:txBody>
          <a:bodyPr wrap="square" rtlCol="0">
            <a:spAutoFit/>
          </a:bodyPr>
          <a:lstStyle/>
          <a:p>
            <a:pPr algn="ctr"/>
            <a:r>
              <a:rPr lang="el-GR" sz="4000" b="1" dirty="0">
                <a:solidFill>
                  <a:srgbClr val="7030A0"/>
                </a:solidFill>
                <a:effectLst>
                  <a:outerShdw blurRad="38100" dist="38100" dir="2700000" algn="tl">
                    <a:srgbClr val="000000">
                      <a:alpha val="43137"/>
                    </a:srgbClr>
                  </a:outerShdw>
                </a:effectLst>
              </a:rPr>
              <a:t>ουδέτερα</a:t>
            </a:r>
            <a:endParaRPr lang="el-GR" sz="4000" dirty="0">
              <a:solidFill>
                <a:srgbClr val="7030A0"/>
              </a:solidFill>
            </a:endParaRPr>
          </a:p>
        </p:txBody>
      </p:sp>
    </p:spTree>
    <p:extLst>
      <p:ext uri="{BB962C8B-B14F-4D97-AF65-F5344CB8AC3E}">
        <p14:creationId xmlns:p14="http://schemas.microsoft.com/office/powerpoint/2010/main" val="8418352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do Museum mosaic 14 hunting on horse | Mosaic, Ancient rome, Art">
            <a:extLst>
              <a:ext uri="{FF2B5EF4-FFF2-40B4-BE49-F238E27FC236}">
                <a16:creationId xmlns:a16="http://schemas.microsoft.com/office/drawing/2014/main" id="{6029AD1E-DBFB-4F13-A39E-A9883D912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3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85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176783" y="-4082418"/>
            <a:ext cx="6924675" cy="14956160"/>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5019040" y="1571551"/>
            <a:ext cx="2344740" cy="4745684"/>
          </a:xfrm>
        </p:spPr>
        <p:txBody>
          <a:bodyPr>
            <a:noAutofit/>
          </a:bodyPr>
          <a:lstStyle/>
          <a:p>
            <a:pPr marL="0" indent="0">
              <a:buNone/>
            </a:pPr>
            <a:r>
              <a:rPr lang="en-US" sz="4800" b="1" dirty="0">
                <a:solidFill>
                  <a:schemeClr val="bg1"/>
                </a:solidFill>
                <a:effectLst>
                  <a:outerShdw blurRad="38100" dist="38100" dir="2700000" algn="tl">
                    <a:srgbClr val="000000">
                      <a:alpha val="43137"/>
                    </a:srgbClr>
                  </a:outerShdw>
                </a:effectLst>
              </a:rPr>
              <a:t>mar</a:t>
            </a:r>
            <a:r>
              <a:rPr lang="en-US" sz="4800" b="1" dirty="0">
                <a:solidFill>
                  <a:schemeClr val="accent3">
                    <a:lumMod val="50000"/>
                  </a:schemeClr>
                </a:solidFill>
                <a:effectLst>
                  <a:outerShdw blurRad="38100" dist="38100" dir="2700000" algn="tl">
                    <a:srgbClr val="000000">
                      <a:alpha val="43137"/>
                    </a:srgbClr>
                  </a:outerShdw>
                </a:effectLst>
              </a:rPr>
              <a:t>   </a:t>
            </a:r>
            <a:r>
              <a:rPr lang="en-US" sz="4800" b="1" dirty="0">
                <a:solidFill>
                  <a:srgbClr val="0070C0"/>
                </a:solidFill>
                <a:effectLst>
                  <a:outerShdw blurRad="38100" dist="38100" dir="2700000" algn="tl">
                    <a:srgbClr val="000000">
                      <a:alpha val="43137"/>
                    </a:srgbClr>
                  </a:outerShdw>
                </a:effectLst>
              </a:rPr>
              <a:t>e</a:t>
            </a:r>
          </a:p>
          <a:p>
            <a:pPr marL="0" indent="0">
              <a:buNone/>
            </a:pPr>
            <a:r>
              <a:rPr lang="en-US" sz="4800" b="1" dirty="0">
                <a:solidFill>
                  <a:schemeClr val="bg1"/>
                </a:solidFill>
                <a:effectLst>
                  <a:outerShdw blurRad="38100" dist="38100" dir="2700000" algn="tl">
                    <a:srgbClr val="000000">
                      <a:alpha val="43137"/>
                    </a:srgbClr>
                  </a:outerShdw>
                </a:effectLst>
              </a:rPr>
              <a:t>mar   </a:t>
            </a:r>
            <a:r>
              <a:rPr lang="en-US" sz="4800" b="1" dirty="0">
                <a:solidFill>
                  <a:srgbClr val="0070C0"/>
                </a:solidFill>
                <a:effectLst>
                  <a:outerShdw blurRad="38100" dist="38100" dir="2700000" algn="tl">
                    <a:srgbClr val="000000">
                      <a:alpha val="43137"/>
                    </a:srgbClr>
                  </a:outerShdw>
                </a:effectLst>
              </a:rPr>
              <a:t>is</a:t>
            </a:r>
            <a:r>
              <a:rPr lang="el-GR" sz="4800" b="1" dirty="0">
                <a:solidFill>
                  <a:srgbClr val="FF6600"/>
                </a:solidFill>
                <a:effectLst>
                  <a:outerShdw blurRad="38100" dist="38100" dir="2700000" algn="tl">
                    <a:srgbClr val="000000">
                      <a:alpha val="43137"/>
                    </a:srgbClr>
                  </a:outerShdw>
                </a:effectLst>
              </a:rPr>
              <a:t> </a:t>
            </a:r>
            <a:endParaRPr lang="en-US" sz="4800" b="1" dirty="0">
              <a:solidFill>
                <a:srgbClr val="FF660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mar   </a:t>
            </a:r>
            <a:r>
              <a:rPr lang="en-US" sz="4800" b="1" dirty="0" err="1">
                <a:solidFill>
                  <a:srgbClr val="0070C0"/>
                </a:solidFill>
                <a:effectLst>
                  <a:outerShdw blurRad="38100" dist="38100" dir="2700000" algn="tl">
                    <a:srgbClr val="000000">
                      <a:alpha val="43137"/>
                    </a:srgbClr>
                  </a:outerShdw>
                </a:effectLst>
              </a:rPr>
              <a:t>i</a:t>
            </a:r>
            <a:endParaRPr lang="en-US" sz="4800" b="1" dirty="0">
              <a:solidFill>
                <a:srgbClr val="0070C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mar   </a:t>
            </a:r>
            <a:r>
              <a:rPr lang="en-US" sz="4800" b="1" dirty="0">
                <a:solidFill>
                  <a:srgbClr val="0070C0"/>
                </a:solidFill>
                <a:effectLst>
                  <a:outerShdw blurRad="38100" dist="38100" dir="2700000" algn="tl">
                    <a:srgbClr val="000000">
                      <a:alpha val="43137"/>
                    </a:srgbClr>
                  </a:outerShdw>
                </a:effectLst>
              </a:rPr>
              <a:t>e</a:t>
            </a:r>
          </a:p>
          <a:p>
            <a:pPr marL="0" indent="0">
              <a:buNone/>
            </a:pPr>
            <a:r>
              <a:rPr lang="en-US" sz="4800" b="1" dirty="0">
                <a:solidFill>
                  <a:schemeClr val="bg1"/>
                </a:solidFill>
                <a:effectLst>
                  <a:outerShdw blurRad="38100" dist="38100" dir="2700000" algn="tl">
                    <a:srgbClr val="000000">
                      <a:alpha val="43137"/>
                    </a:srgbClr>
                  </a:outerShdw>
                </a:effectLst>
              </a:rPr>
              <a:t>mar   </a:t>
            </a:r>
            <a:r>
              <a:rPr lang="en-US" sz="4800" b="1" dirty="0">
                <a:solidFill>
                  <a:srgbClr val="0070C0"/>
                </a:solidFill>
                <a:effectLst>
                  <a:outerShdw blurRad="38100" dist="38100" dir="2700000" algn="tl">
                    <a:srgbClr val="000000">
                      <a:alpha val="43137"/>
                    </a:srgbClr>
                  </a:outerShdw>
                </a:effectLst>
              </a:rPr>
              <a:t>e</a:t>
            </a:r>
          </a:p>
          <a:p>
            <a:pPr marL="0" indent="0">
              <a:buNone/>
            </a:pPr>
            <a:r>
              <a:rPr lang="en-US" sz="4800" b="1" dirty="0">
                <a:solidFill>
                  <a:schemeClr val="bg1"/>
                </a:solidFill>
                <a:effectLst>
                  <a:outerShdw blurRad="38100" dist="38100" dir="2700000" algn="tl">
                    <a:srgbClr val="000000">
                      <a:alpha val="43137"/>
                    </a:srgbClr>
                  </a:outerShdw>
                </a:effectLst>
              </a:rPr>
              <a:t>mar   </a:t>
            </a:r>
            <a:r>
              <a:rPr lang="en-US" sz="4800" b="1" dirty="0" err="1">
                <a:solidFill>
                  <a:srgbClr val="0070C0"/>
                </a:solidFill>
                <a:effectLst>
                  <a:outerShdw blurRad="38100" dist="38100" dir="2700000" algn="tl">
                    <a:srgbClr val="000000">
                      <a:alpha val="43137"/>
                    </a:srgbClr>
                  </a:outerShdw>
                </a:effectLst>
              </a:rPr>
              <a:t>i</a:t>
            </a:r>
            <a:endParaRPr lang="en-US" sz="4800" b="1" dirty="0">
              <a:solidFill>
                <a:srgbClr val="0070C0"/>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4742500" y="665409"/>
            <a:ext cx="262128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effectLst>
                  <a:outerShdw blurRad="38100" dist="38100" dir="2700000" algn="tl">
                    <a:srgbClr val="000000">
                      <a:alpha val="43137"/>
                    </a:srgbClr>
                  </a:outerShdw>
                </a:effectLst>
              </a:rPr>
              <a:t> </a:t>
            </a:r>
            <a:r>
              <a:rPr lang="el-GR" sz="3600" b="1" dirty="0">
                <a:solidFill>
                  <a:srgbClr val="0070C0"/>
                </a:solidFill>
                <a:effectLst>
                  <a:outerShdw blurRad="38100" dist="38100" dir="2700000" algn="tl">
                    <a:srgbClr val="000000">
                      <a:alpha val="43137"/>
                    </a:srgbClr>
                  </a:outerShdw>
                </a:effectLst>
                <a:latin typeface="Baston" panose="00000500000000000000" pitchFamily="50" charset="-95"/>
              </a:rPr>
              <a:t>Ενικός</a:t>
            </a:r>
            <a:endParaRPr lang="en-US" sz="3600" b="1" dirty="0">
              <a:solidFill>
                <a:srgbClr val="0070C0"/>
              </a:solidFill>
              <a:effectLst>
                <a:outerShdw blurRad="38100" dist="38100" dir="2700000" algn="tl">
                  <a:srgbClr val="000000">
                    <a:alpha val="43137"/>
                  </a:srgbClr>
                </a:outerShdw>
              </a:effectLst>
              <a:latin typeface="Baston" panose="00000500000000000000" pitchFamily="50" charset="-95"/>
            </a:endParaRPr>
          </a:p>
        </p:txBody>
      </p:sp>
      <p:sp>
        <p:nvSpPr>
          <p:cNvPr id="14" name="Content Placeholder 10">
            <a:extLst>
              <a:ext uri="{FF2B5EF4-FFF2-40B4-BE49-F238E27FC236}">
                <a16:creationId xmlns:a16="http://schemas.microsoft.com/office/drawing/2014/main" id="{B343780C-9071-48F0-A7B7-2BB4C2848D1E}"/>
              </a:ext>
            </a:extLst>
          </p:cNvPr>
          <p:cNvSpPr txBox="1">
            <a:spLocks/>
          </p:cNvSpPr>
          <p:nvPr/>
        </p:nvSpPr>
        <p:spPr>
          <a:xfrm>
            <a:off x="7495178" y="710614"/>
            <a:ext cx="406400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3600" b="1" dirty="0">
                <a:solidFill>
                  <a:srgbClr val="0070C0"/>
                </a:solidFill>
                <a:effectLst>
                  <a:outerShdw blurRad="38100" dist="38100" dir="2700000" algn="tl">
                    <a:srgbClr val="000000">
                      <a:alpha val="43137"/>
                    </a:srgbClr>
                  </a:outerShdw>
                </a:effectLst>
                <a:latin typeface="Baston" panose="00000500000000000000" pitchFamily="50" charset="-95"/>
              </a:rPr>
              <a:t>Πληθυντικός</a:t>
            </a:r>
            <a:endParaRPr lang="en-US" sz="3600" b="1" dirty="0">
              <a:solidFill>
                <a:srgbClr val="0070C0"/>
              </a:solidFill>
              <a:effectLst>
                <a:outerShdw blurRad="38100" dist="38100" dir="2700000" algn="tl">
                  <a:srgbClr val="000000">
                    <a:alpha val="43137"/>
                  </a:srgbClr>
                </a:outerShdw>
              </a:effectLst>
              <a:latin typeface="Baston" panose="00000500000000000000" pitchFamily="50" charset="-95"/>
            </a:endParaRPr>
          </a:p>
        </p:txBody>
      </p:sp>
      <p:sp>
        <p:nvSpPr>
          <p:cNvPr id="16" name="Content Placeholder 10">
            <a:extLst>
              <a:ext uri="{FF2B5EF4-FFF2-40B4-BE49-F238E27FC236}">
                <a16:creationId xmlns:a16="http://schemas.microsoft.com/office/drawing/2014/main" id="{D9BC7525-1698-4D26-8440-0CA43422C953}"/>
              </a:ext>
            </a:extLst>
          </p:cNvPr>
          <p:cNvSpPr txBox="1">
            <a:spLocks/>
          </p:cNvSpPr>
          <p:nvPr/>
        </p:nvSpPr>
        <p:spPr>
          <a:xfrm>
            <a:off x="3781063" y="1471474"/>
            <a:ext cx="1142366" cy="4939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O</a:t>
            </a: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ν</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Γεν</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Δοτ</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Αιτ</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Κλητ</a:t>
            </a:r>
          </a:p>
          <a:p>
            <a:pPr marL="0" indent="0">
              <a:lnSpc>
                <a:spcPct val="120000"/>
              </a:lnSpc>
              <a:buFont typeface="Arial" panose="020B0604020202020204" pitchFamily="34" charset="0"/>
              <a:buNone/>
            </a:pPr>
            <a:r>
              <a:rPr lang="el-GR" sz="3600" b="1" dirty="0">
                <a:solidFill>
                  <a:srgbClr val="0070C0"/>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Αφ</a:t>
            </a:r>
            <a:endParaRPr lang="en-US" sz="3600" b="1" dirty="0">
              <a:solidFill>
                <a:srgbClr val="0070C0"/>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E369D8A2-632E-4C16-9BB0-94FB06466701}"/>
              </a:ext>
            </a:extLst>
          </p:cNvPr>
          <p:cNvSpPr txBox="1"/>
          <p:nvPr/>
        </p:nvSpPr>
        <p:spPr>
          <a:xfrm>
            <a:off x="751840" y="523894"/>
            <a:ext cx="3749722" cy="769441"/>
          </a:xfrm>
          <a:prstGeom prst="rect">
            <a:avLst/>
          </a:prstGeom>
          <a:solidFill>
            <a:schemeClr val="accent4">
              <a:lumMod val="20000"/>
              <a:lumOff val="80000"/>
              <a:alpha val="85000"/>
            </a:schemeClr>
          </a:solidFill>
          <a:effectLst>
            <a:outerShdw blurRad="76200" dist="114300" dir="2940000" algn="tl" rotWithShape="0">
              <a:prstClr val="black">
                <a:alpha val="40000"/>
              </a:prstClr>
            </a:outerShdw>
          </a:effectLst>
        </p:spPr>
        <p:txBody>
          <a:bodyPr wrap="square" rtlCol="0">
            <a:spAutoFit/>
          </a:bodyPr>
          <a:lstStyle/>
          <a:p>
            <a:pPr algn="ctr"/>
            <a:r>
              <a:rPr lang="en-US" sz="4400" b="1" dirty="0">
                <a:solidFill>
                  <a:srgbClr val="0070C0"/>
                </a:solidFill>
                <a:effectLst>
                  <a:outerShdw blurRad="38100" dist="38100" dir="2700000" algn="tl">
                    <a:srgbClr val="000000">
                      <a:alpha val="43137"/>
                    </a:srgbClr>
                  </a:outerShdw>
                </a:effectLst>
              </a:rPr>
              <a:t>mare</a:t>
            </a:r>
            <a:r>
              <a:rPr lang="el-GR" sz="2800" b="1" dirty="0">
                <a:solidFill>
                  <a:srgbClr val="C00000"/>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a:t>
            </a:r>
            <a:r>
              <a:rPr lang="el-GR" sz="3200" b="1" dirty="0">
                <a:solidFill>
                  <a:schemeClr val="bg1"/>
                </a:solidFill>
                <a:effectLst>
                  <a:outerShdw blurRad="38100" dist="38100" dir="2700000" algn="tl">
                    <a:srgbClr val="000000">
                      <a:alpha val="43137"/>
                    </a:srgbClr>
                  </a:outerShdw>
                </a:effectLst>
              </a:rPr>
              <a:t>θάλασσα</a:t>
            </a:r>
            <a:endParaRPr lang="en-US" sz="3200" b="1" dirty="0">
              <a:solidFill>
                <a:schemeClr val="bg1"/>
              </a:solidFill>
              <a:effectLst>
                <a:outerShdw blurRad="38100" dist="38100" dir="2700000" algn="tl">
                  <a:srgbClr val="000000">
                    <a:alpha val="43137"/>
                  </a:srgbClr>
                </a:outerShdw>
              </a:effectLst>
            </a:endParaRPr>
          </a:p>
        </p:txBody>
      </p:sp>
      <p:sp>
        <p:nvSpPr>
          <p:cNvPr id="10" name="Content Placeholder 10">
            <a:extLst>
              <a:ext uri="{FF2B5EF4-FFF2-40B4-BE49-F238E27FC236}">
                <a16:creationId xmlns:a16="http://schemas.microsoft.com/office/drawing/2014/main" id="{A5F6D1A5-F27D-459E-932A-08C58CB73803}"/>
              </a:ext>
            </a:extLst>
          </p:cNvPr>
          <p:cNvSpPr txBox="1">
            <a:spLocks/>
          </p:cNvSpPr>
          <p:nvPr/>
        </p:nvSpPr>
        <p:spPr>
          <a:xfrm>
            <a:off x="7881258" y="1568301"/>
            <a:ext cx="2748007" cy="4745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effectLst>
                  <a:outerShdw blurRad="38100" dist="38100" dir="2700000" algn="tl">
                    <a:srgbClr val="000000">
                      <a:alpha val="43137"/>
                    </a:srgbClr>
                  </a:outerShdw>
                </a:effectLst>
              </a:rPr>
              <a:t>mar </a:t>
            </a:r>
            <a:r>
              <a:rPr lang="el-GR" sz="4800" b="1" dirty="0">
                <a:solidFill>
                  <a:schemeClr val="bg1"/>
                </a:solidFill>
                <a:effectLst>
                  <a:outerShdw blurRad="38100" dist="38100" dir="2700000" algn="tl">
                    <a:srgbClr val="000000">
                      <a:alpha val="43137"/>
                    </a:srgbClr>
                  </a:outerShdw>
                </a:effectLst>
              </a:rPr>
              <a:t>   </a:t>
            </a:r>
            <a:r>
              <a:rPr lang="en-US" sz="4800" b="1" dirty="0" err="1">
                <a:solidFill>
                  <a:srgbClr val="0070C0"/>
                </a:solidFill>
                <a:effectLst>
                  <a:outerShdw blurRad="38100" dist="38100" dir="2700000" algn="tl">
                    <a:srgbClr val="000000">
                      <a:alpha val="43137"/>
                    </a:srgbClr>
                  </a:outerShdw>
                </a:effectLst>
              </a:rPr>
              <a:t>ia</a:t>
            </a:r>
            <a:endParaRPr lang="en-US" sz="4800" b="1" dirty="0">
              <a:solidFill>
                <a:srgbClr val="0070C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mar </a:t>
            </a:r>
            <a:r>
              <a:rPr lang="el-GR" sz="4800" b="1" dirty="0">
                <a:solidFill>
                  <a:schemeClr val="bg1"/>
                </a:solidFill>
                <a:effectLst>
                  <a:outerShdw blurRad="38100" dist="38100" dir="2700000" algn="tl">
                    <a:srgbClr val="000000">
                      <a:alpha val="43137"/>
                    </a:srgbClr>
                  </a:outerShdw>
                </a:effectLst>
              </a:rPr>
              <a:t>  </a:t>
            </a:r>
            <a:r>
              <a:rPr lang="en-US" sz="4800" b="1" dirty="0" err="1">
                <a:solidFill>
                  <a:srgbClr val="0070C0"/>
                </a:solidFill>
                <a:effectLst>
                  <a:outerShdw blurRad="38100" dist="38100" dir="2700000" algn="tl">
                    <a:srgbClr val="000000">
                      <a:alpha val="43137"/>
                    </a:srgbClr>
                  </a:outerShdw>
                </a:effectLst>
              </a:rPr>
              <a:t>ium</a:t>
            </a:r>
            <a:endParaRPr lang="en-US" sz="4800" b="1" dirty="0">
              <a:solidFill>
                <a:srgbClr val="0070C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mar  </a:t>
            </a:r>
            <a:r>
              <a:rPr lang="en-US" sz="4800" b="1" dirty="0" err="1">
                <a:solidFill>
                  <a:srgbClr val="0070C0"/>
                </a:solidFill>
                <a:effectLst>
                  <a:outerShdw blurRad="38100" dist="38100" dir="2700000" algn="tl">
                    <a:srgbClr val="000000">
                      <a:alpha val="43137"/>
                    </a:srgbClr>
                  </a:outerShdw>
                </a:effectLst>
              </a:rPr>
              <a:t>ibus</a:t>
            </a:r>
            <a:endParaRPr lang="en-US" sz="4800" b="1" dirty="0">
              <a:solidFill>
                <a:srgbClr val="0070C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mar </a:t>
            </a:r>
            <a:r>
              <a:rPr lang="el-GR" sz="4800" b="1" dirty="0">
                <a:solidFill>
                  <a:schemeClr val="bg1"/>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  </a:t>
            </a:r>
            <a:r>
              <a:rPr lang="en-US" sz="4800" b="1" dirty="0" err="1">
                <a:solidFill>
                  <a:srgbClr val="0070C0"/>
                </a:solidFill>
                <a:effectLst>
                  <a:outerShdw blurRad="38100" dist="38100" dir="2700000" algn="tl">
                    <a:srgbClr val="000000">
                      <a:alpha val="43137"/>
                    </a:srgbClr>
                  </a:outerShdw>
                </a:effectLst>
              </a:rPr>
              <a:t>ia</a:t>
            </a:r>
            <a:endParaRPr lang="en-US" sz="4800" b="1" dirty="0">
              <a:solidFill>
                <a:srgbClr val="0070C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mar </a:t>
            </a:r>
            <a:r>
              <a:rPr lang="el-GR" sz="4800" b="1" dirty="0">
                <a:solidFill>
                  <a:schemeClr val="bg1"/>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   </a:t>
            </a:r>
            <a:r>
              <a:rPr lang="en-US" sz="4800" b="1" dirty="0" err="1">
                <a:solidFill>
                  <a:srgbClr val="0070C0"/>
                </a:solidFill>
                <a:effectLst>
                  <a:outerShdw blurRad="38100" dist="38100" dir="2700000" algn="tl">
                    <a:srgbClr val="000000">
                      <a:alpha val="43137"/>
                    </a:srgbClr>
                  </a:outerShdw>
                </a:effectLst>
              </a:rPr>
              <a:t>ia</a:t>
            </a:r>
            <a:endParaRPr lang="en-US" sz="4800" b="1" dirty="0">
              <a:solidFill>
                <a:srgbClr val="0070C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mar </a:t>
            </a:r>
            <a:r>
              <a:rPr lang="el-GR" sz="4800" b="1" dirty="0">
                <a:solidFill>
                  <a:schemeClr val="bg1"/>
                </a:solidFill>
                <a:effectLst>
                  <a:outerShdw blurRad="38100" dist="38100" dir="2700000" algn="tl">
                    <a:srgbClr val="000000">
                      <a:alpha val="43137"/>
                    </a:srgbClr>
                  </a:outerShdw>
                </a:effectLst>
              </a:rPr>
              <a:t> </a:t>
            </a:r>
            <a:r>
              <a:rPr lang="en-US" sz="4800" b="1" dirty="0" err="1">
                <a:solidFill>
                  <a:srgbClr val="0070C0"/>
                </a:solidFill>
                <a:effectLst>
                  <a:outerShdw blurRad="38100" dist="38100" dir="2700000" algn="tl">
                    <a:srgbClr val="000000">
                      <a:alpha val="43137"/>
                    </a:srgbClr>
                  </a:outerShdw>
                </a:effectLst>
              </a:rPr>
              <a:t>ibus</a:t>
            </a:r>
            <a:endParaRPr lang="en-US" sz="4800" b="1" dirty="0">
              <a:solidFill>
                <a:srgbClr val="0070C0"/>
              </a:solidFill>
              <a:effectLst>
                <a:outerShdw blurRad="38100" dist="38100" dir="2700000" algn="tl">
                  <a:srgbClr val="000000">
                    <a:alpha val="43137"/>
                  </a:srgbClr>
                </a:outerShdw>
              </a:effectLst>
            </a:endParaRPr>
          </a:p>
        </p:txBody>
      </p:sp>
      <p:sp>
        <p:nvSpPr>
          <p:cNvPr id="3" name="Oval 2">
            <a:extLst>
              <a:ext uri="{FF2B5EF4-FFF2-40B4-BE49-F238E27FC236}">
                <a16:creationId xmlns:a16="http://schemas.microsoft.com/office/drawing/2014/main" id="{AC42D75B-48FD-4537-B01A-B9CFC87BD09A}"/>
              </a:ext>
            </a:extLst>
          </p:cNvPr>
          <p:cNvSpPr/>
          <p:nvPr/>
        </p:nvSpPr>
        <p:spPr>
          <a:xfrm>
            <a:off x="9214847" y="2155919"/>
            <a:ext cx="1414418" cy="1166401"/>
          </a:xfrm>
          <a:prstGeom prst="ellipse">
            <a:avLst/>
          </a:prstGeom>
          <a:solidFill>
            <a:srgbClr val="00B0F0">
              <a:alpha val="1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1505EF66-8F04-426F-886C-8DBD11ED0BB7}"/>
              </a:ext>
            </a:extLst>
          </p:cNvPr>
          <p:cNvSpPr/>
          <p:nvPr/>
        </p:nvSpPr>
        <p:spPr>
          <a:xfrm>
            <a:off x="9367519" y="1568301"/>
            <a:ext cx="843281" cy="778660"/>
          </a:xfrm>
          <a:prstGeom prst="ellipse">
            <a:avLst/>
          </a:prstGeom>
          <a:solidFill>
            <a:srgbClr val="00B0F0">
              <a:alpha val="1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416BFE17-7F17-4258-875E-50D0E749143F}"/>
              </a:ext>
            </a:extLst>
          </p:cNvPr>
          <p:cNvSpPr/>
          <p:nvPr/>
        </p:nvSpPr>
        <p:spPr>
          <a:xfrm>
            <a:off x="9487057" y="3883546"/>
            <a:ext cx="843281" cy="778660"/>
          </a:xfrm>
          <a:prstGeom prst="ellipse">
            <a:avLst/>
          </a:prstGeom>
          <a:solidFill>
            <a:srgbClr val="00B0F0">
              <a:alpha val="1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3607A2DE-9EF2-44F7-B919-E2B14198057B}"/>
              </a:ext>
            </a:extLst>
          </p:cNvPr>
          <p:cNvSpPr/>
          <p:nvPr/>
        </p:nvSpPr>
        <p:spPr>
          <a:xfrm>
            <a:off x="6259079" y="5505309"/>
            <a:ext cx="843281" cy="778660"/>
          </a:xfrm>
          <a:prstGeom prst="ellipse">
            <a:avLst/>
          </a:prstGeom>
          <a:solidFill>
            <a:srgbClr val="00B0F0">
              <a:alpha val="1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a:extLst>
              <a:ext uri="{FF2B5EF4-FFF2-40B4-BE49-F238E27FC236}">
                <a16:creationId xmlns:a16="http://schemas.microsoft.com/office/drawing/2014/main" id="{221000D4-A0C4-4205-B289-A59C83B0B517}"/>
              </a:ext>
            </a:extLst>
          </p:cNvPr>
          <p:cNvSpPr/>
          <p:nvPr/>
        </p:nvSpPr>
        <p:spPr>
          <a:xfrm>
            <a:off x="9487058" y="4709436"/>
            <a:ext cx="843281" cy="778660"/>
          </a:xfrm>
          <a:prstGeom prst="ellipse">
            <a:avLst/>
          </a:prstGeom>
          <a:solidFill>
            <a:srgbClr val="00B0F0">
              <a:alpha val="1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descr="Θάλασσα αγάπη μου - Home | Facebook">
            <a:extLst>
              <a:ext uri="{FF2B5EF4-FFF2-40B4-BE49-F238E27FC236}">
                <a16:creationId xmlns:a16="http://schemas.microsoft.com/office/drawing/2014/main" id="{B394E8BA-3A80-44B2-8928-CECF3336A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97" y="1893373"/>
            <a:ext cx="3178417" cy="3969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94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wipe(left)">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wipe(left)">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wipe(left)">
                                      <p:cBhvr>
                                        <p:cTn id="37" dur="500"/>
                                        <p:tgtEl>
                                          <p:spTgt spid="1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wipe(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wipe(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wipe(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wipe(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wipe(left)">
                                      <p:cBhvr>
                                        <p:cTn id="72" dur="500"/>
                                        <p:tgtEl>
                                          <p:spTgt spid="1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xEl>
                                              <p:pRg st="0" end="0"/>
                                            </p:txEl>
                                          </p:spTgt>
                                        </p:tgtEl>
                                        <p:attrNameLst>
                                          <p:attrName>style.visibility</p:attrName>
                                        </p:attrNameLst>
                                      </p:cBhvr>
                                      <p:to>
                                        <p:strVal val="visible"/>
                                      </p:to>
                                    </p:set>
                                    <p:animEffect transition="in" filter="wipe(left)">
                                      <p:cBhvr>
                                        <p:cTn id="87" dur="500"/>
                                        <p:tgtEl>
                                          <p:spTgt spid="1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xEl>
                                              <p:pRg st="1" end="1"/>
                                            </p:txEl>
                                          </p:spTgt>
                                        </p:tgtEl>
                                        <p:attrNameLst>
                                          <p:attrName>style.visibility</p:attrName>
                                        </p:attrNameLst>
                                      </p:cBhvr>
                                      <p:to>
                                        <p:strVal val="visible"/>
                                      </p:to>
                                    </p:set>
                                    <p:animEffect transition="in" filter="wipe(left)">
                                      <p:cBhvr>
                                        <p:cTn id="92" dur="500"/>
                                        <p:tgtEl>
                                          <p:spTgt spid="10">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
                                            <p:txEl>
                                              <p:pRg st="2" end="2"/>
                                            </p:txEl>
                                          </p:spTgt>
                                        </p:tgtEl>
                                        <p:attrNameLst>
                                          <p:attrName>style.visibility</p:attrName>
                                        </p:attrNameLst>
                                      </p:cBhvr>
                                      <p:to>
                                        <p:strVal val="visible"/>
                                      </p:to>
                                    </p:set>
                                    <p:animEffect transition="in" filter="wipe(left)">
                                      <p:cBhvr>
                                        <p:cTn id="97" dur="500"/>
                                        <p:tgtEl>
                                          <p:spTgt spid="10">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
                                            <p:txEl>
                                              <p:pRg st="3" end="3"/>
                                            </p:txEl>
                                          </p:spTgt>
                                        </p:tgtEl>
                                        <p:attrNameLst>
                                          <p:attrName>style.visibility</p:attrName>
                                        </p:attrNameLst>
                                      </p:cBhvr>
                                      <p:to>
                                        <p:strVal val="visible"/>
                                      </p:to>
                                    </p:set>
                                    <p:animEffect transition="in" filter="wipe(left)">
                                      <p:cBhvr>
                                        <p:cTn id="102" dur="500"/>
                                        <p:tgtEl>
                                          <p:spTgt spid="10">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xEl>
                                              <p:pRg st="4" end="4"/>
                                            </p:txEl>
                                          </p:spTgt>
                                        </p:tgtEl>
                                        <p:attrNameLst>
                                          <p:attrName>style.visibility</p:attrName>
                                        </p:attrNameLst>
                                      </p:cBhvr>
                                      <p:to>
                                        <p:strVal val="visible"/>
                                      </p:to>
                                    </p:set>
                                    <p:animEffect transition="in" filter="wipe(left)">
                                      <p:cBhvr>
                                        <p:cTn id="107" dur="500"/>
                                        <p:tgtEl>
                                          <p:spTgt spid="10">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
                                            <p:txEl>
                                              <p:pRg st="5" end="5"/>
                                            </p:txEl>
                                          </p:spTgt>
                                        </p:tgtEl>
                                        <p:attrNameLst>
                                          <p:attrName>style.visibility</p:attrName>
                                        </p:attrNameLst>
                                      </p:cBhvr>
                                      <p:to>
                                        <p:strVal val="visible"/>
                                      </p:to>
                                    </p:set>
                                    <p:animEffect transition="in" filter="wipe(left)">
                                      <p:cBhvr>
                                        <p:cTn id="112" dur="500"/>
                                        <p:tgtEl>
                                          <p:spTgt spid="10">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left)">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wipe(left)">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left)">
                                      <p:cBhvr>
                                        <p:cTn id="127" dur="500"/>
                                        <p:tgtEl>
                                          <p:spTgt spid="1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left)">
                                      <p:cBhvr>
                                        <p:cTn id="1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P spid="14" grpId="0"/>
      <p:bldP spid="16" grpId="0" build="p"/>
      <p:bldP spid="10" grpId="0" build="p"/>
      <p:bldP spid="3" grpId="0" animBg="1"/>
      <p:bldP spid="12" grpId="0" animBg="1"/>
      <p:bldP spid="1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220007" y="-3918860"/>
            <a:ext cx="6924675" cy="14695717"/>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4547330" y="1611805"/>
            <a:ext cx="3338783" cy="4745683"/>
          </a:xfrm>
        </p:spPr>
        <p:txBody>
          <a:bodyPr>
            <a:noAutofit/>
          </a:bodyPr>
          <a:lstStyle/>
          <a:p>
            <a:pPr marL="0" indent="0">
              <a:buNone/>
            </a:pPr>
            <a:r>
              <a:rPr lang="en-US" sz="4800" b="1" dirty="0">
                <a:solidFill>
                  <a:schemeClr val="bg1"/>
                </a:solidFill>
                <a:effectLst>
                  <a:outerShdw blurRad="38100" dist="38100" dir="2700000" algn="tl">
                    <a:srgbClr val="000000">
                      <a:alpha val="43137"/>
                    </a:srgbClr>
                  </a:outerShdw>
                </a:effectLst>
              </a:rPr>
              <a:t>animal</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a:solidFill>
                  <a:srgbClr val="990033"/>
                </a:solidFill>
                <a:effectLst>
                  <a:outerShdw blurRad="38100" dist="38100" dir="2700000" algn="tl">
                    <a:srgbClr val="000000">
                      <a:alpha val="43137"/>
                    </a:srgbClr>
                  </a:outerShdw>
                </a:effectLst>
              </a:rPr>
              <a:t>is</a:t>
            </a:r>
            <a:r>
              <a:rPr lang="el-GR" sz="4800" b="1" dirty="0">
                <a:solidFill>
                  <a:srgbClr val="C00000"/>
                </a:solidFill>
                <a:effectLst>
                  <a:outerShdw blurRad="38100" dist="38100" dir="2700000" algn="tl">
                    <a:srgbClr val="000000">
                      <a:alpha val="43137"/>
                    </a:srgbClr>
                  </a:outerShdw>
                </a:effectLst>
              </a:rPr>
              <a:t> </a:t>
            </a:r>
            <a:endParaRPr lang="en-US" sz="4800" b="1" dirty="0">
              <a:solidFill>
                <a:srgbClr val="C00000"/>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p>
          <a:p>
            <a:pPr marL="0" indent="0">
              <a:buNone/>
            </a:pPr>
            <a:r>
              <a:rPr lang="en-US" sz="4800" b="1" dirty="0">
                <a:solidFill>
                  <a:schemeClr val="bg1"/>
                </a:solidFill>
                <a:effectLst>
                  <a:outerShdw blurRad="38100" dist="38100" dir="2700000" algn="tl">
                    <a:srgbClr val="000000">
                      <a:alpha val="43137"/>
                    </a:srgbClr>
                  </a:outerShdw>
                </a:effectLst>
              </a:rPr>
              <a:t>animal </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a:t>
            </a:r>
            <a:endParaRPr lang="en-US" sz="4800" b="1" dirty="0">
              <a:solidFill>
                <a:srgbClr val="990033"/>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4742500" y="665409"/>
            <a:ext cx="262128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effectLst>
                  <a:outerShdw blurRad="38100" dist="38100" dir="2700000" algn="tl">
                    <a:srgbClr val="000000">
                      <a:alpha val="43137"/>
                    </a:srgbClr>
                  </a:outerShdw>
                </a:effectLst>
              </a:rPr>
              <a:t> </a:t>
            </a:r>
            <a:r>
              <a:rPr lang="el-GR" sz="3600" b="1" dirty="0">
                <a:solidFill>
                  <a:srgbClr val="990033"/>
                </a:solidFill>
                <a:effectLst>
                  <a:outerShdw blurRad="38100" dist="38100" dir="2700000" algn="tl">
                    <a:srgbClr val="000000">
                      <a:alpha val="43137"/>
                    </a:srgbClr>
                  </a:outerShdw>
                </a:effectLst>
                <a:latin typeface="Baston" panose="00000500000000000000" pitchFamily="50" charset="-95"/>
              </a:rPr>
              <a:t>Ενικός</a:t>
            </a:r>
            <a:endParaRPr lang="en-US" sz="3600"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4" name="Content Placeholder 10">
            <a:extLst>
              <a:ext uri="{FF2B5EF4-FFF2-40B4-BE49-F238E27FC236}">
                <a16:creationId xmlns:a16="http://schemas.microsoft.com/office/drawing/2014/main" id="{B343780C-9071-48F0-A7B7-2BB4C2848D1E}"/>
              </a:ext>
            </a:extLst>
          </p:cNvPr>
          <p:cNvSpPr txBox="1">
            <a:spLocks/>
          </p:cNvSpPr>
          <p:nvPr/>
        </p:nvSpPr>
        <p:spPr>
          <a:xfrm>
            <a:off x="7495178" y="710614"/>
            <a:ext cx="406400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3600" b="1" dirty="0">
                <a:solidFill>
                  <a:srgbClr val="990033"/>
                </a:solidFill>
                <a:effectLst>
                  <a:outerShdw blurRad="38100" dist="38100" dir="2700000" algn="tl">
                    <a:srgbClr val="000000">
                      <a:alpha val="43137"/>
                    </a:srgbClr>
                  </a:outerShdw>
                </a:effectLst>
                <a:latin typeface="Baston" panose="00000500000000000000" pitchFamily="50" charset="-95"/>
              </a:rPr>
              <a:t>Πληθυντικός</a:t>
            </a:r>
            <a:endParaRPr lang="en-US" sz="3600"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6" name="Content Placeholder 10">
            <a:extLst>
              <a:ext uri="{FF2B5EF4-FFF2-40B4-BE49-F238E27FC236}">
                <a16:creationId xmlns:a16="http://schemas.microsoft.com/office/drawing/2014/main" id="{D9BC7525-1698-4D26-8440-0CA43422C953}"/>
              </a:ext>
            </a:extLst>
          </p:cNvPr>
          <p:cNvSpPr txBox="1">
            <a:spLocks/>
          </p:cNvSpPr>
          <p:nvPr/>
        </p:nvSpPr>
        <p:spPr>
          <a:xfrm>
            <a:off x="3326678" y="1571551"/>
            <a:ext cx="1321525" cy="4939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O</a:t>
            </a: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ν</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Γεν</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Δοτ</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Αιτ</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Κλητ</a:t>
            </a:r>
          </a:p>
          <a:p>
            <a:pPr marL="0" indent="0">
              <a:lnSpc>
                <a:spcPct val="120000"/>
              </a:lnSpc>
              <a:buFont typeface="Arial" panose="020B0604020202020204" pitchFamily="34" charset="0"/>
              <a:buNone/>
            </a:pPr>
            <a:r>
              <a:rPr lang="el-GR" sz="3600" b="1" dirty="0">
                <a:solidFill>
                  <a:srgbClr val="990033"/>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Αφ</a:t>
            </a:r>
            <a:endParaRPr lang="en-US" sz="3600" b="1" dirty="0">
              <a:solidFill>
                <a:srgbClr val="990033"/>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E369D8A2-632E-4C16-9BB0-94FB06466701}"/>
              </a:ext>
            </a:extLst>
          </p:cNvPr>
          <p:cNvSpPr txBox="1"/>
          <p:nvPr/>
        </p:nvSpPr>
        <p:spPr>
          <a:xfrm>
            <a:off x="1306286" y="630660"/>
            <a:ext cx="3241044" cy="769441"/>
          </a:xfrm>
          <a:prstGeom prst="rect">
            <a:avLst/>
          </a:prstGeom>
          <a:solidFill>
            <a:schemeClr val="accent4">
              <a:lumMod val="20000"/>
              <a:lumOff val="80000"/>
              <a:alpha val="85000"/>
            </a:schemeClr>
          </a:solidFill>
          <a:effectLst>
            <a:outerShdw blurRad="76200" dist="114300" dir="2940000" algn="tl" rotWithShape="0">
              <a:prstClr val="black">
                <a:alpha val="40000"/>
              </a:prstClr>
            </a:outerShdw>
          </a:effectLst>
        </p:spPr>
        <p:txBody>
          <a:bodyPr wrap="square" rtlCol="0">
            <a:spAutoFit/>
          </a:bodyPr>
          <a:lstStyle/>
          <a:p>
            <a:pPr algn="ctr"/>
            <a:r>
              <a:rPr lang="en-US" sz="4400" b="1" dirty="0">
                <a:solidFill>
                  <a:srgbClr val="990033"/>
                </a:solidFill>
                <a:effectLst>
                  <a:outerShdw blurRad="38100" dist="38100" dir="2700000" algn="tl">
                    <a:srgbClr val="000000">
                      <a:alpha val="43137"/>
                    </a:srgbClr>
                  </a:outerShdw>
                </a:effectLst>
              </a:rPr>
              <a:t>animal</a:t>
            </a:r>
            <a:r>
              <a:rPr lang="el-GR" sz="2800" b="1" dirty="0">
                <a:solidFill>
                  <a:srgbClr val="C00000"/>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ζώο</a:t>
            </a:r>
            <a:endParaRPr lang="en-US" sz="2800" b="1" dirty="0">
              <a:solidFill>
                <a:schemeClr val="bg1"/>
              </a:solidFill>
              <a:effectLst>
                <a:outerShdw blurRad="38100" dist="38100" dir="2700000" algn="tl">
                  <a:srgbClr val="000000">
                    <a:alpha val="43137"/>
                  </a:srgbClr>
                </a:outerShdw>
              </a:effectLst>
            </a:endParaRPr>
          </a:p>
        </p:txBody>
      </p:sp>
      <p:sp>
        <p:nvSpPr>
          <p:cNvPr id="10" name="Content Placeholder 10">
            <a:extLst>
              <a:ext uri="{FF2B5EF4-FFF2-40B4-BE49-F238E27FC236}">
                <a16:creationId xmlns:a16="http://schemas.microsoft.com/office/drawing/2014/main" id="{A5F6D1A5-F27D-459E-932A-08C58CB73803}"/>
              </a:ext>
            </a:extLst>
          </p:cNvPr>
          <p:cNvSpPr txBox="1">
            <a:spLocks/>
          </p:cNvSpPr>
          <p:nvPr/>
        </p:nvSpPr>
        <p:spPr>
          <a:xfrm>
            <a:off x="7750629" y="1611806"/>
            <a:ext cx="3852091" cy="4745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ia</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ium</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ibus</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ia</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ia</a:t>
            </a:r>
            <a:endParaRPr lang="en-US" sz="4800" b="1" dirty="0">
              <a:solidFill>
                <a:srgbClr val="990033"/>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animal   </a:t>
            </a:r>
            <a:r>
              <a:rPr lang="en-US" sz="4800" b="1" dirty="0" err="1">
                <a:solidFill>
                  <a:srgbClr val="990033"/>
                </a:solidFill>
                <a:effectLst>
                  <a:outerShdw blurRad="38100" dist="38100" dir="2700000" algn="tl">
                    <a:srgbClr val="000000">
                      <a:alpha val="43137"/>
                    </a:srgbClr>
                  </a:outerShdw>
                </a:effectLst>
              </a:rPr>
              <a:t>ibus</a:t>
            </a:r>
            <a:endParaRPr lang="en-US" sz="4800" b="1" dirty="0">
              <a:solidFill>
                <a:srgbClr val="990033"/>
              </a:solidFill>
              <a:effectLst>
                <a:outerShdw blurRad="38100" dist="38100" dir="2700000" algn="tl">
                  <a:srgbClr val="000000">
                    <a:alpha val="43137"/>
                  </a:srgbClr>
                </a:outerShdw>
              </a:effectLst>
            </a:endParaRPr>
          </a:p>
        </p:txBody>
      </p:sp>
      <p:sp>
        <p:nvSpPr>
          <p:cNvPr id="3" name="Oval 2">
            <a:extLst>
              <a:ext uri="{FF2B5EF4-FFF2-40B4-BE49-F238E27FC236}">
                <a16:creationId xmlns:a16="http://schemas.microsoft.com/office/drawing/2014/main" id="{780457BA-2FAC-416F-AC17-4541E3509544}"/>
              </a:ext>
            </a:extLst>
          </p:cNvPr>
          <p:cNvSpPr/>
          <p:nvPr/>
        </p:nvSpPr>
        <p:spPr>
          <a:xfrm>
            <a:off x="9919789" y="2210169"/>
            <a:ext cx="1320282" cy="1112384"/>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8AE8D4DB-5E1E-4E41-B9F7-F9E90ADDE871}"/>
              </a:ext>
            </a:extLst>
          </p:cNvPr>
          <p:cNvSpPr/>
          <p:nvPr/>
        </p:nvSpPr>
        <p:spPr>
          <a:xfrm>
            <a:off x="6571819" y="5497286"/>
            <a:ext cx="791961" cy="695305"/>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EE5E3EA0-A0B1-446E-A626-917E28ADE23E}"/>
              </a:ext>
            </a:extLst>
          </p:cNvPr>
          <p:cNvSpPr/>
          <p:nvPr/>
        </p:nvSpPr>
        <p:spPr>
          <a:xfrm>
            <a:off x="9850847" y="1582437"/>
            <a:ext cx="890405" cy="807836"/>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5DF63103-7580-42A8-999E-85083B021002}"/>
              </a:ext>
            </a:extLst>
          </p:cNvPr>
          <p:cNvSpPr/>
          <p:nvPr/>
        </p:nvSpPr>
        <p:spPr>
          <a:xfrm>
            <a:off x="9838977" y="3914272"/>
            <a:ext cx="890405" cy="807836"/>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a:extLst>
              <a:ext uri="{FF2B5EF4-FFF2-40B4-BE49-F238E27FC236}">
                <a16:creationId xmlns:a16="http://schemas.microsoft.com/office/drawing/2014/main" id="{E95451E2-42D2-4737-AE33-31BF76D4D1E8}"/>
              </a:ext>
            </a:extLst>
          </p:cNvPr>
          <p:cNvSpPr/>
          <p:nvPr/>
        </p:nvSpPr>
        <p:spPr>
          <a:xfrm>
            <a:off x="9839961" y="4700336"/>
            <a:ext cx="890405" cy="807836"/>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098" name="Picture 2" descr="Ζωολογικος Κηπος Σουρικάτα Ζώο - Δωρεάν φωτογραφία στο Pixabay">
            <a:extLst>
              <a:ext uri="{FF2B5EF4-FFF2-40B4-BE49-F238E27FC236}">
                <a16:creationId xmlns:a16="http://schemas.microsoft.com/office/drawing/2014/main" id="{0ED9CD29-A02E-423A-83DB-FB87F33EE7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93" r="10997"/>
          <a:stretch/>
        </p:blipFill>
        <p:spPr bwMode="auto">
          <a:xfrm>
            <a:off x="696686" y="1753405"/>
            <a:ext cx="2423161" cy="4575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84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wipe(left)">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wipe(left)">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wipe(left)">
                                      <p:cBhvr>
                                        <p:cTn id="37" dur="500"/>
                                        <p:tgtEl>
                                          <p:spTgt spid="1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wipe(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wipe(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wipe(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wipe(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wipe(left)">
                                      <p:cBhvr>
                                        <p:cTn id="72" dur="500"/>
                                        <p:tgtEl>
                                          <p:spTgt spid="1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xEl>
                                              <p:pRg st="0" end="0"/>
                                            </p:txEl>
                                          </p:spTgt>
                                        </p:tgtEl>
                                        <p:attrNameLst>
                                          <p:attrName>style.visibility</p:attrName>
                                        </p:attrNameLst>
                                      </p:cBhvr>
                                      <p:to>
                                        <p:strVal val="visible"/>
                                      </p:to>
                                    </p:set>
                                    <p:animEffect transition="in" filter="wipe(left)">
                                      <p:cBhvr>
                                        <p:cTn id="87" dur="500"/>
                                        <p:tgtEl>
                                          <p:spTgt spid="1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xEl>
                                              <p:pRg st="1" end="1"/>
                                            </p:txEl>
                                          </p:spTgt>
                                        </p:tgtEl>
                                        <p:attrNameLst>
                                          <p:attrName>style.visibility</p:attrName>
                                        </p:attrNameLst>
                                      </p:cBhvr>
                                      <p:to>
                                        <p:strVal val="visible"/>
                                      </p:to>
                                    </p:set>
                                    <p:animEffect transition="in" filter="wipe(left)">
                                      <p:cBhvr>
                                        <p:cTn id="92" dur="500"/>
                                        <p:tgtEl>
                                          <p:spTgt spid="10">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
                                            <p:txEl>
                                              <p:pRg st="2" end="2"/>
                                            </p:txEl>
                                          </p:spTgt>
                                        </p:tgtEl>
                                        <p:attrNameLst>
                                          <p:attrName>style.visibility</p:attrName>
                                        </p:attrNameLst>
                                      </p:cBhvr>
                                      <p:to>
                                        <p:strVal val="visible"/>
                                      </p:to>
                                    </p:set>
                                    <p:animEffect transition="in" filter="wipe(left)">
                                      <p:cBhvr>
                                        <p:cTn id="97" dur="500"/>
                                        <p:tgtEl>
                                          <p:spTgt spid="10">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
                                            <p:txEl>
                                              <p:pRg st="3" end="3"/>
                                            </p:txEl>
                                          </p:spTgt>
                                        </p:tgtEl>
                                        <p:attrNameLst>
                                          <p:attrName>style.visibility</p:attrName>
                                        </p:attrNameLst>
                                      </p:cBhvr>
                                      <p:to>
                                        <p:strVal val="visible"/>
                                      </p:to>
                                    </p:set>
                                    <p:animEffect transition="in" filter="wipe(left)">
                                      <p:cBhvr>
                                        <p:cTn id="102" dur="500"/>
                                        <p:tgtEl>
                                          <p:spTgt spid="10">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xEl>
                                              <p:pRg st="4" end="4"/>
                                            </p:txEl>
                                          </p:spTgt>
                                        </p:tgtEl>
                                        <p:attrNameLst>
                                          <p:attrName>style.visibility</p:attrName>
                                        </p:attrNameLst>
                                      </p:cBhvr>
                                      <p:to>
                                        <p:strVal val="visible"/>
                                      </p:to>
                                    </p:set>
                                    <p:animEffect transition="in" filter="wipe(left)">
                                      <p:cBhvr>
                                        <p:cTn id="107" dur="500"/>
                                        <p:tgtEl>
                                          <p:spTgt spid="10">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
                                            <p:txEl>
                                              <p:pRg st="5" end="5"/>
                                            </p:txEl>
                                          </p:spTgt>
                                        </p:tgtEl>
                                        <p:attrNameLst>
                                          <p:attrName>style.visibility</p:attrName>
                                        </p:attrNameLst>
                                      </p:cBhvr>
                                      <p:to>
                                        <p:strVal val="visible"/>
                                      </p:to>
                                    </p:set>
                                    <p:animEffect transition="in" filter="wipe(left)">
                                      <p:cBhvr>
                                        <p:cTn id="112" dur="500"/>
                                        <p:tgtEl>
                                          <p:spTgt spid="10">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wipe(left)">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wipe(left)">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wipe(left)">
                                      <p:cBhvr>
                                        <p:cTn id="127" dur="500"/>
                                        <p:tgtEl>
                                          <p:spTgt spid="1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left)">
                                      <p:cBhvr>
                                        <p:cTn id="1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p:bldP spid="16" grpId="0" build="p"/>
      <p:bldP spid="10" grpId="0" build="p"/>
      <p:bldP spid="3" grpId="0" animBg="1"/>
      <p:bldP spid="12" grpId="0" animBg="1"/>
      <p:bldP spid="15"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704421" y="-4425045"/>
            <a:ext cx="6924675" cy="15708088"/>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6199240" y="1611805"/>
            <a:ext cx="3338783" cy="4745683"/>
          </a:xfrm>
        </p:spPr>
        <p:txBody>
          <a:bodyPr>
            <a:noAutofit/>
          </a:bodyPr>
          <a:lstStyle/>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a:solidFill>
                  <a:srgbClr val="00CDC8"/>
                </a:solidFill>
                <a:effectLst>
                  <a:outerShdw blurRad="38100" dist="38100" dir="2700000" algn="tl">
                    <a:srgbClr val="000000">
                      <a:alpha val="43137"/>
                    </a:srgbClr>
                  </a:outerShdw>
                </a:effectLst>
              </a:rPr>
              <a:t>e</a:t>
            </a: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a:solidFill>
                  <a:srgbClr val="00CDC8"/>
                </a:solidFill>
                <a:effectLst>
                  <a:outerShdw blurRad="38100" dist="38100" dir="2700000" algn="tl">
                    <a:srgbClr val="000000">
                      <a:alpha val="43137"/>
                    </a:srgbClr>
                  </a:outerShdw>
                </a:effectLst>
              </a:rPr>
              <a:t> is</a:t>
            </a:r>
            <a:r>
              <a:rPr lang="el-GR" sz="4800" b="1" dirty="0">
                <a:solidFill>
                  <a:srgbClr val="00CDC8"/>
                </a:solidFill>
                <a:effectLst>
                  <a:outerShdw blurRad="38100" dist="38100" dir="2700000" algn="tl">
                    <a:srgbClr val="000000">
                      <a:alpha val="43137"/>
                    </a:srgbClr>
                  </a:outerShdw>
                </a:effectLst>
              </a:rPr>
              <a:t> </a:t>
            </a:r>
            <a:endParaRPr lang="en-US" sz="4800" b="1" dirty="0">
              <a:solidFill>
                <a:srgbClr val="00CDC8"/>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a:solidFill>
                  <a:srgbClr val="00CDC8"/>
                </a:solidFill>
                <a:effectLst>
                  <a:outerShdw blurRad="38100" dist="38100" dir="2700000" algn="tl">
                    <a:srgbClr val="000000">
                      <a:alpha val="43137"/>
                    </a:srgbClr>
                  </a:outerShdw>
                </a:effectLst>
              </a:rPr>
              <a:t>e</a:t>
            </a: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a:solidFill>
                  <a:srgbClr val="00CDC8"/>
                </a:solidFill>
                <a:effectLst>
                  <a:outerShdw blurRad="38100" dist="38100" dir="2700000" algn="tl">
                    <a:srgbClr val="000000">
                      <a:alpha val="43137"/>
                    </a:srgbClr>
                  </a:outerShdw>
                </a:effectLst>
              </a:rPr>
              <a:t>e</a:t>
            </a: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a:solidFill>
                  <a:srgbClr val="00CDC8"/>
                </a:solidFill>
                <a:effectLst>
                  <a:outerShdw blurRad="38100" dist="38100" dir="2700000" algn="tl">
                    <a:srgbClr val="000000">
                      <a:alpha val="43137"/>
                    </a:srgbClr>
                  </a:outerShdw>
                </a:effectLst>
              </a:rPr>
              <a:t>e</a:t>
            </a: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a:solidFill>
                  <a:srgbClr val="00CDC8"/>
                </a:solidFill>
                <a:effectLst>
                  <a:outerShdw blurRad="38100" dist="38100" dir="2700000" algn="tl">
                    <a:srgbClr val="000000">
                      <a:alpha val="43137"/>
                    </a:srgbClr>
                  </a:outerShdw>
                </a:effectLst>
              </a:rPr>
              <a:t>e/</a:t>
            </a:r>
            <a:r>
              <a:rPr lang="en-US" sz="4800" b="1" dirty="0" err="1">
                <a:solidFill>
                  <a:srgbClr val="00CDC8"/>
                </a:solidFill>
                <a:effectLst>
                  <a:outerShdw blurRad="38100" dist="38100" dir="2700000" algn="tl">
                    <a:srgbClr val="000000">
                      <a:alpha val="43137"/>
                    </a:srgbClr>
                  </a:outerShdw>
                </a:effectLst>
              </a:rPr>
              <a:t>i</a:t>
            </a:r>
            <a:endParaRPr lang="en-US" sz="4800" b="1" dirty="0">
              <a:solidFill>
                <a:srgbClr val="00CDC8"/>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5800836" y="722136"/>
            <a:ext cx="262128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effectLst>
                  <a:outerShdw blurRad="38100" dist="38100" dir="2700000" algn="tl">
                    <a:srgbClr val="000000">
                      <a:alpha val="43137"/>
                    </a:srgbClr>
                  </a:outerShdw>
                </a:effectLst>
              </a:rPr>
              <a:t> </a:t>
            </a:r>
            <a:r>
              <a:rPr lang="el-GR" sz="3600" b="1" dirty="0">
                <a:solidFill>
                  <a:srgbClr val="00CDC8"/>
                </a:solidFill>
                <a:effectLst>
                  <a:outerShdw blurRad="38100" dist="38100" dir="2700000" algn="tl">
                    <a:srgbClr val="000000">
                      <a:alpha val="43137"/>
                    </a:srgbClr>
                  </a:outerShdw>
                </a:effectLst>
                <a:latin typeface="Baston" panose="00000500000000000000" pitchFamily="50" charset="-95"/>
              </a:rPr>
              <a:t>Ενικός</a:t>
            </a:r>
            <a:endParaRPr lang="en-US" sz="3600" b="1" dirty="0">
              <a:solidFill>
                <a:srgbClr val="00CDC8"/>
              </a:solidFill>
              <a:effectLst>
                <a:outerShdw blurRad="38100" dist="38100" dir="2700000" algn="tl">
                  <a:srgbClr val="000000">
                    <a:alpha val="43137"/>
                  </a:srgbClr>
                </a:outerShdw>
              </a:effectLst>
              <a:latin typeface="Baston" panose="00000500000000000000" pitchFamily="50" charset="-95"/>
            </a:endParaRPr>
          </a:p>
        </p:txBody>
      </p:sp>
      <p:sp>
        <p:nvSpPr>
          <p:cNvPr id="14" name="Content Placeholder 10">
            <a:extLst>
              <a:ext uri="{FF2B5EF4-FFF2-40B4-BE49-F238E27FC236}">
                <a16:creationId xmlns:a16="http://schemas.microsoft.com/office/drawing/2014/main" id="{B343780C-9071-48F0-A7B7-2BB4C2848D1E}"/>
              </a:ext>
            </a:extLst>
          </p:cNvPr>
          <p:cNvSpPr txBox="1">
            <a:spLocks/>
          </p:cNvSpPr>
          <p:nvPr/>
        </p:nvSpPr>
        <p:spPr>
          <a:xfrm>
            <a:off x="8251670" y="856986"/>
            <a:ext cx="406400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3600" b="1" dirty="0">
                <a:solidFill>
                  <a:srgbClr val="00CDC8"/>
                </a:solidFill>
                <a:effectLst>
                  <a:outerShdw blurRad="38100" dist="38100" dir="2700000" algn="tl">
                    <a:srgbClr val="000000">
                      <a:alpha val="43137"/>
                    </a:srgbClr>
                  </a:outerShdw>
                </a:effectLst>
                <a:latin typeface="Baston" panose="00000500000000000000" pitchFamily="50" charset="-95"/>
              </a:rPr>
              <a:t>Πληθυντικός</a:t>
            </a:r>
            <a:endParaRPr lang="en-US" sz="3600" b="1" dirty="0">
              <a:solidFill>
                <a:srgbClr val="00CDC8"/>
              </a:solidFill>
              <a:effectLst>
                <a:outerShdw blurRad="38100" dist="38100" dir="2700000" algn="tl">
                  <a:srgbClr val="000000">
                    <a:alpha val="43137"/>
                  </a:srgbClr>
                </a:outerShdw>
              </a:effectLst>
              <a:latin typeface="Baston" panose="00000500000000000000" pitchFamily="50" charset="-95"/>
            </a:endParaRPr>
          </a:p>
        </p:txBody>
      </p:sp>
      <p:sp>
        <p:nvSpPr>
          <p:cNvPr id="16" name="Content Placeholder 10">
            <a:extLst>
              <a:ext uri="{FF2B5EF4-FFF2-40B4-BE49-F238E27FC236}">
                <a16:creationId xmlns:a16="http://schemas.microsoft.com/office/drawing/2014/main" id="{D9BC7525-1698-4D26-8440-0CA43422C953}"/>
              </a:ext>
            </a:extLst>
          </p:cNvPr>
          <p:cNvSpPr txBox="1">
            <a:spLocks/>
          </p:cNvSpPr>
          <p:nvPr/>
        </p:nvSpPr>
        <p:spPr>
          <a:xfrm>
            <a:off x="4978313" y="1571551"/>
            <a:ext cx="1215661" cy="4939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O</a:t>
            </a: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ν</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Γεν</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Δοτ</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Αιτ</a:t>
            </a:r>
          </a:p>
          <a:p>
            <a:pPr marL="0" indent="0">
              <a:lnSpc>
                <a:spcPct val="120000"/>
              </a:lnSpc>
              <a:buFont typeface="Arial" panose="020B0604020202020204" pitchFamily="34" charset="0"/>
              <a:buNone/>
            </a:pPr>
            <a:r>
              <a:rPr lang="el-GR" sz="3600" dirty="0">
                <a:solidFill>
                  <a:schemeClr val="bg1"/>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Κλητ</a:t>
            </a:r>
          </a:p>
          <a:p>
            <a:pPr marL="0" indent="0">
              <a:lnSpc>
                <a:spcPct val="120000"/>
              </a:lnSpc>
              <a:buFont typeface="Arial" panose="020B0604020202020204" pitchFamily="34" charset="0"/>
              <a:buNone/>
            </a:pPr>
            <a:r>
              <a:rPr lang="el-GR" sz="3600" b="1" dirty="0">
                <a:solidFill>
                  <a:srgbClr val="00CDC8"/>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rPr>
              <a:t>Αφ</a:t>
            </a:r>
            <a:endParaRPr lang="en-US" sz="3600" b="1" dirty="0">
              <a:solidFill>
                <a:srgbClr val="00CDC8"/>
              </a:solidFill>
              <a:effectLst>
                <a:outerShdw blurRad="38100" dist="38100" dir="2700000" algn="tl">
                  <a:srgbClr val="000000">
                    <a:alpha val="43137"/>
                  </a:srgbClr>
                </a:outerShdw>
              </a:effectLst>
              <a:latin typeface="Comic Sans MS" panose="030F0702030302020204" pitchFamily="66" charset="0"/>
              <a:cs typeface="Calibri" panose="020F0502020204030204" pitchFamily="34" charset="0"/>
            </a:endParaRPr>
          </a:p>
        </p:txBody>
      </p:sp>
      <p:sp>
        <p:nvSpPr>
          <p:cNvPr id="2" name="TextBox 1">
            <a:extLst>
              <a:ext uri="{FF2B5EF4-FFF2-40B4-BE49-F238E27FC236}">
                <a16:creationId xmlns:a16="http://schemas.microsoft.com/office/drawing/2014/main" id="{E369D8A2-632E-4C16-9BB0-94FB06466701}"/>
              </a:ext>
            </a:extLst>
          </p:cNvPr>
          <p:cNvSpPr txBox="1"/>
          <p:nvPr/>
        </p:nvSpPr>
        <p:spPr>
          <a:xfrm>
            <a:off x="1314183" y="529060"/>
            <a:ext cx="2774583" cy="769441"/>
          </a:xfrm>
          <a:prstGeom prst="rect">
            <a:avLst/>
          </a:prstGeom>
          <a:solidFill>
            <a:schemeClr val="accent4">
              <a:lumMod val="20000"/>
              <a:lumOff val="80000"/>
              <a:alpha val="85000"/>
            </a:schemeClr>
          </a:solidFill>
          <a:effectLst>
            <a:outerShdw blurRad="76200" dist="114300" dir="2940000" algn="tl" rotWithShape="0">
              <a:prstClr val="black">
                <a:alpha val="40000"/>
              </a:prstClr>
            </a:outerShdw>
          </a:effectLst>
        </p:spPr>
        <p:txBody>
          <a:bodyPr wrap="square" rtlCol="0">
            <a:spAutoFit/>
          </a:bodyPr>
          <a:lstStyle/>
          <a:p>
            <a:pPr algn="ctr"/>
            <a:r>
              <a:rPr lang="en-US" sz="4400" b="1" dirty="0">
                <a:solidFill>
                  <a:srgbClr val="00CDC8"/>
                </a:solidFill>
                <a:effectLst>
                  <a:outerShdw blurRad="38100" dist="38100" dir="2700000" algn="tl">
                    <a:srgbClr val="000000">
                      <a:alpha val="43137"/>
                    </a:srgbClr>
                  </a:outerShdw>
                </a:effectLst>
              </a:rPr>
              <a:t>rete</a:t>
            </a:r>
            <a:r>
              <a:rPr lang="el-GR" sz="2800" b="1" dirty="0">
                <a:solidFill>
                  <a:srgbClr val="C00000"/>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δίχτυ</a:t>
            </a:r>
            <a:endParaRPr lang="en-US" sz="2800" b="1" dirty="0">
              <a:solidFill>
                <a:schemeClr val="bg1"/>
              </a:solidFill>
              <a:effectLst>
                <a:outerShdw blurRad="38100" dist="38100" dir="2700000" algn="tl">
                  <a:srgbClr val="000000">
                    <a:alpha val="43137"/>
                  </a:srgbClr>
                </a:outerShdw>
              </a:effectLst>
            </a:endParaRPr>
          </a:p>
        </p:txBody>
      </p:sp>
      <p:sp>
        <p:nvSpPr>
          <p:cNvPr id="10" name="Content Placeholder 10">
            <a:extLst>
              <a:ext uri="{FF2B5EF4-FFF2-40B4-BE49-F238E27FC236}">
                <a16:creationId xmlns:a16="http://schemas.microsoft.com/office/drawing/2014/main" id="{A5F6D1A5-F27D-459E-932A-08C58CB73803}"/>
              </a:ext>
            </a:extLst>
          </p:cNvPr>
          <p:cNvSpPr txBox="1">
            <a:spLocks/>
          </p:cNvSpPr>
          <p:nvPr/>
        </p:nvSpPr>
        <p:spPr>
          <a:xfrm>
            <a:off x="9078689" y="1611806"/>
            <a:ext cx="3852091" cy="4745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err="1">
                <a:solidFill>
                  <a:srgbClr val="00CDC8"/>
                </a:solidFill>
                <a:effectLst>
                  <a:outerShdw blurRad="38100" dist="38100" dir="2700000" algn="tl">
                    <a:srgbClr val="000000">
                      <a:alpha val="43137"/>
                    </a:srgbClr>
                  </a:outerShdw>
                </a:effectLst>
              </a:rPr>
              <a:t>ia</a:t>
            </a:r>
            <a:endParaRPr lang="en-US" sz="4800" b="1" dirty="0">
              <a:solidFill>
                <a:srgbClr val="00CDC8"/>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err="1">
                <a:solidFill>
                  <a:srgbClr val="00CDC8"/>
                </a:solidFill>
                <a:effectLst>
                  <a:outerShdw blurRad="38100" dist="38100" dir="2700000" algn="tl">
                    <a:srgbClr val="000000">
                      <a:alpha val="43137"/>
                    </a:srgbClr>
                  </a:outerShdw>
                </a:effectLst>
              </a:rPr>
              <a:t>ium</a:t>
            </a:r>
            <a:endParaRPr lang="en-US" sz="4800" b="1" dirty="0">
              <a:solidFill>
                <a:srgbClr val="00CDC8"/>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err="1">
                <a:solidFill>
                  <a:srgbClr val="00CDC8"/>
                </a:solidFill>
                <a:effectLst>
                  <a:outerShdw blurRad="38100" dist="38100" dir="2700000" algn="tl">
                    <a:srgbClr val="000000">
                      <a:alpha val="43137"/>
                    </a:srgbClr>
                  </a:outerShdw>
                </a:effectLst>
              </a:rPr>
              <a:t>ibus</a:t>
            </a:r>
            <a:endParaRPr lang="en-US" sz="4800" b="1" dirty="0">
              <a:solidFill>
                <a:srgbClr val="00CDC8"/>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err="1">
                <a:solidFill>
                  <a:srgbClr val="00CDC8"/>
                </a:solidFill>
                <a:effectLst>
                  <a:outerShdw blurRad="38100" dist="38100" dir="2700000" algn="tl">
                    <a:srgbClr val="000000">
                      <a:alpha val="43137"/>
                    </a:srgbClr>
                  </a:outerShdw>
                </a:effectLst>
              </a:rPr>
              <a:t>ia</a:t>
            </a:r>
            <a:endParaRPr lang="en-US" sz="4800" b="1" dirty="0">
              <a:solidFill>
                <a:srgbClr val="00CDC8"/>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err="1">
                <a:solidFill>
                  <a:srgbClr val="00CDC8"/>
                </a:solidFill>
                <a:effectLst>
                  <a:outerShdw blurRad="38100" dist="38100" dir="2700000" algn="tl">
                    <a:srgbClr val="000000">
                      <a:alpha val="43137"/>
                    </a:srgbClr>
                  </a:outerShdw>
                </a:effectLst>
              </a:rPr>
              <a:t>ia</a:t>
            </a:r>
            <a:endParaRPr lang="en-US" sz="4800" b="1" dirty="0">
              <a:solidFill>
                <a:srgbClr val="00CDC8"/>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ret   </a:t>
            </a:r>
            <a:r>
              <a:rPr lang="en-US" sz="4800" b="1" dirty="0" err="1">
                <a:solidFill>
                  <a:srgbClr val="00CDC8"/>
                </a:solidFill>
                <a:effectLst>
                  <a:outerShdw blurRad="38100" dist="38100" dir="2700000" algn="tl">
                    <a:srgbClr val="000000">
                      <a:alpha val="43137"/>
                    </a:srgbClr>
                  </a:outerShdw>
                </a:effectLst>
              </a:rPr>
              <a:t>ibus</a:t>
            </a:r>
            <a:endParaRPr lang="en-US" sz="4800" b="1" dirty="0">
              <a:solidFill>
                <a:srgbClr val="00CDC8"/>
              </a:solidFill>
              <a:effectLst>
                <a:outerShdw blurRad="38100" dist="38100" dir="2700000" algn="tl">
                  <a:srgbClr val="000000">
                    <a:alpha val="43137"/>
                  </a:srgbClr>
                </a:outerShdw>
              </a:effectLst>
            </a:endParaRPr>
          </a:p>
        </p:txBody>
      </p:sp>
      <p:sp>
        <p:nvSpPr>
          <p:cNvPr id="3" name="Oval 2">
            <a:extLst>
              <a:ext uri="{FF2B5EF4-FFF2-40B4-BE49-F238E27FC236}">
                <a16:creationId xmlns:a16="http://schemas.microsoft.com/office/drawing/2014/main" id="{780457BA-2FAC-416F-AC17-4541E3509544}"/>
              </a:ext>
            </a:extLst>
          </p:cNvPr>
          <p:cNvSpPr/>
          <p:nvPr/>
        </p:nvSpPr>
        <p:spPr>
          <a:xfrm>
            <a:off x="10112153" y="2205189"/>
            <a:ext cx="1320282" cy="1112384"/>
          </a:xfrm>
          <a:prstGeom prst="ellipse">
            <a:avLst/>
          </a:prstGeom>
          <a:solidFill>
            <a:srgbClr val="FF6600">
              <a:alpha val="24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8AE8D4DB-5E1E-4E41-B9F7-F9E90ADDE871}"/>
              </a:ext>
            </a:extLst>
          </p:cNvPr>
          <p:cNvSpPr/>
          <p:nvPr/>
        </p:nvSpPr>
        <p:spPr>
          <a:xfrm>
            <a:off x="7221765" y="5515075"/>
            <a:ext cx="1256347" cy="768588"/>
          </a:xfrm>
          <a:prstGeom prst="ellipse">
            <a:avLst/>
          </a:prstGeom>
          <a:solidFill>
            <a:srgbClr val="FF6600">
              <a:alpha val="24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EE5E3EA0-A0B1-446E-A626-917E28ADE23E}"/>
              </a:ext>
            </a:extLst>
          </p:cNvPr>
          <p:cNvSpPr/>
          <p:nvPr/>
        </p:nvSpPr>
        <p:spPr>
          <a:xfrm>
            <a:off x="10112153" y="1562157"/>
            <a:ext cx="890405" cy="807836"/>
          </a:xfrm>
          <a:prstGeom prst="ellipse">
            <a:avLst/>
          </a:prstGeom>
          <a:solidFill>
            <a:srgbClr val="FF6600">
              <a:alpha val="24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5DF63103-7580-42A8-999E-85083B021002}"/>
              </a:ext>
            </a:extLst>
          </p:cNvPr>
          <p:cNvSpPr/>
          <p:nvPr/>
        </p:nvSpPr>
        <p:spPr>
          <a:xfrm>
            <a:off x="10112153" y="3896266"/>
            <a:ext cx="890405" cy="807836"/>
          </a:xfrm>
          <a:prstGeom prst="ellipse">
            <a:avLst/>
          </a:prstGeom>
          <a:solidFill>
            <a:srgbClr val="FF6600">
              <a:alpha val="24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Oval 17">
            <a:extLst>
              <a:ext uri="{FF2B5EF4-FFF2-40B4-BE49-F238E27FC236}">
                <a16:creationId xmlns:a16="http://schemas.microsoft.com/office/drawing/2014/main" id="{E95451E2-42D2-4737-AE33-31BF76D4D1E8}"/>
              </a:ext>
            </a:extLst>
          </p:cNvPr>
          <p:cNvSpPr/>
          <p:nvPr/>
        </p:nvSpPr>
        <p:spPr>
          <a:xfrm>
            <a:off x="10112153" y="4674581"/>
            <a:ext cx="890405" cy="807836"/>
          </a:xfrm>
          <a:prstGeom prst="ellipse">
            <a:avLst/>
          </a:prstGeom>
          <a:solidFill>
            <a:srgbClr val="FF6600">
              <a:alpha val="24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2" name="Picture 2" descr="Δίκτυο Δίχτυα Ψαρέματος Εξοπλισμός - Δωρεάν φωτογραφία στο Pixabay">
            <a:extLst>
              <a:ext uri="{FF2B5EF4-FFF2-40B4-BE49-F238E27FC236}">
                <a16:creationId xmlns:a16="http://schemas.microsoft.com/office/drawing/2014/main" id="{288376DC-AF0D-4145-B6A9-59B0635BC9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27"/>
          <a:stretch/>
        </p:blipFill>
        <p:spPr bwMode="auto">
          <a:xfrm>
            <a:off x="419924" y="1704358"/>
            <a:ext cx="4468106" cy="4376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8809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wipe(left)">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wipe(left)">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wipe(left)">
                                      <p:cBhvr>
                                        <p:cTn id="37" dur="500"/>
                                        <p:tgtEl>
                                          <p:spTgt spid="1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wipe(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wipe(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wipe(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wipe(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wipe(left)">
                                      <p:cBhvr>
                                        <p:cTn id="72" dur="500"/>
                                        <p:tgtEl>
                                          <p:spTgt spid="1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xEl>
                                              <p:pRg st="0" end="0"/>
                                            </p:txEl>
                                          </p:spTgt>
                                        </p:tgtEl>
                                        <p:attrNameLst>
                                          <p:attrName>style.visibility</p:attrName>
                                        </p:attrNameLst>
                                      </p:cBhvr>
                                      <p:to>
                                        <p:strVal val="visible"/>
                                      </p:to>
                                    </p:set>
                                    <p:animEffect transition="in" filter="wipe(left)">
                                      <p:cBhvr>
                                        <p:cTn id="87" dur="500"/>
                                        <p:tgtEl>
                                          <p:spTgt spid="1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xEl>
                                              <p:pRg st="1" end="1"/>
                                            </p:txEl>
                                          </p:spTgt>
                                        </p:tgtEl>
                                        <p:attrNameLst>
                                          <p:attrName>style.visibility</p:attrName>
                                        </p:attrNameLst>
                                      </p:cBhvr>
                                      <p:to>
                                        <p:strVal val="visible"/>
                                      </p:to>
                                    </p:set>
                                    <p:animEffect transition="in" filter="wipe(left)">
                                      <p:cBhvr>
                                        <p:cTn id="92" dur="500"/>
                                        <p:tgtEl>
                                          <p:spTgt spid="10">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
                                            <p:txEl>
                                              <p:pRg st="2" end="2"/>
                                            </p:txEl>
                                          </p:spTgt>
                                        </p:tgtEl>
                                        <p:attrNameLst>
                                          <p:attrName>style.visibility</p:attrName>
                                        </p:attrNameLst>
                                      </p:cBhvr>
                                      <p:to>
                                        <p:strVal val="visible"/>
                                      </p:to>
                                    </p:set>
                                    <p:animEffect transition="in" filter="wipe(left)">
                                      <p:cBhvr>
                                        <p:cTn id="97" dur="500"/>
                                        <p:tgtEl>
                                          <p:spTgt spid="10">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
                                            <p:txEl>
                                              <p:pRg st="3" end="3"/>
                                            </p:txEl>
                                          </p:spTgt>
                                        </p:tgtEl>
                                        <p:attrNameLst>
                                          <p:attrName>style.visibility</p:attrName>
                                        </p:attrNameLst>
                                      </p:cBhvr>
                                      <p:to>
                                        <p:strVal val="visible"/>
                                      </p:to>
                                    </p:set>
                                    <p:animEffect transition="in" filter="wipe(left)">
                                      <p:cBhvr>
                                        <p:cTn id="102" dur="500"/>
                                        <p:tgtEl>
                                          <p:spTgt spid="10">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xEl>
                                              <p:pRg st="4" end="4"/>
                                            </p:txEl>
                                          </p:spTgt>
                                        </p:tgtEl>
                                        <p:attrNameLst>
                                          <p:attrName>style.visibility</p:attrName>
                                        </p:attrNameLst>
                                      </p:cBhvr>
                                      <p:to>
                                        <p:strVal val="visible"/>
                                      </p:to>
                                    </p:set>
                                    <p:animEffect transition="in" filter="wipe(left)">
                                      <p:cBhvr>
                                        <p:cTn id="107" dur="500"/>
                                        <p:tgtEl>
                                          <p:spTgt spid="10">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0">
                                            <p:txEl>
                                              <p:pRg st="5" end="5"/>
                                            </p:txEl>
                                          </p:spTgt>
                                        </p:tgtEl>
                                        <p:attrNameLst>
                                          <p:attrName>style.visibility</p:attrName>
                                        </p:attrNameLst>
                                      </p:cBhvr>
                                      <p:to>
                                        <p:strVal val="visible"/>
                                      </p:to>
                                    </p:set>
                                    <p:animEffect transition="in" filter="wipe(left)">
                                      <p:cBhvr>
                                        <p:cTn id="112" dur="500"/>
                                        <p:tgtEl>
                                          <p:spTgt spid="10">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wipe(left)">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wipe(left)">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wipe(left)">
                                      <p:cBhvr>
                                        <p:cTn id="127" dur="500"/>
                                        <p:tgtEl>
                                          <p:spTgt spid="1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wipe(left)">
                                      <p:cBhvr>
                                        <p:cTn id="1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P spid="14" grpId="0"/>
      <p:bldP spid="16" grpId="0" uiExpand="1" build="p"/>
      <p:bldP spid="10" grpId="0" build="p"/>
      <p:bldP spid="3" grpId="0" animBg="1"/>
      <p:bldP spid="12" grpId="0" animBg="1"/>
      <p:bldP spid="15"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p:txBody>
          <a:bodyPr>
            <a:noAutofit/>
          </a:bodyPr>
          <a:lstStyle/>
          <a:p>
            <a:pPr algn="just"/>
            <a:endParaRPr lang="el-GR" sz="3200" i="0" dirty="0">
              <a:effectLst/>
              <a:latin typeface="Times New Roman" panose="02020603050405020304" pitchFamily="18" charset="0"/>
            </a:endParaRPr>
          </a:p>
          <a:p>
            <a:pPr algn="just"/>
            <a:endParaRPr lang="el-GR" sz="3200" i="0"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l="23053" r="23053"/>
          <a:stretch/>
        </p:blipFill>
        <p:spPr>
          <a:xfrm>
            <a:off x="197223" y="2337631"/>
            <a:ext cx="3878842" cy="4520369"/>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5529943" y="447751"/>
            <a:ext cx="6322403" cy="6007478"/>
          </a:xfrm>
          <a:prstGeom prst="wedgeEllipseCallout">
            <a:avLst>
              <a:gd name="adj1" fmla="val -74494"/>
              <a:gd name="adj2" fmla="val 25258"/>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3">
                    <a:lumMod val="75000"/>
                  </a:schemeClr>
                </a:solidFill>
                <a:effectLst>
                  <a:outerShdw blurRad="38100" dist="38100" dir="2700000" algn="tl">
                    <a:srgbClr val="000000">
                      <a:alpha val="43137"/>
                    </a:srgbClr>
                  </a:outerShdw>
                </a:effectLst>
                <a:latin typeface="Baston" panose="00000500000000000000" pitchFamily="50" charset="-95"/>
              </a:rPr>
              <a:t>Τριτοκλιτα επιθετα</a:t>
            </a:r>
            <a:endParaRPr lang="en-US" sz="3600" b="1" dirty="0">
              <a:solidFill>
                <a:schemeClr val="accent3">
                  <a:lumMod val="75000"/>
                </a:schemeClr>
              </a:solidFill>
              <a:effectLst>
                <a:outerShdw blurRad="38100" dist="38100" dir="2700000" algn="tl">
                  <a:srgbClr val="000000">
                    <a:alpha val="43137"/>
                  </a:srgbClr>
                </a:outerShdw>
              </a:effectLst>
              <a:latin typeface="Baston" panose="00000500000000000000" pitchFamily="50" charset="-95"/>
            </a:endParaRPr>
          </a:p>
          <a:p>
            <a:pPr algn="ctr"/>
            <a:endParaRPr lang="en-US" sz="3600" b="1" dirty="0">
              <a:solidFill>
                <a:srgbClr val="C00000"/>
              </a:solidFill>
            </a:endParaRPr>
          </a:p>
          <a:p>
            <a:pPr algn="ctr"/>
            <a:endParaRPr lang="el-GR" sz="3600" b="1" dirty="0">
              <a:solidFill>
                <a:srgbClr val="C00000"/>
              </a:solidFill>
            </a:endParaRPr>
          </a:p>
          <a:p>
            <a:pPr algn="ctr"/>
            <a:r>
              <a:rPr lang="en-US" sz="3600" b="1" dirty="0"/>
              <a:t> </a:t>
            </a:r>
          </a:p>
          <a:p>
            <a:pPr algn="ctr"/>
            <a:endParaRPr lang="en-US" sz="3600" b="1" dirty="0"/>
          </a:p>
          <a:p>
            <a:pPr algn="ctr"/>
            <a:r>
              <a:rPr lang="en-US" sz="3600" b="1" dirty="0"/>
              <a:t> </a:t>
            </a:r>
            <a:endParaRPr lang="el-GR" sz="3600" b="1" dirty="0"/>
          </a:p>
        </p:txBody>
      </p:sp>
      <p:pic>
        <p:nvPicPr>
          <p:cNvPr id="4" name="Picture 3">
            <a:extLst>
              <a:ext uri="{FF2B5EF4-FFF2-40B4-BE49-F238E27FC236}">
                <a16:creationId xmlns:a16="http://schemas.microsoft.com/office/drawing/2014/main" id="{8D3A6E0B-5721-4ED7-BA90-DBC405E3AC24}"/>
              </a:ext>
            </a:extLst>
          </p:cNvPr>
          <p:cNvPicPr>
            <a:picLocks noChangeAspect="1"/>
          </p:cNvPicPr>
          <p:nvPr/>
        </p:nvPicPr>
        <p:blipFill>
          <a:blip r:embed="rId3">
            <a:clrChange>
              <a:clrFrom>
                <a:srgbClr val="EBFFFF"/>
              </a:clrFrom>
              <a:clrTo>
                <a:srgbClr val="EB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679589" y="2759882"/>
            <a:ext cx="2023110" cy="1618488"/>
          </a:xfrm>
          <a:prstGeom prst="rect">
            <a:avLst/>
          </a:prstGeom>
        </p:spPr>
      </p:pic>
      <p:sp>
        <p:nvSpPr>
          <p:cNvPr id="8" name="TextBox 7">
            <a:extLst>
              <a:ext uri="{FF2B5EF4-FFF2-40B4-BE49-F238E27FC236}">
                <a16:creationId xmlns:a16="http://schemas.microsoft.com/office/drawing/2014/main" id="{F6A9EA9B-AF4A-411F-9DA1-0531A48A59A9}"/>
              </a:ext>
            </a:extLst>
          </p:cNvPr>
          <p:cNvSpPr txBox="1"/>
          <p:nvPr/>
        </p:nvSpPr>
        <p:spPr>
          <a:xfrm>
            <a:off x="6699784" y="4378370"/>
            <a:ext cx="4135120" cy="1477328"/>
          </a:xfrm>
          <a:prstGeom prst="rect">
            <a:avLst/>
          </a:prstGeom>
          <a:noFill/>
        </p:spPr>
        <p:txBody>
          <a:bodyPr wrap="square" rtlCol="0">
            <a:spAutoFit/>
          </a:bodyPr>
          <a:lstStyle/>
          <a:p>
            <a:pPr algn="ctr"/>
            <a:r>
              <a:rPr lang="el-GR" sz="3000" b="1" dirty="0">
                <a:solidFill>
                  <a:schemeClr val="accent3">
                    <a:lumMod val="75000"/>
                  </a:schemeClr>
                </a:solidFill>
                <a:effectLst>
                  <a:outerShdw blurRad="38100" dist="38100" dir="2700000" algn="tl">
                    <a:srgbClr val="000000">
                      <a:alpha val="43137"/>
                    </a:srgbClr>
                  </a:outerShdw>
                </a:effectLst>
              </a:rPr>
              <a:t>Τρικατάληκτα</a:t>
            </a:r>
          </a:p>
          <a:p>
            <a:pPr algn="ctr"/>
            <a:r>
              <a:rPr lang="el-GR" sz="3000" b="1" dirty="0">
                <a:solidFill>
                  <a:schemeClr val="accent3">
                    <a:lumMod val="75000"/>
                  </a:schemeClr>
                </a:solidFill>
                <a:effectLst>
                  <a:outerShdw blurRad="38100" dist="38100" dir="2700000" algn="tl">
                    <a:srgbClr val="000000">
                      <a:alpha val="43137"/>
                    </a:srgbClr>
                  </a:outerShdw>
                </a:effectLst>
              </a:rPr>
              <a:t>Δικατάληκτα</a:t>
            </a:r>
          </a:p>
          <a:p>
            <a:pPr algn="ctr"/>
            <a:r>
              <a:rPr lang="el-GR" sz="3000" b="1" dirty="0">
                <a:solidFill>
                  <a:schemeClr val="accent3">
                    <a:lumMod val="75000"/>
                  </a:schemeClr>
                </a:solidFill>
                <a:effectLst>
                  <a:outerShdw blurRad="38100" dist="38100" dir="2700000" algn="tl">
                    <a:srgbClr val="000000">
                      <a:alpha val="43137"/>
                    </a:srgbClr>
                  </a:outerShdw>
                </a:effectLst>
              </a:rPr>
              <a:t>μονοκατάληκτα</a:t>
            </a:r>
            <a:endParaRPr lang="el-GR" sz="3000" dirty="0">
              <a:solidFill>
                <a:schemeClr val="accent3">
                  <a:lumMod val="75000"/>
                </a:schemeClr>
              </a:solidFill>
            </a:endParaRPr>
          </a:p>
        </p:txBody>
      </p:sp>
    </p:spTree>
    <p:extLst>
      <p:ext uri="{BB962C8B-B14F-4D97-AF65-F5344CB8AC3E}">
        <p14:creationId xmlns:p14="http://schemas.microsoft.com/office/powerpoint/2010/main" val="33834396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807109" y="-4547421"/>
            <a:ext cx="7197213" cy="16056078"/>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1544391" y="2245197"/>
            <a:ext cx="2201700" cy="4745683"/>
          </a:xfrm>
        </p:spPr>
        <p:txBody>
          <a:bodyPr>
            <a:noAutofit/>
          </a:bodyPr>
          <a:lstStyle/>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is</a:t>
            </a: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is</a:t>
            </a:r>
            <a:r>
              <a:rPr lang="el-GR" sz="4400" b="1" dirty="0">
                <a:solidFill>
                  <a:srgbClr val="C00000"/>
                </a:solidFill>
                <a:effectLst>
                  <a:outerShdw blurRad="38100" dist="38100" dir="2700000" algn="tl">
                    <a:srgbClr val="000000">
                      <a:alpha val="43137"/>
                    </a:srgbClr>
                  </a:outerShdw>
                </a:effectLst>
              </a:rPr>
              <a:t> </a:t>
            </a:r>
            <a:endParaRPr lang="en-US" sz="4400" b="1" dirty="0">
              <a:solidFill>
                <a:srgbClr val="C00000"/>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em</a:t>
            </a:r>
            <a:endParaRPr lang="en-US" sz="4400" b="1" dirty="0">
              <a:solidFill>
                <a:schemeClr val="bg1"/>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is</a:t>
            </a: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1626034" y="1608772"/>
            <a:ext cx="262128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effectLst>
                  <a:outerShdw blurRad="38100" dist="38100" dir="2700000" algn="tl">
                    <a:srgbClr val="000000">
                      <a:alpha val="43137"/>
                    </a:srgbClr>
                  </a:outerShdw>
                </a:effectLst>
              </a:rPr>
              <a:t> </a:t>
            </a:r>
            <a:r>
              <a:rPr lang="el-GR" b="1" dirty="0">
                <a:solidFill>
                  <a:srgbClr val="990033"/>
                </a:solidFill>
                <a:effectLst>
                  <a:outerShdw blurRad="38100" dist="38100" dir="2700000" algn="tl">
                    <a:srgbClr val="000000">
                      <a:alpha val="43137"/>
                    </a:srgbClr>
                  </a:outerShdw>
                </a:effectLst>
                <a:latin typeface="Baston" panose="00000500000000000000" pitchFamily="50" charset="-95"/>
              </a:rPr>
              <a:t>Ενικός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4" name="Content Placeholder 10">
            <a:extLst>
              <a:ext uri="{FF2B5EF4-FFF2-40B4-BE49-F238E27FC236}">
                <a16:creationId xmlns:a16="http://schemas.microsoft.com/office/drawing/2014/main" id="{B343780C-9071-48F0-A7B7-2BB4C2848D1E}"/>
              </a:ext>
            </a:extLst>
          </p:cNvPr>
          <p:cNvSpPr txBox="1">
            <a:spLocks/>
          </p:cNvSpPr>
          <p:nvPr/>
        </p:nvSpPr>
        <p:spPr>
          <a:xfrm>
            <a:off x="3827735" y="1818618"/>
            <a:ext cx="3015517" cy="629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b="1" dirty="0">
                <a:solidFill>
                  <a:srgbClr val="990033"/>
                </a:solidFill>
                <a:effectLst>
                  <a:outerShdw blurRad="38100" dist="38100" dir="2700000" algn="tl">
                    <a:srgbClr val="000000">
                      <a:alpha val="43137"/>
                    </a:srgbClr>
                  </a:outerShdw>
                </a:effectLst>
                <a:latin typeface="Baston" panose="00000500000000000000" pitchFamily="50" charset="-95"/>
              </a:rPr>
              <a:t>Πληθυντικός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6" name="Content Placeholder 10">
            <a:extLst>
              <a:ext uri="{FF2B5EF4-FFF2-40B4-BE49-F238E27FC236}">
                <a16:creationId xmlns:a16="http://schemas.microsoft.com/office/drawing/2014/main" id="{D9BC7525-1698-4D26-8440-0CA43422C953}"/>
              </a:ext>
            </a:extLst>
          </p:cNvPr>
          <p:cNvSpPr txBox="1">
            <a:spLocks/>
          </p:cNvSpPr>
          <p:nvPr/>
        </p:nvSpPr>
        <p:spPr>
          <a:xfrm>
            <a:off x="546099" y="2305361"/>
            <a:ext cx="1218382" cy="4939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200" dirty="0">
                <a:solidFill>
                  <a:schemeClr val="bg1"/>
                </a:solidFill>
                <a:effectLst>
                  <a:outerShdw blurRad="38100" dist="38100" dir="2700000" algn="tl">
                    <a:srgbClr val="000000">
                      <a:alpha val="43137"/>
                    </a:srgbClr>
                  </a:outerShdw>
                </a:effectLst>
                <a:cs typeface="Calibri" panose="020F0502020204030204" pitchFamily="34" charset="0"/>
              </a:rPr>
              <a:t>O</a:t>
            </a: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ν</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Γεν</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Δοτ</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Αιτ</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Κλητ</a:t>
            </a:r>
          </a:p>
          <a:p>
            <a:pPr marL="0" indent="0">
              <a:lnSpc>
                <a:spcPct val="120000"/>
              </a:lnSpc>
              <a:buFont typeface="Arial" panose="020B0604020202020204" pitchFamily="34" charset="0"/>
              <a:buNone/>
            </a:pPr>
            <a:r>
              <a:rPr lang="el-GR" sz="3200" dirty="0">
                <a:solidFill>
                  <a:srgbClr val="990033"/>
                </a:solidFill>
                <a:effectLst>
                  <a:outerShdw blurRad="38100" dist="38100" dir="2700000" algn="tl">
                    <a:srgbClr val="000000">
                      <a:alpha val="43137"/>
                    </a:srgbClr>
                  </a:outerShdw>
                </a:effectLst>
                <a:cs typeface="Calibri" panose="020F0502020204030204" pitchFamily="34" charset="0"/>
              </a:rPr>
              <a:t>Αφ</a:t>
            </a:r>
            <a:endParaRPr lang="en-US" sz="3200" dirty="0">
              <a:solidFill>
                <a:srgbClr val="990033"/>
              </a:solidFill>
              <a:effectLst>
                <a:outerShdw blurRad="38100" dist="38100" dir="2700000" algn="tl">
                  <a:srgbClr val="000000">
                    <a:alpha val="43137"/>
                  </a:srgbClr>
                </a:outerShdw>
              </a:effectLst>
              <a:cs typeface="Calibri" panose="020F0502020204030204" pitchFamily="34" charset="0"/>
            </a:endParaRPr>
          </a:p>
        </p:txBody>
      </p:sp>
      <p:sp>
        <p:nvSpPr>
          <p:cNvPr id="2" name="TextBox 1">
            <a:extLst>
              <a:ext uri="{FF2B5EF4-FFF2-40B4-BE49-F238E27FC236}">
                <a16:creationId xmlns:a16="http://schemas.microsoft.com/office/drawing/2014/main" id="{E369D8A2-632E-4C16-9BB0-94FB06466701}"/>
              </a:ext>
            </a:extLst>
          </p:cNvPr>
          <p:cNvSpPr txBox="1"/>
          <p:nvPr/>
        </p:nvSpPr>
        <p:spPr>
          <a:xfrm>
            <a:off x="3048000" y="330948"/>
            <a:ext cx="6872747" cy="646331"/>
          </a:xfrm>
          <a:prstGeom prst="rect">
            <a:avLst/>
          </a:prstGeom>
          <a:solidFill>
            <a:schemeClr val="accent4">
              <a:lumMod val="20000"/>
              <a:lumOff val="80000"/>
              <a:alpha val="85000"/>
            </a:schemeClr>
          </a:solidFill>
          <a:effectLst>
            <a:outerShdw blurRad="76200" dist="114300" dir="2940000" algn="tl" rotWithShape="0">
              <a:prstClr val="black">
                <a:alpha val="40000"/>
              </a:prstClr>
            </a:outerShdw>
          </a:effectLst>
        </p:spPr>
        <p:txBody>
          <a:bodyPr wrap="square" rtlCol="0">
            <a:spAutoFit/>
          </a:bodyPr>
          <a:lstStyle/>
          <a:p>
            <a:pPr algn="ctr"/>
            <a:r>
              <a:rPr lang="en-US" sz="3600" b="1" dirty="0">
                <a:solidFill>
                  <a:srgbClr val="990033"/>
                </a:solidFill>
                <a:effectLst>
                  <a:outerShdw blurRad="38100" dist="38100" dir="2700000" algn="tl">
                    <a:srgbClr val="000000">
                      <a:alpha val="43137"/>
                    </a:srgbClr>
                  </a:outerShdw>
                </a:effectLst>
              </a:rPr>
              <a:t>brevis </a:t>
            </a:r>
            <a:r>
              <a:rPr lang="en-US" sz="3600" b="1" dirty="0" err="1">
                <a:solidFill>
                  <a:srgbClr val="990033"/>
                </a:solidFill>
                <a:effectLst>
                  <a:outerShdw blurRad="38100" dist="38100" dir="2700000" algn="tl">
                    <a:srgbClr val="000000">
                      <a:alpha val="43137"/>
                    </a:srgbClr>
                  </a:outerShdw>
                </a:effectLst>
              </a:rPr>
              <a:t>brevis</a:t>
            </a:r>
            <a:r>
              <a:rPr lang="en-US" sz="3600" b="1" dirty="0">
                <a:solidFill>
                  <a:srgbClr val="990033"/>
                </a:solidFill>
                <a:effectLst>
                  <a:outerShdw blurRad="38100" dist="38100" dir="2700000" algn="tl">
                    <a:srgbClr val="000000">
                      <a:alpha val="43137"/>
                    </a:srgbClr>
                  </a:outerShdw>
                </a:effectLst>
              </a:rPr>
              <a:t> breve</a:t>
            </a:r>
            <a:r>
              <a:rPr lang="el-GR" sz="3600" b="1" dirty="0">
                <a:solidFill>
                  <a:srgbClr val="C00000"/>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σύντομος</a:t>
            </a:r>
            <a:r>
              <a:rPr lang="en-US" sz="2800" b="1" dirty="0">
                <a:solidFill>
                  <a:schemeClr val="bg1"/>
                </a:solidFill>
                <a:effectLst>
                  <a:outerShdw blurRad="38100" dist="38100" dir="2700000" algn="tl">
                    <a:srgbClr val="000000">
                      <a:alpha val="43137"/>
                    </a:srgbClr>
                  </a:outerShdw>
                </a:effectLst>
              </a:rPr>
              <a:t>-</a:t>
            </a:r>
            <a:r>
              <a:rPr lang="el-GR" sz="2800" b="1" dirty="0">
                <a:solidFill>
                  <a:schemeClr val="bg1"/>
                </a:solidFill>
                <a:effectLst>
                  <a:outerShdw blurRad="38100" dist="38100" dir="2700000" algn="tl">
                    <a:srgbClr val="000000">
                      <a:alpha val="43137"/>
                    </a:srgbClr>
                  </a:outerShdw>
                </a:effectLst>
              </a:rPr>
              <a:t>η-ο</a:t>
            </a:r>
            <a:endParaRPr lang="en-US" sz="2800" b="1" dirty="0">
              <a:solidFill>
                <a:schemeClr val="bg1"/>
              </a:solidFill>
              <a:effectLst>
                <a:outerShdw blurRad="38100" dist="38100" dir="2700000" algn="tl">
                  <a:srgbClr val="000000">
                    <a:alpha val="43137"/>
                  </a:srgbClr>
                </a:outerShdw>
              </a:effectLst>
            </a:endParaRPr>
          </a:p>
        </p:txBody>
      </p:sp>
      <p:sp>
        <p:nvSpPr>
          <p:cNvPr id="10" name="Content Placeholder 10">
            <a:extLst>
              <a:ext uri="{FF2B5EF4-FFF2-40B4-BE49-F238E27FC236}">
                <a16:creationId xmlns:a16="http://schemas.microsoft.com/office/drawing/2014/main" id="{A5F6D1A5-F27D-459E-932A-08C58CB73803}"/>
              </a:ext>
            </a:extLst>
          </p:cNvPr>
          <p:cNvSpPr txBox="1">
            <a:spLocks/>
          </p:cNvSpPr>
          <p:nvPr/>
        </p:nvSpPr>
        <p:spPr>
          <a:xfrm>
            <a:off x="3932903" y="2258803"/>
            <a:ext cx="2784983" cy="4745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es</a:t>
            </a: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ium</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es</a:t>
            </a: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es</a:t>
            </a: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p:txBody>
      </p:sp>
      <p:sp>
        <p:nvSpPr>
          <p:cNvPr id="12" name="Content Placeholder 10">
            <a:extLst>
              <a:ext uri="{FF2B5EF4-FFF2-40B4-BE49-F238E27FC236}">
                <a16:creationId xmlns:a16="http://schemas.microsoft.com/office/drawing/2014/main" id="{5D786974-54B3-4E50-9E69-5A73BF87ED66}"/>
              </a:ext>
            </a:extLst>
          </p:cNvPr>
          <p:cNvSpPr txBox="1">
            <a:spLocks/>
          </p:cNvSpPr>
          <p:nvPr/>
        </p:nvSpPr>
        <p:spPr>
          <a:xfrm>
            <a:off x="7178637" y="2212095"/>
            <a:ext cx="2201700" cy="4745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a:t>
            </a:r>
          </a:p>
          <a:p>
            <a:pPr marL="0" indent="0">
              <a:buFont typeface="Arial" panose="020B0604020202020204" pitchFamily="34" charse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is</a:t>
            </a:r>
            <a:r>
              <a:rPr lang="el-GR" sz="4400" b="1" dirty="0">
                <a:solidFill>
                  <a:srgbClr val="C00000"/>
                </a:solidFill>
                <a:effectLst>
                  <a:outerShdw blurRad="38100" dist="38100" dir="2700000" algn="tl">
                    <a:srgbClr val="000000">
                      <a:alpha val="43137"/>
                    </a:srgbClr>
                  </a:outerShdw>
                </a:effectLst>
              </a:rPr>
              <a:t> </a:t>
            </a:r>
            <a:endParaRPr lang="en-US" sz="4400" b="1" dirty="0">
              <a:solidFill>
                <a:srgbClr val="C00000"/>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a:t>
            </a:r>
            <a:endParaRPr lang="en-US" sz="4400" b="1" dirty="0">
              <a:solidFill>
                <a:schemeClr val="bg1"/>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a:t>
            </a:r>
          </a:p>
          <a:p>
            <a:pPr marL="0" indent="0">
              <a:buFont typeface="Arial" panose="020B0604020202020204" pitchFamily="34" charse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p:txBody>
      </p:sp>
      <p:sp>
        <p:nvSpPr>
          <p:cNvPr id="15" name="Content Placeholder 10">
            <a:extLst>
              <a:ext uri="{FF2B5EF4-FFF2-40B4-BE49-F238E27FC236}">
                <a16:creationId xmlns:a16="http://schemas.microsoft.com/office/drawing/2014/main" id="{41A5295B-E9CB-40B6-B1B9-991F496E6897}"/>
              </a:ext>
            </a:extLst>
          </p:cNvPr>
          <p:cNvSpPr txBox="1">
            <a:spLocks/>
          </p:cNvSpPr>
          <p:nvPr/>
        </p:nvSpPr>
        <p:spPr>
          <a:xfrm>
            <a:off x="9221932" y="2178991"/>
            <a:ext cx="2784983" cy="4745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ium</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brev</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p:txBody>
      </p:sp>
      <p:sp>
        <p:nvSpPr>
          <p:cNvPr id="17" name="Content Placeholder 10">
            <a:extLst>
              <a:ext uri="{FF2B5EF4-FFF2-40B4-BE49-F238E27FC236}">
                <a16:creationId xmlns:a16="http://schemas.microsoft.com/office/drawing/2014/main" id="{870815CB-BD04-40B8-A992-693F9C229E94}"/>
              </a:ext>
            </a:extLst>
          </p:cNvPr>
          <p:cNvSpPr txBox="1">
            <a:spLocks/>
          </p:cNvSpPr>
          <p:nvPr/>
        </p:nvSpPr>
        <p:spPr>
          <a:xfrm>
            <a:off x="7109724" y="1584076"/>
            <a:ext cx="262128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effectLst>
                  <a:outerShdw blurRad="38100" dist="38100" dir="2700000" algn="tl">
                    <a:srgbClr val="000000">
                      <a:alpha val="43137"/>
                    </a:srgbClr>
                  </a:outerShdw>
                </a:effectLst>
              </a:rPr>
              <a:t> </a:t>
            </a:r>
            <a:r>
              <a:rPr lang="el-GR" b="1" dirty="0">
                <a:solidFill>
                  <a:srgbClr val="990033"/>
                </a:solidFill>
                <a:effectLst>
                  <a:outerShdw blurRad="38100" dist="38100" dir="2700000" algn="tl">
                    <a:srgbClr val="000000">
                      <a:alpha val="43137"/>
                    </a:srgbClr>
                  </a:outerShdw>
                </a:effectLst>
                <a:latin typeface="Baston" panose="00000500000000000000" pitchFamily="50" charset="-95"/>
              </a:rPr>
              <a:t>Ενικός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8" name="Content Placeholder 10">
            <a:extLst>
              <a:ext uri="{FF2B5EF4-FFF2-40B4-BE49-F238E27FC236}">
                <a16:creationId xmlns:a16="http://schemas.microsoft.com/office/drawing/2014/main" id="{7AB061A8-AD46-4FA9-ADEF-BAB8D6F25771}"/>
              </a:ext>
            </a:extLst>
          </p:cNvPr>
          <p:cNvSpPr txBox="1">
            <a:spLocks/>
          </p:cNvSpPr>
          <p:nvPr/>
        </p:nvSpPr>
        <p:spPr>
          <a:xfrm>
            <a:off x="9171980" y="1794759"/>
            <a:ext cx="3015517" cy="629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b="1" dirty="0">
                <a:solidFill>
                  <a:srgbClr val="990033"/>
                </a:solidFill>
                <a:effectLst>
                  <a:outerShdw blurRad="38100" dist="38100" dir="2700000" algn="tl">
                    <a:srgbClr val="000000">
                      <a:alpha val="43137"/>
                    </a:srgbClr>
                  </a:outerShdw>
                </a:effectLst>
                <a:latin typeface="Baston" panose="00000500000000000000" pitchFamily="50" charset="-95"/>
              </a:rPr>
              <a:t>Πληθυντικός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9" name="Content Placeholder 10">
            <a:extLst>
              <a:ext uri="{FF2B5EF4-FFF2-40B4-BE49-F238E27FC236}">
                <a16:creationId xmlns:a16="http://schemas.microsoft.com/office/drawing/2014/main" id="{71C2B56B-9A6B-4EBB-9AB8-E65E5C39BDA3}"/>
              </a:ext>
            </a:extLst>
          </p:cNvPr>
          <p:cNvSpPr txBox="1">
            <a:spLocks/>
          </p:cNvSpPr>
          <p:nvPr/>
        </p:nvSpPr>
        <p:spPr>
          <a:xfrm>
            <a:off x="1626034" y="1193585"/>
            <a:ext cx="5217218" cy="490368"/>
          </a:xfrm>
          <a:prstGeom prst="rect">
            <a:avLst/>
          </a:prstGeom>
          <a:solidFill>
            <a:srgbClr val="990033"/>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3200" b="1" dirty="0">
                <a:solidFill>
                  <a:srgbClr val="FFE9A3"/>
                </a:solidFill>
                <a:effectLst>
                  <a:outerShdw blurRad="38100" dist="38100" dir="2700000" algn="tl">
                    <a:srgbClr val="000000">
                      <a:alpha val="43137"/>
                    </a:srgbClr>
                  </a:outerShdw>
                </a:effectLst>
              </a:rPr>
              <a:t>ΑΡΣΕΝΙΚΟ + ΘΗΛΥΚΟ</a:t>
            </a:r>
            <a:endParaRPr lang="en-US" sz="3200" b="1" dirty="0">
              <a:solidFill>
                <a:srgbClr val="FFE9A3"/>
              </a:solidFill>
              <a:effectLst>
                <a:outerShdw blurRad="38100" dist="38100" dir="2700000" algn="tl">
                  <a:srgbClr val="000000">
                    <a:alpha val="43137"/>
                  </a:srgbClr>
                </a:outerShdw>
              </a:effectLst>
            </a:endParaRPr>
          </a:p>
        </p:txBody>
      </p:sp>
      <p:sp>
        <p:nvSpPr>
          <p:cNvPr id="20" name="Content Placeholder 10">
            <a:extLst>
              <a:ext uri="{FF2B5EF4-FFF2-40B4-BE49-F238E27FC236}">
                <a16:creationId xmlns:a16="http://schemas.microsoft.com/office/drawing/2014/main" id="{8C3DB471-9661-4128-805A-92EB13D98B8C}"/>
              </a:ext>
            </a:extLst>
          </p:cNvPr>
          <p:cNvSpPr txBox="1">
            <a:spLocks/>
          </p:cNvSpPr>
          <p:nvPr/>
        </p:nvSpPr>
        <p:spPr>
          <a:xfrm>
            <a:off x="7326032" y="1193585"/>
            <a:ext cx="4709652" cy="490368"/>
          </a:xfrm>
          <a:prstGeom prst="rect">
            <a:avLst/>
          </a:prstGeom>
          <a:solidFill>
            <a:srgbClr val="990033"/>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3200" b="1" dirty="0">
                <a:solidFill>
                  <a:srgbClr val="FFE9A3"/>
                </a:solidFill>
                <a:effectLst>
                  <a:outerShdw blurRad="38100" dist="38100" dir="2700000" algn="tl">
                    <a:srgbClr val="000000">
                      <a:alpha val="43137"/>
                    </a:srgbClr>
                  </a:outerShdw>
                </a:effectLst>
              </a:rPr>
              <a:t>ΟΥΔΕΤΕΡΟ</a:t>
            </a:r>
            <a:endParaRPr lang="en-US" sz="3200" b="1" dirty="0">
              <a:solidFill>
                <a:srgbClr val="FFE9A3"/>
              </a:solidFill>
              <a:effectLst>
                <a:outerShdw blurRad="38100" dist="38100" dir="2700000" algn="tl">
                  <a:srgbClr val="000000">
                    <a:alpha val="43137"/>
                  </a:srgbClr>
                </a:outerShdw>
              </a:effectLst>
              <a:latin typeface="Baston" panose="00000500000000000000" pitchFamily="50" charset="-95"/>
            </a:endParaRPr>
          </a:p>
        </p:txBody>
      </p:sp>
    </p:spTree>
    <p:extLst>
      <p:ext uri="{BB962C8B-B14F-4D97-AF65-F5344CB8AC3E}">
        <p14:creationId xmlns:p14="http://schemas.microsoft.com/office/powerpoint/2010/main" val="11276379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left)">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left)">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wipe(left)">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wipe(left)">
                                      <p:cBhvr>
                                        <p:cTn id="37" dur="500"/>
                                        <p:tgtEl>
                                          <p:spTgt spid="1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wipe(left)">
                                      <p:cBhvr>
                                        <p:cTn id="42" dur="500"/>
                                        <p:tgtEl>
                                          <p:spTgt spid="1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wipe(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wipe(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wipe(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wipe(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wipe(left)">
                                      <p:cBhvr>
                                        <p:cTn id="72" dur="500"/>
                                        <p:tgtEl>
                                          <p:spTgt spid="1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xEl>
                                              <p:pRg st="0" end="0"/>
                                            </p:txEl>
                                          </p:spTgt>
                                        </p:tgtEl>
                                        <p:attrNameLst>
                                          <p:attrName>style.visibility</p:attrName>
                                        </p:attrNameLst>
                                      </p:cBhvr>
                                      <p:to>
                                        <p:strVal val="visible"/>
                                      </p:to>
                                    </p:set>
                                    <p:animEffect transition="in" filter="wipe(left)">
                                      <p:cBhvr>
                                        <p:cTn id="82" dur="500"/>
                                        <p:tgtEl>
                                          <p:spTgt spid="1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xEl>
                                              <p:pRg st="1" end="1"/>
                                            </p:txEl>
                                          </p:spTgt>
                                        </p:tgtEl>
                                        <p:attrNameLst>
                                          <p:attrName>style.visibility</p:attrName>
                                        </p:attrNameLst>
                                      </p:cBhvr>
                                      <p:to>
                                        <p:strVal val="visible"/>
                                      </p:to>
                                    </p:set>
                                    <p:animEffect transition="in" filter="wipe(left)">
                                      <p:cBhvr>
                                        <p:cTn id="87" dur="500"/>
                                        <p:tgtEl>
                                          <p:spTgt spid="10">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xEl>
                                              <p:pRg st="2" end="2"/>
                                            </p:txEl>
                                          </p:spTgt>
                                        </p:tgtEl>
                                        <p:attrNameLst>
                                          <p:attrName>style.visibility</p:attrName>
                                        </p:attrNameLst>
                                      </p:cBhvr>
                                      <p:to>
                                        <p:strVal val="visible"/>
                                      </p:to>
                                    </p:set>
                                    <p:animEffect transition="in" filter="wipe(left)">
                                      <p:cBhvr>
                                        <p:cTn id="92" dur="500"/>
                                        <p:tgtEl>
                                          <p:spTgt spid="10">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
                                            <p:txEl>
                                              <p:pRg st="3" end="3"/>
                                            </p:txEl>
                                          </p:spTgt>
                                        </p:tgtEl>
                                        <p:attrNameLst>
                                          <p:attrName>style.visibility</p:attrName>
                                        </p:attrNameLst>
                                      </p:cBhvr>
                                      <p:to>
                                        <p:strVal val="visible"/>
                                      </p:to>
                                    </p:set>
                                    <p:animEffect transition="in" filter="wipe(left)">
                                      <p:cBhvr>
                                        <p:cTn id="97" dur="500"/>
                                        <p:tgtEl>
                                          <p:spTgt spid="10">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
                                            <p:txEl>
                                              <p:pRg st="4" end="4"/>
                                            </p:txEl>
                                          </p:spTgt>
                                        </p:tgtEl>
                                        <p:attrNameLst>
                                          <p:attrName>style.visibility</p:attrName>
                                        </p:attrNameLst>
                                      </p:cBhvr>
                                      <p:to>
                                        <p:strVal val="visible"/>
                                      </p:to>
                                    </p:set>
                                    <p:animEffect transition="in" filter="wipe(left)">
                                      <p:cBhvr>
                                        <p:cTn id="102" dur="500"/>
                                        <p:tgtEl>
                                          <p:spTgt spid="10">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xEl>
                                              <p:pRg st="5" end="5"/>
                                            </p:txEl>
                                          </p:spTgt>
                                        </p:tgtEl>
                                        <p:attrNameLst>
                                          <p:attrName>style.visibility</p:attrName>
                                        </p:attrNameLst>
                                      </p:cBhvr>
                                      <p:to>
                                        <p:strVal val="visible"/>
                                      </p:to>
                                    </p:set>
                                    <p:animEffect transition="in" filter="wipe(left)">
                                      <p:cBhvr>
                                        <p:cTn id="107" dur="500"/>
                                        <p:tgtEl>
                                          <p:spTgt spid="10">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2">
                                            <p:txEl>
                                              <p:pRg st="0" end="0"/>
                                            </p:txEl>
                                          </p:spTgt>
                                        </p:tgtEl>
                                        <p:attrNameLst>
                                          <p:attrName>style.visibility</p:attrName>
                                        </p:attrNameLst>
                                      </p:cBhvr>
                                      <p:to>
                                        <p:strVal val="visible"/>
                                      </p:to>
                                    </p:set>
                                    <p:animEffect transition="in" filter="wipe(left)">
                                      <p:cBhvr>
                                        <p:cTn id="122" dur="500"/>
                                        <p:tgtEl>
                                          <p:spTgt spid="1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2">
                                            <p:txEl>
                                              <p:pRg st="1" end="1"/>
                                            </p:txEl>
                                          </p:spTgt>
                                        </p:tgtEl>
                                        <p:attrNameLst>
                                          <p:attrName>style.visibility</p:attrName>
                                        </p:attrNameLst>
                                      </p:cBhvr>
                                      <p:to>
                                        <p:strVal val="visible"/>
                                      </p:to>
                                    </p:set>
                                    <p:animEffect transition="in" filter="wipe(left)">
                                      <p:cBhvr>
                                        <p:cTn id="127" dur="500"/>
                                        <p:tgtEl>
                                          <p:spTgt spid="12">
                                            <p:txEl>
                                              <p:pRg st="1" end="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2">
                                            <p:txEl>
                                              <p:pRg st="2" end="2"/>
                                            </p:txEl>
                                          </p:spTgt>
                                        </p:tgtEl>
                                        <p:attrNameLst>
                                          <p:attrName>style.visibility</p:attrName>
                                        </p:attrNameLst>
                                      </p:cBhvr>
                                      <p:to>
                                        <p:strVal val="visible"/>
                                      </p:to>
                                    </p:set>
                                    <p:animEffect transition="in" filter="wipe(left)">
                                      <p:cBhvr>
                                        <p:cTn id="132" dur="500"/>
                                        <p:tgtEl>
                                          <p:spTgt spid="12">
                                            <p:txEl>
                                              <p:pRg st="2" end="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2">
                                            <p:txEl>
                                              <p:pRg st="3" end="3"/>
                                            </p:txEl>
                                          </p:spTgt>
                                        </p:tgtEl>
                                        <p:attrNameLst>
                                          <p:attrName>style.visibility</p:attrName>
                                        </p:attrNameLst>
                                      </p:cBhvr>
                                      <p:to>
                                        <p:strVal val="visible"/>
                                      </p:to>
                                    </p:set>
                                    <p:animEffect transition="in" filter="wipe(left)">
                                      <p:cBhvr>
                                        <p:cTn id="137" dur="500"/>
                                        <p:tgtEl>
                                          <p:spTgt spid="12">
                                            <p:txEl>
                                              <p:pRg st="3" end="3"/>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2">
                                            <p:txEl>
                                              <p:pRg st="4" end="4"/>
                                            </p:txEl>
                                          </p:spTgt>
                                        </p:tgtEl>
                                        <p:attrNameLst>
                                          <p:attrName>style.visibility</p:attrName>
                                        </p:attrNameLst>
                                      </p:cBhvr>
                                      <p:to>
                                        <p:strVal val="visible"/>
                                      </p:to>
                                    </p:set>
                                    <p:animEffect transition="in" filter="wipe(left)">
                                      <p:cBhvr>
                                        <p:cTn id="142" dur="500"/>
                                        <p:tgtEl>
                                          <p:spTgt spid="12">
                                            <p:txEl>
                                              <p:pRg st="4" end="4"/>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2">
                                            <p:txEl>
                                              <p:pRg st="5" end="5"/>
                                            </p:txEl>
                                          </p:spTgt>
                                        </p:tgtEl>
                                        <p:attrNameLst>
                                          <p:attrName>style.visibility</p:attrName>
                                        </p:attrNameLst>
                                      </p:cBhvr>
                                      <p:to>
                                        <p:strVal val="visible"/>
                                      </p:to>
                                    </p:set>
                                    <p:animEffect transition="in" filter="wipe(left)">
                                      <p:cBhvr>
                                        <p:cTn id="147" dur="500"/>
                                        <p:tgtEl>
                                          <p:spTgt spid="12">
                                            <p:txEl>
                                              <p:pRg st="5" end="5"/>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8"/>
                                        </p:tgtEl>
                                        <p:attrNameLst>
                                          <p:attrName>style.visibility</p:attrName>
                                        </p:attrNameLst>
                                      </p:cBhvr>
                                      <p:to>
                                        <p:strVal val="visible"/>
                                      </p:to>
                                    </p:set>
                                    <p:animEffect transition="in" filter="wipe(left)">
                                      <p:cBhvr>
                                        <p:cTn id="152" dur="500"/>
                                        <p:tgtEl>
                                          <p:spTgt spid="1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5">
                                            <p:txEl>
                                              <p:pRg st="0" end="0"/>
                                            </p:txEl>
                                          </p:spTgt>
                                        </p:tgtEl>
                                        <p:attrNameLst>
                                          <p:attrName>style.visibility</p:attrName>
                                        </p:attrNameLst>
                                      </p:cBhvr>
                                      <p:to>
                                        <p:strVal val="visible"/>
                                      </p:to>
                                    </p:set>
                                    <p:animEffect transition="in" filter="wipe(left)">
                                      <p:cBhvr>
                                        <p:cTn id="157" dur="500"/>
                                        <p:tgtEl>
                                          <p:spTgt spid="15">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5">
                                            <p:txEl>
                                              <p:pRg st="1" end="1"/>
                                            </p:txEl>
                                          </p:spTgt>
                                        </p:tgtEl>
                                        <p:attrNameLst>
                                          <p:attrName>style.visibility</p:attrName>
                                        </p:attrNameLst>
                                      </p:cBhvr>
                                      <p:to>
                                        <p:strVal val="visible"/>
                                      </p:to>
                                    </p:set>
                                    <p:animEffect transition="in" filter="wipe(left)">
                                      <p:cBhvr>
                                        <p:cTn id="162" dur="500"/>
                                        <p:tgtEl>
                                          <p:spTgt spid="15">
                                            <p:txEl>
                                              <p:pRg st="1" end="1"/>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5">
                                            <p:txEl>
                                              <p:pRg st="2" end="2"/>
                                            </p:txEl>
                                          </p:spTgt>
                                        </p:tgtEl>
                                        <p:attrNameLst>
                                          <p:attrName>style.visibility</p:attrName>
                                        </p:attrNameLst>
                                      </p:cBhvr>
                                      <p:to>
                                        <p:strVal val="visible"/>
                                      </p:to>
                                    </p:set>
                                    <p:animEffect transition="in" filter="wipe(left)">
                                      <p:cBhvr>
                                        <p:cTn id="167" dur="500"/>
                                        <p:tgtEl>
                                          <p:spTgt spid="15">
                                            <p:txEl>
                                              <p:pRg st="2" end="2"/>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15">
                                            <p:txEl>
                                              <p:pRg st="3" end="3"/>
                                            </p:txEl>
                                          </p:spTgt>
                                        </p:tgtEl>
                                        <p:attrNameLst>
                                          <p:attrName>style.visibility</p:attrName>
                                        </p:attrNameLst>
                                      </p:cBhvr>
                                      <p:to>
                                        <p:strVal val="visible"/>
                                      </p:to>
                                    </p:set>
                                    <p:animEffect transition="in" filter="wipe(left)">
                                      <p:cBhvr>
                                        <p:cTn id="172" dur="500"/>
                                        <p:tgtEl>
                                          <p:spTgt spid="15">
                                            <p:txEl>
                                              <p:pRg st="3" end="3"/>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15">
                                            <p:txEl>
                                              <p:pRg st="4" end="4"/>
                                            </p:txEl>
                                          </p:spTgt>
                                        </p:tgtEl>
                                        <p:attrNameLst>
                                          <p:attrName>style.visibility</p:attrName>
                                        </p:attrNameLst>
                                      </p:cBhvr>
                                      <p:to>
                                        <p:strVal val="visible"/>
                                      </p:to>
                                    </p:set>
                                    <p:animEffect transition="in" filter="wipe(left)">
                                      <p:cBhvr>
                                        <p:cTn id="177" dur="500"/>
                                        <p:tgtEl>
                                          <p:spTgt spid="15">
                                            <p:txEl>
                                              <p:pRg st="4" end="4"/>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15">
                                            <p:txEl>
                                              <p:pRg st="5" end="5"/>
                                            </p:txEl>
                                          </p:spTgt>
                                        </p:tgtEl>
                                        <p:attrNameLst>
                                          <p:attrName>style.visibility</p:attrName>
                                        </p:attrNameLst>
                                      </p:cBhvr>
                                      <p:to>
                                        <p:strVal val="visible"/>
                                      </p:to>
                                    </p:set>
                                    <p:animEffect transition="in" filter="wipe(left)">
                                      <p:cBhvr>
                                        <p:cTn id="18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P spid="14" grpId="0"/>
      <p:bldP spid="16" grpId="0" uiExpand="1" build="p"/>
      <p:bldP spid="10" grpId="0" build="p"/>
      <p:bldP spid="12" grpId="0" build="p"/>
      <p:bldP spid="15" grpId="0" build="p"/>
      <p:bldP spid="17" grpId="0"/>
      <p:bldP spid="18" grpId="0"/>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807109" y="-4547421"/>
            <a:ext cx="7197213" cy="16056078"/>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1544391" y="2245197"/>
            <a:ext cx="2201700" cy="4745683"/>
          </a:xfrm>
        </p:spPr>
        <p:txBody>
          <a:bodyPr>
            <a:noAutofit/>
          </a:bodyPr>
          <a:lstStyle/>
          <a:p>
            <a:pPr marL="0" indent="0">
              <a:buNone/>
            </a:pPr>
            <a:r>
              <a:rPr lang="en-US" sz="4400" b="1" dirty="0">
                <a:solidFill>
                  <a:schemeClr val="bg1"/>
                </a:solidFill>
                <a:effectLst>
                  <a:outerShdw blurRad="38100" dist="38100" dir="2700000" algn="tl">
                    <a:srgbClr val="000000">
                      <a:alpha val="43137"/>
                    </a:srgbClr>
                  </a:outerShdw>
                </a:effectLst>
              </a:rPr>
              <a:t>ac </a:t>
            </a:r>
            <a:r>
              <a:rPr lang="en-US" sz="4400" b="1" dirty="0">
                <a:solidFill>
                  <a:srgbClr val="990033"/>
                </a:solidFill>
                <a:effectLst>
                  <a:outerShdw blurRad="38100" dist="38100" dir="2700000" algn="tl">
                    <a:srgbClr val="000000">
                      <a:alpha val="43137"/>
                    </a:srgbClr>
                  </a:outerShdw>
                </a:effectLst>
              </a:rPr>
              <a:t>er</a:t>
            </a:r>
            <a:r>
              <a:rPr lang="el-GR" sz="4400" b="1" dirty="0">
                <a:solidFill>
                  <a:srgbClr val="990033"/>
                </a:solidFill>
                <a:effectLst>
                  <a:outerShdw blurRad="38100" dist="38100" dir="2700000" algn="tl">
                    <a:srgbClr val="000000">
                      <a:alpha val="43137"/>
                    </a:srgbClr>
                  </a:outerShdw>
                </a:effectLst>
              </a:rPr>
              <a:t>-</a:t>
            </a:r>
            <a:r>
              <a:rPr lang="en-US" sz="4400" b="1" dirty="0" err="1">
                <a:solidFill>
                  <a:srgbClr val="990033"/>
                </a:solidFill>
                <a:effectLst>
                  <a:outerShdw blurRad="38100" dist="38100" dir="2700000" algn="tl">
                    <a:srgbClr val="000000">
                      <a:alpha val="43137"/>
                    </a:srgbClr>
                  </a:outerShdw>
                </a:effectLst>
              </a:rPr>
              <a:t>ris</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is</a:t>
            </a:r>
            <a:r>
              <a:rPr lang="el-GR" sz="4400" b="1" dirty="0">
                <a:solidFill>
                  <a:srgbClr val="C00000"/>
                </a:solidFill>
                <a:effectLst>
                  <a:outerShdw blurRad="38100" dist="38100" dir="2700000" algn="tl">
                    <a:srgbClr val="000000">
                      <a:alpha val="43137"/>
                    </a:srgbClr>
                  </a:outerShdw>
                </a:effectLst>
              </a:rPr>
              <a:t> </a:t>
            </a:r>
            <a:endParaRPr lang="en-US" sz="4400" b="1" dirty="0">
              <a:solidFill>
                <a:srgbClr val="C00000"/>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em</a:t>
            </a:r>
            <a:endParaRPr lang="en-US" sz="4400" b="1" dirty="0">
              <a:solidFill>
                <a:schemeClr val="bg1"/>
              </a:solidFill>
              <a:effectLst>
                <a:outerShdw blurRad="38100" dist="38100" dir="2700000" algn="tl">
                  <a:srgbClr val="000000">
                    <a:alpha val="43137"/>
                  </a:srgbClr>
                </a:outerShdw>
              </a:effectLst>
            </a:endParaRPr>
          </a:p>
          <a:p>
            <a:pPr marL="0" indent="0">
              <a:buNone/>
            </a:pPr>
            <a:r>
              <a:rPr lang="en-US" sz="4400" b="1" dirty="0">
                <a:solidFill>
                  <a:schemeClr val="bg1"/>
                </a:solidFill>
                <a:effectLst>
                  <a:outerShdw blurRad="38100" dist="38100" dir="2700000" algn="tl">
                    <a:srgbClr val="000000">
                      <a:alpha val="43137"/>
                    </a:srgbClr>
                  </a:outerShdw>
                </a:effectLst>
              </a:rPr>
              <a:t>ac </a:t>
            </a:r>
            <a:r>
              <a:rPr lang="en-US" sz="4400" b="1" dirty="0">
                <a:solidFill>
                  <a:srgbClr val="990033"/>
                </a:solidFill>
                <a:effectLst>
                  <a:outerShdw blurRad="38100" dist="38100" dir="2700000" algn="tl">
                    <a:srgbClr val="000000">
                      <a:alpha val="43137"/>
                    </a:srgbClr>
                  </a:outerShdw>
                </a:effectLst>
              </a:rPr>
              <a:t>er</a:t>
            </a: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1626034" y="1608772"/>
            <a:ext cx="262128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effectLst>
                  <a:outerShdw blurRad="38100" dist="38100" dir="2700000" algn="tl">
                    <a:srgbClr val="000000">
                      <a:alpha val="43137"/>
                    </a:srgbClr>
                  </a:outerShdw>
                </a:effectLst>
              </a:rPr>
              <a:t> </a:t>
            </a:r>
            <a:r>
              <a:rPr lang="el-GR" b="1" dirty="0">
                <a:solidFill>
                  <a:srgbClr val="990033"/>
                </a:solidFill>
                <a:effectLst>
                  <a:outerShdw blurRad="38100" dist="38100" dir="2700000" algn="tl">
                    <a:srgbClr val="000000">
                      <a:alpha val="43137"/>
                    </a:srgbClr>
                  </a:outerShdw>
                </a:effectLst>
                <a:latin typeface="Baston" panose="00000500000000000000" pitchFamily="50" charset="-95"/>
              </a:rPr>
              <a:t>Ενικός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4" name="Content Placeholder 10">
            <a:extLst>
              <a:ext uri="{FF2B5EF4-FFF2-40B4-BE49-F238E27FC236}">
                <a16:creationId xmlns:a16="http://schemas.microsoft.com/office/drawing/2014/main" id="{B343780C-9071-48F0-A7B7-2BB4C2848D1E}"/>
              </a:ext>
            </a:extLst>
          </p:cNvPr>
          <p:cNvSpPr txBox="1">
            <a:spLocks/>
          </p:cNvSpPr>
          <p:nvPr/>
        </p:nvSpPr>
        <p:spPr>
          <a:xfrm>
            <a:off x="3827735" y="1807732"/>
            <a:ext cx="3015517" cy="629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b="1" dirty="0">
                <a:solidFill>
                  <a:srgbClr val="990033"/>
                </a:solidFill>
                <a:effectLst>
                  <a:outerShdw blurRad="38100" dist="38100" dir="2700000" algn="tl">
                    <a:srgbClr val="000000">
                      <a:alpha val="43137"/>
                    </a:srgbClr>
                  </a:outerShdw>
                </a:effectLst>
                <a:latin typeface="Baston" panose="00000500000000000000" pitchFamily="50" charset="-95"/>
              </a:rPr>
              <a:t>Πληθυντικός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6" name="Content Placeholder 10">
            <a:extLst>
              <a:ext uri="{FF2B5EF4-FFF2-40B4-BE49-F238E27FC236}">
                <a16:creationId xmlns:a16="http://schemas.microsoft.com/office/drawing/2014/main" id="{D9BC7525-1698-4D26-8440-0CA43422C953}"/>
              </a:ext>
            </a:extLst>
          </p:cNvPr>
          <p:cNvSpPr txBox="1">
            <a:spLocks/>
          </p:cNvSpPr>
          <p:nvPr/>
        </p:nvSpPr>
        <p:spPr>
          <a:xfrm>
            <a:off x="546099" y="2305361"/>
            <a:ext cx="1218382" cy="4939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200" dirty="0">
                <a:solidFill>
                  <a:schemeClr val="bg1"/>
                </a:solidFill>
                <a:effectLst>
                  <a:outerShdw blurRad="38100" dist="38100" dir="2700000" algn="tl">
                    <a:srgbClr val="000000">
                      <a:alpha val="43137"/>
                    </a:srgbClr>
                  </a:outerShdw>
                </a:effectLst>
                <a:cs typeface="Calibri" panose="020F0502020204030204" pitchFamily="34" charset="0"/>
              </a:rPr>
              <a:t>O</a:t>
            </a: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ν</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Γεν</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Δοτ</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Αιτ</a:t>
            </a:r>
          </a:p>
          <a:p>
            <a:pPr marL="0" indent="0">
              <a:lnSpc>
                <a:spcPct val="120000"/>
              </a:lnSpc>
              <a:buFont typeface="Arial" panose="020B0604020202020204" pitchFamily="34" charset="0"/>
              <a:buNone/>
            </a:pPr>
            <a:r>
              <a:rPr lang="el-GR" sz="3200" dirty="0">
                <a:solidFill>
                  <a:schemeClr val="bg1"/>
                </a:solidFill>
                <a:effectLst>
                  <a:outerShdw blurRad="38100" dist="38100" dir="2700000" algn="tl">
                    <a:srgbClr val="000000">
                      <a:alpha val="43137"/>
                    </a:srgbClr>
                  </a:outerShdw>
                </a:effectLst>
                <a:cs typeface="Calibri" panose="020F0502020204030204" pitchFamily="34" charset="0"/>
              </a:rPr>
              <a:t>Κλητ</a:t>
            </a:r>
          </a:p>
          <a:p>
            <a:pPr marL="0" indent="0">
              <a:lnSpc>
                <a:spcPct val="120000"/>
              </a:lnSpc>
              <a:buFont typeface="Arial" panose="020B0604020202020204" pitchFamily="34" charset="0"/>
              <a:buNone/>
            </a:pPr>
            <a:r>
              <a:rPr lang="el-GR" sz="3200" dirty="0">
                <a:solidFill>
                  <a:srgbClr val="990033"/>
                </a:solidFill>
                <a:effectLst>
                  <a:outerShdw blurRad="38100" dist="38100" dir="2700000" algn="tl">
                    <a:srgbClr val="000000">
                      <a:alpha val="43137"/>
                    </a:srgbClr>
                  </a:outerShdw>
                </a:effectLst>
                <a:cs typeface="Calibri" panose="020F0502020204030204" pitchFamily="34" charset="0"/>
              </a:rPr>
              <a:t>Αφ</a:t>
            </a:r>
            <a:endParaRPr lang="en-US" sz="3200" dirty="0">
              <a:solidFill>
                <a:srgbClr val="990033"/>
              </a:solidFill>
              <a:effectLst>
                <a:outerShdw blurRad="38100" dist="38100" dir="2700000" algn="tl">
                  <a:srgbClr val="000000">
                    <a:alpha val="43137"/>
                  </a:srgbClr>
                </a:outerShdw>
              </a:effectLst>
              <a:cs typeface="Calibri" panose="020F0502020204030204" pitchFamily="34" charset="0"/>
            </a:endParaRPr>
          </a:p>
        </p:txBody>
      </p:sp>
      <p:sp>
        <p:nvSpPr>
          <p:cNvPr id="2" name="TextBox 1">
            <a:extLst>
              <a:ext uri="{FF2B5EF4-FFF2-40B4-BE49-F238E27FC236}">
                <a16:creationId xmlns:a16="http://schemas.microsoft.com/office/drawing/2014/main" id="{E369D8A2-632E-4C16-9BB0-94FB06466701}"/>
              </a:ext>
            </a:extLst>
          </p:cNvPr>
          <p:cNvSpPr txBox="1"/>
          <p:nvPr/>
        </p:nvSpPr>
        <p:spPr>
          <a:xfrm>
            <a:off x="3048000" y="330948"/>
            <a:ext cx="6872747" cy="646331"/>
          </a:xfrm>
          <a:prstGeom prst="rect">
            <a:avLst/>
          </a:prstGeom>
          <a:solidFill>
            <a:schemeClr val="accent4">
              <a:lumMod val="20000"/>
              <a:lumOff val="80000"/>
              <a:alpha val="85000"/>
            </a:schemeClr>
          </a:solidFill>
          <a:effectLst>
            <a:outerShdw blurRad="76200" dist="114300" dir="2940000" algn="tl" rotWithShape="0">
              <a:prstClr val="black">
                <a:alpha val="40000"/>
              </a:prstClr>
            </a:outerShdw>
          </a:effectLst>
        </p:spPr>
        <p:txBody>
          <a:bodyPr wrap="square" rtlCol="0">
            <a:spAutoFit/>
          </a:bodyPr>
          <a:lstStyle/>
          <a:p>
            <a:pPr algn="ctr"/>
            <a:r>
              <a:rPr lang="en-US" sz="3600" b="1" dirty="0">
                <a:solidFill>
                  <a:srgbClr val="990033"/>
                </a:solidFill>
                <a:effectLst>
                  <a:outerShdw blurRad="38100" dist="38100" dir="2700000" algn="tl">
                    <a:srgbClr val="000000">
                      <a:alpha val="43137"/>
                    </a:srgbClr>
                  </a:outerShdw>
                </a:effectLst>
              </a:rPr>
              <a:t>acer acris acre </a:t>
            </a:r>
            <a:r>
              <a:rPr lang="el-GR" sz="28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a:t>
            </a:r>
            <a:r>
              <a:rPr lang="el-GR" sz="2800" b="1" dirty="0">
                <a:solidFill>
                  <a:schemeClr val="bg1"/>
                </a:solidFill>
                <a:effectLst>
                  <a:outerShdw blurRad="38100" dist="38100" dir="2700000" algn="tl">
                    <a:srgbClr val="000000">
                      <a:alpha val="43137"/>
                    </a:srgbClr>
                  </a:outerShdw>
                </a:effectLst>
              </a:rPr>
              <a:t>οξύς</a:t>
            </a:r>
            <a:r>
              <a:rPr lang="en-US" sz="2800" b="1" dirty="0">
                <a:solidFill>
                  <a:schemeClr val="bg1"/>
                </a:solidFill>
                <a:effectLst>
                  <a:outerShdw blurRad="38100" dist="38100" dir="2700000" algn="tl">
                    <a:srgbClr val="000000">
                      <a:alpha val="43137"/>
                    </a:srgbClr>
                  </a:outerShdw>
                </a:effectLst>
              </a:rPr>
              <a:t>-</a:t>
            </a:r>
            <a:r>
              <a:rPr lang="el-GR" sz="2800" b="1" dirty="0">
                <a:solidFill>
                  <a:schemeClr val="bg1"/>
                </a:solidFill>
                <a:effectLst>
                  <a:outerShdw blurRad="38100" dist="38100" dir="2700000" algn="tl">
                    <a:srgbClr val="000000">
                      <a:alpha val="43137"/>
                    </a:srgbClr>
                  </a:outerShdw>
                </a:effectLst>
              </a:rPr>
              <a:t>εία-ύ</a:t>
            </a:r>
            <a:endParaRPr lang="en-US" sz="2800" b="1" dirty="0">
              <a:solidFill>
                <a:schemeClr val="bg1"/>
              </a:solidFill>
              <a:effectLst>
                <a:outerShdw blurRad="38100" dist="38100" dir="2700000" algn="tl">
                  <a:srgbClr val="000000">
                    <a:alpha val="43137"/>
                  </a:srgbClr>
                </a:outerShdw>
              </a:effectLst>
            </a:endParaRPr>
          </a:p>
        </p:txBody>
      </p:sp>
      <p:sp>
        <p:nvSpPr>
          <p:cNvPr id="10" name="Content Placeholder 10">
            <a:extLst>
              <a:ext uri="{FF2B5EF4-FFF2-40B4-BE49-F238E27FC236}">
                <a16:creationId xmlns:a16="http://schemas.microsoft.com/office/drawing/2014/main" id="{A5F6D1A5-F27D-459E-932A-08C58CB73803}"/>
              </a:ext>
            </a:extLst>
          </p:cNvPr>
          <p:cNvSpPr txBox="1">
            <a:spLocks/>
          </p:cNvSpPr>
          <p:nvPr/>
        </p:nvSpPr>
        <p:spPr>
          <a:xfrm>
            <a:off x="3932903" y="2258803"/>
            <a:ext cx="2784983" cy="4745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es</a:t>
            </a: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ium</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es</a:t>
            </a: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es</a:t>
            </a: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p:txBody>
      </p:sp>
      <p:sp>
        <p:nvSpPr>
          <p:cNvPr id="12" name="Content Placeholder 10">
            <a:extLst>
              <a:ext uri="{FF2B5EF4-FFF2-40B4-BE49-F238E27FC236}">
                <a16:creationId xmlns:a16="http://schemas.microsoft.com/office/drawing/2014/main" id="{5D786974-54B3-4E50-9E69-5A73BF87ED66}"/>
              </a:ext>
            </a:extLst>
          </p:cNvPr>
          <p:cNvSpPr txBox="1">
            <a:spLocks/>
          </p:cNvSpPr>
          <p:nvPr/>
        </p:nvSpPr>
        <p:spPr>
          <a:xfrm>
            <a:off x="7178637" y="2212095"/>
            <a:ext cx="2201700" cy="4745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a:t>
            </a: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is</a:t>
            </a:r>
            <a:r>
              <a:rPr lang="el-GR" sz="4400" b="1" dirty="0">
                <a:solidFill>
                  <a:srgbClr val="C00000"/>
                </a:solidFill>
                <a:effectLst>
                  <a:outerShdw blurRad="38100" dist="38100" dir="2700000" algn="tl">
                    <a:srgbClr val="000000">
                      <a:alpha val="43137"/>
                    </a:srgbClr>
                  </a:outerShdw>
                </a:effectLst>
              </a:rPr>
              <a:t> </a:t>
            </a:r>
            <a:endParaRPr lang="en-US" sz="4400" b="1" dirty="0">
              <a:solidFill>
                <a:srgbClr val="C00000"/>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a:t>
            </a:r>
            <a:endParaRPr lang="en-US" sz="4400" b="1" dirty="0">
              <a:solidFill>
                <a:schemeClr val="bg1"/>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a:solidFill>
                  <a:srgbClr val="990033"/>
                </a:solidFill>
                <a:effectLst>
                  <a:outerShdw blurRad="38100" dist="38100" dir="2700000" algn="tl">
                    <a:srgbClr val="000000">
                      <a:alpha val="43137"/>
                    </a:srgbClr>
                  </a:outerShdw>
                </a:effectLst>
              </a:rPr>
              <a:t>e</a:t>
            </a: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t>
            </a:r>
            <a:endParaRPr lang="en-US" sz="4400" b="1" dirty="0">
              <a:solidFill>
                <a:srgbClr val="990033"/>
              </a:solidFill>
              <a:effectLst>
                <a:outerShdw blurRad="38100" dist="38100" dir="2700000" algn="tl">
                  <a:srgbClr val="000000">
                    <a:alpha val="43137"/>
                  </a:srgbClr>
                </a:outerShdw>
              </a:effectLst>
            </a:endParaRPr>
          </a:p>
        </p:txBody>
      </p:sp>
      <p:sp>
        <p:nvSpPr>
          <p:cNvPr id="15" name="Content Placeholder 10">
            <a:extLst>
              <a:ext uri="{FF2B5EF4-FFF2-40B4-BE49-F238E27FC236}">
                <a16:creationId xmlns:a16="http://schemas.microsoft.com/office/drawing/2014/main" id="{41A5295B-E9CB-40B6-B1B9-991F496E6897}"/>
              </a:ext>
            </a:extLst>
          </p:cNvPr>
          <p:cNvSpPr txBox="1">
            <a:spLocks/>
          </p:cNvSpPr>
          <p:nvPr/>
        </p:nvSpPr>
        <p:spPr>
          <a:xfrm>
            <a:off x="9221932" y="2178991"/>
            <a:ext cx="2784983" cy="4745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ium</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ia</a:t>
            </a:r>
            <a:endParaRPr lang="en-US" sz="4400" b="1" dirty="0">
              <a:solidFill>
                <a:srgbClr val="990033"/>
              </a:solidFill>
              <a:effectLst>
                <a:outerShdw blurRad="38100" dist="38100" dir="2700000" algn="tl">
                  <a:srgbClr val="000000">
                    <a:alpha val="43137"/>
                  </a:srgbClr>
                </a:outerShdw>
              </a:effectLst>
            </a:endParaRPr>
          </a:p>
          <a:p>
            <a:pPr marL="0" indent="0">
              <a:buNone/>
            </a:pPr>
            <a:r>
              <a:rPr lang="en-US" sz="4400" b="1" dirty="0" err="1">
                <a:solidFill>
                  <a:schemeClr val="bg1"/>
                </a:solidFill>
                <a:effectLst>
                  <a:outerShdw blurRad="38100" dist="38100" dir="2700000" algn="tl">
                    <a:srgbClr val="000000">
                      <a:alpha val="43137"/>
                    </a:srgbClr>
                  </a:outerShdw>
                </a:effectLst>
              </a:rPr>
              <a:t>acr</a:t>
            </a:r>
            <a:r>
              <a:rPr lang="en-US" sz="4400" b="1" dirty="0">
                <a:solidFill>
                  <a:schemeClr val="bg1"/>
                </a:solidFill>
                <a:effectLst>
                  <a:outerShdw blurRad="38100" dist="38100" dir="2700000" algn="tl">
                    <a:srgbClr val="000000">
                      <a:alpha val="43137"/>
                    </a:srgbClr>
                  </a:outerShdw>
                </a:effectLst>
              </a:rPr>
              <a:t>   </a:t>
            </a:r>
            <a:r>
              <a:rPr lang="en-US" sz="4400" b="1" dirty="0" err="1">
                <a:solidFill>
                  <a:srgbClr val="990033"/>
                </a:solidFill>
                <a:effectLst>
                  <a:outerShdw blurRad="38100" dist="38100" dir="2700000" algn="tl">
                    <a:srgbClr val="000000">
                      <a:alpha val="43137"/>
                    </a:srgbClr>
                  </a:outerShdw>
                </a:effectLst>
              </a:rPr>
              <a:t>ibus</a:t>
            </a:r>
            <a:endParaRPr lang="en-US" sz="4400" b="1" dirty="0">
              <a:solidFill>
                <a:srgbClr val="990033"/>
              </a:solidFill>
              <a:effectLst>
                <a:outerShdw blurRad="38100" dist="38100" dir="2700000" algn="tl">
                  <a:srgbClr val="000000">
                    <a:alpha val="43137"/>
                  </a:srgbClr>
                </a:outerShdw>
              </a:effectLst>
            </a:endParaRPr>
          </a:p>
        </p:txBody>
      </p:sp>
      <p:sp>
        <p:nvSpPr>
          <p:cNvPr id="17" name="Content Placeholder 10">
            <a:extLst>
              <a:ext uri="{FF2B5EF4-FFF2-40B4-BE49-F238E27FC236}">
                <a16:creationId xmlns:a16="http://schemas.microsoft.com/office/drawing/2014/main" id="{870815CB-BD04-40B8-A992-693F9C229E94}"/>
              </a:ext>
            </a:extLst>
          </p:cNvPr>
          <p:cNvSpPr txBox="1">
            <a:spLocks/>
          </p:cNvSpPr>
          <p:nvPr/>
        </p:nvSpPr>
        <p:spPr>
          <a:xfrm>
            <a:off x="7055294" y="1584076"/>
            <a:ext cx="2621280" cy="73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chemeClr val="bg1"/>
                </a:solidFill>
                <a:effectLst>
                  <a:outerShdw blurRad="38100" dist="38100" dir="2700000" algn="tl">
                    <a:srgbClr val="000000">
                      <a:alpha val="43137"/>
                    </a:srgbClr>
                  </a:outerShdw>
                </a:effectLst>
              </a:rPr>
              <a:t> </a:t>
            </a:r>
            <a:r>
              <a:rPr lang="el-GR" b="1" dirty="0">
                <a:solidFill>
                  <a:srgbClr val="990033"/>
                </a:solidFill>
                <a:effectLst>
                  <a:outerShdw blurRad="38100" dist="38100" dir="2700000" algn="tl">
                    <a:srgbClr val="000000">
                      <a:alpha val="43137"/>
                    </a:srgbClr>
                  </a:outerShdw>
                </a:effectLst>
                <a:latin typeface="Baston" panose="00000500000000000000" pitchFamily="50" charset="-95"/>
              </a:rPr>
              <a:t>Ενικός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8" name="Content Placeholder 10">
            <a:extLst>
              <a:ext uri="{FF2B5EF4-FFF2-40B4-BE49-F238E27FC236}">
                <a16:creationId xmlns:a16="http://schemas.microsoft.com/office/drawing/2014/main" id="{7AB061A8-AD46-4FA9-ADEF-BAB8D6F25771}"/>
              </a:ext>
            </a:extLst>
          </p:cNvPr>
          <p:cNvSpPr txBox="1">
            <a:spLocks/>
          </p:cNvSpPr>
          <p:nvPr/>
        </p:nvSpPr>
        <p:spPr>
          <a:xfrm>
            <a:off x="9139322" y="1772987"/>
            <a:ext cx="3015517" cy="629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b="1" dirty="0">
                <a:solidFill>
                  <a:srgbClr val="990033"/>
                </a:solidFill>
                <a:effectLst>
                  <a:outerShdw blurRad="38100" dist="38100" dir="2700000" algn="tl">
                    <a:srgbClr val="000000">
                      <a:alpha val="43137"/>
                    </a:srgbClr>
                  </a:outerShdw>
                </a:effectLst>
                <a:latin typeface="Baston" panose="00000500000000000000" pitchFamily="50" charset="-95"/>
              </a:rPr>
              <a:t>Πληθυντικός</a:t>
            </a:r>
            <a:endParaRPr lang="en-US"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19" name="Content Placeholder 10">
            <a:extLst>
              <a:ext uri="{FF2B5EF4-FFF2-40B4-BE49-F238E27FC236}">
                <a16:creationId xmlns:a16="http://schemas.microsoft.com/office/drawing/2014/main" id="{71C2B56B-9A6B-4EBB-9AB8-E65E5C39BDA3}"/>
              </a:ext>
            </a:extLst>
          </p:cNvPr>
          <p:cNvSpPr txBox="1">
            <a:spLocks/>
          </p:cNvSpPr>
          <p:nvPr/>
        </p:nvSpPr>
        <p:spPr>
          <a:xfrm>
            <a:off x="1626034" y="1215357"/>
            <a:ext cx="5217218" cy="490368"/>
          </a:xfrm>
          <a:prstGeom prst="rect">
            <a:avLst/>
          </a:prstGeom>
          <a:solidFill>
            <a:srgbClr val="990033"/>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3200" b="1" dirty="0">
                <a:solidFill>
                  <a:srgbClr val="FFE9A3"/>
                </a:solidFill>
                <a:effectLst>
                  <a:outerShdw blurRad="38100" dist="38100" dir="2700000" algn="tl">
                    <a:srgbClr val="000000">
                      <a:alpha val="43137"/>
                    </a:srgbClr>
                  </a:outerShdw>
                </a:effectLst>
              </a:rPr>
              <a:t>ΑΡΣΕΝΙΚΟ + ΘΗΛΥΚΟ</a:t>
            </a:r>
            <a:endParaRPr lang="en-US" sz="3200" b="1" dirty="0">
              <a:solidFill>
                <a:srgbClr val="FFE9A3"/>
              </a:solidFill>
              <a:effectLst>
                <a:outerShdw blurRad="38100" dist="38100" dir="2700000" algn="tl">
                  <a:srgbClr val="000000">
                    <a:alpha val="43137"/>
                  </a:srgbClr>
                </a:outerShdw>
              </a:effectLst>
            </a:endParaRPr>
          </a:p>
        </p:txBody>
      </p:sp>
      <p:sp>
        <p:nvSpPr>
          <p:cNvPr id="20" name="Content Placeholder 10">
            <a:extLst>
              <a:ext uri="{FF2B5EF4-FFF2-40B4-BE49-F238E27FC236}">
                <a16:creationId xmlns:a16="http://schemas.microsoft.com/office/drawing/2014/main" id="{8C3DB471-9661-4128-805A-92EB13D98B8C}"/>
              </a:ext>
            </a:extLst>
          </p:cNvPr>
          <p:cNvSpPr txBox="1">
            <a:spLocks/>
          </p:cNvSpPr>
          <p:nvPr/>
        </p:nvSpPr>
        <p:spPr>
          <a:xfrm>
            <a:off x="7326032" y="1215357"/>
            <a:ext cx="4709652" cy="524527"/>
          </a:xfrm>
          <a:prstGeom prst="rect">
            <a:avLst/>
          </a:prstGeom>
          <a:solidFill>
            <a:srgbClr val="990033"/>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3200" b="1" dirty="0">
                <a:solidFill>
                  <a:srgbClr val="FFE9A3"/>
                </a:solidFill>
                <a:effectLst>
                  <a:outerShdw blurRad="38100" dist="38100" dir="2700000" algn="tl">
                    <a:srgbClr val="000000">
                      <a:alpha val="43137"/>
                    </a:srgbClr>
                  </a:outerShdw>
                </a:effectLst>
              </a:rPr>
              <a:t>ΟΥΔΕΤΕΡΟ</a:t>
            </a:r>
            <a:endParaRPr lang="en-US" sz="3200" b="1" dirty="0">
              <a:solidFill>
                <a:srgbClr val="FFE9A3"/>
              </a:solidFill>
              <a:effectLst>
                <a:outerShdw blurRad="38100" dist="38100" dir="2700000" algn="tl">
                  <a:srgbClr val="000000">
                    <a:alpha val="43137"/>
                  </a:srgbClr>
                </a:outerShdw>
              </a:effectLst>
              <a:latin typeface="Baston" panose="00000500000000000000" pitchFamily="50" charset="-95"/>
            </a:endParaRPr>
          </a:p>
        </p:txBody>
      </p:sp>
    </p:spTree>
    <p:extLst>
      <p:ext uri="{BB962C8B-B14F-4D97-AF65-F5344CB8AC3E}">
        <p14:creationId xmlns:p14="http://schemas.microsoft.com/office/powerpoint/2010/main" val="3323441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left)">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left)">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wipe(left)">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wipe(left)">
                                      <p:cBhvr>
                                        <p:cTn id="37" dur="500"/>
                                        <p:tgtEl>
                                          <p:spTgt spid="1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wipe(left)">
                                      <p:cBhvr>
                                        <p:cTn id="42" dur="500"/>
                                        <p:tgtEl>
                                          <p:spTgt spid="1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wipe(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wipe(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wipe(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wipe(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wipe(left)">
                                      <p:cBhvr>
                                        <p:cTn id="72" dur="500"/>
                                        <p:tgtEl>
                                          <p:spTgt spid="1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xEl>
                                              <p:pRg st="0" end="0"/>
                                            </p:txEl>
                                          </p:spTgt>
                                        </p:tgtEl>
                                        <p:attrNameLst>
                                          <p:attrName>style.visibility</p:attrName>
                                        </p:attrNameLst>
                                      </p:cBhvr>
                                      <p:to>
                                        <p:strVal val="visible"/>
                                      </p:to>
                                    </p:set>
                                    <p:animEffect transition="in" filter="wipe(left)">
                                      <p:cBhvr>
                                        <p:cTn id="82" dur="500"/>
                                        <p:tgtEl>
                                          <p:spTgt spid="1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xEl>
                                              <p:pRg st="1" end="1"/>
                                            </p:txEl>
                                          </p:spTgt>
                                        </p:tgtEl>
                                        <p:attrNameLst>
                                          <p:attrName>style.visibility</p:attrName>
                                        </p:attrNameLst>
                                      </p:cBhvr>
                                      <p:to>
                                        <p:strVal val="visible"/>
                                      </p:to>
                                    </p:set>
                                    <p:animEffect transition="in" filter="wipe(left)">
                                      <p:cBhvr>
                                        <p:cTn id="87" dur="500"/>
                                        <p:tgtEl>
                                          <p:spTgt spid="10">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
                                            <p:txEl>
                                              <p:pRg st="2" end="2"/>
                                            </p:txEl>
                                          </p:spTgt>
                                        </p:tgtEl>
                                        <p:attrNameLst>
                                          <p:attrName>style.visibility</p:attrName>
                                        </p:attrNameLst>
                                      </p:cBhvr>
                                      <p:to>
                                        <p:strVal val="visible"/>
                                      </p:to>
                                    </p:set>
                                    <p:animEffect transition="in" filter="wipe(left)">
                                      <p:cBhvr>
                                        <p:cTn id="92" dur="500"/>
                                        <p:tgtEl>
                                          <p:spTgt spid="10">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0">
                                            <p:txEl>
                                              <p:pRg st="3" end="3"/>
                                            </p:txEl>
                                          </p:spTgt>
                                        </p:tgtEl>
                                        <p:attrNameLst>
                                          <p:attrName>style.visibility</p:attrName>
                                        </p:attrNameLst>
                                      </p:cBhvr>
                                      <p:to>
                                        <p:strVal val="visible"/>
                                      </p:to>
                                    </p:set>
                                    <p:animEffect transition="in" filter="wipe(left)">
                                      <p:cBhvr>
                                        <p:cTn id="97" dur="500"/>
                                        <p:tgtEl>
                                          <p:spTgt spid="10">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
                                            <p:txEl>
                                              <p:pRg st="4" end="4"/>
                                            </p:txEl>
                                          </p:spTgt>
                                        </p:tgtEl>
                                        <p:attrNameLst>
                                          <p:attrName>style.visibility</p:attrName>
                                        </p:attrNameLst>
                                      </p:cBhvr>
                                      <p:to>
                                        <p:strVal val="visible"/>
                                      </p:to>
                                    </p:set>
                                    <p:animEffect transition="in" filter="wipe(left)">
                                      <p:cBhvr>
                                        <p:cTn id="102" dur="500"/>
                                        <p:tgtEl>
                                          <p:spTgt spid="10">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xEl>
                                              <p:pRg st="5" end="5"/>
                                            </p:txEl>
                                          </p:spTgt>
                                        </p:tgtEl>
                                        <p:attrNameLst>
                                          <p:attrName>style.visibility</p:attrName>
                                        </p:attrNameLst>
                                      </p:cBhvr>
                                      <p:to>
                                        <p:strVal val="visible"/>
                                      </p:to>
                                    </p:set>
                                    <p:animEffect transition="in" filter="wipe(left)">
                                      <p:cBhvr>
                                        <p:cTn id="107" dur="500"/>
                                        <p:tgtEl>
                                          <p:spTgt spid="10">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2">
                                            <p:txEl>
                                              <p:pRg st="0" end="0"/>
                                            </p:txEl>
                                          </p:spTgt>
                                        </p:tgtEl>
                                        <p:attrNameLst>
                                          <p:attrName>style.visibility</p:attrName>
                                        </p:attrNameLst>
                                      </p:cBhvr>
                                      <p:to>
                                        <p:strVal val="visible"/>
                                      </p:to>
                                    </p:set>
                                    <p:animEffect transition="in" filter="wipe(left)">
                                      <p:cBhvr>
                                        <p:cTn id="122" dur="500"/>
                                        <p:tgtEl>
                                          <p:spTgt spid="1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2">
                                            <p:txEl>
                                              <p:pRg st="1" end="1"/>
                                            </p:txEl>
                                          </p:spTgt>
                                        </p:tgtEl>
                                        <p:attrNameLst>
                                          <p:attrName>style.visibility</p:attrName>
                                        </p:attrNameLst>
                                      </p:cBhvr>
                                      <p:to>
                                        <p:strVal val="visible"/>
                                      </p:to>
                                    </p:set>
                                    <p:animEffect transition="in" filter="wipe(left)">
                                      <p:cBhvr>
                                        <p:cTn id="127" dur="500"/>
                                        <p:tgtEl>
                                          <p:spTgt spid="12">
                                            <p:txEl>
                                              <p:pRg st="1" end="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2">
                                            <p:txEl>
                                              <p:pRg st="2" end="2"/>
                                            </p:txEl>
                                          </p:spTgt>
                                        </p:tgtEl>
                                        <p:attrNameLst>
                                          <p:attrName>style.visibility</p:attrName>
                                        </p:attrNameLst>
                                      </p:cBhvr>
                                      <p:to>
                                        <p:strVal val="visible"/>
                                      </p:to>
                                    </p:set>
                                    <p:animEffect transition="in" filter="wipe(left)">
                                      <p:cBhvr>
                                        <p:cTn id="132" dur="500"/>
                                        <p:tgtEl>
                                          <p:spTgt spid="12">
                                            <p:txEl>
                                              <p:pRg st="2" end="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2">
                                            <p:txEl>
                                              <p:pRg st="3" end="3"/>
                                            </p:txEl>
                                          </p:spTgt>
                                        </p:tgtEl>
                                        <p:attrNameLst>
                                          <p:attrName>style.visibility</p:attrName>
                                        </p:attrNameLst>
                                      </p:cBhvr>
                                      <p:to>
                                        <p:strVal val="visible"/>
                                      </p:to>
                                    </p:set>
                                    <p:animEffect transition="in" filter="wipe(left)">
                                      <p:cBhvr>
                                        <p:cTn id="137" dur="500"/>
                                        <p:tgtEl>
                                          <p:spTgt spid="12">
                                            <p:txEl>
                                              <p:pRg st="3" end="3"/>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12">
                                            <p:txEl>
                                              <p:pRg st="4" end="4"/>
                                            </p:txEl>
                                          </p:spTgt>
                                        </p:tgtEl>
                                        <p:attrNameLst>
                                          <p:attrName>style.visibility</p:attrName>
                                        </p:attrNameLst>
                                      </p:cBhvr>
                                      <p:to>
                                        <p:strVal val="visible"/>
                                      </p:to>
                                    </p:set>
                                    <p:animEffect transition="in" filter="wipe(left)">
                                      <p:cBhvr>
                                        <p:cTn id="142" dur="500"/>
                                        <p:tgtEl>
                                          <p:spTgt spid="12">
                                            <p:txEl>
                                              <p:pRg st="4" end="4"/>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2">
                                            <p:txEl>
                                              <p:pRg st="5" end="5"/>
                                            </p:txEl>
                                          </p:spTgt>
                                        </p:tgtEl>
                                        <p:attrNameLst>
                                          <p:attrName>style.visibility</p:attrName>
                                        </p:attrNameLst>
                                      </p:cBhvr>
                                      <p:to>
                                        <p:strVal val="visible"/>
                                      </p:to>
                                    </p:set>
                                    <p:animEffect transition="in" filter="wipe(left)">
                                      <p:cBhvr>
                                        <p:cTn id="147" dur="500"/>
                                        <p:tgtEl>
                                          <p:spTgt spid="12">
                                            <p:txEl>
                                              <p:pRg st="5" end="5"/>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8"/>
                                        </p:tgtEl>
                                        <p:attrNameLst>
                                          <p:attrName>style.visibility</p:attrName>
                                        </p:attrNameLst>
                                      </p:cBhvr>
                                      <p:to>
                                        <p:strVal val="visible"/>
                                      </p:to>
                                    </p:set>
                                    <p:animEffect transition="in" filter="wipe(left)">
                                      <p:cBhvr>
                                        <p:cTn id="152" dur="500"/>
                                        <p:tgtEl>
                                          <p:spTgt spid="1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5">
                                            <p:txEl>
                                              <p:pRg st="0" end="0"/>
                                            </p:txEl>
                                          </p:spTgt>
                                        </p:tgtEl>
                                        <p:attrNameLst>
                                          <p:attrName>style.visibility</p:attrName>
                                        </p:attrNameLst>
                                      </p:cBhvr>
                                      <p:to>
                                        <p:strVal val="visible"/>
                                      </p:to>
                                    </p:set>
                                    <p:animEffect transition="in" filter="wipe(left)">
                                      <p:cBhvr>
                                        <p:cTn id="157" dur="500"/>
                                        <p:tgtEl>
                                          <p:spTgt spid="15">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5">
                                            <p:txEl>
                                              <p:pRg st="1" end="1"/>
                                            </p:txEl>
                                          </p:spTgt>
                                        </p:tgtEl>
                                        <p:attrNameLst>
                                          <p:attrName>style.visibility</p:attrName>
                                        </p:attrNameLst>
                                      </p:cBhvr>
                                      <p:to>
                                        <p:strVal val="visible"/>
                                      </p:to>
                                    </p:set>
                                    <p:animEffect transition="in" filter="wipe(left)">
                                      <p:cBhvr>
                                        <p:cTn id="162" dur="500"/>
                                        <p:tgtEl>
                                          <p:spTgt spid="15">
                                            <p:txEl>
                                              <p:pRg st="1" end="1"/>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5">
                                            <p:txEl>
                                              <p:pRg st="2" end="2"/>
                                            </p:txEl>
                                          </p:spTgt>
                                        </p:tgtEl>
                                        <p:attrNameLst>
                                          <p:attrName>style.visibility</p:attrName>
                                        </p:attrNameLst>
                                      </p:cBhvr>
                                      <p:to>
                                        <p:strVal val="visible"/>
                                      </p:to>
                                    </p:set>
                                    <p:animEffect transition="in" filter="wipe(left)">
                                      <p:cBhvr>
                                        <p:cTn id="167" dur="500"/>
                                        <p:tgtEl>
                                          <p:spTgt spid="15">
                                            <p:txEl>
                                              <p:pRg st="2" end="2"/>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15">
                                            <p:txEl>
                                              <p:pRg st="3" end="3"/>
                                            </p:txEl>
                                          </p:spTgt>
                                        </p:tgtEl>
                                        <p:attrNameLst>
                                          <p:attrName>style.visibility</p:attrName>
                                        </p:attrNameLst>
                                      </p:cBhvr>
                                      <p:to>
                                        <p:strVal val="visible"/>
                                      </p:to>
                                    </p:set>
                                    <p:animEffect transition="in" filter="wipe(left)">
                                      <p:cBhvr>
                                        <p:cTn id="172" dur="500"/>
                                        <p:tgtEl>
                                          <p:spTgt spid="15">
                                            <p:txEl>
                                              <p:pRg st="3" end="3"/>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15">
                                            <p:txEl>
                                              <p:pRg st="4" end="4"/>
                                            </p:txEl>
                                          </p:spTgt>
                                        </p:tgtEl>
                                        <p:attrNameLst>
                                          <p:attrName>style.visibility</p:attrName>
                                        </p:attrNameLst>
                                      </p:cBhvr>
                                      <p:to>
                                        <p:strVal val="visible"/>
                                      </p:to>
                                    </p:set>
                                    <p:animEffect transition="in" filter="wipe(left)">
                                      <p:cBhvr>
                                        <p:cTn id="177" dur="500"/>
                                        <p:tgtEl>
                                          <p:spTgt spid="15">
                                            <p:txEl>
                                              <p:pRg st="4" end="4"/>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15">
                                            <p:txEl>
                                              <p:pRg st="5" end="5"/>
                                            </p:txEl>
                                          </p:spTgt>
                                        </p:tgtEl>
                                        <p:attrNameLst>
                                          <p:attrName>style.visibility</p:attrName>
                                        </p:attrNameLst>
                                      </p:cBhvr>
                                      <p:to>
                                        <p:strVal val="visible"/>
                                      </p:to>
                                    </p:set>
                                    <p:animEffect transition="in" filter="wipe(left)">
                                      <p:cBhvr>
                                        <p:cTn id="18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p:bldP spid="14" grpId="0"/>
      <p:bldP spid="16" grpId="0" uiExpand="1" build="p"/>
      <p:bldP spid="10" grpId="0" build="p"/>
      <p:bldP spid="12" grpId="0" build="p"/>
      <p:bldP spid="15" grpId="0" build="p"/>
      <p:bldP spid="17" grpId="0"/>
      <p:bldP spid="18" grpId="0"/>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p:txBody>
          <a:bodyPr>
            <a:noAutofit/>
          </a:bodyPr>
          <a:lstStyle/>
          <a:p>
            <a:pPr algn="just"/>
            <a:endParaRPr lang="el-GR" sz="3200" i="0" dirty="0">
              <a:effectLst/>
              <a:latin typeface="Times New Roman" panose="02020603050405020304" pitchFamily="18" charset="0"/>
            </a:endParaRPr>
          </a:p>
          <a:p>
            <a:pPr algn="just"/>
            <a:endParaRPr lang="el-GR" sz="3200" i="0"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l="9692" r="9692"/>
          <a:stretch/>
        </p:blipFill>
        <p:spPr>
          <a:xfrm>
            <a:off x="0" y="1778454"/>
            <a:ext cx="5884409" cy="5125086"/>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5884409" y="681037"/>
            <a:ext cx="5967937" cy="5774192"/>
          </a:xfrm>
          <a:prstGeom prst="wedgeEllipseCallout">
            <a:avLst>
              <a:gd name="adj1" fmla="val -79187"/>
              <a:gd name="adj2" fmla="val -9799"/>
            </a:avLst>
          </a:prstGeom>
          <a:solidFill>
            <a:srgbClr val="FFB9FF"/>
          </a:solidFill>
          <a:ln>
            <a:noFill/>
          </a:ln>
          <a:effectLst>
            <a:outerShdw blurRad="254000" dist="292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00B0F0"/>
                </a:solidFill>
                <a:effectLst>
                  <a:outerShdw blurRad="38100" dist="38100" dir="2700000" algn="tl">
                    <a:srgbClr val="000000">
                      <a:alpha val="43137"/>
                    </a:srgbClr>
                  </a:outerShdw>
                </a:effectLst>
                <a:latin typeface="Baston" panose="00000500000000000000" pitchFamily="50" charset="-95"/>
              </a:rPr>
              <a:t>Πάμε στο μελλον;</a:t>
            </a:r>
            <a:endParaRPr lang="en-US" sz="3600" b="1" dirty="0">
              <a:solidFill>
                <a:srgbClr val="00B0F0"/>
              </a:solidFill>
              <a:effectLst>
                <a:outerShdw blurRad="38100" dist="38100" dir="2700000" algn="tl">
                  <a:srgbClr val="000000">
                    <a:alpha val="43137"/>
                  </a:srgbClr>
                </a:outerShdw>
              </a:effectLst>
              <a:latin typeface="Baston" panose="00000500000000000000" pitchFamily="50" charset="-95"/>
            </a:endParaRPr>
          </a:p>
          <a:p>
            <a:pPr algn="ctr"/>
            <a:endParaRPr lang="en-US" sz="3600" b="1" dirty="0">
              <a:solidFill>
                <a:srgbClr val="C00000"/>
              </a:solidFill>
            </a:endParaRPr>
          </a:p>
          <a:p>
            <a:pPr algn="ctr"/>
            <a:endParaRPr lang="el-GR" sz="3600" b="1" dirty="0">
              <a:solidFill>
                <a:srgbClr val="C00000"/>
              </a:solidFill>
            </a:endParaRPr>
          </a:p>
          <a:p>
            <a:pPr algn="ctr"/>
            <a:r>
              <a:rPr lang="en-US" sz="3600" b="1" dirty="0"/>
              <a:t> </a:t>
            </a:r>
          </a:p>
          <a:p>
            <a:pPr algn="ctr"/>
            <a:endParaRPr lang="en-US" sz="3600" b="1" dirty="0"/>
          </a:p>
          <a:p>
            <a:pPr algn="ctr"/>
            <a:r>
              <a:rPr lang="en-US" sz="3600" b="1" dirty="0"/>
              <a:t> </a:t>
            </a:r>
            <a:endParaRPr lang="el-GR" sz="3600" b="1" dirty="0"/>
          </a:p>
        </p:txBody>
      </p:sp>
      <p:pic>
        <p:nvPicPr>
          <p:cNvPr id="4" name="Picture 3">
            <a:extLst>
              <a:ext uri="{FF2B5EF4-FFF2-40B4-BE49-F238E27FC236}">
                <a16:creationId xmlns:a16="http://schemas.microsoft.com/office/drawing/2014/main" id="{8D3A6E0B-5721-4ED7-BA90-DBC405E3AC24}"/>
              </a:ext>
            </a:extLst>
          </p:cNvPr>
          <p:cNvPicPr>
            <a:picLocks noChangeAspect="1"/>
          </p:cNvPicPr>
          <p:nvPr/>
        </p:nvPicPr>
        <p:blipFill>
          <a:blip r:embed="rId3">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053371" y="2999788"/>
            <a:ext cx="1630012" cy="1304010"/>
          </a:xfrm>
          <a:prstGeom prst="rect">
            <a:avLst/>
          </a:prstGeom>
        </p:spPr>
      </p:pic>
      <p:sp>
        <p:nvSpPr>
          <p:cNvPr id="8" name="TextBox 7">
            <a:extLst>
              <a:ext uri="{FF2B5EF4-FFF2-40B4-BE49-F238E27FC236}">
                <a16:creationId xmlns:a16="http://schemas.microsoft.com/office/drawing/2014/main" id="{F6A9EA9B-AF4A-411F-9DA1-0531A48A59A9}"/>
              </a:ext>
            </a:extLst>
          </p:cNvPr>
          <p:cNvSpPr txBox="1"/>
          <p:nvPr/>
        </p:nvSpPr>
        <p:spPr>
          <a:xfrm>
            <a:off x="6974104" y="4378370"/>
            <a:ext cx="4135120" cy="1446550"/>
          </a:xfrm>
          <a:prstGeom prst="rect">
            <a:avLst/>
          </a:prstGeom>
          <a:noFill/>
        </p:spPr>
        <p:txBody>
          <a:bodyPr wrap="square" rtlCol="0">
            <a:spAutoFit/>
          </a:bodyPr>
          <a:lstStyle/>
          <a:p>
            <a:pPr algn="ctr"/>
            <a:r>
              <a:rPr lang="el-GR" sz="4400" b="1" dirty="0">
                <a:solidFill>
                  <a:srgbClr val="00B0F0"/>
                </a:solidFill>
                <a:effectLst>
                  <a:outerShdw blurRad="38100" dist="38100" dir="2700000" algn="tl">
                    <a:srgbClr val="000000">
                      <a:alpha val="43137"/>
                    </a:srgbClr>
                  </a:outerShdw>
                </a:effectLst>
              </a:rPr>
              <a:t>Χρόνος: </a:t>
            </a:r>
          </a:p>
          <a:p>
            <a:pPr algn="ctr"/>
            <a:r>
              <a:rPr lang="el-GR" sz="4400" b="1" dirty="0">
                <a:solidFill>
                  <a:srgbClr val="00B0F0"/>
                </a:solidFill>
                <a:effectLst>
                  <a:outerShdw blurRad="38100" dist="38100" dir="2700000" algn="tl">
                    <a:srgbClr val="000000">
                      <a:alpha val="43137"/>
                    </a:srgbClr>
                  </a:outerShdw>
                </a:effectLst>
              </a:rPr>
              <a:t>ΜΕΛΛΟΝΤΑΣ</a:t>
            </a:r>
            <a:endParaRPr lang="el-GR" sz="4400" dirty="0">
              <a:solidFill>
                <a:srgbClr val="00B0F0"/>
              </a:solidFill>
            </a:endParaRPr>
          </a:p>
        </p:txBody>
      </p:sp>
    </p:spTree>
    <p:extLst>
      <p:ext uri="{BB962C8B-B14F-4D97-AF65-F5344CB8AC3E}">
        <p14:creationId xmlns:p14="http://schemas.microsoft.com/office/powerpoint/2010/main" val="11984912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907707" y="-3930964"/>
            <a:ext cx="6757586" cy="14619514"/>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3565367" y="1601770"/>
            <a:ext cx="3467100" cy="4351338"/>
          </a:xfrm>
        </p:spPr>
        <p:txBody>
          <a:bodyPr>
            <a:noAutofit/>
          </a:bodyPr>
          <a:lstStyle/>
          <a:p>
            <a:pPr marL="0" indent="0">
              <a:buNone/>
            </a:pPr>
            <a:r>
              <a:rPr lang="en-US" sz="4800" b="1" dirty="0">
                <a:solidFill>
                  <a:schemeClr val="bg1"/>
                </a:solidFill>
                <a:effectLst>
                  <a:outerShdw blurRad="38100" dist="38100" dir="2700000" algn="tl">
                    <a:srgbClr val="000000">
                      <a:alpha val="43137"/>
                    </a:srgbClr>
                  </a:outerShdw>
                </a:effectLst>
              </a:rPr>
              <a:t>ama </a:t>
            </a:r>
            <a:r>
              <a:rPr lang="en-US" sz="4800" b="1" dirty="0" err="1">
                <a:solidFill>
                  <a:schemeClr val="accent1">
                    <a:lumMod val="50000"/>
                  </a:schemeClr>
                </a:solidFill>
                <a:effectLst>
                  <a:outerShdw blurRad="38100" dist="38100" dir="2700000" algn="tl">
                    <a:srgbClr val="000000">
                      <a:alpha val="43137"/>
                    </a:srgbClr>
                  </a:outerShdw>
                </a:effectLst>
              </a:rPr>
              <a:t>bo</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ama </a:t>
            </a:r>
            <a:r>
              <a:rPr lang="en-US" sz="4800" b="1" dirty="0">
                <a:solidFill>
                  <a:schemeClr val="accent1">
                    <a:lumMod val="50000"/>
                  </a:schemeClr>
                </a:solidFill>
                <a:effectLst>
                  <a:outerShdw blurRad="38100" dist="38100" dir="2700000" algn="tl">
                    <a:srgbClr val="000000">
                      <a:alpha val="43137"/>
                    </a:srgbClr>
                  </a:outerShdw>
                </a:effectLst>
              </a:rPr>
              <a:t>bis</a:t>
            </a:r>
          </a:p>
          <a:p>
            <a:pPr marL="0" indent="0">
              <a:buNone/>
            </a:pPr>
            <a:r>
              <a:rPr lang="en-US" sz="4800" b="1" dirty="0">
                <a:solidFill>
                  <a:schemeClr val="bg1"/>
                </a:solidFill>
                <a:effectLst>
                  <a:outerShdw blurRad="38100" dist="38100" dir="2700000" algn="tl">
                    <a:srgbClr val="000000">
                      <a:alpha val="43137"/>
                    </a:srgbClr>
                  </a:outerShdw>
                </a:effectLst>
              </a:rPr>
              <a:t>ama </a:t>
            </a:r>
            <a:r>
              <a:rPr lang="en-US" sz="4800" b="1" dirty="0">
                <a:solidFill>
                  <a:schemeClr val="accent1">
                    <a:lumMod val="50000"/>
                  </a:schemeClr>
                </a:solidFill>
                <a:effectLst>
                  <a:outerShdw blurRad="38100" dist="38100" dir="2700000" algn="tl">
                    <a:srgbClr val="000000">
                      <a:alpha val="43137"/>
                    </a:srgbClr>
                  </a:outerShdw>
                </a:effectLst>
              </a:rPr>
              <a:t>bit</a:t>
            </a:r>
          </a:p>
          <a:p>
            <a:pPr marL="0" indent="0">
              <a:buNone/>
            </a:pPr>
            <a:r>
              <a:rPr lang="en-US" sz="4800" b="1" dirty="0">
                <a:solidFill>
                  <a:schemeClr val="bg1"/>
                </a:solidFill>
                <a:effectLst>
                  <a:outerShdw blurRad="38100" dist="38100" dir="2700000" algn="tl">
                    <a:srgbClr val="000000">
                      <a:alpha val="43137"/>
                    </a:srgbClr>
                  </a:outerShdw>
                </a:effectLst>
              </a:rPr>
              <a:t>ama </a:t>
            </a:r>
            <a:r>
              <a:rPr lang="en-US" sz="4800" b="1" dirty="0" err="1">
                <a:solidFill>
                  <a:schemeClr val="accent1">
                    <a:lumMod val="50000"/>
                  </a:schemeClr>
                </a:solidFill>
                <a:effectLst>
                  <a:outerShdw blurRad="38100" dist="38100" dir="2700000" algn="tl">
                    <a:srgbClr val="000000">
                      <a:alpha val="43137"/>
                    </a:srgbClr>
                  </a:outerShdw>
                </a:effectLst>
              </a:rPr>
              <a:t>bimus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ama </a:t>
            </a:r>
            <a:r>
              <a:rPr lang="en-US" sz="4800" b="1" dirty="0" err="1">
                <a:solidFill>
                  <a:schemeClr val="accent1">
                    <a:lumMod val="50000"/>
                  </a:schemeClr>
                </a:solidFill>
                <a:effectLst>
                  <a:outerShdw blurRad="38100" dist="38100" dir="2700000" algn="tl">
                    <a:srgbClr val="000000">
                      <a:alpha val="43137"/>
                    </a:srgbClr>
                  </a:outerShdw>
                </a:effectLst>
              </a:rPr>
              <a:t>bitis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ama </a:t>
            </a:r>
            <a:r>
              <a:rPr lang="en-US" sz="4800" b="1" dirty="0">
                <a:solidFill>
                  <a:schemeClr val="accent1">
                    <a:lumMod val="50000"/>
                  </a:schemeClr>
                </a:solidFill>
                <a:effectLst>
                  <a:outerShdw blurRad="38100" dist="38100" dir="2700000" algn="tl">
                    <a:srgbClr val="000000">
                      <a:alpha val="43137"/>
                    </a:srgbClr>
                  </a:outerShdw>
                </a:effectLst>
              </a:rPr>
              <a:t>bunt</a:t>
            </a: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2536372" y="565897"/>
            <a:ext cx="7450184" cy="728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990033"/>
                </a:solidFill>
                <a:effectLst>
                  <a:outerShdw blurRad="38100" dist="38100" dir="2700000" algn="tl">
                    <a:srgbClr val="000000">
                      <a:alpha val="43137"/>
                    </a:srgbClr>
                  </a:outerShdw>
                </a:effectLst>
              </a:rPr>
              <a:t> </a:t>
            </a:r>
            <a:r>
              <a:rPr lang="el-GR" sz="4800" dirty="0">
                <a:solidFill>
                  <a:schemeClr val="bg1"/>
                </a:solidFill>
                <a:effectLst>
                  <a:outerShdw blurRad="38100" dist="38100" dir="2700000" algn="tl">
                    <a:srgbClr val="000000">
                      <a:alpha val="43137"/>
                    </a:srgbClr>
                  </a:outerShdw>
                </a:effectLst>
              </a:rPr>
              <a:t>Ρήμα</a:t>
            </a:r>
            <a:r>
              <a:rPr lang="el-GR" sz="4800" b="1" dirty="0">
                <a:solidFill>
                  <a:schemeClr val="accent1">
                    <a:lumMod val="50000"/>
                  </a:schemeClr>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amo</a:t>
            </a:r>
            <a:r>
              <a:rPr lang="en-US" sz="4800" b="1" dirty="0">
                <a:solidFill>
                  <a:schemeClr val="accent1">
                    <a:lumMod val="50000"/>
                  </a:schemeClr>
                </a:solidFill>
                <a:effectLst>
                  <a:outerShdw blurRad="38100" dist="38100" dir="2700000" algn="tl">
                    <a:srgbClr val="000000">
                      <a:alpha val="43137"/>
                    </a:srgbClr>
                  </a:outerShdw>
                </a:effectLst>
              </a:rPr>
              <a:t> </a:t>
            </a:r>
            <a:r>
              <a:rPr lang="el-GR" sz="4800" dirty="0">
                <a:solidFill>
                  <a:schemeClr val="bg1"/>
                </a:solidFill>
              </a:rPr>
              <a:t>=</a:t>
            </a:r>
            <a:r>
              <a:rPr lang="el-GR" sz="4800" b="1" dirty="0">
                <a:solidFill>
                  <a:schemeClr val="accent1">
                    <a:lumMod val="50000"/>
                  </a:schemeClr>
                </a:solidFill>
                <a:effectLst>
                  <a:outerShdw blurRad="38100" dist="38100" dir="2700000" algn="tl">
                    <a:srgbClr val="000000">
                      <a:alpha val="43137"/>
                    </a:srgbClr>
                  </a:outerShdw>
                </a:effectLst>
              </a:rPr>
              <a:t> αγαπώ</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8" name="Content Placeholder 10">
            <a:extLst>
              <a:ext uri="{FF2B5EF4-FFF2-40B4-BE49-F238E27FC236}">
                <a16:creationId xmlns:a16="http://schemas.microsoft.com/office/drawing/2014/main" id="{2837A71C-183C-4CFC-84BD-AA7369D74D4B}"/>
              </a:ext>
            </a:extLst>
          </p:cNvPr>
          <p:cNvSpPr txBox="1">
            <a:spLocks/>
          </p:cNvSpPr>
          <p:nvPr/>
        </p:nvSpPr>
        <p:spPr>
          <a:xfrm>
            <a:off x="1473746" y="1542995"/>
            <a:ext cx="262128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422A00"/>
                </a:solidFill>
                <a:effectLst>
                  <a:outerShdw blurRad="38100" dist="38100" dir="2700000" algn="tl">
                    <a:srgbClr val="000000">
                      <a:alpha val="43137"/>
                    </a:srgbClr>
                  </a:outerShdw>
                </a:effectLst>
              </a:rPr>
              <a:t>ego</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tu</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a:solidFill>
                  <a:srgbClr val="422A00"/>
                </a:solidFill>
                <a:effectLst>
                  <a:outerShdw blurRad="38100" dist="38100" dir="2700000" algn="tl">
                    <a:srgbClr val="000000">
                      <a:alpha val="43137"/>
                    </a:srgbClr>
                  </a:outerShdw>
                </a:effectLst>
              </a:rPr>
              <a:t>Ille - a</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nos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vos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Illi</a:t>
            </a:r>
            <a:r>
              <a:rPr lang="en-US" sz="4800" dirty="0">
                <a:solidFill>
                  <a:srgbClr val="422A00"/>
                </a:solidFill>
                <a:effectLst>
                  <a:outerShdw blurRad="38100" dist="38100" dir="2700000" algn="tl">
                    <a:srgbClr val="000000">
                      <a:alpha val="43137"/>
                    </a:srgbClr>
                  </a:outerShdw>
                </a:effectLst>
              </a:rPr>
              <a:t> - ae</a:t>
            </a:r>
          </a:p>
        </p:txBody>
      </p:sp>
      <p:pic>
        <p:nvPicPr>
          <p:cNvPr id="1026" name="Picture 2" descr="Love - WorldAuthors.Org">
            <a:extLst>
              <a:ext uri="{FF2B5EF4-FFF2-40B4-BE49-F238E27FC236}">
                <a16:creationId xmlns:a16="http://schemas.microsoft.com/office/drawing/2014/main" id="{688A8E28-2025-474E-8062-455D22700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823" y="3951178"/>
            <a:ext cx="3566501" cy="199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What is love? (2) What is love? (2) - Vanguard News">
            <a:extLst>
              <a:ext uri="{FF2B5EF4-FFF2-40B4-BE49-F238E27FC236}">
                <a16:creationId xmlns:a16="http://schemas.microsoft.com/office/drawing/2014/main" id="{A7A29B0C-B20B-4843-96A3-BCD5A99C4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747" y="1443600"/>
            <a:ext cx="2770505" cy="2275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330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left)">
                                      <p:cBhvr>
                                        <p:cTn id="12" dur="500"/>
                                        <p:tgtEl>
                                          <p:spTgt spid="1030"/>
                                        </p:tgtEl>
                                      </p:cBhvr>
                                    </p:animEffect>
                                  </p:childTnLst>
                                </p:cTn>
                              </p:par>
                              <p:par>
                                <p:cTn id="13" presetID="22" presetClass="entr" presetSubtype="8"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left)">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left)">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left)">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left)">
                                      <p:cBhvr>
                                        <p:cTn id="45" dur="500"/>
                                        <p:tgtEl>
                                          <p:spTgt spid="8">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wipe(left)">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left)">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xEl>
                                              <p:pRg st="2" end="2"/>
                                            </p:txEl>
                                          </p:spTgt>
                                        </p:tgtEl>
                                        <p:attrNameLst>
                                          <p:attrName>style.visibility</p:attrName>
                                        </p:attrNameLst>
                                      </p:cBhvr>
                                      <p:to>
                                        <p:strVal val="visible"/>
                                      </p:to>
                                    </p:set>
                                    <p:animEffect transition="in" filter="wipe(left)">
                                      <p:cBhvr>
                                        <p:cTn id="60" dur="500"/>
                                        <p:tgtEl>
                                          <p:spTgt spid="11">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xEl>
                                              <p:pRg st="3" end="3"/>
                                            </p:txEl>
                                          </p:spTgt>
                                        </p:tgtEl>
                                        <p:attrNameLst>
                                          <p:attrName>style.visibility</p:attrName>
                                        </p:attrNameLst>
                                      </p:cBhvr>
                                      <p:to>
                                        <p:strVal val="visible"/>
                                      </p:to>
                                    </p:set>
                                    <p:animEffect transition="in" filter="wipe(left)">
                                      <p:cBhvr>
                                        <p:cTn id="65" dur="500"/>
                                        <p:tgtEl>
                                          <p:spTgt spid="11">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1">
                                            <p:txEl>
                                              <p:pRg st="4" end="4"/>
                                            </p:txEl>
                                          </p:spTgt>
                                        </p:tgtEl>
                                        <p:attrNameLst>
                                          <p:attrName>style.visibility</p:attrName>
                                        </p:attrNameLst>
                                      </p:cBhvr>
                                      <p:to>
                                        <p:strVal val="visible"/>
                                      </p:to>
                                    </p:set>
                                    <p:animEffect transition="in" filter="wipe(left)">
                                      <p:cBhvr>
                                        <p:cTn id="70" dur="500"/>
                                        <p:tgtEl>
                                          <p:spTgt spid="11">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
                                            <p:txEl>
                                              <p:pRg st="5" end="5"/>
                                            </p:txEl>
                                          </p:spTgt>
                                        </p:tgtEl>
                                        <p:attrNameLst>
                                          <p:attrName>style.visibility</p:attrName>
                                        </p:attrNameLst>
                                      </p:cBhvr>
                                      <p:to>
                                        <p:strVal val="visible"/>
                                      </p:to>
                                    </p:set>
                                    <p:animEffect transition="in" filter="wipe(left)">
                                      <p:cBhvr>
                                        <p:cTn id="7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3070996" y="-4083366"/>
            <a:ext cx="6757586" cy="14924318"/>
          </a:xfrm>
          <a:prstGeom prst="rect">
            <a:avLst/>
          </a:prstGeom>
        </p:spPr>
      </p:pic>
      <p:sp>
        <p:nvSpPr>
          <p:cNvPr id="5" name="Rectangle 1">
            <a:extLst>
              <a:ext uri="{FF2B5EF4-FFF2-40B4-BE49-F238E27FC236}">
                <a16:creationId xmlns:a16="http://schemas.microsoft.com/office/drawing/2014/main" id="{0C8D4900-367E-42FC-ACB2-C9B2E45B5D9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6AA8CFAF-4DBF-4243-989E-9F8FB6157854}"/>
              </a:ext>
            </a:extLst>
          </p:cNvPr>
          <p:cNvSpPr>
            <a:spLocks noGrp="1"/>
          </p:cNvSpPr>
          <p:nvPr>
            <p:ph idx="1"/>
          </p:nvPr>
        </p:nvSpPr>
        <p:spPr>
          <a:xfrm>
            <a:off x="3565367" y="1601770"/>
            <a:ext cx="3467100" cy="4351338"/>
          </a:xfrm>
        </p:spPr>
        <p:txBody>
          <a:bodyPr>
            <a:noAutofit/>
          </a:bodyPr>
          <a:lstStyle/>
          <a:p>
            <a:pPr marL="0" indent="0">
              <a:buNone/>
            </a:pPr>
            <a:r>
              <a:rPr lang="en-US" sz="4800" b="1" dirty="0">
                <a:solidFill>
                  <a:schemeClr val="bg1"/>
                </a:solidFill>
                <a:effectLst>
                  <a:outerShdw blurRad="38100" dist="38100" dir="2700000" algn="tl">
                    <a:srgbClr val="000000">
                      <a:alpha val="43137"/>
                    </a:srgbClr>
                  </a:outerShdw>
                </a:effectLst>
              </a:rPr>
              <a:t>dele </a:t>
            </a:r>
            <a:r>
              <a:rPr lang="en-US" sz="4800" b="1" dirty="0" err="1">
                <a:solidFill>
                  <a:schemeClr val="accent1">
                    <a:lumMod val="50000"/>
                  </a:schemeClr>
                </a:solidFill>
                <a:effectLst>
                  <a:outerShdw blurRad="38100" dist="38100" dir="2700000" algn="tl">
                    <a:srgbClr val="000000">
                      <a:alpha val="43137"/>
                    </a:srgbClr>
                  </a:outerShdw>
                </a:effectLst>
              </a:rPr>
              <a:t>bo</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dele </a:t>
            </a:r>
            <a:r>
              <a:rPr lang="en-US" sz="4800" b="1" dirty="0">
                <a:solidFill>
                  <a:schemeClr val="accent1">
                    <a:lumMod val="50000"/>
                  </a:schemeClr>
                </a:solidFill>
                <a:effectLst>
                  <a:outerShdw blurRad="38100" dist="38100" dir="2700000" algn="tl">
                    <a:srgbClr val="000000">
                      <a:alpha val="43137"/>
                    </a:srgbClr>
                  </a:outerShdw>
                </a:effectLst>
              </a:rPr>
              <a:t>bis</a:t>
            </a:r>
          </a:p>
          <a:p>
            <a:pPr marL="0" indent="0">
              <a:buNone/>
            </a:pPr>
            <a:r>
              <a:rPr lang="en-US" sz="4800" b="1" dirty="0">
                <a:solidFill>
                  <a:schemeClr val="bg1"/>
                </a:solidFill>
                <a:effectLst>
                  <a:outerShdw blurRad="38100" dist="38100" dir="2700000" algn="tl">
                    <a:srgbClr val="000000">
                      <a:alpha val="43137"/>
                    </a:srgbClr>
                  </a:outerShdw>
                </a:effectLst>
              </a:rPr>
              <a:t>dele </a:t>
            </a:r>
            <a:r>
              <a:rPr lang="en-US" sz="4800" b="1" dirty="0">
                <a:solidFill>
                  <a:schemeClr val="accent1">
                    <a:lumMod val="50000"/>
                  </a:schemeClr>
                </a:solidFill>
                <a:effectLst>
                  <a:outerShdw blurRad="38100" dist="38100" dir="2700000" algn="tl">
                    <a:srgbClr val="000000">
                      <a:alpha val="43137"/>
                    </a:srgbClr>
                  </a:outerShdw>
                </a:effectLst>
              </a:rPr>
              <a:t>bit</a:t>
            </a:r>
          </a:p>
          <a:p>
            <a:pPr marL="0" indent="0">
              <a:buNone/>
            </a:pPr>
            <a:r>
              <a:rPr lang="en-US" sz="4800" b="1" dirty="0">
                <a:solidFill>
                  <a:schemeClr val="bg1"/>
                </a:solidFill>
                <a:effectLst>
                  <a:outerShdw blurRad="38100" dist="38100" dir="2700000" algn="tl">
                    <a:srgbClr val="000000">
                      <a:alpha val="43137"/>
                    </a:srgbClr>
                  </a:outerShdw>
                </a:effectLst>
              </a:rPr>
              <a:t>dele </a:t>
            </a:r>
            <a:r>
              <a:rPr lang="en-US" sz="4800" b="1" dirty="0" err="1">
                <a:solidFill>
                  <a:schemeClr val="accent1">
                    <a:lumMod val="50000"/>
                  </a:schemeClr>
                </a:solidFill>
                <a:effectLst>
                  <a:outerShdw blurRad="38100" dist="38100" dir="2700000" algn="tl">
                    <a:srgbClr val="000000">
                      <a:alpha val="43137"/>
                    </a:srgbClr>
                  </a:outerShdw>
                </a:effectLst>
              </a:rPr>
              <a:t>bimus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dele </a:t>
            </a:r>
            <a:r>
              <a:rPr lang="en-US" sz="4800" b="1" dirty="0" err="1">
                <a:solidFill>
                  <a:schemeClr val="accent1">
                    <a:lumMod val="50000"/>
                  </a:schemeClr>
                </a:solidFill>
                <a:effectLst>
                  <a:outerShdw blurRad="38100" dist="38100" dir="2700000" algn="tl">
                    <a:srgbClr val="000000">
                      <a:alpha val="43137"/>
                    </a:srgbClr>
                  </a:outerShdw>
                </a:effectLst>
              </a:rPr>
              <a:t>bitis</a:t>
            </a:r>
            <a:endParaRPr lang="en-US" sz="4800" b="1" dirty="0">
              <a:solidFill>
                <a:schemeClr val="accent1">
                  <a:lumMod val="50000"/>
                </a:schemeClr>
              </a:solidFill>
              <a:effectLst>
                <a:outerShdw blurRad="38100" dist="38100" dir="2700000" algn="tl">
                  <a:srgbClr val="000000">
                    <a:alpha val="43137"/>
                  </a:srgbClr>
                </a:outerShdw>
              </a:effectLst>
            </a:endParaRPr>
          </a:p>
          <a:p>
            <a:pPr marL="0" indent="0">
              <a:buNone/>
            </a:pPr>
            <a:r>
              <a:rPr lang="en-US" sz="4800" b="1" dirty="0">
                <a:solidFill>
                  <a:schemeClr val="bg1"/>
                </a:solidFill>
                <a:effectLst>
                  <a:outerShdw blurRad="38100" dist="38100" dir="2700000" algn="tl">
                    <a:srgbClr val="000000">
                      <a:alpha val="43137"/>
                    </a:srgbClr>
                  </a:outerShdw>
                </a:effectLst>
              </a:rPr>
              <a:t>dele </a:t>
            </a:r>
            <a:r>
              <a:rPr lang="en-US" sz="4800" b="1" dirty="0">
                <a:solidFill>
                  <a:schemeClr val="accent1">
                    <a:lumMod val="50000"/>
                  </a:schemeClr>
                </a:solidFill>
                <a:effectLst>
                  <a:outerShdw blurRad="38100" dist="38100" dir="2700000" algn="tl">
                    <a:srgbClr val="000000">
                      <a:alpha val="43137"/>
                    </a:srgbClr>
                  </a:outerShdw>
                </a:effectLst>
              </a:rPr>
              <a:t>bunt</a:t>
            </a:r>
          </a:p>
        </p:txBody>
      </p:sp>
      <p:sp>
        <p:nvSpPr>
          <p:cNvPr id="13" name="Content Placeholder 10">
            <a:extLst>
              <a:ext uri="{FF2B5EF4-FFF2-40B4-BE49-F238E27FC236}">
                <a16:creationId xmlns:a16="http://schemas.microsoft.com/office/drawing/2014/main" id="{4373963D-FDA2-47A0-AC25-E43E30009956}"/>
              </a:ext>
            </a:extLst>
          </p:cNvPr>
          <p:cNvSpPr txBox="1">
            <a:spLocks/>
          </p:cNvSpPr>
          <p:nvPr/>
        </p:nvSpPr>
        <p:spPr>
          <a:xfrm>
            <a:off x="2536372" y="565897"/>
            <a:ext cx="7450184" cy="728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990033"/>
                </a:solidFill>
                <a:effectLst>
                  <a:outerShdw blurRad="38100" dist="38100" dir="2700000" algn="tl">
                    <a:srgbClr val="000000">
                      <a:alpha val="43137"/>
                    </a:srgbClr>
                  </a:outerShdw>
                </a:effectLst>
              </a:rPr>
              <a:t> </a:t>
            </a:r>
            <a:r>
              <a:rPr lang="el-GR" sz="4800" dirty="0">
                <a:solidFill>
                  <a:schemeClr val="bg1"/>
                </a:solidFill>
                <a:effectLst>
                  <a:outerShdw blurRad="38100" dist="38100" dir="2700000" algn="tl">
                    <a:srgbClr val="000000">
                      <a:alpha val="43137"/>
                    </a:srgbClr>
                  </a:outerShdw>
                </a:effectLst>
              </a:rPr>
              <a:t>Ρήμα</a:t>
            </a:r>
            <a:r>
              <a:rPr lang="el-GR" sz="4800" b="1" dirty="0">
                <a:solidFill>
                  <a:schemeClr val="accent1">
                    <a:lumMod val="50000"/>
                  </a:schemeClr>
                </a:solidFill>
                <a:effectLst>
                  <a:outerShdw blurRad="38100" dist="38100" dir="2700000" algn="tl">
                    <a:srgbClr val="000000">
                      <a:alpha val="43137"/>
                    </a:srgbClr>
                  </a:outerShdw>
                </a:effectLst>
              </a:rPr>
              <a:t> </a:t>
            </a:r>
            <a:r>
              <a:rPr lang="en-US" sz="4800" b="1" dirty="0" err="1">
                <a:solidFill>
                  <a:schemeClr val="accent1">
                    <a:lumMod val="50000"/>
                  </a:schemeClr>
                </a:solidFill>
                <a:effectLst>
                  <a:outerShdw blurRad="38100" dist="38100" dir="2700000" algn="tl">
                    <a:srgbClr val="000000">
                      <a:alpha val="43137"/>
                    </a:srgbClr>
                  </a:outerShdw>
                </a:effectLst>
              </a:rPr>
              <a:t>deleo</a:t>
            </a:r>
            <a:r>
              <a:rPr lang="en-US" sz="4800" b="1" dirty="0">
                <a:solidFill>
                  <a:schemeClr val="accent1">
                    <a:lumMod val="50000"/>
                  </a:schemeClr>
                </a:solidFill>
                <a:effectLst>
                  <a:outerShdw blurRad="38100" dist="38100" dir="2700000" algn="tl">
                    <a:srgbClr val="000000">
                      <a:alpha val="43137"/>
                    </a:srgbClr>
                  </a:outerShdw>
                </a:effectLst>
              </a:rPr>
              <a:t> </a:t>
            </a:r>
            <a:r>
              <a:rPr lang="el-GR" sz="4800" dirty="0">
                <a:solidFill>
                  <a:schemeClr val="bg1"/>
                </a:solidFill>
              </a:rPr>
              <a:t>=</a:t>
            </a:r>
            <a:r>
              <a:rPr lang="el-GR" sz="4800" b="1" dirty="0">
                <a:solidFill>
                  <a:schemeClr val="accent1">
                    <a:lumMod val="50000"/>
                  </a:schemeClr>
                </a:solidFill>
                <a:effectLst>
                  <a:outerShdw blurRad="38100" dist="38100" dir="2700000" algn="tl">
                    <a:srgbClr val="000000">
                      <a:alpha val="43137"/>
                    </a:srgbClr>
                  </a:outerShdw>
                </a:effectLst>
              </a:rPr>
              <a:t> καταστρέφω</a:t>
            </a:r>
            <a:endParaRPr lang="en-US" sz="4800" b="1" dirty="0">
              <a:solidFill>
                <a:schemeClr val="accent1">
                  <a:lumMod val="50000"/>
                </a:schemeClr>
              </a:solidFill>
              <a:effectLst>
                <a:outerShdw blurRad="38100" dist="38100" dir="2700000" algn="tl">
                  <a:srgbClr val="000000">
                    <a:alpha val="43137"/>
                  </a:srgbClr>
                </a:outerShdw>
              </a:effectLst>
            </a:endParaRPr>
          </a:p>
        </p:txBody>
      </p:sp>
      <p:sp>
        <p:nvSpPr>
          <p:cNvPr id="8" name="Content Placeholder 10">
            <a:extLst>
              <a:ext uri="{FF2B5EF4-FFF2-40B4-BE49-F238E27FC236}">
                <a16:creationId xmlns:a16="http://schemas.microsoft.com/office/drawing/2014/main" id="{2837A71C-183C-4CFC-84BD-AA7369D74D4B}"/>
              </a:ext>
            </a:extLst>
          </p:cNvPr>
          <p:cNvSpPr txBox="1">
            <a:spLocks/>
          </p:cNvSpPr>
          <p:nvPr/>
        </p:nvSpPr>
        <p:spPr>
          <a:xfrm>
            <a:off x="1473746" y="1542995"/>
            <a:ext cx="262128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422A00"/>
                </a:solidFill>
                <a:effectLst>
                  <a:outerShdw blurRad="38100" dist="38100" dir="2700000" algn="tl">
                    <a:srgbClr val="000000">
                      <a:alpha val="43137"/>
                    </a:srgbClr>
                  </a:outerShdw>
                </a:effectLst>
              </a:rPr>
              <a:t>ego</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tu</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a:solidFill>
                  <a:srgbClr val="422A00"/>
                </a:solidFill>
                <a:effectLst>
                  <a:outerShdw blurRad="38100" dist="38100" dir="2700000" algn="tl">
                    <a:srgbClr val="000000">
                      <a:alpha val="43137"/>
                    </a:srgbClr>
                  </a:outerShdw>
                </a:effectLst>
              </a:rPr>
              <a:t>Ille - a</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nos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vos</a:t>
            </a:r>
            <a:endParaRPr lang="el-GR" sz="4800" dirty="0">
              <a:solidFill>
                <a:srgbClr val="422A00"/>
              </a:solidFill>
              <a:effectLst>
                <a:outerShdw blurRad="38100" dist="38100" dir="2700000" algn="tl">
                  <a:srgbClr val="000000">
                    <a:alpha val="43137"/>
                  </a:srgbClr>
                </a:outerShdw>
              </a:effectLst>
            </a:endParaRPr>
          </a:p>
          <a:p>
            <a:pPr marL="0" indent="0">
              <a:buNone/>
            </a:pPr>
            <a:r>
              <a:rPr lang="en-US" sz="4800" dirty="0" err="1">
                <a:solidFill>
                  <a:srgbClr val="422A00"/>
                </a:solidFill>
                <a:effectLst>
                  <a:outerShdw blurRad="38100" dist="38100" dir="2700000" algn="tl">
                    <a:srgbClr val="000000">
                      <a:alpha val="43137"/>
                    </a:srgbClr>
                  </a:outerShdw>
                </a:effectLst>
              </a:rPr>
              <a:t>Illi</a:t>
            </a:r>
            <a:r>
              <a:rPr lang="en-US" sz="4800" dirty="0">
                <a:solidFill>
                  <a:srgbClr val="422A00"/>
                </a:solidFill>
                <a:effectLst>
                  <a:outerShdw blurRad="38100" dist="38100" dir="2700000" algn="tl">
                    <a:srgbClr val="000000">
                      <a:alpha val="43137"/>
                    </a:srgbClr>
                  </a:outerShdw>
                </a:effectLst>
              </a:rPr>
              <a:t> - ae</a:t>
            </a:r>
          </a:p>
        </p:txBody>
      </p:sp>
      <p:pic>
        <p:nvPicPr>
          <p:cNvPr id="2" name="Picture 2" descr="89,103 Destroy Photos - Free &amp; Royalty-Free Stock Photos from Dreamstime">
            <a:extLst>
              <a:ext uri="{FF2B5EF4-FFF2-40B4-BE49-F238E27FC236}">
                <a16:creationId xmlns:a16="http://schemas.microsoft.com/office/drawing/2014/main" id="{DADBEC69-BA68-4BC1-9493-F0AB748E7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467" y="1903456"/>
            <a:ext cx="4064886" cy="3124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329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left)">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left)">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left)">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wipe(left)">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wipe(left)">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wipe(left)">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wipe(left)">
                                      <p:cBhvr>
                                        <p:cTn id="67" dur="500"/>
                                        <p:tgtEl>
                                          <p:spTgt spid="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5" end="5"/>
                                            </p:txEl>
                                          </p:spTgt>
                                        </p:tgtEl>
                                        <p:attrNameLst>
                                          <p:attrName>style.visibility</p:attrName>
                                        </p:attrNameLst>
                                      </p:cBhvr>
                                      <p:to>
                                        <p:strVal val="visible"/>
                                      </p:to>
                                    </p:set>
                                    <p:animEffect transition="in" filter="wipe(left)">
                                      <p:cBhvr>
                                        <p:cTn id="7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p:txBody>
          <a:bodyPr>
            <a:noAutofit/>
          </a:bodyPr>
          <a:lstStyle/>
          <a:p>
            <a:pPr algn="just"/>
            <a:endParaRPr lang="el-GR" sz="3200" i="0" dirty="0">
              <a:effectLst/>
              <a:latin typeface="Times New Roman" panose="02020603050405020304" pitchFamily="18" charset="0"/>
            </a:endParaRPr>
          </a:p>
          <a:p>
            <a:pPr algn="just"/>
            <a:endParaRPr lang="el-GR" sz="3200" i="0"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t="2674" b="2674"/>
          <a:stretch/>
        </p:blipFill>
        <p:spPr>
          <a:xfrm>
            <a:off x="-1" y="0"/>
            <a:ext cx="8571807" cy="7010400"/>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6831907" y="2094820"/>
            <a:ext cx="5156200" cy="4086906"/>
          </a:xfrm>
          <a:prstGeom prst="wedgeEllipseCallout">
            <a:avLst>
              <a:gd name="adj1" fmla="val -76703"/>
              <a:gd name="adj2" fmla="val -1620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Τι θα λέγατε </a:t>
            </a:r>
            <a:endParaRPr lang="en-US" sz="3600" b="1" dirty="0"/>
          </a:p>
          <a:p>
            <a:pPr algn="ctr"/>
            <a:r>
              <a:rPr lang="el-GR" sz="3600" b="1" dirty="0"/>
              <a:t>τώρα για λίγη </a:t>
            </a:r>
            <a:r>
              <a:rPr lang="el-GR" sz="4800" b="1" dirty="0">
                <a:solidFill>
                  <a:srgbClr val="990033"/>
                </a:solidFill>
              </a:rPr>
              <a:t>ετυμολογία;</a:t>
            </a:r>
          </a:p>
        </p:txBody>
      </p:sp>
    </p:spTree>
    <p:extLst>
      <p:ext uri="{BB962C8B-B14F-4D97-AF65-F5344CB8AC3E}">
        <p14:creationId xmlns:p14="http://schemas.microsoft.com/office/powerpoint/2010/main" val="173621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ikona08">
            <a:extLst>
              <a:ext uri="{FF2B5EF4-FFF2-40B4-BE49-F238E27FC236}">
                <a16:creationId xmlns:a16="http://schemas.microsoft.com/office/drawing/2014/main" id="{FF287A7F-757C-49D4-B543-98302AABC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710"/>
            <a:ext cx="7048500" cy="688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9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614224" y="-4060181"/>
            <a:ext cx="7394672" cy="15409915"/>
          </a:xfrm>
          <a:prstGeom prst="rect">
            <a:avLst/>
          </a:prstGeom>
        </p:spPr>
      </p:pic>
      <p:sp>
        <p:nvSpPr>
          <p:cNvPr id="2" name="Title 1">
            <a:extLst>
              <a:ext uri="{FF2B5EF4-FFF2-40B4-BE49-F238E27FC236}">
                <a16:creationId xmlns:a16="http://schemas.microsoft.com/office/drawing/2014/main" id="{233C5E3C-86F0-4345-9F3F-1BFDC3F4EEBC}"/>
              </a:ext>
            </a:extLst>
          </p:cNvPr>
          <p:cNvSpPr>
            <a:spLocks noGrp="1"/>
          </p:cNvSpPr>
          <p:nvPr>
            <p:ph type="title"/>
          </p:nvPr>
        </p:nvSpPr>
        <p:spPr>
          <a:xfrm>
            <a:off x="152539" y="277039"/>
            <a:ext cx="10515600" cy="776397"/>
          </a:xfrm>
        </p:spPr>
        <p:txBody>
          <a:bodyPr>
            <a:normAutofit/>
          </a:bodyPr>
          <a:lstStyle/>
          <a:p>
            <a:pPr algn="ctr"/>
            <a:r>
              <a:rPr lang="el-GR" b="1" dirty="0">
                <a:solidFill>
                  <a:srgbClr val="990033"/>
                </a:solidFill>
                <a:effectLst>
                  <a:outerShdw blurRad="38100" dist="38100" dir="2700000" algn="tl">
                    <a:srgbClr val="000000">
                      <a:alpha val="43137"/>
                    </a:srgbClr>
                  </a:outerShdw>
                </a:effectLst>
                <a:latin typeface="Baston" panose="00000500000000000000" pitchFamily="50" charset="-95"/>
              </a:rPr>
              <a:t>      ΕΤΥΜΟΛΟΓΙΑ</a:t>
            </a:r>
          </a:p>
        </p:txBody>
      </p:sp>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6619796" y="4975898"/>
            <a:ext cx="4962695" cy="599753"/>
          </a:xfrm>
        </p:spPr>
        <p:txBody>
          <a:bodyPr>
            <a:noAutofit/>
          </a:bodyPr>
          <a:lstStyle/>
          <a:p>
            <a:pPr marL="0" indent="0" algn="l">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style</a:t>
            </a:r>
            <a:r>
              <a:rPr lang="el-GR" b="0" i="0" dirty="0">
                <a:solidFill>
                  <a:srgbClr val="111111"/>
                </a:solidFill>
                <a:effectLst/>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rPr>
              <a:t>γαλλ.)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ύφος</a:t>
            </a:r>
          </a:p>
          <a:p>
            <a:pPr marL="0" indent="0" algn="l">
              <a:lnSpc>
                <a:spcPct val="100000"/>
              </a:lnSpc>
              <a:spcBef>
                <a:spcPts val="0"/>
              </a:spcBef>
              <a:buNone/>
            </a:pPr>
            <a:endParaRPr lang="el-GR" dirty="0">
              <a:solidFill>
                <a:srgbClr val="111111"/>
              </a:solidFill>
              <a:latin typeface="Calibri" panose="020F0502020204030204" pitchFamily="34" charset="0"/>
              <a:cs typeface="Calibri" panose="020F0502020204030204" pitchFamily="34" charset="0"/>
              <a:sym typeface="Wingdings" panose="05000000000000000000" pitchFamily="2" charset="2"/>
            </a:endParaRP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3856631" y="4816786"/>
            <a:ext cx="1529183" cy="75896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stilus</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3748689" y="1942192"/>
            <a:ext cx="1727707"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ferox</a:t>
            </a:r>
          </a:p>
        </p:txBody>
      </p:sp>
      <p:sp>
        <p:nvSpPr>
          <p:cNvPr id="9" name="Content Placeholder 2">
            <a:extLst>
              <a:ext uri="{FF2B5EF4-FFF2-40B4-BE49-F238E27FC236}">
                <a16:creationId xmlns:a16="http://schemas.microsoft.com/office/drawing/2014/main" id="{162CE6A0-199F-4659-9867-49A7A098B049}"/>
              </a:ext>
            </a:extLst>
          </p:cNvPr>
          <p:cNvSpPr txBox="1">
            <a:spLocks/>
          </p:cNvSpPr>
          <p:nvPr/>
        </p:nvSpPr>
        <p:spPr>
          <a:xfrm>
            <a:off x="6619796" y="2049684"/>
            <a:ext cx="4918290" cy="6817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ferocious</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άγριος</a:t>
            </a:r>
            <a:endParaRPr lang="el-GR" b="1" dirty="0">
              <a:solidFill>
                <a:srgbClr val="990033"/>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4076857" y="5919477"/>
            <a:ext cx="1287255"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cera</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0B15B5BF-0C17-4D70-A970-78F1731DB44E}"/>
              </a:ext>
            </a:extLst>
          </p:cNvPr>
          <p:cNvSpPr txBox="1">
            <a:spLocks/>
          </p:cNvSpPr>
          <p:nvPr/>
        </p:nvSpPr>
        <p:spPr>
          <a:xfrm>
            <a:off x="593440" y="5670808"/>
            <a:ext cx="2389288" cy="13450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κερί, κέρινος, κηροπλαστική κηροπήγιο</a:t>
            </a:r>
          </a:p>
        </p:txBody>
      </p:sp>
      <p:sp>
        <p:nvSpPr>
          <p:cNvPr id="13" name="Content Placeholder 2">
            <a:extLst>
              <a:ext uri="{FF2B5EF4-FFF2-40B4-BE49-F238E27FC236}">
                <a16:creationId xmlns:a16="http://schemas.microsoft.com/office/drawing/2014/main" id="{EEE8D1FA-6AE9-4F01-B6BE-AFB15BB5A9DF}"/>
              </a:ext>
            </a:extLst>
          </p:cNvPr>
          <p:cNvSpPr txBox="1">
            <a:spLocks/>
          </p:cNvSpPr>
          <p:nvPr/>
        </p:nvSpPr>
        <p:spPr>
          <a:xfrm>
            <a:off x="6651869" y="5884149"/>
            <a:ext cx="4317054" cy="599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err="1">
                <a:solidFill>
                  <a:srgbClr val="990033"/>
                </a:solidFill>
                <a:latin typeface="Calibri" panose="020F0502020204030204" pitchFamily="34" charset="0"/>
                <a:cs typeface="Calibri" panose="020F0502020204030204" pitchFamily="34" charset="0"/>
              </a:rPr>
              <a:t>cera</a:t>
            </a:r>
            <a:r>
              <a:rPr lang="el-GR" dirty="0">
                <a:solidFill>
                  <a:srgbClr val="111111"/>
                </a:solidFill>
                <a:latin typeface="Calibri" panose="020F0502020204030204" pitchFamily="34" charset="0"/>
                <a:cs typeface="Calibri" panose="020F0502020204030204" pitchFamily="34" charset="0"/>
              </a:rPr>
              <a:t> (ιταλ.)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κερί</a:t>
            </a:r>
            <a:endParaRPr lang="el-GR" b="1" dirty="0">
              <a:solidFill>
                <a:srgbClr val="990033"/>
              </a:solidFill>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3621613" y="1032170"/>
            <a:ext cx="2292277"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4D5D0766-AAE5-4476-AAC0-AEADD4BA39FD}"/>
              </a:ext>
            </a:extLst>
          </p:cNvPr>
          <p:cNvSpPr txBox="1">
            <a:spLocks/>
          </p:cNvSpPr>
          <p:nvPr/>
        </p:nvSpPr>
        <p:spPr>
          <a:xfrm>
            <a:off x="834326" y="1012078"/>
            <a:ext cx="23601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Ελληνικά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601266" y="1056045"/>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5790540" y="204968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Arrow: Right 20">
            <a:extLst>
              <a:ext uri="{FF2B5EF4-FFF2-40B4-BE49-F238E27FC236}">
                <a16:creationId xmlns:a16="http://schemas.microsoft.com/office/drawing/2014/main" id="{5752899E-E236-43FF-B143-5A4F811CF347}"/>
              </a:ext>
            </a:extLst>
          </p:cNvPr>
          <p:cNvSpPr/>
          <p:nvPr/>
        </p:nvSpPr>
        <p:spPr>
          <a:xfrm>
            <a:off x="5742902" y="3016459"/>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5687036" y="594096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Arrow: Right 23">
            <a:extLst>
              <a:ext uri="{FF2B5EF4-FFF2-40B4-BE49-F238E27FC236}">
                <a16:creationId xmlns:a16="http://schemas.microsoft.com/office/drawing/2014/main" id="{0AF42764-3D46-40E0-AF3E-414B93118E7D}"/>
              </a:ext>
            </a:extLst>
          </p:cNvPr>
          <p:cNvSpPr/>
          <p:nvPr/>
        </p:nvSpPr>
        <p:spPr>
          <a:xfrm rot="10800000">
            <a:off x="3269220" y="5917823"/>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Content Placeholder 2">
            <a:extLst>
              <a:ext uri="{FF2B5EF4-FFF2-40B4-BE49-F238E27FC236}">
                <a16:creationId xmlns:a16="http://schemas.microsoft.com/office/drawing/2014/main" id="{BB9DF29B-2A0F-4071-A310-0B4B45C51DB7}"/>
              </a:ext>
            </a:extLst>
          </p:cNvPr>
          <p:cNvSpPr txBox="1">
            <a:spLocks/>
          </p:cNvSpPr>
          <p:nvPr/>
        </p:nvSpPr>
        <p:spPr>
          <a:xfrm>
            <a:off x="204026" y="2891693"/>
            <a:ext cx="3059739" cy="694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έδρα,</a:t>
            </a:r>
            <a:r>
              <a:rPr lang="en-US" b="1" dirty="0">
                <a:solidFill>
                  <a:srgbClr val="990033"/>
                </a:solidFill>
                <a:latin typeface="Calibri" panose="020F0502020204030204" pitchFamily="34" charset="0"/>
                <a:cs typeface="Calibri" panose="020F0502020204030204" pitchFamily="34" charset="0"/>
              </a:rPr>
              <a:t> </a:t>
            </a:r>
            <a:r>
              <a:rPr lang="el-GR" b="1" dirty="0">
                <a:solidFill>
                  <a:srgbClr val="990033"/>
                </a:solidFill>
                <a:latin typeface="Calibri" panose="020F0502020204030204" pitchFamily="34" charset="0"/>
                <a:cs typeface="Calibri" panose="020F0502020204030204" pitchFamily="34" charset="0"/>
              </a:rPr>
              <a:t>καθέδρα καθεδρικός</a:t>
            </a:r>
          </a:p>
        </p:txBody>
      </p:sp>
      <p:sp>
        <p:nvSpPr>
          <p:cNvPr id="31" name="Content Placeholder 2">
            <a:extLst>
              <a:ext uri="{FF2B5EF4-FFF2-40B4-BE49-F238E27FC236}">
                <a16:creationId xmlns:a16="http://schemas.microsoft.com/office/drawing/2014/main" id="{9442F772-FD09-4133-AEAB-440BA816384A}"/>
              </a:ext>
            </a:extLst>
          </p:cNvPr>
          <p:cNvSpPr txBox="1">
            <a:spLocks/>
          </p:cNvSpPr>
          <p:nvPr/>
        </p:nvSpPr>
        <p:spPr>
          <a:xfrm>
            <a:off x="3782163" y="2863381"/>
            <a:ext cx="172770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sedeo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Content Placeholder 2">
            <a:extLst>
              <a:ext uri="{FF2B5EF4-FFF2-40B4-BE49-F238E27FC236}">
                <a16:creationId xmlns:a16="http://schemas.microsoft.com/office/drawing/2014/main" id="{5EEF0DCB-01F1-4EE7-8337-A454FDD53542}"/>
              </a:ext>
            </a:extLst>
          </p:cNvPr>
          <p:cNvSpPr txBox="1">
            <a:spLocks/>
          </p:cNvSpPr>
          <p:nvPr/>
        </p:nvSpPr>
        <p:spPr>
          <a:xfrm>
            <a:off x="6631238" y="2720093"/>
            <a:ext cx="4962695"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session</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συνεδρία</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sedere</a:t>
            </a:r>
            <a:r>
              <a:rPr lang="en-US" b="1" dirty="0">
                <a:solidFill>
                  <a:srgbClr val="990033"/>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rPr>
              <a:t>(ιταλ.)</a:t>
            </a:r>
            <a:r>
              <a:rPr lang="en-US" b="1" dirty="0">
                <a:solidFill>
                  <a:srgbClr val="990033"/>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κάθομαι</a:t>
            </a:r>
            <a:endParaRPr lang="el-GR" b="1" dirty="0">
              <a:solidFill>
                <a:srgbClr val="990033"/>
              </a:solidFill>
              <a:latin typeface="Calibri" panose="020F0502020204030204" pitchFamily="34" charset="0"/>
              <a:cs typeface="Calibri" panose="020F0502020204030204" pitchFamily="34" charset="0"/>
            </a:endParaRPr>
          </a:p>
        </p:txBody>
      </p:sp>
      <p:sp>
        <p:nvSpPr>
          <p:cNvPr id="33" name="Arrow: Right 32">
            <a:extLst>
              <a:ext uri="{FF2B5EF4-FFF2-40B4-BE49-F238E27FC236}">
                <a16:creationId xmlns:a16="http://schemas.microsoft.com/office/drawing/2014/main" id="{0E826C65-69C0-4FDF-ABC1-7530F7114C4F}"/>
              </a:ext>
            </a:extLst>
          </p:cNvPr>
          <p:cNvSpPr/>
          <p:nvPr/>
        </p:nvSpPr>
        <p:spPr>
          <a:xfrm rot="10800000">
            <a:off x="3055552" y="5032711"/>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Arrow: Right 33">
            <a:extLst>
              <a:ext uri="{FF2B5EF4-FFF2-40B4-BE49-F238E27FC236}">
                <a16:creationId xmlns:a16="http://schemas.microsoft.com/office/drawing/2014/main" id="{02F6D9A9-C593-4EB1-AF3D-788BCE847556}"/>
              </a:ext>
            </a:extLst>
          </p:cNvPr>
          <p:cNvSpPr/>
          <p:nvPr/>
        </p:nvSpPr>
        <p:spPr>
          <a:xfrm>
            <a:off x="5635149" y="498111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Content Placeholder 2">
            <a:extLst>
              <a:ext uri="{FF2B5EF4-FFF2-40B4-BE49-F238E27FC236}">
                <a16:creationId xmlns:a16="http://schemas.microsoft.com/office/drawing/2014/main" id="{56DA139E-2F1B-404E-9A7A-996193444D6F}"/>
              </a:ext>
            </a:extLst>
          </p:cNvPr>
          <p:cNvSpPr txBox="1">
            <a:spLocks/>
          </p:cNvSpPr>
          <p:nvPr/>
        </p:nvSpPr>
        <p:spPr>
          <a:xfrm>
            <a:off x="593440" y="1827689"/>
            <a:ext cx="2502899" cy="694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θηρίο, πάνθηρας</a:t>
            </a:r>
          </a:p>
        </p:txBody>
      </p:sp>
      <p:sp>
        <p:nvSpPr>
          <p:cNvPr id="27" name="Arrow: Right 26">
            <a:extLst>
              <a:ext uri="{FF2B5EF4-FFF2-40B4-BE49-F238E27FC236}">
                <a16:creationId xmlns:a16="http://schemas.microsoft.com/office/drawing/2014/main" id="{EC83B509-923B-41E7-B11D-72D1B4FCD896}"/>
              </a:ext>
            </a:extLst>
          </p:cNvPr>
          <p:cNvSpPr/>
          <p:nvPr/>
        </p:nvSpPr>
        <p:spPr>
          <a:xfrm rot="10800000">
            <a:off x="2875365" y="3016459"/>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Content Placeholder 2">
            <a:extLst>
              <a:ext uri="{FF2B5EF4-FFF2-40B4-BE49-F238E27FC236}">
                <a16:creationId xmlns:a16="http://schemas.microsoft.com/office/drawing/2014/main" id="{D20FE0FE-0E77-4430-A6F0-A1EF3EDA11EC}"/>
              </a:ext>
            </a:extLst>
          </p:cNvPr>
          <p:cNvSpPr txBox="1">
            <a:spLocks/>
          </p:cNvSpPr>
          <p:nvPr/>
        </p:nvSpPr>
        <p:spPr>
          <a:xfrm>
            <a:off x="441651" y="4731975"/>
            <a:ext cx="2652197" cy="981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στιλό, στιλέτο, στυλ, στυλίστας</a:t>
            </a:r>
          </a:p>
        </p:txBody>
      </p:sp>
      <p:sp>
        <p:nvSpPr>
          <p:cNvPr id="29" name="Arrow: Right 28">
            <a:extLst>
              <a:ext uri="{FF2B5EF4-FFF2-40B4-BE49-F238E27FC236}">
                <a16:creationId xmlns:a16="http://schemas.microsoft.com/office/drawing/2014/main" id="{DEAC150C-3445-4256-A8EF-F0EEE4476FF2}"/>
              </a:ext>
            </a:extLst>
          </p:cNvPr>
          <p:cNvSpPr/>
          <p:nvPr/>
        </p:nvSpPr>
        <p:spPr>
          <a:xfrm rot="10800000">
            <a:off x="2856253" y="2072963"/>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Content Placeholder 2">
            <a:extLst>
              <a:ext uri="{FF2B5EF4-FFF2-40B4-BE49-F238E27FC236}">
                <a16:creationId xmlns:a16="http://schemas.microsoft.com/office/drawing/2014/main" id="{BF0A2847-CE40-44B5-8F72-64AF79F4BC24}"/>
              </a:ext>
            </a:extLst>
          </p:cNvPr>
          <p:cNvSpPr txBox="1">
            <a:spLocks/>
          </p:cNvSpPr>
          <p:nvPr/>
        </p:nvSpPr>
        <p:spPr>
          <a:xfrm>
            <a:off x="3782163" y="3828848"/>
            <a:ext cx="172770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rideo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5" name="Arrow: Right 34">
            <a:extLst>
              <a:ext uri="{FF2B5EF4-FFF2-40B4-BE49-F238E27FC236}">
                <a16:creationId xmlns:a16="http://schemas.microsoft.com/office/drawing/2014/main" id="{7A740F23-B6DB-4DE0-8B67-77582D707079}"/>
              </a:ext>
            </a:extLst>
          </p:cNvPr>
          <p:cNvSpPr/>
          <p:nvPr/>
        </p:nvSpPr>
        <p:spPr>
          <a:xfrm>
            <a:off x="5753606" y="3965448"/>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Content Placeholder 2">
            <a:extLst>
              <a:ext uri="{FF2B5EF4-FFF2-40B4-BE49-F238E27FC236}">
                <a16:creationId xmlns:a16="http://schemas.microsoft.com/office/drawing/2014/main" id="{EED2CED7-190B-4E06-BBE0-A1C5150EE8BA}"/>
              </a:ext>
            </a:extLst>
          </p:cNvPr>
          <p:cNvSpPr txBox="1">
            <a:spLocks/>
          </p:cNvSpPr>
          <p:nvPr/>
        </p:nvSpPr>
        <p:spPr>
          <a:xfrm>
            <a:off x="6532396" y="3789538"/>
            <a:ext cx="4962695"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ridicule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γελοιοποιώ</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ridicule </a:t>
            </a:r>
            <a:r>
              <a:rPr lang="el-GR" dirty="0">
                <a:solidFill>
                  <a:srgbClr val="111111"/>
                </a:solidFill>
                <a:latin typeface="Calibri" panose="020F0502020204030204" pitchFamily="34" charset="0"/>
                <a:cs typeface="Calibri" panose="020F0502020204030204" pitchFamily="34" charset="0"/>
              </a:rPr>
              <a:t>(γαλλ.)</a:t>
            </a:r>
            <a:r>
              <a:rPr lang="en-US" b="1" dirty="0">
                <a:solidFill>
                  <a:srgbClr val="990033"/>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γελοιότητα</a:t>
            </a:r>
            <a:endParaRPr lang="el-GR" b="1" dirty="0">
              <a:solidFill>
                <a:srgbClr val="990033"/>
              </a:solidFill>
              <a:latin typeface="Calibri" panose="020F0502020204030204" pitchFamily="34" charset="0"/>
              <a:cs typeface="Calibri" panose="020F0502020204030204" pitchFamily="34" charset="0"/>
            </a:endParaRPr>
          </a:p>
        </p:txBody>
      </p:sp>
      <p:sp>
        <p:nvSpPr>
          <p:cNvPr id="38" name="Arrow: Right 37">
            <a:extLst>
              <a:ext uri="{FF2B5EF4-FFF2-40B4-BE49-F238E27FC236}">
                <a16:creationId xmlns:a16="http://schemas.microsoft.com/office/drawing/2014/main" id="{8D67E472-045E-493E-B16A-A6FA9C71294E}"/>
              </a:ext>
            </a:extLst>
          </p:cNvPr>
          <p:cNvSpPr/>
          <p:nvPr/>
        </p:nvSpPr>
        <p:spPr>
          <a:xfrm rot="10800000">
            <a:off x="2870667" y="4016409"/>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Content Placeholder 2">
            <a:extLst>
              <a:ext uri="{FF2B5EF4-FFF2-40B4-BE49-F238E27FC236}">
                <a16:creationId xmlns:a16="http://schemas.microsoft.com/office/drawing/2014/main" id="{2A4E7BC3-BC22-4543-93D9-D915C043A4D5}"/>
              </a:ext>
            </a:extLst>
          </p:cNvPr>
          <p:cNvSpPr txBox="1">
            <a:spLocks/>
          </p:cNvSpPr>
          <p:nvPr/>
        </p:nvSpPr>
        <p:spPr>
          <a:xfrm>
            <a:off x="765561" y="3973741"/>
            <a:ext cx="2090691" cy="694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ρεντίκολο</a:t>
            </a:r>
          </a:p>
        </p:txBody>
      </p:sp>
    </p:spTree>
    <p:extLst>
      <p:ext uri="{BB962C8B-B14F-4D97-AF65-F5344CB8AC3E}">
        <p14:creationId xmlns:p14="http://schemas.microsoft.com/office/powerpoint/2010/main" val="1038789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left)">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2">
                                            <p:txEl>
                                              <p:pRg st="0" end="0"/>
                                            </p:txEl>
                                          </p:spTgt>
                                        </p:tgtEl>
                                        <p:attrNameLst>
                                          <p:attrName>style.visibility</p:attrName>
                                        </p:attrNameLst>
                                      </p:cBhvr>
                                      <p:to>
                                        <p:strVal val="visible"/>
                                      </p:to>
                                    </p:set>
                                    <p:animEffect transition="in" filter="wipe(left)">
                                      <p:cBhvr>
                                        <p:cTn id="50" dur="500"/>
                                        <p:tgtEl>
                                          <p:spTgt spid="3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xEl>
                                              <p:pRg st="1" end="1"/>
                                            </p:txEl>
                                          </p:spTgt>
                                        </p:tgtEl>
                                        <p:attrNameLst>
                                          <p:attrName>style.visibility</p:attrName>
                                        </p:attrNameLst>
                                      </p:cBhvr>
                                      <p:to>
                                        <p:strVal val="visible"/>
                                      </p:to>
                                    </p:set>
                                    <p:animEffect transition="in" filter="wipe(left)">
                                      <p:cBhvr>
                                        <p:cTn id="55" dur="500"/>
                                        <p:tgtEl>
                                          <p:spTgt spid="3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righ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xEl>
                                              <p:pRg st="0" end="0"/>
                                            </p:txEl>
                                          </p:spTgt>
                                        </p:tgtEl>
                                        <p:attrNameLst>
                                          <p:attrName>style.visibility</p:attrName>
                                        </p:attrNameLst>
                                      </p:cBhvr>
                                      <p:to>
                                        <p:strVal val="visible"/>
                                      </p:to>
                                    </p:set>
                                    <p:animEffect transition="in" filter="wipe(left)">
                                      <p:cBhvr>
                                        <p:cTn id="70" dur="500"/>
                                        <p:tgtEl>
                                          <p:spTgt spid="2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Effect transition="in" filter="wipe(left)">
                                      <p:cBhvr>
                                        <p:cTn id="80" dur="500"/>
                                        <p:tgtEl>
                                          <p:spTgt spid="3">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right)">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2">
                                            <p:txEl>
                                              <p:pRg st="0" end="0"/>
                                            </p:txEl>
                                          </p:spTgt>
                                        </p:tgtEl>
                                        <p:attrNameLst>
                                          <p:attrName>style.visibility</p:attrName>
                                        </p:attrNameLst>
                                      </p:cBhvr>
                                      <p:to>
                                        <p:strVal val="visible"/>
                                      </p:to>
                                    </p:set>
                                    <p:animEffect transition="in" filter="wipe(left)">
                                      <p:cBhvr>
                                        <p:cTn id="95" dur="500"/>
                                        <p:tgtEl>
                                          <p:spTgt spid="1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3">
                                            <p:txEl>
                                              <p:pRg st="0" end="0"/>
                                            </p:txEl>
                                          </p:spTgt>
                                        </p:tgtEl>
                                        <p:attrNameLst>
                                          <p:attrName>style.visibility</p:attrName>
                                        </p:attrNameLst>
                                      </p:cBhvr>
                                      <p:to>
                                        <p:strVal val="visible"/>
                                      </p:to>
                                    </p:set>
                                    <p:animEffect transition="in" filter="wipe(left)">
                                      <p:cBhvr>
                                        <p:cTn id="105" dur="500"/>
                                        <p:tgtEl>
                                          <p:spTgt spid="13">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6">
                                            <p:txEl>
                                              <p:pRg st="0" end="0"/>
                                            </p:txEl>
                                          </p:spTgt>
                                        </p:tgtEl>
                                        <p:attrNameLst>
                                          <p:attrName>style.visibility</p:attrName>
                                        </p:attrNameLst>
                                      </p:cBhvr>
                                      <p:to>
                                        <p:strVal val="visible"/>
                                      </p:to>
                                    </p:set>
                                    <p:animEffect transition="in" filter="wipe(left)">
                                      <p:cBhvr>
                                        <p:cTn id="110" dur="500"/>
                                        <p:tgtEl>
                                          <p:spTgt spid="26">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right)">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5">
                                            <p:txEl>
                                              <p:pRg st="0" end="0"/>
                                            </p:txEl>
                                          </p:spTgt>
                                        </p:tgtEl>
                                        <p:attrNameLst>
                                          <p:attrName>style.visibility</p:attrName>
                                        </p:attrNameLst>
                                      </p:cBhvr>
                                      <p:to>
                                        <p:strVal val="visible"/>
                                      </p:to>
                                    </p:set>
                                    <p:animEffect transition="in" filter="wipe(left)">
                                      <p:cBhvr>
                                        <p:cTn id="120" dur="500"/>
                                        <p:tgtEl>
                                          <p:spTgt spid="25">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wipe(right)">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wipe(left)">
                                      <p:cBhvr>
                                        <p:cTn id="130" dur="50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wipe(left)">
                                      <p:cBhvr>
                                        <p:cTn id="135" dur="5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7">
                                            <p:txEl>
                                              <p:pRg st="0" end="0"/>
                                            </p:txEl>
                                          </p:spTgt>
                                        </p:tgtEl>
                                        <p:attrNameLst>
                                          <p:attrName>style.visibility</p:attrName>
                                        </p:attrNameLst>
                                      </p:cBhvr>
                                      <p:to>
                                        <p:strVal val="visible"/>
                                      </p:to>
                                    </p:set>
                                    <p:animEffect transition="in" filter="wipe(left)">
                                      <p:cBhvr>
                                        <p:cTn id="140" dur="500"/>
                                        <p:tgtEl>
                                          <p:spTgt spid="37">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37">
                                            <p:txEl>
                                              <p:pRg st="1" end="1"/>
                                            </p:txEl>
                                          </p:spTgt>
                                        </p:tgtEl>
                                        <p:attrNameLst>
                                          <p:attrName>style.visibility</p:attrName>
                                        </p:attrNameLst>
                                      </p:cBhvr>
                                      <p:to>
                                        <p:strVal val="visible"/>
                                      </p:to>
                                    </p:set>
                                    <p:animEffect transition="in" filter="wipe(left)">
                                      <p:cBhvr>
                                        <p:cTn id="145" dur="500"/>
                                        <p:tgtEl>
                                          <p:spTgt spid="37">
                                            <p:txEl>
                                              <p:pRg st="1" end="1"/>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wipe(right)">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39">
                                            <p:txEl>
                                              <p:pRg st="0" end="0"/>
                                            </p:txEl>
                                          </p:spTgt>
                                        </p:tgtEl>
                                        <p:attrNameLst>
                                          <p:attrName>style.visibility</p:attrName>
                                        </p:attrNameLst>
                                      </p:cBhvr>
                                      <p:to>
                                        <p:strVal val="visible"/>
                                      </p:to>
                                    </p:set>
                                    <p:animEffect transition="in" filter="wipe(left)">
                                      <p:cBhvr>
                                        <p:cTn id="155"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9" grpId="0" uiExpand="1" build="p"/>
      <p:bldP spid="11" grpId="0" animBg="1"/>
      <p:bldP spid="12" grpId="0" build="p"/>
      <p:bldP spid="13" grpId="0" uiExpand="1" build="p"/>
      <p:bldP spid="18" grpId="0" animBg="1"/>
      <p:bldP spid="19" grpId="0" animBg="1"/>
      <p:bldP spid="20" grpId="0" animBg="1"/>
      <p:bldP spid="4" grpId="0" animBg="1"/>
      <p:bldP spid="21" grpId="0" animBg="1"/>
      <p:bldP spid="22" grpId="0" animBg="1"/>
      <p:bldP spid="24" grpId="0" animBg="1"/>
      <p:bldP spid="28" grpId="0" build="p"/>
      <p:bldP spid="31" grpId="0" animBg="1"/>
      <p:bldP spid="32" grpId="0" uiExpand="1" build="p"/>
      <p:bldP spid="33" grpId="0" animBg="1"/>
      <p:bldP spid="34" grpId="0" animBg="1"/>
      <p:bldP spid="26" grpId="0" build="p"/>
      <p:bldP spid="27" grpId="0" animBg="1"/>
      <p:bldP spid="25" grpId="0" build="p"/>
      <p:bldP spid="29" grpId="0" animBg="1"/>
      <p:bldP spid="30" grpId="0" animBg="1"/>
      <p:bldP spid="35" grpId="0" animBg="1"/>
      <p:bldP spid="37" grpId="0" uiExpand="1" build="p"/>
      <p:bldP spid="38" grpId="0" animBg="1"/>
      <p:bldP spid="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470790" y="-2928893"/>
            <a:ext cx="6105931" cy="13240066"/>
          </a:xfrm>
          <a:prstGeom prst="rect">
            <a:avLst/>
          </a:prstGeom>
        </p:spPr>
      </p:pic>
      <p:sp>
        <p:nvSpPr>
          <p:cNvPr id="2" name="Title 1">
            <a:extLst>
              <a:ext uri="{FF2B5EF4-FFF2-40B4-BE49-F238E27FC236}">
                <a16:creationId xmlns:a16="http://schemas.microsoft.com/office/drawing/2014/main" id="{233C5E3C-86F0-4345-9F3F-1BFDC3F4EEBC}"/>
              </a:ext>
            </a:extLst>
          </p:cNvPr>
          <p:cNvSpPr>
            <a:spLocks noGrp="1"/>
          </p:cNvSpPr>
          <p:nvPr>
            <p:ph type="title"/>
          </p:nvPr>
        </p:nvSpPr>
        <p:spPr>
          <a:xfrm>
            <a:off x="549444" y="69247"/>
            <a:ext cx="10515600" cy="776397"/>
          </a:xfrm>
        </p:spPr>
        <p:txBody>
          <a:bodyPr>
            <a:normAutofit/>
          </a:bodyPr>
          <a:lstStyle/>
          <a:p>
            <a:pPr algn="ctr"/>
            <a:r>
              <a:rPr lang="el-GR" b="1" dirty="0">
                <a:solidFill>
                  <a:srgbClr val="990033"/>
                </a:solidFill>
                <a:effectLst>
                  <a:outerShdw blurRad="38100" dist="38100" dir="2700000" algn="tl">
                    <a:srgbClr val="000000">
                      <a:alpha val="43137"/>
                    </a:srgbClr>
                  </a:outerShdw>
                </a:effectLst>
                <a:latin typeface="Baston" panose="00000500000000000000" pitchFamily="50" charset="-95"/>
              </a:rPr>
              <a:t>      ΕΤΥΜΟΛΟΓΙΑ</a:t>
            </a:r>
          </a:p>
        </p:txBody>
      </p:sp>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4149689" y="2007497"/>
            <a:ext cx="1946311"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magnus</a:t>
            </a: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4444048" y="3078445"/>
            <a:ext cx="1122538"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licet</a:t>
            </a: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4149689" y="4112546"/>
            <a:ext cx="1320175"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silva</a:t>
            </a:r>
          </a:p>
        </p:txBody>
      </p:sp>
      <p:sp>
        <p:nvSpPr>
          <p:cNvPr id="14" name="Content Placeholder 2">
            <a:extLst>
              <a:ext uri="{FF2B5EF4-FFF2-40B4-BE49-F238E27FC236}">
                <a16:creationId xmlns:a16="http://schemas.microsoft.com/office/drawing/2014/main" id="{435377DC-5914-4A17-A438-B9D8961D090F}"/>
              </a:ext>
            </a:extLst>
          </p:cNvPr>
          <p:cNvSpPr txBox="1">
            <a:spLocks/>
          </p:cNvSpPr>
          <p:nvPr/>
        </p:nvSpPr>
        <p:spPr>
          <a:xfrm>
            <a:off x="3830090" y="5320282"/>
            <a:ext cx="2182358"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solitudo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3921759" y="1084707"/>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4D5D0766-AAE5-4476-AAC0-AEADD4BA39FD}"/>
              </a:ext>
            </a:extLst>
          </p:cNvPr>
          <p:cNvSpPr txBox="1">
            <a:spLocks/>
          </p:cNvSpPr>
          <p:nvPr/>
        </p:nvSpPr>
        <p:spPr>
          <a:xfrm>
            <a:off x="1483358" y="1098412"/>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Ελληνικά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379734" y="1063414"/>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6220228" y="2105649"/>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5822687" y="427196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Right 25">
            <a:extLst>
              <a:ext uri="{FF2B5EF4-FFF2-40B4-BE49-F238E27FC236}">
                <a16:creationId xmlns:a16="http://schemas.microsoft.com/office/drawing/2014/main" id="{56DC3CCE-4CE3-4A56-8C76-899BED1A21D1}"/>
              </a:ext>
            </a:extLst>
          </p:cNvPr>
          <p:cNvSpPr/>
          <p:nvPr/>
        </p:nvSpPr>
        <p:spPr>
          <a:xfrm>
            <a:off x="6273238" y="5356671"/>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Content Placeholder 2">
            <a:extLst>
              <a:ext uri="{FF2B5EF4-FFF2-40B4-BE49-F238E27FC236}">
                <a16:creationId xmlns:a16="http://schemas.microsoft.com/office/drawing/2014/main" id="{83CC9519-D2A1-40C9-81EC-EAE24E79B04E}"/>
              </a:ext>
            </a:extLst>
          </p:cNvPr>
          <p:cNvSpPr txBox="1">
            <a:spLocks/>
          </p:cNvSpPr>
          <p:nvPr/>
        </p:nvSpPr>
        <p:spPr>
          <a:xfrm>
            <a:off x="7067841" y="5285155"/>
            <a:ext cx="5102090"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solitude</a:t>
            </a:r>
            <a:r>
              <a:rPr lang="el-GR" dirty="0">
                <a:solidFill>
                  <a:srgbClr val="111111"/>
                </a:solidFill>
                <a:latin typeface="Calibri" panose="020F0502020204030204" pitchFamily="34" charset="0"/>
                <a:cs typeface="Calibri" panose="020F0502020204030204" pitchFamily="34" charset="0"/>
              </a:rPr>
              <a:t> (αγγλ.+ γαλλ)</a:t>
            </a:r>
            <a:r>
              <a:rPr lang="en-US" dirty="0">
                <a:solidFill>
                  <a:srgbClr val="111111"/>
                </a:solidFill>
                <a:latin typeface="Calibri" panose="020F0502020204030204" pitchFamily="34" charset="0"/>
                <a:cs typeface="Calibri" panose="020F0502020204030204" pitchFamily="34" charset="0"/>
              </a:rPr>
              <a:t> </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μοναξιά</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89FEA071-41E7-4B66-8DC4-42658400E258}"/>
              </a:ext>
            </a:extLst>
          </p:cNvPr>
          <p:cNvSpPr txBox="1">
            <a:spLocks/>
          </p:cNvSpPr>
          <p:nvPr/>
        </p:nvSpPr>
        <p:spPr>
          <a:xfrm>
            <a:off x="6906885" y="2072626"/>
            <a:ext cx="5319235" cy="903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magnitude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μέγεθος</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A7314DC-EBD7-4705-BA46-4C8770D67C1C}"/>
              </a:ext>
            </a:extLst>
          </p:cNvPr>
          <p:cNvSpPr txBox="1">
            <a:spLocks/>
          </p:cNvSpPr>
          <p:nvPr/>
        </p:nvSpPr>
        <p:spPr>
          <a:xfrm>
            <a:off x="6906885" y="3200183"/>
            <a:ext cx="3484890" cy="10541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err="1">
                <a:solidFill>
                  <a:srgbClr val="990033"/>
                </a:solidFill>
                <a:latin typeface="Calibri" panose="020F0502020204030204" pitchFamily="34" charset="0"/>
                <a:cs typeface="Calibri" panose="020F0502020204030204" pitchFamily="34" charset="0"/>
              </a:rPr>
              <a:t>licence</a:t>
            </a:r>
            <a:r>
              <a:rPr lang="en-US" b="1" dirty="0">
                <a:solidFill>
                  <a:srgbClr val="990033"/>
                </a:solidFill>
                <a:latin typeface="Calibri" panose="020F0502020204030204" pitchFamily="34" charset="0"/>
                <a:cs typeface="Calibri" panose="020F0502020204030204" pitchFamily="34" charset="0"/>
              </a:rPr>
              <a:t>, license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άδεια</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1B8E10D8-9370-4D5D-ABE4-B8DFC4F55861}"/>
              </a:ext>
            </a:extLst>
          </p:cNvPr>
          <p:cNvSpPr txBox="1">
            <a:spLocks/>
          </p:cNvSpPr>
          <p:nvPr/>
        </p:nvSpPr>
        <p:spPr>
          <a:xfrm>
            <a:off x="6722138" y="4254312"/>
            <a:ext cx="4832076" cy="486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silvan</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δασικός</a:t>
            </a:r>
          </a:p>
        </p:txBody>
      </p:sp>
      <p:sp>
        <p:nvSpPr>
          <p:cNvPr id="32" name="Arrow: Right 31">
            <a:extLst>
              <a:ext uri="{FF2B5EF4-FFF2-40B4-BE49-F238E27FC236}">
                <a16:creationId xmlns:a16="http://schemas.microsoft.com/office/drawing/2014/main" id="{F8A3D955-83DC-49F9-8590-AF7ECAA2B8F3}"/>
              </a:ext>
            </a:extLst>
          </p:cNvPr>
          <p:cNvSpPr/>
          <p:nvPr/>
        </p:nvSpPr>
        <p:spPr>
          <a:xfrm>
            <a:off x="5955711" y="3223648"/>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Arrow: Right 23">
            <a:extLst>
              <a:ext uri="{FF2B5EF4-FFF2-40B4-BE49-F238E27FC236}">
                <a16:creationId xmlns:a16="http://schemas.microsoft.com/office/drawing/2014/main" id="{B34A1EBC-CD46-4D3B-937E-8C1D7E0CFECF}"/>
              </a:ext>
            </a:extLst>
          </p:cNvPr>
          <p:cNvSpPr/>
          <p:nvPr/>
        </p:nvSpPr>
        <p:spPr>
          <a:xfrm rot="10800000">
            <a:off x="3349050" y="2182447"/>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Content Placeholder 2">
            <a:extLst>
              <a:ext uri="{FF2B5EF4-FFF2-40B4-BE49-F238E27FC236}">
                <a16:creationId xmlns:a16="http://schemas.microsoft.com/office/drawing/2014/main" id="{AB3BA2D0-0D74-4E71-B60B-43508F6B1E82}"/>
              </a:ext>
            </a:extLst>
          </p:cNvPr>
          <p:cNvSpPr txBox="1">
            <a:spLocks/>
          </p:cNvSpPr>
          <p:nvPr/>
        </p:nvSpPr>
        <p:spPr>
          <a:xfrm>
            <a:off x="787569" y="1922283"/>
            <a:ext cx="2704807" cy="1006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μέγας, μεγαλείο μεγαλοπρέπεια</a:t>
            </a:r>
          </a:p>
        </p:txBody>
      </p:sp>
    </p:spTree>
    <p:extLst>
      <p:ext uri="{BB962C8B-B14F-4D97-AF65-F5344CB8AC3E}">
        <p14:creationId xmlns:p14="http://schemas.microsoft.com/office/powerpoint/2010/main" val="1393525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wipe(left)">
                                      <p:cBhvr>
                                        <p:cTn id="35" dur="500"/>
                                        <p:tgtEl>
                                          <p:spTgt spid="2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9">
                                            <p:txEl>
                                              <p:pRg st="1" end="1"/>
                                            </p:txEl>
                                          </p:spTgt>
                                        </p:tgtEl>
                                        <p:attrNameLst>
                                          <p:attrName>style.visibility</p:attrName>
                                        </p:attrNameLst>
                                      </p:cBhvr>
                                      <p:to>
                                        <p:strVal val="visible"/>
                                      </p:to>
                                    </p:set>
                                    <p:animEffect transition="in" filter="wipe(left)">
                                      <p:cBhvr>
                                        <p:cTn id="40" dur="500"/>
                                        <p:tgtEl>
                                          <p:spTgt spid="2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wipe(left)">
                                      <p:cBhvr>
                                        <p:cTn id="50" dur="500"/>
                                        <p:tgtEl>
                                          <p:spTgt spid="2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0">
                                            <p:txEl>
                                              <p:pRg st="0" end="0"/>
                                            </p:txEl>
                                          </p:spTgt>
                                        </p:tgtEl>
                                        <p:attrNameLst>
                                          <p:attrName>style.visibility</p:attrName>
                                        </p:attrNameLst>
                                      </p:cBhvr>
                                      <p:to>
                                        <p:strVal val="visible"/>
                                      </p:to>
                                    </p:set>
                                    <p:animEffect transition="in" filter="wipe(left)">
                                      <p:cBhvr>
                                        <p:cTn id="65" dur="500"/>
                                        <p:tgtEl>
                                          <p:spTgt spid="3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0">
                                            <p:txEl>
                                              <p:pRg st="1" end="1"/>
                                            </p:txEl>
                                          </p:spTgt>
                                        </p:tgtEl>
                                        <p:attrNameLst>
                                          <p:attrName>style.visibility</p:attrName>
                                        </p:attrNameLst>
                                      </p:cBhvr>
                                      <p:to>
                                        <p:strVal val="visible"/>
                                      </p:to>
                                    </p:set>
                                    <p:animEffect transition="in" filter="wipe(left)">
                                      <p:cBhvr>
                                        <p:cTn id="70" dur="500"/>
                                        <p:tgtEl>
                                          <p:spTgt spid="30">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1">
                                            <p:txEl>
                                              <p:pRg st="0" end="0"/>
                                            </p:txEl>
                                          </p:spTgt>
                                        </p:tgtEl>
                                        <p:attrNameLst>
                                          <p:attrName>style.visibility</p:attrName>
                                        </p:attrNameLst>
                                      </p:cBhvr>
                                      <p:to>
                                        <p:strVal val="visible"/>
                                      </p:to>
                                    </p:set>
                                    <p:animEffect transition="in" filter="wipe(left)">
                                      <p:cBhvr>
                                        <p:cTn id="85" dur="500"/>
                                        <p:tgtEl>
                                          <p:spTgt spid="3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left)">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7">
                                            <p:txEl>
                                              <p:pRg st="0" end="0"/>
                                            </p:txEl>
                                          </p:spTgt>
                                        </p:tgtEl>
                                        <p:attrNameLst>
                                          <p:attrName>style.visibility</p:attrName>
                                        </p:attrNameLst>
                                      </p:cBhvr>
                                      <p:to>
                                        <p:strVal val="visible"/>
                                      </p:to>
                                    </p:set>
                                    <p:animEffect transition="in" filter="wipe(left)">
                                      <p:cBhvr>
                                        <p:cTn id="100" dur="500"/>
                                        <p:tgtEl>
                                          <p:spTgt spid="27">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7">
                                            <p:txEl>
                                              <p:pRg st="1" end="1"/>
                                            </p:txEl>
                                          </p:spTgt>
                                        </p:tgtEl>
                                        <p:attrNameLst>
                                          <p:attrName>style.visibility</p:attrName>
                                        </p:attrNameLst>
                                      </p:cBhvr>
                                      <p:to>
                                        <p:strVal val="visible"/>
                                      </p:to>
                                    </p:set>
                                    <p:animEffect transition="in" filter="wipe(left)">
                                      <p:cBhvr>
                                        <p:cTn id="105"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8" grpId="0" animBg="1"/>
      <p:bldP spid="19" grpId="0" animBg="1"/>
      <p:bldP spid="20" grpId="0" animBg="1"/>
      <p:bldP spid="4" grpId="0" animBg="1"/>
      <p:bldP spid="22" grpId="0" animBg="1"/>
      <p:bldP spid="26" grpId="0" animBg="1"/>
      <p:bldP spid="27" grpId="0" uiExpand="1" build="p"/>
      <p:bldP spid="29" grpId="0" uiExpand="1" build="p"/>
      <p:bldP spid="30" grpId="0" uiExpand="1" build="p"/>
      <p:bldP spid="31" grpId="0" uiExpand="1" build="p"/>
      <p:bldP spid="32" grpId="0" animBg="1"/>
      <p:bldP spid="24" grpId="0" animBg="1"/>
      <p:bldP spid="2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678186" y="-4432229"/>
            <a:ext cx="6962775" cy="15722458"/>
          </a:xfrm>
          <a:prstGeom prst="rect">
            <a:avLst/>
          </a:prstGeom>
        </p:spPr>
      </p:pic>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4100439" y="1502259"/>
            <a:ext cx="1559844"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rete</a:t>
            </a: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4125541" y="2520822"/>
            <a:ext cx="171752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ego</a:t>
            </a:r>
          </a:p>
        </p:txBody>
      </p:sp>
      <p:sp>
        <p:nvSpPr>
          <p:cNvPr id="10" name="Content Placeholder 2">
            <a:extLst>
              <a:ext uri="{FF2B5EF4-FFF2-40B4-BE49-F238E27FC236}">
                <a16:creationId xmlns:a16="http://schemas.microsoft.com/office/drawing/2014/main" id="{8DE590FD-35F3-4F9D-8813-7A9CA177C8C8}"/>
              </a:ext>
            </a:extLst>
          </p:cNvPr>
          <p:cNvSpPr txBox="1">
            <a:spLocks/>
          </p:cNvSpPr>
          <p:nvPr/>
        </p:nvSpPr>
        <p:spPr>
          <a:xfrm>
            <a:off x="549444" y="2493050"/>
            <a:ext cx="2803832" cy="13798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b="1" dirty="0">
                <a:solidFill>
                  <a:srgbClr val="990033"/>
                </a:solidFill>
                <a:latin typeface="Calibri" panose="020F0502020204030204" pitchFamily="34" charset="0"/>
                <a:cs typeface="Calibri" panose="020F0502020204030204" pitchFamily="34" charset="0"/>
              </a:rPr>
              <a:t>εγωισμός, εγωπάθεια</a:t>
            </a: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4088655" y="3490716"/>
            <a:ext cx="171752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salus</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435377DC-5914-4A17-A438-B9D8961D090F}"/>
              </a:ext>
            </a:extLst>
          </p:cNvPr>
          <p:cNvSpPr txBox="1">
            <a:spLocks/>
          </p:cNvSpPr>
          <p:nvPr/>
        </p:nvSpPr>
        <p:spPr>
          <a:xfrm>
            <a:off x="4001912" y="4518912"/>
            <a:ext cx="1930384"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enoto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3921759" y="522732"/>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Content Placeholder 2">
            <a:extLst>
              <a:ext uri="{FF2B5EF4-FFF2-40B4-BE49-F238E27FC236}">
                <a16:creationId xmlns:a16="http://schemas.microsoft.com/office/drawing/2014/main" id="{4D5D0766-AAE5-4476-AAC0-AEADD4BA39FD}"/>
              </a:ext>
            </a:extLst>
          </p:cNvPr>
          <p:cNvSpPr txBox="1">
            <a:spLocks/>
          </p:cNvSpPr>
          <p:nvPr/>
        </p:nvSpPr>
        <p:spPr>
          <a:xfrm>
            <a:off x="1483358" y="536437"/>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Ελληνικά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379734" y="501439"/>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6012450" y="164075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6206389" y="360228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Arrow: Right 22">
            <a:extLst>
              <a:ext uri="{FF2B5EF4-FFF2-40B4-BE49-F238E27FC236}">
                <a16:creationId xmlns:a16="http://schemas.microsoft.com/office/drawing/2014/main" id="{5E796280-5494-4A2A-972E-469EE383AE53}"/>
              </a:ext>
            </a:extLst>
          </p:cNvPr>
          <p:cNvSpPr/>
          <p:nvPr/>
        </p:nvSpPr>
        <p:spPr>
          <a:xfrm rot="10800000">
            <a:off x="3194774" y="2620678"/>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Right 25">
            <a:extLst>
              <a:ext uri="{FF2B5EF4-FFF2-40B4-BE49-F238E27FC236}">
                <a16:creationId xmlns:a16="http://schemas.microsoft.com/office/drawing/2014/main" id="{56DC3CCE-4CE3-4A56-8C76-899BED1A21D1}"/>
              </a:ext>
            </a:extLst>
          </p:cNvPr>
          <p:cNvSpPr/>
          <p:nvPr/>
        </p:nvSpPr>
        <p:spPr>
          <a:xfrm>
            <a:off x="6271826" y="4595331"/>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Content Placeholder 2">
            <a:extLst>
              <a:ext uri="{FF2B5EF4-FFF2-40B4-BE49-F238E27FC236}">
                <a16:creationId xmlns:a16="http://schemas.microsoft.com/office/drawing/2014/main" id="{83CC9519-D2A1-40C9-81EC-EAE24E79B04E}"/>
              </a:ext>
            </a:extLst>
          </p:cNvPr>
          <p:cNvSpPr txBox="1">
            <a:spLocks/>
          </p:cNvSpPr>
          <p:nvPr/>
        </p:nvSpPr>
        <p:spPr>
          <a:xfrm>
            <a:off x="7089910" y="4518074"/>
            <a:ext cx="5102090"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note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σημειώνω, σημείωση</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89FEA071-41E7-4B66-8DC4-42658400E258}"/>
              </a:ext>
            </a:extLst>
          </p:cNvPr>
          <p:cNvSpPr txBox="1">
            <a:spLocks/>
          </p:cNvSpPr>
          <p:nvPr/>
        </p:nvSpPr>
        <p:spPr>
          <a:xfrm>
            <a:off x="6762804" y="1596884"/>
            <a:ext cx="5333818" cy="486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solidFill>
                  <a:srgbClr val="990033"/>
                </a:solidFill>
                <a:latin typeface="Calibri" panose="020F0502020204030204" pitchFamily="34" charset="0"/>
                <a:cs typeface="Calibri" panose="020F0502020204030204" pitchFamily="34" charset="0"/>
              </a:rPr>
              <a:t>reticular</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δικτυωτός</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A7314DC-EBD7-4705-BA46-4C8770D67C1C}"/>
              </a:ext>
            </a:extLst>
          </p:cNvPr>
          <p:cNvSpPr txBox="1">
            <a:spLocks/>
          </p:cNvSpPr>
          <p:nvPr/>
        </p:nvSpPr>
        <p:spPr>
          <a:xfrm>
            <a:off x="7017160" y="2566424"/>
            <a:ext cx="4879705" cy="993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égoisme</a:t>
            </a:r>
            <a:r>
              <a:rPr lang="en-US" b="1" dirty="0">
                <a:solidFill>
                  <a:srgbClr val="990033"/>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rPr>
              <a:t>(γαλλ.)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εγωισμός</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1" name="Content Placeholder 2">
            <a:extLst>
              <a:ext uri="{FF2B5EF4-FFF2-40B4-BE49-F238E27FC236}">
                <a16:creationId xmlns:a16="http://schemas.microsoft.com/office/drawing/2014/main" id="{1B8E10D8-9370-4D5D-ABE4-B8DFC4F55861}"/>
              </a:ext>
            </a:extLst>
          </p:cNvPr>
          <p:cNvSpPr txBox="1">
            <a:spLocks/>
          </p:cNvSpPr>
          <p:nvPr/>
        </p:nvSpPr>
        <p:spPr>
          <a:xfrm>
            <a:off x="7013675" y="3459718"/>
            <a:ext cx="4832076" cy="1110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salute, salutation</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endParaRPr lang="el-GR" dirty="0">
              <a:solidFill>
                <a:srgbClr val="111111"/>
              </a:solidFill>
              <a:latin typeface="Calibri" panose="020F0502020204030204" pitchFamily="34" charset="0"/>
              <a:cs typeface="Calibri" panose="020F0502020204030204" pitchFamily="34" charset="0"/>
            </a:endParaRPr>
          </a:p>
          <a:p>
            <a:pPr marL="0" indent="0">
              <a:lnSpc>
                <a:spcPct val="100000"/>
              </a:lnSpc>
              <a:spcBef>
                <a:spcPts val="0"/>
              </a:spcBef>
              <a:buNone/>
            </a:pP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χαιρετισμός</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3" name="Arrow: Right 32">
            <a:extLst>
              <a:ext uri="{FF2B5EF4-FFF2-40B4-BE49-F238E27FC236}">
                <a16:creationId xmlns:a16="http://schemas.microsoft.com/office/drawing/2014/main" id="{A8AC098E-C705-49CE-AB10-18E6C737F841}"/>
              </a:ext>
            </a:extLst>
          </p:cNvPr>
          <p:cNvSpPr/>
          <p:nvPr/>
        </p:nvSpPr>
        <p:spPr>
          <a:xfrm>
            <a:off x="6086393" y="2673854"/>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Content Placeholder 2">
            <a:extLst>
              <a:ext uri="{FF2B5EF4-FFF2-40B4-BE49-F238E27FC236}">
                <a16:creationId xmlns:a16="http://schemas.microsoft.com/office/drawing/2014/main" id="{0FC5E072-F2D8-47F3-A188-574017FB3F43}"/>
              </a:ext>
            </a:extLst>
          </p:cNvPr>
          <p:cNvSpPr txBox="1">
            <a:spLocks/>
          </p:cNvSpPr>
          <p:nvPr/>
        </p:nvSpPr>
        <p:spPr>
          <a:xfrm>
            <a:off x="4059529" y="5663892"/>
            <a:ext cx="1930384"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vacuus</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7" name="Content Placeholder 2">
            <a:extLst>
              <a:ext uri="{FF2B5EF4-FFF2-40B4-BE49-F238E27FC236}">
                <a16:creationId xmlns:a16="http://schemas.microsoft.com/office/drawing/2014/main" id="{D865E5D1-C42A-4F34-96FD-CBA8B874F20A}"/>
              </a:ext>
            </a:extLst>
          </p:cNvPr>
          <p:cNvSpPr txBox="1">
            <a:spLocks/>
          </p:cNvSpPr>
          <p:nvPr/>
        </p:nvSpPr>
        <p:spPr>
          <a:xfrm>
            <a:off x="7089910" y="5485623"/>
            <a:ext cx="5102090" cy="1033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vacant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κενός</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vacation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διακοπές</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8" name="Arrow: Right 37">
            <a:extLst>
              <a:ext uri="{FF2B5EF4-FFF2-40B4-BE49-F238E27FC236}">
                <a16:creationId xmlns:a16="http://schemas.microsoft.com/office/drawing/2014/main" id="{3CE8C6AF-C741-4656-BD73-1B4FA379E311}"/>
              </a:ext>
            </a:extLst>
          </p:cNvPr>
          <p:cNvSpPr/>
          <p:nvPr/>
        </p:nvSpPr>
        <p:spPr>
          <a:xfrm>
            <a:off x="6219424" y="575927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23054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wipe(left)">
                                      <p:cBhvr>
                                        <p:cTn id="35" dur="500"/>
                                        <p:tgtEl>
                                          <p:spTgt spid="2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wipe(left)">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0">
                                            <p:txEl>
                                              <p:pRg st="0" end="0"/>
                                            </p:txEl>
                                          </p:spTgt>
                                        </p:tgtEl>
                                        <p:attrNameLst>
                                          <p:attrName>style.visibility</p:attrName>
                                        </p:attrNameLst>
                                      </p:cBhvr>
                                      <p:to>
                                        <p:strVal val="visible"/>
                                      </p:to>
                                    </p:set>
                                    <p:animEffect transition="in" filter="wipe(left)">
                                      <p:cBhvr>
                                        <p:cTn id="60" dur="500"/>
                                        <p:tgtEl>
                                          <p:spTgt spid="3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1">
                                            <p:txEl>
                                              <p:pRg st="0" end="0"/>
                                            </p:txEl>
                                          </p:spTgt>
                                        </p:tgtEl>
                                        <p:attrNameLst>
                                          <p:attrName>style.visibility</p:attrName>
                                        </p:attrNameLst>
                                      </p:cBhvr>
                                      <p:to>
                                        <p:strVal val="visible"/>
                                      </p:to>
                                    </p:set>
                                    <p:animEffect transition="in" filter="wipe(left)">
                                      <p:cBhvr>
                                        <p:cTn id="75" dur="500"/>
                                        <p:tgtEl>
                                          <p:spTgt spid="3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1">
                                            <p:txEl>
                                              <p:pRg st="1" end="1"/>
                                            </p:txEl>
                                          </p:spTgt>
                                        </p:tgtEl>
                                        <p:attrNameLst>
                                          <p:attrName>style.visibility</p:attrName>
                                        </p:attrNameLst>
                                      </p:cBhvr>
                                      <p:to>
                                        <p:strVal val="visible"/>
                                      </p:to>
                                    </p:set>
                                    <p:animEffect transition="in" filter="wipe(left)">
                                      <p:cBhvr>
                                        <p:cTn id="80" dur="500"/>
                                        <p:tgtEl>
                                          <p:spTgt spid="3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Effect transition="in" filter="wipe(left)">
                                      <p:cBhvr>
                                        <p:cTn id="95" dur="500"/>
                                        <p:tgtEl>
                                          <p:spTgt spid="27">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7">
                                            <p:txEl>
                                              <p:pRg st="1" end="1"/>
                                            </p:txEl>
                                          </p:spTgt>
                                        </p:tgtEl>
                                        <p:attrNameLst>
                                          <p:attrName>style.visibility</p:attrName>
                                        </p:attrNameLst>
                                      </p:cBhvr>
                                      <p:to>
                                        <p:strVal val="visible"/>
                                      </p:to>
                                    </p:set>
                                    <p:animEffect transition="in" filter="wipe(left)">
                                      <p:cBhvr>
                                        <p:cTn id="100" dur="500"/>
                                        <p:tgtEl>
                                          <p:spTgt spid="27">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7">
                                            <p:txEl>
                                              <p:pRg st="0" end="0"/>
                                            </p:txEl>
                                          </p:spTgt>
                                        </p:tgtEl>
                                        <p:attrNameLst>
                                          <p:attrName>style.visibility</p:attrName>
                                        </p:attrNameLst>
                                      </p:cBhvr>
                                      <p:to>
                                        <p:strVal val="visible"/>
                                      </p:to>
                                    </p:set>
                                    <p:animEffect transition="in" filter="wipe(left)">
                                      <p:cBhvr>
                                        <p:cTn id="110" dur="500"/>
                                        <p:tgtEl>
                                          <p:spTgt spid="37">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7">
                                            <p:txEl>
                                              <p:pRg st="1" end="1"/>
                                            </p:txEl>
                                          </p:spTgt>
                                        </p:tgtEl>
                                        <p:attrNameLst>
                                          <p:attrName>style.visibility</p:attrName>
                                        </p:attrNameLst>
                                      </p:cBhvr>
                                      <p:to>
                                        <p:strVal val="visible"/>
                                      </p:to>
                                    </p:set>
                                    <p:animEffect transition="in" filter="wipe(left)">
                                      <p:cBhvr>
                                        <p:cTn id="115" dur="500"/>
                                        <p:tgtEl>
                                          <p:spTgt spid="37">
                                            <p:txEl>
                                              <p:pRg st="1" end="1"/>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wipe(left)">
                                      <p:cBhvr>
                                        <p:cTn id="1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build="p"/>
      <p:bldP spid="11" grpId="0" animBg="1"/>
      <p:bldP spid="14" grpId="0" animBg="1"/>
      <p:bldP spid="18" grpId="0" animBg="1"/>
      <p:bldP spid="19" grpId="0" animBg="1"/>
      <p:bldP spid="20" grpId="0" animBg="1"/>
      <p:bldP spid="4" grpId="0" animBg="1"/>
      <p:bldP spid="22" grpId="0" animBg="1"/>
      <p:bldP spid="23" grpId="0" animBg="1"/>
      <p:bldP spid="26" grpId="0" animBg="1"/>
      <p:bldP spid="27" grpId="0" uiExpand="1" build="p"/>
      <p:bldP spid="29" grpId="0" uiExpand="1" build="p"/>
      <p:bldP spid="30" grpId="0" uiExpand="1" build="p"/>
      <p:bldP spid="31" grpId="0" uiExpand="1" build="p"/>
      <p:bldP spid="33" grpId="0" animBg="1"/>
      <p:bldP spid="36" grpId="0" animBg="1"/>
      <p:bldP spid="37" grpId="0" uiExpand="1" build="p"/>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619786" y="-4010025"/>
            <a:ext cx="7188402" cy="14878050"/>
          </a:xfrm>
          <a:prstGeom prst="rect">
            <a:avLst/>
          </a:prstGeom>
        </p:spPr>
      </p:pic>
      <p:sp>
        <p:nvSpPr>
          <p:cNvPr id="6" name="Content Placeholder 2">
            <a:extLst>
              <a:ext uri="{FF2B5EF4-FFF2-40B4-BE49-F238E27FC236}">
                <a16:creationId xmlns:a16="http://schemas.microsoft.com/office/drawing/2014/main" id="{85BCB228-C446-41CC-A980-9528878424BD}"/>
              </a:ext>
            </a:extLst>
          </p:cNvPr>
          <p:cNvSpPr txBox="1">
            <a:spLocks/>
          </p:cNvSpPr>
          <p:nvPr/>
        </p:nvSpPr>
        <p:spPr>
          <a:xfrm>
            <a:off x="1492778" y="1211000"/>
            <a:ext cx="3357268"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incitamentum</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956F4134-393F-4BAA-89A7-FA2CF5AA5465}"/>
              </a:ext>
            </a:extLst>
          </p:cNvPr>
          <p:cNvSpPr txBox="1">
            <a:spLocks/>
          </p:cNvSpPr>
          <p:nvPr/>
        </p:nvSpPr>
        <p:spPr>
          <a:xfrm>
            <a:off x="2405641" y="2129226"/>
            <a:ext cx="1531542"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cogito</a:t>
            </a:r>
          </a:p>
        </p:txBody>
      </p:sp>
      <p:sp>
        <p:nvSpPr>
          <p:cNvPr id="11" name="Content Placeholder 2">
            <a:extLst>
              <a:ext uri="{FF2B5EF4-FFF2-40B4-BE49-F238E27FC236}">
                <a16:creationId xmlns:a16="http://schemas.microsoft.com/office/drawing/2014/main" id="{5B0AA789-2259-4C19-BF5C-4F96632596F5}"/>
              </a:ext>
            </a:extLst>
          </p:cNvPr>
          <p:cNvSpPr txBox="1">
            <a:spLocks/>
          </p:cNvSpPr>
          <p:nvPr/>
        </p:nvSpPr>
        <p:spPr>
          <a:xfrm>
            <a:off x="2442069" y="3026460"/>
            <a:ext cx="1458686"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capio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435377DC-5914-4A17-A438-B9D8961D090F}"/>
              </a:ext>
            </a:extLst>
          </p:cNvPr>
          <p:cNvSpPr txBox="1">
            <a:spLocks/>
          </p:cNvSpPr>
          <p:nvPr/>
        </p:nvSpPr>
        <p:spPr>
          <a:xfrm>
            <a:off x="2068552" y="3898600"/>
            <a:ext cx="2493558"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interrogo</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32087028-FD32-475C-8E3A-1C318B9260D2}"/>
              </a:ext>
            </a:extLst>
          </p:cNvPr>
          <p:cNvSpPr txBox="1">
            <a:spLocks/>
          </p:cNvSpPr>
          <p:nvPr/>
        </p:nvSpPr>
        <p:spPr>
          <a:xfrm>
            <a:off x="2126067" y="286564"/>
            <a:ext cx="2090691"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Λατινικά</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id="{EA257DD2-2C97-4137-8BF2-2E28AB2F1548}"/>
              </a:ext>
            </a:extLst>
          </p:cNvPr>
          <p:cNvSpPr txBox="1">
            <a:spLocks/>
          </p:cNvSpPr>
          <p:nvPr/>
        </p:nvSpPr>
        <p:spPr>
          <a:xfrm>
            <a:off x="6379734" y="406189"/>
            <a:ext cx="4590633" cy="701110"/>
          </a:xfrm>
          <a:prstGeom prst="rect">
            <a:avLst/>
          </a:prstGeom>
          <a:solidFill>
            <a:srgbClr val="990033">
              <a:alpha val="59000"/>
            </a:srgb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buNone/>
            </a:pPr>
            <a:r>
              <a:rPr lang="el-GR"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Λατινογενείς γλώσσες</a:t>
            </a:r>
            <a:endPar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E7A16914-B777-43D6-B98B-52B2E6DC192C}"/>
              </a:ext>
            </a:extLst>
          </p:cNvPr>
          <p:cNvSpPr/>
          <p:nvPr/>
        </p:nvSpPr>
        <p:spPr>
          <a:xfrm>
            <a:off x="5181739" y="1484222"/>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Arrow: Right 21">
            <a:extLst>
              <a:ext uri="{FF2B5EF4-FFF2-40B4-BE49-F238E27FC236}">
                <a16:creationId xmlns:a16="http://schemas.microsoft.com/office/drawing/2014/main" id="{CC40416A-8360-4CBA-B35C-AE2B87D116CB}"/>
              </a:ext>
            </a:extLst>
          </p:cNvPr>
          <p:cNvSpPr/>
          <p:nvPr/>
        </p:nvSpPr>
        <p:spPr>
          <a:xfrm>
            <a:off x="5231654" y="3164337"/>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Arrow: Right 25">
            <a:extLst>
              <a:ext uri="{FF2B5EF4-FFF2-40B4-BE49-F238E27FC236}">
                <a16:creationId xmlns:a16="http://schemas.microsoft.com/office/drawing/2014/main" id="{56DC3CCE-4CE3-4A56-8C76-899BED1A21D1}"/>
              </a:ext>
            </a:extLst>
          </p:cNvPr>
          <p:cNvSpPr/>
          <p:nvPr/>
        </p:nvSpPr>
        <p:spPr>
          <a:xfrm>
            <a:off x="5206301" y="4113585"/>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Content Placeholder 2">
            <a:extLst>
              <a:ext uri="{FF2B5EF4-FFF2-40B4-BE49-F238E27FC236}">
                <a16:creationId xmlns:a16="http://schemas.microsoft.com/office/drawing/2014/main" id="{83CC9519-D2A1-40C9-81EC-EAE24E79B04E}"/>
              </a:ext>
            </a:extLst>
          </p:cNvPr>
          <p:cNvSpPr txBox="1">
            <a:spLocks/>
          </p:cNvSpPr>
          <p:nvPr/>
        </p:nvSpPr>
        <p:spPr>
          <a:xfrm>
            <a:off x="6068777" y="4054731"/>
            <a:ext cx="5947253" cy="821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interrogate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ανακρίνω</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29" name="Content Placeholder 2">
            <a:extLst>
              <a:ext uri="{FF2B5EF4-FFF2-40B4-BE49-F238E27FC236}">
                <a16:creationId xmlns:a16="http://schemas.microsoft.com/office/drawing/2014/main" id="{89FEA071-41E7-4B66-8DC4-42658400E258}"/>
              </a:ext>
            </a:extLst>
          </p:cNvPr>
          <p:cNvSpPr txBox="1">
            <a:spLocks/>
          </p:cNvSpPr>
          <p:nvPr/>
        </p:nvSpPr>
        <p:spPr>
          <a:xfrm>
            <a:off x="6096000" y="1355433"/>
            <a:ext cx="6724411" cy="9035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incite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προτρέπω, ερεθίζω</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A7314DC-EBD7-4705-BA46-4C8770D67C1C}"/>
              </a:ext>
            </a:extLst>
          </p:cNvPr>
          <p:cNvSpPr txBox="1">
            <a:spLocks/>
          </p:cNvSpPr>
          <p:nvPr/>
        </p:nvSpPr>
        <p:spPr>
          <a:xfrm>
            <a:off x="6096001" y="2257300"/>
            <a:ext cx="6166350" cy="821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cogitate</a:t>
            </a:r>
            <a:r>
              <a:rPr lang="el-GR" dirty="0">
                <a:solidFill>
                  <a:srgbClr val="111111"/>
                </a:solidFill>
                <a:latin typeface="Calibri" panose="020F0502020204030204" pitchFamily="34" charset="0"/>
                <a:cs typeface="Calibri" panose="020F0502020204030204" pitchFamily="34" charset="0"/>
              </a:rPr>
              <a:t> (αγγλ</a:t>
            </a:r>
            <a:r>
              <a:rPr lang="en-US" dirty="0">
                <a:solidFill>
                  <a:srgbClr val="111111"/>
                </a:solidFill>
                <a:latin typeface="Calibri" panose="020F0502020204030204" pitchFamily="34" charset="0"/>
                <a:cs typeface="Calibri" panose="020F0502020204030204" pitchFamily="34" charset="0"/>
              </a:rPr>
              <a:t>.)</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σκέπτομαι</a:t>
            </a:r>
            <a:endParaRPr lang="en-US" dirty="0">
              <a:solidFill>
                <a:srgbClr val="111111"/>
              </a:solidFill>
              <a:latin typeface="Calibri" panose="020F0502020204030204" pitchFamily="34" charset="0"/>
              <a:cs typeface="Calibri" panose="020F0502020204030204" pitchFamily="34" charset="0"/>
              <a:sym typeface="Wingdings" panose="05000000000000000000" pitchFamily="2" charset="2"/>
            </a:endParaRPr>
          </a:p>
        </p:txBody>
      </p:sp>
      <p:sp>
        <p:nvSpPr>
          <p:cNvPr id="31" name="Content Placeholder 2">
            <a:extLst>
              <a:ext uri="{FF2B5EF4-FFF2-40B4-BE49-F238E27FC236}">
                <a16:creationId xmlns:a16="http://schemas.microsoft.com/office/drawing/2014/main" id="{1B8E10D8-9370-4D5D-ABE4-B8DFC4F55861}"/>
              </a:ext>
            </a:extLst>
          </p:cNvPr>
          <p:cNvSpPr txBox="1">
            <a:spLocks/>
          </p:cNvSpPr>
          <p:nvPr/>
        </p:nvSpPr>
        <p:spPr>
          <a:xfrm>
            <a:off x="6095322" y="3123339"/>
            <a:ext cx="4832076" cy="921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capture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 πιάνω</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3" name="Arrow: Right 32">
            <a:extLst>
              <a:ext uri="{FF2B5EF4-FFF2-40B4-BE49-F238E27FC236}">
                <a16:creationId xmlns:a16="http://schemas.microsoft.com/office/drawing/2014/main" id="{A8AC098E-C705-49CE-AB10-18E6C737F841}"/>
              </a:ext>
            </a:extLst>
          </p:cNvPr>
          <p:cNvSpPr/>
          <p:nvPr/>
        </p:nvSpPr>
        <p:spPr>
          <a:xfrm>
            <a:off x="5208829" y="2315513"/>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Content Placeholder 2">
            <a:extLst>
              <a:ext uri="{FF2B5EF4-FFF2-40B4-BE49-F238E27FC236}">
                <a16:creationId xmlns:a16="http://schemas.microsoft.com/office/drawing/2014/main" id="{56ABA045-A751-4924-A732-8812D09EB488}"/>
              </a:ext>
            </a:extLst>
          </p:cNvPr>
          <p:cNvSpPr txBox="1">
            <a:spLocks/>
          </p:cNvSpPr>
          <p:nvPr/>
        </p:nvSpPr>
        <p:spPr>
          <a:xfrm>
            <a:off x="1944799" y="4823446"/>
            <a:ext cx="2687297"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err="1">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adportare</a:t>
            </a:r>
            <a:endPar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5" name="Arrow: Right 34">
            <a:extLst>
              <a:ext uri="{FF2B5EF4-FFF2-40B4-BE49-F238E27FC236}">
                <a16:creationId xmlns:a16="http://schemas.microsoft.com/office/drawing/2014/main" id="{563DBA13-D65A-44FE-870B-703197AAA28F}"/>
              </a:ext>
            </a:extLst>
          </p:cNvPr>
          <p:cNvSpPr/>
          <p:nvPr/>
        </p:nvSpPr>
        <p:spPr>
          <a:xfrm>
            <a:off x="5181739" y="5076702"/>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Content Placeholder 2">
            <a:extLst>
              <a:ext uri="{FF2B5EF4-FFF2-40B4-BE49-F238E27FC236}">
                <a16:creationId xmlns:a16="http://schemas.microsoft.com/office/drawing/2014/main" id="{E0AE7A67-8307-4D77-83BB-62012FA56384}"/>
              </a:ext>
            </a:extLst>
          </p:cNvPr>
          <p:cNvSpPr txBox="1">
            <a:spLocks/>
          </p:cNvSpPr>
          <p:nvPr/>
        </p:nvSpPr>
        <p:spPr>
          <a:xfrm>
            <a:off x="6115391" y="4920769"/>
            <a:ext cx="5776740" cy="506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portable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φορητός</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39" name="Content Placeholder 2">
            <a:extLst>
              <a:ext uri="{FF2B5EF4-FFF2-40B4-BE49-F238E27FC236}">
                <a16:creationId xmlns:a16="http://schemas.microsoft.com/office/drawing/2014/main" id="{FBABFA1D-61DB-408A-9FAF-44B40F3E4BD2}"/>
              </a:ext>
            </a:extLst>
          </p:cNvPr>
          <p:cNvSpPr txBox="1">
            <a:spLocks/>
          </p:cNvSpPr>
          <p:nvPr/>
        </p:nvSpPr>
        <p:spPr>
          <a:xfrm>
            <a:off x="2260051" y="5755809"/>
            <a:ext cx="1721517" cy="701110"/>
          </a:xfrm>
          <a:prstGeom prst="rect">
            <a:avLst/>
          </a:prstGeom>
          <a:solidFill>
            <a:schemeClr val="tx1">
              <a:alpha val="59000"/>
            </a:schemeClr>
          </a:solidFill>
          <a:effectLst>
            <a:outerShdw blurRad="266700" dist="1397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mons</a:t>
            </a:r>
          </a:p>
        </p:txBody>
      </p:sp>
      <p:sp>
        <p:nvSpPr>
          <p:cNvPr id="40" name="Content Placeholder 2">
            <a:extLst>
              <a:ext uri="{FF2B5EF4-FFF2-40B4-BE49-F238E27FC236}">
                <a16:creationId xmlns:a16="http://schemas.microsoft.com/office/drawing/2014/main" id="{26376E74-D24D-475E-B3CD-1C3AF1CF5D28}"/>
              </a:ext>
            </a:extLst>
          </p:cNvPr>
          <p:cNvSpPr txBox="1">
            <a:spLocks/>
          </p:cNvSpPr>
          <p:nvPr/>
        </p:nvSpPr>
        <p:spPr>
          <a:xfrm>
            <a:off x="6213987" y="5767776"/>
            <a:ext cx="5527962" cy="821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990033"/>
                </a:solidFill>
                <a:latin typeface="Calibri" panose="020F0502020204030204" pitchFamily="34" charset="0"/>
                <a:cs typeface="Calibri" panose="020F0502020204030204" pitchFamily="34" charset="0"/>
              </a:rPr>
              <a:t>mountain </a:t>
            </a:r>
            <a:r>
              <a:rPr lang="el-GR" dirty="0">
                <a:solidFill>
                  <a:srgbClr val="111111"/>
                </a:solidFill>
                <a:latin typeface="Calibri" panose="020F0502020204030204" pitchFamily="34" charset="0"/>
                <a:cs typeface="Calibri" panose="020F0502020204030204" pitchFamily="34" charset="0"/>
              </a:rPr>
              <a:t>(αγγλ.)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βουνό</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None/>
            </a:pPr>
            <a:r>
              <a:rPr lang="en-US" b="1" dirty="0" err="1">
                <a:solidFill>
                  <a:srgbClr val="990033"/>
                </a:solidFill>
                <a:latin typeface="Calibri" panose="020F0502020204030204" pitchFamily="34" charset="0"/>
                <a:cs typeface="Calibri" panose="020F0502020204030204" pitchFamily="34" charset="0"/>
              </a:rPr>
              <a:t>mont</a:t>
            </a:r>
            <a:r>
              <a:rPr lang="en-US" b="1" dirty="0">
                <a:solidFill>
                  <a:srgbClr val="990033"/>
                </a:solidFill>
                <a:latin typeface="Calibri" panose="020F0502020204030204" pitchFamily="34" charset="0"/>
                <a:cs typeface="Calibri" panose="020F0502020204030204" pitchFamily="34" charset="0"/>
              </a:rPr>
              <a:t> </a:t>
            </a:r>
            <a:r>
              <a:rPr lang="el-GR" dirty="0">
                <a:solidFill>
                  <a:srgbClr val="111111"/>
                </a:solidFill>
                <a:latin typeface="Calibri" panose="020F0502020204030204" pitchFamily="34" charset="0"/>
                <a:cs typeface="Calibri" panose="020F0502020204030204" pitchFamily="34" charset="0"/>
              </a:rPr>
              <a:t>(γαλλ.)</a:t>
            </a:r>
            <a:r>
              <a:rPr lang="en-US" dirty="0">
                <a:solidFill>
                  <a:srgbClr val="111111"/>
                </a:solidFill>
                <a:latin typeface="Calibri" panose="020F0502020204030204" pitchFamily="34" charset="0"/>
                <a:cs typeface="Calibri" panose="020F0502020204030204" pitchFamily="34" charset="0"/>
              </a:rPr>
              <a:t> </a:t>
            </a:r>
            <a:r>
              <a:rPr lang="en-US" dirty="0">
                <a:solidFill>
                  <a:srgbClr val="111111"/>
                </a:solidFill>
                <a:latin typeface="Calibri" panose="020F0502020204030204" pitchFamily="34" charset="0"/>
                <a:cs typeface="Calibri" panose="020F0502020204030204" pitchFamily="34" charset="0"/>
                <a:sym typeface="Wingdings" panose="05000000000000000000" pitchFamily="2" charset="2"/>
              </a:rPr>
              <a:t> </a:t>
            </a:r>
            <a:r>
              <a:rPr lang="el-GR" dirty="0">
                <a:solidFill>
                  <a:srgbClr val="111111"/>
                </a:solidFill>
                <a:latin typeface="Calibri" panose="020F0502020204030204" pitchFamily="34" charset="0"/>
                <a:cs typeface="Calibri" panose="020F0502020204030204" pitchFamily="34" charset="0"/>
                <a:sym typeface="Wingdings" panose="05000000000000000000" pitchFamily="2" charset="2"/>
              </a:rPr>
              <a:t>βουνό</a:t>
            </a:r>
            <a:endParaRPr lang="el-GR" b="1" dirty="0">
              <a:solidFill>
                <a:srgbClr val="990033"/>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endParaRPr lang="el-GR" b="1" dirty="0">
              <a:solidFill>
                <a:srgbClr val="990033"/>
              </a:solidFill>
              <a:latin typeface="Calibri" panose="020F0502020204030204" pitchFamily="34" charset="0"/>
              <a:cs typeface="Calibri" panose="020F0502020204030204" pitchFamily="34" charset="0"/>
            </a:endParaRPr>
          </a:p>
        </p:txBody>
      </p:sp>
      <p:sp>
        <p:nvSpPr>
          <p:cNvPr id="41" name="Arrow: Right 40">
            <a:extLst>
              <a:ext uri="{FF2B5EF4-FFF2-40B4-BE49-F238E27FC236}">
                <a16:creationId xmlns:a16="http://schemas.microsoft.com/office/drawing/2014/main" id="{A72FBBAE-C38C-4624-93A0-D532A4670E33}"/>
              </a:ext>
            </a:extLst>
          </p:cNvPr>
          <p:cNvSpPr/>
          <p:nvPr/>
        </p:nvSpPr>
        <p:spPr>
          <a:xfrm>
            <a:off x="5074076" y="5982760"/>
            <a:ext cx="676411" cy="486125"/>
          </a:xfrm>
          <a:prstGeom prst="rightArrow">
            <a:avLst/>
          </a:prstGeom>
          <a:solidFill>
            <a:srgbClr val="990033">
              <a:alpha val="59000"/>
            </a:srgbClr>
          </a:solidFill>
          <a:ln>
            <a:no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07743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wipe(left)">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xEl>
                                              <p:pRg st="0" end="0"/>
                                            </p:txEl>
                                          </p:spTgt>
                                        </p:tgtEl>
                                        <p:attrNameLst>
                                          <p:attrName>style.visibility</p:attrName>
                                        </p:attrNameLst>
                                      </p:cBhvr>
                                      <p:to>
                                        <p:strVal val="visible"/>
                                      </p:to>
                                    </p:set>
                                    <p:animEffect transition="in" filter="wipe(left)">
                                      <p:cBhvr>
                                        <p:cTn id="44" dur="500"/>
                                        <p:tgtEl>
                                          <p:spTgt spid="3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Effect transition="in" filter="wipe(left)">
                                      <p:cBhvr>
                                        <p:cTn id="59" dur="500"/>
                                        <p:tgtEl>
                                          <p:spTgt spid="3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wipe(left)">
                                      <p:cBhvr>
                                        <p:cTn id="74" dur="500"/>
                                        <p:tgtEl>
                                          <p:spTgt spid="2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6">
                                            <p:txEl>
                                              <p:pRg st="0" end="0"/>
                                            </p:txEl>
                                          </p:spTgt>
                                        </p:tgtEl>
                                        <p:attrNameLst>
                                          <p:attrName>style.visibility</p:attrName>
                                        </p:attrNameLst>
                                      </p:cBhvr>
                                      <p:to>
                                        <p:strVal val="visible"/>
                                      </p:to>
                                    </p:set>
                                    <p:animEffect transition="in" filter="wipe(left)">
                                      <p:cBhvr>
                                        <p:cTn id="89" dur="500"/>
                                        <p:tgtEl>
                                          <p:spTgt spid="3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left)">
                                      <p:cBhvr>
                                        <p:cTn id="99" dur="5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0">
                                            <p:txEl>
                                              <p:pRg st="0" end="0"/>
                                            </p:txEl>
                                          </p:spTgt>
                                        </p:tgtEl>
                                        <p:attrNameLst>
                                          <p:attrName>style.visibility</p:attrName>
                                        </p:attrNameLst>
                                      </p:cBhvr>
                                      <p:to>
                                        <p:strVal val="visible"/>
                                      </p:to>
                                    </p:set>
                                    <p:animEffect transition="in" filter="wipe(left)">
                                      <p:cBhvr>
                                        <p:cTn id="104" dur="500"/>
                                        <p:tgtEl>
                                          <p:spTgt spid="40">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0">
                                            <p:txEl>
                                              <p:pRg st="1" end="1"/>
                                            </p:txEl>
                                          </p:spTgt>
                                        </p:tgtEl>
                                        <p:attrNameLst>
                                          <p:attrName>style.visibility</p:attrName>
                                        </p:attrNameLst>
                                      </p:cBhvr>
                                      <p:to>
                                        <p:strVal val="visible"/>
                                      </p:to>
                                    </p:set>
                                    <p:animEffect transition="in" filter="wipe(left)">
                                      <p:cBhvr>
                                        <p:cTn id="109"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8" grpId="0" animBg="1"/>
      <p:bldP spid="20" grpId="0" animBg="1"/>
      <p:bldP spid="4" grpId="0" animBg="1"/>
      <p:bldP spid="22" grpId="0" animBg="1"/>
      <p:bldP spid="26" grpId="0" animBg="1"/>
      <p:bldP spid="27" grpId="0" uiExpand="1" build="p"/>
      <p:bldP spid="29" grpId="0" uiExpand="1" build="p"/>
      <p:bldP spid="30" grpId="0" uiExpand="1" build="p"/>
      <p:bldP spid="31" grpId="0" uiExpand="1" build="p"/>
      <p:bldP spid="33" grpId="0" animBg="1"/>
      <p:bldP spid="28" grpId="0" animBg="1"/>
      <p:bldP spid="35" grpId="0" animBg="1"/>
      <p:bldP spid="36" grpId="0" uiExpand="1" build="p"/>
      <p:bldP spid="39" grpId="0" animBg="1"/>
      <p:bldP spid="40" grpId="0" uiExpand="1" build="p"/>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p:txBody>
          <a:bodyPr>
            <a:noAutofit/>
          </a:bodyPr>
          <a:lstStyle/>
          <a:p>
            <a:pPr algn="just"/>
            <a:endParaRPr lang="el-GR" sz="3200" i="0" dirty="0">
              <a:effectLst/>
              <a:latin typeface="Times New Roman" panose="02020603050405020304" pitchFamily="18" charset="0"/>
            </a:endParaRPr>
          </a:p>
          <a:p>
            <a:pPr algn="just"/>
            <a:endParaRPr lang="el-GR" sz="3200" i="0"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l="24331" r="24331"/>
          <a:stretch/>
        </p:blipFill>
        <p:spPr>
          <a:xfrm>
            <a:off x="-1" y="0"/>
            <a:ext cx="5790617" cy="6858000"/>
          </a:xfrm>
          <a:prstGeom prst="rect">
            <a:avLst/>
          </a:prstGeom>
        </p:spPr>
      </p:pic>
      <p:sp>
        <p:nvSpPr>
          <p:cNvPr id="6" name="Speech Bubble: Oval 5">
            <a:extLst>
              <a:ext uri="{FF2B5EF4-FFF2-40B4-BE49-F238E27FC236}">
                <a16:creationId xmlns:a16="http://schemas.microsoft.com/office/drawing/2014/main" id="{7A267C22-E8AA-4269-AC25-78B326AA18FC}"/>
              </a:ext>
            </a:extLst>
          </p:cNvPr>
          <p:cNvSpPr/>
          <p:nvPr/>
        </p:nvSpPr>
        <p:spPr>
          <a:xfrm>
            <a:off x="5029201" y="1009332"/>
            <a:ext cx="7264400" cy="5767388"/>
          </a:xfrm>
          <a:prstGeom prst="wedgeEllipseCallout">
            <a:avLst>
              <a:gd name="adj1" fmla="val -60157"/>
              <a:gd name="adj2" fmla="val -1166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l-GR" sz="3600" b="1" dirty="0"/>
              <a:t>Να κλίνετε στα τετράδιά σας:</a:t>
            </a:r>
          </a:p>
          <a:p>
            <a:pPr algn="ctr"/>
            <a:r>
              <a:rPr lang="en-US" sz="4400" b="1" dirty="0">
                <a:solidFill>
                  <a:schemeClr val="accent1">
                    <a:lumMod val="50000"/>
                  </a:schemeClr>
                </a:solidFill>
                <a:effectLst>
                  <a:outerShdw blurRad="38100" dist="38100" dir="2700000" algn="tl">
                    <a:srgbClr val="000000">
                      <a:alpha val="43137"/>
                    </a:srgbClr>
                  </a:outerShdw>
                </a:effectLst>
              </a:rPr>
              <a:t>aper ferox</a:t>
            </a:r>
            <a:endParaRPr lang="el-GR" sz="4400" b="1" dirty="0">
              <a:solidFill>
                <a:schemeClr val="accent1">
                  <a:lumMod val="50000"/>
                </a:schemeClr>
              </a:solidFill>
            </a:endParaRPr>
          </a:p>
        </p:txBody>
      </p:sp>
    </p:spTree>
    <p:extLst>
      <p:ext uri="{BB962C8B-B14F-4D97-AF65-F5344CB8AC3E}">
        <p14:creationId xmlns:p14="http://schemas.microsoft.com/office/powerpoint/2010/main" val="2837459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gito ergo sum - My Writers Gang">
            <a:extLst>
              <a:ext uri="{FF2B5EF4-FFF2-40B4-BE49-F238E27FC236}">
                <a16:creationId xmlns:a16="http://schemas.microsoft.com/office/drawing/2014/main" id="{E634B9DC-7A2D-4559-8283-E0337160E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863"/>
            <a:ext cx="12268200" cy="690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97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p:txBody>
          <a:bodyPr>
            <a:noAutofit/>
          </a:bodyPr>
          <a:lstStyle/>
          <a:p>
            <a:pPr algn="just"/>
            <a:endParaRPr lang="el-GR" sz="3200" i="0" dirty="0">
              <a:effectLst/>
              <a:latin typeface="Times New Roman" panose="02020603050405020304" pitchFamily="18" charset="0"/>
            </a:endParaRPr>
          </a:p>
          <a:p>
            <a:pPr algn="just"/>
            <a:endParaRPr lang="el-GR" sz="3200" i="0"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45A287BB-886E-4263-9B1B-0D463E7D1A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509389"/>
            <a:ext cx="5022917" cy="3348611"/>
          </a:xfrm>
          <a:prstGeom prst="rect">
            <a:avLst/>
          </a:prstGeom>
        </p:spPr>
      </p:pic>
      <p:sp>
        <p:nvSpPr>
          <p:cNvPr id="4" name="Speech Bubble: Oval 3">
            <a:extLst>
              <a:ext uri="{FF2B5EF4-FFF2-40B4-BE49-F238E27FC236}">
                <a16:creationId xmlns:a16="http://schemas.microsoft.com/office/drawing/2014/main" id="{AAA074D1-5F78-462B-A1A4-6A96A9307D58}"/>
              </a:ext>
            </a:extLst>
          </p:cNvPr>
          <p:cNvSpPr/>
          <p:nvPr/>
        </p:nvSpPr>
        <p:spPr>
          <a:xfrm>
            <a:off x="7001740" y="773753"/>
            <a:ext cx="4638040" cy="4094480"/>
          </a:xfrm>
          <a:prstGeom prst="wedgeEllipseCallout">
            <a:avLst>
              <a:gd name="adj1" fmla="val -105944"/>
              <a:gd name="adj2" fmla="val 7155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Τα λέμε στο επόμενο μάθημα!</a:t>
            </a:r>
          </a:p>
        </p:txBody>
      </p:sp>
    </p:spTree>
    <p:extLst>
      <p:ext uri="{BB962C8B-B14F-4D97-AF65-F5344CB8AC3E}">
        <p14:creationId xmlns:p14="http://schemas.microsoft.com/office/powerpoint/2010/main" val="2916885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EP CALM AND LOVE ♥ LATIN ♥ Poster | Marika | Keep Calm-o-Matic">
            <a:extLst>
              <a:ext uri="{FF2B5EF4-FFF2-40B4-BE49-F238E27FC236}">
                <a16:creationId xmlns:a16="http://schemas.microsoft.com/office/drawing/2014/main" id="{A78667CA-D531-4AAC-B891-F833661B3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702" y="0"/>
            <a:ext cx="6322595" cy="737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82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811331" y="-3827598"/>
            <a:ext cx="6959868" cy="14411327"/>
          </a:xfrm>
          <a:prstGeom prst="rect">
            <a:avLst/>
          </a:prstGeom>
        </p:spPr>
      </p:pic>
      <p:sp>
        <p:nvSpPr>
          <p:cNvPr id="3" name="Content Placeholder 2">
            <a:extLst>
              <a:ext uri="{FF2B5EF4-FFF2-40B4-BE49-F238E27FC236}">
                <a16:creationId xmlns:a16="http://schemas.microsoft.com/office/drawing/2014/main" id="{6C5D6B11-9E92-456E-8ED7-68E804B3AC56}"/>
              </a:ext>
            </a:extLst>
          </p:cNvPr>
          <p:cNvSpPr>
            <a:spLocks noGrp="1"/>
          </p:cNvSpPr>
          <p:nvPr>
            <p:ph idx="1"/>
          </p:nvPr>
        </p:nvSpPr>
        <p:spPr>
          <a:xfrm>
            <a:off x="1701543" y="1436677"/>
            <a:ext cx="4070681" cy="702631"/>
          </a:xfrm>
        </p:spPr>
        <p:txBody>
          <a:bodyPr>
            <a:noAutofit/>
          </a:bodyPr>
          <a:lstStyle/>
          <a:p>
            <a:pPr marL="0" indent="0" algn="just">
              <a:buNone/>
            </a:pPr>
            <a:r>
              <a:rPr lang="el-GR" sz="2400" b="1" dirty="0">
                <a:solidFill>
                  <a:schemeClr val="bg1"/>
                </a:solidFill>
                <a:effectLst>
                  <a:outerShdw blurRad="38100" dist="38100" dir="2700000" algn="tl">
                    <a:srgbClr val="000000">
                      <a:alpha val="43137"/>
                    </a:srgbClr>
                  </a:outerShdw>
                </a:effectLst>
                <a:latin typeface="Baston" panose="00000500000000000000" pitchFamily="50" charset="-95"/>
              </a:rPr>
              <a:t>ΕΖΗΣΕ: </a:t>
            </a:r>
            <a:r>
              <a:rPr lang="el-GR" sz="3000" b="1" dirty="0">
                <a:solidFill>
                  <a:srgbClr val="C00000"/>
                </a:solidFill>
                <a:effectLst>
                  <a:outerShdw blurRad="38100" dist="38100" dir="2700000" algn="tl">
                    <a:srgbClr val="000000">
                      <a:alpha val="43137"/>
                    </a:srgbClr>
                  </a:outerShdw>
                </a:effectLst>
                <a:latin typeface="Baston" panose="00000500000000000000" pitchFamily="50" charset="-95"/>
              </a:rPr>
              <a:t>61 – 113 Μ.Χ.</a:t>
            </a:r>
          </a:p>
        </p:txBody>
      </p:sp>
      <p:sp>
        <p:nvSpPr>
          <p:cNvPr id="5" name="TextBox 4">
            <a:extLst>
              <a:ext uri="{FF2B5EF4-FFF2-40B4-BE49-F238E27FC236}">
                <a16:creationId xmlns:a16="http://schemas.microsoft.com/office/drawing/2014/main" id="{BBA4053A-FBC6-4807-B80A-329F6789EE76}"/>
              </a:ext>
            </a:extLst>
          </p:cNvPr>
          <p:cNvSpPr txBox="1"/>
          <p:nvPr/>
        </p:nvSpPr>
        <p:spPr>
          <a:xfrm>
            <a:off x="878968" y="528418"/>
            <a:ext cx="6693408" cy="584775"/>
          </a:xfrm>
          <a:prstGeom prst="rect">
            <a:avLst/>
          </a:prstGeom>
          <a:noFill/>
        </p:spPr>
        <p:txBody>
          <a:bodyPr wrap="square">
            <a:spAutoFit/>
          </a:bodyPr>
          <a:lstStyle/>
          <a:p>
            <a:pPr marL="0" indent="0" algn="ctr">
              <a:buNone/>
            </a:pPr>
            <a:r>
              <a:rPr lang="el-GR" sz="3200" b="1" i="0" dirty="0">
                <a:solidFill>
                  <a:srgbClr val="C00000"/>
                </a:solidFill>
                <a:effectLst>
                  <a:outerShdw blurRad="38100" dist="38100" dir="2700000" algn="tl">
                    <a:srgbClr val="000000">
                      <a:alpha val="43137"/>
                    </a:srgbClr>
                  </a:outerShdw>
                </a:effectLst>
                <a:latin typeface="Baston" panose="00000500000000000000" pitchFamily="50" charset="-95"/>
              </a:rPr>
              <a:t>ΠΛΙΝΙΟΣ Ο ΝΕΟΤΕΡΟΣ</a:t>
            </a:r>
          </a:p>
        </p:txBody>
      </p:sp>
      <p:sp>
        <p:nvSpPr>
          <p:cNvPr id="2" name="TextBox 1">
            <a:extLst>
              <a:ext uri="{FF2B5EF4-FFF2-40B4-BE49-F238E27FC236}">
                <a16:creationId xmlns:a16="http://schemas.microsoft.com/office/drawing/2014/main" id="{736F4F2A-1B24-42E0-8385-BB279208E6C9}"/>
              </a:ext>
            </a:extLst>
          </p:cNvPr>
          <p:cNvSpPr txBox="1"/>
          <p:nvPr/>
        </p:nvSpPr>
        <p:spPr>
          <a:xfrm>
            <a:off x="1105359" y="2299366"/>
            <a:ext cx="6240626" cy="1631216"/>
          </a:xfrm>
          <a:prstGeom prst="rect">
            <a:avLst/>
          </a:prstGeom>
          <a:noFill/>
        </p:spPr>
        <p:txBody>
          <a:bodyPr wrap="square" rtlCol="0">
            <a:spAutoFit/>
          </a:bodyPr>
          <a:lstStyle/>
          <a:p>
            <a:pPr algn="just"/>
            <a:r>
              <a:rPr lang="el-GR" sz="2000" dirty="0">
                <a:solidFill>
                  <a:schemeClr val="bg1"/>
                </a:solidFill>
              </a:rPr>
              <a:t>Ο Γάιος Πλίνιος Καικίλιος (Gaio Plinio Cecilio Secondo), γνωστότερος ως Πλίνιος ο Νεότερος, ήταν </a:t>
            </a:r>
            <a:r>
              <a:rPr lang="el-GR" sz="2000" b="1" dirty="0">
                <a:solidFill>
                  <a:srgbClr val="C00000"/>
                </a:solidFill>
              </a:rPr>
              <a:t>δικηγόρος</a:t>
            </a:r>
            <a:r>
              <a:rPr lang="el-GR" sz="2000" dirty="0">
                <a:solidFill>
                  <a:schemeClr val="bg1"/>
                </a:solidFill>
              </a:rPr>
              <a:t>, </a:t>
            </a:r>
            <a:r>
              <a:rPr lang="el-GR" sz="2000" b="1" dirty="0">
                <a:solidFill>
                  <a:srgbClr val="C00000"/>
                </a:solidFill>
              </a:rPr>
              <a:t>συγγραφέας</a:t>
            </a:r>
            <a:r>
              <a:rPr lang="el-GR" sz="2000" dirty="0">
                <a:solidFill>
                  <a:schemeClr val="bg1"/>
                </a:solidFill>
              </a:rPr>
              <a:t> και </a:t>
            </a:r>
            <a:r>
              <a:rPr lang="el-GR" sz="2000" b="1" dirty="0">
                <a:solidFill>
                  <a:srgbClr val="C00000"/>
                </a:solidFill>
              </a:rPr>
              <a:t>δικαστής</a:t>
            </a:r>
            <a:r>
              <a:rPr lang="el-GR" sz="2000" dirty="0">
                <a:solidFill>
                  <a:schemeClr val="bg1"/>
                </a:solidFill>
              </a:rPr>
              <a:t> της αρχαίας Ρώμης. Ήταν ανιψιός του Πλίνιου του Πρεσβύτερου, ο οποίος συμμετείχε στην ανατροφή του.</a:t>
            </a:r>
          </a:p>
        </p:txBody>
      </p:sp>
      <p:pic>
        <p:nvPicPr>
          <p:cNvPr id="3074" name="Picture 2" descr="Πλίνιος ο νεώτερος: βιογραφία και κληρονομιά">
            <a:extLst>
              <a:ext uri="{FF2B5EF4-FFF2-40B4-BE49-F238E27FC236}">
                <a16:creationId xmlns:a16="http://schemas.microsoft.com/office/drawing/2014/main" id="{A13119EF-30C7-484E-AE53-A1E1345335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5" r="6893"/>
          <a:stretch/>
        </p:blipFill>
        <p:spPr bwMode="auto">
          <a:xfrm>
            <a:off x="7862639" y="538151"/>
            <a:ext cx="3378367" cy="3202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6E7493-CE16-465F-B8A3-287FB208EE43}"/>
              </a:ext>
            </a:extLst>
          </p:cNvPr>
          <p:cNvSpPr txBox="1"/>
          <p:nvPr/>
        </p:nvSpPr>
        <p:spPr>
          <a:xfrm>
            <a:off x="1074574" y="4120698"/>
            <a:ext cx="10441151" cy="2246769"/>
          </a:xfrm>
          <a:prstGeom prst="rect">
            <a:avLst/>
          </a:prstGeom>
          <a:noFill/>
        </p:spPr>
        <p:txBody>
          <a:bodyPr wrap="square" rtlCol="0">
            <a:spAutoFit/>
          </a:bodyPr>
          <a:lstStyle/>
          <a:p>
            <a:pPr algn="just"/>
            <a:r>
              <a:rPr lang="el-GR" sz="2000" dirty="0">
                <a:solidFill>
                  <a:schemeClr val="bg1"/>
                </a:solidFill>
              </a:rPr>
              <a:t>Έγραψε </a:t>
            </a:r>
            <a:r>
              <a:rPr lang="el-GR" sz="2000" b="1" dirty="0">
                <a:solidFill>
                  <a:srgbClr val="C00000"/>
                </a:solidFill>
              </a:rPr>
              <a:t>ποίηση</a:t>
            </a:r>
            <a:r>
              <a:rPr lang="el-GR" sz="2000" dirty="0">
                <a:solidFill>
                  <a:schemeClr val="bg1"/>
                </a:solidFill>
              </a:rPr>
              <a:t>, </a:t>
            </a:r>
            <a:r>
              <a:rPr lang="el-GR" sz="2000" b="1" dirty="0">
                <a:solidFill>
                  <a:srgbClr val="C00000"/>
                </a:solidFill>
              </a:rPr>
              <a:t>ρητορικούς λόγους </a:t>
            </a:r>
            <a:r>
              <a:rPr lang="el-GR" sz="2000" dirty="0">
                <a:solidFill>
                  <a:schemeClr val="bg1"/>
                </a:solidFill>
              </a:rPr>
              <a:t>και </a:t>
            </a:r>
            <a:r>
              <a:rPr lang="el-GR" sz="2000" b="1" dirty="0">
                <a:solidFill>
                  <a:srgbClr val="C00000"/>
                </a:solidFill>
              </a:rPr>
              <a:t>επιστολές</a:t>
            </a:r>
            <a:r>
              <a:rPr lang="el-GR" sz="2000" dirty="0">
                <a:solidFill>
                  <a:schemeClr val="bg1"/>
                </a:solidFill>
              </a:rPr>
              <a:t> προς δημοσίευση, ένα νέο, υποκειμενικό είδος μη μυθοπλαστικού πεζού λόγου. Μετά από μία πολύχρονη πολιτική καριέρα και ανέλιξη στα κρατικά αξιώματα, το 110 διορίστηκε πρέσβης του Αυτοκράτορα στη Βιθυνία. Σε επιστολή που έγραψε το 112 στον αυτοκράτορα Τραϊανό ζητούσε οδηγίες για την μεταχείριση των χριστιανών της Βιθυνίας. Ήταν η εποχή που εξαπλωνόταν η νέα θρησκεία και ο Πλίνιος διεξήγαγε ανακρίσεις και έρευνες. Ήταν </a:t>
            </a:r>
            <a:r>
              <a:rPr lang="el-GR" sz="2000" b="1" dirty="0">
                <a:solidFill>
                  <a:srgbClr val="C00000"/>
                </a:solidFill>
              </a:rPr>
              <a:t>αυτόπτης μάρτυρας της έκρηξης του Βεζούβιου</a:t>
            </a:r>
            <a:r>
              <a:rPr lang="el-GR" sz="2000" dirty="0">
                <a:solidFill>
                  <a:schemeClr val="bg1"/>
                </a:solidFill>
              </a:rPr>
              <a:t>, το </a:t>
            </a:r>
            <a:r>
              <a:rPr lang="el-GR" sz="2000" b="1" dirty="0">
                <a:solidFill>
                  <a:srgbClr val="C00000"/>
                </a:solidFill>
              </a:rPr>
              <a:t>79 μ.Χ. </a:t>
            </a:r>
            <a:r>
              <a:rPr lang="el-GR" sz="2000" dirty="0">
                <a:solidFill>
                  <a:schemeClr val="bg1"/>
                </a:solidFill>
              </a:rPr>
              <a:t>όταν καταστράφηκε η Πομπηία και η μαρτυρία του διασώθηκε σε δύο επιστολές του.</a:t>
            </a:r>
          </a:p>
        </p:txBody>
      </p:sp>
    </p:spTree>
    <p:extLst>
      <p:ext uri="{BB962C8B-B14F-4D97-AF65-F5344CB8AC3E}">
        <p14:creationId xmlns:p14="http://schemas.microsoft.com/office/powerpoint/2010/main" val="2450550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358894" y="-3578092"/>
            <a:ext cx="7055118" cy="14211304"/>
          </a:xfrm>
          <a:prstGeom prst="rect">
            <a:avLst/>
          </a:prstGeom>
        </p:spPr>
      </p:pic>
      <p:sp>
        <p:nvSpPr>
          <p:cNvPr id="5" name="TextBox 4">
            <a:extLst>
              <a:ext uri="{FF2B5EF4-FFF2-40B4-BE49-F238E27FC236}">
                <a16:creationId xmlns:a16="http://schemas.microsoft.com/office/drawing/2014/main" id="{BBA4053A-FBC6-4807-B80A-329F6789EE76}"/>
              </a:ext>
            </a:extLst>
          </p:cNvPr>
          <p:cNvSpPr txBox="1"/>
          <p:nvPr/>
        </p:nvSpPr>
        <p:spPr>
          <a:xfrm>
            <a:off x="1237276" y="479596"/>
            <a:ext cx="5554980" cy="646331"/>
          </a:xfrm>
          <a:prstGeom prst="rect">
            <a:avLst/>
          </a:prstGeom>
          <a:noFill/>
        </p:spPr>
        <p:txBody>
          <a:bodyPr wrap="square">
            <a:spAutoFit/>
          </a:bodyPr>
          <a:lstStyle/>
          <a:p>
            <a:pPr marL="0" indent="0" algn="ctr">
              <a:buNone/>
            </a:pPr>
            <a:r>
              <a:rPr lang="el-GR" sz="3600" b="1" dirty="0">
                <a:solidFill>
                  <a:srgbClr val="C00000"/>
                </a:solidFill>
                <a:effectLst>
                  <a:outerShdw blurRad="38100" dist="38100" dir="2700000" algn="tl">
                    <a:srgbClr val="000000">
                      <a:alpha val="43137"/>
                    </a:srgbClr>
                  </a:outerShdw>
                </a:effectLst>
                <a:latin typeface="Baston" panose="00000500000000000000" pitchFamily="50" charset="-95"/>
              </a:rPr>
              <a:t>ΚΟΡΝΗΛΙΟΣ ΤΑΚΙΤΟΣ</a:t>
            </a:r>
            <a:endParaRPr lang="el-GR" sz="3600" b="1" i="0" dirty="0">
              <a:solidFill>
                <a:srgbClr val="C00000"/>
              </a:solidFill>
              <a:effectLst>
                <a:outerShdw blurRad="38100" dist="38100" dir="2700000" algn="tl">
                  <a:srgbClr val="000000">
                    <a:alpha val="43137"/>
                  </a:srgbClr>
                </a:outerShdw>
              </a:effectLst>
              <a:latin typeface="Baston" panose="00000500000000000000" pitchFamily="50" charset="-95"/>
            </a:endParaRPr>
          </a:p>
        </p:txBody>
      </p:sp>
      <p:sp>
        <p:nvSpPr>
          <p:cNvPr id="2" name="TextBox 1">
            <a:extLst>
              <a:ext uri="{FF2B5EF4-FFF2-40B4-BE49-F238E27FC236}">
                <a16:creationId xmlns:a16="http://schemas.microsoft.com/office/drawing/2014/main" id="{736F4F2A-1B24-42E0-8385-BB279208E6C9}"/>
              </a:ext>
            </a:extLst>
          </p:cNvPr>
          <p:cNvSpPr txBox="1"/>
          <p:nvPr/>
        </p:nvSpPr>
        <p:spPr>
          <a:xfrm>
            <a:off x="731769" y="1968953"/>
            <a:ext cx="7050156" cy="4524315"/>
          </a:xfrm>
          <a:prstGeom prst="rect">
            <a:avLst/>
          </a:prstGeom>
          <a:noFill/>
        </p:spPr>
        <p:txBody>
          <a:bodyPr wrap="square" rtlCol="0">
            <a:spAutoFit/>
          </a:bodyPr>
          <a:lstStyle/>
          <a:p>
            <a:pPr indent="457200" algn="just"/>
            <a:r>
              <a:rPr lang="el-GR" sz="2400" dirty="0">
                <a:solidFill>
                  <a:schemeClr val="bg1"/>
                </a:solidFill>
              </a:rPr>
              <a:t>Ο </a:t>
            </a:r>
            <a:r>
              <a:rPr lang="el-GR" sz="2400" b="1" dirty="0">
                <a:solidFill>
                  <a:srgbClr val="C00000"/>
                </a:solidFill>
              </a:rPr>
              <a:t>Τάκιτος</a:t>
            </a:r>
            <a:r>
              <a:rPr lang="el-GR" sz="2400" dirty="0">
                <a:solidFill>
                  <a:schemeClr val="bg1"/>
                </a:solidFill>
              </a:rPr>
              <a:t> (Publius [ή Gaius] Cornelius Tacitus) ήταν ήταν ένας σημαντικός Λατίνος </a:t>
            </a:r>
            <a:r>
              <a:rPr lang="el-GR" sz="2400" b="1" dirty="0">
                <a:solidFill>
                  <a:srgbClr val="C00000"/>
                </a:solidFill>
              </a:rPr>
              <a:t>ιστορικός</a:t>
            </a:r>
            <a:r>
              <a:rPr lang="el-GR" sz="2400" dirty="0">
                <a:solidFill>
                  <a:schemeClr val="bg1"/>
                </a:solidFill>
              </a:rPr>
              <a:t>. Στα δύο μεγάλα του έργα «</a:t>
            </a:r>
            <a:r>
              <a:rPr lang="el-GR" sz="2400" b="1" dirty="0">
                <a:solidFill>
                  <a:srgbClr val="C00000"/>
                </a:solidFill>
              </a:rPr>
              <a:t>Annales</a:t>
            </a:r>
            <a:r>
              <a:rPr lang="el-GR" sz="2400" dirty="0">
                <a:solidFill>
                  <a:schemeClr val="bg1"/>
                </a:solidFill>
              </a:rPr>
              <a:t>» (Χρονικά) και «</a:t>
            </a:r>
            <a:r>
              <a:rPr lang="el-GR" sz="2400" b="1" dirty="0">
                <a:solidFill>
                  <a:srgbClr val="C00000"/>
                </a:solidFill>
              </a:rPr>
              <a:t>Historiae</a:t>
            </a:r>
            <a:r>
              <a:rPr lang="el-GR" sz="2400" dirty="0">
                <a:solidFill>
                  <a:schemeClr val="bg1"/>
                </a:solidFill>
              </a:rPr>
              <a:t>», εξετάζει την ιστορία της Ρώμης από τον θάνατο του Αυγούστου (14 μ.Χ.) μέχρι τον θάνατο του Δομιτιανού (96 μ.Χ.)</a:t>
            </a:r>
          </a:p>
          <a:p>
            <a:pPr indent="457200" algn="just"/>
            <a:r>
              <a:rPr lang="el-GR" sz="2400" dirty="0">
                <a:solidFill>
                  <a:schemeClr val="bg1"/>
                </a:solidFill>
              </a:rPr>
              <a:t>Η λαμπρότητα του ύφους και η πυκνότητα των εννοιών των έργων αυτών, καθώς και οι μονογραφίες του «</a:t>
            </a:r>
            <a:r>
              <a:rPr lang="el-GR" sz="2400" b="1" dirty="0">
                <a:solidFill>
                  <a:srgbClr val="C00000"/>
                </a:solidFill>
              </a:rPr>
              <a:t>Agricola</a:t>
            </a:r>
            <a:r>
              <a:rPr lang="el-GR" sz="2400" dirty="0">
                <a:solidFill>
                  <a:schemeClr val="bg1"/>
                </a:solidFill>
              </a:rPr>
              <a:t>» και «</a:t>
            </a:r>
            <a:r>
              <a:rPr lang="el-GR" sz="2400" b="1" dirty="0">
                <a:solidFill>
                  <a:srgbClr val="C00000"/>
                </a:solidFill>
              </a:rPr>
              <a:t>Germania</a:t>
            </a:r>
            <a:r>
              <a:rPr lang="el-GR" sz="2400" dirty="0">
                <a:solidFill>
                  <a:schemeClr val="bg1"/>
                </a:solidFill>
              </a:rPr>
              <a:t>», ανέδειξαν τον Τάκιτο ως ένα από τους σπουδαιότερους εκπροσώπους του πεζού λόγου του λεγόμενου </a:t>
            </a:r>
            <a:r>
              <a:rPr lang="el-GR" sz="2400" b="1" dirty="0">
                <a:solidFill>
                  <a:srgbClr val="C00000"/>
                </a:solidFill>
                <a:effectLst>
                  <a:outerShdw blurRad="38100" dist="38100" dir="2700000" algn="tl">
                    <a:srgbClr val="000000">
                      <a:alpha val="43137"/>
                    </a:srgbClr>
                  </a:outerShdw>
                </a:effectLst>
              </a:rPr>
              <a:t>Αργυρού Αιώνα </a:t>
            </a:r>
            <a:r>
              <a:rPr lang="el-GR" sz="2400" dirty="0">
                <a:solidFill>
                  <a:schemeClr val="bg1"/>
                </a:solidFill>
              </a:rPr>
              <a:t>της λατινικής λογοτεχνίας (περ. 14 μ.Χ.-180).</a:t>
            </a:r>
          </a:p>
        </p:txBody>
      </p:sp>
      <p:pic>
        <p:nvPicPr>
          <p:cNvPr id="4098" name="Picture 2" descr="Τάκιτος (ιστορικός) - Βικιπαίδεια">
            <a:extLst>
              <a:ext uri="{FF2B5EF4-FFF2-40B4-BE49-F238E27FC236}">
                <a16:creationId xmlns:a16="http://schemas.microsoft.com/office/drawing/2014/main" id="{5C2AE336-81FC-4DED-858D-3BE3A06B97C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b="15893"/>
          <a:stretch/>
        </p:blipFill>
        <p:spPr bwMode="auto">
          <a:xfrm>
            <a:off x="8001357" y="3078952"/>
            <a:ext cx="2971904" cy="3299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014C25E-136C-4F75-A391-1863786E19D8}"/>
              </a:ext>
            </a:extLst>
          </p:cNvPr>
          <p:cNvSpPr>
            <a:spLocks noGrp="1"/>
          </p:cNvSpPr>
          <p:nvPr>
            <p:ph idx="1"/>
          </p:nvPr>
        </p:nvSpPr>
        <p:spPr>
          <a:xfrm>
            <a:off x="1550918" y="1436766"/>
            <a:ext cx="5175507" cy="483053"/>
          </a:xfrm>
        </p:spPr>
        <p:txBody>
          <a:bodyPr>
            <a:noAutofit/>
          </a:bodyPr>
          <a:lstStyle/>
          <a:p>
            <a:pPr marL="0" indent="0" algn="just">
              <a:buNone/>
            </a:pPr>
            <a:r>
              <a:rPr lang="el-GR" sz="2400" b="1" dirty="0">
                <a:solidFill>
                  <a:schemeClr val="bg1"/>
                </a:solidFill>
                <a:effectLst>
                  <a:outerShdw blurRad="38100" dist="38100" dir="2700000" algn="tl">
                    <a:srgbClr val="000000">
                      <a:alpha val="43137"/>
                    </a:srgbClr>
                  </a:outerShdw>
                </a:effectLst>
                <a:latin typeface="Baston" panose="00000500000000000000" pitchFamily="50" charset="-95"/>
              </a:rPr>
              <a:t>ΕΖΗΣΕ: </a:t>
            </a:r>
            <a:r>
              <a:rPr lang="el-GR" sz="3000" b="1" dirty="0">
                <a:solidFill>
                  <a:srgbClr val="C00000"/>
                </a:solidFill>
                <a:effectLst>
                  <a:outerShdw blurRad="38100" dist="38100" dir="2700000" algn="tl">
                    <a:srgbClr val="000000">
                      <a:alpha val="43137"/>
                    </a:srgbClr>
                  </a:outerShdw>
                </a:effectLst>
                <a:latin typeface="Baston" panose="00000500000000000000" pitchFamily="50" charset="-95"/>
              </a:rPr>
              <a:t>56; Μ.Χ.– 120 Μ.Χ.</a:t>
            </a:r>
          </a:p>
        </p:txBody>
      </p:sp>
      <p:pic>
        <p:nvPicPr>
          <p:cNvPr id="4100" name="Picture 4">
            <a:extLst>
              <a:ext uri="{FF2B5EF4-FFF2-40B4-BE49-F238E27FC236}">
                <a16:creationId xmlns:a16="http://schemas.microsoft.com/office/drawing/2014/main" id="{72EDB1CC-9BEA-487E-98B8-79FA2F87C45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1684" r="5842"/>
          <a:stretch/>
        </p:blipFill>
        <p:spPr bwMode="auto">
          <a:xfrm>
            <a:off x="8177235" y="479596"/>
            <a:ext cx="2620148" cy="2397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8612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9F7FD-0C4B-4D13-B36E-F6875E99079D}"/>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297933" y="-3639052"/>
            <a:ext cx="7177039" cy="14211304"/>
          </a:xfrm>
          <a:prstGeom prst="rect">
            <a:avLst/>
          </a:prstGeom>
        </p:spPr>
      </p:pic>
      <p:sp>
        <p:nvSpPr>
          <p:cNvPr id="5" name="TextBox 4">
            <a:extLst>
              <a:ext uri="{FF2B5EF4-FFF2-40B4-BE49-F238E27FC236}">
                <a16:creationId xmlns:a16="http://schemas.microsoft.com/office/drawing/2014/main" id="{BBA4053A-FBC6-4807-B80A-329F6789EE76}"/>
              </a:ext>
            </a:extLst>
          </p:cNvPr>
          <p:cNvSpPr txBox="1"/>
          <p:nvPr/>
        </p:nvSpPr>
        <p:spPr>
          <a:xfrm>
            <a:off x="962956" y="305545"/>
            <a:ext cx="9298644" cy="646331"/>
          </a:xfrm>
          <a:prstGeom prst="rect">
            <a:avLst/>
          </a:prstGeom>
          <a:noFill/>
        </p:spPr>
        <p:txBody>
          <a:bodyPr wrap="square">
            <a:spAutoFit/>
          </a:bodyPr>
          <a:lstStyle/>
          <a:p>
            <a:pPr marL="0" indent="0" algn="ctr">
              <a:buNone/>
            </a:pPr>
            <a:r>
              <a:rPr lang="el-GR" sz="3600" b="1" dirty="0">
                <a:solidFill>
                  <a:srgbClr val="C00000"/>
                </a:solidFill>
                <a:effectLst>
                  <a:outerShdw blurRad="38100" dist="38100" dir="2700000" algn="tl">
                    <a:srgbClr val="000000">
                      <a:alpha val="43137"/>
                    </a:srgbClr>
                  </a:outerShdw>
                </a:effectLst>
                <a:latin typeface="Baston" panose="00000500000000000000" pitchFamily="50" charset="-95"/>
              </a:rPr>
              <a:t>ΤΟ ΚΕΙΜΕΝΟ </a:t>
            </a:r>
            <a:r>
              <a:rPr lang="el-GR" sz="3600" b="1" dirty="0">
                <a:solidFill>
                  <a:srgbClr val="C00000"/>
                </a:solidFill>
                <a:effectLst>
                  <a:outerShdw blurRad="38100" dist="38100" dir="2700000" algn="tl">
                    <a:srgbClr val="000000">
                      <a:alpha val="43137"/>
                    </a:srgbClr>
                  </a:outerShdw>
                </a:effectLst>
                <a:latin typeface="Baston" panose="00000500000000000000" pitchFamily="50" charset="-95"/>
                <a:sym typeface="Wingdings" panose="05000000000000000000" pitchFamily="2" charset="2"/>
              </a:rPr>
              <a:t> ΜΙΑ ΕΠΙΣΤΟΛΗ</a:t>
            </a:r>
            <a:endParaRPr lang="el-GR" sz="3600" b="1" i="0" dirty="0">
              <a:solidFill>
                <a:srgbClr val="C00000"/>
              </a:solidFill>
              <a:effectLst>
                <a:outerShdw blurRad="38100" dist="38100" dir="2700000" algn="tl">
                  <a:srgbClr val="000000">
                    <a:alpha val="43137"/>
                  </a:srgbClr>
                </a:outerShdw>
              </a:effectLst>
              <a:latin typeface="Baston" panose="00000500000000000000" pitchFamily="50" charset="-95"/>
            </a:endParaRPr>
          </a:p>
        </p:txBody>
      </p:sp>
      <p:sp>
        <p:nvSpPr>
          <p:cNvPr id="2" name="TextBox 1">
            <a:extLst>
              <a:ext uri="{FF2B5EF4-FFF2-40B4-BE49-F238E27FC236}">
                <a16:creationId xmlns:a16="http://schemas.microsoft.com/office/drawing/2014/main" id="{736F4F2A-1B24-42E0-8385-BB279208E6C9}"/>
              </a:ext>
            </a:extLst>
          </p:cNvPr>
          <p:cNvSpPr txBox="1"/>
          <p:nvPr/>
        </p:nvSpPr>
        <p:spPr>
          <a:xfrm>
            <a:off x="1096158" y="1104810"/>
            <a:ext cx="9734402" cy="5447645"/>
          </a:xfrm>
          <a:prstGeom prst="rect">
            <a:avLst/>
          </a:prstGeom>
          <a:noFill/>
        </p:spPr>
        <p:txBody>
          <a:bodyPr wrap="square" rtlCol="0">
            <a:spAutoFit/>
          </a:bodyPr>
          <a:lstStyle/>
          <a:p>
            <a:pPr indent="457200" algn="just"/>
            <a:r>
              <a:rPr lang="el-GR" sz="2900" dirty="0">
                <a:solidFill>
                  <a:schemeClr val="bg1"/>
                </a:solidFill>
              </a:rPr>
              <a:t>Την επιστολή την απευθύνει ο </a:t>
            </a:r>
            <a:r>
              <a:rPr lang="el-GR" sz="2900" b="1" dirty="0">
                <a:solidFill>
                  <a:srgbClr val="C00000"/>
                </a:solidFill>
              </a:rPr>
              <a:t>Πλίνιος</a:t>
            </a:r>
            <a:r>
              <a:rPr lang="el-GR" sz="2900" dirty="0">
                <a:solidFill>
                  <a:schemeClr val="bg1"/>
                </a:solidFill>
              </a:rPr>
              <a:t> ο νεότερος στον φίλο του τον </a:t>
            </a:r>
            <a:r>
              <a:rPr lang="el-GR" sz="2900" b="1" dirty="0">
                <a:solidFill>
                  <a:srgbClr val="C00000"/>
                </a:solidFill>
              </a:rPr>
              <a:t>Τάκιτο</a:t>
            </a:r>
            <a:r>
              <a:rPr lang="el-GR" sz="2900" dirty="0">
                <a:solidFill>
                  <a:schemeClr val="bg1"/>
                </a:solidFill>
              </a:rPr>
              <a:t>. Ο Πλίνιος διηγείται πώς πιάστηκαν στα δίχτυα του τρία αγριογούρουνα την ώρα που ο ίδιος, αντί να νοιάζεται για το κυνήγι, χάραζε τις σκέψεις του στις πλάκες (</a:t>
            </a:r>
            <a:r>
              <a:rPr lang="el-GR" sz="2900" b="1" dirty="0">
                <a:solidFill>
                  <a:srgbClr val="C00000"/>
                </a:solidFill>
              </a:rPr>
              <a:t>cerae, pugillāres</a:t>
            </a:r>
            <a:r>
              <a:rPr lang="el-GR" sz="2900" dirty="0">
                <a:solidFill>
                  <a:schemeClr val="bg1"/>
                </a:solidFill>
              </a:rPr>
              <a:t>) με τη γραφίδα (</a:t>
            </a:r>
            <a:r>
              <a:rPr lang="el-GR" sz="2900" b="1" dirty="0">
                <a:solidFill>
                  <a:srgbClr val="C00000"/>
                </a:solidFill>
              </a:rPr>
              <a:t>stilus</a:t>
            </a:r>
            <a:r>
              <a:rPr lang="el-GR" sz="2900" dirty="0">
                <a:solidFill>
                  <a:schemeClr val="bg1"/>
                </a:solidFill>
              </a:rPr>
              <a:t>). </a:t>
            </a:r>
          </a:p>
          <a:p>
            <a:pPr indent="457200" algn="just"/>
            <a:r>
              <a:rPr lang="el-GR" sz="2900" dirty="0">
                <a:solidFill>
                  <a:schemeClr val="bg1"/>
                </a:solidFill>
              </a:rPr>
              <a:t>Η επιστολή ανοίγει με τη στερεότυπη φράση: </a:t>
            </a:r>
          </a:p>
          <a:p>
            <a:pPr indent="457200" algn="just"/>
            <a:r>
              <a:rPr lang="el-GR" sz="2900" b="1" dirty="0">
                <a:solidFill>
                  <a:srgbClr val="C00000"/>
                </a:solidFill>
              </a:rPr>
              <a:t>Gaius Plinius Cornēlio Tacito suo salūtem </a:t>
            </a:r>
          </a:p>
          <a:p>
            <a:pPr indent="457200" algn="just"/>
            <a:r>
              <a:rPr lang="el-GR" sz="2900" dirty="0">
                <a:solidFill>
                  <a:schemeClr val="bg1"/>
                </a:solidFill>
              </a:rPr>
              <a:t>(ενν. </a:t>
            </a:r>
            <a:r>
              <a:rPr lang="el-GR" sz="2900" b="1" dirty="0">
                <a:solidFill>
                  <a:srgbClr val="C00000"/>
                </a:solidFill>
              </a:rPr>
              <a:t>dicit</a:t>
            </a:r>
            <a:r>
              <a:rPr lang="el-GR" sz="2900" dirty="0">
                <a:solidFill>
                  <a:schemeClr val="bg1"/>
                </a:solidFill>
              </a:rPr>
              <a:t> λέγει) </a:t>
            </a:r>
          </a:p>
          <a:p>
            <a:pPr indent="457200" algn="just"/>
            <a:r>
              <a:rPr lang="el-GR" sz="2900" dirty="0">
                <a:solidFill>
                  <a:schemeClr val="bg1"/>
                </a:solidFill>
              </a:rPr>
              <a:t>= Ο Γάιος Πλίνιος στέλνει τις ευχές του στο φίλο του Κορνήλιο Τάκιτο· </a:t>
            </a:r>
          </a:p>
          <a:p>
            <a:pPr indent="457200" algn="just"/>
            <a:r>
              <a:rPr lang="el-GR" sz="2900" dirty="0">
                <a:solidFill>
                  <a:schemeClr val="bg1"/>
                </a:solidFill>
              </a:rPr>
              <a:t>και τελειώνει με τον επίσης στερεότυπο χαρετισμό: </a:t>
            </a:r>
          </a:p>
          <a:p>
            <a:pPr indent="457200" algn="just"/>
            <a:r>
              <a:rPr lang="el-GR" sz="2900" b="1" dirty="0">
                <a:solidFill>
                  <a:srgbClr val="C00000"/>
                </a:solidFill>
              </a:rPr>
              <a:t>vale</a:t>
            </a:r>
            <a:r>
              <a:rPr lang="el-GR" sz="2900" dirty="0">
                <a:solidFill>
                  <a:schemeClr val="bg1"/>
                </a:solidFill>
              </a:rPr>
              <a:t> = «ὑγίαινε», γεια σου!</a:t>
            </a:r>
          </a:p>
        </p:txBody>
      </p:sp>
    </p:spTree>
    <p:extLst>
      <p:ext uri="{BB962C8B-B14F-4D97-AF65-F5344CB8AC3E}">
        <p14:creationId xmlns:p14="http://schemas.microsoft.com/office/powerpoint/2010/main" val="33275111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IMA DELLA CARTA">
            <a:extLst>
              <a:ext uri="{FF2B5EF4-FFF2-40B4-BE49-F238E27FC236}">
                <a16:creationId xmlns:a16="http://schemas.microsoft.com/office/drawing/2014/main" id="{3019AD19-9B8C-42C1-AF4C-26A347FB4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8" y="3844217"/>
            <a:ext cx="4071244" cy="30495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ax Tablet W/ Wooden Stylus 3.5x5 Inches Roman Style With | Etsy">
            <a:extLst>
              <a:ext uri="{FF2B5EF4-FFF2-40B4-BE49-F238E27FC236}">
                <a16:creationId xmlns:a16="http://schemas.microsoft.com/office/drawing/2014/main" id="{DDB3ECB2-B39D-4062-BA59-14797FB05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1" y="3581401"/>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own in the Bog: Ancient wax tablets">
            <a:extLst>
              <a:ext uri="{FF2B5EF4-FFF2-40B4-BE49-F238E27FC236}">
                <a16:creationId xmlns:a16="http://schemas.microsoft.com/office/drawing/2014/main" id="{E15D65D9-5BCA-4C34-8112-D24F53912DE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246" b="3752"/>
          <a:stretch/>
        </p:blipFill>
        <p:spPr bwMode="auto">
          <a:xfrm>
            <a:off x="-239017" y="-180141"/>
            <a:ext cx="3977897" cy="400241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B4631C5-917D-4C21-A392-3E273C315178}"/>
              </a:ext>
            </a:extLst>
          </p:cNvPr>
          <p:cNvSpPr txBox="1">
            <a:spLocks/>
          </p:cNvSpPr>
          <p:nvPr/>
        </p:nvSpPr>
        <p:spPr>
          <a:xfrm>
            <a:off x="7106653" y="1612391"/>
            <a:ext cx="2805229" cy="9060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spc="1500" baseline="0">
                <a:solidFill>
                  <a:schemeClr val="tx1"/>
                </a:solidFill>
                <a:latin typeface="+mj-lt"/>
                <a:ea typeface="Source Sans Pro SemiBold" panose="020B0603030403020204" pitchFamily="34" charset="0"/>
                <a:cs typeface="+mj-cs"/>
              </a:defRPr>
            </a:lvl1pPr>
          </a:lstStyle>
          <a:p>
            <a:r>
              <a:rPr lang="en-US" sz="4800" spc="0" dirty="0" err="1">
                <a:solidFill>
                  <a:srgbClr val="FFCD2F"/>
                </a:solidFill>
                <a:latin typeface="Baston" panose="00000500000000000000" pitchFamily="50" charset="-95"/>
              </a:rPr>
              <a:t>Stilus</a:t>
            </a:r>
            <a:r>
              <a:rPr lang="en-US" sz="4800" spc="0" dirty="0">
                <a:solidFill>
                  <a:srgbClr val="FFCD2F"/>
                </a:solidFill>
                <a:latin typeface="Baston" panose="00000500000000000000" pitchFamily="50" charset="-95"/>
              </a:rPr>
              <a:t> </a:t>
            </a:r>
            <a:endParaRPr lang="el-GR" sz="4800" spc="0" dirty="0">
              <a:solidFill>
                <a:srgbClr val="FFCD2F"/>
              </a:solidFill>
              <a:latin typeface="Baston" panose="00000500000000000000" pitchFamily="50" charset="-95"/>
            </a:endParaRPr>
          </a:p>
        </p:txBody>
      </p:sp>
      <p:pic>
        <p:nvPicPr>
          <p:cNvPr id="6150" name="Picture 6" descr="Les tablettes">
            <a:extLst>
              <a:ext uri="{FF2B5EF4-FFF2-40B4-BE49-F238E27FC236}">
                <a16:creationId xmlns:a16="http://schemas.microsoft.com/office/drawing/2014/main" id="{DECA5213-AFE7-4429-A28D-D7E0C8FD8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922" y="2851327"/>
            <a:ext cx="4497099" cy="40024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8369E85-B41F-4627-9118-340852410149}"/>
              </a:ext>
            </a:extLst>
          </p:cNvPr>
          <p:cNvCxnSpPr>
            <a:cxnSpLocks/>
            <a:stCxn id="7" idx="1"/>
          </p:cNvCxnSpPr>
          <p:nvPr/>
        </p:nvCxnSpPr>
        <p:spPr>
          <a:xfrm flipH="1" flipV="1">
            <a:off x="3529263" y="2026359"/>
            <a:ext cx="3577390" cy="39078"/>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079F2F82-A729-4499-9935-55D4A8769E1B}"/>
              </a:ext>
            </a:extLst>
          </p:cNvPr>
          <p:cNvCxnSpPr>
            <a:cxnSpLocks/>
          </p:cNvCxnSpPr>
          <p:nvPr/>
        </p:nvCxnSpPr>
        <p:spPr>
          <a:xfrm flipH="1">
            <a:off x="2277020" y="816977"/>
            <a:ext cx="4829633" cy="8814"/>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18" name="Title 1">
            <a:extLst>
              <a:ext uri="{FF2B5EF4-FFF2-40B4-BE49-F238E27FC236}">
                <a16:creationId xmlns:a16="http://schemas.microsoft.com/office/drawing/2014/main" id="{1D02A344-C189-4242-82EA-98803D695535}"/>
              </a:ext>
            </a:extLst>
          </p:cNvPr>
          <p:cNvSpPr txBox="1">
            <a:spLocks/>
          </p:cNvSpPr>
          <p:nvPr/>
        </p:nvSpPr>
        <p:spPr>
          <a:xfrm>
            <a:off x="6497888" y="461922"/>
            <a:ext cx="5895562" cy="7277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spc="1500" baseline="0">
                <a:solidFill>
                  <a:schemeClr val="tx1"/>
                </a:solidFill>
                <a:latin typeface="+mj-lt"/>
                <a:ea typeface="Source Sans Pro SemiBold" panose="020B0603030403020204" pitchFamily="34" charset="0"/>
                <a:cs typeface="+mj-cs"/>
              </a:defRPr>
            </a:lvl1pPr>
          </a:lstStyle>
          <a:p>
            <a:r>
              <a:rPr lang="en-US" sz="4800" spc="0" dirty="0">
                <a:solidFill>
                  <a:srgbClr val="FFCD2F"/>
                </a:solidFill>
                <a:latin typeface="Baston" panose="00000500000000000000" pitchFamily="50" charset="-95"/>
              </a:rPr>
              <a:t>pugillares</a:t>
            </a:r>
            <a:endParaRPr lang="el-GR" sz="4800" spc="0" dirty="0">
              <a:solidFill>
                <a:srgbClr val="FFCD2F"/>
              </a:solidFill>
              <a:latin typeface="Baston" panose="00000500000000000000" pitchFamily="50" charset="-95"/>
            </a:endParaRPr>
          </a:p>
        </p:txBody>
      </p:sp>
    </p:spTree>
    <p:extLst>
      <p:ext uri="{BB962C8B-B14F-4D97-AF65-F5344CB8AC3E}">
        <p14:creationId xmlns:p14="http://schemas.microsoft.com/office/powerpoint/2010/main" val="747453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2896171" y="-2471883"/>
            <a:ext cx="6030686" cy="12560971"/>
          </a:xfrm>
          <a:prstGeom prst="rect">
            <a:avLst/>
          </a:prstGeom>
        </p:spPr>
      </p:pic>
      <p:sp>
        <p:nvSpPr>
          <p:cNvPr id="2" name="Title 1">
            <a:extLst>
              <a:ext uri="{FF2B5EF4-FFF2-40B4-BE49-F238E27FC236}">
                <a16:creationId xmlns:a16="http://schemas.microsoft.com/office/drawing/2014/main" id="{233C5E3C-86F0-4345-9F3F-1BFDC3F4EEBC}"/>
              </a:ext>
            </a:extLst>
          </p:cNvPr>
          <p:cNvSpPr>
            <a:spLocks noGrp="1"/>
          </p:cNvSpPr>
          <p:nvPr>
            <p:ph type="title"/>
          </p:nvPr>
        </p:nvSpPr>
        <p:spPr>
          <a:xfrm>
            <a:off x="838200" y="186942"/>
            <a:ext cx="10515600" cy="876198"/>
          </a:xfrm>
        </p:spPr>
        <p:txBody>
          <a:bodyPr>
            <a:normAutofit/>
          </a:bodyPr>
          <a:lstStyle/>
          <a:p>
            <a:pPr algn="ctr"/>
            <a:r>
              <a:rPr lang="el-GR" u="sng" dirty="0">
                <a:solidFill>
                  <a:srgbClr val="990033"/>
                </a:solidFill>
                <a:effectLst>
                  <a:outerShdw blurRad="38100" dist="38100" dir="2700000" algn="tl">
                    <a:srgbClr val="000000">
                      <a:alpha val="43137"/>
                    </a:srgbClr>
                  </a:outerShdw>
                </a:effectLst>
                <a:sym typeface="Wingdings" panose="05000000000000000000" pitchFamily="2" charset="2"/>
              </a:rPr>
              <a:t>ΤΩΡΑ</a:t>
            </a:r>
            <a:r>
              <a:rPr lang="el-GR" dirty="0">
                <a:solidFill>
                  <a:srgbClr val="990033"/>
                </a:solidFill>
                <a:effectLst>
                  <a:outerShdw blurRad="38100" dist="38100" dir="2700000" algn="tl">
                    <a:srgbClr val="000000">
                      <a:alpha val="43137"/>
                    </a:srgbClr>
                  </a:outerShdw>
                </a:effectLst>
                <a:sym typeface="Wingdings" panose="05000000000000000000" pitchFamily="2" charset="2"/>
              </a:rPr>
              <a:t>   </a:t>
            </a:r>
            <a:r>
              <a:rPr lang="el-GR" b="1" dirty="0">
                <a:solidFill>
                  <a:srgbClr val="990033"/>
                </a:solidFill>
                <a:effectLst>
                  <a:outerShdw blurRad="38100" dist="38100" dir="2700000" algn="tl">
                    <a:srgbClr val="000000">
                      <a:alpha val="43137"/>
                    </a:srgbClr>
                  </a:outerShdw>
                </a:effectLst>
                <a:sym typeface="Wingdings" panose="05000000000000000000" pitchFamily="2" charset="2"/>
              </a:rPr>
              <a:t>   </a:t>
            </a:r>
            <a:r>
              <a:rPr lang="el-GR" b="1" dirty="0">
                <a:solidFill>
                  <a:srgbClr val="990033"/>
                </a:solidFill>
                <a:effectLst>
                  <a:outerShdw blurRad="38100" dist="38100" dir="2700000" algn="tl">
                    <a:srgbClr val="000000">
                      <a:alpha val="43137"/>
                    </a:srgbClr>
                  </a:outerShdw>
                </a:effectLst>
                <a:latin typeface="Baston" panose="00000500000000000000" pitchFamily="50" charset="-95"/>
                <a:sym typeface="Wingdings" panose="05000000000000000000" pitchFamily="2" charset="2"/>
              </a:rPr>
              <a:t>ΠΑΜΕ ΣΤΟ ΚΕΙΜΕΝΟ!</a:t>
            </a:r>
            <a:endParaRPr lang="el-GR" b="1" dirty="0">
              <a:solidFill>
                <a:srgbClr val="990033"/>
              </a:solidFill>
              <a:effectLst>
                <a:outerShdw blurRad="38100" dist="38100" dir="2700000" algn="tl">
                  <a:srgbClr val="000000">
                    <a:alpha val="43137"/>
                  </a:srgbClr>
                </a:outerShdw>
              </a:effectLst>
              <a:latin typeface="Baston" panose="00000500000000000000" pitchFamily="50" charset="-95"/>
            </a:endParaRPr>
          </a:p>
        </p:txBody>
      </p:sp>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1564105" y="1209675"/>
            <a:ext cx="9063789" cy="5197857"/>
          </a:xfrm>
        </p:spPr>
        <p:txBody>
          <a:bodyPr>
            <a:noAutofit/>
          </a:bodyPr>
          <a:lstStyle/>
          <a:p>
            <a:pPr marL="0" indent="0" algn="just">
              <a:lnSpc>
                <a:spcPct val="150000"/>
              </a:lnSpc>
              <a:spcBef>
                <a:spcPts val="0"/>
              </a:spcBef>
              <a:buNone/>
            </a:pPr>
            <a:r>
              <a:rPr lang="en-US" dirty="0">
                <a:solidFill>
                  <a:schemeClr val="bg1"/>
                </a:solidFill>
              </a:rPr>
              <a:t>Gaius Plinius </a:t>
            </a:r>
            <a:r>
              <a:rPr lang="en-US" dirty="0" err="1">
                <a:solidFill>
                  <a:schemeClr val="bg1"/>
                </a:solidFill>
              </a:rPr>
              <a:t>Cornēlio</a:t>
            </a:r>
            <a:r>
              <a:rPr lang="en-US" dirty="0">
                <a:solidFill>
                  <a:schemeClr val="bg1"/>
                </a:solidFill>
              </a:rPr>
              <a:t> </a:t>
            </a:r>
            <a:r>
              <a:rPr lang="en-US" dirty="0" err="1">
                <a:solidFill>
                  <a:schemeClr val="bg1"/>
                </a:solidFill>
              </a:rPr>
              <a:t>Tacito</a:t>
            </a:r>
            <a:r>
              <a:rPr lang="en-US" dirty="0">
                <a:solidFill>
                  <a:schemeClr val="bg1"/>
                </a:solidFill>
              </a:rPr>
              <a:t> </a:t>
            </a:r>
            <a:r>
              <a:rPr lang="en-US" dirty="0" err="1">
                <a:solidFill>
                  <a:schemeClr val="bg1"/>
                </a:solidFill>
              </a:rPr>
              <a:t>suo</a:t>
            </a:r>
            <a:r>
              <a:rPr lang="en-US" dirty="0">
                <a:solidFill>
                  <a:schemeClr val="bg1"/>
                </a:solidFill>
              </a:rPr>
              <a:t> </a:t>
            </a:r>
            <a:r>
              <a:rPr lang="en-US" dirty="0" err="1">
                <a:solidFill>
                  <a:schemeClr val="bg1"/>
                </a:solidFill>
              </a:rPr>
              <a:t>salūtem</a:t>
            </a:r>
            <a:r>
              <a:rPr lang="en-US" dirty="0">
                <a:solidFill>
                  <a:schemeClr val="bg1"/>
                </a:solidFill>
              </a:rPr>
              <a:t>. </a:t>
            </a:r>
            <a:r>
              <a:rPr lang="en-US" dirty="0" err="1">
                <a:solidFill>
                  <a:schemeClr val="bg1"/>
                </a:solidFill>
              </a:rPr>
              <a:t>Ridēbis.Ego</a:t>
            </a:r>
            <a:r>
              <a:rPr lang="en-US" dirty="0">
                <a:solidFill>
                  <a:schemeClr val="bg1"/>
                </a:solidFill>
              </a:rPr>
              <a:t> </a:t>
            </a:r>
            <a:r>
              <a:rPr lang="en-US" dirty="0" err="1">
                <a:solidFill>
                  <a:schemeClr val="bg1"/>
                </a:solidFill>
              </a:rPr>
              <a:t>tres</a:t>
            </a:r>
            <a:r>
              <a:rPr lang="en-US" dirty="0">
                <a:solidFill>
                  <a:schemeClr val="bg1"/>
                </a:solidFill>
              </a:rPr>
              <a:t> </a:t>
            </a:r>
            <a:r>
              <a:rPr lang="en-US" dirty="0" err="1">
                <a:solidFill>
                  <a:schemeClr val="bg1"/>
                </a:solidFill>
              </a:rPr>
              <a:t>apros</a:t>
            </a:r>
            <a:r>
              <a:rPr lang="en-US" dirty="0">
                <a:solidFill>
                  <a:schemeClr val="bg1"/>
                </a:solidFill>
              </a:rPr>
              <a:t> </a:t>
            </a:r>
            <a:r>
              <a:rPr lang="en-US" dirty="0" err="1">
                <a:solidFill>
                  <a:schemeClr val="bg1"/>
                </a:solidFill>
              </a:rPr>
              <a:t>ferōces</a:t>
            </a:r>
            <a:r>
              <a:rPr lang="en-US" dirty="0">
                <a:solidFill>
                  <a:schemeClr val="bg1"/>
                </a:solidFill>
              </a:rPr>
              <a:t> </a:t>
            </a:r>
            <a:r>
              <a:rPr lang="en-US" dirty="0" err="1">
                <a:solidFill>
                  <a:schemeClr val="bg1"/>
                </a:solidFill>
              </a:rPr>
              <a:t>cēpi</a:t>
            </a:r>
            <a:r>
              <a:rPr lang="en-US" dirty="0">
                <a:solidFill>
                  <a:schemeClr val="bg1"/>
                </a:solidFill>
              </a:rPr>
              <a:t>. «Ipse?» </a:t>
            </a:r>
            <a:r>
              <a:rPr lang="en-US" dirty="0" err="1">
                <a:solidFill>
                  <a:schemeClr val="bg1"/>
                </a:solidFill>
              </a:rPr>
              <a:t>interrogābis</a:t>
            </a:r>
            <a:r>
              <a:rPr lang="en-US" dirty="0">
                <a:solidFill>
                  <a:schemeClr val="bg1"/>
                </a:solidFill>
              </a:rPr>
              <a:t>. Ipse. Ad retia </a:t>
            </a:r>
            <a:r>
              <a:rPr lang="en-US" dirty="0" err="1">
                <a:solidFill>
                  <a:schemeClr val="bg1"/>
                </a:solidFill>
              </a:rPr>
              <a:t>sedēbam</a:t>
            </a:r>
            <a:r>
              <a:rPr lang="en-US" dirty="0">
                <a:solidFill>
                  <a:schemeClr val="bg1"/>
                </a:solidFill>
              </a:rPr>
              <a:t>;</a:t>
            </a:r>
            <a:r>
              <a:rPr lang="el-GR" dirty="0">
                <a:solidFill>
                  <a:schemeClr val="bg1"/>
                </a:solidFill>
              </a:rPr>
              <a:t> </a:t>
            </a:r>
            <a:r>
              <a:rPr lang="en-US" dirty="0" err="1">
                <a:solidFill>
                  <a:schemeClr val="bg1"/>
                </a:solidFill>
              </a:rPr>
              <a:t>erat</a:t>
            </a:r>
            <a:r>
              <a:rPr lang="en-US" dirty="0">
                <a:solidFill>
                  <a:schemeClr val="bg1"/>
                </a:solidFill>
              </a:rPr>
              <a:t> in proximo non </a:t>
            </a:r>
            <a:r>
              <a:rPr lang="en-US" dirty="0" err="1">
                <a:solidFill>
                  <a:schemeClr val="bg1"/>
                </a:solidFill>
              </a:rPr>
              <a:t>venabulum</a:t>
            </a:r>
            <a:r>
              <a:rPr lang="en-US" dirty="0">
                <a:solidFill>
                  <a:schemeClr val="bg1"/>
                </a:solidFill>
              </a:rPr>
              <a:t> sed </a:t>
            </a:r>
            <a:r>
              <a:rPr lang="en-US" dirty="0" err="1">
                <a:solidFill>
                  <a:schemeClr val="bg1"/>
                </a:solidFill>
              </a:rPr>
              <a:t>stilus</a:t>
            </a:r>
            <a:r>
              <a:rPr lang="en-US" dirty="0">
                <a:solidFill>
                  <a:schemeClr val="bg1"/>
                </a:solidFill>
              </a:rPr>
              <a:t> et </a:t>
            </a:r>
            <a:r>
              <a:rPr lang="en-US" dirty="0" err="1">
                <a:solidFill>
                  <a:schemeClr val="bg1"/>
                </a:solidFill>
              </a:rPr>
              <a:t>pugillāres</a:t>
            </a:r>
            <a:r>
              <a:rPr lang="en-US" dirty="0">
                <a:solidFill>
                  <a:schemeClr val="bg1"/>
                </a:solidFill>
              </a:rPr>
              <a:t>; </a:t>
            </a:r>
            <a:r>
              <a:rPr lang="en-US" dirty="0" err="1">
                <a:solidFill>
                  <a:schemeClr val="bg1"/>
                </a:solidFill>
              </a:rPr>
              <a:t>cogitābam</a:t>
            </a:r>
            <a:r>
              <a:rPr lang="en-US" dirty="0">
                <a:solidFill>
                  <a:schemeClr val="bg1"/>
                </a:solidFill>
              </a:rPr>
              <a:t> </a:t>
            </a:r>
            <a:r>
              <a:rPr lang="en-US" dirty="0" err="1">
                <a:solidFill>
                  <a:schemeClr val="bg1"/>
                </a:solidFill>
              </a:rPr>
              <a:t>aliquid</a:t>
            </a:r>
            <a:r>
              <a:rPr lang="en-US" dirty="0">
                <a:solidFill>
                  <a:schemeClr val="bg1"/>
                </a:solidFill>
              </a:rPr>
              <a:t> </a:t>
            </a:r>
            <a:r>
              <a:rPr lang="en-US" dirty="0" err="1">
                <a:solidFill>
                  <a:schemeClr val="bg1"/>
                </a:solidFill>
              </a:rPr>
              <a:t>enotabamque</a:t>
            </a:r>
            <a:r>
              <a:rPr lang="en-US" dirty="0">
                <a:solidFill>
                  <a:schemeClr val="bg1"/>
                </a:solidFill>
              </a:rPr>
              <a:t>; </a:t>
            </a:r>
            <a:r>
              <a:rPr lang="en-US" dirty="0" err="1">
                <a:solidFill>
                  <a:schemeClr val="bg1"/>
                </a:solidFill>
              </a:rPr>
              <a:t>etsi</a:t>
            </a:r>
            <a:r>
              <a:rPr lang="en-US" dirty="0">
                <a:solidFill>
                  <a:schemeClr val="bg1"/>
                </a:solidFill>
              </a:rPr>
              <a:t> retia </a:t>
            </a:r>
            <a:r>
              <a:rPr lang="en-US" dirty="0" err="1">
                <a:solidFill>
                  <a:schemeClr val="bg1"/>
                </a:solidFill>
              </a:rPr>
              <a:t>vacua</a:t>
            </a:r>
            <a:r>
              <a:rPr lang="en-US" dirty="0">
                <a:solidFill>
                  <a:schemeClr val="bg1"/>
                </a:solidFill>
              </a:rPr>
              <a:t>, </a:t>
            </a:r>
            <a:r>
              <a:rPr lang="en-US" dirty="0" err="1">
                <a:solidFill>
                  <a:schemeClr val="bg1"/>
                </a:solidFill>
              </a:rPr>
              <a:t>plēnas</a:t>
            </a:r>
            <a:r>
              <a:rPr lang="en-US" dirty="0">
                <a:solidFill>
                  <a:schemeClr val="bg1"/>
                </a:solidFill>
              </a:rPr>
              <a:t> </a:t>
            </a:r>
            <a:r>
              <a:rPr lang="en-US" dirty="0" err="1">
                <a:solidFill>
                  <a:schemeClr val="bg1"/>
                </a:solidFill>
              </a:rPr>
              <a:t>tamen</a:t>
            </a:r>
            <a:r>
              <a:rPr lang="en-US" dirty="0">
                <a:solidFill>
                  <a:schemeClr val="bg1"/>
                </a:solidFill>
              </a:rPr>
              <a:t> </a:t>
            </a:r>
            <a:r>
              <a:rPr lang="en-US" dirty="0" err="1">
                <a:solidFill>
                  <a:schemeClr val="bg1"/>
                </a:solidFill>
              </a:rPr>
              <a:t>cēras</a:t>
            </a:r>
            <a:r>
              <a:rPr lang="en-US" dirty="0">
                <a:solidFill>
                  <a:schemeClr val="bg1"/>
                </a:solidFill>
              </a:rPr>
              <a:t> </a:t>
            </a:r>
            <a:r>
              <a:rPr lang="en-US" dirty="0" err="1">
                <a:solidFill>
                  <a:schemeClr val="bg1"/>
                </a:solidFill>
              </a:rPr>
              <a:t>habēbam</a:t>
            </a:r>
            <a:r>
              <a:rPr lang="en-US" dirty="0">
                <a:solidFill>
                  <a:schemeClr val="bg1"/>
                </a:solidFill>
              </a:rPr>
              <a:t>. </a:t>
            </a:r>
            <a:r>
              <a:rPr lang="en-US" dirty="0" err="1">
                <a:solidFill>
                  <a:schemeClr val="bg1"/>
                </a:solidFill>
              </a:rPr>
              <a:t>Silvae</a:t>
            </a:r>
            <a:r>
              <a:rPr lang="en-US" dirty="0">
                <a:solidFill>
                  <a:schemeClr val="bg1"/>
                </a:solidFill>
              </a:rPr>
              <a:t> et </a:t>
            </a:r>
            <a:r>
              <a:rPr lang="en-US" dirty="0" err="1">
                <a:solidFill>
                  <a:schemeClr val="bg1"/>
                </a:solidFill>
              </a:rPr>
              <a:t>solitudo</a:t>
            </a:r>
            <a:r>
              <a:rPr lang="el-GR" dirty="0">
                <a:solidFill>
                  <a:schemeClr val="bg1"/>
                </a:solidFill>
              </a:rPr>
              <a:t> </a:t>
            </a:r>
            <a:r>
              <a:rPr lang="en-US" dirty="0">
                <a:solidFill>
                  <a:schemeClr val="bg1"/>
                </a:solidFill>
              </a:rPr>
              <a:t>sunt magna </a:t>
            </a:r>
            <a:r>
              <a:rPr lang="en-US" dirty="0" err="1">
                <a:solidFill>
                  <a:schemeClr val="bg1"/>
                </a:solidFill>
              </a:rPr>
              <a:t>incitamenta</a:t>
            </a:r>
            <a:r>
              <a:rPr lang="en-US" dirty="0">
                <a:solidFill>
                  <a:schemeClr val="bg1"/>
                </a:solidFill>
              </a:rPr>
              <a:t> </a:t>
            </a:r>
            <a:r>
              <a:rPr lang="en-US" dirty="0" err="1">
                <a:solidFill>
                  <a:schemeClr val="bg1"/>
                </a:solidFill>
              </a:rPr>
              <a:t>cogitatiōnis</a:t>
            </a:r>
            <a:r>
              <a:rPr lang="en-US" dirty="0">
                <a:solidFill>
                  <a:schemeClr val="bg1"/>
                </a:solidFill>
              </a:rPr>
              <a:t>. Cum in </a:t>
            </a:r>
            <a:r>
              <a:rPr lang="en-US" dirty="0" err="1">
                <a:solidFill>
                  <a:schemeClr val="bg1"/>
                </a:solidFill>
              </a:rPr>
              <a:t>venatiōnibus</a:t>
            </a:r>
            <a:r>
              <a:rPr lang="en-US" dirty="0">
                <a:solidFill>
                  <a:schemeClr val="bg1"/>
                </a:solidFill>
              </a:rPr>
              <a:t> </a:t>
            </a:r>
            <a:r>
              <a:rPr lang="en-US" dirty="0" err="1">
                <a:solidFill>
                  <a:schemeClr val="bg1"/>
                </a:solidFill>
              </a:rPr>
              <a:t>eris</a:t>
            </a:r>
            <a:r>
              <a:rPr lang="en-US" dirty="0">
                <a:solidFill>
                  <a:schemeClr val="bg1"/>
                </a:solidFill>
              </a:rPr>
              <a:t>, </a:t>
            </a:r>
            <a:r>
              <a:rPr lang="en-US" dirty="0" err="1">
                <a:solidFill>
                  <a:schemeClr val="bg1"/>
                </a:solidFill>
              </a:rPr>
              <a:t>licēbit</a:t>
            </a:r>
            <a:r>
              <a:rPr lang="en-US" dirty="0">
                <a:solidFill>
                  <a:schemeClr val="bg1"/>
                </a:solidFill>
              </a:rPr>
              <a:t> </a:t>
            </a:r>
            <a:r>
              <a:rPr lang="en-US" dirty="0" err="1">
                <a:solidFill>
                  <a:schemeClr val="bg1"/>
                </a:solidFill>
              </a:rPr>
              <a:t>tibi</a:t>
            </a:r>
            <a:r>
              <a:rPr lang="el-GR" dirty="0">
                <a:solidFill>
                  <a:schemeClr val="bg1"/>
                </a:solidFill>
              </a:rPr>
              <a:t> </a:t>
            </a:r>
            <a:r>
              <a:rPr lang="en-US" dirty="0">
                <a:solidFill>
                  <a:schemeClr val="bg1"/>
                </a:solidFill>
              </a:rPr>
              <a:t>quoque </a:t>
            </a:r>
            <a:r>
              <a:rPr lang="en-US" dirty="0" err="1">
                <a:solidFill>
                  <a:schemeClr val="bg1"/>
                </a:solidFill>
              </a:rPr>
              <a:t>pugillāres</a:t>
            </a:r>
            <a:r>
              <a:rPr lang="en-US" dirty="0">
                <a:solidFill>
                  <a:schemeClr val="bg1"/>
                </a:solidFill>
              </a:rPr>
              <a:t> </a:t>
            </a:r>
            <a:r>
              <a:rPr lang="en-US" dirty="0" err="1">
                <a:solidFill>
                  <a:schemeClr val="bg1"/>
                </a:solidFill>
              </a:rPr>
              <a:t>adportāre</a:t>
            </a:r>
            <a:r>
              <a:rPr lang="en-US" dirty="0">
                <a:solidFill>
                  <a:schemeClr val="bg1"/>
                </a:solidFill>
              </a:rPr>
              <a:t>: </a:t>
            </a:r>
            <a:r>
              <a:rPr lang="en-US" dirty="0" err="1">
                <a:solidFill>
                  <a:schemeClr val="bg1"/>
                </a:solidFill>
              </a:rPr>
              <a:t>vidēbis</a:t>
            </a:r>
            <a:r>
              <a:rPr lang="en-US" dirty="0">
                <a:solidFill>
                  <a:schemeClr val="bg1"/>
                </a:solidFill>
              </a:rPr>
              <a:t> non </a:t>
            </a:r>
            <a:r>
              <a:rPr lang="en-US" dirty="0" err="1">
                <a:solidFill>
                  <a:schemeClr val="bg1"/>
                </a:solidFill>
              </a:rPr>
              <a:t>Diānam</a:t>
            </a:r>
            <a:r>
              <a:rPr lang="en-US" dirty="0">
                <a:solidFill>
                  <a:schemeClr val="bg1"/>
                </a:solidFill>
              </a:rPr>
              <a:t> in </a:t>
            </a:r>
            <a:r>
              <a:rPr lang="en-US" dirty="0" err="1">
                <a:solidFill>
                  <a:schemeClr val="bg1"/>
                </a:solidFill>
              </a:rPr>
              <a:t>montibus</a:t>
            </a:r>
            <a:r>
              <a:rPr lang="en-US" dirty="0">
                <a:solidFill>
                  <a:schemeClr val="bg1"/>
                </a:solidFill>
              </a:rPr>
              <a:t> sed </a:t>
            </a:r>
            <a:r>
              <a:rPr lang="en-US" dirty="0" err="1">
                <a:solidFill>
                  <a:schemeClr val="bg1"/>
                </a:solidFill>
              </a:rPr>
              <a:t>Minervam</a:t>
            </a:r>
            <a:r>
              <a:rPr lang="el-GR" dirty="0">
                <a:solidFill>
                  <a:schemeClr val="bg1"/>
                </a:solidFill>
              </a:rPr>
              <a:t> </a:t>
            </a:r>
            <a:r>
              <a:rPr lang="en-US" dirty="0" err="1">
                <a:solidFill>
                  <a:schemeClr val="bg1"/>
                </a:solidFill>
              </a:rPr>
              <a:t>errāre</a:t>
            </a:r>
            <a:r>
              <a:rPr lang="en-US" dirty="0">
                <a:solidFill>
                  <a:schemeClr val="bg1"/>
                </a:solidFill>
              </a:rPr>
              <a:t>. Vale!</a:t>
            </a:r>
            <a:endParaRPr lang="el-G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20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CE4EC-18BE-4C3D-9340-2D1AA514031B}"/>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6200000">
            <a:off x="1995055" y="-3990108"/>
            <a:ext cx="8128000" cy="15276944"/>
          </a:xfrm>
          <a:prstGeom prst="rect">
            <a:avLst/>
          </a:prstGeom>
        </p:spPr>
      </p:pic>
      <p:sp>
        <p:nvSpPr>
          <p:cNvPr id="3" name="Content Placeholder 2">
            <a:extLst>
              <a:ext uri="{FF2B5EF4-FFF2-40B4-BE49-F238E27FC236}">
                <a16:creationId xmlns:a16="http://schemas.microsoft.com/office/drawing/2014/main" id="{CBDBAA77-1AAC-4EBE-AA14-664EE6A8DE0C}"/>
              </a:ext>
            </a:extLst>
          </p:cNvPr>
          <p:cNvSpPr>
            <a:spLocks noGrp="1"/>
          </p:cNvSpPr>
          <p:nvPr>
            <p:ph idx="1"/>
          </p:nvPr>
        </p:nvSpPr>
        <p:spPr>
          <a:xfrm>
            <a:off x="951346" y="0"/>
            <a:ext cx="10132290" cy="6847839"/>
          </a:xfrm>
        </p:spPr>
        <p:txBody>
          <a:bodyPr>
            <a:normAutofit fontScale="92500"/>
          </a:bodyPr>
          <a:lstStyle/>
          <a:p>
            <a:pPr marL="0" indent="0" algn="just">
              <a:lnSpc>
                <a:spcPct val="150000"/>
              </a:lnSpc>
              <a:spcBef>
                <a:spcPts val="0"/>
              </a:spcBef>
              <a:buNone/>
            </a:pPr>
            <a:r>
              <a:rPr lang="en-US" sz="3600" dirty="0">
                <a:solidFill>
                  <a:schemeClr val="bg1"/>
                </a:solidFill>
              </a:rPr>
              <a:t>Gaius Plinius </a:t>
            </a:r>
            <a:r>
              <a:rPr lang="en-US" sz="3600" dirty="0" err="1">
                <a:solidFill>
                  <a:schemeClr val="bg1"/>
                </a:solidFill>
              </a:rPr>
              <a:t>Cornēlio</a:t>
            </a:r>
            <a:r>
              <a:rPr lang="en-US" sz="3600" dirty="0">
                <a:solidFill>
                  <a:schemeClr val="bg1"/>
                </a:solidFill>
              </a:rPr>
              <a:t> </a:t>
            </a:r>
            <a:r>
              <a:rPr lang="en-US" sz="3600" dirty="0" err="1">
                <a:solidFill>
                  <a:schemeClr val="bg1"/>
                </a:solidFill>
              </a:rPr>
              <a:t>Tacito</a:t>
            </a:r>
            <a:r>
              <a:rPr lang="en-US" sz="3600" dirty="0">
                <a:solidFill>
                  <a:schemeClr val="bg1"/>
                </a:solidFill>
              </a:rPr>
              <a:t> </a:t>
            </a:r>
            <a:r>
              <a:rPr lang="en-US" sz="3600" dirty="0" err="1">
                <a:solidFill>
                  <a:schemeClr val="bg1"/>
                </a:solidFill>
              </a:rPr>
              <a:t>suo</a:t>
            </a:r>
            <a:r>
              <a:rPr lang="en-US" sz="3600" dirty="0">
                <a:solidFill>
                  <a:schemeClr val="bg1"/>
                </a:solidFill>
              </a:rPr>
              <a:t> </a:t>
            </a:r>
            <a:r>
              <a:rPr lang="en-US" sz="3600" dirty="0" err="1">
                <a:solidFill>
                  <a:schemeClr val="bg1"/>
                </a:solidFill>
              </a:rPr>
              <a:t>salūtem</a:t>
            </a:r>
            <a:r>
              <a:rPr lang="el-GR" sz="3600" dirty="0">
                <a:solidFill>
                  <a:schemeClr val="bg1"/>
                </a:solidFill>
              </a:rPr>
              <a:t> (</a:t>
            </a:r>
            <a:r>
              <a:rPr lang="en-US" sz="3600" b="1" dirty="0">
                <a:solidFill>
                  <a:srgbClr val="990033"/>
                </a:solidFill>
              </a:rPr>
              <a:t>dicit</a:t>
            </a:r>
            <a:r>
              <a:rPr lang="en-US" sz="3600" dirty="0">
                <a:solidFill>
                  <a:schemeClr val="bg1"/>
                </a:solidFill>
              </a:rPr>
              <a:t>). </a:t>
            </a:r>
            <a:r>
              <a:rPr lang="en-US" sz="3600" b="1" dirty="0" err="1">
                <a:solidFill>
                  <a:srgbClr val="990033"/>
                </a:solidFill>
              </a:rPr>
              <a:t>Ridēbis</a:t>
            </a:r>
            <a:r>
              <a:rPr lang="en-US" sz="3600" dirty="0">
                <a:solidFill>
                  <a:schemeClr val="bg1"/>
                </a:solidFill>
              </a:rPr>
              <a:t>.</a:t>
            </a:r>
            <a:r>
              <a:rPr lang="el-GR" sz="3600" dirty="0">
                <a:solidFill>
                  <a:schemeClr val="bg1"/>
                </a:solidFill>
              </a:rPr>
              <a:t> </a:t>
            </a:r>
            <a:r>
              <a:rPr lang="en-US" sz="3600" dirty="0">
                <a:solidFill>
                  <a:schemeClr val="bg1"/>
                </a:solidFill>
              </a:rPr>
              <a:t>Ego </a:t>
            </a:r>
            <a:r>
              <a:rPr lang="en-US" sz="3600" dirty="0" err="1">
                <a:solidFill>
                  <a:schemeClr val="bg1"/>
                </a:solidFill>
              </a:rPr>
              <a:t>tres</a:t>
            </a:r>
            <a:r>
              <a:rPr lang="en-US" sz="3600" dirty="0">
                <a:solidFill>
                  <a:schemeClr val="bg1"/>
                </a:solidFill>
              </a:rPr>
              <a:t> </a:t>
            </a:r>
            <a:r>
              <a:rPr lang="en-US" sz="3600" dirty="0" err="1">
                <a:solidFill>
                  <a:schemeClr val="bg1"/>
                </a:solidFill>
              </a:rPr>
              <a:t>apros</a:t>
            </a:r>
            <a:r>
              <a:rPr lang="en-US" sz="3600" dirty="0">
                <a:solidFill>
                  <a:schemeClr val="bg1"/>
                </a:solidFill>
              </a:rPr>
              <a:t> </a:t>
            </a:r>
            <a:r>
              <a:rPr lang="en-US" sz="3600" dirty="0" err="1">
                <a:solidFill>
                  <a:schemeClr val="bg1"/>
                </a:solidFill>
              </a:rPr>
              <a:t>ferōces</a:t>
            </a:r>
            <a:r>
              <a:rPr lang="en-US" sz="3600" dirty="0">
                <a:solidFill>
                  <a:schemeClr val="bg1"/>
                </a:solidFill>
              </a:rPr>
              <a:t> </a:t>
            </a:r>
            <a:r>
              <a:rPr lang="en-US" sz="3600" b="1" dirty="0" err="1">
                <a:solidFill>
                  <a:srgbClr val="990033"/>
                </a:solidFill>
              </a:rPr>
              <a:t>cēpi</a:t>
            </a:r>
            <a:r>
              <a:rPr lang="en-US" sz="3600" dirty="0">
                <a:solidFill>
                  <a:schemeClr val="bg1"/>
                </a:solidFill>
              </a:rPr>
              <a:t>. «Ipse?» </a:t>
            </a:r>
            <a:r>
              <a:rPr lang="en-US" sz="3600" b="1" dirty="0" err="1">
                <a:solidFill>
                  <a:srgbClr val="990033"/>
                </a:solidFill>
              </a:rPr>
              <a:t>interrogābis</a:t>
            </a:r>
            <a:r>
              <a:rPr lang="en-US" sz="3600" dirty="0">
                <a:solidFill>
                  <a:schemeClr val="bg1"/>
                </a:solidFill>
              </a:rPr>
              <a:t>. Ipse. Ad retia </a:t>
            </a:r>
            <a:r>
              <a:rPr lang="en-US" sz="3600" b="1" dirty="0" err="1">
                <a:solidFill>
                  <a:srgbClr val="990033"/>
                </a:solidFill>
              </a:rPr>
              <a:t>sedēbam</a:t>
            </a:r>
            <a:r>
              <a:rPr lang="en-US" sz="3600" dirty="0">
                <a:solidFill>
                  <a:schemeClr val="bg1"/>
                </a:solidFill>
              </a:rPr>
              <a:t>;</a:t>
            </a:r>
            <a:r>
              <a:rPr lang="el-GR" sz="3600" dirty="0">
                <a:solidFill>
                  <a:schemeClr val="bg1"/>
                </a:solidFill>
              </a:rPr>
              <a:t> </a:t>
            </a:r>
            <a:r>
              <a:rPr lang="en-US" sz="3600" b="1" dirty="0" err="1">
                <a:solidFill>
                  <a:srgbClr val="990033"/>
                </a:solidFill>
              </a:rPr>
              <a:t>erat</a:t>
            </a:r>
            <a:r>
              <a:rPr lang="en-US" sz="3600" dirty="0">
                <a:solidFill>
                  <a:schemeClr val="bg1"/>
                </a:solidFill>
              </a:rPr>
              <a:t> in proximo non </a:t>
            </a:r>
            <a:r>
              <a:rPr lang="en-US" sz="3600" dirty="0" err="1">
                <a:solidFill>
                  <a:schemeClr val="bg1"/>
                </a:solidFill>
              </a:rPr>
              <a:t>venabulum</a:t>
            </a:r>
            <a:r>
              <a:rPr lang="en-US" sz="3600" dirty="0">
                <a:solidFill>
                  <a:schemeClr val="bg1"/>
                </a:solidFill>
              </a:rPr>
              <a:t> sed </a:t>
            </a:r>
            <a:r>
              <a:rPr lang="en-US" sz="3600" dirty="0" err="1">
                <a:solidFill>
                  <a:schemeClr val="bg1"/>
                </a:solidFill>
              </a:rPr>
              <a:t>stilus</a:t>
            </a:r>
            <a:r>
              <a:rPr lang="en-US" sz="3600" dirty="0">
                <a:solidFill>
                  <a:schemeClr val="bg1"/>
                </a:solidFill>
              </a:rPr>
              <a:t> et </a:t>
            </a:r>
            <a:r>
              <a:rPr lang="en-US" sz="3600" dirty="0" err="1">
                <a:solidFill>
                  <a:schemeClr val="bg1"/>
                </a:solidFill>
              </a:rPr>
              <a:t>pugillāres</a:t>
            </a:r>
            <a:r>
              <a:rPr lang="en-US" sz="3600" dirty="0">
                <a:solidFill>
                  <a:schemeClr val="bg1"/>
                </a:solidFill>
              </a:rPr>
              <a:t>; </a:t>
            </a:r>
            <a:r>
              <a:rPr lang="en-US" sz="3600" b="1" dirty="0" err="1">
                <a:solidFill>
                  <a:srgbClr val="990033"/>
                </a:solidFill>
              </a:rPr>
              <a:t>cogitābam</a:t>
            </a:r>
            <a:r>
              <a:rPr lang="en-US" sz="3600" dirty="0">
                <a:solidFill>
                  <a:schemeClr val="bg1"/>
                </a:solidFill>
              </a:rPr>
              <a:t> </a:t>
            </a:r>
            <a:r>
              <a:rPr lang="en-US" sz="3600" dirty="0" err="1">
                <a:solidFill>
                  <a:schemeClr val="bg1"/>
                </a:solidFill>
              </a:rPr>
              <a:t>aliquid</a:t>
            </a:r>
            <a:r>
              <a:rPr lang="en-US" sz="3600" dirty="0">
                <a:solidFill>
                  <a:schemeClr val="bg1"/>
                </a:solidFill>
              </a:rPr>
              <a:t> </a:t>
            </a:r>
            <a:r>
              <a:rPr lang="en-US" sz="3600" b="1" dirty="0" err="1">
                <a:solidFill>
                  <a:srgbClr val="990033"/>
                </a:solidFill>
              </a:rPr>
              <a:t>enotabam</a:t>
            </a:r>
            <a:r>
              <a:rPr lang="en-US" sz="3600" dirty="0" err="1">
                <a:solidFill>
                  <a:schemeClr val="bg1"/>
                </a:solidFill>
              </a:rPr>
              <a:t>que</a:t>
            </a:r>
            <a:r>
              <a:rPr lang="en-US" sz="3600" dirty="0">
                <a:solidFill>
                  <a:schemeClr val="bg1"/>
                </a:solidFill>
              </a:rPr>
              <a:t>; </a:t>
            </a:r>
            <a:r>
              <a:rPr lang="en-US" sz="3600" dirty="0" err="1">
                <a:solidFill>
                  <a:schemeClr val="bg1"/>
                </a:solidFill>
              </a:rPr>
              <a:t>etsi</a:t>
            </a:r>
            <a:r>
              <a:rPr lang="en-US" sz="3600" dirty="0">
                <a:solidFill>
                  <a:schemeClr val="bg1"/>
                </a:solidFill>
              </a:rPr>
              <a:t> retia </a:t>
            </a:r>
            <a:r>
              <a:rPr lang="en-US" sz="3600" dirty="0" err="1">
                <a:solidFill>
                  <a:schemeClr val="bg1"/>
                </a:solidFill>
              </a:rPr>
              <a:t>vacua</a:t>
            </a:r>
            <a:r>
              <a:rPr lang="en-US" sz="3600" dirty="0">
                <a:solidFill>
                  <a:schemeClr val="bg1"/>
                </a:solidFill>
              </a:rPr>
              <a:t>, </a:t>
            </a:r>
            <a:r>
              <a:rPr lang="en-US" sz="3600" dirty="0" err="1">
                <a:solidFill>
                  <a:schemeClr val="bg1"/>
                </a:solidFill>
              </a:rPr>
              <a:t>plēnas</a:t>
            </a:r>
            <a:r>
              <a:rPr lang="en-US" sz="3600" dirty="0">
                <a:solidFill>
                  <a:schemeClr val="bg1"/>
                </a:solidFill>
              </a:rPr>
              <a:t> </a:t>
            </a:r>
            <a:r>
              <a:rPr lang="en-US" sz="3600" dirty="0" err="1">
                <a:solidFill>
                  <a:schemeClr val="bg1"/>
                </a:solidFill>
              </a:rPr>
              <a:t>tamen</a:t>
            </a:r>
            <a:r>
              <a:rPr lang="en-US" sz="3600" dirty="0">
                <a:solidFill>
                  <a:schemeClr val="bg1"/>
                </a:solidFill>
              </a:rPr>
              <a:t> </a:t>
            </a:r>
            <a:r>
              <a:rPr lang="en-US" sz="3600" dirty="0" err="1">
                <a:solidFill>
                  <a:schemeClr val="bg1"/>
                </a:solidFill>
              </a:rPr>
              <a:t>cēras</a:t>
            </a:r>
            <a:r>
              <a:rPr lang="en-US" sz="3600" dirty="0">
                <a:solidFill>
                  <a:schemeClr val="bg1"/>
                </a:solidFill>
              </a:rPr>
              <a:t> </a:t>
            </a:r>
            <a:r>
              <a:rPr lang="en-US" sz="3600" b="1" dirty="0" err="1">
                <a:solidFill>
                  <a:srgbClr val="990033"/>
                </a:solidFill>
              </a:rPr>
              <a:t>habēbam</a:t>
            </a:r>
            <a:r>
              <a:rPr lang="en-US" sz="3600" dirty="0">
                <a:solidFill>
                  <a:schemeClr val="bg1"/>
                </a:solidFill>
              </a:rPr>
              <a:t>. </a:t>
            </a:r>
            <a:r>
              <a:rPr lang="en-US" sz="3600" dirty="0" err="1">
                <a:solidFill>
                  <a:schemeClr val="bg1"/>
                </a:solidFill>
              </a:rPr>
              <a:t>Silvae</a:t>
            </a:r>
            <a:r>
              <a:rPr lang="en-US" sz="3600" dirty="0">
                <a:solidFill>
                  <a:schemeClr val="bg1"/>
                </a:solidFill>
              </a:rPr>
              <a:t> et </a:t>
            </a:r>
            <a:r>
              <a:rPr lang="en-US" sz="3600" dirty="0" err="1">
                <a:solidFill>
                  <a:schemeClr val="bg1"/>
                </a:solidFill>
              </a:rPr>
              <a:t>solitudo</a:t>
            </a:r>
            <a:r>
              <a:rPr lang="el-GR" sz="3600" dirty="0">
                <a:solidFill>
                  <a:schemeClr val="bg1"/>
                </a:solidFill>
              </a:rPr>
              <a:t> </a:t>
            </a:r>
            <a:r>
              <a:rPr lang="en-US" sz="3600" b="1" dirty="0">
                <a:solidFill>
                  <a:srgbClr val="990033"/>
                </a:solidFill>
              </a:rPr>
              <a:t>sunt</a:t>
            </a:r>
            <a:r>
              <a:rPr lang="en-US" sz="3600" dirty="0">
                <a:solidFill>
                  <a:schemeClr val="bg1"/>
                </a:solidFill>
              </a:rPr>
              <a:t> magna </a:t>
            </a:r>
            <a:r>
              <a:rPr lang="en-US" sz="3600" dirty="0" err="1">
                <a:solidFill>
                  <a:schemeClr val="bg1"/>
                </a:solidFill>
              </a:rPr>
              <a:t>incitamenta</a:t>
            </a:r>
            <a:r>
              <a:rPr lang="en-US" sz="3600" dirty="0">
                <a:solidFill>
                  <a:schemeClr val="bg1"/>
                </a:solidFill>
              </a:rPr>
              <a:t> </a:t>
            </a:r>
            <a:r>
              <a:rPr lang="en-US" sz="3600" dirty="0" err="1">
                <a:solidFill>
                  <a:schemeClr val="bg1"/>
                </a:solidFill>
              </a:rPr>
              <a:t>cogitatiōnis</a:t>
            </a:r>
            <a:r>
              <a:rPr lang="en-US" sz="3600" dirty="0">
                <a:solidFill>
                  <a:schemeClr val="bg1"/>
                </a:solidFill>
              </a:rPr>
              <a:t>. Cum in </a:t>
            </a:r>
            <a:r>
              <a:rPr lang="en-US" sz="3600" dirty="0" err="1">
                <a:solidFill>
                  <a:schemeClr val="bg1"/>
                </a:solidFill>
              </a:rPr>
              <a:t>venatiōnibus</a:t>
            </a:r>
            <a:r>
              <a:rPr lang="en-US" sz="3600" dirty="0">
                <a:solidFill>
                  <a:schemeClr val="bg1"/>
                </a:solidFill>
              </a:rPr>
              <a:t> </a:t>
            </a:r>
            <a:r>
              <a:rPr lang="en-US" sz="3600" b="1" dirty="0" err="1">
                <a:solidFill>
                  <a:srgbClr val="990033"/>
                </a:solidFill>
              </a:rPr>
              <a:t>eris</a:t>
            </a:r>
            <a:r>
              <a:rPr lang="en-US" sz="3600" dirty="0">
                <a:solidFill>
                  <a:schemeClr val="bg1"/>
                </a:solidFill>
              </a:rPr>
              <a:t>, </a:t>
            </a:r>
            <a:r>
              <a:rPr lang="en-US" sz="3600" dirty="0" err="1">
                <a:solidFill>
                  <a:schemeClr val="bg1"/>
                </a:solidFill>
              </a:rPr>
              <a:t>licēbit</a:t>
            </a:r>
            <a:r>
              <a:rPr lang="en-US" sz="3600" dirty="0">
                <a:solidFill>
                  <a:schemeClr val="bg1"/>
                </a:solidFill>
              </a:rPr>
              <a:t> </a:t>
            </a:r>
            <a:r>
              <a:rPr lang="en-US" sz="3600" dirty="0" err="1">
                <a:solidFill>
                  <a:schemeClr val="bg1"/>
                </a:solidFill>
              </a:rPr>
              <a:t>tibi</a:t>
            </a:r>
            <a:r>
              <a:rPr lang="el-GR" sz="3600" dirty="0">
                <a:solidFill>
                  <a:schemeClr val="bg1"/>
                </a:solidFill>
              </a:rPr>
              <a:t> </a:t>
            </a:r>
            <a:r>
              <a:rPr lang="en-US" sz="3600" dirty="0">
                <a:solidFill>
                  <a:schemeClr val="bg1"/>
                </a:solidFill>
              </a:rPr>
              <a:t>quoque </a:t>
            </a:r>
            <a:r>
              <a:rPr lang="en-US" sz="3600" dirty="0" err="1">
                <a:solidFill>
                  <a:schemeClr val="bg1"/>
                </a:solidFill>
              </a:rPr>
              <a:t>pugillāres</a:t>
            </a:r>
            <a:r>
              <a:rPr lang="en-US" sz="3600" dirty="0">
                <a:solidFill>
                  <a:schemeClr val="bg1"/>
                </a:solidFill>
              </a:rPr>
              <a:t> </a:t>
            </a:r>
            <a:r>
              <a:rPr lang="en-US" sz="3600" b="1" dirty="0" err="1">
                <a:solidFill>
                  <a:srgbClr val="00B050"/>
                </a:solidFill>
                <a:effectLst>
                  <a:outerShdw blurRad="38100" dist="38100" dir="2700000" algn="tl">
                    <a:srgbClr val="000000">
                      <a:alpha val="43137"/>
                    </a:srgbClr>
                  </a:outerShdw>
                </a:effectLst>
              </a:rPr>
              <a:t>adportāre</a:t>
            </a:r>
            <a:r>
              <a:rPr lang="en-US" sz="3600" dirty="0">
                <a:solidFill>
                  <a:schemeClr val="bg1"/>
                </a:solidFill>
              </a:rPr>
              <a:t>: </a:t>
            </a:r>
            <a:r>
              <a:rPr lang="en-US" sz="3600" b="1" dirty="0" err="1">
                <a:solidFill>
                  <a:srgbClr val="990033"/>
                </a:solidFill>
              </a:rPr>
              <a:t>vidēbis</a:t>
            </a:r>
            <a:r>
              <a:rPr lang="en-US" sz="3600" dirty="0">
                <a:solidFill>
                  <a:schemeClr val="bg1"/>
                </a:solidFill>
              </a:rPr>
              <a:t> non </a:t>
            </a:r>
            <a:r>
              <a:rPr lang="en-US" sz="3600" dirty="0" err="1">
                <a:solidFill>
                  <a:schemeClr val="bg1"/>
                </a:solidFill>
              </a:rPr>
              <a:t>Diānam</a:t>
            </a:r>
            <a:r>
              <a:rPr lang="en-US" sz="3600" dirty="0">
                <a:solidFill>
                  <a:schemeClr val="bg1"/>
                </a:solidFill>
              </a:rPr>
              <a:t> in </a:t>
            </a:r>
            <a:r>
              <a:rPr lang="en-US" sz="3600" dirty="0" err="1">
                <a:solidFill>
                  <a:schemeClr val="bg1"/>
                </a:solidFill>
              </a:rPr>
              <a:t>montibus</a:t>
            </a:r>
            <a:r>
              <a:rPr lang="en-US" sz="3600" dirty="0">
                <a:solidFill>
                  <a:schemeClr val="bg1"/>
                </a:solidFill>
              </a:rPr>
              <a:t> sed </a:t>
            </a:r>
            <a:r>
              <a:rPr lang="en-US" sz="3600" dirty="0" err="1">
                <a:solidFill>
                  <a:schemeClr val="bg1"/>
                </a:solidFill>
              </a:rPr>
              <a:t>Minervam</a:t>
            </a:r>
            <a:r>
              <a:rPr lang="el-GR" sz="3600" dirty="0">
                <a:solidFill>
                  <a:schemeClr val="bg1"/>
                </a:solidFill>
              </a:rPr>
              <a:t> </a:t>
            </a:r>
            <a:r>
              <a:rPr lang="en-US" sz="3600" b="1" dirty="0" err="1">
                <a:solidFill>
                  <a:srgbClr val="00B050"/>
                </a:solidFill>
                <a:effectLst>
                  <a:outerShdw blurRad="38100" dist="38100" dir="2700000" algn="tl">
                    <a:srgbClr val="000000">
                      <a:alpha val="43137"/>
                    </a:srgbClr>
                  </a:outerShdw>
                </a:effectLst>
              </a:rPr>
              <a:t>errāre</a:t>
            </a:r>
            <a:r>
              <a:rPr lang="en-US" sz="3600" dirty="0">
                <a:solidFill>
                  <a:schemeClr val="bg1"/>
                </a:solidFill>
              </a:rPr>
              <a:t>. </a:t>
            </a:r>
            <a:r>
              <a:rPr lang="en-US" sz="3600" b="1" dirty="0">
                <a:solidFill>
                  <a:srgbClr val="990033"/>
                </a:solidFill>
              </a:rPr>
              <a:t>Vale</a:t>
            </a:r>
            <a:r>
              <a:rPr lang="en-US" sz="3600" dirty="0">
                <a:solidFill>
                  <a:schemeClr val="bg1"/>
                </a:solidFill>
              </a:rPr>
              <a:t>!</a:t>
            </a:r>
            <a:endParaRPr lang="el-GR"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856992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docProps/app.xml><?xml version="1.0" encoding="utf-8"?>
<Properties xmlns="http://schemas.openxmlformats.org/officeDocument/2006/extended-properties" xmlns:vt="http://schemas.openxmlformats.org/officeDocument/2006/docPropsVTypes">
  <TotalTime>4385</TotalTime>
  <Words>1945</Words>
  <Application>Microsoft Office PowerPoint</Application>
  <PresentationFormat>Widescreen</PresentationFormat>
  <Paragraphs>499</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Baston</vt:lpstr>
      <vt:lpstr>Calibri</vt:lpstr>
      <vt:lpstr>Comic Sans MS</vt:lpstr>
      <vt:lpstr>Lucida Sans Unicode</vt:lpstr>
      <vt:lpstr>Source Sans Pro</vt:lpstr>
      <vt:lpstr>Times New Roman</vt:lpstr>
      <vt:lpstr>FunkyShapesDarkVTI</vt:lpstr>
      <vt:lpstr>LECTIO OCTAVA</vt:lpstr>
      <vt:lpstr>PowerPoint Presentation</vt:lpstr>
      <vt:lpstr>PowerPoint Presentation</vt:lpstr>
      <vt:lpstr>PowerPoint Presentation</vt:lpstr>
      <vt:lpstr>PowerPoint Presentation</vt:lpstr>
      <vt:lpstr>PowerPoint Presentation</vt:lpstr>
      <vt:lpstr>PowerPoint Presentation</vt:lpstr>
      <vt:lpstr>ΤΩΡΑ      ΠΑΜΕ ΣΤΟ ΚΕΙΜΕΝΟ!</vt:lpstr>
      <vt:lpstr>PowerPoint Presentation</vt:lpstr>
      <vt:lpstr>PowerPoint Presentation</vt:lpstr>
      <vt:lpstr>Λεξιλόγιο</vt:lpstr>
      <vt:lpstr>PowerPoint Presentation</vt:lpstr>
      <vt:lpstr>PowerPoint Presentation</vt:lpstr>
      <vt:lpstr>PowerPoint Presentation</vt:lpstr>
      <vt:lpstr>PowerPoint Presentation</vt:lpstr>
      <vt:lpstr>PowerPoint Presentation</vt:lpstr>
      <vt:lpstr>PowerPoint Presentation</vt:lpstr>
      <vt:lpstr>αντωνυμιεσ – προθεσεισ - συνδεσμοι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ΕΤΥΜΟΛΟΓΙΑ</vt:lpstr>
      <vt:lpstr>      ΕΤΥΜΟΛΟΓΙΑ</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LECTIO I</dc:title>
  <dc:creator>USER</dc:creator>
  <cp:lastModifiedBy>Flora</cp:lastModifiedBy>
  <cp:revision>299</cp:revision>
  <dcterms:created xsi:type="dcterms:W3CDTF">2021-10-03T22:55:57Z</dcterms:created>
  <dcterms:modified xsi:type="dcterms:W3CDTF">2024-01-20T18:00:51Z</dcterms:modified>
</cp:coreProperties>
</file>