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4CC7712-A815-4C41-994B-E6DDFA8F5149}" type="datetimeFigureOut">
              <a:rPr lang="el-GR" smtClean="0"/>
              <a:t>9/4/2020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D6D5233-24DB-4436-A091-5D6CC099CEB0}"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99">
            <a:alpha val="62000"/>
          </a:srgb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CC7712-A815-4C41-994B-E6DDFA8F5149}" type="datetimeFigureOut">
              <a:rPr lang="el-GR" smtClean="0"/>
              <a:t>9/4/2020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D5233-24DB-4436-A091-5D6CC099CEB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158775"/>
            <a:ext cx="7772400" cy="1470025"/>
          </a:xfrm>
        </p:spPr>
        <p:txBody>
          <a:bodyPr/>
          <a:lstStyle/>
          <a:p>
            <a:r>
              <a:rPr lang="el-GR" b="1" dirty="0" smtClean="0"/>
              <a:t>Έρωτας: </a:t>
            </a:r>
            <a:r>
              <a:rPr lang="en-US" b="1" dirty="0" smtClean="0"/>
              <a:t/>
            </a:r>
            <a:br>
              <a:rPr lang="en-US" b="1" dirty="0" smtClean="0"/>
            </a:br>
            <a:r>
              <a:rPr lang="el-GR" b="1" dirty="0" smtClean="0"/>
              <a:t>της σάρκας ή της ψυχής;</a:t>
            </a:r>
            <a:endParaRPr lang="el-GR" b="1" dirty="0"/>
          </a:p>
        </p:txBody>
      </p:sp>
      <p:pic>
        <p:nvPicPr>
          <p:cNvPr id="4" name="3 - Εικόνα" descr="42a57329f223da8af7089a947d5f0eb3.jpg"/>
          <p:cNvPicPr>
            <a:picLocks noChangeAspect="1"/>
          </p:cNvPicPr>
          <p:nvPr/>
        </p:nvPicPr>
        <p:blipFill>
          <a:blip r:embed="rId2" cstate="print"/>
          <a:stretch>
            <a:fillRect/>
          </a:stretch>
        </p:blipFill>
        <p:spPr>
          <a:xfrm>
            <a:off x="2411760" y="1772816"/>
            <a:ext cx="4193046" cy="508518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260648"/>
            <a:ext cx="7772400" cy="1470025"/>
          </a:xfrm>
        </p:spPr>
        <p:txBody>
          <a:bodyPr/>
          <a:lstStyle/>
          <a:p>
            <a:r>
              <a:rPr lang="el-GR" b="1" dirty="0" smtClean="0"/>
              <a:t>Σάρκινος λόγος</a:t>
            </a:r>
            <a:br>
              <a:rPr lang="el-GR" b="1" dirty="0" smtClean="0"/>
            </a:br>
            <a:r>
              <a:rPr lang="el-GR" b="1" dirty="0" smtClean="0"/>
              <a:t>του Γιάννη Ρίτσου</a:t>
            </a:r>
            <a:endParaRPr lang="el-GR" b="1" dirty="0"/>
          </a:p>
        </p:txBody>
      </p:sp>
      <p:pic>
        <p:nvPicPr>
          <p:cNvPr id="3" name="2 - Εικόνα" descr="1796432_505141369596628_43047179_n.jpg"/>
          <p:cNvPicPr>
            <a:picLocks noChangeAspect="1"/>
          </p:cNvPicPr>
          <p:nvPr/>
        </p:nvPicPr>
        <p:blipFill>
          <a:blip r:embed="rId2" cstate="print"/>
          <a:stretch>
            <a:fillRect/>
          </a:stretch>
        </p:blipFill>
        <p:spPr>
          <a:xfrm>
            <a:off x="539552" y="2015505"/>
            <a:ext cx="4658604" cy="4842495"/>
          </a:xfrm>
          <a:prstGeom prst="rect">
            <a:avLst/>
          </a:prstGeom>
          <a:ln>
            <a:noFill/>
          </a:ln>
          <a:effectLst>
            <a:outerShdw blurRad="292100" dist="139700" dir="2700000" algn="tl" rotWithShape="0">
              <a:srgbClr val="333333">
                <a:alpha val="65000"/>
              </a:srgbClr>
            </a:outerShdw>
          </a:effectLst>
        </p:spPr>
      </p:pic>
      <p:pic>
        <p:nvPicPr>
          <p:cNvPr id="4" name="3 - Εικόνα" descr="ritsos_923915722.jpg"/>
          <p:cNvPicPr>
            <a:picLocks noChangeAspect="1"/>
          </p:cNvPicPr>
          <p:nvPr/>
        </p:nvPicPr>
        <p:blipFill>
          <a:blip r:embed="rId3" cstate="print"/>
          <a:stretch>
            <a:fillRect/>
          </a:stretch>
        </p:blipFill>
        <p:spPr>
          <a:xfrm>
            <a:off x="5868144" y="2636912"/>
            <a:ext cx="2858312" cy="314096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16632"/>
            <a:ext cx="8686800" cy="6669360"/>
          </a:xfrm>
        </p:spPr>
        <p:txBody>
          <a:bodyPr>
            <a:normAutofit fontScale="85000" lnSpcReduction="20000"/>
          </a:bodyPr>
          <a:lstStyle/>
          <a:p>
            <a:pPr>
              <a:buNone/>
            </a:pPr>
            <a:r>
              <a:rPr lang="el-GR" dirty="0"/>
              <a:t>Τί </a:t>
            </a:r>
            <a:r>
              <a:rPr lang="el-GR" dirty="0" err="1"/>
              <a:t>ὄμορφη</a:t>
            </a:r>
            <a:r>
              <a:rPr lang="el-GR" dirty="0"/>
              <a:t> </a:t>
            </a:r>
            <a:r>
              <a:rPr lang="el-GR" dirty="0" err="1"/>
              <a:t>ποὺ</a:t>
            </a:r>
            <a:r>
              <a:rPr lang="el-GR" dirty="0"/>
              <a:t> </a:t>
            </a:r>
            <a:r>
              <a:rPr lang="el-GR" dirty="0" err="1"/>
              <a:t>εἶσαι</a:t>
            </a:r>
            <a:r>
              <a:rPr lang="el-GR" dirty="0"/>
              <a:t>. </a:t>
            </a:r>
            <a:r>
              <a:rPr lang="el-GR" dirty="0" err="1"/>
              <a:t>Μὲ</a:t>
            </a:r>
            <a:r>
              <a:rPr lang="el-GR" dirty="0"/>
              <a:t> τρομάζει ἡ </a:t>
            </a:r>
            <a:r>
              <a:rPr lang="el-GR" dirty="0" err="1"/>
              <a:t>ὀμορφιά</a:t>
            </a:r>
            <a:r>
              <a:rPr lang="el-GR" dirty="0"/>
              <a:t> σου. </a:t>
            </a:r>
            <a:r>
              <a:rPr lang="el-GR" dirty="0" err="1"/>
              <a:t>Σὲ</a:t>
            </a:r>
            <a:r>
              <a:rPr lang="el-GR" dirty="0"/>
              <a:t> πεινάω. </a:t>
            </a:r>
            <a:r>
              <a:rPr lang="el-GR" dirty="0" err="1"/>
              <a:t>Σὲ</a:t>
            </a:r>
            <a:r>
              <a:rPr lang="el-GR" dirty="0"/>
              <a:t> διψάω.</a:t>
            </a:r>
          </a:p>
          <a:p>
            <a:pPr>
              <a:buNone/>
            </a:pPr>
            <a:r>
              <a:rPr lang="el-GR" dirty="0" err="1"/>
              <a:t>Σοῦ</a:t>
            </a:r>
            <a:r>
              <a:rPr lang="el-GR" dirty="0"/>
              <a:t> δέομαι: Κρύψου, γίνε </a:t>
            </a:r>
            <a:r>
              <a:rPr lang="el-GR" dirty="0" err="1"/>
              <a:t>ἀόρατη</a:t>
            </a:r>
            <a:r>
              <a:rPr lang="el-GR" dirty="0"/>
              <a:t> </a:t>
            </a:r>
            <a:r>
              <a:rPr lang="el-GR" dirty="0" err="1"/>
              <a:t>γιὰ</a:t>
            </a:r>
            <a:r>
              <a:rPr lang="el-GR" dirty="0"/>
              <a:t> </a:t>
            </a:r>
            <a:r>
              <a:rPr lang="el-GR" dirty="0" err="1"/>
              <a:t>ὅλους</a:t>
            </a:r>
            <a:r>
              <a:rPr lang="el-GR" dirty="0"/>
              <a:t>, </a:t>
            </a:r>
            <a:r>
              <a:rPr lang="el-GR" dirty="0" err="1"/>
              <a:t>ὁρατὴ</a:t>
            </a:r>
            <a:r>
              <a:rPr lang="el-GR" dirty="0"/>
              <a:t> μόνο </a:t>
            </a:r>
            <a:r>
              <a:rPr lang="el-GR" dirty="0" err="1"/>
              <a:t>σ᾿</a:t>
            </a:r>
            <a:r>
              <a:rPr lang="el-GR" dirty="0"/>
              <a:t> </a:t>
            </a:r>
            <a:r>
              <a:rPr lang="el-GR" dirty="0" err="1"/>
              <a:t>ἐμένα</a:t>
            </a:r>
            <a:r>
              <a:rPr lang="el-GR" dirty="0"/>
              <a:t>.</a:t>
            </a:r>
          </a:p>
          <a:p>
            <a:pPr>
              <a:buNone/>
            </a:pPr>
            <a:r>
              <a:rPr lang="el-GR" dirty="0"/>
              <a:t>Καλυμμένη </a:t>
            </a:r>
            <a:r>
              <a:rPr lang="el-GR" dirty="0" err="1"/>
              <a:t>ἀπ᾿</a:t>
            </a:r>
            <a:r>
              <a:rPr lang="el-GR" dirty="0"/>
              <a:t> </a:t>
            </a:r>
            <a:r>
              <a:rPr lang="el-GR" dirty="0" err="1"/>
              <a:t>τὰ</a:t>
            </a:r>
            <a:r>
              <a:rPr lang="el-GR" dirty="0"/>
              <a:t> μαλλιά </a:t>
            </a:r>
            <a:r>
              <a:rPr lang="el-GR" dirty="0" err="1"/>
              <a:t>ὡς</a:t>
            </a:r>
            <a:r>
              <a:rPr lang="el-GR" dirty="0"/>
              <a:t> </a:t>
            </a:r>
            <a:r>
              <a:rPr lang="el-GR" dirty="0" err="1"/>
              <a:t>τὰ</a:t>
            </a:r>
            <a:r>
              <a:rPr lang="el-GR" dirty="0"/>
              <a:t> νύχια </a:t>
            </a:r>
            <a:r>
              <a:rPr lang="el-GR" dirty="0" err="1"/>
              <a:t>τῶν</a:t>
            </a:r>
            <a:r>
              <a:rPr lang="el-GR" dirty="0"/>
              <a:t> </a:t>
            </a:r>
            <a:r>
              <a:rPr lang="el-GR" dirty="0" err="1"/>
              <a:t>ποδιῶν</a:t>
            </a:r>
            <a:r>
              <a:rPr lang="el-GR" dirty="0"/>
              <a:t> </a:t>
            </a:r>
            <a:r>
              <a:rPr lang="el-GR" dirty="0" err="1"/>
              <a:t>μὲ</a:t>
            </a:r>
            <a:r>
              <a:rPr lang="el-GR" dirty="0"/>
              <a:t> </a:t>
            </a:r>
            <a:r>
              <a:rPr lang="el-GR" dirty="0" err="1"/>
              <a:t>σκοτεινὸ</a:t>
            </a:r>
            <a:r>
              <a:rPr lang="el-GR" dirty="0"/>
              <a:t> διάφανο πέπλο</a:t>
            </a:r>
          </a:p>
          <a:p>
            <a:pPr>
              <a:buNone/>
            </a:pPr>
            <a:r>
              <a:rPr lang="el-GR" dirty="0"/>
              <a:t>διάστικτο </a:t>
            </a:r>
            <a:r>
              <a:rPr lang="el-GR" dirty="0" err="1"/>
              <a:t>ἀπ᾿</a:t>
            </a:r>
            <a:r>
              <a:rPr lang="el-GR" dirty="0"/>
              <a:t> </a:t>
            </a:r>
            <a:r>
              <a:rPr lang="el-GR" dirty="0" err="1"/>
              <a:t>τοὺς</a:t>
            </a:r>
            <a:r>
              <a:rPr lang="el-GR" dirty="0"/>
              <a:t> </a:t>
            </a:r>
            <a:r>
              <a:rPr lang="el-GR" dirty="0" err="1"/>
              <a:t>ἀσημένιους</a:t>
            </a:r>
            <a:r>
              <a:rPr lang="el-GR" dirty="0"/>
              <a:t> </a:t>
            </a:r>
            <a:r>
              <a:rPr lang="el-GR" dirty="0" err="1"/>
              <a:t>στεναγμοὺς</a:t>
            </a:r>
            <a:r>
              <a:rPr lang="el-GR" dirty="0"/>
              <a:t> </a:t>
            </a:r>
            <a:r>
              <a:rPr lang="el-GR" dirty="0" err="1"/>
              <a:t>ἐαρινῶν</a:t>
            </a:r>
            <a:r>
              <a:rPr lang="el-GR" dirty="0"/>
              <a:t> </a:t>
            </a:r>
            <a:r>
              <a:rPr lang="el-GR" dirty="0" err="1"/>
              <a:t>φεγγαριῶν</a:t>
            </a:r>
            <a:r>
              <a:rPr lang="el-GR" dirty="0"/>
              <a:t>.</a:t>
            </a:r>
          </a:p>
          <a:p>
            <a:pPr>
              <a:buNone/>
            </a:pPr>
            <a:r>
              <a:rPr lang="el-GR" dirty="0" err="1"/>
              <a:t>Οἱ</a:t>
            </a:r>
            <a:r>
              <a:rPr lang="el-GR" dirty="0"/>
              <a:t> πόροι σου </a:t>
            </a:r>
            <a:r>
              <a:rPr lang="el-GR" dirty="0" err="1"/>
              <a:t>ἐκπέμπουν</a:t>
            </a:r>
            <a:r>
              <a:rPr lang="el-GR" dirty="0"/>
              <a:t> φωνήεντα, σύμφωνα </a:t>
            </a:r>
            <a:r>
              <a:rPr lang="el-GR" dirty="0" err="1"/>
              <a:t>ἰμερόεντα</a:t>
            </a:r>
            <a:r>
              <a:rPr lang="el-GR" dirty="0"/>
              <a:t>.</a:t>
            </a:r>
          </a:p>
          <a:p>
            <a:pPr>
              <a:buNone/>
            </a:pPr>
            <a:r>
              <a:rPr lang="el-GR" dirty="0" err="1"/>
              <a:t>Ἀρθρώνονται</a:t>
            </a:r>
            <a:r>
              <a:rPr lang="el-GR" dirty="0"/>
              <a:t> </a:t>
            </a:r>
            <a:r>
              <a:rPr lang="el-GR" dirty="0" err="1"/>
              <a:t>ἀπόρρητες</a:t>
            </a:r>
            <a:r>
              <a:rPr lang="el-GR" dirty="0"/>
              <a:t> λέξεις. </a:t>
            </a:r>
            <a:r>
              <a:rPr lang="el-GR" dirty="0" err="1"/>
              <a:t>Τριανταφυλλιὲς</a:t>
            </a:r>
            <a:r>
              <a:rPr lang="el-GR" dirty="0"/>
              <a:t> </a:t>
            </a:r>
            <a:r>
              <a:rPr lang="el-GR" dirty="0" err="1"/>
              <a:t>ἐκρήξεις</a:t>
            </a:r>
            <a:r>
              <a:rPr lang="el-GR" dirty="0"/>
              <a:t> </a:t>
            </a:r>
            <a:r>
              <a:rPr lang="el-GR" dirty="0" err="1"/>
              <a:t>ἀπ᾿</a:t>
            </a:r>
            <a:r>
              <a:rPr lang="el-GR" dirty="0"/>
              <a:t> </a:t>
            </a:r>
            <a:r>
              <a:rPr lang="el-GR" dirty="0" err="1"/>
              <a:t>τὴ</a:t>
            </a:r>
            <a:r>
              <a:rPr lang="el-GR" dirty="0"/>
              <a:t> πράξη </a:t>
            </a:r>
            <a:r>
              <a:rPr lang="el-GR" dirty="0" err="1"/>
              <a:t>τοῦ</a:t>
            </a:r>
            <a:r>
              <a:rPr lang="el-GR" dirty="0"/>
              <a:t> </a:t>
            </a:r>
            <a:r>
              <a:rPr lang="el-GR" dirty="0" err="1"/>
              <a:t>ἔρωτα</a:t>
            </a:r>
            <a:r>
              <a:rPr lang="el-GR" dirty="0"/>
              <a:t>.</a:t>
            </a:r>
          </a:p>
          <a:p>
            <a:pPr>
              <a:buNone/>
            </a:pPr>
            <a:r>
              <a:rPr lang="el-GR" dirty="0" err="1"/>
              <a:t>Τὸ</a:t>
            </a:r>
            <a:r>
              <a:rPr lang="el-GR" dirty="0"/>
              <a:t> πέπλο σου </a:t>
            </a:r>
            <a:r>
              <a:rPr lang="el-GR" dirty="0" err="1"/>
              <a:t>ὀγκώνεται</a:t>
            </a:r>
            <a:r>
              <a:rPr lang="el-GR" dirty="0"/>
              <a:t>, λάμπει πάνω </a:t>
            </a:r>
            <a:r>
              <a:rPr lang="el-GR" dirty="0" err="1"/>
              <a:t>ἀπ᾿</a:t>
            </a:r>
            <a:r>
              <a:rPr lang="el-GR" dirty="0"/>
              <a:t> </a:t>
            </a:r>
            <a:r>
              <a:rPr lang="el-GR" dirty="0" err="1"/>
              <a:t>τὴ</a:t>
            </a:r>
            <a:r>
              <a:rPr lang="el-GR" dirty="0"/>
              <a:t> νυχτωμένη πόλη </a:t>
            </a:r>
            <a:r>
              <a:rPr lang="el-GR" dirty="0" err="1"/>
              <a:t>μὲ</a:t>
            </a:r>
            <a:r>
              <a:rPr lang="el-GR" dirty="0"/>
              <a:t> </a:t>
            </a:r>
            <a:r>
              <a:rPr lang="el-GR" dirty="0" err="1"/>
              <a:t>τὰ</a:t>
            </a:r>
            <a:r>
              <a:rPr lang="el-GR" dirty="0"/>
              <a:t> </a:t>
            </a:r>
            <a:r>
              <a:rPr lang="el-GR" dirty="0" err="1"/>
              <a:t>ἡμίφωτα</a:t>
            </a:r>
            <a:r>
              <a:rPr lang="el-GR" dirty="0"/>
              <a:t> </a:t>
            </a:r>
            <a:r>
              <a:rPr lang="el-GR" dirty="0" err="1"/>
              <a:t>μπάρ</a:t>
            </a:r>
            <a:r>
              <a:rPr lang="el-GR" dirty="0"/>
              <a:t>,</a:t>
            </a:r>
          </a:p>
          <a:p>
            <a:pPr>
              <a:buNone/>
            </a:pPr>
            <a:r>
              <a:rPr lang="el-GR" dirty="0" err="1"/>
              <a:t>τὰ</a:t>
            </a:r>
            <a:r>
              <a:rPr lang="el-GR" dirty="0"/>
              <a:t> </a:t>
            </a:r>
            <a:r>
              <a:rPr lang="el-GR" dirty="0" err="1"/>
              <a:t>ναυτικὰ</a:t>
            </a:r>
            <a:r>
              <a:rPr lang="el-GR" dirty="0"/>
              <a:t> </a:t>
            </a:r>
            <a:r>
              <a:rPr lang="el-GR" dirty="0" err="1"/>
              <a:t>οἰνομαγειρεῖα</a:t>
            </a:r>
            <a:r>
              <a:rPr lang="el-GR" dirty="0"/>
              <a:t>.</a:t>
            </a:r>
          </a:p>
          <a:p>
            <a:pPr>
              <a:buNone/>
            </a:pPr>
            <a:r>
              <a:rPr lang="el-GR" dirty="0"/>
              <a:t>έχω ανάγκη, ικετεύω, προσεύχομαι, χρειάζομαι</a:t>
            </a:r>
          </a:p>
          <a:p>
            <a:pPr>
              <a:buNone/>
            </a:pPr>
            <a:r>
              <a:rPr lang="el-GR" dirty="0"/>
              <a:t>που σχετίζονται με τον πόθο, αναφέρονται στον πόθο ή γεννούν πόθο</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16632"/>
            <a:ext cx="8686800" cy="6669360"/>
          </a:xfrm>
        </p:spPr>
        <p:txBody>
          <a:bodyPr>
            <a:normAutofit fontScale="85000" lnSpcReduction="10000"/>
          </a:bodyPr>
          <a:lstStyle/>
          <a:p>
            <a:pPr>
              <a:buNone/>
            </a:pPr>
            <a:r>
              <a:rPr lang="el-GR" dirty="0"/>
              <a:t>Πράσινοι </a:t>
            </a:r>
            <a:r>
              <a:rPr lang="el-GR" dirty="0" err="1"/>
              <a:t>προβολεῖς</a:t>
            </a:r>
            <a:r>
              <a:rPr lang="el-GR" dirty="0"/>
              <a:t> φωτίζουνε </a:t>
            </a:r>
            <a:r>
              <a:rPr lang="el-GR" dirty="0" err="1"/>
              <a:t>τὸ</a:t>
            </a:r>
            <a:r>
              <a:rPr lang="el-GR" dirty="0"/>
              <a:t> </a:t>
            </a:r>
            <a:r>
              <a:rPr lang="el-GR" dirty="0" err="1"/>
              <a:t>διανυκτερεῦον</a:t>
            </a:r>
            <a:r>
              <a:rPr lang="el-GR" dirty="0"/>
              <a:t> </a:t>
            </a:r>
            <a:r>
              <a:rPr lang="el-GR" dirty="0" err="1"/>
              <a:t>φαρμακεῖο</a:t>
            </a:r>
            <a:r>
              <a:rPr lang="el-GR" dirty="0"/>
              <a:t>.</a:t>
            </a:r>
          </a:p>
          <a:p>
            <a:pPr>
              <a:buNone/>
            </a:pPr>
            <a:r>
              <a:rPr lang="el-GR" dirty="0" err="1"/>
              <a:t>Μιὰ</a:t>
            </a:r>
            <a:r>
              <a:rPr lang="el-GR" dirty="0"/>
              <a:t> γυάλινη </a:t>
            </a:r>
            <a:r>
              <a:rPr lang="el-GR" dirty="0" err="1"/>
              <a:t>σφαῖρα</a:t>
            </a:r>
            <a:r>
              <a:rPr lang="el-GR" dirty="0"/>
              <a:t> περιστρέφεται γρήγορα δείχνοντας τοπία </a:t>
            </a:r>
            <a:r>
              <a:rPr lang="el-GR" dirty="0" err="1"/>
              <a:t>τῆς</a:t>
            </a:r>
            <a:r>
              <a:rPr lang="el-GR" dirty="0"/>
              <a:t> </a:t>
            </a:r>
            <a:r>
              <a:rPr lang="el-GR" dirty="0" err="1"/>
              <a:t>ὑδρογείου</a:t>
            </a:r>
            <a:r>
              <a:rPr lang="el-GR" dirty="0"/>
              <a:t>.</a:t>
            </a:r>
          </a:p>
          <a:p>
            <a:pPr>
              <a:buNone/>
            </a:pPr>
            <a:r>
              <a:rPr lang="el-GR" dirty="0"/>
              <a:t>Ὁ μεθυσμένος τρεκλίζει </a:t>
            </a:r>
            <a:r>
              <a:rPr lang="el-GR" dirty="0" err="1"/>
              <a:t>σὲ</a:t>
            </a:r>
            <a:r>
              <a:rPr lang="el-GR" dirty="0"/>
              <a:t> μία τρικυμία φυσημένη </a:t>
            </a:r>
            <a:r>
              <a:rPr lang="el-GR" dirty="0" err="1"/>
              <a:t>ἀπ᾿</a:t>
            </a:r>
            <a:r>
              <a:rPr lang="el-GR" dirty="0"/>
              <a:t> </a:t>
            </a:r>
            <a:r>
              <a:rPr lang="el-GR" dirty="0" err="1"/>
              <a:t>τὴν</a:t>
            </a:r>
            <a:r>
              <a:rPr lang="el-GR" dirty="0"/>
              <a:t> </a:t>
            </a:r>
            <a:r>
              <a:rPr lang="el-GR" dirty="0" err="1"/>
              <a:t>ἀναπνοὴ</a:t>
            </a:r>
            <a:r>
              <a:rPr lang="el-GR" dirty="0"/>
              <a:t> </a:t>
            </a:r>
            <a:r>
              <a:rPr lang="el-GR" dirty="0" err="1"/>
              <a:t>τοῦ</a:t>
            </a:r>
            <a:r>
              <a:rPr lang="el-GR" dirty="0"/>
              <a:t> σώματός σου.</a:t>
            </a:r>
          </a:p>
          <a:p>
            <a:pPr>
              <a:buNone/>
            </a:pPr>
            <a:r>
              <a:rPr lang="el-GR" dirty="0" err="1"/>
              <a:t>Μὴ</a:t>
            </a:r>
            <a:r>
              <a:rPr lang="el-GR" dirty="0"/>
              <a:t> φεύγεις. </a:t>
            </a:r>
            <a:r>
              <a:rPr lang="el-GR" dirty="0" err="1"/>
              <a:t>Μὴ</a:t>
            </a:r>
            <a:r>
              <a:rPr lang="el-GR" dirty="0"/>
              <a:t> φεύγεις. Τόσο </a:t>
            </a:r>
            <a:r>
              <a:rPr lang="el-GR" dirty="0" err="1"/>
              <a:t>ὑλική</a:t>
            </a:r>
            <a:r>
              <a:rPr lang="el-GR" dirty="0"/>
              <a:t>, τόσο </a:t>
            </a:r>
            <a:r>
              <a:rPr lang="el-GR" dirty="0" err="1"/>
              <a:t>ἄπιαστη</a:t>
            </a:r>
            <a:r>
              <a:rPr lang="el-GR" dirty="0"/>
              <a:t>.</a:t>
            </a:r>
          </a:p>
          <a:p>
            <a:pPr>
              <a:buNone/>
            </a:pPr>
            <a:r>
              <a:rPr lang="el-GR" dirty="0" err="1"/>
              <a:t>Ἕνας</a:t>
            </a:r>
            <a:r>
              <a:rPr lang="el-GR" dirty="0"/>
              <a:t> πέτρινος </a:t>
            </a:r>
            <a:r>
              <a:rPr lang="el-GR" dirty="0" err="1"/>
              <a:t>ταῦρος</a:t>
            </a:r>
            <a:r>
              <a:rPr lang="el-GR" dirty="0"/>
              <a:t> πηδάει </a:t>
            </a:r>
            <a:r>
              <a:rPr lang="el-GR" dirty="0" err="1"/>
              <a:t>ἀπ᾿</a:t>
            </a:r>
            <a:r>
              <a:rPr lang="el-GR" dirty="0"/>
              <a:t> </a:t>
            </a:r>
            <a:r>
              <a:rPr lang="el-GR" dirty="0" err="1"/>
              <a:t>τὸ</a:t>
            </a:r>
            <a:r>
              <a:rPr lang="el-GR" dirty="0"/>
              <a:t> </a:t>
            </a:r>
            <a:r>
              <a:rPr lang="el-GR" dirty="0" err="1"/>
              <a:t>ἀέτωμα</a:t>
            </a:r>
            <a:r>
              <a:rPr lang="el-GR" dirty="0"/>
              <a:t> </a:t>
            </a:r>
            <a:r>
              <a:rPr lang="el-GR" dirty="0" err="1"/>
              <a:t>στὰ</a:t>
            </a:r>
            <a:r>
              <a:rPr lang="el-GR" dirty="0"/>
              <a:t> </a:t>
            </a:r>
            <a:r>
              <a:rPr lang="el-GR" dirty="0" err="1"/>
              <a:t>ξερὰ</a:t>
            </a:r>
            <a:r>
              <a:rPr lang="el-GR" dirty="0"/>
              <a:t> χόρτα.</a:t>
            </a:r>
          </a:p>
          <a:p>
            <a:pPr>
              <a:buNone/>
            </a:pPr>
            <a:r>
              <a:rPr lang="el-GR" dirty="0" err="1"/>
              <a:t>Μιὰ</a:t>
            </a:r>
            <a:r>
              <a:rPr lang="el-GR" dirty="0"/>
              <a:t> </a:t>
            </a:r>
            <a:r>
              <a:rPr lang="el-GR" dirty="0" err="1"/>
              <a:t>γυμνὴ</a:t>
            </a:r>
            <a:r>
              <a:rPr lang="el-GR" dirty="0"/>
              <a:t> </a:t>
            </a:r>
            <a:r>
              <a:rPr lang="el-GR" dirty="0" err="1"/>
              <a:t>γυναῖκα</a:t>
            </a:r>
            <a:r>
              <a:rPr lang="el-GR" dirty="0"/>
              <a:t> </a:t>
            </a:r>
            <a:r>
              <a:rPr lang="el-GR" dirty="0" err="1"/>
              <a:t>ἀνεβαίνει</a:t>
            </a:r>
            <a:r>
              <a:rPr lang="el-GR" dirty="0"/>
              <a:t> </a:t>
            </a:r>
            <a:r>
              <a:rPr lang="el-GR" dirty="0" err="1"/>
              <a:t>τὴ</a:t>
            </a:r>
            <a:r>
              <a:rPr lang="el-GR" dirty="0"/>
              <a:t> ξύλινη σκάλα κρατώντας </a:t>
            </a:r>
            <a:r>
              <a:rPr lang="el-GR" dirty="0" err="1"/>
              <a:t>μιὰ</a:t>
            </a:r>
            <a:r>
              <a:rPr lang="el-GR" dirty="0"/>
              <a:t> λεκάνη </a:t>
            </a:r>
            <a:r>
              <a:rPr lang="el-GR" dirty="0" err="1"/>
              <a:t>μὲ</a:t>
            </a:r>
            <a:r>
              <a:rPr lang="el-GR" dirty="0"/>
              <a:t> </a:t>
            </a:r>
            <a:r>
              <a:rPr lang="el-GR" dirty="0" err="1"/>
              <a:t>ζεστὸ</a:t>
            </a:r>
            <a:r>
              <a:rPr lang="el-GR" dirty="0"/>
              <a:t> νερό.</a:t>
            </a:r>
          </a:p>
          <a:p>
            <a:pPr>
              <a:buNone/>
            </a:pPr>
            <a:r>
              <a:rPr lang="el-GR" dirty="0"/>
              <a:t>Ὁ </a:t>
            </a:r>
            <a:r>
              <a:rPr lang="el-GR" dirty="0" err="1"/>
              <a:t>ἀτμὸς</a:t>
            </a:r>
            <a:r>
              <a:rPr lang="el-GR" dirty="0"/>
              <a:t> </a:t>
            </a:r>
            <a:r>
              <a:rPr lang="el-GR" dirty="0" err="1"/>
              <a:t>τῆς</a:t>
            </a:r>
            <a:r>
              <a:rPr lang="el-GR" dirty="0"/>
              <a:t> κρύβει </a:t>
            </a:r>
            <a:r>
              <a:rPr lang="el-GR" dirty="0" err="1"/>
              <a:t>τὸ</a:t>
            </a:r>
            <a:r>
              <a:rPr lang="el-GR" dirty="0"/>
              <a:t> πρόσωπο.</a:t>
            </a:r>
          </a:p>
          <a:p>
            <a:pPr>
              <a:buNone/>
            </a:pPr>
            <a:r>
              <a:rPr lang="el-GR" dirty="0" err="1"/>
              <a:t>Ψηλὰ</a:t>
            </a:r>
            <a:r>
              <a:rPr lang="el-GR" dirty="0"/>
              <a:t> </a:t>
            </a:r>
            <a:r>
              <a:rPr lang="el-GR" dirty="0" err="1"/>
              <a:t>στὸν</a:t>
            </a:r>
            <a:r>
              <a:rPr lang="el-GR" dirty="0"/>
              <a:t> </a:t>
            </a:r>
            <a:r>
              <a:rPr lang="el-GR" dirty="0" err="1"/>
              <a:t>ἀέρα</a:t>
            </a:r>
            <a:r>
              <a:rPr lang="el-GR" dirty="0"/>
              <a:t> </a:t>
            </a:r>
            <a:r>
              <a:rPr lang="el-GR" dirty="0" err="1"/>
              <a:t>ἕνα</a:t>
            </a:r>
            <a:r>
              <a:rPr lang="el-GR" dirty="0"/>
              <a:t> </a:t>
            </a:r>
            <a:r>
              <a:rPr lang="el-GR" dirty="0" err="1"/>
              <a:t>ἀνιχνευτικὸ</a:t>
            </a:r>
            <a:r>
              <a:rPr lang="el-GR" dirty="0"/>
              <a:t> </a:t>
            </a:r>
            <a:r>
              <a:rPr lang="el-GR" dirty="0" err="1"/>
              <a:t>ἑλικόπτερο</a:t>
            </a:r>
            <a:r>
              <a:rPr lang="el-GR" dirty="0"/>
              <a:t> βομβίζει </a:t>
            </a:r>
            <a:r>
              <a:rPr lang="el-GR" dirty="0" err="1"/>
              <a:t>σὲ</a:t>
            </a:r>
            <a:r>
              <a:rPr lang="el-GR" dirty="0"/>
              <a:t> </a:t>
            </a:r>
            <a:r>
              <a:rPr lang="el-GR" dirty="0" err="1"/>
              <a:t>ἀόριστα</a:t>
            </a:r>
            <a:r>
              <a:rPr lang="el-GR" dirty="0"/>
              <a:t> </a:t>
            </a:r>
            <a:r>
              <a:rPr lang="el-GR" dirty="0" err="1"/>
              <a:t>σημεῖα</a:t>
            </a:r>
            <a:r>
              <a:rPr lang="el-GR" dirty="0"/>
              <a:t>.</a:t>
            </a:r>
          </a:p>
          <a:p>
            <a:pPr>
              <a:buNone/>
            </a:pPr>
            <a:r>
              <a:rPr lang="el-GR" dirty="0"/>
              <a:t>Φυλάξου. </a:t>
            </a:r>
            <a:r>
              <a:rPr lang="el-GR" dirty="0" err="1"/>
              <a:t>Ἐσένα</a:t>
            </a:r>
            <a:r>
              <a:rPr lang="el-GR" dirty="0"/>
              <a:t> </a:t>
            </a:r>
            <a:r>
              <a:rPr lang="el-GR" dirty="0" err="1"/>
              <a:t>ζητοῦν</a:t>
            </a:r>
            <a:r>
              <a:rPr lang="el-GR" dirty="0"/>
              <a:t>. Κρύψου βαθύτερα </a:t>
            </a:r>
            <a:r>
              <a:rPr lang="el-GR" dirty="0" err="1"/>
              <a:t>στὰ</a:t>
            </a:r>
            <a:r>
              <a:rPr lang="el-GR" dirty="0"/>
              <a:t> χέρια μου.</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16632"/>
            <a:ext cx="8686800" cy="6669360"/>
          </a:xfrm>
        </p:spPr>
        <p:txBody>
          <a:bodyPr>
            <a:normAutofit/>
          </a:bodyPr>
          <a:lstStyle/>
          <a:p>
            <a:pPr>
              <a:buNone/>
            </a:pPr>
            <a:r>
              <a:rPr lang="el-GR" dirty="0" err="1" smtClean="0"/>
              <a:t>Τὸ</a:t>
            </a:r>
            <a:r>
              <a:rPr lang="el-GR" dirty="0" smtClean="0"/>
              <a:t> </a:t>
            </a:r>
            <a:r>
              <a:rPr lang="el-GR" dirty="0"/>
              <a:t>τρίχωμα </a:t>
            </a:r>
            <a:r>
              <a:rPr lang="el-GR" dirty="0" err="1"/>
              <a:t>τῆς</a:t>
            </a:r>
            <a:r>
              <a:rPr lang="el-GR" dirty="0"/>
              <a:t> κόκκινης κουβέρτας </a:t>
            </a:r>
            <a:r>
              <a:rPr lang="el-GR" dirty="0" err="1"/>
              <a:t>ποὺ</a:t>
            </a:r>
            <a:r>
              <a:rPr lang="el-GR" dirty="0"/>
              <a:t> </a:t>
            </a:r>
            <a:r>
              <a:rPr lang="el-GR" dirty="0" err="1"/>
              <a:t>μᾶς</a:t>
            </a:r>
            <a:r>
              <a:rPr lang="el-GR" dirty="0"/>
              <a:t> σκέπει, </a:t>
            </a:r>
            <a:r>
              <a:rPr lang="el-GR" dirty="0" err="1"/>
              <a:t>διαρκῶς</a:t>
            </a:r>
            <a:r>
              <a:rPr lang="el-GR" dirty="0"/>
              <a:t> μεγαλώνει.</a:t>
            </a:r>
          </a:p>
          <a:p>
            <a:pPr>
              <a:buNone/>
            </a:pPr>
            <a:r>
              <a:rPr lang="el-GR" dirty="0"/>
              <a:t>Γίνεται μία </a:t>
            </a:r>
            <a:r>
              <a:rPr lang="el-GR" dirty="0" err="1"/>
              <a:t>ἔγκυος</a:t>
            </a:r>
            <a:r>
              <a:rPr lang="el-GR" dirty="0"/>
              <a:t> </a:t>
            </a:r>
            <a:r>
              <a:rPr lang="el-GR" dirty="0" err="1"/>
              <a:t>ἀρκούδα</a:t>
            </a:r>
            <a:r>
              <a:rPr lang="el-GR" dirty="0"/>
              <a:t> ἡ κουβέρτα.</a:t>
            </a:r>
          </a:p>
          <a:p>
            <a:pPr>
              <a:buNone/>
            </a:pPr>
            <a:r>
              <a:rPr lang="el-GR" dirty="0"/>
              <a:t>Κάτω </a:t>
            </a:r>
            <a:r>
              <a:rPr lang="el-GR" dirty="0" err="1"/>
              <a:t>ἀπὸ</a:t>
            </a:r>
            <a:r>
              <a:rPr lang="el-GR" dirty="0"/>
              <a:t> </a:t>
            </a:r>
            <a:r>
              <a:rPr lang="el-GR" dirty="0" err="1"/>
              <a:t>τὴ</a:t>
            </a:r>
            <a:r>
              <a:rPr lang="el-GR" dirty="0"/>
              <a:t> κόκκινη </a:t>
            </a:r>
            <a:r>
              <a:rPr lang="el-GR" dirty="0" err="1"/>
              <a:t>ἀρκούδα</a:t>
            </a:r>
            <a:r>
              <a:rPr lang="el-GR" dirty="0"/>
              <a:t> </a:t>
            </a:r>
            <a:r>
              <a:rPr lang="el-GR" dirty="0" err="1"/>
              <a:t>ἐρωτευόμαστε</a:t>
            </a:r>
            <a:r>
              <a:rPr lang="el-GR" dirty="0"/>
              <a:t> </a:t>
            </a:r>
            <a:r>
              <a:rPr lang="el-GR" dirty="0" err="1"/>
              <a:t>ἀπέραντα</a:t>
            </a:r>
            <a:r>
              <a:rPr lang="el-GR" dirty="0"/>
              <a:t>,</a:t>
            </a:r>
          </a:p>
          <a:p>
            <a:pPr>
              <a:buNone/>
            </a:pPr>
            <a:r>
              <a:rPr lang="el-GR" dirty="0"/>
              <a:t>πέρα </a:t>
            </a:r>
            <a:r>
              <a:rPr lang="el-GR" dirty="0" err="1"/>
              <a:t>ἀπ᾿</a:t>
            </a:r>
            <a:r>
              <a:rPr lang="el-GR" dirty="0"/>
              <a:t> </a:t>
            </a:r>
            <a:r>
              <a:rPr lang="el-GR" dirty="0" err="1"/>
              <a:t>τὸ</a:t>
            </a:r>
            <a:r>
              <a:rPr lang="el-GR" dirty="0"/>
              <a:t> χρόνο κι </a:t>
            </a:r>
            <a:r>
              <a:rPr lang="el-GR" dirty="0" err="1"/>
              <a:t>ἀπ᾿</a:t>
            </a:r>
            <a:r>
              <a:rPr lang="el-GR" dirty="0"/>
              <a:t> </a:t>
            </a:r>
            <a:r>
              <a:rPr lang="el-GR" dirty="0" err="1"/>
              <a:t>τὸ</a:t>
            </a:r>
            <a:r>
              <a:rPr lang="el-GR" dirty="0"/>
              <a:t> θάνατο πέρα, </a:t>
            </a:r>
            <a:r>
              <a:rPr lang="el-GR" dirty="0" err="1"/>
              <a:t>σὲ</a:t>
            </a:r>
            <a:r>
              <a:rPr lang="el-GR" dirty="0"/>
              <a:t> </a:t>
            </a:r>
            <a:r>
              <a:rPr lang="el-GR" dirty="0" err="1"/>
              <a:t>μιὰ</a:t>
            </a:r>
            <a:r>
              <a:rPr lang="el-GR" dirty="0"/>
              <a:t> </a:t>
            </a:r>
            <a:r>
              <a:rPr lang="el-GR" dirty="0" err="1"/>
              <a:t>μοναχικὴ</a:t>
            </a:r>
            <a:r>
              <a:rPr lang="el-GR" dirty="0"/>
              <a:t> </a:t>
            </a:r>
            <a:r>
              <a:rPr lang="el-GR" dirty="0" err="1"/>
              <a:t>παγκόσμιαν</a:t>
            </a:r>
            <a:r>
              <a:rPr lang="el-GR" dirty="0"/>
              <a:t> </a:t>
            </a:r>
            <a:r>
              <a:rPr lang="el-GR" dirty="0" err="1"/>
              <a:t>ἕνωση</a:t>
            </a:r>
            <a:r>
              <a:rPr lang="el-GR" dirty="0"/>
              <a:t>.</a:t>
            </a:r>
          </a:p>
          <a:p>
            <a:pPr>
              <a:buNone/>
            </a:pPr>
            <a:r>
              <a:rPr lang="el-GR" dirty="0"/>
              <a:t>Τί </a:t>
            </a:r>
            <a:r>
              <a:rPr lang="el-GR" dirty="0" err="1"/>
              <a:t>ὄμορφη</a:t>
            </a:r>
            <a:r>
              <a:rPr lang="el-GR" dirty="0"/>
              <a:t> </a:t>
            </a:r>
            <a:r>
              <a:rPr lang="el-GR" dirty="0" err="1"/>
              <a:t>ποὺ</a:t>
            </a:r>
            <a:r>
              <a:rPr lang="el-GR" dirty="0"/>
              <a:t> </a:t>
            </a:r>
            <a:r>
              <a:rPr lang="el-GR" dirty="0" err="1"/>
              <a:t>εἶσαι</a:t>
            </a:r>
            <a:r>
              <a:rPr lang="el-GR" dirty="0"/>
              <a:t>. Ἡ </a:t>
            </a:r>
            <a:r>
              <a:rPr lang="el-GR" dirty="0" err="1"/>
              <a:t>ὀμορφιά</a:t>
            </a:r>
            <a:r>
              <a:rPr lang="el-GR" dirty="0"/>
              <a:t> σου </a:t>
            </a:r>
            <a:r>
              <a:rPr lang="el-GR" dirty="0" err="1"/>
              <a:t>μὲ</a:t>
            </a:r>
            <a:r>
              <a:rPr lang="el-GR" dirty="0"/>
              <a:t> τρομάζει.</a:t>
            </a:r>
          </a:p>
          <a:p>
            <a:pPr>
              <a:buNone/>
            </a:pPr>
            <a:r>
              <a:rPr lang="el-GR" dirty="0" err="1"/>
              <a:t>Καὶ</a:t>
            </a:r>
            <a:r>
              <a:rPr lang="el-GR" dirty="0"/>
              <a:t> </a:t>
            </a:r>
            <a:r>
              <a:rPr lang="el-GR" dirty="0" err="1"/>
              <a:t>σὲ</a:t>
            </a:r>
            <a:r>
              <a:rPr lang="el-GR" dirty="0"/>
              <a:t> πεινάω. </a:t>
            </a:r>
            <a:r>
              <a:rPr lang="el-GR" dirty="0" err="1"/>
              <a:t>Καὶ</a:t>
            </a:r>
            <a:r>
              <a:rPr lang="el-GR" dirty="0"/>
              <a:t> </a:t>
            </a:r>
            <a:r>
              <a:rPr lang="el-GR" dirty="0" err="1"/>
              <a:t>σὲ</a:t>
            </a:r>
            <a:r>
              <a:rPr lang="el-GR" dirty="0"/>
              <a:t> διψάω. </a:t>
            </a:r>
            <a:r>
              <a:rPr lang="el-GR" dirty="0" err="1"/>
              <a:t>Καὶ</a:t>
            </a:r>
            <a:r>
              <a:rPr lang="el-GR" dirty="0"/>
              <a:t> </a:t>
            </a:r>
            <a:r>
              <a:rPr lang="el-GR" dirty="0" err="1"/>
              <a:t>σοῦ</a:t>
            </a:r>
            <a:r>
              <a:rPr lang="el-GR" dirty="0"/>
              <a:t> δέομαι: Κρύψου.   </a:t>
            </a:r>
            <a:endParaRPr lang="el-GR" dirty="0" smtClean="0"/>
          </a:p>
          <a:p>
            <a:pPr>
              <a:buNone/>
            </a:pPr>
            <a:r>
              <a:rPr lang="el-GR" dirty="0" smtClean="0"/>
              <a:t>                                                            </a:t>
            </a:r>
            <a:r>
              <a:rPr lang="el-GR" dirty="0" err="1"/>
              <a:t>Ἀθήνα</a:t>
            </a:r>
            <a:r>
              <a:rPr lang="el-GR" dirty="0"/>
              <a:t> 18.11.80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9f275bdf960b7c22cb3a409ce86617f0.jpg"/>
          <p:cNvPicPr>
            <a:picLocks noGrp="1" noChangeAspect="1"/>
          </p:cNvPicPr>
          <p:nvPr>
            <p:ph idx="1"/>
          </p:nvPr>
        </p:nvPicPr>
        <p:blipFill>
          <a:blip r:embed="rId2" cstate="print"/>
          <a:stretch>
            <a:fillRect/>
          </a:stretch>
        </p:blipFill>
        <p:spPr>
          <a:xfrm>
            <a:off x="827584" y="0"/>
            <a:ext cx="7236296" cy="7236296"/>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9f275bdf960b7c22cb3a409ce86617f0.jpg"/>
          <p:cNvPicPr>
            <a:picLocks noGrp="1" noChangeAspect="1"/>
          </p:cNvPicPr>
          <p:nvPr>
            <p:ph idx="1"/>
          </p:nvPr>
        </p:nvPicPr>
        <p:blipFill>
          <a:blip r:embed="rId2" cstate="print">
            <a:lum bright="-10000"/>
          </a:blip>
          <a:stretch>
            <a:fillRect/>
          </a:stretch>
        </p:blipFill>
        <p:spPr>
          <a:xfrm>
            <a:off x="971600" y="-387424"/>
            <a:ext cx="6615868" cy="8283067"/>
          </a:xfrm>
          <a:prstGeom prst="rect">
            <a:avLst/>
          </a:prstGeom>
          <a:ln>
            <a:noFill/>
          </a:ln>
          <a:effectLst>
            <a:outerShdw blurRad="292100" dist="139700" dir="2700000" algn="tl" rotWithShape="0">
              <a:srgbClr val="333333">
                <a:alpha val="65000"/>
              </a:srgbClr>
            </a:outerShdw>
          </a:effectLst>
        </p:spPr>
      </p:pic>
      <p:sp>
        <p:nvSpPr>
          <p:cNvPr id="3" name="2 - TextBox"/>
          <p:cNvSpPr txBox="1"/>
          <p:nvPr/>
        </p:nvSpPr>
        <p:spPr>
          <a:xfrm>
            <a:off x="827584" y="332656"/>
            <a:ext cx="6912768" cy="1323439"/>
          </a:xfrm>
          <a:prstGeom prst="rect">
            <a:avLst/>
          </a:prstGeom>
          <a:noFill/>
        </p:spPr>
        <p:txBody>
          <a:bodyPr wrap="square" rtlCol="0">
            <a:spAutoFit/>
          </a:bodyPr>
          <a:lstStyle/>
          <a:p>
            <a:pPr algn="ctr"/>
            <a:r>
              <a:rPr lang="el-GR" sz="4000" b="1" dirty="0" smtClean="0">
                <a:solidFill>
                  <a:srgbClr val="FF9999"/>
                </a:solidFill>
                <a:effectLst>
                  <a:outerShdw blurRad="38100" dist="38100" dir="2700000" algn="tl">
                    <a:srgbClr val="000000">
                      <a:alpha val="43137"/>
                    </a:srgbClr>
                  </a:outerShdw>
                </a:effectLst>
              </a:rPr>
              <a:t>Σας ευχαριστώ πολύ! </a:t>
            </a:r>
          </a:p>
          <a:p>
            <a:pPr algn="ctr"/>
            <a:r>
              <a:rPr lang="el-GR" sz="4000" b="1" dirty="0" smtClean="0">
                <a:solidFill>
                  <a:schemeClr val="accent5">
                    <a:lumMod val="75000"/>
                  </a:schemeClr>
                </a:solidFill>
                <a:effectLst>
                  <a:outerShdw blurRad="38100" dist="38100" dir="2700000" algn="tl">
                    <a:srgbClr val="000000">
                      <a:alpha val="43137"/>
                    </a:srgbClr>
                  </a:outerShdw>
                </a:effectLst>
              </a:rPr>
              <a:t>Καλή σας μέρα!</a:t>
            </a:r>
            <a:endParaRPr lang="el-GR" sz="4000" b="1" dirty="0">
              <a:solidFill>
                <a:schemeClr val="accent5">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64704"/>
            <a:ext cx="8229600" cy="5760640"/>
          </a:xfrm>
        </p:spPr>
        <p:txBody>
          <a:bodyPr>
            <a:normAutofit fontScale="92500"/>
          </a:bodyPr>
          <a:lstStyle/>
          <a:p>
            <a:pPr algn="just"/>
            <a:r>
              <a:rPr lang="el-GR" dirty="0"/>
              <a:t>Καθετί απαγορευμένο επιφέρει μεγαλύτερη ηδονή. Αυτή είναι η αντίληψη που επικρατεί στις ημέρες μας. Οι άνθρωποι πέφτουν θύματα αυτής της αντίληψης - αλλά δεν ευτυχούν. Δεν μπορούν ν' αγαπήσουν. Η κοινωνία μας καταξιώνει όλα όσα απορρίπτουν την αγάπη. Αλλά η αγάπη προϋποθέτει τη συνέπεια του ανθρώπου σε κάποιες συγκεκριμένες αρχές που έχει θέσει στη ζωή του. Ο ολοκληρωμένος έρωτας πραγματώνεται από εκείνους που έχουν διαπράξει την υπαρξιακή υπέρβαση, την ηθική μεταστροφή. […..]</a:t>
            </a:r>
            <a:endParaRPr lang="el-GR" dirty="0" smtClean="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60040"/>
            <a:ext cx="8229600" cy="6669360"/>
          </a:xfrm>
        </p:spPr>
        <p:txBody>
          <a:bodyPr>
            <a:normAutofit fontScale="77500" lnSpcReduction="20000"/>
          </a:bodyPr>
          <a:lstStyle/>
          <a:p>
            <a:pPr algn="just"/>
            <a:r>
              <a:rPr lang="el-GR" dirty="0"/>
              <a:t>Η αγάπη είναι, ασφαλώς, ένα δώρο που έχει φτιαχτεί για όλο τον κόσμο. Παράλληλα, όμως, διαθέτει και κάτι μυστικιστικό. Ο </a:t>
            </a:r>
            <a:r>
              <a:rPr lang="el-GR" dirty="0" err="1" smtClean="0"/>
              <a:t>Σταντάλ</a:t>
            </a:r>
            <a:r>
              <a:rPr lang="el-GR" dirty="0" smtClean="0"/>
              <a:t>* </a:t>
            </a:r>
            <a:r>
              <a:rPr lang="el-GR" dirty="0"/>
              <a:t>περιγράφει πολύ χαρακτηριστικά το θαύμα των πρώτων σκιρτημάτων του έρωτα. Ο άλλος περιβάλλεται από μια εκθαμβωτική λάμψη, που μοιάζει να προέρχεται όχι από τον ίδιο αλλά από κάπου αλλού, έξωθεν. Η συνάντηση με τον έρωτα αποκτά έτσι ένα βαθύ και μυστηριακό μήνυμα. Το πρόσωπο που αγαπώ, γίνεται αναντικατάστατο, απαράμιλλο και μοναδικό. Και μόνο μέσα απ' αυτό μπορώ να γνωρίσω το μυστικό του απείρου. Ως μυστικιστική συνεύρεση, λοιπόν, η αγάπη βρίσκεται πολύ κοντά στο νόημα της θρησκευτικότητας. Η καρδιά του χριστιανισμού παραπέμπει κατευθείαν στην αποκάλυψη της αγάπης. Μα ένα παρόμοιο όραμα έχει και ο Εβραίος ή ο μουσουλμάνος. Η αγάπη είναι ο κινητήριος μοχλός της ζωής και αυτή που δίνει ζωή και στον άλλο. Είναι, όμως, ταυτόχρονα και μια πνευματική άσκηση. </a:t>
            </a:r>
            <a:endParaRPr lang="el-GR" dirty="0" smtClean="0"/>
          </a:p>
          <a:p>
            <a:r>
              <a:rPr lang="el-GR" dirty="0"/>
              <a:t>Γάλλος μυθιστοριογράφος (1783-1842). Θεωρείται από τους κορυφαίους του 19</a:t>
            </a:r>
            <a:r>
              <a:rPr lang="el-GR" baseline="30000" dirty="0"/>
              <a:t>ου</a:t>
            </a:r>
            <a:r>
              <a:rPr lang="el-GR" dirty="0"/>
              <a:t> αι.</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60040"/>
            <a:ext cx="8229600" cy="6669360"/>
          </a:xfrm>
        </p:spPr>
        <p:txBody>
          <a:bodyPr>
            <a:normAutofit fontScale="92500" lnSpcReduction="20000"/>
          </a:bodyPr>
          <a:lstStyle/>
          <a:p>
            <a:pPr algn="just"/>
            <a:r>
              <a:rPr lang="el-GR" dirty="0"/>
              <a:t>[….] Το βασικό σφάλμα των σύγχρονων ιδεολογιών είναι η προσπάθεια να μετατραπεί η ηδονή σε αυτοσκοπό. Η ηδονή, όμως, είναι η μουσική του έρωτα και μ' αυτό τον τρόπο καταστρέφεται. Όταν υποβιβάζουμε την ερωτική ζωή σε απόλυτο ένστικτο, χάνουμε την πυξίδα. Σ' εμάς ανήκει η ευθύνη να προφυλάξουμε τους νέους από την αναζήτηση της ηδονής για τον εαυτό τους, η οποία μπορεί να υπάρξει μόνο ως ψευδαίσθηση. Η ερωτική απογοήτευση, όμως, εύκολα οδηγεί σε επικίνδυνες εμπειρίες. Ο έρωτας μετατρέπεται σήμερα σε υπόθεση υποβαθμισμένη, γίνεται «έρωτας με το κομμάτι», όπως υποστηρίζω και στο ομώνυμο βιβλίο μου. Και στο τέλος ο καθένας διαπιστώνει πως το απαγορευμένο δεν οδηγεί σε καμία απόλαυση.</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332656"/>
            <a:ext cx="7772400" cy="1470025"/>
          </a:xfrm>
        </p:spPr>
        <p:txBody>
          <a:bodyPr/>
          <a:lstStyle/>
          <a:p>
            <a:r>
              <a:rPr lang="el-GR" b="1" dirty="0" smtClean="0"/>
              <a:t>Ο έρωτας στα χρόνια </a:t>
            </a:r>
            <a:br>
              <a:rPr lang="el-GR" b="1" dirty="0" smtClean="0"/>
            </a:br>
            <a:r>
              <a:rPr lang="el-GR" b="1" dirty="0" smtClean="0"/>
              <a:t>της τεχνολογίας</a:t>
            </a:r>
            <a:endParaRPr lang="el-GR" b="1" dirty="0"/>
          </a:p>
        </p:txBody>
      </p:sp>
      <p:pic>
        <p:nvPicPr>
          <p:cNvPr id="22530" name="Picture 2" descr="https://www.loveisrespect.org/wp-content/uploads/2015/03/online-relationships.jpg"/>
          <p:cNvPicPr>
            <a:picLocks noChangeAspect="1" noChangeArrowheads="1"/>
          </p:cNvPicPr>
          <p:nvPr/>
        </p:nvPicPr>
        <p:blipFill>
          <a:blip r:embed="rId2" cstate="print"/>
          <a:srcRect/>
          <a:stretch>
            <a:fillRect/>
          </a:stretch>
        </p:blipFill>
        <p:spPr bwMode="auto">
          <a:xfrm>
            <a:off x="683568" y="2060848"/>
            <a:ext cx="7810500" cy="428625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6632"/>
            <a:ext cx="8229600" cy="6669360"/>
          </a:xfrm>
        </p:spPr>
        <p:txBody>
          <a:bodyPr>
            <a:normAutofit fontScale="92500"/>
          </a:bodyPr>
          <a:lstStyle/>
          <a:p>
            <a:pPr algn="just"/>
            <a:r>
              <a:rPr lang="el-GR" dirty="0"/>
              <a:t>Πώς θα ερωτευόμαστε στο μέλλον; Πώς αντιλαμβανόμαστε το σεξ στην αυριανή κοινωνία; Τι έχουμε ζήσει ως σήμερα και τι μας περιμένει αύριο; </a:t>
            </a:r>
            <a:endParaRPr lang="el-GR" dirty="0" smtClean="0"/>
          </a:p>
          <a:p>
            <a:pPr algn="just"/>
            <a:r>
              <a:rPr lang="el-GR" dirty="0"/>
              <a:t>Μας αρέσει να πιστεύουμε ότι σε έναν κόσμο όπου όλα αλλάζουν η φύση του έρωτα, η χημεία του, ο πυρήνας του παραμένουν και θα παραμένουν πάντα αναλλοίωτα. Και όμως αυτή τη στιγμή έχουμε φθάσει σε ένα οριακό σημείο, πέρα από το οποίο τίποτε, ούτε ο έρωτας, δεν θα είναι το ίδιο. Στο άμεσο μέλλον θα βιώνουμε τον έρωτα με εντελώς διαφορετικό τρόπο αφού θα εξυπηρετεί πλέον άλλους σκοπούς και άλλες ανάγκες από αυτές που εξυπηρετεί σήμερα.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6632"/>
            <a:ext cx="8229600" cy="6669360"/>
          </a:xfrm>
        </p:spPr>
        <p:txBody>
          <a:bodyPr>
            <a:normAutofit fontScale="85000" lnSpcReduction="10000"/>
          </a:bodyPr>
          <a:lstStyle/>
          <a:p>
            <a:pPr algn="just"/>
            <a:r>
              <a:rPr lang="el-GR" dirty="0"/>
              <a:t>Θα ερωτευόμαστε σε έναν κόσμο αλλιώτικο, έναν κόσμο στον οποίον οι ρόλοι θα έχουν αλλάξει, οι υποχρεώσεις θα έχουν μετατοπισθεί και οι ανάγκες θα έχουν μεταλλαχθεί. Οι γυναίκες θα έχουν θυσιάσει τη θηλυκότητά τους και οι άντρες τον αντρισμό τους στον βωμό των ίσων δικαιωμάτων. Οι ομοφυλόφιλοι θα αποκτήσουν και αυτοί την κοινωνική αποδοχή που διεκδικούσαν, για να ανακαλύψουν και αυτοί ότι ο γάμος δεν σώζει τις σχέσεις και πως ένα διαζύγιο μπορεί να είναι μια πολύ οδυνηρή υπόθεση. Το όριο για τη σεξουαλική ενηλικίωση θα πέσει κι άλλο. Το σεξ θα πουλιέται στα σουπερμάρκετ του Internet. </a:t>
            </a:r>
            <a:endParaRPr lang="el-GR" dirty="0" smtClean="0"/>
          </a:p>
          <a:p>
            <a:pPr algn="just"/>
            <a:r>
              <a:rPr lang="el-GR" dirty="0"/>
              <a:t>Θα είναι ένας θαυμαστός καινούργιος κόσμος μέσα στον οποίο δεν θα κρατάμε το χέρι του άλλου αλλά θα του μιλάμε στο κινητό, θα του στέλνουμε e-</a:t>
            </a:r>
            <a:r>
              <a:rPr lang="el-GR" dirty="0" err="1"/>
              <a:t>mail </a:t>
            </a:r>
            <a:r>
              <a:rPr lang="el-GR" dirty="0"/>
              <a:t>και θα κάνουμε σεξ μαζί του μέσα από βιντεοκάμερες. Θα είμαστε καλωδιωμένοι αλλά θα είμαστε μόνοι.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6632"/>
            <a:ext cx="8229600" cy="6669360"/>
          </a:xfrm>
        </p:spPr>
        <p:txBody>
          <a:bodyPr>
            <a:normAutofit fontScale="85000" lnSpcReduction="10000"/>
          </a:bodyPr>
          <a:lstStyle/>
          <a:p>
            <a:pPr algn="just"/>
            <a:r>
              <a:rPr lang="el-GR" dirty="0"/>
              <a:t>[……] Μια ματιά γύρω μας φτάνει για να καταλάβουμε ότι ζούμε στην εποχή του θανάτου του συναισθήματος. Κανένας δεν ερωτεύεται πλέον ή, για να είμαστε πιο ακριβείς, κανένας δεν ερωτεύεται όπως παλιά. Και αυτοί που ερωτεύονται εύκολα χωρίζουν και βρίσκουν κάποιον αντικαταστάτη. </a:t>
            </a:r>
            <a:endParaRPr lang="el-GR" dirty="0" smtClean="0"/>
          </a:p>
          <a:p>
            <a:pPr algn="just"/>
            <a:r>
              <a:rPr lang="el-GR" dirty="0"/>
              <a:t>Πριν από λίγο καιρό ο έρωτας ήταν κάτι που αναστάτωνε ολόκληρη την ύπαρξή μας, έβαζε φωτιά στις προκαταλήψεις μας και μας έκανε να νιώθουμε ανίκητοι. Σήμερα οι ερωτευμένοι αντιμετωπίζονται σαν </a:t>
            </a:r>
            <a:r>
              <a:rPr lang="el-GR" dirty="0" smtClean="0"/>
              <a:t>παρίες*, </a:t>
            </a:r>
            <a:r>
              <a:rPr lang="el-GR" dirty="0"/>
              <a:t>μέσα σε ένα σύστημα αξιών που θεωρεί το συναίσθημα και την εκδήλωσή του αδυναμίες. Έχουμε γίνει οι αντιρρησίες συναισθήματος, λιποτάκτες των αισθημάτων, δειλοί, με τρικέφαλους μάρμαρο και καρδιά πουρέ. </a:t>
            </a:r>
            <a:endParaRPr lang="el-GR" dirty="0" smtClean="0"/>
          </a:p>
          <a:p>
            <a:r>
              <a:rPr lang="el-GR" dirty="0"/>
              <a:t>απόκληρος, κοινωνικά απόβλητος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16632"/>
            <a:ext cx="8686800" cy="6669360"/>
          </a:xfrm>
        </p:spPr>
        <p:txBody>
          <a:bodyPr>
            <a:normAutofit fontScale="77500" lnSpcReduction="20000"/>
          </a:bodyPr>
          <a:lstStyle/>
          <a:p>
            <a:pPr algn="just"/>
            <a:r>
              <a:rPr lang="el-GR" dirty="0"/>
              <a:t>Η εποχή μας δεν ευνοεί τον ρομαντισμό, στερώντας έτσι από τον έρωτα ένα από τα πιο ερεθιστικά συστατικά του. Ένα αγόρι σήμερα συναντά πολύ εύκολα ένα κορίτσι, το οποίο αποδέχεται πολύ εύκολα την πρότασή του να περάσουν το βράδυ μαζί. Το επόμενο πρωί ξεχνάνε πιο εύκολα ο ένας τον άλλον. Το παιχνίδι της γοητείας δεν έχει πια κανένα σασπένς, καμία προσμονή, καμία δυσκολία. […]</a:t>
            </a:r>
            <a:endParaRPr lang="el-GR" dirty="0" smtClean="0"/>
          </a:p>
          <a:p>
            <a:pPr algn="just"/>
            <a:r>
              <a:rPr lang="el-GR" dirty="0"/>
              <a:t>Οι εξελίξεις δείχνουν ότι στο άμεσο μέλλον θα υπάρχει μια ορισμένη διαδικασία την οποία θα πρέπει να ακολουθήσουν τα ζευγάρια προκειμένου να λύσουν τις διαφορές τους, βασισμένη αρκετά στο σημερινό αποτυχημένο αμερικανικό μοντέλο της ψυχολογικής ανάλυσης και προσέγγισης. Στον έρωτα όμως δεν εξηγούνται πάντα όλα. Θα μπορούσαμε να πούμε πως ειδικά όσα δεν εξηγούνται του δίνουν δύναμη και μαγεία. Τα σύγχρονα προβληματικά ζευγάρια τείνουν όλο και περισσότερο να δίνουν στα συμπτώματα της αποτυχίας τους ιατρικές επιστημονικές ορολογίες ώστε να μπορούν να ελπίζουν σε μια βοήθεια από τους ειδικούς ψυχολόγους-διαιτητές. Αν αυτοί αποφασίσουν ότι το πρόβλημα δεν επιδέχεται καμία λύση, τότε το ζευγάρι θα χωρίζει χωρίς ενοχές, αποδεχόμενο την επιστημονική γνωμάτευση.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1263</Words>
  <Application>Microsoft Office PowerPoint</Application>
  <PresentationFormat>Προβολή στην οθόνη (4:3)</PresentationFormat>
  <Paragraphs>44</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Έρωτας:  της σάρκας ή της ψυχής;</vt:lpstr>
      <vt:lpstr>Διαφάνεια 2</vt:lpstr>
      <vt:lpstr>Διαφάνεια 3</vt:lpstr>
      <vt:lpstr>Διαφάνεια 4</vt:lpstr>
      <vt:lpstr>Ο έρωτας στα χρόνια  της τεχνολογίας</vt:lpstr>
      <vt:lpstr>Διαφάνεια 6</vt:lpstr>
      <vt:lpstr>Διαφάνεια 7</vt:lpstr>
      <vt:lpstr>Διαφάνεια 8</vt:lpstr>
      <vt:lpstr>Διαφάνεια 9</vt:lpstr>
      <vt:lpstr>Σάρκινος λόγος του Γιάννη Ρίτσου</vt:lpstr>
      <vt:lpstr>Διαφάνεια 11</vt:lpstr>
      <vt:lpstr>Διαφάνεια 12</vt:lpstr>
      <vt:lpstr>Διαφάνεια 13</vt:lpstr>
      <vt:lpstr>Διαφάνεια 14</vt:lpstr>
      <vt:lpstr>Διαφάνεια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Έρωτας: της σάρκας ή της ψυχής;</dc:title>
  <dc:creator>Toshiba</dc:creator>
  <cp:lastModifiedBy>Toshiba</cp:lastModifiedBy>
  <cp:revision>3</cp:revision>
  <dcterms:created xsi:type="dcterms:W3CDTF">2020-04-09T08:03:32Z</dcterms:created>
  <dcterms:modified xsi:type="dcterms:W3CDTF">2020-04-09T08:18:52Z</dcterms:modified>
</cp:coreProperties>
</file>