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3" r:id="rId3"/>
    <p:sldId id="258" r:id="rId4"/>
    <p:sldId id="259" r:id="rId5"/>
    <p:sldId id="261" r:id="rId6"/>
    <p:sldId id="262" r:id="rId7"/>
    <p:sldId id="284" r:id="rId8"/>
    <p:sldId id="263" r:id="rId9"/>
    <p:sldId id="264" r:id="rId10"/>
    <p:sldId id="265" r:id="rId11"/>
    <p:sldId id="267" r:id="rId12"/>
    <p:sldId id="269" r:id="rId13"/>
    <p:sldId id="285"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E498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BEFF-6FB9-49BC-ABE9-961E6B2622A9}" type="datetimeFigureOut">
              <a:rPr lang="el-GR" smtClean="0"/>
              <a:pPr/>
              <a:t>9/4/2020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9BF01-2BDA-4EB6-893E-8EBD52C3FA3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alpha val="30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60AC1-E43E-462B-A1DB-EE75E05DBC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557e43e34623a0bc88565a505b733e6a.jpg"/>
          <p:cNvPicPr>
            <a:picLocks noChangeAspect="1"/>
          </p:cNvPicPr>
          <p:nvPr/>
        </p:nvPicPr>
        <p:blipFill>
          <a:blip r:embed="rId2" cstate="print"/>
          <a:srcRect l="9566" t="6717" r="9063" b="3582"/>
          <a:stretch>
            <a:fillRect/>
          </a:stretch>
        </p:blipFill>
        <p:spPr>
          <a:xfrm>
            <a:off x="2339752" y="1268760"/>
            <a:ext cx="4320480" cy="5355017"/>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ctrTitle"/>
          </p:nvPr>
        </p:nvSpPr>
        <p:spPr>
          <a:xfrm>
            <a:off x="1259632" y="1"/>
            <a:ext cx="6262464" cy="1124744"/>
          </a:xfrm>
        </p:spPr>
        <p:txBody>
          <a:bodyPr>
            <a:normAutofit/>
          </a:bodyPr>
          <a:lstStyle/>
          <a:p>
            <a:r>
              <a:rPr lang="el-GR" sz="5400" b="1" dirty="0" smtClean="0">
                <a:solidFill>
                  <a:srgbClr val="C00000"/>
                </a:solidFill>
              </a:rPr>
              <a:t>Αγάπη</a:t>
            </a:r>
            <a:r>
              <a:rPr lang="el-GR" sz="5400" b="1" dirty="0" smtClean="0"/>
              <a:t> </a:t>
            </a:r>
            <a:r>
              <a:rPr lang="en-US" sz="5400" b="1" dirty="0" err="1" smtClean="0"/>
              <a:t>vs</a:t>
            </a:r>
            <a:r>
              <a:rPr lang="en-US" sz="5400" b="1" dirty="0" smtClean="0">
                <a:solidFill>
                  <a:srgbClr val="C00000"/>
                </a:solidFill>
              </a:rPr>
              <a:t> </a:t>
            </a:r>
            <a:r>
              <a:rPr lang="el-GR" sz="5400" b="1" dirty="0" smtClean="0">
                <a:solidFill>
                  <a:srgbClr val="C00000"/>
                </a:solidFill>
              </a:rPr>
              <a:t>Έρωτας</a:t>
            </a:r>
            <a:endParaRPr lang="el-GR" sz="5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ove-590-3"/>
          <p:cNvPicPr>
            <a:picLocks noChangeAspect="1" noChangeArrowheads="1"/>
          </p:cNvPicPr>
          <p:nvPr/>
        </p:nvPicPr>
        <p:blipFill>
          <a:blip r:embed="rId3" cstate="print"/>
          <a:srcRect t="1975" b="4609"/>
          <a:stretch>
            <a:fillRect/>
          </a:stretch>
        </p:blipFill>
        <p:spPr bwMode="auto">
          <a:xfrm>
            <a:off x="1943733" y="2276871"/>
            <a:ext cx="4788507" cy="4351795"/>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395536" y="188640"/>
            <a:ext cx="8748464" cy="2154436"/>
          </a:xfrm>
          <a:prstGeom prst="rect">
            <a:avLst/>
          </a:prstGeom>
        </p:spPr>
        <p:txBody>
          <a:bodyPr wrap="square">
            <a:spAutoFit/>
          </a:bodyPr>
          <a:lstStyle/>
          <a:p>
            <a:r>
              <a:rPr lang="el-GR" sz="2400" b="1" dirty="0" smtClean="0">
                <a:solidFill>
                  <a:srgbClr val="C00000"/>
                </a:solidFill>
              </a:rPr>
              <a:t>8. Όταν αγαπάς συγχωρείς, συμβιβάζεσαι, υποχωρείς</a:t>
            </a:r>
          </a:p>
          <a:p>
            <a:pPr algn="just"/>
            <a:r>
              <a:rPr lang="el-GR" sz="2200" dirty="0" smtClean="0"/>
              <a:t>Ίσως να μην μπορούμε ποτέ να ξεφύγουμε από την εγωιστική μας φύση, αγαπώντας όμως μαθαίνουμε να καταπνίγουμε για λίγο τον εαυτούλη μας, να καταπίνουμε τα νεύρα μας και να μην αφήνουμε κάθε μπόρα να ξεσπάσει, γιατί έχουμε πια μάθει ότι </a:t>
            </a:r>
            <a:r>
              <a:rPr lang="el-GR" sz="2200" b="1" dirty="0" smtClean="0"/>
              <a:t>σχέση χωρίς συμβιβασμούς </a:t>
            </a:r>
            <a:r>
              <a:rPr lang="el-GR" sz="2200" dirty="0" smtClean="0"/>
              <a:t>είναι μια σχέση με </a:t>
            </a:r>
            <a:r>
              <a:rPr lang="el-GR" sz="2200" b="1" dirty="0" smtClean="0"/>
              <a:t>ημερομηνία λήξης</a:t>
            </a:r>
            <a:r>
              <a:rPr lang="el-GR" sz="2200" dirty="0" smtClean="0"/>
              <a:t>.</a:t>
            </a:r>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 calcmode="lin" valueType="num">
                                      <p:cBhvr>
                                        <p:cTn id="10" dur="500" fill="hold"/>
                                        <p:tgtEl>
                                          <p:spTgt spid="34818"/>
                                        </p:tgtEl>
                                        <p:attrNameLst>
                                          <p:attrName>ppt_w</p:attrName>
                                        </p:attrNameLst>
                                      </p:cBhvr>
                                      <p:tavLst>
                                        <p:tav tm="0">
                                          <p:val>
                                            <p:strVal val="#ppt_w*0.70"/>
                                          </p:val>
                                        </p:tav>
                                        <p:tav tm="100000">
                                          <p:val>
                                            <p:strVal val="#ppt_w"/>
                                          </p:val>
                                        </p:tav>
                                      </p:tavLst>
                                    </p:anim>
                                    <p:anim calcmode="lin" valueType="num">
                                      <p:cBhvr>
                                        <p:cTn id="11" dur="500" fill="hold"/>
                                        <p:tgtEl>
                                          <p:spTgt spid="34818"/>
                                        </p:tgtEl>
                                        <p:attrNameLst>
                                          <p:attrName>ppt_h</p:attrName>
                                        </p:attrNameLst>
                                      </p:cBhvr>
                                      <p:tavLst>
                                        <p:tav tm="0">
                                          <p:val>
                                            <p:strVal val="#ppt_h"/>
                                          </p:val>
                                        </p:tav>
                                        <p:tav tm="100000">
                                          <p:val>
                                            <p:strVal val="#ppt_h"/>
                                          </p:val>
                                        </p:tav>
                                      </p:tavLst>
                                    </p:anim>
                                    <p:animEffect transition="in" filter="fade">
                                      <p:cBhvr>
                                        <p:cTn id="12"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ove_4"/>
          <p:cNvPicPr>
            <a:picLocks noChangeAspect="1" noChangeArrowheads="1"/>
          </p:cNvPicPr>
          <p:nvPr/>
        </p:nvPicPr>
        <p:blipFill>
          <a:blip r:embed="rId3" cstate="print"/>
          <a:srcRect b="6146"/>
          <a:stretch>
            <a:fillRect/>
          </a:stretch>
        </p:blipFill>
        <p:spPr bwMode="auto">
          <a:xfrm>
            <a:off x="1331640" y="2204864"/>
            <a:ext cx="6064730" cy="4308352"/>
          </a:xfrm>
          <a:prstGeom prst="rect">
            <a:avLst/>
          </a:prstGeom>
          <a:ln>
            <a:noFill/>
          </a:ln>
          <a:effectLst>
            <a:outerShdw blurRad="292100" dist="139700" dir="2700000" algn="tl" rotWithShape="0">
              <a:srgbClr val="333333">
                <a:alpha val="65000"/>
              </a:srgbClr>
            </a:outerShdw>
          </a:effectLst>
        </p:spPr>
      </p:pic>
      <p:sp>
        <p:nvSpPr>
          <p:cNvPr id="4" name="3 - TextBox"/>
          <p:cNvSpPr txBox="1"/>
          <p:nvPr/>
        </p:nvSpPr>
        <p:spPr>
          <a:xfrm>
            <a:off x="755576" y="204897"/>
            <a:ext cx="7992888" cy="2215991"/>
          </a:xfrm>
          <a:prstGeom prst="rect">
            <a:avLst/>
          </a:prstGeom>
          <a:noFill/>
        </p:spPr>
        <p:txBody>
          <a:bodyPr wrap="square" rtlCol="0">
            <a:spAutoFit/>
          </a:bodyPr>
          <a:lstStyle/>
          <a:p>
            <a:r>
              <a:rPr lang="el-GR" sz="2400" b="1" dirty="0" smtClean="0">
                <a:solidFill>
                  <a:srgbClr val="C00000"/>
                </a:solidFill>
              </a:rPr>
              <a:t>9. Και θες να κάνετε τα πάντα μαζί</a:t>
            </a:r>
          </a:p>
          <a:p>
            <a:pPr algn="just"/>
            <a:r>
              <a:rPr lang="el-GR" sz="2400" dirty="0" smtClean="0"/>
              <a:t>Και στην αρχή θες να είσαι δίπλα σ’ αυτόν που αγαπάς, απλώς όσο περνάει ο καιρός η αίσθηση αυτή γίνεται ανάγκη που ολοένα </a:t>
            </a:r>
            <a:r>
              <a:rPr lang="el-GR" sz="2400" dirty="0" smtClean="0"/>
              <a:t>μεγαλώνει, γιατί </a:t>
            </a:r>
            <a:r>
              <a:rPr lang="el-GR" sz="2400" dirty="0" smtClean="0"/>
              <a:t>να αγαπάς πραγματικά σημαίνει να θέλεις (πράγματι να θέλεις) να </a:t>
            </a:r>
            <a:r>
              <a:rPr lang="el-GR" sz="2400" b="1" dirty="0" smtClean="0"/>
              <a:t>μοιράζεσαι κάθε στιγμή</a:t>
            </a:r>
            <a:r>
              <a:rPr lang="el-GR" sz="2400" dirty="0" smtClean="0"/>
              <a:t>.</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 calcmode="lin" valueType="num">
                                      <p:cBhvr>
                                        <p:cTn id="10" dur="500" fill="hold"/>
                                        <p:tgtEl>
                                          <p:spTgt spid="30722"/>
                                        </p:tgtEl>
                                        <p:attrNameLst>
                                          <p:attrName>ppt_w</p:attrName>
                                        </p:attrNameLst>
                                      </p:cBhvr>
                                      <p:tavLst>
                                        <p:tav tm="0">
                                          <p:val>
                                            <p:strVal val="#ppt_w*0.70"/>
                                          </p:val>
                                        </p:tav>
                                        <p:tav tm="100000">
                                          <p:val>
                                            <p:strVal val="#ppt_w"/>
                                          </p:val>
                                        </p:tav>
                                      </p:tavLst>
                                    </p:anim>
                                    <p:anim calcmode="lin" valueType="num">
                                      <p:cBhvr>
                                        <p:cTn id="11" dur="500" fill="hold"/>
                                        <p:tgtEl>
                                          <p:spTgt spid="30722"/>
                                        </p:tgtEl>
                                        <p:attrNameLst>
                                          <p:attrName>ppt_h</p:attrName>
                                        </p:attrNameLst>
                                      </p:cBhvr>
                                      <p:tavLst>
                                        <p:tav tm="0">
                                          <p:val>
                                            <p:strVal val="#ppt_h"/>
                                          </p:val>
                                        </p:tav>
                                        <p:tav tm="100000">
                                          <p:val>
                                            <p:strVal val="#ppt_h"/>
                                          </p:val>
                                        </p:tav>
                                      </p:tavLst>
                                    </p:anim>
                                    <p:animEffect transition="in" filter="fade">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ve-590-7"/>
          <p:cNvPicPr>
            <a:picLocks noChangeAspect="1" noChangeArrowheads="1"/>
          </p:cNvPicPr>
          <p:nvPr/>
        </p:nvPicPr>
        <p:blipFill>
          <a:blip r:embed="rId3" cstate="print"/>
          <a:srcRect t="5840" b="5840"/>
          <a:stretch>
            <a:fillRect/>
          </a:stretch>
        </p:blipFill>
        <p:spPr bwMode="auto">
          <a:xfrm>
            <a:off x="1701230" y="2360691"/>
            <a:ext cx="6353956" cy="4308669"/>
          </a:xfrm>
          <a:prstGeom prst="rect">
            <a:avLst/>
          </a:prstGeom>
          <a:ln>
            <a:noFill/>
          </a:ln>
          <a:effectLst>
            <a:outerShdw blurRad="292100" dist="139700" dir="2700000" algn="tl" rotWithShape="0">
              <a:srgbClr val="333333">
                <a:alpha val="65000"/>
              </a:srgbClr>
            </a:outerShdw>
          </a:effectLst>
        </p:spPr>
      </p:pic>
      <p:sp>
        <p:nvSpPr>
          <p:cNvPr id="4" name="3 - TextBox"/>
          <p:cNvSpPr txBox="1"/>
          <p:nvPr/>
        </p:nvSpPr>
        <p:spPr>
          <a:xfrm>
            <a:off x="107504" y="276905"/>
            <a:ext cx="8892480" cy="2215991"/>
          </a:xfrm>
          <a:prstGeom prst="rect">
            <a:avLst/>
          </a:prstGeom>
          <a:noFill/>
        </p:spPr>
        <p:txBody>
          <a:bodyPr wrap="square" rtlCol="0">
            <a:spAutoFit/>
          </a:bodyPr>
          <a:lstStyle/>
          <a:p>
            <a:r>
              <a:rPr lang="el-GR" sz="2400" b="1" dirty="0" smtClean="0">
                <a:solidFill>
                  <a:srgbClr val="C00000"/>
                </a:solidFill>
              </a:rPr>
              <a:t>10. Να αγαπάς αληθινά σημαίνει να θες να γεράσετε παρέα</a:t>
            </a:r>
          </a:p>
          <a:p>
            <a:pPr algn="just"/>
            <a:r>
              <a:rPr lang="el-GR" sz="2400" dirty="0" smtClean="0"/>
              <a:t>Έρχεται κάποτε η στιγμή -λένε οι μεγάλοι- που ξέρεις ότι ο άνθρωπος που αγαπάς θέλεις να είναι ο τελευταίος που </a:t>
            </a:r>
            <a:r>
              <a:rPr lang="el-GR" sz="2400" dirty="0" smtClean="0"/>
              <a:t>ερωτεύτηκες·</a:t>
            </a:r>
            <a:r>
              <a:rPr lang="el-GR" sz="2400" dirty="0" smtClean="0"/>
              <a:t> αυτό</a:t>
            </a:r>
            <a:r>
              <a:rPr lang="el-GR" sz="2400" dirty="0" smtClean="0"/>
              <a:t>, μάλλον, είναι αληθινή αγάπη: να φαντάζεσαι να ρίχνετε ταυτόχρονα τις μασέλες σας στο ποτήρι και να </a:t>
            </a:r>
            <a:r>
              <a:rPr lang="el-GR" sz="2400" dirty="0" smtClean="0"/>
              <a:t>χαμογελάς, να </a:t>
            </a:r>
            <a:r>
              <a:rPr lang="el-GR" sz="2400" b="1" dirty="0" smtClean="0"/>
              <a:t>μείνετε πάντα μαζί</a:t>
            </a:r>
            <a:r>
              <a:rPr lang="el-GR" sz="2400" dirty="0" smtClean="0"/>
              <a:t>.</a:t>
            </a:r>
            <a:endParaRPr lang="el-GR" sz="2400"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 calcmode="lin" valueType="num">
                                      <p:cBhvr>
                                        <p:cTn id="10" dur="500" fill="hold"/>
                                        <p:tgtEl>
                                          <p:spTgt spid="28674"/>
                                        </p:tgtEl>
                                        <p:attrNameLst>
                                          <p:attrName>ppt_w</p:attrName>
                                        </p:attrNameLst>
                                      </p:cBhvr>
                                      <p:tavLst>
                                        <p:tav tm="0">
                                          <p:val>
                                            <p:strVal val="#ppt_w*0.70"/>
                                          </p:val>
                                        </p:tav>
                                        <p:tav tm="100000">
                                          <p:val>
                                            <p:strVal val="#ppt_w"/>
                                          </p:val>
                                        </p:tav>
                                      </p:tavLst>
                                    </p:anim>
                                    <p:anim calcmode="lin" valueType="num">
                                      <p:cBhvr>
                                        <p:cTn id="11" dur="500" fill="hold"/>
                                        <p:tgtEl>
                                          <p:spTgt spid="28674"/>
                                        </p:tgtEl>
                                        <p:attrNameLst>
                                          <p:attrName>ppt_h</p:attrName>
                                        </p:attrNameLst>
                                      </p:cBhvr>
                                      <p:tavLst>
                                        <p:tav tm="0">
                                          <p:val>
                                            <p:strVal val="#ppt_h"/>
                                          </p:val>
                                        </p:tav>
                                        <p:tav tm="100000">
                                          <p:val>
                                            <p:strVal val="#ppt_h"/>
                                          </p:val>
                                        </p:tav>
                                      </p:tavLst>
                                    </p:anim>
                                    <p:animEffect transition="in" filter="fade">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b="1" dirty="0" smtClean="0"/>
              <a:t>αληθινή</a:t>
            </a:r>
            <a:r>
              <a:rPr lang="el-GR" dirty="0" smtClean="0"/>
              <a:t> αγάπη είναι για </a:t>
            </a:r>
            <a:r>
              <a:rPr lang="el-GR" b="1" dirty="0" smtClean="0"/>
              <a:t>πάντα</a:t>
            </a:r>
            <a:r>
              <a:rPr lang="el-GR" dirty="0" smtClean="0"/>
              <a:t>.</a:t>
            </a:r>
            <a:endParaRPr lang="el-GR" dirty="0"/>
          </a:p>
        </p:txBody>
      </p:sp>
      <p:pic>
        <p:nvPicPr>
          <p:cNvPr id="4" name="3 - Θέση περιεχομένου" descr="eternal-love.jpg"/>
          <p:cNvPicPr>
            <a:picLocks noGrp="1" noChangeAspect="1"/>
          </p:cNvPicPr>
          <p:nvPr>
            <p:ph idx="1"/>
          </p:nvPr>
        </p:nvPicPr>
        <p:blipFill>
          <a:blip r:embed="rId2" cstate="print">
            <a:clrChange>
              <a:clrFrom>
                <a:srgbClr val="F7FCF6"/>
              </a:clrFrom>
              <a:clrTo>
                <a:srgbClr val="F7FCF6">
                  <a:alpha val="0"/>
                </a:srgbClr>
              </a:clrTo>
            </a:clrChange>
          </a:blip>
          <a:stretch>
            <a:fillRect/>
          </a:stretch>
        </p:blipFill>
        <p:spPr>
          <a:xfrm>
            <a:off x="1143000" y="1967706"/>
            <a:ext cx="6858000" cy="3790950"/>
          </a:xfrm>
        </p:spPr>
      </p:pic>
      <p:sp>
        <p:nvSpPr>
          <p:cNvPr id="5" name="4 - TextBox"/>
          <p:cNvSpPr txBox="1"/>
          <p:nvPr/>
        </p:nvSpPr>
        <p:spPr>
          <a:xfrm>
            <a:off x="6588224" y="6237312"/>
            <a:ext cx="2110001" cy="369332"/>
          </a:xfrm>
          <a:prstGeom prst="rect">
            <a:avLst/>
          </a:prstGeom>
          <a:noFill/>
        </p:spPr>
        <p:txBody>
          <a:bodyPr wrap="none" rtlCol="0">
            <a:spAutoFit/>
          </a:bodyPr>
          <a:lstStyle/>
          <a:p>
            <a:r>
              <a:rPr lang="el-GR" dirty="0" smtClean="0"/>
              <a:t>Πηγή: </a:t>
            </a:r>
            <a:r>
              <a:rPr lang="en-US" dirty="0" smtClean="0"/>
              <a:t>antikleidi.com</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476672"/>
            <a:ext cx="8712968" cy="6192688"/>
          </a:xfrm>
        </p:spPr>
        <p:txBody>
          <a:bodyPr>
            <a:normAutofit/>
          </a:bodyPr>
          <a:lstStyle/>
          <a:p>
            <a:r>
              <a:rPr lang="el-GR" dirty="0" smtClean="0"/>
              <a:t>Η αλήθεια είναι ότι η αρχή μιας σχέσης είναι σαφώς συναρπαστικότερη απ’ την ώριμη περίοδό της. Έχει και πεταλούδες στο στομάχι και φιλιά και </a:t>
            </a:r>
            <a:r>
              <a:rPr lang="el-GR" dirty="0" err="1" smtClean="0"/>
              <a:t>κοπλιμέντα</a:t>
            </a:r>
            <a:r>
              <a:rPr lang="el-GR" dirty="0" smtClean="0"/>
              <a:t> και παθιασμένα </a:t>
            </a:r>
            <a:r>
              <a:rPr lang="el-GR" dirty="0" err="1" smtClean="0"/>
              <a:t>καυγαδάκια</a:t>
            </a:r>
            <a:r>
              <a:rPr lang="el-GR" dirty="0" smtClean="0"/>
              <a:t>. Όμως, όταν ο έρωτας παραχωρεί στον θρόνο του στην αληθινή, βαθιά αγάπη και τη συντροφικότητα, πολύ όμορφα πράγματα συμβαίνουν.</a:t>
            </a:r>
            <a:br>
              <a:rPr lang="el-GR" dirty="0" smtClean="0"/>
            </a:br>
            <a:endParaRPr lang="el-GR" dirty="0" smtClean="0"/>
          </a:p>
          <a:p>
            <a:r>
              <a:rPr lang="el-GR" dirty="0" err="1" smtClean="0"/>
              <a:t>Mια</a:t>
            </a:r>
            <a:r>
              <a:rPr lang="el-GR" dirty="0" smtClean="0"/>
              <a:t> σειρά σκίτσων που περιγράφει πολύ πιστά τις διαφορές ανάμεσα στο πρώτο πάθος και την </a:t>
            </a:r>
            <a:r>
              <a:rPr lang="el-GR" b="1" dirty="0" smtClean="0"/>
              <a:t>αληθινή αγάπη </a:t>
            </a:r>
            <a:r>
              <a:rPr lang="el-GR" dirty="0" smtClean="0"/>
              <a:t>που έπεται.</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32551-love-590"/>
          <p:cNvPicPr>
            <a:picLocks noChangeAspect="1" noChangeArrowheads="1"/>
          </p:cNvPicPr>
          <p:nvPr/>
        </p:nvPicPr>
        <p:blipFill>
          <a:blip r:embed="rId2" cstate="print"/>
          <a:srcRect l="8968" r="5125" b="5599"/>
          <a:stretch>
            <a:fillRect/>
          </a:stretch>
        </p:blipFill>
        <p:spPr bwMode="auto">
          <a:xfrm>
            <a:off x="395536" y="2204864"/>
            <a:ext cx="8305175" cy="4176464"/>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395536" y="332656"/>
            <a:ext cx="8388424" cy="1569660"/>
          </a:xfrm>
          <a:prstGeom prst="rect">
            <a:avLst/>
          </a:prstGeom>
        </p:spPr>
        <p:txBody>
          <a:bodyPr wrap="square">
            <a:spAutoFit/>
          </a:bodyPr>
          <a:lstStyle/>
          <a:p>
            <a:r>
              <a:rPr lang="el-GR" sz="2400" b="1" dirty="0" smtClean="0">
                <a:solidFill>
                  <a:srgbClr val="C00000"/>
                </a:solidFill>
              </a:rPr>
              <a:t>1. Αυτός που αγαπάς είναι πάντα όμορφος -ο </a:t>
            </a:r>
            <a:r>
              <a:rPr lang="el-GR" sz="2400" b="1" i="1" dirty="0" smtClean="0">
                <a:solidFill>
                  <a:srgbClr val="C00000"/>
                </a:solidFill>
              </a:rPr>
              <a:t>πιο</a:t>
            </a:r>
            <a:r>
              <a:rPr lang="el-GR" sz="2400" b="1" dirty="0" smtClean="0">
                <a:solidFill>
                  <a:srgbClr val="C00000"/>
                </a:solidFill>
              </a:rPr>
              <a:t> όμορφος</a:t>
            </a:r>
          </a:p>
          <a:p>
            <a:pPr algn="just"/>
            <a:r>
              <a:rPr lang="el-GR" sz="2400" dirty="0" smtClean="0"/>
              <a:t>Να αγαπάς αληθινά σημαίνει να βλέπεις το ταίρι σου </a:t>
            </a:r>
            <a:r>
              <a:rPr lang="el-GR" sz="2400" b="1" dirty="0" smtClean="0"/>
              <a:t>με μαύρους κύκλους και τρύπιες πιτζάμες </a:t>
            </a:r>
            <a:r>
              <a:rPr lang="el-GR" sz="2400" dirty="0" smtClean="0"/>
              <a:t>και να σκέφτεσαι </a:t>
            </a:r>
            <a:r>
              <a:rPr lang="el-GR" sz="2400" b="1" dirty="0" smtClean="0"/>
              <a:t>«Τι όμορφος!»</a:t>
            </a:r>
            <a:r>
              <a:rPr lang="el-GR" sz="2400" dirty="0" smtClean="0"/>
              <a:t> - κι ας έχει πάρει μερικά </a:t>
            </a:r>
            <a:r>
              <a:rPr lang="el-GR" sz="2400" dirty="0" err="1" smtClean="0"/>
              <a:t>κιλάκια</a:t>
            </a:r>
            <a:r>
              <a:rPr lang="el-GR" sz="2400" dirty="0" smtClean="0"/>
              <a:t> ή έχασε λίγα μαλλιά.</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 calcmode="lin" valueType="num">
                                      <p:cBhvr>
                                        <p:cTn id="10" dur="500" fill="hold"/>
                                        <p:tgtEl>
                                          <p:spTgt spid="47106"/>
                                        </p:tgtEl>
                                        <p:attrNameLst>
                                          <p:attrName>ppt_w</p:attrName>
                                        </p:attrNameLst>
                                      </p:cBhvr>
                                      <p:tavLst>
                                        <p:tav tm="0">
                                          <p:val>
                                            <p:strVal val="#ppt_w*0.70"/>
                                          </p:val>
                                        </p:tav>
                                        <p:tav tm="100000">
                                          <p:val>
                                            <p:strVal val="#ppt_w"/>
                                          </p:val>
                                        </p:tav>
                                      </p:tavLst>
                                    </p:anim>
                                    <p:anim calcmode="lin" valueType="num">
                                      <p:cBhvr>
                                        <p:cTn id="11" dur="500" fill="hold"/>
                                        <p:tgtEl>
                                          <p:spTgt spid="47106"/>
                                        </p:tgtEl>
                                        <p:attrNameLst>
                                          <p:attrName>ppt_h</p:attrName>
                                        </p:attrNameLst>
                                      </p:cBhvr>
                                      <p:tavLst>
                                        <p:tav tm="0">
                                          <p:val>
                                            <p:strVal val="#ppt_h"/>
                                          </p:val>
                                        </p:tav>
                                        <p:tav tm="100000">
                                          <p:val>
                                            <p:strVal val="#ppt_h"/>
                                          </p:val>
                                        </p:tav>
                                      </p:tavLst>
                                    </p:anim>
                                    <p:animEffect transition="in" filter="fade">
                                      <p:cBhvr>
                                        <p:cTn id="12"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ove-590-1"/>
          <p:cNvPicPr>
            <a:picLocks noChangeAspect="1" noChangeArrowheads="1"/>
          </p:cNvPicPr>
          <p:nvPr/>
        </p:nvPicPr>
        <p:blipFill>
          <a:blip r:embed="rId2" cstate="print"/>
          <a:srcRect b="4908"/>
          <a:stretch>
            <a:fillRect/>
          </a:stretch>
        </p:blipFill>
        <p:spPr bwMode="auto">
          <a:xfrm>
            <a:off x="1907704" y="1820858"/>
            <a:ext cx="4824536" cy="4789882"/>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251520" y="260648"/>
            <a:ext cx="8784976" cy="1477328"/>
          </a:xfrm>
          <a:prstGeom prst="rect">
            <a:avLst/>
          </a:prstGeom>
        </p:spPr>
        <p:txBody>
          <a:bodyPr wrap="square">
            <a:spAutoFit/>
          </a:bodyPr>
          <a:lstStyle/>
          <a:p>
            <a:r>
              <a:rPr lang="el-GR" sz="2400" b="1" dirty="0" smtClean="0">
                <a:solidFill>
                  <a:srgbClr val="C00000"/>
                </a:solidFill>
              </a:rPr>
              <a:t>2. Όταν αγαπάς, βοηθάς (κι ας βαριέσαι θανάσιμα)</a:t>
            </a:r>
          </a:p>
          <a:p>
            <a:pPr algn="just"/>
            <a:r>
              <a:rPr lang="el-GR" sz="2200" dirty="0" smtClean="0"/>
              <a:t>Στην αρχή, τα </a:t>
            </a:r>
            <a:r>
              <a:rPr lang="el-GR" sz="2200" dirty="0" smtClean="0"/>
              <a:t>φιλιά και </a:t>
            </a:r>
            <a:r>
              <a:rPr lang="el-GR" sz="2200" dirty="0" smtClean="0"/>
              <a:t>τα γλυκόλογα συμπυκνώνουν το κυρίως νόημα της σχέσης. Όταν έρθει η αληθινή, βαθιά αγάπη όμως </a:t>
            </a:r>
            <a:r>
              <a:rPr lang="el-GR" sz="2200" b="1" dirty="0" smtClean="0"/>
              <a:t>μαθαίνεις να δίνεις κι ας μην παίρνεις</a:t>
            </a:r>
            <a:r>
              <a:rPr lang="el-GR" sz="2200" dirty="0" smtClean="0"/>
              <a:t> -ή και να σκουπίζεις, χωρίς να έχεις λερώσει εσύ.</a:t>
            </a:r>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 calcmode="lin" valueType="num">
                                      <p:cBhvr>
                                        <p:cTn id="10" dur="500" fill="hold"/>
                                        <p:tgtEl>
                                          <p:spTgt spid="46082"/>
                                        </p:tgtEl>
                                        <p:attrNameLst>
                                          <p:attrName>ppt_w</p:attrName>
                                        </p:attrNameLst>
                                      </p:cBhvr>
                                      <p:tavLst>
                                        <p:tav tm="0">
                                          <p:val>
                                            <p:strVal val="#ppt_w*0.70"/>
                                          </p:val>
                                        </p:tav>
                                        <p:tav tm="100000">
                                          <p:val>
                                            <p:strVal val="#ppt_w"/>
                                          </p:val>
                                        </p:tav>
                                      </p:tavLst>
                                    </p:anim>
                                    <p:anim calcmode="lin" valueType="num">
                                      <p:cBhvr>
                                        <p:cTn id="11" dur="500" fill="hold"/>
                                        <p:tgtEl>
                                          <p:spTgt spid="46082"/>
                                        </p:tgtEl>
                                        <p:attrNameLst>
                                          <p:attrName>ppt_h</p:attrName>
                                        </p:attrNameLst>
                                      </p:cBhvr>
                                      <p:tavLst>
                                        <p:tav tm="0">
                                          <p:val>
                                            <p:strVal val="#ppt_h"/>
                                          </p:val>
                                        </p:tav>
                                        <p:tav tm="100000">
                                          <p:val>
                                            <p:strVal val="#ppt_h"/>
                                          </p:val>
                                        </p:tav>
                                      </p:tavLst>
                                    </p:anim>
                                    <p:animEffect transition="in" filter="fade">
                                      <p:cBhvr>
                                        <p:cTn id="12"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ove-590-6"/>
          <p:cNvPicPr>
            <a:picLocks noChangeAspect="1" noChangeArrowheads="1"/>
          </p:cNvPicPr>
          <p:nvPr/>
        </p:nvPicPr>
        <p:blipFill>
          <a:blip r:embed="rId3" cstate="print"/>
          <a:srcRect t="5690" b="5690"/>
          <a:stretch>
            <a:fillRect/>
          </a:stretch>
        </p:blipFill>
        <p:spPr bwMode="auto">
          <a:xfrm>
            <a:off x="1547664" y="2276872"/>
            <a:ext cx="6288872" cy="4392488"/>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35496" y="132308"/>
            <a:ext cx="9036496" cy="2000548"/>
          </a:xfrm>
          <a:prstGeom prst="rect">
            <a:avLst/>
          </a:prstGeom>
        </p:spPr>
        <p:txBody>
          <a:bodyPr wrap="square">
            <a:spAutoFit/>
          </a:bodyPr>
          <a:lstStyle/>
          <a:p>
            <a:r>
              <a:rPr lang="el-GR" sz="2400" b="1" dirty="0" smtClean="0">
                <a:solidFill>
                  <a:srgbClr val="C00000"/>
                </a:solidFill>
              </a:rPr>
              <a:t>3. Αν αγαπάς πραγματικά, φτιάχνεις </a:t>
            </a:r>
            <a:r>
              <a:rPr lang="el-GR" sz="2400" b="1" dirty="0" err="1" smtClean="0">
                <a:solidFill>
                  <a:srgbClr val="C00000"/>
                </a:solidFill>
              </a:rPr>
              <a:t>σουπίτσες</a:t>
            </a:r>
            <a:endParaRPr lang="el-GR" sz="2400" b="1" dirty="0" smtClean="0">
              <a:solidFill>
                <a:srgbClr val="C00000"/>
              </a:solidFill>
            </a:endParaRPr>
          </a:p>
          <a:p>
            <a:pPr algn="just"/>
            <a:r>
              <a:rPr lang="el-GR" sz="2000" dirty="0" smtClean="0"/>
              <a:t>Στην αρχή της σχέσης, όταν το αντικείμενο του πόθου σου </a:t>
            </a:r>
            <a:r>
              <a:rPr lang="el-GR" sz="2000" dirty="0" smtClean="0"/>
              <a:t>δεν μπορεί να </a:t>
            </a:r>
            <a:r>
              <a:rPr lang="el-GR" sz="2000" dirty="0" smtClean="0"/>
              <a:t>σε συναντήσει επειδή άρπαξε μια γρίπη, δυσανασχετείς και σκέφτεσαι εναλλακτικούς τρόπους να περάσεις το βράδυ σου. Όταν </a:t>
            </a:r>
            <a:r>
              <a:rPr lang="el-GR" sz="2000" dirty="0" smtClean="0"/>
              <a:t>όμως αγαπήσεις πραγματικά, θα </a:t>
            </a:r>
            <a:r>
              <a:rPr lang="el-GR" sz="2000" dirty="0" smtClean="0"/>
              <a:t>φτιάξεις σούπες, θα οργώσεις την Αττική για να βρεις </a:t>
            </a:r>
            <a:r>
              <a:rPr lang="el-GR" sz="2000" dirty="0" err="1" smtClean="0"/>
              <a:t>διανυκτερεύον</a:t>
            </a:r>
            <a:r>
              <a:rPr lang="el-GR" sz="2000" dirty="0" smtClean="0"/>
              <a:t> φαρμακείο και </a:t>
            </a:r>
            <a:r>
              <a:rPr lang="el-GR" sz="2000" b="1" dirty="0" smtClean="0"/>
              <a:t>θα κάνεις πρόθυμα τον νοσοκόμο (κι ας κολλήσεις).</a:t>
            </a:r>
            <a:endParaRPr lang="el-G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strVal val="#ppt_w*0.70"/>
                                          </p:val>
                                        </p:tav>
                                        <p:tav tm="100000">
                                          <p:val>
                                            <p:strVal val="#ppt_w"/>
                                          </p:val>
                                        </p:tav>
                                      </p:tavLst>
                                    </p:anim>
                                    <p:anim calcmode="lin" valueType="num">
                                      <p:cBhvr>
                                        <p:cTn id="8" dur="500" fill="hold"/>
                                        <p:tgtEl>
                                          <p:spTgt spid="43010"/>
                                        </p:tgtEl>
                                        <p:attrNameLst>
                                          <p:attrName>ppt_h</p:attrName>
                                        </p:attrNameLst>
                                      </p:cBhvr>
                                      <p:tavLst>
                                        <p:tav tm="0">
                                          <p:val>
                                            <p:strVal val="#ppt_h"/>
                                          </p:val>
                                        </p:tav>
                                        <p:tav tm="100000">
                                          <p:val>
                                            <p:strVal val="#ppt_h"/>
                                          </p:val>
                                        </p:tav>
                                      </p:tavLst>
                                    </p:anim>
                                    <p:animEffect transition="in" filter="fade">
                                      <p:cBhvr>
                                        <p:cTn id="9" dur="500"/>
                                        <p:tgtEl>
                                          <p:spTgt spid="43010"/>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ove-590-5"/>
          <p:cNvPicPr>
            <a:picLocks noChangeAspect="1" noChangeArrowheads="1"/>
          </p:cNvPicPr>
          <p:nvPr/>
        </p:nvPicPr>
        <p:blipFill>
          <a:blip r:embed="rId3" cstate="print"/>
          <a:srcRect b="6326"/>
          <a:stretch>
            <a:fillRect/>
          </a:stretch>
        </p:blipFill>
        <p:spPr bwMode="auto">
          <a:xfrm>
            <a:off x="1475656" y="2276872"/>
            <a:ext cx="5832648" cy="4426456"/>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683568" y="260648"/>
            <a:ext cx="7776864" cy="1938992"/>
          </a:xfrm>
          <a:prstGeom prst="rect">
            <a:avLst/>
          </a:prstGeom>
        </p:spPr>
        <p:txBody>
          <a:bodyPr wrap="square">
            <a:spAutoFit/>
          </a:bodyPr>
          <a:lstStyle/>
          <a:p>
            <a:pPr algn="just"/>
            <a:r>
              <a:rPr lang="el-GR" sz="2400" b="1" dirty="0" smtClean="0">
                <a:solidFill>
                  <a:srgbClr val="C00000"/>
                </a:solidFill>
              </a:rPr>
              <a:t>4. Το «εγώ» γίνεται «εμείς» όταν αγαπάς</a:t>
            </a:r>
          </a:p>
          <a:p>
            <a:pPr algn="just"/>
            <a:r>
              <a:rPr lang="el-GR" sz="2400" dirty="0" smtClean="0"/>
              <a:t>Οι παθιασμένες σχέσεις είναι κάπως εγωιστικές, ας το παραδεχτούμε. Ωστόσο, έρχεται η ώρα που το «εγώ» γίνεται «εμείς» και, αν είσαι τυχερός, έρχεται η ώρα που </a:t>
            </a:r>
            <a:r>
              <a:rPr lang="el-GR" sz="2400" b="1" dirty="0" smtClean="0"/>
              <a:t>το «εσύ» είναι ακόμη πιο σημαντικό κι από σένα.</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 calcmode="lin" valueType="num">
                                      <p:cBhvr>
                                        <p:cTn id="10" dur="500" fill="hold"/>
                                        <p:tgtEl>
                                          <p:spTgt spid="40962"/>
                                        </p:tgtEl>
                                        <p:attrNameLst>
                                          <p:attrName>ppt_w</p:attrName>
                                        </p:attrNameLst>
                                      </p:cBhvr>
                                      <p:tavLst>
                                        <p:tav tm="0">
                                          <p:val>
                                            <p:strVal val="#ppt_w*0.70"/>
                                          </p:val>
                                        </p:tav>
                                        <p:tav tm="100000">
                                          <p:val>
                                            <p:strVal val="#ppt_w"/>
                                          </p:val>
                                        </p:tav>
                                      </p:tavLst>
                                    </p:anim>
                                    <p:anim calcmode="lin" valueType="num">
                                      <p:cBhvr>
                                        <p:cTn id="11" dur="500" fill="hold"/>
                                        <p:tgtEl>
                                          <p:spTgt spid="40962"/>
                                        </p:tgtEl>
                                        <p:attrNameLst>
                                          <p:attrName>ppt_h</p:attrName>
                                        </p:attrNameLst>
                                      </p:cBhvr>
                                      <p:tavLst>
                                        <p:tav tm="0">
                                          <p:val>
                                            <p:strVal val="#ppt_h"/>
                                          </p:val>
                                        </p:tav>
                                        <p:tav tm="100000">
                                          <p:val>
                                            <p:strVal val="#ppt_h"/>
                                          </p:val>
                                        </p:tav>
                                      </p:tavLst>
                                    </p:anim>
                                    <p:animEffect transition="in" filter="fade">
                                      <p:cBhvr>
                                        <p:cTn id="1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404664"/>
            <a:ext cx="8568952" cy="2677656"/>
          </a:xfrm>
          <a:prstGeom prst="rect">
            <a:avLst/>
          </a:prstGeom>
        </p:spPr>
        <p:txBody>
          <a:bodyPr wrap="square">
            <a:spAutoFit/>
          </a:bodyPr>
          <a:lstStyle/>
          <a:p>
            <a:r>
              <a:rPr lang="el-GR" sz="2400" b="1" dirty="0" smtClean="0">
                <a:solidFill>
                  <a:srgbClr val="C00000"/>
                </a:solidFill>
              </a:rPr>
              <a:t>5. «Πάμε για ποτό με τα παιδιά;»</a:t>
            </a:r>
          </a:p>
          <a:p>
            <a:pPr algn="just"/>
            <a:r>
              <a:rPr lang="el-GR" sz="2400" dirty="0" smtClean="0"/>
              <a:t>Στο ξεκίνημα μιας σχέσης η </a:t>
            </a:r>
            <a:r>
              <a:rPr lang="el-GR" sz="2400" dirty="0" err="1" smtClean="0"/>
              <a:t>σωματικότητα</a:t>
            </a:r>
            <a:r>
              <a:rPr lang="el-GR" sz="2400" dirty="0" smtClean="0"/>
              <a:t> είναι ο μεγάλος πρωταγωνιστής -κι αυτό δεν μπορεί να είναι παρά ευχάριστο.  Ακόμη πιο ευχάριστο, όμως, είναι το </a:t>
            </a:r>
            <a:r>
              <a:rPr lang="el-GR" sz="2400" dirty="0" smtClean="0"/>
              <a:t>να </a:t>
            </a:r>
            <a:r>
              <a:rPr lang="el-GR" sz="2400" dirty="0" smtClean="0"/>
              <a:t>μοιράζεσαι αστεία και να </a:t>
            </a:r>
            <a:r>
              <a:rPr lang="el-GR" sz="2400" b="1" dirty="0" smtClean="0"/>
              <a:t>έχεις κοινές παρέες που απολαμβάνεις </a:t>
            </a:r>
            <a:r>
              <a:rPr lang="el-GR" sz="2400" b="1" dirty="0" smtClean="0"/>
              <a:t>εξίσου</a:t>
            </a:r>
            <a:r>
              <a:rPr lang="el-GR" sz="2400" dirty="0" smtClean="0"/>
              <a:t>, να μην απομονώνεσαι ενώ είσαι μαζί τους και να </a:t>
            </a:r>
            <a:r>
              <a:rPr lang="el-GR" sz="2400" dirty="0" smtClean="0"/>
              <a:t>μη φέρνεις σε δύσκολη θέση την παρέα σου</a:t>
            </a:r>
            <a:r>
              <a:rPr lang="el-GR" sz="2400" dirty="0" smtClean="0"/>
              <a:t>. Η </a:t>
            </a:r>
            <a:r>
              <a:rPr lang="el-GR" sz="2400" b="1" dirty="0" smtClean="0"/>
              <a:t>ερωτική έκφραση </a:t>
            </a:r>
            <a:r>
              <a:rPr lang="el-GR" sz="2400" b="1" dirty="0" smtClean="0"/>
              <a:t>είναι ιδιωτική </a:t>
            </a:r>
            <a:r>
              <a:rPr lang="el-GR" sz="2400" dirty="0" smtClean="0"/>
              <a:t>υπόθεση.</a:t>
            </a:r>
            <a:endParaRPr lang="el-GR" sz="2400" dirty="0"/>
          </a:p>
        </p:txBody>
      </p:sp>
      <p:pic>
        <p:nvPicPr>
          <p:cNvPr id="65538" name="Picture 2" descr="love_5"/>
          <p:cNvPicPr>
            <a:picLocks noChangeAspect="1" noChangeArrowheads="1"/>
          </p:cNvPicPr>
          <p:nvPr/>
        </p:nvPicPr>
        <p:blipFill>
          <a:blip r:embed="rId3" cstate="print"/>
          <a:srcRect b="8362"/>
          <a:stretch>
            <a:fillRect/>
          </a:stretch>
        </p:blipFill>
        <p:spPr bwMode="auto">
          <a:xfrm>
            <a:off x="1835696" y="3060172"/>
            <a:ext cx="5688632" cy="36249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65538"/>
                                        </p:tgtEl>
                                        <p:attrNameLst>
                                          <p:attrName>style.visibility</p:attrName>
                                        </p:attrNameLst>
                                      </p:cBhvr>
                                      <p:to>
                                        <p:strVal val="visible"/>
                                      </p:to>
                                    </p:set>
                                    <p:anim calcmode="lin" valueType="num">
                                      <p:cBhvr>
                                        <p:cTn id="10" dur="500" fill="hold"/>
                                        <p:tgtEl>
                                          <p:spTgt spid="65538"/>
                                        </p:tgtEl>
                                        <p:attrNameLst>
                                          <p:attrName>ppt_w</p:attrName>
                                        </p:attrNameLst>
                                      </p:cBhvr>
                                      <p:tavLst>
                                        <p:tav tm="0">
                                          <p:val>
                                            <p:strVal val="#ppt_w*0.70"/>
                                          </p:val>
                                        </p:tav>
                                        <p:tav tm="100000">
                                          <p:val>
                                            <p:strVal val="#ppt_w"/>
                                          </p:val>
                                        </p:tav>
                                      </p:tavLst>
                                    </p:anim>
                                    <p:anim calcmode="lin" valueType="num">
                                      <p:cBhvr>
                                        <p:cTn id="11" dur="500" fill="hold"/>
                                        <p:tgtEl>
                                          <p:spTgt spid="65538"/>
                                        </p:tgtEl>
                                        <p:attrNameLst>
                                          <p:attrName>ppt_h</p:attrName>
                                        </p:attrNameLst>
                                      </p:cBhvr>
                                      <p:tavLst>
                                        <p:tav tm="0">
                                          <p:val>
                                            <p:strVal val="#ppt_h"/>
                                          </p:val>
                                        </p:tav>
                                        <p:tav tm="100000">
                                          <p:val>
                                            <p:strVal val="#ppt_h"/>
                                          </p:val>
                                        </p:tav>
                                      </p:tavLst>
                                    </p:anim>
                                    <p:animEffect transition="in" filter="fade">
                                      <p:cBhvr>
                                        <p:cTn id="12"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ove-590-4"/>
          <p:cNvPicPr>
            <a:picLocks noChangeAspect="1" noChangeArrowheads="1"/>
          </p:cNvPicPr>
          <p:nvPr/>
        </p:nvPicPr>
        <p:blipFill>
          <a:blip r:embed="rId3" cstate="print"/>
          <a:srcRect b="5078"/>
          <a:stretch>
            <a:fillRect/>
          </a:stretch>
        </p:blipFill>
        <p:spPr bwMode="auto">
          <a:xfrm>
            <a:off x="2195735" y="2722102"/>
            <a:ext cx="4934259" cy="4135898"/>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395536" y="260648"/>
            <a:ext cx="8748464" cy="2523768"/>
          </a:xfrm>
          <a:prstGeom prst="rect">
            <a:avLst/>
          </a:prstGeom>
        </p:spPr>
        <p:txBody>
          <a:bodyPr wrap="square">
            <a:spAutoFit/>
          </a:bodyPr>
          <a:lstStyle/>
          <a:p>
            <a:r>
              <a:rPr lang="el-GR" sz="2400" b="1" dirty="0" smtClean="0">
                <a:solidFill>
                  <a:srgbClr val="C00000"/>
                </a:solidFill>
              </a:rPr>
              <a:t>6. Όταν αγαπάς ξέρεις όλα αυτά που αγαπάει το ταίρι σου </a:t>
            </a:r>
          </a:p>
          <a:p>
            <a:r>
              <a:rPr lang="el-GR" sz="2400" b="1" dirty="0" smtClean="0">
                <a:solidFill>
                  <a:srgbClr val="C00000"/>
                </a:solidFill>
              </a:rPr>
              <a:t>    (ή μπορείς να τα μαντέψεις)</a:t>
            </a:r>
          </a:p>
          <a:p>
            <a:pPr algn="just"/>
            <a:r>
              <a:rPr lang="el-GR" sz="2200" dirty="0" smtClean="0"/>
              <a:t>Ίσως στην αρχή προσπαθεί κανείς να κερδίσει τις </a:t>
            </a:r>
            <a:r>
              <a:rPr lang="el-GR" sz="2200" dirty="0" smtClean="0"/>
              <a:t>εντυπώσεις με ευφάνταστα προϊόντα ή </a:t>
            </a:r>
            <a:r>
              <a:rPr lang="el-GR" sz="2200" dirty="0" err="1" smtClean="0"/>
              <a:t>gadgets</a:t>
            </a:r>
            <a:r>
              <a:rPr lang="el-GR" sz="2200" dirty="0" smtClean="0"/>
              <a:t>, ειδικές παραγγελίες και λίστες επί λιστών υποψήφιων δώρων για το ταίρι </a:t>
            </a:r>
            <a:r>
              <a:rPr lang="el-GR" sz="2200" dirty="0" smtClean="0"/>
              <a:t>του. </a:t>
            </a:r>
            <a:r>
              <a:rPr lang="el-GR" sz="2200" dirty="0" smtClean="0"/>
              <a:t>Ξέρεις ότι έχεις περάσει στην «επόμενη φάση» όταν περπατάς στον δρόμο, κοντοστέκεσαι σε μια βιτρίνα και λες: «</a:t>
            </a:r>
            <a:r>
              <a:rPr lang="el-GR" sz="2200" b="1" dirty="0" smtClean="0"/>
              <a:t>Θα το πάρω αυτό. Θα του αρέσει</a:t>
            </a:r>
            <a:r>
              <a:rPr lang="el-GR" sz="2200" dirty="0" smtClean="0"/>
              <a:t>».</a:t>
            </a:r>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 calcmode="lin" valueType="num">
                                      <p:cBhvr>
                                        <p:cTn id="10" dur="500" fill="hold"/>
                                        <p:tgtEl>
                                          <p:spTgt spid="38914"/>
                                        </p:tgtEl>
                                        <p:attrNameLst>
                                          <p:attrName>ppt_w</p:attrName>
                                        </p:attrNameLst>
                                      </p:cBhvr>
                                      <p:tavLst>
                                        <p:tav tm="0">
                                          <p:val>
                                            <p:strVal val="#ppt_w*0.70"/>
                                          </p:val>
                                        </p:tav>
                                        <p:tav tm="100000">
                                          <p:val>
                                            <p:strVal val="#ppt_w"/>
                                          </p:val>
                                        </p:tav>
                                      </p:tavLst>
                                    </p:anim>
                                    <p:anim calcmode="lin" valueType="num">
                                      <p:cBhvr>
                                        <p:cTn id="11" dur="500" fill="hold"/>
                                        <p:tgtEl>
                                          <p:spTgt spid="38914"/>
                                        </p:tgtEl>
                                        <p:attrNameLst>
                                          <p:attrName>ppt_h</p:attrName>
                                        </p:attrNameLst>
                                      </p:cBhvr>
                                      <p:tavLst>
                                        <p:tav tm="0">
                                          <p:val>
                                            <p:strVal val="#ppt_h"/>
                                          </p:val>
                                        </p:tav>
                                        <p:tav tm="100000">
                                          <p:val>
                                            <p:strVal val="#ppt_h"/>
                                          </p:val>
                                        </p:tav>
                                      </p:tavLst>
                                    </p:anim>
                                    <p:animEffect transition="in" filter="fade">
                                      <p:cBhvr>
                                        <p:cTn id="12"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ove-590-2"/>
          <p:cNvPicPr>
            <a:picLocks noChangeAspect="1" noChangeArrowheads="1"/>
          </p:cNvPicPr>
          <p:nvPr/>
        </p:nvPicPr>
        <p:blipFill>
          <a:blip r:embed="rId3" cstate="print"/>
          <a:srcRect b="4609"/>
          <a:stretch>
            <a:fillRect/>
          </a:stretch>
        </p:blipFill>
        <p:spPr bwMode="auto">
          <a:xfrm>
            <a:off x="1799220" y="1484785"/>
            <a:ext cx="5509084" cy="5112568"/>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95536" y="188640"/>
            <a:ext cx="8748464" cy="1200329"/>
          </a:xfrm>
          <a:prstGeom prst="rect">
            <a:avLst/>
          </a:prstGeom>
        </p:spPr>
        <p:txBody>
          <a:bodyPr wrap="square">
            <a:spAutoFit/>
          </a:bodyPr>
          <a:lstStyle/>
          <a:p>
            <a:r>
              <a:rPr lang="el-GR" sz="2400" b="1" dirty="0" smtClean="0">
                <a:solidFill>
                  <a:srgbClr val="C00000"/>
                </a:solidFill>
              </a:rPr>
              <a:t>7. Να βλέπεις σε κάθε ελάττωμα μια ευκαιρία για βελτίωση</a:t>
            </a:r>
          </a:p>
          <a:p>
            <a:r>
              <a:rPr lang="el-GR" sz="2400" dirty="0" smtClean="0"/>
              <a:t>Να αγαπάς αληθινά σημαίνει να ξέρεις ότι κανείς δεν είναι τέλειος και </a:t>
            </a:r>
            <a:r>
              <a:rPr lang="el-GR" sz="2400" b="1" dirty="0" smtClean="0"/>
              <a:t>να μη σε πειράζει καθόλου</a:t>
            </a:r>
            <a:r>
              <a:rPr lang="el-GR" sz="2400" dirty="0" smtClean="0"/>
              <a:t>.</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55" presetClass="entr" presetSubtype="0"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 calcmode="lin" valueType="num">
                                      <p:cBhvr>
                                        <p:cTn id="10" dur="500" fill="hold"/>
                                        <p:tgtEl>
                                          <p:spTgt spid="36866"/>
                                        </p:tgtEl>
                                        <p:attrNameLst>
                                          <p:attrName>ppt_w</p:attrName>
                                        </p:attrNameLst>
                                      </p:cBhvr>
                                      <p:tavLst>
                                        <p:tav tm="0">
                                          <p:val>
                                            <p:strVal val="#ppt_w*0.70"/>
                                          </p:val>
                                        </p:tav>
                                        <p:tav tm="100000">
                                          <p:val>
                                            <p:strVal val="#ppt_w"/>
                                          </p:val>
                                        </p:tav>
                                      </p:tavLst>
                                    </p:anim>
                                    <p:anim calcmode="lin" valueType="num">
                                      <p:cBhvr>
                                        <p:cTn id="11" dur="500" fill="hold"/>
                                        <p:tgtEl>
                                          <p:spTgt spid="36866"/>
                                        </p:tgtEl>
                                        <p:attrNameLst>
                                          <p:attrName>ppt_h</p:attrName>
                                        </p:attrNameLst>
                                      </p:cBhvr>
                                      <p:tavLst>
                                        <p:tav tm="0">
                                          <p:val>
                                            <p:strVal val="#ppt_h"/>
                                          </p:val>
                                        </p:tav>
                                        <p:tav tm="100000">
                                          <p:val>
                                            <p:strVal val="#ppt_h"/>
                                          </p:val>
                                        </p:tav>
                                      </p:tavLst>
                                    </p:anim>
                                    <p:animEffect transition="in" filter="fade">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626</Words>
  <Application>Microsoft Office PowerPoint</Application>
  <PresentationFormat>Προβολή στην οθόνη (4:3)</PresentationFormat>
  <Paragraphs>34</Paragraphs>
  <Slides>13</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Αγάπη vs Έρωτας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Η αληθινή αγάπη είναι για πάντα.</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Toshiba</cp:lastModifiedBy>
  <cp:revision>21</cp:revision>
  <dcterms:created xsi:type="dcterms:W3CDTF">2020-04-08T22:18:28Z</dcterms:created>
  <dcterms:modified xsi:type="dcterms:W3CDTF">2020-04-09T07:52:19Z</dcterms:modified>
</cp:coreProperties>
</file>