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93" r:id="rId6"/>
    <p:sldId id="295" r:id="rId7"/>
    <p:sldId id="277" r:id="rId8"/>
    <p:sldId id="259" r:id="rId9"/>
    <p:sldId id="279" r:id="rId10"/>
    <p:sldId id="278" r:id="rId11"/>
    <p:sldId id="280" r:id="rId12"/>
    <p:sldId id="281" r:id="rId13"/>
    <p:sldId id="282" r:id="rId14"/>
    <p:sldId id="283" r:id="rId15"/>
    <p:sldId id="284" r:id="rId16"/>
    <p:sldId id="285" r:id="rId17"/>
    <p:sldId id="286" r:id="rId18"/>
    <p:sldId id="287" r:id="rId19"/>
    <p:sldId id="288" r:id="rId20"/>
    <p:sldId id="290" r:id="rId21"/>
    <p:sldId id="289" r:id="rId22"/>
    <p:sldId id="291" r:id="rId23"/>
    <p:sldId id="292" r:id="rId24"/>
    <p:sldId id="264" r:id="rId25"/>
    <p:sldId id="265" r:id="rId26"/>
    <p:sldId id="296" r:id="rId27"/>
    <p:sldId id="297" r:id="rId28"/>
    <p:sldId id="298" r:id="rId29"/>
    <p:sldId id="303" r:id="rId30"/>
    <p:sldId id="300" r:id="rId31"/>
    <p:sldId id="299" r:id="rId32"/>
    <p:sldId id="301" r:id="rId33"/>
    <p:sldId id="302" r:id="rId34"/>
    <p:sldId id="272" r:id="rId35"/>
    <p:sldId id="276"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5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6FC584E-8EB1-489A-B7EF-7506178EFE83}" type="datetimeFigureOut">
              <a:rPr lang="el-GR" smtClean="0"/>
              <a:pPr/>
              <a:t>16/11/2020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78861C7-7F5D-4A0E-92D4-7D79E54DBC2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55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C584E-8EB1-489A-B7EF-7506178EFE83}" type="datetimeFigureOut">
              <a:rPr lang="el-GR" smtClean="0"/>
              <a:pPr/>
              <a:t>16/11/2020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861C7-7F5D-4A0E-92D4-7D79E54DBC2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177490" y="-29344"/>
            <a:ext cx="9790050" cy="7403726"/>
          </a:xfrm>
          <a:prstGeom prst="rect">
            <a:avLst/>
          </a:prstGeom>
        </p:spPr>
      </p:pic>
      <p:sp>
        <p:nvSpPr>
          <p:cNvPr id="2" name="1 - Τίτλος"/>
          <p:cNvSpPr>
            <a:spLocks noGrp="1"/>
          </p:cNvSpPr>
          <p:nvPr>
            <p:ph type="ctrTitle"/>
          </p:nvPr>
        </p:nvSpPr>
        <p:spPr>
          <a:xfrm>
            <a:off x="539552" y="764704"/>
            <a:ext cx="9073008" cy="1470025"/>
          </a:xfrm>
        </p:spPr>
        <p:txBody>
          <a:bodyPr/>
          <a:lstStyle/>
          <a:p>
            <a:r>
              <a:rPr lang="el-GR" b="1" dirty="0">
                <a:effectLst>
                  <a:outerShdw blurRad="38100" dist="38100" dir="2700000" algn="tl">
                    <a:srgbClr val="000000">
                      <a:alpha val="43137"/>
                    </a:srgbClr>
                  </a:outerShdw>
                </a:effectLst>
              </a:rPr>
              <a:t>Διαδικτυακό μάθημα Λογοτεχνίας</a:t>
            </a:r>
            <a:br>
              <a:rPr lang="el-GR" b="1" dirty="0">
                <a:effectLst>
                  <a:outerShdw blurRad="38100" dist="38100" dir="2700000" algn="tl">
                    <a:srgbClr val="000000">
                      <a:alpha val="43137"/>
                    </a:srgbClr>
                  </a:outerShdw>
                </a:effectLst>
              </a:rPr>
            </a:br>
            <a:r>
              <a:rPr lang="el-GR" b="1" dirty="0">
                <a:effectLst>
                  <a:outerShdw blurRad="38100" dist="38100" dir="2700000" algn="tl">
                    <a:srgbClr val="000000">
                      <a:alpha val="43137"/>
                    </a:srgbClr>
                  </a:outerShdw>
                </a:effectLst>
              </a:rPr>
              <a:t>17/11/2020</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404664"/>
            <a:ext cx="8445624" cy="6840760"/>
          </a:xfrm>
        </p:spPr>
        <p:txBody>
          <a:bodyPr>
            <a:normAutofit/>
          </a:bodyPr>
          <a:lstStyle/>
          <a:p>
            <a:pPr marL="0" indent="0" algn="just">
              <a:buNone/>
            </a:pPr>
            <a:r>
              <a:rPr lang="el-GR" sz="2500" dirty="0"/>
              <a:t>Δὲν ἦτο τὸ μόνον παιδίον, τὸ ὁποῖον ἤρχετο εἰς τὸ μικρὸν ἐκεῖνο παντοπωλεῖον τῆς ὁδοῦ Σ…, κατὰ τὴν δυτικὴν ἐσχατιὰν τῆς πόλεως. Πτωχαὶ γυναῖκες ἔστελναν συνήθως τὰς πενταετεῖς ἢ ἑπταετεῖς κορασίδας των διὰ νὰ ὀψωνίσουν. Συνέβαινε καθ᾽ ἑσπέραν νὰ κάθημαι ἐπὶ ἡμίσειαν ὥραν καὶ πλέον, συνομιλῶν μὲ δύο ἢ τρεῖς φίλους, πίνοντας τὸ ὀρεκτικόν των, εἰς τὸ μικρὸν μαγαζεῖον, ἐνίοτε δὲ νὰ λαμβάνω ἐκεῖ τὸ λιτὸν δεῖπνόν μου. Πολλάκις τριετῆ νήπια ψελλίζοντα τὰ ἔστελναν αἱ προκομμέναι αἱ μητέρες των, μὲ ἐπικίνδυνα ποτήρια ἢ φιαλίδια εἰς τὰς χεῖρας, διὰ ν᾽ ἀγοράσουν κασὶ ἢ λάι ἢ λυκάζι. Ἓν τούτων ἐζήτει νὰ τοῦ δώσουν ἕνα κουμπὶ (σκουμβρί), ἄλλο ἐζήτει μιὰ πεντάρα πίτα (σπίρτα). Τὴν γλῶσσάν των μόνος ὁ νεαρὸς παντοπώλης, ὁ φίλος μου, ἦτο ἱκανὸς νὰ τὴν ἐννοῇ. Ὁ ἴδιος ἐσπλαγχνίζετο ἐνίοτε καὶ ἔστελνε προπομποὺς τοὺς ἰδίους του ὑπηρέτας ἕως τὴν θύραν τῶν μικρῶν παιδίων, διὰ νὰ φθάσουν ταῦτα ἀσφαλῶς εἰς τὴν μητέρα των.</a:t>
            </a:r>
          </a:p>
        </p:txBody>
      </p:sp>
    </p:spTree>
    <p:extLst>
      <p:ext uri="{BB962C8B-B14F-4D97-AF65-F5344CB8AC3E}">
        <p14:creationId xmlns:p14="http://schemas.microsoft.com/office/powerpoint/2010/main" val="27650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16632"/>
            <a:ext cx="8784976" cy="5373216"/>
          </a:xfrm>
        </p:spPr>
        <p:txBody>
          <a:bodyPr>
            <a:noAutofit/>
          </a:bodyPr>
          <a:lstStyle/>
          <a:p>
            <a:pPr marL="0" indent="457200" algn="just">
              <a:buNone/>
            </a:pPr>
            <a:r>
              <a:rPr lang="el-GR" sz="2600" dirty="0"/>
              <a:t>Συχνὰ συνέβαινε νὰ ξεχάσῃ ἡ μικρὰ παιδίσκη, πενταέτις ἢ ἑξαέτις, τὸ εἶδος, τὸ ὁποῖον ἐστάλη ν᾽ ἀγοράσῃ, καὶ νὰ εἴπῃ ἄλλα ἀντ᾽ ἄλλων. Ἐντεῦθεν παράπονα, διαμαρτυρίαι ἐκ μέρους τῶν μητέρων, ὕβρεις κατὰ τοῦ μπακάλη. Πάντοτε τὸν μπακάλην ἔβγαζαν πταίστην. Τὸ παιδὶ ποτὲ δὲν ἔπταιε.</a:t>
            </a:r>
          </a:p>
          <a:p>
            <a:pPr marL="0" indent="457200" algn="just">
              <a:buNone/>
            </a:pPr>
            <a:r>
              <a:rPr lang="el-GR" sz="2600" dirty="0"/>
              <a:t>Ἄλλοτε συνέβη νὰ τοῦ πέσῃ εἰς τὸν δρόμον τὸ μισὸ τὸ ρύζι, ἢ νὰ φάγῃ τὴν μισὴν τὴν ζάχαριν. Τότε ἡ μήτηρ ἢ ἡ γιαγιὰ κατήρχετο ἡ ἰδία, καὶ ὕβριζε τὸν μπακάλην, λέγουσα ὅτι τέτοιος ἦτον, τὸν ἤξευρεν αὐτή, ὅλο ξίκικα ἐπώλει· μ᾽ αὐτὰ ἐζητοῦσε νὰ πλουτήσῃ κι αὐτός. Καὶ δύναμαι νὰ μαρτυρήσω ὅτι ὁ μπακάλης ἦτο, ὡς ἐμπορευόμενος καὶ ὡς ἄτομον, τίμιος ἄνθρωπος. Ἄλλοτε πάλιν, ὁ μικρὸς ψωνιστής, τὸ δεινότερον, ἔχανε καθ᾽ ὁδὸν τὰ λεπτά, τὰ ρέστα, ὅσα ἔλαβεν ἀπὸ τὸ παντοπωλεῖον. Πλὴν διὰ τοῦτο εἶχε ληφθῆ ἡ πρόνοια νὰ τυλίγωνται τὰ ρέστα εἰς χαρτίον, καὶ κάποτε νὰ δένωνται κομπόδεμα εἰς ράκος καὶ νὰ ἐμβάλλωνται εἰς τὴν τσέπην τοῦ μικροῦ. </a:t>
            </a:r>
          </a:p>
        </p:txBody>
      </p:sp>
    </p:spTree>
    <p:extLst>
      <p:ext uri="{BB962C8B-B14F-4D97-AF65-F5344CB8AC3E}">
        <p14:creationId xmlns:p14="http://schemas.microsoft.com/office/powerpoint/2010/main" val="2994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7240"/>
            <a:ext cx="8589640" cy="6840760"/>
          </a:xfrm>
        </p:spPr>
        <p:txBody>
          <a:bodyPr>
            <a:normAutofit/>
          </a:bodyPr>
          <a:lstStyle/>
          <a:p>
            <a:pPr marL="0" indent="457200" algn="just">
              <a:buNone/>
            </a:pPr>
            <a:r>
              <a:rPr lang="el-GR" sz="2500" dirty="0"/>
              <a:t>Καὶ ὅμως πολλάκις ἐχάνοντο πεντάλεπτα καὶ δεκάλεπτα καὶ ὁλόκληροι λιμοκοντόροι. Καὶ πάλιν ὁ μπακάλης ἔπταιεν.</a:t>
            </a:r>
          </a:p>
          <a:p>
            <a:pPr marL="0" indent="457200" algn="just">
              <a:buNone/>
            </a:pPr>
            <a:r>
              <a:rPr lang="el-GR" sz="2500" dirty="0"/>
              <a:t>Ἀλλ᾽ ἂς ἐπανέλθω εἰς τὸ παιδίον περὶ οὗ ὁ λόγος ἐν ἀρχῇ. Δὲν εἶμαι ποτὲ πολυπράγμων, ἀλλ᾽ ὁ φίλος μου ὁ μικρὸς παντοπώλης ἤξευρεν ὡς εἰκὸς ὅλα τὰ μυστικὰ τῆς γειτονιᾶς. Ἦτο γενικὸς θεματοφύλαξ τῶν ἀλλοτρίων ὑποθέσεων. Δὲν ἠξεύρω ἂν τὸ βλέμμα μου τοῦ ἐφάνη ἐρωτηματικόν, ἀλλ᾽ ὅταν εὐκαίρησεν, αὐθόρμητος ἤρχισε νὰ μοῦ διηγῆται τὴν ἱστορίαν.</a:t>
            </a:r>
          </a:p>
          <a:p>
            <a:pPr marL="0" indent="457200" algn="just">
              <a:buNone/>
            </a:pPr>
            <a:r>
              <a:rPr lang="el-GR" sz="2500" dirty="0"/>
              <a:t>Πρὸ ἐννέα ἐτῶν ὁ Μανώλης ὁ Φλοεράκης εἶχε νυμφευθῆ τὴν Γιαννούλαν Πολυκάρπου. Ἐκ τῆς συζυγίας ταύτης ἐγεννήθησαν πέντε τέκνα, ἐξ ὧν τὸ τρίτον ἦτο τὸ παιδίον ἐκεῖνο.</a:t>
            </a:r>
          </a:p>
          <a:p>
            <a:pPr marL="0" indent="457200" algn="just">
              <a:buNone/>
            </a:pPr>
            <a:r>
              <a:rPr lang="el-GR" sz="2500" dirty="0"/>
              <a:t>Ὁ Μανώλης ἦτο ξυλουργός, ἀλλὰ δὲν διέπρεπε πολὺ ἐπὶ φιλοπονίᾳ, Εἰργάζετο, ὁσάκις εἶχεν ἐργασίαν, ἀπὸ τὴν Τρίτην ἕως τὴν Παρασκευήν. Τὸ Σάββατον πρωὶ τοῦ ἐπονοῦσεν αἴφνης ἡ μέση του, τὴν Δευτέραν τοῦ ἐπονοῦσε τὸ κεφάλι. Ἐννοεῖται ὅτι διήρχετο ἐν κραιπάλῃ ἀπὸ τὸ Σάββατον ἑσπέρας ἕως τὴν Δευτέρα πρωί.</a:t>
            </a:r>
          </a:p>
          <a:p>
            <a:pPr marL="0" indent="0" algn="just">
              <a:buNone/>
            </a:pPr>
            <a:endParaRPr lang="el-GR" sz="2500" dirty="0"/>
          </a:p>
        </p:txBody>
      </p:sp>
    </p:spTree>
    <p:extLst>
      <p:ext uri="{BB962C8B-B14F-4D97-AF65-F5344CB8AC3E}">
        <p14:creationId xmlns:p14="http://schemas.microsoft.com/office/powerpoint/2010/main" val="18198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548680"/>
            <a:ext cx="7992888" cy="6309320"/>
          </a:xfrm>
        </p:spPr>
        <p:txBody>
          <a:bodyPr>
            <a:normAutofit/>
          </a:bodyPr>
          <a:lstStyle/>
          <a:p>
            <a:pPr marL="0" indent="457200" algn="just">
              <a:buNone/>
            </a:pPr>
            <a:r>
              <a:rPr lang="el-GR" sz="2500" dirty="0"/>
              <a:t>Ἡ γυνὴ ἦτο φιλεργός. Εἶχε ραπτικὴν μηχανὴν καὶ κατεσκεύαζεν ὑποκάμισα. Ἐκέρδιζεν οὕτω ἓν τάλληρον τὴν ἑβδομάδα, τὸ ὁποῖον, προστιθέμενον εἰς τὰς δεκατρεῖς ἢ δεκατέσσαρας δραχμάς, ὅσας ἐκέρδιζεν ἐκεῖνος, καὶ ἐκ τῶν ὁποίων τὰ ἡμίση τοῦ ἐχρειάζοντο διὰ τὸ τακτικὸν μεθύσι τῆς Κυριακῆς, μόλις ἤρκει πρὸς συντήρησιν τῆς οἰκογενείας.</a:t>
            </a:r>
          </a:p>
          <a:p>
            <a:pPr marL="0" indent="457200" algn="just">
              <a:buNone/>
            </a:pPr>
            <a:r>
              <a:rPr lang="el-GR" sz="2500" dirty="0"/>
              <a:t>Πλὴν ἡ οἰκογένεια ηὔξανε, σχεδὸν κάθε χρόνον. Ἀνὰ ἓν κουτσουβέλι, ἢ κατσιβέλι, ἐγεννᾶτο τακτικὰ κάθε δεκαοκτὼ μῆνας, μὲ κανονικότητα ἀπελπιστικήν. Ἡ οἰκογένεια ηὔξανεν, ἀλλὰ τὸ εἰσόδημα ἠλαττοῦτο. Ἡ ἐργασία ἐγίνετο σπανιωτέρα. Ἡ ραπτικὴ μηχανὴ παρερρίφθη εἰς μίαν γωνίαν, ἐτέθη εἰς ἀχρηστίαν. Ἡ Γιαννούλα, μὴ προφθάνουσα ν᾽ ἀπογαλακτίσῃ ἓν μωρό, καὶ ἀρχίζουσα νὰ βυζαίνῃ ἀμέσως ἄλλο, μόλις ἐπαρκοῦσα διὰ νὰ πλύνῃ ράκη, δὲν εἶχε πλέον καιρὸν νὰ ράπτῃ ὑποκάμισα.</a:t>
            </a:r>
          </a:p>
        </p:txBody>
      </p:sp>
    </p:spTree>
    <p:extLst>
      <p:ext uri="{BB962C8B-B14F-4D97-AF65-F5344CB8AC3E}">
        <p14:creationId xmlns:p14="http://schemas.microsoft.com/office/powerpoint/2010/main" val="241111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44624"/>
            <a:ext cx="8856984" cy="6840760"/>
          </a:xfrm>
        </p:spPr>
        <p:txBody>
          <a:bodyPr>
            <a:noAutofit/>
          </a:bodyPr>
          <a:lstStyle/>
          <a:p>
            <a:pPr marL="0" indent="457200" algn="just">
              <a:buNone/>
            </a:pPr>
            <a:r>
              <a:rPr lang="el-GR" sz="2500" dirty="0"/>
              <a:t>Ὁ Μανώλης δὲν ἔπαυσε νὰ μεθύῃ τακτικὰ ἀπὸ τὸ Σαββατόβραδον ἕως τὸ ἐξημέρωμα τῆς Δευτέρας. Ἡ Γιαννούλα δὲν εἶχε πλέον δεύτερον φόρεμα. Τὰ παιδιὰ δὲν εἶχαν πάντοτε ψωμί. Ἡ ἑστία σπανίως ἦτο ἀναμμένη. Ἡ γυνὴ ἐγόγγυζε. Ὁ Μανώλης, ὅταν ἤρχετο, τὴν ἔτρωγε ἀπὸ τὴν γρίνια. Τὰ παιδιὰ ἔκλαιαν. Ἡ ἀχυροστρωμνὴ ἦτο τρύπια. Ἡ κουβέρτα δὲν ἤρκει νὰ σκεπάσῃ τὰ τρία μεγαλύτερα παιδιά.</a:t>
            </a:r>
          </a:p>
          <a:p>
            <a:pPr marL="0" indent="457200" algn="just">
              <a:buNone/>
            </a:pPr>
            <a:r>
              <a:rPr lang="el-GR" sz="2500" dirty="0"/>
              <a:t>Ἡ λάμπα ἦτο ἀκαθάριστη καὶ δὲν εἶχε πετρέλαιον. Ἡ στάμνα εἶχε σπάσει πρὸ τριῶν ἡμερῶν, καὶ ἔπιναν ἀπὸ ἕνα τσαγκλί*, ὁσάκις εἶχε νερὸν ἡ βρύσις τῆς γειτονιᾶς. Ἡ σκούπα, καταλερωμένη, εἶχε φαγωθῆ ἡ μισή, καὶ ἐλίπαινε τὸ πάτωμα ἀντὶ νὰ τὸ σκουπίσῃ. Τὸ τηγάνι εἶχε τρυπήσει καὶ ἦτο ἄχρηστον. Ἡ χύτρα ἦτο ραγισμένη, καὶ ἔσβηνε τὴν φωτιὰν διαρρέουσα, ὅταν φωτιὰ ὑπῆρχε. Ἡ κατσαρόλα ἦτο παλαιά, φαγωμένη, ἀγάνωτη. Ὁ γανωτὴς εἶχε προτείνει ἢ νὰ τὴν ἀγοράσῃ ἀντὶ πενῆντα λεπτῶν, ἢ νὰ τὴν γανώσῃ ἀντὶ πενῆντα, μὲ κίνδυνον, εἶπε, νὰ τρυπήσῃ καὶ νὰ γίνῃ ἄχρηστη. Ἡ Γιαννούλα ἐπροτίμησε νὰ τὴν κρατήσῃ ἀγάνωτην.</a:t>
            </a:r>
          </a:p>
        </p:txBody>
      </p:sp>
    </p:spTree>
    <p:extLst>
      <p:ext uri="{BB962C8B-B14F-4D97-AF65-F5344CB8AC3E}">
        <p14:creationId xmlns:p14="http://schemas.microsoft.com/office/powerpoint/2010/main" val="32643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6632"/>
            <a:ext cx="8445624" cy="6597352"/>
          </a:xfrm>
        </p:spPr>
        <p:txBody>
          <a:bodyPr>
            <a:normAutofit/>
          </a:bodyPr>
          <a:lstStyle/>
          <a:p>
            <a:pPr marL="0" indent="457200" algn="just">
              <a:buNone/>
            </a:pPr>
            <a:r>
              <a:rPr lang="el-GR" sz="2500" dirty="0"/>
              <a:t>Ἡ ραπτικὴ μηχανὴ εἶχε δοθῆ ἐνέχυρον διὰ δύο εἰκοσιπεντάρικα, τὰ ὁποῖα θὰ ἐχρησίμευαν διὰ τὰ γεννητούρια τοῦ τελευταίου μωροῦ καὶ δι᾽ ἄλλας χρείας. Τὰ δύο εἰκοσιπεντάρικα δὲν ἐπεστράφησαν, καὶ ἡ μηχανὴ ἐκρατήθη.</a:t>
            </a:r>
          </a:p>
          <a:p>
            <a:pPr marL="0" indent="457200" algn="just">
              <a:buNone/>
            </a:pPr>
            <a:r>
              <a:rPr lang="el-GR" sz="2500" dirty="0"/>
              <a:t>Εἰς τοιαύτην κατάστασιν ἦτο ἡ οἰκία, ὅταν εἰσεχώρησεν ὁ κουμπάρος ἐντός.</a:t>
            </a:r>
          </a:p>
          <a:p>
            <a:pPr marL="0" indent="457200" algn="just">
              <a:buNone/>
            </a:pPr>
            <a:r>
              <a:rPr lang="el-GR" sz="2500" dirty="0"/>
              <a:t>Ὁ κουμπάρος ἦτο ἄγαμος καὶ τεσσαρακοντούτης, παχύς, εὐμορφάνθρωπος μὲ πλατὺ ζουνάρι. Ἦτο μέγας καὶ πολύς, κομματάρχης ἑνὸς τῶν πολιτευτῶν τῆς Ἀττικῆς, εἶχε κερδήσει χρήματα ἀπὸ κάτι ἐνοικιάσεις. Ἦτο ἄνθρωπος μ᾽ ἐπιρροήν.</a:t>
            </a:r>
          </a:p>
          <a:p>
            <a:pPr marL="0" indent="457200" algn="just">
              <a:buNone/>
            </a:pPr>
            <a:r>
              <a:rPr lang="el-GR" sz="2500" dirty="0"/>
              <a:t>Κατ᾽ ἀρχὰς ἤρχετο ἅπαξ τοῦ μηνός. Εἶτα ἦλθε δὶς εἰς μίαν ἑβδομάδα, φέρων κρέας καὶ μικρά τινα δῶρα διὰ τὰ παιδία. Κατόπιν ἤρχισε νὰ ἔρχεται ἡμέραν παρ᾽ ἡμέραν. Τέλος ἤρχετο καθ᾽ ἑκάστην, φέρων πάντοτε ὀψώνια.</a:t>
            </a:r>
          </a:p>
          <a:p>
            <a:pPr marL="0" indent="457200" algn="just">
              <a:buNone/>
            </a:pPr>
            <a:r>
              <a:rPr lang="el-GR" sz="2500" dirty="0"/>
              <a:t>Τίς οἶδε ποίους σκοποὺς ἔτρεφεν ὁ κουμπάρος. Πλὴν ἡ Γιαννούλα ἦτον τίμια, ὅσον καὶ πᾶσα ἄλλη.</a:t>
            </a:r>
          </a:p>
        </p:txBody>
      </p:sp>
    </p:spTree>
    <p:extLst>
      <p:ext uri="{BB962C8B-B14F-4D97-AF65-F5344CB8AC3E}">
        <p14:creationId xmlns:p14="http://schemas.microsoft.com/office/powerpoint/2010/main" val="21383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60648"/>
            <a:ext cx="8589640" cy="6840760"/>
          </a:xfrm>
        </p:spPr>
        <p:txBody>
          <a:bodyPr>
            <a:normAutofit fontScale="77500" lnSpcReduction="20000"/>
          </a:bodyPr>
          <a:lstStyle/>
          <a:p>
            <a:pPr marL="0" indent="457200" algn="just">
              <a:buNone/>
            </a:pPr>
            <a:r>
              <a:rPr lang="el-GR" dirty="0"/>
              <a:t>Ἡ Γιαννούλα ἦτον τίμια, ἀλλ᾽ ὁ Μανώλης ἦτον ζηλιάρης. Καὶ μετὰ πολλὰ ἑσπερινὰ δεῖπνα τὰ ὁποῖα ἔφαγεν εἰς τὴν οἰκίαν ὁμοῦ μὲ τὸν κουμπάρον, μετὰ πολλὰς δὲ πρωινὰς σκηνὰς τὰς ὁποίας ἔκαμεν εἰς τὴν γυναῖκά του, ἤρχισε νὰ μὴν εἶναι συνεπὴς εἰς τίποτε, κάποτε μάλιστα νὰ ξενοκατιάζῃ.</a:t>
            </a:r>
          </a:p>
          <a:p>
            <a:pPr marL="0" indent="457200" algn="just">
              <a:buNone/>
            </a:pPr>
            <a:r>
              <a:rPr lang="el-GR" dirty="0"/>
              <a:t>Τῆς εἶχε διηγηθῆ πολλάκις ὅτι, πρὶν τὴν πάρῃ, εἶχε μία φιλενάδα. Ἐκείνη εἶχε νυμφευθῆ ἔκτοτε, ἴσως χωρὶς παπά, καθὼς συνηθίζεται κάποτε εἰς τὴν πτωχὴν συνοικίαν. Τώρα φαίνεται ὅτι τὴν εἶχε ξανανταμώσει, αὐτὴν τὴν παλαιὰν γνωριμίαν, καὶ διὰ τοῦτο ἔλειπεν ἀπὸ τὸ σπίτι βραδιὲς-βραδιές.</a:t>
            </a:r>
          </a:p>
          <a:p>
            <a:pPr marL="0" indent="457200" algn="just">
              <a:buNone/>
            </a:pPr>
            <a:r>
              <a:rPr lang="el-GR" dirty="0"/>
              <a:t>Ὅσον διὰ τὴν Γιαννούλαν, τὸ μόνον ἔγκλημά της ἦτο ὅτι, ἴσως, εἶχε πολιτέψει* τὸν κουμπάρον, καὶ δὲν τὸν εἶχε διώξει μίαν καὶ καλήν. Ὁ κουμπάρος ἤξευρε, βλέπετε, ἀπὸ πολιτικήν, καὶ αὐτή, ὡς γυνὴ ὁποὺ ἦτον, ἤξευρεν ἀπὸ ψευτοπολιτικήν. Πλὴν οἱ γειτόνισσες δὲν ἦσαν ἐπιεικεῖς, καὶ τὴν ἐκακολόγησαν. Καὶ εἷς τῶν γειτόνων, ὁ κὺρ Ζάχος ὁ Ξεφαντούλης, ἦτο τῆς ἀρχῆς ὅτι ἔπρεπεν ὁ ἐνδιαφερόμενος «νὰ ξέρῃ τί τρέχει». Καὶ ἡ ὑστεροβουλία, ἡ λανθάνουσα καὶ αὐτὸν τὸν ἴδιον, ἦτο νὰ εὕρῃ διασκέδασιν αὐτὸς μὲ τὲς φωνές, μὲ τὲς κατακεφαλιές, μὲ τὰ τραβήγματα τῶν μαλλιῶν καὶ μὲ τὸ χώρισμα τοῦ ἀνδρογύνου.</a:t>
            </a:r>
          </a:p>
        </p:txBody>
      </p:sp>
    </p:spTree>
    <p:extLst>
      <p:ext uri="{BB962C8B-B14F-4D97-AF65-F5344CB8AC3E}">
        <p14:creationId xmlns:p14="http://schemas.microsoft.com/office/powerpoint/2010/main" val="29089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476672"/>
            <a:ext cx="7848872" cy="6840760"/>
          </a:xfrm>
        </p:spPr>
        <p:txBody>
          <a:bodyPr>
            <a:normAutofit/>
          </a:bodyPr>
          <a:lstStyle/>
          <a:p>
            <a:pPr marL="0" indent="457200" algn="just">
              <a:buNone/>
            </a:pPr>
            <a:r>
              <a:rPr lang="el-GR" sz="2500" dirty="0"/>
              <a:t>Αὐτὸ θὰ εἰπῇ νὰ σοῦ θέλῃ τις τὸ καλόν σου, νὰ κήδεται τῆς τιμῆς σου, δηλαδή. Νὰ σὲ βάλῃ νὰ σκοτωθῇς.</a:t>
            </a:r>
          </a:p>
          <a:p>
            <a:pPr marL="0" indent="457200" algn="just">
              <a:buNone/>
            </a:pPr>
            <a:r>
              <a:rPr lang="el-GR" sz="2500" dirty="0"/>
              <a:t>Μετὰ τελευταίαν φοβερὰν σκηνήν, ἀπὸ τὴν ὁποίαν ἡ Γιαννούλα ἐβγῆκε μὲ μισὴν πλεξίδα, μὲ ἓν μάγουλον αἱματωμένον, καὶ μὲ σχισμένον ὑποκάμισον ―καὶ ὅλοι οἱ φρονιμώτεροι ἄνθρωποι τῆς γειτονιᾶς ἔτρεφον τὴν πεποίθησιν, τὴν ὁποίαν συμμερίζεται καὶ ὁ γράφων, ὅτι ἡ Γιαννούλα ἦτον ἀθῴα― ὁ Μανώλης ἔγινεν ἄφαντος. Ἐπῆγε νὰ ἐνταμώσῃ ὁριστικῶς τὴν παλαιάν του γνωριμίαν.</a:t>
            </a:r>
          </a:p>
          <a:p>
            <a:pPr marL="0" indent="457200" algn="just">
              <a:buNone/>
            </a:pPr>
            <a:r>
              <a:rPr lang="el-GR" sz="2500" dirty="0"/>
              <a:t>Ὁ κουμπάρος ἐν τῷ μεταξὺ εἶχε παύσει τὰς συχνὰς ἐπισκέψεις του. Εἶχεν ἀρραβωνισθῆ. Γεροντοπαλλήκαρον ἀκμαῖον, καλοκαμωμένος, εὐμορφάνθρωπος, μὲ πλατὺ ζουνάρι, κομματάρχης, μέγας καὶ πολύς, κερδήσας χρήματα ἀπὸ τὰς ἐνοικιάσεις, ἑπόμενον ἦτο νὰ εὕρῃ νύμφην μὲ προῖκα.</a:t>
            </a:r>
          </a:p>
        </p:txBody>
      </p:sp>
    </p:spTree>
    <p:extLst>
      <p:ext uri="{BB962C8B-B14F-4D97-AF65-F5344CB8AC3E}">
        <p14:creationId xmlns:p14="http://schemas.microsoft.com/office/powerpoint/2010/main" val="21071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09228" y="476672"/>
            <a:ext cx="7725544" cy="6552728"/>
          </a:xfrm>
        </p:spPr>
        <p:txBody>
          <a:bodyPr>
            <a:normAutofit/>
          </a:bodyPr>
          <a:lstStyle/>
          <a:p>
            <a:pPr marL="0" indent="457200" algn="just">
              <a:buNone/>
            </a:pPr>
            <a:r>
              <a:rPr lang="el-GR" sz="2500" dirty="0"/>
              <a:t>Ἡ Γιαννούλα τὸν εἶχε πολιτέψει ἡ πτωχή. Μόνον τοῦτο τὸ ἁμάρτημα εἶχε πράξει. Ἀλλὰ τὰ παιδία ἐπεινοῦσαν. Πλὴν ἐκεῖνος ἐβαρύνθη νὰ περιμένῃ, κ᾽ ἔφυγε μὲ τὴν ὥραν του.</a:t>
            </a:r>
          </a:p>
          <a:p>
            <a:pPr marL="0" indent="457200" algn="just">
              <a:buNone/>
            </a:pPr>
            <a:r>
              <a:rPr lang="el-GR" sz="2500" dirty="0"/>
              <a:t>Καὶ ἡ Γιαννούλα ἔμεινε μὲ τὰ τέσσαρα παιδιά ―τὸ πέμπτον εἶχεν ἀποθάνει, ἀνακληθὲν ἐνωρὶς ὑπὸ τοῦ Πολυευσπλάγχνου καὶ Πανσόφου εἰς τὸν κῆπον τὸν ἀνθηρόν, εἰς τὸ ὡραῖον περιβολάκι μὲ τὰ κρίνα καὶ μὲ τοὺς ναρκίσσους, μετὰ τῶν ὁποίων φυτεύονται καὶ ἀνθοῦσιν ἐσαεὶ καὶ τὰ ἄκακα νήπια―· ἔμεινε, λέγω, μὲ τὰ τέσσαρα παιδία, χωρὶς πατέρα, καὶ χωρὶς κουμπάρον.</a:t>
            </a:r>
          </a:p>
          <a:p>
            <a:pPr marL="0" indent="457200" algn="just">
              <a:buNone/>
            </a:pPr>
            <a:r>
              <a:rPr lang="el-GR" sz="2500" dirty="0"/>
              <a:t>Ἔμεινε χωρὶς ἄρτον εἰς τὸ ἑρμάρι καὶ χωρὶς φωτιὰν εἰς τὴν ἑστίαν, χωρὶς φόρεμα, χωρὶς στρωμνήν, χωρὶς σκέπασμα, χωρὶς χύτραν καὶ χωρὶς στάμναν· καὶ χωρὶς ραπτικὴν μηχανήν!</a:t>
            </a:r>
          </a:p>
        </p:txBody>
      </p:sp>
    </p:spTree>
    <p:extLst>
      <p:ext uri="{BB962C8B-B14F-4D97-AF65-F5344CB8AC3E}">
        <p14:creationId xmlns:p14="http://schemas.microsoft.com/office/powerpoint/2010/main" val="28996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99592" y="620688"/>
            <a:ext cx="7560840" cy="6480720"/>
          </a:xfrm>
        </p:spPr>
        <p:txBody>
          <a:bodyPr>
            <a:normAutofit/>
          </a:bodyPr>
          <a:lstStyle/>
          <a:p>
            <a:pPr marL="0" indent="457200" algn="just">
              <a:buNone/>
            </a:pPr>
            <a:r>
              <a:rPr lang="el-GR" sz="2500" dirty="0"/>
              <a:t>Καὶ τὸ τρίτον παιδίον, ὁ Μῆτσος, ἐκεῖνο τὸ ὁποῖον ἔβλεπα, ἤρχετο εἰς τὸ παντοπωλεῖον, καὶ ἐζήτει ἀπὸ τὸν μικρὸν μπακάλην, ὅστις ἦτο ἀκριβὴς εἰς τὰ σταθμά, ἀλλὰ δὲν ἐνόει ἀπὸ ἐλεημοσύνην, ἤρχετο καὶ ἐζήτει νὰ τοῦ στάξῃ «μιὰ σταξιὰ λάδι στὸ γυαλί», αὐτὸ τὸ ὁποῖον θὰ ἦτο ἄξιον νὰ στάξῃ μίαν σταγόνα νεροῦ εἰς πολλῶν πλουσίων χείλη, εἰς τὸν ἄλλον κόσμον.</a:t>
            </a:r>
          </a:p>
          <a:p>
            <a:pPr marL="0" indent="457200" algn="just">
              <a:buNone/>
            </a:pPr>
            <a:r>
              <a:rPr lang="el-GR" sz="2500" dirty="0"/>
              <a:t>Καὶ ᾐτιολόγει τὴν αἴτησίν του λέγον:</a:t>
            </a:r>
          </a:p>
          <a:p>
            <a:pPr marL="0" indent="457200" algn="just">
              <a:buNone/>
            </a:pPr>
            <a:r>
              <a:rPr lang="el-GR" sz="2500" dirty="0"/>
              <a:t>― Δὲν ἔχουμε πατέρα στὸ σπίτι!</a:t>
            </a:r>
          </a:p>
          <a:p>
            <a:pPr marL="0" indent="457200" algn="r">
              <a:buNone/>
            </a:pPr>
            <a:r>
              <a:rPr lang="el-GR" sz="2500" dirty="0"/>
              <a:t>                                                                                                                           (1895)</a:t>
            </a:r>
          </a:p>
        </p:txBody>
      </p:sp>
    </p:spTree>
    <p:extLst>
      <p:ext uri="{BB962C8B-B14F-4D97-AF65-F5344CB8AC3E}">
        <p14:creationId xmlns:p14="http://schemas.microsoft.com/office/powerpoint/2010/main" val="1496755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Περίπατος στην παλιά Αθήνα (1850-1920) | ΑΡΧΑΙΩΝ ΤΟΠΟΣ">
            <a:extLst>
              <a:ext uri="{FF2B5EF4-FFF2-40B4-BE49-F238E27FC236}">
                <a16:creationId xmlns:a16="http://schemas.microsoft.com/office/drawing/2014/main" id="{D85CFBFB-CE05-4320-A0B9-AF201C77C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3265"/>
            <a:ext cx="6840629" cy="4542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1 - Τίτλος">
            <a:extLst>
              <a:ext uri="{FF2B5EF4-FFF2-40B4-BE49-F238E27FC236}">
                <a16:creationId xmlns:a16="http://schemas.microsoft.com/office/drawing/2014/main" id="{27F9877F-2F53-4CF2-A382-1D6E424CD471}"/>
              </a:ext>
            </a:extLst>
          </p:cNvPr>
          <p:cNvSpPr txBox="1">
            <a:spLocks/>
          </p:cNvSpPr>
          <p:nvPr/>
        </p:nvSpPr>
        <p:spPr>
          <a:xfrm>
            <a:off x="0" y="365448"/>
            <a:ext cx="684062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5400" b="1" dirty="0">
                <a:solidFill>
                  <a:schemeClr val="accent4">
                    <a:lumMod val="50000"/>
                  </a:schemeClr>
                </a:solidFill>
              </a:rPr>
              <a:t>Πατέρα στο σπίτι</a:t>
            </a:r>
          </a:p>
        </p:txBody>
      </p:sp>
      <p:pic>
        <p:nvPicPr>
          <p:cNvPr id="12" name="Picture 2">
            <a:extLst>
              <a:ext uri="{FF2B5EF4-FFF2-40B4-BE49-F238E27FC236}">
                <a16:creationId xmlns:a16="http://schemas.microsoft.com/office/drawing/2014/main" id="{64F59F3A-D900-48D3-9F32-E63D863F24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179479" y="620688"/>
            <a:ext cx="2640993" cy="44217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CE63-B0C3-4B07-AB4D-DE5DE7D54E38}"/>
              </a:ext>
            </a:extLst>
          </p:cNvPr>
          <p:cNvSpPr>
            <a:spLocks noGrp="1"/>
          </p:cNvSpPr>
          <p:nvPr>
            <p:ph type="title"/>
          </p:nvPr>
        </p:nvSpPr>
        <p:spPr>
          <a:xfrm>
            <a:off x="323528" y="0"/>
            <a:ext cx="8229600" cy="1143000"/>
          </a:xfrm>
        </p:spPr>
        <p:txBody>
          <a:bodyPr/>
          <a:lstStyle/>
          <a:p>
            <a:r>
              <a:rPr lang="el-GR" b="1" dirty="0">
                <a:solidFill>
                  <a:schemeClr val="accent4">
                    <a:lumMod val="50000"/>
                  </a:schemeClr>
                </a:solidFill>
                <a:effectLst>
                  <a:outerShdw blurRad="38100" dist="38100" dir="2700000" algn="tl">
                    <a:srgbClr val="000000">
                      <a:alpha val="43137"/>
                    </a:srgbClr>
                  </a:outerShdw>
                </a:effectLst>
              </a:rPr>
              <a:t>Γλωσσάρι</a:t>
            </a:r>
          </a:p>
        </p:txBody>
      </p:sp>
      <p:sp>
        <p:nvSpPr>
          <p:cNvPr id="3" name="Content Placeholder 2">
            <a:extLst>
              <a:ext uri="{FF2B5EF4-FFF2-40B4-BE49-F238E27FC236}">
                <a16:creationId xmlns:a16="http://schemas.microsoft.com/office/drawing/2014/main" id="{C08A32B1-6704-4886-AF29-50EDCFD51F5D}"/>
              </a:ext>
            </a:extLst>
          </p:cNvPr>
          <p:cNvSpPr>
            <a:spLocks noGrp="1"/>
          </p:cNvSpPr>
          <p:nvPr>
            <p:ph idx="1"/>
          </p:nvPr>
        </p:nvSpPr>
        <p:spPr>
          <a:xfrm>
            <a:off x="1984884" y="1052736"/>
            <a:ext cx="4906888" cy="6552728"/>
          </a:xfrm>
        </p:spPr>
        <p:txBody>
          <a:bodyPr>
            <a:normAutofit/>
          </a:bodyPr>
          <a:lstStyle/>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Ρακένδυτος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κουρελιάρης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Απέτεινον</a:t>
            </a:r>
            <a:r>
              <a:rPr lang="el-GR" sz="1800" dirty="0">
                <a:effectLst/>
                <a:latin typeface="Calibri" panose="020F0502020204030204" pitchFamily="34" charset="0"/>
                <a:ea typeface="Calibri" panose="020F0502020204030204" pitchFamily="34" charset="0"/>
                <a:cs typeface="Times New Roman" panose="02020603050405020304" pitchFamily="18" charset="0"/>
              </a:rPr>
              <a:t> : του αποτείνω, απευθύνω</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Αποπομπή</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διώξιμο</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Ενιαυτός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έτος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Εσχατιά</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τέλος, η παρυφή</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Λυκάζι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γλυκάδι, το ξίδι</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Προπομπός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συνοδός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Ξίκικα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λειψά</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Το δεινότερον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χειρότερο</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Ράκος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 κουρέλι</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Λιμοκοντόρος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χαρτονόμισμα μιας δραχμής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Περί ου ο λόγος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το οποίο έγινε λόγος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Πολυπράγμων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πολυάσχολος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Θεματοφύλαξ</a:t>
            </a:r>
            <a:r>
              <a:rPr lang="el-GR" sz="1800" dirty="0">
                <a:effectLst/>
                <a:latin typeface="Calibri" panose="020F0502020204030204" pitchFamily="34" charset="0"/>
                <a:ea typeface="Calibri" panose="020F0502020204030204" pitchFamily="34" charset="0"/>
                <a:cs typeface="Times New Roman" panose="02020603050405020304" pitchFamily="18" charset="0"/>
              </a:rPr>
              <a:t>: φρουρός</a:t>
            </a:r>
          </a:p>
          <a:p>
            <a:pPr marL="342900" lvl="0" indent="-342900" algn="just">
              <a:lnSpc>
                <a:spcPct val="115000"/>
              </a:lnSpc>
              <a:buFont typeface="+mj-lt"/>
              <a:buAutoNum type="arabicPeriod"/>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Αλλότριος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ξένος</a:t>
            </a:r>
          </a:p>
          <a:p>
            <a:endParaRPr lang="el-GR" dirty="0"/>
          </a:p>
        </p:txBody>
      </p:sp>
    </p:spTree>
    <p:extLst>
      <p:ext uri="{BB962C8B-B14F-4D97-AF65-F5344CB8AC3E}">
        <p14:creationId xmlns:p14="http://schemas.microsoft.com/office/powerpoint/2010/main" val="4214850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AA013EC-4652-4CFB-9716-90BDC8B02CE0}"/>
              </a:ext>
            </a:extLst>
          </p:cNvPr>
          <p:cNvSpPr txBox="1">
            <a:spLocks/>
          </p:cNvSpPr>
          <p:nvPr/>
        </p:nvSpPr>
        <p:spPr>
          <a:xfrm>
            <a:off x="1583668" y="737320"/>
            <a:ext cx="5976664" cy="6120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Φιλοπονία</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εργατικότητα</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Κραιπάλη</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μέθη</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Φιλεργός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εργατικός</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κουτσουβέλι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νήπιο</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Κατσιβέλι</a:t>
            </a:r>
            <a:r>
              <a:rPr lang="el-GR" sz="1800" dirty="0">
                <a:effectLst/>
                <a:latin typeface="Calibri" panose="020F0502020204030204" pitchFamily="34" charset="0"/>
                <a:ea typeface="Calibri" panose="020F0502020204030204" pitchFamily="34" charset="0"/>
                <a:cs typeface="Times New Roman" panose="02020603050405020304" pitchFamily="18" charset="0"/>
              </a:rPr>
              <a:t>: γυφτάκι (κάνει λογοπαίγνιο ταυτίζοντας τις λέξεις)</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Τσαγγλί</a:t>
            </a:r>
            <a:r>
              <a:rPr lang="el-GR" sz="1800" dirty="0">
                <a:effectLst/>
                <a:latin typeface="Calibri" panose="020F0502020204030204" pitchFamily="34" charset="0"/>
                <a:ea typeface="Calibri" panose="020F0502020204030204" pitchFamily="34" charset="0"/>
                <a:cs typeface="Times New Roman" panose="02020603050405020304" pitchFamily="18" charset="0"/>
              </a:rPr>
              <a:t>: γυάλινο δοχείο</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Ξενοκατιάζω</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κοιμάμαι σε ξένο σπίτι, ξενοκοιμάμαι (το κατιάζω λέγεται για τις όρνιθες)</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Πολιτεύω κάποιον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του συμπεριφέρομαι με διπλωματία</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Κήδομαι (+γενική): </a:t>
            </a:r>
            <a:r>
              <a:rPr lang="el-GR" sz="1800" dirty="0">
                <a:effectLst/>
                <a:latin typeface="Calibri" panose="020F0502020204030204" pitchFamily="34" charset="0"/>
                <a:ea typeface="Calibri" panose="020F0502020204030204" pitchFamily="34" charset="0"/>
                <a:cs typeface="Times New Roman" panose="02020603050405020304" pitchFamily="18" charset="0"/>
              </a:rPr>
              <a:t>φροντίζω για κάποιον ή κάτι</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Ανακληθέν</a:t>
            </a:r>
            <a:r>
              <a:rPr lang="el-GR" sz="1800" dirty="0">
                <a:effectLst/>
                <a:latin typeface="Calibri" panose="020F0502020204030204" pitchFamily="34" charset="0"/>
                <a:ea typeface="Calibri" panose="020F0502020204030204" pitchFamily="34" charset="0"/>
                <a:cs typeface="Times New Roman" panose="02020603050405020304" pitchFamily="18" charset="0"/>
              </a:rPr>
              <a:t>: μετοχή παθητικού αορίστου του ανακαλώ, καλώ πάλι</a:t>
            </a:r>
          </a:p>
          <a:p>
            <a:pPr marL="342900" lvl="0" indent="-342900" algn="just">
              <a:lnSpc>
                <a:spcPct val="115000"/>
              </a:lnSpc>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Εσαεί</a:t>
            </a:r>
            <a:r>
              <a:rPr lang="el-GR" sz="1800" dirty="0">
                <a:effectLst/>
                <a:latin typeface="Calibri" panose="020F0502020204030204" pitchFamily="34" charset="0"/>
                <a:ea typeface="Calibri" panose="020F0502020204030204" pitchFamily="34" charset="0"/>
                <a:cs typeface="Times New Roman" panose="02020603050405020304" pitchFamily="18" charset="0"/>
              </a:rPr>
              <a:t>: για πάντα</a:t>
            </a:r>
          </a:p>
          <a:p>
            <a:pPr marL="342900" lvl="0" indent="-342900" algn="just">
              <a:lnSpc>
                <a:spcPct val="115000"/>
              </a:lnSpc>
              <a:spcAft>
                <a:spcPts val="1000"/>
              </a:spcAft>
              <a:buFont typeface="+mj-lt"/>
              <a:buAutoNum type="arabicPeriod" startAt="16"/>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Τα σταθμά</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τα ζύγια, το ζύγισμα</a:t>
            </a:r>
          </a:p>
        </p:txBody>
      </p:sp>
    </p:spTree>
    <p:extLst>
      <p:ext uri="{BB962C8B-B14F-4D97-AF65-F5344CB8AC3E}">
        <p14:creationId xmlns:p14="http://schemas.microsoft.com/office/powerpoint/2010/main" val="3471459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6C28-1145-434D-88FC-0518C87AD8F2}"/>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1B588197-1C2B-43F2-9571-F663295ACEAC}"/>
              </a:ext>
            </a:extLst>
          </p:cNvPr>
          <p:cNvSpPr>
            <a:spLocks noGrp="1"/>
          </p:cNvSpPr>
          <p:nvPr>
            <p:ph idx="1"/>
          </p:nvPr>
        </p:nvSpPr>
        <p:spPr/>
        <p:txBody>
          <a:bodyPr/>
          <a:lstStyle/>
          <a:p>
            <a:endParaRPr lang="el-GR"/>
          </a:p>
        </p:txBody>
      </p:sp>
      <p:pic>
        <p:nvPicPr>
          <p:cNvPr id="4098" name="Picture 2" descr="Το παλιατζίδικο των αναμνήσεων: Περίπατος στην παλιά Αθήνα (1850-1920)">
            <a:extLst>
              <a:ext uri="{FF2B5EF4-FFF2-40B4-BE49-F238E27FC236}">
                <a16:creationId xmlns:a16="http://schemas.microsoft.com/office/drawing/2014/main" id="{72C365D7-8794-4DA1-8D21-85EAAC8D8CE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88639" y="-1"/>
            <a:ext cx="11307476" cy="684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1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6C28-1145-434D-88FC-0518C87AD8F2}"/>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1B588197-1C2B-43F2-9571-F663295ACEAC}"/>
              </a:ext>
            </a:extLst>
          </p:cNvPr>
          <p:cNvSpPr>
            <a:spLocks noGrp="1"/>
          </p:cNvSpPr>
          <p:nvPr>
            <p:ph idx="1"/>
          </p:nvPr>
        </p:nvSpPr>
        <p:spPr/>
        <p:txBody>
          <a:bodyPr/>
          <a:lstStyle/>
          <a:p>
            <a:endParaRPr lang="el-GR"/>
          </a:p>
        </p:txBody>
      </p:sp>
      <p:pic>
        <p:nvPicPr>
          <p:cNvPr id="5122" name="Picture 2" descr="Παλιές Φωτογραφίες Archives - AthensOpenMuseum.com">
            <a:extLst>
              <a:ext uri="{FF2B5EF4-FFF2-40B4-BE49-F238E27FC236}">
                <a16:creationId xmlns:a16="http://schemas.microsoft.com/office/drawing/2014/main" id="{D11D79AE-3E75-436A-8AC2-A766996A9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6" y="166687"/>
            <a:ext cx="9144000" cy="6524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6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963052"/>
            <a:ext cx="7056784" cy="908720"/>
          </a:xfrm>
        </p:spPr>
        <p:txBody>
          <a:bodyPr>
            <a:normAutofit/>
          </a:bodyPr>
          <a:lstStyle/>
          <a:p>
            <a:r>
              <a:rPr lang="el-GR" sz="3600" b="1" dirty="0">
                <a:solidFill>
                  <a:schemeClr val="accent4">
                    <a:lumMod val="50000"/>
                  </a:schemeClr>
                </a:solidFill>
                <a:effectLst>
                  <a:outerShdw blurRad="38100" dist="38100" dir="2700000" algn="tl">
                    <a:srgbClr val="000000">
                      <a:alpha val="43137"/>
                    </a:srgbClr>
                  </a:outerShdw>
                </a:effectLst>
              </a:rPr>
              <a:t>Πώς σας φάνηκε;</a:t>
            </a:r>
          </a:p>
        </p:txBody>
      </p:sp>
      <p:sp>
        <p:nvSpPr>
          <p:cNvPr id="10" name="9 - Ορθογώνιο"/>
          <p:cNvSpPr/>
          <p:nvPr/>
        </p:nvSpPr>
        <p:spPr>
          <a:xfrm>
            <a:off x="2339752" y="3062039"/>
            <a:ext cx="5040560" cy="646331"/>
          </a:xfrm>
          <a:prstGeom prst="rect">
            <a:avLst/>
          </a:prstGeom>
        </p:spPr>
        <p:txBody>
          <a:bodyPr wrap="square">
            <a:spAutoFit/>
          </a:bodyPr>
          <a:lstStyle/>
          <a:p>
            <a:pPr>
              <a:buNone/>
            </a:pPr>
            <a:r>
              <a:rPr lang="el-GR" sz="3600" dirty="0"/>
              <a:t>Τι σας έκανε </a:t>
            </a:r>
            <a:r>
              <a:rPr lang="el-GR" sz="3600" b="1" dirty="0">
                <a:solidFill>
                  <a:schemeClr val="accent4">
                    <a:lumMod val="50000"/>
                  </a:schemeClr>
                </a:solidFill>
                <a:effectLst>
                  <a:outerShdw blurRad="38100" dist="38100" dir="2700000" algn="tl">
                    <a:srgbClr val="000000">
                      <a:alpha val="43137"/>
                    </a:srgbClr>
                  </a:outerShdw>
                </a:effectLst>
              </a:rPr>
              <a:t>εντύπωση</a:t>
            </a:r>
            <a:r>
              <a:rPr lang="el-GR" sz="3600" dirty="0"/>
              <a:t>;</a:t>
            </a:r>
            <a:endParaRPr lang="en-US" sz="3600" dirty="0"/>
          </a:p>
        </p:txBody>
      </p:sp>
      <p:sp>
        <p:nvSpPr>
          <p:cNvPr id="11" name="10 - Ορθογώνιο"/>
          <p:cNvSpPr/>
          <p:nvPr/>
        </p:nvSpPr>
        <p:spPr>
          <a:xfrm>
            <a:off x="2359080" y="4797152"/>
            <a:ext cx="5976664" cy="1200329"/>
          </a:xfrm>
          <a:prstGeom prst="rect">
            <a:avLst/>
          </a:prstGeom>
        </p:spPr>
        <p:txBody>
          <a:bodyPr wrap="square">
            <a:spAutoFit/>
          </a:bodyPr>
          <a:lstStyle/>
          <a:p>
            <a:pPr>
              <a:buNone/>
            </a:pPr>
            <a:r>
              <a:rPr lang="el-GR" sz="3600" dirty="0"/>
              <a:t>Τι </a:t>
            </a:r>
            <a:r>
              <a:rPr lang="el-GR" sz="3600" b="1" dirty="0">
                <a:solidFill>
                  <a:schemeClr val="accent4">
                    <a:lumMod val="50000"/>
                  </a:schemeClr>
                </a:solidFill>
                <a:effectLst>
                  <a:outerShdw blurRad="38100" dist="38100" dir="2700000" algn="tl">
                    <a:srgbClr val="000000">
                      <a:alpha val="43137"/>
                    </a:srgbClr>
                  </a:outerShdw>
                </a:effectLst>
              </a:rPr>
              <a:t>στόχο</a:t>
            </a:r>
            <a:r>
              <a:rPr lang="el-GR" sz="3600" dirty="0"/>
              <a:t> έχει ο συγγραφέας; </a:t>
            </a:r>
          </a:p>
          <a:p>
            <a:pPr>
              <a:buNone/>
            </a:pPr>
            <a:r>
              <a:rPr lang="el-GR" sz="3600" dirty="0"/>
              <a:t>Καταφέρνει τον στόχο του;</a:t>
            </a:r>
            <a:endParaRPr lang="en-US" sz="3600" dirty="0"/>
          </a:p>
        </p:txBody>
      </p:sp>
      <p:sp>
        <p:nvSpPr>
          <p:cNvPr id="12" name="Arrow: Down 11">
            <a:extLst>
              <a:ext uri="{FF2B5EF4-FFF2-40B4-BE49-F238E27FC236}">
                <a16:creationId xmlns:a16="http://schemas.microsoft.com/office/drawing/2014/main" id="{A3EF7296-D738-435C-AA08-072A1185707D}"/>
              </a:ext>
            </a:extLst>
          </p:cNvPr>
          <p:cNvSpPr/>
          <p:nvPr/>
        </p:nvSpPr>
        <p:spPr>
          <a:xfrm rot="16200000">
            <a:off x="702654" y="643165"/>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6" name="Arrow: Down 15">
            <a:extLst>
              <a:ext uri="{FF2B5EF4-FFF2-40B4-BE49-F238E27FC236}">
                <a16:creationId xmlns:a16="http://schemas.microsoft.com/office/drawing/2014/main" id="{BAFB8A7D-EFCE-4B06-BD4E-77EDC9D826C8}"/>
              </a:ext>
            </a:extLst>
          </p:cNvPr>
          <p:cNvSpPr/>
          <p:nvPr/>
        </p:nvSpPr>
        <p:spPr>
          <a:xfrm rot="16200000">
            <a:off x="702653" y="2477201"/>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Arrow: Down 16">
            <a:extLst>
              <a:ext uri="{FF2B5EF4-FFF2-40B4-BE49-F238E27FC236}">
                <a16:creationId xmlns:a16="http://schemas.microsoft.com/office/drawing/2014/main" id="{BA58E3F8-AAEB-4BAC-A8EE-CBD0FC4CDF90}"/>
              </a:ext>
            </a:extLst>
          </p:cNvPr>
          <p:cNvSpPr/>
          <p:nvPr/>
        </p:nvSpPr>
        <p:spPr>
          <a:xfrm rot="16200000">
            <a:off x="735589" y="4404773"/>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18" name="Picture 2">
            <a:extLst>
              <a:ext uri="{FF2B5EF4-FFF2-40B4-BE49-F238E27FC236}">
                <a16:creationId xmlns:a16="http://schemas.microsoft.com/office/drawing/2014/main" id="{8CA6CBA1-7B0A-406C-A943-F0583947ED1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940152" y="317700"/>
            <a:ext cx="3087785" cy="21310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6"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290">
                                          <p:stCondLst>
                                            <p:cond delay="0"/>
                                          </p:stCondLst>
                                        </p:cTn>
                                        <p:tgtEl>
                                          <p:spTgt spid="10"/>
                                        </p:tgtEl>
                                      </p:cBhvr>
                                    </p:animEffect>
                                    <p:anim calcmode="lin" valueType="num">
                                      <p:cBhvr>
                                        <p:cTn id="1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8" dur="13">
                                          <p:stCondLst>
                                            <p:cond delay="325"/>
                                          </p:stCondLst>
                                        </p:cTn>
                                        <p:tgtEl>
                                          <p:spTgt spid="10"/>
                                        </p:tgtEl>
                                      </p:cBhvr>
                                      <p:to x="100000" y="60000"/>
                                    </p:animScale>
                                    <p:animScale>
                                      <p:cBhvr>
                                        <p:cTn id="19" dur="83" decel="50000">
                                          <p:stCondLst>
                                            <p:cond delay="338"/>
                                          </p:stCondLst>
                                        </p:cTn>
                                        <p:tgtEl>
                                          <p:spTgt spid="10"/>
                                        </p:tgtEl>
                                      </p:cBhvr>
                                      <p:to x="100000" y="100000"/>
                                    </p:animScale>
                                    <p:animScale>
                                      <p:cBhvr>
                                        <p:cTn id="20" dur="13">
                                          <p:stCondLst>
                                            <p:cond delay="656"/>
                                          </p:stCondLst>
                                        </p:cTn>
                                        <p:tgtEl>
                                          <p:spTgt spid="10"/>
                                        </p:tgtEl>
                                      </p:cBhvr>
                                      <p:to x="100000" y="80000"/>
                                    </p:animScale>
                                    <p:animScale>
                                      <p:cBhvr>
                                        <p:cTn id="21" dur="83" decel="50000">
                                          <p:stCondLst>
                                            <p:cond delay="669"/>
                                          </p:stCondLst>
                                        </p:cTn>
                                        <p:tgtEl>
                                          <p:spTgt spid="10"/>
                                        </p:tgtEl>
                                      </p:cBhvr>
                                      <p:to x="100000" y="100000"/>
                                    </p:animScale>
                                    <p:animScale>
                                      <p:cBhvr>
                                        <p:cTn id="22" dur="13">
                                          <p:stCondLst>
                                            <p:cond delay="821"/>
                                          </p:stCondLst>
                                        </p:cTn>
                                        <p:tgtEl>
                                          <p:spTgt spid="10"/>
                                        </p:tgtEl>
                                      </p:cBhvr>
                                      <p:to x="100000" y="90000"/>
                                    </p:animScale>
                                    <p:animScale>
                                      <p:cBhvr>
                                        <p:cTn id="23" dur="83" decel="50000">
                                          <p:stCondLst>
                                            <p:cond delay="834"/>
                                          </p:stCondLst>
                                        </p:cTn>
                                        <p:tgtEl>
                                          <p:spTgt spid="10"/>
                                        </p:tgtEl>
                                      </p:cBhvr>
                                      <p:to x="100000" y="100000"/>
                                    </p:animScale>
                                    <p:animScale>
                                      <p:cBhvr>
                                        <p:cTn id="24" dur="13">
                                          <p:stCondLst>
                                            <p:cond delay="904"/>
                                          </p:stCondLst>
                                        </p:cTn>
                                        <p:tgtEl>
                                          <p:spTgt spid="10"/>
                                        </p:tgtEl>
                                      </p:cBhvr>
                                      <p:to x="100000" y="95000"/>
                                    </p:animScale>
                                    <p:animScale>
                                      <p:cBhvr>
                                        <p:cTn id="25" dur="83" decel="50000">
                                          <p:stCondLst>
                                            <p:cond delay="917"/>
                                          </p:stCondLst>
                                        </p:cTn>
                                        <p:tgtEl>
                                          <p:spTgt spid="1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290">
                                          <p:stCondLst>
                                            <p:cond delay="0"/>
                                          </p:stCondLst>
                                        </p:cTn>
                                        <p:tgtEl>
                                          <p:spTgt spid="11"/>
                                        </p:tgtEl>
                                      </p:cBhvr>
                                    </p:animEffect>
                                    <p:anim calcmode="lin" valueType="num">
                                      <p:cBhvr>
                                        <p:cTn id="29"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34" dur="13">
                                          <p:stCondLst>
                                            <p:cond delay="325"/>
                                          </p:stCondLst>
                                        </p:cTn>
                                        <p:tgtEl>
                                          <p:spTgt spid="11"/>
                                        </p:tgtEl>
                                      </p:cBhvr>
                                      <p:to x="100000" y="60000"/>
                                    </p:animScale>
                                    <p:animScale>
                                      <p:cBhvr>
                                        <p:cTn id="35" dur="83" decel="50000">
                                          <p:stCondLst>
                                            <p:cond delay="338"/>
                                          </p:stCondLst>
                                        </p:cTn>
                                        <p:tgtEl>
                                          <p:spTgt spid="11"/>
                                        </p:tgtEl>
                                      </p:cBhvr>
                                      <p:to x="100000" y="100000"/>
                                    </p:animScale>
                                    <p:animScale>
                                      <p:cBhvr>
                                        <p:cTn id="36" dur="13">
                                          <p:stCondLst>
                                            <p:cond delay="656"/>
                                          </p:stCondLst>
                                        </p:cTn>
                                        <p:tgtEl>
                                          <p:spTgt spid="11"/>
                                        </p:tgtEl>
                                      </p:cBhvr>
                                      <p:to x="100000" y="80000"/>
                                    </p:animScale>
                                    <p:animScale>
                                      <p:cBhvr>
                                        <p:cTn id="37" dur="83" decel="50000">
                                          <p:stCondLst>
                                            <p:cond delay="669"/>
                                          </p:stCondLst>
                                        </p:cTn>
                                        <p:tgtEl>
                                          <p:spTgt spid="11"/>
                                        </p:tgtEl>
                                      </p:cBhvr>
                                      <p:to x="100000" y="100000"/>
                                    </p:animScale>
                                    <p:animScale>
                                      <p:cBhvr>
                                        <p:cTn id="38" dur="13">
                                          <p:stCondLst>
                                            <p:cond delay="821"/>
                                          </p:stCondLst>
                                        </p:cTn>
                                        <p:tgtEl>
                                          <p:spTgt spid="11"/>
                                        </p:tgtEl>
                                      </p:cBhvr>
                                      <p:to x="100000" y="90000"/>
                                    </p:animScale>
                                    <p:animScale>
                                      <p:cBhvr>
                                        <p:cTn id="39" dur="83" decel="50000">
                                          <p:stCondLst>
                                            <p:cond delay="834"/>
                                          </p:stCondLst>
                                        </p:cTn>
                                        <p:tgtEl>
                                          <p:spTgt spid="11"/>
                                        </p:tgtEl>
                                      </p:cBhvr>
                                      <p:to x="100000" y="100000"/>
                                    </p:animScale>
                                    <p:animScale>
                                      <p:cBhvr>
                                        <p:cTn id="40" dur="13">
                                          <p:stCondLst>
                                            <p:cond delay="904"/>
                                          </p:stCondLst>
                                        </p:cTn>
                                        <p:tgtEl>
                                          <p:spTgt spid="11"/>
                                        </p:tgtEl>
                                      </p:cBhvr>
                                      <p:to x="100000" y="95000"/>
                                    </p:animScale>
                                    <p:animScale>
                                      <p:cBhvr>
                                        <p:cTn id="41" dur="83" decel="50000">
                                          <p:stCondLst>
                                            <p:cond delay="917"/>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07296" y="476672"/>
            <a:ext cx="6336704" cy="1944216"/>
          </a:xfrm>
        </p:spPr>
        <p:txBody>
          <a:bodyPr>
            <a:normAutofit/>
          </a:bodyPr>
          <a:lstStyle/>
          <a:p>
            <a:r>
              <a:rPr lang="el-GR" sz="3200" b="1" dirty="0">
                <a:solidFill>
                  <a:schemeClr val="accent4">
                    <a:lumMod val="50000"/>
                  </a:schemeClr>
                </a:solidFill>
                <a:effectLst>
                  <a:outerShdw blurRad="38100" dist="38100" dir="2700000" algn="tl">
                    <a:srgbClr val="000000">
                      <a:alpha val="43137"/>
                    </a:srgbClr>
                  </a:outerShdw>
                </a:effectLst>
              </a:rPr>
              <a:t>Αθηναϊκή</a:t>
            </a:r>
            <a:r>
              <a:rPr lang="el-GR" sz="3200" b="1" dirty="0"/>
              <a:t> </a:t>
            </a:r>
            <a:br>
              <a:rPr lang="el-GR" sz="2800" b="1" dirty="0"/>
            </a:br>
            <a:r>
              <a:rPr lang="el-GR" sz="2800" b="1" dirty="0"/>
              <a:t>φτωχογειτονιά</a:t>
            </a:r>
          </a:p>
        </p:txBody>
      </p:sp>
      <p:sp>
        <p:nvSpPr>
          <p:cNvPr id="4" name="3 - Ελλειψοειδής επεξήγηση"/>
          <p:cNvSpPr/>
          <p:nvPr/>
        </p:nvSpPr>
        <p:spPr>
          <a:xfrm>
            <a:off x="395536" y="271188"/>
            <a:ext cx="2664296" cy="2725764"/>
          </a:xfrm>
          <a:prstGeom prst="wedgeEllipseCallout">
            <a:avLst>
              <a:gd name="adj1" fmla="val 95774"/>
              <a:gd name="adj2" fmla="val -70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effectLst>
                  <a:outerShdw blurRad="38100" dist="38100" dir="2700000" algn="tl">
                    <a:srgbClr val="000000">
                      <a:alpha val="43137"/>
                    </a:srgbClr>
                  </a:outerShdw>
                </a:effectLst>
              </a:rPr>
              <a:t>Ποιο είναι το σκηνικό;</a:t>
            </a:r>
          </a:p>
        </p:txBody>
      </p:sp>
      <p:sp>
        <p:nvSpPr>
          <p:cNvPr id="8" name="3 - Ελλειψοειδής επεξήγηση">
            <a:extLst>
              <a:ext uri="{FF2B5EF4-FFF2-40B4-BE49-F238E27FC236}">
                <a16:creationId xmlns:a16="http://schemas.microsoft.com/office/drawing/2014/main" id="{3C1CE9B8-815C-4055-BCA8-89C5B271B33B}"/>
              </a:ext>
            </a:extLst>
          </p:cNvPr>
          <p:cNvSpPr/>
          <p:nvPr/>
        </p:nvSpPr>
        <p:spPr>
          <a:xfrm>
            <a:off x="899592" y="3964752"/>
            <a:ext cx="1800200" cy="1656184"/>
          </a:xfrm>
          <a:prstGeom prst="wedgeEllipseCallout">
            <a:avLst>
              <a:gd name="adj1" fmla="val 95774"/>
              <a:gd name="adj2" fmla="val -70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effectLst>
                  <a:outerShdw blurRad="38100" dist="38100" dir="2700000" algn="tl">
                    <a:srgbClr val="000000">
                      <a:alpha val="43137"/>
                    </a:srgbClr>
                  </a:outerShdw>
                </a:effectLst>
              </a:rPr>
              <a:t>Πότε;</a:t>
            </a:r>
            <a:endParaRPr lang="el-GR" sz="2400" b="1" dirty="0">
              <a:solidFill>
                <a:srgbClr val="C00000"/>
              </a:solidFill>
            </a:endParaRPr>
          </a:p>
        </p:txBody>
      </p:sp>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3021466" y="3405480"/>
            <a:ext cx="6336704"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a:solidFill>
                  <a:schemeClr val="accent4">
                    <a:lumMod val="50000"/>
                  </a:schemeClr>
                </a:solidFill>
                <a:effectLst>
                  <a:outerShdw blurRad="38100" dist="38100" dir="2700000" algn="tl">
                    <a:srgbClr val="000000">
                      <a:alpha val="43137"/>
                    </a:srgbClr>
                  </a:outerShdw>
                </a:effectLst>
              </a:rPr>
              <a:t>19</a:t>
            </a:r>
            <a:r>
              <a:rPr lang="el-GR" sz="3600" b="1" baseline="30000" dirty="0">
                <a:solidFill>
                  <a:schemeClr val="accent4">
                    <a:lumMod val="50000"/>
                  </a:schemeClr>
                </a:solidFill>
                <a:effectLst>
                  <a:outerShdw blurRad="38100" dist="38100" dir="2700000" algn="tl">
                    <a:srgbClr val="000000">
                      <a:alpha val="43137"/>
                    </a:srgbClr>
                  </a:outerShdw>
                </a:effectLst>
              </a:rPr>
              <a:t>ος</a:t>
            </a:r>
            <a:r>
              <a:rPr lang="el-GR" sz="3600" b="1" dirty="0">
                <a:solidFill>
                  <a:schemeClr val="accent4">
                    <a:lumMod val="50000"/>
                  </a:schemeClr>
                </a:solidFill>
                <a:effectLst>
                  <a:outerShdw blurRad="38100" dist="38100" dir="2700000" algn="tl">
                    <a:srgbClr val="000000">
                      <a:alpha val="43137"/>
                    </a:srgbClr>
                  </a:outerShdw>
                </a:effectLst>
              </a:rPr>
              <a:t> αι. </a:t>
            </a:r>
          </a:p>
          <a:p>
            <a:r>
              <a:rPr lang="el-GR" sz="2800" b="1" dirty="0"/>
              <a:t>Ενδείξεις:</a:t>
            </a:r>
          </a:p>
          <a:p>
            <a:r>
              <a:rPr lang="el-GR" sz="2800" b="1" dirty="0"/>
              <a:t>Νόμισμα (δραχμή, πεντάρες)</a:t>
            </a:r>
          </a:p>
          <a:p>
            <a:r>
              <a:rPr lang="el-GR" sz="2800" b="1" dirty="0"/>
              <a:t>Λάμπα πετρελαίου</a:t>
            </a:r>
          </a:p>
          <a:p>
            <a:r>
              <a:rPr lang="el-GR" sz="2800" b="1" dirty="0"/>
              <a:t>Τρόφιμα με τη ζυγαριά (όχι σε συσκευασίες 2 + 1 δώρο)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E232F1-CBDA-483F-9F7C-E5FFF2B042C9}"/>
              </a:ext>
            </a:extLst>
          </p:cNvPr>
          <p:cNvSpPr/>
          <p:nvPr/>
        </p:nvSpPr>
        <p:spPr>
          <a:xfrm>
            <a:off x="251520" y="2192760"/>
            <a:ext cx="2664296"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Αφηγητής</a:t>
            </a:r>
          </a:p>
        </p:txBody>
      </p:sp>
      <p:sp>
        <p:nvSpPr>
          <p:cNvPr id="7" name="Rectangle 6">
            <a:extLst>
              <a:ext uri="{FF2B5EF4-FFF2-40B4-BE49-F238E27FC236}">
                <a16:creationId xmlns:a16="http://schemas.microsoft.com/office/drawing/2014/main" id="{42EF3384-7AB1-4997-A87D-D90A8D7D614C}"/>
              </a:ext>
            </a:extLst>
          </p:cNvPr>
          <p:cNvSpPr/>
          <p:nvPr/>
        </p:nvSpPr>
        <p:spPr>
          <a:xfrm>
            <a:off x="291889" y="3645024"/>
            <a:ext cx="2664296"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Το παιδί</a:t>
            </a:r>
          </a:p>
        </p:txBody>
      </p:sp>
      <p:sp>
        <p:nvSpPr>
          <p:cNvPr id="5" name="3 - Ελλειψοειδής επεξήγηση">
            <a:extLst>
              <a:ext uri="{FF2B5EF4-FFF2-40B4-BE49-F238E27FC236}">
                <a16:creationId xmlns:a16="http://schemas.microsoft.com/office/drawing/2014/main" id="{44849FBD-004A-4E19-8D63-E4856DEB0EA4}"/>
              </a:ext>
            </a:extLst>
          </p:cNvPr>
          <p:cNvSpPr/>
          <p:nvPr/>
        </p:nvSpPr>
        <p:spPr>
          <a:xfrm>
            <a:off x="1151620" y="444864"/>
            <a:ext cx="6840760" cy="1303744"/>
          </a:xfrm>
          <a:prstGeom prst="wedgeEllipseCallout">
            <a:avLst>
              <a:gd name="adj1" fmla="val 47964"/>
              <a:gd name="adj2" fmla="val 75333"/>
            </a:avLst>
          </a:prstGeom>
          <a:solidFill>
            <a:schemeClr val="bg1"/>
          </a:solidFill>
          <a:ln w="12700">
            <a:solidFill>
              <a:schemeClr val="tx1"/>
            </a:solidFill>
          </a:ln>
          <a:effectLst>
            <a:outerShdw blurRad="279400" dist="38100" dir="7080000" sx="106000" sy="106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effectLst>
                  <a:outerShdw blurRad="38100" dist="38100" dir="2700000" algn="tl">
                    <a:srgbClr val="000000">
                      <a:alpha val="43137"/>
                    </a:srgbClr>
                  </a:outerShdw>
                </a:effectLst>
              </a:rPr>
              <a:t>Ποια είναι τα πρόσωπα;</a:t>
            </a:r>
          </a:p>
        </p:txBody>
      </p:sp>
      <p:sp>
        <p:nvSpPr>
          <p:cNvPr id="12" name="Rectangle 11">
            <a:extLst>
              <a:ext uri="{FF2B5EF4-FFF2-40B4-BE49-F238E27FC236}">
                <a16:creationId xmlns:a16="http://schemas.microsoft.com/office/drawing/2014/main" id="{CDF432D6-CF9F-4F73-8AF1-C03FA16D5A2E}"/>
              </a:ext>
            </a:extLst>
          </p:cNvPr>
          <p:cNvSpPr/>
          <p:nvPr/>
        </p:nvSpPr>
        <p:spPr>
          <a:xfrm>
            <a:off x="3338520" y="2296138"/>
            <a:ext cx="2414024"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Ο πατέρας</a:t>
            </a:r>
          </a:p>
        </p:txBody>
      </p:sp>
      <p:sp>
        <p:nvSpPr>
          <p:cNvPr id="13" name="Rectangle 12">
            <a:extLst>
              <a:ext uri="{FF2B5EF4-FFF2-40B4-BE49-F238E27FC236}">
                <a16:creationId xmlns:a16="http://schemas.microsoft.com/office/drawing/2014/main" id="{27673408-103B-49BC-B0AF-BE1D27844815}"/>
              </a:ext>
            </a:extLst>
          </p:cNvPr>
          <p:cNvSpPr/>
          <p:nvPr/>
        </p:nvSpPr>
        <p:spPr>
          <a:xfrm>
            <a:off x="3304272" y="3645024"/>
            <a:ext cx="2376264"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Η μητέρα</a:t>
            </a:r>
          </a:p>
        </p:txBody>
      </p:sp>
      <p:sp>
        <p:nvSpPr>
          <p:cNvPr id="14" name="Rectangle 13">
            <a:extLst>
              <a:ext uri="{FF2B5EF4-FFF2-40B4-BE49-F238E27FC236}">
                <a16:creationId xmlns:a16="http://schemas.microsoft.com/office/drawing/2014/main" id="{7806E91B-541E-4499-9EC1-31E83A9FE0A5}"/>
              </a:ext>
            </a:extLst>
          </p:cNvPr>
          <p:cNvSpPr/>
          <p:nvPr/>
        </p:nvSpPr>
        <p:spPr>
          <a:xfrm>
            <a:off x="291889" y="5166528"/>
            <a:ext cx="2664296" cy="1246608"/>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Ο νεαρός παντοπώλης</a:t>
            </a:r>
          </a:p>
        </p:txBody>
      </p:sp>
      <p:sp>
        <p:nvSpPr>
          <p:cNvPr id="15" name="Rectangle 14">
            <a:extLst>
              <a:ext uri="{FF2B5EF4-FFF2-40B4-BE49-F238E27FC236}">
                <a16:creationId xmlns:a16="http://schemas.microsoft.com/office/drawing/2014/main" id="{38DD8193-1990-445A-8044-344AEC85B87F}"/>
              </a:ext>
            </a:extLst>
          </p:cNvPr>
          <p:cNvSpPr/>
          <p:nvPr/>
        </p:nvSpPr>
        <p:spPr>
          <a:xfrm>
            <a:off x="3275856" y="5166528"/>
            <a:ext cx="2476688" cy="1246608"/>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Ο κουμπάρος</a:t>
            </a:r>
          </a:p>
        </p:txBody>
      </p:sp>
      <p:sp>
        <p:nvSpPr>
          <p:cNvPr id="16" name="Rectangle 15">
            <a:extLst>
              <a:ext uri="{FF2B5EF4-FFF2-40B4-BE49-F238E27FC236}">
                <a16:creationId xmlns:a16="http://schemas.microsoft.com/office/drawing/2014/main" id="{2BDB3A1D-45A4-43B8-A5AC-BF45713E94FE}"/>
              </a:ext>
            </a:extLst>
          </p:cNvPr>
          <p:cNvSpPr/>
          <p:nvPr/>
        </p:nvSpPr>
        <p:spPr>
          <a:xfrm>
            <a:off x="6235077" y="2985128"/>
            <a:ext cx="2342016"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Ο γείτονας</a:t>
            </a:r>
          </a:p>
        </p:txBody>
      </p:sp>
      <p:sp>
        <p:nvSpPr>
          <p:cNvPr id="17" name="Rectangle 16">
            <a:extLst>
              <a:ext uri="{FF2B5EF4-FFF2-40B4-BE49-F238E27FC236}">
                <a16:creationId xmlns:a16="http://schemas.microsoft.com/office/drawing/2014/main" id="{6C5E6251-8A1E-4F4B-B5CC-BE47A0B1D6B0}"/>
              </a:ext>
            </a:extLst>
          </p:cNvPr>
          <p:cNvSpPr/>
          <p:nvPr/>
        </p:nvSpPr>
        <p:spPr>
          <a:xfrm>
            <a:off x="6170577" y="4437112"/>
            <a:ext cx="2664296" cy="1008112"/>
          </a:xfrm>
          <a:prstGeom prst="rect">
            <a:avLst/>
          </a:prstGeom>
          <a:solidFill>
            <a:schemeClr val="bg1"/>
          </a:solidFill>
          <a:effectLst>
            <a:outerShdw blurRad="190500" dist="38100" dir="60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rPr>
              <a:t>Κοινωνικός περίγυρος</a:t>
            </a:r>
          </a:p>
        </p:txBody>
      </p:sp>
    </p:spTree>
    <p:extLst>
      <p:ext uri="{BB962C8B-B14F-4D97-AF65-F5344CB8AC3E}">
        <p14:creationId xmlns:p14="http://schemas.microsoft.com/office/powerpoint/2010/main" val="28010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3" grpId="0" animBg="1"/>
      <p:bldP spid="14"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139952" y="836712"/>
            <a:ext cx="4932040" cy="1944216"/>
          </a:xfrm>
        </p:spPr>
        <p:txBody>
          <a:bodyPr>
            <a:normAutofit/>
          </a:bodyPr>
          <a:lstStyle/>
          <a:p>
            <a:r>
              <a:rPr lang="el-GR" sz="4000" b="1" dirty="0">
                <a:solidFill>
                  <a:schemeClr val="accent4">
                    <a:lumMod val="50000"/>
                  </a:schemeClr>
                </a:solidFill>
                <a:effectLst>
                  <a:outerShdw blurRad="38100" dist="38100" dir="2700000" algn="tl">
                    <a:srgbClr val="000000">
                      <a:alpha val="43137"/>
                    </a:srgbClr>
                  </a:outerShdw>
                </a:effectLst>
              </a:rPr>
              <a:t>Ομοδιηγητικός</a:t>
            </a:r>
            <a:r>
              <a:rPr lang="el-GR" sz="3200" b="1" dirty="0"/>
              <a:t> </a:t>
            </a:r>
            <a:br>
              <a:rPr lang="el-GR" sz="2800" b="1" dirty="0"/>
            </a:br>
            <a:endParaRPr lang="el-GR" sz="2800" b="1" dirty="0"/>
          </a:p>
        </p:txBody>
      </p:sp>
      <p:sp>
        <p:nvSpPr>
          <p:cNvPr id="4" name="3 - Ελλειψοειδής επεξήγηση"/>
          <p:cNvSpPr/>
          <p:nvPr/>
        </p:nvSpPr>
        <p:spPr>
          <a:xfrm>
            <a:off x="215516" y="332656"/>
            <a:ext cx="3024336" cy="2520280"/>
          </a:xfrm>
          <a:prstGeom prst="wedgeEllipseCallout">
            <a:avLst>
              <a:gd name="adj1" fmla="val 95774"/>
              <a:gd name="adj2" fmla="val -70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effectLst>
                  <a:outerShdw blurRad="38100" dist="38100" dir="2700000" algn="tl">
                    <a:srgbClr val="000000">
                      <a:alpha val="43137"/>
                    </a:srgbClr>
                  </a:outerShdw>
                </a:effectLst>
              </a:rPr>
              <a:t>Αφηγητής</a:t>
            </a:r>
          </a:p>
        </p:txBody>
      </p:sp>
      <p:sp>
        <p:nvSpPr>
          <p:cNvPr id="8" name="3 - Ελλειψοειδής επεξήγηση">
            <a:extLst>
              <a:ext uri="{FF2B5EF4-FFF2-40B4-BE49-F238E27FC236}">
                <a16:creationId xmlns:a16="http://schemas.microsoft.com/office/drawing/2014/main" id="{3C1CE9B8-815C-4055-BCA8-89C5B271B33B}"/>
              </a:ext>
            </a:extLst>
          </p:cNvPr>
          <p:cNvSpPr/>
          <p:nvPr/>
        </p:nvSpPr>
        <p:spPr>
          <a:xfrm>
            <a:off x="215516" y="3405480"/>
            <a:ext cx="2700300" cy="2399784"/>
          </a:xfrm>
          <a:prstGeom prst="wedgeEllipseCallout">
            <a:avLst>
              <a:gd name="adj1" fmla="val 106627"/>
              <a:gd name="adj2" fmla="val 48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accent4">
                    <a:lumMod val="50000"/>
                  </a:schemeClr>
                </a:solidFill>
                <a:effectLst>
                  <a:outerShdw blurRad="38100" dist="38100" dir="2700000" algn="tl">
                    <a:srgbClr val="000000">
                      <a:alpha val="43137"/>
                    </a:srgbClr>
                  </a:outerShdw>
                </a:effectLst>
              </a:rPr>
              <a:t>Εστίαση;</a:t>
            </a:r>
            <a:endParaRPr lang="el-GR" sz="2400" b="1" dirty="0">
              <a:solidFill>
                <a:srgbClr val="C00000"/>
              </a:solidFill>
            </a:endParaRPr>
          </a:p>
        </p:txBody>
      </p:sp>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4211960" y="3430880"/>
            <a:ext cx="4932040"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000" b="1" dirty="0">
                <a:solidFill>
                  <a:schemeClr val="accent4">
                    <a:lumMod val="50000"/>
                  </a:schemeClr>
                </a:solidFill>
                <a:effectLst>
                  <a:outerShdw blurRad="38100" dist="38100" dir="2700000" algn="tl">
                    <a:srgbClr val="000000">
                      <a:alpha val="43137"/>
                    </a:srgbClr>
                  </a:outerShdw>
                </a:effectLst>
              </a:rPr>
              <a:t>Εσωτερική</a:t>
            </a:r>
          </a:p>
          <a:p>
            <a:r>
              <a:rPr lang="el-GR" sz="2800" b="1" i="1" dirty="0">
                <a:solidFill>
                  <a:schemeClr val="accent4">
                    <a:lumMod val="50000"/>
                  </a:schemeClr>
                </a:solidFill>
                <a:effectLst>
                  <a:outerShdw blurRad="38100" dist="38100" dir="2700000" algn="tl">
                    <a:srgbClr val="000000">
                      <a:alpha val="43137"/>
                    </a:srgbClr>
                  </a:outerShdw>
                </a:effectLst>
              </a:rPr>
              <a:t>(ο αφηγητής γνωρίζει </a:t>
            </a:r>
          </a:p>
          <a:p>
            <a:r>
              <a:rPr lang="el-GR" sz="2800" b="1" i="1" dirty="0">
                <a:solidFill>
                  <a:schemeClr val="accent4">
                    <a:lumMod val="50000"/>
                  </a:schemeClr>
                </a:solidFill>
                <a:effectLst>
                  <a:outerShdw blurRad="38100" dist="38100" dir="2700000" algn="tl">
                    <a:srgbClr val="000000">
                      <a:alpha val="43137"/>
                    </a:srgbClr>
                  </a:outerShdw>
                </a:effectLst>
              </a:rPr>
              <a:t>μόνο όσα πέφτουν στην αντίληψή του)</a:t>
            </a:r>
            <a:endParaRPr lang="el-GR" sz="2800" b="1" i="1" dirty="0"/>
          </a:p>
        </p:txBody>
      </p:sp>
    </p:spTree>
    <p:extLst>
      <p:ext uri="{BB962C8B-B14F-4D97-AF65-F5344CB8AC3E}">
        <p14:creationId xmlns:p14="http://schemas.microsoft.com/office/powerpoint/2010/main" val="31252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5167" y="4211327"/>
            <a:ext cx="3491880" cy="1944216"/>
          </a:xfrm>
        </p:spPr>
        <p:txBody>
          <a:bodyPr>
            <a:normAutofit/>
          </a:bodyPr>
          <a:lstStyle/>
          <a:p>
            <a:r>
              <a:rPr lang="el-GR" sz="4800" b="1" dirty="0">
                <a:solidFill>
                  <a:schemeClr val="accent6">
                    <a:lumMod val="75000"/>
                  </a:schemeClr>
                </a:solidFill>
                <a:effectLst>
                  <a:outerShdw blurRad="38100" dist="38100" dir="2700000" algn="tl">
                    <a:srgbClr val="000000">
                      <a:alpha val="43137"/>
                    </a:srgbClr>
                  </a:outerShdw>
                </a:effectLst>
              </a:rPr>
              <a:t>Εξω</a:t>
            </a:r>
            <a:r>
              <a:rPr lang="el-GR" sz="4000" b="1" dirty="0">
                <a:solidFill>
                  <a:schemeClr val="accent4">
                    <a:lumMod val="50000"/>
                  </a:schemeClr>
                </a:solidFill>
                <a:effectLst>
                  <a:outerShdw blurRad="38100" dist="38100" dir="2700000" algn="tl">
                    <a:srgbClr val="000000">
                      <a:alpha val="43137"/>
                    </a:srgbClr>
                  </a:outerShdw>
                </a:effectLst>
              </a:rPr>
              <a:t>διηγητικός </a:t>
            </a:r>
            <a:r>
              <a:rPr lang="el-GR" sz="3200" b="1" dirty="0"/>
              <a:t> </a:t>
            </a:r>
            <a:br>
              <a:rPr lang="el-GR" sz="2800" b="1" dirty="0"/>
            </a:br>
            <a:r>
              <a:rPr lang="el-GR" sz="2800" b="1" i="1" dirty="0">
                <a:solidFill>
                  <a:schemeClr val="accent4">
                    <a:lumMod val="50000"/>
                  </a:schemeClr>
                </a:solidFill>
                <a:effectLst>
                  <a:outerShdw blurRad="38100" dist="38100" dir="2700000" algn="tl">
                    <a:srgbClr val="000000">
                      <a:alpha val="43137"/>
                    </a:srgbClr>
                  </a:outerShdw>
                </a:effectLst>
              </a:rPr>
              <a:t>(ο κύριος λόγος </a:t>
            </a:r>
            <a:br>
              <a:rPr lang="el-GR" sz="2800" b="1" i="1" dirty="0">
                <a:solidFill>
                  <a:schemeClr val="accent4">
                    <a:lumMod val="50000"/>
                  </a:schemeClr>
                </a:solidFill>
                <a:effectLst>
                  <a:outerShdw blurRad="38100" dist="38100" dir="2700000" algn="tl">
                    <a:srgbClr val="000000">
                      <a:alpha val="43137"/>
                    </a:srgbClr>
                  </a:outerShdw>
                </a:effectLst>
              </a:rPr>
            </a:br>
            <a:r>
              <a:rPr lang="el-GR" sz="2800" b="1" i="1" dirty="0">
                <a:solidFill>
                  <a:schemeClr val="accent4">
                    <a:lumMod val="50000"/>
                  </a:schemeClr>
                </a:solidFill>
                <a:effectLst>
                  <a:outerShdw blurRad="38100" dist="38100" dir="2700000" algn="tl">
                    <a:srgbClr val="000000">
                      <a:alpha val="43137"/>
                    </a:srgbClr>
                  </a:outerShdw>
                </a:effectLst>
              </a:rPr>
              <a:t>της αφήγησης)</a:t>
            </a:r>
            <a:endParaRPr lang="el-GR" sz="2800" b="1" dirty="0"/>
          </a:p>
        </p:txBody>
      </p:sp>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4175448" y="4077072"/>
            <a:ext cx="4968552"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800" b="1" dirty="0">
                <a:solidFill>
                  <a:schemeClr val="accent6">
                    <a:lumMod val="75000"/>
                  </a:schemeClr>
                </a:solidFill>
                <a:effectLst>
                  <a:outerShdw blurRad="38100" dist="38100" dir="2700000" algn="tl">
                    <a:srgbClr val="000000">
                      <a:alpha val="43137"/>
                    </a:srgbClr>
                  </a:outerShdw>
                </a:effectLst>
              </a:rPr>
              <a:t>Ενδο</a:t>
            </a:r>
            <a:r>
              <a:rPr lang="el-GR" sz="4000" b="1" dirty="0">
                <a:solidFill>
                  <a:schemeClr val="accent4">
                    <a:lumMod val="50000"/>
                  </a:schemeClr>
                </a:solidFill>
                <a:effectLst>
                  <a:outerShdw blurRad="38100" dist="38100" dir="2700000" algn="tl">
                    <a:srgbClr val="000000">
                      <a:alpha val="43137"/>
                    </a:srgbClr>
                  </a:outerShdw>
                </a:effectLst>
              </a:rPr>
              <a:t>διηγητικός</a:t>
            </a:r>
          </a:p>
          <a:p>
            <a:r>
              <a:rPr lang="el-GR" sz="2800" b="1" i="1" dirty="0">
                <a:solidFill>
                  <a:schemeClr val="accent4">
                    <a:lumMod val="50000"/>
                  </a:schemeClr>
                </a:solidFill>
                <a:effectLst>
                  <a:outerShdw blurRad="38100" dist="38100" dir="2700000" algn="tl">
                    <a:srgbClr val="000000">
                      <a:alpha val="43137"/>
                    </a:srgbClr>
                  </a:outerShdw>
                </a:effectLst>
              </a:rPr>
              <a:t>(ο παντοπώλης διηγείται στον αφηγητή την ιστορία του μικρού Μήτσου)</a:t>
            </a:r>
            <a:endParaRPr lang="el-GR" sz="2800" b="1" i="1" dirty="0"/>
          </a:p>
        </p:txBody>
      </p:sp>
      <p:sp>
        <p:nvSpPr>
          <p:cNvPr id="7" name="Oval 6">
            <a:extLst>
              <a:ext uri="{FF2B5EF4-FFF2-40B4-BE49-F238E27FC236}">
                <a16:creationId xmlns:a16="http://schemas.microsoft.com/office/drawing/2014/main" id="{F2D383E3-ED4B-4130-944B-26B4F7847E26}"/>
              </a:ext>
            </a:extLst>
          </p:cNvPr>
          <p:cNvSpPr/>
          <p:nvPr/>
        </p:nvSpPr>
        <p:spPr>
          <a:xfrm>
            <a:off x="2425116" y="224064"/>
            <a:ext cx="3816424" cy="2422610"/>
          </a:xfrm>
          <a:prstGeom prst="ellipse">
            <a:avLst/>
          </a:prstGeom>
          <a:solidFill>
            <a:schemeClr val="accent4">
              <a:lumMod val="60000"/>
              <a:lumOff val="40000"/>
            </a:schemeClr>
          </a:solidFill>
          <a:effectLst>
            <a:outerShdw blurRad="203200" dist="38100" dir="84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4">
                    <a:lumMod val="50000"/>
                  </a:schemeClr>
                </a:solidFill>
                <a:effectLst>
                  <a:outerShdw blurRad="38100" dist="38100" dir="2700000" algn="tl">
                    <a:srgbClr val="000000">
                      <a:alpha val="43137"/>
                    </a:srgbClr>
                  </a:outerShdw>
                </a:effectLst>
              </a:rPr>
              <a:t>2 ειδών </a:t>
            </a:r>
          </a:p>
          <a:p>
            <a:pPr algn="ctr"/>
            <a:r>
              <a:rPr lang="el-GR" sz="4400" b="1" dirty="0">
                <a:solidFill>
                  <a:schemeClr val="accent6">
                    <a:lumMod val="75000"/>
                  </a:schemeClr>
                </a:solidFill>
                <a:effectLst>
                  <a:outerShdw blurRad="38100" dist="38100" dir="2700000" algn="tl">
                    <a:srgbClr val="000000">
                      <a:alpha val="43137"/>
                    </a:srgbClr>
                  </a:outerShdw>
                </a:effectLst>
              </a:rPr>
              <a:t>αφηγητές</a:t>
            </a:r>
          </a:p>
          <a:p>
            <a:pPr algn="ctr"/>
            <a:endParaRPr lang="el-GR" dirty="0"/>
          </a:p>
        </p:txBody>
      </p:sp>
      <p:sp>
        <p:nvSpPr>
          <p:cNvPr id="11" name="Arrow: Down 10">
            <a:extLst>
              <a:ext uri="{FF2B5EF4-FFF2-40B4-BE49-F238E27FC236}">
                <a16:creationId xmlns:a16="http://schemas.microsoft.com/office/drawing/2014/main" id="{B8DA887F-BA29-4CCB-84B7-8FC529BDE345}"/>
              </a:ext>
            </a:extLst>
          </p:cNvPr>
          <p:cNvSpPr/>
          <p:nvPr/>
        </p:nvSpPr>
        <p:spPr>
          <a:xfrm rot="2123177">
            <a:off x="2526637" y="2728441"/>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p>
        </p:txBody>
      </p:sp>
      <p:sp>
        <p:nvSpPr>
          <p:cNvPr id="12" name="Arrow: Down 11">
            <a:extLst>
              <a:ext uri="{FF2B5EF4-FFF2-40B4-BE49-F238E27FC236}">
                <a16:creationId xmlns:a16="http://schemas.microsoft.com/office/drawing/2014/main" id="{527CD1A2-67AA-459B-B083-AA8AEEBEFD5F}"/>
              </a:ext>
            </a:extLst>
          </p:cNvPr>
          <p:cNvSpPr/>
          <p:nvPr/>
        </p:nvSpPr>
        <p:spPr>
          <a:xfrm rot="18806688">
            <a:off x="5037657" y="2721757"/>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758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AFB5-8814-4C59-AFA3-26B47FD4B213}"/>
              </a:ext>
            </a:extLst>
          </p:cNvPr>
          <p:cNvSpPr>
            <a:spLocks noGrp="1"/>
          </p:cNvSpPr>
          <p:nvPr>
            <p:ph type="title"/>
          </p:nvPr>
        </p:nvSpPr>
        <p:spPr/>
        <p:txBody>
          <a:bodyPr/>
          <a:lstStyle/>
          <a:p>
            <a:r>
              <a:rPr lang="el-GR" b="1" dirty="0">
                <a:solidFill>
                  <a:schemeClr val="accent4">
                    <a:lumMod val="50000"/>
                  </a:schemeClr>
                </a:solidFill>
                <a:effectLst>
                  <a:outerShdw blurRad="38100" dist="38100" dir="2700000" algn="tl">
                    <a:srgbClr val="000000">
                      <a:alpha val="43137"/>
                    </a:srgbClr>
                  </a:outerShdw>
                </a:effectLst>
              </a:rPr>
              <a:t>Εγκιβωτισμός</a:t>
            </a:r>
          </a:p>
        </p:txBody>
      </p:sp>
      <p:sp>
        <p:nvSpPr>
          <p:cNvPr id="6" name="TextBox 5">
            <a:extLst>
              <a:ext uri="{FF2B5EF4-FFF2-40B4-BE49-F238E27FC236}">
                <a16:creationId xmlns:a16="http://schemas.microsoft.com/office/drawing/2014/main" id="{DD2CF21D-E383-42D0-8A59-9FD0AD9DC2C8}"/>
              </a:ext>
            </a:extLst>
          </p:cNvPr>
          <p:cNvSpPr txBox="1"/>
          <p:nvPr/>
        </p:nvSpPr>
        <p:spPr>
          <a:xfrm>
            <a:off x="273212" y="2339008"/>
            <a:ext cx="7560840" cy="4585871"/>
          </a:xfrm>
          <a:prstGeom prst="rect">
            <a:avLst/>
          </a:prstGeom>
          <a:noFill/>
        </p:spPr>
        <p:txBody>
          <a:bodyPr wrap="square">
            <a:spAutoFit/>
          </a:bodyPr>
          <a:lstStyle/>
          <a:p>
            <a:pPr algn="l"/>
            <a:r>
              <a:rPr lang="el-GR" sz="2800" b="1" i="1" u="none" strike="noStrike" baseline="0" dirty="0">
                <a:solidFill>
                  <a:srgbClr val="000000"/>
                </a:solidFill>
                <a:latin typeface="OpenSans-BoldItalic"/>
              </a:rPr>
              <a:t>Εγκιβωτισμένη </a:t>
            </a:r>
            <a:r>
              <a:rPr lang="el-GR" sz="2800" b="0" i="1" u="none" strike="noStrike" baseline="0" dirty="0">
                <a:solidFill>
                  <a:srgbClr val="000000"/>
                </a:solidFill>
                <a:latin typeface="OpenSans-Italic"/>
              </a:rPr>
              <a:t>αφήγηση</a:t>
            </a:r>
          </a:p>
          <a:p>
            <a:pPr algn="l"/>
            <a:r>
              <a:rPr lang="el-GR" sz="2800" b="0" i="1" u="none" strike="noStrike" baseline="0" dirty="0">
                <a:solidFill>
                  <a:srgbClr val="000000"/>
                </a:solidFill>
                <a:latin typeface="OpenSans-Italic"/>
              </a:rPr>
              <a:t>έχουμε όταν</a:t>
            </a:r>
          </a:p>
          <a:p>
            <a:pPr algn="l"/>
            <a:r>
              <a:rPr lang="el-GR" sz="2800" b="1" i="1" u="none" strike="noStrike" baseline="0" dirty="0">
                <a:solidFill>
                  <a:srgbClr val="000000"/>
                </a:solidFill>
                <a:latin typeface="OpenSans-BoldItalic"/>
              </a:rPr>
              <a:t>παρεμβάλλεται</a:t>
            </a:r>
          </a:p>
          <a:p>
            <a:pPr algn="l"/>
            <a:r>
              <a:rPr lang="el-GR" sz="2800" b="0" i="1" u="none" strike="noStrike" baseline="0" dirty="0">
                <a:solidFill>
                  <a:srgbClr val="000000"/>
                </a:solidFill>
                <a:latin typeface="OpenSans-Italic"/>
              </a:rPr>
              <a:t>στην </a:t>
            </a:r>
            <a:r>
              <a:rPr lang="el-GR" sz="2800" b="1" i="1" u="none" strike="noStrike" baseline="0" dirty="0">
                <a:solidFill>
                  <a:srgbClr val="000000"/>
                </a:solidFill>
                <a:latin typeface="OpenSans-BoldItalic"/>
              </a:rPr>
              <a:t>κύρια </a:t>
            </a:r>
            <a:r>
              <a:rPr lang="el-GR" sz="2800" b="0" i="1" u="none" strike="noStrike" baseline="0" dirty="0">
                <a:solidFill>
                  <a:srgbClr val="000000"/>
                </a:solidFill>
                <a:latin typeface="OpenSans-Italic"/>
              </a:rPr>
              <a:t>αφήγηση</a:t>
            </a:r>
          </a:p>
          <a:p>
            <a:pPr algn="l"/>
            <a:r>
              <a:rPr lang="el-GR" sz="2800" b="0" i="1" u="none" strike="noStrike" baseline="0" dirty="0">
                <a:solidFill>
                  <a:srgbClr val="000000"/>
                </a:solidFill>
                <a:latin typeface="OpenSans-Italic"/>
              </a:rPr>
              <a:t>μία </a:t>
            </a:r>
            <a:r>
              <a:rPr lang="el-GR" sz="2800" b="1" i="1" u="none" strike="noStrike" baseline="0" dirty="0">
                <a:solidFill>
                  <a:srgbClr val="000000"/>
                </a:solidFill>
                <a:latin typeface="OpenSans-BoldItalic"/>
              </a:rPr>
              <a:t>δευτερεύουσα</a:t>
            </a:r>
            <a:r>
              <a:rPr lang="el-GR" sz="2800" b="0" i="1" u="none" strike="noStrike" baseline="0" dirty="0">
                <a:solidFill>
                  <a:srgbClr val="000000"/>
                </a:solidFill>
                <a:latin typeface="OpenSans-Italic"/>
              </a:rPr>
              <a:t>.</a:t>
            </a:r>
          </a:p>
          <a:p>
            <a:pPr algn="l"/>
            <a:r>
              <a:rPr lang="el-GR" sz="2800" b="0" i="1" u="none" strike="noStrike" baseline="0" dirty="0">
                <a:solidFill>
                  <a:srgbClr val="1F1F1F"/>
                </a:solidFill>
                <a:latin typeface="OpenSans-Italic"/>
              </a:rPr>
              <a:t>Φαντάσου ότι είναι ένα </a:t>
            </a:r>
            <a:r>
              <a:rPr lang="el-GR" sz="2800" b="1" i="1" u="none" strike="noStrike" baseline="0" dirty="0">
                <a:solidFill>
                  <a:srgbClr val="1F1F1F"/>
                </a:solidFill>
                <a:latin typeface="OpenSans-BoldItalic"/>
              </a:rPr>
              <a:t>κουτί </a:t>
            </a:r>
            <a:r>
              <a:rPr lang="el-GR" sz="2800" b="0" i="1" u="none" strike="noStrike" baseline="0" dirty="0">
                <a:solidFill>
                  <a:srgbClr val="1F1F1F"/>
                </a:solidFill>
                <a:latin typeface="OpenSans-Italic"/>
              </a:rPr>
              <a:t>η αφήγηση</a:t>
            </a:r>
          </a:p>
          <a:p>
            <a:pPr algn="l"/>
            <a:r>
              <a:rPr lang="el-GR" sz="2800" b="0" i="1" u="none" strike="noStrike" baseline="0" dirty="0">
                <a:solidFill>
                  <a:srgbClr val="1F1F1F"/>
                </a:solidFill>
                <a:latin typeface="OpenSans-Italic"/>
              </a:rPr>
              <a:t>και </a:t>
            </a:r>
            <a:r>
              <a:rPr lang="el-GR" sz="2800" b="1" i="1" u="none" strike="noStrike" baseline="0" dirty="0">
                <a:solidFill>
                  <a:srgbClr val="1F1F1F"/>
                </a:solidFill>
                <a:latin typeface="OpenSans-BoldItalic"/>
              </a:rPr>
              <a:t>μέσα στο κουτί </a:t>
            </a:r>
            <a:r>
              <a:rPr lang="el-GR" sz="2800" b="0" i="1" u="none" strike="noStrike" baseline="0" dirty="0">
                <a:solidFill>
                  <a:srgbClr val="1F1F1F"/>
                </a:solidFill>
                <a:latin typeface="OpenSans-Italic"/>
              </a:rPr>
              <a:t>μπαίνει </a:t>
            </a:r>
            <a:r>
              <a:rPr lang="el-GR" sz="2800" b="1" i="1" u="none" strike="noStrike" baseline="0" dirty="0">
                <a:solidFill>
                  <a:srgbClr val="1F1F1F"/>
                </a:solidFill>
                <a:latin typeface="OpenSans-BoldItalic"/>
              </a:rPr>
              <a:t>ένα άλλο </a:t>
            </a:r>
            <a:r>
              <a:rPr lang="el-GR" sz="2800" b="0" i="1" u="none" strike="noStrike" baseline="0" dirty="0">
                <a:solidFill>
                  <a:srgbClr val="1F1F1F"/>
                </a:solidFill>
                <a:latin typeface="OpenSans-Italic"/>
              </a:rPr>
              <a:t>κουτί.</a:t>
            </a:r>
          </a:p>
          <a:p>
            <a:pPr algn="l"/>
            <a:endParaRPr lang="el-GR" sz="2400" i="1" dirty="0">
              <a:solidFill>
                <a:srgbClr val="1F1F1F"/>
              </a:solidFill>
              <a:latin typeface="OpenSans-Italic"/>
            </a:endParaRPr>
          </a:p>
          <a:p>
            <a:pPr algn="l"/>
            <a:r>
              <a:rPr lang="el-GR" sz="2400" b="0" i="1" u="none" strike="noStrike" baseline="0" dirty="0">
                <a:solidFill>
                  <a:srgbClr val="000000"/>
                </a:solidFill>
                <a:latin typeface="OpenSans-Italic"/>
              </a:rPr>
              <a:t>Παράδειγμα:</a:t>
            </a:r>
          </a:p>
          <a:p>
            <a:pPr algn="l"/>
            <a:r>
              <a:rPr lang="el-GR" sz="2400" b="0" i="1" u="none" strike="noStrike" baseline="0" dirty="0">
                <a:solidFill>
                  <a:srgbClr val="000000"/>
                </a:solidFill>
                <a:latin typeface="OpenSans-Italic"/>
              </a:rPr>
              <a:t>το </a:t>
            </a:r>
            <a:r>
              <a:rPr lang="el-GR" sz="2400" b="1" i="1" u="none" strike="noStrike" baseline="0" dirty="0">
                <a:solidFill>
                  <a:srgbClr val="000000"/>
                </a:solidFill>
                <a:latin typeface="OpenSans-BoldItalic"/>
              </a:rPr>
              <a:t>τραγούδι </a:t>
            </a:r>
            <a:r>
              <a:rPr lang="el-GR" sz="2400" b="0" i="1" u="none" strike="noStrike" baseline="0" dirty="0">
                <a:solidFill>
                  <a:srgbClr val="000000"/>
                </a:solidFill>
                <a:latin typeface="OpenSans-Italic"/>
              </a:rPr>
              <a:t>του </a:t>
            </a:r>
            <a:r>
              <a:rPr lang="el-GR" sz="2400" b="1" i="1" u="none" strike="noStrike" baseline="0" dirty="0">
                <a:solidFill>
                  <a:srgbClr val="000000"/>
                </a:solidFill>
                <a:latin typeface="OpenSans-BoldItalic"/>
              </a:rPr>
              <a:t>Φήμιου </a:t>
            </a:r>
            <a:r>
              <a:rPr lang="el-GR" sz="2400" b="0" i="1" u="none" strike="noStrike" baseline="0" dirty="0">
                <a:solidFill>
                  <a:srgbClr val="000000"/>
                </a:solidFill>
                <a:latin typeface="OpenSans-Italic"/>
              </a:rPr>
              <a:t>στους μνηστήρες στην Ιθάκη.</a:t>
            </a:r>
          </a:p>
          <a:p>
            <a:pPr algn="l"/>
            <a:endParaRPr lang="el-GR" sz="2400" dirty="0"/>
          </a:p>
        </p:txBody>
      </p:sp>
      <p:pic>
        <p:nvPicPr>
          <p:cNvPr id="6148" name="Picture 4" descr="shipping box vector - Clip Art Library">
            <a:extLst>
              <a:ext uri="{FF2B5EF4-FFF2-40B4-BE49-F238E27FC236}">
                <a16:creationId xmlns:a16="http://schemas.microsoft.com/office/drawing/2014/main" id="{6FF2549C-0EF7-4BB3-AFF1-CB4C3DD238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4128" y="1075282"/>
            <a:ext cx="2654424" cy="176270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What is Office in a Box? | Bytes Digital">
            <a:extLst>
              <a:ext uri="{FF2B5EF4-FFF2-40B4-BE49-F238E27FC236}">
                <a16:creationId xmlns:a16="http://schemas.microsoft.com/office/drawing/2014/main" id="{A6E30B2F-5ABE-492D-9552-A8A58DCAD0F1}"/>
              </a:ext>
            </a:extLst>
          </p:cNvPr>
          <p:cNvPicPr>
            <a:picLocks noChangeAspect="1" noChangeArrowheads="1"/>
          </p:cNvPicPr>
          <p:nvPr/>
        </p:nvPicPr>
        <p:blipFill>
          <a:blip r:embed="rId3">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347864" y="692696"/>
            <a:ext cx="7271792" cy="363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05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870 Παναθηναικο Σταδιο Παγκρατι | Greece pictures, Athens greece, Athens  history">
            <a:extLst>
              <a:ext uri="{FF2B5EF4-FFF2-40B4-BE49-F238E27FC236}">
                <a16:creationId xmlns:a16="http://schemas.microsoft.com/office/drawing/2014/main" id="{92134D5B-F14E-47C2-AE50-90F77A51D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7500"/>
            <a:ext cx="10266168" cy="6865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1 - Τίτλος">
            <a:extLst>
              <a:ext uri="{FF2B5EF4-FFF2-40B4-BE49-F238E27FC236}">
                <a16:creationId xmlns:a16="http://schemas.microsoft.com/office/drawing/2014/main" id="{E33FDF31-3815-4BD4-9B63-7FDC69B558AD}"/>
              </a:ext>
            </a:extLst>
          </p:cNvPr>
          <p:cNvSpPr txBox="1">
            <a:spLocks/>
          </p:cNvSpPr>
          <p:nvPr/>
        </p:nvSpPr>
        <p:spPr>
          <a:xfrm>
            <a:off x="1907704" y="620688"/>
            <a:ext cx="3672408" cy="1143000"/>
          </a:xfrm>
          <a:prstGeom prst="rect">
            <a:avLst/>
          </a:prstGeom>
          <a:solidFill>
            <a:schemeClr val="bg1">
              <a:alpha val="72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a:solidFill>
                  <a:schemeClr val="accent4">
                    <a:lumMod val="50000"/>
                  </a:schemeClr>
                </a:solidFill>
              </a:rPr>
              <a:t>Του Αλέξανδρου </a:t>
            </a:r>
          </a:p>
          <a:p>
            <a:r>
              <a:rPr lang="el-GR" sz="3600" b="1" dirty="0">
                <a:solidFill>
                  <a:schemeClr val="accent4">
                    <a:lumMod val="50000"/>
                  </a:schemeClr>
                </a:solidFill>
              </a:rPr>
              <a:t>Παπαδιαμάντη</a:t>
            </a:r>
          </a:p>
        </p:txBody>
      </p:sp>
      <p:pic>
        <p:nvPicPr>
          <p:cNvPr id="12" name="Picture 2">
            <a:extLst>
              <a:ext uri="{FF2B5EF4-FFF2-40B4-BE49-F238E27FC236}">
                <a16:creationId xmlns:a16="http://schemas.microsoft.com/office/drawing/2014/main" id="{4B3DC5CF-B62B-4522-B323-B47D8E5CE8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156176" y="320472"/>
            <a:ext cx="2354433"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5167" y="4404851"/>
            <a:ext cx="3491880" cy="2196299"/>
          </a:xfrm>
        </p:spPr>
        <p:txBody>
          <a:bodyPr>
            <a:noAutofit/>
          </a:bodyPr>
          <a:lstStyle/>
          <a:p>
            <a:r>
              <a:rPr lang="el-GR" sz="3200" b="1" dirty="0">
                <a:solidFill>
                  <a:schemeClr val="accent4">
                    <a:lumMod val="50000"/>
                  </a:schemeClr>
                </a:solidFill>
                <a:effectLst>
                  <a:outerShdw blurRad="38100" dist="38100" dir="2700000" algn="tl">
                    <a:srgbClr val="000000">
                      <a:alpha val="43137"/>
                    </a:srgbClr>
                  </a:outerShdw>
                </a:effectLst>
              </a:rPr>
              <a:t>Πειστικότητα,</a:t>
            </a:r>
            <a:br>
              <a:rPr lang="el-GR" sz="3200" b="1" dirty="0">
                <a:solidFill>
                  <a:schemeClr val="accent4">
                    <a:lumMod val="50000"/>
                  </a:schemeClr>
                </a:solidFill>
                <a:effectLst>
                  <a:outerShdw blurRad="38100" dist="38100" dir="2700000" algn="tl">
                    <a:srgbClr val="000000">
                      <a:alpha val="43137"/>
                    </a:srgbClr>
                  </a:outerShdw>
                </a:effectLst>
              </a:rPr>
            </a:br>
            <a:r>
              <a:rPr lang="el-GR" sz="3200" b="1" dirty="0">
                <a:solidFill>
                  <a:schemeClr val="accent4">
                    <a:lumMod val="50000"/>
                  </a:schemeClr>
                </a:solidFill>
                <a:effectLst>
                  <a:outerShdw blurRad="38100" dist="38100" dir="2700000" algn="tl">
                    <a:srgbClr val="000000">
                      <a:alpha val="43137"/>
                    </a:srgbClr>
                  </a:outerShdw>
                </a:effectLst>
              </a:rPr>
              <a:t>αληθοφάνεια</a:t>
            </a:r>
            <a:br>
              <a:rPr lang="el-GR" sz="3200" b="1" dirty="0">
                <a:solidFill>
                  <a:schemeClr val="accent4">
                    <a:lumMod val="50000"/>
                  </a:schemeClr>
                </a:solidFill>
                <a:effectLst>
                  <a:outerShdw blurRad="38100" dist="38100" dir="2700000" algn="tl">
                    <a:srgbClr val="000000">
                      <a:alpha val="43137"/>
                    </a:srgbClr>
                  </a:outerShdw>
                </a:effectLst>
              </a:rPr>
            </a:br>
            <a:r>
              <a:rPr lang="el-GR" sz="3200" b="1" dirty="0">
                <a:solidFill>
                  <a:schemeClr val="accent4">
                    <a:lumMod val="50000"/>
                  </a:schemeClr>
                </a:solidFill>
                <a:effectLst>
                  <a:outerShdw blurRad="38100" dist="38100" dir="2700000" algn="tl">
                    <a:srgbClr val="000000">
                      <a:alpha val="43137"/>
                    </a:srgbClr>
                  </a:outerShdw>
                </a:effectLst>
              </a:rPr>
              <a:t>Αμεσότητα, ζωντάνια, θεατρικότητα</a:t>
            </a:r>
            <a:br>
              <a:rPr lang="el-GR" sz="3200" b="1" i="1" dirty="0">
                <a:solidFill>
                  <a:schemeClr val="accent4">
                    <a:lumMod val="50000"/>
                  </a:schemeClr>
                </a:solidFill>
              </a:rPr>
            </a:br>
            <a:endParaRPr lang="el-GR" sz="3200" b="1" dirty="0">
              <a:solidFill>
                <a:schemeClr val="accent4">
                  <a:lumMod val="50000"/>
                </a:schemeClr>
              </a:solidFill>
            </a:endParaRPr>
          </a:p>
        </p:txBody>
      </p:sp>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4198261" y="4184572"/>
            <a:ext cx="4968552"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300" b="1" i="1" dirty="0"/>
          </a:p>
        </p:txBody>
      </p:sp>
      <p:sp>
        <p:nvSpPr>
          <p:cNvPr id="7" name="Oval 6">
            <a:extLst>
              <a:ext uri="{FF2B5EF4-FFF2-40B4-BE49-F238E27FC236}">
                <a16:creationId xmlns:a16="http://schemas.microsoft.com/office/drawing/2014/main" id="{F2D383E3-ED4B-4130-944B-26B4F7847E26}"/>
              </a:ext>
            </a:extLst>
          </p:cNvPr>
          <p:cNvSpPr/>
          <p:nvPr/>
        </p:nvSpPr>
        <p:spPr>
          <a:xfrm>
            <a:off x="1691680" y="404663"/>
            <a:ext cx="5990020" cy="2048486"/>
          </a:xfrm>
          <a:prstGeom prst="ellipse">
            <a:avLst/>
          </a:prstGeom>
          <a:solidFill>
            <a:schemeClr val="accent4">
              <a:lumMod val="60000"/>
              <a:lumOff val="40000"/>
            </a:schemeClr>
          </a:solidFill>
          <a:effectLst>
            <a:outerShdw blurRad="203200" dist="38100" dir="84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4">
                    <a:lumMod val="50000"/>
                  </a:schemeClr>
                </a:solidFill>
                <a:effectLst>
                  <a:outerShdw blurRad="38100" dist="38100" dir="2700000" algn="tl">
                    <a:srgbClr val="000000">
                      <a:alpha val="43137"/>
                    </a:srgbClr>
                  </a:outerShdw>
                </a:effectLst>
              </a:rPr>
              <a:t>Τι κερδίζει με τους </a:t>
            </a:r>
            <a:r>
              <a:rPr lang="el-GR" sz="4400" b="1" dirty="0">
                <a:solidFill>
                  <a:schemeClr val="accent6">
                    <a:lumMod val="75000"/>
                  </a:schemeClr>
                </a:solidFill>
                <a:effectLst>
                  <a:outerShdw blurRad="38100" dist="38100" dir="2700000" algn="tl">
                    <a:srgbClr val="000000">
                      <a:alpha val="43137"/>
                    </a:srgbClr>
                  </a:outerShdw>
                </a:effectLst>
              </a:rPr>
              <a:t>2 αφηγητές;</a:t>
            </a:r>
          </a:p>
          <a:p>
            <a:pPr algn="ctr"/>
            <a:endParaRPr lang="el-GR" dirty="0"/>
          </a:p>
        </p:txBody>
      </p:sp>
      <p:sp>
        <p:nvSpPr>
          <p:cNvPr id="11" name="Arrow: Down 10">
            <a:extLst>
              <a:ext uri="{FF2B5EF4-FFF2-40B4-BE49-F238E27FC236}">
                <a16:creationId xmlns:a16="http://schemas.microsoft.com/office/drawing/2014/main" id="{B8DA887F-BA29-4CCB-84B7-8FC529BDE345}"/>
              </a:ext>
            </a:extLst>
          </p:cNvPr>
          <p:cNvSpPr/>
          <p:nvPr/>
        </p:nvSpPr>
        <p:spPr>
          <a:xfrm rot="2123177">
            <a:off x="2833592" y="2818376"/>
            <a:ext cx="1113956" cy="1221246"/>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p>
        </p:txBody>
      </p:sp>
      <p:sp>
        <p:nvSpPr>
          <p:cNvPr id="12" name="Arrow: Down 11">
            <a:extLst>
              <a:ext uri="{FF2B5EF4-FFF2-40B4-BE49-F238E27FC236}">
                <a16:creationId xmlns:a16="http://schemas.microsoft.com/office/drawing/2014/main" id="{527CD1A2-67AA-459B-B083-AA8AEEBEFD5F}"/>
              </a:ext>
            </a:extLst>
          </p:cNvPr>
          <p:cNvSpPr/>
          <p:nvPr/>
        </p:nvSpPr>
        <p:spPr>
          <a:xfrm rot="19870809">
            <a:off x="4751976" y="2864459"/>
            <a:ext cx="1113956" cy="1250854"/>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1 - Τίτλος">
            <a:extLst>
              <a:ext uri="{FF2B5EF4-FFF2-40B4-BE49-F238E27FC236}">
                <a16:creationId xmlns:a16="http://schemas.microsoft.com/office/drawing/2014/main" id="{7B9427E9-8964-4BEF-87C5-ABD83A87FC00}"/>
              </a:ext>
            </a:extLst>
          </p:cNvPr>
          <p:cNvSpPr txBox="1">
            <a:spLocks/>
          </p:cNvSpPr>
          <p:nvPr/>
        </p:nvSpPr>
        <p:spPr>
          <a:xfrm>
            <a:off x="4432740" y="4184572"/>
            <a:ext cx="4499593" cy="2196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4">
                    <a:lumMod val="50000"/>
                  </a:schemeClr>
                </a:solidFill>
                <a:effectLst>
                  <a:outerShdw blurRad="38100" dist="38100" dir="2700000" algn="tl">
                    <a:srgbClr val="000000">
                      <a:alpha val="43137"/>
                    </a:srgbClr>
                  </a:outerShdw>
                </a:effectLst>
              </a:rPr>
              <a:t>Συμπληρώνει ό,τι δεν ξέρει ο κύριος αφηγητής με την εγκιβωτισμένη αφήγηση του Μανώλη</a:t>
            </a:r>
            <a:endParaRPr lang="el-GR" sz="3200" b="1" dirty="0">
              <a:solidFill>
                <a:schemeClr val="accent4">
                  <a:lumMod val="50000"/>
                </a:schemeClr>
              </a:solidFill>
            </a:endParaRPr>
          </a:p>
        </p:txBody>
      </p:sp>
    </p:spTree>
    <p:extLst>
      <p:ext uri="{BB962C8B-B14F-4D97-AF65-F5344CB8AC3E}">
        <p14:creationId xmlns:p14="http://schemas.microsoft.com/office/powerpoint/2010/main" val="39336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nodePh="1">
                                  <p:stCondLst>
                                    <p:cond delay="0"/>
                                  </p:stCondLst>
                                  <p:endCondLst>
                                    <p:cond evt="begin" delay="0">
                                      <p:tn val="12"/>
                                    </p:cond>
                                  </p:end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anim calcmode="discrete" valueType="clr">
                                      <p:cBhvr override="childStyle">
                                        <p:cTn id="3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gtEl>
                                        <p:attrNameLst>
                                          <p:attrName>fillcolor</p:attrName>
                                        </p:attrNameLst>
                                      </p:cBhvr>
                                      <p:tavLst>
                                        <p:tav tm="0">
                                          <p:val>
                                            <p:clrVal>
                                              <a:schemeClr val="accent2"/>
                                            </p:clrVal>
                                          </p:val>
                                        </p:tav>
                                        <p:tav tm="50000">
                                          <p:val>
                                            <p:clrVal>
                                              <a:schemeClr val="hlink"/>
                                            </p:clrVal>
                                          </p:val>
                                        </p:tav>
                                      </p:tavLst>
                                    </p:anim>
                                    <p:set>
                                      <p:cBhvr>
                                        <p:cTn id="3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animBg="1"/>
      <p:bldP spid="12"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4918288" y="1160093"/>
            <a:ext cx="4225712"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chemeClr val="accent6">
                    <a:lumMod val="75000"/>
                  </a:schemeClr>
                </a:solidFill>
                <a:effectLst>
                  <a:outerShdw blurRad="38100" dist="38100" dir="2700000" algn="tl">
                    <a:srgbClr val="000000">
                      <a:alpha val="43137"/>
                    </a:srgbClr>
                  </a:outerShdw>
                </a:effectLst>
              </a:rPr>
              <a:t>A</a:t>
            </a:r>
            <a:r>
              <a:rPr lang="el-GR" sz="4800" b="1" dirty="0">
                <a:solidFill>
                  <a:schemeClr val="accent6">
                    <a:lumMod val="75000"/>
                  </a:schemeClr>
                </a:solidFill>
                <a:effectLst>
                  <a:outerShdw blurRad="38100" dist="38100" dir="2700000" algn="tl">
                    <a:srgbClr val="000000">
                      <a:alpha val="43137"/>
                    </a:srgbClr>
                  </a:outerShdw>
                </a:effectLst>
              </a:rPr>
              <a:t>πό τη μέση</a:t>
            </a:r>
            <a:endParaRPr lang="el-GR" sz="4000" b="1" dirty="0">
              <a:solidFill>
                <a:schemeClr val="accent4">
                  <a:lumMod val="50000"/>
                </a:schemeClr>
              </a:solidFill>
              <a:effectLst>
                <a:outerShdw blurRad="38100" dist="38100" dir="2700000" algn="tl">
                  <a:srgbClr val="000000">
                    <a:alpha val="43137"/>
                  </a:srgbClr>
                </a:outerShdw>
              </a:effectLst>
            </a:endParaRPr>
          </a:p>
          <a:p>
            <a:r>
              <a:rPr lang="el-GR" sz="2800" b="1" i="1" dirty="0">
                <a:solidFill>
                  <a:schemeClr val="accent4">
                    <a:lumMod val="50000"/>
                  </a:schemeClr>
                </a:solidFill>
                <a:effectLst>
                  <a:outerShdw blurRad="38100" dist="38100" dir="2700000" algn="tl">
                    <a:srgbClr val="000000">
                      <a:alpha val="43137"/>
                    </a:srgbClr>
                  </a:outerShdw>
                </a:effectLst>
              </a:rPr>
              <a:t>(από το σημείο κορύφωσης της πλοκής)</a:t>
            </a:r>
            <a:endParaRPr lang="el-GR" sz="2800" b="1" i="1" dirty="0"/>
          </a:p>
        </p:txBody>
      </p:sp>
      <p:sp>
        <p:nvSpPr>
          <p:cNvPr id="7" name="Oval 6">
            <a:extLst>
              <a:ext uri="{FF2B5EF4-FFF2-40B4-BE49-F238E27FC236}">
                <a16:creationId xmlns:a16="http://schemas.microsoft.com/office/drawing/2014/main" id="{F2D383E3-ED4B-4130-944B-26B4F7847E26}"/>
              </a:ext>
            </a:extLst>
          </p:cNvPr>
          <p:cNvSpPr/>
          <p:nvPr/>
        </p:nvSpPr>
        <p:spPr>
          <a:xfrm>
            <a:off x="228824" y="332656"/>
            <a:ext cx="2749660" cy="2422610"/>
          </a:xfrm>
          <a:prstGeom prst="ellipse">
            <a:avLst/>
          </a:prstGeom>
          <a:solidFill>
            <a:schemeClr val="accent4">
              <a:lumMod val="60000"/>
              <a:lumOff val="40000"/>
            </a:schemeClr>
          </a:solidFill>
          <a:effectLst>
            <a:outerShdw blurRad="203200" dist="38100" dir="84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4">
                    <a:lumMod val="50000"/>
                  </a:schemeClr>
                </a:solidFill>
                <a:effectLst>
                  <a:outerShdw blurRad="38100" dist="38100" dir="2700000" algn="tl">
                    <a:srgbClr val="000000">
                      <a:alpha val="43137"/>
                    </a:srgbClr>
                  </a:outerShdw>
                </a:effectLst>
              </a:rPr>
              <a:t>Ι</a:t>
            </a:r>
            <a:r>
              <a:rPr lang="en-US" sz="4400" b="1" dirty="0">
                <a:solidFill>
                  <a:schemeClr val="accent4">
                    <a:lumMod val="50000"/>
                  </a:schemeClr>
                </a:solidFill>
                <a:effectLst>
                  <a:outerShdw blurRad="38100" dist="38100" dir="2700000" algn="tl">
                    <a:srgbClr val="000000">
                      <a:alpha val="43137"/>
                    </a:srgbClr>
                  </a:outerShdw>
                </a:effectLst>
              </a:rPr>
              <a:t>n </a:t>
            </a:r>
            <a:r>
              <a:rPr lang="en-US" sz="4400" b="1" dirty="0">
                <a:solidFill>
                  <a:schemeClr val="accent6">
                    <a:lumMod val="75000"/>
                  </a:schemeClr>
                </a:solidFill>
                <a:effectLst>
                  <a:outerShdw blurRad="38100" dist="38100" dir="2700000" algn="tl">
                    <a:srgbClr val="000000">
                      <a:alpha val="43137"/>
                    </a:srgbClr>
                  </a:outerShdw>
                </a:effectLst>
              </a:rPr>
              <a:t>medias</a:t>
            </a:r>
            <a:r>
              <a:rPr lang="en-US" sz="4400" b="1" dirty="0">
                <a:solidFill>
                  <a:schemeClr val="accent4">
                    <a:lumMod val="50000"/>
                  </a:schemeClr>
                </a:solidFill>
                <a:effectLst>
                  <a:outerShdw blurRad="38100" dist="38100" dir="2700000" algn="tl">
                    <a:srgbClr val="000000">
                      <a:alpha val="43137"/>
                    </a:srgbClr>
                  </a:outerShdw>
                </a:effectLst>
              </a:rPr>
              <a:t> res</a:t>
            </a:r>
            <a:endParaRPr lang="el-GR" sz="4400" b="1" dirty="0">
              <a:solidFill>
                <a:schemeClr val="accent6">
                  <a:lumMod val="75000"/>
                </a:schemeClr>
              </a:solidFill>
              <a:effectLst>
                <a:outerShdw blurRad="38100" dist="38100" dir="2700000" algn="tl">
                  <a:srgbClr val="000000">
                    <a:alpha val="43137"/>
                  </a:srgbClr>
                </a:outerShdw>
              </a:effectLst>
            </a:endParaRPr>
          </a:p>
          <a:p>
            <a:pPr algn="ctr"/>
            <a:endParaRPr lang="el-GR" dirty="0"/>
          </a:p>
        </p:txBody>
      </p:sp>
      <p:sp>
        <p:nvSpPr>
          <p:cNvPr id="12" name="Arrow: Down 11">
            <a:extLst>
              <a:ext uri="{FF2B5EF4-FFF2-40B4-BE49-F238E27FC236}">
                <a16:creationId xmlns:a16="http://schemas.microsoft.com/office/drawing/2014/main" id="{527CD1A2-67AA-459B-B083-AA8AEEBEFD5F}"/>
              </a:ext>
            </a:extLst>
          </p:cNvPr>
          <p:cNvSpPr/>
          <p:nvPr/>
        </p:nvSpPr>
        <p:spPr>
          <a:xfrm rot="17186718">
            <a:off x="3668735" y="1181479"/>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Arrow: Down 9">
            <a:extLst>
              <a:ext uri="{FF2B5EF4-FFF2-40B4-BE49-F238E27FC236}">
                <a16:creationId xmlns:a16="http://schemas.microsoft.com/office/drawing/2014/main" id="{2F86BDFF-2690-4EFE-B700-77DBBDB88BA9}"/>
              </a:ext>
            </a:extLst>
          </p:cNvPr>
          <p:cNvSpPr/>
          <p:nvPr/>
        </p:nvSpPr>
        <p:spPr>
          <a:xfrm rot="2754627">
            <a:off x="4015022" y="3738241"/>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 - Τίτλος">
            <a:extLst>
              <a:ext uri="{FF2B5EF4-FFF2-40B4-BE49-F238E27FC236}">
                <a16:creationId xmlns:a16="http://schemas.microsoft.com/office/drawing/2014/main" id="{E0337675-DCFA-46C4-861F-BF0D10E273B5}"/>
              </a:ext>
            </a:extLst>
          </p:cNvPr>
          <p:cNvSpPr txBox="1">
            <a:spLocks/>
          </p:cNvSpPr>
          <p:nvPr/>
        </p:nvSpPr>
        <p:spPr>
          <a:xfrm>
            <a:off x="251520" y="4960042"/>
            <a:ext cx="7308304" cy="21664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6">
                    <a:lumMod val="75000"/>
                  </a:schemeClr>
                </a:solidFill>
                <a:effectLst>
                  <a:outerShdw blurRad="38100" dist="38100" dir="2700000" algn="tl">
                    <a:srgbClr val="000000">
                      <a:alpha val="43137"/>
                    </a:srgbClr>
                  </a:outerShdw>
                </a:effectLst>
              </a:rPr>
              <a:t>Διεγείρει το ενδιαφέρον, </a:t>
            </a:r>
          </a:p>
          <a:p>
            <a:r>
              <a:rPr lang="el-GR" sz="3200" b="1" dirty="0">
                <a:solidFill>
                  <a:schemeClr val="accent6">
                    <a:lumMod val="75000"/>
                  </a:schemeClr>
                </a:solidFill>
                <a:effectLst>
                  <a:outerShdw blurRad="38100" dist="38100" dir="2700000" algn="tl">
                    <a:srgbClr val="000000">
                      <a:alpha val="43137"/>
                    </a:srgbClr>
                  </a:outerShdw>
                </a:effectLst>
              </a:rPr>
              <a:t>δημιουργεί αγωνία, ερωτηματικά...</a:t>
            </a:r>
            <a:endParaRPr lang="el-GR" sz="3200" b="1" i="1" dirty="0"/>
          </a:p>
        </p:txBody>
      </p:sp>
    </p:spTree>
    <p:extLst>
      <p:ext uri="{BB962C8B-B14F-4D97-AF65-F5344CB8AC3E}">
        <p14:creationId xmlns:p14="http://schemas.microsoft.com/office/powerpoint/2010/main" val="29825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
                                        </p:tgtEl>
                                        <p:attrNameLst>
                                          <p:attrName>style.visibility</p:attrName>
                                        </p:attrNameLst>
                                      </p:cBhvr>
                                      <p:to>
                                        <p:strVal val="visible"/>
                                      </p:to>
                                    </p:set>
                                    <p:anim calcmode="discrete" valueType="clr">
                                      <p:cBhvr override="childStyle">
                                        <p:cTn id="2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gtEl>
                                        <p:attrNameLst>
                                          <p:attrName>fillcolor</p:attrName>
                                        </p:attrNameLst>
                                      </p:cBhvr>
                                      <p:tavLst>
                                        <p:tav tm="0">
                                          <p:val>
                                            <p:clrVal>
                                              <a:schemeClr val="accent2"/>
                                            </p:clrVal>
                                          </p:val>
                                        </p:tav>
                                        <p:tav tm="50000">
                                          <p:val>
                                            <p:clrVal>
                                              <a:schemeClr val="hlink"/>
                                            </p:clrVal>
                                          </p:val>
                                        </p:tav>
                                      </p:tavLst>
                                    </p:anim>
                                    <p:set>
                                      <p:cBhvr>
                                        <p:cTn id="28"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0"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4918288" y="1160093"/>
            <a:ext cx="4225712"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800" b="1" dirty="0">
                <a:solidFill>
                  <a:schemeClr val="accent6">
                    <a:lumMod val="75000"/>
                  </a:schemeClr>
                </a:solidFill>
                <a:effectLst>
                  <a:outerShdw blurRad="38100" dist="38100" dir="2700000" algn="tl">
                    <a:srgbClr val="000000">
                      <a:alpha val="43137"/>
                    </a:srgbClr>
                  </a:outerShdw>
                </a:effectLst>
              </a:rPr>
              <a:t>Αρχίζει και κλείνει με το ίδιο σκηνικό</a:t>
            </a:r>
            <a:endParaRPr lang="el-GR" sz="2800" b="1" i="1" dirty="0"/>
          </a:p>
        </p:txBody>
      </p:sp>
      <p:sp>
        <p:nvSpPr>
          <p:cNvPr id="7" name="Oval 6">
            <a:extLst>
              <a:ext uri="{FF2B5EF4-FFF2-40B4-BE49-F238E27FC236}">
                <a16:creationId xmlns:a16="http://schemas.microsoft.com/office/drawing/2014/main" id="{F2D383E3-ED4B-4130-944B-26B4F7847E26}"/>
              </a:ext>
            </a:extLst>
          </p:cNvPr>
          <p:cNvSpPr/>
          <p:nvPr/>
        </p:nvSpPr>
        <p:spPr>
          <a:xfrm>
            <a:off x="251520" y="332656"/>
            <a:ext cx="2726964" cy="2422610"/>
          </a:xfrm>
          <a:prstGeom prst="ellipse">
            <a:avLst/>
          </a:prstGeom>
          <a:solidFill>
            <a:schemeClr val="accent4">
              <a:lumMod val="60000"/>
              <a:lumOff val="40000"/>
            </a:schemeClr>
          </a:solidFill>
          <a:effectLst>
            <a:outerShdw blurRad="203200" dist="38100" dir="84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4">
                    <a:lumMod val="50000"/>
                  </a:schemeClr>
                </a:solidFill>
                <a:effectLst>
                  <a:outerShdw blurRad="38100" dist="38100" dir="2700000" algn="tl">
                    <a:srgbClr val="000000">
                      <a:alpha val="43137"/>
                    </a:srgbClr>
                  </a:outerShdw>
                </a:effectLst>
              </a:rPr>
              <a:t>Σχήμα </a:t>
            </a:r>
            <a:r>
              <a:rPr lang="el-GR" sz="4400" b="1" dirty="0">
                <a:solidFill>
                  <a:schemeClr val="accent6">
                    <a:lumMod val="75000"/>
                  </a:schemeClr>
                </a:solidFill>
                <a:effectLst>
                  <a:outerShdw blurRad="38100" dist="38100" dir="2700000" algn="tl">
                    <a:srgbClr val="000000">
                      <a:alpha val="43137"/>
                    </a:srgbClr>
                  </a:outerShdw>
                </a:effectLst>
              </a:rPr>
              <a:t>κύκλου</a:t>
            </a:r>
          </a:p>
          <a:p>
            <a:pPr algn="ctr"/>
            <a:endParaRPr lang="el-GR" dirty="0"/>
          </a:p>
        </p:txBody>
      </p:sp>
      <p:sp>
        <p:nvSpPr>
          <p:cNvPr id="12" name="Arrow: Down 11">
            <a:extLst>
              <a:ext uri="{FF2B5EF4-FFF2-40B4-BE49-F238E27FC236}">
                <a16:creationId xmlns:a16="http://schemas.microsoft.com/office/drawing/2014/main" id="{527CD1A2-67AA-459B-B083-AA8AEEBEFD5F}"/>
              </a:ext>
            </a:extLst>
          </p:cNvPr>
          <p:cNvSpPr/>
          <p:nvPr/>
        </p:nvSpPr>
        <p:spPr>
          <a:xfrm rot="17186718">
            <a:off x="3668735" y="1181479"/>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Arrow: Down 9">
            <a:extLst>
              <a:ext uri="{FF2B5EF4-FFF2-40B4-BE49-F238E27FC236}">
                <a16:creationId xmlns:a16="http://schemas.microsoft.com/office/drawing/2014/main" id="{2F86BDFF-2690-4EFE-B700-77DBBDB88BA9}"/>
              </a:ext>
            </a:extLst>
          </p:cNvPr>
          <p:cNvSpPr/>
          <p:nvPr/>
        </p:nvSpPr>
        <p:spPr>
          <a:xfrm rot="2754627">
            <a:off x="4015022" y="3738241"/>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 - Τίτλος">
            <a:extLst>
              <a:ext uri="{FF2B5EF4-FFF2-40B4-BE49-F238E27FC236}">
                <a16:creationId xmlns:a16="http://schemas.microsoft.com/office/drawing/2014/main" id="{E0337675-DCFA-46C4-861F-BF0D10E273B5}"/>
              </a:ext>
            </a:extLst>
          </p:cNvPr>
          <p:cNvSpPr txBox="1">
            <a:spLocks/>
          </p:cNvSpPr>
          <p:nvPr/>
        </p:nvSpPr>
        <p:spPr>
          <a:xfrm>
            <a:off x="251520" y="4960042"/>
            <a:ext cx="9505056" cy="21664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6">
                    <a:lumMod val="75000"/>
                  </a:schemeClr>
                </a:solidFill>
                <a:effectLst>
                  <a:outerShdw blurRad="38100" dist="38100" dir="2700000" algn="tl">
                    <a:srgbClr val="000000">
                      <a:alpha val="43137"/>
                    </a:srgbClr>
                  </a:outerShdw>
                </a:effectLst>
              </a:rPr>
              <a:t>Επαναλαμβάνεται η φράση: </a:t>
            </a:r>
          </a:p>
          <a:p>
            <a:r>
              <a:rPr lang="el-GR" sz="3200" b="1" dirty="0">
                <a:solidFill>
                  <a:schemeClr val="accent6">
                    <a:lumMod val="75000"/>
                  </a:schemeClr>
                </a:solidFill>
                <a:effectLst>
                  <a:outerShdw blurRad="38100" dist="38100" dir="2700000" algn="tl">
                    <a:srgbClr val="000000">
                      <a:alpha val="43137"/>
                    </a:srgbClr>
                  </a:outerShdw>
                </a:effectLst>
              </a:rPr>
              <a:t>«Δεν έχουμε πατέρα στο σπίτι...»</a:t>
            </a:r>
            <a:endParaRPr lang="el-GR" sz="3200" b="1" i="1" dirty="0"/>
          </a:p>
        </p:txBody>
      </p:sp>
      <p:pic>
        <p:nvPicPr>
          <p:cNvPr id="8" name="Picture 2">
            <a:extLst>
              <a:ext uri="{FF2B5EF4-FFF2-40B4-BE49-F238E27FC236}">
                <a16:creationId xmlns:a16="http://schemas.microsoft.com/office/drawing/2014/main" id="{4F3C3756-7A3C-45F9-96BD-7553A716320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88105" y="3114514"/>
            <a:ext cx="3087785" cy="2131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95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
                                        </p:tgtEl>
                                        <p:attrNameLst>
                                          <p:attrName>style.visibility</p:attrName>
                                        </p:attrNameLst>
                                      </p:cBhvr>
                                      <p:to>
                                        <p:strVal val="visible"/>
                                      </p:to>
                                    </p:set>
                                    <p:anim calcmode="discrete" valueType="clr">
                                      <p:cBhvr override="childStyle">
                                        <p:cTn id="2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gtEl>
                                        <p:attrNameLst>
                                          <p:attrName>fillcolor</p:attrName>
                                        </p:attrNameLst>
                                      </p:cBhvr>
                                      <p:tavLst>
                                        <p:tav tm="0">
                                          <p:val>
                                            <p:clrVal>
                                              <a:schemeClr val="accent2"/>
                                            </p:clrVal>
                                          </p:val>
                                        </p:tav>
                                        <p:tav tm="50000">
                                          <p:val>
                                            <p:clrVal>
                                              <a:schemeClr val="hlink"/>
                                            </p:clrVal>
                                          </p:val>
                                        </p:tav>
                                      </p:tavLst>
                                    </p:anim>
                                    <p:set>
                                      <p:cBhvr>
                                        <p:cTn id="28" dur="80"/>
                                        <p:tgtEl>
                                          <p:spTgt spid="13"/>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0"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 Τίτλος">
            <a:extLst>
              <a:ext uri="{FF2B5EF4-FFF2-40B4-BE49-F238E27FC236}">
                <a16:creationId xmlns:a16="http://schemas.microsoft.com/office/drawing/2014/main" id="{0ED1EA3F-429E-4EAF-A9A2-97D8DC7EF328}"/>
              </a:ext>
            </a:extLst>
          </p:cNvPr>
          <p:cNvSpPr txBox="1">
            <a:spLocks/>
          </p:cNvSpPr>
          <p:nvPr/>
        </p:nvSpPr>
        <p:spPr>
          <a:xfrm>
            <a:off x="1435928" y="3854239"/>
            <a:ext cx="4216192" cy="28889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4">
                    <a:lumMod val="50000"/>
                  </a:schemeClr>
                </a:solidFill>
                <a:effectLst>
                  <a:outerShdw blurRad="38100" dist="38100" dir="2700000" algn="tl">
                    <a:srgbClr val="000000">
                      <a:alpha val="43137"/>
                    </a:srgbClr>
                  </a:outerShdw>
                </a:effectLst>
              </a:rPr>
              <a:t>Για να γίνει λίγο </a:t>
            </a:r>
          </a:p>
          <a:p>
            <a:r>
              <a:rPr lang="el-GR" sz="3200" b="1" dirty="0">
                <a:solidFill>
                  <a:schemeClr val="accent6">
                    <a:lumMod val="75000"/>
                  </a:schemeClr>
                </a:solidFill>
                <a:effectLst>
                  <a:outerShdw blurRad="38100" dist="38100" dir="2700000" algn="tl">
                    <a:srgbClr val="000000">
                      <a:alpha val="43137"/>
                    </a:srgbClr>
                  </a:outerShdw>
                </a:effectLst>
              </a:rPr>
              <a:t>πιο ελαφρύ </a:t>
            </a:r>
            <a:r>
              <a:rPr lang="el-GR" sz="3200" b="1" dirty="0">
                <a:solidFill>
                  <a:schemeClr val="accent4">
                    <a:lumMod val="50000"/>
                  </a:schemeClr>
                </a:solidFill>
                <a:effectLst>
                  <a:outerShdw blurRad="38100" dist="38100" dir="2700000" algn="tl">
                    <a:srgbClr val="000000">
                      <a:alpha val="43137"/>
                    </a:srgbClr>
                  </a:outerShdw>
                </a:effectLst>
              </a:rPr>
              <a:t>το μίζερο, ψυχοπλακωτικό σκηνικό της φτώχειας</a:t>
            </a:r>
            <a:endParaRPr lang="el-GR" sz="3200" b="1" i="1" dirty="0">
              <a:solidFill>
                <a:schemeClr val="accent4">
                  <a:lumMod val="50000"/>
                </a:schemeClr>
              </a:solidFill>
            </a:endParaRPr>
          </a:p>
        </p:txBody>
      </p:sp>
      <p:sp>
        <p:nvSpPr>
          <p:cNvPr id="7" name="Oval 6">
            <a:extLst>
              <a:ext uri="{FF2B5EF4-FFF2-40B4-BE49-F238E27FC236}">
                <a16:creationId xmlns:a16="http://schemas.microsoft.com/office/drawing/2014/main" id="{F2D383E3-ED4B-4130-944B-26B4F7847E26}"/>
              </a:ext>
            </a:extLst>
          </p:cNvPr>
          <p:cNvSpPr/>
          <p:nvPr/>
        </p:nvSpPr>
        <p:spPr>
          <a:xfrm>
            <a:off x="3779912" y="114821"/>
            <a:ext cx="4752528" cy="2558404"/>
          </a:xfrm>
          <a:prstGeom prst="ellipse">
            <a:avLst/>
          </a:prstGeom>
          <a:solidFill>
            <a:schemeClr val="accent4">
              <a:lumMod val="60000"/>
              <a:lumOff val="40000"/>
            </a:schemeClr>
          </a:solidFill>
          <a:effectLst>
            <a:outerShdw blurRad="203200" dist="38100" dir="84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solidFill>
                  <a:schemeClr val="accent4">
                    <a:lumMod val="50000"/>
                  </a:schemeClr>
                </a:solidFill>
                <a:effectLst>
                  <a:outerShdw blurRad="38100" dist="38100" dir="2700000" algn="tl">
                    <a:srgbClr val="000000">
                      <a:alpha val="43137"/>
                    </a:srgbClr>
                  </a:outerShdw>
                </a:effectLst>
              </a:rPr>
              <a:t>Γιατί χρησιμοποιεί </a:t>
            </a:r>
            <a:r>
              <a:rPr lang="el-GR" sz="4400" b="1" dirty="0">
                <a:solidFill>
                  <a:schemeClr val="accent6">
                    <a:lumMod val="75000"/>
                  </a:schemeClr>
                </a:solidFill>
                <a:effectLst>
                  <a:outerShdw blurRad="38100" dist="38100" dir="2700000" algn="tl">
                    <a:srgbClr val="000000">
                      <a:alpha val="43137"/>
                    </a:srgbClr>
                  </a:outerShdw>
                </a:effectLst>
              </a:rPr>
              <a:t>ειρωνεία;</a:t>
            </a:r>
          </a:p>
          <a:p>
            <a:pPr algn="ctr"/>
            <a:endParaRPr lang="el-GR" dirty="0"/>
          </a:p>
        </p:txBody>
      </p:sp>
      <p:sp>
        <p:nvSpPr>
          <p:cNvPr id="12" name="Arrow: Down 11">
            <a:extLst>
              <a:ext uri="{FF2B5EF4-FFF2-40B4-BE49-F238E27FC236}">
                <a16:creationId xmlns:a16="http://schemas.microsoft.com/office/drawing/2014/main" id="{527CD1A2-67AA-459B-B083-AA8AEEBEFD5F}"/>
              </a:ext>
            </a:extLst>
          </p:cNvPr>
          <p:cNvSpPr/>
          <p:nvPr/>
        </p:nvSpPr>
        <p:spPr>
          <a:xfrm rot="19846528">
            <a:off x="6529347" y="2932154"/>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Arrow: Down 9">
            <a:extLst>
              <a:ext uri="{FF2B5EF4-FFF2-40B4-BE49-F238E27FC236}">
                <a16:creationId xmlns:a16="http://schemas.microsoft.com/office/drawing/2014/main" id="{2F86BDFF-2690-4EFE-B700-77DBBDB88BA9}"/>
              </a:ext>
            </a:extLst>
          </p:cNvPr>
          <p:cNvSpPr/>
          <p:nvPr/>
        </p:nvSpPr>
        <p:spPr>
          <a:xfrm rot="2754627">
            <a:off x="4176666" y="2698036"/>
            <a:ext cx="1113956"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1 - Τίτλος">
            <a:extLst>
              <a:ext uri="{FF2B5EF4-FFF2-40B4-BE49-F238E27FC236}">
                <a16:creationId xmlns:a16="http://schemas.microsoft.com/office/drawing/2014/main" id="{E0337675-DCFA-46C4-861F-BF0D10E273B5}"/>
              </a:ext>
            </a:extLst>
          </p:cNvPr>
          <p:cNvSpPr txBox="1">
            <a:spLocks/>
          </p:cNvSpPr>
          <p:nvPr/>
        </p:nvSpPr>
        <p:spPr>
          <a:xfrm>
            <a:off x="5652120" y="4437112"/>
            <a:ext cx="3342792" cy="216648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4">
                    <a:lumMod val="50000"/>
                  </a:schemeClr>
                </a:solidFill>
                <a:effectLst>
                  <a:outerShdw blurRad="38100" dist="38100" dir="2700000" algn="tl">
                    <a:srgbClr val="000000">
                      <a:alpha val="43137"/>
                    </a:srgbClr>
                  </a:outerShdw>
                </a:effectLst>
              </a:rPr>
              <a:t>Είναι όπλο με το οποίο ασκεί </a:t>
            </a:r>
            <a:r>
              <a:rPr lang="el-GR" sz="3200" b="1" dirty="0">
                <a:solidFill>
                  <a:schemeClr val="accent6">
                    <a:lumMod val="75000"/>
                  </a:schemeClr>
                </a:solidFill>
                <a:effectLst>
                  <a:outerShdw blurRad="38100" dist="38100" dir="2700000" algn="tl">
                    <a:srgbClr val="000000">
                      <a:alpha val="43137"/>
                    </a:srgbClr>
                  </a:outerShdw>
                </a:effectLst>
              </a:rPr>
              <a:t>κοινωνική κριτική</a:t>
            </a:r>
            <a:endParaRPr lang="el-GR" sz="3200" b="1" i="1" dirty="0">
              <a:solidFill>
                <a:schemeClr val="accent6">
                  <a:lumMod val="75000"/>
                </a:schemeClr>
              </a:solidFill>
            </a:endParaRPr>
          </a:p>
        </p:txBody>
      </p:sp>
      <p:pic>
        <p:nvPicPr>
          <p:cNvPr id="3" name="Picture 2">
            <a:extLst>
              <a:ext uri="{FF2B5EF4-FFF2-40B4-BE49-F238E27FC236}">
                <a16:creationId xmlns:a16="http://schemas.microsoft.com/office/drawing/2014/main" id="{59ED0AEA-08AF-4547-BC6E-9994EC39D9C8}"/>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268" r="-1268"/>
          <a:stretch/>
        </p:blipFill>
        <p:spPr>
          <a:xfrm>
            <a:off x="10839" y="709638"/>
            <a:ext cx="3563967" cy="19978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92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3"/>
                                        </p:tgtEl>
                                        <p:attrNameLst>
                                          <p:attrName>style.visibility</p:attrName>
                                        </p:attrNameLst>
                                      </p:cBhvr>
                                      <p:to>
                                        <p:strVal val="visible"/>
                                      </p:to>
                                    </p:set>
                                    <p:anim calcmode="discrete" valueType="clr">
                                      <p:cBhvr override="childStyle">
                                        <p:cTn id="2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3"/>
                                        </p:tgtEl>
                                        <p:attrNameLst>
                                          <p:attrName>fillcolor</p:attrName>
                                        </p:attrNameLst>
                                      </p:cBhvr>
                                      <p:tavLst>
                                        <p:tav tm="0">
                                          <p:val>
                                            <p:clrVal>
                                              <a:schemeClr val="accent2"/>
                                            </p:clrVal>
                                          </p:val>
                                        </p:tav>
                                        <p:tav tm="50000">
                                          <p:val>
                                            <p:clrVal>
                                              <a:schemeClr val="hlink"/>
                                            </p:clrVal>
                                          </p:val>
                                        </p:tav>
                                      </p:tavLst>
                                    </p:anim>
                                    <p:set>
                                      <p:cBhvr>
                                        <p:cTn id="28"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0" grpId="0" animBg="1"/>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16632"/>
            <a:ext cx="8352928" cy="7704856"/>
          </a:xfrm>
        </p:spPr>
        <p:txBody>
          <a:bodyPr>
            <a:noAutofit/>
          </a:bodyPr>
          <a:lstStyle/>
          <a:p>
            <a:pPr algn="ctr">
              <a:spcAft>
                <a:spcPts val="1400"/>
              </a:spcAft>
              <a:buNone/>
            </a:pPr>
            <a:r>
              <a:rPr lang="el-GR" sz="4800" b="1" dirty="0">
                <a:solidFill>
                  <a:schemeClr val="accent6">
                    <a:lumMod val="75000"/>
                  </a:schemeClr>
                </a:solidFill>
                <a:effectLst>
                  <a:outerShdw blurRad="38100" dist="38100" dir="2700000" algn="tl">
                    <a:srgbClr val="000000">
                      <a:alpha val="43137"/>
                    </a:srgbClr>
                  </a:outerShdw>
                </a:effectLst>
              </a:rPr>
              <a:t>Εργασία για το σπίτι</a:t>
            </a:r>
            <a:endParaRPr lang="el-GR" sz="2800" dirty="0"/>
          </a:p>
          <a:p>
            <a:pPr>
              <a:buNone/>
            </a:pPr>
            <a:r>
              <a:rPr lang="el-GR" sz="2800" dirty="0"/>
              <a:t>Διαλέξτε ένα από τα ακόλουθα:</a:t>
            </a:r>
          </a:p>
          <a:p>
            <a:pPr>
              <a:buNone/>
            </a:pPr>
            <a:r>
              <a:rPr lang="el-GR" sz="2800" b="1" dirty="0">
                <a:solidFill>
                  <a:schemeClr val="accent6">
                    <a:lumMod val="75000"/>
                  </a:schemeClr>
                </a:solidFill>
                <a:effectLst>
                  <a:outerShdw blurRad="38100" dist="38100" dir="2700000" algn="tl">
                    <a:srgbClr val="000000">
                      <a:alpha val="43137"/>
                    </a:srgbClr>
                  </a:outerShdw>
                </a:effectLst>
              </a:rPr>
              <a:t>α) </a:t>
            </a:r>
            <a:r>
              <a:rPr lang="el-GR" sz="2800" dirty="0"/>
              <a:t>Γράψτε έναν </a:t>
            </a:r>
            <a:r>
              <a:rPr lang="el-GR" sz="2800" b="1" dirty="0">
                <a:solidFill>
                  <a:srgbClr val="7030A0"/>
                </a:solidFill>
                <a:effectLst>
                  <a:outerShdw blurRad="38100" dist="38100" dir="2700000" algn="tl">
                    <a:srgbClr val="000000">
                      <a:alpha val="43137"/>
                    </a:srgbClr>
                  </a:outerShdw>
                </a:effectLst>
              </a:rPr>
              <a:t>μικρό διάλογο </a:t>
            </a:r>
            <a:r>
              <a:rPr lang="el-GR" sz="2800" dirty="0"/>
              <a:t>ανάμεσα στον κυρ-Ζάχο τον Ξεφαντούλη και τον Μανώλη, που θα σταθεί η αφορμή για τον χωρισμό του ανδρογύνου.</a:t>
            </a:r>
          </a:p>
          <a:p>
            <a:pPr>
              <a:buNone/>
            </a:pPr>
            <a:r>
              <a:rPr lang="el-GR" sz="2800" b="1" dirty="0">
                <a:solidFill>
                  <a:schemeClr val="accent6">
                    <a:lumMod val="75000"/>
                  </a:schemeClr>
                </a:solidFill>
                <a:effectLst>
                  <a:outerShdw blurRad="38100" dist="38100" dir="2700000" algn="tl">
                    <a:srgbClr val="000000">
                      <a:alpha val="43137"/>
                    </a:srgbClr>
                  </a:outerShdw>
                </a:effectLst>
              </a:rPr>
              <a:t>β) </a:t>
            </a:r>
            <a:r>
              <a:rPr lang="el-GR" sz="2800" dirty="0"/>
              <a:t>Φανταστείτε </a:t>
            </a:r>
            <a:r>
              <a:rPr lang="el-GR" sz="2800" b="1" dirty="0">
                <a:solidFill>
                  <a:srgbClr val="7030A0"/>
                </a:solidFill>
                <a:effectLst>
                  <a:outerShdw blurRad="38100" dist="38100" dir="2700000" algn="tl">
                    <a:srgbClr val="000000">
                      <a:alpha val="43137"/>
                    </a:srgbClr>
                  </a:outerShdw>
                </a:effectLst>
              </a:rPr>
              <a:t>το μέλλον του παιδιού</a:t>
            </a:r>
            <a:r>
              <a:rPr lang="el-GR" sz="2800" dirty="0"/>
              <a:t>, μετά από 10 χρόνια. Ποιες μπορεί να είναι οι συνέπειες μιας τέτοιας οικογενειακής κατάστασης αλλά και της αντίδρασης του κοινωνικού περίγυρου απέναντι στο ίδιο και τη μητέρα του;</a:t>
            </a:r>
          </a:p>
          <a:p>
            <a:pPr marL="0" lvl="0" indent="0">
              <a:buNone/>
            </a:pPr>
            <a:r>
              <a:rPr lang="el-GR" b="1" dirty="0">
                <a:solidFill>
                  <a:schemeClr val="accent6">
                    <a:lumMod val="75000"/>
                  </a:schemeClr>
                </a:solidFill>
                <a:effectLst>
                  <a:outerShdw blurRad="38100" dist="38100" dir="2700000" algn="tl">
                    <a:srgbClr val="000000">
                      <a:alpha val="43137"/>
                    </a:srgbClr>
                  </a:outerShdw>
                </a:effectLst>
              </a:rPr>
              <a:t>γ) </a:t>
            </a:r>
            <a:r>
              <a:rPr lang="el-GR" dirty="0"/>
              <a:t>Τι </a:t>
            </a:r>
            <a:r>
              <a:rPr lang="el-GR" b="1" dirty="0">
                <a:solidFill>
                  <a:schemeClr val="accent4">
                    <a:lumMod val="50000"/>
                  </a:schemeClr>
                </a:solidFill>
                <a:effectLst>
                  <a:outerShdw blurRad="38100" dist="38100" dir="2700000" algn="tl">
                    <a:srgbClr val="000000">
                      <a:alpha val="43137"/>
                    </a:srgbClr>
                  </a:outerShdw>
                </a:effectLst>
              </a:rPr>
              <a:t>θα έπρεπε να κάνει η Γιαννούλα</a:t>
            </a:r>
            <a:r>
              <a:rPr lang="el-GR" dirty="0"/>
              <a:t>;</a:t>
            </a:r>
          </a:p>
          <a:p>
            <a:pPr marL="0" lvl="0" indent="0">
              <a:buNone/>
            </a:pPr>
            <a:r>
              <a:rPr lang="el-GR" b="1" dirty="0">
                <a:solidFill>
                  <a:schemeClr val="accent6">
                    <a:lumMod val="75000"/>
                  </a:schemeClr>
                </a:solidFill>
                <a:effectLst>
                  <a:outerShdw blurRad="38100" dist="38100" dir="2700000" algn="tl">
                    <a:srgbClr val="000000">
                      <a:alpha val="43137"/>
                    </a:srgbClr>
                  </a:outerShdw>
                </a:effectLst>
              </a:rPr>
              <a:t>δ) </a:t>
            </a:r>
            <a:r>
              <a:rPr lang="el-GR" dirty="0"/>
              <a:t>Να δώσετε ένα </a:t>
            </a:r>
            <a:r>
              <a:rPr lang="el-GR" b="1" dirty="0">
                <a:solidFill>
                  <a:schemeClr val="accent4">
                    <a:lumMod val="50000"/>
                  </a:schemeClr>
                </a:solidFill>
                <a:effectLst>
                  <a:outerShdw blurRad="38100" dist="38100" dir="2700000" algn="tl">
                    <a:srgbClr val="000000">
                      <a:alpha val="43137"/>
                    </a:srgbClr>
                  </a:outerShdw>
                </a:effectLst>
              </a:rPr>
              <a:t>άλλο τέλος</a:t>
            </a:r>
            <a:r>
              <a:rPr lang="el-GR" dirty="0"/>
              <a:t> στην ιστορία.</a:t>
            </a:r>
          </a:p>
          <a:p>
            <a:pPr>
              <a:buNone/>
            </a:pPr>
            <a:endParaRPr lang="el-GR" sz="2800" dirty="0"/>
          </a:p>
        </p:txBody>
      </p:sp>
      <p:pic>
        <p:nvPicPr>
          <p:cNvPr id="6" name="Picture 5">
            <a:extLst>
              <a:ext uri="{FF2B5EF4-FFF2-40B4-BE49-F238E27FC236}">
                <a16:creationId xmlns:a16="http://schemas.microsoft.com/office/drawing/2014/main" id="{7A42A058-CDAF-4CE0-AB0E-E1788BC6653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2308" y="188640"/>
            <a:ext cx="1256156" cy="14550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597473"/>
          </a:xfrm>
        </p:spPr>
        <p:txBody>
          <a:bodyPr>
            <a:normAutofit/>
          </a:bodyPr>
          <a:lstStyle/>
          <a:p>
            <a:r>
              <a:rPr lang="el-GR" sz="3600" b="1" dirty="0">
                <a:solidFill>
                  <a:schemeClr val="accent4">
                    <a:lumMod val="50000"/>
                  </a:schemeClr>
                </a:solidFill>
                <a:effectLst>
                  <a:outerShdw blurRad="38100" dist="38100" dir="2700000" algn="tl">
                    <a:srgbClr val="000000">
                      <a:alpha val="43137"/>
                    </a:srgbClr>
                  </a:outerShdw>
                </a:effectLst>
              </a:rPr>
              <a:t>Σας ευχαριστώ πολύ</a:t>
            </a:r>
            <a:br>
              <a:rPr lang="el-GR" sz="3600" b="1" dirty="0">
                <a:solidFill>
                  <a:schemeClr val="accent4">
                    <a:lumMod val="50000"/>
                  </a:schemeClr>
                </a:solidFill>
                <a:effectLst>
                  <a:outerShdw blurRad="38100" dist="38100" dir="2700000" algn="tl">
                    <a:srgbClr val="000000">
                      <a:alpha val="43137"/>
                    </a:srgbClr>
                  </a:outerShdw>
                </a:effectLst>
              </a:rPr>
            </a:br>
            <a:r>
              <a:rPr lang="el-GR" sz="3600" b="1" dirty="0">
                <a:solidFill>
                  <a:schemeClr val="accent4">
                    <a:lumMod val="50000"/>
                  </a:schemeClr>
                </a:solidFill>
                <a:effectLst>
                  <a:outerShdw blurRad="38100" dist="38100" dir="2700000" algn="tl">
                    <a:srgbClr val="000000">
                      <a:alpha val="43137"/>
                    </a:srgbClr>
                  </a:outerShdw>
                </a:effectLst>
              </a:rPr>
              <a:t>για την παρουσία σας εδώ! </a:t>
            </a:r>
          </a:p>
        </p:txBody>
      </p:sp>
      <p:pic>
        <p:nvPicPr>
          <p:cNvPr id="4" name="3 - Θέση περιεχομένου" descr="19091_10152812460723144_8052790488879004098_n.jpg"/>
          <p:cNvPicPr>
            <a:picLocks noGrp="1" noChangeAspect="1"/>
          </p:cNvPicPr>
          <p:nvPr>
            <p:ph idx="1"/>
          </p:nvPr>
        </p:nvPicPr>
        <p:blipFill>
          <a:blip r:embed="rId2" cstate="print"/>
          <a:stretch>
            <a:fillRect/>
          </a:stretch>
        </p:blipFill>
        <p:spPr>
          <a:xfrm>
            <a:off x="0" y="1597473"/>
            <a:ext cx="9144000" cy="570784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9C0B-32C2-499F-887A-E1104C988AD2}"/>
              </a:ext>
            </a:extLst>
          </p:cNvPr>
          <p:cNvSpPr>
            <a:spLocks noGrp="1"/>
          </p:cNvSpPr>
          <p:nvPr>
            <p:ph type="title"/>
          </p:nvPr>
        </p:nvSpPr>
        <p:spPr>
          <a:xfrm>
            <a:off x="4716016" y="1196751"/>
            <a:ext cx="4427984" cy="4525963"/>
          </a:xfrm>
        </p:spPr>
        <p:txBody>
          <a:bodyPr>
            <a:normAutofit/>
          </a:bodyPr>
          <a:lstStyle/>
          <a:p>
            <a:r>
              <a:rPr lang="el-GR" dirty="0"/>
              <a:t>Ο </a:t>
            </a:r>
            <a:br>
              <a:rPr lang="el-GR" dirty="0"/>
            </a:br>
            <a:r>
              <a:rPr lang="el-GR" dirty="0"/>
              <a:t>Παπαδιαμάντης έγραψε </a:t>
            </a:r>
            <a:r>
              <a:rPr lang="el-GR" b="1" dirty="0">
                <a:solidFill>
                  <a:schemeClr val="accent4">
                    <a:lumMod val="50000"/>
                  </a:schemeClr>
                </a:solidFill>
                <a:effectLst>
                  <a:outerShdw blurRad="38100" dist="38100" dir="2700000" algn="tl">
                    <a:srgbClr val="000000">
                      <a:alpha val="43137"/>
                    </a:srgbClr>
                  </a:outerShdw>
                </a:effectLst>
              </a:rPr>
              <a:t>ηθογραφικά</a:t>
            </a:r>
            <a:r>
              <a:rPr lang="el-GR" dirty="0"/>
              <a:t> διηγήματα.</a:t>
            </a:r>
          </a:p>
        </p:txBody>
      </p:sp>
      <p:pic>
        <p:nvPicPr>
          <p:cNvPr id="6" name="Picture 2">
            <a:extLst>
              <a:ext uri="{FF2B5EF4-FFF2-40B4-BE49-F238E27FC236}">
                <a16:creationId xmlns:a16="http://schemas.microsoft.com/office/drawing/2014/main" id="{21656BDA-B738-4B0F-B28A-DFBF2611A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8520" y="-5184"/>
            <a:ext cx="4932183" cy="6863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5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9C0B-32C2-499F-887A-E1104C988AD2}"/>
              </a:ext>
            </a:extLst>
          </p:cNvPr>
          <p:cNvSpPr>
            <a:spLocks noGrp="1"/>
          </p:cNvSpPr>
          <p:nvPr>
            <p:ph type="title"/>
          </p:nvPr>
        </p:nvSpPr>
        <p:spPr>
          <a:xfrm>
            <a:off x="457200" y="0"/>
            <a:ext cx="8229600" cy="1143000"/>
          </a:xfrm>
        </p:spPr>
        <p:txBody>
          <a:bodyPr>
            <a:normAutofit fontScale="90000"/>
          </a:bodyPr>
          <a:lstStyle/>
          <a:p>
            <a:r>
              <a:rPr lang="el-GR" dirty="0"/>
              <a:t>Ξέρετε τι είναι </a:t>
            </a:r>
            <a:r>
              <a:rPr lang="el-GR" b="1" dirty="0">
                <a:solidFill>
                  <a:schemeClr val="accent4">
                    <a:lumMod val="50000"/>
                  </a:schemeClr>
                </a:solidFill>
                <a:effectLst>
                  <a:outerShdw blurRad="38100" dist="38100" dir="2700000" algn="tl">
                    <a:srgbClr val="000000">
                      <a:alpha val="43137"/>
                    </a:srgbClr>
                  </a:outerShdw>
                </a:effectLst>
              </a:rPr>
              <a:t>ηθογραφικό</a:t>
            </a:r>
            <a:r>
              <a:rPr lang="el-GR" dirty="0"/>
              <a:t> διήγημα;</a:t>
            </a:r>
          </a:p>
        </p:txBody>
      </p:sp>
      <p:sp>
        <p:nvSpPr>
          <p:cNvPr id="3" name="Content Placeholder 2">
            <a:extLst>
              <a:ext uri="{FF2B5EF4-FFF2-40B4-BE49-F238E27FC236}">
                <a16:creationId xmlns:a16="http://schemas.microsoft.com/office/drawing/2014/main" id="{6D506E9F-6B70-4B76-BA73-14575F447700}"/>
              </a:ext>
            </a:extLst>
          </p:cNvPr>
          <p:cNvSpPr>
            <a:spLocks noGrp="1"/>
          </p:cNvSpPr>
          <p:nvPr>
            <p:ph idx="1"/>
          </p:nvPr>
        </p:nvSpPr>
        <p:spPr>
          <a:xfrm>
            <a:off x="827584" y="2881000"/>
            <a:ext cx="7200800" cy="4525963"/>
          </a:xfrm>
        </p:spPr>
        <p:txBody>
          <a:bodyPr/>
          <a:lstStyle/>
          <a:p>
            <a:pPr marL="0" indent="0" algn="just">
              <a:buNone/>
            </a:pPr>
            <a:r>
              <a:rPr lang="el-GR" dirty="0"/>
              <a:t>	Το διήγημα που απεικονίζει με ρεαλισμό τα </a:t>
            </a:r>
            <a:r>
              <a:rPr lang="el-GR" b="1" dirty="0">
                <a:solidFill>
                  <a:schemeClr val="accent4">
                    <a:lumMod val="50000"/>
                  </a:schemeClr>
                </a:solidFill>
                <a:effectLst>
                  <a:outerShdw blurRad="38100" dist="38100" dir="2700000" algn="tl">
                    <a:srgbClr val="000000">
                      <a:alpha val="43137"/>
                    </a:srgbClr>
                  </a:outerShdw>
                </a:effectLst>
              </a:rPr>
              <a:t>ήθη</a:t>
            </a:r>
            <a:r>
              <a:rPr lang="el-GR" dirty="0"/>
              <a:t> και </a:t>
            </a:r>
            <a:r>
              <a:rPr lang="el-GR" b="1" dirty="0">
                <a:solidFill>
                  <a:schemeClr val="accent4">
                    <a:lumMod val="50000"/>
                  </a:schemeClr>
                </a:solidFill>
                <a:effectLst>
                  <a:outerShdw blurRad="38100" dist="38100" dir="2700000" algn="tl">
                    <a:srgbClr val="000000">
                      <a:alpha val="43137"/>
                    </a:srgbClr>
                  </a:outerShdw>
                </a:effectLst>
              </a:rPr>
              <a:t>έθιμα</a:t>
            </a:r>
            <a:r>
              <a:rPr lang="el-GR" dirty="0"/>
              <a:t>, την ιδεολογία και την </a:t>
            </a:r>
            <a:r>
              <a:rPr lang="el-GR" b="1" dirty="0">
                <a:solidFill>
                  <a:schemeClr val="accent4">
                    <a:lumMod val="50000"/>
                  </a:schemeClr>
                </a:solidFill>
                <a:effectLst>
                  <a:outerShdw blurRad="38100" dist="38100" dir="2700000" algn="tl">
                    <a:srgbClr val="000000">
                      <a:alpha val="43137"/>
                    </a:srgbClr>
                  </a:outerShdw>
                </a:effectLst>
              </a:rPr>
              <a:t>ψυχοσύνθεση</a:t>
            </a:r>
            <a:r>
              <a:rPr lang="el-GR" dirty="0"/>
              <a:t> ενός λαού είτε της κοινωνίας της υπαίθρου είτε της αστικής γειτονιάς. </a:t>
            </a:r>
          </a:p>
          <a:p>
            <a:pPr marL="0" indent="0" algn="just">
              <a:buNone/>
            </a:pPr>
            <a:r>
              <a:rPr lang="el-GR" dirty="0"/>
              <a:t>	Το διήγημα «Πατέρα στο σπίτι»  ανήκει στην </a:t>
            </a:r>
            <a:r>
              <a:rPr lang="el-GR" b="1" dirty="0">
                <a:solidFill>
                  <a:schemeClr val="accent4">
                    <a:lumMod val="50000"/>
                  </a:schemeClr>
                </a:solidFill>
                <a:effectLst>
                  <a:outerShdw blurRad="38100" dist="38100" dir="2700000" algn="tl">
                    <a:srgbClr val="000000">
                      <a:alpha val="43137"/>
                    </a:srgbClr>
                  </a:outerShdw>
                </a:effectLst>
              </a:rPr>
              <a:t>αστική ηθογραφία.</a:t>
            </a:r>
          </a:p>
        </p:txBody>
      </p:sp>
      <p:sp>
        <p:nvSpPr>
          <p:cNvPr id="5" name="Arrow: Down 4">
            <a:extLst>
              <a:ext uri="{FF2B5EF4-FFF2-40B4-BE49-F238E27FC236}">
                <a16:creationId xmlns:a16="http://schemas.microsoft.com/office/drawing/2014/main" id="{569C1440-936C-4560-BB2E-E263F1B8F738}"/>
              </a:ext>
            </a:extLst>
          </p:cNvPr>
          <p:cNvSpPr/>
          <p:nvPr/>
        </p:nvSpPr>
        <p:spPr>
          <a:xfrm>
            <a:off x="3923928" y="1183908"/>
            <a:ext cx="1296144" cy="1656184"/>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5200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9C0B-32C2-499F-887A-E1104C988AD2}"/>
              </a:ext>
            </a:extLst>
          </p:cNvPr>
          <p:cNvSpPr>
            <a:spLocks noGrp="1"/>
          </p:cNvSpPr>
          <p:nvPr>
            <p:ph type="title"/>
          </p:nvPr>
        </p:nvSpPr>
        <p:spPr/>
        <p:txBody>
          <a:bodyPr>
            <a:normAutofit fontScale="90000"/>
          </a:bodyPr>
          <a:lstStyle/>
          <a:p>
            <a:r>
              <a:rPr lang="el-GR" dirty="0"/>
              <a:t>Ξέρετε τι είναι </a:t>
            </a:r>
            <a:r>
              <a:rPr lang="el-GR" b="1" dirty="0">
                <a:solidFill>
                  <a:schemeClr val="accent4">
                    <a:lumMod val="50000"/>
                  </a:schemeClr>
                </a:solidFill>
                <a:effectLst>
                  <a:outerShdw blurRad="38100" dist="38100" dir="2700000" algn="tl">
                    <a:srgbClr val="000000">
                      <a:alpha val="43137"/>
                    </a:srgbClr>
                  </a:outerShdw>
                </a:effectLst>
              </a:rPr>
              <a:t>ψυχογραφικό</a:t>
            </a:r>
            <a:r>
              <a:rPr lang="el-GR" dirty="0"/>
              <a:t> διήγημα;</a:t>
            </a:r>
          </a:p>
        </p:txBody>
      </p:sp>
      <p:sp>
        <p:nvSpPr>
          <p:cNvPr id="3" name="Content Placeholder 2">
            <a:extLst>
              <a:ext uri="{FF2B5EF4-FFF2-40B4-BE49-F238E27FC236}">
                <a16:creationId xmlns:a16="http://schemas.microsoft.com/office/drawing/2014/main" id="{6D506E9F-6B70-4B76-BA73-14575F447700}"/>
              </a:ext>
            </a:extLst>
          </p:cNvPr>
          <p:cNvSpPr>
            <a:spLocks noGrp="1"/>
          </p:cNvSpPr>
          <p:nvPr>
            <p:ph idx="1"/>
          </p:nvPr>
        </p:nvSpPr>
        <p:spPr>
          <a:xfrm>
            <a:off x="1259632" y="3560441"/>
            <a:ext cx="7200800" cy="4525963"/>
          </a:xfrm>
        </p:spPr>
        <p:txBody>
          <a:bodyPr/>
          <a:lstStyle/>
          <a:p>
            <a:pPr marL="0" indent="0" algn="just">
              <a:buNone/>
            </a:pPr>
            <a:r>
              <a:rPr lang="el-GR" dirty="0"/>
              <a:t>	Το διήγημα που διεισδύει στην ψυχική κατάσταση των ηρώων:</a:t>
            </a:r>
          </a:p>
          <a:p>
            <a:pPr algn="just"/>
            <a:r>
              <a:rPr lang="el-GR" b="1" dirty="0">
                <a:solidFill>
                  <a:schemeClr val="accent4">
                    <a:lumMod val="50000"/>
                  </a:schemeClr>
                </a:solidFill>
                <a:effectLst>
                  <a:outerShdw blurRad="38100" dist="38100" dir="2700000" algn="tl">
                    <a:srgbClr val="000000">
                      <a:alpha val="43137"/>
                    </a:srgbClr>
                  </a:outerShdw>
                </a:effectLst>
              </a:rPr>
              <a:t>σκέψεις</a:t>
            </a:r>
          </a:p>
          <a:p>
            <a:pPr algn="just"/>
            <a:r>
              <a:rPr lang="el-GR" b="1" dirty="0">
                <a:solidFill>
                  <a:schemeClr val="accent4">
                    <a:lumMod val="50000"/>
                  </a:schemeClr>
                </a:solidFill>
                <a:effectLst>
                  <a:outerShdw blurRad="38100" dist="38100" dir="2700000" algn="tl">
                    <a:srgbClr val="000000">
                      <a:alpha val="43137"/>
                    </a:srgbClr>
                  </a:outerShdw>
                </a:effectLst>
              </a:rPr>
              <a:t>διλήμματα</a:t>
            </a:r>
          </a:p>
          <a:p>
            <a:pPr algn="just"/>
            <a:r>
              <a:rPr lang="el-GR" b="1" dirty="0">
                <a:solidFill>
                  <a:schemeClr val="accent4">
                    <a:lumMod val="50000"/>
                  </a:schemeClr>
                </a:solidFill>
                <a:effectLst>
                  <a:outerShdw blurRad="38100" dist="38100" dir="2700000" algn="tl">
                    <a:srgbClr val="000000">
                      <a:alpha val="43137"/>
                    </a:srgbClr>
                  </a:outerShdw>
                </a:effectLst>
              </a:rPr>
              <a:t>ψυχικές μεταπτώσεις</a:t>
            </a:r>
          </a:p>
        </p:txBody>
      </p:sp>
      <p:sp>
        <p:nvSpPr>
          <p:cNvPr id="4" name="Arrow: Down 3">
            <a:extLst>
              <a:ext uri="{FF2B5EF4-FFF2-40B4-BE49-F238E27FC236}">
                <a16:creationId xmlns:a16="http://schemas.microsoft.com/office/drawing/2014/main" id="{8AE3D5D7-C80F-4B78-A2AF-6A48135D3F21}"/>
              </a:ext>
            </a:extLst>
          </p:cNvPr>
          <p:cNvSpPr/>
          <p:nvPr/>
        </p:nvSpPr>
        <p:spPr>
          <a:xfrm>
            <a:off x="3995936" y="1563574"/>
            <a:ext cx="1512168" cy="1721410"/>
          </a:xfrm>
          <a:prstGeom prst="downArrow">
            <a:avLst/>
          </a:prstGeom>
          <a:solidFill>
            <a:schemeClr val="accent4">
              <a:lumMod val="60000"/>
              <a:lumOff val="40000"/>
            </a:schemeClr>
          </a:solidFill>
          <a:ln cap="sq">
            <a:noFill/>
          </a:ln>
          <a:effectLst>
            <a:outerShdw blurRad="127000" dist="114300" dir="2700000" sx="106000" sy="106000" algn="tl" rotWithShape="0">
              <a:prstClr val="black">
                <a:alpha val="31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071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νεμουριον: Ξένοι φωτογράφοι την περίοδο 1850-1880">
            <a:extLst>
              <a:ext uri="{FF2B5EF4-FFF2-40B4-BE49-F238E27FC236}">
                <a16:creationId xmlns:a16="http://schemas.microsoft.com/office/drawing/2014/main" id="{80B88D4C-4E5E-46C0-B582-4FF2C8535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1 - Τίτλος">
            <a:extLst>
              <a:ext uri="{FF2B5EF4-FFF2-40B4-BE49-F238E27FC236}">
                <a16:creationId xmlns:a16="http://schemas.microsoft.com/office/drawing/2014/main" id="{E33FDF31-3815-4BD4-9B63-7FDC69B558AD}"/>
              </a:ext>
            </a:extLst>
          </p:cNvPr>
          <p:cNvSpPr txBox="1">
            <a:spLocks/>
          </p:cNvSpPr>
          <p:nvPr/>
        </p:nvSpPr>
        <p:spPr>
          <a:xfrm>
            <a:off x="457200" y="7738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a:solidFill>
                  <a:schemeClr val="accent4">
                    <a:lumMod val="50000"/>
                  </a:schemeClr>
                </a:solidFill>
              </a:rPr>
              <a:t>Ένα από τα «Αθηναϊκά» </a:t>
            </a:r>
          </a:p>
          <a:p>
            <a:r>
              <a:rPr lang="el-GR" sz="3600" b="1" dirty="0">
                <a:solidFill>
                  <a:schemeClr val="accent4">
                    <a:lumMod val="50000"/>
                  </a:schemeClr>
                </a:solidFill>
              </a:rPr>
              <a:t>διηγήματά του</a:t>
            </a:r>
          </a:p>
        </p:txBody>
      </p:sp>
    </p:spTree>
    <p:extLst>
      <p:ext uri="{BB962C8B-B14F-4D97-AF65-F5344CB8AC3E}">
        <p14:creationId xmlns:p14="http://schemas.microsoft.com/office/powerpoint/2010/main" val="18126997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404664"/>
            <a:ext cx="8229600" cy="6336704"/>
          </a:xfrm>
        </p:spPr>
        <p:txBody>
          <a:bodyPr>
            <a:normAutofit fontScale="92500" lnSpcReduction="10000"/>
          </a:bodyPr>
          <a:lstStyle/>
          <a:p>
            <a:pPr marL="0" indent="0">
              <a:buNone/>
            </a:pPr>
            <a:r>
              <a:rPr lang="el-GR" sz="2700" dirty="0"/>
              <a:t>― Μπάρμπα, βάλε μου λίγο λαδάκι μὲς στὸ γυαλί, εἶπε ἡ μάννα μου, γιατὶ δὲν ἔχουμε πατέρα στὸ σπίτι.</a:t>
            </a:r>
          </a:p>
          <a:p>
            <a:pPr marL="0" indent="0">
              <a:buNone/>
            </a:pPr>
            <a:r>
              <a:rPr lang="el-GR" sz="2700" dirty="0"/>
              <a:t>― Χωρὶς πεντάρα;</a:t>
            </a:r>
          </a:p>
          <a:p>
            <a:pPr marL="0" indent="0">
              <a:buNone/>
            </a:pPr>
            <a:r>
              <a:rPr lang="el-GR" sz="2700" dirty="0"/>
              <a:t>― Ναί.</a:t>
            </a:r>
          </a:p>
          <a:p>
            <a:pPr marL="0" indent="0">
              <a:buNone/>
            </a:pPr>
            <a:r>
              <a:rPr lang="el-GR" sz="2700" dirty="0"/>
              <a:t>― Καὶ τί ἔγινε ὁ πατέρας σου;</a:t>
            </a:r>
          </a:p>
          <a:p>
            <a:pPr marL="0" indent="0">
              <a:buNone/>
            </a:pPr>
            <a:r>
              <a:rPr lang="el-GR" sz="2700" dirty="0"/>
              <a:t>― Νά, πάει νὰ βρῇ ἄλλη γυναῖκα.</a:t>
            </a:r>
          </a:p>
          <a:p>
            <a:pPr marL="0" indent="0" algn="just">
              <a:buNone/>
            </a:pPr>
            <a:r>
              <a:rPr lang="el-GR" sz="2700" dirty="0"/>
              <a:t>	Ἦτο πενταετὲς παιδίον, ζωηρόν, μὲ λαμπροὺς μεγάλους ὀφθαλμούς, ρακένδυτον. Καὶ μὲ παιδικὴν χάριν, μὲ σπαρακτικὸν ἐν τῇ ἀθῳότητι μειδίαμα, ἐπρόφερεν ἑκάστοτε τὴν φράσιν ταύτην, τῆς ὁποίας ὅλον τὸ βάθος δὲν ἦτο ἱκανὸν νὰ κατανοήσῃ, τόσον ὥστε οἱ ἄνθρωποι οἱ μὴ ἔχοντες νὰ κάμουν τίποτε, καθὼς ἐγώ, πολλάκις τὸ ἐκάλουν, καὶ ἀπέτεινον αὐτῷ τὴν ἄνω ἐρώτησιν τοῦ μικροῦ παντοπώλου τῆς γειτονιᾶς, μόνον καὶ μόνον διὰ ν᾽ ἀκούσωσιν ἀπὸ τὸ στόμα του τὴν ἀπόκρισιν.</a:t>
            </a:r>
          </a:p>
          <a:p>
            <a:pPr marL="0" indent="0">
              <a:buNone/>
            </a:pPr>
            <a:r>
              <a:rPr lang="el-GR" sz="2700" dirty="0"/>
              <a:t>― Νά, πάει νὰ βρῇ ἄλλη γυναῖκα.</a:t>
            </a:r>
          </a:p>
          <a:p>
            <a:pPr marL="0" indent="0">
              <a:buNone/>
            </a:pPr>
            <a:endParaRPr lang="el-GR" dirty="0"/>
          </a:p>
          <a:p>
            <a:pPr marL="0" indent="0">
              <a:buNone/>
            </a:pP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332656"/>
            <a:ext cx="8064896" cy="6624736"/>
          </a:xfrm>
        </p:spPr>
        <p:txBody>
          <a:bodyPr>
            <a:noAutofit/>
          </a:bodyPr>
          <a:lstStyle/>
          <a:p>
            <a:pPr marL="0" indent="0" algn="just">
              <a:buNone/>
            </a:pPr>
            <a:r>
              <a:rPr lang="el-GR" sz="2500" dirty="0"/>
              <a:t>	Δὲν ἦτο ἡ πρώτη φορὰ ὁποὺ τὸ ἔβλεπα. Κατ᾽ ἐκείνην τὴν ἡμέραν συνέβη νὰ εἶμαι πλούσιος, διότι εἶχα κατορθώσει μετὰ πέντε ἐκλιπαρήσεις, καὶ μετὰ τέσσαρας ἀποπομπάς, νὰ λάβω δεκαπέντε δραχμάς, ἀπέναντι ὀγδοήκοντα ὀφειλομένων μοι δι᾽ ἀμοιβὴν φιλολογικῆς ἐργασίας πέντε ἑβδομάδων. Κατὰ τὰς τοιαύτας δὲ ἡμέρας, ἰσαρίθμους μὲ τὰς σελήνας τοῦ ἐνιαυτοῦ, μοὶ συμβαίνει, χωρὶς νὰ φροντίσω νὰ πληρώσω μέρος τῶν χρεῶν μου, νὰ ἐξοδεύω μονοημερὶς τὰ δύο τρίτα τοῦ οὕτω πως ἐκβιασθέντος ποσοῦ, φυλάττων φρονίμως τὸ τρίτον διὰ τὰς ἑπομένας τρεῖς ἑβδομάδας.</a:t>
            </a:r>
          </a:p>
          <a:p>
            <a:pPr marL="0" indent="0" algn="just">
              <a:buNone/>
            </a:pPr>
            <a:r>
              <a:rPr lang="el-GR" sz="2500" dirty="0"/>
              <a:t>	Ἔκραξα τὸ παιδίον καὶ τοῦ ἔδωκα μίαν πεντάραν. Ἐκεῖνο τὴν ἔλαβεν, ἔβγαλεν ἔξω ἀπὸ τὰ χείλη τὴν γλῶσσαν, μὲ μειδίαμα εὐδαιμονίας, καὶ ἀτενίζον με εἶπε:</a:t>
            </a:r>
          </a:p>
          <a:p>
            <a:pPr marL="0" indent="0">
              <a:buNone/>
            </a:pPr>
            <a:r>
              <a:rPr lang="el-GR" sz="2500" dirty="0"/>
              <a:t>― Δό μ᾽ κι ἄλλη, μπάρμπα!</a:t>
            </a:r>
          </a:p>
        </p:txBody>
      </p:sp>
    </p:spTree>
    <p:extLst>
      <p:ext uri="{BB962C8B-B14F-4D97-AF65-F5344CB8AC3E}">
        <p14:creationId xmlns:p14="http://schemas.microsoft.com/office/powerpoint/2010/main" val="42809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2495</Words>
  <Application>Microsoft Office PowerPoint</Application>
  <PresentationFormat>On-screen Show (4:3)</PresentationFormat>
  <Paragraphs>150</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OpenSans-BoldItalic</vt:lpstr>
      <vt:lpstr>OpenSans-Italic</vt:lpstr>
      <vt:lpstr>Θέμα του Office</vt:lpstr>
      <vt:lpstr>Διαδικτυακό μάθημα Λογοτεχνίας 17/11/2020</vt:lpstr>
      <vt:lpstr>PowerPoint Presentation</vt:lpstr>
      <vt:lpstr>PowerPoint Presentation</vt:lpstr>
      <vt:lpstr>Ο  Παπαδιαμάντης έγραψε ηθογραφικά διηγήματα.</vt:lpstr>
      <vt:lpstr>Ξέρετε τι είναι ηθογραφικό διήγημα;</vt:lpstr>
      <vt:lpstr>Ξέρετε τι είναι ψυχογραφικό διήγημα;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Γλωσσάρι</vt:lpstr>
      <vt:lpstr>PowerPoint Presentation</vt:lpstr>
      <vt:lpstr>PowerPoint Presentation</vt:lpstr>
      <vt:lpstr>PowerPoint Presentation</vt:lpstr>
      <vt:lpstr>Πώς σας φάνηκε;</vt:lpstr>
      <vt:lpstr>Αθηναϊκή  φτωχογειτονιά</vt:lpstr>
      <vt:lpstr>PowerPoint Presentation</vt:lpstr>
      <vt:lpstr>Ομοδιηγητικός  </vt:lpstr>
      <vt:lpstr>Εξωδιηγητικός   (ο κύριος λόγος  της αφήγησης)</vt:lpstr>
      <vt:lpstr>Εγκιβωτισμός</vt:lpstr>
      <vt:lpstr>Πειστικότητα, αληθοφάνεια Αμεσότητα, ζωντάνια, θεατρικότητα </vt:lpstr>
      <vt:lpstr>PowerPoint Presentation</vt:lpstr>
      <vt:lpstr>PowerPoint Presentation</vt:lpstr>
      <vt:lpstr>PowerPoint Presentation</vt:lpstr>
      <vt:lpstr>PowerPoint Presentation</vt:lpstr>
      <vt:lpstr>Σας ευχαριστώ πολύ για την παρουσία σας εδώ!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1ο διαδικτυακό μάθημα</dc:title>
  <dc:creator>Toshiba</dc:creator>
  <cp:lastModifiedBy>Flora Vgontza</cp:lastModifiedBy>
  <cp:revision>66</cp:revision>
  <dcterms:created xsi:type="dcterms:W3CDTF">2020-03-30T05:53:54Z</dcterms:created>
  <dcterms:modified xsi:type="dcterms:W3CDTF">2020-11-17T00:01:25Z</dcterms:modified>
</cp:coreProperties>
</file>