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78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9" r:id="rId11"/>
    <p:sldId id="281" r:id="rId12"/>
    <p:sldId id="282" r:id="rId13"/>
    <p:sldId id="280" r:id="rId14"/>
    <p:sldId id="256" r:id="rId15"/>
    <p:sldId id="257" r:id="rId16"/>
    <p:sldId id="264" r:id="rId17"/>
    <p:sldId id="259" r:id="rId18"/>
    <p:sldId id="269" r:id="rId19"/>
    <p:sldId id="260" r:id="rId20"/>
    <p:sldId id="261" r:id="rId21"/>
    <p:sldId id="262" r:id="rId22"/>
    <p:sldId id="265" r:id="rId23"/>
    <p:sldId id="263" r:id="rId24"/>
    <p:sldId id="266" r:id="rId25"/>
    <p:sldId id="267" r:id="rId26"/>
    <p:sldId id="268" r:id="rId27"/>
    <p:sldId id="283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83" autoAdjust="0"/>
    <p:restoredTop sz="94660"/>
  </p:normalViewPr>
  <p:slideViewPr>
    <p:cSldViewPr snapToGrid="0">
      <p:cViewPr>
        <p:scale>
          <a:sx n="90" d="100"/>
          <a:sy n="90" d="100"/>
        </p:scale>
        <p:origin x="394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8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8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7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6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8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9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8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6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3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9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8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0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85303E-1D59-4477-A849-22C7FEACD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EF733D-6F56-40CA-9D9A-8AAD0E35A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260" y="684212"/>
            <a:ext cx="4777902" cy="2552700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Συμβολισμός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E3E81-8607-AAA0-5EB5-3DC41A162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3" r="7793"/>
          <a:stretch/>
        </p:blipFill>
        <p:spPr>
          <a:xfrm>
            <a:off x="4952554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B20FF4F-5739-4E98-8601-08B8704407C9}"/>
              </a:ext>
            </a:extLst>
          </p:cNvPr>
          <p:cNvSpPr txBox="1">
            <a:spLocks/>
          </p:cNvSpPr>
          <p:nvPr/>
        </p:nvSpPr>
        <p:spPr>
          <a:xfrm>
            <a:off x="267635" y="3563144"/>
            <a:ext cx="4597593" cy="255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Στόχος: </a:t>
            </a:r>
          </a:p>
          <a:p>
            <a:pPr algn="ctr"/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όχι η μίμηση της πραγματικότητας </a:t>
            </a:r>
          </a:p>
          <a:p>
            <a:pPr algn="ctr"/>
            <a:endParaRPr lang="el-GR" sz="2400" dirty="0"/>
          </a:p>
          <a:p>
            <a:pPr algn="ctr"/>
            <a:r>
              <a:rPr lang="el-GR" sz="2400" dirty="0"/>
              <a:t>→ δημιουργία ενός </a:t>
            </a:r>
          </a:p>
          <a:p>
            <a:pPr algn="ctr"/>
            <a:r>
              <a:rPr lang="el-GR" sz="2400" b="1" dirty="0"/>
              <a:t>ποιητικού κόσμου</a:t>
            </a:r>
            <a:endParaRPr lang="el-G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31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1F53478-125F-4B40-BA12-1202AD82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237" y="533400"/>
            <a:ext cx="6838950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Μαρία</a:t>
            </a:r>
            <a:endParaRPr lang="el-GR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37544F-F474-4AAF-9641-93B6D8EC181C}"/>
              </a:ext>
            </a:extLst>
          </p:cNvPr>
          <p:cNvSpPr txBox="1">
            <a:spLocks/>
          </p:cNvSpPr>
          <p:nvPr/>
        </p:nvSpPr>
        <p:spPr>
          <a:xfrm>
            <a:off x="5293511" y="1619250"/>
            <a:ext cx="683895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Πολυδούρη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60633D-6ACE-498D-930D-52C6942B0E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65" b="6657"/>
          <a:stretch/>
        </p:blipFill>
        <p:spPr>
          <a:xfrm>
            <a:off x="666753" y="-16936"/>
            <a:ext cx="3499689" cy="6978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146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1F53478-125F-4B40-BA12-1202AD82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621" y="133762"/>
            <a:ext cx="6838950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Καλαμάτα 1902</a:t>
            </a:r>
            <a:endParaRPr lang="el-GR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37544F-F474-4AAF-9641-93B6D8EC181C}"/>
              </a:ext>
            </a:extLst>
          </p:cNvPr>
          <p:cNvSpPr txBox="1">
            <a:spLocks/>
          </p:cNvSpPr>
          <p:nvPr/>
        </p:nvSpPr>
        <p:spPr>
          <a:xfrm>
            <a:off x="5998361" y="1247775"/>
            <a:ext cx="683895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Αθήνα 1930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60633D-6ACE-498D-930D-52C6942B0E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3" r="6973"/>
          <a:stretch/>
        </p:blipFill>
        <p:spPr>
          <a:xfrm>
            <a:off x="1447801" y="66675"/>
            <a:ext cx="3362324" cy="670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370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1F53478-125F-4B40-BA12-1202AD82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950" y="704850"/>
            <a:ext cx="68389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Μαρία </a:t>
            </a:r>
            <a:r>
              <a:rPr lang="el-GR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Πολυδούρη</a:t>
            </a:r>
            <a:br>
              <a:rPr lang="el-G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Κώστας Καρυωτάκης</a:t>
            </a:r>
            <a:endParaRPr lang="el-GR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C7D0E7-B566-4FC8-B3C7-E9449B7A05FD}"/>
              </a:ext>
            </a:extLst>
          </p:cNvPr>
          <p:cNvSpPr txBox="1">
            <a:spLocks/>
          </p:cNvSpPr>
          <p:nvPr/>
        </p:nvSpPr>
        <p:spPr>
          <a:xfrm>
            <a:off x="6191250" y="816010"/>
            <a:ext cx="5410200" cy="3250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Ένας έρωτας δυνατός και ανεκπλήρωτος</a:t>
            </a:r>
          </a:p>
        </p:txBody>
      </p:sp>
      <p:pic>
        <p:nvPicPr>
          <p:cNvPr id="7170" name="Picture 2" descr="Κώστας Καρυωτάκης - Μαρία Πολυδούρη: Ένας δυνατός και ανεκπλήρωτος έρωτας -  Directus">
            <a:extLst>
              <a:ext uri="{FF2B5EF4-FFF2-40B4-BE49-F238E27FC236}">
                <a16:creationId xmlns:a16="http://schemas.microsoft.com/office/drawing/2014/main" id="{BF41F918-1E80-4093-846F-05F285BF0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2254"/>
            <a:ext cx="5943600" cy="3661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heer Window Curtain Cute decorative heart icon vector illustration graphic  design - PIXERS.UK">
            <a:extLst>
              <a:ext uri="{FF2B5EF4-FFF2-40B4-BE49-F238E27FC236}">
                <a16:creationId xmlns:a16="http://schemas.microsoft.com/office/drawing/2014/main" id="{DE4AAC7B-38E7-46BE-A1CD-114309165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888"/>
          <a:stretch/>
        </p:blipFill>
        <p:spPr bwMode="auto">
          <a:xfrm>
            <a:off x="6191250" y="3945995"/>
            <a:ext cx="2705100" cy="232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8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1F53478-125F-4B40-BA12-1202AD82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362" y="-95250"/>
            <a:ext cx="6838950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νοσοκομείο</a:t>
            </a:r>
            <a:endParaRPr lang="el-GR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60633D-6ACE-498D-930D-52C6942B0E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r="801"/>
          <a:stretch/>
        </p:blipFill>
        <p:spPr>
          <a:xfrm>
            <a:off x="209550" y="1677740"/>
            <a:ext cx="6412781" cy="518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54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85303E-1D59-4477-A849-22C7FEACD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EF733D-6F56-40CA-9D9A-8AAD0E35A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35" y="1513686"/>
            <a:ext cx="3955991" cy="2220114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Κοντά σου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E3E81-8607-AAA0-5EB5-3DC41A162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r="11310"/>
          <a:stretch/>
        </p:blipFill>
        <p:spPr>
          <a:xfrm>
            <a:off x="4952554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234260-515D-4876-AB0C-BE68D3FF78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99" y="4039267"/>
            <a:ext cx="4290727" cy="2416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60E1FD7-066C-4284-BAEC-AD65C930B0C2}"/>
              </a:ext>
            </a:extLst>
          </p:cNvPr>
          <p:cNvSpPr txBox="1">
            <a:spLocks/>
          </p:cNvSpPr>
          <p:nvPr/>
        </p:nvSpPr>
        <p:spPr>
          <a:xfrm>
            <a:off x="349307" y="-484652"/>
            <a:ext cx="4441433" cy="25505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Μαρία </a:t>
            </a:r>
            <a:r>
              <a:rPr lang="el-GR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Πολυδούρη</a:t>
            </a:r>
            <a:endParaRPr lang="el-GR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23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B697-9043-49B0-A783-5838FC2EE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7" y="363420"/>
            <a:ext cx="11382375" cy="1325563"/>
          </a:xfrm>
        </p:spPr>
        <p:txBody>
          <a:bodyPr>
            <a:normAutofit fontScale="90000"/>
          </a:bodyPr>
          <a:lstStyle/>
          <a:p>
            <a:r>
              <a:rPr lang="el-GR" sz="67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Κοντά σου</a:t>
            </a:r>
            <a:r>
              <a:rPr lang="el-GR" sz="6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Μαρία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Πολυδούρη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FEC6F-65B8-4584-89C1-4A486B9A5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290511" y="2357437"/>
            <a:ext cx="7010399" cy="4095593"/>
          </a:xfrm>
        </p:spPr>
        <p:txBody>
          <a:bodyPr>
            <a:noAutofit/>
          </a:bodyPr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Κοντά σου δεν αχούν άγρια οι </a:t>
            </a:r>
            <a:r>
              <a:rPr lang="el-G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ανέμοι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Κοντά σου είναι η γαλήνη και το φως.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Στου νου μας τη </a:t>
            </a:r>
            <a:r>
              <a:rPr lang="el-G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χρυσόβεργην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ανέμη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ρόδινος </a:t>
            </a:r>
            <a:r>
              <a:rPr lang="el-G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τυλιέται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στοχασμός.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Κοντά σου η σιγαλιά σα γέλιο μοιάζει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που αντιφεγγίζουν μάτια τρυφερά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κι αν κάποτε μιλάμε, </a:t>
            </a:r>
            <a:r>
              <a:rPr lang="el-G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αναφτεριάζει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πλάι μας κάπου η άνεργη χαρά.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E2A2B-CB07-410E-8ABA-5F4B9B82F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27" y="1822190"/>
            <a:ext cx="6438898" cy="2766855"/>
          </a:xfrm>
        </p:spPr>
        <p:txBody>
          <a:bodyPr>
            <a:normAutofit fontScale="70000" lnSpcReduction="20000"/>
          </a:bodyPr>
          <a:lstStyle/>
          <a:p>
            <a:pPr indent="457200" algn="just">
              <a:lnSpc>
                <a:spcPct val="107000"/>
              </a:lnSpc>
            </a:pPr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Κοντά σου η θλίψη ανθίζει σα λουλούδι</a:t>
            </a:r>
            <a:endParaRPr lang="el-G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κι ανύποπτα περνά μες στη ζωή.</a:t>
            </a:r>
            <a:endParaRPr lang="el-G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Κοντά σου όλα γλυκά κι όλα σα χνούδι,</a:t>
            </a:r>
            <a:endParaRPr lang="el-G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σα χάδι, σα δροσούλα, σαν πνοή.</a:t>
            </a:r>
            <a:endParaRPr lang="el-G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1028" name="Picture 4" descr="Dandelion Vector Images – Browse 63,192 Stock Photos, Vectors, and Video |  Adobe Stock">
            <a:extLst>
              <a:ext uri="{FF2B5EF4-FFF2-40B4-BE49-F238E27FC236}">
                <a16:creationId xmlns:a16="http://schemas.microsoft.com/office/drawing/2014/main" id="{2A84DF13-7615-49F1-A2E8-EEB160F64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790950"/>
            <a:ext cx="5486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3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354 Couple Back Sunset Stock Vectors and Vector Art | Shutterstock">
            <a:extLst>
              <a:ext uri="{FF2B5EF4-FFF2-40B4-BE49-F238E27FC236}">
                <a16:creationId xmlns:a16="http://schemas.microsoft.com/office/drawing/2014/main" id="{580F5F74-9E24-424C-A25B-ED09DA650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6" y="3001269"/>
            <a:ext cx="4009053" cy="3541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FEC6F-65B8-4584-89C1-4A486B9A5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3826" y="895350"/>
            <a:ext cx="8818708" cy="3674812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</a:pP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Κοντά σου δεν αχούν άγρια οι </a:t>
            </a:r>
            <a:r>
              <a:rPr lang="el-GR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ανέμοι</a:t>
            </a: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Κοντά σου είναι η </a:t>
            </a:r>
            <a:r>
              <a:rPr lang="el-G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γαλήνη</a:t>
            </a: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το </a:t>
            </a:r>
            <a:r>
              <a:rPr lang="el-G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φως</a:t>
            </a: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Στου νου μας τη </a:t>
            </a:r>
            <a:r>
              <a:rPr lang="el-GR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χρυσόβεργην</a:t>
            </a: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ανέμη</a:t>
            </a:r>
            <a:endParaRPr lang="el-G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ρόδινος </a:t>
            </a:r>
            <a:r>
              <a:rPr lang="el-GR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τυλιέται</a:t>
            </a: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στοχασμός.</a:t>
            </a:r>
            <a:endParaRPr lang="el-G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</a:t>
            </a:r>
            <a:endParaRPr lang="el-G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10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0FB4D-8FA0-46CA-9082-923E0ECE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875" y="714374"/>
            <a:ext cx="11439525" cy="6143625"/>
          </a:xfrm>
        </p:spPr>
        <p:txBody>
          <a:bodyPr>
            <a:norm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πρώτη στροφή ξεκινά με δύο κύριες προτάσεις που δηλώνουν 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πρώτη </a:t>
            </a:r>
            <a:r>
              <a:rPr lang="el-G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αποφατικά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η δεύτερη </a:t>
            </a:r>
            <a:r>
              <a:rPr lang="el-G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καταφατικά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αίσθημα </a:t>
            </a:r>
            <a:r>
              <a:rPr lang="el-G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γαλήνης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που αισθάνεται η ποιήτρια, όταν βρίσκεται κοντά σ’ εκείνον.</a:t>
            </a:r>
          </a:p>
          <a:p>
            <a:pPr indent="457200" algn="just">
              <a:lnSpc>
                <a:spcPct val="107000"/>
              </a:lnSpc>
              <a:spcBef>
                <a:spcPts val="0"/>
              </a:spcBef>
            </a:pP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τη χρήση του </a:t>
            </a:r>
            <a:r>
              <a:rPr lang="el-G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β΄ προσώπου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γίνεται αισθητή 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ύπαρξη ενός </a:t>
            </a:r>
            <a:r>
              <a:rPr lang="el-G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αποδέκτη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των λόγων και της τρυφερότητας της ποιήτριας. 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Ιδανικά το ποίημα θα μπορούσε να εκληφθεί 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ως ένα </a:t>
            </a:r>
            <a:r>
              <a:rPr lang="el-G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ερωτικό ψιθύρισμα 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 πλάι του αγαπημένου της ποιήτριας.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3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0FB4D-8FA0-46CA-9082-923E0ECE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095374"/>
            <a:ext cx="10969752" cy="5762625"/>
          </a:xfrm>
        </p:spPr>
        <p:txBody>
          <a:bodyPr>
            <a:norm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αντίθεση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που δημιουργείται ανάμεσα στους δύο στίχους εκφράζει με ιδιαίτερη παραστατικότητα την </a:t>
            </a:r>
            <a:r>
              <a:rPr lang="el-G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ασφάλεια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την </a:t>
            </a:r>
            <a:r>
              <a:rPr lang="el-G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ψυχική γαλήνη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που αισθάνεται η ποιήτρια όταν βρίσκεται κοντά στον αγαπημένο της. 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Κοντά σ’ εκείνον </a:t>
            </a:r>
            <a:r>
              <a:rPr lang="el-G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άνεμοι παύουν να ηχούν τόσο άγρια,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κοντά του είναι </a:t>
            </a:r>
            <a:r>
              <a:rPr lang="el-G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γαλήνη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φως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Ενώ οι άνεμοι δημιουργούν ένα </a:t>
            </a:r>
            <a:r>
              <a:rPr lang="el-G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χειμερινό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σκηνικό με μια αίσθηση κινδύνου, το φως του δεύτερου στίχου επαναφέρει το </a:t>
            </a:r>
            <a:r>
              <a:rPr lang="el-G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καλοκαιρινό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τοπίο, με όλη την </a:t>
            </a:r>
            <a:r>
              <a:rPr lang="el-G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αισιόδοξη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χαρούμενη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διάθεση που το χαρακτηρίζει.  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Στους επόμενους δύο στίχους η ποιήτρια με μια πρωτότυπη </a:t>
            </a:r>
            <a:r>
              <a:rPr lang="el-G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μεταφορά</a:t>
            </a:r>
            <a:r>
              <a:rPr lang="el-G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εκφράζει την ευτυχία και τις θετικές σκέψεις που κάνουν οι δυο τους, όταν βρίσκονται μαζί. Υπό την επίδραση της γαλήνης που φέρνει η παρουσία του αγαπημένου, τίποτε δεν ταράζει και δεν ενοχλεί τις «ρόδινες» σκέψεις τους.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581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0FB4D-8FA0-46CA-9082-923E0ECE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575" y="190500"/>
            <a:ext cx="11363325" cy="6667499"/>
          </a:xfrm>
        </p:spPr>
        <p:txBody>
          <a:bodyPr>
            <a:normAutofit fontScale="92500" lnSpcReduction="10000"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el-G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el-GR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el-G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Στους τέσσερις αυτούς στίχους έχουμε </a:t>
            </a:r>
          </a:p>
          <a:p>
            <a:pPr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3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μεταφορές 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26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αχούν άγρια</a:t>
            </a:r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», 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26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ρόδινος συλλογισμός</a:t>
            </a:r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», 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26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στου νου μας τη </a:t>
            </a:r>
            <a:r>
              <a:rPr lang="el-GR" sz="2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χρυσόβεργην</a:t>
            </a:r>
            <a:r>
              <a:rPr lang="el-GR" sz="26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ανέμη</a:t>
            </a:r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και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26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ρόδινος </a:t>
            </a:r>
            <a:r>
              <a:rPr lang="el-GR" sz="2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τυλιέται</a:t>
            </a:r>
            <a:r>
              <a:rPr lang="el-GR" sz="26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στοχασμός</a:t>
            </a:r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», </a:t>
            </a:r>
          </a:p>
          <a:p>
            <a:pPr indent="457200" algn="just">
              <a:lnSpc>
                <a:spcPct val="107000"/>
              </a:lnSpc>
            </a:pPr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καθώς κι έναν </a:t>
            </a:r>
            <a:r>
              <a:rPr lang="el-GR" sz="3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διασκελισμό</a:t>
            </a:r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μεταξύ τρίτου και τέταρτου στίχου </a:t>
            </a:r>
          </a:p>
          <a:p>
            <a:pPr indent="457200" algn="just">
              <a:lnSpc>
                <a:spcPct val="107000"/>
              </a:lnSpc>
              <a:spcBef>
                <a:spcPts val="0"/>
              </a:spcBef>
            </a:pPr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(στον διασκελισμό το νόημα δεν ολοκληρώνεται στον στίχο, </a:t>
            </a:r>
          </a:p>
          <a:p>
            <a:pPr indent="457200" algn="just">
              <a:lnSpc>
                <a:spcPct val="107000"/>
              </a:lnSpc>
              <a:spcBef>
                <a:spcPts val="0"/>
              </a:spcBef>
            </a:pPr>
            <a:r>
              <a:rPr lang="el-G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γι’ αυτό και συνεχίζεται στον επόμενο).</a:t>
            </a:r>
            <a:endParaRPr lang="el-G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77E8C-B33E-4CAE-B210-A1738C894295}"/>
              </a:ext>
            </a:extLst>
          </p:cNvPr>
          <p:cNvSpPr txBox="1"/>
          <p:nvPr/>
        </p:nvSpPr>
        <p:spPr>
          <a:xfrm>
            <a:off x="6091237" y="190500"/>
            <a:ext cx="592454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«</a:t>
            </a:r>
            <a:r>
              <a:rPr lang="el-G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χρυσόβεργη</a:t>
            </a:r>
            <a:r>
              <a:rPr lang="el-G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ανέμη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-η συσκευή που χρησιμοποιείται για το τύλιγμα του νήματος- τίθεται εδώ μεταφορικά για να αποδώσει το </a:t>
            </a:r>
            <a:r>
              <a:rPr lang="el-G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ήρεμο δέσιμο των σκέψεων </a:t>
            </a:r>
          </a:p>
          <a:p>
            <a:pPr algn="ctr"/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των δύο ερωτευμένων.</a:t>
            </a:r>
          </a:p>
          <a:p>
            <a:pPr algn="ctr"/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σκέψεις τους τυλίγονται «ρόδινα» </a:t>
            </a:r>
          </a:p>
          <a:p>
            <a:pPr algn="ctr"/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μια παραμυθένια ανέμη με χρυσές βέργες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(σχήμα </a:t>
            </a:r>
            <a:r>
              <a:rPr lang="el-G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υπερβολής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που αποδίδει εμφατικά την ιδανική πνευματική κατάσταση στην οποία βρίσκονται οι δύο νέοι).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379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733D-6F56-40CA-9D9A-8AAD0E35A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131" y="3704436"/>
            <a:ext cx="4597593" cy="25527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Υπαινικτική ποίηση</a:t>
            </a:r>
            <a:br>
              <a:rPr lang="el-G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μουσικότητα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E3E81-8607-AAA0-5EB5-3DC41A1625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3" r="7793"/>
          <a:stretch/>
        </p:blipFill>
        <p:spPr>
          <a:xfrm>
            <a:off x="4952554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82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FEC6F-65B8-4584-89C1-4A486B9A5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34691" y="2354357"/>
            <a:ext cx="8040441" cy="4095593"/>
          </a:xfr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</a:pP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Κοντά σου η </a:t>
            </a:r>
            <a:r>
              <a:rPr lang="el-G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σιγαλιά</a:t>
            </a: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σα </a:t>
            </a:r>
            <a:r>
              <a:rPr lang="el-G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γέλιο</a:t>
            </a: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μοιάζει</a:t>
            </a:r>
            <a:endParaRPr lang="el-G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που αντιφεγγίζουν μάτια τρυφερά</a:t>
            </a:r>
            <a:endParaRPr lang="el-G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κι αν κάποτε μιλάμε, </a:t>
            </a:r>
            <a:r>
              <a:rPr lang="el-GR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αναφτεριάζει</a:t>
            </a: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l-G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πλάι μας κάπου η άνεργη </a:t>
            </a:r>
            <a:r>
              <a:rPr lang="el-G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χαρά</a:t>
            </a: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2050" name="Picture 2" descr="Lovers Silhouette Vector Art, Icons, and Graphics for Free Download">
            <a:extLst>
              <a:ext uri="{FF2B5EF4-FFF2-40B4-BE49-F238E27FC236}">
                <a16:creationId xmlns:a16="http://schemas.microsoft.com/office/drawing/2014/main" id="{4705F9F9-4878-4BD5-A131-8008F62B6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81" y="1809750"/>
            <a:ext cx="5199119" cy="53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73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0FB4D-8FA0-46CA-9082-923E0ECE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726" y="95250"/>
            <a:ext cx="10753724" cy="2181225"/>
          </a:xfrm>
        </p:spPr>
        <p:txBody>
          <a:bodyPr>
            <a:norm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πνευματική</a:t>
            </a:r>
            <a:r>
              <a:rPr lang="el-G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συναισθηματική επικοινωνία </a:t>
            </a:r>
            <a:r>
              <a:rPr lang="el-G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ανάμεσα στην ποιήτρια και τον αγαπημένο της είναι τέτοιας ποιότητας, ώστε είτε σιωπούν είτε μιλούν κατακλύζονται από συναισθήματα τρυφερότητας και χαράς.</a:t>
            </a:r>
            <a:endParaRPr lang="el-GR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8DD9C40-AA06-4902-B021-9F35B4960957}"/>
              </a:ext>
            </a:extLst>
          </p:cNvPr>
          <p:cNvSpPr txBox="1">
            <a:spLocks/>
          </p:cNvSpPr>
          <p:nvPr/>
        </p:nvSpPr>
        <p:spPr>
          <a:xfrm>
            <a:off x="4076699" y="2143126"/>
            <a:ext cx="7800975" cy="44576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Στους δύο πρώτους στίχους παρουσιάζεται η </a:t>
            </a:r>
            <a:r>
              <a:rPr lang="el-GR" sz="3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άνεση</a:t>
            </a:r>
            <a:r>
              <a:rPr lang="el-G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που αισθάνονται οι δυο τους να μένουν </a:t>
            </a:r>
            <a:r>
              <a:rPr lang="el-GR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μαζί χωρίς να μιλούν</a:t>
            </a:r>
            <a:r>
              <a:rPr lang="el-G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ένδειξη πως στη σχέση τους δεν υπάρχει η ανασφαλής ανάγκη να γεμίζουν τις σιωπές. 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Έτσι, η </a:t>
            </a:r>
            <a:r>
              <a:rPr lang="el-GR" sz="3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σιωπή</a:t>
            </a:r>
            <a:r>
              <a:rPr lang="el-G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μεταξύ τους δε βαρύνει την ατμόσφαιρα, αντιθέτως μοιάζει με,</a:t>
            </a:r>
            <a:r>
              <a:rPr lang="el-GR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γέλιο</a:t>
            </a:r>
            <a:r>
              <a:rPr lang="el-G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μοιάζει με </a:t>
            </a:r>
            <a:r>
              <a:rPr lang="el-GR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πηγή χαράς</a:t>
            </a:r>
            <a:r>
              <a:rPr lang="el-G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που καθρεφτίζεται σε τρυφερά μάτια.</a:t>
            </a:r>
            <a:endParaRPr lang="el-GR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Back View Romantic Couple Lovers Silhouetted Stock Photo 1153772617 |  Shutterstock">
            <a:extLst>
              <a:ext uri="{FF2B5EF4-FFF2-40B4-BE49-F238E27FC236}">
                <a16:creationId xmlns:a16="http://schemas.microsoft.com/office/drawing/2014/main" id="{BD02A455-D82B-436A-B794-8059973B2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760" b="7143"/>
          <a:stretch/>
        </p:blipFill>
        <p:spPr bwMode="auto">
          <a:xfrm>
            <a:off x="-2409367" y="2514601"/>
            <a:ext cx="6514185" cy="4457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0FB4D-8FA0-46CA-9082-923E0ECE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262" y="190501"/>
            <a:ext cx="11477625" cy="6667499"/>
          </a:xfrm>
        </p:spPr>
        <p:txBody>
          <a:bodyPr>
            <a:normAutofit fontScale="92500" lnSpcReduction="10000"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δύο νέοι ακόμη κι όταν δε μιλούν βιώνουν την </a:t>
            </a:r>
            <a:r>
              <a:rPr lang="el-GR" sz="39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τρυφερότητα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του ερωτικού συναισθήματος, καθώς βλέπουν ο ένας στα μάτια του άλλου, όλη την </a:t>
            </a:r>
            <a:r>
              <a:rPr lang="el-GR" sz="39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αλήθεια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των αισθημάτων τους.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Στη στροφή αυτή έχουμε: 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α) μια </a:t>
            </a:r>
            <a:r>
              <a:rPr lang="el-GR" sz="39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παρομοίωση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σιγαλιά σα γέλιο μοιάζει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», που εκφράζει με την ηχητική εικόνα του γέλιου, πόσο μεστή από χαρά είναι η σιωπή τους, 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β) τρεις </a:t>
            </a:r>
            <a:r>
              <a:rPr lang="el-GR" sz="39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μεταφορές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αντιφεγγίζουν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», </a:t>
            </a: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μάτια τρυφερά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</a:t>
            </a: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αναφτεριάζει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», </a:t>
            </a:r>
          </a:p>
          <a:p>
            <a:pPr indent="457200" algn="just">
              <a:lnSpc>
                <a:spcPct val="107000"/>
              </a:lnSpc>
              <a:spcBef>
                <a:spcPts val="0"/>
              </a:spcBef>
            </a:pP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γ) </a:t>
            </a:r>
            <a:r>
              <a:rPr lang="el-GR" sz="39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προσωποποίηση</a:t>
            </a:r>
            <a:r>
              <a:rPr lang="el-GR" sz="3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457200" algn="just">
              <a:lnSpc>
                <a:spcPct val="107000"/>
              </a:lnSpc>
              <a:spcBef>
                <a:spcPts val="0"/>
              </a:spcBef>
            </a:pP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άνεργη χαρά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».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5122" name="Picture 2" descr="1,000+ Couple Beach Sunset Stock Illustrations, Royalty-Free Vector  Graphics &amp; Clip Art - iStock | Elderly couple beach sunset, Old couple  beach sunset, Couple beach sunset sitting">
            <a:extLst>
              <a:ext uri="{FF2B5EF4-FFF2-40B4-BE49-F238E27FC236}">
                <a16:creationId xmlns:a16="http://schemas.microsoft.com/office/drawing/2014/main" id="{D2BD8190-FB68-44C5-B7DC-4D8684662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592" y="3719417"/>
            <a:ext cx="4726033" cy="3243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57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E2A2B-CB07-410E-8ABA-5F4B9B82F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234203" y="3085980"/>
            <a:ext cx="8156862" cy="2290606"/>
          </a:xfrm>
        </p:spPr>
        <p:txBody>
          <a:bodyPr>
            <a:normAutofit fontScale="85000" lnSpcReduction="20000"/>
          </a:bodyPr>
          <a:lstStyle/>
          <a:p>
            <a:pPr indent="457200" algn="just">
              <a:lnSpc>
                <a:spcPct val="107000"/>
              </a:lnSpc>
            </a:pP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Κοντά σου η </a:t>
            </a:r>
            <a:r>
              <a:rPr lang="el-G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θλίψη</a:t>
            </a: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ανθίζει σα </a:t>
            </a:r>
            <a:r>
              <a:rPr lang="el-G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λουλούδι</a:t>
            </a:r>
            <a:endParaRPr lang="el-GR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κι ανύποπτα περνά μες στη ζωή.</a:t>
            </a:r>
            <a:endParaRPr lang="el-G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Κοντά σου </a:t>
            </a:r>
            <a:r>
              <a:rPr lang="el-G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όλα γλυκά </a:t>
            </a: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κι όλα σα </a:t>
            </a:r>
            <a:r>
              <a:rPr lang="el-G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χνούδι</a:t>
            </a: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l-G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σα </a:t>
            </a:r>
            <a:r>
              <a:rPr lang="el-G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χάδι</a:t>
            </a: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σα </a:t>
            </a:r>
            <a:r>
              <a:rPr lang="el-G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δροσούλα</a:t>
            </a: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σαν </a:t>
            </a:r>
            <a:r>
              <a:rPr lang="el-G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πνοή</a:t>
            </a: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1028" name="Picture 4" descr="Dandelion Vector Images – Browse 63,192 Stock Photos, Vectors, and Video |  Adobe Stock">
            <a:extLst>
              <a:ext uri="{FF2B5EF4-FFF2-40B4-BE49-F238E27FC236}">
                <a16:creationId xmlns:a16="http://schemas.microsoft.com/office/drawing/2014/main" id="{2A84DF13-7615-49F1-A2E8-EEB160F64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9384">
            <a:off x="6231187" y="1910928"/>
            <a:ext cx="6285627" cy="425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andelion Vector Images – Browse 63,192 Stock Photos, Vectors, and Video |  Adobe Stock">
            <a:extLst>
              <a:ext uri="{FF2B5EF4-FFF2-40B4-BE49-F238E27FC236}">
                <a16:creationId xmlns:a16="http://schemas.microsoft.com/office/drawing/2014/main" id="{21A314B9-155A-4E71-9112-C07CA56D1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795" y="2146155"/>
            <a:ext cx="6964712" cy="471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7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0FB4D-8FA0-46CA-9082-923E0ECE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19075"/>
            <a:ext cx="11077576" cy="3019425"/>
          </a:xfrm>
        </p:spPr>
        <p:txBody>
          <a:bodyPr>
            <a:norm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Στην τρίτη στροφή συναντάμε δύο ακόμη φορές τη φράση «</a:t>
            </a:r>
            <a:r>
              <a:rPr lang="el-G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κοντά σου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», που αποτελεί συνάμα τον τίτλο του ποιήματος κι η οποία εντοπίζεται και στις δύο προηγούμενες στροφές. Η συνεχής </a:t>
            </a:r>
            <a:r>
              <a:rPr lang="el-G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επανάληψη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αυτής της φράσης τονίζει πως όλα τα θετικά συναισθήματα κι όλη η τρυφερότητα που γεννιέται στην ψυχή της ποιήτριας, έχουν ως βασική αιτία την </a:t>
            </a:r>
            <a:r>
              <a:rPr lang="el-G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παρουσία εκείνου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Μόνο κοντά του οι άνεμοι παύουν να ηχούν άγρια και μόνο κοντά του η θλίψη τρέπεται σε χαρά.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574D665-4D6B-4F9F-B373-E355C2463AA8}"/>
              </a:ext>
            </a:extLst>
          </p:cNvPr>
          <p:cNvSpPr txBox="1">
            <a:spLocks/>
          </p:cNvSpPr>
          <p:nvPr/>
        </p:nvSpPr>
        <p:spPr>
          <a:xfrm>
            <a:off x="109537" y="3943350"/>
            <a:ext cx="9825038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Κοντά στον αγαπημένο της, λοιπόν, η θλίψη ανθίζει σα λουλούδι, μετουσιώνεται δηλαδή σε κάτι όμορφο και διαχέεται στη ζωή. 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γλυκόπικρη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αίσθηση του έρωτα, που ποτέ δεν μπορεί να υπάρξει χωρίς πόνο και καημούς, μετατρέπεται σε μια </a:t>
            </a:r>
            <a:r>
              <a:rPr lang="el-G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γλυκιά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αίσθηση που γίνεται ανύποπτα μέρος της ζωής της, όταν εκείνος βρίσκεται κοντά της. 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8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0FB4D-8FA0-46CA-9082-923E0ECE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686" y="2543175"/>
            <a:ext cx="5634039" cy="4314826"/>
          </a:xfrm>
        </p:spPr>
        <p:txBody>
          <a:bodyPr>
            <a:norm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 κλείσιμο του ποιήματος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αποδίδει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όλη την τρυφερότητα που πλημμυρίζει την ψυχή της όποτε βρίσκεται κοντά σ’ εκείνον, γράφοντας πόσο </a:t>
            </a:r>
            <a:r>
              <a:rPr lang="el-G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απαλά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γαλήνια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γίνονται όλα πλάι του με πολλαπλές </a:t>
            </a:r>
            <a:r>
              <a:rPr lang="el-G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παρομοιώσεις: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σα χάδι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», </a:t>
            </a: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σαν δροσούλα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</a:t>
            </a: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σαν πνοή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8B4308-4A79-439D-A571-042281CE30E0}"/>
              </a:ext>
            </a:extLst>
          </p:cNvPr>
          <p:cNvSpPr txBox="1">
            <a:spLocks/>
          </p:cNvSpPr>
          <p:nvPr/>
        </p:nvSpPr>
        <p:spPr>
          <a:xfrm>
            <a:off x="5800725" y="238126"/>
            <a:ext cx="6124575" cy="211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Άλλωστε, όπως εμφατικά δηλώνεται με το </a:t>
            </a:r>
            <a:r>
              <a:rPr lang="el-G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ασύνδετο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σχήμα των δύο καταληκτικών στίχων, κοντά στον αγαπημένο της όλα είναι γλυκά κι όλα απαλά και τρυφερά.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ree Touching hands silhouette Image | Download at StockCake">
            <a:extLst>
              <a:ext uri="{FF2B5EF4-FFF2-40B4-BE49-F238E27FC236}">
                <a16:creationId xmlns:a16="http://schemas.microsoft.com/office/drawing/2014/main" id="{234908CF-0A2C-49D4-8926-65193A574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628900"/>
            <a:ext cx="5863478" cy="3286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3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0FB4D-8FA0-46CA-9082-923E0ECE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637" y="3876675"/>
            <a:ext cx="8558214" cy="3190874"/>
          </a:xfrm>
        </p:spPr>
        <p:txBody>
          <a:bodyPr>
            <a:norm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μέτρο του ποιήματος είναι ο </a:t>
            </a:r>
            <a:r>
              <a:rPr lang="el-G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ίαμβος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που δημιουργείται με την εναλλαγή μιας άτονης συλλαβής με μια τονισμένη. Για παράδειγμα στον ακόλουθο δεκασύλλαβο στίχο κάθε δεύτερη συλλαβή τονίζεται κατά την ανάγνωση.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κι α / </a:t>
            </a:r>
            <a:r>
              <a:rPr lang="el-G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νύ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l-G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l-G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πτα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περ / </a:t>
            </a:r>
            <a:r>
              <a:rPr lang="el-G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νά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μες / στη / ζω / ή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28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8B4308-4A79-439D-A571-042281CE30E0}"/>
              </a:ext>
            </a:extLst>
          </p:cNvPr>
          <p:cNvSpPr txBox="1">
            <a:spLocks/>
          </p:cNvSpPr>
          <p:nvPr/>
        </p:nvSpPr>
        <p:spPr>
          <a:xfrm>
            <a:off x="2781300" y="180975"/>
            <a:ext cx="8953500" cy="3619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07000"/>
              </a:lnSpc>
              <a:spcBef>
                <a:spcPts val="0"/>
              </a:spcBef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 ποίημα διακρίνεται η χρήση </a:t>
            </a:r>
            <a:r>
              <a:rPr lang="el-G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ομοιοκαταληξίας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που σε συνδυασμό με τις </a:t>
            </a:r>
            <a:r>
              <a:rPr lang="el-G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επαναλήψεις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της φράσης «κοντά σου» ενισχύει τη </a:t>
            </a:r>
            <a:r>
              <a:rPr lang="el-G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μουσικότητα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του ποιήματος. Η ομοιοκαταληξία είναι </a:t>
            </a:r>
            <a:r>
              <a:rPr lang="el-GR" sz="3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πλεχτή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 τον πρώτο στίχο να ομοιοκαταληκτεί με τον τρίτο και τον δεύτερο να ομοιοκαταληκτεί με τον τέταρτο και στις τρεις στροφές </a:t>
            </a:r>
          </a:p>
          <a:p>
            <a:pPr indent="457200" algn="just">
              <a:lnSpc>
                <a:spcPct val="107000"/>
              </a:lnSpc>
              <a:spcBef>
                <a:spcPts val="0"/>
              </a:spcBef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(σχηματικά έχουμε: </a:t>
            </a:r>
            <a:r>
              <a:rPr lang="el-G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αβαβ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indent="457200" algn="just">
              <a:lnSpc>
                <a:spcPct val="107000"/>
              </a:lnSpc>
              <a:spcBef>
                <a:spcPts val="0"/>
              </a:spcBef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κάθε στροφή ο πρώτος και ο τρίτος στίχος είναι </a:t>
            </a:r>
            <a:r>
              <a:rPr lang="el-G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ενδεκασύλλαβος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ενώ ο δεύτερος και ο τέταρτος είναι </a:t>
            </a:r>
            <a:r>
              <a:rPr lang="el-G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δεκασύλλαβος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A88A1-896B-4C1E-ABEE-1B83A50BE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5" y="1720930"/>
            <a:ext cx="4437530" cy="2026318"/>
          </a:xfrm>
        </p:spPr>
        <p:txBody>
          <a:bodyPr/>
          <a:lstStyle/>
          <a:p>
            <a:r>
              <a:rPr lang="el-GR" b="1" dirty="0">
                <a:solidFill>
                  <a:schemeClr val="bg1">
                    <a:lumMod val="65000"/>
                  </a:schemeClr>
                </a:solidFill>
              </a:rPr>
              <a:t>Ευχαριστίες</a:t>
            </a:r>
            <a:r>
              <a:rPr lang="el-GR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D90F2-CCBB-4EB1-9712-CCC3436E8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140" y="4114801"/>
            <a:ext cx="3953435" cy="243872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l-GR" dirty="0"/>
              <a:t>για μία ακόμη φορά</a:t>
            </a:r>
          </a:p>
          <a:p>
            <a:pPr algn="ctr"/>
            <a:r>
              <a:rPr lang="el-GR" dirty="0"/>
              <a:t>στον αγαπημένο </a:t>
            </a:r>
          </a:p>
          <a:p>
            <a:pPr algn="ctr"/>
            <a:r>
              <a:rPr lang="el-GR" sz="4800" b="1" dirty="0">
                <a:solidFill>
                  <a:schemeClr val="accent2">
                    <a:lumMod val="75000"/>
                  </a:schemeClr>
                </a:solidFill>
              </a:rPr>
              <a:t>Κωνσταντίνο Μάντη</a:t>
            </a:r>
          </a:p>
          <a:p>
            <a:pPr algn="ctr"/>
            <a:r>
              <a:rPr lang="el-GR" dirty="0"/>
              <a:t>για τις υπέροχες σημειώσεις του!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D9DE1E-3641-4F75-8B21-8F2154BD3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729" y="372531"/>
            <a:ext cx="6087036" cy="4072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03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0FB4D-8FA0-46CA-9082-923E0ECE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933450" y="2362200"/>
            <a:ext cx="7858125" cy="4495800"/>
          </a:xfrm>
        </p:spPr>
        <p:txBody>
          <a:bodyPr>
            <a:normAutofit lnSpcReduction="10000"/>
          </a:bodyPr>
          <a:lstStyle/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τον συμβολιστή ποιητή 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αυτή καθαυτή η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πραγματικότητα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δεν έχει κανένα ενδιαφέρον. </a:t>
            </a:r>
          </a:p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endParaRPr lang="el-GR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 πράγματα χρησιμοποιούνται 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ως </a:t>
            </a:r>
            <a:r>
              <a:rPr lang="el-G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σύμβολα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την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έκφραση ιδεών, </a:t>
            </a:r>
          </a:p>
          <a:p>
            <a:pPr indent="457200" algn="ctr">
              <a:lnSpc>
                <a:spcPct val="107000"/>
              </a:lnSpc>
            </a:pP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ψυχικών-νοητικών καταστάσεων.</a:t>
            </a:r>
            <a:endParaRPr lang="el-GR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8B612C7-7BD5-44DA-9A9F-FD3270B7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100" y="590550"/>
            <a:ext cx="4219575" cy="2590800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</a:t>
            </a:r>
            <a:r>
              <a:rPr lang="el-G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επιδιώκει</a:t>
            </a:r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συμβολιστής </a:t>
            </a:r>
            <a:b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ποιητής;</a:t>
            </a:r>
            <a:b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0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0FB4D-8FA0-46CA-9082-923E0ECE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525" y="2333625"/>
            <a:ext cx="7858125" cy="3714750"/>
          </a:xfrm>
          <a:solidFill>
            <a:schemeClr val="accent2">
              <a:lumMod val="60000"/>
              <a:lumOff val="40000"/>
              <a:alpha val="80000"/>
            </a:schemeClr>
          </a:solidFill>
          <a:effectLst>
            <a:outerShdw blurRad="254000" dist="177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indent="457200" algn="ctr">
              <a:lnSpc>
                <a:spcPct val="107000"/>
              </a:lnSpc>
              <a:spcBef>
                <a:spcPts val="0"/>
              </a:spcBef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Γράφει χαρακτηριστικά ο </a:t>
            </a:r>
            <a:r>
              <a:rPr lang="el-G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Mallarme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''με το να κατονομάσεις ένα αντικείμενο καταστρέφεις το μεγαλύτερο μέρος της απόλαυσης που προσφέρει ένα ποίημα, </a:t>
            </a:r>
          </a:p>
          <a:p>
            <a:pPr indent="457200" algn="ctr">
              <a:lnSpc>
                <a:spcPct val="107000"/>
              </a:lnSpc>
              <a:spcBef>
                <a:spcPts val="0"/>
              </a:spcBef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αφού η απόλαυση αυτή συνίσταται </a:t>
            </a:r>
          </a:p>
          <a:p>
            <a:pPr indent="457200" algn="ctr">
              <a:lnSpc>
                <a:spcPct val="107000"/>
              </a:lnSpc>
              <a:spcBef>
                <a:spcPts val="0"/>
              </a:spcBef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στη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διαδικασία της σταδιακής αποκάλυψης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‘’. </a:t>
            </a:r>
          </a:p>
          <a:p>
            <a:pPr indent="457200" algn="ctr">
              <a:lnSpc>
                <a:spcPct val="107000"/>
              </a:lnSpc>
            </a:pP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ctr">
              <a:lnSpc>
                <a:spcPct val="107000"/>
              </a:lnSpc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Χρειάζεται, λοιπόν, μια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ατμόσφαιρα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ένα υποβλητικό σκηνικό, που συνδυάζεται με τη μουσικότητα, το παιχνίδι του ακούσματος των λέξεων, τη μαγεία της "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καθαρής ποίησης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".</a:t>
            </a:r>
            <a:endParaRPr lang="el-GR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667B23B-DE1A-4595-B97B-1E14A180B89C}"/>
              </a:ext>
            </a:extLst>
          </p:cNvPr>
          <p:cNvSpPr txBox="1">
            <a:spLocks/>
          </p:cNvSpPr>
          <p:nvPr/>
        </p:nvSpPr>
        <p:spPr>
          <a:xfrm>
            <a:off x="4229100" y="200025"/>
            <a:ext cx="7858125" cy="180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ctr">
              <a:lnSpc>
                <a:spcPct val="107000"/>
              </a:lnSpc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αναγνώστης πρέπει να ανακαλύψει το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κρυμμένο νόημα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στις λέξεις. </a:t>
            </a:r>
            <a:r>
              <a:rPr lang="el-G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Tο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μήνυμα και η συσχετισμένη με αυτό διάθεση δεν πρέπει να φανερωθούν καθαρά και ξάστερα, αλλά πρέπει απλώς να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υπονοούνται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0FB4D-8FA0-46CA-9082-923E0ECE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962025" y="2552700"/>
            <a:ext cx="7858125" cy="4495800"/>
          </a:xfrm>
        </p:spPr>
        <p:txBody>
          <a:bodyPr>
            <a:normAutofit/>
          </a:bodyPr>
          <a:lstStyle/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 χρήση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συμβόλων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χαμηλόφωνη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ποίηση 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υποβλητικότητα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διαισθητικότητα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λεπτή γεύση 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των πραγμάτων 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ειλικρίνεια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βιώματος 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αφθονία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εικόνων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μεταφορών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F53478-125F-4B40-BA12-1202AD82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75" y="666750"/>
            <a:ext cx="68389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Χαρακτηριστικά</a:t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συμβολισμού</a:t>
            </a:r>
          </a:p>
        </p:txBody>
      </p:sp>
    </p:spTree>
    <p:extLst>
      <p:ext uri="{BB962C8B-B14F-4D97-AF65-F5344CB8AC3E}">
        <p14:creationId xmlns:p14="http://schemas.microsoft.com/office/powerpoint/2010/main" val="306175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0FB4D-8FA0-46CA-9082-923E0ECE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962025" y="2552700"/>
            <a:ext cx="7858125" cy="4495800"/>
          </a:xfrm>
        </p:spPr>
        <p:txBody>
          <a:bodyPr>
            <a:normAutofit/>
          </a:bodyPr>
          <a:lstStyle/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μουσικότητα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επαναλήψεις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παρηχήσεις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ακουστική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φαντασία, 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συναίσθημα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υπαινικτικότητα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κλίμα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ρευστό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συγκεχυμένο</a:t>
            </a:r>
          </a:p>
        </p:txBody>
      </p:sp>
    </p:spTree>
    <p:extLst>
      <p:ext uri="{BB962C8B-B14F-4D97-AF65-F5344CB8AC3E}">
        <p14:creationId xmlns:p14="http://schemas.microsoft.com/office/powerpoint/2010/main" val="299414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0FB4D-8FA0-46CA-9082-923E0ECE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962025" y="2552700"/>
            <a:ext cx="7858125" cy="4495800"/>
          </a:xfrm>
        </p:spPr>
        <p:txBody>
          <a:bodyPr>
            <a:normAutofit/>
          </a:bodyPr>
          <a:lstStyle/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περιορισμός του νοήματος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άρνηση διδακτισμού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διάθεση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ρεμβασμού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μελαγχολίας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πνευματικότητα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ιδεαλισμός,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μυστικισμός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«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καθαρή ποίηση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→ μαγεία, γοητεία</a:t>
            </a:r>
            <a:endParaRPr lang="el-GR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0FB4D-8FA0-46CA-9082-923E0ECE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800100" y="2838451"/>
            <a:ext cx="7858125" cy="3840162"/>
          </a:xfrm>
        </p:spPr>
        <p:txBody>
          <a:bodyPr>
            <a:normAutofit/>
          </a:bodyPr>
          <a:lstStyle/>
          <a:p>
            <a:pPr indent="457200" algn="ctr">
              <a:lnSpc>
                <a:spcPct val="107000"/>
              </a:lnSpc>
            </a:pPr>
            <a:r>
              <a:rPr lang="el-G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Ξένοι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ctr">
              <a:lnSpc>
                <a:spcPct val="107000"/>
              </a:lnSpc>
            </a:pPr>
            <a:r>
              <a:rPr lang="el-G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Σάρλ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Μπωντλαίρ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Πωλ </a:t>
            </a:r>
            <a:r>
              <a:rPr lang="el-G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Βερλαίν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Αρθούρος </a:t>
            </a:r>
            <a:r>
              <a:rPr lang="el-G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Ρεμπώ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Έντγκαρ Άλαν </a:t>
            </a:r>
            <a:r>
              <a:rPr lang="el-G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Πόε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κ.α.</a:t>
            </a:r>
          </a:p>
          <a:p>
            <a:pPr indent="457200" algn="ctr">
              <a:lnSpc>
                <a:spcPct val="107000"/>
              </a:lnSpc>
            </a:pP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F53478-125F-4B40-BA12-1202AD82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2" y="-66675"/>
            <a:ext cx="6838950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Εκπρόσωποι</a:t>
            </a:r>
            <a:endParaRPr lang="el-GR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37544F-F474-4AAF-9641-93B6D8EC181C}"/>
              </a:ext>
            </a:extLst>
          </p:cNvPr>
          <p:cNvSpPr txBox="1">
            <a:spLocks/>
          </p:cNvSpPr>
          <p:nvPr/>
        </p:nvSpPr>
        <p:spPr>
          <a:xfrm>
            <a:off x="5353050" y="857250"/>
            <a:ext cx="683895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συμβολισμού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1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0FB4D-8FA0-46CA-9082-923E0ECE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676275" y="2562225"/>
            <a:ext cx="7858125" cy="4295775"/>
          </a:xfrm>
        </p:spPr>
        <p:txBody>
          <a:bodyPr>
            <a:normAutofit fontScale="92500" lnSpcReduction="10000"/>
          </a:bodyPr>
          <a:lstStyle/>
          <a:p>
            <a:pPr indent="457200" algn="ctr">
              <a:lnSpc>
                <a:spcPct val="107000"/>
              </a:lnSpc>
            </a:pPr>
            <a:r>
              <a:rPr lang="el-GR" sz="39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Έλληνες</a:t>
            </a:r>
            <a:r>
              <a:rPr lang="el-GR" sz="3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Κωνσταντίνος Χατζόπουλος, 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Μιλτιάδης </a:t>
            </a:r>
            <a:r>
              <a:rPr lang="el-G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Μαλακάσης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Ιωάννης Γρυπάρης, 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Λάμπρος Πορφύρας,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Κωνσταντίνος Καρυωτάκης, Μαρία </a:t>
            </a:r>
            <a:r>
              <a:rPr lang="el-G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Πολυδούρη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Ναπολέων </a:t>
            </a:r>
            <a:r>
              <a:rPr lang="el-G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Λαπαθιώτης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Μήτσος Παπανικολάου, </a:t>
            </a:r>
          </a:p>
          <a:p>
            <a:pPr indent="457200" algn="ctr">
              <a:lnSpc>
                <a:spcPct val="107000"/>
              </a:lnSpc>
            </a:pPr>
            <a:r>
              <a:rPr lang="el-G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Τέλλος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Άγρας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F53478-125F-4B40-BA12-1202AD82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2" y="-66675"/>
            <a:ext cx="6838950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Εκπρόσωποι</a:t>
            </a:r>
            <a:endParaRPr lang="el-GR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37544F-F474-4AAF-9641-93B6D8EC181C}"/>
              </a:ext>
            </a:extLst>
          </p:cNvPr>
          <p:cNvSpPr txBox="1">
            <a:spLocks/>
          </p:cNvSpPr>
          <p:nvPr/>
        </p:nvSpPr>
        <p:spPr>
          <a:xfrm>
            <a:off x="5353050" y="857250"/>
            <a:ext cx="683895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συμβολισμού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89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lashVTI">
  <a:themeElements>
    <a:clrScheme name="AnalogousFromLightSeed_2SEEDS">
      <a:dk1>
        <a:srgbClr val="000000"/>
      </a:dk1>
      <a:lt1>
        <a:srgbClr val="FFFFFF"/>
      </a:lt1>
      <a:dk2>
        <a:srgbClr val="22363C"/>
      </a:dk2>
      <a:lt2>
        <a:srgbClr val="E2E6E8"/>
      </a:lt2>
      <a:accent1>
        <a:srgbClr val="C18C78"/>
      </a:accent1>
      <a:accent2>
        <a:srgbClr val="CC9099"/>
      </a:accent2>
      <a:accent3>
        <a:srgbClr val="B19F77"/>
      </a:accent3>
      <a:accent4>
        <a:srgbClr val="6DAFA2"/>
      </a:accent4>
      <a:accent5>
        <a:srgbClr val="70ACBC"/>
      </a:accent5>
      <a:accent6>
        <a:srgbClr val="7893C1"/>
      </a:accent6>
      <a:hlink>
        <a:srgbClr val="5E8A9B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1335</Words>
  <Application>Microsoft Office PowerPoint</Application>
  <PresentationFormat>Widescreen</PresentationFormat>
  <Paragraphs>157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Avenir Next LT Pro</vt:lpstr>
      <vt:lpstr>Calibri</vt:lpstr>
      <vt:lpstr>Posterama</vt:lpstr>
      <vt:lpstr>SplashVTI</vt:lpstr>
      <vt:lpstr>Συμβολισμός</vt:lpstr>
      <vt:lpstr>Υπαινικτική ποίηση με μουσικότητα</vt:lpstr>
      <vt:lpstr>Τι επιδιώκει  ο συμβολιστής  ποιητής; </vt:lpstr>
      <vt:lpstr>PowerPoint Presentation</vt:lpstr>
      <vt:lpstr>Χαρακτηριστικά συμβολισμού</vt:lpstr>
      <vt:lpstr>PowerPoint Presentation</vt:lpstr>
      <vt:lpstr>PowerPoint Presentation</vt:lpstr>
      <vt:lpstr>Εκπρόσωποι</vt:lpstr>
      <vt:lpstr>Εκπρόσωποι</vt:lpstr>
      <vt:lpstr>Μαρία</vt:lpstr>
      <vt:lpstr>Καλαμάτα 1902</vt:lpstr>
      <vt:lpstr>Μαρία Πολυδούρη Κώστας Καρυωτάκης</vt:lpstr>
      <vt:lpstr>Στο νοσοκομείο</vt:lpstr>
      <vt:lpstr>Κοντά σου</vt:lpstr>
      <vt:lpstr>Κοντά σου     Μαρία Πολυδούρη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Ευχαριστίες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ΟΤΑΝ ΣΚΟΤΩΝΟΥΝ ΤΑ ΚΟΤΣΥΦΙΑ</dc:title>
  <dc:creator>Flora</dc:creator>
  <cp:lastModifiedBy>Flora</cp:lastModifiedBy>
  <cp:revision>27</cp:revision>
  <dcterms:created xsi:type="dcterms:W3CDTF">2023-02-20T20:13:30Z</dcterms:created>
  <dcterms:modified xsi:type="dcterms:W3CDTF">2025-01-20T20:10:21Z</dcterms:modified>
</cp:coreProperties>
</file>