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  <p:sldMasterId id="2147483700" r:id="rId3"/>
    <p:sldMasterId id="2147483712" r:id="rId4"/>
    <p:sldMasterId id="2147483724" r:id="rId5"/>
  </p:sldMasterIdLst>
  <p:notesMasterIdLst>
    <p:notesMasterId r:id="rId87"/>
  </p:notesMasterIdLst>
  <p:sldIdLst>
    <p:sldId id="259" r:id="rId6"/>
    <p:sldId id="301" r:id="rId7"/>
    <p:sldId id="260" r:id="rId8"/>
    <p:sldId id="258" r:id="rId9"/>
    <p:sldId id="261" r:id="rId10"/>
    <p:sldId id="262" r:id="rId11"/>
    <p:sldId id="287" r:id="rId12"/>
    <p:sldId id="263" r:id="rId13"/>
    <p:sldId id="264" r:id="rId14"/>
    <p:sldId id="265" r:id="rId15"/>
    <p:sldId id="266" r:id="rId16"/>
    <p:sldId id="296" r:id="rId17"/>
    <p:sldId id="297" r:id="rId18"/>
    <p:sldId id="298" r:id="rId19"/>
    <p:sldId id="299" r:id="rId20"/>
    <p:sldId id="294" r:id="rId21"/>
    <p:sldId id="288" r:id="rId22"/>
    <p:sldId id="300" r:id="rId23"/>
    <p:sldId id="289" r:id="rId24"/>
    <p:sldId id="267" r:id="rId25"/>
    <p:sldId id="290" r:id="rId26"/>
    <p:sldId id="291" r:id="rId27"/>
    <p:sldId id="292" r:id="rId28"/>
    <p:sldId id="293" r:id="rId29"/>
    <p:sldId id="351" r:id="rId30"/>
    <p:sldId id="354" r:id="rId31"/>
    <p:sldId id="357" r:id="rId32"/>
    <p:sldId id="360" r:id="rId33"/>
    <p:sldId id="363" r:id="rId34"/>
    <p:sldId id="366" r:id="rId35"/>
    <p:sldId id="369" r:id="rId36"/>
    <p:sldId id="372" r:id="rId37"/>
    <p:sldId id="375" r:id="rId38"/>
    <p:sldId id="378" r:id="rId39"/>
    <p:sldId id="381" r:id="rId40"/>
    <p:sldId id="384" r:id="rId41"/>
    <p:sldId id="387" r:id="rId42"/>
    <p:sldId id="390" r:id="rId43"/>
    <p:sldId id="393" r:id="rId44"/>
    <p:sldId id="396" r:id="rId45"/>
    <p:sldId id="399" r:id="rId46"/>
    <p:sldId id="402" r:id="rId47"/>
    <p:sldId id="405" r:id="rId48"/>
    <p:sldId id="408" r:id="rId49"/>
    <p:sldId id="411" r:id="rId50"/>
    <p:sldId id="414" r:id="rId51"/>
    <p:sldId id="417" r:id="rId52"/>
    <p:sldId id="441" r:id="rId53"/>
    <p:sldId id="444" r:id="rId54"/>
    <p:sldId id="447" r:id="rId55"/>
    <p:sldId id="450" r:id="rId56"/>
    <p:sldId id="453" r:id="rId57"/>
    <p:sldId id="456" r:id="rId58"/>
    <p:sldId id="459" r:id="rId59"/>
    <p:sldId id="462" r:id="rId60"/>
    <p:sldId id="465" r:id="rId61"/>
    <p:sldId id="468" r:id="rId62"/>
    <p:sldId id="471" r:id="rId63"/>
    <p:sldId id="474" r:id="rId64"/>
    <p:sldId id="477" r:id="rId65"/>
    <p:sldId id="480" r:id="rId66"/>
    <p:sldId id="483" r:id="rId67"/>
    <p:sldId id="486" r:id="rId68"/>
    <p:sldId id="489" r:id="rId69"/>
    <p:sldId id="492" r:id="rId70"/>
    <p:sldId id="495" r:id="rId71"/>
    <p:sldId id="498" r:id="rId72"/>
    <p:sldId id="501" r:id="rId73"/>
    <p:sldId id="504" r:id="rId74"/>
    <p:sldId id="507" r:id="rId75"/>
    <p:sldId id="510" r:id="rId76"/>
    <p:sldId id="513" r:id="rId77"/>
    <p:sldId id="516" r:id="rId78"/>
    <p:sldId id="519" r:id="rId79"/>
    <p:sldId id="522" r:id="rId80"/>
    <p:sldId id="525" r:id="rId81"/>
    <p:sldId id="528" r:id="rId82"/>
    <p:sldId id="531" r:id="rId83"/>
    <p:sldId id="534" r:id="rId84"/>
    <p:sldId id="537" r:id="rId85"/>
    <p:sldId id="540" r:id="rId86"/>
  </p:sldIdLst>
  <p:sldSz cx="12192000" cy="6858000"/>
  <p:notesSz cx="6858000" cy="9144000"/>
  <p:custDataLst>
    <p:tags r:id="rId8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presProps" Target="pres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viewProps" Target="viewProps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tags" Target="tags/tag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62.png"/><Relationship Id="rId4" Type="http://schemas.openxmlformats.org/officeDocument/2006/relationships/image" Target="../media/image65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Relationship Id="rId4" Type="http://schemas.openxmlformats.org/officeDocument/2006/relationships/image" Target="../media/image76.png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e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prstClr val="black"/>
            </a:solidFill>
            <a:miter lim="800000"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Κάντε κλικ για να επεξεργαστείτε τα στυλ κειμένου του υποδείγματος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Δεύτερου επιπέδου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Τρίτου επιπέδου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Τέταρτου επιπέδου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Πέμπτου επιπέδου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700B82-BA8A-459D-9976-EE51F38745B5}" type="slidenum">
              <a:rPr kumimoji="0" lang="el-G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07FBE6EA-7A95-49F9-9AF5-EF4B9D2D5033}" type="slidenum">
              <a:rPr lang="el-GR" altLang="el-GR" sz="1200"/>
              <a:t>25</a:t>
            </a:fld>
            <a:endParaRPr lang="el-GR" altLang="el-GR" sz="1200"/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6148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8FE6CC21-BC85-4510-A95A-73AC4E67254E}" type="slidenum">
              <a:rPr lang="el-GR" altLang="el-GR" sz="1200"/>
              <a:t>34</a:t>
            </a:fld>
            <a:endParaRPr lang="el-GR" altLang="el-GR" sz="1200"/>
          </a:p>
        </p:txBody>
      </p:sp>
      <p:sp>
        <p:nvSpPr>
          <p:cNvPr id="24579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24580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03E236C2-321A-48BA-8A2F-6061E2645846}" type="slidenum">
              <a:rPr lang="el-GR" altLang="el-GR" sz="1200"/>
              <a:t>35</a:t>
            </a:fld>
            <a:endParaRPr lang="el-GR" altLang="el-GR" sz="1200"/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26628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39263470-D16F-43DE-9F95-7F716A258485}" type="slidenum">
              <a:rPr lang="el-GR" altLang="el-GR" sz="1200"/>
              <a:t>37</a:t>
            </a:fld>
            <a:endParaRPr lang="el-GR" altLang="el-GR" sz="1200"/>
          </a:p>
        </p:txBody>
      </p:sp>
      <p:sp>
        <p:nvSpPr>
          <p:cNvPr id="29699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29700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E26C2E60-8EBE-4DF8-B8C8-186C896230CD}" type="slidenum">
              <a:rPr lang="el-GR" altLang="el-GR" sz="1200"/>
              <a:t>47</a:t>
            </a:fld>
            <a:endParaRPr lang="el-GR" altLang="el-GR" sz="1200"/>
          </a:p>
        </p:txBody>
      </p:sp>
      <p:sp>
        <p:nvSpPr>
          <p:cNvPr id="4099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4100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2CFC593F-C575-4FDB-8036-9BD2FA6D3096}" type="slidenum">
              <a:rPr lang="el-GR" altLang="el-GR" sz="1200"/>
              <a:t>48</a:t>
            </a:fld>
            <a:endParaRPr lang="el-GR" altLang="el-GR" sz="1200"/>
          </a:p>
        </p:txBody>
      </p:sp>
      <p:sp>
        <p:nvSpPr>
          <p:cNvPr id="5123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5124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C94AB021-F003-4F3C-8D5F-81E5786B8F40}" type="slidenum">
              <a:rPr lang="el-GR" altLang="el-GR" sz="1200"/>
              <a:t>49</a:t>
            </a:fld>
            <a:endParaRPr lang="el-GR" altLang="el-GR" sz="1200"/>
          </a:p>
        </p:txBody>
      </p:sp>
      <p:sp>
        <p:nvSpPr>
          <p:cNvPr id="7171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7172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FC4467C0-546D-472A-BF87-EEF58C87D2B9}" type="slidenum">
              <a:rPr lang="el-GR" altLang="el-GR" sz="1200"/>
              <a:t>50</a:t>
            </a:fld>
            <a:endParaRPr lang="el-GR" altLang="el-GR" sz="1200"/>
          </a:p>
        </p:txBody>
      </p:sp>
      <p:sp>
        <p:nvSpPr>
          <p:cNvPr id="9219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9220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A88F7F4E-CB15-4915-B78F-DC25528D396D}" type="slidenum">
              <a:rPr lang="el-GR" altLang="el-GR" sz="1200"/>
              <a:t>51</a:t>
            </a:fld>
            <a:endParaRPr lang="el-GR" altLang="el-GR" sz="1200"/>
          </a:p>
        </p:txBody>
      </p:sp>
      <p:sp>
        <p:nvSpPr>
          <p:cNvPr id="11267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11268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5CABC5D2-B897-4425-958D-ED1E2823436B}" type="slidenum">
              <a:rPr lang="el-GR" altLang="el-GR" sz="1200"/>
              <a:t>52</a:t>
            </a:fld>
            <a:endParaRPr lang="el-GR" altLang="el-GR" sz="1200"/>
          </a:p>
        </p:txBody>
      </p:sp>
      <p:sp>
        <p:nvSpPr>
          <p:cNvPr id="13315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13316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8395F128-5678-4460-A633-7AC2F032C6EE}" type="slidenum">
              <a:rPr lang="el-GR" altLang="el-GR" sz="1200"/>
              <a:t>53</a:t>
            </a:fld>
            <a:endParaRPr lang="el-GR" altLang="el-GR" sz="1200"/>
          </a:p>
        </p:txBody>
      </p:sp>
      <p:sp>
        <p:nvSpPr>
          <p:cNvPr id="15363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15364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31139332-82FA-40C6-8211-445704EEC62B}" type="slidenum">
              <a:rPr lang="el-GR" altLang="el-GR" sz="1200"/>
              <a:t>26</a:t>
            </a:fld>
            <a:endParaRPr lang="el-GR" altLang="el-GR" sz="1200"/>
          </a:p>
        </p:txBody>
      </p:sp>
      <p:sp>
        <p:nvSpPr>
          <p:cNvPr id="8195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8196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3FF0B72A-58AC-4502-B444-63793F91CB39}" type="slidenum">
              <a:rPr lang="el-GR" altLang="el-GR" sz="1200"/>
              <a:t>54</a:t>
            </a:fld>
            <a:endParaRPr lang="el-GR" altLang="el-GR" sz="1200"/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16388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5C5D0660-C57D-4483-A49A-9305DFEA75EC}" type="slidenum">
              <a:rPr lang="el-GR" altLang="el-GR" sz="1200"/>
              <a:t>55</a:t>
            </a:fld>
            <a:endParaRPr lang="el-GR" altLang="el-GR" sz="1200"/>
          </a:p>
        </p:txBody>
      </p:sp>
      <p:sp>
        <p:nvSpPr>
          <p:cNvPr id="18435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18436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A801C75D-327F-489B-BF27-BE0495D1D65C}" type="slidenum">
              <a:rPr lang="el-GR" altLang="el-GR" sz="1200"/>
              <a:t>56</a:t>
            </a:fld>
            <a:endParaRPr lang="el-GR" altLang="el-GR" sz="1200"/>
          </a:p>
        </p:txBody>
      </p:sp>
      <p:sp>
        <p:nvSpPr>
          <p:cNvPr id="20483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20484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2F8DD0BA-6204-4ED9-A5CE-13B70DBBEAE0}" type="slidenum">
              <a:rPr lang="el-GR" altLang="el-GR" sz="1200"/>
              <a:t>57</a:t>
            </a:fld>
            <a:endParaRPr lang="el-GR" altLang="el-GR" sz="1200"/>
          </a:p>
        </p:txBody>
      </p:sp>
      <p:sp>
        <p:nvSpPr>
          <p:cNvPr id="22531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22532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07A693BD-9A3C-4E4F-8305-BAACFDFE1D0B}" type="slidenum">
              <a:rPr lang="el-GR" altLang="el-GR" sz="1200"/>
              <a:t>58</a:t>
            </a:fld>
            <a:endParaRPr lang="el-GR" altLang="el-GR" sz="1200"/>
          </a:p>
        </p:txBody>
      </p:sp>
      <p:sp>
        <p:nvSpPr>
          <p:cNvPr id="24579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24580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F62A4F92-433C-4854-B264-093BA7498E50}" type="slidenum">
              <a:rPr lang="el-GR" altLang="el-GR" sz="1200"/>
              <a:t>59</a:t>
            </a:fld>
            <a:endParaRPr lang="el-GR" altLang="el-GR" sz="1200"/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26628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780ADBC7-59ED-457A-A1A4-08B2C93CB7DC}" type="slidenum">
              <a:rPr lang="el-GR" altLang="el-GR" sz="1200"/>
              <a:t>60</a:t>
            </a:fld>
            <a:endParaRPr lang="el-GR" altLang="el-GR" sz="120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28676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D8354EA2-52E7-4F0A-9049-BE585C6F1B4D}" type="slidenum">
              <a:rPr lang="el-GR" altLang="el-GR" sz="1200"/>
              <a:t>61</a:t>
            </a:fld>
            <a:endParaRPr lang="el-GR" altLang="el-GR" sz="1200"/>
          </a:p>
        </p:txBody>
      </p:sp>
      <p:sp>
        <p:nvSpPr>
          <p:cNvPr id="30723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30724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62DA7467-3252-4A27-90E4-02C0F3598851}" type="slidenum">
              <a:rPr lang="el-GR" altLang="el-GR" sz="1200"/>
              <a:t>62</a:t>
            </a:fld>
            <a:endParaRPr lang="el-GR" altLang="el-GR" sz="1200"/>
          </a:p>
        </p:txBody>
      </p:sp>
      <p:sp>
        <p:nvSpPr>
          <p:cNvPr id="32771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32772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A65470E9-5FBC-4443-BA9D-93E88C0D6E28}" type="slidenum">
              <a:rPr lang="el-GR" altLang="el-GR" sz="1200"/>
              <a:t>64</a:t>
            </a:fld>
            <a:endParaRPr lang="el-GR" altLang="el-GR" sz="1200"/>
          </a:p>
        </p:txBody>
      </p:sp>
      <p:sp>
        <p:nvSpPr>
          <p:cNvPr id="35843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35844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472E6A0D-2ACD-4666-9BFE-199ECCCC7BA9}" type="slidenum">
              <a:rPr lang="el-GR" altLang="el-GR" sz="1200"/>
              <a:t>27</a:t>
            </a:fld>
            <a:endParaRPr lang="el-GR" altLang="el-GR" sz="1200"/>
          </a:p>
        </p:txBody>
      </p:sp>
      <p:sp>
        <p:nvSpPr>
          <p:cNvPr id="10243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10244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7EB31E7C-494F-4E49-9A9D-2047220CC3F8}" type="slidenum">
              <a:rPr lang="el-GR" altLang="el-GR" sz="1200"/>
              <a:t>66</a:t>
            </a:fld>
            <a:endParaRPr lang="el-GR" altLang="el-GR" sz="1200"/>
          </a:p>
        </p:txBody>
      </p:sp>
      <p:sp>
        <p:nvSpPr>
          <p:cNvPr id="38915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38916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76BDC3E4-9F3E-4110-8DAB-CBAE18B98531}" type="slidenum">
              <a:rPr lang="el-GR" altLang="el-GR" sz="1200"/>
              <a:t>67</a:t>
            </a:fld>
            <a:endParaRPr lang="el-GR" altLang="el-GR" sz="1200"/>
          </a:p>
        </p:txBody>
      </p:sp>
      <p:sp>
        <p:nvSpPr>
          <p:cNvPr id="4099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4100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65EA843E-02C3-431B-9DA0-BD5F22C1DEE8}" type="slidenum">
              <a:rPr lang="el-GR" altLang="el-GR" sz="1200"/>
              <a:t>68</a:t>
            </a:fld>
            <a:endParaRPr lang="el-GR" altLang="el-GR" sz="1200"/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6148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F6419E6B-4485-41A4-BA3D-92329539FEC5}" type="slidenum">
              <a:rPr lang="el-GR" altLang="el-GR" sz="1200"/>
              <a:t>72</a:t>
            </a:fld>
            <a:endParaRPr lang="el-GR" altLang="el-GR" sz="1200"/>
          </a:p>
        </p:txBody>
      </p:sp>
      <p:sp>
        <p:nvSpPr>
          <p:cNvPr id="11267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11268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7C4AC7E8-E94C-4A33-A0FA-F8D7416B3EF8}" type="slidenum">
              <a:rPr lang="el-GR" altLang="el-GR" sz="1200"/>
              <a:t>73</a:t>
            </a:fld>
            <a:endParaRPr lang="el-GR" altLang="el-GR" sz="1200"/>
          </a:p>
        </p:txBody>
      </p:sp>
      <p:sp>
        <p:nvSpPr>
          <p:cNvPr id="13315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13316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917529C0-C4DD-47A7-AD50-71E79651890F}" type="slidenum">
              <a:rPr lang="el-GR" altLang="el-GR" sz="1200"/>
              <a:t>74</a:t>
            </a:fld>
            <a:endParaRPr lang="el-GR" altLang="el-GR" sz="1200"/>
          </a:p>
        </p:txBody>
      </p:sp>
      <p:sp>
        <p:nvSpPr>
          <p:cNvPr id="15363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15364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9CB5CAD7-3449-4031-A773-34C0A0BC15FD}" type="slidenum">
              <a:rPr lang="el-GR" altLang="el-GR" sz="1200"/>
              <a:t>75</a:t>
            </a:fld>
            <a:endParaRPr lang="el-GR" altLang="el-GR" sz="1200"/>
          </a:p>
        </p:txBody>
      </p:sp>
      <p:sp>
        <p:nvSpPr>
          <p:cNvPr id="17411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17412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6E44B13F-0089-4AE9-83A5-0A3CC7AD1671}" type="slidenum">
              <a:rPr lang="el-GR" altLang="el-GR" sz="1200"/>
              <a:t>76</a:t>
            </a:fld>
            <a:endParaRPr lang="el-GR" altLang="el-GR" sz="1200"/>
          </a:p>
        </p:txBody>
      </p:sp>
      <p:sp>
        <p:nvSpPr>
          <p:cNvPr id="19459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19460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A190EF0A-F932-4E0F-B39D-E9B84ED773CB}" type="slidenum">
              <a:rPr lang="el-GR" altLang="el-GR" sz="1200"/>
              <a:t>77</a:t>
            </a:fld>
            <a:endParaRPr lang="el-GR" altLang="el-GR" sz="1200"/>
          </a:p>
        </p:txBody>
      </p:sp>
      <p:sp>
        <p:nvSpPr>
          <p:cNvPr id="21507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21508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1DB9323C-ED3B-4F95-83BA-51BEB95B812F}" type="slidenum">
              <a:rPr lang="el-GR" altLang="el-GR" sz="1200"/>
              <a:t>28</a:t>
            </a:fld>
            <a:endParaRPr lang="el-GR" altLang="el-GR" sz="1200"/>
          </a:p>
        </p:txBody>
      </p:sp>
      <p:sp>
        <p:nvSpPr>
          <p:cNvPr id="12291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12292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3D26852C-57A2-4715-932B-8BD15003A9F6}" type="slidenum">
              <a:rPr lang="el-GR" altLang="el-GR" sz="1200"/>
              <a:t>29</a:t>
            </a:fld>
            <a:endParaRPr lang="el-GR" altLang="el-GR" sz="1200"/>
          </a:p>
        </p:txBody>
      </p:sp>
      <p:sp>
        <p:nvSpPr>
          <p:cNvPr id="14339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14340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8889F785-7E20-45F9-ABC5-20D26AC9D517}" type="slidenum">
              <a:rPr lang="el-GR" altLang="el-GR" sz="1200"/>
              <a:t>30</a:t>
            </a:fld>
            <a:endParaRPr lang="el-GR" altLang="el-GR" sz="1200"/>
          </a:p>
        </p:txBody>
      </p:sp>
      <p:sp>
        <p:nvSpPr>
          <p:cNvPr id="16387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16388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4189CCB0-3D0D-4090-8D08-2ADA019C742C}" type="slidenum">
              <a:rPr lang="el-GR" altLang="el-GR" sz="1200"/>
              <a:t>31</a:t>
            </a:fld>
            <a:endParaRPr lang="el-GR" altLang="el-GR" sz="1200"/>
          </a:p>
        </p:txBody>
      </p:sp>
      <p:sp>
        <p:nvSpPr>
          <p:cNvPr id="18435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18436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2ECD8DCC-BA5C-4BF0-9747-4F737B58D69B}" type="slidenum">
              <a:rPr lang="el-GR" altLang="el-GR" sz="1200"/>
              <a:t>32</a:t>
            </a:fld>
            <a:endParaRPr lang="el-GR" altLang="el-GR" sz="1200"/>
          </a:p>
        </p:txBody>
      </p:sp>
      <p:sp>
        <p:nvSpPr>
          <p:cNvPr id="20483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20484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b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B84545C1-37D4-4112-9E0D-D78995485F4F}" type="slidenum">
              <a:rPr lang="el-GR" altLang="el-GR" sz="1200"/>
              <a:t>33</a:t>
            </a:fld>
            <a:endParaRPr lang="el-GR" altLang="el-GR" sz="1200"/>
          </a:p>
        </p:txBody>
      </p:sp>
      <p:sp>
        <p:nvSpPr>
          <p:cNvPr id="22531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miter lim="800000"/>
          </a:ln>
        </p:spPr>
      </p:sp>
      <p:sp>
        <p:nvSpPr>
          <p:cNvPr id="22532" name="Rectangle 3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noFill/>
          <a:ln>
            <a:miter lim="800000"/>
          </a:ln>
        </p:spPr>
        <p:txBody>
          <a:bodyPr wrap="square" lIns="91440" tIns="45720" rIns="91440" bIns="4572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9367-2DEA-4944-B4A3-8A995D14469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5/4/2022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782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B7063-0C51-4034-8ADD-AA3F8D78337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5/4/2022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910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C8CF-BCCC-4662-B44D-ADFA8CB05D0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5/4/2022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5391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42563-4376-48EB-954D-B9B5A7AA4535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4794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DEBC-BF64-4D5A-9D37-4A7F92484579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5/4/2022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altLang="el-GR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802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278A9-20ED-43C7-98B5-88C3771F647C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5/4/2022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altLang="el-GR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5014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79652-D2E6-4D65-BAC4-81E74D6FB0BE}" type="datetime1"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5/4/2022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 altLang="el-GR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254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A5F138-4686-4DE8-883F-8328FD614B3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A5F138-4686-4DE8-883F-8328FD614B3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A5F138-4686-4DE8-883F-8328FD614B3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A5F138-4686-4DE8-883F-8328FD614B3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015C-1B4E-4C2C-8E07-FFA1F935F73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5/4/2022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624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A5F138-4686-4DE8-883F-8328FD614B3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www.merkopanas.blogspot.gr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A5F138-4686-4DE8-883F-8328FD614B3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www.merkopanas.blogspot.gr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A5F138-4686-4DE8-883F-8328FD614B3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A5F138-4686-4DE8-883F-8328FD614B3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A5F138-4686-4DE8-883F-8328FD614B3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A5F138-4686-4DE8-883F-8328FD614B3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A5F138-4686-4DE8-883F-8328FD614B3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A5F138-4686-4DE8-883F-8328FD614B3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E0DB9-F408-41DE-A8F4-B01535CAF94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E0DB9-F408-41DE-A8F4-B01535CAF94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9150B-CA78-4223-99E3-57405459D1E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5/4/2022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54160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E0DB9-F408-41DE-A8F4-B01535CAF94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E0DB9-F408-41DE-A8F4-B01535CAF94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E0DB9-F408-41DE-A8F4-B01535CAF94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www.merkopanas.blogspot.gr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E0DB9-F408-41DE-A8F4-B01535CAF94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www.merkopanas.blogspot.gr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E0DB9-F408-41DE-A8F4-B01535CAF94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E0DB9-F408-41DE-A8F4-B01535CAF94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E0DB9-F408-41DE-A8F4-B01535CAF94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E0DB9-F408-41DE-A8F4-B01535CAF94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E0DB9-F408-41DE-A8F4-B01535CAF94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Παναγιωτόπουλος-Φυσικός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6ED55F-C3C6-4BBE-93A1-290BFF84FE1F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FCA4-F0A3-4E61-B6D8-CA8AABB03A0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5/4/2022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4476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Παναγιωτόπουλος-Φυσικός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6ED55F-C3C6-4BBE-93A1-290BFF84FE1F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Παναγιωτόπουλος-Φυσικός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6ED55F-C3C6-4BBE-93A1-290BFF84FE1F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Παναγιωτόπουλος-Φυσικός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6ED55F-C3C6-4BBE-93A1-290BFF84FE1F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Παναγιωτόπουλος-Φυσικός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6ED55F-C3C6-4BBE-93A1-290BFF84FE1F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Παναγιωτόπουλος-Φυσικός    www.merkopanas.blogspot.gr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6ED55F-C3C6-4BBE-93A1-290BFF84FE1F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Παναγιωτόπουλος-Φυσικός    www.merkopanas.blogspot.gr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6ED55F-C3C6-4BBE-93A1-290BFF84FE1F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Παναγιωτόπουλος-Φυσικός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6ED55F-C3C6-4BBE-93A1-290BFF84FE1F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Παναγιωτόπουλος-Φυσικός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6ED55F-C3C6-4BBE-93A1-290BFF84FE1F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Παναγιωτόπουλος-Φυσικός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6ED55F-C3C6-4BBE-93A1-290BFF84FE1F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Παναγιωτόπουλος-Φυσικός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6ED55F-C3C6-4BBE-93A1-290BFF84FE1F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53E7-60CC-48C3-96FE-95CA9C10EFA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5/4/2022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415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C11BDB-3CED-436F-8202-42AEFE2DF6D0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C11BDB-3CED-436F-8202-42AEFE2DF6D0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C11BDB-3CED-436F-8202-42AEFE2DF6D0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 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C11BDB-3CED-436F-8202-42AEFE2DF6D0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      www.merkopanas.blogspot.gr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C11BDB-3CED-436F-8202-42AEFE2DF6D0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      www.merkopanas.blogspot.gr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C11BDB-3CED-436F-8202-42AEFE2DF6D0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      www.merkopanas.blogspot.gr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C11BDB-3CED-436F-8202-42AEFE2DF6D0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 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C11BDB-3CED-436F-8202-42AEFE2DF6D0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      www.merkopanas.blogspot.gr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C11BDB-3CED-436F-8202-42AEFE2DF6D0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C11BDB-3CED-436F-8202-42AEFE2DF6D0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B694-4BFD-456E-968D-6AE44BF4F077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5/4/2022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6258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      www.merkopanas.blogspot.gr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C11BDB-3CED-436F-8202-42AEFE2DF6D0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B596-748B-4D6D-952F-0ECEF118A96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5/4/2022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53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548C-7919-4D47-A16E-CE03D056B416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5/4/2022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6755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2245A-F871-4518-B158-4AB96C34873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5/4/2022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5191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F3057-6BC1-4621-95B3-CB9873FAD62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5/4/2022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0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Κάντε κλικ για να επεξεργαστείτε τα στυλ κειμένου του υποδείγματος</a:t>
            </a:r>
          </a:p>
          <a:p>
            <a:pPr lvl="1"/>
            <a:r>
              <a:t>Δεύτερου επιπέδου</a:t>
            </a:r>
          </a:p>
          <a:p>
            <a:pPr lvl="2"/>
            <a:r>
              <a:t>Τρίτου επιπέδου</a:t>
            </a:r>
          </a:p>
          <a:p>
            <a:pPr lvl="3"/>
            <a:r>
              <a:t>Τέταρτου επιπέδου</a:t>
            </a:r>
          </a:p>
          <a:p>
            <a:pPr lvl="4"/>
            <a:r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www.merkopanas.blogspot.gr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A5F138-4686-4DE8-883F-8328FD614B3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2"/>
          </a:solidFill>
          <a:effectLst/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Κάντε κλικ για να επεξεργαστείτε τα στυλ κειμένου του υποδείγματος</a:t>
            </a:r>
          </a:p>
          <a:p>
            <a:pPr lvl="1"/>
            <a:r>
              <a:t>Δεύτερου επιπέδου</a:t>
            </a:r>
          </a:p>
          <a:p>
            <a:pPr lvl="2"/>
            <a:r>
              <a:t>Τρίτου επιπέδου</a:t>
            </a:r>
          </a:p>
          <a:p>
            <a:pPr lvl="3"/>
            <a:r>
              <a:t>Τέταρτου επιπέδου</a:t>
            </a:r>
          </a:p>
          <a:p>
            <a:pPr lvl="4"/>
            <a:r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www.merkopanas.blogspot.gr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E0DB9-F408-41DE-A8F4-B01535CAF94A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2"/>
          </a:solidFill>
          <a:effectLst/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t>Κάντε κλικ για να επεξεργαστείτε τον τίτλο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Κάντε κλικ για να επεξεργαστείτε τα στυλ κειμένου του υποδείγματος</a:t>
            </a:r>
          </a:p>
          <a:p>
            <a:pPr lvl="1"/>
            <a:r>
              <a:t>Δεύτερου επιπέδου</a:t>
            </a:r>
          </a:p>
          <a:p>
            <a:pPr lvl="2"/>
            <a:r>
              <a:t>Τρίτου επιπέδου</a:t>
            </a:r>
          </a:p>
          <a:p>
            <a:pPr lvl="3"/>
            <a:r>
              <a:t>Τέταρτου επιπέδου</a:t>
            </a:r>
          </a:p>
          <a:p>
            <a:pPr lvl="4"/>
            <a:r>
              <a:t>Πέμπτου επιπέδου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Παναγιωτόπουλος-Φυσικός    www.merkopanas.blogspot.gr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6ED55F-C3C6-4BBE-93A1-290BFF84FE1F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2"/>
          </a:solidFill>
          <a:effectLst/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ctr" anchorCtr="0">
            <a:noAutofit/>
          </a:bodyPr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lvl="0"/>
            <a:r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Κάντε κλικ για να επεξεργαστείτε τα στυλ κειμένου του υποδείγματος</a:t>
            </a:r>
          </a:p>
          <a:p>
            <a:pPr lvl="1"/>
            <a:r>
              <a:t>Δεύτερου επιπέδου</a:t>
            </a:r>
          </a:p>
          <a:p>
            <a:pPr lvl="2"/>
            <a:r>
              <a:t>Τρίτου επιπέδου</a:t>
            </a:r>
          </a:p>
          <a:p>
            <a:pPr lvl="3"/>
            <a:r>
              <a:t>Τέταρτου επιπέδου</a:t>
            </a:r>
          </a:p>
          <a:p>
            <a:pPr lvl="4"/>
            <a:r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Μερκ. Παναγιωτόπουλος - Φυσικός           www.merkopanas.blogspot.gr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9C11BDB-3CED-436F-8202-42AEFE2DF6D0}" type="slidenum">
              <a:rPr kumimoji="0" lang="el-GR" altLang="el-G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l-GR" altLang="el-G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2"/>
          </a:solidFill>
          <a:effectLst/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gAqKOmTQ68" TargetMode="External"/><Relationship Id="rId2" Type="http://schemas.openxmlformats.org/officeDocument/2006/relationships/hyperlink" Target="https://www.youtube.com/watch?v=BYygdAToDo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ylikonet300.blogspot.com/2012/08/blog-post_1636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video/handle/8522/90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l.wikipedia.org/wiki/%CE%89%CF%81%CF%89%CE%B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5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6.wmf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35.emf"/><Relationship Id="rId10" Type="http://schemas.openxmlformats.org/officeDocument/2006/relationships/image" Target="../media/image37.wmf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42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Adiabatic%20compression%20and%20expansion%20of%20a%20gas%20HD.mpeg" TargetMode="Externa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43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4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5.gif"/><Relationship Id="rId7" Type="http://schemas.openxmlformats.org/officeDocument/2006/relationships/image" Target="../media/image4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1.pn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sfrang.com/historia/parart081.htm#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5" Type="http://schemas.openxmlformats.org/officeDocument/2006/relationships/hyperlink" Target="Newcomen_atmospheric_engine_animation.gif" TargetMode="External"/><Relationship Id="rId4" Type="http://schemas.openxmlformats.org/officeDocument/2006/relationships/image" Target="../media/image5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Relationship Id="rId5" Type="http://schemas.openxmlformats.org/officeDocument/2006/relationships/hyperlink" Target="http://www.animatedengines.com/watt.shtml" TargetMode="External"/><Relationship Id="rId4" Type="http://schemas.openxmlformats.org/officeDocument/2006/relationships/image" Target="../media/image5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64.png"/><Relationship Id="rId4" Type="http://schemas.openxmlformats.org/officeDocument/2006/relationships/hyperlink" Target="http://science.sbcc.edu/physics/flash/heatengines/4stroke.html" TargetMode="External"/><Relationship Id="rId9" Type="http://schemas.openxmlformats.org/officeDocument/2006/relationships/oleObject" Target="../embeddings/oleObject29.bin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66.e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68.e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69.emf"/><Relationship Id="rId4" Type="http://schemas.openxmlformats.org/officeDocument/2006/relationships/oleObject" Target="../embeddings/oleObject34.bin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36.bin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edengines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6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4.png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oleObject" Target="../embeddings/oleObject40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81.png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8.png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80.png"/><Relationship Id="rId4" Type="http://schemas.openxmlformats.org/officeDocument/2006/relationships/image" Target="../media/image77.png"/><Relationship Id="rId9" Type="http://schemas.openxmlformats.org/officeDocument/2006/relationships/oleObject" Target="../embeddings/oleObject44.bin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56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83.emf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82.e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84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gr/imgres?imgurl=http://upload.wikimedia.org/wikipedia/commons/b/b1/Lord_Kelvin_gravure.jpg&amp;imgrefurl=http://commons.wikimedia.org/wiki/File:Lord_Kelvin_gravure.jpg&amp;usg=__CXH-lJ9GUGKtnFBOmcXpTh8gZds=&amp;h=659&amp;w=573&amp;sz=200&amp;hl=el&amp;start=4&amp;um=1&amp;tbnid=8uyBstc4lFExNM:&amp;tbnh=138&amp;tbnw=120&amp;prev=/images%3Fq%3DLord%2BKelvin%26um%3D1%26hl%3Del%26rlz%3D1T4WZPA_en___GR293%26sa%3DN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86.jpeg"/><Relationship Id="rId5" Type="http://schemas.openxmlformats.org/officeDocument/2006/relationships/hyperlink" Target="http://images.google.gr/imgres?imgurl=http://www.tamu-commerce.edu/physics/links/planck.jpg&amp;imgrefurl=http://www.tamu-commerce.edu/physics/links/famous.html&amp;usg=__CwCE4gGJBPZLEV2BjSxcvFWyUzc=&amp;h=600&amp;w=468&amp;sz=44&amp;hl=el&amp;start=2&amp;um=1&amp;tbnid=DCD5MW2KKkyz1M:&amp;tbnh=135&amp;tbnw=105&amp;prev=/images%3Fq%3DPlanck%26um%3D1%26hl%3Del%26rlz%3D1T4WZPA_en___GR293%26sa%3DN" TargetMode="External"/><Relationship Id="rId4" Type="http://schemas.openxmlformats.org/officeDocument/2006/relationships/image" Target="../media/image8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gr/imgres?imgurl=http://cache.eb.com/eb/image%3Fid%3D7553%26rendTypeId%3D4&amp;imgrefurl=http://student.britannica.com/comptons/art-9477/Clausius&amp;usg=__B1N9FBNdXyFPK6m4rTfeqcvwRTY=&amp;h=450&amp;w=380&amp;sz=22&amp;hl=el&amp;start=1&amp;um=1&amp;tbnid=6gakimeb717HSM:&amp;tbnh=127&amp;tbnw=107&amp;prev=/images%3Fq%3DClausius%26um%3D1%26hl%3Del%26rlz%3D1T4WZPA_en___GR293%26sa%3DN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87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.ehu.es/sbweb/fisica/estadistica/carnot/carnot.htm" TargetMode="External"/><Relationship Id="rId7" Type="http://schemas.openxmlformats.org/officeDocument/2006/relationships/hyperlink" Target="http://www.youtube.com/watch?v=s3N_QJVucF8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6.xml"/><Relationship Id="rId6" Type="http://schemas.openxmlformats.org/officeDocument/2006/relationships/slide" Target="slide6.xml"/><Relationship Id="rId5" Type="http://schemas.openxmlformats.org/officeDocument/2006/relationships/hyperlink" Target="http://galileoandeinstein.physics.virginia.edu/more_stuff/flashlets/carnot.htm" TargetMode="External"/><Relationship Id="rId4" Type="http://schemas.openxmlformats.org/officeDocument/2006/relationships/hyperlink" Target="http://www.bpreid.com/carnot.php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775198" y="542797"/>
            <a:ext cx="3896072" cy="7200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4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Θερμοδυναμική</a:t>
            </a:r>
          </a:p>
        </p:txBody>
      </p:sp>
      <p:pic>
        <p:nvPicPr>
          <p:cNvPr id="6" name="Picture 5" descr="alpha_stirli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71" y="2177831"/>
            <a:ext cx="3260725" cy="298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883636" y="1266687"/>
            <a:ext cx="3896072" cy="5817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Εισαγωγή</a:t>
            </a:r>
          </a:p>
        </p:txBody>
      </p:sp>
    </p:spTree>
    <p:extLst>
      <p:ext uri="{BB962C8B-B14F-4D97-AF65-F5344CB8AC3E}">
        <p14:creationId xmlns:p14="http://schemas.microsoft.com/office/powerpoint/2010/main" val="6703900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443353" y="246190"/>
            <a:ext cx="73052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Πραγματοποίηση αντιστρεπτής μεταβολής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75460" y="860023"/>
            <a:ext cx="86410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>
                <a:latin typeface="Comic Sans MS" panose="030F0702030302020204" pitchFamily="66" charset="0"/>
              </a:rPr>
              <a:t>Αν πάμε από μια κατάσταση ισορροπίας Α σε μια άλλη κατάσταση ισορροπίας Β </a:t>
            </a:r>
            <a:r>
              <a:rPr 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απότομα</a:t>
            </a:r>
            <a:r>
              <a:rPr lang="el-GR" b="1">
                <a:latin typeface="Comic Sans MS" panose="030F0702030302020204" pitchFamily="66" charset="0"/>
              </a:rPr>
              <a:t>, δεν μπορούμε να πραγματοποιήσουμε αντιστρεπτή μεταβολή.</a:t>
            </a:r>
          </a:p>
        </p:txBody>
      </p:sp>
      <p:grpSp>
        <p:nvGrpSpPr>
          <p:cNvPr id="12" name="Ομάδα 11"/>
          <p:cNvGrpSpPr/>
          <p:nvPr/>
        </p:nvGrpSpPr>
        <p:grpSpPr>
          <a:xfrm>
            <a:off x="2637409" y="2575241"/>
            <a:ext cx="1368425" cy="2590800"/>
            <a:chOff x="2950528" y="2646679"/>
            <a:chExt cx="1368425" cy="2590800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2950528" y="2789554"/>
              <a:ext cx="0" cy="2305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4318953" y="2789554"/>
              <a:ext cx="0" cy="2305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2950528" y="4878704"/>
              <a:ext cx="1368425" cy="3587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9" name="Oval 10"/>
            <p:cNvSpPr>
              <a:spLocks noChangeArrowheads="1"/>
            </p:cNvSpPr>
            <p:nvPr/>
          </p:nvSpPr>
          <p:spPr bwMode="auto">
            <a:xfrm>
              <a:off x="2950528" y="3078479"/>
              <a:ext cx="1368425" cy="358775"/>
            </a:xfrm>
            <a:prstGeom prst="ellipse">
              <a:avLst/>
            </a:prstGeom>
            <a:solidFill>
              <a:srgbClr val="FF9933"/>
            </a:solidFill>
            <a:ln w="9525">
              <a:round/>
            </a:ln>
            <a:effectLst/>
            <a:scene3d>
              <a:camera prst="legacyObliqu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" name="Oval 15"/>
            <p:cNvSpPr>
              <a:spLocks noChangeArrowheads="1"/>
            </p:cNvSpPr>
            <p:nvPr/>
          </p:nvSpPr>
          <p:spPr bwMode="auto">
            <a:xfrm>
              <a:off x="2950528" y="2646679"/>
              <a:ext cx="1368425" cy="3587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3447669" y="4077572"/>
              <a:ext cx="37414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l-GR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A</a:t>
              </a:r>
              <a:endParaRPr lang="el-GR" altLang="el-G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2580861" y="1888169"/>
            <a:ext cx="14815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Αρχική κατάσταση Α</a:t>
            </a:r>
          </a:p>
        </p:txBody>
      </p:sp>
      <p:grpSp>
        <p:nvGrpSpPr>
          <p:cNvPr id="22" name="Ομάδα 21"/>
          <p:cNvGrpSpPr/>
          <p:nvPr/>
        </p:nvGrpSpPr>
        <p:grpSpPr>
          <a:xfrm>
            <a:off x="5454744" y="2580888"/>
            <a:ext cx="1368425" cy="2662238"/>
            <a:chOff x="7168515" y="2503915"/>
            <a:chExt cx="1368425" cy="2662238"/>
          </a:xfrm>
        </p:grpSpPr>
        <p:sp>
          <p:nvSpPr>
            <p:cNvPr id="14" name="Oval 41"/>
            <p:cNvSpPr>
              <a:spLocks noChangeArrowheads="1"/>
            </p:cNvSpPr>
            <p:nvPr/>
          </p:nvSpPr>
          <p:spPr bwMode="auto">
            <a:xfrm>
              <a:off x="7168515" y="4807378"/>
              <a:ext cx="1368425" cy="3587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5" name="Line 42"/>
            <p:cNvSpPr>
              <a:spLocks noChangeShapeType="1"/>
            </p:cNvSpPr>
            <p:nvPr/>
          </p:nvSpPr>
          <p:spPr bwMode="auto">
            <a:xfrm flipH="1">
              <a:off x="7168515" y="2719815"/>
              <a:ext cx="0" cy="2305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Line 43"/>
            <p:cNvSpPr>
              <a:spLocks noChangeShapeType="1"/>
            </p:cNvSpPr>
            <p:nvPr/>
          </p:nvSpPr>
          <p:spPr bwMode="auto">
            <a:xfrm flipH="1">
              <a:off x="8536940" y="2646790"/>
              <a:ext cx="0" cy="2305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Text Box 44"/>
            <p:cNvSpPr txBox="1">
              <a:spLocks noChangeArrowheads="1"/>
            </p:cNvSpPr>
            <p:nvPr/>
          </p:nvSpPr>
          <p:spPr bwMode="auto">
            <a:xfrm>
              <a:off x="7673340" y="4231115"/>
              <a:ext cx="431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l-GR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B</a:t>
              </a:r>
              <a:endParaRPr lang="el-GR" altLang="el-G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8" name="Oval 45"/>
            <p:cNvSpPr>
              <a:spLocks noChangeArrowheads="1"/>
            </p:cNvSpPr>
            <p:nvPr/>
          </p:nvSpPr>
          <p:spPr bwMode="auto">
            <a:xfrm>
              <a:off x="7168515" y="3654853"/>
              <a:ext cx="1368425" cy="358775"/>
            </a:xfrm>
            <a:prstGeom prst="ellipse">
              <a:avLst/>
            </a:prstGeom>
            <a:solidFill>
              <a:srgbClr val="FF9933"/>
            </a:solidFill>
            <a:ln w="9525">
              <a:round/>
            </a:ln>
            <a:effectLst/>
            <a:scene3d>
              <a:camera prst="legacyObliqu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9" name="Line 46"/>
            <p:cNvSpPr>
              <a:spLocks noChangeShapeType="1"/>
            </p:cNvSpPr>
            <p:nvPr/>
          </p:nvSpPr>
          <p:spPr bwMode="auto">
            <a:xfrm flipH="1">
              <a:off x="7889240" y="3151615"/>
              <a:ext cx="0" cy="7207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7846218" y="2930437"/>
                  <a:ext cx="360363" cy="368499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altLang="el-GR" sz="1600" b="1" i="1" smtClean="0"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1600" b="1" i="1" smtClean="0"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altLang="el-GR" sz="1600" b="1" i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mc:Choice>
  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  <p:sp>
              <p:nvSpPr>
                <p:cNvPr id="20" name="Text 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46218" y="2930437"/>
                  <a:ext cx="360363" cy="36849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>
                  <a:outerShdw dist="35921" dir="2700000" algn="ctr" rotWithShape="0">
                    <a:schemeClr val="bg2"/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48"/>
            <p:cNvSpPr>
              <a:spLocks noChangeArrowheads="1"/>
            </p:cNvSpPr>
            <p:nvPr/>
          </p:nvSpPr>
          <p:spPr bwMode="auto">
            <a:xfrm>
              <a:off x="7168515" y="2503915"/>
              <a:ext cx="1368425" cy="3587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23" name="Text Box 51"/>
          <p:cNvSpPr txBox="1">
            <a:spLocks noChangeArrowheads="1"/>
          </p:cNvSpPr>
          <p:nvPr/>
        </p:nvSpPr>
        <p:spPr bwMode="auto">
          <a:xfrm>
            <a:off x="5341843" y="1888169"/>
            <a:ext cx="14815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Τελική κατάσταση Β</a:t>
            </a:r>
          </a:p>
        </p:txBody>
      </p:sp>
      <p:sp>
        <p:nvSpPr>
          <p:cNvPr id="24" name="Text Box 50"/>
          <p:cNvSpPr txBox="1">
            <a:spLocks noChangeArrowheads="1"/>
          </p:cNvSpPr>
          <p:nvPr/>
        </p:nvSpPr>
        <p:spPr bwMode="auto">
          <a:xfrm>
            <a:off x="1432559" y="5317738"/>
            <a:ext cx="905402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1">
                <a:latin typeface="Comic Sans MS" panose="030F0702030302020204" pitchFamily="66" charset="0"/>
              </a:rPr>
              <a:t>Αυτή η μεταβολή δεν μπορεί να παρασταθεί σε διάγραμμα.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1">
                <a:latin typeface="Comic Sans MS" panose="030F0702030302020204" pitchFamily="66" charset="0"/>
              </a:rPr>
              <a:t>Παριστάνονται με σημεία </a:t>
            </a:r>
            <a:r>
              <a:rPr lang="el-GR" altLang="el-G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 </a:t>
            </a:r>
            <a:r>
              <a:rPr lang="el-GR" altLang="el-GR" sz="2000" b="1">
                <a:latin typeface="Comic Sans MS" panose="030F0702030302020204" pitchFamily="66" charset="0"/>
              </a:rPr>
              <a:t>και</a:t>
            </a:r>
            <a:r>
              <a:rPr lang="el-GR" altLang="el-GR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Β</a:t>
            </a:r>
            <a:r>
              <a:rPr lang="el-GR" altLang="el-GR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>
                <a:latin typeface="Comic Sans MS" panose="030F0702030302020204" pitchFamily="66" charset="0"/>
              </a:rPr>
              <a:t>μόνο η</a:t>
            </a:r>
            <a:r>
              <a:rPr lang="el-GR" altLang="el-GR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αρχική</a:t>
            </a:r>
            <a:r>
              <a:rPr lang="el-GR" altLang="el-GR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>
                <a:latin typeface="Comic Sans MS" panose="030F0702030302020204" pitchFamily="66" charset="0"/>
              </a:rPr>
              <a:t>και η</a:t>
            </a:r>
            <a:r>
              <a:rPr lang="el-GR" altLang="el-GR" sz="2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τελική κατάσταση</a:t>
            </a:r>
            <a:r>
              <a:rPr lang="el-GR" altLang="el-GR" sz="2000" b="1"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31" name="Ομάδα 30"/>
          <p:cNvGrpSpPr/>
          <p:nvPr/>
        </p:nvGrpSpPr>
        <p:grpSpPr>
          <a:xfrm>
            <a:off x="8272272" y="2357388"/>
            <a:ext cx="2718816" cy="2786479"/>
            <a:chOff x="8272272" y="2357388"/>
            <a:chExt cx="2718816" cy="2786479"/>
          </a:xfrm>
        </p:grpSpPr>
        <p:sp>
          <p:nvSpPr>
            <p:cNvPr id="25" name="Line 20"/>
            <p:cNvSpPr>
              <a:spLocks noChangeShapeType="1"/>
            </p:cNvSpPr>
            <p:nvPr/>
          </p:nvSpPr>
          <p:spPr bwMode="auto">
            <a:xfrm flipH="1" flipV="1">
              <a:off x="8632634" y="2428826"/>
              <a:ext cx="0" cy="23764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8632634" y="4805313"/>
              <a:ext cx="22320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8272272" y="2357388"/>
              <a:ext cx="35877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anose="030F0702030302020204" pitchFamily="66" charset="0"/>
                </a:rPr>
                <a:t>p</a:t>
              </a:r>
              <a:endParaRPr lang="el-GR" altLang="el-GR" sz="1600" b="1" i="1">
                <a:latin typeface="Comic Sans MS" panose="030F0702030302020204" pitchFamily="66" charset="0"/>
              </a:endParaRPr>
            </a:p>
          </p:txBody>
        </p: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10648759" y="4805313"/>
              <a:ext cx="34232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anose="030F0702030302020204" pitchFamily="66" charset="0"/>
                </a:rPr>
                <a:t>V</a:t>
              </a:r>
              <a:endParaRPr lang="el-GR" altLang="el-GR" sz="1600" b="1" i="1">
                <a:latin typeface="Comic Sans MS" panose="030F0702030302020204" pitchFamily="66" charset="0"/>
              </a:endParaRPr>
            </a:p>
          </p:txBody>
        </p:sp>
      </p:grp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9856597" y="3725813"/>
            <a:ext cx="793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l-GR" sz="4400">
                <a:latin typeface="Comic Sans MS" panose="030F0702030302020204" pitchFamily="66" charset="0"/>
              </a:rPr>
              <a:t>.</a:t>
            </a:r>
            <a:r>
              <a:rPr lang="en-US" altLang="el-GR" sz="1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  <a:endParaRPr lang="el-GR" altLang="el-GR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8992997" y="2862213"/>
            <a:ext cx="793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l-GR" sz="4400">
                <a:latin typeface="Comic Sans MS" panose="030F0702030302020204" pitchFamily="66" charset="0"/>
              </a:rPr>
              <a:t>.</a:t>
            </a:r>
            <a:r>
              <a:rPr lang="en-US" altLang="el-GR" sz="1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endParaRPr lang="el-GR" altLang="el-GR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78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23" grpId="0"/>
      <p:bldP spid="24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012" y="540171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4535" y="224893"/>
            <a:ext cx="76229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Ιδανικά</a:t>
            </a:r>
            <a:r>
              <a:rPr lang="el-GR" sz="2000" b="1">
                <a:latin typeface="Comic Sans MS" panose="030F0702030302020204" pitchFamily="66" charset="0"/>
              </a:rPr>
              <a:t>, θα μπορούσαμε να πετύχουμε </a:t>
            </a:r>
            <a:r>
              <a:rPr lang="el-G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αντιστρεπτή μεταβολή </a:t>
            </a:r>
            <a:r>
              <a:rPr lang="el-GR" sz="2000" b="1">
                <a:latin typeface="Comic Sans MS" panose="030F0702030302020204" pitchFamily="66" charset="0"/>
              </a:rPr>
              <a:t>μέσα από μια </a:t>
            </a:r>
            <a:r>
              <a:rPr lang="el-GR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αργή διαδικασία, </a:t>
            </a:r>
            <a:r>
              <a:rPr lang="el-GR" sz="2000" b="1">
                <a:latin typeface="Comic Sans MS" panose="030F0702030302020204" pitchFamily="66" charset="0"/>
              </a:rPr>
              <a:t>ώστε το σύστημα να περνά από </a:t>
            </a:r>
            <a:r>
              <a:rPr lang="el-GR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διαδοχικές καταστάσεις ισορροπίας, χωρίς απώλεια ενέργειας.</a:t>
            </a:r>
            <a:r>
              <a:rPr lang="el-GR" sz="2000" b="1"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6" name="Ομάδα 5"/>
          <p:cNvGrpSpPr/>
          <p:nvPr/>
        </p:nvGrpSpPr>
        <p:grpSpPr>
          <a:xfrm>
            <a:off x="1955305" y="2506765"/>
            <a:ext cx="1368425" cy="2590800"/>
            <a:chOff x="2950528" y="2646679"/>
            <a:chExt cx="1368425" cy="2590800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2950528" y="2789554"/>
              <a:ext cx="0" cy="2305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 flipH="1">
              <a:off x="4318953" y="2789554"/>
              <a:ext cx="0" cy="2305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2950528" y="4878704"/>
              <a:ext cx="1368425" cy="3587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950528" y="3078479"/>
              <a:ext cx="1368425" cy="358775"/>
            </a:xfrm>
            <a:prstGeom prst="ellipse">
              <a:avLst/>
            </a:prstGeom>
            <a:solidFill>
              <a:srgbClr val="FF9933"/>
            </a:solidFill>
            <a:ln w="9525">
              <a:round/>
            </a:ln>
            <a:effectLst/>
            <a:scene3d>
              <a:camera prst="legacyObliqu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1" name="Oval 15"/>
            <p:cNvSpPr>
              <a:spLocks noChangeArrowheads="1"/>
            </p:cNvSpPr>
            <p:nvPr/>
          </p:nvSpPr>
          <p:spPr bwMode="auto">
            <a:xfrm>
              <a:off x="2950528" y="2646679"/>
              <a:ext cx="1368425" cy="3587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3447669" y="4077572"/>
              <a:ext cx="37414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l-GR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A</a:t>
              </a:r>
              <a:endParaRPr lang="el-GR" altLang="el-GR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4081146" y="2506765"/>
            <a:ext cx="1368425" cy="2590800"/>
            <a:chOff x="2950528" y="2646679"/>
            <a:chExt cx="1368425" cy="2590800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2950528" y="2789554"/>
              <a:ext cx="0" cy="2305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 flipH="1">
              <a:off x="4318953" y="2789554"/>
              <a:ext cx="0" cy="2305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2950528" y="4878704"/>
              <a:ext cx="1368425" cy="3587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2950528" y="3388574"/>
              <a:ext cx="1368425" cy="358775"/>
            </a:xfrm>
            <a:prstGeom prst="ellipse">
              <a:avLst/>
            </a:prstGeom>
            <a:solidFill>
              <a:srgbClr val="FF9933"/>
            </a:solidFill>
            <a:ln w="9525">
              <a:round/>
            </a:ln>
            <a:effectLst/>
            <a:scene3d>
              <a:camera prst="legacyObliqu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2950528" y="2646679"/>
              <a:ext cx="1368425" cy="3587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</p:grpSp>
      <p:sp>
        <p:nvSpPr>
          <p:cNvPr id="24" name="Oval 39"/>
          <p:cNvSpPr>
            <a:spLocks noChangeArrowheads="1"/>
          </p:cNvSpPr>
          <p:nvPr/>
        </p:nvSpPr>
        <p:spPr bwMode="auto">
          <a:xfrm>
            <a:off x="4692153" y="3215798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9" name="Oval 33"/>
          <p:cNvSpPr>
            <a:spLocks noChangeArrowheads="1"/>
          </p:cNvSpPr>
          <p:nvPr/>
        </p:nvSpPr>
        <p:spPr bwMode="auto">
          <a:xfrm>
            <a:off x="4692153" y="327363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4765178" y="3346659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6" name="Oval 37"/>
          <p:cNvSpPr>
            <a:spLocks noChangeArrowheads="1"/>
          </p:cNvSpPr>
          <p:nvPr/>
        </p:nvSpPr>
        <p:spPr bwMode="auto">
          <a:xfrm>
            <a:off x="4692153" y="3346659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7" name="Oval 39"/>
          <p:cNvSpPr>
            <a:spLocks noChangeArrowheads="1"/>
          </p:cNvSpPr>
          <p:nvPr/>
        </p:nvSpPr>
        <p:spPr bwMode="auto">
          <a:xfrm>
            <a:off x="4767128" y="3197052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38" name="Oval 46"/>
          <p:cNvSpPr>
            <a:spLocks noChangeArrowheads="1"/>
          </p:cNvSpPr>
          <p:nvPr/>
        </p:nvSpPr>
        <p:spPr bwMode="auto">
          <a:xfrm>
            <a:off x="4765178" y="3275221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58" name="Ομάδα 57"/>
          <p:cNvGrpSpPr/>
          <p:nvPr/>
        </p:nvGrpSpPr>
        <p:grpSpPr>
          <a:xfrm>
            <a:off x="6312378" y="2521681"/>
            <a:ext cx="1368425" cy="2590800"/>
            <a:chOff x="2950528" y="2646679"/>
            <a:chExt cx="1368425" cy="2590800"/>
          </a:xfrm>
        </p:grpSpPr>
        <p:sp>
          <p:nvSpPr>
            <p:cNvPr id="59" name="Line 6"/>
            <p:cNvSpPr>
              <a:spLocks noChangeShapeType="1"/>
            </p:cNvSpPr>
            <p:nvPr/>
          </p:nvSpPr>
          <p:spPr bwMode="auto">
            <a:xfrm flipH="1">
              <a:off x="2950528" y="2789554"/>
              <a:ext cx="0" cy="2305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0" name="Line 7"/>
            <p:cNvSpPr>
              <a:spLocks noChangeShapeType="1"/>
            </p:cNvSpPr>
            <p:nvPr/>
          </p:nvSpPr>
          <p:spPr bwMode="auto">
            <a:xfrm flipH="1">
              <a:off x="4318953" y="2789554"/>
              <a:ext cx="0" cy="2305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1" name="Oval 9"/>
            <p:cNvSpPr>
              <a:spLocks noChangeArrowheads="1"/>
            </p:cNvSpPr>
            <p:nvPr/>
          </p:nvSpPr>
          <p:spPr bwMode="auto">
            <a:xfrm>
              <a:off x="2950528" y="4878704"/>
              <a:ext cx="1368425" cy="3587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62" name="Oval 10"/>
            <p:cNvSpPr>
              <a:spLocks noChangeArrowheads="1"/>
            </p:cNvSpPr>
            <p:nvPr/>
          </p:nvSpPr>
          <p:spPr bwMode="auto">
            <a:xfrm>
              <a:off x="2950528" y="3823771"/>
              <a:ext cx="1368425" cy="358775"/>
            </a:xfrm>
            <a:prstGeom prst="ellipse">
              <a:avLst/>
            </a:prstGeom>
            <a:solidFill>
              <a:srgbClr val="FF9933"/>
            </a:solidFill>
            <a:ln w="9525">
              <a:round/>
            </a:ln>
            <a:effectLst/>
            <a:scene3d>
              <a:camera prst="legacyObliqueBottom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63" name="Oval 15"/>
            <p:cNvSpPr>
              <a:spLocks noChangeArrowheads="1"/>
            </p:cNvSpPr>
            <p:nvPr/>
          </p:nvSpPr>
          <p:spPr bwMode="auto">
            <a:xfrm>
              <a:off x="2950528" y="2646679"/>
              <a:ext cx="1368425" cy="35877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l-GR" altLang="el-GR"/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3447670" y="4443801"/>
              <a:ext cx="37414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l-GR" altLang="el-GR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Β</a:t>
              </a:r>
            </a:p>
          </p:txBody>
        </p:sp>
      </p:grpSp>
      <p:sp>
        <p:nvSpPr>
          <p:cNvPr id="49" name="Oval 42"/>
          <p:cNvSpPr>
            <a:spLocks noChangeArrowheads="1"/>
          </p:cNvSpPr>
          <p:nvPr/>
        </p:nvSpPr>
        <p:spPr bwMode="auto">
          <a:xfrm>
            <a:off x="6904270" y="3623031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0" name="Oval 43"/>
          <p:cNvSpPr>
            <a:spLocks noChangeArrowheads="1"/>
          </p:cNvSpPr>
          <p:nvPr/>
        </p:nvSpPr>
        <p:spPr bwMode="auto">
          <a:xfrm>
            <a:off x="6978071" y="3621443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1" name="Oval 29"/>
          <p:cNvSpPr>
            <a:spLocks noChangeArrowheads="1"/>
          </p:cNvSpPr>
          <p:nvPr/>
        </p:nvSpPr>
        <p:spPr bwMode="auto">
          <a:xfrm>
            <a:off x="7068821" y="3777936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2" name="Oval 33"/>
          <p:cNvSpPr>
            <a:spLocks noChangeArrowheads="1"/>
          </p:cNvSpPr>
          <p:nvPr/>
        </p:nvSpPr>
        <p:spPr bwMode="auto">
          <a:xfrm>
            <a:off x="6852921" y="3777936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3" name="Oval 37"/>
          <p:cNvSpPr>
            <a:spLocks noChangeArrowheads="1"/>
          </p:cNvSpPr>
          <p:nvPr/>
        </p:nvSpPr>
        <p:spPr bwMode="auto">
          <a:xfrm>
            <a:off x="6924358" y="3777936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8" name="Oval 33"/>
          <p:cNvSpPr>
            <a:spLocks noChangeArrowheads="1"/>
          </p:cNvSpPr>
          <p:nvPr/>
        </p:nvSpPr>
        <p:spPr bwMode="auto">
          <a:xfrm>
            <a:off x="6997383" y="3783597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5" name="Oval 42"/>
          <p:cNvSpPr>
            <a:spLocks noChangeArrowheads="1"/>
          </p:cNvSpPr>
          <p:nvPr/>
        </p:nvSpPr>
        <p:spPr bwMode="auto">
          <a:xfrm>
            <a:off x="6877913" y="3706499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26" name="Oval 43"/>
          <p:cNvSpPr>
            <a:spLocks noChangeArrowheads="1"/>
          </p:cNvSpPr>
          <p:nvPr/>
        </p:nvSpPr>
        <p:spPr bwMode="auto">
          <a:xfrm>
            <a:off x="6951714" y="3704911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46" name="Oval 43"/>
          <p:cNvSpPr>
            <a:spLocks noChangeArrowheads="1"/>
          </p:cNvSpPr>
          <p:nvPr/>
        </p:nvSpPr>
        <p:spPr bwMode="auto">
          <a:xfrm>
            <a:off x="7041691" y="3710572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53" name="Oval 42"/>
          <p:cNvSpPr>
            <a:spLocks noChangeArrowheads="1"/>
          </p:cNvSpPr>
          <p:nvPr/>
        </p:nvSpPr>
        <p:spPr bwMode="auto">
          <a:xfrm>
            <a:off x="6959802" y="3555973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7" name="Oval 42"/>
          <p:cNvSpPr>
            <a:spLocks noChangeArrowheads="1"/>
          </p:cNvSpPr>
          <p:nvPr/>
        </p:nvSpPr>
        <p:spPr bwMode="auto">
          <a:xfrm>
            <a:off x="7041691" y="3672047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9" name="Oval 42"/>
          <p:cNvSpPr>
            <a:spLocks noChangeArrowheads="1"/>
          </p:cNvSpPr>
          <p:nvPr/>
        </p:nvSpPr>
        <p:spPr bwMode="auto">
          <a:xfrm>
            <a:off x="7051053" y="3592983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71" name="Oval 42"/>
          <p:cNvSpPr>
            <a:spLocks noChangeArrowheads="1"/>
          </p:cNvSpPr>
          <p:nvPr/>
        </p:nvSpPr>
        <p:spPr bwMode="auto">
          <a:xfrm>
            <a:off x="6918901" y="3602693"/>
            <a:ext cx="71438" cy="73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l-GR" altLang="el-GR"/>
          </a:p>
        </p:txBody>
      </p:sp>
      <p:grpSp>
        <p:nvGrpSpPr>
          <p:cNvPr id="80" name="Ομάδα 79"/>
          <p:cNvGrpSpPr/>
          <p:nvPr/>
        </p:nvGrpSpPr>
        <p:grpSpPr>
          <a:xfrm>
            <a:off x="8293577" y="2388146"/>
            <a:ext cx="2665412" cy="2857916"/>
            <a:chOff x="8256271" y="1918627"/>
            <a:chExt cx="2665412" cy="2857916"/>
          </a:xfrm>
        </p:grpSpPr>
        <p:sp>
          <p:nvSpPr>
            <p:cNvPr id="73" name="Line 82"/>
            <p:cNvSpPr>
              <a:spLocks noChangeShapeType="1"/>
            </p:cNvSpPr>
            <p:nvPr/>
          </p:nvSpPr>
          <p:spPr bwMode="auto">
            <a:xfrm flipH="1" flipV="1">
              <a:off x="8545196" y="2061502"/>
              <a:ext cx="0" cy="2376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4" name="Line 83"/>
            <p:cNvSpPr>
              <a:spLocks noChangeShapeType="1"/>
            </p:cNvSpPr>
            <p:nvPr/>
          </p:nvSpPr>
          <p:spPr bwMode="auto">
            <a:xfrm>
              <a:off x="8545196" y="4437989"/>
              <a:ext cx="22320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75" name="Text Box 84"/>
            <p:cNvSpPr txBox="1">
              <a:spLocks noChangeArrowheads="1"/>
            </p:cNvSpPr>
            <p:nvPr/>
          </p:nvSpPr>
          <p:spPr bwMode="auto">
            <a:xfrm>
              <a:off x="8256271" y="1918627"/>
              <a:ext cx="35877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anose="030F0702030302020204" pitchFamily="66" charset="0"/>
                </a:rPr>
                <a:t>p</a:t>
              </a:r>
              <a:endParaRPr lang="el-GR" altLang="el-GR" sz="1600" b="1" i="1">
                <a:latin typeface="Comic Sans MS" panose="030F0702030302020204" pitchFamily="66" charset="0"/>
              </a:endParaRPr>
            </a:p>
          </p:txBody>
        </p:sp>
        <p:sp>
          <p:nvSpPr>
            <p:cNvPr id="76" name="Text Box 85"/>
            <p:cNvSpPr txBox="1">
              <a:spLocks noChangeArrowheads="1"/>
            </p:cNvSpPr>
            <p:nvPr/>
          </p:nvSpPr>
          <p:spPr bwMode="auto">
            <a:xfrm>
              <a:off x="10416858" y="4437989"/>
              <a:ext cx="50482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>
                  <a:latin typeface="Comic Sans MS" panose="030F0702030302020204" pitchFamily="66" charset="0"/>
                </a:rPr>
                <a:t>V</a:t>
              </a:r>
              <a:endParaRPr lang="el-GR" altLang="el-GR" sz="1600" b="1" i="1">
                <a:latin typeface="Comic Sans MS" panose="030F0702030302020204" pitchFamily="66" charset="0"/>
              </a:endParaRPr>
            </a:p>
          </p:txBody>
        </p:sp>
      </p:grpSp>
      <p:sp>
        <p:nvSpPr>
          <p:cNvPr id="77" name="Text Box 86"/>
          <p:cNvSpPr txBox="1">
            <a:spLocks noChangeArrowheads="1"/>
          </p:cNvSpPr>
          <p:nvPr/>
        </p:nvSpPr>
        <p:spPr bwMode="auto">
          <a:xfrm>
            <a:off x="9769158" y="3287052"/>
            <a:ext cx="793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l-GR" sz="4400">
                <a:latin typeface="Comic Sans MS" panose="030F0702030302020204" pitchFamily="66" charset="0"/>
              </a:rPr>
              <a:t>.</a:t>
            </a:r>
            <a:r>
              <a:rPr lang="en-US" altLang="el-GR" sz="1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  <a:endParaRPr lang="el-GR" altLang="el-GR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8" name="Text Box 87"/>
          <p:cNvSpPr txBox="1">
            <a:spLocks noChangeArrowheads="1"/>
          </p:cNvSpPr>
          <p:nvPr/>
        </p:nvSpPr>
        <p:spPr bwMode="auto">
          <a:xfrm>
            <a:off x="8832533" y="2278989"/>
            <a:ext cx="793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l-GR" sz="4400">
                <a:latin typeface="Comic Sans MS" panose="030F0702030302020204" pitchFamily="66" charset="0"/>
              </a:rPr>
              <a:t>.</a:t>
            </a:r>
            <a:r>
              <a:rPr lang="en-US" altLang="el-GR" sz="1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B</a:t>
            </a:r>
            <a:endParaRPr lang="el-GR" altLang="el-GR" sz="1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79" name="AutoShape 88"/>
          <p:cNvCxnSpPr>
            <a:cxnSpLocks noChangeShapeType="1"/>
          </p:cNvCxnSpPr>
          <p:nvPr/>
        </p:nvCxnSpPr>
        <p:spPr bwMode="auto">
          <a:xfrm rot="5400000" flipH="1">
            <a:off x="8941278" y="2890970"/>
            <a:ext cx="1008062" cy="936625"/>
          </a:xfrm>
          <a:prstGeom prst="curvedConnector4">
            <a:avLst>
              <a:gd name="adj1" fmla="val 28028"/>
              <a:gd name="adj2" fmla="val 84065"/>
            </a:avLst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Text Box 89"/>
          <p:cNvSpPr txBox="1">
            <a:spLocks noChangeArrowheads="1"/>
          </p:cNvSpPr>
          <p:nvPr/>
        </p:nvSpPr>
        <p:spPr bwMode="auto">
          <a:xfrm>
            <a:off x="1597685" y="5439700"/>
            <a:ext cx="881917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l-GR" altLang="el-GR" sz="2000" b="1">
                <a:latin typeface="Comic Sans MS" panose="030F0702030302020204" pitchFamily="66" charset="0"/>
              </a:rPr>
              <a:t>Η</a:t>
            </a:r>
            <a:r>
              <a:rPr lang="el-GR" altLang="el-GR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αντιστρεπτή μεταβολή </a:t>
            </a:r>
            <a:r>
              <a:rPr lang="el-GR" altLang="el-GR" sz="2000" b="1">
                <a:latin typeface="Comic Sans MS" panose="030F0702030302020204" pitchFamily="66" charset="0"/>
              </a:rPr>
              <a:t>μπορεί να παρασταθεί από μια </a:t>
            </a:r>
            <a:r>
              <a:rPr lang="el-GR" altLang="el-G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συνεχή γραμμή.</a:t>
            </a:r>
            <a:endParaRPr lang="el-GR" altLang="el-GR" sz="2000" b="1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2" name="Text Box 51"/>
          <p:cNvSpPr txBox="1">
            <a:spLocks noChangeArrowheads="1"/>
          </p:cNvSpPr>
          <p:nvPr/>
        </p:nvSpPr>
        <p:spPr bwMode="auto">
          <a:xfrm>
            <a:off x="1892798" y="1845096"/>
            <a:ext cx="14815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Αρχική κατάσταση Α</a:t>
            </a:r>
          </a:p>
        </p:txBody>
      </p:sp>
      <p:sp>
        <p:nvSpPr>
          <p:cNvPr id="83" name="Text Box 51"/>
          <p:cNvSpPr txBox="1">
            <a:spLocks noChangeArrowheads="1"/>
          </p:cNvSpPr>
          <p:nvPr/>
        </p:nvSpPr>
        <p:spPr bwMode="auto">
          <a:xfrm>
            <a:off x="6199284" y="1855627"/>
            <a:ext cx="14815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1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Τελική κατάσταση Β</a:t>
            </a:r>
          </a:p>
        </p:txBody>
      </p:sp>
    </p:spTree>
    <p:extLst>
      <p:ext uri="{BB962C8B-B14F-4D97-AF65-F5344CB8AC3E}">
        <p14:creationId xmlns:p14="http://schemas.microsoft.com/office/powerpoint/2010/main" val="1719140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  <p:cond evt="onBegin" delay="0">
                          <p:tn val="61"/>
                        </p:cond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  <p:cond evt="onBegin" delay="0">
                          <p:tn val="148"/>
                        </p:cond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 animBg="1"/>
      <p:bldP spid="29" grpId="0" animBg="1"/>
      <p:bldP spid="33" grpId="0" animBg="1"/>
      <p:bldP spid="36" grpId="0" animBg="1"/>
      <p:bldP spid="37" grpId="0" animBg="1"/>
      <p:bldP spid="38" grpId="0" animBg="1"/>
      <p:bldP spid="49" grpId="0" animBg="1"/>
      <p:bldP spid="50" grpId="0" animBg="1"/>
      <p:bldP spid="21" grpId="0" animBg="1"/>
      <p:bldP spid="22" grpId="0" animBg="1"/>
      <p:bldP spid="23" grpId="0" animBg="1"/>
      <p:bldP spid="28" grpId="0" animBg="1"/>
      <p:bldP spid="25" grpId="0" animBg="1"/>
      <p:bldP spid="26" grpId="0" animBg="1"/>
      <p:bldP spid="46" grpId="0" animBg="1"/>
      <p:bldP spid="53" grpId="0" animBg="1"/>
      <p:bldP spid="67" grpId="0" animBg="1"/>
      <p:bldP spid="69" grpId="0" animBg="1"/>
      <p:bldP spid="71" grpId="0" animBg="1"/>
      <p:bldP spid="77" grpId="0"/>
      <p:bldP spid="78" grpId="0"/>
      <p:bldP spid="81" grpId="0"/>
      <p:bldP spid="82" grpId="0"/>
      <p:bldP spid="8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325111" y="523726"/>
            <a:ext cx="754177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Έργο παραγόμενο από αέριο κατά τη διάρκεια μεταβολών όγκου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504" y="1895094"/>
            <a:ext cx="5837936" cy="3283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62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37" name="Ομάδα 36"/>
          <p:cNvGrpSpPr/>
          <p:nvPr/>
        </p:nvGrpSpPr>
        <p:grpSpPr>
          <a:xfrm>
            <a:off x="796511" y="823736"/>
            <a:ext cx="863600" cy="2160588"/>
            <a:chOff x="1214152" y="1178496"/>
            <a:chExt cx="863600" cy="2160588"/>
          </a:xfrm>
        </p:grpSpPr>
        <p:grpSp>
          <p:nvGrpSpPr>
            <p:cNvPr id="10" name="Ομάδα 9"/>
            <p:cNvGrpSpPr/>
            <p:nvPr/>
          </p:nvGrpSpPr>
          <p:grpSpPr>
            <a:xfrm rot="16200000">
              <a:off x="565658" y="1826990"/>
              <a:ext cx="2160588" cy="863600"/>
              <a:chOff x="1187450" y="836613"/>
              <a:chExt cx="2160588" cy="863600"/>
            </a:xfrm>
            <a:effectLst/>
          </p:grpSpPr>
          <p:sp>
            <p:nvSpPr>
              <p:cNvPr id="5" name="Oval 4"/>
              <p:cNvSpPr>
                <a:spLocks noChangeArrowheads="1"/>
              </p:cNvSpPr>
              <p:nvPr/>
            </p:nvSpPr>
            <p:spPr bwMode="auto">
              <a:xfrm flipH="1">
                <a:off x="1187450" y="836613"/>
                <a:ext cx="215900" cy="863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  <a:rou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l-GR"/>
              </a:p>
            </p:txBody>
          </p:sp>
          <p:sp>
            <p:nvSpPr>
              <p:cNvPr id="6" name="Line 5"/>
              <p:cNvSpPr>
                <a:spLocks noChangeShapeType="1"/>
              </p:cNvSpPr>
              <p:nvPr/>
            </p:nvSpPr>
            <p:spPr bwMode="auto">
              <a:xfrm>
                <a:off x="1331913" y="836613"/>
                <a:ext cx="20161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" name="Line 6"/>
              <p:cNvSpPr>
                <a:spLocks noChangeShapeType="1"/>
              </p:cNvSpPr>
              <p:nvPr/>
            </p:nvSpPr>
            <p:spPr bwMode="auto">
              <a:xfrm>
                <a:off x="1331913" y="1700213"/>
                <a:ext cx="20161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 flipH="1">
                <a:off x="1902905" y="836613"/>
                <a:ext cx="215900" cy="863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  <a:rou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l-GR"/>
              </a:p>
            </p:txBody>
          </p:sp>
          <p:sp>
            <p:nvSpPr>
              <p:cNvPr id="9" name="Rectangle 10"/>
              <p:cNvSpPr>
                <a:spLocks noChangeArrowheads="1"/>
              </p:cNvSpPr>
              <p:nvPr/>
            </p:nvSpPr>
            <p:spPr bwMode="auto">
              <a:xfrm>
                <a:off x="2047368" y="1231869"/>
                <a:ext cx="576263" cy="7302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335024" y="2729804"/>
              <a:ext cx="621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>
                  <a:latin typeface="Comic Sans MS" panose="030F0702030302020204" pitchFamily="66" charset="0"/>
                </a:rPr>
                <a:t>αέριο</a:t>
              </a:r>
            </a:p>
          </p:txBody>
        </p:sp>
      </p:grpSp>
      <p:grpSp>
        <p:nvGrpSpPr>
          <p:cNvPr id="39" name="Ομάδα 38"/>
          <p:cNvGrpSpPr/>
          <p:nvPr/>
        </p:nvGrpSpPr>
        <p:grpSpPr>
          <a:xfrm>
            <a:off x="796510" y="3270829"/>
            <a:ext cx="1010333" cy="986009"/>
            <a:chOff x="1166354" y="3445989"/>
            <a:chExt cx="1010333" cy="986009"/>
          </a:xfrm>
        </p:grpSpPr>
        <p:pic>
          <p:nvPicPr>
            <p:cNvPr id="12" name="Εικόνα 1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247" y="3445989"/>
              <a:ext cx="704948" cy="609685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166354" y="3970333"/>
              <a:ext cx="10103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>
                  <a:latin typeface="Comic Sans MS" panose="030F0702030302020204" pitchFamily="66" charset="0"/>
                </a:rPr>
                <a:t>πριν την θέρμανση</a:t>
              </a:r>
            </a:p>
          </p:txBody>
        </p:sp>
      </p:grpSp>
      <p:grpSp>
        <p:nvGrpSpPr>
          <p:cNvPr id="38" name="Ομάδα 37"/>
          <p:cNvGrpSpPr/>
          <p:nvPr/>
        </p:nvGrpSpPr>
        <p:grpSpPr>
          <a:xfrm>
            <a:off x="2431172" y="826695"/>
            <a:ext cx="863600" cy="2160588"/>
            <a:chOff x="2820415" y="1178496"/>
            <a:chExt cx="863600" cy="2160588"/>
          </a:xfrm>
        </p:grpSpPr>
        <p:grpSp>
          <p:nvGrpSpPr>
            <p:cNvPr id="14" name="Ομάδα 13"/>
            <p:cNvGrpSpPr/>
            <p:nvPr/>
          </p:nvGrpSpPr>
          <p:grpSpPr>
            <a:xfrm rot="16200000">
              <a:off x="2171921" y="1826990"/>
              <a:ext cx="2160588" cy="863600"/>
              <a:chOff x="1187450" y="836613"/>
              <a:chExt cx="2160588" cy="863600"/>
            </a:xfrm>
            <a:effectLst/>
          </p:grpSpPr>
          <p:sp>
            <p:nvSpPr>
              <p:cNvPr id="15" name="Oval 4"/>
              <p:cNvSpPr>
                <a:spLocks noChangeArrowheads="1"/>
              </p:cNvSpPr>
              <p:nvPr/>
            </p:nvSpPr>
            <p:spPr bwMode="auto">
              <a:xfrm flipH="1">
                <a:off x="1187450" y="836613"/>
                <a:ext cx="215900" cy="863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  <a:rou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l-GR"/>
              </a:p>
            </p:txBody>
          </p:sp>
          <p:sp>
            <p:nvSpPr>
              <p:cNvPr id="16" name="Line 5"/>
              <p:cNvSpPr>
                <a:spLocks noChangeShapeType="1"/>
              </p:cNvSpPr>
              <p:nvPr/>
            </p:nvSpPr>
            <p:spPr bwMode="auto">
              <a:xfrm>
                <a:off x="1331913" y="836613"/>
                <a:ext cx="201612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Line 6"/>
              <p:cNvSpPr>
                <a:spLocks noChangeShapeType="1"/>
              </p:cNvSpPr>
              <p:nvPr/>
            </p:nvSpPr>
            <p:spPr bwMode="auto">
              <a:xfrm>
                <a:off x="1331913" y="1700213"/>
                <a:ext cx="201612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Oval 7"/>
              <p:cNvSpPr>
                <a:spLocks noChangeArrowheads="1"/>
              </p:cNvSpPr>
              <p:nvPr/>
            </p:nvSpPr>
            <p:spPr bwMode="auto">
              <a:xfrm flipH="1">
                <a:off x="2116327" y="836613"/>
                <a:ext cx="215900" cy="8636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38100">
                <a:solidFill>
                  <a:schemeClr val="tx1"/>
                </a:solidFill>
                <a:round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l-GR"/>
              </a:p>
            </p:txBody>
          </p:sp>
          <p:sp>
            <p:nvSpPr>
              <p:cNvPr id="19" name="Rectangle 10"/>
              <p:cNvSpPr>
                <a:spLocks noChangeArrowheads="1"/>
              </p:cNvSpPr>
              <p:nvPr/>
            </p:nvSpPr>
            <p:spPr bwMode="auto">
              <a:xfrm>
                <a:off x="2260790" y="1231869"/>
                <a:ext cx="576263" cy="7302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</a:ln>
              <a:effec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912953" y="2853597"/>
              <a:ext cx="621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>
                  <a:latin typeface="Comic Sans MS" panose="030F0702030302020204" pitchFamily="66" charset="0"/>
                </a:rPr>
                <a:t>αέριο</a:t>
              </a:r>
            </a:p>
          </p:txBody>
        </p:sp>
      </p:grpSp>
      <p:grpSp>
        <p:nvGrpSpPr>
          <p:cNvPr id="34" name="Ομάδα 33"/>
          <p:cNvGrpSpPr/>
          <p:nvPr/>
        </p:nvGrpSpPr>
        <p:grpSpPr>
          <a:xfrm>
            <a:off x="1675637" y="1665283"/>
            <a:ext cx="759458" cy="716507"/>
            <a:chOff x="2056400" y="1817519"/>
            <a:chExt cx="759458" cy="716507"/>
          </a:xfrm>
        </p:grpSpPr>
        <p:sp>
          <p:nvSpPr>
            <p:cNvPr id="24" name="TextBox 23"/>
            <p:cNvSpPr txBox="1"/>
            <p:nvPr/>
          </p:nvSpPr>
          <p:spPr>
            <a:xfrm>
              <a:off x="2201638" y="202399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>
                  <a:latin typeface="Comic Sans MS" panose="030F0702030302020204" pitchFamily="66" charset="0"/>
                </a:rPr>
                <a:t>Δ</a:t>
              </a:r>
              <a:r>
                <a:rPr lang="en-US" sz="1400" b="1" i="1">
                  <a:latin typeface="Comic Sans MS" panose="030F0702030302020204" pitchFamily="66" charset="0"/>
                </a:rPr>
                <a:t>x</a:t>
              </a:r>
              <a:endParaRPr lang="el-GR" sz="1400" b="1" i="1">
                <a:latin typeface="Comic Sans MS" panose="030F0702030302020204" pitchFamily="66" charset="0"/>
              </a:endParaRPr>
            </a:p>
          </p:txBody>
        </p:sp>
        <p:grpSp>
          <p:nvGrpSpPr>
            <p:cNvPr id="33" name="Ομάδα 32"/>
            <p:cNvGrpSpPr/>
            <p:nvPr/>
          </p:nvGrpSpPr>
          <p:grpSpPr>
            <a:xfrm>
              <a:off x="2056400" y="1817519"/>
              <a:ext cx="759458" cy="716507"/>
              <a:chOff x="2056400" y="1817519"/>
              <a:chExt cx="759458" cy="716507"/>
            </a:xfrm>
          </p:grpSpPr>
          <p:cxnSp>
            <p:nvCxnSpPr>
              <p:cNvPr id="22" name="Ευθεία γραμμή σύνδεσης 21"/>
              <p:cNvCxnSpPr/>
              <p:nvPr/>
            </p:nvCxnSpPr>
            <p:spPr>
              <a:xfrm>
                <a:off x="2056400" y="2079542"/>
                <a:ext cx="7426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Ευθεία γραμμή σύνδεσης 22"/>
              <p:cNvCxnSpPr/>
              <p:nvPr/>
            </p:nvCxnSpPr>
            <p:spPr>
              <a:xfrm>
                <a:off x="2073195" y="2300287"/>
                <a:ext cx="7426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Ευθύγραμμο βέλος σύνδεσης 28"/>
              <p:cNvCxnSpPr/>
              <p:nvPr/>
            </p:nvCxnSpPr>
            <p:spPr>
              <a:xfrm flipH="1">
                <a:off x="2423159" y="1817519"/>
                <a:ext cx="9144" cy="25603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Ευθύγραμμο βέλος σύνδεσης 30"/>
              <p:cNvCxnSpPr/>
              <p:nvPr/>
            </p:nvCxnSpPr>
            <p:spPr>
              <a:xfrm flipH="1" flipV="1">
                <a:off x="2427952" y="2306059"/>
                <a:ext cx="4572" cy="22796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Ομάδα 42"/>
          <p:cNvGrpSpPr/>
          <p:nvPr/>
        </p:nvGrpSpPr>
        <p:grpSpPr>
          <a:xfrm>
            <a:off x="2450620" y="3074216"/>
            <a:ext cx="1010333" cy="1246079"/>
            <a:chOff x="2773370" y="3475574"/>
            <a:chExt cx="1010333" cy="1246079"/>
          </a:xfrm>
        </p:grpSpPr>
        <p:pic>
          <p:nvPicPr>
            <p:cNvPr id="35" name="Εικόνα 3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2282" y="3475574"/>
              <a:ext cx="695422" cy="84784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773370" y="4259988"/>
              <a:ext cx="10103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>
                  <a:latin typeface="Comic Sans MS" panose="030F0702030302020204" pitchFamily="66" charset="0"/>
                </a:rPr>
                <a:t>μετά την θέρμανση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23112" y="392769"/>
            <a:ext cx="101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>
                <a:latin typeface="Comic Sans MS" panose="030F0702030302020204" pitchFamily="66" charset="0"/>
              </a:rPr>
              <a:t>Αρχική κατάσταση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21261" y="392769"/>
            <a:ext cx="101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>
                <a:latin typeface="Comic Sans MS" panose="030F0702030302020204" pitchFamily="66" charset="0"/>
              </a:rPr>
              <a:t>Τελική κατάσταση</a:t>
            </a:r>
          </a:p>
        </p:txBody>
      </p:sp>
      <p:grpSp>
        <p:nvGrpSpPr>
          <p:cNvPr id="56" name="Ομάδα 55"/>
          <p:cNvGrpSpPr/>
          <p:nvPr/>
        </p:nvGrpSpPr>
        <p:grpSpPr>
          <a:xfrm>
            <a:off x="2850012" y="2079830"/>
            <a:ext cx="242304" cy="511777"/>
            <a:chOff x="6096000" y="2759052"/>
            <a:chExt cx="242304" cy="511777"/>
          </a:xfrm>
        </p:grpSpPr>
        <p:cxnSp>
          <p:nvCxnSpPr>
            <p:cNvPr id="54" name="Ευθύγραμμο βέλος σύνδεσης 53"/>
            <p:cNvCxnSpPr/>
            <p:nvPr/>
          </p:nvCxnSpPr>
          <p:spPr>
            <a:xfrm flipH="1" flipV="1">
              <a:off x="6096000" y="2768424"/>
              <a:ext cx="0" cy="50240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6158768" y="2759052"/>
                  <a:ext cx="179536" cy="2761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6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1600" b="1"/>
                </a:p>
              </p:txBody>
            </p:sp>
          </mc:Choice>
  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8768" y="2759052"/>
                  <a:ext cx="179536" cy="276166"/>
                </a:xfrm>
                <a:prstGeom prst="rect">
                  <a:avLst/>
                </a:prstGeom>
                <a:blipFill>
                  <a:blip r:embed="rId4"/>
                  <a:stretch>
                    <a:fillRect l="-27586" r="-24138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02654" y="290602"/>
                <a:ext cx="656729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2000" b="1">
                    <a:latin typeface="Comic Sans MS" panose="030F0702030302020204" pitchFamily="66" charset="0"/>
                  </a:rPr>
                  <a:t>Το </a:t>
                </a:r>
                <a:r>
                  <a:rPr lang="el-GR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αέριο</a:t>
                </a:r>
                <a:r>
                  <a:rPr lang="el-GR" sz="2000" b="1">
                    <a:latin typeface="Comic Sans MS" panose="030F0702030302020204" pitchFamily="66" charset="0"/>
                  </a:rPr>
                  <a:t> στον κύλινδρο </a:t>
                </a:r>
                <a:r>
                  <a:rPr lang="el-GR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εκτονώνεται</a:t>
                </a:r>
                <a:r>
                  <a:rPr lang="en-US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,</a:t>
                </a:r>
                <a:r>
                  <a:rPr lang="en-US" sz="2000" b="1">
                    <a:latin typeface="Comic Sans MS" panose="030F0702030302020204" pitchFamily="66" charset="0"/>
                  </a:rPr>
                  <a:t> </a:t>
                </a:r>
                <a:r>
                  <a:rPr lang="el-GR" sz="2000" b="1">
                    <a:latin typeface="Comic Sans MS" panose="030F0702030302020204" pitchFamily="66" charset="0"/>
                  </a:rPr>
                  <a:t>ασκείται στο έμβολο από τα μόρια 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en-US" sz="2000" b="1">
                    <a:latin typeface="Comic Sans MS" panose="030F0702030302020204" pitchFamily="66" charset="0"/>
                  </a:rPr>
                  <a:t>,</a:t>
                </a:r>
                <a:r>
                  <a:rPr lang="el-GR" sz="2000" b="1">
                    <a:latin typeface="Comic Sans MS" panose="030F0702030302020204" pitchFamily="66" charset="0"/>
                  </a:rPr>
                  <a:t> το </a:t>
                </a:r>
                <a:r>
                  <a:rPr lang="el-GR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έμβολο μετατοπίζεται κατά Δ</a:t>
                </a:r>
                <a:r>
                  <a:rPr lang="en-US" sz="2400" b="1" i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x</a:t>
                </a:r>
                <a:r>
                  <a:rPr lang="en-US" sz="24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l-GR" sz="2000" b="1">
                    <a:latin typeface="Comic Sans MS" panose="030F0702030302020204" pitchFamily="66" charset="0"/>
                  </a:rPr>
                  <a:t>και παράγεται έργο Δ</a:t>
                </a:r>
                <a:r>
                  <a:rPr lang="en-US" sz="2000" b="1" i="1">
                    <a:latin typeface="Comic Sans MS" panose="030F0702030302020204" pitchFamily="66" charset="0"/>
                  </a:rPr>
                  <a:t>W</a:t>
                </a:r>
                <a:r>
                  <a:rPr lang="en-US" sz="2000" b="1">
                    <a:latin typeface="Comic Sans MS" panose="030F0702030302020204" pitchFamily="66" charset="0"/>
                  </a:rPr>
                  <a:t>.</a:t>
                </a:r>
                <a:r>
                  <a:rPr lang="el-GR" sz="2000" b="1"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654" y="290602"/>
                <a:ext cx="6567295" cy="1754326"/>
              </a:xfrm>
              <a:prstGeom prst="rect">
                <a:avLst/>
              </a:prstGeom>
              <a:blipFill>
                <a:blip r:embed="rId5"/>
                <a:stretch>
                  <a:fillRect l="-1021" r="-2507" b="-59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 Box 22"/>
          <p:cNvSpPr txBox="1">
            <a:spLocks noChangeArrowheads="1"/>
          </p:cNvSpPr>
          <p:nvPr/>
        </p:nvSpPr>
        <p:spPr bwMode="auto">
          <a:xfrm>
            <a:off x="4421005" y="2248281"/>
            <a:ext cx="20591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400" b="1">
                <a:latin typeface="Comic Sans MS" panose="030F0702030302020204" pitchFamily="66" charset="0"/>
              </a:rPr>
              <a:t>Δ</a:t>
            </a:r>
            <a:r>
              <a:rPr lang="en-US" altLang="el-GR" sz="2400" b="1" i="1">
                <a:latin typeface="Comic Sans MS" panose="030F0702030302020204" pitchFamily="66" charset="0"/>
              </a:rPr>
              <a:t>W </a:t>
            </a:r>
            <a:r>
              <a:rPr lang="en-US" altLang="el-GR" sz="2400" b="1">
                <a:latin typeface="Comic Sans MS" panose="030F0702030302020204" pitchFamily="66" charset="0"/>
              </a:rPr>
              <a:t>= </a:t>
            </a:r>
            <a:r>
              <a:rPr lang="en-US" altLang="el-GR" sz="2400" b="1" i="1">
                <a:latin typeface="Comic Sans MS" panose="030F0702030302020204" pitchFamily="66" charset="0"/>
              </a:rPr>
              <a:t>F.</a:t>
            </a:r>
            <a:r>
              <a:rPr lang="el-GR" altLang="el-GR" sz="2400" b="1">
                <a:latin typeface="Comic Sans MS" panose="030F0702030302020204" pitchFamily="66" charset="0"/>
              </a:rPr>
              <a:t>Δ</a:t>
            </a:r>
            <a:r>
              <a:rPr lang="en-US" altLang="el-GR" sz="2400" b="1" i="1">
                <a:latin typeface="Comic Sans MS" panose="030F0702030302020204" pitchFamily="66" charset="0"/>
              </a:rPr>
              <a:t>x</a:t>
            </a:r>
            <a:endParaRPr lang="el-GR" altLang="el-GR" sz="2400" b="1">
              <a:latin typeface="Comic Sans MS" panose="030F0702030302020204" pitchFamily="66" charset="0"/>
            </a:endParaRPr>
          </a:p>
        </p:txBody>
      </p:sp>
      <p:sp>
        <p:nvSpPr>
          <p:cNvPr id="59" name="Text Box 23"/>
          <p:cNvSpPr txBox="1">
            <a:spLocks noChangeArrowheads="1"/>
          </p:cNvSpPr>
          <p:nvPr/>
        </p:nvSpPr>
        <p:spPr bwMode="auto">
          <a:xfrm>
            <a:off x="8160323" y="2243788"/>
            <a:ext cx="1440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l-GR" sz="2400" b="1" i="1">
                <a:latin typeface="Comic Sans MS" panose="030F0702030302020204" pitchFamily="66" charset="0"/>
              </a:rPr>
              <a:t>F</a:t>
            </a:r>
            <a:r>
              <a:rPr lang="en-US" altLang="el-GR" sz="2400" b="1">
                <a:latin typeface="Comic Sans MS" panose="030F0702030302020204" pitchFamily="66" charset="0"/>
              </a:rPr>
              <a:t> = </a:t>
            </a:r>
            <a:r>
              <a:rPr lang="en-US" altLang="el-GR" sz="2400" b="1" i="1" err="1">
                <a:latin typeface="Comic Sans MS" panose="030F0702030302020204" pitchFamily="66" charset="0"/>
              </a:rPr>
              <a:t>p.A</a:t>
            </a:r>
            <a:endParaRPr lang="el-GR" altLang="el-GR" sz="2400" b="1" i="1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09151" y="2268422"/>
            <a:ext cx="47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omic Sans MS" panose="030F0702030302020204" pitchFamily="66" charset="0"/>
              </a:rPr>
              <a:t>(1)</a:t>
            </a:r>
            <a:endParaRPr lang="el-GR" sz="1600" b="1"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802368" y="2315147"/>
            <a:ext cx="47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omic Sans MS" panose="030F0702030302020204" pitchFamily="66" charset="0"/>
              </a:rPr>
              <a:t>(2)</a:t>
            </a:r>
            <a:endParaRPr lang="el-GR" sz="1600" b="1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667299" y="2941120"/>
                <a:ext cx="726994" cy="3843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groupChr>
                    </m:oMath>
                  </m:oMathPara>
                </a14:m>
                <a:endParaRPr lang="el-GR" b="1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99" y="2941120"/>
                <a:ext cx="726994" cy="3843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6557329" y="2934970"/>
            <a:ext cx="23223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400" b="1">
                <a:latin typeface="Comic Sans MS" panose="030F0702030302020204" pitchFamily="66" charset="0"/>
              </a:rPr>
              <a:t>Δ</a:t>
            </a:r>
            <a:r>
              <a:rPr lang="en-US" altLang="el-GR" sz="2400" b="1" i="1">
                <a:latin typeface="Comic Sans MS" panose="030F0702030302020204" pitchFamily="66" charset="0"/>
              </a:rPr>
              <a:t>W </a:t>
            </a:r>
            <a:r>
              <a:rPr lang="en-US" altLang="el-GR" sz="2400" b="1">
                <a:latin typeface="Comic Sans MS" panose="030F0702030302020204" pitchFamily="66" charset="0"/>
              </a:rPr>
              <a:t>= </a:t>
            </a:r>
            <a:r>
              <a:rPr lang="en-US" altLang="el-GR" sz="2400" b="1" i="1" err="1">
                <a:latin typeface="Comic Sans MS" panose="030F0702030302020204" pitchFamily="66" charset="0"/>
              </a:rPr>
              <a:t>p.A.</a:t>
            </a:r>
            <a:r>
              <a:rPr lang="el-GR" altLang="el-GR" sz="2400" b="1">
                <a:latin typeface="Comic Sans MS" panose="030F0702030302020204" pitchFamily="66" charset="0"/>
              </a:rPr>
              <a:t>Δ</a:t>
            </a:r>
            <a:r>
              <a:rPr lang="en-US" altLang="el-GR" sz="2400" b="1" i="1">
                <a:latin typeface="Comic Sans MS" panose="030F0702030302020204" pitchFamily="66" charset="0"/>
              </a:rPr>
              <a:t>x</a:t>
            </a:r>
            <a:endParaRPr lang="el-GR" altLang="el-GR" sz="2400" b="1">
              <a:latin typeface="Comic Sans MS" panose="030F0702030302020204" pitchFamily="66" charset="0"/>
            </a:endParaRPr>
          </a:p>
        </p:txBody>
      </p:sp>
      <p:sp>
        <p:nvSpPr>
          <p:cNvPr id="64" name="Text Box 25"/>
          <p:cNvSpPr txBox="1">
            <a:spLocks noChangeArrowheads="1"/>
          </p:cNvSpPr>
          <p:nvPr/>
        </p:nvSpPr>
        <p:spPr bwMode="auto">
          <a:xfrm>
            <a:off x="5774311" y="3660449"/>
            <a:ext cx="23860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</a:t>
            </a:r>
            <a:r>
              <a:rPr lang="en-US" altLang="el-G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 </a:t>
            </a:r>
            <a:r>
              <a:rPr lang="en-US" altLang="el-G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altLang="el-G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p.</a:t>
            </a:r>
            <a:r>
              <a:rPr lang="el-GR" altLang="el-G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</a:t>
            </a:r>
            <a:r>
              <a:rPr lang="en-US" altLang="el-G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endParaRPr lang="el-GR" altLang="el-GR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400099" y="3752782"/>
            <a:ext cx="47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omic Sans MS" panose="030F0702030302020204" pitchFamily="66" charset="0"/>
              </a:rPr>
              <a:t>(</a:t>
            </a:r>
            <a:r>
              <a:rPr lang="el-GR" sz="1600" b="1">
                <a:latin typeface="Comic Sans MS" panose="030F0702030302020204" pitchFamily="66" charset="0"/>
              </a:rPr>
              <a:t>3</a:t>
            </a:r>
            <a:r>
              <a:rPr lang="en-US" sz="1600" b="1">
                <a:latin typeface="Comic Sans MS" panose="030F0702030302020204" pitchFamily="66" charset="0"/>
              </a:rPr>
              <a:t>)</a:t>
            </a:r>
            <a:endParaRPr lang="el-GR" sz="1600" b="1">
              <a:latin typeface="Comic Sans MS" panose="030F0702030302020204" pitchFamily="66" charset="0"/>
            </a:endParaRPr>
          </a:p>
        </p:txBody>
      </p:sp>
      <p:pic>
        <p:nvPicPr>
          <p:cNvPr id="6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1961" y="4665579"/>
            <a:ext cx="1196102" cy="1140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3331594" y="4385602"/>
            <a:ext cx="66194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!!!!!! </a:t>
            </a:r>
            <a:r>
              <a:rPr lang="el-GR" b="1">
                <a:latin typeface="Comic Sans MS" panose="030F0702030302020204" pitchFamily="66" charset="0"/>
              </a:rPr>
              <a:t> Το έργο που υπολογίζεται από την σχέση (3) αφορά μόνο το έργο της δύναμης από το αέριο κι όχι από οποιαδήποτε άλλη δύναμη που μπορεί να δρα στο έμβολο.</a:t>
            </a:r>
          </a:p>
        </p:txBody>
      </p:sp>
      <p:sp>
        <p:nvSpPr>
          <p:cNvPr id="4" name="Ελεύθερη σχεδίαση 3"/>
          <p:cNvSpPr/>
          <p:nvPr/>
        </p:nvSpPr>
        <p:spPr>
          <a:xfrm>
            <a:off x="7913618" y="2894949"/>
            <a:ext cx="932688" cy="585216"/>
          </a:xfrm>
          <a:custGeom>
            <a:avLst/>
            <a:gdLst>
              <a:gd name="connsiteX0" fmla="*/ 256032 w 932688"/>
              <a:gd name="connsiteY0" fmla="*/ 36576 h 585216"/>
              <a:gd name="connsiteX1" fmla="*/ 210312 w 932688"/>
              <a:gd name="connsiteY1" fmla="*/ 27432 h 585216"/>
              <a:gd name="connsiteX2" fmla="*/ 100584 w 932688"/>
              <a:gd name="connsiteY2" fmla="*/ 45720 h 585216"/>
              <a:gd name="connsiteX3" fmla="*/ 64008 w 932688"/>
              <a:gd name="connsiteY3" fmla="*/ 73152 h 585216"/>
              <a:gd name="connsiteX4" fmla="*/ 36576 w 932688"/>
              <a:gd name="connsiteY4" fmla="*/ 91440 h 585216"/>
              <a:gd name="connsiteX5" fmla="*/ 18288 w 932688"/>
              <a:gd name="connsiteY5" fmla="*/ 137160 h 585216"/>
              <a:gd name="connsiteX6" fmla="*/ 0 w 932688"/>
              <a:gd name="connsiteY6" fmla="*/ 164592 h 585216"/>
              <a:gd name="connsiteX7" fmla="*/ 9144 w 932688"/>
              <a:gd name="connsiteY7" fmla="*/ 384048 h 585216"/>
              <a:gd name="connsiteX8" fmla="*/ 27432 w 932688"/>
              <a:gd name="connsiteY8" fmla="*/ 420624 h 585216"/>
              <a:gd name="connsiteX9" fmla="*/ 73152 w 932688"/>
              <a:gd name="connsiteY9" fmla="*/ 502920 h 585216"/>
              <a:gd name="connsiteX10" fmla="*/ 91440 w 932688"/>
              <a:gd name="connsiteY10" fmla="*/ 530352 h 585216"/>
              <a:gd name="connsiteX11" fmla="*/ 164592 w 932688"/>
              <a:gd name="connsiteY11" fmla="*/ 557784 h 585216"/>
              <a:gd name="connsiteX12" fmla="*/ 192024 w 932688"/>
              <a:gd name="connsiteY12" fmla="*/ 566928 h 585216"/>
              <a:gd name="connsiteX13" fmla="*/ 283464 w 932688"/>
              <a:gd name="connsiteY13" fmla="*/ 576072 h 585216"/>
              <a:gd name="connsiteX14" fmla="*/ 347472 w 932688"/>
              <a:gd name="connsiteY14" fmla="*/ 585216 h 585216"/>
              <a:gd name="connsiteX15" fmla="*/ 521208 w 932688"/>
              <a:gd name="connsiteY15" fmla="*/ 576072 h 585216"/>
              <a:gd name="connsiteX16" fmla="*/ 630936 w 932688"/>
              <a:gd name="connsiteY16" fmla="*/ 548640 h 585216"/>
              <a:gd name="connsiteX17" fmla="*/ 731520 w 932688"/>
              <a:gd name="connsiteY17" fmla="*/ 530352 h 585216"/>
              <a:gd name="connsiteX18" fmla="*/ 795528 w 932688"/>
              <a:gd name="connsiteY18" fmla="*/ 502920 h 585216"/>
              <a:gd name="connsiteX19" fmla="*/ 832104 w 932688"/>
              <a:gd name="connsiteY19" fmla="*/ 493776 h 585216"/>
              <a:gd name="connsiteX20" fmla="*/ 859536 w 932688"/>
              <a:gd name="connsiteY20" fmla="*/ 475488 h 585216"/>
              <a:gd name="connsiteX21" fmla="*/ 914400 w 932688"/>
              <a:gd name="connsiteY21" fmla="*/ 374904 h 585216"/>
              <a:gd name="connsiteX22" fmla="*/ 923544 w 932688"/>
              <a:gd name="connsiteY22" fmla="*/ 347472 h 585216"/>
              <a:gd name="connsiteX23" fmla="*/ 932688 w 932688"/>
              <a:gd name="connsiteY23" fmla="*/ 310896 h 585216"/>
              <a:gd name="connsiteX24" fmla="*/ 923544 w 932688"/>
              <a:gd name="connsiteY24" fmla="*/ 173736 h 585216"/>
              <a:gd name="connsiteX25" fmla="*/ 914400 w 932688"/>
              <a:gd name="connsiteY25" fmla="*/ 137160 h 585216"/>
              <a:gd name="connsiteX26" fmla="*/ 886968 w 932688"/>
              <a:gd name="connsiteY26" fmla="*/ 118872 h 585216"/>
              <a:gd name="connsiteX27" fmla="*/ 822960 w 932688"/>
              <a:gd name="connsiteY27" fmla="*/ 64008 h 585216"/>
              <a:gd name="connsiteX28" fmla="*/ 795528 w 932688"/>
              <a:gd name="connsiteY28" fmla="*/ 54864 h 585216"/>
              <a:gd name="connsiteX29" fmla="*/ 713232 w 932688"/>
              <a:gd name="connsiteY29" fmla="*/ 36576 h 585216"/>
              <a:gd name="connsiteX30" fmla="*/ 676656 w 932688"/>
              <a:gd name="connsiteY30" fmla="*/ 27432 h 585216"/>
              <a:gd name="connsiteX31" fmla="*/ 630936 w 932688"/>
              <a:gd name="connsiteY31" fmla="*/ 9144 h 585216"/>
              <a:gd name="connsiteX32" fmla="*/ 557784 w 932688"/>
              <a:gd name="connsiteY32" fmla="*/ 0 h 585216"/>
              <a:gd name="connsiteX33" fmla="*/ 338328 w 932688"/>
              <a:gd name="connsiteY33" fmla="*/ 9144 h 585216"/>
              <a:gd name="connsiteX34" fmla="*/ 256032 w 932688"/>
              <a:gd name="connsiteY34" fmla="*/ 36576 h 58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32688" h="585216">
                <a:moveTo>
                  <a:pt x="256032" y="36576"/>
                </a:moveTo>
                <a:cubicBezTo>
                  <a:pt x="234696" y="39624"/>
                  <a:pt x="225854" y="27432"/>
                  <a:pt x="210312" y="27432"/>
                </a:cubicBezTo>
                <a:cubicBezTo>
                  <a:pt x="149062" y="27432"/>
                  <a:pt x="143506" y="31413"/>
                  <a:pt x="100584" y="45720"/>
                </a:cubicBezTo>
                <a:cubicBezTo>
                  <a:pt x="88392" y="54864"/>
                  <a:pt x="76409" y="64294"/>
                  <a:pt x="64008" y="73152"/>
                </a:cubicBezTo>
                <a:cubicBezTo>
                  <a:pt x="55065" y="79540"/>
                  <a:pt x="42964" y="82497"/>
                  <a:pt x="36576" y="91440"/>
                </a:cubicBezTo>
                <a:cubicBezTo>
                  <a:pt x="27036" y="104797"/>
                  <a:pt x="25629" y="122479"/>
                  <a:pt x="18288" y="137160"/>
                </a:cubicBezTo>
                <a:cubicBezTo>
                  <a:pt x="13373" y="146990"/>
                  <a:pt x="6096" y="155448"/>
                  <a:pt x="0" y="164592"/>
                </a:cubicBezTo>
                <a:cubicBezTo>
                  <a:pt x="3048" y="237744"/>
                  <a:pt x="1344" y="311249"/>
                  <a:pt x="9144" y="384048"/>
                </a:cubicBezTo>
                <a:cubicBezTo>
                  <a:pt x="10596" y="397601"/>
                  <a:pt x="22062" y="408095"/>
                  <a:pt x="27432" y="420624"/>
                </a:cubicBezTo>
                <a:cubicBezTo>
                  <a:pt x="56402" y="488221"/>
                  <a:pt x="1869" y="395995"/>
                  <a:pt x="73152" y="502920"/>
                </a:cubicBezTo>
                <a:cubicBezTo>
                  <a:pt x="79248" y="512064"/>
                  <a:pt x="82296" y="524256"/>
                  <a:pt x="91440" y="530352"/>
                </a:cubicBezTo>
                <a:cubicBezTo>
                  <a:pt x="136597" y="560457"/>
                  <a:pt x="101316" y="541965"/>
                  <a:pt x="164592" y="557784"/>
                </a:cubicBezTo>
                <a:cubicBezTo>
                  <a:pt x="173943" y="560122"/>
                  <a:pt x="182497" y="565462"/>
                  <a:pt x="192024" y="566928"/>
                </a:cubicBezTo>
                <a:cubicBezTo>
                  <a:pt x="222300" y="571586"/>
                  <a:pt x="253042" y="572493"/>
                  <a:pt x="283464" y="576072"/>
                </a:cubicBezTo>
                <a:cubicBezTo>
                  <a:pt x="304869" y="578590"/>
                  <a:pt x="326136" y="582168"/>
                  <a:pt x="347472" y="585216"/>
                </a:cubicBezTo>
                <a:cubicBezTo>
                  <a:pt x="405384" y="582168"/>
                  <a:pt x="463571" y="582476"/>
                  <a:pt x="521208" y="576072"/>
                </a:cubicBezTo>
                <a:cubicBezTo>
                  <a:pt x="644652" y="562356"/>
                  <a:pt x="550926" y="560070"/>
                  <a:pt x="630936" y="548640"/>
                </a:cubicBezTo>
                <a:cubicBezTo>
                  <a:pt x="682738" y="541240"/>
                  <a:pt x="688406" y="542670"/>
                  <a:pt x="731520" y="530352"/>
                </a:cubicBezTo>
                <a:cubicBezTo>
                  <a:pt x="795099" y="512187"/>
                  <a:pt x="717499" y="532181"/>
                  <a:pt x="795528" y="502920"/>
                </a:cubicBezTo>
                <a:cubicBezTo>
                  <a:pt x="807295" y="498507"/>
                  <a:pt x="819912" y="496824"/>
                  <a:pt x="832104" y="493776"/>
                </a:cubicBezTo>
                <a:cubicBezTo>
                  <a:pt x="841248" y="487680"/>
                  <a:pt x="852299" y="483759"/>
                  <a:pt x="859536" y="475488"/>
                </a:cubicBezTo>
                <a:cubicBezTo>
                  <a:pt x="890636" y="439945"/>
                  <a:pt x="898838" y="416404"/>
                  <a:pt x="914400" y="374904"/>
                </a:cubicBezTo>
                <a:cubicBezTo>
                  <a:pt x="917784" y="365879"/>
                  <a:pt x="920896" y="356740"/>
                  <a:pt x="923544" y="347472"/>
                </a:cubicBezTo>
                <a:cubicBezTo>
                  <a:pt x="926996" y="335388"/>
                  <a:pt x="929640" y="323088"/>
                  <a:pt x="932688" y="310896"/>
                </a:cubicBezTo>
                <a:cubicBezTo>
                  <a:pt x="929640" y="265176"/>
                  <a:pt x="928341" y="219306"/>
                  <a:pt x="923544" y="173736"/>
                </a:cubicBezTo>
                <a:cubicBezTo>
                  <a:pt x="922228" y="161238"/>
                  <a:pt x="921371" y="147617"/>
                  <a:pt x="914400" y="137160"/>
                </a:cubicBezTo>
                <a:cubicBezTo>
                  <a:pt x="908304" y="128016"/>
                  <a:pt x="895312" y="126024"/>
                  <a:pt x="886968" y="118872"/>
                </a:cubicBezTo>
                <a:cubicBezTo>
                  <a:pt x="855471" y="91875"/>
                  <a:pt x="856548" y="80802"/>
                  <a:pt x="822960" y="64008"/>
                </a:cubicBezTo>
                <a:cubicBezTo>
                  <a:pt x="814339" y="59697"/>
                  <a:pt x="804796" y="57512"/>
                  <a:pt x="795528" y="54864"/>
                </a:cubicBezTo>
                <a:cubicBezTo>
                  <a:pt x="756503" y="43714"/>
                  <a:pt x="755658" y="46004"/>
                  <a:pt x="713232" y="36576"/>
                </a:cubicBezTo>
                <a:cubicBezTo>
                  <a:pt x="700964" y="33850"/>
                  <a:pt x="688578" y="31406"/>
                  <a:pt x="676656" y="27432"/>
                </a:cubicBezTo>
                <a:cubicBezTo>
                  <a:pt x="661084" y="22241"/>
                  <a:pt x="646930" y="12835"/>
                  <a:pt x="630936" y="9144"/>
                </a:cubicBezTo>
                <a:cubicBezTo>
                  <a:pt x="606992" y="3618"/>
                  <a:pt x="582168" y="3048"/>
                  <a:pt x="557784" y="0"/>
                </a:cubicBezTo>
                <a:cubicBezTo>
                  <a:pt x="484632" y="3048"/>
                  <a:pt x="411224" y="2310"/>
                  <a:pt x="338328" y="9144"/>
                </a:cubicBezTo>
                <a:cubicBezTo>
                  <a:pt x="127485" y="28910"/>
                  <a:pt x="277368" y="33528"/>
                  <a:pt x="256032" y="36576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1605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  <p:cond evt="onBegin" delay="0">
                          <p:tn val="59"/>
                        </p:cond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  <p:cond evt="onBegin" delay="0">
                          <p:tn val="68"/>
                        </p:cond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6" presetClass="entr" presetSubtype="3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  <p:cond evt="onBegin" delay="0">
                          <p:tn val="81"/>
                        </p:cond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8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47444" y="287655"/>
            <a:ext cx="86593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Υπολογισμός έργου από γραφική παράσταση </a:t>
            </a:r>
            <a:r>
              <a:rPr lang="en-US" altLang="el-GR" sz="28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altLang="el-GR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–</a:t>
            </a:r>
            <a:r>
              <a:rPr lang="el-GR" altLang="el-GR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8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l-GR" altLang="el-GR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Arc 28"/>
          <p:cNvSpPr/>
          <p:nvPr/>
        </p:nvSpPr>
        <p:spPr bwMode="auto">
          <a:xfrm rot="10661030" flipV="1">
            <a:off x="1274113" y="1660157"/>
            <a:ext cx="1336003" cy="938385"/>
          </a:xfrm>
          <a:custGeom>
            <a:avLst/>
            <a:gdLst>
              <a:gd name="T0" fmla="*/ 364733 w 21600"/>
              <a:gd name="T1" fmla="*/ 0 h 21600"/>
              <a:gd name="T2" fmla="*/ 69716096 w 21600"/>
              <a:gd name="T3" fmla="*/ 40752020 h 21600"/>
              <a:gd name="T4" fmla="*/ 0 w 21600"/>
              <a:gd name="T5" fmla="*/ 4075202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112" y="0"/>
                </a:moveTo>
                <a:cubicBezTo>
                  <a:pt x="11998" y="62"/>
                  <a:pt x="21600" y="9714"/>
                  <a:pt x="21600" y="21600"/>
                </a:cubicBezTo>
              </a:path>
              <a:path w="21600" h="21600" stroke="0" extrusionOk="0">
                <a:moveTo>
                  <a:pt x="112" y="0"/>
                </a:moveTo>
                <a:cubicBezTo>
                  <a:pt x="11998" y="62"/>
                  <a:pt x="21600" y="9714"/>
                  <a:pt x="21600" y="21600"/>
                </a:cubicBezTo>
                <a:lnTo>
                  <a:pt x="0" y="21600"/>
                </a:lnTo>
                <a:lnTo>
                  <a:pt x="112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975427" y="2169541"/>
            <a:ext cx="7191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600" b="1">
                <a:latin typeface="Comic Sans MS" panose="030F0702030302020204" pitchFamily="66" charset="0"/>
              </a:rPr>
              <a:t>A</a:t>
            </a:r>
            <a:r>
              <a:rPr lang="en-US" altLang="el-GR" b="1">
                <a:latin typeface="Comic Sans MS" panose="030F0702030302020204" pitchFamily="66" charset="0"/>
              </a:rPr>
              <a:t>.</a:t>
            </a:r>
            <a:endParaRPr lang="el-GR" altLang="el-GR" b="1">
              <a:latin typeface="Comic Sans MS" panose="030F0702030302020204" pitchFamily="66" charset="0"/>
            </a:endParaRP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2410921" y="1224316"/>
            <a:ext cx="647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b="1">
                <a:latin typeface="Comic Sans MS" panose="030F0702030302020204" pitchFamily="66" charset="0"/>
              </a:rPr>
              <a:t>.</a:t>
            </a:r>
            <a:r>
              <a:rPr lang="en-US" altLang="el-GR" sz="1600" b="1">
                <a:latin typeface="Comic Sans MS" panose="030F0702030302020204" pitchFamily="66" charset="0"/>
              </a:rPr>
              <a:t>B</a:t>
            </a:r>
            <a:endParaRPr lang="el-GR" altLang="el-GR" sz="1600" b="1">
              <a:latin typeface="Comic Sans MS" panose="030F0702030302020204" pitchFamily="66" charset="0"/>
            </a:endParaRPr>
          </a:p>
        </p:txBody>
      </p:sp>
      <p:grpSp>
        <p:nvGrpSpPr>
          <p:cNvPr id="32" name="Ομάδα 31"/>
          <p:cNvGrpSpPr/>
          <p:nvPr/>
        </p:nvGrpSpPr>
        <p:grpSpPr>
          <a:xfrm>
            <a:off x="647637" y="1176591"/>
            <a:ext cx="2735135" cy="2237745"/>
            <a:chOff x="647637" y="1176591"/>
            <a:chExt cx="2735135" cy="2237745"/>
          </a:xfrm>
        </p:grpSpPr>
        <p:sp>
          <p:nvSpPr>
            <p:cNvPr id="5" name="Line 26"/>
            <p:cNvSpPr>
              <a:spLocks noChangeShapeType="1"/>
            </p:cNvSpPr>
            <p:nvPr/>
          </p:nvSpPr>
          <p:spPr bwMode="auto">
            <a:xfrm flipH="1" flipV="1">
              <a:off x="933260" y="1232916"/>
              <a:ext cx="0" cy="18002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933260" y="3033141"/>
              <a:ext cx="237648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647637" y="1176591"/>
              <a:ext cx="4318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 b="1" i="1">
                  <a:latin typeface="Comic Sans MS" panose="030F0702030302020204" pitchFamily="66" charset="0"/>
                </a:rPr>
                <a:t>p</a:t>
              </a:r>
              <a:endParaRPr lang="el-GR" altLang="el-GR" sz="1600" b="1" i="1">
                <a:latin typeface="Comic Sans MS" panose="030F0702030302020204" pitchFamily="66" charset="0"/>
              </a:endParaRPr>
            </a:p>
          </p:txBody>
        </p:sp>
        <p:sp>
          <p:nvSpPr>
            <p:cNvPr id="11" name="Text Box 32"/>
            <p:cNvSpPr txBox="1">
              <a:spLocks noChangeArrowheads="1"/>
            </p:cNvSpPr>
            <p:nvPr/>
          </p:nvSpPr>
          <p:spPr bwMode="auto">
            <a:xfrm>
              <a:off x="2950972" y="3075782"/>
              <a:ext cx="4318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 b="1" i="1">
                  <a:latin typeface="Comic Sans MS" panose="030F0702030302020204" pitchFamily="66" charset="0"/>
                </a:rPr>
                <a:t>V</a:t>
              </a:r>
              <a:endParaRPr lang="el-GR" altLang="el-GR" sz="1600" b="1" i="1"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Text Box 36"/>
          <p:cNvSpPr txBox="1">
            <a:spLocks noChangeArrowheads="1"/>
          </p:cNvSpPr>
          <p:nvPr/>
        </p:nvSpPr>
        <p:spPr bwMode="auto">
          <a:xfrm>
            <a:off x="1869884" y="2984723"/>
            <a:ext cx="431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200" b="1" i="1">
                <a:latin typeface="Comic Sans MS" panose="030F0702030302020204" pitchFamily="66" charset="0"/>
              </a:rPr>
              <a:t>V</a:t>
            </a:r>
            <a:r>
              <a:rPr lang="en-US" altLang="el-GR" sz="1200" b="1" i="1" baseline="-25000">
                <a:latin typeface="Comic Sans MS" panose="030F0702030302020204" pitchFamily="66" charset="0"/>
              </a:rPr>
              <a:t>1</a:t>
            </a:r>
            <a:endParaRPr lang="el-GR" altLang="el-GR" sz="1200" b="1" i="1">
              <a:latin typeface="Comic Sans MS" panose="030F0702030302020204" pitchFamily="66" charset="0"/>
            </a:endParaRP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2085786" y="3033141"/>
            <a:ext cx="7920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200" b="1" i="1">
                <a:latin typeface="Comic Sans MS" panose="030F0702030302020204" pitchFamily="66" charset="0"/>
              </a:rPr>
              <a:t>V</a:t>
            </a:r>
            <a:r>
              <a:rPr lang="en-US" altLang="el-GR" sz="1200" b="1" i="1" baseline="-25000">
                <a:latin typeface="Comic Sans MS" panose="030F0702030302020204" pitchFamily="66" charset="0"/>
              </a:rPr>
              <a:t>1</a:t>
            </a:r>
            <a:r>
              <a:rPr lang="en-US" altLang="el-GR" sz="1200" b="1" i="1">
                <a:latin typeface="Comic Sans MS" panose="030F0702030302020204" pitchFamily="66" charset="0"/>
              </a:rPr>
              <a:t>+</a:t>
            </a:r>
            <a:r>
              <a:rPr lang="el-GR" altLang="el-GR" sz="1200" b="1" i="1">
                <a:latin typeface="Comic Sans MS" panose="030F0702030302020204" pitchFamily="66" charset="0"/>
              </a:rPr>
              <a:t>Δ</a:t>
            </a:r>
            <a:r>
              <a:rPr lang="en-US" altLang="el-GR" sz="1200" b="1" i="1">
                <a:latin typeface="Comic Sans MS" panose="030F0702030302020204" pitchFamily="66" charset="0"/>
              </a:rPr>
              <a:t>V</a:t>
            </a:r>
            <a:endParaRPr lang="el-GR" altLang="el-GR" sz="1200" b="1" i="1">
              <a:latin typeface="Comic Sans MS" panose="030F0702030302020204" pitchFamily="66" charset="0"/>
            </a:endParaRPr>
          </a:p>
        </p:txBody>
      </p:sp>
      <p:sp>
        <p:nvSpPr>
          <p:cNvPr id="14" name="Text Box 39"/>
          <p:cNvSpPr txBox="1">
            <a:spLocks noChangeArrowheads="1"/>
          </p:cNvSpPr>
          <p:nvPr/>
        </p:nvSpPr>
        <p:spPr bwMode="auto">
          <a:xfrm>
            <a:off x="2590610" y="1953641"/>
            <a:ext cx="792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</a:t>
            </a:r>
            <a:r>
              <a:rPr lang="en-US" altLang="el-GR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endParaRPr lang="el-GR" altLang="el-GR" sz="20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15" name="AutoShape 40"/>
          <p:cNvCxnSpPr>
            <a:cxnSpLocks noChangeShapeType="1"/>
            <a:endCxn id="18" idx="3"/>
          </p:cNvCxnSpPr>
          <p:nvPr/>
        </p:nvCxnSpPr>
        <p:spPr bwMode="auto">
          <a:xfrm rot="10800000" flipV="1">
            <a:off x="2228533" y="2178252"/>
            <a:ext cx="433514" cy="18986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Line 41"/>
          <p:cNvSpPr>
            <a:spLocks noChangeShapeType="1"/>
          </p:cNvSpPr>
          <p:nvPr/>
        </p:nvSpPr>
        <p:spPr bwMode="auto">
          <a:xfrm flipH="1">
            <a:off x="2085785" y="1737741"/>
            <a:ext cx="0" cy="1295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" name="Line 42"/>
          <p:cNvSpPr>
            <a:spLocks noChangeShapeType="1"/>
          </p:cNvSpPr>
          <p:nvPr/>
        </p:nvSpPr>
        <p:spPr bwMode="auto">
          <a:xfrm>
            <a:off x="2228533" y="1737741"/>
            <a:ext cx="1714" cy="1295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8" name="Ορθογώνιο 17"/>
          <p:cNvSpPr/>
          <p:nvPr/>
        </p:nvSpPr>
        <p:spPr>
          <a:xfrm>
            <a:off x="2085784" y="1695528"/>
            <a:ext cx="142749" cy="1345184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20"/>
          <p:cNvSpPr txBox="1"/>
          <p:nvPr/>
        </p:nvSpPr>
        <p:spPr>
          <a:xfrm>
            <a:off x="3414394" y="967136"/>
            <a:ext cx="7851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>
                <a:latin typeface="Comic Sans MS" panose="030F0702030302020204" pitchFamily="66" charset="0"/>
              </a:rPr>
              <a:t>Σε μια τυχαία αντιστρεπτή μεταβολή, το αέριο πηγαίνει από την αρχική κατάσταση Α στην τελική κατάσταση Β αυξάνοντας τον όγκο του</a:t>
            </a:r>
            <a:r>
              <a:rPr lang="en-US" b="1">
                <a:latin typeface="Comic Sans MS" panose="030F0702030302020204" pitchFamily="66" charset="0"/>
              </a:rPr>
              <a:t>.</a:t>
            </a:r>
            <a:endParaRPr lang="el-GR" b="1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22431" y="2039815"/>
            <a:ext cx="77108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>
                <a:latin typeface="Comic Sans MS" panose="030F0702030302020204" pitchFamily="66" charset="0"/>
              </a:rPr>
              <a:t>Σε γραφική παράσταση </a:t>
            </a:r>
            <a:r>
              <a:rPr lang="en-US" sz="2000" b="1" i="1">
                <a:latin typeface="Comic Sans MS" panose="030F0702030302020204" pitchFamily="66" charset="0"/>
              </a:rPr>
              <a:t>p</a:t>
            </a:r>
            <a:r>
              <a:rPr lang="en-US" sz="2000" b="1">
                <a:latin typeface="Comic Sans MS" panose="030F0702030302020204" pitchFamily="66" charset="0"/>
              </a:rPr>
              <a:t> – </a:t>
            </a:r>
            <a:r>
              <a:rPr lang="en-US" sz="2000" b="1" i="1">
                <a:latin typeface="Comic Sans MS" panose="030F0702030302020204" pitchFamily="66" charset="0"/>
              </a:rPr>
              <a:t>V</a:t>
            </a:r>
            <a:r>
              <a:rPr lang="en-US" sz="2000" b="1">
                <a:latin typeface="Comic Sans MS" panose="030F0702030302020204" pitchFamily="66" charset="0"/>
              </a:rPr>
              <a:t>, </a:t>
            </a:r>
            <a:r>
              <a:rPr lang="el-GR" sz="2000" b="1">
                <a:latin typeface="Comic Sans MS" panose="030F0702030302020204" pitchFamily="66" charset="0"/>
              </a:rPr>
              <a:t>το εμβαδόν του (έγχρωμου) παραλληλογράμμου αριθμητικά είναι ίσο με το έργο του αερίου κατά την εκτόνωσή του κατά Δ</a:t>
            </a:r>
            <a:r>
              <a:rPr lang="en-US" sz="2000" b="1" i="1">
                <a:latin typeface="Comic Sans MS" panose="030F0702030302020204" pitchFamily="66" charset="0"/>
              </a:rPr>
              <a:t>V</a:t>
            </a:r>
            <a:r>
              <a:rPr lang="en-US" sz="2000" b="1">
                <a:latin typeface="Comic Sans MS" panose="030F0702030302020204" pitchFamily="66" charset="0"/>
              </a:rPr>
              <a:t>.</a:t>
            </a:r>
            <a:r>
              <a:rPr lang="el-GR" sz="2000" b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5" name="Arc 7"/>
          <p:cNvSpPr/>
          <p:nvPr/>
        </p:nvSpPr>
        <p:spPr bwMode="auto">
          <a:xfrm rot="10661030" flipV="1">
            <a:off x="1453832" y="4223185"/>
            <a:ext cx="1423987" cy="938213"/>
          </a:xfrm>
          <a:custGeom>
            <a:avLst/>
            <a:gdLst>
              <a:gd name="T0" fmla="*/ 0 w 25078"/>
              <a:gd name="T1" fmla="*/ 862200 h 21600"/>
              <a:gd name="T2" fmla="*/ 80857284 w 25078"/>
              <a:gd name="T3" fmla="*/ 28862255 h 21600"/>
              <a:gd name="T4" fmla="*/ 14244640 w 25078"/>
              <a:gd name="T5" fmla="*/ 4075202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078" h="21600" fill="none" extrusionOk="0">
                <a:moveTo>
                  <a:pt x="-1" y="456"/>
                </a:moveTo>
                <a:cubicBezTo>
                  <a:pt x="1453" y="153"/>
                  <a:pt x="2933" y="0"/>
                  <a:pt x="4418" y="0"/>
                </a:cubicBezTo>
                <a:cubicBezTo>
                  <a:pt x="13919" y="0"/>
                  <a:pt x="22305" y="6209"/>
                  <a:pt x="25078" y="15297"/>
                </a:cubicBezTo>
              </a:path>
              <a:path w="25078" h="21600" stroke="0" extrusionOk="0">
                <a:moveTo>
                  <a:pt x="-1" y="456"/>
                </a:moveTo>
                <a:cubicBezTo>
                  <a:pt x="1453" y="153"/>
                  <a:pt x="2933" y="0"/>
                  <a:pt x="4418" y="0"/>
                </a:cubicBezTo>
                <a:cubicBezTo>
                  <a:pt x="13919" y="0"/>
                  <a:pt x="22305" y="6209"/>
                  <a:pt x="25078" y="15297"/>
                </a:cubicBezTo>
                <a:lnTo>
                  <a:pt x="4418" y="21600"/>
                </a:lnTo>
                <a:lnTo>
                  <a:pt x="-1" y="45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9" name="Ομάδα 18"/>
          <p:cNvGrpSpPr/>
          <p:nvPr/>
        </p:nvGrpSpPr>
        <p:grpSpPr>
          <a:xfrm>
            <a:off x="543627" y="3780481"/>
            <a:ext cx="3086667" cy="2256660"/>
            <a:chOff x="543627" y="3780481"/>
            <a:chExt cx="3086667" cy="2256660"/>
          </a:xfrm>
        </p:grpSpPr>
        <p:sp>
          <p:nvSpPr>
            <p:cNvPr id="23" name="Line 5"/>
            <p:cNvSpPr>
              <a:spLocks noChangeShapeType="1"/>
            </p:cNvSpPr>
            <p:nvPr/>
          </p:nvSpPr>
          <p:spPr bwMode="auto">
            <a:xfrm flipH="1" flipV="1">
              <a:off x="896619" y="3796148"/>
              <a:ext cx="0" cy="1873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896619" y="5667810"/>
              <a:ext cx="266382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543627" y="3780481"/>
              <a:ext cx="431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800" b="1" i="1">
                  <a:latin typeface="Comic Sans MS" panose="030F0702030302020204" pitchFamily="66" charset="0"/>
                </a:rPr>
                <a:t>p</a:t>
              </a:r>
              <a:endParaRPr lang="el-GR" altLang="el-GR" sz="1800" b="1" i="1">
                <a:latin typeface="Comic Sans MS" panose="030F0702030302020204" pitchFamily="66" charset="0"/>
              </a:endParaRP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3198494" y="5667809"/>
              <a:ext cx="431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800" b="1" i="1">
                  <a:latin typeface="Comic Sans MS" panose="030F0702030302020204" pitchFamily="66" charset="0"/>
                </a:rPr>
                <a:t>V</a:t>
              </a:r>
              <a:endParaRPr lang="el-GR" altLang="el-GR" sz="1800" b="1" i="1">
                <a:latin typeface="Comic Sans MS" panose="030F0702030302020204" pitchFamily="66" charset="0"/>
              </a:endParaRPr>
            </a:p>
          </p:txBody>
        </p:sp>
      </p:grp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094834" y="4501201"/>
            <a:ext cx="719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sz="1800" b="1">
                <a:latin typeface="Comic Sans MS" panose="030F0702030302020204" pitchFamily="66" charset="0"/>
              </a:rPr>
              <a:t>A</a:t>
            </a:r>
            <a:r>
              <a:rPr lang="en-US" altLang="el-GR" b="1">
                <a:latin typeface="Comic Sans MS" panose="030F0702030302020204" pitchFamily="66" charset="0"/>
              </a:rPr>
              <a:t>.</a:t>
            </a:r>
            <a:endParaRPr lang="el-GR" altLang="el-GR" b="1">
              <a:latin typeface="Comic Sans MS" panose="030F0702030302020204" pitchFamily="66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2696844" y="3796148"/>
            <a:ext cx="647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l-GR" b="1">
                <a:latin typeface="Comic Sans MS" panose="030F0702030302020204" pitchFamily="66" charset="0"/>
              </a:rPr>
              <a:t>.</a:t>
            </a:r>
            <a:r>
              <a:rPr lang="en-US" altLang="el-GR" sz="1800" b="1">
                <a:latin typeface="Comic Sans MS" panose="030F0702030302020204" pitchFamily="66" charset="0"/>
              </a:rPr>
              <a:t>B</a:t>
            </a:r>
            <a:endParaRPr lang="el-GR" altLang="el-GR" sz="1800" b="1">
              <a:latin typeface="Comic Sans MS" panose="030F0702030302020204" pitchFamily="66" charset="0"/>
            </a:endParaRPr>
          </a:p>
        </p:txBody>
      </p:sp>
      <p:grpSp>
        <p:nvGrpSpPr>
          <p:cNvPr id="20" name="Ομάδα 19"/>
          <p:cNvGrpSpPr/>
          <p:nvPr/>
        </p:nvGrpSpPr>
        <p:grpSpPr>
          <a:xfrm>
            <a:off x="1255394" y="4932485"/>
            <a:ext cx="574675" cy="1033220"/>
            <a:chOff x="1255394" y="4932485"/>
            <a:chExt cx="574675" cy="1033220"/>
          </a:xfrm>
        </p:grpSpPr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1255394" y="5596373"/>
              <a:ext cx="5746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800" b="1" i="1">
                  <a:latin typeface="Comic Sans MS" panose="030F0702030302020204" pitchFamily="66" charset="0"/>
                </a:rPr>
                <a:t>V</a:t>
              </a:r>
              <a:r>
                <a:rPr lang="el-GR" altLang="el-GR" sz="1800" b="1" baseline="-25000">
                  <a:latin typeface="Comic Sans MS" panose="030F0702030302020204" pitchFamily="66" charset="0"/>
                </a:rPr>
                <a:t>Α</a:t>
              </a:r>
              <a:endParaRPr lang="el-GR" altLang="el-GR" sz="1800" b="1">
                <a:latin typeface="Comic Sans MS" panose="030F0702030302020204" pitchFamily="66" charset="0"/>
              </a:endParaRPr>
            </a:p>
          </p:txBody>
        </p:sp>
        <p:cxnSp>
          <p:nvCxnSpPr>
            <p:cNvPr id="34" name="Ευθεία γραμμή σύνδεσης 33"/>
            <p:cNvCxnSpPr/>
            <p:nvPr/>
          </p:nvCxnSpPr>
          <p:spPr>
            <a:xfrm flipH="1">
              <a:off x="1435455" y="4932485"/>
              <a:ext cx="0" cy="73532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Ομάδα 32"/>
          <p:cNvGrpSpPr/>
          <p:nvPr/>
        </p:nvGrpSpPr>
        <p:grpSpPr>
          <a:xfrm>
            <a:off x="2651711" y="4243211"/>
            <a:ext cx="574675" cy="1754569"/>
            <a:chOff x="2651711" y="4243211"/>
            <a:chExt cx="574675" cy="1754569"/>
          </a:xfrm>
        </p:grpSpPr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2651711" y="5628448"/>
              <a:ext cx="5746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800" b="1" i="1">
                  <a:latin typeface="Comic Sans MS" panose="030F0702030302020204" pitchFamily="66" charset="0"/>
                </a:rPr>
                <a:t>V</a:t>
              </a:r>
              <a:r>
                <a:rPr lang="el-GR" altLang="el-GR" sz="1800" b="1" baseline="-25000">
                  <a:latin typeface="Comic Sans MS" panose="030F0702030302020204" pitchFamily="66" charset="0"/>
                </a:rPr>
                <a:t>Β</a:t>
              </a:r>
              <a:endParaRPr lang="el-GR" altLang="el-GR" sz="1800" b="1">
                <a:latin typeface="Comic Sans MS" panose="030F0702030302020204" pitchFamily="66" charset="0"/>
              </a:endParaRPr>
            </a:p>
          </p:txBody>
        </p:sp>
        <p:cxnSp>
          <p:nvCxnSpPr>
            <p:cNvPr id="36" name="Ευθεία γραμμή σύνδεσης 35"/>
            <p:cNvCxnSpPr/>
            <p:nvPr/>
          </p:nvCxnSpPr>
          <p:spPr>
            <a:xfrm>
              <a:off x="2879304" y="4243211"/>
              <a:ext cx="14961" cy="147301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Ομάδα 45"/>
          <p:cNvGrpSpPr/>
          <p:nvPr/>
        </p:nvGrpSpPr>
        <p:grpSpPr>
          <a:xfrm>
            <a:off x="1446836" y="4200825"/>
            <a:ext cx="1437978" cy="1448974"/>
            <a:chOff x="1446836" y="4200825"/>
            <a:chExt cx="1437978" cy="1448974"/>
          </a:xfrm>
        </p:grpSpPr>
        <p:sp>
          <p:nvSpPr>
            <p:cNvPr id="40" name="Ορθογώνιο 39"/>
            <p:cNvSpPr/>
            <p:nvPr/>
          </p:nvSpPr>
          <p:spPr>
            <a:xfrm>
              <a:off x="1446836" y="4914475"/>
              <a:ext cx="1437978" cy="73532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5" name="Ελεύθερη σχεδίαση 44"/>
            <p:cNvSpPr/>
            <p:nvPr/>
          </p:nvSpPr>
          <p:spPr>
            <a:xfrm>
              <a:off x="1477108" y="4200825"/>
              <a:ext cx="1406769" cy="731660"/>
            </a:xfrm>
            <a:custGeom>
              <a:avLst/>
              <a:gdLst>
                <a:gd name="connsiteX0" fmla="*/ 0 w 1406769"/>
                <a:gd name="connsiteY0" fmla="*/ 696490 h 705283"/>
                <a:gd name="connsiteX1" fmla="*/ 0 w 1406769"/>
                <a:gd name="connsiteY1" fmla="*/ 696490 h 705283"/>
                <a:gd name="connsiteX2" fmla="*/ 70338 w 1406769"/>
                <a:gd name="connsiteY2" fmla="*/ 573398 h 705283"/>
                <a:gd name="connsiteX3" fmla="*/ 114300 w 1406769"/>
                <a:gd name="connsiteY3" fmla="*/ 520644 h 705283"/>
                <a:gd name="connsiteX4" fmla="*/ 140677 w 1406769"/>
                <a:gd name="connsiteY4" fmla="*/ 494267 h 705283"/>
                <a:gd name="connsiteX5" fmla="*/ 158261 w 1406769"/>
                <a:gd name="connsiteY5" fmla="*/ 467890 h 705283"/>
                <a:gd name="connsiteX6" fmla="*/ 184638 w 1406769"/>
                <a:gd name="connsiteY6" fmla="*/ 441513 h 705283"/>
                <a:gd name="connsiteX7" fmla="*/ 219807 w 1406769"/>
                <a:gd name="connsiteY7" fmla="*/ 388760 h 705283"/>
                <a:gd name="connsiteX8" fmla="*/ 237392 w 1406769"/>
                <a:gd name="connsiteY8" fmla="*/ 362383 h 705283"/>
                <a:gd name="connsiteX9" fmla="*/ 263769 w 1406769"/>
                <a:gd name="connsiteY9" fmla="*/ 344798 h 705283"/>
                <a:gd name="connsiteX10" fmla="*/ 334107 w 1406769"/>
                <a:gd name="connsiteY10" fmla="*/ 283252 h 705283"/>
                <a:gd name="connsiteX11" fmla="*/ 386861 w 1406769"/>
                <a:gd name="connsiteY11" fmla="*/ 248083 h 705283"/>
                <a:gd name="connsiteX12" fmla="*/ 439615 w 1406769"/>
                <a:gd name="connsiteY12" fmla="*/ 230498 h 705283"/>
                <a:gd name="connsiteX13" fmla="*/ 518746 w 1406769"/>
                <a:gd name="connsiteY13" fmla="*/ 186537 h 705283"/>
                <a:gd name="connsiteX14" fmla="*/ 553915 w 1406769"/>
                <a:gd name="connsiteY14" fmla="*/ 177744 h 705283"/>
                <a:gd name="connsiteX15" fmla="*/ 606669 w 1406769"/>
                <a:gd name="connsiteY15" fmla="*/ 142575 h 705283"/>
                <a:gd name="connsiteX16" fmla="*/ 659423 w 1406769"/>
                <a:gd name="connsiteY16" fmla="*/ 124990 h 705283"/>
                <a:gd name="connsiteX17" fmla="*/ 685800 w 1406769"/>
                <a:gd name="connsiteY17" fmla="*/ 107406 h 705283"/>
                <a:gd name="connsiteX18" fmla="*/ 747346 w 1406769"/>
                <a:gd name="connsiteY18" fmla="*/ 89821 h 705283"/>
                <a:gd name="connsiteX19" fmla="*/ 800100 w 1406769"/>
                <a:gd name="connsiteY19" fmla="*/ 72237 h 705283"/>
                <a:gd name="connsiteX20" fmla="*/ 870438 w 1406769"/>
                <a:gd name="connsiteY20" fmla="*/ 63444 h 705283"/>
                <a:gd name="connsiteX21" fmla="*/ 905607 w 1406769"/>
                <a:gd name="connsiteY21" fmla="*/ 54652 h 705283"/>
                <a:gd name="connsiteX22" fmla="*/ 931984 w 1406769"/>
                <a:gd name="connsiteY22" fmla="*/ 45860 h 705283"/>
                <a:gd name="connsiteX23" fmla="*/ 1002323 w 1406769"/>
                <a:gd name="connsiteY23" fmla="*/ 37067 h 705283"/>
                <a:gd name="connsiteX24" fmla="*/ 1380392 w 1406769"/>
                <a:gd name="connsiteY24" fmla="*/ 72237 h 705283"/>
                <a:gd name="connsiteX25" fmla="*/ 1389184 w 1406769"/>
                <a:gd name="connsiteY25" fmla="*/ 107406 h 705283"/>
                <a:gd name="connsiteX26" fmla="*/ 1397977 w 1406769"/>
                <a:gd name="connsiteY26" fmla="*/ 300837 h 705283"/>
                <a:gd name="connsiteX27" fmla="*/ 1406769 w 1406769"/>
                <a:gd name="connsiteY27" fmla="*/ 344798 h 705283"/>
                <a:gd name="connsiteX28" fmla="*/ 1397977 w 1406769"/>
                <a:gd name="connsiteY28" fmla="*/ 423929 h 705283"/>
                <a:gd name="connsiteX29" fmla="*/ 1389184 w 1406769"/>
                <a:gd name="connsiteY29" fmla="*/ 564606 h 705283"/>
                <a:gd name="connsiteX30" fmla="*/ 1380392 w 1406769"/>
                <a:gd name="connsiteY30" fmla="*/ 643737 h 705283"/>
                <a:gd name="connsiteX31" fmla="*/ 1371600 w 1406769"/>
                <a:gd name="connsiteY31" fmla="*/ 696490 h 705283"/>
                <a:gd name="connsiteX32" fmla="*/ 1327638 w 1406769"/>
                <a:gd name="connsiteY32" fmla="*/ 705283 h 705283"/>
                <a:gd name="connsiteX33" fmla="*/ 624254 w 1406769"/>
                <a:gd name="connsiteY33" fmla="*/ 687698 h 705283"/>
                <a:gd name="connsiteX34" fmla="*/ 61546 w 1406769"/>
                <a:gd name="connsiteY34" fmla="*/ 696490 h 705283"/>
                <a:gd name="connsiteX35" fmla="*/ 0 w 1406769"/>
                <a:gd name="connsiteY35" fmla="*/ 696490 h 70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06769" h="705283">
                  <a:moveTo>
                    <a:pt x="0" y="696490"/>
                  </a:moveTo>
                  <a:lnTo>
                    <a:pt x="0" y="696490"/>
                  </a:lnTo>
                  <a:cubicBezTo>
                    <a:pt x="13791" y="668907"/>
                    <a:pt x="45484" y="598252"/>
                    <a:pt x="70338" y="573398"/>
                  </a:cubicBezTo>
                  <a:cubicBezTo>
                    <a:pt x="147398" y="496338"/>
                    <a:pt x="53095" y="594090"/>
                    <a:pt x="114300" y="520644"/>
                  </a:cubicBezTo>
                  <a:cubicBezTo>
                    <a:pt x="122260" y="511092"/>
                    <a:pt x="132717" y="503819"/>
                    <a:pt x="140677" y="494267"/>
                  </a:cubicBezTo>
                  <a:cubicBezTo>
                    <a:pt x="147442" y="486149"/>
                    <a:pt x="151496" y="476008"/>
                    <a:pt x="158261" y="467890"/>
                  </a:cubicBezTo>
                  <a:cubicBezTo>
                    <a:pt x="166221" y="458338"/>
                    <a:pt x="177004" y="451328"/>
                    <a:pt x="184638" y="441513"/>
                  </a:cubicBezTo>
                  <a:cubicBezTo>
                    <a:pt x="197613" y="424831"/>
                    <a:pt x="208084" y="406344"/>
                    <a:pt x="219807" y="388760"/>
                  </a:cubicBezTo>
                  <a:cubicBezTo>
                    <a:pt x="225669" y="379968"/>
                    <a:pt x="228600" y="368245"/>
                    <a:pt x="237392" y="362383"/>
                  </a:cubicBezTo>
                  <a:lnTo>
                    <a:pt x="263769" y="344798"/>
                  </a:lnTo>
                  <a:cubicBezTo>
                    <a:pt x="293077" y="300837"/>
                    <a:pt x="272561" y="324283"/>
                    <a:pt x="334107" y="283252"/>
                  </a:cubicBezTo>
                  <a:lnTo>
                    <a:pt x="386861" y="248083"/>
                  </a:lnTo>
                  <a:lnTo>
                    <a:pt x="439615" y="230498"/>
                  </a:lnTo>
                  <a:cubicBezTo>
                    <a:pt x="486852" y="199007"/>
                    <a:pt x="478121" y="198145"/>
                    <a:pt x="518746" y="186537"/>
                  </a:cubicBezTo>
                  <a:cubicBezTo>
                    <a:pt x="530365" y="183217"/>
                    <a:pt x="542192" y="180675"/>
                    <a:pt x="553915" y="177744"/>
                  </a:cubicBezTo>
                  <a:cubicBezTo>
                    <a:pt x="571500" y="166021"/>
                    <a:pt x="586619" y="149258"/>
                    <a:pt x="606669" y="142575"/>
                  </a:cubicBezTo>
                  <a:cubicBezTo>
                    <a:pt x="624254" y="136713"/>
                    <a:pt x="644000" y="135272"/>
                    <a:pt x="659423" y="124990"/>
                  </a:cubicBezTo>
                  <a:cubicBezTo>
                    <a:pt x="668215" y="119129"/>
                    <a:pt x="676349" y="112132"/>
                    <a:pt x="685800" y="107406"/>
                  </a:cubicBezTo>
                  <a:cubicBezTo>
                    <a:pt x="700580" y="100016"/>
                    <a:pt x="733253" y="94049"/>
                    <a:pt x="747346" y="89821"/>
                  </a:cubicBezTo>
                  <a:cubicBezTo>
                    <a:pt x="765100" y="84495"/>
                    <a:pt x="781707" y="74536"/>
                    <a:pt x="800100" y="72237"/>
                  </a:cubicBezTo>
                  <a:cubicBezTo>
                    <a:pt x="823546" y="69306"/>
                    <a:pt x="847131" y="67329"/>
                    <a:pt x="870438" y="63444"/>
                  </a:cubicBezTo>
                  <a:cubicBezTo>
                    <a:pt x="882357" y="61457"/>
                    <a:pt x="893988" y="57972"/>
                    <a:pt x="905607" y="54652"/>
                  </a:cubicBezTo>
                  <a:cubicBezTo>
                    <a:pt x="914518" y="52106"/>
                    <a:pt x="922866" y="47518"/>
                    <a:pt x="931984" y="45860"/>
                  </a:cubicBezTo>
                  <a:cubicBezTo>
                    <a:pt x="955232" y="41633"/>
                    <a:pt x="978877" y="39998"/>
                    <a:pt x="1002323" y="37067"/>
                  </a:cubicBezTo>
                  <a:cubicBezTo>
                    <a:pt x="1289667" y="43909"/>
                    <a:pt x="1339530" y="-70786"/>
                    <a:pt x="1380392" y="72237"/>
                  </a:cubicBezTo>
                  <a:cubicBezTo>
                    <a:pt x="1383712" y="83856"/>
                    <a:pt x="1386253" y="95683"/>
                    <a:pt x="1389184" y="107406"/>
                  </a:cubicBezTo>
                  <a:cubicBezTo>
                    <a:pt x="1392115" y="171883"/>
                    <a:pt x="1393209" y="236470"/>
                    <a:pt x="1397977" y="300837"/>
                  </a:cubicBezTo>
                  <a:cubicBezTo>
                    <a:pt x="1399081" y="315740"/>
                    <a:pt x="1406769" y="329854"/>
                    <a:pt x="1406769" y="344798"/>
                  </a:cubicBezTo>
                  <a:cubicBezTo>
                    <a:pt x="1406769" y="371337"/>
                    <a:pt x="1400093" y="397474"/>
                    <a:pt x="1397977" y="423929"/>
                  </a:cubicBezTo>
                  <a:cubicBezTo>
                    <a:pt x="1394230" y="470763"/>
                    <a:pt x="1392931" y="517772"/>
                    <a:pt x="1389184" y="564606"/>
                  </a:cubicBezTo>
                  <a:cubicBezTo>
                    <a:pt x="1387068" y="591061"/>
                    <a:pt x="1383899" y="617430"/>
                    <a:pt x="1380392" y="643737"/>
                  </a:cubicBezTo>
                  <a:cubicBezTo>
                    <a:pt x="1378036" y="661408"/>
                    <a:pt x="1383202" y="682955"/>
                    <a:pt x="1371600" y="696490"/>
                  </a:cubicBezTo>
                  <a:cubicBezTo>
                    <a:pt x="1361874" y="707836"/>
                    <a:pt x="1342292" y="702352"/>
                    <a:pt x="1327638" y="705283"/>
                  </a:cubicBezTo>
                  <a:lnTo>
                    <a:pt x="624254" y="687698"/>
                  </a:lnTo>
                  <a:cubicBezTo>
                    <a:pt x="436662" y="687698"/>
                    <a:pt x="249115" y="693559"/>
                    <a:pt x="61546" y="696490"/>
                  </a:cubicBezTo>
                  <a:cubicBezTo>
                    <a:pt x="21267" y="709917"/>
                    <a:pt x="10258" y="696490"/>
                    <a:pt x="0" y="696490"/>
                  </a:cubicBezTo>
                  <a:close/>
                </a:path>
              </a:pathLst>
            </a:custGeom>
            <a:solidFill>
              <a:srgbClr val="66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1758632" y="4667364"/>
            <a:ext cx="9616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l-GR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l-GR" altLang="el-GR" sz="28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ΑΒ</a:t>
            </a:r>
            <a:endParaRPr lang="el-GR" altLang="el-GR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7" name="Text Box 30"/>
          <p:cNvSpPr txBox="1">
            <a:spLocks noChangeArrowheads="1"/>
          </p:cNvSpPr>
          <p:nvPr/>
        </p:nvSpPr>
        <p:spPr bwMode="auto">
          <a:xfrm>
            <a:off x="3891327" y="3842047"/>
            <a:ext cx="711664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b="1">
                <a:latin typeface="Comic Sans MS" panose="030F0702030302020204" pitchFamily="66" charset="0"/>
              </a:rPr>
              <a:t>Το</a:t>
            </a:r>
            <a:r>
              <a:rPr lang="el-GR" altLang="el-GR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έργο</a:t>
            </a:r>
            <a:r>
              <a:rPr lang="el-GR" altLang="el-GR" sz="2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>
                <a:latin typeface="Comic Sans MS" panose="030F0702030302020204" pitchFamily="66" charset="0"/>
              </a:rPr>
              <a:t>ενός αερίου σε μια αντιστρεπτή μεταβολή αριθμητικά είναι </a:t>
            </a:r>
            <a:r>
              <a:rPr lang="el-GR" alt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ίσο</a:t>
            </a:r>
            <a:r>
              <a:rPr lang="el-GR" altLang="el-G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 το</a:t>
            </a:r>
            <a:r>
              <a:rPr lang="el-GR" altLang="el-G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εμβαδόν</a:t>
            </a:r>
            <a:r>
              <a:rPr lang="el-GR" altLang="el-G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>
                <a:latin typeface="Comic Sans MS" panose="030F0702030302020204" pitchFamily="66" charset="0"/>
              </a:rPr>
              <a:t>της επιφάνειας που περικλείεται </a:t>
            </a:r>
            <a:r>
              <a:rPr lang="el-GR" altLang="el-GR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από τη γραμμή του διαγράμματος και τον οριζόντιο άξονα, σε γραφ. παράσταση </a:t>
            </a:r>
            <a:r>
              <a:rPr lang="en-US" altLang="el-GR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altLang="el-GR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– </a:t>
            </a:r>
            <a:r>
              <a:rPr lang="en-US" altLang="el-GR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n-US" altLang="el-GR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35492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  <p:cond evt="onBegin" delay="0">
                          <p:tn val="61"/>
                        </p:cond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  <p:cond evt="onBegin" delay="0">
                          <p:tn val="70"/>
                        </p:cond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  <p:cond evt="onBegin" delay="0">
                          <p:tn val="83"/>
                        </p:cond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/>
      <p:bldP spid="12" grpId="0"/>
      <p:bldP spid="13" grpId="0"/>
      <p:bldP spid="14" grpId="0"/>
      <p:bldP spid="18" grpId="0" animBg="1"/>
      <p:bldP spid="21" grpId="0"/>
      <p:bldP spid="22" grpId="0"/>
      <p:bldP spid="25" grpId="0" animBg="1"/>
      <p:bldP spid="30" grpId="0"/>
      <p:bldP spid="31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566066" y="247650"/>
            <a:ext cx="69135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Διερεύνηση της σχέσης </a:t>
            </a:r>
            <a:r>
              <a:rPr lang="en-US" altLang="el-GR" sz="28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 </a:t>
            </a:r>
            <a:r>
              <a:rPr lang="en-US" altLang="el-GR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l-GR" altLang="el-GR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8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altLang="el-GR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l-GR" altLang="el-GR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</a:t>
            </a:r>
            <a:r>
              <a:rPr lang="en-US" altLang="el-GR" sz="2800" b="1" i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 </a:t>
            </a:r>
            <a:endParaRPr lang="el-GR" altLang="el-GR" sz="2800" b="1" i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73903" y="1092835"/>
            <a:ext cx="8280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400" b="1">
                <a:latin typeface="Comic Sans MS" panose="030F0702030302020204" pitchFamily="66" charset="0"/>
              </a:rPr>
              <a:t>Αν</a:t>
            </a:r>
            <a:r>
              <a:rPr lang="el-GR" altLang="el-GR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  </a:t>
            </a:r>
            <a:r>
              <a:rPr lang="el-GR" altLang="el-G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</a:t>
            </a:r>
            <a:r>
              <a:rPr lang="en-US" altLang="el-GR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l-GR" altLang="el-GR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&gt;</a:t>
            </a:r>
            <a:r>
              <a:rPr lang="el-GR" altLang="el-G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    </a:t>
            </a:r>
            <a:r>
              <a:rPr lang="en-US" altLang="el-GR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l-GR" altLang="el-GR" sz="24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</a:t>
            </a:r>
            <a:r>
              <a:rPr lang="el-GR" altLang="el-G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altLang="el-GR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l-GR" altLang="el-GR" sz="24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 </a:t>
            </a:r>
            <a:r>
              <a:rPr lang="el-GR" altLang="el-G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&gt; 0    </a:t>
            </a:r>
            <a:r>
              <a:rPr lang="en-US" altLang="el-GR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l-GR" altLang="el-GR" sz="24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 </a:t>
            </a:r>
            <a:r>
              <a:rPr lang="el-GR" altLang="el-G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&gt; </a:t>
            </a:r>
            <a:r>
              <a:rPr lang="en-US" altLang="el-GR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l-GR" altLang="el-GR" sz="24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el-GR" altLang="el-G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(εκτόνωση)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400" b="1">
                <a:latin typeface="Comic Sans MS" panose="030F0702030302020204" pitchFamily="66" charset="0"/>
              </a:rPr>
              <a:t>τότε</a:t>
            </a:r>
            <a:r>
              <a:rPr lang="el-GR" altLang="el-G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l-GR" altLang="el-GR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&gt;</a:t>
            </a:r>
            <a:r>
              <a:rPr lang="el-GR" alt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  (</a:t>
            </a:r>
            <a:r>
              <a:rPr lang="el-GR" alt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έργο αερίου θετικό)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1">
                <a:latin typeface="Comic Sans MS" panose="030F0702030302020204" pitchFamily="66" charset="0"/>
              </a:rPr>
              <a:t>(</a:t>
            </a:r>
            <a:r>
              <a:rPr lang="el-GR" altLang="el-GR" b="1">
                <a:latin typeface="Comic Sans MS" panose="030F0702030302020204" pitchFamily="66" charset="0"/>
              </a:rPr>
              <a:t>μεταφορά ενέργειας από το αέριο στο περιβάλλον</a:t>
            </a:r>
            <a:r>
              <a:rPr lang="el-GR" altLang="el-GR" sz="2000" b="1">
                <a:latin typeface="Comic Sans MS" panose="030F0702030302020204" pitchFamily="66" charset="0"/>
              </a:rPr>
              <a:t>)</a:t>
            </a:r>
            <a:endParaRPr lang="el-GR" altLang="el-GR" sz="2000">
              <a:latin typeface="Comic Sans MS" panose="030F0702030302020204" pitchFamily="66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773903" y="3396298"/>
            <a:ext cx="849788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400" b="1">
                <a:latin typeface="Comic Sans MS" panose="030F0702030302020204" pitchFamily="66" charset="0"/>
              </a:rPr>
              <a:t>Αν </a:t>
            </a:r>
            <a:r>
              <a:rPr lang="el-GR" altLang="el-GR" sz="2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</a:t>
            </a:r>
            <a:r>
              <a:rPr lang="en-US" altLang="el-GR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l-GR" altLang="el-GR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&lt; </a:t>
            </a:r>
            <a:r>
              <a:rPr lang="en-US" altLang="el-G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    </a:t>
            </a:r>
            <a:r>
              <a:rPr lang="en-US" altLang="el-GR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l-GR" altLang="el-GR" sz="24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</a:t>
            </a:r>
            <a:r>
              <a:rPr lang="el-GR" altLang="el-G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altLang="el-GR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l-GR" altLang="el-GR" sz="24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 </a:t>
            </a:r>
            <a:r>
              <a:rPr lang="el-GR" altLang="el-G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&lt; 0    </a:t>
            </a:r>
            <a:r>
              <a:rPr lang="en-US" altLang="el-GR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l-GR" altLang="el-GR" sz="24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 </a:t>
            </a:r>
            <a:r>
              <a:rPr lang="el-GR" altLang="el-GR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&lt; </a:t>
            </a:r>
            <a:r>
              <a:rPr lang="en-US" altLang="el-GR" sz="2400" b="1" i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V</a:t>
            </a:r>
            <a:r>
              <a:rPr lang="el-GR" altLang="el-GR" sz="2400" b="1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el-GR" altLang="el-G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l-GR" altLang="el-GR" sz="24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(συμπίεση)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400" b="1">
                <a:latin typeface="Comic Sans MS" panose="030F0702030302020204" pitchFamily="66" charset="0"/>
              </a:rPr>
              <a:t>τότε</a:t>
            </a:r>
            <a:r>
              <a:rPr lang="el-GR" altLang="el-G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l-GR" altLang="el-GR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&lt; </a:t>
            </a:r>
            <a:r>
              <a:rPr lang="en-US" alt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0  (</a:t>
            </a:r>
            <a:r>
              <a:rPr lang="el-GR" alt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έργο αερίου αρνητικό)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2000" b="1">
                <a:latin typeface="Comic Sans MS" panose="030F0702030302020204" pitchFamily="66" charset="0"/>
              </a:rPr>
              <a:t>(μεταφορά ενέργειας από το περιβάλλον στο αέριο)</a:t>
            </a:r>
            <a:endParaRPr lang="el-GR" altLang="el-GR" sz="20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85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bg1">
                    <a:lumMod val="50000"/>
                  </a:schemeClr>
                </a:solidFill>
                <a:latin typeface="Calibri"/>
              </a:rPr>
              <a:t>Μερκούρης Παναγιωτόπουλος – Φυσικός    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Calibri"/>
              </a:rPr>
              <a:t>www.merkopanas.blogspot.gr</a:t>
            </a:r>
            <a:endParaRPr lang="el-GR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>
                <a:solidFill>
                  <a:prstClr val="black"/>
                </a:solidFill>
                <a:latin typeface="Calibri"/>
              </a:rPr>
              <a:t>16</a:t>
            </a:fld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7194" y="295053"/>
            <a:ext cx="704427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</a:t>
            </a:r>
          </a:p>
          <a:p>
            <a:pPr>
              <a:lnSpc>
                <a:spcPct val="150000"/>
              </a:lnSpc>
            </a:pPr>
            <a:r>
              <a:rPr lang="el-GR" altLang="el-GR" sz="2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να βρείτε αναρτήσεις για το θέμα </a:t>
            </a:r>
          </a:p>
          <a:p>
            <a:pPr>
              <a:lnSpc>
                <a:spcPct val="150000"/>
              </a:lnSpc>
            </a:pPr>
            <a:r>
              <a:rPr lang="el-GR" altLang="el-GR" sz="2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 </a:t>
            </a:r>
            <a:r>
              <a:rPr lang="el-GR" altLang="el-GR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Εισαγωγή στη Θερμοδυναμική – Έργο αερίου </a:t>
            </a:r>
            <a:r>
              <a:rPr lang="el-GR" altLang="el-GR" sz="2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970357" y="2121182"/>
            <a:ext cx="825128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l-GR" b="1">
                <a:latin typeface="Comic Sans MS" panose="030F0702030302020204" pitchFamily="66" charset="0"/>
              </a:rPr>
              <a:t>Διαδικτυακά μαθήματα</a:t>
            </a:r>
            <a:r>
              <a:rPr lang="en-US" b="1">
                <a:latin typeface="Comic Sans MS" panose="030F0702030302020204" pitchFamily="66" charset="0"/>
              </a:rPr>
              <a:t> </a:t>
            </a:r>
            <a:r>
              <a:rPr lang="el-GR" b="1">
                <a:latin typeface="Comic Sans MS" panose="030F0702030302020204" pitchFamily="66" charset="0"/>
              </a:rPr>
              <a:t>από τον </a:t>
            </a:r>
            <a:r>
              <a:rPr lang="el-GR" b="1" err="1">
                <a:latin typeface="Comic Sans MS" panose="030F0702030302020204" pitchFamily="66" charset="0"/>
              </a:rPr>
              <a:t>ιστότοπο </a:t>
            </a:r>
            <a:r>
              <a:rPr lang="en-US" b="1" err="1">
                <a:latin typeface="Comic Sans MS" panose="030F0702030302020204" pitchFamily="66" charset="0"/>
              </a:rPr>
              <a:t>ZimZam Physics</a:t>
            </a:r>
            <a:r>
              <a:rPr lang="el-GR" b="1">
                <a:latin typeface="Comic Sans MS" panose="030F0702030302020204" pitchFamily="66" charset="0"/>
              </a:rPr>
              <a:t> </a:t>
            </a:r>
            <a:r>
              <a:rPr lang="el-GR" b="1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b="1">
                <a:latin typeface="Comic Sans MS" panose="030F0702030302020204" pitchFamily="66" charset="0"/>
              </a:rPr>
              <a:t> κι </a:t>
            </a:r>
            <a:r>
              <a:rPr lang="el-GR" b="1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b="1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el-GR" sz="1000" b="1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b="1">
                <a:latin typeface="Comic Sans MS" panose="030F0702030302020204" pitchFamily="66" charset="0"/>
              </a:rPr>
              <a:t>Πολλές ερωτήσεις και ασκήσεις από το Υλικό Φυσικής – Χημείας </a:t>
            </a:r>
            <a:r>
              <a:rPr lang="el-GR" altLang="el-GR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altLang="el-GR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8539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bg1">
                    <a:lumMod val="50000"/>
                  </a:schemeClr>
                </a:solidFill>
                <a:latin typeface="Calibri"/>
              </a:rPr>
              <a:t>Μερκούρης Παναγιωτόπουλος – Φυσικός    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Calibri"/>
              </a:rPr>
              <a:t>www.merkopanas.blogspot.gr</a:t>
            </a:r>
            <a:endParaRPr lang="el-GR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>
                <a:solidFill>
                  <a:prstClr val="black"/>
                </a:solidFill>
                <a:latin typeface="Calibri"/>
              </a:rPr>
              <a:t>17</a:t>
            </a:fld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165600" y="2009267"/>
            <a:ext cx="3566160" cy="75222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40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Εφαρμογές</a:t>
            </a:r>
          </a:p>
        </p:txBody>
      </p:sp>
    </p:spTree>
    <p:extLst>
      <p:ext uri="{BB962C8B-B14F-4D97-AF65-F5344CB8AC3E}">
        <p14:creationId xmlns:p14="http://schemas.microsoft.com/office/powerpoint/2010/main" val="1777984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65280" y="22419"/>
            <a:ext cx="626293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l-GR" altLang="el-GR" sz="28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Εφαρμογή υπολογισμού έργου αερίου</a:t>
            </a:r>
          </a:p>
        </p:txBody>
      </p:sp>
      <p:grpSp>
        <p:nvGrpSpPr>
          <p:cNvPr id="41" name="Ομάδα 40"/>
          <p:cNvGrpSpPr/>
          <p:nvPr/>
        </p:nvGrpSpPr>
        <p:grpSpPr>
          <a:xfrm>
            <a:off x="1013559" y="629999"/>
            <a:ext cx="10298357" cy="5498594"/>
            <a:chOff x="1013559" y="629999"/>
            <a:chExt cx="10298357" cy="5498594"/>
          </a:xfrm>
        </p:grpSpPr>
        <p:sp>
          <p:nvSpPr>
            <p:cNvPr id="5" name="Text Box 41"/>
            <p:cNvSpPr txBox="1">
              <a:spLocks noChangeArrowheads="1"/>
            </p:cNvSpPr>
            <p:nvPr/>
          </p:nvSpPr>
          <p:spPr bwMode="auto">
            <a:xfrm>
              <a:off x="1013559" y="629999"/>
              <a:ext cx="1029835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1" hangingPunct="1">
                <a:lnSpc>
                  <a:spcPct val="150000"/>
                </a:lnSpc>
                <a:spcBef>
                  <a:spcPct val="50000"/>
                </a:spcBef>
                <a:defRPr/>
              </a:pPr>
              <a:r>
                <a:rPr lang="el-GR" altLang="el-GR" sz="2000" b="1">
                  <a:latin typeface="Comic Sans MS" panose="030F0702030302020204" pitchFamily="66" charset="0"/>
                </a:rPr>
                <a:t>Ένα αέριο υφίσταται τις μεταβολές που φαίνονται στην παρακάτω γραφική παράσταση </a:t>
              </a:r>
              <a:r>
                <a:rPr lang="en-US" altLang="el-GR" sz="2000" b="1" i="1">
                  <a:latin typeface="Comic Sans MS" panose="030F0702030302020204" pitchFamily="66" charset="0"/>
                </a:rPr>
                <a:t>p</a:t>
              </a:r>
              <a:r>
                <a:rPr lang="en-US" altLang="el-GR" sz="2000" b="1">
                  <a:latin typeface="Comic Sans MS" panose="030F0702030302020204" pitchFamily="66" charset="0"/>
                </a:rPr>
                <a:t>-</a:t>
              </a:r>
              <a:r>
                <a:rPr lang="en-US" altLang="el-GR" sz="2000" b="1" i="1">
                  <a:latin typeface="Comic Sans MS" panose="030F0702030302020204" pitchFamily="66" charset="0"/>
                </a:rPr>
                <a:t>V</a:t>
              </a:r>
              <a:r>
                <a:rPr lang="en-US" altLang="el-GR" sz="2000" b="1">
                  <a:latin typeface="Comic Sans MS" panose="030F0702030302020204" pitchFamily="66" charset="0"/>
                </a:rPr>
                <a:t>. </a:t>
              </a:r>
              <a:r>
                <a:rPr lang="el-GR" altLang="el-GR" sz="2000" b="1">
                  <a:latin typeface="Comic Sans MS" panose="030F0702030302020204" pitchFamily="66" charset="0"/>
                </a:rPr>
                <a:t>Να υπολογίσετε το έργο κατά τις μεταβολές ΑΒ, ΒΓ, ΑΒΓ</a:t>
              </a:r>
              <a:r>
                <a:rPr lang="en-US" altLang="el-GR" sz="2000" b="1">
                  <a:latin typeface="Comic Sans MS" panose="030F0702030302020204" pitchFamily="66" charset="0"/>
                </a:rPr>
                <a:t> </a:t>
              </a:r>
              <a:r>
                <a:rPr lang="el-GR" altLang="el-GR" sz="2000" b="1">
                  <a:latin typeface="Comic Sans MS" panose="030F0702030302020204" pitchFamily="66" charset="0"/>
                </a:rPr>
                <a:t>και ΓΒΑ.</a:t>
              </a:r>
            </a:p>
          </p:txBody>
        </p:sp>
        <p:grpSp>
          <p:nvGrpSpPr>
            <p:cNvPr id="6" name="Group 40"/>
            <p:cNvGrpSpPr/>
            <p:nvPr/>
          </p:nvGrpSpPr>
          <p:grpSpPr>
            <a:xfrm>
              <a:off x="2684525" y="1742330"/>
              <a:ext cx="6643688" cy="4386263"/>
              <a:chOff x="917" y="719"/>
              <a:chExt cx="4185" cy="2763"/>
            </a:xfrm>
          </p:grpSpPr>
          <p:grpSp>
            <p:nvGrpSpPr>
              <p:cNvPr id="7" name="Group 11"/>
              <p:cNvGrpSpPr/>
              <p:nvPr/>
            </p:nvGrpSpPr>
            <p:grpSpPr>
              <a:xfrm>
                <a:off x="1478" y="727"/>
                <a:ext cx="3174" cy="2484"/>
                <a:chOff x="1030" y="1170"/>
                <a:chExt cx="3174" cy="2484"/>
              </a:xfrm>
            </p:grpSpPr>
            <p:grpSp>
              <p:nvGrpSpPr>
                <p:cNvPr id="21" name="Group 12"/>
                <p:cNvGrpSpPr/>
                <p:nvPr/>
              </p:nvGrpSpPr>
              <p:grpSpPr>
                <a:xfrm>
                  <a:off x="1030" y="1170"/>
                  <a:ext cx="3174" cy="2484"/>
                  <a:chOff x="1030" y="1170"/>
                  <a:chExt cx="3174" cy="2484"/>
                </a:xfrm>
              </p:grpSpPr>
              <p:grpSp>
                <p:nvGrpSpPr>
                  <p:cNvPr id="23" name="Group 13"/>
                  <p:cNvGrpSpPr/>
                  <p:nvPr/>
                </p:nvGrpSpPr>
                <p:grpSpPr>
                  <a:xfrm>
                    <a:off x="1030" y="1170"/>
                    <a:ext cx="3174" cy="2484"/>
                    <a:chOff x="1030" y="1170"/>
                    <a:chExt cx="3174" cy="2484"/>
                  </a:xfrm>
                </p:grpSpPr>
                <p:sp>
                  <p:nvSpPr>
                    <p:cNvPr id="31" name="Line 14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1044" y="1170"/>
                      <a:ext cx="0" cy="248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2" name="Line 15"/>
                    <p:cNvSpPr>
                      <a:spLocks noChangeShapeType="1"/>
                    </p:cNvSpPr>
                    <p:nvPr/>
                  </p:nvSpPr>
                  <p:spPr bwMode="auto">
                    <a:xfrm rot="5400000" flipH="1" flipV="1">
                      <a:off x="2617" y="2059"/>
                      <a:ext cx="0" cy="317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24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44" y="1848"/>
                    <a:ext cx="1410" cy="180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"/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5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38" y="1852"/>
                    <a:ext cx="708" cy="900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 type="oval" w="med" len="med"/>
                    <a:tailEnd type="oval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6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44" y="2754"/>
                    <a:ext cx="68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"/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7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0" y="1852"/>
                    <a:ext cx="136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"/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8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68" y="1850"/>
                    <a:ext cx="1369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 type="oval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29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40" y="2766"/>
                    <a:ext cx="0" cy="88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"/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0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4" y="1882"/>
                    <a:ext cx="0" cy="176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prstDash val="dash"/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22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2448" y="1872"/>
                  <a:ext cx="0" cy="177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sp>
            <p:nvSpPr>
              <p:cNvPr id="8" name="Text Box 27"/>
              <p:cNvSpPr txBox="1">
                <a:spLocks noChangeArrowheads="1"/>
              </p:cNvSpPr>
              <p:nvPr/>
            </p:nvSpPr>
            <p:spPr bwMode="auto">
              <a:xfrm>
                <a:off x="4513" y="3249"/>
                <a:ext cx="589" cy="233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el-GR" b="1" i="1">
                    <a:latin typeface="Comic Sans MS" panose="030F0702030302020204" pitchFamily="66" charset="0"/>
                  </a:rPr>
                  <a:t>V</a:t>
                </a:r>
                <a:r>
                  <a:rPr lang="en-US" altLang="el-GR" b="1">
                    <a:latin typeface="Comic Sans MS" panose="030F0702030302020204" pitchFamily="66" charset="0"/>
                  </a:rPr>
                  <a:t> /m</a:t>
                </a:r>
                <a:r>
                  <a:rPr lang="en-US" altLang="el-GR" b="1" baseline="30000">
                    <a:latin typeface="Comic Sans MS" panose="030F0702030302020204" pitchFamily="66" charset="0"/>
                  </a:rPr>
                  <a:t>3</a:t>
                </a:r>
                <a:endParaRPr lang="el-GR" altLang="el-GR" b="1" i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9" name="Text Box 28"/>
              <p:cNvSpPr txBox="1">
                <a:spLocks noChangeArrowheads="1"/>
              </p:cNvSpPr>
              <p:nvPr/>
            </p:nvSpPr>
            <p:spPr bwMode="auto">
              <a:xfrm>
                <a:off x="1338" y="3203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el-GR" sz="1800" b="1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</a:rPr>
                  <a:t>0</a:t>
                </a:r>
                <a:endParaRPr lang="el-GR" altLang="el-GR" sz="1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0" name="Text Box 29"/>
              <p:cNvSpPr txBox="1">
                <a:spLocks noChangeArrowheads="1"/>
              </p:cNvSpPr>
              <p:nvPr/>
            </p:nvSpPr>
            <p:spPr bwMode="auto">
              <a:xfrm>
                <a:off x="1882" y="3203"/>
                <a:ext cx="590" cy="23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el-GR" sz="1800" b="1">
                    <a:latin typeface="Comic Sans MS" panose="030F0702030302020204" pitchFamily="66" charset="0"/>
                  </a:rPr>
                  <a:t>10</a:t>
                </a:r>
                <a:r>
                  <a:rPr lang="en-US" altLang="el-GR" sz="1800" b="1" baseline="30000">
                    <a:latin typeface="Comic Sans MS" panose="030F0702030302020204" pitchFamily="66" charset="0"/>
                  </a:rPr>
                  <a:t>-3</a:t>
                </a:r>
                <a:endParaRPr lang="el-GR" altLang="el-GR" sz="18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" name="Text Box 30"/>
              <p:cNvSpPr txBox="1">
                <a:spLocks noChangeArrowheads="1"/>
              </p:cNvSpPr>
              <p:nvPr/>
            </p:nvSpPr>
            <p:spPr bwMode="auto">
              <a:xfrm>
                <a:off x="3969" y="3203"/>
                <a:ext cx="590" cy="23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el-GR" sz="1800" b="1">
                    <a:latin typeface="Comic Sans MS" panose="030F0702030302020204" pitchFamily="66" charset="0"/>
                  </a:rPr>
                  <a:t>4.10</a:t>
                </a:r>
                <a:r>
                  <a:rPr lang="en-US" altLang="el-GR" sz="1800" b="1" baseline="30000">
                    <a:latin typeface="Comic Sans MS" panose="030F0702030302020204" pitchFamily="66" charset="0"/>
                  </a:rPr>
                  <a:t>-3</a:t>
                </a:r>
                <a:endParaRPr lang="el-GR" altLang="el-GR" sz="18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Text Box 31"/>
              <p:cNvSpPr txBox="1">
                <a:spLocks noChangeArrowheads="1"/>
              </p:cNvSpPr>
              <p:nvPr/>
            </p:nvSpPr>
            <p:spPr bwMode="auto">
              <a:xfrm>
                <a:off x="2653" y="3203"/>
                <a:ext cx="590" cy="23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el-GR" sz="1800" b="1">
                    <a:latin typeface="Comic Sans MS" panose="030F0702030302020204" pitchFamily="66" charset="0"/>
                  </a:rPr>
                  <a:t>2.10</a:t>
                </a:r>
                <a:r>
                  <a:rPr lang="en-US" altLang="el-GR" sz="1800" b="1" baseline="30000">
                    <a:latin typeface="Comic Sans MS" panose="030F0702030302020204" pitchFamily="66" charset="0"/>
                  </a:rPr>
                  <a:t>-3</a:t>
                </a:r>
                <a:endParaRPr lang="el-GR" altLang="el-GR" sz="1800" b="1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" name="Group 34"/>
              <p:cNvGrpSpPr/>
              <p:nvPr/>
            </p:nvGrpSpPr>
            <p:grpSpPr>
              <a:xfrm>
                <a:off x="917" y="719"/>
                <a:ext cx="489" cy="318"/>
                <a:chOff x="554" y="719"/>
                <a:chExt cx="489" cy="318"/>
              </a:xfrm>
            </p:grpSpPr>
            <p:sp>
              <p:nvSpPr>
                <p:cNvPr id="1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554" y="739"/>
                  <a:ext cx="453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eaLnBrk="1" hangingPunct="1">
                    <a:spcBef>
                      <a:spcPct val="50000"/>
                    </a:spcBef>
                    <a:defRPr/>
                  </a:pPr>
                  <a:r>
                    <a:rPr lang="en-US" altLang="el-GR" b="1" i="1">
                      <a:latin typeface="Comic Sans MS" panose="030F0702030302020204" pitchFamily="66" charset="0"/>
                    </a:rPr>
                    <a:t>p</a:t>
                  </a:r>
                  <a:r>
                    <a:rPr lang="el-GR" altLang="el-GR" b="1" i="1">
                      <a:latin typeface="Comic Sans MS" panose="030F0702030302020204" pitchFamily="66" charset="0"/>
                    </a:rPr>
                    <a:t> </a:t>
                  </a:r>
                  <a:r>
                    <a:rPr lang="en-US" altLang="el-GR" b="1">
                      <a:latin typeface="Comic Sans MS" panose="030F0702030302020204" pitchFamily="66" charset="0"/>
                    </a:rPr>
                    <a:t>/</a:t>
                  </a:r>
                  <a:endParaRPr lang="el-GR" altLang="el-GR" b="1" i="1">
                    <a:latin typeface="Comic Sans MS" panose="030F0702030302020204" pitchFamily="66" charset="0"/>
                  </a:endParaRPr>
                </a:p>
              </p:txBody>
            </p:sp>
            <p:graphicFrame>
              <p:nvGraphicFramePr>
                <p:cNvPr id="20" name="Object 3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70429909"/>
                    </p:ext>
                  </p:extLst>
                </p:nvPr>
              </p:nvGraphicFramePr>
              <p:xfrm>
                <a:off x="875" y="719"/>
                <a:ext cx="168" cy="31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1" name="Εξίσωση" r:id="rId3" imgW="279279" imgH="406224" progId="Equation.3">
                        <p:embed/>
                      </p:oleObj>
                    </mc:Choice>
                    <mc:Fallback>
                      <p:oleObj name="Εξίσωση" r:id="rId3" imgW="279279" imgH="406224" progId="Equation.3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75" y="719"/>
                              <a:ext cx="168" cy="31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4" name="Text Box 35"/>
              <p:cNvSpPr txBox="1">
                <a:spLocks noChangeArrowheads="1"/>
              </p:cNvSpPr>
              <p:nvPr/>
            </p:nvSpPr>
            <p:spPr bwMode="auto">
              <a:xfrm>
                <a:off x="975" y="2205"/>
                <a:ext cx="590" cy="23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el-GR" sz="1800" b="1">
                    <a:latin typeface="Comic Sans MS" panose="030F0702030302020204" pitchFamily="66" charset="0"/>
                  </a:rPr>
                  <a:t>10</a:t>
                </a:r>
                <a:r>
                  <a:rPr lang="en-US" altLang="el-GR" sz="1800" b="1" baseline="30000">
                    <a:latin typeface="Comic Sans MS" panose="030F0702030302020204" pitchFamily="66" charset="0"/>
                  </a:rPr>
                  <a:t>5</a:t>
                </a:r>
                <a:endParaRPr lang="el-GR" altLang="el-GR" sz="18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" name="Text Box 36"/>
              <p:cNvSpPr txBox="1">
                <a:spLocks noChangeArrowheads="1"/>
              </p:cNvSpPr>
              <p:nvPr/>
            </p:nvSpPr>
            <p:spPr bwMode="auto">
              <a:xfrm>
                <a:off x="930" y="1253"/>
                <a:ext cx="590" cy="231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el-GR" sz="1800" b="1">
                    <a:latin typeface="Comic Sans MS" panose="030F0702030302020204" pitchFamily="66" charset="0"/>
                  </a:rPr>
                  <a:t>2.10</a:t>
                </a:r>
                <a:r>
                  <a:rPr lang="en-US" altLang="el-GR" sz="1800" b="1" baseline="30000">
                    <a:latin typeface="Comic Sans MS" panose="030F0702030302020204" pitchFamily="66" charset="0"/>
                  </a:rPr>
                  <a:t>5</a:t>
                </a:r>
                <a:endParaRPr lang="el-GR" altLang="el-GR" sz="18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16" name="Text Box 37"/>
              <p:cNvSpPr txBox="1">
                <a:spLocks noChangeArrowheads="1"/>
              </p:cNvSpPr>
              <p:nvPr/>
            </p:nvSpPr>
            <p:spPr bwMode="auto">
              <a:xfrm>
                <a:off x="2018" y="1979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l-GR" altLang="el-GR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Α</a:t>
                </a:r>
              </a:p>
            </p:txBody>
          </p:sp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2835" y="1117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l-GR" altLang="el-GR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Β</a:t>
                </a:r>
              </a:p>
            </p:txBody>
          </p:sp>
          <p:sp>
            <p:nvSpPr>
              <p:cNvPr id="18" name="Text Box 39"/>
              <p:cNvSpPr txBox="1">
                <a:spLocks noChangeArrowheads="1"/>
              </p:cNvSpPr>
              <p:nvPr/>
            </p:nvSpPr>
            <p:spPr bwMode="auto">
              <a:xfrm>
                <a:off x="4241" y="1162"/>
                <a:ext cx="27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l-GR" altLang="el-GR" b="1"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anose="030F0702030302020204" pitchFamily="66" charset="0"/>
                  </a:rPr>
                  <a:t>Γ</a:t>
                </a: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8737600" y="2048256"/>
            <a:ext cx="2226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l-GR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ΑΒ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</a:t>
            </a:r>
            <a:r>
              <a:rPr lang="el-G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150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 </a:t>
            </a:r>
            <a:endParaRPr lang="el-GR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37600" y="2637650"/>
            <a:ext cx="2226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l-GR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ΒΓ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40</a:t>
            </a:r>
            <a:r>
              <a:rPr lang="el-G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 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  </a:t>
            </a:r>
            <a:endParaRPr lang="el-GR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37600" y="3235400"/>
            <a:ext cx="2226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l-GR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ΑΒΓ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550 J </a:t>
            </a:r>
            <a:endParaRPr lang="el-GR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737600" y="3838501"/>
            <a:ext cx="2226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</a:t>
            </a:r>
            <a:r>
              <a:rPr lang="el-GR" sz="2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ΓΒΑ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-550 J</a:t>
            </a:r>
            <a:endParaRPr lang="el-GR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96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4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bg1">
                    <a:lumMod val="50000"/>
                  </a:schemeClr>
                </a:solidFill>
                <a:latin typeface="Calibri"/>
              </a:rPr>
              <a:t>Μερκούρης Παναγιωτόπουλος – Φυσικός    </a:t>
            </a:r>
            <a:r>
              <a:rPr lang="en-US">
                <a:solidFill>
                  <a:schemeClr val="bg1">
                    <a:lumMod val="50000"/>
                  </a:schemeClr>
                </a:solidFill>
                <a:latin typeface="Calibri"/>
              </a:rPr>
              <a:t>www.merkopanas.blogspot.gr</a:t>
            </a:r>
            <a:endParaRPr lang="el-GR">
              <a:solidFill>
                <a:schemeClr val="bg1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>
                <a:solidFill>
                  <a:prstClr val="black"/>
                </a:solidFill>
                <a:latin typeface="Calibri"/>
              </a:rPr>
              <a:t>19</a:t>
            </a:fld>
            <a:endParaRPr lang="el-G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756408" y="1808099"/>
            <a:ext cx="6679184" cy="10082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36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Ερωτήσεις από το βιβλίο</a:t>
            </a:r>
          </a:p>
          <a:p>
            <a:pPr>
              <a:defRPr/>
            </a:pPr>
            <a:r>
              <a:rPr lang="el-GR" altLang="el-GR" sz="20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(από σελ. 129)</a:t>
            </a:r>
          </a:p>
        </p:txBody>
      </p:sp>
    </p:spTree>
    <p:extLst>
      <p:ext uri="{BB962C8B-B14F-4D97-AF65-F5344CB8AC3E}">
        <p14:creationId xmlns:p14="http://schemas.microsoft.com/office/powerpoint/2010/main" val="1144840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69" y="72066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1853469" y="97582"/>
            <a:ext cx="2558888" cy="604336"/>
          </a:xfrm>
          <a:prstGeom prst="wedgeRoundRectCallout">
            <a:avLst>
              <a:gd name="adj1" fmla="val -50257"/>
              <a:gd name="adj2" fmla="val 13974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Ας θυμηθούμε…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226056" y="701918"/>
            <a:ext cx="77774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el-GR" sz="2000" b="1">
                <a:latin typeface="Comic Sans MS" panose="030F0702030302020204" pitchFamily="66" charset="0"/>
              </a:rPr>
              <a:t>………………</a:t>
            </a:r>
            <a:r>
              <a:rPr lang="el-GR" altLang="el-GR" sz="2000" b="1">
                <a:latin typeface="Comic Sans MS" panose="030F0702030302020204" pitchFamily="66" charset="0"/>
              </a:rPr>
              <a:t>…</a:t>
            </a:r>
            <a:r>
              <a:rPr lang="en-US" altLang="el-GR" sz="2000" b="1">
                <a:latin typeface="Comic Sans MS" panose="030F0702030302020204" pitchFamily="66" charset="0"/>
              </a:rPr>
              <a:t> </a:t>
            </a:r>
            <a:r>
              <a:rPr lang="el-GR" altLang="el-GR" sz="2000" b="1">
                <a:latin typeface="Comic Sans MS" panose="030F0702030302020204" pitchFamily="66" charset="0"/>
              </a:rPr>
              <a:t>είναι το μονόμετρο μέγεθος που υπολογίζεται από το πηλίκο του μέτρου της δύναμης </a:t>
            </a:r>
            <a:r>
              <a:rPr lang="en-US" altLang="el-GR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</a:t>
            </a:r>
            <a:r>
              <a:rPr lang="en-US" altLang="el-GR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>
                <a:latin typeface="Comic Sans MS" panose="030F0702030302020204" pitchFamily="66" charset="0"/>
              </a:rPr>
              <a:t>που ασκείται κάθετα σε μία επιφάνεια </a:t>
            </a:r>
            <a:r>
              <a:rPr lang="en-US" altLang="el-GR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l-GR" altLang="el-GR" sz="2000" b="1">
                <a:latin typeface="Comic Sans MS" panose="030F0702030302020204" pitchFamily="66" charset="0"/>
              </a:rPr>
              <a:t> προς το εμβαδόν της επιφάνειας.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2226056" y="696327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Πίεση</a:t>
            </a:r>
            <a:r>
              <a:rPr lang="el-GR" altLang="el-G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l-GR" sz="2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endParaRPr lang="el-G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72216" y="1680467"/>
                <a:ext cx="930768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el-GR" sz="2400" b="1"/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216" y="1680467"/>
                <a:ext cx="930768" cy="689035"/>
              </a:xfrm>
              <a:prstGeom prst="rect">
                <a:avLst/>
              </a:prstGeom>
              <a:blipFill>
                <a:blip r:embed="rId3"/>
                <a:stretch>
                  <a:fillRect r="-1307" b="-61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04517" y="2764020"/>
            <a:ext cx="48552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l-GR" sz="2000" b="1">
                <a:latin typeface="Comic Sans MS" panose="030F0702030302020204" pitchFamily="66" charset="0"/>
              </a:rPr>
              <a:t>Μονάδα όγκου στο </a:t>
            </a:r>
            <a:r>
              <a:rPr lang="en-US" altLang="el-GR" sz="2000" b="1">
                <a:latin typeface="Comic Sans MS" panose="030F0702030302020204" pitchFamily="66" charset="0"/>
              </a:rPr>
              <a:t>S.I. </a:t>
            </a:r>
            <a:r>
              <a:rPr lang="el-GR" altLang="el-GR" sz="2000" b="1">
                <a:latin typeface="Comic Sans MS" panose="030F0702030302020204" pitchFamily="66" charset="0"/>
              </a:rPr>
              <a:t>είναι</a:t>
            </a:r>
            <a:r>
              <a:rPr lang="en-US" altLang="el-GR" sz="2000" b="1">
                <a:latin typeface="Comic Sans MS" panose="030F0702030302020204" pitchFamily="66" charset="0"/>
              </a:rPr>
              <a:t> </a:t>
            </a:r>
            <a:r>
              <a:rPr lang="el-GR" altLang="el-GR" sz="2000" b="1">
                <a:latin typeface="Comic Sans MS" panose="030F0702030302020204" pitchFamily="66" charset="0"/>
              </a:rPr>
              <a:t>το ……… .</a:t>
            </a:r>
            <a:endParaRPr lang="el-GR" altLang="el-GR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284468" y="2617155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1m</a:t>
            </a:r>
            <a:r>
              <a:rPr lang="en-US" altLang="el-GR" sz="24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l-GR" altLang="el-GR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4516" y="3614743"/>
            <a:ext cx="827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latin typeface="Comic Sans MS" panose="030F0702030302020204" pitchFamily="66" charset="0"/>
              </a:rPr>
              <a:t>Η αύξηση του όγκου ενός αερίου χαρακτηρίζεται ως ………………………. </a:t>
            </a:r>
            <a:endParaRPr lang="el-GR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8635224" y="3469221"/>
            <a:ext cx="1524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εκτόνωση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8667284" y="4234633"/>
            <a:ext cx="14927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συμπίεση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04516" y="4389266"/>
            <a:ext cx="827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latin typeface="Comic Sans MS" panose="030F0702030302020204" pitchFamily="66" charset="0"/>
              </a:rPr>
              <a:t>Η αύξηση της πίεσης ενός αερίου χαρακτηρίζεται ως ……………………. </a:t>
            </a:r>
            <a:endParaRPr lang="el-GR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61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  <p:cond evt="onBegin" delay="0">
                          <p:tn val="46"/>
                        </p:cond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  <p:cond evt="onBegin" delay="0">
                          <p:tn val="53"/>
                        </p:cond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  <p:cond evt="onBegin" delay="0">
                          <p:tn val="58"/>
                        </p:cond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647444" y="442252"/>
            <a:ext cx="8447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>
                <a:solidFill>
                  <a:srgbClr val="242021"/>
                </a:solidFill>
                <a:latin typeface="Trebuchet MS" panose="020B0603020202020204" pitchFamily="34" charset="0"/>
              </a:rPr>
              <a:t>1.  </a:t>
            </a:r>
            <a:r>
              <a:rPr lang="el-GR" sz="2000">
                <a:solidFill>
                  <a:srgbClr val="242021"/>
                </a:solidFill>
                <a:latin typeface="Trebuchet MS" panose="020B0603020202020204" pitchFamily="34" charset="0"/>
              </a:rPr>
              <a:t>Αναφέρετε δύο μη αντιστρεπτές μεταβολές, διαφορετικές από αυτές</a:t>
            </a:r>
            <a:br>
              <a:rPr lang="el-GR" sz="2000">
                <a:solidFill>
                  <a:srgbClr val="242021"/>
                </a:solidFill>
                <a:latin typeface="Trebuchet MS" panose="020B0603020202020204" pitchFamily="34" charset="0"/>
              </a:rPr>
            </a:br>
            <a:r>
              <a:rPr lang="el-GR" sz="2000">
                <a:solidFill>
                  <a:srgbClr val="242021"/>
                </a:solidFill>
                <a:latin typeface="Trebuchet MS" panose="020B0603020202020204" pitchFamily="34" charset="0"/>
              </a:rPr>
              <a:t>που αναφέρονται στο βιβλίο.</a:t>
            </a:r>
            <a:r>
              <a:rPr lang="el-GR" sz="200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3352" y="1746504"/>
            <a:ext cx="7982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>
                <a:latin typeface="Trebuchet MS" panose="020B0603020202020204" pitchFamily="34" charset="0"/>
              </a:rPr>
              <a:t>π.χ.  </a:t>
            </a:r>
            <a:r>
              <a:rPr lang="el-G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ψήσιμο φαγητού, πτώση σώματος, έκρηξη πυροβόλου </a:t>
            </a:r>
            <a:r>
              <a:rPr lang="el-GR" sz="2000" err="1">
                <a:latin typeface="Trebuchet MS" panose="020B0603020202020204" pitchFamily="34" charset="0"/>
              </a:rPr>
              <a:t>κλπ</a:t>
            </a:r>
            <a:endParaRPr lang="el-GR" sz="200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3352" y="2474986"/>
            <a:ext cx="8789493" cy="95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>
                <a:latin typeface="Trebuchet MS" panose="020B0603020202020204" pitchFamily="34" charset="0"/>
              </a:rPr>
              <a:t>2.</a:t>
            </a:r>
            <a:r>
              <a:rPr lang="el-GR" sz="2000" b="1"/>
              <a:t>  </a:t>
            </a:r>
            <a:r>
              <a:rPr lang="el-GR" sz="2000">
                <a:latin typeface="Trebuchet MS" panose="020B0603020202020204" pitchFamily="34" charset="0"/>
              </a:rPr>
              <a:t>Το έργο ενός αερίου είναι …………… όταν (το αέριο) ………………………. </a:t>
            </a:r>
          </a:p>
          <a:p>
            <a:pPr>
              <a:lnSpc>
                <a:spcPct val="150000"/>
              </a:lnSpc>
            </a:pPr>
            <a:r>
              <a:rPr lang="el-GR" sz="2000">
                <a:latin typeface="Trebuchet MS" panose="020B0603020202020204" pitchFamily="34" charset="0"/>
              </a:rPr>
              <a:t>και αρνητικό όταν …………………… (Συμπληρώστε τα κενά)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32773" y="2518901"/>
            <a:ext cx="1063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θετικό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12197" y="2486205"/>
            <a:ext cx="1743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εκτονώνεται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32722" y="2954572"/>
            <a:ext cx="1657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συμπιέζεται</a:t>
            </a:r>
          </a:p>
        </p:txBody>
      </p:sp>
    </p:spTree>
    <p:extLst>
      <p:ext uri="{BB962C8B-B14F-4D97-AF65-F5344CB8AC3E}">
        <p14:creationId xmlns:p14="http://schemas.microsoft.com/office/powerpoint/2010/main" val="3502823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112520" y="453611"/>
            <a:ext cx="9966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>
                <a:solidFill>
                  <a:srgbClr val="242021"/>
                </a:solidFill>
                <a:latin typeface="Trebuchet MS" panose="020B0603020202020204" pitchFamily="34" charset="0"/>
              </a:rPr>
              <a:t>3.  </a:t>
            </a:r>
            <a:r>
              <a:rPr lang="el-GR" sz="2000">
                <a:solidFill>
                  <a:srgbClr val="242021"/>
                </a:solidFill>
                <a:latin typeface="Trebuchet MS" panose="020B0603020202020204" pitchFamily="34" charset="0"/>
              </a:rPr>
              <a:t>Ποια από τις επόμενες προτάσεις που αφορούν στο έργο ενός αερίου είναι σωστή;</a:t>
            </a:r>
            <a:br>
              <a:rPr lang="el-GR" sz="2000">
                <a:solidFill>
                  <a:srgbClr val="242021"/>
                </a:solidFill>
                <a:latin typeface="Trebuchet MS" panose="020B0603020202020204" pitchFamily="34" charset="0"/>
              </a:rPr>
            </a:br>
            <a:r>
              <a:rPr lang="el-GR" sz="2000" b="1">
                <a:solidFill>
                  <a:srgbClr val="242021"/>
                </a:solidFill>
                <a:latin typeface="Trebuchet MS" panose="020B0603020202020204" pitchFamily="34" charset="0"/>
              </a:rPr>
              <a:t>α)  </a:t>
            </a:r>
            <a:r>
              <a:rPr lang="el-GR" sz="2000">
                <a:solidFill>
                  <a:srgbClr val="242021"/>
                </a:solidFill>
                <a:latin typeface="Trebuchet MS" panose="020B0603020202020204" pitchFamily="34" charset="0"/>
              </a:rPr>
              <a:t>Ένα αέριο παράγει έργο μόνο όταν υποβάλλεται σε αντιστρεπτή μεταβολή.</a:t>
            </a:r>
            <a:br>
              <a:rPr lang="el-GR" sz="2000">
                <a:solidFill>
                  <a:srgbClr val="242021"/>
                </a:solidFill>
                <a:latin typeface="Trebuchet MS" panose="020B0603020202020204" pitchFamily="34" charset="0"/>
              </a:rPr>
            </a:br>
            <a:r>
              <a:rPr lang="el-GR" sz="2000" b="1">
                <a:solidFill>
                  <a:srgbClr val="242021"/>
                </a:solidFill>
                <a:latin typeface="Trebuchet MS" panose="020B0603020202020204" pitchFamily="34" charset="0"/>
              </a:rPr>
              <a:t>β)  </a:t>
            </a:r>
            <a:r>
              <a:rPr lang="el-GR" sz="2000">
                <a:solidFill>
                  <a:srgbClr val="242021"/>
                </a:solidFill>
                <a:latin typeface="Trebuchet MS" panose="020B0603020202020204" pitchFamily="34" charset="0"/>
              </a:rPr>
              <a:t>Αν ο όγκος του αερίου δε μεταβάλλεται, το έργο του αερίου είναι μηδέν.</a:t>
            </a:r>
            <a:br>
              <a:rPr lang="el-GR" sz="2000">
                <a:solidFill>
                  <a:srgbClr val="242021"/>
                </a:solidFill>
                <a:latin typeface="Trebuchet MS" panose="020B0603020202020204" pitchFamily="34" charset="0"/>
              </a:rPr>
            </a:br>
            <a:r>
              <a:rPr lang="el-GR" sz="2000" b="1">
                <a:solidFill>
                  <a:srgbClr val="242021"/>
                </a:solidFill>
                <a:latin typeface="Trebuchet MS" panose="020B0603020202020204" pitchFamily="34" charset="0"/>
              </a:rPr>
              <a:t>γ)  </a:t>
            </a:r>
            <a:r>
              <a:rPr lang="el-GR" sz="2000">
                <a:solidFill>
                  <a:srgbClr val="242021"/>
                </a:solidFill>
                <a:latin typeface="Trebuchet MS" panose="020B0603020202020204" pitchFamily="34" charset="0"/>
              </a:rPr>
              <a:t>Σε κάθε μεταβολή, αντιστρεπτή ή όχι, το έργο ενός αερίου μπορεί να υπολογιστεί από το διάγραμμα </a:t>
            </a:r>
            <a:r>
              <a:rPr lang="el-GR" sz="2000" i="1">
                <a:solidFill>
                  <a:srgbClr val="242021"/>
                </a:solidFill>
                <a:latin typeface="Trebuchet MS" panose="020B0603020202020204" pitchFamily="34" charset="0"/>
              </a:rPr>
              <a:t>p</a:t>
            </a:r>
            <a:r>
              <a:rPr lang="el-GR" sz="2000">
                <a:solidFill>
                  <a:srgbClr val="242021"/>
                </a:solidFill>
                <a:latin typeface="Trebuchet MS" panose="020B0603020202020204" pitchFamily="34" charset="0"/>
              </a:rPr>
              <a:t> - </a:t>
            </a:r>
            <a:r>
              <a:rPr lang="el-GR" sz="2000" i="1">
                <a:solidFill>
                  <a:srgbClr val="242021"/>
                </a:solidFill>
                <a:latin typeface="Trebuchet MS" panose="020B0603020202020204" pitchFamily="34" charset="0"/>
              </a:rPr>
              <a:t>V</a:t>
            </a:r>
            <a:r>
              <a:rPr lang="el-GR" sz="2000">
                <a:solidFill>
                  <a:srgbClr val="242021"/>
                </a:solidFill>
                <a:latin typeface="Trebuchet MS" panose="020B0603020202020204" pitchFamily="34" charset="0"/>
              </a:rPr>
              <a:t>.</a:t>
            </a:r>
            <a:br>
              <a:rPr lang="el-GR" sz="2000">
                <a:solidFill>
                  <a:srgbClr val="242021"/>
                </a:solidFill>
                <a:latin typeface="Trebuchet MS" panose="020B0603020202020204" pitchFamily="34" charset="0"/>
              </a:rPr>
            </a:br>
            <a:r>
              <a:rPr lang="el-GR" sz="2000" b="1">
                <a:solidFill>
                  <a:srgbClr val="242021"/>
                </a:solidFill>
                <a:latin typeface="Trebuchet MS" panose="020B0603020202020204" pitchFamily="34" charset="0"/>
              </a:rPr>
              <a:t>δ)  </a:t>
            </a:r>
            <a:r>
              <a:rPr lang="el-GR" sz="2000">
                <a:solidFill>
                  <a:srgbClr val="242021"/>
                </a:solidFill>
                <a:latin typeface="Trebuchet MS" panose="020B0603020202020204" pitchFamily="34" charset="0"/>
              </a:rPr>
              <a:t>Ο υπολογισμός του έργου του αερίου από το διάγραμμα </a:t>
            </a:r>
            <a:r>
              <a:rPr lang="el-GR" sz="2000" i="1">
                <a:solidFill>
                  <a:srgbClr val="242021"/>
                </a:solidFill>
                <a:latin typeface="Trebuchet MS" panose="020B0603020202020204" pitchFamily="34" charset="0"/>
              </a:rPr>
              <a:t>p </a:t>
            </a:r>
            <a:r>
              <a:rPr lang="el-GR" sz="2000">
                <a:solidFill>
                  <a:srgbClr val="242021"/>
                </a:solidFill>
                <a:latin typeface="Trebuchet MS" panose="020B0603020202020204" pitchFamily="34" charset="0"/>
              </a:rPr>
              <a:t>– </a:t>
            </a:r>
            <a:r>
              <a:rPr lang="el-GR" sz="2000" i="1">
                <a:solidFill>
                  <a:srgbClr val="242021"/>
                </a:solidFill>
                <a:latin typeface="Trebuchet MS" panose="020B0603020202020204" pitchFamily="34" charset="0"/>
              </a:rPr>
              <a:t>V</a:t>
            </a:r>
            <a:r>
              <a:rPr lang="el-GR" sz="2000">
                <a:solidFill>
                  <a:srgbClr val="242021"/>
                </a:solidFill>
                <a:latin typeface="Trebuchet MS" panose="020B0603020202020204" pitchFamily="34" charset="0"/>
              </a:rPr>
              <a:t> είναι δυνατός μόνο στην περίπτωση της μη αντιστρεπτής μεταβολής.</a:t>
            </a:r>
            <a:r>
              <a:rPr lang="el-GR" sz="2000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7" name="Οβάλ 6"/>
          <p:cNvSpPr/>
          <p:nvPr/>
        </p:nvSpPr>
        <p:spPr>
          <a:xfrm>
            <a:off x="1112520" y="1508760"/>
            <a:ext cx="384048" cy="356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5672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756408" y="1808099"/>
            <a:ext cx="6679184" cy="10082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altLang="el-GR" sz="36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Ασκήσεις από το βιβλίο</a:t>
            </a:r>
          </a:p>
          <a:p>
            <a:pPr>
              <a:defRPr/>
            </a:pPr>
            <a:r>
              <a:rPr lang="el-GR" altLang="el-GR" sz="2000" b="1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(από σελ. 136)</a:t>
            </a:r>
          </a:p>
        </p:txBody>
      </p:sp>
    </p:spTree>
    <p:extLst>
      <p:ext uri="{BB962C8B-B14F-4D97-AF65-F5344CB8AC3E}">
        <p14:creationId xmlns:p14="http://schemas.microsoft.com/office/powerpoint/2010/main" val="3642468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243584" y="559784"/>
            <a:ext cx="9098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>
                <a:latin typeface="Trebuchet MS" panose="020B0603020202020204" pitchFamily="34" charset="0"/>
              </a:rPr>
              <a:t>40.  </a:t>
            </a:r>
            <a:r>
              <a:rPr lang="el-GR" sz="2000">
                <a:latin typeface="Trebuchet MS" panose="020B0603020202020204" pitchFamily="34" charset="0"/>
              </a:rPr>
              <a:t>Αέριο με όγκο 0,004</a:t>
            </a:r>
            <a:r>
              <a:rPr lang="en-US" sz="2000">
                <a:latin typeface="Trebuchet MS" panose="020B0603020202020204" pitchFamily="34" charset="0"/>
              </a:rPr>
              <a:t> </a:t>
            </a:r>
            <a:r>
              <a:rPr lang="el-GR" sz="2000">
                <a:latin typeface="Trebuchet MS" panose="020B0603020202020204" pitchFamily="34" charset="0"/>
              </a:rPr>
              <a:t>m</a:t>
            </a:r>
            <a:r>
              <a:rPr lang="el-GR" sz="2000" baseline="30000">
                <a:latin typeface="Trebuchet MS" panose="020B0603020202020204" pitchFamily="34" charset="0"/>
              </a:rPr>
              <a:t>3</a:t>
            </a:r>
            <a:r>
              <a:rPr lang="el-GR" sz="2000">
                <a:latin typeface="Trebuchet MS" panose="020B0603020202020204" pitchFamily="34" charset="0"/>
              </a:rPr>
              <a:t> θερμαίνεται με σταθερή πίεση p = 1,2 </a:t>
            </a:r>
            <a:r>
              <a:rPr lang="el-GR" sz="2000" err="1">
                <a:latin typeface="Trebuchet MS" panose="020B0603020202020204" pitchFamily="34" charset="0"/>
              </a:rPr>
              <a:t>atm</a:t>
            </a:r>
            <a:r>
              <a:rPr lang="en-US" sz="2000">
                <a:latin typeface="Trebuchet MS" panose="020B0603020202020204" pitchFamily="34" charset="0"/>
              </a:rPr>
              <a:t> </a:t>
            </a:r>
            <a:r>
              <a:rPr lang="el-GR" sz="2000">
                <a:latin typeface="Trebuchet MS" panose="020B0603020202020204" pitchFamily="34" charset="0"/>
              </a:rPr>
              <a:t>μέχρι ο όγκος του να γίνει 0</a:t>
            </a:r>
            <a:r>
              <a:rPr lang="en-US" sz="2000">
                <a:latin typeface="Trebuchet MS" panose="020B0603020202020204" pitchFamily="34" charset="0"/>
              </a:rPr>
              <a:t>,</a:t>
            </a:r>
            <a:r>
              <a:rPr lang="el-GR" sz="2000">
                <a:latin typeface="Trebuchet MS" panose="020B0603020202020204" pitchFamily="34" charset="0"/>
              </a:rPr>
              <a:t>006</a:t>
            </a:r>
            <a:r>
              <a:rPr lang="en-US" sz="2000">
                <a:latin typeface="Trebuchet MS" panose="020B0603020202020204" pitchFamily="34" charset="0"/>
              </a:rPr>
              <a:t> </a:t>
            </a:r>
            <a:r>
              <a:rPr lang="el-GR" sz="2000">
                <a:latin typeface="Trebuchet MS" panose="020B0603020202020204" pitchFamily="34" charset="0"/>
              </a:rPr>
              <a:t>m</a:t>
            </a:r>
            <a:r>
              <a:rPr lang="el-GR" sz="2000" baseline="30000">
                <a:latin typeface="Trebuchet MS" panose="020B0603020202020204" pitchFamily="34" charset="0"/>
              </a:rPr>
              <a:t>3</a:t>
            </a:r>
            <a:r>
              <a:rPr lang="el-GR" sz="2000">
                <a:latin typeface="Trebuchet MS" panose="020B0603020202020204" pitchFamily="34" charset="0"/>
              </a:rPr>
              <a:t>. Υπολογίστε το έργο που παράγει</a:t>
            </a:r>
            <a:r>
              <a:rPr lang="en-US" sz="2000">
                <a:latin typeface="Trebuchet MS" panose="020B0603020202020204" pitchFamily="34" charset="0"/>
              </a:rPr>
              <a:t> </a:t>
            </a:r>
            <a:r>
              <a:rPr lang="el-GR" sz="2000">
                <a:latin typeface="Trebuchet MS" panose="020B0603020202020204" pitchFamily="34" charset="0"/>
              </a:rPr>
              <a:t>το αέριο. Δίνεται </a:t>
            </a:r>
            <a:r>
              <a:rPr lang="en-US" sz="2000">
                <a:latin typeface="Trebuchet MS" panose="020B0603020202020204" pitchFamily="34" charset="0"/>
              </a:rPr>
              <a:t>1</a:t>
            </a:r>
            <a:r>
              <a:rPr lang="el-GR" sz="2000">
                <a:latin typeface="Trebuchet MS" panose="020B0603020202020204" pitchFamily="34" charset="0"/>
              </a:rPr>
              <a:t> atm = </a:t>
            </a:r>
            <a:r>
              <a:rPr lang="en-US" sz="2000">
                <a:latin typeface="Trebuchet MS" panose="020B0603020202020204" pitchFamily="34" charset="0"/>
              </a:rPr>
              <a:t>1,</a:t>
            </a:r>
            <a:r>
              <a:rPr lang="el-GR" sz="2000">
                <a:latin typeface="Trebuchet MS" panose="020B0603020202020204" pitchFamily="34" charset="0"/>
              </a:rPr>
              <a:t>013 × 1</a:t>
            </a:r>
            <a:r>
              <a:rPr lang="en-US" sz="2000">
                <a:latin typeface="Trebuchet MS" panose="020B0603020202020204" pitchFamily="34" charset="0"/>
              </a:rPr>
              <a:t>0</a:t>
            </a:r>
            <a:r>
              <a:rPr lang="el-GR" sz="2000" baseline="30000">
                <a:latin typeface="Trebuchet MS" panose="020B0603020202020204" pitchFamily="34" charset="0"/>
              </a:rPr>
              <a:t>5</a:t>
            </a:r>
            <a:r>
              <a:rPr lang="en-US" sz="2000" baseline="30000">
                <a:latin typeface="Trebuchet MS" panose="020B0603020202020204" pitchFamily="34" charset="0"/>
              </a:rPr>
              <a:t> </a:t>
            </a:r>
            <a:r>
              <a:rPr lang="el-GR" sz="2000">
                <a:latin typeface="Trebuchet MS" panose="020B0603020202020204" pitchFamily="34" charset="0"/>
              </a:rPr>
              <a:t>N</a:t>
            </a:r>
            <a:r>
              <a:rPr lang="en-US" sz="2000">
                <a:latin typeface="Trebuchet MS" panose="020B0603020202020204" pitchFamily="34" charset="0"/>
              </a:rPr>
              <a:t>/</a:t>
            </a:r>
            <a:r>
              <a:rPr lang="el-GR" sz="2000">
                <a:latin typeface="Trebuchet MS" panose="020B0603020202020204" pitchFamily="34" charset="0"/>
              </a:rPr>
              <a:t>m</a:t>
            </a:r>
            <a:r>
              <a:rPr lang="el-GR" sz="2000" baseline="30000">
                <a:latin typeface="Trebuchet MS" panose="020B0603020202020204" pitchFamily="34" charset="0"/>
              </a:rPr>
              <a:t>2</a:t>
            </a:r>
            <a:r>
              <a:rPr lang="en-US" sz="2000">
                <a:latin typeface="Trebuchet MS" panose="020B0603020202020204" pitchFamily="34" charset="0"/>
              </a:rPr>
              <a:t>.</a:t>
            </a:r>
            <a:endParaRPr lang="el-GR" sz="200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527048"/>
            <a:ext cx="121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243,1 J</a:t>
            </a:r>
            <a:endParaRPr lang="el-GR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243584" y="2690336"/>
            <a:ext cx="9098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>
                <a:latin typeface="Trebuchet MS" panose="020B0603020202020204" pitchFamily="34" charset="0"/>
              </a:rPr>
              <a:t>41.  </a:t>
            </a:r>
            <a:r>
              <a:rPr lang="el-GR" sz="2000">
                <a:latin typeface="Trebuchet MS" panose="020B0603020202020204" pitchFamily="34" charset="0"/>
              </a:rPr>
              <a:t>Δύο </a:t>
            </a:r>
            <a:r>
              <a:rPr lang="el-GR" sz="2000" err="1">
                <a:latin typeface="Trebuchet MS" panose="020B0603020202020204" pitchFamily="34" charset="0"/>
              </a:rPr>
              <a:t>mol αερίου θερμαίνονται από τους 27 °C στους 127 °C. Η </a:t>
            </a:r>
            <a:r>
              <a:rPr lang="el-GR" sz="2000">
                <a:latin typeface="Trebuchet MS" panose="020B0603020202020204" pitchFamily="34" charset="0"/>
              </a:rPr>
              <a:t>θέρμανση του αερίου γίνεται με σταθερή πίεση. Υπολογίστε το έργο που</a:t>
            </a:r>
            <a:r>
              <a:rPr lang="en-US" sz="2000">
                <a:latin typeface="Trebuchet MS" panose="020B0603020202020204" pitchFamily="34" charset="0"/>
              </a:rPr>
              <a:t> </a:t>
            </a:r>
            <a:r>
              <a:rPr lang="el-GR" sz="2000">
                <a:latin typeface="Trebuchet MS" panose="020B0603020202020204" pitchFamily="34" charset="0"/>
              </a:rPr>
              <a:t>παράγει το αέριο. Δίνεται R = 8,314 J/(mol</a:t>
            </a:r>
            <a:r>
              <a:rPr lang="en-US" sz="2000">
                <a:latin typeface="Trebuchet MS" panose="020B0603020202020204" pitchFamily="34" charset="0"/>
              </a:rPr>
              <a:t>.</a:t>
            </a:r>
            <a:r>
              <a:rPr lang="el-GR" sz="2000">
                <a:latin typeface="Trebuchet MS" panose="020B0603020202020204" pitchFamily="34" charset="0"/>
              </a:rPr>
              <a:t>Κ).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3715735"/>
            <a:ext cx="121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1663 J</a:t>
            </a:r>
            <a:endParaRPr lang="el-GR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64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0917" y="4066126"/>
            <a:ext cx="1210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4600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J</a:t>
            </a:r>
            <a:endParaRPr lang="el-GR" sz="2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pSp>
        <p:nvGrpSpPr>
          <p:cNvPr id="21" name="Ομάδα 20"/>
          <p:cNvGrpSpPr/>
          <p:nvPr/>
        </p:nvGrpSpPr>
        <p:grpSpPr>
          <a:xfrm>
            <a:off x="5556738" y="1712660"/>
            <a:ext cx="693726" cy="882776"/>
            <a:chOff x="5556738" y="1712660"/>
            <a:chExt cx="693726" cy="882776"/>
          </a:xfrm>
        </p:grpSpPr>
        <p:cxnSp>
          <p:nvCxnSpPr>
            <p:cNvPr id="11" name="Ευθεία γραμμή σύνδεσης 10"/>
            <p:cNvCxnSpPr/>
            <p:nvPr/>
          </p:nvCxnSpPr>
          <p:spPr>
            <a:xfrm>
              <a:off x="5556738" y="2215662"/>
              <a:ext cx="486196" cy="37977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εία γραμμή σύνδεσης 11"/>
            <p:cNvCxnSpPr/>
            <p:nvPr/>
          </p:nvCxnSpPr>
          <p:spPr>
            <a:xfrm>
              <a:off x="5660577" y="2094623"/>
              <a:ext cx="516813" cy="39322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εία γραμμή σύνδεσης 13"/>
            <p:cNvCxnSpPr/>
            <p:nvPr/>
          </p:nvCxnSpPr>
          <p:spPr>
            <a:xfrm>
              <a:off x="5795862" y="1942225"/>
              <a:ext cx="445164" cy="3689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>
            <a:xfrm>
              <a:off x="5941535" y="1818280"/>
              <a:ext cx="308929" cy="24789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>
              <a:off x="6038071" y="1712660"/>
              <a:ext cx="212393" cy="15825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Ομάδα 35"/>
          <p:cNvGrpSpPr/>
          <p:nvPr/>
        </p:nvGrpSpPr>
        <p:grpSpPr>
          <a:xfrm>
            <a:off x="5586955" y="1636477"/>
            <a:ext cx="663509" cy="916292"/>
            <a:chOff x="5556738" y="1633530"/>
            <a:chExt cx="663509" cy="916292"/>
          </a:xfrm>
        </p:grpSpPr>
        <p:cxnSp>
          <p:nvCxnSpPr>
            <p:cNvPr id="23" name="Ευθεία γραμμή σύνδεσης 22"/>
            <p:cNvCxnSpPr/>
            <p:nvPr/>
          </p:nvCxnSpPr>
          <p:spPr>
            <a:xfrm flipH="1">
              <a:off x="5556738" y="1942225"/>
              <a:ext cx="175847" cy="52132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εία γραμμή σύνδεσης 29"/>
            <p:cNvCxnSpPr/>
            <p:nvPr/>
          </p:nvCxnSpPr>
          <p:spPr>
            <a:xfrm flipH="1">
              <a:off x="5710146" y="1810341"/>
              <a:ext cx="276268" cy="73948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εία γραμμή σύνδεσης 31"/>
            <p:cNvCxnSpPr/>
            <p:nvPr/>
          </p:nvCxnSpPr>
          <p:spPr>
            <a:xfrm flipH="1">
              <a:off x="5872155" y="1633530"/>
              <a:ext cx="348092" cy="91629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εία γραμμή σύνδεσης 33"/>
            <p:cNvCxnSpPr/>
            <p:nvPr/>
          </p:nvCxnSpPr>
          <p:spPr>
            <a:xfrm flipH="1">
              <a:off x="6120870" y="2208576"/>
              <a:ext cx="89324" cy="34124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Ομάδα 14"/>
          <p:cNvGrpSpPr/>
          <p:nvPr/>
        </p:nvGrpSpPr>
        <p:grpSpPr>
          <a:xfrm>
            <a:off x="1571898" y="286391"/>
            <a:ext cx="8694169" cy="4270278"/>
            <a:chOff x="1517161" y="301942"/>
            <a:chExt cx="8694169" cy="4270278"/>
          </a:xfrm>
        </p:grpSpPr>
        <p:grpSp>
          <p:nvGrpSpPr>
            <p:cNvPr id="7" name="Ομάδα 6"/>
            <p:cNvGrpSpPr/>
            <p:nvPr/>
          </p:nvGrpSpPr>
          <p:grpSpPr>
            <a:xfrm>
              <a:off x="1517161" y="301942"/>
              <a:ext cx="8694169" cy="4270278"/>
              <a:chOff x="1517161" y="301942"/>
              <a:chExt cx="8694169" cy="4270278"/>
            </a:xfrm>
          </p:grpSpPr>
          <p:pic>
            <p:nvPicPr>
              <p:cNvPr id="4" name="Εικόνα 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986784" y="301942"/>
                <a:ext cx="3347586" cy="2713820"/>
              </a:xfrm>
              <a:prstGeom prst="rect">
                <a:avLst/>
              </a:prstGeom>
            </p:spPr>
          </p:pic>
          <p:sp>
            <p:nvSpPr>
              <p:cNvPr id="5" name="Ορθογώνιο 4"/>
              <p:cNvSpPr/>
              <p:nvPr/>
            </p:nvSpPr>
            <p:spPr>
              <a:xfrm>
                <a:off x="1845937" y="3094892"/>
                <a:ext cx="8365393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>
                    <a:latin typeface="Trebuchet MS" panose="020B0603020202020204" pitchFamily="34" charset="0"/>
                  </a:rPr>
                  <a:t>Το παραπάνω διάγραμμα παριστάνει τη μεταβολή ενός αερίου από την κατάσταση Α στην κατάσταση Β. Υπολογίστε το έργο του αερίου κατά τη μεταβολή αυτή.</a:t>
                </a:r>
              </a:p>
            </p:txBody>
          </p:sp>
          <p:sp>
            <p:nvSpPr>
              <p:cNvPr id="6" name="Ορθογώνιο 5"/>
              <p:cNvSpPr/>
              <p:nvPr/>
            </p:nvSpPr>
            <p:spPr>
              <a:xfrm>
                <a:off x="1517161" y="457172"/>
                <a:ext cx="6575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000" b="1">
                    <a:latin typeface="Trebuchet MS" panose="020B0603020202020204" pitchFamily="34" charset="0"/>
                  </a:rPr>
                  <a:t>43. </a:t>
                </a:r>
                <a:endParaRPr lang="el-GR" sz="2000"/>
              </a:p>
            </p:txBody>
          </p:sp>
        </p:grpSp>
        <p:cxnSp>
          <p:nvCxnSpPr>
            <p:cNvPr id="10" name="Ευθεία γραμμή σύνδεσης 9"/>
            <p:cNvCxnSpPr/>
            <p:nvPr/>
          </p:nvCxnSpPr>
          <p:spPr>
            <a:xfrm flipH="1">
              <a:off x="5477499" y="1479232"/>
              <a:ext cx="812128" cy="653985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3084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Θέση υποσέλιδου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5123" name="Θέση αριθμού διαφάνειας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65708DB6-86CC-4A61-A7F0-3C205605A43F}" type="slidenum">
              <a:rPr lang="el-GR" altLang="el-GR" sz="1400"/>
              <a:t>25</a:t>
            </a:fld>
            <a:endParaRPr lang="el-GR" altLang="el-GR" sz="140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773238"/>
            <a:ext cx="77724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 pitchFamily="18" charset="0"/>
                <a:cs typeface="+mj-cs"/>
              </a:rPr>
              <a:t>Αντιστρεπτές μεταβολές και </a:t>
            </a:r>
            <a:br>
              <a:rPr kumimoji="0" lang="el-GR" altLang="el-GR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 pitchFamily="18" charset="0"/>
                <a:cs typeface="+mj-cs"/>
              </a:rPr>
            </a:br>
            <a:r>
              <a:rPr kumimoji="0" lang="el-GR" altLang="el-GR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 pitchFamily="18" charset="0"/>
                <a:cs typeface="+mj-cs"/>
              </a:rPr>
              <a:t>1ος Θερμοδυναμικός νόμος.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7171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6F7D28C7-0C47-416A-B165-897AE6C0CE7D}" type="slidenum">
              <a:rPr lang="el-GR" altLang="el-GR" sz="1400"/>
              <a:t>26</a:t>
            </a:fld>
            <a:endParaRPr lang="el-GR" altLang="el-GR" sz="140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979613" y="404813"/>
            <a:ext cx="4608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Ισόθερμη μεταβολή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71775" y="1125538"/>
            <a:ext cx="2952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= </a:t>
            </a: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Δ</a:t>
            </a:r>
            <a:r>
              <a:rPr kumimoji="0" lang="en-US" altLang="el-GR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U</a:t>
            </a:r>
            <a:r>
              <a:rPr kumimoji="0" lang="en-US" altLang="el-G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+ </a:t>
            </a:r>
            <a:r>
              <a:rPr kumimoji="0" lang="en-US" altLang="el-GR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W</a:t>
            </a:r>
            <a:endParaRPr kumimoji="0" lang="el-GR" altLang="el-GR" sz="32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4427538" y="2924175"/>
            <a:ext cx="3095625" cy="6413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rgbClr val="CCFFFF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Άρα   </a:t>
            </a:r>
            <a:r>
              <a:rPr kumimoji="0" lang="en-US" altLang="el-GR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= </a:t>
            </a:r>
            <a:r>
              <a:rPr kumimoji="0" lang="en-US" altLang="el-GR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W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 </a:t>
            </a:r>
          </a:p>
        </p:txBody>
      </p:sp>
      <p:sp>
        <p:nvSpPr>
          <p:cNvPr id="7175" name="Text Box 8"/>
          <p:cNvSpPr/>
          <p:nvPr/>
        </p:nvSpPr>
        <p:spPr>
          <a:xfrm>
            <a:off x="1476375" y="4149725"/>
            <a:ext cx="1079500" cy="457200"/>
          </a:xfrm>
          <a:prstGeom prst="rect">
            <a:avLst/>
          </a:prstGeom>
          <a:solidFill>
            <a:srgbClr val="FFCC00"/>
          </a:solidFill>
          <a:ln>
            <a:noFill/>
            <a:miter lim="800000"/>
          </a:ln>
          <a:effectLst>
            <a:outerShdw dist="107763" dir="18900000" algn="ctr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l-GR" altLang="el-GR" b="1">
                <a:latin typeface="Comic Sans MS" panose="030F0702030302020204" pitchFamily="66" charset="0"/>
              </a:rPr>
              <a:t>Έργο</a:t>
            </a:r>
          </a:p>
        </p:txBody>
      </p:sp>
      <p:graphicFrame>
        <p:nvGraphicFramePr>
          <p:cNvPr id="7176" name="Object 9"/>
          <p:cNvGraphicFramePr>
            <a:graphicFrameLocks noChangeAspect="1"/>
          </p:cNvGraphicFramePr>
          <p:nvPr/>
        </p:nvGraphicFramePr>
        <p:xfrm>
          <a:off x="2916238" y="3789363"/>
          <a:ext cx="3529012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Εξίσωση" r:id="rId4" imgW="3529012" imgH="1322387" progId="Equation.3">
                  <p:embed/>
                </p:oleObj>
              </mc:Choice>
              <mc:Fallback>
                <p:oleObj name="Εξίσωση" r:id="rId4" imgW="3529012" imgH="1322387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clrChange useA="0">
                          <a:clrFrom>
                            <a:srgbClr val="000000"/>
                          </a:clrFrom>
                          <a:clrTo>
                            <a:srgbClr val="0066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916238" y="3789363"/>
                        <a:ext cx="3529012" cy="1322387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>
                        <a:outerShdw dist="35921" dir="2700000" algn="ctr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10"/>
          <p:cNvSpPr/>
          <p:nvPr/>
        </p:nvSpPr>
        <p:spPr>
          <a:xfrm>
            <a:off x="900113" y="5300663"/>
            <a:ext cx="1800225" cy="457200"/>
          </a:xfrm>
          <a:prstGeom prst="rect">
            <a:avLst/>
          </a:prstGeom>
          <a:solidFill>
            <a:srgbClr val="FFCC00"/>
          </a:solidFill>
          <a:ln>
            <a:noFill/>
            <a:miter lim="800000"/>
          </a:ln>
          <a:effectLst>
            <a:outerShdw dist="107763" dir="18900000" algn="ctr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l-GR" altLang="el-GR" b="1">
                <a:latin typeface="Comic Sans MS" panose="030F0702030302020204" pitchFamily="66" charset="0"/>
              </a:rPr>
              <a:t>Θερμότητα</a:t>
            </a:r>
          </a:p>
        </p:txBody>
      </p:sp>
      <p:graphicFrame>
        <p:nvGraphicFramePr>
          <p:cNvPr id="7178" name="Object 11"/>
          <p:cNvGraphicFramePr>
            <a:graphicFrameLocks noChangeAspect="1"/>
          </p:cNvGraphicFramePr>
          <p:nvPr/>
        </p:nvGraphicFramePr>
        <p:xfrm>
          <a:off x="3132138" y="5013325"/>
          <a:ext cx="3455987" cy="132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Εξίσωση" r:id="rId6" imgW="3455987" imgH="1322388" progId="Equation.3">
                  <p:embed/>
                </p:oleObj>
              </mc:Choice>
              <mc:Fallback>
                <p:oleObj name="Εξίσωση" r:id="rId6" imgW="3455987" imgH="1322388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clrChange useA="0"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132138" y="5013325"/>
                        <a:ext cx="3455987" cy="132238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>
                        <a:outerShdw dist="35921" dir="2700000" algn="ctr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Text Box 12"/>
          <p:cNvSpPr/>
          <p:nvPr/>
        </p:nvSpPr>
        <p:spPr>
          <a:xfrm>
            <a:off x="250825" y="1916113"/>
            <a:ext cx="3313113" cy="1004887"/>
          </a:xfrm>
          <a:prstGeom prst="rect">
            <a:avLst/>
          </a:prstGeom>
          <a:solidFill>
            <a:srgbClr val="FFCC00"/>
          </a:solidFill>
          <a:ln>
            <a:noFill/>
            <a:miter lim="800000"/>
          </a:ln>
          <a:effectLst>
            <a:outerShdw dist="107763" dir="18900000" algn="ctr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el-GR" altLang="el-GR" b="1">
                <a:latin typeface="Comic Sans MS" panose="030F0702030302020204" pitchFamily="66" charset="0"/>
              </a:rPr>
              <a:t>Μεταβολή </a:t>
            </a:r>
          </a:p>
          <a:p>
            <a:pPr marL="0" lvl="0" indent="0" algn="ctr" eaLnBrk="1" hangingPunct="1">
              <a:spcBef>
                <a:spcPct val="50000"/>
              </a:spcBef>
            </a:pPr>
            <a:r>
              <a:rPr lang="el-GR" altLang="el-GR" b="1">
                <a:latin typeface="Comic Sans MS" panose="030F0702030302020204" pitchFamily="66" charset="0"/>
              </a:rPr>
              <a:t>εσωτερικής ενέργειας</a:t>
            </a:r>
          </a:p>
        </p:txBody>
      </p:sp>
      <p:grpSp>
        <p:nvGrpSpPr>
          <p:cNvPr id="7180" name="Group 14"/>
          <p:cNvGrpSpPr/>
          <p:nvPr/>
        </p:nvGrpSpPr>
        <p:grpSpPr>
          <a:xfrm>
            <a:off x="4032250" y="2060575"/>
            <a:ext cx="4175125" cy="544513"/>
            <a:chOff x="2540" y="1298"/>
            <a:chExt cx="2630" cy="343"/>
          </a:xfrm>
        </p:grpSpPr>
        <p:graphicFrame>
          <p:nvGraphicFramePr>
            <p:cNvPr id="7181" name="Object 6"/>
            <p:cNvGraphicFramePr>
              <a:graphicFrameLocks noChangeAspect="1"/>
            </p:cNvGraphicFramePr>
            <p:nvPr/>
          </p:nvGraphicFramePr>
          <p:xfrm>
            <a:off x="2540" y="1298"/>
            <a:ext cx="2630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Εξίσωση" r:id="rId8" imgW="4175125" imgH="544513" progId="Equation.3">
                    <p:embed/>
                  </p:oleObj>
                </mc:Choice>
                <mc:Fallback>
                  <p:oleObj name="Εξίσωση" r:id="rId8" imgW="4175125" imgH="544513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>
                          <a:clrChange useA="0">
                            <a:clrFrom>
                              <a:srgbClr val="000000"/>
                            </a:clrFrom>
                            <a:clrTo>
                              <a:schemeClr val="hlink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540" y="1298"/>
                          <a:ext cx="2630" cy="3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>
                          <a:outerShdw dist="35921" dir="2700000" algn="ctr">
                            <a:srgbClr val="80808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2" name="AutoShape 13"/>
            <p:cNvSpPr/>
            <p:nvPr/>
          </p:nvSpPr>
          <p:spPr>
            <a:xfrm>
              <a:off x="3696" y="1434"/>
              <a:ext cx="318" cy="46"/>
            </a:xfrm>
            <a:prstGeom prst="rightArrow">
              <a:avLst>
                <a:gd name="adj1" fmla="val 50000"/>
                <a:gd name="adj2" fmla="val 172826"/>
              </a:avLst>
            </a:prstGeom>
            <a:solidFill>
              <a:schemeClr val="hlink"/>
            </a:solidFill>
            <a:ln>
              <a:solidFill>
                <a:schemeClr val="hlink"/>
              </a:solidFill>
              <a:miter lim="800000"/>
            </a:ln>
            <a:effectLst>
              <a:outerShdw dist="35921" dir="2700000" algn="ctr">
                <a:schemeClr val="bg2"/>
              </a:outerShdw>
            </a:effectLst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/>
              <a:endParaRPr lang="el-GR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 animBg="1"/>
      <p:bldP spid="7175" grpId="0" animBg="1"/>
      <p:bldP spid="7177" grpId="0" animBg="1"/>
      <p:bldP spid="717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9219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D0ECB7C7-62D5-443F-85D5-A149968037D0}" type="slidenum">
              <a:rPr lang="el-GR" altLang="el-GR" sz="1400"/>
              <a:t>27</a:t>
            </a:fld>
            <a:endParaRPr lang="el-GR" altLang="el-GR" sz="14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051050" y="476250"/>
            <a:ext cx="4895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Ισόθερμη εκτόνωση</a:t>
            </a:r>
          </a:p>
        </p:txBody>
      </p:sp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250825" y="1412875"/>
          <a:ext cx="41052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Εξίσωση" r:id="rId4" imgW="4105275" imgH="1085850" progId="Equation.3">
                  <p:embed/>
                </p:oleObj>
              </mc:Choice>
              <mc:Fallback>
                <p:oleObj name="Εξίσωση" r:id="rId4" imgW="4105275" imgH="108585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825" y="1412875"/>
                        <a:ext cx="4105275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>
                        <a:outerShdw dist="35921" dir="2700000" algn="ctr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22" name="Line 17"/>
          <p:cNvCxnSpPr/>
          <p:nvPr/>
        </p:nvCxnSpPr>
        <p:spPr>
          <a:xfrm flipH="1" flipV="1">
            <a:off x="4356100" y="1484313"/>
            <a:ext cx="0" cy="86518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  <a:effectLst/>
        </p:spPr>
      </p:cxnSp>
      <p:cxnSp>
        <p:nvCxnSpPr>
          <p:cNvPr id="9223" name="Line 18"/>
          <p:cNvCxnSpPr/>
          <p:nvPr/>
        </p:nvCxnSpPr>
        <p:spPr>
          <a:xfrm>
            <a:off x="4356100" y="1484313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tailEnd type="triangle"/>
          </a:ln>
          <a:effectLst/>
        </p:spPr>
      </p:cxnSp>
      <p:cxnSp>
        <p:nvCxnSpPr>
          <p:cNvPr id="9224" name="Line 19"/>
          <p:cNvCxnSpPr/>
          <p:nvPr/>
        </p:nvCxnSpPr>
        <p:spPr>
          <a:xfrm>
            <a:off x="4356100" y="234950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tailEnd type="triangle"/>
          </a:ln>
          <a:effectLst/>
        </p:spPr>
      </p:cxn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4859338" y="1268413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Q&gt;0</a:t>
            </a: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,</a:t>
            </a: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0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απορρόφηση θερμότητας</a:t>
            </a:r>
          </a:p>
        </p:txBody>
      </p:sp>
      <p:sp>
        <p:nvSpPr>
          <p:cNvPr id="9226" name="Text Box 21"/>
          <p:cNvSpPr txBox="1">
            <a:spLocks noChangeArrowheads="1"/>
          </p:cNvSpPr>
          <p:nvPr/>
        </p:nvSpPr>
        <p:spPr bwMode="auto">
          <a:xfrm>
            <a:off x="4859338" y="2060575"/>
            <a:ext cx="3384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W&gt;0</a:t>
            </a: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, </a:t>
            </a:r>
            <a:r>
              <a:rPr kumimoji="0" lang="el-GR" altLang="el-GR" sz="20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παραγωγή έργου</a:t>
            </a:r>
            <a:r>
              <a:rPr kumimoji="0" lang="el-GR" altLang="el-GR" sz="24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4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         </a:t>
            </a:r>
            <a:r>
              <a:rPr kumimoji="0" lang="el-GR" altLang="el-GR" sz="20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στο περιβάλλον</a:t>
            </a:r>
          </a:p>
        </p:txBody>
      </p:sp>
      <p:sp>
        <p:nvSpPr>
          <p:cNvPr id="9227" name="Text Box 22"/>
          <p:cNvSpPr txBox="1">
            <a:spLocks noChangeArrowheads="1"/>
          </p:cNvSpPr>
          <p:nvPr/>
        </p:nvSpPr>
        <p:spPr bwMode="auto">
          <a:xfrm>
            <a:off x="2124075" y="3141663"/>
            <a:ext cx="48958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Ισόθερμη συμπίεση</a:t>
            </a:r>
          </a:p>
        </p:txBody>
      </p:sp>
      <p:graphicFrame>
        <p:nvGraphicFramePr>
          <p:cNvPr id="9228" name="Object 23"/>
          <p:cNvGraphicFramePr>
            <a:graphicFrameLocks noChangeAspect="1"/>
          </p:cNvGraphicFramePr>
          <p:nvPr/>
        </p:nvGraphicFramePr>
        <p:xfrm>
          <a:off x="250825" y="4005263"/>
          <a:ext cx="41052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Εξίσωση" r:id="rId6" imgW="4105275" imgH="1085850" progId="Equation.3">
                  <p:embed/>
                </p:oleObj>
              </mc:Choice>
              <mc:Fallback>
                <p:oleObj name="Εξίσωση" r:id="rId6" imgW="4105275" imgH="108585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0825" y="4005263"/>
                        <a:ext cx="4105275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>
                        <a:outerShdw dist="35921" dir="2700000" algn="ctr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229" name="Line 24"/>
          <p:cNvCxnSpPr/>
          <p:nvPr/>
        </p:nvCxnSpPr>
        <p:spPr>
          <a:xfrm flipH="1" flipV="1">
            <a:off x="4356100" y="4076700"/>
            <a:ext cx="0" cy="8651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</a:ln>
          <a:effectLst/>
        </p:spPr>
      </p:cxnSp>
      <p:cxnSp>
        <p:nvCxnSpPr>
          <p:cNvPr id="9230" name="Line 25"/>
          <p:cNvCxnSpPr/>
          <p:nvPr/>
        </p:nvCxnSpPr>
        <p:spPr>
          <a:xfrm>
            <a:off x="4356100" y="4076700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tailEnd type="triangle"/>
          </a:ln>
          <a:effectLst/>
        </p:spPr>
      </p:cxnSp>
      <p:cxnSp>
        <p:nvCxnSpPr>
          <p:cNvPr id="9231" name="Line 26"/>
          <p:cNvCxnSpPr/>
          <p:nvPr/>
        </p:nvCxnSpPr>
        <p:spPr>
          <a:xfrm>
            <a:off x="4356100" y="4941888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tailEnd type="triangle"/>
          </a:ln>
          <a:effectLst/>
        </p:spPr>
      </p:cxnSp>
      <p:sp>
        <p:nvSpPr>
          <p:cNvPr id="9232" name="Text Box 27"/>
          <p:cNvSpPr txBox="1">
            <a:spLocks noChangeArrowheads="1"/>
          </p:cNvSpPr>
          <p:nvPr/>
        </p:nvSpPr>
        <p:spPr bwMode="auto">
          <a:xfrm>
            <a:off x="4859338" y="386080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&lt;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0</a:t>
            </a: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, </a:t>
            </a:r>
            <a:r>
              <a:rPr kumimoji="0" lang="el-GR" altLang="el-GR" sz="20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έκλυση</a:t>
            </a:r>
            <a:r>
              <a:rPr kumimoji="0" lang="el-GR" altLang="el-GR" sz="24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0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θερμότητας</a:t>
            </a:r>
          </a:p>
        </p:txBody>
      </p:sp>
      <p:sp>
        <p:nvSpPr>
          <p:cNvPr id="9233" name="Text Box 28"/>
          <p:cNvSpPr txBox="1">
            <a:spLocks noChangeArrowheads="1"/>
          </p:cNvSpPr>
          <p:nvPr/>
        </p:nvSpPr>
        <p:spPr bwMode="auto">
          <a:xfrm>
            <a:off x="4859338" y="4652963"/>
            <a:ext cx="3600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W&lt;0</a:t>
            </a: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, </a:t>
            </a:r>
            <a:r>
              <a:rPr kumimoji="0" lang="el-GR" altLang="el-GR" sz="20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παραγωγή έργου</a:t>
            </a:r>
            <a:r>
              <a:rPr kumimoji="0" lang="el-GR" altLang="el-GR" sz="24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0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στο </a:t>
            </a:r>
            <a:r>
              <a:rPr kumimoji="0" lang="en-US" altLang="el-GR" sz="20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0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       </a:t>
            </a:r>
            <a:r>
              <a:rPr kumimoji="0" lang="el-GR" altLang="el-GR" sz="20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αέριο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  <p:cond evt="onBegin" delay="0">
                          <p:tn val="45"/>
                        </p:cond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5" grpId="0"/>
      <p:bldP spid="9226" grpId="0"/>
      <p:bldP spid="9227" grpId="0"/>
      <p:bldP spid="9232" grpId="0"/>
      <p:bldP spid="92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11267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18F03F8C-42E4-4B5B-9801-97DD79875738}" type="slidenum">
              <a:rPr lang="el-GR" altLang="el-GR" sz="1400"/>
              <a:t>28</a:t>
            </a:fld>
            <a:endParaRPr lang="el-GR" altLang="el-GR" sz="14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79613" y="404813"/>
            <a:ext cx="4608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Ισόχωρη μεταβολή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771775" y="1125538"/>
            <a:ext cx="2952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= </a:t>
            </a: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Δ</a:t>
            </a:r>
            <a:r>
              <a:rPr kumimoji="0" lang="en-US" altLang="el-GR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U</a:t>
            </a:r>
            <a:r>
              <a:rPr kumimoji="0" lang="en-US" altLang="el-G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+ </a:t>
            </a:r>
            <a:r>
              <a:rPr kumimoji="0" lang="en-US" altLang="el-GR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W</a:t>
            </a:r>
            <a:endParaRPr kumimoji="0" lang="el-GR" altLang="el-GR" sz="32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270" name="Text Box 6"/>
          <p:cNvSpPr/>
          <p:nvPr/>
        </p:nvSpPr>
        <p:spPr>
          <a:xfrm>
            <a:off x="468313" y="2060575"/>
            <a:ext cx="3313112" cy="1004888"/>
          </a:xfrm>
          <a:prstGeom prst="rect">
            <a:avLst/>
          </a:prstGeom>
          <a:solidFill>
            <a:srgbClr val="FFCC00"/>
          </a:solidFill>
          <a:ln>
            <a:noFill/>
            <a:miter lim="800000"/>
          </a:ln>
          <a:effectLst>
            <a:outerShdw dist="107763" dir="18900000" algn="ctr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el-GR" altLang="el-GR" b="1">
                <a:latin typeface="Comic Sans MS" panose="030F0702030302020204" pitchFamily="66" charset="0"/>
              </a:rPr>
              <a:t>Μεταβολή </a:t>
            </a:r>
          </a:p>
          <a:p>
            <a:pPr marL="0" lvl="0" indent="0" algn="ctr" eaLnBrk="1" hangingPunct="1">
              <a:spcBef>
                <a:spcPct val="50000"/>
              </a:spcBef>
            </a:pPr>
            <a:r>
              <a:rPr lang="el-GR" altLang="el-GR" b="1">
                <a:latin typeface="Comic Sans MS" panose="030F0702030302020204" pitchFamily="66" charset="0"/>
              </a:rPr>
              <a:t>εσωτερικής ενέργειας</a:t>
            </a:r>
          </a:p>
        </p:txBody>
      </p:sp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4284663" y="1916113"/>
          <a:ext cx="345122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Εξίσωση" r:id="rId4" imgW="3451225" imgH="1187450" progId="Equation.3">
                  <p:embed/>
                </p:oleObj>
              </mc:Choice>
              <mc:Fallback>
                <p:oleObj name="Εξίσωση" r:id="rId4" imgW="3451225" imgH="118745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clrChange useA="0">
                          <a:clrFrom>
                            <a:srgbClr val="000000"/>
                          </a:clrFrom>
                          <a:clrTo>
                            <a:schemeClr val="hlink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284663" y="1916113"/>
                        <a:ext cx="3451225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>
                        <a:outerShdw dist="35921" dir="2700000" algn="ctr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8"/>
          <p:cNvSpPr/>
          <p:nvPr/>
        </p:nvSpPr>
        <p:spPr>
          <a:xfrm>
            <a:off x="2124075" y="3500438"/>
            <a:ext cx="1079500" cy="457200"/>
          </a:xfrm>
          <a:prstGeom prst="rect">
            <a:avLst/>
          </a:prstGeom>
          <a:solidFill>
            <a:srgbClr val="FFCC00"/>
          </a:solidFill>
          <a:ln>
            <a:noFill/>
            <a:miter lim="800000"/>
          </a:ln>
          <a:effectLst>
            <a:outerShdw dist="107763" dir="18900000" algn="ctr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l-GR" altLang="el-GR" b="1">
                <a:latin typeface="Comic Sans MS" panose="030F0702030302020204" pitchFamily="66" charset="0"/>
              </a:rPr>
              <a:t>Έργο</a:t>
            </a: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4140200" y="4221163"/>
            <a:ext cx="3095625" cy="6413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rgbClr val="CCFFFF"/>
            </a:contour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Άρα   </a:t>
            </a:r>
            <a:r>
              <a:rPr kumimoji="0" lang="en-US" altLang="el-GR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= </a:t>
            </a:r>
            <a:r>
              <a:rPr kumimoji="0" lang="el-GR" altLang="el-GR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Δ</a:t>
            </a:r>
            <a:r>
              <a:rPr kumimoji="0" lang="en-US" altLang="el-GR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U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 </a:t>
            </a:r>
          </a:p>
        </p:txBody>
      </p:sp>
      <p:sp>
        <p:nvSpPr>
          <p:cNvPr id="11274" name="Text Box 11"/>
          <p:cNvSpPr/>
          <p:nvPr/>
        </p:nvSpPr>
        <p:spPr>
          <a:xfrm>
            <a:off x="1547813" y="5300663"/>
            <a:ext cx="1800225" cy="457200"/>
          </a:xfrm>
          <a:prstGeom prst="rect">
            <a:avLst/>
          </a:prstGeom>
          <a:solidFill>
            <a:srgbClr val="FFCC00"/>
          </a:solidFill>
          <a:ln>
            <a:noFill/>
            <a:miter lim="800000"/>
          </a:ln>
          <a:effectLst>
            <a:outerShdw dist="107763" dir="18900000" algn="ctr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l-GR" altLang="el-GR" b="1">
                <a:latin typeface="Comic Sans MS" panose="030F0702030302020204" pitchFamily="66" charset="0"/>
              </a:rPr>
              <a:t>Θερμότητα</a:t>
            </a:r>
          </a:p>
        </p:txBody>
      </p:sp>
      <p:graphicFrame>
        <p:nvGraphicFramePr>
          <p:cNvPr id="11275" name="Object 12"/>
          <p:cNvGraphicFramePr>
            <a:graphicFrameLocks noChangeAspect="1"/>
          </p:cNvGraphicFramePr>
          <p:nvPr/>
        </p:nvGraphicFramePr>
        <p:xfrm>
          <a:off x="4211638" y="5013325"/>
          <a:ext cx="2952750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Εξίσωση" r:id="rId6" imgW="2952750" imgH="1128713" progId="Equation.3">
                  <p:embed/>
                </p:oleObj>
              </mc:Choice>
              <mc:Fallback>
                <p:oleObj name="Εξίσωση" r:id="rId6" imgW="2952750" imgH="1128713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clrChange useA="0"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211638" y="5013325"/>
                        <a:ext cx="2952750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>
                        <a:outerShdw dist="35921" dir="2700000" algn="ctr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6" name="Group 14"/>
          <p:cNvGrpSpPr/>
          <p:nvPr/>
        </p:nvGrpSpPr>
        <p:grpSpPr>
          <a:xfrm>
            <a:off x="3995738" y="3357563"/>
            <a:ext cx="3740150" cy="544512"/>
            <a:chOff x="2540" y="2160"/>
            <a:chExt cx="2356" cy="343"/>
          </a:xfrm>
        </p:grpSpPr>
        <p:graphicFrame>
          <p:nvGraphicFramePr>
            <p:cNvPr id="11277" name="Object 9"/>
            <p:cNvGraphicFramePr>
              <a:graphicFrameLocks noChangeAspect="1"/>
            </p:cNvGraphicFramePr>
            <p:nvPr/>
          </p:nvGraphicFramePr>
          <p:xfrm>
            <a:off x="2540" y="2160"/>
            <a:ext cx="2356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6" name="Εξίσωση" r:id="rId8" imgW="3740150" imgH="544512" progId="Equation.3">
                    <p:embed/>
                  </p:oleObj>
                </mc:Choice>
                <mc:Fallback>
                  <p:oleObj name="Εξίσωση" r:id="rId8" imgW="3740150" imgH="544512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>
                          <a:clrChange useA="0">
                            <a:clrFrom>
                              <a:srgbClr val="000000"/>
                            </a:clrFrom>
                            <a:clrTo>
                              <a:srgbClr val="0066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540" y="2160"/>
                          <a:ext cx="2356" cy="3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>
                          <a:outerShdw dist="35921" dir="2700000" algn="ctr">
                            <a:srgbClr val="80808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8" name="AutoShape 13"/>
            <p:cNvSpPr/>
            <p:nvPr/>
          </p:nvSpPr>
          <p:spPr>
            <a:xfrm>
              <a:off x="3651" y="2296"/>
              <a:ext cx="318" cy="45"/>
            </a:xfrm>
            <a:prstGeom prst="rightArrow">
              <a:avLst>
                <a:gd name="adj1" fmla="val 50000"/>
                <a:gd name="adj2" fmla="val 176667"/>
              </a:avLst>
            </a:prstGeom>
            <a:solidFill>
              <a:schemeClr val="accent1"/>
            </a:solidFill>
            <a:ln>
              <a:solidFill>
                <a:srgbClr val="006600"/>
              </a:solidFill>
              <a:miter lim="800000"/>
            </a:ln>
            <a:effectLst>
              <a:outerShdw dist="35921" dir="2700000" algn="ctr">
                <a:schemeClr val="bg2"/>
              </a:outerShdw>
            </a:effectLst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/>
              <a:endParaRPr lang="el-GR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70" grpId="0" animBg="1"/>
      <p:bldP spid="11272" grpId="0" animBg="1"/>
      <p:bldP spid="11273" grpId="0" animBg="1"/>
      <p:bldP spid="1127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13315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C8A118D3-C725-4C8B-8682-28B0650954C9}" type="slidenum">
              <a:rPr lang="el-GR" altLang="el-GR" sz="1400"/>
              <a:t>29</a:t>
            </a:fld>
            <a:endParaRPr lang="el-GR" altLang="el-GR" sz="14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124075" y="1196975"/>
            <a:ext cx="4895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Ισόχωρη θέρμανση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468313" y="2133600"/>
          <a:ext cx="6553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Εξίσωση" r:id="rId4" imgW="6553200" imgH="600075" progId="Equation.3">
                  <p:embed/>
                </p:oleObj>
              </mc:Choice>
              <mc:Fallback>
                <p:oleObj name="Εξίσωση" r:id="rId4" imgW="6553200" imgH="60007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clrChange useA="0">
                          <a:clrFrom>
                            <a:srgbClr val="000000"/>
                          </a:clrFrom>
                          <a:clrTo>
                            <a:schemeClr val="hlink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68313" y="2133600"/>
                        <a:ext cx="65532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>
                        <a:outerShdw dist="35921" dir="2700000" algn="ctr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Text Box 6"/>
          <p:cNvSpPr/>
          <p:nvPr/>
        </p:nvSpPr>
        <p:spPr>
          <a:xfrm>
            <a:off x="7092950" y="2133600"/>
            <a:ext cx="1728788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l-GR" altLang="el-GR" b="1">
                <a:latin typeface="Comic Sans MS" panose="030F0702030302020204" pitchFamily="66" charset="0"/>
              </a:rPr>
              <a:t>(θέρμανση)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979613" y="3213100"/>
            <a:ext cx="4895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Ισόχωρη ψύξη</a:t>
            </a:r>
          </a:p>
        </p:txBody>
      </p:sp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539750" y="4076700"/>
          <a:ext cx="6553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Εξίσωση" r:id="rId6" imgW="6553200" imgH="600075" progId="Equation.3">
                  <p:embed/>
                </p:oleObj>
              </mc:Choice>
              <mc:Fallback>
                <p:oleObj name="Εξίσωση" r:id="rId6" imgW="6553200" imgH="60007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clrChange useA="0">
                          <a:clrFrom>
                            <a:srgbClr val="000000"/>
                          </a:clrFrom>
                          <a:clrTo>
                            <a:srgbClr val="0066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39750" y="4076700"/>
                        <a:ext cx="65532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>
                        <a:outerShdw dist="35921" dir="2700000" algn="ctr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1" name="Text Box 9"/>
          <p:cNvSpPr/>
          <p:nvPr/>
        </p:nvSpPr>
        <p:spPr>
          <a:xfrm>
            <a:off x="7235825" y="4076700"/>
            <a:ext cx="1296988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l-GR" altLang="el-GR" b="1" i="1">
                <a:latin typeface="Comic Sans MS" panose="030F0702030302020204" pitchFamily="66" charset="0"/>
              </a:rPr>
              <a:t>(ψύξη)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8" grpId="0"/>
      <p:bldP spid="13319" grpId="0"/>
      <p:bldP spid="133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69" y="720665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36531" y="271162"/>
            <a:ext cx="7297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>
                <a:latin typeface="Comic Sans MS" panose="030F0702030302020204" pitchFamily="66" charset="0"/>
              </a:rPr>
              <a:t>Η </a:t>
            </a:r>
            <a:r>
              <a:rPr lang="el-G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Θερμοδυναμική</a:t>
            </a:r>
            <a:r>
              <a:rPr lang="el-GR" sz="2000" b="1">
                <a:latin typeface="Comic Sans MS" panose="030F0702030302020204" pitchFamily="66" charset="0"/>
              </a:rPr>
              <a:t> μελετά τη μετατροπή της θερμότητας σε μηχανικό έργο και τους περιορισμούς που η φύση επιβάλλει.</a:t>
            </a:r>
          </a:p>
          <a:p>
            <a:pPr algn="just">
              <a:lnSpc>
                <a:spcPct val="150000"/>
              </a:lnSpc>
            </a:pPr>
            <a:r>
              <a:rPr lang="el-GR" sz="2000" b="1">
                <a:latin typeface="Comic Sans MS" panose="030F0702030302020204" pitchFamily="66" charset="0"/>
              </a:rPr>
              <a:t>Βασικό θέμα της μελέτης μας θα είναι οι </a:t>
            </a:r>
            <a:r>
              <a:rPr lang="el-G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θερμικές μηχανές</a:t>
            </a:r>
            <a:r>
              <a:rPr lang="el-GR" sz="2000" b="1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2074985" y="1748490"/>
            <a:ext cx="68931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>
                <a:latin typeface="Comic Sans MS" panose="030F0702030302020204" pitchFamily="66" charset="0"/>
              </a:rPr>
              <a:t>Ιστορικά, η πρώτη μηχανή που θεωρείται γνωστή είναι </a:t>
            </a:r>
          </a:p>
          <a:p>
            <a:pPr algn="just">
              <a:lnSpc>
                <a:spcPct val="150000"/>
              </a:lnSpc>
            </a:pPr>
            <a:r>
              <a:rPr lang="el-GR" sz="2000" b="1">
                <a:latin typeface="Comic Sans MS" panose="030F0702030302020204" pitchFamily="66" charset="0"/>
              </a:rPr>
              <a:t>ο </a:t>
            </a:r>
            <a:r>
              <a:rPr lang="el-GR" sz="2000" b="1">
                <a:latin typeface="Comic Sans MS" panose="030F0702030302020204" pitchFamily="66" charset="0"/>
                <a:hlinkClick r:id="rId3"/>
              </a:rPr>
              <a:t>ατμοστρόβιλος</a:t>
            </a:r>
            <a:r>
              <a:rPr lang="el-GR" sz="2000" b="1">
                <a:latin typeface="Comic Sans MS" panose="030F0702030302020204" pitchFamily="66" charset="0"/>
              </a:rPr>
              <a:t> του Ήρωνα του Αλεξανδρινού που κατασκευάστηκε το 100 μ.Χ..  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429" y="3225817"/>
            <a:ext cx="1787623" cy="2938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Ομάδα 10"/>
          <p:cNvGrpSpPr/>
          <p:nvPr/>
        </p:nvGrpSpPr>
        <p:grpSpPr>
          <a:xfrm>
            <a:off x="9434146" y="1500083"/>
            <a:ext cx="2211754" cy="3695823"/>
            <a:chOff x="9370646" y="1959366"/>
            <a:chExt cx="2211754" cy="3695823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0646" y="1959366"/>
              <a:ext cx="2211754" cy="310650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513277" y="5131969"/>
              <a:ext cx="206912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>
                  <a:latin typeface="Comic Sans MS" panose="030F0702030302020204" pitchFamily="66" charset="0"/>
                  <a:hlinkClick r:id="rId6"/>
                </a:rPr>
                <a:t>Ήρων</a:t>
              </a:r>
              <a:r>
                <a:rPr lang="el-GR" sz="1400" b="1">
                  <a:latin typeface="Comic Sans MS" panose="030F0702030302020204" pitchFamily="66" charset="0"/>
                </a:rPr>
                <a:t> ο Αλεξανδρινός</a:t>
              </a:r>
            </a:p>
            <a:p>
              <a:pPr algn="ctr"/>
              <a:r>
                <a:rPr lang="el-GR" sz="1400" b="1">
                  <a:latin typeface="Comic Sans MS" panose="030F0702030302020204" pitchFamily="66" charset="0"/>
                </a:rPr>
                <a:t>(300 – 230 π.Χ.)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7007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1663A145-603A-4326-9A59-919170BDD82F}" type="slidenum">
              <a:rPr lang="el-GR" altLang="el-GR" sz="1400"/>
              <a:t>30</a:t>
            </a:fld>
            <a:endParaRPr lang="el-GR" altLang="el-GR" sz="14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979613" y="404813"/>
            <a:ext cx="4608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Ισοβαρής μεταβολή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771775" y="1125538"/>
            <a:ext cx="29527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= </a:t>
            </a: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Δ</a:t>
            </a:r>
            <a:r>
              <a:rPr kumimoji="0" lang="en-US" altLang="el-GR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U</a:t>
            </a:r>
            <a:r>
              <a:rPr kumimoji="0" lang="en-US" altLang="el-G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+ </a:t>
            </a:r>
            <a:r>
              <a:rPr kumimoji="0" lang="en-US" altLang="el-GR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W</a:t>
            </a:r>
            <a:endParaRPr kumimoji="0" lang="el-GR" altLang="el-GR" sz="32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366" name="Text Box 6"/>
          <p:cNvSpPr/>
          <p:nvPr/>
        </p:nvSpPr>
        <p:spPr>
          <a:xfrm>
            <a:off x="468313" y="2060575"/>
            <a:ext cx="3313112" cy="1004888"/>
          </a:xfrm>
          <a:prstGeom prst="rect">
            <a:avLst/>
          </a:prstGeom>
          <a:solidFill>
            <a:srgbClr val="FFCC00"/>
          </a:solidFill>
          <a:ln>
            <a:noFill/>
            <a:miter lim="800000"/>
          </a:ln>
          <a:effectLst>
            <a:outerShdw dist="107763" dir="18900000" algn="ctr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el-GR" altLang="el-GR" b="1">
                <a:latin typeface="Comic Sans MS" panose="030F0702030302020204" pitchFamily="66" charset="0"/>
              </a:rPr>
              <a:t>Μεταβολή </a:t>
            </a:r>
          </a:p>
          <a:p>
            <a:pPr marL="0" lvl="0" indent="0" algn="ctr" eaLnBrk="1" hangingPunct="1">
              <a:spcBef>
                <a:spcPct val="50000"/>
              </a:spcBef>
            </a:pPr>
            <a:r>
              <a:rPr lang="el-GR" altLang="el-GR" b="1">
                <a:latin typeface="Comic Sans MS" panose="030F0702030302020204" pitchFamily="66" charset="0"/>
              </a:rPr>
              <a:t>εσωτερικής ενέργειας</a:t>
            </a:r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4140200" y="1916113"/>
          <a:ext cx="3584575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Εξίσωση" r:id="rId4" imgW="3584575" imgH="1231900" progId="Equation.3">
                  <p:embed/>
                </p:oleObj>
              </mc:Choice>
              <mc:Fallback>
                <p:oleObj name="Εξίσωση" r:id="rId4" imgW="3584575" imgH="12319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clrChange useA="0">
                          <a:clrFrom>
                            <a:srgbClr val="000000"/>
                          </a:clrFrom>
                          <a:clrTo>
                            <a:schemeClr val="hlink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140200" y="1916113"/>
                        <a:ext cx="3584575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>
                        <a:outerShdw dist="35921" dir="2700000" algn="ctr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Text Box 8"/>
          <p:cNvSpPr/>
          <p:nvPr/>
        </p:nvSpPr>
        <p:spPr>
          <a:xfrm>
            <a:off x="1116013" y="3644900"/>
            <a:ext cx="1079500" cy="457200"/>
          </a:xfrm>
          <a:prstGeom prst="rect">
            <a:avLst/>
          </a:prstGeom>
          <a:solidFill>
            <a:srgbClr val="FFCC00"/>
          </a:solidFill>
          <a:ln>
            <a:noFill/>
            <a:miter lim="800000"/>
          </a:ln>
          <a:effectLst>
            <a:outerShdw dist="107763" dir="18900000" algn="ctr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l-GR" altLang="el-GR" b="1">
                <a:latin typeface="Comic Sans MS" panose="030F0702030302020204" pitchFamily="66" charset="0"/>
              </a:rPr>
              <a:t>Έργο</a:t>
            </a:r>
          </a:p>
        </p:txBody>
      </p:sp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2700338" y="3573463"/>
          <a:ext cx="599757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Εξίσωση" r:id="rId6" imgW="5997575" imgH="703262" progId="Equation.3">
                  <p:embed/>
                </p:oleObj>
              </mc:Choice>
              <mc:Fallback>
                <p:oleObj name="Εξίσωση" r:id="rId6" imgW="5997575" imgH="703262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clrChange useA="0">
                          <a:clrFrom>
                            <a:srgbClr val="000000"/>
                          </a:clrFrom>
                          <a:clrTo>
                            <a:srgbClr val="0066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700338" y="3573463"/>
                        <a:ext cx="5997575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>
                        <a:outerShdw dist="35921" dir="2700000" algn="ctr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Text Box 10"/>
          <p:cNvSpPr/>
          <p:nvPr/>
        </p:nvSpPr>
        <p:spPr>
          <a:xfrm>
            <a:off x="827088" y="4868863"/>
            <a:ext cx="1800225" cy="457200"/>
          </a:xfrm>
          <a:prstGeom prst="rect">
            <a:avLst/>
          </a:prstGeom>
          <a:solidFill>
            <a:srgbClr val="FFCC00"/>
          </a:solidFill>
          <a:ln>
            <a:noFill/>
            <a:miter lim="800000"/>
          </a:ln>
          <a:effectLst>
            <a:outerShdw dist="107763" dir="18900000" algn="ctr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l-GR" altLang="el-GR" b="1">
                <a:latin typeface="Comic Sans MS" panose="030F0702030302020204" pitchFamily="66" charset="0"/>
              </a:rPr>
              <a:t>Θερμότητα</a:t>
            </a:r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2987675" y="4581525"/>
          <a:ext cx="4986338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Εξίσωση" r:id="rId8" imgW="4986338" imgH="1195388" progId="Equation.3">
                  <p:embed/>
                </p:oleObj>
              </mc:Choice>
              <mc:Fallback>
                <p:oleObj name="Εξίσωση" r:id="rId8" imgW="4986338" imgH="1195388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clrChange useA="0"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987675" y="4581525"/>
                        <a:ext cx="4986338" cy="11953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solidFill>
                          <a:srgbClr val="CCFFFF"/>
                        </a:solidFill>
                        <a:miter lim="800000"/>
                      </a:ln>
                      <a:effectLst>
                        <a:outerShdw dist="107763" dir="18900000" algn="ctr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 animBg="1"/>
      <p:bldP spid="15368" grpId="0" animBg="1"/>
      <p:bldP spid="153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EA3A78C0-AD49-4754-B97D-D949BCFDDFD0}" type="slidenum">
              <a:rPr lang="el-GR" altLang="el-GR" sz="1400"/>
              <a:t>31</a:t>
            </a:fld>
            <a:endParaRPr lang="el-GR" altLang="el-GR" sz="140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31913" y="908050"/>
            <a:ext cx="6335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Ισοβαρής εκτόνωση (θέρμανση)</a:t>
            </a:r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1403350" y="1916113"/>
          <a:ext cx="619283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Εξίσωση" r:id="rId4" imgW="6192838" imgH="658812" progId="Equation.3">
                  <p:embed/>
                </p:oleObj>
              </mc:Choice>
              <mc:Fallback>
                <p:oleObj name="Εξίσωση" r:id="rId4" imgW="6192838" imgH="658812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clrChange useA="0">
                          <a:clrFrom>
                            <a:srgbClr val="000000"/>
                          </a:clrFrom>
                          <a:clrTo>
                            <a:schemeClr val="hlink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03350" y="1916113"/>
                        <a:ext cx="6192838" cy="65881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>
                        <a:outerShdw dist="35921" dir="2700000" algn="ctr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692275" y="2997200"/>
            <a:ext cx="5761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Ισοβαρής συμπίεση (ψύξη)</a:t>
            </a: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1476375" y="4076700"/>
          <a:ext cx="6192838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Εξίσωση" r:id="rId6" imgW="6192838" imgH="658813" progId="Equation.3">
                  <p:embed/>
                </p:oleObj>
              </mc:Choice>
              <mc:Fallback>
                <p:oleObj name="Εξίσωση" r:id="rId6" imgW="6192838" imgH="658813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clrChange useA="0">
                          <a:clrFrom>
                            <a:srgbClr val="000000"/>
                          </a:clrFrom>
                          <a:clrTo>
                            <a:schemeClr val="hlink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476375" y="4076700"/>
                        <a:ext cx="6192838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>
                        <a:outerShdw dist="35921" dir="2700000" algn="ctr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υποσέλιδου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19459" name="Θέση αριθμού διαφάνειας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A1DE276D-BE80-4F06-8C9A-BDEFE747E4FD}" type="slidenum">
              <a:rPr lang="el-GR" altLang="el-GR" sz="1400"/>
              <a:t>32</a:t>
            </a:fld>
            <a:endParaRPr lang="el-GR" altLang="el-GR" sz="140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 pitchFamily="18" charset="0"/>
                <a:cs typeface="+mj-cs"/>
              </a:rPr>
              <a:t>Αδιαβατική μεταβολή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900113" y="1700213"/>
            <a:ext cx="7343775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Αδιαβατική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είναι η μεταβολή κατά την οποία το αέριο δεν ανταλλάσσει θερμότητα με το περιβάλλον του.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419475" y="3573463"/>
            <a:ext cx="2303463" cy="650875"/>
          </a:xfrm>
          <a:prstGeom prst="rect">
            <a:avLst/>
          </a:prstGeom>
          <a:solidFill>
            <a:srgbClr val="CCFFFF"/>
          </a:solidFill>
          <a:ln w="9525">
            <a:miter lim="800000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rgbClr val="CC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= 0</a:t>
            </a:r>
            <a:endParaRPr kumimoji="0" lang="el-GR" altLang="el-GR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υποσέλιδου 7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21507" name="Θέση αριθμού διαφάνειας 8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4B0540D0-46C0-4643-80AB-879CE6FF958F}" type="slidenum">
              <a:rPr lang="el-GR" altLang="el-GR" sz="1400"/>
              <a:t>33</a:t>
            </a:fld>
            <a:endParaRPr lang="el-GR" altLang="el-GR" sz="1400"/>
          </a:p>
        </p:txBody>
      </p:sp>
      <p:graphicFrame>
        <p:nvGraphicFramePr>
          <p:cNvPr id="21508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708400" y="1484313"/>
          <a:ext cx="36734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Εξίσωση" r:id="rId4" imgW="3673475" imgH="882650" progId="Equation.3">
                  <p:embed/>
                </p:oleObj>
              </mc:Choice>
              <mc:Fallback>
                <p:oleObj name="Εξίσωση" r:id="rId4" imgW="3673475" imgH="88265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clrChange useA="0"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708400" y="1484313"/>
                        <a:ext cx="3673475" cy="8826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CCFFFF"/>
                        </a:solidFill>
                        <a:miter lim="800000"/>
                      </a:ln>
                      <a:effectLst>
                        <a:outerShdw dist="107763" dir="18900000" algn="ctr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95288" y="4581525"/>
          <a:ext cx="28098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Εξίσωση" r:id="rId6" imgW="2809875" imgH="720725" progId="Equation.3">
                  <p:embed/>
                </p:oleObj>
              </mc:Choice>
              <mc:Fallback>
                <p:oleObj name="Εξίσωση" r:id="rId6" imgW="2809875" imgH="72072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288" y="4581525"/>
                        <a:ext cx="2809875" cy="720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</a:ln>
                      <a:effectLst>
                        <a:outerShdw dist="35921" dir="2700000" algn="ctr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5"/>
          <p:cNvSpPr txBox="1">
            <a:spLocks noGrp="1" noChangeArrowheads="1"/>
          </p:cNvSpPr>
          <p:nvPr>
            <p:ph type="title" sz="quarter"/>
          </p:nvPr>
        </p:nvSpPr>
        <p:spPr>
          <a:xfrm>
            <a:off x="1835150" y="188913"/>
            <a:ext cx="6694488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 pitchFamily="18" charset="0"/>
                <a:cs typeface="+mj-cs"/>
              </a:rPr>
              <a:t>Νόμος αδιαβατικής μεταβολής </a:t>
            </a:r>
            <a:r>
              <a:rPr kumimoji="0" lang="en-US" altLang="el-GR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 pitchFamily="18" charset="0"/>
                <a:cs typeface="+mj-cs"/>
              </a:rPr>
              <a:t>(</a:t>
            </a:r>
            <a:r>
              <a:rPr kumimoji="0" lang="el-GR" altLang="el-GR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 pitchFamily="18" charset="0"/>
                <a:cs typeface="+mj-cs"/>
              </a:rPr>
              <a:t>νόμος </a:t>
            </a:r>
            <a:r>
              <a:rPr kumimoji="0" lang="en-US" altLang="el-GR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 pitchFamily="18" charset="0"/>
                <a:cs typeface="+mj-cs"/>
              </a:rPr>
              <a:t>Poisson)</a:t>
            </a:r>
            <a:endParaRPr kumimoji="0" lang="el-GR" altLang="el-GR" sz="3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grpSp>
        <p:nvGrpSpPr>
          <p:cNvPr id="21511" name="Group 23"/>
          <p:cNvGrpSpPr/>
          <p:nvPr/>
        </p:nvGrpSpPr>
        <p:grpSpPr>
          <a:xfrm>
            <a:off x="0" y="115888"/>
            <a:ext cx="1628775" cy="2892425"/>
            <a:chOff x="0" y="73"/>
            <a:chExt cx="1026" cy="1822"/>
          </a:xfrm>
        </p:grpSpPr>
        <p:pic>
          <p:nvPicPr>
            <p:cNvPr id="21519" name="Picture 9" descr="Poisson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73"/>
              <a:ext cx="1026" cy="1248"/>
            </a:xfrm>
            <a:prstGeom prst="rect">
              <a:avLst/>
            </a:prstGeom>
            <a:noFill/>
            <a:ln>
              <a:noFill/>
              <a:miter lim="800000"/>
            </a:ln>
            <a:effectLst>
              <a:outerShdw dist="107763" dir="18900000" algn="ctr">
                <a:srgbClr val="808080">
                  <a:alpha val="50000"/>
                </a:srgbClr>
              </a:outerShdw>
            </a:effectLst>
          </p:spPr>
        </p:pic>
        <p:sp>
          <p:nvSpPr>
            <p:cNvPr id="21520" name="Text Box 11"/>
            <p:cNvSpPr/>
            <p:nvPr/>
          </p:nvSpPr>
          <p:spPr>
            <a:xfrm>
              <a:off x="68" y="1298"/>
              <a:ext cx="953" cy="597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</a:pPr>
              <a:r>
                <a:rPr lang="en-US" altLang="el-GR" sz="1600" b="1">
                  <a:latin typeface="Comic Sans MS" panose="030F0702030302020204" pitchFamily="66" charset="0"/>
                </a:rPr>
                <a:t>Sim</a:t>
              </a:r>
              <a:r>
                <a:rPr lang="el-GR" altLang="el-GR" sz="1600" b="1">
                  <a:latin typeface="Comic Sans MS" panose="030F0702030302020204" pitchFamily="66" charset="0"/>
                </a:rPr>
                <a:t>é</a:t>
              </a:r>
              <a:r>
                <a:rPr lang="en-US" altLang="el-GR" sz="1600" b="1">
                  <a:latin typeface="Comic Sans MS" panose="030F0702030302020204" pitchFamily="66" charset="0"/>
                </a:rPr>
                <a:t>on-Denis Poisson</a:t>
              </a:r>
            </a:p>
            <a:p>
              <a:pPr marL="0" lvl="0" indent="0" algn="ctr" eaLnBrk="1" hangingPunct="1">
                <a:spcBef>
                  <a:spcPct val="50000"/>
                </a:spcBef>
              </a:pPr>
              <a:r>
                <a:rPr lang="en-US" altLang="el-GR" sz="1600" b="1">
                  <a:latin typeface="Comic Sans MS" panose="030F0702030302020204" pitchFamily="66" charset="0"/>
                </a:rPr>
                <a:t>1781-1840</a:t>
              </a:r>
              <a:endParaRPr lang="el-GR" altLang="el-GR" sz="16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512" name="Group 20"/>
          <p:cNvGrpSpPr/>
          <p:nvPr/>
        </p:nvGrpSpPr>
        <p:grpSpPr>
          <a:xfrm>
            <a:off x="3203575" y="3716338"/>
            <a:ext cx="4176713" cy="1079500"/>
            <a:chOff x="1973" y="2024"/>
            <a:chExt cx="2631" cy="680"/>
          </a:xfrm>
        </p:grpSpPr>
        <p:cxnSp>
          <p:nvCxnSpPr>
            <p:cNvPr id="21517" name="Line 14"/>
            <p:cNvCxnSpPr/>
            <p:nvPr/>
          </p:nvCxnSpPr>
          <p:spPr>
            <a:xfrm flipV="1">
              <a:off x="1973" y="2341"/>
              <a:ext cx="272" cy="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/>
            </a:ln>
            <a:effectLst>
              <a:outerShdw dist="35921" dir="2700000" algn="ctr">
                <a:schemeClr val="bg2"/>
              </a:outerShdw>
            </a:effectLst>
          </p:spPr>
        </p:cxnSp>
        <p:graphicFrame>
          <p:nvGraphicFramePr>
            <p:cNvPr id="21518" name="Object 16"/>
            <p:cNvGraphicFramePr>
              <a:graphicFrameLocks noChangeAspect="1"/>
            </p:cNvGraphicFramePr>
            <p:nvPr/>
          </p:nvGraphicFramePr>
          <p:xfrm>
            <a:off x="2336" y="2024"/>
            <a:ext cx="2268" cy="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name="Εξίσωση" r:id="rId9" imgW="3600450" imgH="760412" progId="Equation.3">
                    <p:embed/>
                  </p:oleObj>
                </mc:Choice>
                <mc:Fallback>
                  <p:oleObj name="Εξίσωση" r:id="rId9" imgW="3600450" imgH="760412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336" y="2024"/>
                          <a:ext cx="2268" cy="4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>
                          <a:outerShdw dist="35921" dir="2700000" algn="ctr">
                            <a:srgbClr val="80808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513" name="Group 19"/>
          <p:cNvGrpSpPr/>
          <p:nvPr/>
        </p:nvGrpSpPr>
        <p:grpSpPr>
          <a:xfrm>
            <a:off x="3132138" y="5084763"/>
            <a:ext cx="4464050" cy="969962"/>
            <a:chOff x="1973" y="2840"/>
            <a:chExt cx="2812" cy="611"/>
          </a:xfrm>
        </p:grpSpPr>
        <p:cxnSp>
          <p:nvCxnSpPr>
            <p:cNvPr id="21515" name="Line 15"/>
            <p:cNvCxnSpPr/>
            <p:nvPr/>
          </p:nvCxnSpPr>
          <p:spPr>
            <a:xfrm>
              <a:off x="1973" y="2840"/>
              <a:ext cx="318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tailEnd type="triangle"/>
            </a:ln>
            <a:effectLst>
              <a:outerShdw dist="35921" dir="2700000" algn="ctr">
                <a:schemeClr val="bg2"/>
              </a:outerShdw>
            </a:effectLst>
          </p:spPr>
        </p:cxnSp>
        <p:graphicFrame>
          <p:nvGraphicFramePr>
            <p:cNvPr id="21516" name="Object 18"/>
            <p:cNvGraphicFramePr>
              <a:graphicFrameLocks noChangeAspect="1"/>
            </p:cNvGraphicFramePr>
            <p:nvPr/>
          </p:nvGraphicFramePr>
          <p:xfrm>
            <a:off x="2336" y="2976"/>
            <a:ext cx="2449" cy="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" name="Εξίσωση" r:id="rId11" imgW="3887788" imgH="754062" progId="Equation.3">
                    <p:embed/>
                  </p:oleObj>
                </mc:Choice>
                <mc:Fallback>
                  <p:oleObj name="Εξίσωση" r:id="rId11" imgW="3887788" imgH="754062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336" y="2976"/>
                          <a:ext cx="2449" cy="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>
                          <a:outerShdw dist="35921" dir="2700000" algn="ctr">
                            <a:srgbClr val="80808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514" name="Text Box 21"/>
          <p:cNvSpPr txBox="1">
            <a:spLocks noChangeArrowheads="1"/>
          </p:cNvSpPr>
          <p:nvPr/>
        </p:nvSpPr>
        <p:spPr bwMode="auto">
          <a:xfrm>
            <a:off x="1619250" y="2420938"/>
            <a:ext cx="72723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Η σταθερά γ &gt; 1 εξαρτάται από την ατομικότητα του αερίου και το είδος των δεσμών μεταξύ των ατόμων του μορίου.</a:t>
            </a:r>
            <a:r>
              <a:rPr kumimoji="0" lang="el-GR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215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υποσέλιδου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23555" name="Θέση αριθμού διαφάνειας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BCD287F3-21CB-4288-805B-1A2F90CF58E6}" type="slidenum">
              <a:rPr lang="el-GR" altLang="el-GR" sz="1400"/>
              <a:t>34</a:t>
            </a:fld>
            <a:endParaRPr lang="el-GR" altLang="el-GR" sz="140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353425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 pitchFamily="18" charset="0"/>
                <a:cs typeface="+mj-cs"/>
              </a:rPr>
              <a:t>Γραφική παράσταση Αδιαβατικής μεταβολής</a:t>
            </a:r>
          </a:p>
        </p:txBody>
      </p:sp>
      <p:grpSp>
        <p:nvGrpSpPr>
          <p:cNvPr id="23557" name="Group 28"/>
          <p:cNvGrpSpPr/>
          <p:nvPr/>
        </p:nvGrpSpPr>
        <p:grpSpPr>
          <a:xfrm>
            <a:off x="2771775" y="1700213"/>
            <a:ext cx="3673475" cy="3103562"/>
            <a:chOff x="1746" y="1071"/>
            <a:chExt cx="2314" cy="1955"/>
          </a:xfrm>
        </p:grpSpPr>
        <p:cxnSp>
          <p:nvCxnSpPr>
            <p:cNvPr id="23579" name="Line 5"/>
            <p:cNvCxnSpPr/>
            <p:nvPr/>
          </p:nvCxnSpPr>
          <p:spPr>
            <a:xfrm flipH="1" flipV="1">
              <a:off x="2154" y="1117"/>
              <a:ext cx="1" cy="16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tailEnd type="triangle"/>
            </a:ln>
            <a:effectLst/>
          </p:spPr>
        </p:cxnSp>
        <p:cxnSp>
          <p:nvCxnSpPr>
            <p:cNvPr id="23580" name="Line 6"/>
            <p:cNvCxnSpPr/>
            <p:nvPr/>
          </p:nvCxnSpPr>
          <p:spPr>
            <a:xfrm>
              <a:off x="2155" y="2750"/>
              <a:ext cx="181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tailEnd type="triangle"/>
            </a:ln>
            <a:effectLst/>
          </p:spPr>
        </p:cxnSp>
        <p:sp>
          <p:nvSpPr>
            <p:cNvPr id="23581" name="Text Box 7"/>
            <p:cNvSpPr/>
            <p:nvPr/>
          </p:nvSpPr>
          <p:spPr>
            <a:xfrm>
              <a:off x="1973" y="2659"/>
              <a:ext cx="226" cy="231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n-US" altLang="el-GR" sz="1800">
                  <a:latin typeface="Comic Sans MS" panose="030F0702030302020204" pitchFamily="66" charset="0"/>
                </a:rPr>
                <a:t>0</a:t>
              </a:r>
              <a:endParaRPr lang="el-GR" altLang="el-GR" sz="1800">
                <a:latin typeface="Comic Sans MS" panose="030F0702030302020204" pitchFamily="66" charset="0"/>
              </a:endParaRPr>
            </a:p>
          </p:txBody>
        </p:sp>
        <p:sp>
          <p:nvSpPr>
            <p:cNvPr id="23582" name="Text Box 8"/>
            <p:cNvSpPr/>
            <p:nvPr/>
          </p:nvSpPr>
          <p:spPr>
            <a:xfrm>
              <a:off x="1746" y="1071"/>
              <a:ext cx="454" cy="231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n-US" altLang="el-GR" sz="1800" i="1">
                  <a:latin typeface="Comic Sans MS" panose="030F0702030302020204" pitchFamily="66" charset="0"/>
                </a:rPr>
                <a:t>p</a:t>
              </a:r>
              <a:r>
                <a:rPr lang="en-US" altLang="el-GR" sz="1800">
                  <a:latin typeface="Comic Sans MS" panose="030F0702030302020204" pitchFamily="66" charset="0"/>
                </a:rPr>
                <a:t>/Pa</a:t>
              </a:r>
              <a:endParaRPr lang="el-GR" altLang="el-GR" sz="1800" i="1">
                <a:latin typeface="Comic Sans MS" panose="030F0702030302020204" pitchFamily="66" charset="0"/>
              </a:endParaRPr>
            </a:p>
          </p:txBody>
        </p:sp>
        <p:sp>
          <p:nvSpPr>
            <p:cNvPr id="23583" name="Text Box 9"/>
            <p:cNvSpPr/>
            <p:nvPr/>
          </p:nvSpPr>
          <p:spPr>
            <a:xfrm>
              <a:off x="3561" y="2795"/>
              <a:ext cx="499" cy="231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n-US" altLang="el-GR" sz="1800" i="1">
                  <a:latin typeface="Comic Sans MS" panose="030F0702030302020204" pitchFamily="66" charset="0"/>
                </a:rPr>
                <a:t>V</a:t>
              </a:r>
              <a:r>
                <a:rPr lang="en-US" altLang="el-GR" sz="1800">
                  <a:latin typeface="Comic Sans MS" panose="030F0702030302020204" pitchFamily="66" charset="0"/>
                </a:rPr>
                <a:t>/m</a:t>
              </a:r>
              <a:r>
                <a:rPr lang="en-US" altLang="el-GR" sz="1800" baseline="30000">
                  <a:latin typeface="Comic Sans MS" panose="030F0702030302020204" pitchFamily="66" charset="0"/>
                </a:rPr>
                <a:t>3</a:t>
              </a:r>
              <a:endParaRPr lang="el-GR" altLang="el-GR" sz="1800" i="1">
                <a:latin typeface="Comic Sans MS" panose="030F0702030302020204" pitchFamily="66" charset="0"/>
              </a:endParaRPr>
            </a:p>
          </p:txBody>
        </p:sp>
      </p:grpSp>
      <p:sp>
        <p:nvSpPr>
          <p:cNvPr id="23558" name="Arc 10"/>
          <p:cNvSpPr/>
          <p:nvPr/>
        </p:nvSpPr>
        <p:spPr bwMode="auto">
          <a:xfrm rot="12420000">
            <a:off x="4049713" y="1890713"/>
            <a:ext cx="1620837" cy="1728787"/>
          </a:xfrm>
          <a:custGeom>
            <a:avLst/>
            <a:gdLst/>
            <a:ahLst/>
            <a:cxnLst>
              <a:cxn ang="0">
                <a:pos x="356878" y="0"/>
              </a:cxn>
              <a:cxn ang="0">
                <a:pos x="1620837" y="923728"/>
              </a:cxn>
              <a:cxn ang="0">
                <a:pos x="0" y="1728787"/>
              </a:cxn>
            </a:cxnLst>
            <a:rect l="l" t="t" r="r" b="b"/>
            <a:pathLst>
              <a:path w="19216" h="21182" fill="none">
                <a:moveTo>
                  <a:pt x="4230" y="0"/>
                </a:moveTo>
                <a:cubicBezTo>
                  <a:pt x="10690" y="1290"/>
                  <a:pt x="16208" y="5457"/>
                  <a:pt x="19216" y="11317"/>
                </a:cubicBezTo>
              </a:path>
              <a:path w="19216" h="21182" stroke="0">
                <a:moveTo>
                  <a:pt x="4230" y="0"/>
                </a:moveTo>
                <a:cubicBezTo>
                  <a:pt x="10690" y="1290"/>
                  <a:pt x="16208" y="5457"/>
                  <a:pt x="19216" y="11317"/>
                </a:cubicBezTo>
                <a:lnTo>
                  <a:pt x="0" y="21182"/>
                </a:lnTo>
                <a:lnTo>
                  <a:pt x="4230" y="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 type="triangle" w="med" len="med"/>
          </a:ln>
          <a:effectLst>
            <a:outerShdw dist="35921" dir="2700000" algn="ctr">
              <a:schemeClr val="bg2"/>
            </a:outerShdw>
          </a:effectLst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endParaRPr/>
          </a:p>
        </p:txBody>
      </p:sp>
      <p:grpSp>
        <p:nvGrpSpPr>
          <p:cNvPr id="23559" name="Group 32"/>
          <p:cNvGrpSpPr/>
          <p:nvPr/>
        </p:nvGrpSpPr>
        <p:grpSpPr>
          <a:xfrm>
            <a:off x="3060700" y="3357563"/>
            <a:ext cx="2087563" cy="1374775"/>
            <a:chOff x="1928" y="2115"/>
            <a:chExt cx="1315" cy="866"/>
          </a:xfrm>
        </p:grpSpPr>
        <p:cxnSp>
          <p:nvCxnSpPr>
            <p:cNvPr id="23574" name="Line 12"/>
            <p:cNvCxnSpPr/>
            <p:nvPr/>
          </p:nvCxnSpPr>
          <p:spPr>
            <a:xfrm flipH="1">
              <a:off x="2154" y="2341"/>
              <a:ext cx="907" cy="0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dash"/>
              <a:miter lim="800000"/>
            </a:ln>
            <a:effectLst/>
          </p:spPr>
        </p:cxnSp>
        <p:sp>
          <p:nvSpPr>
            <p:cNvPr id="23575" name="Text Box 13"/>
            <p:cNvSpPr/>
            <p:nvPr/>
          </p:nvSpPr>
          <p:spPr>
            <a:xfrm>
              <a:off x="3016" y="2115"/>
              <a:ext cx="227" cy="250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n-US" altLang="el-GR" sz="2000" b="1">
                  <a:latin typeface="Comic Sans MS" panose="030F0702030302020204" pitchFamily="66" charset="0"/>
                </a:rPr>
                <a:t>B</a:t>
              </a:r>
              <a:endParaRPr lang="el-GR" altLang="el-GR" sz="2000" b="1">
                <a:latin typeface="Comic Sans MS" panose="030F0702030302020204" pitchFamily="66" charset="0"/>
              </a:endParaRPr>
            </a:p>
          </p:txBody>
        </p:sp>
        <p:sp>
          <p:nvSpPr>
            <p:cNvPr id="23576" name="Text Box 15"/>
            <p:cNvSpPr/>
            <p:nvPr/>
          </p:nvSpPr>
          <p:spPr>
            <a:xfrm>
              <a:off x="1928" y="2206"/>
              <a:ext cx="272" cy="231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n-US" altLang="el-GR" sz="1800" i="1">
                  <a:latin typeface="Comic Sans MS" panose="030F0702030302020204" pitchFamily="66" charset="0"/>
                </a:rPr>
                <a:t>p</a:t>
              </a:r>
              <a:r>
                <a:rPr lang="en-US" altLang="el-GR" sz="1800" baseline="-25000">
                  <a:latin typeface="Comic Sans MS" panose="030F0702030302020204" pitchFamily="66" charset="0"/>
                </a:rPr>
                <a:t>2</a:t>
              </a:r>
              <a:endParaRPr lang="el-GR" altLang="el-GR" sz="1800" i="1">
                <a:latin typeface="Comic Sans MS" panose="030F0702030302020204" pitchFamily="66" charset="0"/>
              </a:endParaRPr>
            </a:p>
          </p:txBody>
        </p:sp>
        <p:cxnSp>
          <p:nvCxnSpPr>
            <p:cNvPr id="23577" name="Line 18"/>
            <p:cNvCxnSpPr/>
            <p:nvPr/>
          </p:nvCxnSpPr>
          <p:spPr>
            <a:xfrm flipH="1">
              <a:off x="3061" y="2341"/>
              <a:ext cx="0" cy="409"/>
            </a:xfrm>
            <a:prstGeom prst="line">
              <a:avLst/>
            </a:prstGeom>
            <a:noFill/>
            <a:ln>
              <a:solidFill>
                <a:schemeClr val="tx1"/>
              </a:solidFill>
              <a:prstDash val="dash"/>
              <a:miter lim="800000"/>
            </a:ln>
            <a:effectLst/>
          </p:spPr>
        </p:cxnSp>
        <p:sp>
          <p:nvSpPr>
            <p:cNvPr id="23578" name="Text Box 20"/>
            <p:cNvSpPr/>
            <p:nvPr/>
          </p:nvSpPr>
          <p:spPr>
            <a:xfrm>
              <a:off x="2971" y="2750"/>
              <a:ext cx="272" cy="231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n-US" altLang="el-GR" sz="1800" i="1">
                  <a:latin typeface="Comic Sans MS" panose="030F0702030302020204" pitchFamily="66" charset="0"/>
                </a:rPr>
                <a:t>V</a:t>
              </a:r>
              <a:r>
                <a:rPr lang="en-US" altLang="el-GR" sz="1800" baseline="-25000">
                  <a:latin typeface="Comic Sans MS" panose="030F0702030302020204" pitchFamily="66" charset="0"/>
                </a:rPr>
                <a:t>2</a:t>
              </a:r>
              <a:endParaRPr lang="el-GR" altLang="el-GR" sz="1800" i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560" name="Group 31"/>
          <p:cNvGrpSpPr/>
          <p:nvPr/>
        </p:nvGrpSpPr>
        <p:grpSpPr>
          <a:xfrm>
            <a:off x="4067175" y="1693863"/>
            <a:ext cx="1944688" cy="1814512"/>
            <a:chOff x="2562" y="1067"/>
            <a:chExt cx="1225" cy="1143"/>
          </a:xfrm>
        </p:grpSpPr>
        <p:sp>
          <p:nvSpPr>
            <p:cNvPr id="23572" name="Arc 21"/>
            <p:cNvSpPr/>
            <p:nvPr/>
          </p:nvSpPr>
          <p:spPr bwMode="auto">
            <a:xfrm rot="11100000">
              <a:off x="2562" y="1067"/>
              <a:ext cx="1112" cy="1089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1112" y="829"/>
                </a:cxn>
                <a:cxn ang="0">
                  <a:pos x="0" y="1089"/>
                </a:cxn>
              </a:cxnLst>
              <a:rect l="l" t="t" r="r" b="b"/>
              <a:pathLst>
                <a:path w="20980" h="21556" fill="none">
                  <a:moveTo>
                    <a:pt x="1384" y="0"/>
                  </a:moveTo>
                  <a:cubicBezTo>
                    <a:pt x="10801" y="605"/>
                    <a:pt x="18735" y="7252"/>
                    <a:pt x="20980" y="16417"/>
                  </a:cubicBezTo>
                </a:path>
                <a:path w="20980" h="21556" stroke="0">
                  <a:moveTo>
                    <a:pt x="1384" y="0"/>
                  </a:moveTo>
                  <a:cubicBezTo>
                    <a:pt x="10801" y="605"/>
                    <a:pt x="18735" y="7252"/>
                    <a:pt x="20980" y="16417"/>
                  </a:cubicBezTo>
                  <a:lnTo>
                    <a:pt x="0" y="21556"/>
                  </a:lnTo>
                  <a:lnTo>
                    <a:pt x="1384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</a:ln>
            <a:effectLst/>
          </p:spPr>
          <p:txBody>
            <a:bodyPr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endParaRPr/>
            </a:p>
          </p:txBody>
        </p:sp>
        <p:sp>
          <p:nvSpPr>
            <p:cNvPr id="23573" name="Text Box 24"/>
            <p:cNvSpPr/>
            <p:nvPr/>
          </p:nvSpPr>
          <p:spPr>
            <a:xfrm>
              <a:off x="3470" y="1979"/>
              <a:ext cx="317" cy="231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l-GR" altLang="el-GR" sz="1800" b="1" i="1">
                  <a:latin typeface="Comic Sans MS" panose="030F0702030302020204" pitchFamily="66" charset="0"/>
                </a:rPr>
                <a:t>Τ</a:t>
              </a:r>
              <a:r>
                <a:rPr lang="el-GR" altLang="el-GR" sz="1800" b="1" baseline="-25000">
                  <a:latin typeface="Comic Sans MS" panose="030F0702030302020204" pitchFamily="66" charset="0"/>
                </a:rPr>
                <a:t>1</a:t>
              </a:r>
              <a:endParaRPr lang="el-GR" altLang="el-GR" sz="18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3561" name="Group 33"/>
          <p:cNvGrpSpPr/>
          <p:nvPr/>
        </p:nvGrpSpPr>
        <p:grpSpPr>
          <a:xfrm>
            <a:off x="3768725" y="1927225"/>
            <a:ext cx="2170113" cy="2084388"/>
            <a:chOff x="2374" y="1214"/>
            <a:chExt cx="1367" cy="1313"/>
          </a:xfrm>
        </p:grpSpPr>
        <p:sp>
          <p:nvSpPr>
            <p:cNvPr id="23570" name="Arc 22"/>
            <p:cNvSpPr/>
            <p:nvPr/>
          </p:nvSpPr>
          <p:spPr bwMode="auto">
            <a:xfrm rot="11100000">
              <a:off x="2374" y="1214"/>
              <a:ext cx="1140" cy="115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40" y="761"/>
                </a:cxn>
                <a:cxn ang="0">
                  <a:pos x="63" y="1156"/>
                </a:cxn>
              </a:cxnLst>
              <a:rect l="l" t="t" r="r" b="b"/>
              <a:pathLst>
                <a:path w="21482" h="21600" fill="none">
                  <a:moveTo>
                    <a:pt x="0" y="32"/>
                  </a:moveTo>
                  <a:cubicBezTo>
                    <a:pt x="394" y="10"/>
                    <a:pt x="789" y="0"/>
                    <a:pt x="1184" y="0"/>
                  </a:cubicBezTo>
                  <a:cubicBezTo>
                    <a:pt x="10264" y="0"/>
                    <a:pt x="18376" y="5679"/>
                    <a:pt x="21481" y="14213"/>
                  </a:cubicBezTo>
                </a:path>
                <a:path w="21482" h="21600" stroke="0">
                  <a:moveTo>
                    <a:pt x="0" y="32"/>
                  </a:moveTo>
                  <a:cubicBezTo>
                    <a:pt x="394" y="10"/>
                    <a:pt x="789" y="0"/>
                    <a:pt x="1184" y="0"/>
                  </a:cubicBezTo>
                  <a:cubicBezTo>
                    <a:pt x="10264" y="0"/>
                    <a:pt x="18376" y="5679"/>
                    <a:pt x="21481" y="14213"/>
                  </a:cubicBezTo>
                  <a:lnTo>
                    <a:pt x="1184" y="21600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</a:ln>
            <a:effectLst/>
          </p:spPr>
          <p:txBody>
            <a:bodyPr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endParaRPr/>
            </a:p>
          </p:txBody>
        </p:sp>
        <p:sp>
          <p:nvSpPr>
            <p:cNvPr id="23571" name="Text Box 25"/>
            <p:cNvSpPr/>
            <p:nvPr/>
          </p:nvSpPr>
          <p:spPr>
            <a:xfrm>
              <a:off x="3424" y="2296"/>
              <a:ext cx="317" cy="231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l-GR" altLang="el-GR" sz="1800" b="1" i="1">
                  <a:latin typeface="Comic Sans MS" panose="030F0702030302020204" pitchFamily="66" charset="0"/>
                </a:rPr>
                <a:t>Τ</a:t>
              </a:r>
              <a:r>
                <a:rPr lang="el-GR" altLang="el-GR" sz="1800" b="1" baseline="-25000">
                  <a:latin typeface="Comic Sans MS" panose="030F0702030302020204" pitchFamily="66" charset="0"/>
                </a:rPr>
                <a:t>2</a:t>
              </a:r>
              <a:endParaRPr lang="el-GR" altLang="el-GR" sz="18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23562" name="Text Box 26"/>
          <p:cNvSpPr txBox="1">
            <a:spLocks noChangeArrowheads="1"/>
          </p:cNvSpPr>
          <p:nvPr/>
        </p:nvSpPr>
        <p:spPr bwMode="auto">
          <a:xfrm>
            <a:off x="5219700" y="1844675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4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Τ</a:t>
            </a:r>
            <a:r>
              <a:rPr kumimoji="0" lang="el-GR" altLang="el-GR" sz="24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1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&gt;</a:t>
            </a:r>
            <a:r>
              <a:rPr kumimoji="0" lang="el-GR" altLang="el-GR" sz="24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Τ</a:t>
            </a:r>
            <a:r>
              <a:rPr kumimoji="0" lang="el-GR" altLang="el-GR" sz="24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2</a:t>
            </a:r>
            <a:endParaRPr kumimoji="0" lang="el-GR" altLang="el-G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23563" name="Group 30"/>
          <p:cNvGrpSpPr/>
          <p:nvPr/>
        </p:nvGrpSpPr>
        <p:grpSpPr>
          <a:xfrm>
            <a:off x="3059113" y="1989138"/>
            <a:ext cx="1441450" cy="2743200"/>
            <a:chOff x="1927" y="1253"/>
            <a:chExt cx="908" cy="1728"/>
          </a:xfrm>
        </p:grpSpPr>
        <p:grpSp>
          <p:nvGrpSpPr>
            <p:cNvPr id="23564" name="Group 29"/>
            <p:cNvGrpSpPr/>
            <p:nvPr/>
          </p:nvGrpSpPr>
          <p:grpSpPr>
            <a:xfrm>
              <a:off x="1927" y="1344"/>
              <a:ext cx="862" cy="1637"/>
              <a:chOff x="1927" y="1344"/>
              <a:chExt cx="862" cy="1637"/>
            </a:xfrm>
          </p:grpSpPr>
          <p:cxnSp>
            <p:nvCxnSpPr>
              <p:cNvPr id="23566" name="Line 11"/>
              <p:cNvCxnSpPr/>
              <p:nvPr/>
            </p:nvCxnSpPr>
            <p:spPr>
              <a:xfrm flipH="1">
                <a:off x="2154" y="1480"/>
                <a:ext cx="499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ash"/>
                <a:miter lim="800000"/>
              </a:ln>
              <a:effectLst/>
            </p:spPr>
          </p:cxnSp>
          <p:sp>
            <p:nvSpPr>
              <p:cNvPr id="23567" name="Text Box 14"/>
              <p:cNvSpPr/>
              <p:nvPr/>
            </p:nvSpPr>
            <p:spPr>
              <a:xfrm>
                <a:off x="1927" y="1344"/>
                <a:ext cx="272" cy="231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n-US" altLang="el-GR" sz="1800" i="1">
                    <a:latin typeface="Comic Sans MS" panose="030F0702030302020204" pitchFamily="66" charset="0"/>
                  </a:rPr>
                  <a:t>p</a:t>
                </a:r>
                <a:r>
                  <a:rPr lang="en-US" altLang="el-GR" sz="1800" baseline="-25000">
                    <a:latin typeface="Comic Sans MS" panose="030F0702030302020204" pitchFamily="66" charset="0"/>
                  </a:rPr>
                  <a:t>1</a:t>
                </a:r>
                <a:endParaRPr lang="el-GR" altLang="el-GR" sz="1800" i="1"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23568" name="Line 17"/>
              <p:cNvCxnSpPr/>
              <p:nvPr/>
            </p:nvCxnSpPr>
            <p:spPr>
              <a:xfrm flipH="1">
                <a:off x="2653" y="1480"/>
                <a:ext cx="0" cy="127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ash"/>
                <a:miter lim="800000"/>
              </a:ln>
              <a:effectLst/>
            </p:spPr>
          </p:cxnSp>
          <p:sp>
            <p:nvSpPr>
              <p:cNvPr id="23569" name="Text Box 19"/>
              <p:cNvSpPr/>
              <p:nvPr/>
            </p:nvSpPr>
            <p:spPr>
              <a:xfrm>
                <a:off x="2517" y="2750"/>
                <a:ext cx="272" cy="231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n-US" altLang="el-GR" sz="1800" i="1">
                    <a:latin typeface="Comic Sans MS" panose="030F0702030302020204" pitchFamily="66" charset="0"/>
                  </a:rPr>
                  <a:t>V</a:t>
                </a:r>
                <a:r>
                  <a:rPr lang="en-US" altLang="el-GR" sz="1800" baseline="-25000">
                    <a:latin typeface="Comic Sans MS" panose="030F0702030302020204" pitchFamily="66" charset="0"/>
                  </a:rPr>
                  <a:t>1</a:t>
                </a:r>
                <a:endParaRPr lang="el-GR" altLang="el-GR" sz="1800" i="1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3565" name="Text Box 27"/>
            <p:cNvSpPr/>
            <p:nvPr/>
          </p:nvSpPr>
          <p:spPr>
            <a:xfrm>
              <a:off x="2608" y="1253"/>
              <a:ext cx="227" cy="250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l-GR" altLang="el-GR" sz="2000" b="1">
                  <a:latin typeface="Comic Sans MS" panose="030F0702030302020204" pitchFamily="66" charset="0"/>
                </a:rPr>
                <a:t>Α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6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25603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B039CE38-7A3A-49B1-A6AA-8E5DB9E83584}" type="slidenum">
              <a:rPr lang="el-GR" altLang="el-GR" sz="1400"/>
              <a:t>35</a:t>
            </a:fld>
            <a:endParaRPr lang="el-GR" altLang="el-GR" sz="1400"/>
          </a:p>
        </p:txBody>
      </p:sp>
      <p:sp>
        <p:nvSpPr>
          <p:cNvPr id="25604" name="Text Box 4"/>
          <p:cNvSpPr/>
          <p:nvPr/>
        </p:nvSpPr>
        <p:spPr>
          <a:xfrm>
            <a:off x="1765300" y="1484313"/>
            <a:ext cx="1800225" cy="457200"/>
          </a:xfrm>
          <a:prstGeom prst="rect">
            <a:avLst/>
          </a:prstGeom>
          <a:solidFill>
            <a:srgbClr val="FFCC00"/>
          </a:solidFill>
          <a:ln>
            <a:noFill/>
            <a:miter lim="800000"/>
          </a:ln>
          <a:effectLst>
            <a:outerShdw dist="107763" dir="18900000" algn="ctr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l-GR" altLang="el-GR" b="1">
                <a:latin typeface="Comic Sans MS" panose="030F0702030302020204" pitchFamily="66" charset="0"/>
              </a:rPr>
              <a:t>Θερμότητα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284663" y="1341438"/>
            <a:ext cx="2303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 = 0</a:t>
            </a:r>
            <a:endParaRPr kumimoji="0" lang="el-GR" altLang="el-GR" sz="3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916238" y="404813"/>
            <a:ext cx="30972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= </a:t>
            </a:r>
            <a:r>
              <a:rPr kumimoji="0" lang="el-GR" altLang="el-GR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Δ</a:t>
            </a:r>
            <a:r>
              <a:rPr kumimoji="0" lang="en-US" altLang="el-GR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U</a:t>
            </a:r>
            <a:r>
              <a:rPr kumimoji="0" lang="en-US" altLang="el-GR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+</a:t>
            </a:r>
            <a:r>
              <a:rPr kumimoji="0" lang="en-US" altLang="el-GR" sz="3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W</a:t>
            </a:r>
            <a:r>
              <a:rPr kumimoji="0" lang="en-US" altLang="el-GR" sz="36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endParaRPr kumimoji="0" lang="el-GR" altLang="el-GR" sz="3600" b="1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3708400" y="2492375"/>
          <a:ext cx="26479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Εξίσωση" r:id="rId4" imgW="2647950" imgH="630238" progId="Equation.3">
                  <p:embed/>
                </p:oleObj>
              </mc:Choice>
              <mc:Fallback>
                <p:oleObj name="Εξίσωση" r:id="rId4" imgW="2647950" imgH="630238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clrChange useA="0"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708400" y="2492375"/>
                        <a:ext cx="2647950" cy="6302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  <a:miter lim="800000"/>
                      </a:ln>
                      <a:effectLst>
                        <a:outerShdw dist="107763" dir="18900000" algn="ctr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8"/>
          <p:cNvSpPr/>
          <p:nvPr/>
        </p:nvSpPr>
        <p:spPr>
          <a:xfrm>
            <a:off x="2339975" y="2565400"/>
            <a:ext cx="863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l-GR" altLang="el-GR" b="1">
                <a:latin typeface="Comic Sans MS" panose="030F0702030302020204" pitchFamily="66" charset="0"/>
              </a:rPr>
              <a:t>Άρα</a:t>
            </a:r>
          </a:p>
        </p:txBody>
      </p:sp>
      <p:sp>
        <p:nvSpPr>
          <p:cNvPr id="25609" name="Text Box 9"/>
          <p:cNvSpPr/>
          <p:nvPr/>
        </p:nvSpPr>
        <p:spPr>
          <a:xfrm>
            <a:off x="1619250" y="3789363"/>
            <a:ext cx="1079500" cy="457200"/>
          </a:xfrm>
          <a:prstGeom prst="rect">
            <a:avLst/>
          </a:prstGeom>
          <a:solidFill>
            <a:srgbClr val="FFCC00"/>
          </a:solidFill>
          <a:ln>
            <a:noFill/>
            <a:miter lim="800000"/>
          </a:ln>
          <a:effectLst>
            <a:outerShdw dist="107763" dir="18900000" algn="ctr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l-GR" altLang="el-GR" b="1">
                <a:latin typeface="Comic Sans MS" panose="030F0702030302020204" pitchFamily="66" charset="0"/>
              </a:rPr>
              <a:t>Έργο</a:t>
            </a:r>
          </a:p>
        </p:txBody>
      </p:sp>
      <p:graphicFrame>
        <p:nvGraphicFramePr>
          <p:cNvPr id="25610" name="Object 10"/>
          <p:cNvGraphicFramePr>
            <a:graphicFrameLocks noChangeAspect="1"/>
          </p:cNvGraphicFramePr>
          <p:nvPr/>
        </p:nvGraphicFramePr>
        <p:xfrm>
          <a:off x="3635375" y="3357563"/>
          <a:ext cx="43862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Εξίσωση" r:id="rId6" imgW="4386263" imgH="1247775" progId="Equation.3">
                  <p:embed/>
                </p:oleObj>
              </mc:Choice>
              <mc:Fallback>
                <p:oleObj name="Εξίσωση" r:id="rId6" imgW="4386263" imgH="124777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clrChange useA="0">
                          <a:clrFrom>
                            <a:srgbClr val="000000"/>
                          </a:clrFrom>
                          <a:clrTo>
                            <a:srgbClr val="0066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635375" y="3357563"/>
                        <a:ext cx="4386263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>
                        <a:outerShdw dist="35921" dir="2700000" algn="ctr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1" name="Text Box 11"/>
          <p:cNvSpPr/>
          <p:nvPr/>
        </p:nvSpPr>
        <p:spPr>
          <a:xfrm>
            <a:off x="323850" y="4797425"/>
            <a:ext cx="3313113" cy="1004888"/>
          </a:xfrm>
          <a:prstGeom prst="rect">
            <a:avLst/>
          </a:prstGeom>
          <a:solidFill>
            <a:srgbClr val="FFCC00"/>
          </a:solidFill>
          <a:ln>
            <a:noFill/>
            <a:miter lim="800000"/>
          </a:ln>
          <a:effectLst>
            <a:outerShdw dist="107763" dir="18900000" algn="ctr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el-GR" altLang="el-GR" b="1">
                <a:latin typeface="Comic Sans MS" panose="030F0702030302020204" pitchFamily="66" charset="0"/>
              </a:rPr>
              <a:t>Μεταβολή </a:t>
            </a:r>
          </a:p>
          <a:p>
            <a:pPr marL="0" lvl="0" indent="0" algn="ctr" eaLnBrk="1" hangingPunct="1">
              <a:spcBef>
                <a:spcPct val="50000"/>
              </a:spcBef>
            </a:pPr>
            <a:r>
              <a:rPr lang="el-GR" altLang="el-GR" b="1">
                <a:latin typeface="Comic Sans MS" panose="030F0702030302020204" pitchFamily="66" charset="0"/>
              </a:rPr>
              <a:t>εσωτερικής ενέργειας</a:t>
            </a:r>
          </a:p>
        </p:txBody>
      </p:sp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3851275" y="4724400"/>
          <a:ext cx="50292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Εξίσωση" r:id="rId8" imgW="5029200" imgH="1247775" progId="Equation.3">
                  <p:embed/>
                </p:oleObj>
              </mc:Choice>
              <mc:Fallback>
                <p:oleObj name="Εξίσωση" r:id="rId8" imgW="5029200" imgH="124777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clrChange useA="0">
                          <a:clrFrom>
                            <a:srgbClr val="000000"/>
                          </a:clrFrom>
                          <a:clrTo>
                            <a:schemeClr val="hlink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851275" y="4724400"/>
                        <a:ext cx="502920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>
                        <a:outerShdw dist="35921" dir="2700000" algn="ctr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/>
      <p:bldP spid="25606" grpId="0"/>
      <p:bldP spid="25608" grpId="0"/>
      <p:bldP spid="25609" grpId="0" animBg="1"/>
      <p:bldP spid="256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D5DEADB8-1F53-4F50-A29C-D38615105E12}" type="slidenum">
              <a:rPr lang="el-GR" altLang="el-GR" sz="1400"/>
              <a:t>36</a:t>
            </a:fld>
            <a:endParaRPr lang="el-GR" altLang="el-GR" sz="140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63713" y="765175"/>
            <a:ext cx="5688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  <a:hlinkClick r:id="rId2" action="ppaction://hlinkfile"/>
              </a:rPr>
              <a:t>Applet 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  <a:hlinkClick r:id="rId2" action="ppaction://hlinkfile"/>
              </a:rPr>
              <a:t>για αδιαβατική μεταβολή</a:t>
            </a:r>
            <a:endParaRPr kumimoji="0" lang="el-GR" altLang="el-GR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28675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B7D383ED-F87B-4E09-9E10-EB63486A8B62}" type="slidenum">
              <a:rPr lang="el-GR" altLang="el-GR" sz="1400"/>
              <a:t>37</a:t>
            </a:fld>
            <a:endParaRPr lang="el-GR" altLang="el-GR" sz="140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900113" y="260350"/>
            <a:ext cx="698341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baseline="0">
                <a:solidFill>
                  <a:schemeClr val="tx2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baseline="0">
                <a:solidFill>
                  <a:schemeClr val="tx2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baseline="0">
                <a:solidFill>
                  <a:schemeClr val="tx2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baseline="0">
                <a:solidFill>
                  <a:schemeClr val="tx2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baseline="0">
                <a:solidFill>
                  <a:schemeClr val="tx2"/>
                </a:solidFill>
                <a:effectLst/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40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Κυκλική μεταβολή</a:t>
            </a:r>
          </a:p>
        </p:txBody>
      </p:sp>
      <p:sp>
        <p:nvSpPr>
          <p:cNvPr id="28677" name="Oval 9"/>
          <p:cNvSpPr/>
          <p:nvPr/>
        </p:nvSpPr>
        <p:spPr>
          <a:xfrm rot="19680000">
            <a:off x="3851275" y="1844675"/>
            <a:ext cx="1671638" cy="1008063"/>
          </a:xfrm>
          <a:prstGeom prst="ellipse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</a:ln>
          <a:effectLst>
            <a:outerShdw dist="35921" dir="2700000" algn="ctr">
              <a:schemeClr val="bg2"/>
            </a:outerShdw>
          </a:effectLst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n-US"/>
          </a:p>
        </p:txBody>
      </p:sp>
      <p:grpSp>
        <p:nvGrpSpPr>
          <p:cNvPr id="28678" name="Group 27"/>
          <p:cNvGrpSpPr/>
          <p:nvPr/>
        </p:nvGrpSpPr>
        <p:grpSpPr>
          <a:xfrm>
            <a:off x="3859213" y="1628775"/>
            <a:ext cx="1511300" cy="1027113"/>
            <a:chOff x="2431" y="1026"/>
            <a:chExt cx="952" cy="647"/>
          </a:xfrm>
        </p:grpSpPr>
        <p:sp>
          <p:nvSpPr>
            <p:cNvPr id="28698" name="Arc 10"/>
            <p:cNvSpPr/>
            <p:nvPr/>
          </p:nvSpPr>
          <p:spPr bwMode="auto">
            <a:xfrm rot="10260000" flipV="1">
              <a:off x="2431" y="1131"/>
              <a:ext cx="952" cy="542"/>
            </a:xfrm>
            <a:custGeom>
              <a:avLst/>
              <a:gdLst/>
              <a:ahLst/>
              <a:cxnLst>
                <a:cxn ang="0">
                  <a:pos x="245" y="0"/>
                </a:cxn>
                <a:cxn ang="0">
                  <a:pos x="952" y="542"/>
                </a:cxn>
                <a:cxn ang="0">
                  <a:pos x="0" y="526"/>
                </a:cxn>
              </a:cxnLst>
              <a:rect l="l" t="t" r="r" b="b"/>
              <a:pathLst>
                <a:path w="21600" h="21502" fill="none">
                  <a:moveTo>
                    <a:pt x="5559" y="-1"/>
                  </a:moveTo>
                  <a:cubicBezTo>
                    <a:pt x="15017" y="2518"/>
                    <a:pt x="21600" y="11083"/>
                    <a:pt x="21600" y="20872"/>
                  </a:cubicBezTo>
                  <a:cubicBezTo>
                    <a:pt x="21600" y="21082"/>
                    <a:pt x="21596" y="21292"/>
                    <a:pt x="21590" y="21501"/>
                  </a:cubicBezTo>
                </a:path>
                <a:path w="21600" h="21502" stroke="0">
                  <a:moveTo>
                    <a:pt x="5559" y="-1"/>
                  </a:moveTo>
                  <a:cubicBezTo>
                    <a:pt x="15017" y="2518"/>
                    <a:pt x="21600" y="11083"/>
                    <a:pt x="21600" y="20872"/>
                  </a:cubicBezTo>
                  <a:cubicBezTo>
                    <a:pt x="21600" y="21082"/>
                    <a:pt x="21596" y="21292"/>
                    <a:pt x="21590" y="21501"/>
                  </a:cubicBezTo>
                  <a:lnTo>
                    <a:pt x="0" y="20872"/>
                  </a:lnTo>
                  <a:lnTo>
                    <a:pt x="5559" y="-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triangle" w="med" len="med"/>
            </a:ln>
            <a:effectLst/>
          </p:spPr>
          <p:txBody>
            <a:bodyPr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endParaRPr/>
            </a:p>
          </p:txBody>
        </p:sp>
        <p:sp>
          <p:nvSpPr>
            <p:cNvPr id="28699" name="Text Box 15"/>
            <p:cNvSpPr/>
            <p:nvPr/>
          </p:nvSpPr>
          <p:spPr>
            <a:xfrm>
              <a:off x="2608" y="1026"/>
              <a:ext cx="272" cy="212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n-US" altLang="el-GR" sz="1600" b="1">
                  <a:latin typeface="Comic Sans MS" panose="030F0702030302020204" pitchFamily="66" charset="0"/>
                </a:rPr>
                <a:t>B</a:t>
              </a:r>
              <a:endParaRPr lang="el-GR" altLang="el-GR" sz="1600" b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679" name="Group 24"/>
          <p:cNvGrpSpPr/>
          <p:nvPr/>
        </p:nvGrpSpPr>
        <p:grpSpPr>
          <a:xfrm>
            <a:off x="3563938" y="2565400"/>
            <a:ext cx="647700" cy="1416050"/>
            <a:chOff x="2245" y="1616"/>
            <a:chExt cx="408" cy="892"/>
          </a:xfrm>
        </p:grpSpPr>
        <p:cxnSp>
          <p:nvCxnSpPr>
            <p:cNvPr id="28695" name="Line 12"/>
            <p:cNvCxnSpPr/>
            <p:nvPr/>
          </p:nvCxnSpPr>
          <p:spPr>
            <a:xfrm flipH="1">
              <a:off x="2472" y="1752"/>
              <a:ext cx="0" cy="5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</a:ln>
            <a:effectLst/>
          </p:spPr>
        </p:cxnSp>
        <p:sp>
          <p:nvSpPr>
            <p:cNvPr id="28696" name="Text Box 14"/>
            <p:cNvSpPr/>
            <p:nvPr/>
          </p:nvSpPr>
          <p:spPr>
            <a:xfrm>
              <a:off x="2245" y="1616"/>
              <a:ext cx="272" cy="212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n-US" altLang="el-GR" sz="1600" b="1">
                  <a:latin typeface="Comic Sans MS" panose="030F0702030302020204" pitchFamily="66" charset="0"/>
                </a:rPr>
                <a:t>A</a:t>
              </a:r>
              <a:endParaRPr lang="el-GR" altLang="el-GR" sz="1600" b="1">
                <a:latin typeface="Comic Sans MS" panose="030F0702030302020204" pitchFamily="66" charset="0"/>
              </a:endParaRPr>
            </a:p>
          </p:txBody>
        </p:sp>
        <p:sp>
          <p:nvSpPr>
            <p:cNvPr id="28697" name="Text Box 17"/>
            <p:cNvSpPr/>
            <p:nvPr/>
          </p:nvSpPr>
          <p:spPr>
            <a:xfrm>
              <a:off x="2381" y="2296"/>
              <a:ext cx="272" cy="212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l-GR" altLang="el-GR" sz="1600" b="1">
                  <a:latin typeface="Comic Sans MS" panose="030F0702030302020204" pitchFamily="66" charset="0"/>
                </a:rPr>
                <a:t>Μ</a:t>
              </a:r>
            </a:p>
          </p:txBody>
        </p:sp>
      </p:grpSp>
      <p:grpSp>
        <p:nvGrpSpPr>
          <p:cNvPr id="28680" name="Group 25"/>
          <p:cNvGrpSpPr/>
          <p:nvPr/>
        </p:nvGrpSpPr>
        <p:grpSpPr>
          <a:xfrm>
            <a:off x="2771775" y="1125538"/>
            <a:ext cx="3671888" cy="2916237"/>
            <a:chOff x="1746" y="709"/>
            <a:chExt cx="2313" cy="1837"/>
          </a:xfrm>
        </p:grpSpPr>
        <p:cxnSp>
          <p:nvCxnSpPr>
            <p:cNvPr id="28691" name="Line 6"/>
            <p:cNvCxnSpPr/>
            <p:nvPr/>
          </p:nvCxnSpPr>
          <p:spPr>
            <a:xfrm>
              <a:off x="2018" y="2296"/>
              <a:ext cx="1996" cy="0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  <a:effectLst/>
          </p:spPr>
        </p:cxnSp>
        <p:cxnSp>
          <p:nvCxnSpPr>
            <p:cNvPr id="28692" name="Line 5"/>
            <p:cNvCxnSpPr/>
            <p:nvPr/>
          </p:nvCxnSpPr>
          <p:spPr>
            <a:xfrm flipH="1" flipV="1">
              <a:off x="2018" y="754"/>
              <a:ext cx="0" cy="1542"/>
            </a:xfrm>
            <a:prstGeom prst="line">
              <a:avLst/>
            </a:prstGeom>
            <a:noFill/>
            <a:ln>
              <a:solidFill>
                <a:schemeClr val="tx1"/>
              </a:solidFill>
              <a:miter lim="800000"/>
              <a:tailEnd type="triangle"/>
            </a:ln>
            <a:effectLst/>
          </p:spPr>
        </p:cxnSp>
        <p:sp>
          <p:nvSpPr>
            <p:cNvPr id="28693" name="Text Box 7"/>
            <p:cNvSpPr/>
            <p:nvPr/>
          </p:nvSpPr>
          <p:spPr>
            <a:xfrm>
              <a:off x="1746" y="709"/>
              <a:ext cx="227" cy="250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n-US" altLang="el-GR" sz="2000" b="1" i="1">
                  <a:latin typeface="Comic Sans MS" panose="030F0702030302020204" pitchFamily="66" charset="0"/>
                </a:rPr>
                <a:t>p</a:t>
              </a:r>
              <a:endParaRPr lang="el-GR" altLang="el-GR" sz="2000" b="1" i="1">
                <a:latin typeface="Comic Sans MS" panose="030F0702030302020204" pitchFamily="66" charset="0"/>
              </a:endParaRPr>
            </a:p>
          </p:txBody>
        </p:sp>
        <p:sp>
          <p:nvSpPr>
            <p:cNvPr id="28694" name="Text Box 8"/>
            <p:cNvSpPr/>
            <p:nvPr/>
          </p:nvSpPr>
          <p:spPr>
            <a:xfrm>
              <a:off x="3742" y="2296"/>
              <a:ext cx="317" cy="250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n-US" altLang="el-GR" sz="2000" b="1" i="1">
                  <a:latin typeface="Comic Sans MS" panose="030F0702030302020204" pitchFamily="66" charset="0"/>
                </a:rPr>
                <a:t>V</a:t>
              </a:r>
              <a:endParaRPr lang="el-GR" altLang="el-GR" sz="2000" b="1" i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681" name="Group 26"/>
          <p:cNvGrpSpPr/>
          <p:nvPr/>
        </p:nvGrpSpPr>
        <p:grpSpPr>
          <a:xfrm>
            <a:off x="5292725" y="1700213"/>
            <a:ext cx="574675" cy="2281237"/>
            <a:chOff x="3334" y="1071"/>
            <a:chExt cx="362" cy="1437"/>
          </a:xfrm>
        </p:grpSpPr>
        <p:cxnSp>
          <p:nvCxnSpPr>
            <p:cNvPr id="28688" name="Line 13"/>
            <p:cNvCxnSpPr/>
            <p:nvPr/>
          </p:nvCxnSpPr>
          <p:spPr>
            <a:xfrm flipH="1">
              <a:off x="3424" y="1253"/>
              <a:ext cx="0" cy="104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</a:ln>
            <a:effectLst/>
          </p:spPr>
        </p:cxnSp>
        <p:sp>
          <p:nvSpPr>
            <p:cNvPr id="28689" name="Text Box 16"/>
            <p:cNvSpPr/>
            <p:nvPr/>
          </p:nvSpPr>
          <p:spPr>
            <a:xfrm>
              <a:off x="3424" y="1071"/>
              <a:ext cx="272" cy="212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l-GR" altLang="el-GR" sz="1600" b="1">
                  <a:latin typeface="Comic Sans MS" panose="030F0702030302020204" pitchFamily="66" charset="0"/>
                </a:rPr>
                <a:t>Γ</a:t>
              </a:r>
            </a:p>
          </p:txBody>
        </p:sp>
        <p:sp>
          <p:nvSpPr>
            <p:cNvPr id="28690" name="Text Box 18"/>
            <p:cNvSpPr/>
            <p:nvPr/>
          </p:nvSpPr>
          <p:spPr>
            <a:xfrm>
              <a:off x="3334" y="2296"/>
              <a:ext cx="272" cy="212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l-GR" altLang="el-GR" sz="1600" b="1">
                  <a:latin typeface="Comic Sans MS" panose="030F0702030302020204" pitchFamily="66" charset="0"/>
                </a:rPr>
                <a:t>Ν</a:t>
              </a:r>
            </a:p>
          </p:txBody>
        </p:sp>
      </p:grpSp>
      <p:grpSp>
        <p:nvGrpSpPr>
          <p:cNvPr id="28682" name="Group 28"/>
          <p:cNvGrpSpPr/>
          <p:nvPr/>
        </p:nvGrpSpPr>
        <p:grpSpPr>
          <a:xfrm>
            <a:off x="4200525" y="2084388"/>
            <a:ext cx="1365250" cy="1033462"/>
            <a:chOff x="2646" y="1313"/>
            <a:chExt cx="860" cy="651"/>
          </a:xfrm>
        </p:grpSpPr>
        <p:sp>
          <p:nvSpPr>
            <p:cNvPr id="28686" name="Arc 11"/>
            <p:cNvSpPr/>
            <p:nvPr/>
          </p:nvSpPr>
          <p:spPr bwMode="auto">
            <a:xfrm rot="20520000" flipV="1">
              <a:off x="2646" y="1313"/>
              <a:ext cx="860" cy="471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860" y="454"/>
                </a:cxn>
                <a:cxn ang="0">
                  <a:pos x="0" y="471"/>
                </a:cxn>
              </a:cxnLst>
              <a:rect l="l" t="t" r="r" b="b"/>
              <a:pathLst>
                <a:path w="21587" h="20872" fill="none">
                  <a:moveTo>
                    <a:pt x="5559" y="-1"/>
                  </a:moveTo>
                  <a:cubicBezTo>
                    <a:pt x="14748" y="2447"/>
                    <a:pt x="21256" y="10617"/>
                    <a:pt x="21586" y="20122"/>
                  </a:cubicBezTo>
                </a:path>
                <a:path w="21587" h="20872" stroke="0">
                  <a:moveTo>
                    <a:pt x="5559" y="-1"/>
                  </a:moveTo>
                  <a:cubicBezTo>
                    <a:pt x="14748" y="2447"/>
                    <a:pt x="21256" y="10617"/>
                    <a:pt x="21586" y="20122"/>
                  </a:cubicBezTo>
                  <a:lnTo>
                    <a:pt x="0" y="20872"/>
                  </a:lnTo>
                  <a:lnTo>
                    <a:pt x="5559" y="-1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 type="triangle" w="med" len="med"/>
            </a:ln>
            <a:effectLst/>
          </p:spPr>
          <p:txBody>
            <a:bodyPr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endParaRPr/>
            </a:p>
          </p:txBody>
        </p:sp>
        <p:sp>
          <p:nvSpPr>
            <p:cNvPr id="28687" name="Text Box 19"/>
            <p:cNvSpPr/>
            <p:nvPr/>
          </p:nvSpPr>
          <p:spPr>
            <a:xfrm>
              <a:off x="3016" y="1752"/>
              <a:ext cx="272" cy="212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l-GR" altLang="el-GR" sz="1600" b="1">
                  <a:latin typeface="Comic Sans MS" panose="030F0702030302020204" pitchFamily="66" charset="0"/>
                </a:rPr>
                <a:t>Δ</a:t>
              </a:r>
            </a:p>
          </p:txBody>
        </p:sp>
      </p:grpSp>
      <p:sp>
        <p:nvSpPr>
          <p:cNvPr id="28683" name="Text Box 20"/>
          <p:cNvSpPr txBox="1">
            <a:spLocks noChangeArrowheads="1"/>
          </p:cNvSpPr>
          <p:nvPr/>
        </p:nvSpPr>
        <p:spPr bwMode="auto">
          <a:xfrm>
            <a:off x="6372225" y="1700213"/>
            <a:ext cx="1800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Δ</a:t>
            </a:r>
            <a:r>
              <a:rPr kumimoji="0" lang="en-US" altLang="el-GR" sz="3200" b="1" i="1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U</a:t>
            </a:r>
            <a:r>
              <a:rPr kumimoji="0" lang="el-GR" altLang="el-GR" sz="3200" b="1" i="0" u="none" strike="noStrike" kern="1200" cap="none" spc="0" normalizeH="0" baseline="-2500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ολ</a:t>
            </a: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=0</a:t>
            </a:r>
            <a:endParaRPr kumimoji="0" lang="el-GR" altLang="el-GR" sz="3200" b="1" i="1" u="none" strike="noStrike" kern="1200" cap="none" spc="0" normalizeH="0" baseline="0" noProof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8684" name="Text Box 21"/>
          <p:cNvSpPr txBox="1">
            <a:spLocks noChangeArrowheads="1"/>
          </p:cNvSpPr>
          <p:nvPr/>
        </p:nvSpPr>
        <p:spPr bwMode="auto">
          <a:xfrm>
            <a:off x="468313" y="4508500"/>
            <a:ext cx="80645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Σε 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δεξιόστροφη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κυκλική μεταβολή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το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ολικό έργο είναι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θετικό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(</a:t>
            </a:r>
            <a:r>
              <a:rPr kumimoji="0" lang="en-US" altLang="el-GR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W</a:t>
            </a:r>
            <a:r>
              <a:rPr kumimoji="0" lang="el-GR" altLang="el-GR" sz="2800" b="1" i="1" u="none" strike="noStrike" kern="1200" cap="none" spc="0" normalizeH="0" baseline="-2500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ολ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&gt;0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), ενώ σε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αριστερόστροφη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είναι αρνητικό (</a:t>
            </a:r>
            <a:r>
              <a:rPr kumimoji="0" lang="en-US" altLang="el-GR" sz="2800" b="1" i="1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W</a:t>
            </a:r>
            <a:r>
              <a:rPr kumimoji="0" lang="el-GR" altLang="el-GR" sz="2800" b="1" i="1" u="none" strike="noStrike" kern="1200" cap="none" spc="0" normalizeH="0" baseline="-25000" noProof="0" err="1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ολ</a:t>
            </a:r>
            <a:r>
              <a:rPr kumimoji="0" lang="en-US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&lt;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0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).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</a:p>
        </p:txBody>
      </p:sp>
      <p:sp>
        <p:nvSpPr>
          <p:cNvPr id="28685" name="Text Box 29"/>
          <p:cNvSpPr txBox="1">
            <a:spLocks noChangeArrowheads="1"/>
          </p:cNvSpPr>
          <p:nvPr/>
        </p:nvSpPr>
        <p:spPr bwMode="auto">
          <a:xfrm>
            <a:off x="611188" y="2276475"/>
            <a:ext cx="1728787" cy="588963"/>
          </a:xfrm>
          <a:prstGeom prst="rect">
            <a:avLst/>
          </a:prstGeom>
          <a:solidFill>
            <a:srgbClr val="CCFFFF"/>
          </a:solidFill>
          <a:ln w="9525">
            <a:miter lim="800000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  <a:contourClr>
              <a:srgbClr val="CC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= </a:t>
            </a:r>
            <a:r>
              <a:rPr kumimoji="0" lang="en-US" altLang="el-GR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W</a:t>
            </a:r>
            <a:endParaRPr kumimoji="0" lang="el-GR" altLang="el-GR" sz="32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  <p:cond evt="onBegin" delay="0">
                          <p:tn val="45"/>
                        </p:cond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83" grpId="0"/>
      <p:bldP spid="28684" grpId="0"/>
      <p:bldP spid="2868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30723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F151BECA-84FA-4A8B-AFAD-73D5C7AFC8DF}" type="slidenum">
              <a:rPr lang="el-GR" altLang="el-GR" sz="1400"/>
              <a:t>38</a:t>
            </a:fld>
            <a:endParaRPr lang="el-GR" altLang="el-GR" sz="1400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763713" y="2349500"/>
            <a:ext cx="55451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Εφαρμογές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31747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F90C1487-24BA-425E-9CAB-382E130A7FE7}" type="slidenum">
              <a:rPr lang="el-GR" altLang="el-GR" sz="1400"/>
              <a:t>39</a:t>
            </a:fld>
            <a:endParaRPr lang="el-GR" altLang="el-GR" sz="1400"/>
          </a:p>
        </p:txBody>
      </p:sp>
      <p:sp>
        <p:nvSpPr>
          <p:cNvPr id="31748" name="Rectangle 4"/>
          <p:cNvSpPr/>
          <p:nvPr/>
        </p:nvSpPr>
        <p:spPr>
          <a:xfrm>
            <a:off x="395288" y="404813"/>
            <a:ext cx="8280400" cy="19177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ctr" anchorCtr="0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just" eaLnBrk="1" hangingPunct="1"/>
            <a:r>
              <a:rPr lang="el-GR" altLang="el-GR" b="1">
                <a:latin typeface="Trebuchet MS" panose="020B0603020202020204" pitchFamily="34" charset="0"/>
              </a:rPr>
              <a:t>1. </a:t>
            </a:r>
            <a:r>
              <a:rPr lang="en-US" altLang="el-GR">
                <a:latin typeface="Trebuchet MS" panose="020B0603020202020204" pitchFamily="34" charset="0"/>
              </a:rPr>
              <a:t>Στην ισόχωρη θέρμανση ιδανικού αερίου, για την απορροφούμενη θερμότητα </a:t>
            </a:r>
            <a:r>
              <a:rPr lang="en-US" altLang="el-GR" i="1">
                <a:latin typeface="Trebuchet MS" panose="020B0603020202020204" pitchFamily="34" charset="0"/>
              </a:rPr>
              <a:t>Q</a:t>
            </a:r>
            <a:r>
              <a:rPr lang="en-US" altLang="el-GR">
                <a:latin typeface="Trebuchet MS" panose="020B0603020202020204" pitchFamily="34" charset="0"/>
              </a:rPr>
              <a:t> και για τη μεταβολή της εσωτερικής του ενέργειας Δ</a:t>
            </a:r>
            <a:r>
              <a:rPr lang="en-US" altLang="el-GR" i="1">
                <a:latin typeface="Trebuchet MS" panose="020B0603020202020204" pitchFamily="34" charset="0"/>
              </a:rPr>
              <a:t>U</a:t>
            </a:r>
            <a:r>
              <a:rPr lang="en-US" altLang="el-GR">
                <a:latin typeface="Trebuchet MS" panose="020B0603020202020204" pitchFamily="34" charset="0"/>
              </a:rPr>
              <a:t> ισχύει ότι:</a:t>
            </a:r>
          </a:p>
          <a:p>
            <a:pPr marL="0" lvl="0" indent="0" algn="just" eaLnBrk="1" hangingPunct="1"/>
            <a:r>
              <a:rPr lang="en-US" altLang="el-GR" b="1">
                <a:latin typeface="Trebuchet MS" panose="020B0603020202020204" pitchFamily="34" charset="0"/>
              </a:rPr>
              <a:t>α</a:t>
            </a:r>
            <a:r>
              <a:rPr lang="fr-FR" altLang="el-GR" b="1">
                <a:latin typeface="Trebuchet MS" panose="020B0603020202020204" pitchFamily="34" charset="0"/>
              </a:rPr>
              <a:t>.   </a:t>
            </a:r>
            <a:r>
              <a:rPr lang="fr-FR" altLang="el-GR" i="1">
                <a:latin typeface="Trebuchet MS" panose="020B0603020202020204" pitchFamily="34" charset="0"/>
              </a:rPr>
              <a:t>Q</a:t>
            </a:r>
            <a:r>
              <a:rPr lang="fr-FR" altLang="el-GR">
                <a:latin typeface="Trebuchet MS" panose="020B0603020202020204" pitchFamily="34" charset="0"/>
              </a:rPr>
              <a:t> = 0.        </a:t>
            </a:r>
            <a:r>
              <a:rPr lang="el-GR" altLang="el-GR">
                <a:latin typeface="Trebuchet MS" panose="020B0603020202020204" pitchFamily="34" charset="0"/>
              </a:rPr>
              <a:t>                               </a:t>
            </a:r>
            <a:r>
              <a:rPr lang="en-US" altLang="el-GR" b="1">
                <a:latin typeface="Trebuchet MS" panose="020B0603020202020204" pitchFamily="34" charset="0"/>
              </a:rPr>
              <a:t>β</a:t>
            </a:r>
            <a:r>
              <a:rPr lang="fr-FR" altLang="el-GR" b="1">
                <a:latin typeface="Trebuchet MS" panose="020B0603020202020204" pitchFamily="34" charset="0"/>
              </a:rPr>
              <a:t>.   </a:t>
            </a:r>
            <a:r>
              <a:rPr lang="fr-FR" altLang="el-GR" i="1">
                <a:latin typeface="Trebuchet MS" panose="020B0603020202020204" pitchFamily="34" charset="0"/>
              </a:rPr>
              <a:t>Q </a:t>
            </a:r>
            <a:r>
              <a:rPr lang="en-US" altLang="el-GR">
                <a:latin typeface="Trebuchet MS" panose="020B0603020202020204" pitchFamily="34" charset="0"/>
              </a:rPr>
              <a:t>&gt; Δ</a:t>
            </a:r>
            <a:r>
              <a:rPr lang="fr-FR" altLang="el-GR" i="1">
                <a:latin typeface="Trebuchet MS" panose="020B0603020202020204" pitchFamily="34" charset="0"/>
              </a:rPr>
              <a:t>U</a:t>
            </a:r>
            <a:r>
              <a:rPr lang="en-US" altLang="el-GR">
                <a:latin typeface="Trebuchet MS" panose="020B0603020202020204" pitchFamily="34" charset="0"/>
              </a:rPr>
              <a:t>.               </a:t>
            </a:r>
            <a:endParaRPr lang="el-GR" altLang="el-GR">
              <a:latin typeface="Trebuchet MS" panose="020B0603020202020204" pitchFamily="34" charset="0"/>
            </a:endParaRPr>
          </a:p>
          <a:p>
            <a:pPr marL="0" lvl="0" indent="0" algn="just" eaLnBrk="1" hangingPunct="1"/>
            <a:r>
              <a:rPr lang="en-US" altLang="el-GR" b="1">
                <a:latin typeface="Trebuchet MS" panose="020B0603020202020204" pitchFamily="34" charset="0"/>
              </a:rPr>
              <a:t>γ.  </a:t>
            </a:r>
            <a:r>
              <a:rPr lang="en-US" altLang="el-GR" b="1" i="1">
                <a:latin typeface="Trebuchet MS" panose="020B0603020202020204" pitchFamily="34" charset="0"/>
              </a:rPr>
              <a:t> </a:t>
            </a:r>
            <a:r>
              <a:rPr lang="fr-FR" altLang="el-GR" i="1">
                <a:latin typeface="Trebuchet MS" panose="020B0603020202020204" pitchFamily="34" charset="0"/>
              </a:rPr>
              <a:t>Q </a:t>
            </a:r>
            <a:r>
              <a:rPr lang="en-US" altLang="el-GR">
                <a:latin typeface="Trebuchet MS" panose="020B0603020202020204" pitchFamily="34" charset="0"/>
              </a:rPr>
              <a:t>= Δ</a:t>
            </a:r>
            <a:r>
              <a:rPr lang="fr-FR" altLang="el-GR" i="1">
                <a:latin typeface="Trebuchet MS" panose="020B0603020202020204" pitchFamily="34" charset="0"/>
              </a:rPr>
              <a:t>U</a:t>
            </a:r>
            <a:r>
              <a:rPr lang="en-US" altLang="el-GR">
                <a:latin typeface="Trebuchet MS" panose="020B0603020202020204" pitchFamily="34" charset="0"/>
              </a:rPr>
              <a:t>.                    </a:t>
            </a:r>
            <a:r>
              <a:rPr lang="el-GR" altLang="el-GR">
                <a:latin typeface="Trebuchet MS" panose="020B0603020202020204" pitchFamily="34" charset="0"/>
              </a:rPr>
              <a:t>                 </a:t>
            </a:r>
            <a:r>
              <a:rPr lang="en-US" altLang="el-GR" b="1">
                <a:latin typeface="Trebuchet MS" panose="020B0603020202020204" pitchFamily="34" charset="0"/>
              </a:rPr>
              <a:t>δ.   </a:t>
            </a:r>
            <a:r>
              <a:rPr lang="en-US" altLang="el-GR">
                <a:latin typeface="Trebuchet MS" panose="020B0603020202020204" pitchFamily="34" charset="0"/>
              </a:rPr>
              <a:t>Δ</a:t>
            </a:r>
            <a:r>
              <a:rPr lang="fr-FR" altLang="el-GR" i="1">
                <a:latin typeface="Trebuchet MS" panose="020B0603020202020204" pitchFamily="34" charset="0"/>
              </a:rPr>
              <a:t>U </a:t>
            </a:r>
            <a:r>
              <a:rPr lang="en-US" altLang="el-GR">
                <a:latin typeface="Trebuchet MS" panose="020B0603020202020204" pitchFamily="34" charset="0"/>
              </a:rPr>
              <a:t>= 0.         </a:t>
            </a:r>
          </a:p>
        </p:txBody>
      </p:sp>
      <p:sp>
        <p:nvSpPr>
          <p:cNvPr id="31749" name="Oval 5"/>
          <p:cNvSpPr/>
          <p:nvPr/>
        </p:nvSpPr>
        <p:spPr>
          <a:xfrm>
            <a:off x="395288" y="1916113"/>
            <a:ext cx="4318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  <a:effectLst/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n-US"/>
          </a:p>
        </p:txBody>
      </p:sp>
      <p:sp>
        <p:nvSpPr>
          <p:cNvPr id="31750" name="Rectangle 6"/>
          <p:cNvSpPr/>
          <p:nvPr/>
        </p:nvSpPr>
        <p:spPr>
          <a:xfrm>
            <a:off x="323850" y="2852738"/>
            <a:ext cx="8424863" cy="30130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ctr" anchorCtr="0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just" eaLnBrk="1" hangingPunct="1"/>
            <a:r>
              <a:rPr lang="el-GR" altLang="el-GR" b="1">
                <a:latin typeface="Trebuchet MS" panose="020B0603020202020204" pitchFamily="34" charset="0"/>
              </a:rPr>
              <a:t>2. </a:t>
            </a:r>
            <a:r>
              <a:rPr lang="en-US" altLang="el-GR">
                <a:latin typeface="Trebuchet MS" panose="020B0603020202020204" pitchFamily="34" charset="0"/>
              </a:rPr>
              <a:t>Σε μια αδιαβατική μεταβολή ενός ιδανικού αερίου το ποσό θερμότητας που το αέριο ανταλλάσσει με το περιβάλλον είναι</a:t>
            </a:r>
          </a:p>
          <a:p>
            <a:pPr marL="0" lvl="0" indent="0" algn="just" eaLnBrk="1" hangingPunct="1"/>
            <a:r>
              <a:rPr lang="en-US" altLang="el-GR" b="1">
                <a:latin typeface="Trebuchet MS" panose="020B0603020202020204" pitchFamily="34" charset="0"/>
              </a:rPr>
              <a:t>α.</a:t>
            </a:r>
            <a:r>
              <a:rPr lang="en-US" altLang="el-GR">
                <a:latin typeface="Trebuchet MS" panose="020B0603020202020204" pitchFamily="34" charset="0"/>
              </a:rPr>
              <a:t>  θετικό.                  </a:t>
            </a:r>
          </a:p>
          <a:p>
            <a:pPr marL="0" lvl="0" indent="0" algn="just" eaLnBrk="1" hangingPunct="1"/>
            <a:r>
              <a:rPr lang="en-US" altLang="el-GR" b="1">
                <a:latin typeface="Trebuchet MS" panose="020B0603020202020204" pitchFamily="34" charset="0"/>
              </a:rPr>
              <a:t>β.</a:t>
            </a:r>
            <a:r>
              <a:rPr lang="en-US" altLang="el-GR">
                <a:latin typeface="Trebuchet MS" panose="020B0603020202020204" pitchFamily="34" charset="0"/>
              </a:rPr>
              <a:t>  αρνητικό.                     </a:t>
            </a:r>
          </a:p>
          <a:p>
            <a:pPr marL="0" lvl="0" indent="0" algn="just" eaLnBrk="1" hangingPunct="1"/>
            <a:r>
              <a:rPr lang="en-US" altLang="el-GR" b="1">
                <a:latin typeface="Trebuchet MS" panose="020B0603020202020204" pitchFamily="34" charset="0"/>
              </a:rPr>
              <a:t>γ.</a:t>
            </a:r>
            <a:r>
              <a:rPr lang="en-US" altLang="el-GR">
                <a:latin typeface="Trebuchet MS" panose="020B0603020202020204" pitchFamily="34" charset="0"/>
              </a:rPr>
              <a:t>  μηδέν.</a:t>
            </a:r>
            <a:endParaRPr lang="el-GR" altLang="el-GR" b="1">
              <a:latin typeface="Trebuchet MS" panose="020B0603020202020204" pitchFamily="34" charset="0"/>
            </a:endParaRPr>
          </a:p>
          <a:p>
            <a:pPr marL="0" lvl="0" indent="0" algn="just" eaLnBrk="1" hangingPunct="1"/>
            <a:r>
              <a:rPr lang="el-GR" altLang="el-GR" b="1">
                <a:latin typeface="Trebuchet MS" panose="020B0603020202020204" pitchFamily="34" charset="0"/>
              </a:rPr>
              <a:t>δ.</a:t>
            </a:r>
            <a:r>
              <a:rPr lang="el-GR" altLang="el-GR">
                <a:latin typeface="Trebuchet MS" panose="020B0603020202020204" pitchFamily="34" charset="0"/>
              </a:rPr>
              <a:t>  άλλοτε θετικό και άλλοτε αρνητικό ανάλογα με το αν το αέριο συμπιέζεται ή εκτονώνεται.         </a:t>
            </a:r>
          </a:p>
        </p:txBody>
      </p:sp>
      <p:sp>
        <p:nvSpPr>
          <p:cNvPr id="31751" name="Oval 7"/>
          <p:cNvSpPr/>
          <p:nvPr/>
        </p:nvSpPr>
        <p:spPr>
          <a:xfrm>
            <a:off x="323850" y="4724400"/>
            <a:ext cx="4318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  <a:effectLst/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3417" y="1692287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8153566" y="515650"/>
            <a:ext cx="2696307" cy="1176637"/>
          </a:xfrm>
          <a:prstGeom prst="cloudCallout">
            <a:avLst>
              <a:gd name="adj1" fmla="val 61520"/>
              <a:gd name="adj2" fmla="val 37762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lang="el-GR" b="1">
                <a:latin typeface="Comic Sans MS" panose="030F0702030302020204" pitchFamily="66" charset="0"/>
              </a:rPr>
              <a:t>Τι είναι ένα</a:t>
            </a:r>
          </a:p>
          <a:p>
            <a:pPr algn="ctr"/>
            <a:r>
              <a:rPr lang="el-GR" b="1" err="1">
                <a:latin typeface="Comic Sans MS" panose="030F0702030302020204" pitchFamily="66" charset="0"/>
              </a:rPr>
              <a:t>θερμοδυναμικό σύστημα;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466308" y="264364"/>
            <a:ext cx="4930345" cy="5817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altLang="el-GR" sz="32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Σύστημα και Περιβάλλον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827" y="140056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Ορθογώνιο 7"/>
          <p:cNvSpPr/>
          <p:nvPr/>
        </p:nvSpPr>
        <p:spPr>
          <a:xfrm>
            <a:off x="1848074" y="1010618"/>
            <a:ext cx="58322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l-GR" altLang="el-GR" sz="2000" b="1">
                <a:latin typeface="Comic Sans MS" panose="030F0702030302020204" pitchFamily="66" charset="0"/>
              </a:rPr>
              <a:t>Ως</a:t>
            </a:r>
            <a:r>
              <a:rPr lang="el-GR" altLang="el-GR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σύστημα</a:t>
            </a:r>
            <a:r>
              <a:rPr lang="el-GR" altLang="el-GR" sz="2000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>
                <a:latin typeface="Comic Sans MS" panose="030F0702030302020204" pitchFamily="66" charset="0"/>
              </a:rPr>
              <a:t>θεωρούμε ένα τμήμα του φυσικού κόσμου, που διαχωρίζεται από τον υπόλοιπο κόσμο με πραγματικά ή νοητά τοιχώματα.</a:t>
            </a:r>
          </a:p>
          <a:p>
            <a:pPr algn="just">
              <a:lnSpc>
                <a:spcPct val="150000"/>
              </a:lnSpc>
              <a:defRPr/>
            </a:pPr>
            <a:r>
              <a:rPr lang="el-GR" altLang="el-GR" sz="2000" b="1">
                <a:latin typeface="Comic Sans MS" panose="030F0702030302020204" pitchFamily="66" charset="0"/>
              </a:rPr>
              <a:t>Ο υπόλοιπος φυσικός κόσμος αποτελεί το </a:t>
            </a:r>
            <a:r>
              <a:rPr lang="el-GR" alt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περιβάλλον</a:t>
            </a:r>
            <a:r>
              <a:rPr lang="el-GR" altLang="el-GR" sz="2000" b="1">
                <a:latin typeface="Comic Sans MS" panose="030F0702030302020204" pitchFamily="66" charset="0"/>
              </a:rPr>
              <a:t> του συστήματος.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1338103" y="3625489"/>
            <a:ext cx="618529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>
                <a:latin typeface="Comic Sans MS" panose="030F0702030302020204" pitchFamily="66" charset="0"/>
              </a:rPr>
              <a:t>Ως </a:t>
            </a:r>
            <a:r>
              <a:rPr lang="el-GR" sz="2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θερμοδυναμικό σύστημα</a:t>
            </a:r>
            <a:r>
              <a:rPr lang="el-GR" sz="2000" b="1">
                <a:latin typeface="Comic Sans MS" panose="030F0702030302020204" pitchFamily="66" charset="0"/>
              </a:rPr>
              <a:t> θεωρούμε το σύστημα εκείνο, για την περιγραφή του οποίου χρησιμοποιούνται εκτός από μηχανικά </a:t>
            </a:r>
            <a:r>
              <a:rPr lang="el-GR" sz="1600" b="1">
                <a:latin typeface="Comic Sans MS" panose="030F0702030302020204" pitchFamily="66" charset="0"/>
              </a:rPr>
              <a:t>(ταχύτητα, δύναμη</a:t>
            </a:r>
            <a:r>
              <a:rPr lang="en-US" sz="1600" b="1">
                <a:latin typeface="Comic Sans MS" panose="030F0702030302020204" pitchFamily="66" charset="0"/>
              </a:rPr>
              <a:t> </a:t>
            </a:r>
            <a:r>
              <a:rPr lang="el-GR" sz="1600" b="1" err="1">
                <a:latin typeface="Comic Sans MS" panose="030F0702030302020204" pitchFamily="66" charset="0"/>
              </a:rPr>
              <a:t>κλπ)</a:t>
            </a:r>
            <a:r>
              <a:rPr lang="el-GR" sz="2000" b="1">
                <a:latin typeface="Comic Sans MS" panose="030F0702030302020204" pitchFamily="66" charset="0"/>
              </a:rPr>
              <a:t> και </a:t>
            </a:r>
            <a:r>
              <a:rPr lang="el-GR" sz="2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θερμοδυναμικά μεγέθη,</a:t>
            </a:r>
            <a:r>
              <a:rPr lang="el-GR" sz="2000" b="1">
                <a:latin typeface="Comic Sans MS" panose="030F0702030302020204" pitchFamily="66" charset="0"/>
              </a:rPr>
              <a:t> όπως </a:t>
            </a:r>
            <a:r>
              <a:rPr lang="el-GR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θερμοκρασία, θερμότητα, εσωτερική ενέργεια </a:t>
            </a:r>
            <a:r>
              <a:rPr lang="el-GR" sz="2000" b="1">
                <a:latin typeface="Comic Sans MS" panose="030F0702030302020204" pitchFamily="66" charset="0"/>
              </a:rPr>
              <a:t>κλπ.  </a:t>
            </a:r>
          </a:p>
        </p:txBody>
      </p:sp>
      <p:grpSp>
        <p:nvGrpSpPr>
          <p:cNvPr id="10" name="Ομάδα 9"/>
          <p:cNvGrpSpPr/>
          <p:nvPr/>
        </p:nvGrpSpPr>
        <p:grpSpPr>
          <a:xfrm>
            <a:off x="7697017" y="3130321"/>
            <a:ext cx="4166604" cy="2883877"/>
            <a:chOff x="1889368" y="1002323"/>
            <a:chExt cx="4166604" cy="2883877"/>
          </a:xfrm>
        </p:grpSpPr>
        <p:sp>
          <p:nvSpPr>
            <p:cNvPr id="11" name="Ελεύθερη σχεδίαση 10"/>
            <p:cNvSpPr/>
            <p:nvPr/>
          </p:nvSpPr>
          <p:spPr>
            <a:xfrm>
              <a:off x="1889368" y="1002323"/>
              <a:ext cx="4010269" cy="2883877"/>
            </a:xfrm>
            <a:custGeom>
              <a:avLst/>
              <a:gdLst>
                <a:gd name="connsiteX0" fmla="*/ 1485900 w 3886200"/>
                <a:gd name="connsiteY0" fmla="*/ 254977 h 2382715"/>
                <a:gd name="connsiteX1" fmla="*/ 1433147 w 3886200"/>
                <a:gd name="connsiteY1" fmla="*/ 246184 h 2382715"/>
                <a:gd name="connsiteX2" fmla="*/ 967154 w 3886200"/>
                <a:gd name="connsiteY2" fmla="*/ 246184 h 2382715"/>
                <a:gd name="connsiteX3" fmla="*/ 808893 w 3886200"/>
                <a:gd name="connsiteY3" fmla="*/ 263769 h 2382715"/>
                <a:gd name="connsiteX4" fmla="*/ 773723 w 3886200"/>
                <a:gd name="connsiteY4" fmla="*/ 272561 h 2382715"/>
                <a:gd name="connsiteX5" fmla="*/ 747347 w 3886200"/>
                <a:gd name="connsiteY5" fmla="*/ 281354 h 2382715"/>
                <a:gd name="connsiteX6" fmla="*/ 703385 w 3886200"/>
                <a:gd name="connsiteY6" fmla="*/ 290146 h 2382715"/>
                <a:gd name="connsiteX7" fmla="*/ 650631 w 3886200"/>
                <a:gd name="connsiteY7" fmla="*/ 307731 h 2382715"/>
                <a:gd name="connsiteX8" fmla="*/ 615462 w 3886200"/>
                <a:gd name="connsiteY8" fmla="*/ 316523 h 2382715"/>
                <a:gd name="connsiteX9" fmla="*/ 580293 w 3886200"/>
                <a:gd name="connsiteY9" fmla="*/ 334107 h 2382715"/>
                <a:gd name="connsiteX10" fmla="*/ 527539 w 3886200"/>
                <a:gd name="connsiteY10" fmla="*/ 351692 h 2382715"/>
                <a:gd name="connsiteX11" fmla="*/ 465993 w 3886200"/>
                <a:gd name="connsiteY11" fmla="*/ 378069 h 2382715"/>
                <a:gd name="connsiteX12" fmla="*/ 395654 w 3886200"/>
                <a:gd name="connsiteY12" fmla="*/ 413238 h 2382715"/>
                <a:gd name="connsiteX13" fmla="*/ 334108 w 3886200"/>
                <a:gd name="connsiteY13" fmla="*/ 439615 h 2382715"/>
                <a:gd name="connsiteX14" fmla="*/ 272562 w 3886200"/>
                <a:gd name="connsiteY14" fmla="*/ 483577 h 2382715"/>
                <a:gd name="connsiteX15" fmla="*/ 237393 w 3886200"/>
                <a:gd name="connsiteY15" fmla="*/ 501161 h 2382715"/>
                <a:gd name="connsiteX16" fmla="*/ 167054 w 3886200"/>
                <a:gd name="connsiteY16" fmla="*/ 562707 h 2382715"/>
                <a:gd name="connsiteX17" fmla="*/ 149470 w 3886200"/>
                <a:gd name="connsiteY17" fmla="*/ 589084 h 2382715"/>
                <a:gd name="connsiteX18" fmla="*/ 114300 w 3886200"/>
                <a:gd name="connsiteY18" fmla="*/ 624254 h 2382715"/>
                <a:gd name="connsiteX19" fmla="*/ 96716 w 3886200"/>
                <a:gd name="connsiteY19" fmla="*/ 650631 h 2382715"/>
                <a:gd name="connsiteX20" fmla="*/ 70339 w 3886200"/>
                <a:gd name="connsiteY20" fmla="*/ 685800 h 2382715"/>
                <a:gd name="connsiteX21" fmla="*/ 52754 w 3886200"/>
                <a:gd name="connsiteY21" fmla="*/ 729761 h 2382715"/>
                <a:gd name="connsiteX22" fmla="*/ 26377 w 3886200"/>
                <a:gd name="connsiteY22" fmla="*/ 773723 h 2382715"/>
                <a:gd name="connsiteX23" fmla="*/ 0 w 3886200"/>
                <a:gd name="connsiteY23" fmla="*/ 861646 h 2382715"/>
                <a:gd name="connsiteX24" fmla="*/ 8793 w 3886200"/>
                <a:gd name="connsiteY24" fmla="*/ 1099038 h 2382715"/>
                <a:gd name="connsiteX25" fmla="*/ 17585 w 3886200"/>
                <a:gd name="connsiteY25" fmla="*/ 1143000 h 2382715"/>
                <a:gd name="connsiteX26" fmla="*/ 35170 w 3886200"/>
                <a:gd name="connsiteY26" fmla="*/ 1178169 h 2382715"/>
                <a:gd name="connsiteX27" fmla="*/ 52754 w 3886200"/>
                <a:gd name="connsiteY27" fmla="*/ 1239715 h 2382715"/>
                <a:gd name="connsiteX28" fmla="*/ 70339 w 3886200"/>
                <a:gd name="connsiteY28" fmla="*/ 1266092 h 2382715"/>
                <a:gd name="connsiteX29" fmla="*/ 87923 w 3886200"/>
                <a:gd name="connsiteY29" fmla="*/ 1301261 h 2382715"/>
                <a:gd name="connsiteX30" fmla="*/ 114300 w 3886200"/>
                <a:gd name="connsiteY30" fmla="*/ 1327638 h 2382715"/>
                <a:gd name="connsiteX31" fmla="*/ 149470 w 3886200"/>
                <a:gd name="connsiteY31" fmla="*/ 1380392 h 2382715"/>
                <a:gd name="connsiteX32" fmla="*/ 167054 w 3886200"/>
                <a:gd name="connsiteY32" fmla="*/ 1406769 h 2382715"/>
                <a:gd name="connsiteX33" fmla="*/ 246185 w 3886200"/>
                <a:gd name="connsiteY33" fmla="*/ 1485900 h 2382715"/>
                <a:gd name="connsiteX34" fmla="*/ 281354 w 3886200"/>
                <a:gd name="connsiteY34" fmla="*/ 1521069 h 2382715"/>
                <a:gd name="connsiteX35" fmla="*/ 316523 w 3886200"/>
                <a:gd name="connsiteY35" fmla="*/ 1547446 h 2382715"/>
                <a:gd name="connsiteX36" fmla="*/ 369277 w 3886200"/>
                <a:gd name="connsiteY36" fmla="*/ 1591407 h 2382715"/>
                <a:gd name="connsiteX37" fmla="*/ 404447 w 3886200"/>
                <a:gd name="connsiteY37" fmla="*/ 1626577 h 2382715"/>
                <a:gd name="connsiteX38" fmla="*/ 527539 w 3886200"/>
                <a:gd name="connsiteY38" fmla="*/ 1714500 h 2382715"/>
                <a:gd name="connsiteX39" fmla="*/ 589085 w 3886200"/>
                <a:gd name="connsiteY39" fmla="*/ 1732084 h 2382715"/>
                <a:gd name="connsiteX40" fmla="*/ 615462 w 3886200"/>
                <a:gd name="connsiteY40" fmla="*/ 1758461 h 2382715"/>
                <a:gd name="connsiteX41" fmla="*/ 747347 w 3886200"/>
                <a:gd name="connsiteY41" fmla="*/ 1793631 h 2382715"/>
                <a:gd name="connsiteX42" fmla="*/ 879231 w 3886200"/>
                <a:gd name="connsiteY42" fmla="*/ 1811215 h 2382715"/>
                <a:gd name="connsiteX43" fmla="*/ 1011116 w 3886200"/>
                <a:gd name="connsiteY43" fmla="*/ 1828800 h 2382715"/>
                <a:gd name="connsiteX44" fmla="*/ 1151793 w 3886200"/>
                <a:gd name="connsiteY44" fmla="*/ 1837592 h 2382715"/>
                <a:gd name="connsiteX45" fmla="*/ 1178170 w 3886200"/>
                <a:gd name="connsiteY45" fmla="*/ 1846384 h 2382715"/>
                <a:gd name="connsiteX46" fmla="*/ 1257300 w 3886200"/>
                <a:gd name="connsiteY46" fmla="*/ 1863969 h 2382715"/>
                <a:gd name="connsiteX47" fmla="*/ 1327639 w 3886200"/>
                <a:gd name="connsiteY47" fmla="*/ 1890346 h 2382715"/>
                <a:gd name="connsiteX48" fmla="*/ 1362808 w 3886200"/>
                <a:gd name="connsiteY48" fmla="*/ 1907931 h 2382715"/>
                <a:gd name="connsiteX49" fmla="*/ 1397977 w 3886200"/>
                <a:gd name="connsiteY49" fmla="*/ 1916723 h 2382715"/>
                <a:gd name="connsiteX50" fmla="*/ 1424354 w 3886200"/>
                <a:gd name="connsiteY50" fmla="*/ 1925515 h 2382715"/>
                <a:gd name="connsiteX51" fmla="*/ 1459523 w 3886200"/>
                <a:gd name="connsiteY51" fmla="*/ 1934307 h 2382715"/>
                <a:gd name="connsiteX52" fmla="*/ 1485900 w 3886200"/>
                <a:gd name="connsiteY52" fmla="*/ 1943100 h 2382715"/>
                <a:gd name="connsiteX53" fmla="*/ 1538654 w 3886200"/>
                <a:gd name="connsiteY53" fmla="*/ 1951892 h 2382715"/>
                <a:gd name="connsiteX54" fmla="*/ 1565031 w 3886200"/>
                <a:gd name="connsiteY54" fmla="*/ 1960684 h 2382715"/>
                <a:gd name="connsiteX55" fmla="*/ 1661747 w 3886200"/>
                <a:gd name="connsiteY55" fmla="*/ 1969477 h 2382715"/>
                <a:gd name="connsiteX56" fmla="*/ 1732085 w 3886200"/>
                <a:gd name="connsiteY56" fmla="*/ 1978269 h 2382715"/>
                <a:gd name="connsiteX57" fmla="*/ 1978270 w 3886200"/>
                <a:gd name="connsiteY57" fmla="*/ 1969477 h 2382715"/>
                <a:gd name="connsiteX58" fmla="*/ 2136531 w 3886200"/>
                <a:gd name="connsiteY58" fmla="*/ 1960684 h 2382715"/>
                <a:gd name="connsiteX59" fmla="*/ 2321170 w 3886200"/>
                <a:gd name="connsiteY59" fmla="*/ 1978269 h 2382715"/>
                <a:gd name="connsiteX60" fmla="*/ 2347547 w 3886200"/>
                <a:gd name="connsiteY60" fmla="*/ 1987061 h 2382715"/>
                <a:gd name="connsiteX61" fmla="*/ 2417885 w 3886200"/>
                <a:gd name="connsiteY61" fmla="*/ 2004646 h 2382715"/>
                <a:gd name="connsiteX62" fmla="*/ 2523393 w 3886200"/>
                <a:gd name="connsiteY62" fmla="*/ 2031023 h 2382715"/>
                <a:gd name="connsiteX63" fmla="*/ 2558562 w 3886200"/>
                <a:gd name="connsiteY63" fmla="*/ 2048607 h 2382715"/>
                <a:gd name="connsiteX64" fmla="*/ 2584939 w 3886200"/>
                <a:gd name="connsiteY64" fmla="*/ 2057400 h 2382715"/>
                <a:gd name="connsiteX65" fmla="*/ 2664070 w 3886200"/>
                <a:gd name="connsiteY65" fmla="*/ 2110154 h 2382715"/>
                <a:gd name="connsiteX66" fmla="*/ 2690447 w 3886200"/>
                <a:gd name="connsiteY66" fmla="*/ 2127738 h 2382715"/>
                <a:gd name="connsiteX67" fmla="*/ 2743200 w 3886200"/>
                <a:gd name="connsiteY67" fmla="*/ 2145323 h 2382715"/>
                <a:gd name="connsiteX68" fmla="*/ 2769577 w 3886200"/>
                <a:gd name="connsiteY68" fmla="*/ 2154115 h 2382715"/>
                <a:gd name="connsiteX69" fmla="*/ 2795954 w 3886200"/>
                <a:gd name="connsiteY69" fmla="*/ 2162907 h 2382715"/>
                <a:gd name="connsiteX70" fmla="*/ 2831123 w 3886200"/>
                <a:gd name="connsiteY70" fmla="*/ 2171700 h 2382715"/>
                <a:gd name="connsiteX71" fmla="*/ 2875085 w 3886200"/>
                <a:gd name="connsiteY71" fmla="*/ 2180492 h 2382715"/>
                <a:gd name="connsiteX72" fmla="*/ 2963008 w 3886200"/>
                <a:gd name="connsiteY72" fmla="*/ 2189284 h 2382715"/>
                <a:gd name="connsiteX73" fmla="*/ 3042139 w 3886200"/>
                <a:gd name="connsiteY73" fmla="*/ 2206869 h 2382715"/>
                <a:gd name="connsiteX74" fmla="*/ 3077308 w 3886200"/>
                <a:gd name="connsiteY74" fmla="*/ 2215661 h 2382715"/>
                <a:gd name="connsiteX75" fmla="*/ 3156439 w 3886200"/>
                <a:gd name="connsiteY75" fmla="*/ 2233246 h 2382715"/>
                <a:gd name="connsiteX76" fmla="*/ 3209193 w 3886200"/>
                <a:gd name="connsiteY76" fmla="*/ 2268415 h 2382715"/>
                <a:gd name="connsiteX77" fmla="*/ 3226777 w 3886200"/>
                <a:gd name="connsiteY77" fmla="*/ 2321169 h 2382715"/>
                <a:gd name="connsiteX78" fmla="*/ 3235570 w 3886200"/>
                <a:gd name="connsiteY78" fmla="*/ 2373923 h 2382715"/>
                <a:gd name="connsiteX79" fmla="*/ 3261947 w 3886200"/>
                <a:gd name="connsiteY79" fmla="*/ 2382715 h 2382715"/>
                <a:gd name="connsiteX80" fmla="*/ 3305908 w 3886200"/>
                <a:gd name="connsiteY80" fmla="*/ 2373923 h 2382715"/>
                <a:gd name="connsiteX81" fmla="*/ 3437793 w 3886200"/>
                <a:gd name="connsiteY81" fmla="*/ 2303584 h 2382715"/>
                <a:gd name="connsiteX82" fmla="*/ 3534508 w 3886200"/>
                <a:gd name="connsiteY82" fmla="*/ 2224454 h 2382715"/>
                <a:gd name="connsiteX83" fmla="*/ 3666393 w 3886200"/>
                <a:gd name="connsiteY83" fmla="*/ 2127738 h 2382715"/>
                <a:gd name="connsiteX84" fmla="*/ 3719147 w 3886200"/>
                <a:gd name="connsiteY84" fmla="*/ 2074984 h 2382715"/>
                <a:gd name="connsiteX85" fmla="*/ 3754316 w 3886200"/>
                <a:gd name="connsiteY85" fmla="*/ 2013438 h 2382715"/>
                <a:gd name="connsiteX86" fmla="*/ 3807070 w 3886200"/>
                <a:gd name="connsiteY86" fmla="*/ 1907931 h 2382715"/>
                <a:gd name="connsiteX87" fmla="*/ 3833447 w 3886200"/>
                <a:gd name="connsiteY87" fmla="*/ 1688123 h 2382715"/>
                <a:gd name="connsiteX88" fmla="*/ 3851031 w 3886200"/>
                <a:gd name="connsiteY88" fmla="*/ 1547446 h 2382715"/>
                <a:gd name="connsiteX89" fmla="*/ 3859823 w 3886200"/>
                <a:gd name="connsiteY89" fmla="*/ 1362807 h 2382715"/>
                <a:gd name="connsiteX90" fmla="*/ 3868616 w 3886200"/>
                <a:gd name="connsiteY90" fmla="*/ 1301261 h 2382715"/>
                <a:gd name="connsiteX91" fmla="*/ 3886200 w 3886200"/>
                <a:gd name="connsiteY91" fmla="*/ 1037492 h 2382715"/>
                <a:gd name="connsiteX92" fmla="*/ 3868616 w 3886200"/>
                <a:gd name="connsiteY92" fmla="*/ 764931 h 2382715"/>
                <a:gd name="connsiteX93" fmla="*/ 3824654 w 3886200"/>
                <a:gd name="connsiteY93" fmla="*/ 720969 h 2382715"/>
                <a:gd name="connsiteX94" fmla="*/ 3631223 w 3886200"/>
                <a:gd name="connsiteY94" fmla="*/ 694592 h 2382715"/>
                <a:gd name="connsiteX95" fmla="*/ 3578470 w 3886200"/>
                <a:gd name="connsiteY95" fmla="*/ 659423 h 2382715"/>
                <a:gd name="connsiteX96" fmla="*/ 3147647 w 3886200"/>
                <a:gd name="connsiteY96" fmla="*/ 597877 h 2382715"/>
                <a:gd name="connsiteX97" fmla="*/ 3068516 w 3886200"/>
                <a:gd name="connsiteY97" fmla="*/ 545123 h 2382715"/>
                <a:gd name="connsiteX98" fmla="*/ 3033347 w 3886200"/>
                <a:gd name="connsiteY98" fmla="*/ 439615 h 2382715"/>
                <a:gd name="connsiteX99" fmla="*/ 2989385 w 3886200"/>
                <a:gd name="connsiteY99" fmla="*/ 334107 h 2382715"/>
                <a:gd name="connsiteX100" fmla="*/ 2980593 w 3886200"/>
                <a:gd name="connsiteY100" fmla="*/ 254977 h 2382715"/>
                <a:gd name="connsiteX101" fmla="*/ 2971800 w 3886200"/>
                <a:gd name="connsiteY101" fmla="*/ 140677 h 2382715"/>
                <a:gd name="connsiteX102" fmla="*/ 2954216 w 3886200"/>
                <a:gd name="connsiteY102" fmla="*/ 70338 h 2382715"/>
                <a:gd name="connsiteX103" fmla="*/ 2945423 w 3886200"/>
                <a:gd name="connsiteY103" fmla="*/ 0 h 2382715"/>
                <a:gd name="connsiteX104" fmla="*/ 2919047 w 3886200"/>
                <a:gd name="connsiteY104" fmla="*/ 8792 h 2382715"/>
                <a:gd name="connsiteX105" fmla="*/ 2857500 w 3886200"/>
                <a:gd name="connsiteY105" fmla="*/ 43961 h 2382715"/>
                <a:gd name="connsiteX106" fmla="*/ 2822331 w 3886200"/>
                <a:gd name="connsiteY106" fmla="*/ 52754 h 2382715"/>
                <a:gd name="connsiteX107" fmla="*/ 2611316 w 3886200"/>
                <a:gd name="connsiteY107" fmla="*/ 35169 h 2382715"/>
                <a:gd name="connsiteX108" fmla="*/ 2549770 w 3886200"/>
                <a:gd name="connsiteY108" fmla="*/ 26377 h 2382715"/>
                <a:gd name="connsiteX109" fmla="*/ 2373923 w 3886200"/>
                <a:gd name="connsiteY109" fmla="*/ 35169 h 2382715"/>
                <a:gd name="connsiteX110" fmla="*/ 2321170 w 3886200"/>
                <a:gd name="connsiteY110" fmla="*/ 70338 h 2382715"/>
                <a:gd name="connsiteX111" fmla="*/ 2259623 w 3886200"/>
                <a:gd name="connsiteY111" fmla="*/ 87923 h 2382715"/>
                <a:gd name="connsiteX112" fmla="*/ 2233247 w 3886200"/>
                <a:gd name="connsiteY112" fmla="*/ 96715 h 2382715"/>
                <a:gd name="connsiteX113" fmla="*/ 1934308 w 3886200"/>
                <a:gd name="connsiteY113" fmla="*/ 114300 h 2382715"/>
                <a:gd name="connsiteX114" fmla="*/ 1855177 w 3886200"/>
                <a:gd name="connsiteY114" fmla="*/ 158261 h 2382715"/>
                <a:gd name="connsiteX115" fmla="*/ 1802423 w 3886200"/>
                <a:gd name="connsiteY115" fmla="*/ 193431 h 2382715"/>
                <a:gd name="connsiteX116" fmla="*/ 1617785 w 3886200"/>
                <a:gd name="connsiteY116" fmla="*/ 219807 h 2382715"/>
                <a:gd name="connsiteX117" fmla="*/ 1582616 w 3886200"/>
                <a:gd name="connsiteY117" fmla="*/ 228600 h 2382715"/>
                <a:gd name="connsiteX118" fmla="*/ 1529862 w 3886200"/>
                <a:gd name="connsiteY118" fmla="*/ 237392 h 2382715"/>
                <a:gd name="connsiteX119" fmla="*/ 1485900 w 3886200"/>
                <a:gd name="connsiteY119" fmla="*/ 254977 h 238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3886200" h="2382715">
                  <a:moveTo>
                    <a:pt x="1485900" y="254977"/>
                  </a:moveTo>
                  <a:cubicBezTo>
                    <a:pt x="1469781" y="256442"/>
                    <a:pt x="1450912" y="247664"/>
                    <a:pt x="1433147" y="246184"/>
                  </a:cubicBezTo>
                  <a:cubicBezTo>
                    <a:pt x="1237152" y="229851"/>
                    <a:pt x="1201983" y="239475"/>
                    <a:pt x="967154" y="246184"/>
                  </a:cubicBezTo>
                  <a:cubicBezTo>
                    <a:pt x="914400" y="252046"/>
                    <a:pt x="860387" y="250896"/>
                    <a:pt x="808893" y="263769"/>
                  </a:cubicBezTo>
                  <a:cubicBezTo>
                    <a:pt x="797170" y="266700"/>
                    <a:pt x="785342" y="269241"/>
                    <a:pt x="773723" y="272561"/>
                  </a:cubicBezTo>
                  <a:cubicBezTo>
                    <a:pt x="764812" y="275107"/>
                    <a:pt x="756338" y="279106"/>
                    <a:pt x="747347" y="281354"/>
                  </a:cubicBezTo>
                  <a:cubicBezTo>
                    <a:pt x="732849" y="284979"/>
                    <a:pt x="717803" y="286214"/>
                    <a:pt x="703385" y="290146"/>
                  </a:cubicBezTo>
                  <a:cubicBezTo>
                    <a:pt x="685502" y="295023"/>
                    <a:pt x="668613" y="303236"/>
                    <a:pt x="650631" y="307731"/>
                  </a:cubicBezTo>
                  <a:cubicBezTo>
                    <a:pt x="638908" y="310662"/>
                    <a:pt x="626776" y="312280"/>
                    <a:pt x="615462" y="316523"/>
                  </a:cubicBezTo>
                  <a:cubicBezTo>
                    <a:pt x="603190" y="321125"/>
                    <a:pt x="592462" y="329239"/>
                    <a:pt x="580293" y="334107"/>
                  </a:cubicBezTo>
                  <a:cubicBezTo>
                    <a:pt x="563083" y="340991"/>
                    <a:pt x="544477" y="344164"/>
                    <a:pt x="527539" y="351692"/>
                  </a:cubicBezTo>
                  <a:cubicBezTo>
                    <a:pt x="449475" y="386388"/>
                    <a:pt x="559022" y="354812"/>
                    <a:pt x="465993" y="378069"/>
                  </a:cubicBezTo>
                  <a:cubicBezTo>
                    <a:pt x="404882" y="418810"/>
                    <a:pt x="481691" y="370220"/>
                    <a:pt x="395654" y="413238"/>
                  </a:cubicBezTo>
                  <a:cubicBezTo>
                    <a:pt x="334932" y="443598"/>
                    <a:pt x="407305" y="421316"/>
                    <a:pt x="334108" y="439615"/>
                  </a:cubicBezTo>
                  <a:cubicBezTo>
                    <a:pt x="319014" y="450936"/>
                    <a:pt x="290559" y="473293"/>
                    <a:pt x="272562" y="483577"/>
                  </a:cubicBezTo>
                  <a:cubicBezTo>
                    <a:pt x="261182" y="490080"/>
                    <a:pt x="249116" y="495300"/>
                    <a:pt x="237393" y="501161"/>
                  </a:cubicBezTo>
                  <a:cubicBezTo>
                    <a:pt x="134518" y="629753"/>
                    <a:pt x="260576" y="484772"/>
                    <a:pt x="167054" y="562707"/>
                  </a:cubicBezTo>
                  <a:cubicBezTo>
                    <a:pt x="158936" y="569472"/>
                    <a:pt x="156347" y="581061"/>
                    <a:pt x="149470" y="589084"/>
                  </a:cubicBezTo>
                  <a:cubicBezTo>
                    <a:pt x="138680" y="601672"/>
                    <a:pt x="125090" y="611666"/>
                    <a:pt x="114300" y="624254"/>
                  </a:cubicBezTo>
                  <a:cubicBezTo>
                    <a:pt x="107423" y="632277"/>
                    <a:pt x="102858" y="642032"/>
                    <a:pt x="96716" y="650631"/>
                  </a:cubicBezTo>
                  <a:cubicBezTo>
                    <a:pt x="88199" y="662555"/>
                    <a:pt x="77456" y="672990"/>
                    <a:pt x="70339" y="685800"/>
                  </a:cubicBezTo>
                  <a:cubicBezTo>
                    <a:pt x="62674" y="699596"/>
                    <a:pt x="59812" y="715645"/>
                    <a:pt x="52754" y="729761"/>
                  </a:cubicBezTo>
                  <a:cubicBezTo>
                    <a:pt x="45111" y="745046"/>
                    <a:pt x="33449" y="758165"/>
                    <a:pt x="26377" y="773723"/>
                  </a:cubicBezTo>
                  <a:cubicBezTo>
                    <a:pt x="14488" y="799879"/>
                    <a:pt x="7085" y="833308"/>
                    <a:pt x="0" y="861646"/>
                  </a:cubicBezTo>
                  <a:cubicBezTo>
                    <a:pt x="2931" y="940777"/>
                    <a:pt x="3853" y="1020007"/>
                    <a:pt x="8793" y="1099038"/>
                  </a:cubicBezTo>
                  <a:cubicBezTo>
                    <a:pt x="9725" y="1113953"/>
                    <a:pt x="12859" y="1128823"/>
                    <a:pt x="17585" y="1143000"/>
                  </a:cubicBezTo>
                  <a:cubicBezTo>
                    <a:pt x="21730" y="1155434"/>
                    <a:pt x="29308" y="1166446"/>
                    <a:pt x="35170" y="1178169"/>
                  </a:cubicBezTo>
                  <a:cubicBezTo>
                    <a:pt x="37987" y="1189436"/>
                    <a:pt x="46448" y="1227103"/>
                    <a:pt x="52754" y="1239715"/>
                  </a:cubicBezTo>
                  <a:cubicBezTo>
                    <a:pt x="57480" y="1249167"/>
                    <a:pt x="65096" y="1256917"/>
                    <a:pt x="70339" y="1266092"/>
                  </a:cubicBezTo>
                  <a:cubicBezTo>
                    <a:pt x="76842" y="1277472"/>
                    <a:pt x="80305" y="1290596"/>
                    <a:pt x="87923" y="1301261"/>
                  </a:cubicBezTo>
                  <a:cubicBezTo>
                    <a:pt x="95150" y="1311379"/>
                    <a:pt x="106666" y="1317823"/>
                    <a:pt x="114300" y="1327638"/>
                  </a:cubicBezTo>
                  <a:cubicBezTo>
                    <a:pt x="127275" y="1344320"/>
                    <a:pt x="137747" y="1362807"/>
                    <a:pt x="149470" y="1380392"/>
                  </a:cubicBezTo>
                  <a:cubicBezTo>
                    <a:pt x="155331" y="1389184"/>
                    <a:pt x="159582" y="1399297"/>
                    <a:pt x="167054" y="1406769"/>
                  </a:cubicBezTo>
                  <a:lnTo>
                    <a:pt x="246185" y="1485900"/>
                  </a:lnTo>
                  <a:cubicBezTo>
                    <a:pt x="257908" y="1497623"/>
                    <a:pt x="268091" y="1511122"/>
                    <a:pt x="281354" y="1521069"/>
                  </a:cubicBezTo>
                  <a:cubicBezTo>
                    <a:pt x="293077" y="1529861"/>
                    <a:pt x="306161" y="1537084"/>
                    <a:pt x="316523" y="1547446"/>
                  </a:cubicBezTo>
                  <a:cubicBezTo>
                    <a:pt x="364429" y="1595352"/>
                    <a:pt x="318899" y="1574615"/>
                    <a:pt x="369277" y="1591407"/>
                  </a:cubicBezTo>
                  <a:cubicBezTo>
                    <a:pt x="381000" y="1603130"/>
                    <a:pt x="391791" y="1615868"/>
                    <a:pt x="404447" y="1626577"/>
                  </a:cubicBezTo>
                  <a:cubicBezTo>
                    <a:pt x="437753" y="1654759"/>
                    <a:pt x="485257" y="1693359"/>
                    <a:pt x="527539" y="1714500"/>
                  </a:cubicBezTo>
                  <a:cubicBezTo>
                    <a:pt x="540152" y="1720806"/>
                    <a:pt x="577818" y="1729267"/>
                    <a:pt x="589085" y="1732084"/>
                  </a:cubicBezTo>
                  <a:cubicBezTo>
                    <a:pt x="597877" y="1740876"/>
                    <a:pt x="604918" y="1751871"/>
                    <a:pt x="615462" y="1758461"/>
                  </a:cubicBezTo>
                  <a:cubicBezTo>
                    <a:pt x="649210" y="1779554"/>
                    <a:pt x="715841" y="1787330"/>
                    <a:pt x="747347" y="1793631"/>
                  </a:cubicBezTo>
                  <a:cubicBezTo>
                    <a:pt x="837568" y="1811675"/>
                    <a:pt x="742186" y="1794085"/>
                    <a:pt x="879231" y="1811215"/>
                  </a:cubicBezTo>
                  <a:cubicBezTo>
                    <a:pt x="986262" y="1824593"/>
                    <a:pt x="872436" y="1817705"/>
                    <a:pt x="1011116" y="1828800"/>
                  </a:cubicBezTo>
                  <a:cubicBezTo>
                    <a:pt x="1057950" y="1832547"/>
                    <a:pt x="1104901" y="1834661"/>
                    <a:pt x="1151793" y="1837592"/>
                  </a:cubicBezTo>
                  <a:cubicBezTo>
                    <a:pt x="1160585" y="1840523"/>
                    <a:pt x="1169123" y="1844373"/>
                    <a:pt x="1178170" y="1846384"/>
                  </a:cubicBezTo>
                  <a:cubicBezTo>
                    <a:pt x="1271013" y="1867016"/>
                    <a:pt x="1197922" y="1844177"/>
                    <a:pt x="1257300" y="1863969"/>
                  </a:cubicBezTo>
                  <a:cubicBezTo>
                    <a:pt x="1311477" y="1900088"/>
                    <a:pt x="1251585" y="1864995"/>
                    <a:pt x="1327639" y="1890346"/>
                  </a:cubicBezTo>
                  <a:cubicBezTo>
                    <a:pt x="1340073" y="1894491"/>
                    <a:pt x="1350536" y="1903329"/>
                    <a:pt x="1362808" y="1907931"/>
                  </a:cubicBezTo>
                  <a:cubicBezTo>
                    <a:pt x="1374122" y="1912174"/>
                    <a:pt x="1386358" y="1913403"/>
                    <a:pt x="1397977" y="1916723"/>
                  </a:cubicBezTo>
                  <a:cubicBezTo>
                    <a:pt x="1406888" y="1919269"/>
                    <a:pt x="1415443" y="1922969"/>
                    <a:pt x="1424354" y="1925515"/>
                  </a:cubicBezTo>
                  <a:cubicBezTo>
                    <a:pt x="1435973" y="1928835"/>
                    <a:pt x="1447904" y="1930987"/>
                    <a:pt x="1459523" y="1934307"/>
                  </a:cubicBezTo>
                  <a:cubicBezTo>
                    <a:pt x="1468434" y="1936853"/>
                    <a:pt x="1476853" y="1941089"/>
                    <a:pt x="1485900" y="1943100"/>
                  </a:cubicBezTo>
                  <a:cubicBezTo>
                    <a:pt x="1503303" y="1946967"/>
                    <a:pt x="1521251" y="1948025"/>
                    <a:pt x="1538654" y="1951892"/>
                  </a:cubicBezTo>
                  <a:cubicBezTo>
                    <a:pt x="1547701" y="1953902"/>
                    <a:pt x="1555856" y="1959373"/>
                    <a:pt x="1565031" y="1960684"/>
                  </a:cubicBezTo>
                  <a:cubicBezTo>
                    <a:pt x="1597077" y="1965262"/>
                    <a:pt x="1629553" y="1966088"/>
                    <a:pt x="1661747" y="1969477"/>
                  </a:cubicBezTo>
                  <a:cubicBezTo>
                    <a:pt x="1685246" y="1971951"/>
                    <a:pt x="1708639" y="1975338"/>
                    <a:pt x="1732085" y="1978269"/>
                  </a:cubicBezTo>
                  <a:lnTo>
                    <a:pt x="1978270" y="1969477"/>
                  </a:lnTo>
                  <a:cubicBezTo>
                    <a:pt x="2031055" y="1967182"/>
                    <a:pt x="2083696" y="1960684"/>
                    <a:pt x="2136531" y="1960684"/>
                  </a:cubicBezTo>
                  <a:cubicBezTo>
                    <a:pt x="2189543" y="1960684"/>
                    <a:pt x="2265379" y="1971295"/>
                    <a:pt x="2321170" y="1978269"/>
                  </a:cubicBezTo>
                  <a:cubicBezTo>
                    <a:pt x="2329962" y="1981200"/>
                    <a:pt x="2338606" y="1984622"/>
                    <a:pt x="2347547" y="1987061"/>
                  </a:cubicBezTo>
                  <a:cubicBezTo>
                    <a:pt x="2370863" y="1993420"/>
                    <a:pt x="2395446" y="1995670"/>
                    <a:pt x="2417885" y="2004646"/>
                  </a:cubicBezTo>
                  <a:cubicBezTo>
                    <a:pt x="2481088" y="2029928"/>
                    <a:pt x="2446223" y="2019999"/>
                    <a:pt x="2523393" y="2031023"/>
                  </a:cubicBezTo>
                  <a:cubicBezTo>
                    <a:pt x="2535116" y="2036884"/>
                    <a:pt x="2546515" y="2043444"/>
                    <a:pt x="2558562" y="2048607"/>
                  </a:cubicBezTo>
                  <a:cubicBezTo>
                    <a:pt x="2567081" y="2052258"/>
                    <a:pt x="2576837" y="2052899"/>
                    <a:pt x="2584939" y="2057400"/>
                  </a:cubicBezTo>
                  <a:cubicBezTo>
                    <a:pt x="2584954" y="2057408"/>
                    <a:pt x="2650874" y="2101357"/>
                    <a:pt x="2664070" y="2110154"/>
                  </a:cubicBezTo>
                  <a:cubicBezTo>
                    <a:pt x="2672862" y="2116015"/>
                    <a:pt x="2680422" y="2124396"/>
                    <a:pt x="2690447" y="2127738"/>
                  </a:cubicBezTo>
                  <a:lnTo>
                    <a:pt x="2743200" y="2145323"/>
                  </a:lnTo>
                  <a:lnTo>
                    <a:pt x="2769577" y="2154115"/>
                  </a:lnTo>
                  <a:cubicBezTo>
                    <a:pt x="2778369" y="2157046"/>
                    <a:pt x="2786963" y="2160659"/>
                    <a:pt x="2795954" y="2162907"/>
                  </a:cubicBezTo>
                  <a:cubicBezTo>
                    <a:pt x="2807677" y="2165838"/>
                    <a:pt x="2819327" y="2169079"/>
                    <a:pt x="2831123" y="2171700"/>
                  </a:cubicBezTo>
                  <a:cubicBezTo>
                    <a:pt x="2845711" y="2174942"/>
                    <a:pt x="2860272" y="2178517"/>
                    <a:pt x="2875085" y="2180492"/>
                  </a:cubicBezTo>
                  <a:cubicBezTo>
                    <a:pt x="2904280" y="2184385"/>
                    <a:pt x="2933700" y="2186353"/>
                    <a:pt x="2963008" y="2189284"/>
                  </a:cubicBezTo>
                  <a:cubicBezTo>
                    <a:pt x="3048741" y="2210719"/>
                    <a:pt x="2941725" y="2184556"/>
                    <a:pt x="3042139" y="2206869"/>
                  </a:cubicBezTo>
                  <a:cubicBezTo>
                    <a:pt x="3053935" y="2209490"/>
                    <a:pt x="3065512" y="2213040"/>
                    <a:pt x="3077308" y="2215661"/>
                  </a:cubicBezTo>
                  <a:cubicBezTo>
                    <a:pt x="3177767" y="2237986"/>
                    <a:pt x="3070670" y="2211804"/>
                    <a:pt x="3156439" y="2233246"/>
                  </a:cubicBezTo>
                  <a:cubicBezTo>
                    <a:pt x="3174024" y="2244969"/>
                    <a:pt x="3202510" y="2248365"/>
                    <a:pt x="3209193" y="2268415"/>
                  </a:cubicBezTo>
                  <a:cubicBezTo>
                    <a:pt x="3215054" y="2286000"/>
                    <a:pt x="3223730" y="2302885"/>
                    <a:pt x="3226777" y="2321169"/>
                  </a:cubicBezTo>
                  <a:cubicBezTo>
                    <a:pt x="3229708" y="2338754"/>
                    <a:pt x="3226725" y="2358445"/>
                    <a:pt x="3235570" y="2373923"/>
                  </a:cubicBezTo>
                  <a:cubicBezTo>
                    <a:pt x="3240168" y="2381970"/>
                    <a:pt x="3253155" y="2379784"/>
                    <a:pt x="3261947" y="2382715"/>
                  </a:cubicBezTo>
                  <a:cubicBezTo>
                    <a:pt x="3276601" y="2379784"/>
                    <a:pt x="3291594" y="2378217"/>
                    <a:pt x="3305908" y="2373923"/>
                  </a:cubicBezTo>
                  <a:cubicBezTo>
                    <a:pt x="3350408" y="2360573"/>
                    <a:pt x="3403893" y="2327799"/>
                    <a:pt x="3437793" y="2303584"/>
                  </a:cubicBezTo>
                  <a:cubicBezTo>
                    <a:pt x="3471688" y="2279373"/>
                    <a:pt x="3501492" y="2249851"/>
                    <a:pt x="3534508" y="2224454"/>
                  </a:cubicBezTo>
                  <a:cubicBezTo>
                    <a:pt x="3577718" y="2191215"/>
                    <a:pt x="3627845" y="2166286"/>
                    <a:pt x="3666393" y="2127738"/>
                  </a:cubicBezTo>
                  <a:cubicBezTo>
                    <a:pt x="3683978" y="2110153"/>
                    <a:pt x="3703984" y="2094695"/>
                    <a:pt x="3719147" y="2074984"/>
                  </a:cubicBezTo>
                  <a:cubicBezTo>
                    <a:pt x="3733554" y="2056255"/>
                    <a:pt x="3741932" y="2033561"/>
                    <a:pt x="3754316" y="2013438"/>
                  </a:cubicBezTo>
                  <a:cubicBezTo>
                    <a:pt x="3803899" y="1932865"/>
                    <a:pt x="3779178" y="1991605"/>
                    <a:pt x="3807070" y="1907931"/>
                  </a:cubicBezTo>
                  <a:cubicBezTo>
                    <a:pt x="3825954" y="1775739"/>
                    <a:pt x="3806951" y="1913339"/>
                    <a:pt x="3833447" y="1688123"/>
                  </a:cubicBezTo>
                  <a:cubicBezTo>
                    <a:pt x="3838969" y="1641189"/>
                    <a:pt x="3851031" y="1547446"/>
                    <a:pt x="3851031" y="1547446"/>
                  </a:cubicBezTo>
                  <a:cubicBezTo>
                    <a:pt x="3853962" y="1485900"/>
                    <a:pt x="3855433" y="1424266"/>
                    <a:pt x="3859823" y="1362807"/>
                  </a:cubicBezTo>
                  <a:cubicBezTo>
                    <a:pt x="3861300" y="1342136"/>
                    <a:pt x="3866941" y="1321917"/>
                    <a:pt x="3868616" y="1301261"/>
                  </a:cubicBezTo>
                  <a:cubicBezTo>
                    <a:pt x="3875737" y="1213431"/>
                    <a:pt x="3886200" y="1037492"/>
                    <a:pt x="3886200" y="1037492"/>
                  </a:cubicBezTo>
                  <a:cubicBezTo>
                    <a:pt x="3880339" y="946638"/>
                    <a:pt x="3885993" y="854300"/>
                    <a:pt x="3868616" y="764931"/>
                  </a:cubicBezTo>
                  <a:cubicBezTo>
                    <a:pt x="3864660" y="744588"/>
                    <a:pt x="3844524" y="726856"/>
                    <a:pt x="3824654" y="720969"/>
                  </a:cubicBezTo>
                  <a:cubicBezTo>
                    <a:pt x="3762261" y="702482"/>
                    <a:pt x="3695700" y="703384"/>
                    <a:pt x="3631223" y="694592"/>
                  </a:cubicBezTo>
                  <a:cubicBezTo>
                    <a:pt x="3613639" y="682869"/>
                    <a:pt x="3597078" y="669443"/>
                    <a:pt x="3578470" y="659423"/>
                  </a:cubicBezTo>
                  <a:cubicBezTo>
                    <a:pt x="3446711" y="588476"/>
                    <a:pt x="3298502" y="612244"/>
                    <a:pt x="3147647" y="597877"/>
                  </a:cubicBezTo>
                  <a:cubicBezTo>
                    <a:pt x="3121270" y="580292"/>
                    <a:pt x="3087077" y="570823"/>
                    <a:pt x="3068516" y="545123"/>
                  </a:cubicBezTo>
                  <a:cubicBezTo>
                    <a:pt x="3046811" y="515070"/>
                    <a:pt x="3049926" y="472773"/>
                    <a:pt x="3033347" y="439615"/>
                  </a:cubicBezTo>
                  <a:cubicBezTo>
                    <a:pt x="2998680" y="370282"/>
                    <a:pt x="3013187" y="405512"/>
                    <a:pt x="2989385" y="334107"/>
                  </a:cubicBezTo>
                  <a:cubicBezTo>
                    <a:pt x="2986454" y="307730"/>
                    <a:pt x="2982996" y="281407"/>
                    <a:pt x="2980593" y="254977"/>
                  </a:cubicBezTo>
                  <a:cubicBezTo>
                    <a:pt x="2977133" y="216921"/>
                    <a:pt x="2977204" y="178506"/>
                    <a:pt x="2971800" y="140677"/>
                  </a:cubicBezTo>
                  <a:cubicBezTo>
                    <a:pt x="2968382" y="116752"/>
                    <a:pt x="2957214" y="94319"/>
                    <a:pt x="2954216" y="70338"/>
                  </a:cubicBezTo>
                  <a:lnTo>
                    <a:pt x="2945423" y="0"/>
                  </a:lnTo>
                  <a:cubicBezTo>
                    <a:pt x="2936631" y="2931"/>
                    <a:pt x="2927336" y="4647"/>
                    <a:pt x="2919047" y="8792"/>
                  </a:cubicBezTo>
                  <a:cubicBezTo>
                    <a:pt x="2868022" y="34305"/>
                    <a:pt x="2919167" y="20836"/>
                    <a:pt x="2857500" y="43961"/>
                  </a:cubicBezTo>
                  <a:cubicBezTo>
                    <a:pt x="2846186" y="48204"/>
                    <a:pt x="2834054" y="49823"/>
                    <a:pt x="2822331" y="52754"/>
                  </a:cubicBezTo>
                  <a:cubicBezTo>
                    <a:pt x="2738584" y="46772"/>
                    <a:pt x="2690962" y="44539"/>
                    <a:pt x="2611316" y="35169"/>
                  </a:cubicBezTo>
                  <a:cubicBezTo>
                    <a:pt x="2590734" y="32748"/>
                    <a:pt x="2570285" y="29308"/>
                    <a:pt x="2549770" y="26377"/>
                  </a:cubicBezTo>
                  <a:cubicBezTo>
                    <a:pt x="2491154" y="29308"/>
                    <a:pt x="2431556" y="24086"/>
                    <a:pt x="2373923" y="35169"/>
                  </a:cubicBezTo>
                  <a:cubicBezTo>
                    <a:pt x="2353169" y="39160"/>
                    <a:pt x="2341219" y="63654"/>
                    <a:pt x="2321170" y="70338"/>
                  </a:cubicBezTo>
                  <a:cubicBezTo>
                    <a:pt x="2257942" y="91416"/>
                    <a:pt x="2336886" y="65849"/>
                    <a:pt x="2259623" y="87923"/>
                  </a:cubicBezTo>
                  <a:cubicBezTo>
                    <a:pt x="2250712" y="90469"/>
                    <a:pt x="2242294" y="94705"/>
                    <a:pt x="2233247" y="96715"/>
                  </a:cubicBezTo>
                  <a:cubicBezTo>
                    <a:pt x="2139339" y="117583"/>
                    <a:pt x="2014788" y="111425"/>
                    <a:pt x="1934308" y="114300"/>
                  </a:cubicBezTo>
                  <a:cubicBezTo>
                    <a:pt x="1873843" y="154610"/>
                    <a:pt x="1901604" y="142786"/>
                    <a:pt x="1855177" y="158261"/>
                  </a:cubicBezTo>
                  <a:lnTo>
                    <a:pt x="1802423" y="193431"/>
                  </a:lnTo>
                  <a:cubicBezTo>
                    <a:pt x="1732086" y="240323"/>
                    <a:pt x="1786593" y="210429"/>
                    <a:pt x="1617785" y="219807"/>
                  </a:cubicBezTo>
                  <a:cubicBezTo>
                    <a:pt x="1606062" y="222738"/>
                    <a:pt x="1594465" y="226230"/>
                    <a:pt x="1582616" y="228600"/>
                  </a:cubicBezTo>
                  <a:cubicBezTo>
                    <a:pt x="1565135" y="232096"/>
                    <a:pt x="1547265" y="233525"/>
                    <a:pt x="1529862" y="237392"/>
                  </a:cubicBezTo>
                  <a:cubicBezTo>
                    <a:pt x="1510303" y="241738"/>
                    <a:pt x="1502019" y="253512"/>
                    <a:pt x="1485900" y="25497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4294" y="2590098"/>
              <a:ext cx="12516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140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περιβάλλον</a:t>
              </a:r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8044255" y="3786895"/>
            <a:ext cx="2917482" cy="1362807"/>
            <a:chOff x="2384236" y="1433379"/>
            <a:chExt cx="2953526" cy="1362807"/>
          </a:xfrm>
        </p:grpSpPr>
        <p:sp>
          <p:nvSpPr>
            <p:cNvPr id="14" name="Ελεύθερη σχεδίαση 13"/>
            <p:cNvSpPr/>
            <p:nvPr/>
          </p:nvSpPr>
          <p:spPr>
            <a:xfrm>
              <a:off x="3640016" y="1433379"/>
              <a:ext cx="1697746" cy="1362807"/>
            </a:xfrm>
            <a:custGeom>
              <a:avLst/>
              <a:gdLst>
                <a:gd name="connsiteX0" fmla="*/ 404446 w 1521900"/>
                <a:gd name="connsiteY0" fmla="*/ 26377 h 1151792"/>
                <a:gd name="connsiteX1" fmla="*/ 360484 w 1521900"/>
                <a:gd name="connsiteY1" fmla="*/ 17584 h 1151792"/>
                <a:gd name="connsiteX2" fmla="*/ 254977 w 1521900"/>
                <a:gd name="connsiteY2" fmla="*/ 35169 h 1151792"/>
                <a:gd name="connsiteX3" fmla="*/ 202223 w 1521900"/>
                <a:gd name="connsiteY3" fmla="*/ 52753 h 1151792"/>
                <a:gd name="connsiteX4" fmla="*/ 140677 w 1521900"/>
                <a:gd name="connsiteY4" fmla="*/ 105507 h 1151792"/>
                <a:gd name="connsiteX5" fmla="*/ 123092 w 1521900"/>
                <a:gd name="connsiteY5" fmla="*/ 131884 h 1151792"/>
                <a:gd name="connsiteX6" fmla="*/ 79131 w 1521900"/>
                <a:gd name="connsiteY6" fmla="*/ 184638 h 1151792"/>
                <a:gd name="connsiteX7" fmla="*/ 61546 w 1521900"/>
                <a:gd name="connsiteY7" fmla="*/ 254977 h 1151792"/>
                <a:gd name="connsiteX8" fmla="*/ 52754 w 1521900"/>
                <a:gd name="connsiteY8" fmla="*/ 290146 h 1151792"/>
                <a:gd name="connsiteX9" fmla="*/ 43961 w 1521900"/>
                <a:gd name="connsiteY9" fmla="*/ 316523 h 1151792"/>
                <a:gd name="connsiteX10" fmla="*/ 35169 w 1521900"/>
                <a:gd name="connsiteY10" fmla="*/ 395653 h 1151792"/>
                <a:gd name="connsiteX11" fmla="*/ 26377 w 1521900"/>
                <a:gd name="connsiteY11" fmla="*/ 430823 h 1151792"/>
                <a:gd name="connsiteX12" fmla="*/ 17584 w 1521900"/>
                <a:gd name="connsiteY12" fmla="*/ 474784 h 1151792"/>
                <a:gd name="connsiteX13" fmla="*/ 0 w 1521900"/>
                <a:gd name="connsiteY13" fmla="*/ 589084 h 1151792"/>
                <a:gd name="connsiteX14" fmla="*/ 8792 w 1521900"/>
                <a:gd name="connsiteY14" fmla="*/ 729761 h 1151792"/>
                <a:gd name="connsiteX15" fmla="*/ 17584 w 1521900"/>
                <a:gd name="connsiteY15" fmla="*/ 764930 h 1151792"/>
                <a:gd name="connsiteX16" fmla="*/ 35169 w 1521900"/>
                <a:gd name="connsiteY16" fmla="*/ 791307 h 1151792"/>
                <a:gd name="connsiteX17" fmla="*/ 52754 w 1521900"/>
                <a:gd name="connsiteY17" fmla="*/ 826477 h 1151792"/>
                <a:gd name="connsiteX18" fmla="*/ 131884 w 1521900"/>
                <a:gd name="connsiteY18" fmla="*/ 905607 h 1151792"/>
                <a:gd name="connsiteX19" fmla="*/ 158261 w 1521900"/>
                <a:gd name="connsiteY19" fmla="*/ 931984 h 1151792"/>
                <a:gd name="connsiteX20" fmla="*/ 167054 w 1521900"/>
                <a:gd name="connsiteY20" fmla="*/ 958361 h 1151792"/>
                <a:gd name="connsiteX21" fmla="*/ 219807 w 1521900"/>
                <a:gd name="connsiteY21" fmla="*/ 1002323 h 1151792"/>
                <a:gd name="connsiteX22" fmla="*/ 246184 w 1521900"/>
                <a:gd name="connsiteY22" fmla="*/ 1011115 h 1151792"/>
                <a:gd name="connsiteX23" fmla="*/ 307731 w 1521900"/>
                <a:gd name="connsiteY23" fmla="*/ 1046284 h 1151792"/>
                <a:gd name="connsiteX24" fmla="*/ 351692 w 1521900"/>
                <a:gd name="connsiteY24" fmla="*/ 1063869 h 1151792"/>
                <a:gd name="connsiteX25" fmla="*/ 378069 w 1521900"/>
                <a:gd name="connsiteY25" fmla="*/ 1072661 h 1151792"/>
                <a:gd name="connsiteX26" fmla="*/ 483577 w 1521900"/>
                <a:gd name="connsiteY26" fmla="*/ 1116623 h 1151792"/>
                <a:gd name="connsiteX27" fmla="*/ 509954 w 1521900"/>
                <a:gd name="connsiteY27" fmla="*/ 1125415 h 1151792"/>
                <a:gd name="connsiteX28" fmla="*/ 659423 w 1521900"/>
                <a:gd name="connsiteY28" fmla="*/ 1134207 h 1151792"/>
                <a:gd name="connsiteX29" fmla="*/ 861646 w 1521900"/>
                <a:gd name="connsiteY29" fmla="*/ 1151792 h 1151792"/>
                <a:gd name="connsiteX30" fmla="*/ 1195754 w 1521900"/>
                <a:gd name="connsiteY30" fmla="*/ 1143000 h 1151792"/>
                <a:gd name="connsiteX31" fmla="*/ 1230923 w 1521900"/>
                <a:gd name="connsiteY31" fmla="*/ 1107830 h 1151792"/>
                <a:gd name="connsiteX32" fmla="*/ 1248507 w 1521900"/>
                <a:gd name="connsiteY32" fmla="*/ 949569 h 1151792"/>
                <a:gd name="connsiteX33" fmla="*/ 1266092 w 1521900"/>
                <a:gd name="connsiteY33" fmla="*/ 914400 h 1151792"/>
                <a:gd name="connsiteX34" fmla="*/ 1310054 w 1521900"/>
                <a:gd name="connsiteY34" fmla="*/ 826477 h 1151792"/>
                <a:gd name="connsiteX35" fmla="*/ 1336431 w 1521900"/>
                <a:gd name="connsiteY35" fmla="*/ 791307 h 1151792"/>
                <a:gd name="connsiteX36" fmla="*/ 1406769 w 1521900"/>
                <a:gd name="connsiteY36" fmla="*/ 747346 h 1151792"/>
                <a:gd name="connsiteX37" fmla="*/ 1433146 w 1521900"/>
                <a:gd name="connsiteY37" fmla="*/ 720969 h 1151792"/>
                <a:gd name="connsiteX38" fmla="*/ 1459523 w 1521900"/>
                <a:gd name="connsiteY38" fmla="*/ 703384 h 1151792"/>
                <a:gd name="connsiteX39" fmla="*/ 1477107 w 1521900"/>
                <a:gd name="connsiteY39" fmla="*/ 677007 h 1151792"/>
                <a:gd name="connsiteX40" fmla="*/ 1494692 w 1521900"/>
                <a:gd name="connsiteY40" fmla="*/ 562707 h 1151792"/>
                <a:gd name="connsiteX41" fmla="*/ 1503484 w 1521900"/>
                <a:gd name="connsiteY41" fmla="*/ 527538 h 1151792"/>
                <a:gd name="connsiteX42" fmla="*/ 1512277 w 1521900"/>
                <a:gd name="connsiteY42" fmla="*/ 501161 h 1151792"/>
                <a:gd name="connsiteX43" fmla="*/ 1521069 w 1521900"/>
                <a:gd name="connsiteY43" fmla="*/ 457200 h 1151792"/>
                <a:gd name="connsiteX44" fmla="*/ 1494692 w 1521900"/>
                <a:gd name="connsiteY44" fmla="*/ 290146 h 1151792"/>
                <a:gd name="connsiteX45" fmla="*/ 1468315 w 1521900"/>
                <a:gd name="connsiteY45" fmla="*/ 263769 h 1151792"/>
                <a:gd name="connsiteX46" fmla="*/ 1459523 w 1521900"/>
                <a:gd name="connsiteY46" fmla="*/ 237392 h 1151792"/>
                <a:gd name="connsiteX47" fmla="*/ 1406769 w 1521900"/>
                <a:gd name="connsiteY47" fmla="*/ 193430 h 1151792"/>
                <a:gd name="connsiteX48" fmla="*/ 1345223 w 1521900"/>
                <a:gd name="connsiteY48" fmla="*/ 149469 h 1151792"/>
                <a:gd name="connsiteX49" fmla="*/ 1318846 w 1521900"/>
                <a:gd name="connsiteY49" fmla="*/ 131884 h 1151792"/>
                <a:gd name="connsiteX50" fmla="*/ 1266092 w 1521900"/>
                <a:gd name="connsiteY50" fmla="*/ 114300 h 1151792"/>
                <a:gd name="connsiteX51" fmla="*/ 1239715 w 1521900"/>
                <a:gd name="connsiteY51" fmla="*/ 96715 h 1151792"/>
                <a:gd name="connsiteX52" fmla="*/ 1143000 w 1521900"/>
                <a:gd name="connsiteY52" fmla="*/ 79130 h 1151792"/>
                <a:gd name="connsiteX53" fmla="*/ 1116623 w 1521900"/>
                <a:gd name="connsiteY53" fmla="*/ 70338 h 1151792"/>
                <a:gd name="connsiteX54" fmla="*/ 1037492 w 1521900"/>
                <a:gd name="connsiteY54" fmla="*/ 52753 h 1151792"/>
                <a:gd name="connsiteX55" fmla="*/ 1002323 w 1521900"/>
                <a:gd name="connsiteY55" fmla="*/ 43961 h 1151792"/>
                <a:gd name="connsiteX56" fmla="*/ 923192 w 1521900"/>
                <a:gd name="connsiteY56" fmla="*/ 17584 h 1151792"/>
                <a:gd name="connsiteX57" fmla="*/ 896815 w 1521900"/>
                <a:gd name="connsiteY57" fmla="*/ 8792 h 1151792"/>
                <a:gd name="connsiteX58" fmla="*/ 852854 w 1521900"/>
                <a:gd name="connsiteY58" fmla="*/ 0 h 1151792"/>
                <a:gd name="connsiteX59" fmla="*/ 404446 w 1521900"/>
                <a:gd name="connsiteY59" fmla="*/ 26377 h 115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21900" h="1151792">
                  <a:moveTo>
                    <a:pt x="404446" y="26377"/>
                  </a:moveTo>
                  <a:cubicBezTo>
                    <a:pt x="322384" y="29308"/>
                    <a:pt x="375428" y="17584"/>
                    <a:pt x="360484" y="17584"/>
                  </a:cubicBezTo>
                  <a:cubicBezTo>
                    <a:pt x="347908" y="17584"/>
                    <a:pt x="273279" y="30178"/>
                    <a:pt x="254977" y="35169"/>
                  </a:cubicBezTo>
                  <a:cubicBezTo>
                    <a:pt x="237094" y="40046"/>
                    <a:pt x="202223" y="52753"/>
                    <a:pt x="202223" y="52753"/>
                  </a:cubicBezTo>
                  <a:cubicBezTo>
                    <a:pt x="176349" y="72158"/>
                    <a:pt x="161088" y="81014"/>
                    <a:pt x="140677" y="105507"/>
                  </a:cubicBezTo>
                  <a:cubicBezTo>
                    <a:pt x="133912" y="113625"/>
                    <a:pt x="129857" y="123766"/>
                    <a:pt x="123092" y="131884"/>
                  </a:cubicBezTo>
                  <a:cubicBezTo>
                    <a:pt x="66683" y="199574"/>
                    <a:pt x="122784" y="119156"/>
                    <a:pt x="79131" y="184638"/>
                  </a:cubicBezTo>
                  <a:lnTo>
                    <a:pt x="61546" y="254977"/>
                  </a:lnTo>
                  <a:cubicBezTo>
                    <a:pt x="58615" y="266700"/>
                    <a:pt x="56575" y="278682"/>
                    <a:pt x="52754" y="290146"/>
                  </a:cubicBezTo>
                  <a:lnTo>
                    <a:pt x="43961" y="316523"/>
                  </a:lnTo>
                  <a:cubicBezTo>
                    <a:pt x="41030" y="342900"/>
                    <a:pt x="39204" y="369423"/>
                    <a:pt x="35169" y="395653"/>
                  </a:cubicBezTo>
                  <a:cubicBezTo>
                    <a:pt x="33332" y="407597"/>
                    <a:pt x="28998" y="419027"/>
                    <a:pt x="26377" y="430823"/>
                  </a:cubicBezTo>
                  <a:cubicBezTo>
                    <a:pt x="23135" y="445411"/>
                    <a:pt x="19697" y="459990"/>
                    <a:pt x="17584" y="474784"/>
                  </a:cubicBezTo>
                  <a:cubicBezTo>
                    <a:pt x="704" y="592939"/>
                    <a:pt x="18303" y="515868"/>
                    <a:pt x="0" y="589084"/>
                  </a:cubicBezTo>
                  <a:cubicBezTo>
                    <a:pt x="2931" y="635976"/>
                    <a:pt x="4117" y="683010"/>
                    <a:pt x="8792" y="729761"/>
                  </a:cubicBezTo>
                  <a:cubicBezTo>
                    <a:pt x="9994" y="741785"/>
                    <a:pt x="12824" y="753823"/>
                    <a:pt x="17584" y="764930"/>
                  </a:cubicBezTo>
                  <a:cubicBezTo>
                    <a:pt x="21747" y="774643"/>
                    <a:pt x="29926" y="782132"/>
                    <a:pt x="35169" y="791307"/>
                  </a:cubicBezTo>
                  <a:cubicBezTo>
                    <a:pt x="41672" y="802687"/>
                    <a:pt x="44566" y="816242"/>
                    <a:pt x="52754" y="826477"/>
                  </a:cubicBezTo>
                  <a:lnTo>
                    <a:pt x="131884" y="905607"/>
                  </a:lnTo>
                  <a:lnTo>
                    <a:pt x="158261" y="931984"/>
                  </a:lnTo>
                  <a:cubicBezTo>
                    <a:pt x="161192" y="940776"/>
                    <a:pt x="161913" y="950650"/>
                    <a:pt x="167054" y="958361"/>
                  </a:cubicBezTo>
                  <a:cubicBezTo>
                    <a:pt x="176775" y="972943"/>
                    <a:pt x="203589" y="994214"/>
                    <a:pt x="219807" y="1002323"/>
                  </a:cubicBezTo>
                  <a:cubicBezTo>
                    <a:pt x="228096" y="1006468"/>
                    <a:pt x="237392" y="1008184"/>
                    <a:pt x="246184" y="1011115"/>
                  </a:cubicBezTo>
                  <a:cubicBezTo>
                    <a:pt x="274477" y="1029978"/>
                    <a:pt x="274259" y="1031408"/>
                    <a:pt x="307731" y="1046284"/>
                  </a:cubicBezTo>
                  <a:cubicBezTo>
                    <a:pt x="322153" y="1052694"/>
                    <a:pt x="336914" y="1058327"/>
                    <a:pt x="351692" y="1063869"/>
                  </a:cubicBezTo>
                  <a:cubicBezTo>
                    <a:pt x="360370" y="1067123"/>
                    <a:pt x="369632" y="1068826"/>
                    <a:pt x="378069" y="1072661"/>
                  </a:cubicBezTo>
                  <a:cubicBezTo>
                    <a:pt x="508865" y="1132113"/>
                    <a:pt x="400088" y="1092769"/>
                    <a:pt x="483577" y="1116623"/>
                  </a:cubicBezTo>
                  <a:cubicBezTo>
                    <a:pt x="492488" y="1119169"/>
                    <a:pt x="500732" y="1124493"/>
                    <a:pt x="509954" y="1125415"/>
                  </a:cubicBezTo>
                  <a:cubicBezTo>
                    <a:pt x="559615" y="1130381"/>
                    <a:pt x="609654" y="1130474"/>
                    <a:pt x="659423" y="1134207"/>
                  </a:cubicBezTo>
                  <a:cubicBezTo>
                    <a:pt x="726896" y="1139267"/>
                    <a:pt x="861646" y="1151792"/>
                    <a:pt x="861646" y="1151792"/>
                  </a:cubicBezTo>
                  <a:cubicBezTo>
                    <a:pt x="973015" y="1148861"/>
                    <a:pt x="1084478" y="1148428"/>
                    <a:pt x="1195754" y="1143000"/>
                  </a:cubicBezTo>
                  <a:cubicBezTo>
                    <a:pt x="1227532" y="1141450"/>
                    <a:pt x="1222591" y="1132826"/>
                    <a:pt x="1230923" y="1107830"/>
                  </a:cubicBezTo>
                  <a:cubicBezTo>
                    <a:pt x="1231724" y="1099823"/>
                    <a:pt x="1244359" y="966162"/>
                    <a:pt x="1248507" y="949569"/>
                  </a:cubicBezTo>
                  <a:cubicBezTo>
                    <a:pt x="1251686" y="936854"/>
                    <a:pt x="1260230" y="926123"/>
                    <a:pt x="1266092" y="914400"/>
                  </a:cubicBezTo>
                  <a:cubicBezTo>
                    <a:pt x="1286240" y="833810"/>
                    <a:pt x="1263568" y="857467"/>
                    <a:pt x="1310054" y="826477"/>
                  </a:cubicBezTo>
                  <a:cubicBezTo>
                    <a:pt x="1318846" y="814754"/>
                    <a:pt x="1326069" y="801669"/>
                    <a:pt x="1336431" y="791307"/>
                  </a:cubicBezTo>
                  <a:cubicBezTo>
                    <a:pt x="1359259" y="768479"/>
                    <a:pt x="1378910" y="761275"/>
                    <a:pt x="1406769" y="747346"/>
                  </a:cubicBezTo>
                  <a:cubicBezTo>
                    <a:pt x="1415561" y="738554"/>
                    <a:pt x="1423594" y="728929"/>
                    <a:pt x="1433146" y="720969"/>
                  </a:cubicBezTo>
                  <a:cubicBezTo>
                    <a:pt x="1441264" y="714204"/>
                    <a:pt x="1452051" y="710856"/>
                    <a:pt x="1459523" y="703384"/>
                  </a:cubicBezTo>
                  <a:cubicBezTo>
                    <a:pt x="1466995" y="695912"/>
                    <a:pt x="1471246" y="685799"/>
                    <a:pt x="1477107" y="677007"/>
                  </a:cubicBezTo>
                  <a:cubicBezTo>
                    <a:pt x="1484720" y="616107"/>
                    <a:pt x="1483185" y="614491"/>
                    <a:pt x="1494692" y="562707"/>
                  </a:cubicBezTo>
                  <a:cubicBezTo>
                    <a:pt x="1497313" y="550911"/>
                    <a:pt x="1500164" y="539157"/>
                    <a:pt x="1503484" y="527538"/>
                  </a:cubicBezTo>
                  <a:cubicBezTo>
                    <a:pt x="1506030" y="518627"/>
                    <a:pt x="1510029" y="510152"/>
                    <a:pt x="1512277" y="501161"/>
                  </a:cubicBezTo>
                  <a:cubicBezTo>
                    <a:pt x="1515902" y="486663"/>
                    <a:pt x="1518138" y="471854"/>
                    <a:pt x="1521069" y="457200"/>
                  </a:cubicBezTo>
                  <a:cubicBezTo>
                    <a:pt x="1515551" y="368912"/>
                    <a:pt x="1537455" y="341461"/>
                    <a:pt x="1494692" y="290146"/>
                  </a:cubicBezTo>
                  <a:cubicBezTo>
                    <a:pt x="1486732" y="280594"/>
                    <a:pt x="1477107" y="272561"/>
                    <a:pt x="1468315" y="263769"/>
                  </a:cubicBezTo>
                  <a:cubicBezTo>
                    <a:pt x="1465384" y="254977"/>
                    <a:pt x="1464664" y="245103"/>
                    <a:pt x="1459523" y="237392"/>
                  </a:cubicBezTo>
                  <a:cubicBezTo>
                    <a:pt x="1440259" y="208495"/>
                    <a:pt x="1431097" y="213703"/>
                    <a:pt x="1406769" y="193430"/>
                  </a:cubicBezTo>
                  <a:cubicBezTo>
                    <a:pt x="1336464" y="134842"/>
                    <a:pt x="1428048" y="196797"/>
                    <a:pt x="1345223" y="149469"/>
                  </a:cubicBezTo>
                  <a:cubicBezTo>
                    <a:pt x="1336048" y="144226"/>
                    <a:pt x="1328502" y="136176"/>
                    <a:pt x="1318846" y="131884"/>
                  </a:cubicBezTo>
                  <a:cubicBezTo>
                    <a:pt x="1301908" y="124356"/>
                    <a:pt x="1266092" y="114300"/>
                    <a:pt x="1266092" y="114300"/>
                  </a:cubicBezTo>
                  <a:cubicBezTo>
                    <a:pt x="1257300" y="108438"/>
                    <a:pt x="1249167" y="101441"/>
                    <a:pt x="1239715" y="96715"/>
                  </a:cubicBezTo>
                  <a:cubicBezTo>
                    <a:pt x="1212610" y="83163"/>
                    <a:pt x="1167241" y="82160"/>
                    <a:pt x="1143000" y="79130"/>
                  </a:cubicBezTo>
                  <a:cubicBezTo>
                    <a:pt x="1134208" y="76199"/>
                    <a:pt x="1125534" y="72884"/>
                    <a:pt x="1116623" y="70338"/>
                  </a:cubicBezTo>
                  <a:cubicBezTo>
                    <a:pt x="1079106" y="59619"/>
                    <a:pt x="1078276" y="61816"/>
                    <a:pt x="1037492" y="52753"/>
                  </a:cubicBezTo>
                  <a:cubicBezTo>
                    <a:pt x="1025696" y="50132"/>
                    <a:pt x="1014046" y="46892"/>
                    <a:pt x="1002323" y="43961"/>
                  </a:cubicBezTo>
                  <a:cubicBezTo>
                    <a:pt x="956432" y="13368"/>
                    <a:pt x="994266" y="33378"/>
                    <a:pt x="923192" y="17584"/>
                  </a:cubicBezTo>
                  <a:cubicBezTo>
                    <a:pt x="914145" y="15573"/>
                    <a:pt x="905806" y="11040"/>
                    <a:pt x="896815" y="8792"/>
                  </a:cubicBezTo>
                  <a:cubicBezTo>
                    <a:pt x="882317" y="5168"/>
                    <a:pt x="867508" y="2931"/>
                    <a:pt x="852854" y="0"/>
                  </a:cubicBezTo>
                  <a:cubicBezTo>
                    <a:pt x="417887" y="8877"/>
                    <a:pt x="486508" y="23446"/>
                    <a:pt x="404446" y="26377"/>
                  </a:cubicBezTo>
                  <a:close/>
                </a:path>
              </a:pathLst>
            </a:custGeom>
            <a:solidFill>
              <a:srgbClr val="FFFF66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87727" y="1855410"/>
              <a:ext cx="10023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σύστημα</a:t>
              </a:r>
            </a:p>
          </p:txBody>
        </p:sp>
        <p:sp>
          <p:nvSpPr>
            <p:cNvPr id="16" name="Επεξήγηση με παραλληλόγραμμο 15"/>
            <p:cNvSpPr/>
            <p:nvPr/>
          </p:nvSpPr>
          <p:spPr>
            <a:xfrm>
              <a:off x="2384236" y="1622959"/>
              <a:ext cx="1002041" cy="527305"/>
            </a:xfrm>
            <a:prstGeom prst="wedgeRectCallout">
              <a:avLst>
                <a:gd name="adj1" fmla="val 71875"/>
                <a:gd name="adj2" fmla="val 6720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1200" b="1">
                  <a:solidFill>
                    <a:schemeClr val="tx1"/>
                  </a:solidFill>
                  <a:latin typeface="Comic Sans MS" panose="030F0702030302020204" pitchFamily="66" charset="0"/>
                </a:rPr>
                <a:t>όριο συστήματος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7067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  <p:cond evt="onBegin" delay="0">
                          <p:tn val="18"/>
                        </p:cond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32771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5727903A-8CF1-4EBC-8862-B1BCD8E3B6D0}" type="slidenum">
              <a:rPr lang="el-GR" altLang="el-GR" sz="1400"/>
              <a:t>40</a:t>
            </a:fld>
            <a:endParaRPr lang="el-GR" altLang="el-GR" sz="1400"/>
          </a:p>
        </p:txBody>
      </p:sp>
      <p:grpSp>
        <p:nvGrpSpPr>
          <p:cNvPr id="32772" name="Group 8"/>
          <p:cNvGrpSpPr/>
          <p:nvPr/>
        </p:nvGrpSpPr>
        <p:grpSpPr>
          <a:xfrm>
            <a:off x="468313" y="333375"/>
            <a:ext cx="8135937" cy="2647950"/>
            <a:chOff x="295" y="210"/>
            <a:chExt cx="5125" cy="1668"/>
          </a:xfrm>
        </p:grpSpPr>
        <p:graphicFrame>
          <p:nvGraphicFramePr>
            <p:cNvPr id="32776" name="Object 4"/>
            <p:cNvGraphicFramePr>
              <a:graphicFrameLocks noChangeAspect="1"/>
            </p:cNvGraphicFramePr>
            <p:nvPr/>
          </p:nvGraphicFramePr>
          <p:xfrm>
            <a:off x="1610" y="1207"/>
            <a:ext cx="296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6" name="Εξίσωση" r:id="rId3" imgW="469900" imgH="582612" progId="Equation.3">
                    <p:embed/>
                  </p:oleObj>
                </mc:Choice>
                <mc:Fallback>
                  <p:oleObj name="Εξίσωση" r:id="rId3" imgW="469900" imgH="582612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610" y="1207"/>
                          <a:ext cx="296" cy="3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7" name="Text Box 7"/>
            <p:cNvSpPr/>
            <p:nvPr/>
          </p:nvSpPr>
          <p:spPr>
            <a:xfrm>
              <a:off x="295" y="210"/>
              <a:ext cx="5125" cy="1668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457200" lvl="0" indent="-457200" algn="just" eaLnBrk="1" hangingPunct="1">
                <a:spcBef>
                  <a:spcPct val="50000"/>
                </a:spcBef>
              </a:pPr>
              <a:r>
                <a:rPr lang="el-GR" altLang="el-GR" b="1">
                  <a:latin typeface="Trebuchet MS" panose="020B0603020202020204" pitchFamily="34" charset="0"/>
                </a:rPr>
                <a:t>3.  </a:t>
              </a:r>
              <a:r>
                <a:rPr lang="el-GR" altLang="el-GR">
                  <a:latin typeface="Trebuchet MS" panose="020B0603020202020204" pitchFamily="34" charset="0"/>
                </a:rPr>
                <a:t>Σε μια αδιαβατική εκτόνωση ιδανικού αερίου</a:t>
              </a:r>
            </a:p>
            <a:p>
              <a:pPr marL="457200" lvl="0" indent="-457200" algn="just" eaLnBrk="1" hangingPunct="1">
                <a:spcBef>
                  <a:spcPct val="50000"/>
                </a:spcBef>
              </a:pPr>
              <a:r>
                <a:rPr lang="el-GR" altLang="el-GR" b="1">
                  <a:latin typeface="Trebuchet MS" panose="020B0603020202020204" pitchFamily="34" charset="0"/>
                </a:rPr>
                <a:t>α.  </a:t>
              </a:r>
              <a:r>
                <a:rPr lang="el-GR" altLang="el-GR">
                  <a:latin typeface="Trebuchet MS" panose="020B0603020202020204" pitchFamily="34" charset="0"/>
                </a:rPr>
                <a:t>η πίεση του αερίου αυξάνεται.</a:t>
              </a:r>
            </a:p>
            <a:p>
              <a:pPr marL="457200" lvl="0" indent="-457200" algn="just" eaLnBrk="1" hangingPunct="1">
                <a:spcBef>
                  <a:spcPct val="50000"/>
                </a:spcBef>
              </a:pPr>
              <a:r>
                <a:rPr lang="el-GR" altLang="el-GR" b="1">
                  <a:latin typeface="Trebuchet MS" panose="020B0603020202020204" pitchFamily="34" charset="0"/>
                </a:rPr>
                <a:t>β.  </a:t>
              </a:r>
              <a:r>
                <a:rPr lang="el-GR" altLang="el-GR">
                  <a:latin typeface="Trebuchet MS" panose="020B0603020202020204" pitchFamily="34" charset="0"/>
                </a:rPr>
                <a:t>η εσωτερική ενέργεια του αερίου παραμένει σταθερή.</a:t>
              </a:r>
            </a:p>
            <a:p>
              <a:pPr marL="457200" lvl="0" indent="-457200" algn="just" eaLnBrk="1" hangingPunct="1">
                <a:spcBef>
                  <a:spcPct val="50000"/>
                </a:spcBef>
              </a:pPr>
              <a:r>
                <a:rPr lang="el-GR" altLang="el-GR" b="1">
                  <a:latin typeface="Trebuchet MS" panose="020B0603020202020204" pitchFamily="34" charset="0"/>
                </a:rPr>
                <a:t>γ.  </a:t>
              </a:r>
              <a:r>
                <a:rPr lang="el-GR" altLang="el-GR">
                  <a:latin typeface="Trebuchet MS" panose="020B0603020202020204" pitchFamily="34" charset="0"/>
                </a:rPr>
                <a:t>το πηλίκο         παραμένει σταθερό.</a:t>
              </a:r>
            </a:p>
            <a:p>
              <a:pPr marL="457200" lvl="0" indent="-457200" algn="just" eaLnBrk="1" hangingPunct="1">
                <a:spcBef>
                  <a:spcPct val="50000"/>
                </a:spcBef>
              </a:pPr>
              <a:r>
                <a:rPr lang="el-GR" altLang="el-GR" b="1">
                  <a:latin typeface="Trebuchet MS" panose="020B0603020202020204" pitchFamily="34" charset="0"/>
                </a:rPr>
                <a:t>δ.  </a:t>
              </a:r>
              <a:r>
                <a:rPr lang="el-GR" altLang="el-GR">
                  <a:latin typeface="Trebuchet MS" panose="020B0603020202020204" pitchFamily="34" charset="0"/>
                </a:rPr>
                <a:t>το παραγόμενο έργο είναι μηδέν.</a:t>
              </a:r>
              <a:endParaRPr lang="el-GR" altLang="el-GR" b="1">
                <a:latin typeface="Trebuchet MS" panose="020B0603020202020204" pitchFamily="34" charset="0"/>
              </a:endParaRPr>
            </a:p>
          </p:txBody>
        </p:sp>
      </p:grpSp>
      <p:sp>
        <p:nvSpPr>
          <p:cNvPr id="32773" name="Oval 9"/>
          <p:cNvSpPr/>
          <p:nvPr/>
        </p:nvSpPr>
        <p:spPr>
          <a:xfrm>
            <a:off x="468313" y="1989138"/>
            <a:ext cx="4318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  <a:effectLst/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n-US"/>
          </a:p>
        </p:txBody>
      </p:sp>
      <p:sp>
        <p:nvSpPr>
          <p:cNvPr id="32774" name="Rectangle 10"/>
          <p:cNvSpPr/>
          <p:nvPr/>
        </p:nvSpPr>
        <p:spPr>
          <a:xfrm>
            <a:off x="539750" y="3429000"/>
            <a:ext cx="7729538" cy="19177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ctr" anchorCtr="0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just" eaLnBrk="1" hangingPunct="1"/>
            <a:r>
              <a:rPr lang="el-GR" altLang="el-GR" b="1">
                <a:latin typeface="Trebuchet MS" panose="020B0603020202020204" pitchFamily="34" charset="0"/>
              </a:rPr>
              <a:t>4.  </a:t>
            </a:r>
            <a:r>
              <a:rPr lang="en-US" altLang="el-GR">
                <a:latin typeface="Trebuchet MS" panose="020B0603020202020204" pitchFamily="34" charset="0"/>
              </a:rPr>
              <a:t>Στην ισόχωρη θέρμανση ιδανικού αερίου</a:t>
            </a:r>
          </a:p>
          <a:p>
            <a:pPr marL="0" lvl="0" indent="0" algn="just" eaLnBrk="1" hangingPunct="1"/>
            <a:r>
              <a:rPr lang="en-US" altLang="el-GR" b="1">
                <a:latin typeface="Trebuchet MS" panose="020B0603020202020204" pitchFamily="34" charset="0"/>
              </a:rPr>
              <a:t>α. </a:t>
            </a:r>
            <a:r>
              <a:rPr lang="el-GR" altLang="el-GR" b="1">
                <a:latin typeface="Trebuchet MS" panose="020B0603020202020204" pitchFamily="34" charset="0"/>
              </a:rPr>
              <a:t> </a:t>
            </a:r>
            <a:r>
              <a:rPr lang="en-US" altLang="el-GR">
                <a:latin typeface="Trebuchet MS" panose="020B0603020202020204" pitchFamily="34" charset="0"/>
              </a:rPr>
              <a:t>ο όγκος του παραμένει σταθερός.                        </a:t>
            </a:r>
            <a:endParaRPr lang="el-GR" altLang="el-GR">
              <a:latin typeface="Trebuchet MS" panose="020B0603020202020204" pitchFamily="34" charset="0"/>
            </a:endParaRPr>
          </a:p>
          <a:p>
            <a:pPr marL="0" lvl="0" indent="0" algn="just" eaLnBrk="1" hangingPunct="1"/>
            <a:r>
              <a:rPr lang="en-US" altLang="el-GR" b="1">
                <a:latin typeface="Trebuchet MS" panose="020B0603020202020204" pitchFamily="34" charset="0"/>
              </a:rPr>
              <a:t>β.  </a:t>
            </a:r>
            <a:r>
              <a:rPr lang="en-US" altLang="el-GR">
                <a:latin typeface="Trebuchet MS" panose="020B0603020202020204" pitchFamily="34" charset="0"/>
              </a:rPr>
              <a:t>η πίεση του παραμένει σταθερή.</a:t>
            </a:r>
            <a:endParaRPr lang="el-GR" altLang="el-GR" b="1">
              <a:latin typeface="Trebuchet MS" panose="020B0603020202020204" pitchFamily="34" charset="0"/>
            </a:endParaRPr>
          </a:p>
          <a:p>
            <a:pPr marL="0" lvl="0" indent="0" algn="just" eaLnBrk="1" hangingPunct="1"/>
            <a:r>
              <a:rPr lang="el-GR" altLang="el-GR" b="1">
                <a:latin typeface="Trebuchet MS" panose="020B0603020202020204" pitchFamily="34" charset="0"/>
              </a:rPr>
              <a:t>γ.  </a:t>
            </a:r>
            <a:r>
              <a:rPr lang="el-GR" altLang="el-GR">
                <a:latin typeface="Trebuchet MS" panose="020B0603020202020204" pitchFamily="34" charset="0"/>
              </a:rPr>
              <a:t>η εσωτερική του ενέργεια παραμένει σταθερή.    </a:t>
            </a:r>
          </a:p>
          <a:p>
            <a:pPr marL="0" lvl="0" indent="0" algn="just" eaLnBrk="1" hangingPunct="1"/>
            <a:r>
              <a:rPr lang="el-GR" altLang="el-GR" b="1">
                <a:latin typeface="Trebuchet MS" panose="020B0603020202020204" pitchFamily="34" charset="0"/>
              </a:rPr>
              <a:t>δ.  </a:t>
            </a:r>
            <a:r>
              <a:rPr lang="el-GR" altLang="el-GR">
                <a:latin typeface="Trebuchet MS" panose="020B0603020202020204" pitchFamily="34" charset="0"/>
              </a:rPr>
              <a:t>η θερμοκρασία του παραμένει σταθερή.</a:t>
            </a:r>
            <a:r>
              <a:rPr lang="en-US" altLang="el-GR">
                <a:latin typeface="Trebuchet MS" panose="020B0603020202020204" pitchFamily="34" charset="0"/>
              </a:rPr>
              <a:t> </a:t>
            </a:r>
          </a:p>
        </p:txBody>
      </p:sp>
      <p:sp>
        <p:nvSpPr>
          <p:cNvPr id="32775" name="Oval 11"/>
          <p:cNvSpPr/>
          <p:nvPr/>
        </p:nvSpPr>
        <p:spPr>
          <a:xfrm>
            <a:off x="539750" y="3789363"/>
            <a:ext cx="431800" cy="431800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  <a:effectLst/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33795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A39756EC-101F-44EB-8D4E-E8C669947404}" type="slidenum">
              <a:rPr lang="el-GR" altLang="el-GR" sz="1400"/>
              <a:t>41</a:t>
            </a:fld>
            <a:endParaRPr lang="el-GR" altLang="el-GR" sz="1400"/>
          </a:p>
        </p:txBody>
      </p:sp>
      <p:sp>
        <p:nvSpPr>
          <p:cNvPr id="33796" name="Rectangle 5"/>
          <p:cNvSpPr/>
          <p:nvPr/>
        </p:nvSpPr>
        <p:spPr>
          <a:xfrm>
            <a:off x="179388" y="2060575"/>
            <a:ext cx="9144000" cy="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n-US"/>
          </a:p>
        </p:txBody>
      </p:sp>
      <p:sp>
        <p:nvSpPr>
          <p:cNvPr id="33797" name="Text Box 8"/>
          <p:cNvSpPr/>
          <p:nvPr/>
        </p:nvSpPr>
        <p:spPr>
          <a:xfrm>
            <a:off x="323850" y="333375"/>
            <a:ext cx="5903913" cy="41084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</a:pPr>
            <a:r>
              <a:rPr lang="el-GR" altLang="el-GR" b="1">
                <a:latin typeface="Trebuchet MS" panose="020B0603020202020204" pitchFamily="34" charset="0"/>
              </a:rPr>
              <a:t>5. </a:t>
            </a:r>
            <a:r>
              <a:rPr lang="el-GR" altLang="el-GR">
                <a:latin typeface="Trebuchet MS" panose="020B0603020202020204" pitchFamily="34" charset="0"/>
              </a:rPr>
              <a:t>Για τις μεταβολές (1) και (2) του διπλανού διαγράμματος, που αναφέ-ρονται σε μια ποσότητα ιδανικού αερίου, ποιες από τις παρακάτω σχέσεις είναι σωστές και ποιες είναι λανθασμένες</a:t>
            </a:r>
            <a:r>
              <a:rPr lang="en-US" altLang="el-GR">
                <a:latin typeface="Trebuchet MS" panose="020B0603020202020204" pitchFamily="34" charset="0"/>
              </a:rPr>
              <a:t>;</a:t>
            </a:r>
            <a:endParaRPr lang="el-GR" altLang="el-GR">
              <a:latin typeface="Trebuchet MS" panose="020B0603020202020204" pitchFamily="34" charset="0"/>
            </a:endParaRPr>
          </a:p>
          <a:p>
            <a:pPr marL="0" lvl="0" indent="0" algn="just" eaLnBrk="1" hangingPunct="1">
              <a:spcBef>
                <a:spcPct val="50000"/>
              </a:spcBef>
            </a:pPr>
            <a:r>
              <a:rPr lang="el-GR" altLang="el-GR" b="1">
                <a:latin typeface="Trebuchet MS" panose="020B0603020202020204" pitchFamily="34" charset="0"/>
              </a:rPr>
              <a:t>α.  </a:t>
            </a:r>
            <a:r>
              <a:rPr lang="el-GR" altLang="el-GR">
                <a:latin typeface="Trebuchet MS" panose="020B0603020202020204" pitchFamily="34" charset="0"/>
              </a:rPr>
              <a:t>Δ</a:t>
            </a:r>
            <a:r>
              <a:rPr lang="en-US" altLang="el-GR" i="1">
                <a:latin typeface="Trebuchet MS" panose="020B0603020202020204" pitchFamily="34" charset="0"/>
              </a:rPr>
              <a:t>V</a:t>
            </a:r>
            <a:r>
              <a:rPr lang="en-US" altLang="el-GR" baseline="-25000">
                <a:latin typeface="Trebuchet MS" panose="020B0603020202020204" pitchFamily="34" charset="0"/>
              </a:rPr>
              <a:t>1 </a:t>
            </a:r>
            <a:r>
              <a:rPr lang="en-US" altLang="el-GR">
                <a:latin typeface="Trebuchet MS" panose="020B0603020202020204" pitchFamily="34" charset="0"/>
              </a:rPr>
              <a:t>&gt; </a:t>
            </a:r>
            <a:r>
              <a:rPr lang="el-GR" altLang="el-GR">
                <a:latin typeface="Trebuchet MS" panose="020B0603020202020204" pitchFamily="34" charset="0"/>
              </a:rPr>
              <a:t>Δ</a:t>
            </a:r>
            <a:r>
              <a:rPr lang="en-US" altLang="el-GR" i="1">
                <a:latin typeface="Trebuchet MS" panose="020B0603020202020204" pitchFamily="34" charset="0"/>
              </a:rPr>
              <a:t>V</a:t>
            </a:r>
            <a:r>
              <a:rPr lang="en-US" altLang="el-GR" baseline="-25000">
                <a:latin typeface="Trebuchet MS" panose="020B0603020202020204" pitchFamily="34" charset="0"/>
              </a:rPr>
              <a:t>2</a:t>
            </a:r>
            <a:r>
              <a:rPr lang="en-US" altLang="el-GR" b="1">
                <a:latin typeface="Trebuchet MS" panose="020B0603020202020204" pitchFamily="34" charset="0"/>
              </a:rPr>
              <a:t>.</a:t>
            </a:r>
            <a:r>
              <a:rPr lang="el-GR" altLang="el-GR">
                <a:latin typeface="Trebuchet MS" panose="020B0603020202020204" pitchFamily="34" charset="0"/>
              </a:rPr>
              <a:t> </a:t>
            </a:r>
          </a:p>
          <a:p>
            <a:pPr marL="0" lvl="0" indent="0" algn="just" eaLnBrk="1" hangingPunct="1">
              <a:spcBef>
                <a:spcPct val="50000"/>
              </a:spcBef>
            </a:pPr>
            <a:r>
              <a:rPr lang="el-GR" altLang="el-GR" b="1">
                <a:latin typeface="Trebuchet MS" panose="020B0603020202020204" pitchFamily="34" charset="0"/>
              </a:rPr>
              <a:t>β.  </a:t>
            </a:r>
            <a:r>
              <a:rPr lang="en-US" altLang="el-GR" i="1">
                <a:latin typeface="Trebuchet MS" panose="020B0603020202020204" pitchFamily="34" charset="0"/>
              </a:rPr>
              <a:t>W</a:t>
            </a:r>
            <a:r>
              <a:rPr lang="en-US" altLang="el-GR" baseline="-25000">
                <a:latin typeface="Trebuchet MS" panose="020B0603020202020204" pitchFamily="34" charset="0"/>
              </a:rPr>
              <a:t>1 </a:t>
            </a:r>
            <a:r>
              <a:rPr lang="en-US" altLang="el-GR">
                <a:latin typeface="Trebuchet MS" panose="020B0603020202020204" pitchFamily="34" charset="0"/>
              </a:rPr>
              <a:t>&gt; </a:t>
            </a:r>
            <a:r>
              <a:rPr lang="en-US" altLang="el-GR" i="1">
                <a:latin typeface="Trebuchet MS" panose="020B0603020202020204" pitchFamily="34" charset="0"/>
              </a:rPr>
              <a:t>W</a:t>
            </a:r>
            <a:r>
              <a:rPr lang="en-US" altLang="el-GR" baseline="-25000">
                <a:latin typeface="Trebuchet MS" panose="020B0603020202020204" pitchFamily="34" charset="0"/>
              </a:rPr>
              <a:t>2</a:t>
            </a:r>
            <a:r>
              <a:rPr lang="en-US" altLang="el-GR">
                <a:latin typeface="Trebuchet MS" panose="020B0603020202020204" pitchFamily="34" charset="0"/>
              </a:rPr>
              <a:t>.</a:t>
            </a:r>
          </a:p>
          <a:p>
            <a:pPr marL="0" lvl="0" indent="0" algn="just" eaLnBrk="1" hangingPunct="1">
              <a:spcBef>
                <a:spcPct val="50000"/>
              </a:spcBef>
            </a:pPr>
            <a:r>
              <a:rPr lang="el-GR" altLang="el-GR" b="1">
                <a:latin typeface="Trebuchet MS" panose="020B0603020202020204" pitchFamily="34" charset="0"/>
              </a:rPr>
              <a:t>γ.  </a:t>
            </a:r>
            <a:r>
              <a:rPr lang="el-GR" altLang="el-GR">
                <a:latin typeface="Trebuchet MS" panose="020B0603020202020204" pitchFamily="34" charset="0"/>
              </a:rPr>
              <a:t>Δ</a:t>
            </a:r>
            <a:r>
              <a:rPr lang="en-US" altLang="el-GR" i="1">
                <a:latin typeface="Trebuchet MS" panose="020B0603020202020204" pitchFamily="34" charset="0"/>
              </a:rPr>
              <a:t>U</a:t>
            </a:r>
            <a:r>
              <a:rPr lang="en-US" altLang="el-GR" baseline="-25000">
                <a:latin typeface="Trebuchet MS" panose="020B0603020202020204" pitchFamily="34" charset="0"/>
              </a:rPr>
              <a:t>1</a:t>
            </a:r>
            <a:r>
              <a:rPr lang="en-US" altLang="el-GR">
                <a:latin typeface="Trebuchet MS" panose="020B0603020202020204" pitchFamily="34" charset="0"/>
              </a:rPr>
              <a:t> </a:t>
            </a:r>
            <a:r>
              <a:rPr lang="el-GR" altLang="el-GR">
                <a:latin typeface="Trebuchet MS" panose="020B0603020202020204" pitchFamily="34" charset="0"/>
              </a:rPr>
              <a:t>=</a:t>
            </a:r>
            <a:r>
              <a:rPr lang="en-US" altLang="el-GR">
                <a:latin typeface="Trebuchet MS" panose="020B0603020202020204" pitchFamily="34" charset="0"/>
              </a:rPr>
              <a:t> </a:t>
            </a:r>
            <a:r>
              <a:rPr lang="el-GR" altLang="el-GR">
                <a:latin typeface="Trebuchet MS" panose="020B0603020202020204" pitchFamily="34" charset="0"/>
              </a:rPr>
              <a:t>Δ</a:t>
            </a:r>
            <a:r>
              <a:rPr lang="en-US" altLang="el-GR" i="1">
                <a:latin typeface="Trebuchet MS" panose="020B0603020202020204" pitchFamily="34" charset="0"/>
              </a:rPr>
              <a:t>U</a:t>
            </a:r>
            <a:r>
              <a:rPr lang="en-US" altLang="el-GR" baseline="-25000">
                <a:latin typeface="Trebuchet MS" panose="020B0603020202020204" pitchFamily="34" charset="0"/>
              </a:rPr>
              <a:t>2</a:t>
            </a:r>
            <a:r>
              <a:rPr lang="en-US" altLang="el-GR" b="1">
                <a:latin typeface="Trebuchet MS" panose="020B0603020202020204" pitchFamily="34" charset="0"/>
              </a:rPr>
              <a:t>.</a:t>
            </a:r>
          </a:p>
          <a:p>
            <a:pPr marL="0" lvl="0" indent="0" algn="just" eaLnBrk="1" hangingPunct="1">
              <a:spcBef>
                <a:spcPct val="50000"/>
              </a:spcBef>
            </a:pPr>
            <a:r>
              <a:rPr lang="el-GR" altLang="el-GR" b="1">
                <a:latin typeface="Trebuchet MS" panose="020B0603020202020204" pitchFamily="34" charset="0"/>
              </a:rPr>
              <a:t>δ.  </a:t>
            </a:r>
            <a:r>
              <a:rPr lang="el-GR" altLang="el-GR">
                <a:latin typeface="Trebuchet MS" panose="020B0603020202020204" pitchFamily="34" charset="0"/>
              </a:rPr>
              <a:t>Δ</a:t>
            </a:r>
            <a:r>
              <a:rPr lang="el-GR" altLang="el-GR" i="1">
                <a:latin typeface="Trebuchet MS" panose="020B0603020202020204" pitchFamily="34" charset="0"/>
              </a:rPr>
              <a:t>Τ</a:t>
            </a:r>
            <a:r>
              <a:rPr lang="el-GR" altLang="el-GR" baseline="-25000">
                <a:latin typeface="Trebuchet MS" panose="020B0603020202020204" pitchFamily="34" charset="0"/>
              </a:rPr>
              <a:t>1 </a:t>
            </a:r>
            <a:r>
              <a:rPr lang="el-GR" altLang="el-GR">
                <a:latin typeface="Trebuchet MS" panose="020B0603020202020204" pitchFamily="34" charset="0"/>
              </a:rPr>
              <a:t>&lt; Δ</a:t>
            </a:r>
            <a:r>
              <a:rPr lang="el-GR" altLang="el-GR" i="1">
                <a:latin typeface="Trebuchet MS" panose="020B0603020202020204" pitchFamily="34" charset="0"/>
              </a:rPr>
              <a:t>Τ</a:t>
            </a:r>
            <a:r>
              <a:rPr lang="el-GR" altLang="el-GR" baseline="-25000">
                <a:latin typeface="Trebuchet MS" panose="020B0603020202020204" pitchFamily="34" charset="0"/>
              </a:rPr>
              <a:t>2</a:t>
            </a:r>
            <a:r>
              <a:rPr lang="el-GR" altLang="el-GR">
                <a:latin typeface="Trebuchet MS" panose="020B0603020202020204" pitchFamily="34" charset="0"/>
              </a:rPr>
              <a:t>.</a:t>
            </a:r>
            <a:r>
              <a:rPr lang="el-GR" altLang="el-GR"/>
              <a:t> </a:t>
            </a:r>
          </a:p>
        </p:txBody>
      </p:sp>
      <p:grpSp>
        <p:nvGrpSpPr>
          <p:cNvPr id="33798" name="Group 21"/>
          <p:cNvGrpSpPr/>
          <p:nvPr/>
        </p:nvGrpSpPr>
        <p:grpSpPr>
          <a:xfrm>
            <a:off x="6443663" y="333375"/>
            <a:ext cx="2162175" cy="2041525"/>
            <a:chOff x="1791" y="73"/>
            <a:chExt cx="1271" cy="1120"/>
          </a:xfrm>
        </p:grpSpPr>
        <p:sp>
          <p:nvSpPr>
            <p:cNvPr id="33803" name="Arc 12"/>
            <p:cNvSpPr/>
            <p:nvPr/>
          </p:nvSpPr>
          <p:spPr bwMode="auto">
            <a:xfrm flipV="1">
              <a:off x="2200" y="358"/>
              <a:ext cx="589" cy="39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72" y="396"/>
                </a:cxn>
                <a:cxn ang="0">
                  <a:pos x="45" y="318"/>
                </a:cxn>
              </a:cxnLst>
              <a:rect l="l" t="t" r="r" b="b"/>
              <a:pathLst>
                <a:path w="23394" h="26921" fill="none">
                  <a:moveTo>
                    <a:pt x="-1" y="74"/>
                  </a:moveTo>
                  <a:cubicBezTo>
                    <a:pt x="596" y="24"/>
                    <a:pt x="1195" y="0"/>
                    <a:pt x="1794" y="0"/>
                  </a:cubicBezTo>
                  <a:cubicBezTo>
                    <a:pt x="13723" y="0"/>
                    <a:pt x="23394" y="9670"/>
                    <a:pt x="23394" y="21600"/>
                  </a:cubicBezTo>
                  <a:cubicBezTo>
                    <a:pt x="23394" y="23394"/>
                    <a:pt x="23170" y="25181"/>
                    <a:pt x="22728" y="26921"/>
                  </a:cubicBezTo>
                </a:path>
                <a:path w="23394" h="26921" stroke="0">
                  <a:moveTo>
                    <a:pt x="-1" y="74"/>
                  </a:moveTo>
                  <a:cubicBezTo>
                    <a:pt x="596" y="24"/>
                    <a:pt x="1195" y="0"/>
                    <a:pt x="1794" y="0"/>
                  </a:cubicBezTo>
                  <a:cubicBezTo>
                    <a:pt x="13723" y="0"/>
                    <a:pt x="23394" y="9670"/>
                    <a:pt x="23394" y="21600"/>
                  </a:cubicBezTo>
                  <a:cubicBezTo>
                    <a:pt x="23394" y="23394"/>
                    <a:pt x="23170" y="25181"/>
                    <a:pt x="22728" y="26921"/>
                  </a:cubicBezTo>
                  <a:lnTo>
                    <a:pt x="1794" y="21600"/>
                  </a:lnTo>
                  <a:lnTo>
                    <a:pt x="-1" y="74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endParaRPr/>
            </a:p>
          </p:txBody>
        </p:sp>
        <p:sp>
          <p:nvSpPr>
            <p:cNvPr id="33804" name="Arc 13"/>
            <p:cNvSpPr/>
            <p:nvPr/>
          </p:nvSpPr>
          <p:spPr bwMode="auto">
            <a:xfrm rot="11040000" flipV="1">
              <a:off x="2196" y="347"/>
              <a:ext cx="585" cy="41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58" y="418"/>
                </a:cxn>
                <a:cxn ang="0">
                  <a:pos x="41" y="318"/>
                </a:cxn>
              </a:cxnLst>
              <a:rect l="l" t="t" r="r" b="b"/>
              <a:pathLst>
                <a:path w="23228" h="28358" fill="none">
                  <a:moveTo>
                    <a:pt x="0" y="61"/>
                  </a:moveTo>
                  <a:cubicBezTo>
                    <a:pt x="541" y="20"/>
                    <a:pt x="1084" y="0"/>
                    <a:pt x="1628" y="0"/>
                  </a:cubicBezTo>
                  <a:cubicBezTo>
                    <a:pt x="13557" y="0"/>
                    <a:pt x="23228" y="9670"/>
                    <a:pt x="23228" y="21600"/>
                  </a:cubicBezTo>
                  <a:cubicBezTo>
                    <a:pt x="23228" y="23896"/>
                    <a:pt x="22861" y="26178"/>
                    <a:pt x="22143" y="28359"/>
                  </a:cubicBezTo>
                </a:path>
                <a:path w="23228" h="28358" stroke="0">
                  <a:moveTo>
                    <a:pt x="0" y="61"/>
                  </a:moveTo>
                  <a:cubicBezTo>
                    <a:pt x="541" y="20"/>
                    <a:pt x="1084" y="0"/>
                    <a:pt x="1628" y="0"/>
                  </a:cubicBezTo>
                  <a:cubicBezTo>
                    <a:pt x="13557" y="0"/>
                    <a:pt x="23228" y="9670"/>
                    <a:pt x="23228" y="21600"/>
                  </a:cubicBezTo>
                  <a:cubicBezTo>
                    <a:pt x="23228" y="23896"/>
                    <a:pt x="22861" y="26178"/>
                    <a:pt x="22143" y="28359"/>
                  </a:cubicBezTo>
                  <a:lnTo>
                    <a:pt x="1628" y="21600"/>
                  </a:lnTo>
                  <a:lnTo>
                    <a:pt x="0" y="61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 type="triangle" w="med" len="med"/>
            </a:ln>
            <a:effectLst/>
          </p:spPr>
          <p:txBody>
            <a:bodyPr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endParaRPr/>
            </a:p>
          </p:txBody>
        </p:sp>
        <p:grpSp>
          <p:nvGrpSpPr>
            <p:cNvPr id="33805" name="Group 20"/>
            <p:cNvGrpSpPr/>
            <p:nvPr/>
          </p:nvGrpSpPr>
          <p:grpSpPr>
            <a:xfrm>
              <a:off x="1791" y="73"/>
              <a:ext cx="1271" cy="1120"/>
              <a:chOff x="1791" y="73"/>
              <a:chExt cx="1271" cy="1120"/>
            </a:xfrm>
          </p:grpSpPr>
          <p:cxnSp>
            <p:nvCxnSpPr>
              <p:cNvPr id="33810" name="Line 10"/>
              <p:cNvCxnSpPr/>
              <p:nvPr/>
            </p:nvCxnSpPr>
            <p:spPr>
              <a:xfrm flipH="1" flipV="1">
                <a:off x="1973" y="119"/>
                <a:ext cx="0" cy="9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tailEnd type="triangle"/>
              </a:ln>
              <a:effectLst/>
            </p:spPr>
          </p:cxnSp>
          <p:cxnSp>
            <p:nvCxnSpPr>
              <p:cNvPr id="33811" name="Line 11"/>
              <p:cNvCxnSpPr/>
              <p:nvPr/>
            </p:nvCxnSpPr>
            <p:spPr>
              <a:xfrm>
                <a:off x="1973" y="1026"/>
                <a:ext cx="104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tailEnd type="triangle"/>
              </a:ln>
              <a:effectLst/>
            </p:spPr>
          </p:cxnSp>
          <p:sp>
            <p:nvSpPr>
              <p:cNvPr id="33812" name="Text Box 14"/>
              <p:cNvSpPr/>
              <p:nvPr/>
            </p:nvSpPr>
            <p:spPr>
              <a:xfrm>
                <a:off x="1791" y="73"/>
                <a:ext cx="182" cy="167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n-US" altLang="el-GR" sz="1400" b="1" i="1">
                    <a:latin typeface="Trebuchet MS" panose="020B0603020202020204" pitchFamily="34" charset="0"/>
                  </a:rPr>
                  <a:t>p</a:t>
                </a:r>
                <a:endParaRPr lang="el-GR" altLang="el-GR" sz="1400" b="1" i="1">
                  <a:latin typeface="Trebuchet MS" panose="020B0603020202020204" pitchFamily="34" charset="0"/>
                </a:endParaRPr>
              </a:p>
            </p:txBody>
          </p:sp>
          <p:sp>
            <p:nvSpPr>
              <p:cNvPr id="33813" name="Text Box 15"/>
              <p:cNvSpPr/>
              <p:nvPr/>
            </p:nvSpPr>
            <p:spPr>
              <a:xfrm>
                <a:off x="2880" y="1026"/>
                <a:ext cx="182" cy="167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n-US" altLang="el-GR" sz="1400" b="1" i="1">
                    <a:latin typeface="Trebuchet MS" panose="020B0603020202020204" pitchFamily="34" charset="0"/>
                  </a:rPr>
                  <a:t>V</a:t>
                </a:r>
                <a:endParaRPr lang="el-GR" altLang="el-GR" sz="1400" b="1" i="1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33806" name="AutoShape 16"/>
            <p:cNvSpPr/>
            <p:nvPr/>
          </p:nvSpPr>
          <p:spPr>
            <a:xfrm>
              <a:off x="2245" y="119"/>
              <a:ext cx="182" cy="181"/>
            </a:xfrm>
            <a:prstGeom prst="wedgeRectCallout">
              <a:avLst>
                <a:gd name="adj1" fmla="val 41759"/>
                <a:gd name="adj2" fmla="val 99171"/>
              </a:avLst>
            </a:prstGeom>
            <a:noFill/>
            <a:ln>
              <a:solidFill>
                <a:schemeClr val="tx1"/>
              </a:solidFill>
              <a:miter lim="800000"/>
            </a:ln>
            <a:effectLst/>
          </p:spPr>
          <p:txBody>
            <a:bodyPr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algn="ctr" eaLnBrk="1" hangingPunct="1"/>
              <a:r>
                <a:rPr lang="en-US" altLang="el-GR" sz="1200" b="1">
                  <a:latin typeface="Trebuchet MS" panose="020B0603020202020204" pitchFamily="34" charset="0"/>
                </a:rPr>
                <a:t>1</a:t>
              </a:r>
              <a:endParaRPr lang="el-GR" altLang="el-GR" sz="1200" b="1">
                <a:latin typeface="Trebuchet MS" panose="020B0603020202020204" pitchFamily="34" charset="0"/>
              </a:endParaRPr>
            </a:p>
          </p:txBody>
        </p:sp>
        <p:sp>
          <p:nvSpPr>
            <p:cNvPr id="33807" name="AutoShape 17"/>
            <p:cNvSpPr/>
            <p:nvPr/>
          </p:nvSpPr>
          <p:spPr>
            <a:xfrm>
              <a:off x="2789" y="663"/>
              <a:ext cx="182" cy="181"/>
            </a:xfrm>
            <a:prstGeom prst="wedgeRectCallout">
              <a:avLst>
                <a:gd name="adj1" fmla="val -150551"/>
                <a:gd name="adj2" fmla="val -36741"/>
              </a:avLst>
            </a:prstGeom>
            <a:noFill/>
            <a:ln>
              <a:solidFill>
                <a:schemeClr val="tx1"/>
              </a:solidFill>
              <a:miter lim="800000"/>
            </a:ln>
            <a:effectLst/>
          </p:spPr>
          <p:txBody>
            <a:bodyPr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algn="ctr" eaLnBrk="1" hangingPunct="1"/>
              <a:r>
                <a:rPr lang="en-US" altLang="el-GR" sz="1200" b="1">
                  <a:latin typeface="Trebuchet MS" panose="020B0603020202020204" pitchFamily="34" charset="0"/>
                </a:rPr>
                <a:t>2</a:t>
              </a:r>
              <a:endParaRPr lang="el-GR" altLang="el-GR" sz="1200" b="1">
                <a:latin typeface="Trebuchet MS" panose="020B0603020202020204" pitchFamily="34" charset="0"/>
              </a:endParaRPr>
            </a:p>
          </p:txBody>
        </p:sp>
        <p:sp>
          <p:nvSpPr>
            <p:cNvPr id="33808" name="Text Box 18"/>
            <p:cNvSpPr/>
            <p:nvPr/>
          </p:nvSpPr>
          <p:spPr>
            <a:xfrm>
              <a:off x="2018" y="663"/>
              <a:ext cx="182" cy="168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n-US" altLang="el-GR" sz="1400" b="1">
                  <a:latin typeface="Trebuchet MS" panose="020B0603020202020204" pitchFamily="34" charset="0"/>
                </a:rPr>
                <a:t>A</a:t>
              </a:r>
              <a:endParaRPr lang="el-GR" altLang="el-GR" sz="1400" b="1">
                <a:latin typeface="Trebuchet MS" panose="020B0603020202020204" pitchFamily="34" charset="0"/>
              </a:endParaRPr>
            </a:p>
          </p:txBody>
        </p:sp>
        <p:sp>
          <p:nvSpPr>
            <p:cNvPr id="33809" name="Text Box 19"/>
            <p:cNvSpPr/>
            <p:nvPr/>
          </p:nvSpPr>
          <p:spPr>
            <a:xfrm>
              <a:off x="2744" y="210"/>
              <a:ext cx="182" cy="167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n-US" altLang="el-GR" sz="1400" b="1">
                  <a:latin typeface="Trebuchet MS" panose="020B0603020202020204" pitchFamily="34" charset="0"/>
                </a:rPr>
                <a:t>B</a:t>
              </a:r>
              <a:endParaRPr lang="el-GR" altLang="el-GR" sz="1400" b="1">
                <a:latin typeface="Trebuchet MS" panose="020B0603020202020204" pitchFamily="34" charset="0"/>
              </a:endParaRPr>
            </a:p>
          </p:txBody>
        </p:sp>
      </p:grpSp>
      <p:sp>
        <p:nvSpPr>
          <p:cNvPr id="33799" name="Text Box 22"/>
          <p:cNvSpPr/>
          <p:nvPr/>
        </p:nvSpPr>
        <p:spPr>
          <a:xfrm>
            <a:off x="2771775" y="2852738"/>
            <a:ext cx="649288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l-GR" altLang="el-GR" b="1">
                <a:solidFill>
                  <a:srgbClr val="FF0000"/>
                </a:solidFill>
                <a:latin typeface="Trebuchet MS" panose="020B0603020202020204" pitchFamily="34" charset="0"/>
              </a:rPr>
              <a:t>(Σ)</a:t>
            </a:r>
          </a:p>
        </p:txBody>
      </p:sp>
      <p:sp>
        <p:nvSpPr>
          <p:cNvPr id="33800" name="Text Box 23"/>
          <p:cNvSpPr/>
          <p:nvPr/>
        </p:nvSpPr>
        <p:spPr>
          <a:xfrm>
            <a:off x="2771775" y="2349500"/>
            <a:ext cx="6477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l-GR" altLang="el-GR" b="1">
                <a:solidFill>
                  <a:srgbClr val="FF0000"/>
                </a:solidFill>
                <a:latin typeface="Trebuchet MS" panose="020B0603020202020204" pitchFamily="34" charset="0"/>
              </a:rPr>
              <a:t>(Λ)</a:t>
            </a:r>
          </a:p>
        </p:txBody>
      </p:sp>
      <p:sp>
        <p:nvSpPr>
          <p:cNvPr id="33801" name="Text Box 24"/>
          <p:cNvSpPr/>
          <p:nvPr/>
        </p:nvSpPr>
        <p:spPr>
          <a:xfrm>
            <a:off x="2771775" y="4005263"/>
            <a:ext cx="6477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l-GR" altLang="el-GR" b="1">
                <a:solidFill>
                  <a:srgbClr val="FF0000"/>
                </a:solidFill>
                <a:latin typeface="Trebuchet MS" panose="020B0603020202020204" pitchFamily="34" charset="0"/>
              </a:rPr>
              <a:t>(Λ)</a:t>
            </a:r>
          </a:p>
        </p:txBody>
      </p:sp>
      <p:sp>
        <p:nvSpPr>
          <p:cNvPr id="33802" name="Text Box 25"/>
          <p:cNvSpPr/>
          <p:nvPr/>
        </p:nvSpPr>
        <p:spPr>
          <a:xfrm>
            <a:off x="2771775" y="3429000"/>
            <a:ext cx="649288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l-GR" altLang="el-GR" b="1">
                <a:solidFill>
                  <a:srgbClr val="FF0000"/>
                </a:solidFill>
                <a:latin typeface="Trebuchet MS" panose="020B0603020202020204" pitchFamily="34" charset="0"/>
              </a:rPr>
              <a:t>(Σ)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  <p:cond evt="onBegin" delay="0">
                          <p:tn val="45"/>
                        </p:cond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  <p:cond evt="onBegin" delay="0">
                          <p:tn val="59"/>
                        </p:cond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0" grpId="0"/>
      <p:bldP spid="33801" grpId="0"/>
      <p:bldP spid="3380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34819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B32530DE-E15F-4FC8-BF89-0E682D5CB430}" type="slidenum">
              <a:rPr lang="el-GR" altLang="el-GR" sz="1400"/>
              <a:t>42</a:t>
            </a:fld>
            <a:endParaRPr lang="el-GR" altLang="el-GR" sz="1400"/>
          </a:p>
        </p:txBody>
      </p:sp>
      <p:sp>
        <p:nvSpPr>
          <p:cNvPr id="34820" name="Rectangle 5"/>
          <p:cNvSpPr/>
          <p:nvPr/>
        </p:nvSpPr>
        <p:spPr>
          <a:xfrm>
            <a:off x="0" y="2576513"/>
            <a:ext cx="9144000" cy="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n-US"/>
          </a:p>
        </p:txBody>
      </p:sp>
      <p:grpSp>
        <p:nvGrpSpPr>
          <p:cNvPr id="34821" name="Group 27"/>
          <p:cNvGrpSpPr/>
          <p:nvPr/>
        </p:nvGrpSpPr>
        <p:grpSpPr>
          <a:xfrm>
            <a:off x="468313" y="404813"/>
            <a:ext cx="8134350" cy="3743325"/>
            <a:chOff x="295" y="255"/>
            <a:chExt cx="5124" cy="2358"/>
          </a:xfrm>
        </p:grpSpPr>
        <p:sp>
          <p:nvSpPr>
            <p:cNvPr id="34822" name="Text Box 6"/>
            <p:cNvSpPr/>
            <p:nvPr/>
          </p:nvSpPr>
          <p:spPr>
            <a:xfrm>
              <a:off x="295" y="255"/>
              <a:ext cx="3674" cy="2358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algn="just" eaLnBrk="1" hangingPunct="1">
                <a:spcBef>
                  <a:spcPct val="50000"/>
                </a:spcBef>
              </a:pPr>
              <a:r>
                <a:rPr lang="el-GR" altLang="el-GR" b="1">
                  <a:latin typeface="Trebuchet MS" panose="020B0603020202020204" pitchFamily="34" charset="0"/>
                </a:rPr>
                <a:t>6. </a:t>
              </a:r>
              <a:r>
                <a:rPr lang="el-GR" altLang="el-GR">
                  <a:latin typeface="Trebuchet MS" panose="020B0603020202020204" pitchFamily="34" charset="0"/>
                </a:rPr>
                <a:t>Μια ποσότητα ιδανικού αερίου εκτελεί την κυκλική μεταβολή ΑΒΓΑ που απεικονίζεται στο διπλανό διάγραμμα.</a:t>
              </a:r>
            </a:p>
            <a:p>
              <a:pPr marL="0" lvl="0" indent="0" algn="just" eaLnBrk="1" hangingPunct="1">
                <a:spcBef>
                  <a:spcPct val="50000"/>
                </a:spcBef>
              </a:pPr>
              <a:r>
                <a:rPr lang="el-GR" altLang="el-GR" b="1">
                  <a:latin typeface="Trebuchet MS" panose="020B0603020202020204" pitchFamily="34" charset="0"/>
                </a:rPr>
                <a:t>α. </a:t>
              </a:r>
              <a:r>
                <a:rPr lang="el-GR" altLang="el-GR">
                  <a:latin typeface="Trebuchet MS" panose="020B0603020202020204" pitchFamily="34" charset="0"/>
                </a:rPr>
                <a:t>Να υπολογίσετε τη διαφορά </a:t>
              </a:r>
              <a:r>
                <a:rPr lang="en-US" altLang="el-GR" i="1">
                  <a:latin typeface="Trebuchet MS" panose="020B0603020202020204" pitchFamily="34" charset="0"/>
                </a:rPr>
                <a:t>U</a:t>
              </a:r>
              <a:r>
                <a:rPr lang="en-US" altLang="el-GR" baseline="-25000">
                  <a:latin typeface="Trebuchet MS" panose="020B0603020202020204" pitchFamily="34" charset="0"/>
                </a:rPr>
                <a:t>A</a:t>
              </a:r>
              <a:r>
                <a:rPr lang="en-US" altLang="el-GR">
                  <a:latin typeface="Trebuchet MS" panose="020B0603020202020204" pitchFamily="34" charset="0"/>
                </a:rPr>
                <a:t>-</a:t>
              </a:r>
              <a:r>
                <a:rPr lang="en-US" altLang="el-GR" i="1">
                  <a:latin typeface="Trebuchet MS" panose="020B0603020202020204" pitchFamily="34" charset="0"/>
                </a:rPr>
                <a:t>U</a:t>
              </a:r>
              <a:r>
                <a:rPr lang="el-GR" altLang="el-GR" baseline="-25000">
                  <a:latin typeface="Trebuchet MS" panose="020B0603020202020204" pitchFamily="34" charset="0"/>
                </a:rPr>
                <a:t>Γ</a:t>
              </a:r>
              <a:r>
                <a:rPr lang="el-GR" altLang="el-GR">
                  <a:latin typeface="Trebuchet MS" panose="020B0603020202020204" pitchFamily="34" charset="0"/>
                </a:rPr>
                <a:t>,   αν </a:t>
              </a:r>
              <a:r>
                <a:rPr lang="en-US" altLang="el-GR" i="1">
                  <a:latin typeface="Trebuchet MS" panose="020B0603020202020204" pitchFamily="34" charset="0"/>
                </a:rPr>
                <a:t>Q</a:t>
              </a:r>
              <a:r>
                <a:rPr lang="el-GR" altLang="el-GR" i="1">
                  <a:latin typeface="Trebuchet MS" panose="020B0603020202020204" pitchFamily="34" charset="0"/>
                </a:rPr>
                <a:t> </a:t>
              </a:r>
              <a:r>
                <a:rPr lang="el-GR" altLang="el-GR" baseline="-25000">
                  <a:latin typeface="Trebuchet MS" panose="020B0603020202020204" pitchFamily="34" charset="0"/>
                </a:rPr>
                <a:t>ΑΒΓ</a:t>
              </a:r>
              <a:r>
                <a:rPr lang="el-GR" altLang="el-GR">
                  <a:latin typeface="Trebuchet MS" panose="020B0603020202020204" pitchFamily="34" charset="0"/>
                </a:rPr>
                <a:t>=30</a:t>
              </a:r>
              <a:r>
                <a:rPr lang="en-US" altLang="el-GR">
                  <a:latin typeface="Trebuchet MS" panose="020B0603020202020204" pitchFamily="34" charset="0"/>
                </a:rPr>
                <a:t>J </a:t>
              </a:r>
              <a:r>
                <a:rPr lang="el-GR" altLang="el-GR">
                  <a:latin typeface="Trebuchet MS" panose="020B0603020202020204" pitchFamily="34" charset="0"/>
                </a:rPr>
                <a:t>και </a:t>
              </a:r>
              <a:r>
                <a:rPr lang="en-US" altLang="el-GR" i="1">
                  <a:latin typeface="Trebuchet MS" panose="020B0603020202020204" pitchFamily="34" charset="0"/>
                </a:rPr>
                <a:t>W</a:t>
              </a:r>
              <a:r>
                <a:rPr lang="el-GR" altLang="el-GR" baseline="-25000">
                  <a:latin typeface="Trebuchet MS" panose="020B0603020202020204" pitchFamily="34" charset="0"/>
                </a:rPr>
                <a:t>ΒΓ</a:t>
              </a:r>
              <a:r>
                <a:rPr lang="el-GR" altLang="el-GR">
                  <a:latin typeface="Trebuchet MS" panose="020B0603020202020204" pitchFamily="34" charset="0"/>
                </a:rPr>
                <a:t>=20</a:t>
              </a:r>
              <a:r>
                <a:rPr lang="en-US" altLang="el-GR">
                  <a:latin typeface="Trebuchet MS" panose="020B0603020202020204" pitchFamily="34" charset="0"/>
                </a:rPr>
                <a:t>J.</a:t>
              </a:r>
            </a:p>
            <a:p>
              <a:pPr marL="0" lvl="0" indent="0" algn="just" eaLnBrk="1" hangingPunct="1">
                <a:spcBef>
                  <a:spcPct val="50000"/>
                </a:spcBef>
              </a:pPr>
              <a:r>
                <a:rPr lang="el-GR" altLang="el-GR" b="1">
                  <a:latin typeface="Trebuchet MS" panose="020B0603020202020204" pitchFamily="34" charset="0"/>
                </a:rPr>
                <a:t>β. </a:t>
              </a:r>
              <a:r>
                <a:rPr lang="el-GR" altLang="el-GR">
                  <a:latin typeface="Trebuchet MS" panose="020B0603020202020204" pitchFamily="34" charset="0"/>
                </a:rPr>
                <a:t>Να υπολογίσετε το έργο</a:t>
              </a:r>
              <a:r>
                <a:rPr lang="el-GR" altLang="el-GR"/>
                <a:t> </a:t>
              </a:r>
              <a:r>
                <a:rPr lang="en-US" altLang="el-GR" i="1">
                  <a:latin typeface="Trebuchet MS" panose="020B0603020202020204" pitchFamily="34" charset="0"/>
                </a:rPr>
                <a:t>W</a:t>
              </a:r>
              <a:r>
                <a:rPr lang="el-GR" altLang="el-GR" baseline="-25000">
                  <a:latin typeface="Trebuchet MS" panose="020B0603020202020204" pitchFamily="34" charset="0"/>
                </a:rPr>
                <a:t>ΓΑ</a:t>
              </a:r>
              <a:r>
                <a:rPr lang="el-GR" altLang="el-GR">
                  <a:latin typeface="Trebuchet MS" panose="020B0603020202020204" pitchFamily="34" charset="0"/>
                </a:rPr>
                <a:t>,</a:t>
              </a:r>
              <a:r>
                <a:rPr lang="el-GR" altLang="el-GR"/>
                <a:t> </a:t>
              </a:r>
              <a:r>
                <a:rPr lang="el-GR" altLang="el-GR">
                  <a:latin typeface="Trebuchet MS" panose="020B0603020202020204" pitchFamily="34" charset="0"/>
                </a:rPr>
                <a:t>αν κατά τη μεταβολή ΓΑ, το αέριο προσφέρει στο περιβάλλον, με τη μορφή θερμότητας, ενέργεια ίση με 20</a:t>
              </a:r>
              <a:r>
                <a:rPr lang="en-US" altLang="el-GR">
                  <a:latin typeface="Trebuchet MS" panose="020B0603020202020204" pitchFamily="34" charset="0"/>
                </a:rPr>
                <a:t>J</a:t>
              </a:r>
              <a:r>
                <a:rPr lang="el-GR" altLang="el-GR">
                  <a:latin typeface="Trebuchet MS" panose="020B0603020202020204" pitchFamily="34" charset="0"/>
                </a:rPr>
                <a:t>. </a:t>
              </a:r>
              <a:r>
                <a:rPr lang="en-US" altLang="el-GR">
                  <a:latin typeface="Trebuchet MS" panose="020B0603020202020204" pitchFamily="34" charset="0"/>
                </a:rPr>
                <a:t> </a:t>
              </a:r>
              <a:endParaRPr lang="el-GR" altLang="el-GR">
                <a:latin typeface="Trebuchet MS" panose="020B0603020202020204" pitchFamily="34" charset="0"/>
              </a:endParaRPr>
            </a:p>
          </p:txBody>
        </p:sp>
        <p:grpSp>
          <p:nvGrpSpPr>
            <p:cNvPr id="34823" name="Group 26"/>
            <p:cNvGrpSpPr/>
            <p:nvPr/>
          </p:nvGrpSpPr>
          <p:grpSpPr>
            <a:xfrm>
              <a:off x="4014" y="572"/>
              <a:ext cx="1405" cy="1255"/>
              <a:chOff x="4014" y="572"/>
              <a:chExt cx="1405" cy="1255"/>
            </a:xfrm>
          </p:grpSpPr>
          <p:grpSp>
            <p:nvGrpSpPr>
              <p:cNvPr id="34824" name="Group 23"/>
              <p:cNvGrpSpPr/>
              <p:nvPr/>
            </p:nvGrpSpPr>
            <p:grpSpPr>
              <a:xfrm>
                <a:off x="4014" y="572"/>
                <a:ext cx="1405" cy="1255"/>
                <a:chOff x="3969" y="346"/>
                <a:chExt cx="1405" cy="1255"/>
              </a:xfrm>
            </p:grpSpPr>
            <p:cxnSp>
              <p:nvCxnSpPr>
                <p:cNvPr id="34827" name="Line 9"/>
                <p:cNvCxnSpPr/>
                <p:nvPr/>
              </p:nvCxnSpPr>
              <p:spPr>
                <a:xfrm flipH="1" flipV="1">
                  <a:off x="4150" y="436"/>
                  <a:ext cx="0" cy="95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tailEnd type="triangle"/>
                </a:ln>
                <a:effectLst/>
              </p:spPr>
            </p:cxnSp>
            <p:cxnSp>
              <p:nvCxnSpPr>
                <p:cNvPr id="34828" name="Line 10"/>
                <p:cNvCxnSpPr/>
                <p:nvPr/>
              </p:nvCxnSpPr>
              <p:spPr>
                <a:xfrm>
                  <a:off x="4150" y="1389"/>
                  <a:ext cx="117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tailEnd type="triangle"/>
                </a:ln>
                <a:effectLst/>
              </p:spPr>
            </p:cxnSp>
            <p:grpSp>
              <p:nvGrpSpPr>
                <p:cNvPr id="34829" name="Group 22"/>
                <p:cNvGrpSpPr/>
                <p:nvPr/>
              </p:nvGrpSpPr>
              <p:grpSpPr>
                <a:xfrm>
                  <a:off x="4241" y="618"/>
                  <a:ext cx="907" cy="575"/>
                  <a:chOff x="4195" y="436"/>
                  <a:chExt cx="907" cy="575"/>
                </a:xfrm>
              </p:grpSpPr>
              <p:cxnSp>
                <p:nvCxnSpPr>
                  <p:cNvPr id="34832" name="Line 11"/>
                  <p:cNvCxnSpPr/>
                  <p:nvPr/>
                </p:nvCxnSpPr>
                <p:spPr>
                  <a:xfrm>
                    <a:off x="4377" y="618"/>
                    <a:ext cx="59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 type="oval"/>
                    <a:tailEnd type="triangle"/>
                  </a:ln>
                  <a:effectLst/>
                </p:spPr>
              </p:cxnSp>
              <p:cxnSp>
                <p:nvCxnSpPr>
                  <p:cNvPr id="34833" name="Line 12"/>
                  <p:cNvCxnSpPr/>
                  <p:nvPr/>
                </p:nvCxnSpPr>
                <p:spPr>
                  <a:xfrm flipH="1">
                    <a:off x="4377" y="618"/>
                    <a:ext cx="0" cy="31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 type="triangle"/>
                  </a:ln>
                  <a:effectLst/>
                </p:spPr>
              </p:cxnSp>
              <p:sp>
                <p:nvSpPr>
                  <p:cNvPr id="34834" name="Arc 16"/>
                  <p:cNvSpPr/>
                  <p:nvPr/>
                </p:nvSpPr>
                <p:spPr bwMode="auto">
                  <a:xfrm rot="10800000" flipH="1">
                    <a:off x="4353" y="618"/>
                    <a:ext cx="618" cy="3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18" y="317"/>
                      </a:cxn>
                      <a:cxn ang="0">
                        <a:pos x="28" y="317"/>
                      </a:cxn>
                    </a:cxnLst>
                    <a:rect l="l" t="t" r="r" b="b"/>
                    <a:pathLst>
                      <a:path w="22622" h="21600" fill="none">
                        <a:moveTo>
                          <a:pt x="0" y="24"/>
                        </a:moveTo>
                        <a:cubicBezTo>
                          <a:pt x="340" y="8"/>
                          <a:pt x="681" y="0"/>
                          <a:pt x="1022" y="0"/>
                        </a:cubicBezTo>
                        <a:cubicBezTo>
                          <a:pt x="12951" y="0"/>
                          <a:pt x="22622" y="9670"/>
                          <a:pt x="22622" y="21600"/>
                        </a:cubicBezTo>
                      </a:path>
                      <a:path w="22622" h="21600" stroke="0">
                        <a:moveTo>
                          <a:pt x="0" y="24"/>
                        </a:moveTo>
                        <a:cubicBezTo>
                          <a:pt x="340" y="8"/>
                          <a:pt x="681" y="0"/>
                          <a:pt x="1022" y="0"/>
                        </a:cubicBezTo>
                        <a:cubicBezTo>
                          <a:pt x="12951" y="0"/>
                          <a:pt x="22622" y="9670"/>
                          <a:pt x="22622" y="21600"/>
                        </a:cubicBezTo>
                        <a:lnTo>
                          <a:pt x="1022" y="21600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FF0000"/>
                    </a:solidFill>
                    <a:round/>
                    <a:headEnd type="triangle" w="med" len="med"/>
                  </a:ln>
                  <a:effectLst/>
                </p:spPr>
                <p:txBody>
                  <a:bodyPr/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endParaRPr/>
                  </a:p>
                </p:txBody>
              </p:sp>
              <p:sp>
                <p:nvSpPr>
                  <p:cNvPr id="34835" name="Text Box 17"/>
                  <p:cNvSpPr/>
                  <p:nvPr/>
                </p:nvSpPr>
                <p:spPr>
                  <a:xfrm>
                    <a:off x="4195" y="799"/>
                    <a:ext cx="181" cy="212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l-GR" altLang="el-GR" sz="1600">
                        <a:latin typeface="Trebuchet MS" panose="020B0603020202020204" pitchFamily="34" charset="0"/>
                      </a:rPr>
                      <a:t>Α</a:t>
                    </a:r>
                  </a:p>
                </p:txBody>
              </p:sp>
              <p:sp>
                <p:nvSpPr>
                  <p:cNvPr id="34836" name="Text Box 18"/>
                  <p:cNvSpPr/>
                  <p:nvPr/>
                </p:nvSpPr>
                <p:spPr>
                  <a:xfrm>
                    <a:off x="4286" y="436"/>
                    <a:ext cx="181" cy="212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l-GR" altLang="el-GR" sz="1600">
                        <a:latin typeface="Trebuchet MS" panose="020B0603020202020204" pitchFamily="34" charset="0"/>
                      </a:rPr>
                      <a:t>Β</a:t>
                    </a:r>
                  </a:p>
                </p:txBody>
              </p:sp>
              <p:sp>
                <p:nvSpPr>
                  <p:cNvPr id="34837" name="Text Box 19"/>
                  <p:cNvSpPr/>
                  <p:nvPr/>
                </p:nvSpPr>
                <p:spPr>
                  <a:xfrm>
                    <a:off x="4921" y="436"/>
                    <a:ext cx="181" cy="212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l-GR" altLang="el-GR" sz="1600">
                        <a:latin typeface="Trebuchet MS" panose="020B0603020202020204" pitchFamily="34" charset="0"/>
                      </a:rPr>
                      <a:t>Γ</a:t>
                    </a:r>
                  </a:p>
                </p:txBody>
              </p:sp>
            </p:grpSp>
            <p:sp>
              <p:nvSpPr>
                <p:cNvPr id="34830" name="Text Box 20"/>
                <p:cNvSpPr/>
                <p:nvPr/>
              </p:nvSpPr>
              <p:spPr>
                <a:xfrm>
                  <a:off x="5193" y="1389"/>
                  <a:ext cx="181" cy="21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</a:pPr>
                  <a:r>
                    <a:rPr lang="en-US" altLang="el-GR" sz="1600" i="1">
                      <a:latin typeface="Trebuchet MS" panose="020B0603020202020204" pitchFamily="34" charset="0"/>
                    </a:rPr>
                    <a:t>V</a:t>
                  </a:r>
                  <a:endParaRPr lang="el-GR" altLang="el-GR" sz="1600" i="1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34831" name="Text Box 21"/>
                <p:cNvSpPr/>
                <p:nvPr/>
              </p:nvSpPr>
              <p:spPr>
                <a:xfrm>
                  <a:off x="3969" y="346"/>
                  <a:ext cx="181" cy="21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</a:pPr>
                  <a:r>
                    <a:rPr lang="en-US" altLang="el-GR" sz="1600" i="1">
                      <a:latin typeface="Trebuchet MS" panose="020B0603020202020204" pitchFamily="34" charset="0"/>
                    </a:rPr>
                    <a:t>p</a:t>
                  </a:r>
                  <a:endParaRPr lang="el-GR" altLang="el-GR" sz="1600" i="1">
                    <a:latin typeface="Trebuchet MS" panose="020B0603020202020204" pitchFamily="34" charset="0"/>
                  </a:endParaRPr>
                </a:p>
              </p:txBody>
            </p:sp>
          </p:grpSp>
          <p:cxnSp>
            <p:nvCxnSpPr>
              <p:cNvPr id="34825" name="Line 24"/>
              <p:cNvCxnSpPr/>
              <p:nvPr/>
            </p:nvCxnSpPr>
            <p:spPr>
              <a:xfrm flipH="1">
                <a:off x="4195" y="1026"/>
                <a:ext cx="273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34826" name="Line 25"/>
              <p:cNvCxnSpPr/>
              <p:nvPr/>
            </p:nvCxnSpPr>
            <p:spPr>
              <a:xfrm flipH="1">
                <a:off x="4468" y="1344"/>
                <a:ext cx="0" cy="272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prstDash val="dash"/>
                <a:miter lim="800000"/>
              </a:ln>
              <a:effectLst/>
            </p:spPr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35843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4391EBD3-F486-40A0-8D4E-D87B7284658A}" type="slidenum">
              <a:rPr lang="el-GR" altLang="el-GR" sz="1400"/>
              <a:t>43</a:t>
            </a:fld>
            <a:endParaRPr lang="el-GR" altLang="el-GR" sz="1400"/>
          </a:p>
        </p:txBody>
      </p:sp>
      <p:sp>
        <p:nvSpPr>
          <p:cNvPr id="35844" name="Rectangle 5"/>
          <p:cNvSpPr/>
          <p:nvPr/>
        </p:nvSpPr>
        <p:spPr>
          <a:xfrm>
            <a:off x="0" y="2395538"/>
            <a:ext cx="9144000" cy="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n-US"/>
          </a:p>
        </p:txBody>
      </p:sp>
      <p:sp>
        <p:nvSpPr>
          <p:cNvPr id="35845" name="Text Box 7"/>
          <p:cNvSpPr/>
          <p:nvPr/>
        </p:nvSpPr>
        <p:spPr>
          <a:xfrm>
            <a:off x="395288" y="333375"/>
            <a:ext cx="80645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endParaRPr lang="el-GR" altLang="el-GR"/>
          </a:p>
        </p:txBody>
      </p:sp>
      <p:grpSp>
        <p:nvGrpSpPr>
          <p:cNvPr id="35846" name="Group 10"/>
          <p:cNvGrpSpPr/>
          <p:nvPr/>
        </p:nvGrpSpPr>
        <p:grpSpPr>
          <a:xfrm>
            <a:off x="539750" y="404813"/>
            <a:ext cx="8137525" cy="3268662"/>
            <a:chOff x="340" y="255"/>
            <a:chExt cx="5126" cy="2059"/>
          </a:xfrm>
        </p:grpSpPr>
        <p:sp>
          <p:nvSpPr>
            <p:cNvPr id="35847" name="Text Box 6"/>
            <p:cNvSpPr/>
            <p:nvPr/>
          </p:nvSpPr>
          <p:spPr>
            <a:xfrm>
              <a:off x="340" y="301"/>
              <a:ext cx="5126" cy="2013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algn="just" eaLnBrk="1" hangingPunct="1">
                <a:spcBef>
                  <a:spcPct val="50000"/>
                </a:spcBef>
              </a:pPr>
              <a:r>
                <a:rPr lang="el-GR" altLang="el-GR" b="1">
                  <a:latin typeface="Trebuchet MS" panose="020B0603020202020204" pitchFamily="34" charset="0"/>
                </a:rPr>
                <a:t>7.  </a:t>
              </a:r>
              <a:r>
                <a:rPr lang="el-GR" altLang="el-GR">
                  <a:latin typeface="Trebuchet MS" panose="020B0603020202020204" pitchFamily="34" charset="0"/>
                </a:rPr>
                <a:t>Μια ποσότητα           ιδανικού αερίου υφίσταται ισοβαρή εκτόνωση, οπότε η θερμοκρασία του αυξάνεται κατά 50 Κ. Για τη μεταβολή αυτή να υπολογίσετε</a:t>
              </a:r>
              <a:r>
                <a:rPr lang="en-US" altLang="el-GR">
                  <a:latin typeface="Trebuchet MS" panose="020B0603020202020204" pitchFamily="34" charset="0"/>
                </a:rPr>
                <a:t>:</a:t>
              </a:r>
              <a:endParaRPr lang="el-GR" altLang="el-GR">
                <a:latin typeface="Trebuchet MS" panose="020B0603020202020204" pitchFamily="34" charset="0"/>
              </a:endParaRPr>
            </a:p>
            <a:p>
              <a:pPr marL="0" lvl="0" indent="0" algn="just" eaLnBrk="1" hangingPunct="1">
                <a:spcBef>
                  <a:spcPct val="50000"/>
                </a:spcBef>
              </a:pPr>
              <a:r>
                <a:rPr lang="el-GR" altLang="el-GR" b="1">
                  <a:latin typeface="Trebuchet MS" panose="020B0603020202020204" pitchFamily="34" charset="0"/>
                </a:rPr>
                <a:t>α.</a:t>
              </a:r>
              <a:r>
                <a:rPr lang="el-GR" altLang="el-GR">
                  <a:latin typeface="Trebuchet MS" panose="020B0603020202020204" pitchFamily="34" charset="0"/>
                </a:rPr>
                <a:t>  τη μεταβολή της εσωτερικής ενέργειας του αερίου.</a:t>
              </a:r>
            </a:p>
            <a:p>
              <a:pPr marL="0" lvl="0" indent="0" algn="just" eaLnBrk="1" hangingPunct="1">
                <a:spcBef>
                  <a:spcPct val="50000"/>
                </a:spcBef>
              </a:pPr>
              <a:r>
                <a:rPr lang="el-GR" altLang="el-GR" b="1">
                  <a:latin typeface="Trebuchet MS" panose="020B0603020202020204" pitchFamily="34" charset="0"/>
                </a:rPr>
                <a:t>β.  </a:t>
              </a:r>
              <a:r>
                <a:rPr lang="el-GR" altLang="el-GR">
                  <a:latin typeface="Trebuchet MS" panose="020B0603020202020204" pitchFamily="34" charset="0"/>
                </a:rPr>
                <a:t>το έργο που παράγει το αέριο.</a:t>
              </a:r>
            </a:p>
            <a:p>
              <a:pPr marL="0" lvl="0" indent="0" algn="just" eaLnBrk="1" hangingPunct="1">
                <a:spcBef>
                  <a:spcPct val="50000"/>
                </a:spcBef>
              </a:pPr>
              <a:r>
                <a:rPr lang="el-GR" altLang="el-GR" b="1">
                  <a:latin typeface="Trebuchet MS" panose="020B0603020202020204" pitchFamily="34" charset="0"/>
                </a:rPr>
                <a:t>γ. </a:t>
              </a:r>
              <a:r>
                <a:rPr lang="el-GR" altLang="el-GR">
                  <a:latin typeface="Trebuchet MS" panose="020B0603020202020204" pitchFamily="34" charset="0"/>
                </a:rPr>
                <a:t>τη θερμότητα που απορροφά το αέριο από το περιβάλλον.</a:t>
              </a:r>
              <a:endParaRPr lang="el-GR" altLang="el-GR" b="1">
                <a:latin typeface="Trebuchet MS" panose="020B0603020202020204" pitchFamily="34" charset="0"/>
              </a:endParaRPr>
            </a:p>
          </p:txBody>
        </p:sp>
        <p:graphicFrame>
          <p:nvGraphicFramePr>
            <p:cNvPr id="35848" name="Object 8"/>
            <p:cNvGraphicFramePr>
              <a:graphicFrameLocks noChangeAspect="1"/>
            </p:cNvGraphicFramePr>
            <p:nvPr/>
          </p:nvGraphicFramePr>
          <p:xfrm>
            <a:off x="2109" y="255"/>
            <a:ext cx="771" cy="3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0" name="Εξίσωση" r:id="rId3" imgW="1223962" imgH="601662" progId="Equation.3">
                    <p:embed/>
                  </p:oleObj>
                </mc:Choice>
                <mc:Fallback>
                  <p:oleObj name="Εξίσωση" r:id="rId3" imgW="1223962" imgH="601662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109" y="255"/>
                          <a:ext cx="771" cy="37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36867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C2D3906C-2B94-4A61-9AF7-544B61D54CDF}" type="slidenum">
              <a:rPr lang="el-GR" altLang="el-GR" sz="1400"/>
              <a:t>44</a:t>
            </a:fld>
            <a:endParaRPr lang="el-GR" altLang="el-GR" sz="1400"/>
          </a:p>
        </p:txBody>
      </p:sp>
      <p:sp>
        <p:nvSpPr>
          <p:cNvPr id="36868" name="Rectangle 5"/>
          <p:cNvSpPr/>
          <p:nvPr/>
        </p:nvSpPr>
        <p:spPr>
          <a:xfrm>
            <a:off x="0" y="1133475"/>
            <a:ext cx="9144000" cy="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n-US"/>
          </a:p>
        </p:txBody>
      </p:sp>
      <p:grpSp>
        <p:nvGrpSpPr>
          <p:cNvPr id="36869" name="Group 121"/>
          <p:cNvGrpSpPr/>
          <p:nvPr/>
        </p:nvGrpSpPr>
        <p:grpSpPr>
          <a:xfrm>
            <a:off x="250825" y="0"/>
            <a:ext cx="8210550" cy="2427288"/>
            <a:chOff x="158" y="73"/>
            <a:chExt cx="5172" cy="1529"/>
          </a:xfrm>
        </p:grpSpPr>
        <p:grpSp>
          <p:nvGrpSpPr>
            <p:cNvPr id="36940" name="Group 38"/>
            <p:cNvGrpSpPr/>
            <p:nvPr/>
          </p:nvGrpSpPr>
          <p:grpSpPr>
            <a:xfrm>
              <a:off x="158" y="164"/>
              <a:ext cx="3402" cy="1438"/>
              <a:chOff x="158" y="164"/>
              <a:chExt cx="3402" cy="1438"/>
            </a:xfrm>
          </p:grpSpPr>
          <p:sp>
            <p:nvSpPr>
              <p:cNvPr id="36958" name="Text Box 6"/>
              <p:cNvSpPr/>
              <p:nvPr/>
            </p:nvSpPr>
            <p:spPr>
              <a:xfrm>
                <a:off x="158" y="164"/>
                <a:ext cx="3402" cy="1438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algn="just" eaLnBrk="1" hangingPunct="1">
                  <a:spcBef>
                    <a:spcPct val="50000"/>
                  </a:spcBef>
                </a:pPr>
                <a:r>
                  <a:rPr lang="el-GR" altLang="el-GR" b="1">
                    <a:latin typeface="Trebuchet MS" panose="020B0603020202020204" pitchFamily="34" charset="0"/>
                  </a:rPr>
                  <a:t>8.  </a:t>
                </a:r>
                <a:r>
                  <a:rPr lang="el-GR" altLang="el-GR">
                    <a:latin typeface="Trebuchet MS" panose="020B0603020202020204" pitchFamily="34" charset="0"/>
                  </a:rPr>
                  <a:t>Μια ποσότητα αερίου υφίσταται την αντιστρεπτή μεταβολή Α    Β    Γ που φαίνεται στο διπλανό διάγραμμα. Ποιο ή ποια από τα παρακάτω διαγράμματα αποδίδουν αυτή τη μεταβολή</a:t>
                </a:r>
                <a:r>
                  <a:rPr lang="en-US" altLang="el-GR">
                    <a:latin typeface="Trebuchet MS" panose="020B0603020202020204" pitchFamily="34" charset="0"/>
                  </a:rPr>
                  <a:t>;</a:t>
                </a:r>
                <a:endParaRPr lang="el-GR" altLang="el-GR" b="1">
                  <a:latin typeface="Trebuchet MS" panose="020B0603020202020204" pitchFamily="34" charset="0"/>
                </a:endParaRPr>
              </a:p>
            </p:txBody>
          </p:sp>
          <p:cxnSp>
            <p:nvCxnSpPr>
              <p:cNvPr id="36959" name="Line 7"/>
              <p:cNvCxnSpPr/>
              <p:nvPr/>
            </p:nvCxnSpPr>
            <p:spPr>
              <a:xfrm>
                <a:off x="2744" y="527"/>
                <a:ext cx="227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miter lim="800000"/>
                <a:tailEnd type="triangle"/>
              </a:ln>
              <a:effectLst/>
            </p:spPr>
          </p:cxnSp>
          <p:cxnSp>
            <p:nvCxnSpPr>
              <p:cNvPr id="36960" name="Line 8"/>
              <p:cNvCxnSpPr/>
              <p:nvPr/>
            </p:nvCxnSpPr>
            <p:spPr>
              <a:xfrm>
                <a:off x="3152" y="527"/>
                <a:ext cx="227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miter lim="800000"/>
                <a:tailEnd type="triangle"/>
              </a:ln>
              <a:effectLst/>
            </p:spPr>
          </p:cxnSp>
        </p:grpSp>
        <p:grpSp>
          <p:nvGrpSpPr>
            <p:cNvPr id="36941" name="Group 57"/>
            <p:cNvGrpSpPr/>
            <p:nvPr/>
          </p:nvGrpSpPr>
          <p:grpSpPr>
            <a:xfrm>
              <a:off x="3969" y="73"/>
              <a:ext cx="1361" cy="1210"/>
              <a:chOff x="3969" y="73"/>
              <a:chExt cx="1361" cy="1210"/>
            </a:xfrm>
          </p:grpSpPr>
          <p:grpSp>
            <p:nvGrpSpPr>
              <p:cNvPr id="36942" name="Group 37"/>
              <p:cNvGrpSpPr/>
              <p:nvPr/>
            </p:nvGrpSpPr>
            <p:grpSpPr>
              <a:xfrm>
                <a:off x="3969" y="73"/>
                <a:ext cx="1361" cy="1210"/>
                <a:chOff x="3969" y="164"/>
                <a:chExt cx="1361" cy="1210"/>
              </a:xfrm>
            </p:grpSpPr>
            <p:sp>
              <p:nvSpPr>
                <p:cNvPr id="36944" name="Arc 12"/>
                <p:cNvSpPr/>
                <p:nvPr/>
              </p:nvSpPr>
              <p:spPr bwMode="auto">
                <a:xfrm rot="10800000">
                  <a:off x="4386" y="255"/>
                  <a:ext cx="716" cy="636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716" y="546"/>
                    </a:cxn>
                    <a:cxn ang="0">
                      <a:pos x="0" y="636"/>
                    </a:cxn>
                  </a:cxnLst>
                  <a:rect l="l" t="t" r="r" b="b"/>
                  <a:pathLst>
                    <a:path w="21385" h="21430" fill="none">
                      <a:moveTo>
                        <a:pt x="2707" y="0"/>
                      </a:moveTo>
                      <a:cubicBezTo>
                        <a:pt x="12366" y="1220"/>
                        <a:pt x="20014" y="8751"/>
                        <a:pt x="21384" y="18389"/>
                      </a:cubicBezTo>
                    </a:path>
                    <a:path w="21385" h="21430" stroke="0">
                      <a:moveTo>
                        <a:pt x="2707" y="0"/>
                      </a:moveTo>
                      <a:cubicBezTo>
                        <a:pt x="12366" y="1220"/>
                        <a:pt x="20014" y="8751"/>
                        <a:pt x="21384" y="18389"/>
                      </a:cubicBezTo>
                      <a:lnTo>
                        <a:pt x="0" y="21430"/>
                      </a:lnTo>
                      <a:lnTo>
                        <a:pt x="2707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endParaRPr/>
                </a:p>
              </p:txBody>
            </p:sp>
            <p:sp>
              <p:nvSpPr>
                <p:cNvPr id="36945" name="Text Box 21"/>
                <p:cNvSpPr/>
                <p:nvPr/>
              </p:nvSpPr>
              <p:spPr>
                <a:xfrm>
                  <a:off x="4921" y="754"/>
                  <a:ext cx="272" cy="173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</a:pPr>
                  <a:r>
                    <a:rPr lang="en-US" altLang="el-GR" sz="1200" i="1">
                      <a:latin typeface="Trebuchet MS" panose="020B0603020202020204" pitchFamily="34" charset="0"/>
                    </a:rPr>
                    <a:t>T</a:t>
                  </a:r>
                  <a:r>
                    <a:rPr lang="en-US" altLang="el-GR" sz="1200" baseline="-25000">
                      <a:latin typeface="Trebuchet MS" panose="020B0603020202020204" pitchFamily="34" charset="0"/>
                    </a:rPr>
                    <a:t>2</a:t>
                  </a:r>
                  <a:endParaRPr lang="el-GR" altLang="el-GR" sz="1200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36946" name="Text Box 22"/>
                <p:cNvSpPr/>
                <p:nvPr/>
              </p:nvSpPr>
              <p:spPr>
                <a:xfrm>
                  <a:off x="4785" y="935"/>
                  <a:ext cx="272" cy="173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</a:pPr>
                  <a:r>
                    <a:rPr lang="en-US" altLang="el-GR" sz="1200" i="1">
                      <a:latin typeface="Trebuchet MS" panose="020B0603020202020204" pitchFamily="34" charset="0"/>
                    </a:rPr>
                    <a:t>T</a:t>
                  </a:r>
                  <a:r>
                    <a:rPr lang="en-US" altLang="el-GR" sz="1200" baseline="-25000">
                      <a:latin typeface="Trebuchet MS" panose="020B0603020202020204" pitchFamily="34" charset="0"/>
                    </a:rPr>
                    <a:t>1</a:t>
                  </a:r>
                  <a:endParaRPr lang="el-GR" altLang="el-GR" sz="1200">
                    <a:latin typeface="Trebuchet MS" panose="020B0603020202020204" pitchFamily="34" charset="0"/>
                  </a:endParaRPr>
                </a:p>
              </p:txBody>
            </p:sp>
            <p:grpSp>
              <p:nvGrpSpPr>
                <p:cNvPr id="36947" name="Group 36"/>
                <p:cNvGrpSpPr/>
                <p:nvPr/>
              </p:nvGrpSpPr>
              <p:grpSpPr>
                <a:xfrm>
                  <a:off x="3969" y="164"/>
                  <a:ext cx="1361" cy="1210"/>
                  <a:chOff x="3969" y="164"/>
                  <a:chExt cx="1361" cy="1210"/>
                </a:xfrm>
              </p:grpSpPr>
              <p:cxnSp>
                <p:nvCxnSpPr>
                  <p:cNvPr id="36948" name="Line 23"/>
                  <p:cNvCxnSpPr/>
                  <p:nvPr/>
                </p:nvCxnSpPr>
                <p:spPr>
                  <a:xfrm flipH="1" flipV="1">
                    <a:off x="4150" y="255"/>
                    <a:ext cx="0" cy="90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6949" name="Line 24"/>
                  <p:cNvCxnSpPr/>
                  <p:nvPr/>
                </p:nvCxnSpPr>
                <p:spPr>
                  <a:xfrm>
                    <a:off x="4150" y="1162"/>
                    <a:ext cx="113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36950" name="Arc 25"/>
                  <p:cNvSpPr/>
                  <p:nvPr/>
                </p:nvSpPr>
                <p:spPr bwMode="auto">
                  <a:xfrm rot="10800000">
                    <a:off x="4195" y="527"/>
                    <a:ext cx="769" cy="544"/>
                  </a:xfrm>
                  <a:custGeom>
                    <a:avLst/>
                    <a:gdLst/>
                    <a:ahLst/>
                    <a:cxnLst>
                      <a:cxn ang="0">
                        <a:pos x="144" y="0"/>
                      </a:cxn>
                      <a:cxn ang="0">
                        <a:pos x="769" y="544"/>
                      </a:cxn>
                      <a:cxn ang="0">
                        <a:pos x="0" y="544"/>
                      </a:cxn>
                    </a:cxnLst>
                    <a:rect l="l" t="t" r="r" b="b"/>
                    <a:pathLst>
                      <a:path w="21600" h="21216" fill="none">
                        <a:moveTo>
                          <a:pt x="4054" y="-1"/>
                        </a:moveTo>
                        <a:cubicBezTo>
                          <a:pt x="14235" y="1945"/>
                          <a:pt x="21600" y="10849"/>
                          <a:pt x="21600" y="21216"/>
                        </a:cubicBezTo>
                      </a:path>
                      <a:path w="21600" h="21216" stroke="0">
                        <a:moveTo>
                          <a:pt x="4054" y="-1"/>
                        </a:moveTo>
                        <a:cubicBezTo>
                          <a:pt x="14235" y="1945"/>
                          <a:pt x="21600" y="10849"/>
                          <a:pt x="21600" y="21216"/>
                        </a:cubicBezTo>
                        <a:lnTo>
                          <a:pt x="0" y="21216"/>
                        </a:lnTo>
                        <a:lnTo>
                          <a:pt x="4054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</a:ln>
                  <a:effectLst/>
                </p:spPr>
                <p:txBody>
                  <a:bodyPr/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endParaRPr/>
                  </a:p>
                </p:txBody>
              </p:sp>
              <p:cxnSp>
                <p:nvCxnSpPr>
                  <p:cNvPr id="36951" name="Line 27"/>
                  <p:cNvCxnSpPr/>
                  <p:nvPr/>
                </p:nvCxnSpPr>
                <p:spPr>
                  <a:xfrm>
                    <a:off x="4241" y="709"/>
                    <a:ext cx="363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 type="oval"/>
                    <a:tailEnd type="triangle"/>
                  </a:ln>
                  <a:effectLst/>
                </p:spPr>
              </p:cxnSp>
              <p:cxnSp>
                <p:nvCxnSpPr>
                  <p:cNvPr id="36952" name="Line 28"/>
                  <p:cNvCxnSpPr/>
                  <p:nvPr/>
                </p:nvCxnSpPr>
                <p:spPr>
                  <a:xfrm flipH="1">
                    <a:off x="4604" y="709"/>
                    <a:ext cx="0" cy="31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 type="oval"/>
                    <a:tailEnd type="triangle"/>
                  </a:ln>
                  <a:effectLst/>
                </p:spPr>
              </p:cxnSp>
              <p:sp>
                <p:nvSpPr>
                  <p:cNvPr id="36953" name="Text Box 29"/>
                  <p:cNvSpPr/>
                  <p:nvPr/>
                </p:nvSpPr>
                <p:spPr>
                  <a:xfrm>
                    <a:off x="4195" y="527"/>
                    <a:ext cx="227" cy="192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l-GR" altLang="el-GR" sz="1400">
                        <a:latin typeface="Trebuchet MS" panose="020B0603020202020204" pitchFamily="34" charset="0"/>
                      </a:rPr>
                      <a:t>Α</a:t>
                    </a:r>
                  </a:p>
                </p:txBody>
              </p:sp>
              <p:sp>
                <p:nvSpPr>
                  <p:cNvPr id="36954" name="Text Box 30"/>
                  <p:cNvSpPr/>
                  <p:nvPr/>
                </p:nvSpPr>
                <p:spPr>
                  <a:xfrm>
                    <a:off x="4558" y="527"/>
                    <a:ext cx="227" cy="192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l-GR" altLang="el-GR" sz="1400">
                        <a:latin typeface="Trebuchet MS" panose="020B0603020202020204" pitchFamily="34" charset="0"/>
                      </a:rPr>
                      <a:t>Β</a:t>
                    </a:r>
                  </a:p>
                </p:txBody>
              </p:sp>
              <p:sp>
                <p:nvSpPr>
                  <p:cNvPr id="36955" name="Text Box 31"/>
                  <p:cNvSpPr/>
                  <p:nvPr/>
                </p:nvSpPr>
                <p:spPr>
                  <a:xfrm>
                    <a:off x="4604" y="890"/>
                    <a:ext cx="227" cy="192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l-GR" altLang="el-GR" sz="1400">
                        <a:latin typeface="Trebuchet MS" panose="020B0603020202020204" pitchFamily="34" charset="0"/>
                      </a:rPr>
                      <a:t>Γ</a:t>
                    </a:r>
                  </a:p>
                </p:txBody>
              </p:sp>
              <p:sp>
                <p:nvSpPr>
                  <p:cNvPr id="36956" name="Text Box 32"/>
                  <p:cNvSpPr/>
                  <p:nvPr/>
                </p:nvSpPr>
                <p:spPr>
                  <a:xfrm>
                    <a:off x="3969" y="164"/>
                    <a:ext cx="227" cy="212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n-US" altLang="el-GR" sz="1600" i="1">
                        <a:latin typeface="Trebuchet MS" panose="020B0603020202020204" pitchFamily="34" charset="0"/>
                      </a:rPr>
                      <a:t>p</a:t>
                    </a:r>
                    <a:endParaRPr lang="el-GR" altLang="el-GR" sz="1600" i="1">
                      <a:latin typeface="Trebuchet MS" panose="020B0603020202020204" pitchFamily="34" charset="0"/>
                    </a:endParaRPr>
                  </a:p>
                </p:txBody>
              </p:sp>
              <p:sp>
                <p:nvSpPr>
                  <p:cNvPr id="36957" name="Text Box 33"/>
                  <p:cNvSpPr/>
                  <p:nvPr/>
                </p:nvSpPr>
                <p:spPr>
                  <a:xfrm>
                    <a:off x="5103" y="1162"/>
                    <a:ext cx="227" cy="212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n-US" altLang="el-GR" sz="1600" i="1">
                        <a:latin typeface="Trebuchet MS" panose="020B0603020202020204" pitchFamily="34" charset="0"/>
                      </a:rPr>
                      <a:t>V</a:t>
                    </a:r>
                    <a:endParaRPr lang="el-GR" altLang="el-GR" sz="1600" i="1">
                      <a:latin typeface="Trebuchet MS" panose="020B0603020202020204" pitchFamily="34" charset="0"/>
                    </a:endParaRPr>
                  </a:p>
                </p:txBody>
              </p:sp>
            </p:grpSp>
          </p:grpSp>
          <p:sp>
            <p:nvSpPr>
              <p:cNvPr id="36943" name="Text Box 55"/>
              <p:cNvSpPr/>
              <p:nvPr/>
            </p:nvSpPr>
            <p:spPr>
              <a:xfrm>
                <a:off x="4014" y="1026"/>
                <a:ext cx="181" cy="192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n-US" altLang="el-GR" sz="1400">
                    <a:latin typeface="Trebuchet MS" panose="020B0603020202020204" pitchFamily="34" charset="0"/>
                  </a:rPr>
                  <a:t>0</a:t>
                </a:r>
                <a:endParaRPr lang="el-GR" altLang="el-GR" sz="1400">
                  <a:latin typeface="Trebuchet MS" panose="020B0603020202020204" pitchFamily="34" charset="0"/>
                </a:endParaRPr>
              </a:p>
            </p:txBody>
          </p:sp>
        </p:grpSp>
      </p:grpSp>
      <p:grpSp>
        <p:nvGrpSpPr>
          <p:cNvPr id="36870" name="Group 128"/>
          <p:cNvGrpSpPr/>
          <p:nvPr/>
        </p:nvGrpSpPr>
        <p:grpSpPr>
          <a:xfrm>
            <a:off x="395288" y="2924175"/>
            <a:ext cx="7489825" cy="1838325"/>
            <a:chOff x="249" y="1842"/>
            <a:chExt cx="4718" cy="1158"/>
          </a:xfrm>
        </p:grpSpPr>
        <p:grpSp>
          <p:nvGrpSpPr>
            <p:cNvPr id="36873" name="Group 127"/>
            <p:cNvGrpSpPr/>
            <p:nvPr/>
          </p:nvGrpSpPr>
          <p:grpSpPr>
            <a:xfrm>
              <a:off x="475" y="2024"/>
              <a:ext cx="590" cy="600"/>
              <a:chOff x="475" y="2024"/>
              <a:chExt cx="590" cy="600"/>
            </a:xfrm>
          </p:grpSpPr>
          <p:sp>
            <p:nvSpPr>
              <p:cNvPr id="36933" name="Text Box 49"/>
              <p:cNvSpPr/>
              <p:nvPr/>
            </p:nvSpPr>
            <p:spPr>
              <a:xfrm>
                <a:off x="475" y="2024"/>
                <a:ext cx="227" cy="192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Trebuchet MS" panose="020B0603020202020204" pitchFamily="34" charset="0"/>
                  </a:rPr>
                  <a:t>Α</a:t>
                </a:r>
              </a:p>
            </p:txBody>
          </p:sp>
          <p:sp>
            <p:nvSpPr>
              <p:cNvPr id="36934" name="Text Box 50"/>
              <p:cNvSpPr/>
              <p:nvPr/>
            </p:nvSpPr>
            <p:spPr>
              <a:xfrm>
                <a:off x="838" y="2024"/>
                <a:ext cx="227" cy="192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Trebuchet MS" panose="020B0603020202020204" pitchFamily="34" charset="0"/>
                  </a:rPr>
                  <a:t>Β</a:t>
                </a:r>
              </a:p>
            </p:txBody>
          </p:sp>
          <p:grpSp>
            <p:nvGrpSpPr>
              <p:cNvPr id="36935" name="Group 70"/>
              <p:cNvGrpSpPr/>
              <p:nvPr/>
            </p:nvGrpSpPr>
            <p:grpSpPr>
              <a:xfrm>
                <a:off x="612" y="2205"/>
                <a:ext cx="363" cy="318"/>
                <a:chOff x="612" y="2205"/>
                <a:chExt cx="363" cy="318"/>
              </a:xfrm>
            </p:grpSpPr>
            <p:cxnSp>
              <p:nvCxnSpPr>
                <p:cNvPr id="36937" name="Line 47"/>
                <p:cNvCxnSpPr/>
                <p:nvPr/>
              </p:nvCxnSpPr>
              <p:spPr>
                <a:xfrm>
                  <a:off x="612" y="2205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 type="oval"/>
                  <a:tailEnd type="triangle"/>
                </a:ln>
                <a:effectLst/>
              </p:spPr>
            </p:cxnSp>
            <p:cxnSp>
              <p:nvCxnSpPr>
                <p:cNvPr id="36938" name="Line 48"/>
                <p:cNvCxnSpPr/>
                <p:nvPr/>
              </p:nvCxnSpPr>
              <p:spPr>
                <a:xfrm flipH="1">
                  <a:off x="612" y="2205"/>
                  <a:ext cx="363" cy="31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 type="oval"/>
                  <a:tailEnd type="triangle"/>
                </a:ln>
                <a:effectLst/>
              </p:spPr>
            </p:cxnSp>
            <p:cxnSp>
              <p:nvCxnSpPr>
                <p:cNvPr id="36939" name="Line 54"/>
                <p:cNvCxnSpPr/>
                <p:nvPr/>
              </p:nvCxnSpPr>
              <p:spPr>
                <a:xfrm flipH="1">
                  <a:off x="612" y="2205"/>
                  <a:ext cx="0" cy="318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  <a:miter lim="800000"/>
                </a:ln>
                <a:effectLst/>
              </p:spPr>
            </p:cxnSp>
          </p:grpSp>
          <p:sp>
            <p:nvSpPr>
              <p:cNvPr id="36936" name="Text Box 75"/>
              <p:cNvSpPr/>
              <p:nvPr/>
            </p:nvSpPr>
            <p:spPr>
              <a:xfrm>
                <a:off x="612" y="2432"/>
                <a:ext cx="227" cy="192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Trebuchet MS" panose="020B0603020202020204" pitchFamily="34" charset="0"/>
                  </a:rPr>
                  <a:t>Γ</a:t>
                </a:r>
              </a:p>
            </p:txBody>
          </p:sp>
        </p:grpSp>
        <p:grpSp>
          <p:nvGrpSpPr>
            <p:cNvPr id="36874" name="Group 126"/>
            <p:cNvGrpSpPr/>
            <p:nvPr/>
          </p:nvGrpSpPr>
          <p:grpSpPr>
            <a:xfrm>
              <a:off x="249" y="1842"/>
              <a:ext cx="4718" cy="1158"/>
              <a:chOff x="249" y="1842"/>
              <a:chExt cx="4718" cy="1158"/>
            </a:xfrm>
          </p:grpSpPr>
          <p:sp>
            <p:nvSpPr>
              <p:cNvPr id="36875" name="Text Box 90"/>
              <p:cNvSpPr/>
              <p:nvPr/>
            </p:nvSpPr>
            <p:spPr>
              <a:xfrm>
                <a:off x="3152" y="2432"/>
                <a:ext cx="227" cy="192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l-GR" altLang="el-GR" sz="1400">
                    <a:latin typeface="Trebuchet MS" panose="020B0603020202020204" pitchFamily="34" charset="0"/>
                  </a:rPr>
                  <a:t>Γ</a:t>
                </a:r>
              </a:p>
            </p:txBody>
          </p:sp>
          <p:grpSp>
            <p:nvGrpSpPr>
              <p:cNvPr id="36876" name="Group 125"/>
              <p:cNvGrpSpPr/>
              <p:nvPr/>
            </p:nvGrpSpPr>
            <p:grpSpPr>
              <a:xfrm>
                <a:off x="2925" y="2024"/>
                <a:ext cx="499" cy="192"/>
                <a:chOff x="2925" y="2024"/>
                <a:chExt cx="499" cy="192"/>
              </a:xfrm>
            </p:grpSpPr>
            <p:sp>
              <p:nvSpPr>
                <p:cNvPr id="36931" name="Text Box 91"/>
                <p:cNvSpPr/>
                <p:nvPr/>
              </p:nvSpPr>
              <p:spPr>
                <a:xfrm>
                  <a:off x="2925" y="2024"/>
                  <a:ext cx="182" cy="19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</a:pPr>
                  <a:r>
                    <a:rPr lang="el-GR" altLang="el-GR" sz="1400">
                      <a:latin typeface="Trebuchet MS" panose="020B0603020202020204" pitchFamily="34" charset="0"/>
                    </a:rPr>
                    <a:t>Β</a:t>
                  </a:r>
                </a:p>
              </p:txBody>
            </p:sp>
            <p:sp>
              <p:nvSpPr>
                <p:cNvPr id="36932" name="Text Box 92"/>
                <p:cNvSpPr/>
                <p:nvPr/>
              </p:nvSpPr>
              <p:spPr>
                <a:xfrm>
                  <a:off x="3243" y="2024"/>
                  <a:ext cx="181" cy="19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</a:pPr>
                  <a:r>
                    <a:rPr lang="el-GR" altLang="el-GR" sz="1400">
                      <a:latin typeface="Trebuchet MS" panose="020B0603020202020204" pitchFamily="34" charset="0"/>
                    </a:rPr>
                    <a:t>Α</a:t>
                  </a:r>
                </a:p>
              </p:txBody>
            </p:sp>
          </p:grpSp>
          <p:grpSp>
            <p:nvGrpSpPr>
              <p:cNvPr id="36877" name="Group 124"/>
              <p:cNvGrpSpPr/>
              <p:nvPr/>
            </p:nvGrpSpPr>
            <p:grpSpPr>
              <a:xfrm>
                <a:off x="249" y="1842"/>
                <a:ext cx="4718" cy="1158"/>
                <a:chOff x="249" y="1842"/>
                <a:chExt cx="4718" cy="1158"/>
              </a:xfrm>
            </p:grpSpPr>
            <p:sp>
              <p:nvSpPr>
                <p:cNvPr id="36878" name="Arc 86"/>
                <p:cNvSpPr/>
                <p:nvPr/>
              </p:nvSpPr>
              <p:spPr bwMode="auto">
                <a:xfrm rot="11760000">
                  <a:off x="2879" y="2035"/>
                  <a:ext cx="625" cy="408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625" y="316"/>
                    </a:cxn>
                    <a:cxn ang="0">
                      <a:pos x="136" y="408"/>
                    </a:cxn>
                  </a:cxnLst>
                  <a:rect l="l" t="t" r="r" b="b"/>
                  <a:pathLst>
                    <a:path w="26874" h="21600" fill="none">
                      <a:moveTo>
                        <a:pt x="-1" y="802"/>
                      </a:moveTo>
                      <a:cubicBezTo>
                        <a:pt x="1898" y="270"/>
                        <a:pt x="3861" y="0"/>
                        <a:pt x="5834" y="0"/>
                      </a:cubicBezTo>
                      <a:cubicBezTo>
                        <a:pt x="15880" y="0"/>
                        <a:pt x="24600" y="6926"/>
                        <a:pt x="26873" y="16713"/>
                      </a:cubicBezTo>
                    </a:path>
                    <a:path w="26874" h="21600" stroke="0">
                      <a:moveTo>
                        <a:pt x="-1" y="802"/>
                      </a:moveTo>
                      <a:cubicBezTo>
                        <a:pt x="1898" y="270"/>
                        <a:pt x="3861" y="0"/>
                        <a:pt x="5834" y="0"/>
                      </a:cubicBezTo>
                      <a:cubicBezTo>
                        <a:pt x="15880" y="0"/>
                        <a:pt x="24600" y="6926"/>
                        <a:pt x="26873" y="16713"/>
                      </a:cubicBezTo>
                      <a:lnTo>
                        <a:pt x="5834" y="21600"/>
                      </a:lnTo>
                      <a:lnTo>
                        <a:pt x="-1" y="802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endParaRPr/>
                </a:p>
              </p:txBody>
            </p:sp>
            <p:cxnSp>
              <p:nvCxnSpPr>
                <p:cNvPr id="36879" name="Line 87"/>
                <p:cNvCxnSpPr/>
                <p:nvPr/>
              </p:nvCxnSpPr>
              <p:spPr>
                <a:xfrm>
                  <a:off x="2971" y="2205"/>
                  <a:ext cx="3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 type="triangle"/>
                </a:ln>
                <a:effectLst/>
              </p:spPr>
            </p:cxnSp>
            <p:sp>
              <p:nvSpPr>
                <p:cNvPr id="36880" name="Arc 88"/>
                <p:cNvSpPr/>
                <p:nvPr/>
              </p:nvSpPr>
              <p:spPr bwMode="auto">
                <a:xfrm rot="11880000">
                  <a:off x="2961" y="2033"/>
                  <a:ext cx="457" cy="408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457" y="167"/>
                    </a:cxn>
                    <a:cxn ang="0">
                      <a:pos x="51" y="408"/>
                    </a:cxn>
                  </a:cxnLst>
                  <a:rect l="l" t="t" r="r" b="b"/>
                  <a:pathLst>
                    <a:path w="19628" h="21600" fill="none">
                      <a:moveTo>
                        <a:pt x="0" y="111"/>
                      </a:moveTo>
                      <a:cubicBezTo>
                        <a:pt x="727" y="37"/>
                        <a:pt x="1457" y="0"/>
                        <a:pt x="2189" y="0"/>
                      </a:cubicBezTo>
                      <a:cubicBezTo>
                        <a:pt x="9081" y="0"/>
                        <a:pt x="15560" y="3289"/>
                        <a:pt x="19628" y="8854"/>
                      </a:cubicBezTo>
                    </a:path>
                    <a:path w="19628" h="21600" stroke="0">
                      <a:moveTo>
                        <a:pt x="0" y="111"/>
                      </a:moveTo>
                      <a:cubicBezTo>
                        <a:pt x="727" y="37"/>
                        <a:pt x="1457" y="0"/>
                        <a:pt x="2189" y="0"/>
                      </a:cubicBezTo>
                      <a:cubicBezTo>
                        <a:pt x="9081" y="0"/>
                        <a:pt x="15560" y="3289"/>
                        <a:pt x="19628" y="8854"/>
                      </a:cubicBezTo>
                      <a:lnTo>
                        <a:pt x="2189" y="21600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 type="triangle" w="med" len="med"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endParaRPr/>
                </a:p>
              </p:txBody>
            </p:sp>
            <p:cxnSp>
              <p:nvCxnSpPr>
                <p:cNvPr id="36881" name="Line 89"/>
                <p:cNvCxnSpPr/>
                <p:nvPr/>
              </p:nvCxnSpPr>
              <p:spPr>
                <a:xfrm flipH="1">
                  <a:off x="3334" y="2205"/>
                  <a:ext cx="0" cy="273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prstDash val="dash"/>
                  <a:miter lim="800000"/>
                </a:ln>
                <a:effectLst/>
              </p:spPr>
            </p:cxnSp>
            <p:grpSp>
              <p:nvGrpSpPr>
                <p:cNvPr id="36882" name="Group 120"/>
                <p:cNvGrpSpPr/>
                <p:nvPr/>
              </p:nvGrpSpPr>
              <p:grpSpPr>
                <a:xfrm>
                  <a:off x="249" y="1842"/>
                  <a:ext cx="4718" cy="1158"/>
                  <a:chOff x="249" y="1842"/>
                  <a:chExt cx="4718" cy="1158"/>
                </a:xfrm>
              </p:grpSpPr>
              <p:grpSp>
                <p:nvGrpSpPr>
                  <p:cNvPr id="36883" name="Group 116"/>
                  <p:cNvGrpSpPr/>
                  <p:nvPr/>
                </p:nvGrpSpPr>
                <p:grpSpPr>
                  <a:xfrm>
                    <a:off x="249" y="1842"/>
                    <a:ext cx="998" cy="1158"/>
                    <a:chOff x="249" y="1842"/>
                    <a:chExt cx="998" cy="1158"/>
                  </a:xfrm>
                </p:grpSpPr>
                <p:grpSp>
                  <p:nvGrpSpPr>
                    <p:cNvPr id="36924" name="Group 63"/>
                    <p:cNvGrpSpPr/>
                    <p:nvPr/>
                  </p:nvGrpSpPr>
                  <p:grpSpPr>
                    <a:xfrm>
                      <a:off x="249" y="1842"/>
                      <a:ext cx="998" cy="1009"/>
                      <a:chOff x="249" y="1842"/>
                      <a:chExt cx="998" cy="1009"/>
                    </a:xfrm>
                  </p:grpSpPr>
                  <p:cxnSp>
                    <p:nvCxnSpPr>
                      <p:cNvPr id="36926" name="Line 44"/>
                      <p:cNvCxnSpPr/>
                      <p:nvPr/>
                    </p:nvCxnSpPr>
                    <p:spPr>
                      <a:xfrm flipV="1">
                        <a:off x="430" y="1933"/>
                        <a:ext cx="1" cy="72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36927" name="Line 45"/>
                      <p:cNvCxnSpPr/>
                      <p:nvPr/>
                    </p:nvCxnSpPr>
                    <p:spPr>
                      <a:xfrm>
                        <a:off x="430" y="2659"/>
                        <a:ext cx="72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tailEnd type="triangle"/>
                      </a:ln>
                      <a:effectLst/>
                    </p:spPr>
                  </p:cxnSp>
                  <p:sp>
                    <p:nvSpPr>
                      <p:cNvPr id="36928" name="Text Box 52"/>
                      <p:cNvSpPr/>
                      <p:nvPr/>
                    </p:nvSpPr>
                    <p:spPr>
                      <a:xfrm>
                        <a:off x="249" y="1842"/>
                        <a:ext cx="227" cy="19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  <p:txBody>
                      <a:bodyPr>
                        <a:spAutoFit/>
                      </a:bodyPr>
                      <a:lstStyle>
                        <a:defPPr>
                          <a:defRPr lang="en-US"/>
                        </a:defPPr>
                        <a:lvl1pPr marL="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1pPr>
                        <a:lvl2pPr marL="4572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2pPr>
                        <a:lvl3pPr marL="9144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3pPr>
                        <a:lvl4pPr marL="13716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4pPr>
                        <a:lvl5pPr marL="18288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5pPr>
                      </a:lstStyle>
                      <a:p>
                        <a:pPr marL="0" lvl="0" indent="0" eaLnBrk="1" hangingPunct="1">
                          <a:spcBef>
                            <a:spcPct val="50000"/>
                          </a:spcBef>
                        </a:pPr>
                        <a:r>
                          <a:rPr lang="en-US" altLang="el-GR" sz="1400" i="1">
                            <a:latin typeface="Trebuchet MS" panose="020B0603020202020204" pitchFamily="34" charset="0"/>
                          </a:rPr>
                          <a:t>p</a:t>
                        </a:r>
                        <a:endParaRPr lang="el-GR" altLang="el-GR" sz="1400" i="1">
                          <a:latin typeface="Trebuchet MS" panose="020B0603020202020204" pitchFamily="34" charset="0"/>
                        </a:endParaRPr>
                      </a:p>
                    </p:txBody>
                  </p:sp>
                  <p:sp>
                    <p:nvSpPr>
                      <p:cNvPr id="36929" name="Text Box 53"/>
                      <p:cNvSpPr/>
                      <p:nvPr/>
                    </p:nvSpPr>
                    <p:spPr>
                      <a:xfrm>
                        <a:off x="1020" y="2659"/>
                        <a:ext cx="227" cy="19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  <p:txBody>
                      <a:bodyPr>
                        <a:spAutoFit/>
                      </a:bodyPr>
                      <a:lstStyle>
                        <a:defPPr>
                          <a:defRPr lang="en-US"/>
                        </a:defPPr>
                        <a:lvl1pPr marL="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1pPr>
                        <a:lvl2pPr marL="4572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2pPr>
                        <a:lvl3pPr marL="9144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3pPr>
                        <a:lvl4pPr marL="13716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4pPr>
                        <a:lvl5pPr marL="18288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5pPr>
                      </a:lstStyle>
                      <a:p>
                        <a:pPr marL="0" lvl="0" indent="0" eaLnBrk="1" hangingPunct="1">
                          <a:spcBef>
                            <a:spcPct val="50000"/>
                          </a:spcBef>
                        </a:pPr>
                        <a:r>
                          <a:rPr lang="en-US" altLang="el-GR" sz="1400" i="1">
                            <a:latin typeface="Trebuchet MS" panose="020B0603020202020204" pitchFamily="34" charset="0"/>
                          </a:rPr>
                          <a:t>T</a:t>
                        </a:r>
                        <a:endParaRPr lang="el-GR" altLang="el-GR" sz="1400" i="1">
                          <a:latin typeface="Trebuchet MS" panose="020B0603020202020204" pitchFamily="34" charset="0"/>
                        </a:endParaRPr>
                      </a:p>
                    </p:txBody>
                  </p:sp>
                  <p:sp>
                    <p:nvSpPr>
                      <p:cNvPr id="36930" name="Text Box 56"/>
                      <p:cNvSpPr/>
                      <p:nvPr/>
                    </p:nvSpPr>
                    <p:spPr>
                      <a:xfrm>
                        <a:off x="295" y="2614"/>
                        <a:ext cx="181" cy="19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  <p:txBody>
                      <a:bodyPr>
                        <a:spAutoFit/>
                      </a:bodyPr>
                      <a:lstStyle>
                        <a:defPPr>
                          <a:defRPr lang="en-US"/>
                        </a:defPPr>
                        <a:lvl1pPr marL="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1pPr>
                        <a:lvl2pPr marL="4572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2pPr>
                        <a:lvl3pPr marL="9144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3pPr>
                        <a:lvl4pPr marL="13716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4pPr>
                        <a:lvl5pPr marL="18288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5pPr>
                      </a:lstStyle>
                      <a:p>
                        <a:pPr marL="0" lvl="0" indent="0" eaLnBrk="1" hangingPunct="1">
                          <a:spcBef>
                            <a:spcPct val="50000"/>
                          </a:spcBef>
                        </a:pPr>
                        <a:r>
                          <a:rPr lang="en-US" altLang="el-GR" sz="1400">
                            <a:latin typeface="Trebuchet MS" panose="020B0603020202020204" pitchFamily="34" charset="0"/>
                          </a:rPr>
                          <a:t>0</a:t>
                        </a:r>
                        <a:endParaRPr lang="el-GR" altLang="el-GR" sz="1400">
                          <a:latin typeface="Trebuchet MS" panose="020B0603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6925" name="Text Box 111"/>
                    <p:cNvSpPr/>
                    <p:nvPr/>
                  </p:nvSpPr>
                  <p:spPr>
                    <a:xfrm>
                      <a:off x="567" y="2750"/>
                      <a:ext cx="363" cy="250"/>
                    </a:xfrm>
                    <a:prstGeom prst="rect">
                      <a:avLst/>
                    </a:prstGeom>
                    <a:noFill/>
                    <a:ln>
                      <a:noFill/>
                      <a:miter lim="800000"/>
                    </a:ln>
                    <a:effectLst/>
                  </p:spPr>
                  <p:txBody>
                    <a:bodyPr>
                      <a:sp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50000"/>
                        </a:spcBef>
                      </a:pPr>
                      <a:r>
                        <a:rPr lang="el-GR" altLang="el-GR" sz="2000" b="1">
                          <a:latin typeface="Trebuchet MS" panose="020B0603020202020204" pitchFamily="34" charset="0"/>
                        </a:rPr>
                        <a:t>(α)</a:t>
                      </a:r>
                    </a:p>
                  </p:txBody>
                </p:sp>
              </p:grpSp>
              <p:grpSp>
                <p:nvGrpSpPr>
                  <p:cNvPr id="36884" name="Group 117"/>
                  <p:cNvGrpSpPr/>
                  <p:nvPr/>
                </p:nvGrpSpPr>
                <p:grpSpPr>
                  <a:xfrm>
                    <a:off x="1474" y="1842"/>
                    <a:ext cx="998" cy="1158"/>
                    <a:chOff x="1474" y="1842"/>
                    <a:chExt cx="998" cy="1158"/>
                  </a:xfrm>
                </p:grpSpPr>
                <p:grpSp>
                  <p:nvGrpSpPr>
                    <p:cNvPr id="36909" name="Group 79"/>
                    <p:cNvGrpSpPr/>
                    <p:nvPr/>
                  </p:nvGrpSpPr>
                  <p:grpSpPr>
                    <a:xfrm>
                      <a:off x="1474" y="1842"/>
                      <a:ext cx="998" cy="1009"/>
                      <a:chOff x="1474" y="1842"/>
                      <a:chExt cx="998" cy="1009"/>
                    </a:xfrm>
                  </p:grpSpPr>
                  <p:grpSp>
                    <p:nvGrpSpPr>
                      <p:cNvPr id="36911" name="Group 64"/>
                      <p:cNvGrpSpPr/>
                      <p:nvPr/>
                    </p:nvGrpSpPr>
                    <p:grpSpPr>
                      <a:xfrm>
                        <a:off x="1474" y="1842"/>
                        <a:ext cx="998" cy="1009"/>
                        <a:chOff x="249" y="1842"/>
                        <a:chExt cx="998" cy="1009"/>
                      </a:xfrm>
                    </p:grpSpPr>
                    <p:cxnSp>
                      <p:nvCxnSpPr>
                        <p:cNvPr id="36919" name="Line 65"/>
                        <p:cNvCxnSpPr/>
                        <p:nvPr/>
                      </p:nvCxnSpPr>
                      <p:spPr>
                        <a:xfrm flipV="1">
                          <a:off x="430" y="1933"/>
                          <a:ext cx="1" cy="72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miter lim="800000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36920" name="Line 66"/>
                        <p:cNvCxnSpPr/>
                        <p:nvPr/>
                      </p:nvCxnSpPr>
                      <p:spPr>
                        <a:xfrm>
                          <a:off x="430" y="2659"/>
                          <a:ext cx="72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miter lim="800000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36921" name="Text Box 67"/>
                        <p:cNvSpPr/>
                        <p:nvPr/>
                      </p:nvSpPr>
                      <p:spPr>
                        <a:xfrm>
                          <a:off x="249" y="1842"/>
                          <a:ext cx="22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1pPr>
                          <a:lvl2pPr marL="4572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2pPr>
                          <a:lvl3pPr marL="9144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3pPr>
                          <a:lvl4pPr marL="13716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4pPr>
                          <a:lvl5pPr marL="18288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5pPr>
                        </a:lstStyle>
                        <a:p>
                          <a:pPr marL="0" lvl="0" indent="0" eaLnBrk="1" hangingPunct="1">
                            <a:spcBef>
                              <a:spcPct val="50000"/>
                            </a:spcBef>
                          </a:pPr>
                          <a:r>
                            <a:rPr lang="en-US" altLang="el-GR" sz="1400" i="1">
                              <a:latin typeface="Trebuchet MS" panose="020B0603020202020204" pitchFamily="34" charset="0"/>
                            </a:rPr>
                            <a:t>V</a:t>
                          </a:r>
                          <a:endParaRPr lang="el-GR" altLang="el-GR" sz="1400" i="1">
                            <a:latin typeface="Trebuchet MS" panose="020B0603020202020204" pitchFamily="34" charset="0"/>
                          </a:endParaRPr>
                        </a:p>
                      </p:txBody>
                    </p:sp>
                    <p:sp>
                      <p:nvSpPr>
                        <p:cNvPr id="36922" name="Text Box 68"/>
                        <p:cNvSpPr/>
                        <p:nvPr/>
                      </p:nvSpPr>
                      <p:spPr>
                        <a:xfrm>
                          <a:off x="1020" y="2659"/>
                          <a:ext cx="22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1pPr>
                          <a:lvl2pPr marL="4572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2pPr>
                          <a:lvl3pPr marL="9144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3pPr>
                          <a:lvl4pPr marL="13716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4pPr>
                          <a:lvl5pPr marL="18288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5pPr>
                        </a:lstStyle>
                        <a:p>
                          <a:pPr marL="0" lvl="0" indent="0" eaLnBrk="1" hangingPunct="1">
                            <a:spcBef>
                              <a:spcPct val="50000"/>
                            </a:spcBef>
                          </a:pPr>
                          <a:r>
                            <a:rPr lang="en-US" altLang="el-GR" sz="1400" i="1">
                              <a:latin typeface="Trebuchet MS" panose="020B0603020202020204" pitchFamily="34" charset="0"/>
                            </a:rPr>
                            <a:t>T</a:t>
                          </a:r>
                          <a:endParaRPr lang="el-GR" altLang="el-GR" sz="1400" i="1">
                            <a:latin typeface="Trebuchet MS" panose="020B0603020202020204" pitchFamily="34" charset="0"/>
                          </a:endParaRPr>
                        </a:p>
                      </p:txBody>
                    </p:sp>
                    <p:sp>
                      <p:nvSpPr>
                        <p:cNvPr id="36923" name="Text Box 69"/>
                        <p:cNvSpPr/>
                        <p:nvPr/>
                      </p:nvSpPr>
                      <p:spPr>
                        <a:xfrm>
                          <a:off x="295" y="2614"/>
                          <a:ext cx="181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1pPr>
                          <a:lvl2pPr marL="4572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2pPr>
                          <a:lvl3pPr marL="9144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3pPr>
                          <a:lvl4pPr marL="13716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4pPr>
                          <a:lvl5pPr marL="18288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5pPr>
                        </a:lstStyle>
                        <a:p>
                          <a:pPr marL="0" lvl="0" indent="0" eaLnBrk="1" hangingPunct="1">
                            <a:spcBef>
                              <a:spcPct val="50000"/>
                            </a:spcBef>
                          </a:pPr>
                          <a:r>
                            <a:rPr lang="en-US" altLang="el-GR" sz="1400">
                              <a:latin typeface="Trebuchet MS" panose="020B0603020202020204" pitchFamily="34" charset="0"/>
                            </a:rPr>
                            <a:t>0</a:t>
                          </a:r>
                          <a:endParaRPr lang="el-GR" altLang="el-GR" sz="1400">
                            <a:latin typeface="Trebuchet MS" panose="020B0603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6912" name="Group 78"/>
                      <p:cNvGrpSpPr/>
                      <p:nvPr/>
                    </p:nvGrpSpPr>
                    <p:grpSpPr>
                      <a:xfrm>
                        <a:off x="1701" y="2024"/>
                        <a:ext cx="635" cy="600"/>
                        <a:chOff x="1701" y="2024"/>
                        <a:chExt cx="635" cy="600"/>
                      </a:xfrm>
                    </p:grpSpPr>
                    <p:sp>
                      <p:nvSpPr>
                        <p:cNvPr id="36913" name="Text Box 51"/>
                        <p:cNvSpPr/>
                        <p:nvPr/>
                      </p:nvSpPr>
                      <p:spPr>
                        <a:xfrm>
                          <a:off x="1701" y="2024"/>
                          <a:ext cx="22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1pPr>
                          <a:lvl2pPr marL="4572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2pPr>
                          <a:lvl3pPr marL="9144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3pPr>
                          <a:lvl4pPr marL="13716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4pPr>
                          <a:lvl5pPr marL="18288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5pPr>
                        </a:lstStyle>
                        <a:p>
                          <a:pPr marL="0" lvl="0" indent="0" eaLnBrk="1" hangingPunct="1">
                            <a:spcBef>
                              <a:spcPct val="50000"/>
                            </a:spcBef>
                          </a:pPr>
                          <a:r>
                            <a:rPr lang="el-GR" altLang="el-GR" sz="1400">
                              <a:latin typeface="Trebuchet MS" panose="020B0603020202020204" pitchFamily="34" charset="0"/>
                            </a:rPr>
                            <a:t>Γ</a:t>
                          </a:r>
                        </a:p>
                      </p:txBody>
                    </p:sp>
                    <p:cxnSp>
                      <p:nvCxnSpPr>
                        <p:cNvPr id="36914" name="Line 72"/>
                        <p:cNvCxnSpPr/>
                        <p:nvPr/>
                      </p:nvCxnSpPr>
                      <p:spPr>
                        <a:xfrm>
                          <a:off x="1837" y="2205"/>
                          <a:ext cx="363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 type="triangle"/>
                        </a:ln>
                        <a:effectLst/>
                      </p:spPr>
                    </p:cxnSp>
                    <p:cxnSp>
                      <p:nvCxnSpPr>
                        <p:cNvPr id="36915" name="Line 73"/>
                        <p:cNvCxnSpPr/>
                        <p:nvPr/>
                      </p:nvCxnSpPr>
                      <p:spPr>
                        <a:xfrm flipH="1">
                          <a:off x="1837" y="2205"/>
                          <a:ext cx="363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 type="triangle"/>
                        </a:ln>
                        <a:effectLst/>
                      </p:spPr>
                    </p:cxnSp>
                    <p:cxnSp>
                      <p:nvCxnSpPr>
                        <p:cNvPr id="36916" name="Line 74"/>
                        <p:cNvCxnSpPr/>
                        <p:nvPr/>
                      </p:nvCxnSpPr>
                      <p:spPr>
                        <a:xfrm flipH="1">
                          <a:off x="1837" y="2205"/>
                          <a:ext cx="0" cy="318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  <a:prstDash val="dash"/>
                          <a:miter lim="800000"/>
                        </a:ln>
                        <a:effectLst/>
                      </p:spPr>
                    </p:cxnSp>
                    <p:sp>
                      <p:nvSpPr>
                        <p:cNvPr id="36917" name="Text Box 76"/>
                        <p:cNvSpPr/>
                        <p:nvPr/>
                      </p:nvSpPr>
                      <p:spPr>
                        <a:xfrm>
                          <a:off x="2109" y="2024"/>
                          <a:ext cx="22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1pPr>
                          <a:lvl2pPr marL="4572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2pPr>
                          <a:lvl3pPr marL="9144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3pPr>
                          <a:lvl4pPr marL="13716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4pPr>
                          <a:lvl5pPr marL="18288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5pPr>
                        </a:lstStyle>
                        <a:p>
                          <a:pPr marL="0" lvl="0" indent="0" eaLnBrk="1" hangingPunct="1">
                            <a:spcBef>
                              <a:spcPct val="50000"/>
                            </a:spcBef>
                          </a:pPr>
                          <a:r>
                            <a:rPr lang="el-GR" altLang="el-GR" sz="1400">
                              <a:latin typeface="Trebuchet MS" panose="020B0603020202020204" pitchFamily="34" charset="0"/>
                            </a:rPr>
                            <a:t>Β</a:t>
                          </a:r>
                        </a:p>
                      </p:txBody>
                    </p:sp>
                    <p:sp>
                      <p:nvSpPr>
                        <p:cNvPr id="36918" name="Text Box 77"/>
                        <p:cNvSpPr/>
                        <p:nvPr/>
                      </p:nvSpPr>
                      <p:spPr>
                        <a:xfrm>
                          <a:off x="1837" y="2432"/>
                          <a:ext cx="22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1pPr>
                          <a:lvl2pPr marL="4572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2pPr>
                          <a:lvl3pPr marL="9144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3pPr>
                          <a:lvl4pPr marL="13716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4pPr>
                          <a:lvl5pPr marL="18288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5pPr>
                        </a:lstStyle>
                        <a:p>
                          <a:pPr marL="0" lvl="0" indent="0" eaLnBrk="1" hangingPunct="1">
                            <a:spcBef>
                              <a:spcPct val="50000"/>
                            </a:spcBef>
                          </a:pPr>
                          <a:r>
                            <a:rPr lang="el-GR" altLang="el-GR" sz="1400">
                              <a:latin typeface="Trebuchet MS" panose="020B0603020202020204" pitchFamily="34" charset="0"/>
                            </a:rPr>
                            <a:t>Α</a:t>
                          </a:r>
                        </a:p>
                      </p:txBody>
                    </p:sp>
                  </p:grpSp>
                </p:grpSp>
                <p:sp>
                  <p:nvSpPr>
                    <p:cNvPr id="36910" name="Text Box 112"/>
                    <p:cNvSpPr/>
                    <p:nvPr/>
                  </p:nvSpPr>
                  <p:spPr>
                    <a:xfrm>
                      <a:off x="1837" y="2750"/>
                      <a:ext cx="363" cy="250"/>
                    </a:xfrm>
                    <a:prstGeom prst="rect">
                      <a:avLst/>
                    </a:prstGeom>
                    <a:noFill/>
                    <a:ln>
                      <a:noFill/>
                      <a:miter lim="800000"/>
                    </a:ln>
                    <a:effectLst/>
                  </p:spPr>
                  <p:txBody>
                    <a:bodyPr>
                      <a:sp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50000"/>
                        </a:spcBef>
                      </a:pPr>
                      <a:r>
                        <a:rPr lang="el-GR" altLang="el-GR" sz="2000" b="1">
                          <a:latin typeface="Trebuchet MS" panose="020B0603020202020204" pitchFamily="34" charset="0"/>
                        </a:rPr>
                        <a:t>(β)</a:t>
                      </a:r>
                    </a:p>
                  </p:txBody>
                </p:sp>
              </p:grpSp>
              <p:grpSp>
                <p:nvGrpSpPr>
                  <p:cNvPr id="36885" name="Group 118"/>
                  <p:cNvGrpSpPr/>
                  <p:nvPr/>
                </p:nvGrpSpPr>
                <p:grpSpPr>
                  <a:xfrm>
                    <a:off x="2653" y="1842"/>
                    <a:ext cx="998" cy="1158"/>
                    <a:chOff x="2653" y="1842"/>
                    <a:chExt cx="998" cy="1158"/>
                  </a:xfrm>
                </p:grpSpPr>
                <p:grpSp>
                  <p:nvGrpSpPr>
                    <p:cNvPr id="36902" name="Group 80"/>
                    <p:cNvGrpSpPr/>
                    <p:nvPr/>
                  </p:nvGrpSpPr>
                  <p:grpSpPr>
                    <a:xfrm>
                      <a:off x="2653" y="1842"/>
                      <a:ext cx="998" cy="1009"/>
                      <a:chOff x="249" y="1842"/>
                      <a:chExt cx="998" cy="1009"/>
                    </a:xfrm>
                  </p:grpSpPr>
                  <p:cxnSp>
                    <p:nvCxnSpPr>
                      <p:cNvPr id="36904" name="Line 81"/>
                      <p:cNvCxnSpPr/>
                      <p:nvPr/>
                    </p:nvCxnSpPr>
                    <p:spPr>
                      <a:xfrm flipV="1">
                        <a:off x="430" y="1933"/>
                        <a:ext cx="1" cy="726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36905" name="Line 82"/>
                      <p:cNvCxnSpPr/>
                      <p:nvPr/>
                    </p:nvCxnSpPr>
                    <p:spPr>
                      <a:xfrm>
                        <a:off x="430" y="2659"/>
                        <a:ext cx="726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tailEnd type="triangle"/>
                      </a:ln>
                      <a:effectLst/>
                    </p:spPr>
                  </p:cxnSp>
                  <p:sp>
                    <p:nvSpPr>
                      <p:cNvPr id="36906" name="Text Box 83"/>
                      <p:cNvSpPr/>
                      <p:nvPr/>
                    </p:nvSpPr>
                    <p:spPr>
                      <a:xfrm>
                        <a:off x="249" y="1842"/>
                        <a:ext cx="227" cy="19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  <p:txBody>
                      <a:bodyPr>
                        <a:spAutoFit/>
                      </a:bodyPr>
                      <a:lstStyle>
                        <a:defPPr>
                          <a:defRPr lang="en-US"/>
                        </a:defPPr>
                        <a:lvl1pPr marL="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1pPr>
                        <a:lvl2pPr marL="4572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2pPr>
                        <a:lvl3pPr marL="9144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3pPr>
                        <a:lvl4pPr marL="13716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4pPr>
                        <a:lvl5pPr marL="18288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5pPr>
                      </a:lstStyle>
                      <a:p>
                        <a:pPr marL="0" lvl="0" indent="0" eaLnBrk="1" hangingPunct="1">
                          <a:spcBef>
                            <a:spcPct val="50000"/>
                          </a:spcBef>
                        </a:pPr>
                        <a:r>
                          <a:rPr lang="en-US" altLang="el-GR" sz="1400" i="1">
                            <a:latin typeface="Trebuchet MS" panose="020B0603020202020204" pitchFamily="34" charset="0"/>
                          </a:rPr>
                          <a:t>p</a:t>
                        </a:r>
                        <a:endParaRPr lang="el-GR" altLang="el-GR" sz="1400" i="1">
                          <a:latin typeface="Trebuchet MS" panose="020B0603020202020204" pitchFamily="34" charset="0"/>
                        </a:endParaRPr>
                      </a:p>
                    </p:txBody>
                  </p:sp>
                  <p:sp>
                    <p:nvSpPr>
                      <p:cNvPr id="36907" name="Text Box 84"/>
                      <p:cNvSpPr/>
                      <p:nvPr/>
                    </p:nvSpPr>
                    <p:spPr>
                      <a:xfrm>
                        <a:off x="1020" y="2659"/>
                        <a:ext cx="227" cy="19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  <p:txBody>
                      <a:bodyPr>
                        <a:spAutoFit/>
                      </a:bodyPr>
                      <a:lstStyle>
                        <a:defPPr>
                          <a:defRPr lang="en-US"/>
                        </a:defPPr>
                        <a:lvl1pPr marL="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1pPr>
                        <a:lvl2pPr marL="4572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2pPr>
                        <a:lvl3pPr marL="9144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3pPr>
                        <a:lvl4pPr marL="13716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4pPr>
                        <a:lvl5pPr marL="18288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5pPr>
                      </a:lstStyle>
                      <a:p>
                        <a:pPr marL="0" lvl="0" indent="0" eaLnBrk="1" hangingPunct="1">
                          <a:spcBef>
                            <a:spcPct val="50000"/>
                          </a:spcBef>
                        </a:pPr>
                        <a:r>
                          <a:rPr lang="en-US" altLang="el-GR" sz="1400" i="1">
                            <a:latin typeface="Trebuchet MS" panose="020B0603020202020204" pitchFamily="34" charset="0"/>
                          </a:rPr>
                          <a:t>V</a:t>
                        </a:r>
                        <a:endParaRPr lang="el-GR" altLang="el-GR" sz="1400" i="1">
                          <a:latin typeface="Trebuchet MS" panose="020B0603020202020204" pitchFamily="34" charset="0"/>
                        </a:endParaRPr>
                      </a:p>
                    </p:txBody>
                  </p:sp>
                  <p:sp>
                    <p:nvSpPr>
                      <p:cNvPr id="36908" name="Text Box 85"/>
                      <p:cNvSpPr/>
                      <p:nvPr/>
                    </p:nvSpPr>
                    <p:spPr>
                      <a:xfrm>
                        <a:off x="295" y="2614"/>
                        <a:ext cx="181" cy="19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  <p:txBody>
                      <a:bodyPr>
                        <a:spAutoFit/>
                      </a:bodyPr>
                      <a:lstStyle>
                        <a:defPPr>
                          <a:defRPr lang="en-US"/>
                        </a:defPPr>
                        <a:lvl1pPr marL="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1pPr>
                        <a:lvl2pPr marL="4572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2pPr>
                        <a:lvl3pPr marL="9144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3pPr>
                        <a:lvl4pPr marL="13716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4pPr>
                        <a:lvl5pPr marL="1828800" indent="0" algn="l" defTabSz="914400" rtl="0" eaLnBrk="0" fontAlgn="base" hangingPunct="0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defRPr kumimoji="0" lang="en-US" altLang="en-US" sz="2400" b="0" i="0" u="none" baseline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</a:defRPr>
                        </a:lvl5pPr>
                      </a:lstStyle>
                      <a:p>
                        <a:pPr marL="0" lvl="0" indent="0" eaLnBrk="1" hangingPunct="1">
                          <a:spcBef>
                            <a:spcPct val="50000"/>
                          </a:spcBef>
                        </a:pPr>
                        <a:r>
                          <a:rPr lang="en-US" altLang="el-GR" sz="1400">
                            <a:latin typeface="Trebuchet MS" panose="020B0603020202020204" pitchFamily="34" charset="0"/>
                          </a:rPr>
                          <a:t>0</a:t>
                        </a:r>
                        <a:endParaRPr lang="el-GR" altLang="el-GR" sz="1400">
                          <a:latin typeface="Trebuchet MS" panose="020B0603020202020204" pitchFamily="34" charset="0"/>
                        </a:endParaRPr>
                      </a:p>
                    </p:txBody>
                  </p:sp>
                </p:grpSp>
                <p:sp>
                  <p:nvSpPr>
                    <p:cNvPr id="36903" name="Text Box 113"/>
                    <p:cNvSpPr/>
                    <p:nvPr/>
                  </p:nvSpPr>
                  <p:spPr>
                    <a:xfrm>
                      <a:off x="2971" y="2750"/>
                      <a:ext cx="363" cy="250"/>
                    </a:xfrm>
                    <a:prstGeom prst="rect">
                      <a:avLst/>
                    </a:prstGeom>
                    <a:noFill/>
                    <a:ln>
                      <a:noFill/>
                      <a:miter lim="800000"/>
                    </a:ln>
                    <a:effectLst/>
                  </p:spPr>
                  <p:txBody>
                    <a:bodyPr>
                      <a:sp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50000"/>
                        </a:spcBef>
                      </a:pPr>
                      <a:r>
                        <a:rPr lang="el-GR" altLang="el-GR" sz="2000" b="1">
                          <a:latin typeface="Trebuchet MS" panose="020B0603020202020204" pitchFamily="34" charset="0"/>
                        </a:rPr>
                        <a:t>(γ)</a:t>
                      </a:r>
                    </a:p>
                  </p:txBody>
                </p:sp>
              </p:grpSp>
              <p:grpSp>
                <p:nvGrpSpPr>
                  <p:cNvPr id="36886" name="Group 119"/>
                  <p:cNvGrpSpPr/>
                  <p:nvPr/>
                </p:nvGrpSpPr>
                <p:grpSpPr>
                  <a:xfrm>
                    <a:off x="3969" y="1842"/>
                    <a:ext cx="998" cy="1158"/>
                    <a:chOff x="3969" y="1842"/>
                    <a:chExt cx="998" cy="1158"/>
                  </a:xfrm>
                </p:grpSpPr>
                <p:grpSp>
                  <p:nvGrpSpPr>
                    <p:cNvPr id="36887" name="Group 110"/>
                    <p:cNvGrpSpPr/>
                    <p:nvPr/>
                  </p:nvGrpSpPr>
                  <p:grpSpPr>
                    <a:xfrm>
                      <a:off x="3969" y="1842"/>
                      <a:ext cx="998" cy="1009"/>
                      <a:chOff x="3969" y="1842"/>
                      <a:chExt cx="998" cy="1009"/>
                    </a:xfrm>
                  </p:grpSpPr>
                  <p:grpSp>
                    <p:nvGrpSpPr>
                      <p:cNvPr id="36889" name="Group 95"/>
                      <p:cNvGrpSpPr/>
                      <p:nvPr/>
                    </p:nvGrpSpPr>
                    <p:grpSpPr>
                      <a:xfrm>
                        <a:off x="3969" y="1842"/>
                        <a:ext cx="998" cy="1009"/>
                        <a:chOff x="249" y="1842"/>
                        <a:chExt cx="998" cy="1009"/>
                      </a:xfrm>
                    </p:grpSpPr>
                    <p:cxnSp>
                      <p:nvCxnSpPr>
                        <p:cNvPr id="36897" name="Line 96"/>
                        <p:cNvCxnSpPr/>
                        <p:nvPr/>
                      </p:nvCxnSpPr>
                      <p:spPr>
                        <a:xfrm flipV="1">
                          <a:off x="430" y="1933"/>
                          <a:ext cx="1" cy="72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miter lim="800000"/>
                          <a:tailEnd type="triangle"/>
                        </a:ln>
                        <a:effectLst/>
                      </p:spPr>
                    </p:cxnSp>
                    <p:cxnSp>
                      <p:nvCxnSpPr>
                        <p:cNvPr id="36898" name="Line 97"/>
                        <p:cNvCxnSpPr/>
                        <p:nvPr/>
                      </p:nvCxnSpPr>
                      <p:spPr>
                        <a:xfrm>
                          <a:off x="430" y="2659"/>
                          <a:ext cx="726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  <a:miter lim="800000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36899" name="Text Box 98"/>
                        <p:cNvSpPr/>
                        <p:nvPr/>
                      </p:nvSpPr>
                      <p:spPr>
                        <a:xfrm>
                          <a:off x="249" y="1842"/>
                          <a:ext cx="22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1pPr>
                          <a:lvl2pPr marL="4572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2pPr>
                          <a:lvl3pPr marL="9144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3pPr>
                          <a:lvl4pPr marL="13716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4pPr>
                          <a:lvl5pPr marL="18288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5pPr>
                        </a:lstStyle>
                        <a:p>
                          <a:pPr marL="0" lvl="0" indent="0" eaLnBrk="1" hangingPunct="1">
                            <a:spcBef>
                              <a:spcPct val="50000"/>
                            </a:spcBef>
                          </a:pPr>
                          <a:r>
                            <a:rPr lang="en-US" altLang="el-GR" sz="1400" i="1">
                              <a:latin typeface="Trebuchet MS" panose="020B0603020202020204" pitchFamily="34" charset="0"/>
                            </a:rPr>
                            <a:t>V</a:t>
                          </a:r>
                          <a:endParaRPr lang="el-GR" altLang="el-GR" sz="1400" i="1">
                            <a:latin typeface="Trebuchet MS" panose="020B0603020202020204" pitchFamily="34" charset="0"/>
                          </a:endParaRPr>
                        </a:p>
                      </p:txBody>
                    </p:sp>
                    <p:sp>
                      <p:nvSpPr>
                        <p:cNvPr id="36900" name="Text Box 99"/>
                        <p:cNvSpPr/>
                        <p:nvPr/>
                      </p:nvSpPr>
                      <p:spPr>
                        <a:xfrm>
                          <a:off x="1020" y="2659"/>
                          <a:ext cx="22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1pPr>
                          <a:lvl2pPr marL="4572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2pPr>
                          <a:lvl3pPr marL="9144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3pPr>
                          <a:lvl4pPr marL="13716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4pPr>
                          <a:lvl5pPr marL="18288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5pPr>
                        </a:lstStyle>
                        <a:p>
                          <a:pPr marL="0" lvl="0" indent="0" eaLnBrk="1" hangingPunct="1">
                            <a:spcBef>
                              <a:spcPct val="50000"/>
                            </a:spcBef>
                          </a:pPr>
                          <a:r>
                            <a:rPr lang="en-US" altLang="el-GR" sz="1400" i="1">
                              <a:latin typeface="Trebuchet MS" panose="020B0603020202020204" pitchFamily="34" charset="0"/>
                            </a:rPr>
                            <a:t>T</a:t>
                          </a:r>
                          <a:endParaRPr lang="el-GR" altLang="el-GR" sz="1400" i="1">
                            <a:latin typeface="Trebuchet MS" panose="020B0603020202020204" pitchFamily="34" charset="0"/>
                          </a:endParaRPr>
                        </a:p>
                      </p:txBody>
                    </p:sp>
                    <p:sp>
                      <p:nvSpPr>
                        <p:cNvPr id="36901" name="Text Box 100"/>
                        <p:cNvSpPr/>
                        <p:nvPr/>
                      </p:nvSpPr>
                      <p:spPr>
                        <a:xfrm>
                          <a:off x="295" y="2614"/>
                          <a:ext cx="181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1pPr>
                          <a:lvl2pPr marL="4572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2pPr>
                          <a:lvl3pPr marL="9144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3pPr>
                          <a:lvl4pPr marL="13716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4pPr>
                          <a:lvl5pPr marL="18288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5pPr>
                        </a:lstStyle>
                        <a:p>
                          <a:pPr marL="0" lvl="0" indent="0" eaLnBrk="1" hangingPunct="1">
                            <a:spcBef>
                              <a:spcPct val="50000"/>
                            </a:spcBef>
                          </a:pPr>
                          <a:r>
                            <a:rPr lang="en-US" altLang="el-GR" sz="1400">
                              <a:latin typeface="Trebuchet MS" panose="020B0603020202020204" pitchFamily="34" charset="0"/>
                            </a:rPr>
                            <a:t>0</a:t>
                          </a:r>
                          <a:endParaRPr lang="el-GR" altLang="el-GR" sz="1400">
                            <a:latin typeface="Trebuchet MS" panose="020B0603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6890" name="Group 109"/>
                      <p:cNvGrpSpPr/>
                      <p:nvPr/>
                    </p:nvGrpSpPr>
                    <p:grpSpPr>
                      <a:xfrm>
                        <a:off x="4241" y="2024"/>
                        <a:ext cx="680" cy="555"/>
                        <a:chOff x="4241" y="2024"/>
                        <a:chExt cx="680" cy="555"/>
                      </a:xfrm>
                    </p:grpSpPr>
                    <p:sp>
                      <p:nvSpPr>
                        <p:cNvPr id="36891" name="Text Box 102"/>
                        <p:cNvSpPr/>
                        <p:nvPr/>
                      </p:nvSpPr>
                      <p:spPr>
                        <a:xfrm>
                          <a:off x="4694" y="2387"/>
                          <a:ext cx="22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1pPr>
                          <a:lvl2pPr marL="4572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2pPr>
                          <a:lvl3pPr marL="9144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3pPr>
                          <a:lvl4pPr marL="13716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4pPr>
                          <a:lvl5pPr marL="18288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5pPr>
                        </a:lstStyle>
                        <a:p>
                          <a:pPr marL="0" lvl="0" indent="0" eaLnBrk="1" hangingPunct="1">
                            <a:spcBef>
                              <a:spcPct val="50000"/>
                            </a:spcBef>
                          </a:pPr>
                          <a:r>
                            <a:rPr lang="el-GR" altLang="el-GR" sz="1400">
                              <a:latin typeface="Trebuchet MS" panose="020B0603020202020204" pitchFamily="34" charset="0"/>
                            </a:rPr>
                            <a:t>Γ</a:t>
                          </a:r>
                        </a:p>
                      </p:txBody>
                    </p:sp>
                    <p:cxnSp>
                      <p:nvCxnSpPr>
                        <p:cNvPr id="36892" name="Line 104"/>
                        <p:cNvCxnSpPr/>
                        <p:nvPr/>
                      </p:nvCxnSpPr>
                      <p:spPr>
                        <a:xfrm flipH="1">
                          <a:off x="4332" y="2205"/>
                          <a:ext cx="363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 type="triangle"/>
                        </a:ln>
                        <a:effectLst/>
                      </p:spPr>
                    </p:cxnSp>
                    <p:cxnSp>
                      <p:nvCxnSpPr>
                        <p:cNvPr id="36893" name="Line 105"/>
                        <p:cNvCxnSpPr/>
                        <p:nvPr/>
                      </p:nvCxnSpPr>
                      <p:spPr>
                        <a:xfrm flipH="1">
                          <a:off x="4694" y="2205"/>
                          <a:ext cx="0" cy="318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tailEnd type="triangle"/>
                        </a:ln>
                        <a:effectLst/>
                      </p:spPr>
                    </p:cxnSp>
                    <p:sp>
                      <p:nvSpPr>
                        <p:cNvPr id="36894" name="Text Box 106"/>
                        <p:cNvSpPr/>
                        <p:nvPr/>
                      </p:nvSpPr>
                      <p:spPr>
                        <a:xfrm>
                          <a:off x="4604" y="2024"/>
                          <a:ext cx="22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1pPr>
                          <a:lvl2pPr marL="4572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2pPr>
                          <a:lvl3pPr marL="9144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3pPr>
                          <a:lvl4pPr marL="13716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4pPr>
                          <a:lvl5pPr marL="18288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5pPr>
                        </a:lstStyle>
                        <a:p>
                          <a:pPr marL="0" lvl="0" indent="0" eaLnBrk="1" hangingPunct="1">
                            <a:spcBef>
                              <a:spcPct val="50000"/>
                            </a:spcBef>
                          </a:pPr>
                          <a:r>
                            <a:rPr lang="el-GR" altLang="el-GR" sz="1400">
                              <a:latin typeface="Trebuchet MS" panose="020B0603020202020204" pitchFamily="34" charset="0"/>
                            </a:rPr>
                            <a:t>Β</a:t>
                          </a:r>
                        </a:p>
                      </p:txBody>
                    </p:sp>
                    <p:sp>
                      <p:nvSpPr>
                        <p:cNvPr id="36895" name="Text Box 107"/>
                        <p:cNvSpPr/>
                        <p:nvPr/>
                      </p:nvSpPr>
                      <p:spPr>
                        <a:xfrm>
                          <a:off x="4241" y="2341"/>
                          <a:ext cx="227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/>
                      </p:spPr>
                      <p:txBody>
                        <a:bodyPr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1pPr>
                          <a:lvl2pPr marL="4572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2pPr>
                          <a:lvl3pPr marL="9144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3pPr>
                          <a:lvl4pPr marL="13716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4pPr>
                          <a:lvl5pPr marL="1828800" indent="0" algn="l" defTabSz="914400" rtl="0" eaLnBrk="0" fontAlgn="base" hangingPunct="0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defRPr kumimoji="0" lang="en-US" altLang="en-US" sz="2400" b="0" i="0" u="none" baseline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</a:defRPr>
                          </a:lvl5pPr>
                        </a:lstStyle>
                        <a:p>
                          <a:pPr marL="0" lvl="0" indent="0" eaLnBrk="1" hangingPunct="1">
                            <a:spcBef>
                              <a:spcPct val="50000"/>
                            </a:spcBef>
                          </a:pPr>
                          <a:r>
                            <a:rPr lang="el-GR" altLang="el-GR" sz="1400">
                              <a:latin typeface="Trebuchet MS" panose="020B0603020202020204" pitchFamily="34" charset="0"/>
                            </a:rPr>
                            <a:t>Α</a:t>
                          </a:r>
                        </a:p>
                      </p:txBody>
                    </p:sp>
                    <p:cxnSp>
                      <p:nvCxnSpPr>
                        <p:cNvPr id="36896" name="Line 108"/>
                        <p:cNvCxnSpPr/>
                        <p:nvPr/>
                      </p:nvCxnSpPr>
                      <p:spPr>
                        <a:xfrm>
                          <a:off x="4332" y="2523"/>
                          <a:ext cx="362" cy="0"/>
                        </a:xfrm>
                        <a:prstGeom prst="line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  <a:prstDash val="dash"/>
                          <a:miter lim="800000"/>
                        </a:ln>
                        <a:effectLst/>
                      </p:spPr>
                    </p:cxnSp>
                  </p:grpSp>
                </p:grpSp>
                <p:sp>
                  <p:nvSpPr>
                    <p:cNvPr id="36888" name="Text Box 114"/>
                    <p:cNvSpPr/>
                    <p:nvPr/>
                  </p:nvSpPr>
                  <p:spPr>
                    <a:xfrm>
                      <a:off x="4332" y="2750"/>
                      <a:ext cx="363" cy="250"/>
                    </a:xfrm>
                    <a:prstGeom prst="rect">
                      <a:avLst/>
                    </a:prstGeom>
                    <a:noFill/>
                    <a:ln>
                      <a:noFill/>
                      <a:miter lim="800000"/>
                    </a:ln>
                    <a:effectLst/>
                  </p:spPr>
                  <p:txBody>
                    <a:bodyPr>
                      <a:spAutoFit/>
                    </a:bodyPr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lang="en-US" altLang="en-US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50000"/>
                        </a:spcBef>
                      </a:pPr>
                      <a:r>
                        <a:rPr lang="el-GR" altLang="el-GR" sz="2000" b="1">
                          <a:latin typeface="Trebuchet MS" panose="020B0603020202020204" pitchFamily="34" charset="0"/>
                        </a:rPr>
                        <a:t>(δ)</a:t>
                      </a:r>
                    </a:p>
                  </p:txBody>
                </p:sp>
              </p:grpSp>
            </p:grpSp>
          </p:grpSp>
        </p:grpSp>
      </p:grpSp>
      <p:sp>
        <p:nvSpPr>
          <p:cNvPr id="36871" name="Oval 122"/>
          <p:cNvSpPr/>
          <p:nvPr/>
        </p:nvSpPr>
        <p:spPr>
          <a:xfrm>
            <a:off x="2916238" y="4292600"/>
            <a:ext cx="576262" cy="576263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  <a:effectLst/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n-US"/>
          </a:p>
        </p:txBody>
      </p:sp>
      <p:sp>
        <p:nvSpPr>
          <p:cNvPr id="36872" name="Oval 123"/>
          <p:cNvSpPr/>
          <p:nvPr/>
        </p:nvSpPr>
        <p:spPr>
          <a:xfrm>
            <a:off x="900113" y="4292600"/>
            <a:ext cx="576262" cy="576263"/>
          </a:xfrm>
          <a:prstGeom prst="ellipse">
            <a:avLst/>
          </a:prstGeom>
          <a:noFill/>
          <a:ln w="28575">
            <a:solidFill>
              <a:srgbClr val="FF0000"/>
            </a:solidFill>
            <a:miter lim="800000"/>
          </a:ln>
          <a:effectLst/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37891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770BD4B0-7F5D-4DB2-8982-D5E3D30307ED}" type="slidenum">
              <a:rPr lang="el-GR" altLang="el-GR" sz="1400"/>
              <a:t>45</a:t>
            </a:fld>
            <a:endParaRPr lang="el-GR" altLang="el-GR" sz="1400"/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468313" y="404813"/>
            <a:ext cx="799147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001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  <a:defRPr/>
            </a:pP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 pitchFamily="18" charset="0"/>
                <a:cs typeface="+mn-cs"/>
              </a:rPr>
              <a:t>9. </a:t>
            </a: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 pitchFamily="18" charset="0"/>
                <a:cs typeface="+mn-cs"/>
              </a:rPr>
              <a:t>Τρεις μαθητές συζητούν μεταξύ τους. Ο καθένας  υποστηρίζει ότι γνωρίζει τον τρόπο θέρμανσης ιδανικού αερίου </a:t>
            </a:r>
            <a:r>
              <a:rPr kumimoji="0" lang="en-US" altLang="el-GR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anose="020B0603020202020204" pitchFamily="34" charset="0"/>
                <a:ea typeface="+mn-ea" pitchFamily="18" charset="0"/>
                <a:cs typeface="+mn-cs"/>
              </a:rPr>
              <a:t>χωρίς προσφορά θερμότητας</a:t>
            </a: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 pitchFamily="18" charset="0"/>
                <a:cs typeface="+mn-cs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00113" algn="l"/>
              </a:tabLst>
              <a:defRPr/>
            </a:pP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 pitchFamily="18" charset="0"/>
                <a:cs typeface="+mn-cs"/>
              </a:rPr>
              <a:t>  Ο πρώτος ισχυρίζεται ότι αυτό επιτυγχάνεται με </a:t>
            </a:r>
            <a:r>
              <a:rPr kumimoji="0" lang="en-US" altLang="el-GR" sz="2400" b="1" i="1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anose="020B0603020202020204" pitchFamily="34" charset="0"/>
                <a:ea typeface="+mn-ea" pitchFamily="18" charset="0"/>
                <a:cs typeface="+mn-cs"/>
              </a:rPr>
              <a:t>ισόθερμη συμπίεση</a:t>
            </a: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 pitchFamily="18" charset="0"/>
                <a:cs typeface="+mn-cs"/>
              </a:rPr>
              <a:t>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00113" algn="l"/>
              </a:tabLst>
              <a:defRPr/>
            </a:pP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 pitchFamily="18" charset="0"/>
                <a:cs typeface="+mn-cs"/>
              </a:rPr>
              <a:t>  ο δεύτερος με </a:t>
            </a:r>
            <a:r>
              <a:rPr kumimoji="0" lang="en-US" altLang="el-GR" sz="2400" b="1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anose="020B0603020202020204" pitchFamily="34" charset="0"/>
                <a:ea typeface="+mn-ea" pitchFamily="18" charset="0"/>
                <a:cs typeface="+mn-cs"/>
              </a:rPr>
              <a:t>ισοβαρή εκτόνωση</a:t>
            </a: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 pitchFamily="18" charset="0"/>
                <a:cs typeface="+mn-cs"/>
              </a:rPr>
              <a:t>  και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00113" algn="l"/>
              </a:tabLst>
              <a:defRPr/>
            </a:pP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 pitchFamily="18" charset="0"/>
                <a:cs typeface="+mn-cs"/>
              </a:rPr>
              <a:t>  ο τρίτος με </a:t>
            </a:r>
            <a:r>
              <a:rPr kumimoji="0" lang="en-US" altLang="el-GR" sz="24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rebuchet MS" panose="020B0603020202020204" pitchFamily="34" charset="0"/>
                <a:ea typeface="+mn-ea" pitchFamily="18" charset="0"/>
                <a:cs typeface="+mn-cs"/>
              </a:rPr>
              <a:t>αδιαβατική συμπίεση</a:t>
            </a: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  <a:defRPr/>
            </a:pP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 pitchFamily="18" charset="0"/>
                <a:cs typeface="+mn-cs"/>
              </a:rPr>
              <a:t>α.  </a:t>
            </a: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 pitchFamily="18" charset="0"/>
                <a:cs typeface="+mn-cs"/>
              </a:rPr>
              <a:t>Ποιος έχει δίκιο;                                                                 </a:t>
            </a: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0113" algn="l"/>
              </a:tabLst>
              <a:defRPr/>
            </a:pP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 pitchFamily="18" charset="0"/>
                <a:cs typeface="+mn-cs"/>
              </a:rPr>
              <a:t>β.</a:t>
            </a:r>
            <a:r>
              <a:rPr kumimoji="0" lang="el-GR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 pitchFamily="18" charset="0"/>
                <a:cs typeface="+mn-cs"/>
              </a:rPr>
              <a:t>  Να δικαιολογήσετε την απάντησή σας.</a:t>
            </a:r>
            <a:r>
              <a:rPr kumimoji="0" lang="el-GR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 pitchFamily="18" charset="0"/>
                <a:cs typeface="+mn-cs"/>
              </a:rPr>
              <a:t>                                                                             </a:t>
            </a: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 pitchFamily="18" charset="0"/>
                <a:cs typeface="+mn-c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www.merkopanas.blogspot.gr</a:t>
            </a:r>
          </a:p>
        </p:txBody>
      </p:sp>
      <p:sp>
        <p:nvSpPr>
          <p:cNvPr id="38915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E540CACC-D521-49F5-9B65-61233CE0525E}" type="slidenum">
              <a:rPr lang="el-GR" altLang="el-GR" sz="1400"/>
              <a:t>46</a:t>
            </a:fld>
            <a:endParaRPr lang="el-GR" altLang="el-GR" sz="1400"/>
          </a:p>
        </p:txBody>
      </p:sp>
      <p:grpSp>
        <p:nvGrpSpPr>
          <p:cNvPr id="38916" name="Group 36"/>
          <p:cNvGrpSpPr/>
          <p:nvPr/>
        </p:nvGrpSpPr>
        <p:grpSpPr>
          <a:xfrm>
            <a:off x="179388" y="404813"/>
            <a:ext cx="8497887" cy="3743325"/>
            <a:chOff x="113" y="255"/>
            <a:chExt cx="5353" cy="2358"/>
          </a:xfrm>
        </p:grpSpPr>
        <p:grpSp>
          <p:nvGrpSpPr>
            <p:cNvPr id="38917" name="Group 34"/>
            <p:cNvGrpSpPr/>
            <p:nvPr/>
          </p:nvGrpSpPr>
          <p:grpSpPr>
            <a:xfrm>
              <a:off x="3923" y="346"/>
              <a:ext cx="1543" cy="1372"/>
              <a:chOff x="3969" y="300"/>
              <a:chExt cx="1361" cy="1181"/>
            </a:xfrm>
          </p:grpSpPr>
          <p:grpSp>
            <p:nvGrpSpPr>
              <p:cNvPr id="38919" name="Group 30"/>
              <p:cNvGrpSpPr/>
              <p:nvPr/>
            </p:nvGrpSpPr>
            <p:grpSpPr>
              <a:xfrm>
                <a:off x="3969" y="300"/>
                <a:ext cx="1361" cy="1181"/>
                <a:chOff x="3969" y="300"/>
                <a:chExt cx="1361" cy="1181"/>
              </a:xfrm>
            </p:grpSpPr>
            <p:sp>
              <p:nvSpPr>
                <p:cNvPr id="38923" name="Arc 11"/>
                <p:cNvSpPr/>
                <p:nvPr/>
              </p:nvSpPr>
              <p:spPr bwMode="auto">
                <a:xfrm rot="10140000">
                  <a:off x="4368" y="386"/>
                  <a:ext cx="723" cy="642"/>
                </a:xfrm>
                <a:custGeom>
                  <a:avLst/>
                  <a:gdLst/>
                  <a:ahLst/>
                  <a:cxnLst>
                    <a:cxn ang="0">
                      <a:pos x="91" y="0"/>
                    </a:cxn>
                    <a:cxn ang="0">
                      <a:pos x="723" y="642"/>
                    </a:cxn>
                    <a:cxn ang="0">
                      <a:pos x="0" y="636"/>
                    </a:cxn>
                  </a:cxnLst>
                  <a:rect l="l" t="t" r="r" b="b"/>
                  <a:pathLst>
                    <a:path w="21600" h="21623" fill="none">
                      <a:moveTo>
                        <a:pt x="2707" y="0"/>
                      </a:moveTo>
                      <a:cubicBezTo>
                        <a:pt x="13504" y="1364"/>
                        <a:pt x="21600" y="10547"/>
                        <a:pt x="21600" y="21430"/>
                      </a:cubicBezTo>
                      <a:cubicBezTo>
                        <a:pt x="21600" y="21494"/>
                        <a:pt x="21599" y="21558"/>
                        <a:pt x="21599" y="21623"/>
                      </a:cubicBezTo>
                    </a:path>
                    <a:path w="21600" h="21623" stroke="0">
                      <a:moveTo>
                        <a:pt x="2707" y="0"/>
                      </a:moveTo>
                      <a:cubicBezTo>
                        <a:pt x="13504" y="1364"/>
                        <a:pt x="21600" y="10547"/>
                        <a:pt x="21600" y="21430"/>
                      </a:cubicBezTo>
                      <a:cubicBezTo>
                        <a:pt x="21600" y="21494"/>
                        <a:pt x="21599" y="21558"/>
                        <a:pt x="21599" y="21623"/>
                      </a:cubicBezTo>
                      <a:lnTo>
                        <a:pt x="0" y="21430"/>
                      </a:lnTo>
                      <a:lnTo>
                        <a:pt x="2707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endParaRPr/>
                </a:p>
              </p:txBody>
            </p:sp>
            <p:sp>
              <p:nvSpPr>
                <p:cNvPr id="38924" name="Text Box 12"/>
                <p:cNvSpPr/>
                <p:nvPr/>
              </p:nvSpPr>
              <p:spPr>
                <a:xfrm>
                  <a:off x="4921" y="890"/>
                  <a:ext cx="272" cy="149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</a:pPr>
                  <a:r>
                    <a:rPr lang="en-US" altLang="el-GR" sz="1200" i="1">
                      <a:latin typeface="Trebuchet MS" panose="020B0603020202020204" pitchFamily="34" charset="0"/>
                    </a:rPr>
                    <a:t>T</a:t>
                  </a:r>
                  <a:r>
                    <a:rPr lang="en-US" altLang="el-GR" sz="1200" baseline="-25000">
                      <a:latin typeface="Trebuchet MS" panose="020B0603020202020204" pitchFamily="34" charset="0"/>
                    </a:rPr>
                    <a:t>2</a:t>
                  </a:r>
                  <a:endParaRPr lang="el-GR" altLang="el-GR" sz="1200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38925" name="Text Box 13"/>
                <p:cNvSpPr/>
                <p:nvPr/>
              </p:nvSpPr>
              <p:spPr>
                <a:xfrm>
                  <a:off x="4785" y="1071"/>
                  <a:ext cx="272" cy="149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</a:pPr>
                  <a:r>
                    <a:rPr lang="en-US" altLang="el-GR" sz="1200" i="1">
                      <a:latin typeface="Trebuchet MS" panose="020B0603020202020204" pitchFamily="34" charset="0"/>
                    </a:rPr>
                    <a:t>T</a:t>
                  </a:r>
                  <a:r>
                    <a:rPr lang="en-US" altLang="el-GR" sz="1200" baseline="-25000">
                      <a:latin typeface="Trebuchet MS" panose="020B0603020202020204" pitchFamily="34" charset="0"/>
                    </a:rPr>
                    <a:t>1</a:t>
                  </a:r>
                  <a:endParaRPr lang="el-GR" altLang="el-GR" sz="1200">
                    <a:latin typeface="Trebuchet MS" panose="020B0603020202020204" pitchFamily="34" charset="0"/>
                  </a:endParaRPr>
                </a:p>
              </p:txBody>
            </p:sp>
            <p:cxnSp>
              <p:nvCxnSpPr>
                <p:cNvPr id="38926" name="Line 15"/>
                <p:cNvCxnSpPr/>
                <p:nvPr/>
              </p:nvCxnSpPr>
              <p:spPr>
                <a:xfrm flipH="1" flipV="1">
                  <a:off x="4150" y="391"/>
                  <a:ext cx="0" cy="90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tailEnd type="triangle"/>
                </a:ln>
                <a:effectLst/>
              </p:spPr>
            </p:cxnSp>
            <p:cxnSp>
              <p:nvCxnSpPr>
                <p:cNvPr id="38927" name="Line 16"/>
                <p:cNvCxnSpPr/>
                <p:nvPr/>
              </p:nvCxnSpPr>
              <p:spPr>
                <a:xfrm>
                  <a:off x="4150" y="1298"/>
                  <a:ext cx="113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tailEnd type="triangle"/>
                </a:ln>
                <a:effectLst/>
              </p:spPr>
            </p:cxnSp>
            <p:sp>
              <p:nvSpPr>
                <p:cNvPr id="38928" name="Arc 17"/>
                <p:cNvSpPr/>
                <p:nvPr/>
              </p:nvSpPr>
              <p:spPr bwMode="auto">
                <a:xfrm rot="10800000">
                  <a:off x="4195" y="663"/>
                  <a:ext cx="769" cy="544"/>
                </a:xfrm>
                <a:custGeom>
                  <a:avLst/>
                  <a:gdLst/>
                  <a:ahLst/>
                  <a:cxnLst>
                    <a:cxn ang="0">
                      <a:pos x="144" y="0"/>
                    </a:cxn>
                    <a:cxn ang="0">
                      <a:pos x="769" y="544"/>
                    </a:cxn>
                    <a:cxn ang="0">
                      <a:pos x="0" y="544"/>
                    </a:cxn>
                  </a:cxnLst>
                  <a:rect l="l" t="t" r="r" b="b"/>
                  <a:pathLst>
                    <a:path w="21600" h="21216" fill="none">
                      <a:moveTo>
                        <a:pt x="4054" y="-1"/>
                      </a:moveTo>
                      <a:cubicBezTo>
                        <a:pt x="14235" y="1945"/>
                        <a:pt x="21600" y="10849"/>
                        <a:pt x="21600" y="21216"/>
                      </a:cubicBezTo>
                    </a:path>
                    <a:path w="21600" h="21216" stroke="0">
                      <a:moveTo>
                        <a:pt x="4054" y="-1"/>
                      </a:moveTo>
                      <a:cubicBezTo>
                        <a:pt x="14235" y="1945"/>
                        <a:pt x="21600" y="10849"/>
                        <a:pt x="21600" y="21216"/>
                      </a:cubicBezTo>
                      <a:lnTo>
                        <a:pt x="0" y="21216"/>
                      </a:lnTo>
                      <a:lnTo>
                        <a:pt x="4054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endParaRPr/>
                </a:p>
              </p:txBody>
            </p:sp>
            <p:sp>
              <p:nvSpPr>
                <p:cNvPr id="38929" name="Text Box 20"/>
                <p:cNvSpPr/>
                <p:nvPr/>
              </p:nvSpPr>
              <p:spPr>
                <a:xfrm>
                  <a:off x="4332" y="436"/>
                  <a:ext cx="227" cy="165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</a:pPr>
                  <a:r>
                    <a:rPr lang="el-GR" altLang="el-GR" sz="1400">
                      <a:latin typeface="Trebuchet MS" panose="020B0603020202020204" pitchFamily="34" charset="0"/>
                    </a:rPr>
                    <a:t>Α</a:t>
                  </a:r>
                </a:p>
              </p:txBody>
            </p:sp>
            <p:sp>
              <p:nvSpPr>
                <p:cNvPr id="38930" name="Text Box 21"/>
                <p:cNvSpPr/>
                <p:nvPr/>
              </p:nvSpPr>
              <p:spPr>
                <a:xfrm>
                  <a:off x="4694" y="754"/>
                  <a:ext cx="227" cy="165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</a:pPr>
                  <a:r>
                    <a:rPr lang="el-GR" altLang="el-GR" sz="1400">
                      <a:latin typeface="Trebuchet MS" panose="020B0603020202020204" pitchFamily="34" charset="0"/>
                    </a:rPr>
                    <a:t>Β</a:t>
                  </a:r>
                </a:p>
              </p:txBody>
            </p:sp>
            <p:sp>
              <p:nvSpPr>
                <p:cNvPr id="38931" name="Text Box 22"/>
                <p:cNvSpPr/>
                <p:nvPr/>
              </p:nvSpPr>
              <p:spPr>
                <a:xfrm>
                  <a:off x="4558" y="1071"/>
                  <a:ext cx="227" cy="166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</a:pPr>
                  <a:r>
                    <a:rPr lang="el-GR" altLang="el-GR" sz="1400">
                      <a:latin typeface="Trebuchet MS" panose="020B0603020202020204" pitchFamily="34" charset="0"/>
                    </a:rPr>
                    <a:t>Γ</a:t>
                  </a:r>
                </a:p>
              </p:txBody>
            </p:sp>
            <p:sp>
              <p:nvSpPr>
                <p:cNvPr id="38932" name="Text Box 23"/>
                <p:cNvSpPr/>
                <p:nvPr/>
              </p:nvSpPr>
              <p:spPr>
                <a:xfrm>
                  <a:off x="3969" y="300"/>
                  <a:ext cx="227" cy="182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</a:pPr>
                  <a:r>
                    <a:rPr lang="en-US" altLang="el-GR" sz="1600" i="1">
                      <a:latin typeface="Trebuchet MS" panose="020B0603020202020204" pitchFamily="34" charset="0"/>
                    </a:rPr>
                    <a:t>p</a:t>
                  </a:r>
                  <a:endParaRPr lang="el-GR" altLang="el-GR" sz="1600" i="1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38933" name="Text Box 24"/>
                <p:cNvSpPr/>
                <p:nvPr/>
              </p:nvSpPr>
              <p:spPr>
                <a:xfrm>
                  <a:off x="5103" y="1298"/>
                  <a:ext cx="227" cy="183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</a:pPr>
                  <a:r>
                    <a:rPr lang="en-US" altLang="el-GR" sz="1600" i="1">
                      <a:latin typeface="Trebuchet MS" panose="020B0603020202020204" pitchFamily="34" charset="0"/>
                    </a:rPr>
                    <a:t>V</a:t>
                  </a:r>
                  <a:endParaRPr lang="el-GR" altLang="el-GR" sz="1600" i="1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38934" name="Text Box 25"/>
                <p:cNvSpPr/>
                <p:nvPr/>
              </p:nvSpPr>
              <p:spPr>
                <a:xfrm>
                  <a:off x="4014" y="1253"/>
                  <a:ext cx="181" cy="165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</a:pPr>
                  <a:r>
                    <a:rPr lang="en-US" altLang="el-GR" sz="1400">
                      <a:latin typeface="Trebuchet MS" panose="020B0603020202020204" pitchFamily="34" charset="0"/>
                    </a:rPr>
                    <a:t>0</a:t>
                  </a:r>
                  <a:endParaRPr lang="el-GR" altLang="el-GR" sz="1400">
                    <a:latin typeface="Trebuchet MS" panose="020B0603020202020204" pitchFamily="34" charset="0"/>
                  </a:endParaRPr>
                </a:p>
              </p:txBody>
            </p:sp>
          </p:grpSp>
          <p:cxnSp>
            <p:nvCxnSpPr>
              <p:cNvPr id="38920" name="Line 31"/>
              <p:cNvCxnSpPr/>
              <p:nvPr/>
            </p:nvCxnSpPr>
            <p:spPr>
              <a:xfrm flipH="1">
                <a:off x="4738" y="936"/>
                <a:ext cx="0" cy="27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 type="oval"/>
                <a:tailEnd type="triangle"/>
              </a:ln>
              <a:effectLst/>
            </p:spPr>
          </p:cxnSp>
          <p:sp>
            <p:nvSpPr>
              <p:cNvPr id="38921" name="Arc 32"/>
              <p:cNvSpPr/>
              <p:nvPr/>
            </p:nvSpPr>
            <p:spPr bwMode="auto">
              <a:xfrm rot="10080000">
                <a:off x="4377" y="392"/>
                <a:ext cx="716" cy="533"/>
              </a:xfrm>
              <a:custGeom>
                <a:avLst/>
                <a:gdLst/>
                <a:ahLst/>
                <a:cxnLst>
                  <a:cxn ang="0">
                    <a:pos x="403" y="0"/>
                  </a:cxn>
                  <a:cxn ang="0">
                    <a:pos x="716" y="443"/>
                  </a:cxn>
                  <a:cxn ang="0">
                    <a:pos x="0" y="533"/>
                  </a:cxn>
                </a:cxnLst>
                <a:rect l="l" t="t" r="r" b="b"/>
                <a:pathLst>
                  <a:path w="21385" h="17941" fill="none">
                    <a:moveTo>
                      <a:pt x="12028" y="-1"/>
                    </a:moveTo>
                    <a:cubicBezTo>
                      <a:pt x="17120" y="3413"/>
                      <a:pt x="20521" y="8830"/>
                      <a:pt x="21384" y="14900"/>
                    </a:cubicBezTo>
                  </a:path>
                  <a:path w="21385" h="17941" stroke="0">
                    <a:moveTo>
                      <a:pt x="12028" y="-1"/>
                    </a:moveTo>
                    <a:cubicBezTo>
                      <a:pt x="17120" y="3413"/>
                      <a:pt x="20521" y="8830"/>
                      <a:pt x="21384" y="14900"/>
                    </a:cubicBezTo>
                    <a:lnTo>
                      <a:pt x="0" y="17941"/>
                    </a:lnTo>
                    <a:lnTo>
                      <a:pt x="12028" y="-1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triangl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endParaRPr/>
              </a:p>
            </p:txBody>
          </p:sp>
          <p:sp>
            <p:nvSpPr>
              <p:cNvPr id="38922" name="Arc 33"/>
              <p:cNvSpPr/>
              <p:nvPr/>
            </p:nvSpPr>
            <p:spPr bwMode="auto">
              <a:xfrm rot="18960000" flipH="1">
                <a:off x="4422" y="436"/>
                <a:ext cx="380" cy="701"/>
              </a:xfrm>
              <a:custGeom>
                <a:avLst/>
                <a:gdLst/>
                <a:ahLst/>
                <a:cxnLst>
                  <a:cxn ang="0">
                    <a:pos x="228" y="0"/>
                  </a:cxn>
                  <a:cxn ang="0">
                    <a:pos x="379" y="701"/>
                  </a:cxn>
                  <a:cxn ang="0">
                    <a:pos x="0" y="653"/>
                  </a:cxn>
                </a:cxnLst>
                <a:rect l="l" t="t" r="r" b="b"/>
                <a:pathLst>
                  <a:path w="21600" h="18569" fill="none">
                    <a:moveTo>
                      <a:pt x="12937" y="-1"/>
                    </a:moveTo>
                    <a:cubicBezTo>
                      <a:pt x="18389" y="4077"/>
                      <a:pt x="21600" y="10488"/>
                      <a:pt x="21600" y="17297"/>
                    </a:cubicBezTo>
                    <a:cubicBezTo>
                      <a:pt x="21600" y="17721"/>
                      <a:pt x="21587" y="18145"/>
                      <a:pt x="21562" y="18568"/>
                    </a:cubicBezTo>
                  </a:path>
                  <a:path w="21600" h="18569" stroke="0">
                    <a:moveTo>
                      <a:pt x="12937" y="-1"/>
                    </a:moveTo>
                    <a:cubicBezTo>
                      <a:pt x="18389" y="4077"/>
                      <a:pt x="21600" y="10488"/>
                      <a:pt x="21600" y="17297"/>
                    </a:cubicBezTo>
                    <a:cubicBezTo>
                      <a:pt x="21600" y="17721"/>
                      <a:pt x="21587" y="18145"/>
                      <a:pt x="21562" y="18568"/>
                    </a:cubicBezTo>
                    <a:lnTo>
                      <a:pt x="0" y="17297"/>
                    </a:lnTo>
                    <a:lnTo>
                      <a:pt x="12937" y="-1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triangl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endParaRPr/>
              </a:p>
            </p:txBody>
          </p:sp>
        </p:grpSp>
        <p:sp>
          <p:nvSpPr>
            <p:cNvPr id="38918" name="Rectangle 35"/>
            <p:cNvSpPr/>
            <p:nvPr/>
          </p:nvSpPr>
          <p:spPr>
            <a:xfrm>
              <a:off x="113" y="255"/>
              <a:ext cx="3674" cy="2358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algn="just" eaLnBrk="1" hangingPunct="1"/>
              <a:r>
                <a:rPr lang="en-US" altLang="el-GR" b="1">
                  <a:latin typeface="Trebuchet MS" panose="020B0603020202020204" pitchFamily="34" charset="0"/>
                </a:rPr>
                <a:t>10. </a:t>
              </a:r>
              <a:r>
                <a:rPr lang="el-GR" altLang="el-GR">
                  <a:latin typeface="Trebuchet MS" panose="020B0603020202020204" pitchFamily="34" charset="0"/>
                </a:rPr>
                <a:t>Στο διάγραμμα </a:t>
              </a:r>
              <a:r>
                <a:rPr lang="el-GR" altLang="el-GR" i="1">
                  <a:latin typeface="Trebuchet MS" panose="020B0603020202020204" pitchFamily="34" charset="0"/>
                </a:rPr>
                <a:t>p - V</a:t>
              </a:r>
              <a:r>
                <a:rPr lang="el-GR" altLang="el-GR">
                  <a:latin typeface="Trebuchet MS" panose="020B0603020202020204" pitchFamily="34" charset="0"/>
                </a:rPr>
                <a:t> του διπλανού σχήματος παριστάνεται η κυκλική μεταβολή που πραγματοποιεί μια ποσότητα ιδανικού αερίου.</a:t>
              </a:r>
            </a:p>
            <a:p>
              <a:pPr marL="0" lvl="0" indent="0" algn="just" eaLnBrk="1" hangingPunct="1"/>
              <a:r>
                <a:rPr lang="el-GR" altLang="el-GR" b="1">
                  <a:latin typeface="Trebuchet MS" panose="020B0603020202020204" pitchFamily="34" charset="0"/>
                </a:rPr>
                <a:t>α</a:t>
              </a:r>
              <a:r>
                <a:rPr lang="en-US" altLang="el-GR" b="1">
                  <a:latin typeface="Trebuchet MS" panose="020B0603020202020204" pitchFamily="34" charset="0"/>
                </a:rPr>
                <a:t>.</a:t>
              </a:r>
              <a:r>
                <a:rPr lang="el-GR" altLang="el-GR">
                  <a:latin typeface="Trebuchet MS" panose="020B0603020202020204" pitchFamily="34" charset="0"/>
                </a:rPr>
                <a:t> Να χαρακτηρίσετε το είδος των μεταβολών  </a:t>
              </a:r>
            </a:p>
            <a:p>
              <a:pPr marL="0" lvl="0" indent="0" algn="just" eaLnBrk="1" hangingPunct="1"/>
              <a:r>
                <a:rPr lang="el-GR" altLang="el-GR">
                  <a:latin typeface="Trebuchet MS" panose="020B0603020202020204" pitchFamily="34" charset="0"/>
                </a:rPr>
                <a:t>    </a:t>
              </a:r>
              <a:r>
                <a:rPr lang="en-US" altLang="el-GR">
                  <a:latin typeface="Trebuchet MS" panose="020B0603020202020204" pitchFamily="34" charset="0"/>
                </a:rPr>
                <a:t> </a:t>
              </a:r>
              <a:r>
                <a:rPr lang="el-GR" altLang="el-GR">
                  <a:latin typeface="Trebuchet MS" panose="020B0603020202020204" pitchFamily="34" charset="0"/>
                </a:rPr>
                <a:t>Α → Β,       Β → Γ,       Γ → Α.</a:t>
              </a:r>
            </a:p>
            <a:p>
              <a:pPr marL="0" lvl="0" indent="0" algn="just" eaLnBrk="1" hangingPunct="1"/>
              <a:r>
                <a:rPr lang="el-GR" altLang="el-GR" b="1">
                  <a:latin typeface="Trebuchet MS" panose="020B0603020202020204" pitchFamily="34" charset="0"/>
                </a:rPr>
                <a:t>β</a:t>
              </a:r>
              <a:r>
                <a:rPr lang="en-US" altLang="el-GR" b="1">
                  <a:latin typeface="Trebuchet MS" panose="020B0603020202020204" pitchFamily="34" charset="0"/>
                </a:rPr>
                <a:t>. </a:t>
              </a:r>
              <a:r>
                <a:rPr lang="el-GR" altLang="el-GR">
                  <a:latin typeface="Trebuchet MS" panose="020B0603020202020204" pitchFamily="34" charset="0"/>
                </a:rPr>
                <a:t>Να δικαιολογήσετε πώς μεταβάλλεται η εσωτερική ενέργεια κατά τη μεταβολή  ΑΒ.</a:t>
              </a:r>
              <a:r>
                <a:rPr lang="el-GR" altLang="el-GR"/>
                <a:t>                                                      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Θέση υποσέλιδου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 www.merkopanas.blogspot.gr</a:t>
            </a:r>
          </a:p>
        </p:txBody>
      </p:sp>
      <p:sp>
        <p:nvSpPr>
          <p:cNvPr id="3075" name="Θέση αριθμού διαφάνειας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1C39BDEB-909A-47EE-9F8F-EC199322BF0F}" type="slidenum">
              <a:rPr lang="el-GR" altLang="el-GR" sz="1400"/>
              <a:t>47</a:t>
            </a:fld>
            <a:endParaRPr lang="el-GR" altLang="el-GR" sz="14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557338"/>
            <a:ext cx="77724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 pitchFamily="18" charset="0"/>
                <a:cs typeface="+mj-cs"/>
              </a:rPr>
              <a:t>Γραμμομοριακές Ειδικές Θερμότητες Αερίων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Παναγιωτόπουλος-Φυσικός    www.merkopanas.blogspot.gr</a:t>
            </a:r>
          </a:p>
        </p:txBody>
      </p:sp>
      <p:sp>
        <p:nvSpPr>
          <p:cNvPr id="4099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1AAACD79-18BE-4684-B3F9-82056A7C2BC1}" type="slidenum">
              <a:rPr lang="el-GR" altLang="el-GR" sz="1400"/>
              <a:t>48</a:t>
            </a:fld>
            <a:endParaRPr lang="el-GR" altLang="el-GR" sz="1400"/>
          </a:p>
        </p:txBody>
      </p:sp>
      <p:pic>
        <p:nvPicPr>
          <p:cNvPr id="4100" name="Picture 2" descr="Denmark21"/>
          <p:cNvPicPr>
            <a:picLocks noChangeAspect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1700213"/>
            <a:ext cx="2449512" cy="10382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339975" y="404813"/>
            <a:ext cx="446405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baseline="0">
                <a:solidFill>
                  <a:schemeClr val="tx2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baseline="0">
                <a:solidFill>
                  <a:schemeClr val="tx2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baseline="0">
                <a:solidFill>
                  <a:schemeClr val="tx2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baseline="0">
                <a:solidFill>
                  <a:schemeClr val="tx2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baseline="0">
                <a:solidFill>
                  <a:schemeClr val="tx2"/>
                </a:solidFill>
                <a:effectLst/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40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Θερμικές μηχανές</a:t>
            </a:r>
          </a:p>
        </p:txBody>
      </p:sp>
      <p:grpSp>
        <p:nvGrpSpPr>
          <p:cNvPr id="4102" name="Group 16"/>
          <p:cNvGrpSpPr/>
          <p:nvPr/>
        </p:nvGrpSpPr>
        <p:grpSpPr>
          <a:xfrm>
            <a:off x="2771775" y="1341438"/>
            <a:ext cx="2809875" cy="1479550"/>
            <a:chOff x="1746" y="845"/>
            <a:chExt cx="1770" cy="932"/>
          </a:xfrm>
        </p:grpSpPr>
        <p:sp>
          <p:nvSpPr>
            <p:cNvPr id="4114" name="AutoShape 3"/>
            <p:cNvSpPr/>
            <p:nvPr/>
          </p:nvSpPr>
          <p:spPr bwMode="auto">
            <a:xfrm>
              <a:off x="1746" y="1253"/>
              <a:ext cx="453" cy="272"/>
            </a:xfrm>
            <a:custGeom>
              <a:avLst/>
              <a:gdLst>
                <a:gd name="GT0" fmla="*/ 3385 w 21600"/>
                <a:gd name="GT1" fmla="+- l GT0 0"/>
                <a:gd name="GT2" fmla="*/ 5400 h 21600"/>
                <a:gd name="GT3" fmla="+- t GT2 0"/>
                <a:gd name="GT4" fmla="*/ 18882 w 21600"/>
                <a:gd name="GT5" fmla="+- l GT4 0"/>
                <a:gd name="GT6" fmla="*/ 16200 h 21600"/>
                <a:gd name="GT7" fmla="+- t GT6 0"/>
              </a:gdLst>
              <a:ahLst/>
              <a:cxnLst>
                <a:cxn ang="0">
                  <a:pos x="340" y="0"/>
                </a:cxn>
                <a:cxn ang="0">
                  <a:pos x="0" y="136"/>
                </a:cxn>
                <a:cxn ang="0">
                  <a:pos x="340" y="272"/>
                </a:cxn>
                <a:cxn ang="0">
                  <a:pos x="453" y="136"/>
                </a:cxn>
              </a:cxnLst>
              <a:rect l="GT1" t="GT3" r="GT5" b="GT7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666633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endParaRPr/>
            </a:p>
          </p:txBody>
        </p:sp>
        <p:pic>
          <p:nvPicPr>
            <p:cNvPr id="4115" name="Picture 8" descr="Moving-picture-puffing-locomotive-animated-gif"/>
            <p:cNvPicPr>
              <a:picLocks noChangeAspect="1" noCrop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36" y="845"/>
              <a:ext cx="1180" cy="93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grpSp>
        <p:nvGrpSpPr>
          <p:cNvPr id="4103" name="Group 17"/>
          <p:cNvGrpSpPr/>
          <p:nvPr/>
        </p:nvGrpSpPr>
        <p:grpSpPr>
          <a:xfrm>
            <a:off x="5651500" y="1916113"/>
            <a:ext cx="2952750" cy="749300"/>
            <a:chOff x="3560" y="1207"/>
            <a:chExt cx="1860" cy="472"/>
          </a:xfrm>
        </p:grpSpPr>
        <p:sp>
          <p:nvSpPr>
            <p:cNvPr id="4112" name="AutoShape 9"/>
            <p:cNvSpPr/>
            <p:nvPr/>
          </p:nvSpPr>
          <p:spPr bwMode="auto">
            <a:xfrm>
              <a:off x="3560" y="1298"/>
              <a:ext cx="453" cy="272"/>
            </a:xfrm>
            <a:custGeom>
              <a:avLst/>
              <a:gdLst>
                <a:gd name="GT0" fmla="*/ 3385 w 21600"/>
                <a:gd name="GT1" fmla="+- l GT0 0"/>
                <a:gd name="GT2" fmla="*/ 5400 h 21600"/>
                <a:gd name="GT3" fmla="+- t GT2 0"/>
                <a:gd name="GT4" fmla="*/ 18882 w 21600"/>
                <a:gd name="GT5" fmla="+- l GT4 0"/>
                <a:gd name="GT6" fmla="*/ 16200 h 21600"/>
                <a:gd name="GT7" fmla="+- t GT6 0"/>
              </a:gdLst>
              <a:ahLst/>
              <a:cxnLst>
                <a:cxn ang="0">
                  <a:pos x="340" y="0"/>
                </a:cxn>
                <a:cxn ang="0">
                  <a:pos x="0" y="136"/>
                </a:cxn>
                <a:cxn ang="0">
                  <a:pos x="340" y="272"/>
                </a:cxn>
                <a:cxn ang="0">
                  <a:pos x="453" y="136"/>
                </a:cxn>
              </a:cxnLst>
              <a:rect l="GT1" t="GT3" r="GT5" b="GT7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666633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endParaRPr/>
            </a:p>
          </p:txBody>
        </p:sp>
        <p:pic>
          <p:nvPicPr>
            <p:cNvPr id="4113" name="Picture 10" descr="auotomotive_07 (1)"/>
            <p:cNvPicPr>
              <a:picLocks noChangeAspect="1" noCrop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41" y="1207"/>
              <a:ext cx="1179" cy="472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sp>
        <p:nvSpPr>
          <p:cNvPr id="4104" name="AutoShape 11"/>
          <p:cNvSpPr/>
          <p:nvPr/>
        </p:nvSpPr>
        <p:spPr bwMode="auto">
          <a:xfrm rot="5400000">
            <a:off x="7523956" y="3212307"/>
            <a:ext cx="719137" cy="431800"/>
          </a:xfrm>
          <a:custGeom>
            <a:avLst/>
            <a:gdLst>
              <a:gd name="GT0" fmla="*/ 3375 w 21600"/>
              <a:gd name="GT1" fmla="+- l GT0 0"/>
              <a:gd name="GT2" fmla="*/ 5400 h 21600"/>
              <a:gd name="GT3" fmla="+- t GT2 0"/>
              <a:gd name="GT4" fmla="*/ 18900 w 21600"/>
              <a:gd name="GT5" fmla="+- l GT4 0"/>
              <a:gd name="GT6" fmla="*/ 16200 h 21600"/>
              <a:gd name="GT7" fmla="+- t GT6 0"/>
            </a:gdLst>
            <a:ahLst/>
            <a:cxnLst>
              <a:cxn ang="0">
                <a:pos x="539353" y="0"/>
              </a:cxn>
              <a:cxn ang="0">
                <a:pos x="0" y="215900"/>
              </a:cxn>
              <a:cxn ang="0">
                <a:pos x="539353" y="431800"/>
              </a:cxn>
              <a:cxn ang="0">
                <a:pos x="719137" y="215900"/>
              </a:cxn>
            </a:cxnLst>
            <a:rect l="GT1" t="GT3" r="GT5" b="GT7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666633"/>
              </a:gs>
              <a:gs pos="100000">
                <a:schemeClr val="accent2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endParaRPr/>
          </a:p>
        </p:txBody>
      </p:sp>
      <p:pic>
        <p:nvPicPr>
          <p:cNvPr id="4105" name="Picture 12" descr="Moving-picture-mag-lev-mono-rail-train-animated-gif"/>
          <p:cNvPicPr>
            <a:picLocks noChangeAspect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388" y="4149725"/>
            <a:ext cx="1524000" cy="1143000"/>
          </a:xfrm>
          <a:prstGeom prst="rect">
            <a:avLst/>
          </a:prstGeom>
          <a:noFill/>
          <a:ln>
            <a:noFill/>
            <a:miter lim="800000"/>
          </a:ln>
        </p:spPr>
      </p:pic>
      <p:grpSp>
        <p:nvGrpSpPr>
          <p:cNvPr id="4106" name="Group 18"/>
          <p:cNvGrpSpPr/>
          <p:nvPr/>
        </p:nvGrpSpPr>
        <p:grpSpPr>
          <a:xfrm>
            <a:off x="3851275" y="4221163"/>
            <a:ext cx="3024188" cy="1228725"/>
            <a:chOff x="2426" y="2659"/>
            <a:chExt cx="1905" cy="774"/>
          </a:xfrm>
        </p:grpSpPr>
        <p:sp>
          <p:nvSpPr>
            <p:cNvPr id="4110" name="AutoShape 13"/>
            <p:cNvSpPr/>
            <p:nvPr/>
          </p:nvSpPr>
          <p:spPr bwMode="auto">
            <a:xfrm rot="10800000">
              <a:off x="3878" y="2886"/>
              <a:ext cx="453" cy="272"/>
            </a:xfrm>
            <a:custGeom>
              <a:avLst/>
              <a:gdLst>
                <a:gd name="GT0" fmla="*/ 3385 w 21600"/>
                <a:gd name="GT1" fmla="+- l GT0 0"/>
                <a:gd name="GT2" fmla="*/ 5400 h 21600"/>
                <a:gd name="GT3" fmla="+- t GT2 0"/>
                <a:gd name="GT4" fmla="*/ 18882 w 21600"/>
                <a:gd name="GT5" fmla="+- l GT4 0"/>
                <a:gd name="GT6" fmla="*/ 16200 h 21600"/>
                <a:gd name="GT7" fmla="+- t GT6 0"/>
              </a:gdLst>
              <a:ahLst/>
              <a:cxnLst>
                <a:cxn ang="0">
                  <a:pos x="340" y="0"/>
                </a:cxn>
                <a:cxn ang="0">
                  <a:pos x="0" y="136"/>
                </a:cxn>
                <a:cxn ang="0">
                  <a:pos x="340" y="272"/>
                </a:cxn>
                <a:cxn ang="0">
                  <a:pos x="453" y="136"/>
                </a:cxn>
              </a:cxnLst>
              <a:rect l="GT1" t="GT3" r="GT5" b="GT7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666633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endParaRPr/>
            </a:p>
          </p:txBody>
        </p:sp>
        <p:pic>
          <p:nvPicPr>
            <p:cNvPr id="4111" name="Picture 14" descr="Animated-fighter-jet-firing-missles"/>
            <p:cNvPicPr>
              <a:picLocks noChangeAspect="1" noCrop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26" y="2659"/>
              <a:ext cx="1358" cy="774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</p:grpSp>
      <p:grpSp>
        <p:nvGrpSpPr>
          <p:cNvPr id="4107" name="Group 19"/>
          <p:cNvGrpSpPr/>
          <p:nvPr/>
        </p:nvGrpSpPr>
        <p:grpSpPr>
          <a:xfrm>
            <a:off x="539750" y="4005263"/>
            <a:ext cx="3095625" cy="1625600"/>
            <a:chOff x="340" y="2523"/>
            <a:chExt cx="1950" cy="1024"/>
          </a:xfrm>
        </p:grpSpPr>
        <p:pic>
          <p:nvPicPr>
            <p:cNvPr id="4108" name="Picture 6" descr="roll"/>
            <p:cNvPicPr>
              <a:picLocks noChangeAspect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40" y="2523"/>
              <a:ext cx="1361" cy="1024"/>
            </a:xfrm>
            <a:prstGeom prst="rect">
              <a:avLst/>
            </a:prstGeom>
            <a:noFill/>
            <a:ln>
              <a:noFill/>
              <a:miter lim="800000"/>
            </a:ln>
          </p:spPr>
        </p:pic>
        <p:sp>
          <p:nvSpPr>
            <p:cNvPr id="4109" name="AutoShape 15"/>
            <p:cNvSpPr/>
            <p:nvPr/>
          </p:nvSpPr>
          <p:spPr bwMode="auto">
            <a:xfrm rot="10800000">
              <a:off x="1837" y="2931"/>
              <a:ext cx="453" cy="272"/>
            </a:xfrm>
            <a:custGeom>
              <a:avLst/>
              <a:gdLst>
                <a:gd name="GT0" fmla="*/ 3385 w 21600"/>
                <a:gd name="GT1" fmla="+- l GT0 0"/>
                <a:gd name="GT2" fmla="*/ 5400 h 21600"/>
                <a:gd name="GT3" fmla="+- t GT2 0"/>
                <a:gd name="GT4" fmla="*/ 18882 w 21600"/>
                <a:gd name="GT5" fmla="+- l GT4 0"/>
                <a:gd name="GT6" fmla="*/ 16200 h 21600"/>
                <a:gd name="GT7" fmla="+- t GT6 0"/>
              </a:gdLst>
              <a:ahLst/>
              <a:cxnLst>
                <a:cxn ang="0">
                  <a:pos x="340" y="0"/>
                </a:cxn>
                <a:cxn ang="0">
                  <a:pos x="0" y="136"/>
                </a:cxn>
                <a:cxn ang="0">
                  <a:pos x="340" y="272"/>
                </a:cxn>
                <a:cxn ang="0">
                  <a:pos x="453" y="136"/>
                </a:cxn>
              </a:cxnLst>
              <a:rect l="GT1" t="GT3" r="GT5" b="GT7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gradFill rotWithShape="1">
              <a:gsLst>
                <a:gs pos="0">
                  <a:srgbClr val="666633"/>
                </a:gs>
                <a:gs pos="100000">
                  <a:schemeClr val="accent2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endParaRPr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Παναγιωτόπουλος-Φυσικός    www.merkopanas.blogspot.gr</a:t>
            </a:r>
          </a:p>
        </p:txBody>
      </p:sp>
      <p:sp>
        <p:nvSpPr>
          <p:cNvPr id="6147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4DFA0994-67CA-4AB2-87E6-6D9C955ABDFA}" type="slidenum">
              <a:rPr lang="el-GR" altLang="el-GR" sz="1400"/>
              <a:t>49</a:t>
            </a:fld>
            <a:endParaRPr lang="el-GR" altLang="el-GR" sz="1400"/>
          </a:p>
        </p:txBody>
      </p:sp>
      <p:pic>
        <p:nvPicPr>
          <p:cNvPr id="6148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188" y="1773238"/>
            <a:ext cx="768350" cy="1152525"/>
          </a:xfrm>
          <a:prstGeom prst="rect">
            <a:avLst/>
          </a:prstGeom>
          <a:noFill/>
          <a:ln>
            <a:noFill/>
            <a:miter lim="800000"/>
          </a:ln>
          <a:effectLst>
            <a:outerShdw dist="107763" dir="18900000" algn="ctr">
              <a:srgbClr val="808080">
                <a:alpha val="50000"/>
              </a:srgbClr>
            </a:outerShdw>
          </a:effectLst>
        </p:spPr>
      </p:pic>
      <p:sp>
        <p:nvSpPr>
          <p:cNvPr id="6149" name="AutoShape 6"/>
          <p:cNvSpPr/>
          <p:nvPr/>
        </p:nvSpPr>
        <p:spPr>
          <a:xfrm>
            <a:off x="3995738" y="549275"/>
            <a:ext cx="3024187" cy="863600"/>
          </a:xfrm>
          <a:prstGeom prst="wedgeRoundRectCallout">
            <a:avLst>
              <a:gd name="adj1" fmla="val 67639"/>
              <a:gd name="adj2" fmla="val 9871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i="1">
                <a:latin typeface="Comic Sans MS" panose="030F0702030302020204" pitchFamily="66" charset="0"/>
              </a:rPr>
              <a:t>Τι είναι οι θερμικές μηχανές</a:t>
            </a:r>
            <a:r>
              <a:rPr lang="en-US" altLang="el-GR" i="1">
                <a:latin typeface="Comic Sans MS" panose="030F0702030302020204" pitchFamily="66" charset="0"/>
              </a:rPr>
              <a:t>;</a:t>
            </a:r>
            <a:endParaRPr lang="el-GR" altLang="el-GR" i="1">
              <a:latin typeface="Comic Sans MS" panose="030F0702030302020204" pitchFamily="66" charset="0"/>
            </a:endParaRPr>
          </a:p>
        </p:txBody>
      </p:sp>
      <p:graphicFrame>
        <p:nvGraphicFramePr>
          <p:cNvPr id="6150" name="Object 7"/>
          <p:cNvGraphicFramePr>
            <a:graphicFrameLocks noChangeAspect="1"/>
          </p:cNvGraphicFramePr>
          <p:nvPr/>
        </p:nvGraphicFramePr>
        <p:xfrm>
          <a:off x="323850" y="4149725"/>
          <a:ext cx="10795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Φωτογραφία του Photo Editor" r:id="rId5" imgW="1079500" imgH="1022350" progId="MSPhotoEd.3">
                  <p:embed/>
                </p:oleObj>
              </mc:Choice>
              <mc:Fallback>
                <p:oleObj name="Φωτογραφία του Photo Editor" r:id="rId5" imgW="1079500" imgH="1022350" progId="MSPhotoEd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3850" y="4149725"/>
                        <a:ext cx="10795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>
                        <a:outerShdw dist="107763" dir="18900000" algn="ctr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AutoShape 8"/>
          <p:cNvSpPr/>
          <p:nvPr/>
        </p:nvSpPr>
        <p:spPr>
          <a:xfrm>
            <a:off x="1547813" y="2492375"/>
            <a:ext cx="4895850" cy="1295400"/>
          </a:xfrm>
          <a:prstGeom prst="wedgeRoundRectCallout">
            <a:avLst>
              <a:gd name="adj1" fmla="val -50907"/>
              <a:gd name="adj2" fmla="val 729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eaLnBrk="1" hangingPunct="1"/>
            <a:r>
              <a:rPr lang="el-GR" altLang="el-GR" sz="2400" b="1" i="1" spc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Οι </a:t>
            </a:r>
            <a:r>
              <a:rPr lang="el-GR" altLang="el-GR" sz="2400" b="1" i="1" spc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θερμικές μηχανές</a:t>
            </a:r>
            <a:r>
              <a:rPr lang="el-GR" altLang="el-GR" sz="2400" b="1" i="1" spc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είναι διατάξεις που </a:t>
            </a:r>
            <a:r>
              <a:rPr lang="el-GR" altLang="el-GR" sz="2400" b="1" i="1" spc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μετατρέπουν τη θερμότητα σε μηχανικό έργο</a:t>
            </a:r>
            <a:r>
              <a:rPr lang="el-GR" altLang="el-GR" sz="2400" b="1" i="1" spc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</a:t>
            </a:r>
            <a:endParaRPr lang="el-GR" altLang="el-GR" b="1" i="1">
              <a:effectLst>
                <a:outerShdw blurRad="38100" dist="38100" dir="2700000" algn="tl">
                  <a:srgbClr val="FFFFFF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227" y="935826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696427" y="119156"/>
            <a:ext cx="87991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Αποκλεισμένο ή απομονωμένο </a:t>
            </a:r>
            <a:r>
              <a:rPr lang="el-GR" sz="2000" b="1">
                <a:latin typeface="Comic Sans MS" panose="030F0702030302020204" pitchFamily="66" charset="0"/>
              </a:rPr>
              <a:t>είναι το σύστημα του οποίου τα όρια είναι αδιαπέραστα από ύλη και ενέργεια (π.χ. μια θερμική μηχανή).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696427" y="3134316"/>
            <a:ext cx="879914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Θερμοδυναμική μεταβλητή ή θερμοδυναμικό μέγεθος </a:t>
            </a:r>
            <a:r>
              <a:rPr lang="el-GR" sz="2000" b="1">
                <a:latin typeface="Comic Sans MS" panose="030F0702030302020204" pitchFamily="66" charset="0"/>
              </a:rPr>
              <a:t>χαρακτηρίζεται οποιαδήποτε ποσότητα λαμβάνεται υπόψη προκειμένου να χαρακτηριστεί μία μεταβολή της κατάστασης ενός θερμοδυναμικού συστήματος (π.χ. όγκος, θερμοκρασία, πίεση, εσωτερική ενέργεια κλπ).</a:t>
            </a:r>
          </a:p>
          <a:p>
            <a:pPr algn="just">
              <a:lnSpc>
                <a:spcPct val="150000"/>
              </a:lnSpc>
            </a:pPr>
            <a:r>
              <a:rPr lang="el-GR" sz="2000" b="1">
                <a:latin typeface="Comic Sans MS" panose="030F0702030302020204" pitchFamily="66" charset="0"/>
              </a:rPr>
              <a:t>Οι θερμοδυναμικές μεταβλητές εξαρτώνται μόνο από την αρχική και τελική κατάσταση του συστήματος (όχι από τις ενδιάμεσες καταστάσεις). </a:t>
            </a:r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7253296" y="1140107"/>
            <a:ext cx="3734554" cy="21042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876" y="1317000"/>
            <a:ext cx="1372124" cy="1893184"/>
          </a:xfrm>
          <a:prstGeom prst="rect">
            <a:avLst/>
          </a:prstGeom>
        </p:spPr>
      </p:pic>
      <p:grpSp>
        <p:nvGrpSpPr>
          <p:cNvPr id="29" name="Ομάδα 28"/>
          <p:cNvGrpSpPr/>
          <p:nvPr/>
        </p:nvGrpSpPr>
        <p:grpSpPr>
          <a:xfrm>
            <a:off x="6030468" y="1494532"/>
            <a:ext cx="795528" cy="999892"/>
            <a:chOff x="6030468" y="1494532"/>
            <a:chExt cx="795528" cy="999892"/>
          </a:xfrm>
        </p:grpSpPr>
        <p:grpSp>
          <p:nvGrpSpPr>
            <p:cNvPr id="27" name="Ομάδα 26"/>
            <p:cNvGrpSpPr/>
            <p:nvPr/>
          </p:nvGrpSpPr>
          <p:grpSpPr>
            <a:xfrm>
              <a:off x="6199632" y="1494532"/>
              <a:ext cx="457200" cy="603344"/>
              <a:chOff x="6199632" y="1494532"/>
              <a:chExt cx="457200" cy="603344"/>
            </a:xfrm>
          </p:grpSpPr>
          <p:cxnSp>
            <p:nvCxnSpPr>
              <p:cNvPr id="20" name="Ευθύγραμμο βέλος σύνδεσης 19"/>
              <p:cNvCxnSpPr/>
              <p:nvPr/>
            </p:nvCxnSpPr>
            <p:spPr>
              <a:xfrm>
                <a:off x="6199632" y="1719072"/>
                <a:ext cx="4572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Ευθύγραμμο βέλος σύνδεσης 20"/>
              <p:cNvCxnSpPr/>
              <p:nvPr/>
            </p:nvCxnSpPr>
            <p:spPr>
              <a:xfrm>
                <a:off x="6199632" y="1926336"/>
                <a:ext cx="4572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Ευθεία γραμμή σύνδεσης 22"/>
              <p:cNvCxnSpPr/>
              <p:nvPr/>
            </p:nvCxnSpPr>
            <p:spPr>
              <a:xfrm>
                <a:off x="6199632" y="1516851"/>
                <a:ext cx="457200" cy="58102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Ευθεία γραμμή σύνδεσης 24"/>
              <p:cNvCxnSpPr/>
              <p:nvPr/>
            </p:nvCxnSpPr>
            <p:spPr>
              <a:xfrm flipH="1">
                <a:off x="6225068" y="1494532"/>
                <a:ext cx="312892" cy="60334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6030468" y="2032759"/>
              <a:ext cx="795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200" b="1">
                  <a:latin typeface="Comic Sans MS" panose="030F0702030302020204" pitchFamily="66" charset="0"/>
                </a:rPr>
                <a:t>μάζα, ενέργεια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7365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υποσέλιδου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Παναγιωτόπουλος-Φυσικός    www.merkopanas.blogspot.gr</a:t>
            </a:r>
          </a:p>
        </p:txBody>
      </p:sp>
      <p:sp>
        <p:nvSpPr>
          <p:cNvPr id="8195" name="Θέση αριθμού διαφάνειας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A43F1E21-8114-4AB2-9BFB-9B3BDFE3307F}" type="slidenum">
              <a:rPr lang="el-GR" altLang="el-GR" sz="1400"/>
              <a:t>50</a:t>
            </a:fld>
            <a:endParaRPr lang="el-GR" altLang="el-GR" sz="140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 pitchFamily="18" charset="0"/>
                <a:cs typeface="+mj-cs"/>
                <a:hlinkClick r:id="rId3"/>
              </a:rPr>
              <a:t>(σύντομη)</a:t>
            </a:r>
            <a:r>
              <a:rPr kumimoji="0" lang="el-GR" altLang="el-GR" sz="44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 pitchFamily="18" charset="0"/>
                <a:cs typeface="+mj-cs"/>
                <a:hlinkClick r:id="rId3"/>
              </a:rPr>
              <a:t> Ιστορία των μηχανών</a:t>
            </a:r>
            <a:endParaRPr kumimoji="0" lang="el-GR" altLang="el-GR" sz="44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8197" name="Picture 6" descr="40-90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187450" y="1196975"/>
            <a:ext cx="6624638" cy="4875213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Παναγιωτόπουλος-Φυσικός    www.merkopanas.blogspot.gr</a:t>
            </a:r>
          </a:p>
        </p:txBody>
      </p:sp>
      <p:sp>
        <p:nvSpPr>
          <p:cNvPr id="10243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6D37F6DD-37CB-4627-AB02-0A7FC506832D}" type="slidenum">
              <a:rPr lang="el-GR" altLang="el-GR" sz="1400"/>
              <a:t>51</a:t>
            </a:fld>
            <a:endParaRPr lang="el-GR" altLang="el-GR" sz="1400"/>
          </a:p>
        </p:txBody>
      </p:sp>
      <p:pic>
        <p:nvPicPr>
          <p:cNvPr id="10244" name="Picture 5" descr="newcomensteamen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563" y="0"/>
            <a:ext cx="2484437" cy="3068638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  <a:effectLst>
            <a:outerShdw dist="107763" dir="18900000" algn="ctr">
              <a:srgbClr val="808080">
                <a:alpha val="50000"/>
              </a:srgbClr>
            </a:outerShdw>
          </a:effectLst>
        </p:spPr>
      </p:pic>
      <p:pic>
        <p:nvPicPr>
          <p:cNvPr id="10245" name="Picture 12" descr="c?q=f75156bccad983d7_landi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95738" cy="4724400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  <a:effectLst>
            <a:outerShdw dist="107763" dir="18900000" algn="ctr">
              <a:srgbClr val="808080">
                <a:alpha val="50000"/>
              </a:srgbClr>
            </a:outerShdw>
          </a:effectLst>
        </p:spPr>
      </p:pic>
      <p:sp>
        <p:nvSpPr>
          <p:cNvPr id="10246" name="Text Box 15"/>
          <p:cNvSpPr txBox="1">
            <a:spLocks noChangeArrowheads="1"/>
          </p:cNvSpPr>
          <p:nvPr/>
        </p:nvSpPr>
        <p:spPr bwMode="auto">
          <a:xfrm>
            <a:off x="3995738" y="260350"/>
            <a:ext cx="2663825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Ατμομηχανή</a:t>
            </a:r>
            <a:r>
              <a:rPr kumimoji="0" lang="el-GR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  <a:hlinkClick r:id="rId5" action="ppaction://hlinkfile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  <a:hlinkClick r:id="rId5" action="ppaction://hlinkfile"/>
              </a:rPr>
              <a:t>Thomas Newcomen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  <a:hlinkClick r:id="rId5" action="ppaction://hlinkfile"/>
              </a:rPr>
              <a:t>(1663-1729)</a:t>
            </a:r>
            <a:endParaRPr kumimoji="0" lang="el-GR" altLang="el-GR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247" name="Text Box 16"/>
          <p:cNvSpPr/>
          <p:nvPr/>
        </p:nvSpPr>
        <p:spPr>
          <a:xfrm>
            <a:off x="0" y="4724400"/>
            <a:ext cx="3995738" cy="831850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el-GR" altLang="el-GR" b="1">
                <a:latin typeface="Comic Sans MS" panose="030F0702030302020204" pitchFamily="66" charset="0"/>
              </a:rPr>
              <a:t>Ατμοσφαιρική μηχανή    του </a:t>
            </a:r>
            <a:r>
              <a:rPr lang="en-US" altLang="el-GR" b="1">
                <a:latin typeface="Comic Sans MS" panose="030F0702030302020204" pitchFamily="66" charset="0"/>
              </a:rPr>
              <a:t>Newcomen (1712)</a:t>
            </a:r>
            <a:endParaRPr lang="el-GR" altLang="el-GR" b="1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Παναγιωτόπουλος-Φυσικός    www.merkopanas.blogspot.gr</a:t>
            </a:r>
          </a:p>
        </p:txBody>
      </p:sp>
      <p:sp>
        <p:nvSpPr>
          <p:cNvPr id="12291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68C334E4-82E5-4F15-83B5-6C405CCE87A9}" type="slidenum">
              <a:rPr lang="el-GR" altLang="el-GR" sz="1400"/>
              <a:t>52</a:t>
            </a:fld>
            <a:endParaRPr lang="el-GR" altLang="el-GR" sz="1400"/>
          </a:p>
        </p:txBody>
      </p:sp>
      <p:pic>
        <p:nvPicPr>
          <p:cNvPr id="12292" name="Picture 4" descr="Wat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05000" cy="2600325"/>
          </a:xfrm>
          <a:prstGeom prst="rect">
            <a:avLst/>
          </a:prstGeom>
          <a:noFill/>
          <a:ln>
            <a:noFill/>
            <a:miter lim="800000"/>
          </a:ln>
          <a:effectLst>
            <a:outerShdw dist="107763" dir="18900000" algn="ctr">
              <a:srgbClr val="808080">
                <a:alpha val="50000"/>
              </a:srgbClr>
            </a:outerShdw>
          </a:effectLst>
        </p:spPr>
      </p:pic>
      <p:sp>
        <p:nvSpPr>
          <p:cNvPr id="12293" name="Text Box 5"/>
          <p:cNvSpPr/>
          <p:nvPr/>
        </p:nvSpPr>
        <p:spPr>
          <a:xfrm>
            <a:off x="0" y="2636838"/>
            <a:ext cx="1908175" cy="8540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en-US" altLang="el-GR" sz="2000" b="1" i="1">
                <a:latin typeface="Comic Sans MS" panose="030F0702030302020204" pitchFamily="66" charset="0"/>
              </a:rPr>
              <a:t>James Watt</a:t>
            </a:r>
          </a:p>
          <a:p>
            <a:pPr marL="0" lvl="0" indent="0" algn="ctr" eaLnBrk="1" hangingPunct="1">
              <a:spcBef>
                <a:spcPct val="50000"/>
              </a:spcBef>
            </a:pPr>
            <a:r>
              <a:rPr lang="en-US" altLang="el-GR" sz="2000" b="1" i="1">
                <a:latin typeface="Comic Sans MS" panose="030F0702030302020204" pitchFamily="66" charset="0"/>
              </a:rPr>
              <a:t>1736-1819</a:t>
            </a:r>
            <a:endParaRPr lang="el-GR" altLang="el-GR" sz="2000" b="1" i="1">
              <a:latin typeface="Comic Sans MS" panose="030F0702030302020204" pitchFamily="66" charset="0"/>
            </a:endParaRPr>
          </a:p>
        </p:txBody>
      </p:sp>
      <p:pic>
        <p:nvPicPr>
          <p:cNvPr id="12294" name="Picture 7" descr="maquin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175" y="0"/>
            <a:ext cx="7235825" cy="5427663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  <a:effectLst>
            <a:outerShdw dist="107763" dir="18900000" algn="ctr">
              <a:srgbClr val="808080">
                <a:alpha val="50000"/>
              </a:srgbClr>
            </a:outerShdw>
          </a:effectLst>
        </p:spPr>
      </p:pic>
      <p:sp>
        <p:nvSpPr>
          <p:cNvPr id="12295" name="Text Box 8"/>
          <p:cNvSpPr/>
          <p:nvPr/>
        </p:nvSpPr>
        <p:spPr>
          <a:xfrm>
            <a:off x="3635375" y="5516563"/>
            <a:ext cx="3673475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endParaRPr lang="el-GR" altLang="el-GR" i="1"/>
          </a:p>
        </p:txBody>
      </p:sp>
      <p:sp>
        <p:nvSpPr>
          <p:cNvPr id="12296" name="Text Box 9"/>
          <p:cNvSpPr txBox="1">
            <a:spLocks noChangeArrowheads="1"/>
          </p:cNvSpPr>
          <p:nvPr/>
        </p:nvSpPr>
        <p:spPr bwMode="auto">
          <a:xfrm>
            <a:off x="3635375" y="5445125"/>
            <a:ext cx="3673475" cy="831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  <a:hlinkClick r:id="rId5"/>
              </a:rPr>
              <a:t>Μηχανή του 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  <a:hlinkClick r:id="rId5"/>
              </a:rPr>
              <a:t>Watt 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(1769)</a:t>
            </a:r>
            <a:endParaRPr kumimoji="0" lang="el-GR" altLang="el-G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Παναγιωτόπουλος-Φυσικός    www.merkopanas.blogspot.gr</a:t>
            </a:r>
          </a:p>
        </p:txBody>
      </p:sp>
      <p:sp>
        <p:nvSpPr>
          <p:cNvPr id="14339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FC443268-DD34-4860-9FF9-F3BD659CD93F}" type="slidenum">
              <a:rPr lang="el-GR" altLang="el-GR" sz="1400"/>
              <a:t>53</a:t>
            </a:fld>
            <a:endParaRPr lang="el-GR" altLang="el-GR" sz="1400"/>
          </a:p>
        </p:txBody>
      </p:sp>
      <p:pic>
        <p:nvPicPr>
          <p:cNvPr id="14340" name="Picture 4" descr="ThermoMachine1814"/>
          <p:cNvPicPr>
            <a:picLocks noChangeAspect="1"/>
          </p:cNvPicPr>
          <p:nvPr/>
        </p:nvPicPr>
        <p:blipFill>
          <a:blip r:embed="rId3"/>
          <a:srcRect b="17061"/>
          <a:stretch>
            <a:fillRect/>
          </a:stretch>
        </p:blipFill>
        <p:spPr>
          <a:xfrm>
            <a:off x="0" y="692150"/>
            <a:ext cx="4464050" cy="3673475"/>
          </a:xfrm>
          <a:prstGeom prst="rect">
            <a:avLst/>
          </a:prstGeom>
          <a:noFill/>
          <a:ln>
            <a:solidFill>
              <a:srgbClr val="FF3300"/>
            </a:solidFill>
            <a:miter lim="800000"/>
          </a:ln>
          <a:effectLst>
            <a:outerShdw dist="107763" dir="18900000" algn="ctr">
              <a:srgbClr val="808080">
                <a:alpha val="50000"/>
              </a:srgbClr>
            </a:outerShdw>
          </a:effectLst>
        </p:spPr>
      </p:pic>
      <p:sp>
        <p:nvSpPr>
          <p:cNvPr id="14341" name="Rectangle 5"/>
          <p:cNvSpPr/>
          <p:nvPr/>
        </p:nvSpPr>
        <p:spPr>
          <a:xfrm>
            <a:off x="0" y="4365625"/>
            <a:ext cx="4427538" cy="831850"/>
          </a:xfrm>
          <a:prstGeom prst="rect">
            <a:avLst/>
          </a:prstGeom>
          <a:noFill/>
          <a:ln>
            <a:solidFill>
              <a:srgbClr val="FF3300"/>
            </a:solidFill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b="1">
                <a:latin typeface="Comic Sans MS" panose="030F0702030302020204" pitchFamily="66" charset="0"/>
              </a:rPr>
              <a:t>Δικύλινδρη μηχανή ατμού</a:t>
            </a:r>
            <a:r>
              <a:rPr lang="el-GR" altLang="el-GR" sz="1800" b="1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el-GR" sz="1800" b="1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altLang="el-GR" b="1">
                <a:latin typeface="Comic Sans MS" panose="030F0702030302020204" pitchFamily="66" charset="0"/>
              </a:rPr>
              <a:t>(1814)</a:t>
            </a:r>
            <a:endParaRPr lang="el-GR" altLang="el-GR" b="1">
              <a:latin typeface="Comic Sans MS" panose="030F0702030302020204" pitchFamily="66" charset="0"/>
            </a:endParaRPr>
          </a:p>
        </p:txBody>
      </p:sp>
      <p:pic>
        <p:nvPicPr>
          <p:cNvPr id="14342" name="Picture 6" descr="ThermoMachine18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88" y="692150"/>
            <a:ext cx="4633912" cy="3673475"/>
          </a:xfrm>
          <a:prstGeom prst="rect">
            <a:avLst/>
          </a:prstGeom>
          <a:noFill/>
          <a:ln>
            <a:solidFill>
              <a:srgbClr val="FF3300"/>
            </a:solidFill>
            <a:miter lim="800000"/>
          </a:ln>
          <a:effectLst>
            <a:outerShdw dist="107763" dir="18900000" algn="ctr">
              <a:srgbClr val="808080">
                <a:alpha val="50000"/>
              </a:srgbClr>
            </a:outerShdw>
          </a:effectLst>
        </p:spPr>
      </p:pic>
      <p:sp>
        <p:nvSpPr>
          <p:cNvPr id="14343" name="Rectangle 7"/>
          <p:cNvSpPr/>
          <p:nvPr/>
        </p:nvSpPr>
        <p:spPr>
          <a:xfrm>
            <a:off x="4500563" y="4365625"/>
            <a:ext cx="4643437" cy="831850"/>
          </a:xfrm>
          <a:prstGeom prst="rect">
            <a:avLst/>
          </a:prstGeom>
          <a:noFill/>
          <a:ln>
            <a:solidFill>
              <a:srgbClr val="FF3300"/>
            </a:solidFill>
            <a:miter lim="800000"/>
          </a:ln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b="1">
                <a:latin typeface="Comic Sans MS" panose="030F0702030302020204" pitchFamily="66" charset="0"/>
              </a:rPr>
              <a:t>Η πρώτη ατμομηχανή </a:t>
            </a:r>
          </a:p>
          <a:p>
            <a:pPr marL="0" lvl="0" indent="0" algn="ctr" eaLnBrk="1" hangingPunct="1"/>
            <a:r>
              <a:rPr lang="el-GR" altLang="el-GR" b="1">
                <a:latin typeface="Comic Sans MS" panose="030F0702030302020204" pitchFamily="66" charset="0"/>
              </a:rPr>
              <a:t>σιδηροδρόμου</a:t>
            </a:r>
            <a:r>
              <a:rPr lang="en-US" altLang="el-GR" b="1">
                <a:latin typeface="Comic Sans MS" panose="030F0702030302020204" pitchFamily="66" charset="0"/>
              </a:rPr>
              <a:t> (1820)</a:t>
            </a:r>
            <a:endParaRPr lang="el-GR" altLang="el-GR" b="1">
              <a:latin typeface="Comic Sans MS" panose="030F0702030302020204" pitchFamily="66" charset="0"/>
            </a:endParaRPr>
          </a:p>
        </p:txBody>
      </p:sp>
      <p:sp>
        <p:nvSpPr>
          <p:cNvPr id="14344" name="Rectangle 8" descr="Περγαμηνή"/>
          <p:cNvSpPr/>
          <p:nvPr/>
        </p:nvSpPr>
        <p:spPr>
          <a:xfrm>
            <a:off x="4500563" y="765175"/>
            <a:ext cx="3455987" cy="647700"/>
          </a:xfrm>
          <a:prstGeom prst="rect">
            <a:avLst/>
          </a:prstGeom>
          <a:blipFill rotWithShape="0">
            <a:blip r:embed="rId5"/>
            <a:tile tx="0" ty="0" sx="100000" sy="100000" flip="none" algn="tl"/>
          </a:blipFill>
          <a:ln>
            <a:solidFill>
              <a:schemeClr val="bg1"/>
            </a:solidFill>
            <a:miter lim="800000"/>
          </a:ln>
          <a:effectLst/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l-GR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3" grpId="0" animBg="1"/>
      <p:bldP spid="1434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Παναγιωτόπουλος-Φυσικός    www.merkopanas.blogspot.gr</a:t>
            </a:r>
          </a:p>
        </p:txBody>
      </p:sp>
      <p:sp>
        <p:nvSpPr>
          <p:cNvPr id="1038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9328D336-8B4D-4EE3-BBDB-AF5B7D31D555}" type="slidenum">
              <a:rPr lang="el-GR" altLang="el-GR" sz="1400"/>
              <a:t>54</a:t>
            </a:fld>
            <a:endParaRPr lang="el-GR" altLang="el-GR" sz="1400"/>
          </a:p>
        </p:txBody>
      </p:sp>
      <p:grpSp>
        <p:nvGrpSpPr>
          <p:cNvPr id="2" name="Organization Chart 1">
            <a:extLst>
              <a:ext uri="{FF2B5EF4-FFF2-40B4-BE49-F238E27FC236}">
                <a16:creationId xmlns:a16="http://schemas.microsoft.com/office/drawing/2014/main" id="{53F5A6CD-02A6-4200-AEFB-960682BA5DD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092825"/>
            <a:chOff x="-693" y="451"/>
            <a:chExt cx="3845" cy="3297"/>
          </a:xfrm>
        </p:grpSpPr>
        <p:cxnSp>
          <p:nvCxnSpPr>
            <p:cNvPr id="20490" name="_s20490">
              <a:extLst>
                <a:ext uri="{FF2B5EF4-FFF2-40B4-BE49-F238E27FC236}">
                  <a16:creationId xmlns:a16="http://schemas.microsoft.com/office/drawing/2014/main" id="{39B7A6E7-D7BD-4794-B5ED-658496133770}"/>
                </a:ext>
              </a:extLst>
            </p:cNvPr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5400000" flipH="1">
              <a:off x="1962" y="2055"/>
              <a:ext cx="478" cy="1"/>
            </a:xfrm>
            <a:prstGeom prst="bentConnector3">
              <a:avLst>
                <a:gd name="adj1" fmla="val 1292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89" name="_s20489">
              <a:extLst>
                <a:ext uri="{FF2B5EF4-FFF2-40B4-BE49-F238E27FC236}">
                  <a16:creationId xmlns:a16="http://schemas.microsoft.com/office/drawing/2014/main" id="{2BE396C3-D0CA-4FCB-893F-B131A4B0B214}"/>
                </a:ext>
              </a:extLst>
            </p:cNvPr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16200000">
              <a:off x="143" y="2230"/>
              <a:ext cx="128" cy="1"/>
            </a:xfrm>
            <a:prstGeom prst="bentConnector3">
              <a:avLst>
                <a:gd name="adj1" fmla="val 48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88" name="_s20488">
              <a:extLst>
                <a:ext uri="{FF2B5EF4-FFF2-40B4-BE49-F238E27FC236}">
                  <a16:creationId xmlns:a16="http://schemas.microsoft.com/office/drawing/2014/main" id="{BA713B93-A2C9-4E82-9591-2A0DB0A893A9}"/>
                </a:ext>
              </a:extLst>
            </p:cNvPr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690" y="769"/>
              <a:ext cx="128" cy="893"/>
            </a:xfrm>
            <a:prstGeom prst="bentConnector3">
              <a:avLst>
                <a:gd name="adj1" fmla="val 4832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87" name="_s20487">
              <a:extLst>
                <a:ext uri="{FF2B5EF4-FFF2-40B4-BE49-F238E27FC236}">
                  <a16:creationId xmlns:a16="http://schemas.microsoft.com/office/drawing/2014/main" id="{45E1B546-1D53-48EB-93CC-66C567109974}"/>
                </a:ext>
              </a:extLst>
            </p:cNvPr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693" y="666"/>
              <a:ext cx="128" cy="1100"/>
            </a:xfrm>
            <a:prstGeom prst="bentConnector3">
              <a:avLst>
                <a:gd name="adj1" fmla="val 48324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486">
              <a:extLst>
                <a:ext uri="{FF2B5EF4-FFF2-40B4-BE49-F238E27FC236}">
                  <a16:creationId xmlns:a16="http://schemas.microsoft.com/office/drawing/2014/main" id="{AF920214-917F-48C2-A66C-20C343EE5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" y="451"/>
              <a:ext cx="1828" cy="693"/>
            </a:xfrm>
            <a:prstGeom prst="roundRect">
              <a:avLst>
                <a:gd name="adj" fmla="val 20000"/>
              </a:avLst>
            </a:prstGeom>
            <a:solidFill>
              <a:srgbClr val="FFFF66"/>
            </a:solidFill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36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Θερμικές μηχανές</a:t>
              </a:r>
            </a:p>
          </p:txBody>
        </p:sp>
        <p:sp>
          <p:nvSpPr>
            <p:cNvPr id="4" name="_s20485">
              <a:extLst>
                <a:ext uri="{FF2B5EF4-FFF2-40B4-BE49-F238E27FC236}">
                  <a16:creationId xmlns:a16="http://schemas.microsoft.com/office/drawing/2014/main" id="{1454CFC6-A2DB-47E8-A260-A30AC2632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83" y="1288"/>
              <a:ext cx="1379" cy="871"/>
            </a:xfrm>
            <a:prstGeom prst="roundRect">
              <a:avLst>
                <a:gd name="adj" fmla="val 20000"/>
              </a:avLst>
            </a:prstGeom>
            <a:solidFill>
              <a:srgbClr val="FFFF66"/>
            </a:solidFill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400" b="1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Μηχανές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400" b="1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εσωτερικής καύσης</a:t>
              </a:r>
            </a:p>
          </p:txBody>
        </p:sp>
        <p:sp>
          <p:nvSpPr>
            <p:cNvPr id="5" name="_s20484">
              <a:extLst>
                <a:ext uri="{FF2B5EF4-FFF2-40B4-BE49-F238E27FC236}">
                  <a16:creationId xmlns:a16="http://schemas.microsoft.com/office/drawing/2014/main" id="{D5328827-6A53-45BD-9398-F7C660DD6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3" y="1288"/>
              <a:ext cx="1794" cy="521"/>
            </a:xfrm>
            <a:prstGeom prst="roundRect">
              <a:avLst>
                <a:gd name="adj" fmla="val 20000"/>
              </a:avLst>
            </a:prstGeom>
            <a:solidFill>
              <a:srgbClr val="FFFF66"/>
            </a:solidFill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400" b="1" i="0" u="none" strike="noStrike" cap="none" normalizeH="0" baseline="0">
                  <a:ln>
                    <a:noFill/>
                  </a:ln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Μηχανές εξωτερικής καύσης</a:t>
              </a:r>
            </a:p>
          </p:txBody>
        </p:sp>
        <p:sp>
          <p:nvSpPr>
            <p:cNvPr id="6" name="_s20483">
              <a:extLst>
                <a:ext uri="{FF2B5EF4-FFF2-40B4-BE49-F238E27FC236}">
                  <a16:creationId xmlns:a16="http://schemas.microsoft.com/office/drawing/2014/main" id="{402EA18C-78A4-468C-B0CE-341CDB1C3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93" y="2303"/>
              <a:ext cx="1798" cy="1328"/>
            </a:xfrm>
            <a:prstGeom prst="roundRect">
              <a:avLst>
                <a:gd name="adj" fmla="val 20000"/>
              </a:avLst>
            </a:prstGeom>
            <a:solidFill>
              <a:srgbClr val="FFFF66"/>
            </a:solidFill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400" b="1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Ως μέσο παραγωγής έργου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400" b="1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χρησιμοποιούν τον αέρα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400" b="1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(κινητήρας αυτοκινήτου,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400" b="1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αεροστρόβιλος αεροπλάνου)</a:t>
              </a:r>
            </a:p>
          </p:txBody>
        </p:sp>
        <p:sp>
          <p:nvSpPr>
            <p:cNvPr id="7" name="_s20482">
              <a:extLst>
                <a:ext uri="{FF2B5EF4-FFF2-40B4-BE49-F238E27FC236}">
                  <a16:creationId xmlns:a16="http://schemas.microsoft.com/office/drawing/2014/main" id="{61C9318C-8FC5-4FC0-B33E-6538F236A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" y="2303"/>
              <a:ext cx="1903" cy="1445"/>
            </a:xfrm>
            <a:prstGeom prst="roundRect">
              <a:avLst>
                <a:gd name="adj" fmla="val 20000"/>
              </a:avLst>
            </a:prstGeom>
            <a:solidFill>
              <a:srgbClr val="FFFF66"/>
            </a:solidFill>
            <a:ln w="28575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400" b="1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Το μέσο παραγωγής έργου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400" b="1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δεν είναι το καυσαέριο, αλλά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400" b="1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άλλο στοιχείο π.χ. το νερό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l-GR" altLang="el-GR" sz="2400" b="1" i="0" u="none" strike="noStrike" cap="none" normalizeH="0" baseline="0">
                  <a:ln>
                    <a:noFill/>
                  </a:ln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(ατμοστρόβιλοι, ατμομηχανές)</a:t>
              </a:r>
              <a:r>
                <a:rPr kumimoji="0" lang="el-GR" altLang="el-GR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Παναγιωτόπουλος-Φυσικός    www.merkopanas.blogspot.gr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529B3ADD-0E59-4289-8F75-99B8DA891C71}" type="slidenum">
              <a:rPr lang="el-GR" altLang="el-GR" sz="1400"/>
              <a:t>55</a:t>
            </a:fld>
            <a:endParaRPr lang="el-GR" altLang="el-GR" sz="1400"/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1116013" y="620713"/>
            <a:ext cx="669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6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Αρχή λειτουργίας ατμομηχανής</a:t>
            </a:r>
          </a:p>
        </p:txBody>
      </p:sp>
      <p:pic>
        <p:nvPicPr>
          <p:cNvPr id="1741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013" y="1557338"/>
            <a:ext cx="7127875" cy="3867150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Παναγιωτόπουλος-Φυσικός    www.merkopanas.blogspot.gr</a:t>
            </a:r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838B1F8C-084F-40FF-B10A-BAA7C74F7053}" type="slidenum">
              <a:rPr lang="el-GR" altLang="el-GR" sz="1400"/>
              <a:t>56</a:t>
            </a:fld>
            <a:endParaRPr lang="el-GR" altLang="el-GR" sz="1400"/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993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6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  <a:hlinkClick r:id="rId4"/>
              </a:rPr>
              <a:t>Κύκλος βενζινοκινητήρα 4 χρόνων</a:t>
            </a:r>
            <a:endParaRPr kumimoji="0" lang="el-GR" altLang="el-GR" sz="3600" b="1" i="0" u="none" strike="noStrike" kern="1200" cap="none" spc="0" normalizeH="0" baseline="0" noProof="0">
              <a:ln>
                <a:noFill/>
              </a:ln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aphicFrame>
        <p:nvGraphicFramePr>
          <p:cNvPr id="19461" name="Object 3"/>
          <p:cNvGraphicFramePr>
            <a:graphicFrameLocks noChangeAspect="1"/>
          </p:cNvGraphicFramePr>
          <p:nvPr/>
        </p:nvGraphicFramePr>
        <p:xfrm>
          <a:off x="2411413" y="1268413"/>
          <a:ext cx="1916112" cy="396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Εικόνα bitmap" r:id="rId5" imgW="1916112" imgH="3960812" progId="Paint.Picture">
                  <p:embed/>
                </p:oleObj>
              </mc:Choice>
              <mc:Fallback>
                <p:oleObj name="Εικόνα bitmap" r:id="rId5" imgW="1916112" imgH="3960812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11413" y="1268413"/>
                        <a:ext cx="1916112" cy="396081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"/>
          <p:cNvGraphicFramePr>
            <a:graphicFrameLocks noChangeAspect="1"/>
          </p:cNvGraphicFramePr>
          <p:nvPr/>
        </p:nvGraphicFramePr>
        <p:xfrm>
          <a:off x="4932363" y="1125538"/>
          <a:ext cx="1695450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Εικόνα bitmap" r:id="rId7" imgW="1695450" imgH="3959225" progId="Paint.Picture">
                  <p:embed/>
                </p:oleObj>
              </mc:Choice>
              <mc:Fallback>
                <p:oleObj name="Εικόνα bitmap" r:id="rId7" imgW="1695450" imgH="39592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2363" y="1125538"/>
                        <a:ext cx="1695450" cy="39592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5"/>
          <p:cNvGraphicFramePr>
            <a:graphicFrameLocks noChangeAspect="1"/>
          </p:cNvGraphicFramePr>
          <p:nvPr/>
        </p:nvGraphicFramePr>
        <p:xfrm>
          <a:off x="7058025" y="1196975"/>
          <a:ext cx="2085975" cy="381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Εικόνα bitmap" r:id="rId9" imgW="2085975" imgH="3816350" progId="Paint.Picture">
                  <p:embed/>
                </p:oleObj>
              </mc:Choice>
              <mc:Fallback>
                <p:oleObj name="Εικόνα bitmap" r:id="rId9" imgW="2085975" imgH="38163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58025" y="1196975"/>
                        <a:ext cx="2085975" cy="38163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6"/>
          <p:cNvGraphicFramePr>
            <a:graphicFrameLocks noChangeAspect="1"/>
          </p:cNvGraphicFramePr>
          <p:nvPr/>
        </p:nvGraphicFramePr>
        <p:xfrm>
          <a:off x="179388" y="1196975"/>
          <a:ext cx="1998662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Εικόνα bitmap" r:id="rId11" imgW="1998662" imgH="3744913" progId="Paint.Picture">
                  <p:embed/>
                </p:oleObj>
              </mc:Choice>
              <mc:Fallback>
                <p:oleObj name="Εικόνα bitmap" r:id="rId11" imgW="1998662" imgH="3744913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9388" y="1196975"/>
                        <a:ext cx="1998662" cy="3744913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Text Box 7"/>
          <p:cNvSpPr/>
          <p:nvPr/>
        </p:nvSpPr>
        <p:spPr>
          <a:xfrm>
            <a:off x="0" y="5084763"/>
            <a:ext cx="2303463" cy="88582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el-GR" altLang="el-GR" sz="1600" b="1">
                <a:latin typeface="Comic Sans MS" panose="030F0702030302020204" pitchFamily="66" charset="0"/>
              </a:rPr>
              <a:t>Το έμβολο κατεβαίνει, μίγμα βενζίνης-αέρα γεμίζει τον κύλινδρο.</a:t>
            </a:r>
            <a:r>
              <a:rPr lang="el-GR" altLang="el-GR" sz="2000" i="1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466" name="Text Box 8"/>
          <p:cNvSpPr/>
          <p:nvPr/>
        </p:nvSpPr>
        <p:spPr>
          <a:xfrm>
            <a:off x="2339975" y="5157788"/>
            <a:ext cx="2232025" cy="58102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el-GR" altLang="el-GR" sz="1600" b="1">
                <a:latin typeface="Comic Sans MS" panose="030F0702030302020204" pitchFamily="66" charset="0"/>
              </a:rPr>
              <a:t>Το έμβολο ανεβαίνει, το μίγμα συμπιέζεται.</a:t>
            </a:r>
          </a:p>
        </p:txBody>
      </p:sp>
      <p:sp>
        <p:nvSpPr>
          <p:cNvPr id="19467" name="Text Box 9"/>
          <p:cNvSpPr/>
          <p:nvPr/>
        </p:nvSpPr>
        <p:spPr>
          <a:xfrm>
            <a:off x="4716463" y="5084763"/>
            <a:ext cx="2376487" cy="8255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el-GR" altLang="el-GR" sz="1600" b="1">
                <a:latin typeface="Comic Sans MS" panose="030F0702030302020204" pitchFamily="66" charset="0"/>
              </a:rPr>
              <a:t>Το μίγμα αναφλέγεται, τα αέρια απωθούν το έμβολο προς τα κάτω.</a:t>
            </a:r>
          </a:p>
        </p:txBody>
      </p:sp>
      <p:sp>
        <p:nvSpPr>
          <p:cNvPr id="19468" name="Text Box 10"/>
          <p:cNvSpPr/>
          <p:nvPr/>
        </p:nvSpPr>
        <p:spPr>
          <a:xfrm>
            <a:off x="7092950" y="5084763"/>
            <a:ext cx="2051050" cy="10699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el-GR" altLang="el-GR" sz="1600" b="1">
                <a:latin typeface="Comic Sans MS" panose="030F0702030302020204" pitchFamily="66" charset="0"/>
              </a:rPr>
              <a:t>Το έμβολο ανεβαίνει, τα καυσαέρια απομακρύνονται. </a:t>
            </a:r>
            <a:r>
              <a:rPr lang="el-GR" altLang="el-GR" sz="1400" b="1">
                <a:latin typeface="Comic Sans MS" panose="030F0702030302020204" pitchFamily="66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5" grpId="0"/>
      <p:bldP spid="19466" grpId="0"/>
      <p:bldP spid="19467" grpId="0"/>
      <p:bldP spid="1946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Παναγιωτόπουλος-Φυσικός    www.merkopanas.blogspot.gr</a:t>
            </a:r>
          </a:p>
        </p:txBody>
      </p:sp>
      <p:sp>
        <p:nvSpPr>
          <p:cNvPr id="21507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0FAA0706-4B29-43DC-9F0B-6BD084E986AA}" type="slidenum">
              <a:rPr lang="el-GR" altLang="el-GR" sz="1400"/>
              <a:t>57</a:t>
            </a:fld>
            <a:endParaRPr lang="el-GR" altLang="el-GR" sz="1400"/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900113" y="404813"/>
            <a:ext cx="7343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539750" y="260350"/>
            <a:ext cx="7777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6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Αρχή λειτουργίας θερμικής μηχανής</a:t>
            </a: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2339975" y="1052513"/>
            <a:ext cx="4176713" cy="18923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Θερμή δεξαμενή</a:t>
            </a:r>
            <a:endParaRPr kumimoji="0" lang="en-US" altLang="el-GR" sz="28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Θερμοκρασία </a:t>
            </a:r>
            <a:r>
              <a:rPr kumimoji="0" lang="el-GR" altLang="el-GR" sz="2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Τ</a:t>
            </a:r>
            <a:r>
              <a:rPr kumimoji="0" lang="en-US" altLang="el-GR" sz="2800" b="1" i="0" u="none" strike="noStrike" kern="1200" cap="none" spc="0" normalizeH="0" baseline="-2500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3200" b="1" i="0" u="none" strike="noStrike" kern="1200" cap="none" spc="0" normalizeH="0" baseline="-2500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h</a:t>
            </a:r>
            <a:endParaRPr kumimoji="0" lang="el-GR" altLang="el-GR" sz="32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1511" name="AutoShape 10"/>
          <p:cNvSpPr/>
          <p:nvPr/>
        </p:nvSpPr>
        <p:spPr bwMode="auto">
          <a:xfrm rot="10800000">
            <a:off x="2411413" y="2924175"/>
            <a:ext cx="2016125" cy="1009650"/>
          </a:xfrm>
          <a:custGeom>
            <a:avLst/>
            <a:gdLst>
              <a:gd name="GT0" fmla="*/ 12427 w 21600"/>
              <a:gd name="GT1" fmla="+- l GT0 0"/>
              <a:gd name="GT2" fmla="*/ 3769 h 21600"/>
              <a:gd name="GT3" fmla="+- t GT2 0"/>
              <a:gd name="GT4" fmla="*/ 18114 w 21600"/>
              <a:gd name="GT5" fmla="+- l GT4 0"/>
              <a:gd name="GT6" fmla="*/ 8389 h 21600"/>
              <a:gd name="GT7" fmla="+- t GT6 0"/>
            </a:gdLst>
            <a:ahLst/>
            <a:cxnLst>
              <a:cxn ang="0">
                <a:pos x="1159925" y="0"/>
              </a:cxn>
              <a:cxn ang="0">
                <a:pos x="1159925" y="568302"/>
              </a:cxn>
              <a:cxn ang="0">
                <a:pos x="220374" y="1009650"/>
              </a:cxn>
              <a:cxn ang="0">
                <a:pos x="2016125" y="284151"/>
              </a:cxn>
            </a:cxnLst>
            <a:rect l="GT1" t="GT3" r="GT5" b="GT7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769"/>
                </a:lnTo>
                <a:cubicBezTo>
                  <a:pt x="5564" y="3769"/>
                  <a:pt x="0" y="7525"/>
                  <a:pt x="0" y="12158"/>
                </a:cubicBezTo>
                <a:lnTo>
                  <a:pt x="0" y="21600"/>
                </a:lnTo>
                <a:lnTo>
                  <a:pt x="4722" y="21600"/>
                </a:lnTo>
                <a:lnTo>
                  <a:pt x="4722" y="12158"/>
                </a:lnTo>
                <a:cubicBezTo>
                  <a:pt x="4722" y="10076"/>
                  <a:pt x="8172" y="8389"/>
                  <a:pt x="12427" y="8389"/>
                </a:cubicBezTo>
                <a:lnTo>
                  <a:pt x="12427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</a:ln>
          <a:effectLst/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endParaRPr/>
          </a:p>
        </p:txBody>
      </p:sp>
      <p:sp>
        <p:nvSpPr>
          <p:cNvPr id="21512" name="AutoShape 11"/>
          <p:cNvSpPr/>
          <p:nvPr/>
        </p:nvSpPr>
        <p:spPr>
          <a:xfrm>
            <a:off x="4427538" y="2924175"/>
            <a:ext cx="649287" cy="1081088"/>
          </a:xfrm>
          <a:prstGeom prst="downArrow">
            <a:avLst>
              <a:gd name="adj1" fmla="val 50000"/>
              <a:gd name="adj2" fmla="val 41626"/>
            </a:avLst>
          </a:prstGeom>
          <a:solidFill>
            <a:schemeClr val="accent1"/>
          </a:solidFill>
          <a:ln>
            <a:noFill/>
            <a:miter lim="800000"/>
          </a:ln>
          <a:effectLst/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n-US"/>
          </a:p>
        </p:txBody>
      </p:sp>
      <p:sp>
        <p:nvSpPr>
          <p:cNvPr id="21513" name="Text Box 12"/>
          <p:cNvSpPr/>
          <p:nvPr/>
        </p:nvSpPr>
        <p:spPr>
          <a:xfrm>
            <a:off x="2987675" y="4005263"/>
            <a:ext cx="3816350" cy="1862137"/>
          </a:xfrm>
          <a:prstGeom prst="rect">
            <a:avLst/>
          </a:prstGeom>
          <a:solidFill>
            <a:srgbClr val="009999"/>
          </a:solidFill>
          <a:ln>
            <a:noFill/>
            <a:miter lim="800000"/>
          </a:ln>
          <a:effectLst>
            <a:outerShdw dist="107763" dir="18900000" algn="ctr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</a:pPr>
            <a:r>
              <a:rPr lang="en-US" altLang="el-GR" sz="3200" b="1" i="1">
                <a:latin typeface="Comic Sans MS" panose="030F0702030302020204" pitchFamily="66" charset="0"/>
              </a:rPr>
              <a:t>Q</a:t>
            </a:r>
            <a:r>
              <a:rPr lang="en-US" altLang="el-GR" sz="3200" b="1" baseline="-25000">
                <a:latin typeface="Comic Sans MS" panose="030F0702030302020204" pitchFamily="66" charset="0"/>
              </a:rPr>
              <a:t>c</a:t>
            </a:r>
            <a:endParaRPr lang="en-US" altLang="el-GR" sz="3200" b="1">
              <a:latin typeface="Comic Sans MS" panose="030F0702030302020204" pitchFamily="66" charset="0"/>
            </a:endParaRPr>
          </a:p>
          <a:p>
            <a:pPr marL="0" lvl="0" indent="0" algn="ctr" eaLnBrk="1" hangingPunct="1">
              <a:spcBef>
                <a:spcPct val="50000"/>
              </a:spcBef>
            </a:pPr>
            <a:r>
              <a:rPr lang="el-GR" altLang="el-GR" sz="2800" b="1">
                <a:latin typeface="Comic Sans MS" panose="030F0702030302020204" pitchFamily="66" charset="0"/>
              </a:rPr>
              <a:t>Ψυχρή δεξαμενή</a:t>
            </a:r>
          </a:p>
          <a:p>
            <a:pPr marL="0" lvl="0" indent="0" algn="ctr" eaLnBrk="1" hangingPunct="1">
              <a:spcBef>
                <a:spcPct val="50000"/>
              </a:spcBef>
            </a:pPr>
            <a:r>
              <a:rPr lang="el-GR" altLang="el-GR" sz="2800" b="1">
                <a:latin typeface="Comic Sans MS" panose="030F0702030302020204" pitchFamily="66" charset="0"/>
              </a:rPr>
              <a:t>Θερμοκρασία </a:t>
            </a:r>
            <a:r>
              <a:rPr lang="el-GR" altLang="el-GR" sz="2800" b="1" i="1">
                <a:latin typeface="Comic Sans MS" panose="030F0702030302020204" pitchFamily="66" charset="0"/>
              </a:rPr>
              <a:t>Τ</a:t>
            </a:r>
            <a:r>
              <a:rPr lang="en-US" altLang="el-GR" sz="2800" b="1" baseline="-25000">
                <a:latin typeface="Comic Sans MS" panose="030F0702030302020204" pitchFamily="66" charset="0"/>
              </a:rPr>
              <a:t>c</a:t>
            </a:r>
            <a:endParaRPr lang="el-GR" altLang="el-GR" sz="2800" b="1">
              <a:latin typeface="Comic Sans MS" panose="030F0702030302020204" pitchFamily="66" charset="0"/>
            </a:endParaRPr>
          </a:p>
        </p:txBody>
      </p:sp>
      <p:sp>
        <p:nvSpPr>
          <p:cNvPr id="21514" name="Text Box 13"/>
          <p:cNvSpPr txBox="1">
            <a:spLocks noChangeArrowheads="1"/>
          </p:cNvSpPr>
          <p:nvPr/>
        </p:nvSpPr>
        <p:spPr bwMode="auto">
          <a:xfrm>
            <a:off x="468313" y="3141663"/>
            <a:ext cx="1944687" cy="100647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Ωφέλιμο έργο</a:t>
            </a: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n-US" altLang="el-GR" sz="3200" b="1" i="1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W</a:t>
            </a:r>
            <a:endParaRPr kumimoji="0" lang="el-GR" altLang="el-GR" sz="3200" b="1" i="1" u="none" strike="noStrike" kern="1200" cap="none" spc="0" normalizeH="0" baseline="0" noProof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 animBg="1"/>
      <p:bldP spid="21513" grpId="0" animBg="1"/>
      <p:bldP spid="2151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Παναγιωτόπουλος-Φυσικός    www.merkopanas.blogspot.gr</a:t>
            </a:r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0DE7A734-1B52-4F81-A676-ECCBBC702632}" type="slidenum">
              <a:rPr lang="el-GR" altLang="el-GR" sz="1400"/>
              <a:t>58</a:t>
            </a:fld>
            <a:endParaRPr lang="el-GR" altLang="el-GR" sz="140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979613" y="260350"/>
            <a:ext cx="5256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Παρατηρήσεις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95288" y="908050"/>
            <a:ext cx="82804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 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Η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μεταβολή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στην οποία υποβάλλεται το      « υλικό μέσον »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από μια μηχανή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είναι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πάντα κυκλική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  Στην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ατμομηχανή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το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υλικό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είναι ο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ατμός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.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Δεξαμενή Υ</a:t>
            </a:r>
            <a:r>
              <a:rPr kumimoji="0" lang="el-GR" altLang="el-GR" sz="16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ψηλής</a:t>
            </a:r>
            <a:r>
              <a:rPr kumimoji="0" lang="en-US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Θ</a:t>
            </a:r>
            <a:r>
              <a:rPr kumimoji="0" lang="el-GR" altLang="el-GR" sz="16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ερμοκρασίας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είναι ο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λέβητας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.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Δεξαμενή Χ</a:t>
            </a:r>
            <a:r>
              <a:rPr kumimoji="0" lang="el-GR" altLang="el-GR" sz="16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αμηλής</a:t>
            </a:r>
            <a:r>
              <a:rPr kumimoji="0" lang="en-US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Θ</a:t>
            </a:r>
            <a:r>
              <a:rPr kumimoji="0" lang="el-GR" altLang="el-GR" sz="16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ερμοκρασίας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είναι ο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συμπυκνωτής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  Στις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μηχανές εσωτερικής καύσης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το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υλικό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είναι ένα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υγρό καύσιμο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(π.χ. βενζίνη).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Δεξαμενή Υ.Θ.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είναι ο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κύλινδρος καύσης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.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Δεξαμενή Χ.Θ.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είναι το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περιβάλλον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υποσέλιδου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Παναγιωτόπουλος-Φυσικός    www.merkopanas.blogspot.gr</a:t>
            </a:r>
          </a:p>
        </p:txBody>
      </p:sp>
      <p:sp>
        <p:nvSpPr>
          <p:cNvPr id="25603" name="Θέση αριθμού διαφάνειας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0DD7D42D-6C76-4558-9AA2-1A762A70E32C}" type="slidenum">
              <a:rPr lang="el-GR" altLang="el-GR" sz="1400"/>
              <a:t>59</a:t>
            </a:fld>
            <a:endParaRPr lang="el-GR" altLang="el-GR" sz="140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700213"/>
            <a:ext cx="77724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40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 pitchFamily="18" charset="0"/>
                <a:cs typeface="+mj-cs"/>
              </a:rPr>
              <a:t>Απόδοση μιας μηχανής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330667" y="1008218"/>
            <a:ext cx="707266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Θερμοδυναμική ισορροπία </a:t>
            </a:r>
            <a:r>
              <a:rPr lang="el-GR" sz="2000" b="1">
                <a:latin typeface="Comic Sans MS" panose="030F0702030302020204" pitchFamily="66" charset="0"/>
              </a:rPr>
              <a:t>έχουμε όταν το θερμοδυναμικό σύστημα βρίσκεται σε κατάσταση κατά την οποία δεν μεταβάλλονται οι ιδιότητές του με το χρόνο </a:t>
            </a:r>
            <a:r>
              <a:rPr lang="el-GR" sz="1600" b="1">
                <a:latin typeface="Comic Sans MS" panose="030F0702030302020204" pitchFamily="66" charset="0"/>
              </a:rPr>
              <a:t>(π.χ. η πίεση, η πυκνότητα, η θερμοκρασία του αερίου έχουν την ίδια τιμή σε όλη την έκτασή του)</a:t>
            </a:r>
            <a:r>
              <a:rPr lang="el-GR" sz="2000" b="1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135" y="1543230"/>
            <a:ext cx="1085532" cy="1034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2561" y="1516851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8263294" y="213898"/>
            <a:ext cx="2696307" cy="1176637"/>
          </a:xfrm>
          <a:prstGeom prst="cloudCallout">
            <a:avLst>
              <a:gd name="adj1" fmla="val 61520"/>
              <a:gd name="adj2" fmla="val 65739"/>
            </a:avLst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/>
            <a:r>
              <a:rPr lang="el-GR" b="1">
                <a:latin typeface="Comic Sans MS" panose="030F0702030302020204" pitchFamily="66" charset="0"/>
              </a:rPr>
              <a:t>Πότε έχουμε</a:t>
            </a:r>
          </a:p>
          <a:p>
            <a:pPr algn="ctr"/>
            <a:r>
              <a:rPr lang="el-GR" b="1">
                <a:latin typeface="Comic Sans MS" panose="030F0702030302020204" pitchFamily="66" charset="0"/>
              </a:rPr>
              <a:t>θερμοδυναμική ισορροπία;</a:t>
            </a: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1459134" y="4142292"/>
            <a:ext cx="1943100" cy="8651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altLang="el-GR" sz="1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alt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l-GR" alt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ρ,</a:t>
            </a:r>
            <a:r>
              <a:rPr lang="en-US" alt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</a:t>
            </a:r>
            <a:r>
              <a:rPr lang="el-GR" altLang="el-GR" sz="1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l-GR" altLang="el-GR" sz="16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30"/>
          <p:cNvSpPr>
            <a:spLocks noChangeArrowheads="1"/>
          </p:cNvSpPr>
          <p:nvPr/>
        </p:nvSpPr>
        <p:spPr bwMode="auto">
          <a:xfrm>
            <a:off x="6912579" y="4171124"/>
            <a:ext cx="1943100" cy="865188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altLang="el-GR" sz="1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alt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l-GR" alt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ρ</a:t>
            </a:r>
            <a:r>
              <a:rPr lang="el-GR" altLang="el-GR" sz="1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l-GR" altLang="el-GR" sz="1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alt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16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</a:t>
            </a:r>
            <a:r>
              <a:rPr lang="el-GR" altLang="el-GR" sz="16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l-GR" altLang="el-GR" sz="16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459134" y="5150355"/>
            <a:ext cx="1944688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>
                <a:latin typeface="Comic Sans MS" panose="030F0702030302020204" pitchFamily="66" charset="0"/>
              </a:rPr>
              <a:t>Κατάσταση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>
                <a:latin typeface="Comic Sans MS" panose="030F0702030302020204" pitchFamily="66" charset="0"/>
              </a:rPr>
              <a:t>ισορροπίας Α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6851302" y="5106162"/>
            <a:ext cx="1944688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>
                <a:latin typeface="Comic Sans MS" panose="030F0702030302020204" pitchFamily="66" charset="0"/>
              </a:rPr>
              <a:t>Κατάσταση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800" b="1">
                <a:latin typeface="Comic Sans MS" panose="030F0702030302020204" pitchFamily="66" charset="0"/>
              </a:rPr>
              <a:t> ισορροπίας Β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4165600" y="3456436"/>
            <a:ext cx="19446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600" b="1">
                <a:latin typeface="Comic Sans MS" panose="030F0702030302020204" pitchFamily="66" charset="0"/>
              </a:rPr>
              <a:t>Κατάσταση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l-GR" sz="1600" b="1">
                <a:latin typeface="Comic Sans MS" panose="030F0702030302020204" pitchFamily="66" charset="0"/>
              </a:rPr>
              <a:t>μη ισορροπίας</a:t>
            </a:r>
          </a:p>
        </p:txBody>
      </p:sp>
      <p:grpSp>
        <p:nvGrpSpPr>
          <p:cNvPr id="13" name="Ομάδα 12"/>
          <p:cNvGrpSpPr/>
          <p:nvPr/>
        </p:nvGrpSpPr>
        <p:grpSpPr>
          <a:xfrm>
            <a:off x="4165600" y="4142291"/>
            <a:ext cx="1944688" cy="1568400"/>
            <a:chOff x="5101431" y="3631997"/>
            <a:chExt cx="1944688" cy="1568400"/>
          </a:xfrm>
        </p:grpSpPr>
        <p:sp>
          <p:nvSpPr>
            <p:cNvPr id="14" name="Rectangle 29"/>
            <p:cNvSpPr>
              <a:spLocks noChangeArrowheads="1"/>
            </p:cNvSpPr>
            <p:nvPr/>
          </p:nvSpPr>
          <p:spPr bwMode="auto">
            <a:xfrm>
              <a:off x="5101431" y="3631997"/>
              <a:ext cx="1944688" cy="861707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 b="1" i="1">
                <a:latin typeface="Comic Sans MS" panose="030F0702030302020204" pitchFamily="66" charset="0"/>
              </a:endParaRPr>
            </a:p>
          </p:txBody>
        </p:sp>
        <p:pic>
          <p:nvPicPr>
            <p:cNvPr id="15" name="Εικόνα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158" y="4386581"/>
              <a:ext cx="1281684" cy="813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4799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Παναγιωτόπουλος-Φυσικός    www.merkopanas.blogspot.gr</a:t>
            </a:r>
          </a:p>
        </p:txBody>
      </p:sp>
      <p:sp>
        <p:nvSpPr>
          <p:cNvPr id="27651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195EFB9A-A30F-40D2-836A-F76937FB5CE0}" type="slidenum">
              <a:rPr lang="el-GR" altLang="el-GR" sz="1400"/>
              <a:t>60</a:t>
            </a:fld>
            <a:endParaRPr lang="el-GR" altLang="el-GR" sz="140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55650" y="765175"/>
            <a:ext cx="77755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Συντελεστής απόδοσης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(</a:t>
            </a:r>
            <a:r>
              <a:rPr kumimoji="0" lang="en-US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e)</a:t>
            </a:r>
            <a:r>
              <a:rPr kumimoji="0" lang="en-US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μιας μηχανής είναι ο λόγος του ωφέλιμου έργου που προσφέρει η μηχανή προς την ενέργεια που ξοδεύουμε για να λειτουργήσει. </a:t>
            </a: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1692275" y="2636838"/>
          <a:ext cx="19431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Εξίσωση" r:id="rId4" imgW="1943100" imgH="1295400" progId="Equation.3">
                  <p:embed/>
                </p:oleObj>
              </mc:Choice>
              <mc:Fallback>
                <p:oleObj name="Εξίσωση" r:id="rId4" imgW="1943100" imgH="12954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clrChange useA="0"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1692275" y="2636838"/>
                        <a:ext cx="19431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>
                        <a:outerShdw dist="35921" dir="2700000" algn="ctr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539750" y="4149725"/>
          <a:ext cx="388778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Εξίσωση" r:id="rId6" imgW="3887788" imgH="835025" progId="Equation.3">
                  <p:embed/>
                </p:oleObj>
              </mc:Choice>
              <mc:Fallback>
                <p:oleObj name="Εξίσωση" r:id="rId6" imgW="3887788" imgH="835025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clrChange useA="0">
                          <a:clrFrom>
                            <a:srgbClr val="000000"/>
                          </a:clrFrom>
                          <a:clrTo>
                            <a:schemeClr val="hlink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39750" y="4149725"/>
                        <a:ext cx="388778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>
                        <a:outerShdw dist="35921" dir="2700000" algn="ctr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427538" y="2997200"/>
            <a:ext cx="360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ή</a:t>
            </a:r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5508625" y="2565400"/>
          <a:ext cx="2447925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Εξίσωση" r:id="rId8" imgW="2447925" imgH="1312863" progId="Equation.3">
                  <p:embed/>
                </p:oleObj>
              </mc:Choice>
              <mc:Fallback>
                <p:oleObj name="Εξίσωση" r:id="rId8" imgW="2447925" imgH="1312863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clrChange useA="0"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508625" y="2565400"/>
                        <a:ext cx="2447925" cy="1312863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>
                        <a:outerShdw dist="35921" dir="2700000" algn="ctr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Θέση υποσέλιδου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Παναγιωτόπουλος-Φυσικός    www.merkopanas.blogspot.gr</a:t>
            </a:r>
          </a:p>
        </p:txBody>
      </p:sp>
      <p:sp>
        <p:nvSpPr>
          <p:cNvPr id="29699" name="Θέση αριθμού διαφάνειας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5C0EDE49-E978-422F-9394-27B61E0E2058}" type="slidenum">
              <a:rPr lang="el-GR" altLang="el-GR" sz="1400"/>
              <a:t>61</a:t>
            </a:fld>
            <a:endParaRPr lang="el-GR" altLang="el-GR" sz="1400"/>
          </a:p>
        </p:txBody>
      </p:sp>
      <p:sp>
        <p:nvSpPr>
          <p:cNvPr id="29700" name="Text Box 5"/>
          <p:cNvSpPr txBox="1">
            <a:spLocks noGrp="1" noChangeArrowheads="1"/>
          </p:cNvSpPr>
          <p:nvPr>
            <p:ph type="title"/>
          </p:nvPr>
        </p:nvSpPr>
        <p:spPr>
          <a:xfrm>
            <a:off x="684213" y="1844675"/>
            <a:ext cx="77724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40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 pitchFamily="18" charset="0"/>
                <a:cs typeface="+mj-cs"/>
              </a:rPr>
              <a:t>Παρατηρήσεις για τις Ασκήσεις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Παναγιωτόπουλος-Φυσικός    www.merkopanas.blogspot.gr</a:t>
            </a:r>
          </a:p>
        </p:txBody>
      </p:sp>
      <p:sp>
        <p:nvSpPr>
          <p:cNvPr id="31747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47188F15-2F5B-4957-AC18-300EBAEC611A}" type="slidenum">
              <a:rPr lang="el-GR" altLang="el-GR" sz="1400"/>
              <a:t>62</a:t>
            </a:fld>
            <a:endParaRPr lang="el-GR" altLang="el-GR" sz="1400"/>
          </a:p>
        </p:txBody>
      </p:sp>
      <p:sp>
        <p:nvSpPr>
          <p:cNvPr id="31748" name="Rectangle 7"/>
          <p:cNvSpPr/>
          <p:nvPr/>
        </p:nvSpPr>
        <p:spPr>
          <a:xfrm>
            <a:off x="0" y="2538413"/>
            <a:ext cx="9144000" cy="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n-US"/>
          </a:p>
        </p:txBody>
      </p:sp>
      <p:sp>
        <p:nvSpPr>
          <p:cNvPr id="31749" name="Rectangle 12"/>
          <p:cNvSpPr/>
          <p:nvPr/>
        </p:nvSpPr>
        <p:spPr>
          <a:xfrm>
            <a:off x="1738313" y="4043363"/>
            <a:ext cx="298450" cy="274637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just" eaLnBrk="1" hangingPunct="1"/>
            <a:r>
              <a:rPr lang="en-US" altLang="el-GR" sz="1200">
                <a:ea typeface="Times New Roman" pitchFamily="18" charset="0"/>
              </a:rPr>
              <a:t>.  </a:t>
            </a:r>
            <a:endParaRPr lang="en-US" altLang="el-GR"/>
          </a:p>
        </p:txBody>
      </p:sp>
      <p:sp>
        <p:nvSpPr>
          <p:cNvPr id="31750" name="Text Box 20"/>
          <p:cNvSpPr/>
          <p:nvPr/>
        </p:nvSpPr>
        <p:spPr>
          <a:xfrm>
            <a:off x="468313" y="3933825"/>
            <a:ext cx="82804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endParaRPr lang="el-GR" altLang="el-GR"/>
          </a:p>
        </p:txBody>
      </p:sp>
      <p:grpSp>
        <p:nvGrpSpPr>
          <p:cNvPr id="31751" name="Group 56"/>
          <p:cNvGrpSpPr/>
          <p:nvPr/>
        </p:nvGrpSpPr>
        <p:grpSpPr>
          <a:xfrm>
            <a:off x="539750" y="3860800"/>
            <a:ext cx="7993063" cy="1770063"/>
            <a:chOff x="340" y="2432"/>
            <a:chExt cx="5035" cy="1115"/>
          </a:xfrm>
        </p:grpSpPr>
        <p:graphicFrame>
          <p:nvGraphicFramePr>
            <p:cNvPr id="31776" name="Object 9"/>
            <p:cNvGraphicFramePr>
              <a:graphicFrameLocks noChangeAspect="1"/>
            </p:cNvGraphicFramePr>
            <p:nvPr/>
          </p:nvGraphicFramePr>
          <p:xfrm>
            <a:off x="2971" y="2659"/>
            <a:ext cx="952" cy="5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5" name="Εξίσωση" r:id="rId4" imgW="1511300" imgH="871538" progId="Equation.3">
                    <p:embed/>
                  </p:oleObj>
                </mc:Choice>
                <mc:Fallback>
                  <p:oleObj name="Εξίσωση" r:id="rId4" imgW="1511300" imgH="871538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>
                          <a:clrChange useA="0">
                            <a:clrFrom>
                              <a:srgbClr val="000000"/>
                            </a:clrFrom>
                            <a:clrTo>
                              <a:srgbClr val="FF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971" y="2659"/>
                          <a:ext cx="952" cy="5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>
                          <a:outerShdw dist="35921" dir="2700000" algn="ctr">
                            <a:srgbClr val="80808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1777" name="Group 54"/>
            <p:cNvGrpSpPr/>
            <p:nvPr/>
          </p:nvGrpSpPr>
          <p:grpSpPr>
            <a:xfrm>
              <a:off x="340" y="2432"/>
              <a:ext cx="5035" cy="1115"/>
              <a:chOff x="340" y="2659"/>
              <a:chExt cx="5035" cy="1115"/>
            </a:xfrm>
          </p:grpSpPr>
          <p:graphicFrame>
            <p:nvGraphicFramePr>
              <p:cNvPr id="31778" name="Object 8"/>
              <p:cNvGraphicFramePr>
                <a:graphicFrameLocks noChangeAspect="1"/>
              </p:cNvGraphicFramePr>
              <p:nvPr/>
            </p:nvGraphicFramePr>
            <p:xfrm>
              <a:off x="1020" y="3249"/>
              <a:ext cx="725" cy="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556" name="Εξίσωση" r:id="rId6" imgW="1150938" imgH="833438" progId="Equation.3">
                      <p:embed/>
                    </p:oleObj>
                  </mc:Choice>
                  <mc:Fallback>
                    <p:oleObj name="Εξίσωση" r:id="rId6" imgW="1150938" imgH="833438" progId="Equation.3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7">
                            <a:clrChange useA="0">
                              <a:clrFrom>
                                <a:srgbClr val="000000"/>
                              </a:clrFrom>
                              <a:clrTo>
                                <a:srgbClr val="FF0000"/>
                              </a:clrTo>
                            </a:clrChange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1020" y="3249"/>
                            <a:ext cx="725" cy="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  <a:miter lim="800000"/>
                          </a:ln>
                          <a:effectLst>
                            <a:outerShdw dist="35921" dir="2700000" algn="ctr">
                              <a:srgbClr val="808080"/>
                            </a:outerShdw>
                          </a:effec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1779" name="Text Box 21"/>
              <p:cNvSpPr txBox="1">
                <a:spLocks noChangeArrowheads="1"/>
              </p:cNvSpPr>
              <p:nvPr/>
            </p:nvSpPr>
            <p:spPr bwMode="auto">
              <a:xfrm>
                <a:off x="340" y="2659"/>
                <a:ext cx="5035" cy="9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l-GR" altLang="el-GR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Comic Sans MS" panose="030F0702030302020204" pitchFamily="66" charset="0"/>
                    <a:ea typeface="+mn-ea" pitchFamily="18" charset="0"/>
                    <a:cs typeface="+mn-cs"/>
                  </a:rPr>
                  <a:t>Στον υπολογισμό της απόδοσης μιας θερμικής μηχανής 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l-GR" altLang="el-GR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Comic Sans MS" panose="030F0702030302020204" pitchFamily="66" charset="0"/>
                    <a:ea typeface="+mn-ea" pitchFamily="18" charset="0"/>
                    <a:cs typeface="+mn-cs"/>
                  </a:rPr>
                  <a:t>είναι </a:t>
                </a:r>
                <a:r>
                  <a:rPr kumimoji="0" lang="el-GR" altLang="el-GR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66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omic Sans MS" panose="030F0702030302020204" pitchFamily="66" charset="0"/>
                    <a:ea typeface="+mn-ea" pitchFamily="18" charset="0"/>
                    <a:cs typeface="+mn-cs"/>
                  </a:rPr>
                  <a:t>πιο εύχρηστη η σχέση</a:t>
                </a:r>
                <a:r>
                  <a:rPr kumimoji="0" lang="el-GR" altLang="el-GR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Comic Sans MS" panose="030F0702030302020204" pitchFamily="66" charset="0"/>
                    <a:ea typeface="+mn-ea" pitchFamily="18" charset="0"/>
                    <a:cs typeface="+mn-cs"/>
                  </a:rPr>
                  <a:t>              , </a:t>
                </a:r>
                <a:r>
                  <a:rPr kumimoji="0" lang="el-GR" altLang="el-GR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omic Sans MS" panose="030F0702030302020204" pitchFamily="66" charset="0"/>
                    <a:ea typeface="+mn-ea" pitchFamily="18" charset="0"/>
                    <a:cs typeface="+mn-cs"/>
                  </a:rPr>
                  <a:t>από τη 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l-GR" altLang="el-GR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hlink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Comic Sans MS" panose="030F0702030302020204" pitchFamily="66" charset="0"/>
                    <a:ea typeface="+mn-ea" pitchFamily="18" charset="0"/>
                    <a:cs typeface="+mn-cs"/>
                  </a:rPr>
                  <a:t>σχέση</a:t>
                </a:r>
                <a:r>
                  <a:rPr kumimoji="0" lang="el-GR" altLang="el-GR" sz="24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uLnTx/>
                    <a:uFillTx/>
                    <a:latin typeface="Comic Sans MS" panose="030F0702030302020204" pitchFamily="66" charset="0"/>
                    <a:ea typeface="+mn-ea" pitchFamily="18" charset="0"/>
                    <a:cs typeface="+mn-cs"/>
                  </a:rPr>
                  <a:t>          .</a:t>
                </a:r>
              </a:p>
            </p:txBody>
          </p:sp>
        </p:grpSp>
      </p:grpSp>
      <p:grpSp>
        <p:nvGrpSpPr>
          <p:cNvPr id="31752" name="Group 52"/>
          <p:cNvGrpSpPr/>
          <p:nvPr/>
        </p:nvGrpSpPr>
        <p:grpSpPr>
          <a:xfrm>
            <a:off x="2411413" y="333375"/>
            <a:ext cx="4321175" cy="3392488"/>
            <a:chOff x="1519" y="527"/>
            <a:chExt cx="2722" cy="2137"/>
          </a:xfrm>
        </p:grpSpPr>
        <p:sp>
          <p:nvSpPr>
            <p:cNvPr id="31753" name="Arc 32"/>
            <p:cNvSpPr/>
            <p:nvPr/>
          </p:nvSpPr>
          <p:spPr bwMode="auto">
            <a:xfrm rot="10800000">
              <a:off x="2744" y="574"/>
              <a:ext cx="1497" cy="1178"/>
            </a:xfrm>
            <a:custGeom>
              <a:avLst/>
              <a:gdLst/>
              <a:ahLst/>
              <a:cxnLst>
                <a:cxn ang="0">
                  <a:pos x="1086" y="0"/>
                </a:cxn>
                <a:cxn ang="0">
                  <a:pos x="1497" y="521"/>
                </a:cxn>
                <a:cxn ang="0">
                  <a:pos x="0" y="1178"/>
                </a:cxn>
              </a:cxnLst>
              <a:rect l="l" t="t" r="r" b="b"/>
              <a:pathLst>
                <a:path w="19601" h="16262" fill="none">
                  <a:moveTo>
                    <a:pt x="14216" y="-1"/>
                  </a:moveTo>
                  <a:cubicBezTo>
                    <a:pt x="16494" y="1991"/>
                    <a:pt x="18329" y="4439"/>
                    <a:pt x="19600" y="7186"/>
                  </a:cubicBezTo>
                </a:path>
                <a:path w="19601" h="16262" stroke="0">
                  <a:moveTo>
                    <a:pt x="14216" y="-1"/>
                  </a:moveTo>
                  <a:cubicBezTo>
                    <a:pt x="16494" y="1991"/>
                    <a:pt x="18329" y="4439"/>
                    <a:pt x="19600" y="7186"/>
                  </a:cubicBezTo>
                  <a:lnTo>
                    <a:pt x="0" y="16262"/>
                  </a:lnTo>
                  <a:lnTo>
                    <a:pt x="14216" y="-1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 type="triangle" w="med" len="med"/>
            </a:ln>
            <a:effectLst/>
          </p:spPr>
          <p:txBody>
            <a:bodyPr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endParaRPr/>
            </a:p>
          </p:txBody>
        </p:sp>
        <p:grpSp>
          <p:nvGrpSpPr>
            <p:cNvPr id="31754" name="Group 51"/>
            <p:cNvGrpSpPr/>
            <p:nvPr/>
          </p:nvGrpSpPr>
          <p:grpSpPr>
            <a:xfrm>
              <a:off x="1519" y="527"/>
              <a:ext cx="2722" cy="2137"/>
              <a:chOff x="1791" y="210"/>
              <a:chExt cx="2722" cy="2137"/>
            </a:xfrm>
          </p:grpSpPr>
          <p:cxnSp>
            <p:nvCxnSpPr>
              <p:cNvPr id="31755" name="Line 31"/>
              <p:cNvCxnSpPr/>
              <p:nvPr/>
            </p:nvCxnSpPr>
            <p:spPr>
              <a:xfrm>
                <a:off x="2562" y="885"/>
                <a:ext cx="45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tailEnd type="triangle"/>
              </a:ln>
              <a:effectLst/>
            </p:spPr>
          </p:cxnSp>
          <p:cxnSp>
            <p:nvCxnSpPr>
              <p:cNvPr id="31756" name="Line 33"/>
              <p:cNvCxnSpPr/>
              <p:nvPr/>
            </p:nvCxnSpPr>
            <p:spPr>
              <a:xfrm>
                <a:off x="3422" y="1415"/>
                <a:ext cx="2" cy="60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tailEnd type="triangle"/>
              </a:ln>
              <a:effectLst/>
            </p:spPr>
          </p:cxnSp>
          <p:grpSp>
            <p:nvGrpSpPr>
              <p:cNvPr id="31757" name="Group 50"/>
              <p:cNvGrpSpPr/>
              <p:nvPr/>
            </p:nvGrpSpPr>
            <p:grpSpPr>
              <a:xfrm>
                <a:off x="1791" y="210"/>
                <a:ext cx="2722" cy="2137"/>
                <a:chOff x="1791" y="210"/>
                <a:chExt cx="2722" cy="2137"/>
              </a:xfrm>
            </p:grpSpPr>
            <p:sp>
              <p:nvSpPr>
                <p:cNvPr id="31758" name="Arc 34"/>
                <p:cNvSpPr/>
                <p:nvPr/>
              </p:nvSpPr>
              <p:spPr bwMode="auto">
                <a:xfrm rot="10800000">
                  <a:off x="2566" y="355"/>
                  <a:ext cx="1314" cy="1638"/>
                </a:xfrm>
                <a:custGeom>
                  <a:avLst/>
                  <a:gdLst/>
                  <a:ahLst/>
                  <a:cxnLst>
                    <a:cxn ang="0">
                      <a:pos x="470" y="0"/>
                    </a:cxn>
                    <a:cxn ang="0">
                      <a:pos x="1314" y="1124"/>
                    </a:cxn>
                    <a:cxn ang="0">
                      <a:pos x="0" y="1638"/>
                    </a:cxn>
                  </a:cxnLst>
                  <a:rect l="l" t="t" r="r" b="b"/>
                  <a:pathLst>
                    <a:path w="20640" h="20301" fill="none">
                      <a:moveTo>
                        <a:pt x="7377" y="-1"/>
                      </a:moveTo>
                      <a:cubicBezTo>
                        <a:pt x="13735" y="2310"/>
                        <a:pt x="18644" y="7467"/>
                        <a:pt x="20639" y="13932"/>
                      </a:cubicBezTo>
                    </a:path>
                    <a:path w="20640" h="20301" stroke="0">
                      <a:moveTo>
                        <a:pt x="7377" y="-1"/>
                      </a:moveTo>
                      <a:cubicBezTo>
                        <a:pt x="13735" y="2310"/>
                        <a:pt x="18644" y="7467"/>
                        <a:pt x="20639" y="13932"/>
                      </a:cubicBezTo>
                      <a:lnTo>
                        <a:pt x="0" y="20301"/>
                      </a:lnTo>
                      <a:lnTo>
                        <a:pt x="7377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tailEnd type="triangle" w="med" len="med"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endParaRPr/>
                </a:p>
              </p:txBody>
            </p:sp>
            <p:grpSp>
              <p:nvGrpSpPr>
                <p:cNvPr id="31759" name="Group 48"/>
                <p:cNvGrpSpPr/>
                <p:nvPr/>
              </p:nvGrpSpPr>
              <p:grpSpPr>
                <a:xfrm>
                  <a:off x="1791" y="210"/>
                  <a:ext cx="2722" cy="2137"/>
                  <a:chOff x="1791" y="210"/>
                  <a:chExt cx="2722" cy="2137"/>
                </a:xfrm>
              </p:grpSpPr>
              <p:grpSp>
                <p:nvGrpSpPr>
                  <p:cNvPr id="31768" name="Group 26"/>
                  <p:cNvGrpSpPr/>
                  <p:nvPr/>
                </p:nvGrpSpPr>
                <p:grpSpPr>
                  <a:xfrm>
                    <a:off x="2102" y="257"/>
                    <a:ext cx="2411" cy="1784"/>
                    <a:chOff x="748" y="163"/>
                    <a:chExt cx="1905" cy="1679"/>
                  </a:xfrm>
                </p:grpSpPr>
                <p:sp>
                  <p:nvSpPr>
                    <p:cNvPr id="31773" name="Arc 27"/>
                    <p:cNvSpPr/>
                    <p:nvPr/>
                  </p:nvSpPr>
                  <p:spPr bwMode="auto">
                    <a:xfrm rot="10800000">
                      <a:off x="748" y="346"/>
                      <a:ext cx="1406" cy="149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406" y="1496"/>
                        </a:cxn>
                        <a:cxn ang="0">
                          <a:pos x="31" y="1496"/>
                        </a:cxn>
                      </a:cxnLst>
                      <a:rect l="l" t="t" r="r" b="b"/>
                      <a:pathLst>
                        <a:path w="22092" h="21600" fill="none">
                          <a:moveTo>
                            <a:pt x="-1" y="5"/>
                          </a:moveTo>
                          <a:cubicBezTo>
                            <a:pt x="163" y="1"/>
                            <a:pt x="327" y="0"/>
                            <a:pt x="492" y="0"/>
                          </a:cubicBezTo>
                          <a:cubicBezTo>
                            <a:pt x="12421" y="0"/>
                            <a:pt x="22092" y="9670"/>
                            <a:pt x="22092" y="21600"/>
                          </a:cubicBezTo>
                        </a:path>
                        <a:path w="22092" h="21600" stroke="0">
                          <a:moveTo>
                            <a:pt x="-1" y="5"/>
                          </a:moveTo>
                          <a:cubicBezTo>
                            <a:pt x="163" y="1"/>
                            <a:pt x="327" y="0"/>
                            <a:pt x="492" y="0"/>
                          </a:cubicBezTo>
                          <a:cubicBezTo>
                            <a:pt x="12421" y="0"/>
                            <a:pt x="22092" y="9670"/>
                            <a:pt x="22092" y="21600"/>
                          </a:cubicBezTo>
                          <a:lnTo>
                            <a:pt x="492" y="21600"/>
                          </a:lnTo>
                          <a:lnTo>
                            <a:pt x="-1" y="5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</a:ln>
                    <a:effectLst/>
                  </p:spPr>
                  <p:txBody>
                    <a:bodyPr/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endParaRPr/>
                    </a:p>
                  </p:txBody>
                </p:sp>
                <p:sp>
                  <p:nvSpPr>
                    <p:cNvPr id="31774" name="Arc 28"/>
                    <p:cNvSpPr/>
                    <p:nvPr/>
                  </p:nvSpPr>
                  <p:spPr bwMode="auto">
                    <a:xfrm rot="10800000">
                      <a:off x="1067" y="301"/>
                      <a:ext cx="1223" cy="1405"/>
                    </a:xfrm>
                    <a:custGeom>
                      <a:avLst/>
                      <a:gdLst/>
                      <a:ahLst/>
                      <a:cxnLst>
                        <a:cxn ang="0">
                          <a:pos x="70" y="0"/>
                        </a:cxn>
                        <a:cxn ang="0">
                          <a:pos x="1223" y="1405"/>
                        </a:cxn>
                        <a:cxn ang="0">
                          <a:pos x="0" y="1405"/>
                        </a:cxn>
                      </a:cxnLst>
                      <a:rect l="l" t="t" r="r" b="b"/>
                      <a:pathLst>
                        <a:path w="21600" h="21564" fill="none">
                          <a:moveTo>
                            <a:pt x="1245" y="-1"/>
                          </a:moveTo>
                          <a:cubicBezTo>
                            <a:pt x="12671" y="659"/>
                            <a:pt x="21600" y="10118"/>
                            <a:pt x="21600" y="21564"/>
                          </a:cubicBezTo>
                        </a:path>
                        <a:path w="21600" h="21564" stroke="0">
                          <a:moveTo>
                            <a:pt x="1245" y="-1"/>
                          </a:moveTo>
                          <a:cubicBezTo>
                            <a:pt x="12671" y="659"/>
                            <a:pt x="21600" y="10118"/>
                            <a:pt x="21600" y="21564"/>
                          </a:cubicBezTo>
                          <a:lnTo>
                            <a:pt x="0" y="21564"/>
                          </a:lnTo>
                          <a:lnTo>
                            <a:pt x="1245" y="-1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</a:ln>
                    <a:effectLst/>
                  </p:spPr>
                  <p:txBody>
                    <a:bodyPr/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endParaRPr/>
                    </a:p>
                  </p:txBody>
                </p:sp>
                <p:sp>
                  <p:nvSpPr>
                    <p:cNvPr id="31775" name="Arc 29"/>
                    <p:cNvSpPr/>
                    <p:nvPr/>
                  </p:nvSpPr>
                  <p:spPr bwMode="auto">
                    <a:xfrm rot="10800000">
                      <a:off x="1344" y="163"/>
                      <a:ext cx="1309" cy="1407"/>
                    </a:xfrm>
                    <a:custGeom>
                      <a:avLst/>
                      <a:gdLst/>
                      <a:ahLst/>
                      <a:cxnLst>
                        <a:cxn ang="0">
                          <a:pos x="339" y="0"/>
                        </a:cxn>
                        <a:cxn ang="0">
                          <a:pos x="1309" y="1277"/>
                        </a:cxn>
                        <a:cxn ang="0">
                          <a:pos x="0" y="1407"/>
                        </a:cxn>
                      </a:cxnLst>
                      <a:rect l="l" t="t" r="r" b="b"/>
                      <a:pathLst>
                        <a:path w="21513" h="20870" fill="none">
                          <a:moveTo>
                            <a:pt x="5568" y="-1"/>
                          </a:moveTo>
                          <a:cubicBezTo>
                            <a:pt x="14332" y="2338"/>
                            <a:pt x="20702" y="9903"/>
                            <a:pt x="21513" y="18937"/>
                          </a:cubicBezTo>
                        </a:path>
                        <a:path w="21513" h="20870" stroke="0">
                          <a:moveTo>
                            <a:pt x="5568" y="-1"/>
                          </a:moveTo>
                          <a:cubicBezTo>
                            <a:pt x="14332" y="2338"/>
                            <a:pt x="20702" y="9903"/>
                            <a:pt x="21513" y="18937"/>
                          </a:cubicBezTo>
                          <a:lnTo>
                            <a:pt x="0" y="20870"/>
                          </a:lnTo>
                          <a:lnTo>
                            <a:pt x="5568" y="-1"/>
                          </a:lnTo>
                          <a:close/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prstDash val="dash"/>
                      <a:round/>
                    </a:ln>
                    <a:effectLst/>
                  </p:spPr>
                  <p:txBody>
                    <a:bodyPr/>
                    <a:lstStyle>
                      <a:defPPr>
                        <a:defRPr lang="en-US"/>
                      </a:defPPr>
                      <a:lvl1pPr mar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1pPr>
                      <a:lvl2pPr marL="4572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2pPr>
                      <a:lvl3pPr marL="9144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3pPr>
                      <a:lvl4pPr marL="13716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4pPr>
                      <a:lvl5pPr marL="182880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kumimoji="0" sz="2400" b="0" i="0" u="none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endParaRPr/>
                    </a:p>
                  </p:txBody>
                </p:sp>
              </p:grpSp>
              <p:cxnSp>
                <p:nvCxnSpPr>
                  <p:cNvPr id="31769" name="Line 36"/>
                  <p:cNvCxnSpPr/>
                  <p:nvPr/>
                </p:nvCxnSpPr>
                <p:spPr>
                  <a:xfrm flipH="1" flipV="1">
                    <a:off x="1987" y="307"/>
                    <a:ext cx="0" cy="183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1770" name="Line 37"/>
                  <p:cNvCxnSpPr/>
                  <p:nvPr/>
                </p:nvCxnSpPr>
                <p:spPr>
                  <a:xfrm>
                    <a:off x="1987" y="2137"/>
                    <a:ext cx="2297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31771" name="Text Box 38"/>
                  <p:cNvSpPr/>
                  <p:nvPr/>
                </p:nvSpPr>
                <p:spPr>
                  <a:xfrm>
                    <a:off x="1791" y="210"/>
                    <a:ext cx="287" cy="231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n-US" altLang="el-GR" sz="1800" b="1" i="1">
                        <a:latin typeface="Comic Sans MS" panose="030F0702030302020204" pitchFamily="66" charset="0"/>
                      </a:rPr>
                      <a:t>p</a:t>
                    </a:r>
                    <a:endParaRPr lang="el-GR" altLang="el-GR" sz="1800" b="1" i="1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31772" name="Text Box 39"/>
                  <p:cNvSpPr/>
                  <p:nvPr/>
                </p:nvSpPr>
                <p:spPr>
                  <a:xfrm>
                    <a:off x="4105" y="2115"/>
                    <a:ext cx="287" cy="232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n-US" altLang="el-GR" sz="1800" b="1" i="1">
                        <a:latin typeface="Comic Sans MS" panose="030F0702030302020204" pitchFamily="66" charset="0"/>
                      </a:rPr>
                      <a:t>V</a:t>
                    </a:r>
                    <a:endParaRPr lang="el-GR" altLang="el-GR" sz="1800" b="1" i="1">
                      <a:latin typeface="Comic Sans MS" panose="030F0702030302020204" pitchFamily="66" charset="0"/>
                    </a:endParaRPr>
                  </a:p>
                </p:txBody>
              </p:sp>
            </p:grpSp>
            <p:grpSp>
              <p:nvGrpSpPr>
                <p:cNvPr id="31760" name="Group 49"/>
                <p:cNvGrpSpPr/>
                <p:nvPr/>
              </p:nvGrpSpPr>
              <p:grpSpPr>
                <a:xfrm>
                  <a:off x="2381" y="709"/>
                  <a:ext cx="1960" cy="1400"/>
                  <a:chOff x="2381" y="709"/>
                  <a:chExt cx="1960" cy="1400"/>
                </a:xfrm>
              </p:grpSpPr>
              <p:sp>
                <p:nvSpPr>
                  <p:cNvPr id="31761" name="Text Box 41"/>
                  <p:cNvSpPr/>
                  <p:nvPr/>
                </p:nvSpPr>
                <p:spPr>
                  <a:xfrm>
                    <a:off x="3881" y="1752"/>
                    <a:ext cx="402" cy="212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n-US" altLang="el-GR" sz="1600" b="1" i="1">
                        <a:solidFill>
                          <a:srgbClr val="006600"/>
                        </a:solidFill>
                        <a:latin typeface="Comic Sans MS" panose="030F0702030302020204" pitchFamily="66" charset="0"/>
                      </a:rPr>
                      <a:t>T</a:t>
                    </a:r>
                    <a:r>
                      <a:rPr lang="en-US" altLang="el-GR" sz="1600" b="1" baseline="-25000">
                        <a:solidFill>
                          <a:srgbClr val="006600"/>
                        </a:solidFill>
                        <a:latin typeface="Comic Sans MS" panose="030F0702030302020204" pitchFamily="66" charset="0"/>
                      </a:rPr>
                      <a:t>1</a:t>
                    </a:r>
                    <a:endParaRPr lang="el-GR" altLang="el-GR" sz="1600" b="1" i="1">
                      <a:solidFill>
                        <a:srgbClr val="006600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31762" name="Text Box 42"/>
                  <p:cNvSpPr/>
                  <p:nvPr/>
                </p:nvSpPr>
                <p:spPr>
                  <a:xfrm>
                    <a:off x="3768" y="1896"/>
                    <a:ext cx="401" cy="213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n-US" altLang="el-GR" sz="1600" b="1" i="1">
                        <a:solidFill>
                          <a:srgbClr val="006600"/>
                        </a:solidFill>
                        <a:latin typeface="Comic Sans MS" panose="030F0702030302020204" pitchFamily="66" charset="0"/>
                      </a:rPr>
                      <a:t>T</a:t>
                    </a:r>
                    <a:r>
                      <a:rPr lang="en-US" altLang="el-GR" sz="1600" b="1" baseline="-25000">
                        <a:solidFill>
                          <a:srgbClr val="006600"/>
                        </a:solidFill>
                        <a:latin typeface="Comic Sans MS" panose="030F0702030302020204" pitchFamily="66" charset="0"/>
                      </a:rPr>
                      <a:t>3</a:t>
                    </a:r>
                    <a:endParaRPr lang="el-GR" altLang="el-GR" sz="1600" b="1" i="1">
                      <a:solidFill>
                        <a:srgbClr val="006600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31763" name="Text Box 43"/>
                  <p:cNvSpPr/>
                  <p:nvPr/>
                </p:nvSpPr>
                <p:spPr>
                  <a:xfrm>
                    <a:off x="3940" y="1559"/>
                    <a:ext cx="401" cy="213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n-US" altLang="el-GR" sz="1600" b="1" i="1">
                        <a:solidFill>
                          <a:srgbClr val="006600"/>
                        </a:solidFill>
                        <a:latin typeface="Comic Sans MS" panose="030F0702030302020204" pitchFamily="66" charset="0"/>
                      </a:rPr>
                      <a:t>T</a:t>
                    </a:r>
                    <a:r>
                      <a:rPr lang="en-US" altLang="el-GR" sz="1600" b="1" baseline="-25000">
                        <a:solidFill>
                          <a:srgbClr val="006600"/>
                        </a:solidFill>
                        <a:latin typeface="Comic Sans MS" panose="030F0702030302020204" pitchFamily="66" charset="0"/>
                      </a:rPr>
                      <a:t>2</a:t>
                    </a:r>
                    <a:endParaRPr lang="el-GR" altLang="el-GR" sz="1600" b="1" i="1">
                      <a:solidFill>
                        <a:srgbClr val="006600"/>
                      </a:solidFill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31764" name="Text Box 44"/>
                  <p:cNvSpPr/>
                  <p:nvPr/>
                </p:nvSpPr>
                <p:spPr>
                  <a:xfrm>
                    <a:off x="3424" y="1842"/>
                    <a:ext cx="287" cy="192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l-GR" altLang="el-GR" sz="1400" b="1">
                        <a:latin typeface="Comic Sans MS" panose="030F0702030302020204" pitchFamily="66" charset="0"/>
                      </a:rPr>
                      <a:t>Δ</a:t>
                    </a:r>
                  </a:p>
                </p:txBody>
              </p:sp>
              <p:sp>
                <p:nvSpPr>
                  <p:cNvPr id="31765" name="Text Box 45"/>
                  <p:cNvSpPr/>
                  <p:nvPr/>
                </p:nvSpPr>
                <p:spPr>
                  <a:xfrm>
                    <a:off x="3379" y="1253"/>
                    <a:ext cx="195" cy="193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l-GR" altLang="el-GR" sz="1400" b="1">
                        <a:latin typeface="Comic Sans MS" panose="030F0702030302020204" pitchFamily="66" charset="0"/>
                      </a:rPr>
                      <a:t>Γ</a:t>
                    </a:r>
                  </a:p>
                </p:txBody>
              </p:sp>
              <p:sp>
                <p:nvSpPr>
                  <p:cNvPr id="31766" name="Text Box 46"/>
                  <p:cNvSpPr/>
                  <p:nvPr/>
                </p:nvSpPr>
                <p:spPr>
                  <a:xfrm>
                    <a:off x="2971" y="709"/>
                    <a:ext cx="227" cy="192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n-US" altLang="el-GR" sz="1400" b="1">
                        <a:latin typeface="Comic Sans MS" panose="030F0702030302020204" pitchFamily="66" charset="0"/>
                      </a:rPr>
                      <a:t>B</a:t>
                    </a:r>
                    <a:endParaRPr lang="el-GR" altLang="el-GR" sz="1400" b="1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31767" name="Text Box 47"/>
                  <p:cNvSpPr/>
                  <p:nvPr/>
                </p:nvSpPr>
                <p:spPr>
                  <a:xfrm>
                    <a:off x="2381" y="709"/>
                    <a:ext cx="227" cy="192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n-US" altLang="el-GR" sz="1400" b="1">
                        <a:latin typeface="Comic Sans MS" panose="030F0702030302020204" pitchFamily="66" charset="0"/>
                      </a:rPr>
                      <a:t>A</a:t>
                    </a:r>
                    <a:endParaRPr lang="el-GR" altLang="el-GR" sz="1400" b="1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Παναγιωτόπουλος-Φυσικός    www.merkopanas.blogspot.gr</a:t>
            </a:r>
          </a:p>
        </p:txBody>
      </p:sp>
      <p:sp>
        <p:nvSpPr>
          <p:cNvPr id="33795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E3FE3523-7EAF-483A-9083-44C991D58DF6}" type="slidenum">
              <a:rPr lang="el-GR" altLang="el-GR" sz="1400"/>
              <a:t>63</a:t>
            </a:fld>
            <a:endParaRPr lang="el-GR" altLang="el-GR" sz="140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84213" y="2781300"/>
            <a:ext cx="7561262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800" b="1" i="1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2800" b="1" i="0" u="none" strike="noStrike" kern="1200" cap="none" spc="0" normalizeH="0" baseline="-2500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c</a:t>
            </a:r>
            <a:r>
              <a:rPr kumimoji="0" lang="el-GR" altLang="el-GR" sz="2800" b="1" i="0" u="none" strike="noStrike" kern="1200" cap="none" spc="0" normalizeH="0" baseline="-2500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n-US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=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n-US" altLang="el-GR" sz="2800" b="1" i="1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2800" b="1" i="0" u="none" strike="noStrike" kern="1200" cap="none" spc="0" normalizeH="0" baseline="-2500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ΓΔ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 pitchFamily="18" charset="0"/>
                <a:cs typeface="+mn-cs"/>
              </a:rPr>
              <a:t> </a:t>
            </a:r>
            <a:endParaRPr kumimoji="0" lang="el-GR" altLang="el-G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l-G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(εκλυόμενη θερμότητα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n-US" altLang="el-GR" sz="2400" b="1" i="1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2400" b="1" i="0" u="none" strike="noStrike" kern="1200" cap="none" spc="0" normalizeH="0" baseline="-2500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c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=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κάθε </a:t>
            </a: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αρνητικό ποσό</a:t>
            </a: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θερμότητας)</a:t>
            </a: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                                                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195513" y="4221163"/>
            <a:ext cx="4537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800" b="1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2800" b="1" i="0" u="none" strike="noStrike" kern="1200" cap="none" spc="0" normalizeH="0" baseline="-2500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ΔΑ</a:t>
            </a:r>
            <a:r>
              <a:rPr kumimoji="0" lang="en-US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=0</a:t>
            </a:r>
            <a:r>
              <a:rPr kumimoji="0" lang="en-US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n-US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 pitchFamily="18" charset="0"/>
                <a:cs typeface="+mn-cs"/>
              </a:rPr>
              <a:t>   </a:t>
            </a: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(αδιαβατική μεταβολή)</a:t>
            </a:r>
            <a:endParaRPr kumimoji="0" lang="en-US" alt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84213" y="1341438"/>
            <a:ext cx="799147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     </a:t>
            </a:r>
            <a:r>
              <a:rPr kumimoji="0" lang="en-US" altLang="el-GR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h</a:t>
            </a:r>
            <a:r>
              <a:rPr kumimoji="0" lang="en-US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= </a:t>
            </a:r>
            <a:r>
              <a:rPr kumimoji="0" lang="en-US" altLang="el-GR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AB</a:t>
            </a:r>
            <a:r>
              <a:rPr kumimoji="0" lang="en-US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+ </a:t>
            </a:r>
            <a:r>
              <a:rPr kumimoji="0" lang="en-US" altLang="el-GR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ΒΓ</a:t>
            </a: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 pitchFamily="18" charset="0"/>
                <a:cs typeface="+mn-cs"/>
              </a:rPr>
              <a:t>  </a:t>
            </a:r>
            <a:endParaRPr kumimoji="0" lang="el-GR" alt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(</a:t>
            </a:r>
            <a:r>
              <a:rPr kumimoji="0" lang="el-GR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εισερχόμενη θερμότητα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 pitchFamily="18" charset="0"/>
                <a:cs typeface="+mn-cs"/>
              </a:rPr>
              <a:t> </a:t>
            </a:r>
            <a:r>
              <a:rPr kumimoji="0" lang="en-US" altLang="el-GR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24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h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= </a:t>
            </a:r>
            <a:r>
              <a:rPr kumimoji="0" lang="el-GR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κάθε </a:t>
            </a: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θετικό </a:t>
            </a: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ποσό</a:t>
            </a: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θερμότητας</a:t>
            </a: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)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916238" y="188913"/>
            <a:ext cx="4897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Υπολογίζουμε ό,τι χρειαζόμαστε, δουλεύοντας όπως παρακάτω: 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187450" y="5157788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400" b="1" i="1" u="none" strike="noStrike" kern="1200" cap="none" spc="0" normalizeH="0" baseline="0" noProof="0" err="1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W</a:t>
            </a:r>
            <a:r>
              <a:rPr kumimoji="0" lang="en-US" altLang="el-GR" sz="2400" b="1" i="0" u="none" strike="noStrike" kern="1200" cap="none" spc="0" normalizeH="0" baseline="-25000" noProof="0" err="1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ωφ  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= </a:t>
            </a:r>
            <a:r>
              <a:rPr kumimoji="0" lang="en-US" altLang="el-GR" sz="24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W</a:t>
            </a:r>
            <a:r>
              <a:rPr kumimoji="0" lang="en-US" altLang="el-GR" sz="2400" b="1" i="0" u="none" strike="noStrike" kern="1200" cap="none" spc="0" normalizeH="0" baseline="-2500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AB 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+ </a:t>
            </a:r>
            <a:r>
              <a:rPr kumimoji="0" lang="en-US" altLang="el-GR" sz="24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W</a:t>
            </a:r>
            <a:r>
              <a:rPr kumimoji="0" lang="en-US" altLang="el-GR" sz="2400" b="1" i="0" u="none" strike="noStrike" kern="1200" cap="none" spc="0" normalizeH="0" baseline="-2500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ΒΓ 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+ </a:t>
            </a:r>
            <a:r>
              <a:rPr kumimoji="0" lang="en-US" altLang="el-GR" sz="24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W</a:t>
            </a:r>
            <a:r>
              <a:rPr kumimoji="0" lang="en-US" altLang="el-GR" sz="2400" b="1" i="0" u="none" strike="noStrike" kern="1200" cap="none" spc="0" normalizeH="0" baseline="-2500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ΓΔ 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+ </a:t>
            </a:r>
            <a:r>
              <a:rPr kumimoji="0" lang="en-US" altLang="el-GR" sz="24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W</a:t>
            </a:r>
            <a:r>
              <a:rPr kumimoji="0" lang="en-US" altLang="el-GR" sz="2400" b="1" i="0" u="none" strike="noStrike" kern="1200" cap="none" spc="0" normalizeH="0" baseline="-2500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ΔΑ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anose="02020603050405020304" pitchFamily="18" charset="0"/>
                <a:ea typeface="+mn-ea" pitchFamily="18" charset="0"/>
                <a:cs typeface="+mn-cs"/>
              </a:rPr>
              <a:t>    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 pitchFamily="18" charset="0"/>
                <a:cs typeface="+mn-cs"/>
              </a:rPr>
              <a:t> 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(ωφέλιμο έργο)</a:t>
            </a:r>
          </a:p>
        </p:txBody>
      </p:sp>
      <p:sp>
        <p:nvSpPr>
          <p:cNvPr id="33801" name="Text Box 11"/>
          <p:cNvSpPr/>
          <p:nvPr/>
        </p:nvSpPr>
        <p:spPr>
          <a:xfrm>
            <a:off x="395288" y="5157788"/>
            <a:ext cx="649287" cy="3968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l-GR" altLang="el-GR" sz="2000">
                <a:latin typeface="Comic Sans MS" panose="030F0702030302020204" pitchFamily="66" charset="0"/>
              </a:rPr>
              <a:t>και</a:t>
            </a:r>
          </a:p>
        </p:txBody>
      </p:sp>
      <p:grpSp>
        <p:nvGrpSpPr>
          <p:cNvPr id="33802" name="Group 36"/>
          <p:cNvGrpSpPr/>
          <p:nvPr/>
        </p:nvGrpSpPr>
        <p:grpSpPr>
          <a:xfrm>
            <a:off x="179388" y="115888"/>
            <a:ext cx="2374900" cy="1954212"/>
            <a:chOff x="340" y="890"/>
            <a:chExt cx="1496" cy="1231"/>
          </a:xfrm>
        </p:grpSpPr>
        <p:grpSp>
          <p:nvGrpSpPr>
            <p:cNvPr id="33803" name="Group 37"/>
            <p:cNvGrpSpPr/>
            <p:nvPr/>
          </p:nvGrpSpPr>
          <p:grpSpPr>
            <a:xfrm>
              <a:off x="340" y="890"/>
              <a:ext cx="1496" cy="1231"/>
              <a:chOff x="340" y="890"/>
              <a:chExt cx="1496" cy="1231"/>
            </a:xfrm>
          </p:grpSpPr>
          <p:sp>
            <p:nvSpPr>
              <p:cNvPr id="33811" name="Arc 38"/>
              <p:cNvSpPr/>
              <p:nvPr/>
            </p:nvSpPr>
            <p:spPr bwMode="auto">
              <a:xfrm rot="10800000">
                <a:off x="1020" y="890"/>
                <a:ext cx="798" cy="642"/>
              </a:xfrm>
              <a:custGeom>
                <a:avLst/>
                <a:gdLst/>
                <a:ahLst/>
                <a:cxnLst>
                  <a:cxn ang="0">
                    <a:pos x="579" y="0"/>
                  </a:cxn>
                  <a:cxn ang="0">
                    <a:pos x="798" y="284"/>
                  </a:cxn>
                  <a:cxn ang="0">
                    <a:pos x="0" y="642"/>
                  </a:cxn>
                </a:cxnLst>
                <a:rect l="l" t="t" r="r" b="b"/>
                <a:pathLst>
                  <a:path w="19601" h="16262" fill="none">
                    <a:moveTo>
                      <a:pt x="14216" y="-1"/>
                    </a:moveTo>
                    <a:cubicBezTo>
                      <a:pt x="16494" y="1991"/>
                      <a:pt x="18329" y="4439"/>
                      <a:pt x="19600" y="7186"/>
                    </a:cubicBezTo>
                  </a:path>
                  <a:path w="19601" h="16262" stroke="0">
                    <a:moveTo>
                      <a:pt x="14216" y="-1"/>
                    </a:moveTo>
                    <a:cubicBezTo>
                      <a:pt x="16494" y="1991"/>
                      <a:pt x="18329" y="4439"/>
                      <a:pt x="19600" y="7186"/>
                    </a:cubicBezTo>
                    <a:lnTo>
                      <a:pt x="0" y="16262"/>
                    </a:lnTo>
                    <a:lnTo>
                      <a:pt x="14216" y="-1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triangle" w="med" len="med"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endParaRPr/>
              </a:p>
            </p:txBody>
          </p:sp>
          <p:grpSp>
            <p:nvGrpSpPr>
              <p:cNvPr id="33812" name="Group 39"/>
              <p:cNvGrpSpPr/>
              <p:nvPr/>
            </p:nvGrpSpPr>
            <p:grpSpPr>
              <a:xfrm>
                <a:off x="340" y="890"/>
                <a:ext cx="1496" cy="1231"/>
                <a:chOff x="113" y="73"/>
                <a:chExt cx="1496" cy="1231"/>
              </a:xfrm>
            </p:grpSpPr>
            <p:cxnSp>
              <p:nvCxnSpPr>
                <p:cNvPr id="33813" name="Line 40"/>
                <p:cNvCxnSpPr/>
                <p:nvPr/>
              </p:nvCxnSpPr>
              <p:spPr>
                <a:xfrm>
                  <a:off x="569" y="441"/>
                  <a:ext cx="245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tailEnd type="triangle"/>
                </a:ln>
                <a:effectLst/>
              </p:spPr>
            </p:cxnSp>
            <p:cxnSp>
              <p:nvCxnSpPr>
                <p:cNvPr id="33814" name="Line 41"/>
                <p:cNvCxnSpPr/>
                <p:nvPr/>
              </p:nvCxnSpPr>
              <p:spPr>
                <a:xfrm>
                  <a:off x="1027" y="730"/>
                  <a:ext cx="1" cy="33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tailEnd type="triangle"/>
                </a:ln>
                <a:effectLst/>
              </p:spPr>
            </p:cxnSp>
            <p:sp>
              <p:nvSpPr>
                <p:cNvPr id="33815" name="Arc 42"/>
                <p:cNvSpPr/>
                <p:nvPr/>
              </p:nvSpPr>
              <p:spPr bwMode="auto">
                <a:xfrm rot="10800000">
                  <a:off x="571" y="152"/>
                  <a:ext cx="701" cy="894"/>
                </a:xfrm>
                <a:custGeom>
                  <a:avLst/>
                  <a:gdLst/>
                  <a:ahLst/>
                  <a:cxnLst>
                    <a:cxn ang="0">
                      <a:pos x="251" y="0"/>
                    </a:cxn>
                    <a:cxn ang="0">
                      <a:pos x="701" y="614"/>
                    </a:cxn>
                    <a:cxn ang="0">
                      <a:pos x="0" y="894"/>
                    </a:cxn>
                  </a:cxnLst>
                  <a:rect l="l" t="t" r="r" b="b"/>
                  <a:pathLst>
                    <a:path w="20640" h="20301" fill="none">
                      <a:moveTo>
                        <a:pt x="7377" y="-1"/>
                      </a:moveTo>
                      <a:cubicBezTo>
                        <a:pt x="13735" y="2310"/>
                        <a:pt x="18644" y="7467"/>
                        <a:pt x="20639" y="13932"/>
                      </a:cubicBezTo>
                    </a:path>
                    <a:path w="20640" h="20301" stroke="0">
                      <a:moveTo>
                        <a:pt x="7377" y="-1"/>
                      </a:moveTo>
                      <a:cubicBezTo>
                        <a:pt x="13735" y="2310"/>
                        <a:pt x="18644" y="7467"/>
                        <a:pt x="20639" y="13932"/>
                      </a:cubicBezTo>
                      <a:lnTo>
                        <a:pt x="0" y="20301"/>
                      </a:lnTo>
                      <a:lnTo>
                        <a:pt x="7377" y="-1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tailEnd type="triangle" w="med" len="med"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endParaRPr/>
                </a:p>
              </p:txBody>
            </p:sp>
            <p:grpSp>
              <p:nvGrpSpPr>
                <p:cNvPr id="33816" name="Group 43"/>
                <p:cNvGrpSpPr/>
                <p:nvPr/>
              </p:nvGrpSpPr>
              <p:grpSpPr>
                <a:xfrm>
                  <a:off x="113" y="73"/>
                  <a:ext cx="1496" cy="1231"/>
                  <a:chOff x="113" y="73"/>
                  <a:chExt cx="1496" cy="1231"/>
                </a:xfrm>
              </p:grpSpPr>
              <p:sp>
                <p:nvSpPr>
                  <p:cNvPr id="33817" name="Arc 44"/>
                  <p:cNvSpPr/>
                  <p:nvPr/>
                </p:nvSpPr>
                <p:spPr bwMode="auto">
                  <a:xfrm rot="10800000">
                    <a:off x="324" y="205"/>
                    <a:ext cx="948" cy="86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48" y="867"/>
                      </a:cxn>
                      <a:cxn ang="0">
                        <a:pos x="21" y="867"/>
                      </a:cxn>
                    </a:cxnLst>
                    <a:rect l="l" t="t" r="r" b="b"/>
                    <a:pathLst>
                      <a:path w="22092" h="21600" fill="none">
                        <a:moveTo>
                          <a:pt x="-1" y="5"/>
                        </a:moveTo>
                        <a:cubicBezTo>
                          <a:pt x="163" y="1"/>
                          <a:pt x="327" y="0"/>
                          <a:pt x="492" y="0"/>
                        </a:cubicBezTo>
                        <a:cubicBezTo>
                          <a:pt x="12421" y="0"/>
                          <a:pt x="22092" y="9670"/>
                          <a:pt x="22092" y="21600"/>
                        </a:cubicBezTo>
                      </a:path>
                      <a:path w="22092" h="21600" stroke="0">
                        <a:moveTo>
                          <a:pt x="-1" y="5"/>
                        </a:moveTo>
                        <a:cubicBezTo>
                          <a:pt x="163" y="1"/>
                          <a:pt x="327" y="0"/>
                          <a:pt x="492" y="0"/>
                        </a:cubicBezTo>
                        <a:cubicBezTo>
                          <a:pt x="12421" y="0"/>
                          <a:pt x="22092" y="9670"/>
                          <a:pt x="22092" y="21600"/>
                        </a:cubicBezTo>
                        <a:lnTo>
                          <a:pt x="492" y="21600"/>
                        </a:lnTo>
                        <a:lnTo>
                          <a:pt x="-1" y="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</a:ln>
                  <a:effectLst/>
                </p:spPr>
                <p:txBody>
                  <a:bodyPr/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endParaRPr/>
                  </a:p>
                </p:txBody>
              </p:sp>
              <p:sp>
                <p:nvSpPr>
                  <p:cNvPr id="33818" name="Arc 45"/>
                  <p:cNvSpPr/>
                  <p:nvPr/>
                </p:nvSpPr>
                <p:spPr bwMode="auto">
                  <a:xfrm rot="10800000">
                    <a:off x="539" y="179"/>
                    <a:ext cx="825" cy="81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825" y="814"/>
                      </a:cxn>
                      <a:cxn ang="0">
                        <a:pos x="0" y="814"/>
                      </a:cxn>
                    </a:cxnLst>
                    <a:rect l="l" t="t" r="r" b="b"/>
                    <a:pathLst>
                      <a:path w="21600" h="21564" fill="none">
                        <a:moveTo>
                          <a:pt x="1245" y="-1"/>
                        </a:moveTo>
                        <a:cubicBezTo>
                          <a:pt x="12671" y="659"/>
                          <a:pt x="21600" y="10118"/>
                          <a:pt x="21600" y="21564"/>
                        </a:cubicBezTo>
                      </a:path>
                      <a:path w="21600" h="21564" stroke="0">
                        <a:moveTo>
                          <a:pt x="1245" y="-1"/>
                        </a:moveTo>
                        <a:cubicBezTo>
                          <a:pt x="12671" y="659"/>
                          <a:pt x="21600" y="10118"/>
                          <a:pt x="21600" y="21564"/>
                        </a:cubicBezTo>
                        <a:lnTo>
                          <a:pt x="0" y="21564"/>
                        </a:lnTo>
                        <a:lnTo>
                          <a:pt x="1245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</a:ln>
                  <a:effectLst/>
                </p:spPr>
                <p:txBody>
                  <a:bodyPr/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endParaRPr/>
                  </a:p>
                </p:txBody>
              </p:sp>
              <p:sp>
                <p:nvSpPr>
                  <p:cNvPr id="33819" name="Arc 46"/>
                  <p:cNvSpPr/>
                  <p:nvPr/>
                </p:nvSpPr>
                <p:spPr bwMode="auto">
                  <a:xfrm rot="10800000">
                    <a:off x="726" y="99"/>
                    <a:ext cx="883" cy="815"/>
                  </a:xfrm>
                  <a:custGeom>
                    <a:avLst/>
                    <a:gdLst/>
                    <a:ahLst/>
                    <a:cxnLst>
                      <a:cxn ang="0">
                        <a:pos x="229" y="0"/>
                      </a:cxn>
                      <a:cxn ang="0">
                        <a:pos x="883" y="740"/>
                      </a:cxn>
                      <a:cxn ang="0">
                        <a:pos x="0" y="815"/>
                      </a:cxn>
                    </a:cxnLst>
                    <a:rect l="l" t="t" r="r" b="b"/>
                    <a:pathLst>
                      <a:path w="21513" h="20870" fill="none">
                        <a:moveTo>
                          <a:pt x="5568" y="-1"/>
                        </a:moveTo>
                        <a:cubicBezTo>
                          <a:pt x="14332" y="2338"/>
                          <a:pt x="20702" y="9903"/>
                          <a:pt x="21513" y="18937"/>
                        </a:cubicBezTo>
                      </a:path>
                      <a:path w="21513" h="20870" stroke="0">
                        <a:moveTo>
                          <a:pt x="5568" y="-1"/>
                        </a:moveTo>
                        <a:cubicBezTo>
                          <a:pt x="14332" y="2338"/>
                          <a:pt x="20702" y="9903"/>
                          <a:pt x="21513" y="18937"/>
                        </a:cubicBezTo>
                        <a:lnTo>
                          <a:pt x="0" y="20870"/>
                        </a:lnTo>
                        <a:lnTo>
                          <a:pt x="5568" y="-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</a:ln>
                  <a:effectLst/>
                </p:spPr>
                <p:txBody>
                  <a:bodyPr/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endParaRPr/>
                  </a:p>
                </p:txBody>
              </p:sp>
              <p:cxnSp>
                <p:nvCxnSpPr>
                  <p:cNvPr id="33820" name="Line 47"/>
                  <p:cNvCxnSpPr/>
                  <p:nvPr/>
                </p:nvCxnSpPr>
                <p:spPr>
                  <a:xfrm flipH="1" flipV="1">
                    <a:off x="262" y="126"/>
                    <a:ext cx="0" cy="99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3821" name="Line 48"/>
                  <p:cNvCxnSpPr/>
                  <p:nvPr/>
                </p:nvCxnSpPr>
                <p:spPr>
                  <a:xfrm>
                    <a:off x="262" y="1125"/>
                    <a:ext cx="122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33822" name="Text Box 49"/>
                  <p:cNvSpPr/>
                  <p:nvPr/>
                </p:nvSpPr>
                <p:spPr>
                  <a:xfrm>
                    <a:off x="113" y="73"/>
                    <a:ext cx="153" cy="192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n-US" altLang="el-GR" sz="1400" b="1" i="1">
                        <a:latin typeface="Comic Sans MS" panose="030F0702030302020204" pitchFamily="66" charset="0"/>
                      </a:rPr>
                      <a:t>p</a:t>
                    </a:r>
                    <a:endParaRPr lang="el-GR" altLang="el-GR" sz="1400" b="1" i="1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33823" name="Text Box 50"/>
                  <p:cNvSpPr/>
                  <p:nvPr/>
                </p:nvSpPr>
                <p:spPr>
                  <a:xfrm>
                    <a:off x="1392" y="1112"/>
                    <a:ext cx="152" cy="192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n-US" altLang="el-GR" sz="1400" b="1" i="1">
                        <a:latin typeface="Comic Sans MS" panose="030F0702030302020204" pitchFamily="66" charset="0"/>
                      </a:rPr>
                      <a:t>V</a:t>
                    </a:r>
                    <a:endParaRPr lang="el-GR" altLang="el-GR" sz="1400" b="1" i="1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</p:grpSp>
        <p:sp>
          <p:nvSpPr>
            <p:cNvPr id="33804" name="Text Box 51"/>
            <p:cNvSpPr/>
            <p:nvPr/>
          </p:nvSpPr>
          <p:spPr>
            <a:xfrm>
              <a:off x="1474" y="1706"/>
              <a:ext cx="226" cy="173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n-US" altLang="el-GR" sz="1200" b="1" i="1">
                  <a:solidFill>
                    <a:srgbClr val="006600"/>
                  </a:solidFill>
                  <a:latin typeface="Comic Sans MS" panose="030F0702030302020204" pitchFamily="66" charset="0"/>
                </a:rPr>
                <a:t>T</a:t>
              </a:r>
              <a:r>
                <a:rPr lang="en-US" altLang="el-GR" sz="1200" b="1" baseline="-25000">
                  <a:solidFill>
                    <a:srgbClr val="006600"/>
                  </a:solidFill>
                  <a:latin typeface="Comic Sans MS" panose="030F0702030302020204" pitchFamily="66" charset="0"/>
                </a:rPr>
                <a:t>1</a:t>
              </a:r>
              <a:endParaRPr lang="el-GR" altLang="el-GR" sz="1200" b="1" i="1">
                <a:solidFill>
                  <a:srgbClr val="0066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3805" name="Text Box 52"/>
            <p:cNvSpPr/>
            <p:nvPr/>
          </p:nvSpPr>
          <p:spPr>
            <a:xfrm>
              <a:off x="1383" y="1797"/>
              <a:ext cx="272" cy="173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n-US" altLang="el-GR" sz="1200" b="1" i="1">
                  <a:solidFill>
                    <a:srgbClr val="006600"/>
                  </a:solidFill>
                  <a:latin typeface="Comic Sans MS" panose="030F0702030302020204" pitchFamily="66" charset="0"/>
                </a:rPr>
                <a:t>T</a:t>
              </a:r>
              <a:r>
                <a:rPr lang="en-US" altLang="el-GR" sz="1200" b="1" baseline="-25000">
                  <a:solidFill>
                    <a:srgbClr val="006600"/>
                  </a:solidFill>
                  <a:latin typeface="Comic Sans MS" panose="030F0702030302020204" pitchFamily="66" charset="0"/>
                </a:rPr>
                <a:t>3</a:t>
              </a:r>
              <a:endParaRPr lang="el-GR" altLang="el-GR" sz="1200" b="1" i="1">
                <a:solidFill>
                  <a:srgbClr val="0066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3806" name="Text Box 53"/>
            <p:cNvSpPr/>
            <p:nvPr/>
          </p:nvSpPr>
          <p:spPr>
            <a:xfrm>
              <a:off x="1519" y="1570"/>
              <a:ext cx="227" cy="173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n-US" altLang="el-GR" sz="1200" b="1" i="1">
                  <a:solidFill>
                    <a:srgbClr val="006600"/>
                  </a:solidFill>
                  <a:latin typeface="Comic Sans MS" panose="030F0702030302020204" pitchFamily="66" charset="0"/>
                </a:rPr>
                <a:t>T</a:t>
              </a:r>
              <a:r>
                <a:rPr lang="en-US" altLang="el-GR" sz="1200" b="1" baseline="-25000">
                  <a:solidFill>
                    <a:srgbClr val="006600"/>
                  </a:solidFill>
                  <a:latin typeface="Comic Sans MS" panose="030F0702030302020204" pitchFamily="66" charset="0"/>
                </a:rPr>
                <a:t>2</a:t>
              </a:r>
              <a:endParaRPr lang="el-GR" altLang="el-GR" sz="1200" b="1" i="1">
                <a:solidFill>
                  <a:srgbClr val="0066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3807" name="Text Box 54"/>
            <p:cNvSpPr/>
            <p:nvPr/>
          </p:nvSpPr>
          <p:spPr>
            <a:xfrm>
              <a:off x="1247" y="1752"/>
              <a:ext cx="181" cy="173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l-GR" altLang="el-GR" sz="1200" b="1">
                  <a:latin typeface="Comic Sans MS" panose="030F0702030302020204" pitchFamily="66" charset="0"/>
                </a:rPr>
                <a:t>Δ</a:t>
              </a:r>
            </a:p>
          </p:txBody>
        </p:sp>
        <p:sp>
          <p:nvSpPr>
            <p:cNvPr id="33808" name="Text Box 55"/>
            <p:cNvSpPr/>
            <p:nvPr/>
          </p:nvSpPr>
          <p:spPr>
            <a:xfrm>
              <a:off x="1202" y="1434"/>
              <a:ext cx="182" cy="173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l-GR" altLang="el-GR" sz="1200" b="1">
                  <a:latin typeface="Comic Sans MS" panose="030F0702030302020204" pitchFamily="66" charset="0"/>
                </a:rPr>
                <a:t>Γ</a:t>
              </a:r>
            </a:p>
          </p:txBody>
        </p:sp>
        <p:sp>
          <p:nvSpPr>
            <p:cNvPr id="33809" name="Text Box 56"/>
            <p:cNvSpPr/>
            <p:nvPr/>
          </p:nvSpPr>
          <p:spPr>
            <a:xfrm>
              <a:off x="975" y="1071"/>
              <a:ext cx="181" cy="173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n-US" altLang="el-GR" sz="1200" b="1">
                  <a:latin typeface="Comic Sans MS" panose="030F0702030302020204" pitchFamily="66" charset="0"/>
                </a:rPr>
                <a:t>B</a:t>
              </a:r>
              <a:endParaRPr lang="el-GR" altLang="el-GR" sz="1200" b="1">
                <a:latin typeface="Comic Sans MS" panose="030F0702030302020204" pitchFamily="66" charset="0"/>
              </a:endParaRPr>
            </a:p>
          </p:txBody>
        </p:sp>
        <p:sp>
          <p:nvSpPr>
            <p:cNvPr id="33810" name="Text Box 57"/>
            <p:cNvSpPr/>
            <p:nvPr/>
          </p:nvSpPr>
          <p:spPr>
            <a:xfrm>
              <a:off x="657" y="1117"/>
              <a:ext cx="181" cy="173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n-US" altLang="el-GR" sz="1200" b="1">
                  <a:latin typeface="Comic Sans MS" panose="030F0702030302020204" pitchFamily="66" charset="0"/>
                </a:rPr>
                <a:t>A</a:t>
              </a:r>
              <a:endParaRPr lang="el-GR" altLang="el-GR" sz="1200" b="1">
                <a:latin typeface="Comic Sans MS" panose="030F0702030302020204" pitchFamily="6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/>
      <p:bldP spid="33798" grpId="0"/>
      <p:bldP spid="33799" grpId="0"/>
      <p:bldP spid="33800" grpId="0"/>
      <p:bldP spid="3380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Παναγιωτόπουλος-Φυσικός    www.merkopanas.blogspot.gr</a:t>
            </a:r>
          </a:p>
        </p:txBody>
      </p:sp>
      <p:sp>
        <p:nvSpPr>
          <p:cNvPr id="34819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6355C7C0-BA2B-4C62-A75E-D16363358367}" type="slidenum">
              <a:rPr lang="el-GR" altLang="el-GR" sz="1400"/>
              <a:t>64</a:t>
            </a:fld>
            <a:endParaRPr lang="el-GR" altLang="el-GR" sz="1400"/>
          </a:p>
        </p:txBody>
      </p:sp>
      <p:sp>
        <p:nvSpPr>
          <p:cNvPr id="34820" name="Rectangle 5"/>
          <p:cNvSpPr/>
          <p:nvPr/>
        </p:nvSpPr>
        <p:spPr>
          <a:xfrm>
            <a:off x="0" y="2543175"/>
            <a:ext cx="9144000" cy="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n-US"/>
          </a:p>
        </p:txBody>
      </p:sp>
      <p:grpSp>
        <p:nvGrpSpPr>
          <p:cNvPr id="34821" name="Group 43"/>
          <p:cNvGrpSpPr/>
          <p:nvPr/>
        </p:nvGrpSpPr>
        <p:grpSpPr>
          <a:xfrm>
            <a:off x="539750" y="3500438"/>
            <a:ext cx="8208963" cy="2124075"/>
            <a:chOff x="340" y="2205"/>
            <a:chExt cx="5171" cy="1338"/>
          </a:xfrm>
        </p:grpSpPr>
        <p:sp>
          <p:nvSpPr>
            <p:cNvPr id="34847" name="Rectangle 7"/>
            <p:cNvSpPr>
              <a:spLocks noChangeArrowheads="1"/>
            </p:cNvSpPr>
            <p:nvPr/>
          </p:nvSpPr>
          <p:spPr bwMode="auto">
            <a:xfrm>
              <a:off x="340" y="2335"/>
              <a:ext cx="5171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l-GR" altLang="el-GR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 pitchFamily="18" charset="0"/>
                  <a:cs typeface="+mn-cs"/>
                </a:rPr>
                <a:t>Η σχέση             εξυπηρετεί</a:t>
              </a:r>
              <a:r>
                <a:rPr kumimoji="0" lang="el-GR" altLang="el-GR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l-GR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l-GR" altLang="el-GR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 pitchFamily="18" charset="0"/>
                  <a:cs typeface="+mn-cs"/>
                </a:rPr>
                <a:t>στις περιπτώσεις που η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l-GR" altLang="el-GR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 pitchFamily="18" charset="0"/>
                  <a:cs typeface="+mn-cs"/>
                </a:rPr>
                <a:t>κυκλική μεταβολή σε διάγραμμα </a:t>
              </a:r>
              <a:r>
                <a:rPr kumimoji="0" lang="en-US" altLang="el-GR" sz="2400" b="1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 pitchFamily="18" charset="0"/>
                  <a:cs typeface="+mn-cs"/>
                </a:rPr>
                <a:t>p – V </a:t>
              </a:r>
              <a:r>
                <a:rPr kumimoji="0" lang="el-GR" altLang="el-GR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 pitchFamily="18" charset="0"/>
                  <a:cs typeface="+mn-cs"/>
                </a:rPr>
                <a:t>είναι κάποιο γνωστό γεωμετρικό σχήμα, το εμβαδό του οποίου (</a:t>
              </a:r>
              <a:r>
                <a:rPr kumimoji="0" lang="el-GR" altLang="el-GR" sz="2400" b="1" i="0" u="none" strike="noStrike" kern="120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 pitchFamily="18" charset="0"/>
                  <a:cs typeface="+mn-cs"/>
                </a:rPr>
                <a:t>αριθμητικά είναι ίσο με το έργο</a:t>
              </a:r>
              <a:r>
                <a:rPr kumimoji="0" lang="el-GR" altLang="el-GR" sz="2400" b="1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 pitchFamily="18" charset="0"/>
                  <a:cs typeface="+mn-cs"/>
                </a:rPr>
                <a:t>) υπολογίζεται εύκολα.  </a:t>
              </a:r>
            </a:p>
          </p:txBody>
        </p:sp>
        <p:graphicFrame>
          <p:nvGraphicFramePr>
            <p:cNvPr id="34848" name="Object 6"/>
            <p:cNvGraphicFramePr>
              <a:graphicFrameLocks noChangeAspect="1"/>
            </p:cNvGraphicFramePr>
            <p:nvPr/>
          </p:nvGraphicFramePr>
          <p:xfrm>
            <a:off x="1292" y="2205"/>
            <a:ext cx="816" cy="5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78" name="Εξίσωση" r:id="rId4" imgW="1295400" imgH="947738" progId="Equation.3">
                    <p:embed/>
                  </p:oleObj>
                </mc:Choice>
                <mc:Fallback>
                  <p:oleObj name="Εξίσωση" r:id="rId4" imgW="1295400" imgH="947738" progId="Equation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5">
                          <a:clrChange useA="0">
                            <a:clrFrom>
                              <a:srgbClr val="000000"/>
                            </a:clrFrom>
                            <a:clrTo>
                              <a:srgbClr val="FF000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292" y="2205"/>
                          <a:ext cx="816" cy="5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>
                          <a:outerShdw dist="35921" dir="2700000" algn="ctr">
                            <a:srgbClr val="808080"/>
                          </a:outerShdw>
                        </a:effec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822" name="Group 18"/>
          <p:cNvGrpSpPr/>
          <p:nvPr/>
        </p:nvGrpSpPr>
        <p:grpSpPr>
          <a:xfrm>
            <a:off x="2339975" y="-200025"/>
            <a:ext cx="5556250" cy="3403600"/>
            <a:chOff x="1610" y="-126"/>
            <a:chExt cx="3364" cy="2084"/>
          </a:xfrm>
        </p:grpSpPr>
        <p:grpSp>
          <p:nvGrpSpPr>
            <p:cNvPr id="34823" name="Group 19"/>
            <p:cNvGrpSpPr/>
            <p:nvPr/>
          </p:nvGrpSpPr>
          <p:grpSpPr>
            <a:xfrm>
              <a:off x="1610" y="-126"/>
              <a:ext cx="3364" cy="2084"/>
              <a:chOff x="1610" y="-126"/>
              <a:chExt cx="3364" cy="2084"/>
            </a:xfrm>
          </p:grpSpPr>
          <p:grpSp>
            <p:nvGrpSpPr>
              <p:cNvPr id="34828" name="Group 20"/>
              <p:cNvGrpSpPr/>
              <p:nvPr/>
            </p:nvGrpSpPr>
            <p:grpSpPr>
              <a:xfrm>
                <a:off x="1610" y="210"/>
                <a:ext cx="2223" cy="1748"/>
                <a:chOff x="1610" y="210"/>
                <a:chExt cx="2223" cy="1748"/>
              </a:xfrm>
            </p:grpSpPr>
            <p:grpSp>
              <p:nvGrpSpPr>
                <p:cNvPr id="34837" name="Group 21"/>
                <p:cNvGrpSpPr/>
                <p:nvPr/>
              </p:nvGrpSpPr>
              <p:grpSpPr>
                <a:xfrm>
                  <a:off x="1610" y="210"/>
                  <a:ext cx="2223" cy="1748"/>
                  <a:chOff x="1610" y="210"/>
                  <a:chExt cx="2223" cy="1748"/>
                </a:xfrm>
              </p:grpSpPr>
              <p:cxnSp>
                <p:nvCxnSpPr>
                  <p:cNvPr id="34843" name="Line 22"/>
                  <p:cNvCxnSpPr/>
                  <p:nvPr/>
                </p:nvCxnSpPr>
                <p:spPr>
                  <a:xfrm flipH="1" flipV="1">
                    <a:off x="1837" y="300"/>
                    <a:ext cx="0" cy="145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4844" name="Line 23"/>
                  <p:cNvCxnSpPr/>
                  <p:nvPr/>
                </p:nvCxnSpPr>
                <p:spPr>
                  <a:xfrm>
                    <a:off x="1837" y="1752"/>
                    <a:ext cx="19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34845" name="Text Box 24"/>
                  <p:cNvSpPr/>
                  <p:nvPr/>
                </p:nvSpPr>
                <p:spPr>
                  <a:xfrm>
                    <a:off x="1610" y="210"/>
                    <a:ext cx="227" cy="206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n-US" altLang="el-GR" sz="1600" b="1" i="1">
                        <a:latin typeface="Comic Sans MS" panose="030F0702030302020204" pitchFamily="66" charset="0"/>
                      </a:rPr>
                      <a:t>p</a:t>
                    </a:r>
                    <a:endParaRPr lang="el-GR" altLang="el-GR" sz="1600" b="1" i="1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34846" name="Text Box 25"/>
                  <p:cNvSpPr/>
                  <p:nvPr/>
                </p:nvSpPr>
                <p:spPr>
                  <a:xfrm>
                    <a:off x="3606" y="1752"/>
                    <a:ext cx="227" cy="206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n-US" altLang="el-GR" sz="1600" b="1" i="1">
                        <a:latin typeface="Comic Sans MS" panose="030F0702030302020204" pitchFamily="66" charset="0"/>
                      </a:rPr>
                      <a:t>V</a:t>
                    </a:r>
                    <a:endParaRPr lang="el-GR" altLang="el-GR" sz="1600" b="1" i="1">
                      <a:latin typeface="Comic Sans MS" panose="030F0702030302020204" pitchFamily="66" charset="0"/>
                    </a:endParaRPr>
                  </a:p>
                </p:txBody>
              </p:sp>
            </p:grpSp>
            <p:cxnSp>
              <p:nvCxnSpPr>
                <p:cNvPr id="34838" name="Line 26"/>
                <p:cNvCxnSpPr/>
                <p:nvPr/>
              </p:nvCxnSpPr>
              <p:spPr>
                <a:xfrm flipV="1">
                  <a:off x="2154" y="845"/>
                  <a:ext cx="362" cy="49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tailEnd type="triangle"/>
                </a:ln>
                <a:effectLst/>
              </p:spPr>
            </p:cxnSp>
            <p:cxnSp>
              <p:nvCxnSpPr>
                <p:cNvPr id="34839" name="Line 27"/>
                <p:cNvCxnSpPr/>
                <p:nvPr/>
              </p:nvCxnSpPr>
              <p:spPr>
                <a:xfrm flipV="1">
                  <a:off x="1837" y="1344"/>
                  <a:ext cx="317" cy="4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miter lim="800000"/>
                </a:ln>
                <a:effectLst/>
              </p:spPr>
            </p:cxnSp>
            <p:cxnSp>
              <p:nvCxnSpPr>
                <p:cNvPr id="34840" name="Line 28"/>
                <p:cNvCxnSpPr/>
                <p:nvPr/>
              </p:nvCxnSpPr>
              <p:spPr>
                <a:xfrm>
                  <a:off x="2517" y="845"/>
                  <a:ext cx="771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tailEnd type="triangle"/>
                </a:ln>
                <a:effectLst/>
              </p:spPr>
            </p:cxnSp>
            <p:cxnSp>
              <p:nvCxnSpPr>
                <p:cNvPr id="34841" name="Line 29"/>
                <p:cNvCxnSpPr/>
                <p:nvPr/>
              </p:nvCxnSpPr>
              <p:spPr>
                <a:xfrm flipH="1">
                  <a:off x="3288" y="845"/>
                  <a:ext cx="0" cy="49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tailEnd type="triangle"/>
                </a:ln>
                <a:effectLst/>
              </p:spPr>
            </p:cxnSp>
            <p:cxnSp>
              <p:nvCxnSpPr>
                <p:cNvPr id="34842" name="Line 30"/>
                <p:cNvCxnSpPr/>
                <p:nvPr/>
              </p:nvCxnSpPr>
              <p:spPr>
                <a:xfrm>
                  <a:off x="2154" y="1344"/>
                  <a:ext cx="113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 type="triangle"/>
                </a:ln>
                <a:effectLst/>
              </p:spPr>
            </p:cxnSp>
          </p:grpSp>
          <p:sp>
            <p:nvSpPr>
              <p:cNvPr id="34829" name="Arc 31"/>
              <p:cNvSpPr/>
              <p:nvPr/>
            </p:nvSpPr>
            <p:spPr bwMode="auto">
              <a:xfrm rot="9900000">
                <a:off x="1973" y="530"/>
                <a:ext cx="2217" cy="1172"/>
              </a:xfrm>
              <a:custGeom>
                <a:avLst/>
                <a:gdLst/>
                <a:ahLst/>
                <a:cxnLst>
                  <a:cxn ang="0">
                    <a:pos x="1121" y="0"/>
                  </a:cxn>
                  <a:cxn ang="0">
                    <a:pos x="2195" y="1172"/>
                  </a:cxn>
                  <a:cxn ang="0">
                    <a:pos x="0" y="1008"/>
                  </a:cxn>
                </a:cxnLst>
                <a:rect l="l" t="t" r="r" b="b"/>
                <a:pathLst>
                  <a:path w="21600" h="21669" fill="none">
                    <a:moveTo>
                      <a:pt x="10918" y="-1"/>
                    </a:moveTo>
                    <a:cubicBezTo>
                      <a:pt x="17534" y="3875"/>
                      <a:pt x="21600" y="10968"/>
                      <a:pt x="21600" y="18637"/>
                    </a:cubicBezTo>
                    <a:cubicBezTo>
                      <a:pt x="21600" y="19651"/>
                      <a:pt x="21528" y="20664"/>
                      <a:pt x="21386" y="21669"/>
                    </a:cubicBezTo>
                  </a:path>
                  <a:path w="21600" h="21669" stroke="0">
                    <a:moveTo>
                      <a:pt x="10918" y="-1"/>
                    </a:moveTo>
                    <a:cubicBezTo>
                      <a:pt x="17534" y="3875"/>
                      <a:pt x="21600" y="10968"/>
                      <a:pt x="21600" y="18637"/>
                    </a:cubicBezTo>
                    <a:cubicBezTo>
                      <a:pt x="21600" y="19651"/>
                      <a:pt x="21528" y="20664"/>
                      <a:pt x="21386" y="21669"/>
                    </a:cubicBezTo>
                    <a:lnTo>
                      <a:pt x="0" y="18637"/>
                    </a:lnTo>
                    <a:lnTo>
                      <a:pt x="10918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endParaRPr/>
              </a:p>
            </p:txBody>
          </p:sp>
          <p:sp>
            <p:nvSpPr>
              <p:cNvPr id="34830" name="Arc 32"/>
              <p:cNvSpPr/>
              <p:nvPr/>
            </p:nvSpPr>
            <p:spPr bwMode="auto">
              <a:xfrm rot="9900000">
                <a:off x="2471" y="-30"/>
                <a:ext cx="2220" cy="1675"/>
              </a:xfrm>
              <a:custGeom>
                <a:avLst/>
                <a:gdLst/>
                <a:ahLst/>
                <a:cxnLst>
                  <a:cxn ang="0">
                    <a:pos x="1128" y="0"/>
                  </a:cxn>
                  <a:cxn ang="0">
                    <a:pos x="2198" y="1675"/>
                  </a:cxn>
                  <a:cxn ang="0">
                    <a:pos x="0" y="1440"/>
                  </a:cxn>
                </a:cxnLst>
                <a:rect l="l" t="t" r="r" b="b"/>
                <a:pathLst>
                  <a:path w="21600" h="21636" fill="none">
                    <a:moveTo>
                      <a:pt x="10975" y="-1"/>
                    </a:moveTo>
                    <a:cubicBezTo>
                      <a:pt x="17559" y="3884"/>
                      <a:pt x="21600" y="10959"/>
                      <a:pt x="21600" y="18604"/>
                    </a:cubicBezTo>
                    <a:cubicBezTo>
                      <a:pt x="21600" y="19618"/>
                      <a:pt x="21528" y="20631"/>
                      <a:pt x="21386" y="21636"/>
                    </a:cubicBezTo>
                  </a:path>
                  <a:path w="21600" h="21636" stroke="0">
                    <a:moveTo>
                      <a:pt x="10975" y="-1"/>
                    </a:moveTo>
                    <a:cubicBezTo>
                      <a:pt x="17559" y="3884"/>
                      <a:pt x="21600" y="10959"/>
                      <a:pt x="21600" y="18604"/>
                    </a:cubicBezTo>
                    <a:cubicBezTo>
                      <a:pt x="21600" y="19618"/>
                      <a:pt x="21528" y="20631"/>
                      <a:pt x="21386" y="21636"/>
                    </a:cubicBezTo>
                    <a:lnTo>
                      <a:pt x="0" y="18604"/>
                    </a:lnTo>
                    <a:lnTo>
                      <a:pt x="10975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endParaRPr/>
              </a:p>
            </p:txBody>
          </p:sp>
          <p:sp>
            <p:nvSpPr>
              <p:cNvPr id="34831" name="Text Box 33"/>
              <p:cNvSpPr/>
              <p:nvPr/>
            </p:nvSpPr>
            <p:spPr>
              <a:xfrm>
                <a:off x="3107" y="1525"/>
                <a:ext cx="273" cy="186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n-US" altLang="el-GR" sz="1400" b="1" i="1">
                    <a:latin typeface="Comic Sans MS" panose="030F0702030302020204" pitchFamily="66" charset="0"/>
                  </a:rPr>
                  <a:t>T</a:t>
                </a:r>
                <a:r>
                  <a:rPr lang="en-US" altLang="el-GR" sz="1400" b="1" baseline="-25000">
                    <a:latin typeface="Comic Sans MS" panose="030F0702030302020204" pitchFamily="66" charset="0"/>
                  </a:rPr>
                  <a:t>1</a:t>
                </a:r>
                <a:endParaRPr lang="el-GR" altLang="el-GR" sz="14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832" name="Text Box 34"/>
              <p:cNvSpPr/>
              <p:nvPr/>
            </p:nvSpPr>
            <p:spPr>
              <a:xfrm>
                <a:off x="3651" y="1480"/>
                <a:ext cx="273" cy="187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n-US" altLang="el-GR" sz="1400" b="1" i="1">
                    <a:latin typeface="Comic Sans MS" panose="030F0702030302020204" pitchFamily="66" charset="0"/>
                  </a:rPr>
                  <a:t>T</a:t>
                </a:r>
                <a:r>
                  <a:rPr lang="en-US" altLang="el-GR" sz="1400" b="1" baseline="-25000">
                    <a:latin typeface="Comic Sans MS" panose="030F0702030302020204" pitchFamily="66" charset="0"/>
                  </a:rPr>
                  <a:t>2</a:t>
                </a:r>
                <a:endParaRPr lang="el-GR" altLang="el-GR" sz="14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833" name="Text Box 35"/>
              <p:cNvSpPr/>
              <p:nvPr/>
            </p:nvSpPr>
            <p:spPr>
              <a:xfrm>
                <a:off x="3651" y="890"/>
                <a:ext cx="273" cy="186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n-US" altLang="el-GR" sz="1400" b="1" i="1">
                    <a:latin typeface="Comic Sans MS" panose="030F0702030302020204" pitchFamily="66" charset="0"/>
                  </a:rPr>
                  <a:t>T</a:t>
                </a:r>
                <a:r>
                  <a:rPr lang="en-US" altLang="el-GR" sz="1400" b="1" baseline="-25000">
                    <a:latin typeface="Comic Sans MS" panose="030F0702030302020204" pitchFamily="66" charset="0"/>
                  </a:rPr>
                  <a:t>3</a:t>
                </a:r>
                <a:endParaRPr lang="el-GR" altLang="el-GR" sz="14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834" name="Text Box 36"/>
              <p:cNvSpPr/>
              <p:nvPr/>
            </p:nvSpPr>
            <p:spPr>
              <a:xfrm>
                <a:off x="3515" y="1298"/>
                <a:ext cx="273" cy="187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n-US" altLang="el-GR" sz="1400" b="1" i="1">
                    <a:latin typeface="Comic Sans MS" panose="030F0702030302020204" pitchFamily="66" charset="0"/>
                  </a:rPr>
                  <a:t>T</a:t>
                </a:r>
                <a:r>
                  <a:rPr lang="en-US" altLang="el-GR" sz="1400" b="1" baseline="-25000">
                    <a:latin typeface="Comic Sans MS" panose="030F0702030302020204" pitchFamily="66" charset="0"/>
                  </a:rPr>
                  <a:t>4</a:t>
                </a:r>
                <a:endParaRPr lang="el-GR" altLang="el-GR" sz="14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34835" name="Arc 37"/>
              <p:cNvSpPr/>
              <p:nvPr/>
            </p:nvSpPr>
            <p:spPr bwMode="auto">
              <a:xfrm rot="9900000">
                <a:off x="2690" y="9"/>
                <a:ext cx="2284" cy="1403"/>
              </a:xfrm>
              <a:custGeom>
                <a:avLst/>
                <a:gdLst/>
                <a:ahLst/>
                <a:cxnLst>
                  <a:cxn ang="0">
                    <a:pos x="1500" y="0"/>
                  </a:cxn>
                  <a:cxn ang="0">
                    <a:pos x="2261" y="1403"/>
                  </a:cxn>
                  <a:cxn ang="0">
                    <a:pos x="0" y="1183"/>
                  </a:cxn>
                </a:cxnLst>
                <a:rect l="l" t="t" r="r" b="b"/>
                <a:pathLst>
                  <a:path w="21600" h="19324" fill="none">
                    <a:moveTo>
                      <a:pt x="14182" y="-1"/>
                    </a:moveTo>
                    <a:cubicBezTo>
                      <a:pt x="18894" y="4102"/>
                      <a:pt x="21600" y="10044"/>
                      <a:pt x="21600" y="16292"/>
                    </a:cubicBezTo>
                    <a:cubicBezTo>
                      <a:pt x="21600" y="17306"/>
                      <a:pt x="21528" y="18319"/>
                      <a:pt x="21386" y="19324"/>
                    </a:cubicBezTo>
                  </a:path>
                  <a:path w="21600" h="19324" stroke="0">
                    <a:moveTo>
                      <a:pt x="14182" y="-1"/>
                    </a:moveTo>
                    <a:cubicBezTo>
                      <a:pt x="18894" y="4102"/>
                      <a:pt x="21600" y="10044"/>
                      <a:pt x="21600" y="16292"/>
                    </a:cubicBezTo>
                    <a:cubicBezTo>
                      <a:pt x="21600" y="17306"/>
                      <a:pt x="21528" y="18319"/>
                      <a:pt x="21386" y="19324"/>
                    </a:cubicBezTo>
                    <a:lnTo>
                      <a:pt x="0" y="16292"/>
                    </a:lnTo>
                    <a:lnTo>
                      <a:pt x="14182" y="-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endParaRPr/>
              </a:p>
            </p:txBody>
          </p:sp>
          <p:sp>
            <p:nvSpPr>
              <p:cNvPr id="34836" name="Arc 38"/>
              <p:cNvSpPr/>
              <p:nvPr/>
            </p:nvSpPr>
            <p:spPr bwMode="auto">
              <a:xfrm rot="9300000">
                <a:off x="2922" y="-126"/>
                <a:ext cx="1798" cy="1058"/>
              </a:xfrm>
              <a:custGeom>
                <a:avLst/>
                <a:gdLst/>
                <a:ahLst/>
                <a:cxnLst>
                  <a:cxn ang="0">
                    <a:pos x="1238" y="0"/>
                  </a:cxn>
                  <a:cxn ang="0">
                    <a:pos x="1798" y="977"/>
                  </a:cxn>
                  <a:cxn ang="0">
                    <a:pos x="0" y="1058"/>
                  </a:cxn>
                </a:cxnLst>
                <a:rect l="l" t="t" r="r" b="b"/>
                <a:pathLst>
                  <a:path w="21567" h="15687" fill="none">
                    <a:moveTo>
                      <a:pt x="14848" y="0"/>
                    </a:moveTo>
                    <a:cubicBezTo>
                      <a:pt x="18856" y="3794"/>
                      <a:pt x="21260" y="8978"/>
                      <a:pt x="21566" y="14489"/>
                    </a:cubicBezTo>
                  </a:path>
                  <a:path w="21567" h="15687" stroke="0">
                    <a:moveTo>
                      <a:pt x="14848" y="0"/>
                    </a:moveTo>
                    <a:cubicBezTo>
                      <a:pt x="18856" y="3794"/>
                      <a:pt x="21260" y="8978"/>
                      <a:pt x="21566" y="14489"/>
                    </a:cubicBezTo>
                    <a:lnTo>
                      <a:pt x="0" y="15687"/>
                    </a:lnTo>
                    <a:lnTo>
                      <a:pt x="14848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</a:ln>
              <a:effectLst/>
            </p:spPr>
            <p:txBody>
              <a:bodyPr/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endParaRPr/>
              </a:p>
            </p:txBody>
          </p:sp>
        </p:grpSp>
        <p:sp>
          <p:nvSpPr>
            <p:cNvPr id="34824" name="Text Box 39"/>
            <p:cNvSpPr/>
            <p:nvPr/>
          </p:nvSpPr>
          <p:spPr>
            <a:xfrm>
              <a:off x="2018" y="1117"/>
              <a:ext cx="181" cy="206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l-GR" altLang="el-GR" sz="1600" b="1">
                  <a:latin typeface="Comic Sans MS" panose="030F0702030302020204" pitchFamily="66" charset="0"/>
                </a:rPr>
                <a:t>Α</a:t>
              </a:r>
            </a:p>
          </p:txBody>
        </p:sp>
        <p:sp>
          <p:nvSpPr>
            <p:cNvPr id="34825" name="Text Box 40"/>
            <p:cNvSpPr/>
            <p:nvPr/>
          </p:nvSpPr>
          <p:spPr>
            <a:xfrm>
              <a:off x="2336" y="709"/>
              <a:ext cx="181" cy="206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l-GR" altLang="el-GR" sz="1600" b="1">
                  <a:latin typeface="Comic Sans MS" panose="030F0702030302020204" pitchFamily="66" charset="0"/>
                </a:rPr>
                <a:t>Β</a:t>
              </a:r>
            </a:p>
          </p:txBody>
        </p:sp>
        <p:sp>
          <p:nvSpPr>
            <p:cNvPr id="34826" name="Text Box 41"/>
            <p:cNvSpPr/>
            <p:nvPr/>
          </p:nvSpPr>
          <p:spPr>
            <a:xfrm>
              <a:off x="3198" y="663"/>
              <a:ext cx="181" cy="206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l-GR" altLang="el-GR" sz="1600" b="1">
                  <a:latin typeface="Comic Sans MS" panose="030F0702030302020204" pitchFamily="66" charset="0"/>
                </a:rPr>
                <a:t>Γ</a:t>
              </a:r>
            </a:p>
          </p:txBody>
        </p:sp>
        <p:sp>
          <p:nvSpPr>
            <p:cNvPr id="34827" name="Text Box 42"/>
            <p:cNvSpPr/>
            <p:nvPr/>
          </p:nvSpPr>
          <p:spPr>
            <a:xfrm>
              <a:off x="3288" y="1162"/>
              <a:ext cx="227" cy="206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l-GR" altLang="el-GR" sz="1600" b="1">
                  <a:latin typeface="Comic Sans MS" panose="030F0702030302020204" pitchFamily="66" charset="0"/>
                </a:rPr>
                <a:t>Δ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Παναγιωτόπουλος-Φυσικός    www.merkopanas.blogspot.gr</a:t>
            </a:r>
          </a:p>
        </p:txBody>
      </p:sp>
      <p:sp>
        <p:nvSpPr>
          <p:cNvPr id="36867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79603DFA-E59E-4B28-BA9D-4BA875BFF961}" type="slidenum">
              <a:rPr lang="el-GR" altLang="el-GR" sz="1400"/>
              <a:t>65</a:t>
            </a:fld>
            <a:endParaRPr lang="el-GR" altLang="el-GR" sz="140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971550" y="2636838"/>
            <a:ext cx="7200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4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Σε αυτή την περίπτωση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,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υπολογίζουμε ό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,</a:t>
            </a:r>
            <a:r>
              <a:rPr kumimoji="0" lang="en-US" altLang="el-GR" sz="24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τι χρειαζόμαστε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,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δουλεύοντας 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όπως παρακάτω: 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971550" y="3698875"/>
            <a:ext cx="717232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h</a:t>
            </a:r>
            <a:r>
              <a:rPr kumimoji="0" lang="en-US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= </a:t>
            </a:r>
            <a:r>
              <a:rPr kumimoji="0" lang="en-US" altLang="el-GR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AB</a:t>
            </a:r>
            <a:r>
              <a:rPr kumimoji="0" lang="en-US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+ </a:t>
            </a:r>
            <a:r>
              <a:rPr kumimoji="0" lang="en-US" altLang="el-GR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28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ΒΓ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 pitchFamily="18" charset="0"/>
                <a:cs typeface="+mn-cs"/>
              </a:rPr>
              <a:t>        </a:t>
            </a: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(</a:t>
            </a:r>
            <a:r>
              <a:rPr kumimoji="0" lang="el-GR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εισερχόμενη θερμότητα  </a:t>
            </a:r>
            <a:r>
              <a:rPr kumimoji="0" lang="en-US" altLang="el-GR" sz="2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20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h</a:t>
            </a:r>
            <a:r>
              <a:rPr kumimoji="0" lang="el-GR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l-G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800" b="1" i="1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2800" b="1" i="0" u="none" strike="noStrike" kern="1200" cap="none" spc="0" normalizeH="0" baseline="-2500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c</a:t>
            </a:r>
            <a:r>
              <a:rPr kumimoji="0" lang="en-US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= </a:t>
            </a:r>
            <a:r>
              <a:rPr kumimoji="0" lang="en-US" altLang="el-GR" sz="2800" b="1" i="1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2800" b="1" i="0" u="none" strike="noStrike" kern="1200" cap="none" spc="0" normalizeH="0" baseline="-2500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ΓΔ</a:t>
            </a:r>
            <a:r>
              <a:rPr kumimoji="0" lang="en-US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+ </a:t>
            </a:r>
            <a:r>
              <a:rPr kumimoji="0" lang="en-US" altLang="el-GR" sz="2800" b="1" i="1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2800" b="1" i="0" u="none" strike="noStrike" kern="1200" cap="none" spc="0" normalizeH="0" baseline="-2500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ΔΑ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anose="02020603050405020304" pitchFamily="18" charset="0"/>
                <a:ea typeface="+mn-ea" pitchFamily="18" charset="0"/>
                <a:cs typeface="+mn-cs"/>
              </a:rPr>
              <a:t> 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 pitchFamily="18" charset="0"/>
                <a:cs typeface="+mn-cs"/>
              </a:rPr>
              <a:t>      </a:t>
            </a: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(</a:t>
            </a:r>
            <a:r>
              <a:rPr kumimoji="0" lang="el-GR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εκλυόμενη θερμότητα  </a:t>
            </a:r>
            <a:r>
              <a:rPr kumimoji="0" lang="en-US" altLang="el-GR" sz="2000" b="1" i="1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Q</a:t>
            </a:r>
            <a:r>
              <a:rPr kumimoji="0" lang="en-US" altLang="el-GR" sz="2000" b="1" i="0" u="none" strike="noStrike" kern="1200" cap="none" spc="0" normalizeH="0" baseline="-2500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c</a:t>
            </a:r>
            <a:r>
              <a:rPr kumimoji="0" lang="el-GR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8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W</a:t>
            </a:r>
            <a:r>
              <a:rPr kumimoji="0" lang="en-US" altLang="el-GR" sz="2800" b="1" i="0" u="none" strike="noStrike" kern="1200" cap="none" spc="0" normalizeH="0" baseline="-2500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ωφ.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n-US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= </a:t>
            </a:r>
            <a:r>
              <a:rPr kumimoji="0" lang="en-US" altLang="el-GR" sz="28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Ε</a:t>
            </a:r>
            <a:r>
              <a:rPr kumimoji="0" lang="en-US" altLang="el-GR" sz="2800" b="1" i="0" u="none" strike="noStrike" kern="1200" cap="none" spc="0" normalizeH="0" baseline="-2500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ΑΒΓΔΑ</a:t>
            </a:r>
            <a:r>
              <a:rPr kumimoji="0" lang="en-US" altLang="el-GR" sz="2400" b="1" i="0" u="none" strike="noStrike" kern="1200" cap="none" spc="0" normalizeH="0" baseline="-2500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 pitchFamily="18" charset="0"/>
                <a:cs typeface="+mn-cs"/>
              </a:rPr>
              <a:t> 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 pitchFamily="18" charset="0"/>
                <a:cs typeface="+mn-cs"/>
              </a:rPr>
              <a:t>          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 pitchFamily="18" charset="0"/>
                <a:cs typeface="+mn-cs"/>
              </a:rPr>
              <a:t>  </a:t>
            </a: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(</a:t>
            </a:r>
            <a:r>
              <a:rPr kumimoji="0" lang="el-GR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ωφέλιμο έργο</a:t>
            </a:r>
            <a:r>
              <a:rPr kumimoji="0" lang="el-GR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)</a:t>
            </a:r>
          </a:p>
        </p:txBody>
      </p:sp>
      <p:grpSp>
        <p:nvGrpSpPr>
          <p:cNvPr id="36870" name="Group 8"/>
          <p:cNvGrpSpPr/>
          <p:nvPr/>
        </p:nvGrpSpPr>
        <p:grpSpPr>
          <a:xfrm>
            <a:off x="2484438" y="-315912"/>
            <a:ext cx="4897437" cy="2971800"/>
            <a:chOff x="1474" y="-126"/>
            <a:chExt cx="2858" cy="1675"/>
          </a:xfrm>
        </p:grpSpPr>
        <p:cxnSp>
          <p:nvCxnSpPr>
            <p:cNvPr id="36871" name="Line 9"/>
            <p:cNvCxnSpPr/>
            <p:nvPr/>
          </p:nvCxnSpPr>
          <p:spPr>
            <a:xfrm flipV="1">
              <a:off x="1936" y="651"/>
              <a:ext cx="308" cy="3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tailEnd type="triangle"/>
            </a:ln>
            <a:effectLst/>
          </p:spPr>
        </p:cxnSp>
        <p:cxnSp>
          <p:nvCxnSpPr>
            <p:cNvPr id="36872" name="Line 10"/>
            <p:cNvCxnSpPr/>
            <p:nvPr/>
          </p:nvCxnSpPr>
          <p:spPr>
            <a:xfrm>
              <a:off x="2245" y="651"/>
              <a:ext cx="65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tailEnd type="triangle"/>
            </a:ln>
            <a:effectLst/>
          </p:spPr>
        </p:cxnSp>
        <p:cxnSp>
          <p:nvCxnSpPr>
            <p:cNvPr id="36873" name="Line 11"/>
            <p:cNvCxnSpPr/>
            <p:nvPr/>
          </p:nvCxnSpPr>
          <p:spPr>
            <a:xfrm flipH="1">
              <a:off x="2900" y="651"/>
              <a:ext cx="0" cy="3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tailEnd type="triangle"/>
            </a:ln>
            <a:effectLst/>
          </p:spPr>
        </p:cxnSp>
        <p:cxnSp>
          <p:nvCxnSpPr>
            <p:cNvPr id="36874" name="Line 12"/>
            <p:cNvCxnSpPr/>
            <p:nvPr/>
          </p:nvCxnSpPr>
          <p:spPr>
            <a:xfrm>
              <a:off x="1936" y="1050"/>
              <a:ext cx="96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 type="triangle"/>
            </a:ln>
            <a:effectLst/>
          </p:spPr>
        </p:cxnSp>
        <p:grpSp>
          <p:nvGrpSpPr>
            <p:cNvPr id="36875" name="Group 13"/>
            <p:cNvGrpSpPr/>
            <p:nvPr/>
          </p:nvGrpSpPr>
          <p:grpSpPr>
            <a:xfrm>
              <a:off x="1474" y="-126"/>
              <a:ext cx="2858" cy="1675"/>
              <a:chOff x="1474" y="-126"/>
              <a:chExt cx="2858" cy="1675"/>
            </a:xfrm>
          </p:grpSpPr>
          <p:sp>
            <p:nvSpPr>
              <p:cNvPr id="36876" name="Text Box 14"/>
              <p:cNvSpPr/>
              <p:nvPr/>
            </p:nvSpPr>
            <p:spPr>
              <a:xfrm>
                <a:off x="2746" y="1194"/>
                <a:ext cx="232" cy="155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n-US" altLang="el-GR" sz="1200" b="1" i="1">
                    <a:latin typeface="Comic Sans MS" panose="030F0702030302020204" pitchFamily="66" charset="0"/>
                  </a:rPr>
                  <a:t>T</a:t>
                </a:r>
                <a:r>
                  <a:rPr lang="en-US" altLang="el-GR" sz="1200" b="1" baseline="-25000">
                    <a:latin typeface="Comic Sans MS" panose="030F0702030302020204" pitchFamily="66" charset="0"/>
                  </a:rPr>
                  <a:t>1</a:t>
                </a:r>
                <a:endParaRPr lang="el-GR" altLang="el-GR" sz="12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877" name="Text Box 15"/>
              <p:cNvSpPr/>
              <p:nvPr/>
            </p:nvSpPr>
            <p:spPr>
              <a:xfrm>
                <a:off x="3208" y="1158"/>
                <a:ext cx="232" cy="155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n-US" altLang="el-GR" sz="1200" b="1" i="1">
                    <a:latin typeface="Comic Sans MS" panose="030F0702030302020204" pitchFamily="66" charset="0"/>
                  </a:rPr>
                  <a:t>T</a:t>
                </a:r>
                <a:r>
                  <a:rPr lang="en-US" altLang="el-GR" sz="1200" b="1" baseline="-25000">
                    <a:latin typeface="Comic Sans MS" panose="030F0702030302020204" pitchFamily="66" charset="0"/>
                  </a:rPr>
                  <a:t>2</a:t>
                </a:r>
                <a:endParaRPr lang="el-GR" altLang="el-GR" sz="12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878" name="Text Box 16"/>
              <p:cNvSpPr/>
              <p:nvPr/>
            </p:nvSpPr>
            <p:spPr>
              <a:xfrm>
                <a:off x="3208" y="687"/>
                <a:ext cx="232" cy="155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n-US" altLang="el-GR" sz="1200" b="1" i="1">
                    <a:latin typeface="Comic Sans MS" panose="030F0702030302020204" pitchFamily="66" charset="0"/>
                  </a:rPr>
                  <a:t>T</a:t>
                </a:r>
                <a:r>
                  <a:rPr lang="en-US" altLang="el-GR" sz="1200" b="1" baseline="-25000">
                    <a:latin typeface="Comic Sans MS" panose="030F0702030302020204" pitchFamily="66" charset="0"/>
                  </a:rPr>
                  <a:t>3</a:t>
                </a:r>
                <a:endParaRPr lang="el-GR" altLang="el-GR" sz="12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36879" name="Text Box 17"/>
              <p:cNvSpPr/>
              <p:nvPr/>
            </p:nvSpPr>
            <p:spPr>
              <a:xfrm>
                <a:off x="3092" y="1014"/>
                <a:ext cx="232" cy="155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n-US" altLang="el-GR" sz="1200" b="1" i="1">
                    <a:latin typeface="Comic Sans MS" panose="030F0702030302020204" pitchFamily="66" charset="0"/>
                  </a:rPr>
                  <a:t>T</a:t>
                </a:r>
                <a:r>
                  <a:rPr lang="en-US" altLang="el-GR" sz="1200" b="1" baseline="-25000">
                    <a:latin typeface="Comic Sans MS" panose="030F0702030302020204" pitchFamily="66" charset="0"/>
                  </a:rPr>
                  <a:t>4</a:t>
                </a:r>
                <a:endParaRPr lang="el-GR" altLang="el-GR" sz="1200" b="1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36880" name="Group 18"/>
              <p:cNvGrpSpPr/>
              <p:nvPr/>
            </p:nvGrpSpPr>
            <p:grpSpPr>
              <a:xfrm>
                <a:off x="1474" y="-126"/>
                <a:ext cx="2858" cy="1675"/>
                <a:chOff x="1474" y="-126"/>
                <a:chExt cx="2858" cy="1675"/>
              </a:xfrm>
            </p:grpSpPr>
            <p:grpSp>
              <p:nvGrpSpPr>
                <p:cNvPr id="36885" name="Group 19"/>
                <p:cNvGrpSpPr/>
                <p:nvPr/>
              </p:nvGrpSpPr>
              <p:grpSpPr>
                <a:xfrm>
                  <a:off x="1474" y="143"/>
                  <a:ext cx="1889" cy="1406"/>
                  <a:chOff x="1474" y="143"/>
                  <a:chExt cx="1889" cy="1406"/>
                </a:xfrm>
              </p:grpSpPr>
              <p:cxnSp>
                <p:nvCxnSpPr>
                  <p:cNvPr id="36890" name="Line 20"/>
                  <p:cNvCxnSpPr/>
                  <p:nvPr/>
                </p:nvCxnSpPr>
                <p:spPr>
                  <a:xfrm flipH="1" flipV="1">
                    <a:off x="1667" y="215"/>
                    <a:ext cx="0" cy="116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36891" name="Line 21"/>
                  <p:cNvCxnSpPr/>
                  <p:nvPr/>
                </p:nvCxnSpPr>
                <p:spPr>
                  <a:xfrm>
                    <a:off x="1667" y="1377"/>
                    <a:ext cx="16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36892" name="Text Box 22"/>
                  <p:cNvSpPr/>
                  <p:nvPr/>
                </p:nvSpPr>
                <p:spPr>
                  <a:xfrm>
                    <a:off x="1474" y="143"/>
                    <a:ext cx="193" cy="172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n-US" altLang="el-GR" sz="1400" b="1" i="1">
                        <a:latin typeface="Comic Sans MS" panose="030F0702030302020204" pitchFamily="66" charset="0"/>
                      </a:rPr>
                      <a:t>p</a:t>
                    </a:r>
                    <a:endParaRPr lang="el-GR" altLang="el-GR" sz="1400" b="1" i="1">
                      <a:latin typeface="Comic Sans MS" panose="030F0702030302020204" pitchFamily="66" charset="0"/>
                    </a:endParaRPr>
                  </a:p>
                </p:txBody>
              </p:sp>
              <p:sp>
                <p:nvSpPr>
                  <p:cNvPr id="36893" name="Text Box 23"/>
                  <p:cNvSpPr/>
                  <p:nvPr/>
                </p:nvSpPr>
                <p:spPr>
                  <a:xfrm>
                    <a:off x="3170" y="1377"/>
                    <a:ext cx="193" cy="172"/>
                  </a:xfrm>
                  <a:prstGeom prst="rect">
                    <a:avLst/>
                  </a:prstGeom>
                  <a:noFill/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n-US" altLang="el-GR" sz="1400" b="1" i="1">
                        <a:latin typeface="Comic Sans MS" panose="030F0702030302020204" pitchFamily="66" charset="0"/>
                      </a:rPr>
                      <a:t>V</a:t>
                    </a:r>
                    <a:endParaRPr lang="el-GR" altLang="el-GR" sz="1400" b="1" i="1">
                      <a:latin typeface="Comic Sans MS" panose="030F0702030302020204" pitchFamily="66" charset="0"/>
                    </a:endParaRPr>
                  </a:p>
                </p:txBody>
              </p:sp>
              <p:cxnSp>
                <p:nvCxnSpPr>
                  <p:cNvPr id="36894" name="Line 24"/>
                  <p:cNvCxnSpPr/>
                  <p:nvPr/>
                </p:nvCxnSpPr>
                <p:spPr>
                  <a:xfrm flipV="1">
                    <a:off x="1667" y="1050"/>
                    <a:ext cx="269" cy="32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prstDash val="dash"/>
                    <a:miter lim="800000"/>
                  </a:ln>
                  <a:effectLst/>
                </p:spPr>
              </p:cxnSp>
            </p:grpSp>
            <p:sp>
              <p:nvSpPr>
                <p:cNvPr id="36886" name="Arc 25"/>
                <p:cNvSpPr/>
                <p:nvPr/>
              </p:nvSpPr>
              <p:spPr bwMode="auto">
                <a:xfrm rot="9900000">
                  <a:off x="1782" y="399"/>
                  <a:ext cx="1884" cy="938"/>
                </a:xfrm>
                <a:custGeom>
                  <a:avLst/>
                  <a:gdLst/>
                  <a:ahLst/>
                  <a:cxnLst>
                    <a:cxn ang="0">
                      <a:pos x="952" y="0"/>
                    </a:cxn>
                    <a:cxn ang="0">
                      <a:pos x="1865" y="938"/>
                    </a:cxn>
                    <a:cxn ang="0">
                      <a:pos x="0" y="807"/>
                    </a:cxn>
                  </a:cxnLst>
                  <a:rect l="l" t="t" r="r" b="b"/>
                  <a:pathLst>
                    <a:path w="21600" h="21669" fill="none">
                      <a:moveTo>
                        <a:pt x="10918" y="-1"/>
                      </a:moveTo>
                      <a:cubicBezTo>
                        <a:pt x="17534" y="3875"/>
                        <a:pt x="21600" y="10968"/>
                        <a:pt x="21600" y="18637"/>
                      </a:cubicBezTo>
                      <a:cubicBezTo>
                        <a:pt x="21600" y="19651"/>
                        <a:pt x="21528" y="20664"/>
                        <a:pt x="21386" y="21669"/>
                      </a:cubicBezTo>
                    </a:path>
                    <a:path w="21600" h="21669" stroke="0">
                      <a:moveTo>
                        <a:pt x="10918" y="-1"/>
                      </a:moveTo>
                      <a:cubicBezTo>
                        <a:pt x="17534" y="3875"/>
                        <a:pt x="21600" y="10968"/>
                        <a:pt x="21600" y="18637"/>
                      </a:cubicBezTo>
                      <a:cubicBezTo>
                        <a:pt x="21600" y="19651"/>
                        <a:pt x="21528" y="20664"/>
                        <a:pt x="21386" y="21669"/>
                      </a:cubicBezTo>
                      <a:lnTo>
                        <a:pt x="0" y="18637"/>
                      </a:lnTo>
                      <a:lnTo>
                        <a:pt x="10918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endParaRPr/>
                </a:p>
              </p:txBody>
            </p:sp>
            <p:sp>
              <p:nvSpPr>
                <p:cNvPr id="36887" name="Arc 26"/>
                <p:cNvSpPr/>
                <p:nvPr/>
              </p:nvSpPr>
              <p:spPr bwMode="auto">
                <a:xfrm rot="9900000">
                  <a:off x="2205" y="-49"/>
                  <a:ext cx="1887" cy="1340"/>
                </a:xfrm>
                <a:custGeom>
                  <a:avLst/>
                  <a:gdLst/>
                  <a:ahLst/>
                  <a:cxnLst>
                    <a:cxn ang="0">
                      <a:pos x="959" y="0"/>
                    </a:cxn>
                    <a:cxn ang="0">
                      <a:pos x="1868" y="1340"/>
                    </a:cxn>
                    <a:cxn ang="0">
                      <a:pos x="0" y="1152"/>
                    </a:cxn>
                  </a:cxnLst>
                  <a:rect l="l" t="t" r="r" b="b"/>
                  <a:pathLst>
                    <a:path w="21600" h="21636" fill="none">
                      <a:moveTo>
                        <a:pt x="10975" y="-1"/>
                      </a:moveTo>
                      <a:cubicBezTo>
                        <a:pt x="17559" y="3884"/>
                        <a:pt x="21600" y="10959"/>
                        <a:pt x="21600" y="18604"/>
                      </a:cubicBezTo>
                      <a:cubicBezTo>
                        <a:pt x="21600" y="19618"/>
                        <a:pt x="21528" y="20631"/>
                        <a:pt x="21386" y="21636"/>
                      </a:cubicBezTo>
                    </a:path>
                    <a:path w="21600" h="21636" stroke="0">
                      <a:moveTo>
                        <a:pt x="10975" y="-1"/>
                      </a:moveTo>
                      <a:cubicBezTo>
                        <a:pt x="17559" y="3884"/>
                        <a:pt x="21600" y="10959"/>
                        <a:pt x="21600" y="18604"/>
                      </a:cubicBezTo>
                      <a:cubicBezTo>
                        <a:pt x="21600" y="19618"/>
                        <a:pt x="21528" y="20631"/>
                        <a:pt x="21386" y="21636"/>
                      </a:cubicBezTo>
                      <a:lnTo>
                        <a:pt x="0" y="18604"/>
                      </a:lnTo>
                      <a:lnTo>
                        <a:pt x="10975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endParaRPr/>
                </a:p>
              </p:txBody>
            </p:sp>
            <p:sp>
              <p:nvSpPr>
                <p:cNvPr id="36888" name="Arc 27"/>
                <p:cNvSpPr/>
                <p:nvPr/>
              </p:nvSpPr>
              <p:spPr bwMode="auto">
                <a:xfrm rot="9900000">
                  <a:off x="2392" y="-18"/>
                  <a:ext cx="1940" cy="1123"/>
                </a:xfrm>
                <a:custGeom>
                  <a:avLst/>
                  <a:gdLst/>
                  <a:ahLst/>
                  <a:cxnLst>
                    <a:cxn ang="0">
                      <a:pos x="1274" y="0"/>
                    </a:cxn>
                    <a:cxn ang="0">
                      <a:pos x="1921" y="1123"/>
                    </a:cxn>
                    <a:cxn ang="0">
                      <a:pos x="0" y="947"/>
                    </a:cxn>
                  </a:cxnLst>
                  <a:rect l="l" t="t" r="r" b="b"/>
                  <a:pathLst>
                    <a:path w="21600" h="19324" fill="none">
                      <a:moveTo>
                        <a:pt x="14182" y="-1"/>
                      </a:moveTo>
                      <a:cubicBezTo>
                        <a:pt x="18894" y="4102"/>
                        <a:pt x="21600" y="10044"/>
                        <a:pt x="21600" y="16292"/>
                      </a:cubicBezTo>
                      <a:cubicBezTo>
                        <a:pt x="21600" y="17306"/>
                        <a:pt x="21528" y="18319"/>
                        <a:pt x="21386" y="19324"/>
                      </a:cubicBezTo>
                    </a:path>
                    <a:path w="21600" h="19324" stroke="0">
                      <a:moveTo>
                        <a:pt x="14182" y="-1"/>
                      </a:moveTo>
                      <a:cubicBezTo>
                        <a:pt x="18894" y="4102"/>
                        <a:pt x="21600" y="10044"/>
                        <a:pt x="21600" y="16292"/>
                      </a:cubicBezTo>
                      <a:cubicBezTo>
                        <a:pt x="21600" y="17306"/>
                        <a:pt x="21528" y="18319"/>
                        <a:pt x="21386" y="19324"/>
                      </a:cubicBezTo>
                      <a:lnTo>
                        <a:pt x="0" y="16292"/>
                      </a:lnTo>
                      <a:lnTo>
                        <a:pt x="14182" y="-1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endParaRPr/>
                </a:p>
              </p:txBody>
            </p:sp>
            <p:sp>
              <p:nvSpPr>
                <p:cNvPr id="36889" name="Arc 28"/>
                <p:cNvSpPr/>
                <p:nvPr/>
              </p:nvSpPr>
              <p:spPr bwMode="auto">
                <a:xfrm rot="9300000">
                  <a:off x="2589" y="-126"/>
                  <a:ext cx="1527" cy="847"/>
                </a:xfrm>
                <a:custGeom>
                  <a:avLst/>
                  <a:gdLst/>
                  <a:ahLst/>
                  <a:cxnLst>
                    <a:cxn ang="0">
                      <a:pos x="1051" y="0"/>
                    </a:cxn>
                    <a:cxn ang="0">
                      <a:pos x="1527" y="782"/>
                    </a:cxn>
                    <a:cxn ang="0">
                      <a:pos x="0" y="847"/>
                    </a:cxn>
                  </a:cxnLst>
                  <a:rect l="l" t="t" r="r" b="b"/>
                  <a:pathLst>
                    <a:path w="21567" h="15687" fill="none">
                      <a:moveTo>
                        <a:pt x="14848" y="0"/>
                      </a:moveTo>
                      <a:cubicBezTo>
                        <a:pt x="18856" y="3794"/>
                        <a:pt x="21260" y="8978"/>
                        <a:pt x="21566" y="14489"/>
                      </a:cubicBezTo>
                    </a:path>
                    <a:path w="21567" h="15687" stroke="0">
                      <a:moveTo>
                        <a:pt x="14848" y="0"/>
                      </a:moveTo>
                      <a:cubicBezTo>
                        <a:pt x="18856" y="3794"/>
                        <a:pt x="21260" y="8978"/>
                        <a:pt x="21566" y="14489"/>
                      </a:cubicBezTo>
                      <a:lnTo>
                        <a:pt x="0" y="15687"/>
                      </a:lnTo>
                      <a:lnTo>
                        <a:pt x="14848" y="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dash"/>
                  <a:round/>
                </a:ln>
                <a:effectLst/>
              </p:spPr>
              <p:txBody>
                <a:bodyPr/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endParaRPr/>
                </a:p>
              </p:txBody>
            </p:sp>
          </p:grpSp>
          <p:sp>
            <p:nvSpPr>
              <p:cNvPr id="36881" name="Text Box 29"/>
              <p:cNvSpPr/>
              <p:nvPr/>
            </p:nvSpPr>
            <p:spPr>
              <a:xfrm>
                <a:off x="1791" y="890"/>
                <a:ext cx="153" cy="172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l-GR" altLang="el-GR" sz="1400" b="1">
                    <a:latin typeface="Comic Sans MS" panose="030F0702030302020204" pitchFamily="66" charset="0"/>
                  </a:rPr>
                  <a:t>Α</a:t>
                </a:r>
              </a:p>
            </p:txBody>
          </p:sp>
          <p:sp>
            <p:nvSpPr>
              <p:cNvPr id="36882" name="Text Box 30"/>
              <p:cNvSpPr/>
              <p:nvPr/>
            </p:nvSpPr>
            <p:spPr>
              <a:xfrm>
                <a:off x="2064" y="527"/>
                <a:ext cx="154" cy="172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l-GR" altLang="el-GR" sz="1400" b="1">
                    <a:latin typeface="Comic Sans MS" panose="030F0702030302020204" pitchFamily="66" charset="0"/>
                  </a:rPr>
                  <a:t>Β</a:t>
                </a:r>
              </a:p>
            </p:txBody>
          </p:sp>
          <p:sp>
            <p:nvSpPr>
              <p:cNvPr id="36883" name="Text Box 31"/>
              <p:cNvSpPr/>
              <p:nvPr/>
            </p:nvSpPr>
            <p:spPr>
              <a:xfrm>
                <a:off x="2823" y="505"/>
                <a:ext cx="154" cy="171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l-GR" altLang="el-GR" sz="1400" b="1">
                    <a:latin typeface="Comic Sans MS" panose="030F0702030302020204" pitchFamily="66" charset="0"/>
                  </a:rPr>
                  <a:t>Γ</a:t>
                </a:r>
              </a:p>
            </p:txBody>
          </p:sp>
          <p:sp>
            <p:nvSpPr>
              <p:cNvPr id="36884" name="Text Box 32"/>
              <p:cNvSpPr/>
              <p:nvPr/>
            </p:nvSpPr>
            <p:spPr>
              <a:xfrm>
                <a:off x="2900" y="905"/>
                <a:ext cx="192" cy="172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l-GR" altLang="el-GR" sz="1400" b="1">
                    <a:latin typeface="Comic Sans MS" panose="030F0702030302020204" pitchFamily="66" charset="0"/>
                  </a:rPr>
                  <a:t>Δ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6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68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Παναγιωτόπουλος-Φυσικός    www.merkopanas.blogspot.gr</a:t>
            </a:r>
          </a:p>
        </p:txBody>
      </p:sp>
      <p:sp>
        <p:nvSpPr>
          <p:cNvPr id="37891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F16DDA12-2A10-4647-B607-6698B1B8D960}" type="slidenum">
              <a:rPr lang="el-GR" altLang="el-GR" sz="1400"/>
              <a:t>66</a:t>
            </a:fld>
            <a:endParaRPr lang="el-GR" altLang="el-GR" sz="140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116013" y="1052513"/>
            <a:ext cx="6840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Χρήσιμη διεύθυνση στο Διαδίκτυο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971550" y="2133600"/>
            <a:ext cx="698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  <a:hlinkClick r:id="rId3"/>
              </a:rPr>
              <a:t>http://www.animatedengines.com/</a:t>
            </a:r>
            <a:endParaRPr kumimoji="0" lang="el-GR" altLang="el-GR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Θέση υποσέλιδου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       www.merkopanas.blogspot.gr</a:t>
            </a:r>
          </a:p>
        </p:txBody>
      </p:sp>
      <p:sp>
        <p:nvSpPr>
          <p:cNvPr id="3075" name="Θέση αριθμού διαφάνειας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71602B60-0C27-4FF8-861C-50EE8F160242}" type="slidenum">
              <a:rPr lang="el-GR" altLang="el-GR" sz="1400"/>
              <a:t>67</a:t>
            </a:fld>
            <a:endParaRPr lang="el-GR" altLang="el-GR" sz="14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692275" y="476250"/>
            <a:ext cx="5688013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40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 pitchFamily="18" charset="0"/>
                <a:cs typeface="+mj-cs"/>
              </a:rPr>
              <a:t>Η μηχανή του </a:t>
            </a:r>
            <a:r>
              <a:rPr kumimoji="0" lang="en-US" altLang="el-GR" sz="40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 pitchFamily="18" charset="0"/>
                <a:cs typeface="+mj-cs"/>
              </a:rPr>
              <a:t>Carnot</a:t>
            </a:r>
            <a:endParaRPr kumimoji="0" lang="el-GR" altLang="el-GR" sz="40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3077" name="Picture 9" descr="carnot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48038" y="1916113"/>
            <a:ext cx="2125662" cy="274320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07763" dir="18900000" algn="ctr">
              <a:schemeClr val="bg2"/>
            </a:outerShdw>
          </a:effectLst>
        </p:spPr>
      </p:pic>
      <p:sp>
        <p:nvSpPr>
          <p:cNvPr id="3078" name="Text Box 11"/>
          <p:cNvSpPr txBox="1">
            <a:spLocks noChangeArrowheads="1"/>
          </p:cNvSpPr>
          <p:nvPr/>
        </p:nvSpPr>
        <p:spPr bwMode="auto">
          <a:xfrm>
            <a:off x="3203575" y="4652963"/>
            <a:ext cx="25193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000" b="1" i="0" u="none" strike="noStrike" kern="1200" cap="none" spc="0" normalizeH="0" baseline="0" noProof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Sadi Carnot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(1796 – 1832)</a:t>
            </a:r>
            <a:endParaRPr kumimoji="0" lang="el-GR" altLang="el-GR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       www.merkopanas.blogspot.gr</a:t>
            </a:r>
          </a:p>
        </p:txBody>
      </p:sp>
      <p:sp>
        <p:nvSpPr>
          <p:cNvPr id="5123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C7555CEA-4BE4-4E16-A556-2422C90A75CB}" type="slidenum">
              <a:rPr lang="el-GR" altLang="el-GR" sz="1400"/>
              <a:t>68</a:t>
            </a:fld>
            <a:endParaRPr lang="el-GR" altLang="el-GR" sz="140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84213" y="333375"/>
            <a:ext cx="78486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Η </a:t>
            </a: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μηχανή του </a:t>
            </a:r>
            <a:r>
              <a:rPr kumimoji="0" lang="en-US" altLang="el-G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Carnot </a:t>
            </a:r>
            <a:r>
              <a:rPr kumimoji="0" lang="en-US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(1824) </a:t>
            </a: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είναι μια </a:t>
            </a: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θεωρητική «κατασκευή»,</a:t>
            </a: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που αν μπορούσε να φτιαχτεί </a:t>
            </a: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θα είχε την μεγαλύτερη απόδοση από όλες τις μηχανές που θα λειτουργούσαν ανάμεσα στις ίδιες θερμοκρασίες </a:t>
            </a:r>
            <a:r>
              <a:rPr kumimoji="0" lang="el-GR" altLang="el-GR" sz="32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Τ</a:t>
            </a:r>
            <a:r>
              <a:rPr kumimoji="0" lang="en-US" altLang="el-GR" sz="3200" b="1" i="0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h </a:t>
            </a: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και </a:t>
            </a:r>
            <a:r>
              <a:rPr kumimoji="0" lang="el-GR" altLang="el-GR" sz="3200" b="1" i="1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Τ</a:t>
            </a:r>
            <a:r>
              <a:rPr kumimoji="0" lang="en-US" altLang="el-GR" sz="3200" b="1" i="0" u="none" strike="noStrike" kern="1200" cap="none" spc="0" normalizeH="0" baseline="-25000" noProof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c</a:t>
            </a:r>
            <a:r>
              <a:rPr kumimoji="0" lang="en-US" altLang="el-GR" sz="32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.</a:t>
            </a: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       www.merkopanas.blogspot.gr</a:t>
            </a:r>
          </a:p>
        </p:txBody>
      </p:sp>
      <p:sp>
        <p:nvSpPr>
          <p:cNvPr id="7171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21469903-8C81-497A-8AC2-08673074A2C6}" type="slidenum">
              <a:rPr lang="el-GR" altLang="el-GR" sz="1400"/>
              <a:t>69</a:t>
            </a:fld>
            <a:endParaRPr lang="el-GR" altLang="el-GR" sz="1400"/>
          </a:p>
        </p:txBody>
      </p:sp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1908175" y="692150"/>
          <a:ext cx="51847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Φωτογραφία του Photo Editor" r:id="rId3" imgW="5184775" imgH="1133475" progId="MSPhotoEd.3">
                  <p:embed/>
                </p:oleObj>
              </mc:Choice>
              <mc:Fallback>
                <p:oleObj name="Φωτογραφία του Photo Editor" r:id="rId3" imgW="5184775" imgH="1133475" progId="MSPhotoEd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8175" y="692150"/>
                        <a:ext cx="51847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250825" y="115888"/>
            <a:ext cx="8642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Σταδιακά οι μεταβολές στον κύκλο του </a:t>
            </a:r>
            <a:r>
              <a:rPr kumimoji="0" lang="en-US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Carnot</a:t>
            </a:r>
            <a:endParaRPr kumimoji="0" lang="el-GR" altLang="el-GR" sz="28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7174" name="Group 15"/>
          <p:cNvGrpSpPr/>
          <p:nvPr/>
        </p:nvGrpSpPr>
        <p:grpSpPr>
          <a:xfrm>
            <a:off x="1908175" y="1700213"/>
            <a:ext cx="5400675" cy="1549400"/>
            <a:chOff x="1202" y="1071"/>
            <a:chExt cx="3402" cy="976"/>
          </a:xfrm>
        </p:grpSpPr>
        <p:graphicFrame>
          <p:nvGraphicFramePr>
            <p:cNvPr id="7181" name="Object 8"/>
            <p:cNvGraphicFramePr>
              <a:graphicFrameLocks noChangeAspect="1"/>
            </p:cNvGraphicFramePr>
            <p:nvPr/>
          </p:nvGraphicFramePr>
          <p:xfrm>
            <a:off x="1202" y="1344"/>
            <a:ext cx="3402" cy="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6" name="Φωτογραφία του Photo Editor" r:id="rId5" imgW="5400675" imgH="1116012" progId="MSPhotoEd.3">
                    <p:embed/>
                  </p:oleObj>
                </mc:Choice>
                <mc:Fallback>
                  <p:oleObj name="Φωτογραφία του Photo Editor" r:id="rId5" imgW="5400675" imgH="1116012" progId="MSPhotoEd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202" y="1344"/>
                          <a:ext cx="3402" cy="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2" name="AutoShape 12"/>
            <p:cNvSpPr/>
            <p:nvPr/>
          </p:nvSpPr>
          <p:spPr>
            <a:xfrm>
              <a:off x="2608" y="1071"/>
              <a:ext cx="136" cy="273"/>
            </a:xfrm>
            <a:prstGeom prst="downArrow">
              <a:avLst>
                <a:gd name="adj1" fmla="val 50000"/>
                <a:gd name="adj2" fmla="val 50184"/>
              </a:avLst>
            </a:prstGeom>
            <a:solidFill>
              <a:srgbClr val="FF0000"/>
            </a:solidFill>
            <a:ln>
              <a:solidFill>
                <a:srgbClr val="FF0000"/>
              </a:solidFill>
              <a:miter lim="800000"/>
            </a:ln>
            <a:effectLst/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/>
              <a:endParaRPr lang="el-GR" altLang="en-US"/>
            </a:p>
          </p:txBody>
        </p:sp>
      </p:grpSp>
      <p:grpSp>
        <p:nvGrpSpPr>
          <p:cNvPr id="7175" name="Group 16"/>
          <p:cNvGrpSpPr/>
          <p:nvPr/>
        </p:nvGrpSpPr>
        <p:grpSpPr>
          <a:xfrm>
            <a:off x="1908175" y="3213100"/>
            <a:ext cx="5473700" cy="1524000"/>
            <a:chOff x="1202" y="2024"/>
            <a:chExt cx="3448" cy="960"/>
          </a:xfrm>
        </p:grpSpPr>
        <p:graphicFrame>
          <p:nvGraphicFramePr>
            <p:cNvPr id="7179" name="Object 9"/>
            <p:cNvGraphicFramePr>
              <a:graphicFrameLocks noChangeAspect="1"/>
            </p:cNvGraphicFramePr>
            <p:nvPr/>
          </p:nvGraphicFramePr>
          <p:xfrm>
            <a:off x="1202" y="2251"/>
            <a:ext cx="3448" cy="7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7" name="Φωτογραφία του Photo Editor" r:id="rId7" imgW="5473700" imgH="1163638" progId="MSPhotoEd.3">
                    <p:embed/>
                  </p:oleObj>
                </mc:Choice>
                <mc:Fallback>
                  <p:oleObj name="Φωτογραφία του Photo Editor" r:id="rId7" imgW="5473700" imgH="1163638" progId="MSPhotoEd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202" y="2251"/>
                          <a:ext cx="3448" cy="7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0" name="AutoShape 13"/>
            <p:cNvSpPr/>
            <p:nvPr/>
          </p:nvSpPr>
          <p:spPr>
            <a:xfrm>
              <a:off x="2608" y="2024"/>
              <a:ext cx="136" cy="273"/>
            </a:xfrm>
            <a:prstGeom prst="downArrow">
              <a:avLst>
                <a:gd name="adj1" fmla="val 50000"/>
                <a:gd name="adj2" fmla="val 50184"/>
              </a:avLst>
            </a:prstGeom>
            <a:solidFill>
              <a:srgbClr val="FF0000"/>
            </a:solidFill>
            <a:ln>
              <a:solidFill>
                <a:srgbClr val="FF0000"/>
              </a:solidFill>
              <a:miter lim="800000"/>
            </a:ln>
            <a:effectLst/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/>
              <a:endParaRPr lang="el-GR" altLang="en-US"/>
            </a:p>
          </p:txBody>
        </p:sp>
      </p:grpSp>
      <p:grpSp>
        <p:nvGrpSpPr>
          <p:cNvPr id="7176" name="Group 17"/>
          <p:cNvGrpSpPr/>
          <p:nvPr/>
        </p:nvGrpSpPr>
        <p:grpSpPr>
          <a:xfrm>
            <a:off x="1908175" y="4652963"/>
            <a:ext cx="5400675" cy="1543050"/>
            <a:chOff x="1202" y="2931"/>
            <a:chExt cx="3402" cy="972"/>
          </a:xfrm>
        </p:grpSpPr>
        <p:graphicFrame>
          <p:nvGraphicFramePr>
            <p:cNvPr id="7177" name="Object 10"/>
            <p:cNvGraphicFramePr>
              <a:graphicFrameLocks noChangeAspect="1"/>
            </p:cNvGraphicFramePr>
            <p:nvPr/>
          </p:nvGraphicFramePr>
          <p:xfrm>
            <a:off x="1202" y="3141"/>
            <a:ext cx="3402" cy="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08" name="Φωτογραφία του Photo Editor" r:id="rId9" imgW="5400675" imgH="1209675" progId="MSPhotoEd.3">
                    <p:embed/>
                  </p:oleObj>
                </mc:Choice>
                <mc:Fallback>
                  <p:oleObj name="Φωτογραφία του Photo Editor" r:id="rId9" imgW="5400675" imgH="1209675" progId="MSPhotoEd.3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202" y="3141"/>
                          <a:ext cx="3402" cy="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  <a:miter lim="800000"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8" name="AutoShape 14"/>
            <p:cNvSpPr/>
            <p:nvPr/>
          </p:nvSpPr>
          <p:spPr>
            <a:xfrm>
              <a:off x="2653" y="2931"/>
              <a:ext cx="136" cy="273"/>
            </a:xfrm>
            <a:prstGeom prst="downArrow">
              <a:avLst>
                <a:gd name="adj1" fmla="val 50000"/>
                <a:gd name="adj2" fmla="val 50184"/>
              </a:avLst>
            </a:prstGeom>
            <a:solidFill>
              <a:srgbClr val="FF0000"/>
            </a:solidFill>
            <a:ln>
              <a:solidFill>
                <a:srgbClr val="FF0000"/>
              </a:solidFill>
              <a:miter lim="800000"/>
            </a:ln>
            <a:effectLst/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/>
              <a:endParaRPr lang="el-GR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schemeClr val="bg1">
                    <a:lumMod val="50000"/>
                  </a:scheme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0736" y="668761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130296" y="26115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l-GR" altLang="el-GR" sz="2000" b="1">
                <a:latin typeface="Comic Sans MS" panose="030F0702030302020204" pitchFamily="66" charset="0"/>
              </a:rPr>
              <a:t>Η κατάσταση θερμοδυναμικής ισορροπίας ενός συστήματος μπορεί να παρασταθεί </a:t>
            </a:r>
            <a:r>
              <a:rPr lang="el-GR" alt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γραφικά</a:t>
            </a:r>
            <a:r>
              <a:rPr lang="el-GR" altLang="el-GR" sz="2000" b="1">
                <a:latin typeface="Comic Sans MS" panose="030F0702030302020204" pitchFamily="66" charset="0"/>
              </a:rPr>
              <a:t> στο επίπεδο με ένα σημείο.</a:t>
            </a:r>
          </a:p>
        </p:txBody>
      </p:sp>
      <p:grpSp>
        <p:nvGrpSpPr>
          <p:cNvPr id="23" name="Ομάδα 22"/>
          <p:cNvGrpSpPr/>
          <p:nvPr/>
        </p:nvGrpSpPr>
        <p:grpSpPr>
          <a:xfrm>
            <a:off x="4737466" y="2146459"/>
            <a:ext cx="2871421" cy="2308849"/>
            <a:chOff x="4737466" y="2146459"/>
            <a:chExt cx="2871421" cy="2308849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 flipV="1">
              <a:off x="5016500" y="2172067"/>
              <a:ext cx="0" cy="1943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5016500" y="4116754"/>
              <a:ext cx="2447925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7105650" y="4116754"/>
              <a:ext cx="50323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600" b="1" i="1">
                  <a:latin typeface="Comic Sans MS" panose="030F0702030302020204" pitchFamily="66" charset="0"/>
                </a:rPr>
                <a:t>Τ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4737466" y="2146459"/>
              <a:ext cx="27903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 b="1" i="1">
                  <a:latin typeface="Comic Sans MS" panose="030F0702030302020204" pitchFamily="66" charset="0"/>
                </a:rPr>
                <a:t>p</a:t>
              </a:r>
              <a:endParaRPr lang="el-GR" altLang="el-GR" sz="1600" b="1" i="1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Ομάδα 24"/>
          <p:cNvGrpSpPr/>
          <p:nvPr/>
        </p:nvGrpSpPr>
        <p:grpSpPr>
          <a:xfrm>
            <a:off x="4689508" y="2680445"/>
            <a:ext cx="2257390" cy="1774863"/>
            <a:chOff x="4689508" y="2680445"/>
            <a:chExt cx="2257390" cy="1774863"/>
          </a:xfrm>
        </p:grpSpPr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>
              <a:off x="6529387" y="2964229"/>
              <a:ext cx="0" cy="1152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5016500" y="2892792"/>
              <a:ext cx="1439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6515098" y="2692766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 b="1">
                  <a:latin typeface="Comic Sans MS" panose="030F0702030302020204" pitchFamily="66" charset="0"/>
                </a:rPr>
                <a:t>Β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6313487" y="4116754"/>
              <a:ext cx="50323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600" b="1" i="1">
                  <a:latin typeface="Comic Sans MS" panose="030F0702030302020204" pitchFamily="66" charset="0"/>
                </a:rPr>
                <a:t>Τ</a:t>
              </a:r>
              <a:r>
                <a:rPr lang="el-GR" altLang="el-GR" sz="1600" b="1" baseline="-25000">
                  <a:latin typeface="Comic Sans MS" panose="030F0702030302020204" pitchFamily="66" charset="0"/>
                </a:rPr>
                <a:t>1</a:t>
              </a:r>
              <a:endParaRPr lang="el-GR" altLang="el-GR" sz="1600" b="1" i="1">
                <a:latin typeface="Comic Sans MS" panose="030F0702030302020204" pitchFamily="66" charset="0"/>
              </a:endParaRP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689508" y="2680445"/>
              <a:ext cx="42343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 b="1" i="1">
                  <a:latin typeface="Comic Sans MS" panose="030F0702030302020204" pitchFamily="66" charset="0"/>
                </a:rPr>
                <a:t>p</a:t>
              </a:r>
              <a:r>
                <a:rPr lang="en-US" altLang="el-GR" sz="1600" b="1" baseline="-25000">
                  <a:latin typeface="Comic Sans MS" panose="030F0702030302020204" pitchFamily="66" charset="0"/>
                </a:rPr>
                <a:t>1</a:t>
              </a:r>
              <a:endParaRPr lang="el-GR" altLang="el-GR" sz="1600" b="1" i="1">
                <a:latin typeface="Comic Sans MS" panose="030F0702030302020204" pitchFamily="66" charset="0"/>
              </a:endParaRPr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6464727" y="2891204"/>
              <a:ext cx="73025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Ομάδα 23"/>
          <p:cNvGrpSpPr/>
          <p:nvPr/>
        </p:nvGrpSpPr>
        <p:grpSpPr>
          <a:xfrm>
            <a:off x="4666058" y="3107898"/>
            <a:ext cx="1616043" cy="1347410"/>
            <a:chOff x="4666058" y="3107898"/>
            <a:chExt cx="1616043" cy="1347410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 flipV="1">
              <a:off x="5880100" y="3324592"/>
              <a:ext cx="0" cy="792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016500" y="3324592"/>
              <a:ext cx="86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5664200" y="4116754"/>
              <a:ext cx="50482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1600" b="1" i="1">
                  <a:latin typeface="Comic Sans MS" panose="030F0702030302020204" pitchFamily="66" charset="0"/>
                </a:rPr>
                <a:t>Τ</a:t>
              </a:r>
              <a:r>
                <a:rPr lang="el-GR" altLang="el-GR" sz="1600" b="1" baseline="-25000">
                  <a:latin typeface="Comic Sans MS" panose="030F0702030302020204" pitchFamily="66" charset="0"/>
                </a:rPr>
                <a:t>0</a:t>
              </a:r>
              <a:endParaRPr lang="el-GR" altLang="el-GR" sz="1600" b="1" i="1">
                <a:latin typeface="Comic Sans MS" panose="030F0702030302020204" pitchFamily="66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4666058" y="3153495"/>
              <a:ext cx="42184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l-GR" sz="1600" b="1" i="1">
                  <a:latin typeface="Comic Sans MS" panose="030F0702030302020204" pitchFamily="66" charset="0"/>
                </a:rPr>
                <a:t>p</a:t>
              </a:r>
              <a:r>
                <a:rPr lang="el-GR" altLang="el-GR" sz="1600" b="1" baseline="-25000">
                  <a:latin typeface="Comic Sans MS" panose="030F0702030302020204" pitchFamily="66" charset="0"/>
                </a:rPr>
                <a:t>0</a:t>
              </a:r>
              <a:endParaRPr lang="el-GR" altLang="el-GR" sz="1600" b="1" i="1">
                <a:latin typeface="Comic Sans MS" panose="030F0702030302020204" pitchFamily="66" charset="0"/>
              </a:endParaRPr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 flipH="1">
              <a:off x="5817027" y="3323004"/>
              <a:ext cx="73025" cy="7143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l-G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5850301" y="3107898"/>
              <a:ext cx="431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l-GR" altLang="el-GR" sz="2000" b="1">
                  <a:latin typeface="Comic Sans MS" panose="030F0702030302020204" pitchFamily="66" charset="0"/>
                </a:rPr>
                <a:t>Α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130296" y="4545378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>
                <a:latin typeface="Comic Sans MS" panose="030F0702030302020204" pitchFamily="66" charset="0"/>
              </a:rPr>
              <a:t>Ένα σύστημα που δεν βρίσκεται σε ισορροπία δεν παριστάνεται γραφικά.</a:t>
            </a:r>
          </a:p>
        </p:txBody>
      </p:sp>
    </p:spTree>
    <p:extLst>
      <p:ext uri="{BB962C8B-B14F-4D97-AF65-F5344CB8AC3E}">
        <p14:creationId xmlns:p14="http://schemas.microsoft.com/office/powerpoint/2010/main" val="2133249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       www.merkopanas.blogspot.gr</a:t>
            </a:r>
          </a:p>
        </p:txBody>
      </p:sp>
      <p:sp>
        <p:nvSpPr>
          <p:cNvPr id="8195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F2661692-1CF7-4043-BCBD-9E25C170A4D8}" type="slidenum">
              <a:rPr lang="el-GR" altLang="el-GR" sz="1400"/>
              <a:t>70</a:t>
            </a:fld>
            <a:endParaRPr lang="el-GR" altLang="el-GR" sz="1400"/>
          </a:p>
        </p:txBody>
      </p:sp>
      <p:sp>
        <p:nvSpPr>
          <p:cNvPr id="8196" name="Text Box 15"/>
          <p:cNvSpPr txBox="1">
            <a:spLocks noChangeArrowheads="1"/>
          </p:cNvSpPr>
          <p:nvPr/>
        </p:nvSpPr>
        <p:spPr bwMode="auto">
          <a:xfrm>
            <a:off x="1116013" y="188913"/>
            <a:ext cx="7127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Μεταβολές στον κύκλο του </a:t>
            </a:r>
            <a:r>
              <a:rPr kumimoji="0" lang="en-US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Carnot</a:t>
            </a:r>
            <a:endParaRPr kumimoji="0" lang="el-GR" altLang="el-GR" sz="28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8197" name="Group 55"/>
          <p:cNvGrpSpPr/>
          <p:nvPr/>
        </p:nvGrpSpPr>
        <p:grpSpPr>
          <a:xfrm>
            <a:off x="2843213" y="765175"/>
            <a:ext cx="2879725" cy="2087563"/>
            <a:chOff x="1791" y="482"/>
            <a:chExt cx="1814" cy="1315"/>
          </a:xfrm>
        </p:grpSpPr>
        <p:grpSp>
          <p:nvGrpSpPr>
            <p:cNvPr id="8232" name="Group 17"/>
            <p:cNvGrpSpPr/>
            <p:nvPr/>
          </p:nvGrpSpPr>
          <p:grpSpPr>
            <a:xfrm>
              <a:off x="2154" y="482"/>
              <a:ext cx="1451" cy="1315"/>
              <a:chOff x="2200" y="482"/>
              <a:chExt cx="1451" cy="1315"/>
            </a:xfrm>
          </p:grpSpPr>
          <p:graphicFrame>
            <p:nvGraphicFramePr>
              <p:cNvPr id="8237" name="Object 11"/>
              <p:cNvGraphicFramePr>
                <a:graphicFrameLocks noChangeAspect="1"/>
              </p:cNvGraphicFramePr>
              <p:nvPr/>
            </p:nvGraphicFramePr>
            <p:xfrm>
              <a:off x="2304" y="531"/>
              <a:ext cx="1347" cy="12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30" name="Bitmap Image" r:id="rId3" imgW="2138362" imgH="2009775" progId="Paint.Picture">
                      <p:embed/>
                    </p:oleObj>
                  </mc:Choice>
                  <mc:Fallback>
                    <p:oleObj name="Bitmap Image" r:id="rId3" imgW="2138362" imgH="2009775" progId="Paint.Picture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2304" y="531"/>
                            <a:ext cx="1347" cy="12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  <a:miter lim="800000"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38" name="Text Box 12"/>
              <p:cNvSpPr/>
              <p:nvPr/>
            </p:nvSpPr>
            <p:spPr>
              <a:xfrm>
                <a:off x="2200" y="482"/>
                <a:ext cx="415" cy="7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endParaRPr lang="en-US" altLang="el-GR"/>
              </a:p>
              <a:p>
                <a:pPr marL="0" lvl="0" indent="0" eaLnBrk="1" hangingPunct="1">
                  <a:spcBef>
                    <a:spcPct val="50000"/>
                  </a:spcBef>
                </a:pPr>
                <a:endParaRPr lang="en-US" altLang="el-GR" sz="1000"/>
              </a:p>
              <a:p>
                <a:pPr marL="0" lvl="0" indent="0" eaLnBrk="1" hangingPunct="1">
                  <a:spcBef>
                    <a:spcPct val="50000"/>
                  </a:spcBef>
                </a:pPr>
                <a:endParaRPr lang="en-US" altLang="el-GR" sz="1000"/>
              </a:p>
              <a:p>
                <a:pPr marL="0" lvl="0" indent="0" eaLnBrk="1" hangingPunct="1">
                  <a:spcBef>
                    <a:spcPct val="50000"/>
                  </a:spcBef>
                </a:pPr>
                <a:endParaRPr lang="el-GR" altLang="el-GR" sz="1000"/>
              </a:p>
            </p:txBody>
          </p:sp>
        </p:grpSp>
        <p:grpSp>
          <p:nvGrpSpPr>
            <p:cNvPr id="8233" name="Group 21"/>
            <p:cNvGrpSpPr/>
            <p:nvPr/>
          </p:nvGrpSpPr>
          <p:grpSpPr>
            <a:xfrm>
              <a:off x="1791" y="527"/>
              <a:ext cx="908" cy="553"/>
              <a:chOff x="1746" y="663"/>
              <a:chExt cx="908" cy="553"/>
            </a:xfrm>
          </p:grpSpPr>
          <p:sp>
            <p:nvSpPr>
              <p:cNvPr id="8234" name="Text Box 22"/>
              <p:cNvSpPr/>
              <p:nvPr/>
            </p:nvSpPr>
            <p:spPr>
              <a:xfrm>
                <a:off x="2018" y="663"/>
                <a:ext cx="544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r>
                  <a:rPr lang="el-GR" altLang="el-GR" sz="1800" b="1"/>
                  <a:t>Α     Β</a:t>
                </a:r>
              </a:p>
            </p:txBody>
          </p:sp>
          <p:cxnSp>
            <p:nvCxnSpPr>
              <p:cNvPr id="8235" name="Line 23"/>
              <p:cNvCxnSpPr/>
              <p:nvPr/>
            </p:nvCxnSpPr>
            <p:spPr>
              <a:xfrm>
                <a:off x="2200" y="799"/>
                <a:ext cx="136" cy="0"/>
              </a:xfrm>
              <a:prstGeom prst="line">
                <a:avLst/>
              </a:prstGeom>
              <a:noFill/>
              <a:ln>
                <a:solidFill>
                  <a:schemeClr val="tx1"/>
                </a:solidFill>
                <a:miter lim="800000"/>
                <a:tailEnd type="triangle"/>
              </a:ln>
              <a:effectLst/>
            </p:spPr>
          </p:cxnSp>
          <p:sp>
            <p:nvSpPr>
              <p:cNvPr id="8236" name="Text Box 24"/>
              <p:cNvSpPr/>
              <p:nvPr/>
            </p:nvSpPr>
            <p:spPr>
              <a:xfrm>
                <a:off x="1746" y="890"/>
                <a:ext cx="908" cy="326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</a:pPr>
                <a:r>
                  <a:rPr lang="el-GR" altLang="el-GR" sz="1400" b="1">
                    <a:latin typeface="Comic Sans MS" panose="030F0702030302020204" pitchFamily="66" charset="0"/>
                  </a:rPr>
                  <a:t>ΙΣΟΘΕΡΜΗ ΕΚΤΟΝΩΣΗ</a:t>
                </a:r>
              </a:p>
            </p:txBody>
          </p:sp>
        </p:grpSp>
      </p:grpSp>
      <p:grpSp>
        <p:nvGrpSpPr>
          <p:cNvPr id="8198" name="Group 46"/>
          <p:cNvGrpSpPr/>
          <p:nvPr/>
        </p:nvGrpSpPr>
        <p:grpSpPr>
          <a:xfrm>
            <a:off x="3708400" y="3933825"/>
            <a:ext cx="3600450" cy="2030413"/>
            <a:chOff x="2336" y="2523"/>
            <a:chExt cx="2268" cy="1279"/>
          </a:xfrm>
        </p:grpSpPr>
        <p:grpSp>
          <p:nvGrpSpPr>
            <p:cNvPr id="8224" name="Group 16"/>
            <p:cNvGrpSpPr/>
            <p:nvPr/>
          </p:nvGrpSpPr>
          <p:grpSpPr>
            <a:xfrm>
              <a:off x="2336" y="2523"/>
              <a:ext cx="1360" cy="1225"/>
              <a:chOff x="2336" y="2523"/>
              <a:chExt cx="1270" cy="1180"/>
            </a:xfrm>
          </p:grpSpPr>
          <p:graphicFrame>
            <p:nvGraphicFramePr>
              <p:cNvPr id="8230" name="Object 8"/>
              <p:cNvGraphicFramePr>
                <a:graphicFrameLocks noChangeAspect="1"/>
              </p:cNvGraphicFramePr>
              <p:nvPr/>
            </p:nvGraphicFramePr>
            <p:xfrm>
              <a:off x="2424" y="2523"/>
              <a:ext cx="1182" cy="11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31" name="Bitmap Image" r:id="rId5" imgW="2009400" imgH="1944688" progId="Paint.Picture">
                      <p:embed/>
                    </p:oleObj>
                  </mc:Choice>
                  <mc:Fallback>
                    <p:oleObj name="Bitmap Image" r:id="rId5" imgW="2009400" imgH="1944688" progId="Paint.Picture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424" y="2523"/>
                            <a:ext cx="1182" cy="11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  <a:miter lim="800000"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31" name="Text Box 9"/>
              <p:cNvSpPr/>
              <p:nvPr/>
            </p:nvSpPr>
            <p:spPr>
              <a:xfrm>
                <a:off x="2336" y="2523"/>
                <a:ext cx="367" cy="7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</a:pPr>
                <a:endParaRPr lang="en-US" altLang="el-GR"/>
              </a:p>
              <a:p>
                <a:pPr marL="0" lvl="0" indent="0" eaLnBrk="1" hangingPunct="1">
                  <a:spcBef>
                    <a:spcPct val="50000"/>
                  </a:spcBef>
                </a:pPr>
                <a:endParaRPr lang="en-US" altLang="el-GR"/>
              </a:p>
              <a:p>
                <a:pPr marL="0" lvl="0" indent="0" eaLnBrk="1" hangingPunct="1">
                  <a:spcBef>
                    <a:spcPct val="50000"/>
                  </a:spcBef>
                </a:pPr>
                <a:endParaRPr lang="el-GR" altLang="el-GR" sz="1000"/>
              </a:p>
            </p:txBody>
          </p:sp>
        </p:grpSp>
        <p:grpSp>
          <p:nvGrpSpPr>
            <p:cNvPr id="8225" name="Group 39"/>
            <p:cNvGrpSpPr/>
            <p:nvPr/>
          </p:nvGrpSpPr>
          <p:grpSpPr>
            <a:xfrm>
              <a:off x="3742" y="3249"/>
              <a:ext cx="862" cy="553"/>
              <a:chOff x="1020" y="3203"/>
              <a:chExt cx="862" cy="553"/>
            </a:xfrm>
          </p:grpSpPr>
          <p:grpSp>
            <p:nvGrpSpPr>
              <p:cNvPr id="8226" name="Group 40"/>
              <p:cNvGrpSpPr/>
              <p:nvPr/>
            </p:nvGrpSpPr>
            <p:grpSpPr>
              <a:xfrm>
                <a:off x="1202" y="3203"/>
                <a:ext cx="544" cy="231"/>
                <a:chOff x="2109" y="2568"/>
                <a:chExt cx="544" cy="231"/>
              </a:xfrm>
            </p:grpSpPr>
            <p:sp>
              <p:nvSpPr>
                <p:cNvPr id="8228" name="Text Box 41"/>
                <p:cNvSpPr/>
                <p:nvPr/>
              </p:nvSpPr>
              <p:spPr>
                <a:xfrm>
                  <a:off x="2109" y="2568"/>
                  <a:ext cx="544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pPr marL="0" lvl="0" indent="0" eaLnBrk="1" hangingPunct="1">
                    <a:spcBef>
                      <a:spcPct val="50000"/>
                    </a:spcBef>
                  </a:pPr>
                  <a:r>
                    <a:rPr lang="el-GR" altLang="el-GR" sz="1800" b="1"/>
                    <a:t>Γ     Δ</a:t>
                  </a:r>
                </a:p>
              </p:txBody>
            </p:sp>
            <p:cxnSp>
              <p:nvCxnSpPr>
                <p:cNvPr id="8229" name="Line 42"/>
                <p:cNvCxnSpPr/>
                <p:nvPr/>
              </p:nvCxnSpPr>
              <p:spPr>
                <a:xfrm>
                  <a:off x="2290" y="2704"/>
                  <a:ext cx="136" cy="0"/>
                </a:xfrm>
                <a:prstGeom prst="line">
                  <a:avLst/>
                </a:prstGeom>
                <a:noFill/>
                <a:ln>
                  <a:solidFill>
                    <a:schemeClr val="tx1"/>
                  </a:solidFill>
                  <a:miter lim="800000"/>
                  <a:tailEnd type="triangle"/>
                </a:ln>
                <a:effectLst/>
              </p:spPr>
            </p:cxnSp>
          </p:grpSp>
          <p:sp>
            <p:nvSpPr>
              <p:cNvPr id="8227" name="Text Box 43"/>
              <p:cNvSpPr/>
              <p:nvPr/>
            </p:nvSpPr>
            <p:spPr>
              <a:xfrm>
                <a:off x="1020" y="3430"/>
                <a:ext cx="862" cy="326"/>
              </a:xfrm>
              <a:prstGeom prst="rect">
                <a:avLst/>
              </a:prstGeom>
              <a:noFill/>
              <a:ln>
                <a:noFill/>
                <a:miter lim="800000"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1pPr>
                <a:lvl2pPr marL="4572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2pPr>
                <a:lvl3pPr marL="9144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3pPr>
                <a:lvl4pPr marL="13716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4pPr>
                <a:lvl5pPr marL="1828800" indent="0" algn="l" defTabSz="914400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 kumimoji="0" lang="en-US" altLang="en-US" sz="2400" b="0" i="0" u="none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</a:defRPr>
                </a:lvl5pPr>
              </a:lstStyle>
              <a:p>
                <a:pPr marL="0" lvl="0" indent="0" algn="ctr" eaLnBrk="1" hangingPunct="1">
                  <a:spcBef>
                    <a:spcPct val="50000"/>
                  </a:spcBef>
                </a:pPr>
                <a:r>
                  <a:rPr lang="el-GR" altLang="el-GR" sz="1400" b="1">
                    <a:latin typeface="Comic Sans MS" panose="030F0702030302020204" pitchFamily="66" charset="0"/>
                  </a:rPr>
                  <a:t>ΙΣΟΘΕΡΜΗ ΣΥΜΠΙΕΣΗ</a:t>
                </a:r>
              </a:p>
            </p:txBody>
          </p:sp>
        </p:grpSp>
      </p:grpSp>
      <p:grpSp>
        <p:nvGrpSpPr>
          <p:cNvPr id="8199" name="Group 45"/>
          <p:cNvGrpSpPr/>
          <p:nvPr/>
        </p:nvGrpSpPr>
        <p:grpSpPr>
          <a:xfrm>
            <a:off x="6732588" y="1412875"/>
            <a:ext cx="1512887" cy="3240088"/>
            <a:chOff x="4241" y="890"/>
            <a:chExt cx="953" cy="2041"/>
          </a:xfrm>
        </p:grpSpPr>
        <p:grpSp>
          <p:nvGrpSpPr>
            <p:cNvPr id="8216" name="Group 38"/>
            <p:cNvGrpSpPr/>
            <p:nvPr/>
          </p:nvGrpSpPr>
          <p:grpSpPr>
            <a:xfrm>
              <a:off x="4241" y="890"/>
              <a:ext cx="953" cy="2041"/>
              <a:chOff x="4241" y="890"/>
              <a:chExt cx="953" cy="2041"/>
            </a:xfrm>
          </p:grpSpPr>
          <p:graphicFrame>
            <p:nvGraphicFramePr>
              <p:cNvPr id="8218" name="Object 7"/>
              <p:cNvGraphicFramePr>
                <a:graphicFrameLocks noChangeAspect="1"/>
              </p:cNvGraphicFramePr>
              <p:nvPr/>
            </p:nvGraphicFramePr>
            <p:xfrm>
              <a:off x="4286" y="1480"/>
              <a:ext cx="882" cy="14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32" name="Bitmap Image" r:id="rId7" imgW="1400175" imgH="2303463" progId="Paint.Picture">
                      <p:embed/>
                    </p:oleObj>
                  </mc:Choice>
                  <mc:Fallback>
                    <p:oleObj name="Bitmap Image" r:id="rId7" imgW="1400175" imgH="2303463" progId="Paint.Picture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4286" y="1480"/>
                            <a:ext cx="882" cy="14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  <a:miter lim="800000"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8219" name="Group 30"/>
              <p:cNvGrpSpPr/>
              <p:nvPr/>
            </p:nvGrpSpPr>
            <p:grpSpPr>
              <a:xfrm>
                <a:off x="4241" y="890"/>
                <a:ext cx="953" cy="553"/>
                <a:chOff x="4286" y="890"/>
                <a:chExt cx="953" cy="553"/>
              </a:xfrm>
            </p:grpSpPr>
            <p:grpSp>
              <p:nvGrpSpPr>
                <p:cNvPr id="8220" name="Group 26"/>
                <p:cNvGrpSpPr/>
                <p:nvPr/>
              </p:nvGrpSpPr>
              <p:grpSpPr>
                <a:xfrm>
                  <a:off x="4467" y="890"/>
                  <a:ext cx="544" cy="231"/>
                  <a:chOff x="3560" y="1570"/>
                  <a:chExt cx="544" cy="231"/>
                </a:xfrm>
              </p:grpSpPr>
              <p:sp>
                <p:nvSpPr>
                  <p:cNvPr id="8222" name="Text Box 27"/>
                  <p:cNvSpPr/>
                  <p:nvPr/>
                </p:nvSpPr>
                <p:spPr>
                  <a:xfrm>
                    <a:off x="3560" y="1570"/>
                    <a:ext cx="544" cy="2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l-GR" altLang="el-GR" sz="1800" b="1"/>
                      <a:t>Β     Γ</a:t>
                    </a:r>
                  </a:p>
                </p:txBody>
              </p:sp>
              <p:cxnSp>
                <p:nvCxnSpPr>
                  <p:cNvPr id="8223" name="Line 28"/>
                  <p:cNvCxnSpPr/>
                  <p:nvPr/>
                </p:nvCxnSpPr>
                <p:spPr>
                  <a:xfrm>
                    <a:off x="3742" y="1706"/>
                    <a:ext cx="136" cy="0"/>
                  </a:xfrm>
                  <a:prstGeom prst="line">
                    <a:avLst/>
                  </a:prstGeom>
                  <a:noFill/>
                  <a:ln>
                    <a:solidFill>
                      <a:schemeClr val="tx1"/>
                    </a:solidFill>
                    <a:miter lim="800000"/>
                    <a:tailEnd type="triangle"/>
                  </a:ln>
                  <a:effectLst/>
                </p:spPr>
              </p:cxnSp>
            </p:grpSp>
            <p:sp>
              <p:nvSpPr>
                <p:cNvPr id="8221" name="Text Box 29"/>
                <p:cNvSpPr/>
                <p:nvPr/>
              </p:nvSpPr>
              <p:spPr>
                <a:xfrm>
                  <a:off x="4286" y="1117"/>
                  <a:ext cx="953" cy="326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50000"/>
                    </a:spcBef>
                  </a:pPr>
                  <a:r>
                    <a:rPr lang="el-GR" altLang="el-GR" sz="1400" b="1">
                      <a:latin typeface="Comic Sans MS" panose="030F0702030302020204" pitchFamily="66" charset="0"/>
                    </a:rPr>
                    <a:t>ΑΔΙΑΒΑΤΙΚΗ ΕΚΤΟΝΩΣΗ</a:t>
                  </a:r>
                </a:p>
              </p:txBody>
            </p:sp>
          </p:grpSp>
        </p:grpSp>
        <p:sp>
          <p:nvSpPr>
            <p:cNvPr id="8217" name="Text Box 44"/>
            <p:cNvSpPr/>
            <p:nvPr/>
          </p:nvSpPr>
          <p:spPr>
            <a:xfrm>
              <a:off x="4513" y="2251"/>
              <a:ext cx="409" cy="231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n-US" altLang="el-GR" sz="1800" b="1" i="1"/>
                <a:t>Q</a:t>
              </a:r>
              <a:r>
                <a:rPr lang="en-US" altLang="el-GR" sz="1800" b="1"/>
                <a:t>=0</a:t>
              </a:r>
              <a:endParaRPr lang="el-GR" altLang="el-GR" sz="1800" b="1"/>
            </a:p>
          </p:txBody>
        </p:sp>
      </p:grpSp>
      <p:grpSp>
        <p:nvGrpSpPr>
          <p:cNvPr id="8200" name="Group 48"/>
          <p:cNvGrpSpPr/>
          <p:nvPr/>
        </p:nvGrpSpPr>
        <p:grpSpPr>
          <a:xfrm>
            <a:off x="250825" y="2492375"/>
            <a:ext cx="2809875" cy="2232025"/>
            <a:chOff x="158" y="1570"/>
            <a:chExt cx="1770" cy="1406"/>
          </a:xfrm>
        </p:grpSpPr>
        <p:grpSp>
          <p:nvGrpSpPr>
            <p:cNvPr id="8208" name="Group 36"/>
            <p:cNvGrpSpPr/>
            <p:nvPr/>
          </p:nvGrpSpPr>
          <p:grpSpPr>
            <a:xfrm>
              <a:off x="158" y="1570"/>
              <a:ext cx="1770" cy="1406"/>
              <a:chOff x="158" y="1570"/>
              <a:chExt cx="1770" cy="1406"/>
            </a:xfrm>
          </p:grpSpPr>
          <p:graphicFrame>
            <p:nvGraphicFramePr>
              <p:cNvPr id="8210" name="Object 14"/>
              <p:cNvGraphicFramePr>
                <a:graphicFrameLocks noChangeAspect="1"/>
              </p:cNvGraphicFramePr>
              <p:nvPr/>
            </p:nvGraphicFramePr>
            <p:xfrm>
              <a:off x="1111" y="1570"/>
              <a:ext cx="817" cy="14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6633" name="Bitmap Image" r:id="rId9" imgW="1296988" imgH="2232025" progId="Paint.Picture">
                      <p:embed/>
                    </p:oleObj>
                  </mc:Choice>
                  <mc:Fallback>
                    <p:oleObj name="Bitmap Image" r:id="rId9" imgW="1296988" imgH="2232025" progId="Paint.Picture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1111" y="1570"/>
                            <a:ext cx="817" cy="140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  <a:miter lim="800000"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8211" name="Group 35"/>
              <p:cNvGrpSpPr/>
              <p:nvPr/>
            </p:nvGrpSpPr>
            <p:grpSpPr>
              <a:xfrm>
                <a:off x="158" y="1888"/>
                <a:ext cx="952" cy="507"/>
                <a:chOff x="158" y="1888"/>
                <a:chExt cx="952" cy="507"/>
              </a:xfrm>
            </p:grpSpPr>
            <p:grpSp>
              <p:nvGrpSpPr>
                <p:cNvPr id="8212" name="Group 31"/>
                <p:cNvGrpSpPr/>
                <p:nvPr/>
              </p:nvGrpSpPr>
              <p:grpSpPr>
                <a:xfrm>
                  <a:off x="385" y="1888"/>
                  <a:ext cx="544" cy="231"/>
                  <a:chOff x="884" y="1888"/>
                  <a:chExt cx="544" cy="231"/>
                </a:xfrm>
              </p:grpSpPr>
              <p:sp>
                <p:nvSpPr>
                  <p:cNvPr id="8214" name="Text Box 32"/>
                  <p:cNvSpPr/>
                  <p:nvPr/>
                </p:nvSpPr>
                <p:spPr>
                  <a:xfrm>
                    <a:off x="884" y="1888"/>
                    <a:ext cx="544" cy="2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  <a:miter lim="800000"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en-US"/>
                    </a:defPPr>
                    <a:lvl1pPr marL="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1pPr>
                    <a:lvl2pPr marL="4572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2pPr>
                    <a:lvl3pPr marL="9144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3pPr>
                    <a:lvl4pPr marL="13716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4pPr>
                    <a:lvl5pPr marL="1828800" indent="0" algn="l" defTabSz="914400" rtl="0" eaLnBrk="0" fontAlgn="base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defRPr kumimoji="0" lang="en-US" altLang="en-US" sz="2400" b="0" i="0" u="non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defRPr>
                    </a:lvl5pPr>
                  </a:lstStyle>
                  <a:p>
                    <a:pPr marL="0" lvl="0" indent="0" eaLnBrk="1" hangingPunct="1">
                      <a:spcBef>
                        <a:spcPct val="50000"/>
                      </a:spcBef>
                    </a:pPr>
                    <a:r>
                      <a:rPr lang="el-GR" altLang="el-GR" sz="1800" b="1"/>
                      <a:t>Δ     Α</a:t>
                    </a:r>
                  </a:p>
                </p:txBody>
              </p:sp>
              <p:cxnSp>
                <p:nvCxnSpPr>
                  <p:cNvPr id="8215" name="Line 33"/>
                  <p:cNvCxnSpPr/>
                  <p:nvPr/>
                </p:nvCxnSpPr>
                <p:spPr>
                  <a:xfrm>
                    <a:off x="1066" y="2024"/>
                    <a:ext cx="136" cy="0"/>
                  </a:xfrm>
                  <a:prstGeom prst="line">
                    <a:avLst/>
                  </a:prstGeom>
                  <a:noFill/>
                  <a:ln>
                    <a:solidFill>
                      <a:schemeClr val="tx1"/>
                    </a:solidFill>
                    <a:miter lim="800000"/>
                    <a:tailEnd type="triangle"/>
                  </a:ln>
                  <a:effectLst/>
                </p:spPr>
              </p:cxnSp>
            </p:grpSp>
            <p:sp>
              <p:nvSpPr>
                <p:cNvPr id="8213" name="Text Box 34"/>
                <p:cNvSpPr/>
                <p:nvPr/>
              </p:nvSpPr>
              <p:spPr>
                <a:xfrm>
                  <a:off x="158" y="2069"/>
                  <a:ext cx="952" cy="326"/>
                </a:xfrm>
                <a:prstGeom prst="rect">
                  <a:avLst/>
                </a:prstGeom>
                <a:noFill/>
                <a:ln>
                  <a:noFill/>
                  <a:miter lim="800000"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1pPr>
                  <a:lvl2pPr marL="4572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2pPr>
                  <a:lvl3pPr marL="9144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3pPr>
                  <a:lvl4pPr marL="13716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4pPr>
                  <a:lvl5pPr marL="1828800" indent="0" algn="l" defTabSz="914400" rtl="0" eaLnBrk="0" fontAlgn="base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 kumimoji="0" lang="en-US" altLang="en-US" sz="2400" b="0" i="0" u="none" baseline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</a:defRPr>
                  </a:lvl5pPr>
                </a:lstStyle>
                <a:p>
                  <a:pPr marL="0" lvl="0" indent="0" algn="ctr" eaLnBrk="1" hangingPunct="1">
                    <a:spcBef>
                      <a:spcPct val="50000"/>
                    </a:spcBef>
                  </a:pPr>
                  <a:r>
                    <a:rPr lang="el-GR" altLang="el-GR" sz="1400" b="1">
                      <a:latin typeface="Comic Sans MS" panose="030F0702030302020204" pitchFamily="66" charset="0"/>
                    </a:rPr>
                    <a:t>ΑΔΙΑΒΑΤΙΚΗ ΣΥΜΠΙΕΣΗ</a:t>
                  </a:r>
                </a:p>
              </p:txBody>
            </p:sp>
          </p:grpSp>
        </p:grpSp>
        <p:sp>
          <p:nvSpPr>
            <p:cNvPr id="8209" name="Text Box 47"/>
            <p:cNvSpPr/>
            <p:nvPr/>
          </p:nvSpPr>
          <p:spPr>
            <a:xfrm>
              <a:off x="1292" y="2478"/>
              <a:ext cx="409" cy="231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n-US" altLang="el-GR" sz="1800" b="1" i="1"/>
                <a:t>Q</a:t>
              </a:r>
              <a:r>
                <a:rPr lang="en-US" altLang="el-GR" sz="1800" b="1"/>
                <a:t>=0</a:t>
              </a:r>
              <a:endParaRPr lang="el-GR" altLang="el-GR" sz="1800" b="1"/>
            </a:p>
          </p:txBody>
        </p:sp>
      </p:grpSp>
      <p:sp>
        <p:nvSpPr>
          <p:cNvPr id="8201" name="AutoShape 52"/>
          <p:cNvSpPr/>
          <p:nvPr/>
        </p:nvSpPr>
        <p:spPr bwMode="auto">
          <a:xfrm rot="5400000">
            <a:off x="5628481" y="3906044"/>
            <a:ext cx="788988" cy="1562100"/>
          </a:xfrm>
          <a:custGeom>
            <a:avLst/>
            <a:gdLst>
              <a:gd name="GT0" fmla="*/ 3163 w 21600"/>
              <a:gd name="GT1" fmla="+- l GT0 0"/>
              <a:gd name="GT2" fmla="*/ 3163 h 21600"/>
              <a:gd name="GT3" fmla="+- t GT2 0"/>
              <a:gd name="GT4" fmla="*/ 18437 w 21600"/>
              <a:gd name="GT5" fmla="+- l GT4 0"/>
              <a:gd name="GT6" fmla="*/ 18437 h 21600"/>
              <a:gd name="GT7" fmla="+- t GT6 0"/>
            </a:gdLst>
            <a:ahLst/>
            <a:cxnLst>
              <a:cxn ang="0">
                <a:pos x="666695" y="215729"/>
              </a:cxn>
              <a:cxn ang="0">
                <a:pos x="273662" y="134586"/>
              </a:cxn>
              <a:cxn ang="0">
                <a:pos x="602699" y="348580"/>
              </a:cxn>
              <a:cxn ang="0">
                <a:pos x="864599" y="1075679"/>
              </a:cxn>
              <a:cxn ang="0">
                <a:pos x="682621" y="1262698"/>
              </a:cxn>
              <a:cxn ang="0">
                <a:pos x="588161" y="902402"/>
              </a:cxn>
            </a:cxnLst>
            <a:rect l="GT1" t="GT3" r="GT5" b="GT7"/>
            <a:pathLst>
              <a:path w="21600" h="21600">
                <a:moveTo>
                  <a:pt x="18676" y="13293"/>
                </a:moveTo>
                <a:cubicBezTo>
                  <a:pt x="18932" y="12487"/>
                  <a:pt x="19062" y="11646"/>
                  <a:pt x="19062" y="10800"/>
                </a:cubicBezTo>
                <a:cubicBezTo>
                  <a:pt x="19062" y="6237"/>
                  <a:pt x="15362" y="2538"/>
                  <a:pt x="10800" y="2538"/>
                </a:cubicBezTo>
                <a:cubicBezTo>
                  <a:pt x="9821" y="2538"/>
                  <a:pt x="8850" y="2711"/>
                  <a:pt x="7932" y="3051"/>
                </a:cubicBezTo>
                <a:lnTo>
                  <a:pt x="7052" y="671"/>
                </a:lnTo>
                <a:cubicBezTo>
                  <a:pt x="8251" y="227"/>
                  <a:pt x="9520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906"/>
                  <a:pt x="21430" y="13005"/>
                  <a:pt x="21096" y="14059"/>
                </a:cubicBezTo>
                <a:lnTo>
                  <a:pt x="23670" y="14874"/>
                </a:lnTo>
                <a:lnTo>
                  <a:pt x="18688" y="17460"/>
                </a:lnTo>
                <a:lnTo>
                  <a:pt x="16102" y="12478"/>
                </a:lnTo>
                <a:lnTo>
                  <a:pt x="18676" y="1329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endParaRPr/>
          </a:p>
        </p:txBody>
      </p:sp>
      <p:sp>
        <p:nvSpPr>
          <p:cNvPr id="8202" name="AutoShape 53"/>
          <p:cNvSpPr/>
          <p:nvPr/>
        </p:nvSpPr>
        <p:spPr bwMode="auto">
          <a:xfrm rot="8280000">
            <a:off x="2916238" y="4292600"/>
            <a:ext cx="792162" cy="1490663"/>
          </a:xfrm>
          <a:custGeom>
            <a:avLst/>
            <a:gdLst>
              <a:gd name="GT0" fmla="*/ 3163 w 21600"/>
              <a:gd name="GT1" fmla="+- l GT0 0"/>
              <a:gd name="GT2" fmla="*/ 3163 h 21600"/>
              <a:gd name="GT3" fmla="+- t GT2 0"/>
              <a:gd name="GT4" fmla="*/ 18437 w 21600"/>
              <a:gd name="GT5" fmla="+- l GT4 0"/>
              <a:gd name="GT6" fmla="*/ 18437 h 21600"/>
              <a:gd name="GT7" fmla="+- t GT6 0"/>
            </a:gdLst>
            <a:ahLst/>
            <a:cxnLst>
              <a:cxn ang="0">
                <a:pos x="713826" y="300341"/>
              </a:cxn>
              <a:cxn ang="0">
                <a:pos x="280227" y="156175"/>
              </a:cxn>
              <a:cxn ang="0">
                <a:pos x="613852" y="440298"/>
              </a:cxn>
              <a:cxn ang="0">
                <a:pos x="791502" y="1305917"/>
              </a:cxn>
              <a:cxn ang="0">
                <a:pos x="565589" y="1365751"/>
              </a:cxn>
              <a:cxn ang="0">
                <a:pos x="533829" y="940636"/>
              </a:cxn>
            </a:cxnLst>
            <a:rect l="GT1" t="GT3" r="GT5" b="GT7"/>
            <a:pathLst>
              <a:path w="21600" h="21600">
                <a:moveTo>
                  <a:pt x="16712" y="15254"/>
                </a:moveTo>
                <a:cubicBezTo>
                  <a:pt x="17679" y="13970"/>
                  <a:pt x="18203" y="12407"/>
                  <a:pt x="18203" y="10800"/>
                </a:cubicBezTo>
                <a:cubicBezTo>
                  <a:pt x="18203" y="6711"/>
                  <a:pt x="14888" y="3397"/>
                  <a:pt x="10800" y="3397"/>
                </a:cubicBezTo>
                <a:cubicBezTo>
                  <a:pt x="9923" y="3397"/>
                  <a:pt x="9053" y="3552"/>
                  <a:pt x="8230" y="3857"/>
                </a:cubicBezTo>
                <a:lnTo>
                  <a:pt x="7052" y="671"/>
                </a:lnTo>
                <a:cubicBezTo>
                  <a:pt x="8251" y="227"/>
                  <a:pt x="9520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144"/>
                  <a:pt x="20836" y="15426"/>
                  <a:pt x="19425" y="17298"/>
                </a:cubicBezTo>
                <a:lnTo>
                  <a:pt x="21582" y="18923"/>
                </a:lnTo>
                <a:lnTo>
                  <a:pt x="15422" y="19790"/>
                </a:lnTo>
                <a:lnTo>
                  <a:pt x="14556" y="13630"/>
                </a:lnTo>
                <a:lnTo>
                  <a:pt x="16712" y="1525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endParaRPr/>
          </a:p>
        </p:txBody>
      </p:sp>
      <p:sp>
        <p:nvSpPr>
          <p:cNvPr id="8203" name="AutoShape 56"/>
          <p:cNvSpPr/>
          <p:nvPr/>
        </p:nvSpPr>
        <p:spPr bwMode="auto">
          <a:xfrm rot="14280000">
            <a:off x="2844007" y="1629569"/>
            <a:ext cx="792162" cy="1511300"/>
          </a:xfrm>
          <a:custGeom>
            <a:avLst/>
            <a:gdLst>
              <a:gd name="GT0" fmla="*/ 3163 w 21600"/>
              <a:gd name="GT1" fmla="+- l GT0 0"/>
              <a:gd name="GT2" fmla="*/ 3163 h 21600"/>
              <a:gd name="GT3" fmla="+- t GT2 0"/>
              <a:gd name="GT4" fmla="*/ 18437 w 21600"/>
              <a:gd name="GT5" fmla="+- l GT4 0"/>
              <a:gd name="GT6" fmla="*/ 18437 h 21600"/>
              <a:gd name="GT7" fmla="+- t GT6 0"/>
            </a:gdLst>
            <a:ahLst/>
            <a:cxnLst>
              <a:cxn ang="0">
                <a:pos x="776502" y="545467"/>
              </a:cxn>
              <a:cxn ang="0">
                <a:pos x="406203" y="98584"/>
              </a:cxn>
              <a:cxn ang="0">
                <a:pos x="677482" y="600182"/>
              </a:cxn>
              <a:cxn ang="0">
                <a:pos x="672824" y="1538867"/>
              </a:cxn>
              <a:cxn ang="0">
                <a:pos x="463782" y="1461273"/>
              </a:cxn>
              <a:cxn ang="0">
                <a:pos x="504490" y="1062458"/>
              </a:cxn>
            </a:cxnLst>
            <a:rect l="GT1" t="GT3" r="GT5" b="GT7"/>
            <a:pathLst>
              <a:path w="21600" h="21600">
                <a:moveTo>
                  <a:pt x="15265" y="17424"/>
                </a:moveTo>
                <a:cubicBezTo>
                  <a:pt x="17468" y="15939"/>
                  <a:pt x="18789" y="13456"/>
                  <a:pt x="18789" y="10800"/>
                </a:cubicBezTo>
                <a:cubicBezTo>
                  <a:pt x="18789" y="6479"/>
                  <a:pt x="15354" y="2941"/>
                  <a:pt x="11035" y="2814"/>
                </a:cubicBezTo>
                <a:lnTo>
                  <a:pt x="11118" y="4"/>
                </a:lnTo>
                <a:cubicBezTo>
                  <a:pt x="16956" y="176"/>
                  <a:pt x="21600" y="4959"/>
                  <a:pt x="21600" y="10800"/>
                </a:cubicBezTo>
                <a:cubicBezTo>
                  <a:pt x="21600" y="14391"/>
                  <a:pt x="19814" y="17747"/>
                  <a:pt x="16836" y="19755"/>
                </a:cubicBezTo>
                <a:lnTo>
                  <a:pt x="18346" y="21994"/>
                </a:lnTo>
                <a:lnTo>
                  <a:pt x="12646" y="20885"/>
                </a:lnTo>
                <a:lnTo>
                  <a:pt x="13756" y="15185"/>
                </a:lnTo>
                <a:lnTo>
                  <a:pt x="15265" y="1742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endParaRPr/>
          </a:p>
        </p:txBody>
      </p:sp>
      <p:sp>
        <p:nvSpPr>
          <p:cNvPr id="8204" name="AutoShape 57"/>
          <p:cNvSpPr/>
          <p:nvPr/>
        </p:nvSpPr>
        <p:spPr bwMode="auto">
          <a:xfrm rot="18540000">
            <a:off x="5713413" y="1566863"/>
            <a:ext cx="792162" cy="1490662"/>
          </a:xfrm>
          <a:custGeom>
            <a:avLst/>
            <a:gdLst>
              <a:gd name="GT0" fmla="*/ 3163 w 21600"/>
              <a:gd name="GT1" fmla="+- l GT0 0"/>
              <a:gd name="GT2" fmla="*/ 3163 h 21600"/>
              <a:gd name="GT3" fmla="+- t GT2 0"/>
              <a:gd name="GT4" fmla="*/ 18437 w 21600"/>
              <a:gd name="GT5" fmla="+- l GT4 0"/>
              <a:gd name="GT6" fmla="*/ 18437 h 21600"/>
              <a:gd name="GT7" fmla="+- t GT6 0"/>
            </a:gdLst>
            <a:ahLst/>
            <a:cxnLst>
              <a:cxn ang="0">
                <a:pos x="713826" y="300341"/>
              </a:cxn>
              <a:cxn ang="0">
                <a:pos x="280227" y="156174"/>
              </a:cxn>
              <a:cxn ang="0">
                <a:pos x="613852" y="440297"/>
              </a:cxn>
              <a:cxn ang="0">
                <a:pos x="791502" y="1305917"/>
              </a:cxn>
              <a:cxn ang="0">
                <a:pos x="565589" y="1365750"/>
              </a:cxn>
              <a:cxn ang="0">
                <a:pos x="533829" y="940635"/>
              </a:cxn>
            </a:cxnLst>
            <a:rect l="GT1" t="GT3" r="GT5" b="GT7"/>
            <a:pathLst>
              <a:path w="21600" h="21600">
                <a:moveTo>
                  <a:pt x="16712" y="15254"/>
                </a:moveTo>
                <a:cubicBezTo>
                  <a:pt x="17679" y="13970"/>
                  <a:pt x="18203" y="12407"/>
                  <a:pt x="18203" y="10800"/>
                </a:cubicBezTo>
                <a:cubicBezTo>
                  <a:pt x="18203" y="6711"/>
                  <a:pt x="14888" y="3397"/>
                  <a:pt x="10800" y="3397"/>
                </a:cubicBezTo>
                <a:cubicBezTo>
                  <a:pt x="9923" y="3397"/>
                  <a:pt x="9053" y="3552"/>
                  <a:pt x="8230" y="3857"/>
                </a:cubicBezTo>
                <a:lnTo>
                  <a:pt x="7052" y="671"/>
                </a:lnTo>
                <a:cubicBezTo>
                  <a:pt x="8251" y="227"/>
                  <a:pt x="9520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144"/>
                  <a:pt x="20836" y="15426"/>
                  <a:pt x="19425" y="17298"/>
                </a:cubicBezTo>
                <a:lnTo>
                  <a:pt x="21582" y="18923"/>
                </a:lnTo>
                <a:lnTo>
                  <a:pt x="15422" y="19790"/>
                </a:lnTo>
                <a:lnTo>
                  <a:pt x="14556" y="13630"/>
                </a:lnTo>
                <a:lnTo>
                  <a:pt x="16712" y="1525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endParaRPr/>
          </a:p>
        </p:txBody>
      </p:sp>
      <p:sp>
        <p:nvSpPr>
          <p:cNvPr id="8205" name="Text Box 58"/>
          <p:cNvSpPr txBox="1">
            <a:spLocks noChangeArrowheads="1"/>
          </p:cNvSpPr>
          <p:nvPr/>
        </p:nvSpPr>
        <p:spPr bwMode="auto">
          <a:xfrm>
            <a:off x="3708400" y="2708275"/>
            <a:ext cx="2160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Θερμή</a:t>
            </a:r>
            <a:r>
              <a:rPr kumimoji="0" lang="el-GR" altLang="el-G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δεξαμενή σε </a:t>
            </a:r>
            <a:r>
              <a:rPr kumimoji="0" lang="el-GR" altLang="el-GR" sz="1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Τ</a:t>
            </a:r>
            <a:r>
              <a:rPr kumimoji="0" lang="en-US" altLang="el-GR" sz="14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h</a:t>
            </a:r>
            <a:endParaRPr kumimoji="0" lang="el-GR" altLang="el-GR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206" name="Text Box 59"/>
          <p:cNvSpPr txBox="1">
            <a:spLocks noChangeArrowheads="1"/>
          </p:cNvSpPr>
          <p:nvPr/>
        </p:nvSpPr>
        <p:spPr bwMode="auto">
          <a:xfrm>
            <a:off x="3851275" y="5805488"/>
            <a:ext cx="2160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14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Ψυχρή</a:t>
            </a:r>
            <a:r>
              <a:rPr kumimoji="0" lang="el-GR" altLang="el-GR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δεξαμενή σε </a:t>
            </a:r>
            <a:r>
              <a:rPr kumimoji="0" lang="el-GR" altLang="el-GR" sz="1400" b="1" i="1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Τ</a:t>
            </a:r>
            <a:r>
              <a:rPr kumimoji="0" lang="en-US" altLang="el-GR" sz="1400" b="1" i="0" u="none" strike="noStrike" kern="1200" cap="none" spc="0" normalizeH="0" baseline="-2500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c</a:t>
            </a:r>
            <a:endParaRPr kumimoji="0" lang="el-GR" altLang="el-GR" sz="1400" b="1" i="0" u="none" strike="noStrike" kern="1200" cap="none" spc="0" normalizeH="0" baseline="0" noProof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aphicFrame>
        <p:nvGraphicFramePr>
          <p:cNvPr id="8207" name="Object 60"/>
          <p:cNvGraphicFramePr>
            <a:graphicFrameLocks noChangeAspect="1"/>
          </p:cNvGraphicFramePr>
          <p:nvPr/>
        </p:nvGraphicFramePr>
        <p:xfrm>
          <a:off x="4500563" y="3068638"/>
          <a:ext cx="698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Bitmap Image" r:id="rId11" imgW="698500" imgH="698500" progId="Paint.Picture">
                  <p:embed/>
                </p:oleObj>
              </mc:Choice>
              <mc:Fallback>
                <p:oleObj name="Bitmap Image" r:id="rId11" imgW="698500" imgH="6985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lum bright="-24000" contrast="48000"/>
                      </a:blip>
                      <a:stretch>
                        <a:fillRect/>
                      </a:stretch>
                    </p:blipFill>
                    <p:spPr>
                      <a:xfrm>
                        <a:off x="4500563" y="3068638"/>
                        <a:ext cx="698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205" grpId="0"/>
      <p:bldP spid="820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       www.merkopanas.blogspot.gr</a:t>
            </a:r>
          </a:p>
        </p:txBody>
      </p:sp>
      <p:sp>
        <p:nvSpPr>
          <p:cNvPr id="9219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6C62B56B-3FFA-495F-A0AF-87FCAD17A9A8}" type="slidenum">
              <a:rPr lang="el-GR" altLang="el-GR" sz="1400"/>
              <a:t>71</a:t>
            </a:fld>
            <a:endParaRPr lang="el-GR" altLang="el-GR" sz="1400"/>
          </a:p>
        </p:txBody>
      </p:sp>
      <p:grpSp>
        <p:nvGrpSpPr>
          <p:cNvPr id="9220" name="Group 30"/>
          <p:cNvGrpSpPr/>
          <p:nvPr/>
        </p:nvGrpSpPr>
        <p:grpSpPr>
          <a:xfrm>
            <a:off x="1116013" y="692150"/>
            <a:ext cx="6265862" cy="5078413"/>
            <a:chOff x="703" y="436"/>
            <a:chExt cx="3947" cy="3199"/>
          </a:xfrm>
        </p:grpSpPr>
        <p:cxnSp>
          <p:nvCxnSpPr>
            <p:cNvPr id="9248" name="Line 4"/>
            <p:cNvCxnSpPr/>
            <p:nvPr/>
          </p:nvCxnSpPr>
          <p:spPr>
            <a:xfrm flipH="1">
              <a:off x="930" y="482"/>
              <a:ext cx="0" cy="290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/>
            </a:ln>
            <a:effectLst/>
          </p:spPr>
        </p:cxnSp>
        <p:cxnSp>
          <p:nvCxnSpPr>
            <p:cNvPr id="9249" name="Line 5"/>
            <p:cNvCxnSpPr/>
            <p:nvPr/>
          </p:nvCxnSpPr>
          <p:spPr>
            <a:xfrm>
              <a:off x="930" y="3385"/>
              <a:ext cx="37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tailEnd type="triangle"/>
            </a:ln>
            <a:effectLst/>
          </p:spPr>
        </p:cxnSp>
        <p:sp>
          <p:nvSpPr>
            <p:cNvPr id="9250" name="Text Box 13"/>
            <p:cNvSpPr txBox="1">
              <a:spLocks noChangeArrowheads="1"/>
            </p:cNvSpPr>
            <p:nvPr/>
          </p:nvSpPr>
          <p:spPr bwMode="auto">
            <a:xfrm>
              <a:off x="4422" y="3385"/>
              <a:ext cx="227" cy="2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l-GR" sz="2000" b="1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 pitchFamily="18" charset="0"/>
                  <a:cs typeface="+mn-cs"/>
                </a:rPr>
                <a:t>V</a:t>
              </a:r>
              <a:endParaRPr kumimoji="0" lang="el-GR" altLang="el-GR" sz="20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9251" name="Text Box 14"/>
            <p:cNvSpPr txBox="1">
              <a:spLocks noChangeArrowheads="1"/>
            </p:cNvSpPr>
            <p:nvPr/>
          </p:nvSpPr>
          <p:spPr bwMode="auto">
            <a:xfrm>
              <a:off x="703" y="436"/>
              <a:ext cx="227" cy="2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l-GR" sz="2000" b="1" i="1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 pitchFamily="18" charset="0"/>
                  <a:cs typeface="+mn-cs"/>
                </a:rPr>
                <a:t>p</a:t>
              </a:r>
              <a:endParaRPr kumimoji="0" lang="el-GR" altLang="el-GR" sz="2000" b="1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9221" name="Arc 10"/>
          <p:cNvSpPr/>
          <p:nvPr/>
        </p:nvSpPr>
        <p:spPr bwMode="auto">
          <a:xfrm rot="11760000">
            <a:off x="3779838" y="3644900"/>
            <a:ext cx="2363787" cy="1073150"/>
          </a:xfrm>
          <a:custGeom>
            <a:avLst/>
            <a:gdLst/>
            <a:ahLst/>
            <a:cxnLst>
              <a:cxn ang="0">
                <a:pos x="1509740" y="0"/>
              </a:cxn>
              <a:cxn ang="0">
                <a:pos x="2363787" y="986418"/>
              </a:cxn>
              <a:cxn ang="0">
                <a:pos x="0" y="1073150"/>
              </a:cxn>
            </a:cxnLst>
            <a:rect l="l" t="t" r="r" b="b"/>
            <a:pathLst>
              <a:path w="21558" h="16642" fill="none">
                <a:moveTo>
                  <a:pt x="13769" y="-1"/>
                </a:moveTo>
                <a:cubicBezTo>
                  <a:pt x="18367" y="3803"/>
                  <a:pt x="21186" y="9340"/>
                  <a:pt x="21558" y="15296"/>
                </a:cubicBezTo>
              </a:path>
              <a:path w="21558" h="16642" stroke="0">
                <a:moveTo>
                  <a:pt x="13769" y="-1"/>
                </a:moveTo>
                <a:cubicBezTo>
                  <a:pt x="18367" y="3803"/>
                  <a:pt x="21186" y="9340"/>
                  <a:pt x="21558" y="15296"/>
                </a:cubicBezTo>
                <a:lnTo>
                  <a:pt x="0" y="16642"/>
                </a:lnTo>
                <a:lnTo>
                  <a:pt x="13769" y="-1"/>
                </a:lnTo>
                <a:close/>
              </a:path>
            </a:pathLst>
          </a:custGeom>
          <a:noFill/>
          <a:ln w="57150">
            <a:solidFill>
              <a:schemeClr val="hlink"/>
            </a:solidFill>
            <a:round/>
            <a:headEnd type="triangle" w="med" len="med"/>
          </a:ln>
          <a:effectLst/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endParaRPr/>
          </a:p>
        </p:txBody>
      </p:sp>
      <p:sp>
        <p:nvSpPr>
          <p:cNvPr id="9222" name="Arc 12"/>
          <p:cNvSpPr/>
          <p:nvPr/>
        </p:nvSpPr>
        <p:spPr bwMode="auto">
          <a:xfrm rot="12180000">
            <a:off x="2314575" y="1068388"/>
            <a:ext cx="3946525" cy="3159125"/>
          </a:xfrm>
          <a:custGeom>
            <a:avLst/>
            <a:gdLst/>
            <a:ahLst/>
            <a:cxnLst>
              <a:cxn ang="0">
                <a:pos x="2273421" y="0"/>
              </a:cxn>
              <a:cxn ang="0">
                <a:pos x="3946525" y="2016716"/>
              </a:cxn>
              <a:cxn ang="0">
                <a:pos x="0" y="3159125"/>
              </a:cxn>
            </a:cxnLst>
            <a:rect l="l" t="t" r="r" b="b"/>
            <a:pathLst>
              <a:path w="20590" h="18052" fill="none">
                <a:moveTo>
                  <a:pt x="11861" y="-1"/>
                </a:moveTo>
                <a:cubicBezTo>
                  <a:pt x="16007" y="2724"/>
                  <a:pt x="19090" y="6794"/>
                  <a:pt x="20589" y="11524"/>
                </a:cubicBezTo>
              </a:path>
              <a:path w="20590" h="18052" stroke="0">
                <a:moveTo>
                  <a:pt x="11861" y="-1"/>
                </a:moveTo>
                <a:cubicBezTo>
                  <a:pt x="16007" y="2724"/>
                  <a:pt x="19090" y="6794"/>
                  <a:pt x="20589" y="11524"/>
                </a:cubicBezTo>
                <a:lnTo>
                  <a:pt x="0" y="18052"/>
                </a:lnTo>
                <a:lnTo>
                  <a:pt x="11861" y="-1"/>
                </a:lnTo>
                <a:close/>
              </a:path>
            </a:pathLst>
          </a:custGeom>
          <a:noFill/>
          <a:ln w="57150">
            <a:solidFill>
              <a:schemeClr val="hlink"/>
            </a:solidFill>
            <a:round/>
            <a:tailEnd type="triangle" w="med" len="med"/>
          </a:ln>
          <a:effectLst/>
        </p:spPr>
        <p:txBody>
          <a:bodyPr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endParaRPr/>
          </a:p>
        </p:txBody>
      </p:sp>
      <p:grpSp>
        <p:nvGrpSpPr>
          <p:cNvPr id="9223" name="Group 37"/>
          <p:cNvGrpSpPr/>
          <p:nvPr/>
        </p:nvGrpSpPr>
        <p:grpSpPr>
          <a:xfrm>
            <a:off x="1763713" y="-6350"/>
            <a:ext cx="4752975" cy="5200650"/>
            <a:chOff x="1111" y="-4"/>
            <a:chExt cx="2994" cy="3276"/>
          </a:xfrm>
        </p:grpSpPr>
        <p:sp>
          <p:nvSpPr>
            <p:cNvPr id="9244" name="Arc 6"/>
            <p:cNvSpPr/>
            <p:nvPr/>
          </p:nvSpPr>
          <p:spPr bwMode="auto">
            <a:xfrm rot="11280000">
              <a:off x="1111" y="603"/>
              <a:ext cx="2883" cy="2358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883" y="1734"/>
                </a:cxn>
                <a:cxn ang="0">
                  <a:pos x="200" y="2358"/>
                </a:cxn>
              </a:cxnLst>
              <a:rect l="l" t="t" r="r" b="b"/>
              <a:pathLst>
                <a:path w="22382" h="21600" fill="none">
                  <a:moveTo>
                    <a:pt x="-1" y="55"/>
                  </a:moveTo>
                  <a:cubicBezTo>
                    <a:pt x="516" y="18"/>
                    <a:pt x="1034" y="0"/>
                    <a:pt x="1552" y="0"/>
                  </a:cubicBezTo>
                  <a:cubicBezTo>
                    <a:pt x="11279" y="0"/>
                    <a:pt x="19807" y="6502"/>
                    <a:pt x="22381" y="15883"/>
                  </a:cubicBezTo>
                </a:path>
                <a:path w="22382" h="21600" stroke="0">
                  <a:moveTo>
                    <a:pt x="-1" y="55"/>
                  </a:moveTo>
                  <a:cubicBezTo>
                    <a:pt x="516" y="18"/>
                    <a:pt x="1034" y="0"/>
                    <a:pt x="1552" y="0"/>
                  </a:cubicBezTo>
                  <a:cubicBezTo>
                    <a:pt x="11279" y="0"/>
                    <a:pt x="19807" y="6502"/>
                    <a:pt x="22381" y="15883"/>
                  </a:cubicBezTo>
                  <a:lnTo>
                    <a:pt x="1552" y="21600"/>
                  </a:lnTo>
                  <a:lnTo>
                    <a:pt x="-1" y="55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prstDash val="dash"/>
              <a:round/>
            </a:ln>
            <a:effectLst/>
          </p:spPr>
          <p:txBody>
            <a:bodyPr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endParaRPr/>
            </a:p>
          </p:txBody>
        </p:sp>
        <p:sp>
          <p:nvSpPr>
            <p:cNvPr id="9245" name="Text Box 16"/>
            <p:cNvSpPr txBox="1">
              <a:spLocks noChangeArrowheads="1"/>
            </p:cNvSpPr>
            <p:nvPr/>
          </p:nvSpPr>
          <p:spPr bwMode="auto">
            <a:xfrm>
              <a:off x="3651" y="2614"/>
              <a:ext cx="318" cy="2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66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l-GR" sz="2000" b="1" i="1" u="none" strike="noStrike" kern="120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 pitchFamily="18" charset="0"/>
                  <a:cs typeface="+mn-cs"/>
                </a:rPr>
                <a:t>T</a:t>
              </a:r>
              <a:r>
                <a:rPr kumimoji="0" lang="en-US" altLang="el-GR" sz="2000" b="1" i="1" u="none" strike="noStrike" kern="1200" cap="none" spc="0" normalizeH="0" baseline="-25000" noProof="0">
                  <a:ln>
                    <a:noFill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 pitchFamily="18" charset="0"/>
                  <a:cs typeface="+mn-cs"/>
                </a:rPr>
                <a:t>h</a:t>
              </a:r>
              <a:endParaRPr kumimoji="0" lang="el-GR" altLang="el-GR" sz="20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9246" name="Text Box 17"/>
            <p:cNvSpPr txBox="1">
              <a:spLocks noChangeArrowheads="1"/>
            </p:cNvSpPr>
            <p:nvPr/>
          </p:nvSpPr>
          <p:spPr bwMode="auto">
            <a:xfrm>
              <a:off x="3742" y="3022"/>
              <a:ext cx="317" cy="25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66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l-GR" sz="2000" b="1" i="1" u="none" strike="noStrike" kern="1200" cap="none" spc="0" normalizeH="0" baseline="0" noProof="0">
                  <a:ln>
                    <a:noFill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 pitchFamily="18" charset="0"/>
                  <a:cs typeface="+mn-cs"/>
                </a:rPr>
                <a:t>T</a:t>
              </a:r>
              <a:r>
                <a:rPr kumimoji="0" lang="en-US" altLang="el-GR" sz="2000" b="1" i="1" u="none" strike="noStrike" kern="1200" cap="none" spc="0" normalizeH="0" baseline="-25000" noProof="0">
                  <a:ln>
                    <a:noFill/>
                  </a:ln>
                  <a:solidFill>
                    <a:srgbClr val="00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 pitchFamily="18" charset="0"/>
                  <a:cs typeface="+mn-cs"/>
                </a:rPr>
                <a:t>c</a:t>
              </a:r>
              <a:endParaRPr kumimoji="0" lang="el-GR" altLang="el-GR" sz="2000" b="1" i="1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9247" name="Arc 7"/>
            <p:cNvSpPr/>
            <p:nvPr/>
          </p:nvSpPr>
          <p:spPr bwMode="auto">
            <a:xfrm rot="11280000">
              <a:off x="1519" y="-4"/>
              <a:ext cx="2586" cy="2643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2586" y="1796"/>
                </a:cxn>
                <a:cxn ang="0">
                  <a:pos x="0" y="2643"/>
                </a:cxn>
              </a:cxnLst>
              <a:rect l="l" t="t" r="r" b="b"/>
              <a:pathLst>
                <a:path w="20468" h="21546" fill="none">
                  <a:moveTo>
                    <a:pt x="1524" y="-1"/>
                  </a:moveTo>
                  <a:cubicBezTo>
                    <a:pt x="10214" y="614"/>
                    <a:pt x="17684" y="6389"/>
                    <a:pt x="20467" y="14645"/>
                  </a:cubicBezTo>
                </a:path>
                <a:path w="20468" h="21546" stroke="0">
                  <a:moveTo>
                    <a:pt x="1524" y="-1"/>
                  </a:moveTo>
                  <a:cubicBezTo>
                    <a:pt x="10214" y="614"/>
                    <a:pt x="17684" y="6389"/>
                    <a:pt x="20467" y="14645"/>
                  </a:cubicBezTo>
                  <a:lnTo>
                    <a:pt x="0" y="21546"/>
                  </a:lnTo>
                  <a:lnTo>
                    <a:pt x="1524" y="-1"/>
                  </a:lnTo>
                  <a:close/>
                </a:path>
              </a:pathLst>
            </a:custGeom>
            <a:noFill/>
            <a:ln w="38100">
              <a:solidFill>
                <a:srgbClr val="006600"/>
              </a:solidFill>
              <a:prstDash val="dash"/>
              <a:round/>
            </a:ln>
            <a:effectLst/>
          </p:spPr>
          <p:txBody>
            <a:bodyPr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endParaRPr/>
            </a:p>
          </p:txBody>
        </p:sp>
      </p:grpSp>
      <p:grpSp>
        <p:nvGrpSpPr>
          <p:cNvPr id="9224" name="Group 35"/>
          <p:cNvGrpSpPr/>
          <p:nvPr/>
        </p:nvGrpSpPr>
        <p:grpSpPr>
          <a:xfrm>
            <a:off x="2620963" y="47625"/>
            <a:ext cx="4386262" cy="3573463"/>
            <a:chOff x="1651" y="30"/>
            <a:chExt cx="2763" cy="2251"/>
          </a:xfrm>
        </p:grpSpPr>
        <p:sp>
          <p:nvSpPr>
            <p:cNvPr id="9241" name="Arc 8"/>
            <p:cNvSpPr/>
            <p:nvPr/>
          </p:nvSpPr>
          <p:spPr bwMode="auto">
            <a:xfrm rot="11280000">
              <a:off x="1651" y="30"/>
              <a:ext cx="2763" cy="2251"/>
            </a:xfrm>
            <a:custGeom>
              <a:avLst/>
              <a:gdLst/>
              <a:ahLst/>
              <a:cxnLst>
                <a:cxn ang="0">
                  <a:pos x="1713" y="0"/>
                </a:cxn>
                <a:cxn ang="0">
                  <a:pos x="2763" y="1156"/>
                </a:cxn>
                <a:cxn ang="0">
                  <a:pos x="0" y="2251"/>
                </a:cxn>
              </a:cxnLst>
              <a:rect l="l" t="t" r="r" b="b"/>
              <a:pathLst>
                <a:path w="19792" h="17776" fill="none">
                  <a:moveTo>
                    <a:pt x="12271" y="0"/>
                  </a:moveTo>
                  <a:cubicBezTo>
                    <a:pt x="15578" y="2283"/>
                    <a:pt x="18183" y="5443"/>
                    <a:pt x="19792" y="9125"/>
                  </a:cubicBezTo>
                </a:path>
                <a:path w="19792" h="17776" stroke="0">
                  <a:moveTo>
                    <a:pt x="12271" y="0"/>
                  </a:moveTo>
                  <a:cubicBezTo>
                    <a:pt x="15578" y="2283"/>
                    <a:pt x="18183" y="5443"/>
                    <a:pt x="19792" y="9125"/>
                  </a:cubicBezTo>
                  <a:lnTo>
                    <a:pt x="0" y="17776"/>
                  </a:lnTo>
                  <a:lnTo>
                    <a:pt x="12271" y="0"/>
                  </a:lnTo>
                  <a:close/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 type="triangle" w="med" len="med"/>
            </a:ln>
            <a:effectLst/>
          </p:spPr>
          <p:txBody>
            <a:bodyPr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endParaRPr/>
            </a:p>
          </p:txBody>
        </p:sp>
        <p:sp>
          <p:nvSpPr>
            <p:cNvPr id="9242" name="Text Box 21"/>
            <p:cNvSpPr/>
            <p:nvPr/>
          </p:nvSpPr>
          <p:spPr>
            <a:xfrm>
              <a:off x="1655" y="709"/>
              <a:ext cx="272" cy="250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n-US" altLang="el-GR" sz="2000" b="1">
                  <a:latin typeface="Comic Sans MS" panose="030F0702030302020204" pitchFamily="66" charset="0"/>
                </a:rPr>
                <a:t>A</a:t>
              </a:r>
              <a:endParaRPr lang="el-GR" altLang="el-GR" sz="2000" b="1">
                <a:latin typeface="Comic Sans MS" panose="030F0702030302020204" pitchFamily="66" charset="0"/>
              </a:endParaRPr>
            </a:p>
          </p:txBody>
        </p:sp>
        <p:sp>
          <p:nvSpPr>
            <p:cNvPr id="9243" name="Text Box 22"/>
            <p:cNvSpPr/>
            <p:nvPr/>
          </p:nvSpPr>
          <p:spPr>
            <a:xfrm>
              <a:off x="2472" y="1979"/>
              <a:ext cx="272" cy="250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l-GR" altLang="el-GR" sz="2000" b="1">
                  <a:latin typeface="Comic Sans MS" panose="030F0702030302020204" pitchFamily="66" charset="0"/>
                </a:rPr>
                <a:t>Β</a:t>
              </a:r>
            </a:p>
          </p:txBody>
        </p:sp>
      </p:grpSp>
      <p:grpSp>
        <p:nvGrpSpPr>
          <p:cNvPr id="9225" name="Group 36"/>
          <p:cNvGrpSpPr/>
          <p:nvPr/>
        </p:nvGrpSpPr>
        <p:grpSpPr>
          <a:xfrm>
            <a:off x="3059113" y="1108075"/>
            <a:ext cx="3094037" cy="3941763"/>
            <a:chOff x="1927" y="698"/>
            <a:chExt cx="1949" cy="2483"/>
          </a:xfrm>
        </p:grpSpPr>
        <p:sp>
          <p:nvSpPr>
            <p:cNvPr id="9238" name="Arc 11"/>
            <p:cNvSpPr/>
            <p:nvPr/>
          </p:nvSpPr>
          <p:spPr bwMode="auto">
            <a:xfrm rot="10980000">
              <a:off x="2143" y="698"/>
              <a:ext cx="1733" cy="2218"/>
            </a:xfrm>
            <a:custGeom>
              <a:avLst/>
              <a:gdLst/>
              <a:ahLst/>
              <a:cxnLst>
                <a:cxn ang="0">
                  <a:pos x="970" y="0"/>
                </a:cxn>
                <a:cxn ang="0">
                  <a:pos x="1733" y="366"/>
                </a:cxn>
                <a:cxn ang="0">
                  <a:pos x="0" y="2218"/>
                </a:cxn>
              </a:cxnLst>
              <a:rect l="l" t="t" r="r" b="b"/>
              <a:pathLst>
                <a:path w="13451" h="20244" fill="none">
                  <a:moveTo>
                    <a:pt x="7532" y="-1"/>
                  </a:moveTo>
                  <a:cubicBezTo>
                    <a:pt x="9669" y="795"/>
                    <a:pt x="11667" y="1923"/>
                    <a:pt x="13451" y="3344"/>
                  </a:cubicBezTo>
                </a:path>
                <a:path w="13451" h="20244" stroke="0">
                  <a:moveTo>
                    <a:pt x="7532" y="-1"/>
                  </a:moveTo>
                  <a:cubicBezTo>
                    <a:pt x="9669" y="795"/>
                    <a:pt x="11667" y="1923"/>
                    <a:pt x="13451" y="3344"/>
                  </a:cubicBezTo>
                  <a:lnTo>
                    <a:pt x="0" y="20244"/>
                  </a:lnTo>
                  <a:lnTo>
                    <a:pt x="7532" y="-1"/>
                  </a:lnTo>
                  <a:close/>
                </a:path>
              </a:pathLst>
            </a:custGeom>
            <a:noFill/>
            <a:ln w="57150">
              <a:solidFill>
                <a:schemeClr val="hlink"/>
              </a:solidFill>
              <a:round/>
              <a:tailEnd type="triangle" w="med" len="med"/>
            </a:ln>
            <a:effectLst/>
          </p:spPr>
          <p:txBody>
            <a:bodyPr/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endParaRPr/>
            </a:p>
          </p:txBody>
        </p:sp>
        <p:sp>
          <p:nvSpPr>
            <p:cNvPr id="9239" name="Text Box 23"/>
            <p:cNvSpPr/>
            <p:nvPr/>
          </p:nvSpPr>
          <p:spPr>
            <a:xfrm>
              <a:off x="2699" y="2931"/>
              <a:ext cx="226" cy="250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l-GR" altLang="el-GR" sz="2000" b="1">
                  <a:latin typeface="Comic Sans MS" panose="030F0702030302020204" pitchFamily="66" charset="0"/>
                </a:rPr>
                <a:t>Γ</a:t>
              </a:r>
            </a:p>
          </p:txBody>
        </p:sp>
        <p:sp>
          <p:nvSpPr>
            <p:cNvPr id="9240" name="Text Box 24"/>
            <p:cNvSpPr/>
            <p:nvPr/>
          </p:nvSpPr>
          <p:spPr>
            <a:xfrm>
              <a:off x="1927" y="2523"/>
              <a:ext cx="272" cy="250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</a:pPr>
              <a:r>
                <a:rPr lang="el-GR" altLang="el-GR" sz="2000" b="1">
                  <a:latin typeface="Comic Sans MS" panose="030F0702030302020204" pitchFamily="66" charset="0"/>
                </a:rPr>
                <a:t>Δ</a:t>
              </a:r>
            </a:p>
          </p:txBody>
        </p:sp>
      </p:grpSp>
      <p:sp>
        <p:nvSpPr>
          <p:cNvPr id="9226" name="Text Box 25"/>
          <p:cNvSpPr txBox="1">
            <a:spLocks noChangeArrowheads="1"/>
          </p:cNvSpPr>
          <p:nvPr/>
        </p:nvSpPr>
        <p:spPr bwMode="auto">
          <a:xfrm>
            <a:off x="1619250" y="0"/>
            <a:ext cx="66246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Γραφική παράσταση του κύκλου </a:t>
            </a:r>
            <a:r>
              <a:rPr kumimoji="0" lang="en-US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Carnot</a:t>
            </a:r>
            <a:r>
              <a:rPr kumimoji="0" lang="el-GR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σε άξονες</a:t>
            </a:r>
            <a:r>
              <a:rPr kumimoji="0" lang="el-GR" altLang="el-GR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 pitchFamily="18" charset="0"/>
                <a:cs typeface="+mn-cs"/>
              </a:rPr>
              <a:t> </a:t>
            </a:r>
            <a:r>
              <a:rPr kumimoji="0" lang="en-US" altLang="el-GR" sz="2800" b="1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p</a:t>
            </a:r>
            <a:r>
              <a:rPr kumimoji="0" lang="en-US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-</a:t>
            </a:r>
            <a:r>
              <a:rPr kumimoji="0" lang="en-US" altLang="el-GR" sz="2800" b="1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V</a:t>
            </a:r>
            <a:endParaRPr kumimoji="0" lang="el-GR" altLang="el-GR" sz="2800" b="1" i="1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9227" name="Group 38"/>
          <p:cNvGrpSpPr/>
          <p:nvPr/>
        </p:nvGrpSpPr>
        <p:grpSpPr>
          <a:xfrm>
            <a:off x="3203575" y="2060575"/>
            <a:ext cx="792163" cy="1009650"/>
            <a:chOff x="2018" y="1298"/>
            <a:chExt cx="499" cy="636"/>
          </a:xfrm>
        </p:grpSpPr>
        <p:sp>
          <p:nvSpPr>
            <p:cNvPr id="9236" name="AutoShape 26"/>
            <p:cNvSpPr/>
            <p:nvPr/>
          </p:nvSpPr>
          <p:spPr>
            <a:xfrm>
              <a:off x="2018" y="1480"/>
              <a:ext cx="136" cy="454"/>
            </a:xfrm>
            <a:prstGeom prst="downArrow">
              <a:avLst>
                <a:gd name="adj1" fmla="val 50000"/>
                <a:gd name="adj2" fmla="val 834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  <a:miter lim="800000"/>
            </a:ln>
            <a:effectLst/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/>
              <a:endParaRPr lang="el-GR" altLang="en-US"/>
            </a:p>
          </p:txBody>
        </p:sp>
        <p:sp>
          <p:nvSpPr>
            <p:cNvPr id="9237" name="Text Box 27"/>
            <p:cNvSpPr txBox="1">
              <a:spLocks noChangeArrowheads="1"/>
            </p:cNvSpPr>
            <p:nvPr/>
          </p:nvSpPr>
          <p:spPr bwMode="auto">
            <a:xfrm>
              <a:off x="2064" y="1298"/>
              <a:ext cx="4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l-GR" sz="28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 pitchFamily="18" charset="0"/>
                  <a:cs typeface="+mn-cs"/>
                </a:rPr>
                <a:t>Q</a:t>
              </a:r>
              <a:r>
                <a:rPr kumimoji="0" lang="en-US" altLang="el-GR" sz="2800" b="1" i="1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 pitchFamily="18" charset="0"/>
                  <a:cs typeface="+mn-cs"/>
                </a:rPr>
                <a:t>h</a:t>
              </a:r>
              <a:endParaRPr kumimoji="0" lang="el-GR" altLang="el-GR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9228" name="Group 39"/>
          <p:cNvGrpSpPr/>
          <p:nvPr/>
        </p:nvGrpSpPr>
        <p:grpSpPr>
          <a:xfrm>
            <a:off x="3059113" y="3933825"/>
            <a:ext cx="720725" cy="950913"/>
            <a:chOff x="1927" y="2478"/>
            <a:chExt cx="454" cy="599"/>
          </a:xfrm>
        </p:grpSpPr>
        <p:sp>
          <p:nvSpPr>
            <p:cNvPr id="9234" name="AutoShape 28"/>
            <p:cNvSpPr/>
            <p:nvPr/>
          </p:nvSpPr>
          <p:spPr>
            <a:xfrm>
              <a:off x="2245" y="2478"/>
              <a:ext cx="136" cy="454"/>
            </a:xfrm>
            <a:prstGeom prst="downArrow">
              <a:avLst>
                <a:gd name="adj1" fmla="val 50000"/>
                <a:gd name="adj2" fmla="val 83456"/>
              </a:avLst>
            </a:prstGeom>
            <a:solidFill>
              <a:srgbClr val="FF0000"/>
            </a:solidFill>
            <a:ln>
              <a:solidFill>
                <a:srgbClr val="FF0000"/>
              </a:solidFill>
              <a:miter lim="800000"/>
            </a:ln>
            <a:effectLst/>
          </p:spPr>
          <p:txBody>
            <a:bodyPr wrap="none" anchor="ctr" anchorCtr="0">
              <a:no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lang="en-US" altLang="en-US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lvl="0" indent="0" eaLnBrk="1" hangingPunct="1"/>
              <a:endParaRPr lang="el-GR" altLang="en-US"/>
            </a:p>
          </p:txBody>
        </p:sp>
        <p:sp>
          <p:nvSpPr>
            <p:cNvPr id="9235" name="Text Box 29"/>
            <p:cNvSpPr txBox="1">
              <a:spLocks noChangeArrowheads="1"/>
            </p:cNvSpPr>
            <p:nvPr/>
          </p:nvSpPr>
          <p:spPr bwMode="auto">
            <a:xfrm>
              <a:off x="1927" y="2750"/>
              <a:ext cx="4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marL="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1pPr>
              <a:lvl2pPr marL="4572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2pPr>
              <a:lvl3pPr marL="9144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3pPr>
              <a:lvl4pPr marL="13716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4pPr>
              <a:lvl5pPr marL="1828800" indent="0" algn="l" defTabSz="914400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2400" b="0" i="0" u="none" baseline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</a:defRPr>
              </a:lvl5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l-GR" sz="28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 pitchFamily="18" charset="0"/>
                  <a:cs typeface="+mn-cs"/>
                </a:rPr>
                <a:t>Q</a:t>
              </a:r>
              <a:r>
                <a:rPr kumimoji="0" lang="en-US" altLang="el-GR" sz="2800" b="1" i="1" u="none" strike="noStrike" kern="120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Comic Sans MS" panose="030F0702030302020204" pitchFamily="66" charset="0"/>
                  <a:ea typeface="+mn-ea" pitchFamily="18" charset="0"/>
                  <a:cs typeface="+mn-cs"/>
                </a:rPr>
                <a:t>c</a:t>
              </a:r>
              <a:endParaRPr kumimoji="0" lang="el-GR" altLang="el-GR" sz="2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sp>
        <p:nvSpPr>
          <p:cNvPr id="9229" name="AutoShape 43"/>
          <p:cNvSpPr/>
          <p:nvPr/>
        </p:nvSpPr>
        <p:spPr>
          <a:xfrm>
            <a:off x="4572000" y="1196975"/>
            <a:ext cx="2232025" cy="647700"/>
          </a:xfrm>
          <a:prstGeom prst="wedgeRectCallout">
            <a:avLst>
              <a:gd name="adj1" fmla="val -98935"/>
              <a:gd name="adj2" fmla="val 215194"/>
            </a:avLst>
          </a:prstGeom>
          <a:noFill/>
          <a:ln>
            <a:solidFill>
              <a:srgbClr val="FF0000"/>
            </a:solidFill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l-GR" altLang="el-GR" sz="1800">
                <a:latin typeface="Comic Sans MS" panose="030F0702030302020204" pitchFamily="66" charset="0"/>
              </a:rPr>
              <a:t>Ισόθερμη εκτόνωση σε θερμοκρασία </a:t>
            </a:r>
            <a:r>
              <a:rPr lang="el-GR" altLang="el-GR" sz="1800" i="1">
                <a:latin typeface="Comic Sans MS" panose="030F0702030302020204" pitchFamily="66" charset="0"/>
              </a:rPr>
              <a:t>Τ</a:t>
            </a:r>
            <a:r>
              <a:rPr lang="en-US" altLang="el-GR" sz="1800" baseline="-25000">
                <a:latin typeface="Comic Sans MS" panose="030F0702030302020204" pitchFamily="66" charset="0"/>
              </a:rPr>
              <a:t>h</a:t>
            </a:r>
            <a:endParaRPr lang="el-GR" altLang="el-GR" sz="1800" baseline="-25000">
              <a:latin typeface="Comic Sans MS" panose="030F0702030302020204" pitchFamily="66" charset="0"/>
            </a:endParaRPr>
          </a:p>
          <a:p>
            <a:pPr marL="0" lvl="0" indent="0" algn="ctr" eaLnBrk="1" hangingPunct="1"/>
            <a:endParaRPr lang="el-GR" altLang="el-GR" sz="1800">
              <a:latin typeface="Comic Sans MS" panose="030F0702030302020204" pitchFamily="66" charset="0"/>
            </a:endParaRPr>
          </a:p>
        </p:txBody>
      </p:sp>
      <p:sp>
        <p:nvSpPr>
          <p:cNvPr id="9230" name="AutoShape 45"/>
          <p:cNvSpPr/>
          <p:nvPr/>
        </p:nvSpPr>
        <p:spPr>
          <a:xfrm>
            <a:off x="5364163" y="2205038"/>
            <a:ext cx="1368425" cy="647700"/>
          </a:xfrm>
          <a:prstGeom prst="wedgeRectCallout">
            <a:avLst>
              <a:gd name="adj1" fmla="val -137819"/>
              <a:gd name="adj2" fmla="val 250000"/>
            </a:avLst>
          </a:prstGeom>
          <a:noFill/>
          <a:ln>
            <a:solidFill>
              <a:srgbClr val="FF0000"/>
            </a:solidFill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800">
                <a:latin typeface="Comic Sans MS" panose="030F0702030302020204" pitchFamily="66" charset="0"/>
              </a:rPr>
              <a:t>Αδιαβατική εκτόνωση</a:t>
            </a:r>
          </a:p>
        </p:txBody>
      </p:sp>
      <p:sp>
        <p:nvSpPr>
          <p:cNvPr id="9231" name="AutoShape 46"/>
          <p:cNvSpPr/>
          <p:nvPr/>
        </p:nvSpPr>
        <p:spPr>
          <a:xfrm>
            <a:off x="2411413" y="5445125"/>
            <a:ext cx="2232025" cy="647700"/>
          </a:xfrm>
          <a:prstGeom prst="wedgeRectCallout">
            <a:avLst>
              <a:gd name="adj1" fmla="val 20481"/>
              <a:gd name="adj2" fmla="val -212009"/>
            </a:avLst>
          </a:prstGeom>
          <a:noFill/>
          <a:ln>
            <a:solidFill>
              <a:srgbClr val="FF0000"/>
            </a:solidFill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l-GR" altLang="el-GR" sz="1800">
                <a:latin typeface="Comic Sans MS" panose="030F0702030302020204" pitchFamily="66" charset="0"/>
              </a:rPr>
              <a:t>Ισόθερμη συμπίεση σε θερμοκρασία </a:t>
            </a:r>
            <a:r>
              <a:rPr lang="el-GR" altLang="el-GR" sz="1800" i="1">
                <a:latin typeface="Comic Sans MS" panose="030F0702030302020204" pitchFamily="66" charset="0"/>
              </a:rPr>
              <a:t>Τ</a:t>
            </a:r>
            <a:r>
              <a:rPr lang="en-US" altLang="el-GR" sz="1800" baseline="-25000">
                <a:latin typeface="Comic Sans MS" panose="030F0702030302020204" pitchFamily="66" charset="0"/>
              </a:rPr>
              <a:t>c</a:t>
            </a:r>
            <a:endParaRPr lang="el-GR" altLang="el-GR" sz="1800" baseline="-25000">
              <a:latin typeface="Comic Sans MS" panose="030F0702030302020204" pitchFamily="66" charset="0"/>
            </a:endParaRPr>
          </a:p>
          <a:p>
            <a:pPr marL="0" lvl="0" indent="0" algn="ctr" eaLnBrk="1" hangingPunct="1"/>
            <a:endParaRPr lang="el-GR" altLang="el-GR" sz="1800">
              <a:latin typeface="Comic Sans MS" panose="030F0702030302020204" pitchFamily="66" charset="0"/>
            </a:endParaRPr>
          </a:p>
        </p:txBody>
      </p:sp>
      <p:sp>
        <p:nvSpPr>
          <p:cNvPr id="9232" name="AutoShape 47"/>
          <p:cNvSpPr/>
          <p:nvPr/>
        </p:nvSpPr>
        <p:spPr>
          <a:xfrm>
            <a:off x="539750" y="2492375"/>
            <a:ext cx="1366838" cy="647700"/>
          </a:xfrm>
          <a:prstGeom prst="wedgeRectCallout">
            <a:avLst>
              <a:gd name="adj1" fmla="val 109000"/>
              <a:gd name="adj2" fmla="val -18139"/>
            </a:avLst>
          </a:prstGeom>
          <a:noFill/>
          <a:ln>
            <a:solidFill>
              <a:srgbClr val="FF0000"/>
            </a:solidFill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800">
                <a:latin typeface="Comic Sans MS" panose="030F0702030302020204" pitchFamily="66" charset="0"/>
              </a:rPr>
              <a:t>Αδιαβατική συμπίεση</a:t>
            </a:r>
          </a:p>
        </p:txBody>
      </p:sp>
      <p:sp>
        <p:nvSpPr>
          <p:cNvPr id="9233" name="AutoShape 48">
            <a:hlinkClick r:id="rId2" action="ppaction://hlinksldjump"/>
          </p:cNvPr>
          <p:cNvSpPr/>
          <p:nvPr/>
        </p:nvSpPr>
        <p:spPr>
          <a:xfrm>
            <a:off x="7596188" y="1268413"/>
            <a:ext cx="720725" cy="360362"/>
          </a:xfrm>
          <a:prstGeom prst="actionButtonForwardNext">
            <a:avLst/>
          </a:prstGeom>
          <a:solidFill>
            <a:schemeClr val="accent1"/>
          </a:solidFill>
          <a:ln>
            <a:noFill/>
            <a:miter lim="800000"/>
          </a:ln>
          <a:effectLst/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  <p:cond evt="onBegin" delay="0">
                          <p:tn val="38"/>
                        </p:cond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  <p:cond evt="onBegin" delay="0">
                          <p:tn val="58"/>
                        </p:cond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  <p:cond evt="onBegin" delay="0">
                          <p:tn val="65"/>
                        </p:cond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9" grpId="0" animBg="1"/>
      <p:bldP spid="9230" grpId="0" animBg="1"/>
      <p:bldP spid="9231" grpId="0" animBg="1"/>
      <p:bldP spid="923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       www.merkopanas.blogspot.gr</a:t>
            </a:r>
          </a:p>
        </p:txBody>
      </p:sp>
      <p:sp>
        <p:nvSpPr>
          <p:cNvPr id="10243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4009C463-CFD5-4143-B684-832F3893F4E5}" type="slidenum">
              <a:rPr lang="el-GR" altLang="el-GR" sz="1400"/>
              <a:t>72</a:t>
            </a:fld>
            <a:endParaRPr lang="el-GR" altLang="el-GR" sz="14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187450" y="188913"/>
            <a:ext cx="68405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Συντελεστής απόδοσης μηχανής του </a:t>
            </a:r>
            <a:r>
              <a:rPr kumimoji="0" lang="en-US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Carnot</a:t>
            </a:r>
            <a:endParaRPr kumimoji="0" lang="el-GR" altLang="el-GR" sz="32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68313" y="1700213"/>
          <a:ext cx="2447925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Εξίσωση" r:id="rId4" imgW="2447925" imgH="1312862" progId="Equation.3">
                  <p:embed/>
                </p:oleObj>
              </mc:Choice>
              <mc:Fallback>
                <p:oleObj name="Εξίσωση" r:id="rId4" imgW="2447925" imgH="1312862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clrChange useA="0"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468313" y="1700213"/>
                        <a:ext cx="2447925" cy="131286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>
                        <a:outerShdw dist="35921" dir="2700000" algn="ctr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356100" y="1268413"/>
            <a:ext cx="3743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Ειδικά για τον κύκλο του 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Carnot 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ισχύει</a:t>
            </a:r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5148263" y="2060575"/>
          <a:ext cx="2232025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" name="Εξίσωση" r:id="rId6" imgW="2232025" imgH="1500188" progId="Equation.3">
                  <p:embed/>
                </p:oleObj>
              </mc:Choice>
              <mc:Fallback>
                <p:oleObj name="Εξίσωση" r:id="rId6" imgW="2232025" imgH="1500188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clrChange useA="0">
                          <a:clrFrom>
                            <a:srgbClr val="000000"/>
                          </a:clrFrom>
                          <a:clrTo>
                            <a:schemeClr val="hlink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148263" y="2060575"/>
                        <a:ext cx="2232025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>
                        <a:outerShdw dist="35921" dir="2700000" algn="ctr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79388" y="3716338"/>
            <a:ext cx="53292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Έτσι, ειδικά για τον κύκλο του 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Carnot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,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επιπλέον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ισχύει για τον συντελεστή απόδοσης</a:t>
            </a:r>
          </a:p>
        </p:txBody>
      </p:sp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5651500" y="3789363"/>
          <a:ext cx="295275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Εξίσωση" r:id="rId8" imgW="2952750" imgH="1166812" progId="Equation.3">
                  <p:embed/>
                </p:oleObj>
              </mc:Choice>
              <mc:Fallback>
                <p:oleObj name="Εξίσωση" r:id="rId8" imgW="2952750" imgH="1166812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clrChange useA="0"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651500" y="3789363"/>
                        <a:ext cx="2952750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</a:ln>
                      <a:effectLst>
                        <a:outerShdw dist="35921" dir="2700000" algn="ctr">
                          <a:srgbClr val="808080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23850" y="5300663"/>
            <a:ext cx="849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altLang="el-GR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179388" y="5013325"/>
            <a:ext cx="8785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Ο συντελεστής απόδοσης της μηχανής </a:t>
            </a:r>
            <a:r>
              <a:rPr kumimoji="0" lang="en-US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Carnot </a:t>
            </a:r>
            <a:r>
              <a:rPr kumimoji="0" lang="el-GR" altLang="el-GR" sz="2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εξαρτάται μόνο από τις θερμοκρασίες των δύο δεξαμενών θερμότητας.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6" grpId="0"/>
      <p:bldP spid="10248" grpId="0"/>
      <p:bldP spid="1025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Θέση υποσέλιδου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       www.merkopanas.blogspot.gr</a:t>
            </a:r>
          </a:p>
        </p:txBody>
      </p:sp>
      <p:sp>
        <p:nvSpPr>
          <p:cNvPr id="12291" name="Θέση αριθμού διαφάνειας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6817E2CB-AAED-4386-91CC-E5A0C4591412}" type="slidenum">
              <a:rPr lang="el-GR" altLang="el-GR" sz="1400"/>
              <a:t>73</a:t>
            </a:fld>
            <a:endParaRPr lang="el-GR" altLang="el-GR" sz="140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060575"/>
            <a:ext cx="77724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40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j-ea" pitchFamily="18" charset="0"/>
                <a:cs typeface="+mj-cs"/>
              </a:rPr>
              <a:t>2ος Θερμοδυναμικός νόμος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       www.merkopanas.blogspot.gr</a:t>
            </a:r>
          </a:p>
        </p:txBody>
      </p:sp>
      <p:sp>
        <p:nvSpPr>
          <p:cNvPr id="14339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87A7486D-B697-4927-92CD-6E39E4022579}" type="slidenum">
              <a:rPr lang="el-GR" altLang="el-GR" sz="1400"/>
              <a:t>74</a:t>
            </a:fld>
            <a:endParaRPr lang="el-GR" altLang="el-GR" sz="1400"/>
          </a:p>
        </p:txBody>
      </p:sp>
      <p:pic>
        <p:nvPicPr>
          <p:cNvPr id="14340" name="Picture 5" descr="Lord_Kelvin_gravure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79675" cy="2852738"/>
          </a:xfrm>
          <a:prstGeom prst="rect">
            <a:avLst/>
          </a:prstGeom>
          <a:noFill/>
          <a:ln>
            <a:noFill/>
            <a:miter lim="800000"/>
          </a:ln>
          <a:effectLst>
            <a:outerShdw dist="107763" dir="18900000" algn="ctr">
              <a:srgbClr val="808080">
                <a:alpha val="50000"/>
              </a:srgbClr>
            </a:outerShdw>
          </a:effectLst>
        </p:spPr>
      </p:pic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0" y="2852738"/>
            <a:ext cx="2555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Lord Kelvin</a:t>
            </a:r>
            <a:r>
              <a:rPr kumimoji="0" lang="en-US" altLang="el-GR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                </a:t>
            </a: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(William Thomson)  (1825-1907)</a:t>
            </a:r>
            <a:endParaRPr kumimoji="0" lang="el-GR" altLang="el-GR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555875" y="476250"/>
            <a:ext cx="41767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Διατύπωση από τους </a:t>
            </a:r>
            <a:r>
              <a:rPr kumimoji="0" lang="en-US" altLang="el-G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Kelvin</a:t>
            </a:r>
            <a:r>
              <a:rPr kumimoji="0" lang="en-US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και </a:t>
            </a:r>
            <a:r>
              <a:rPr kumimoji="0" lang="en-US" altLang="el-GR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Planck</a:t>
            </a:r>
            <a:endParaRPr kumimoji="0" lang="el-GR" altLang="el-GR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827088" y="4076700"/>
            <a:ext cx="76327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Είναι αδύνατο να κατασκευαστεί θερμική μηχανή που να μετατρέπει όλη την προσφερόμενη θερμότητα σε έργο.</a:t>
            </a:r>
          </a:p>
        </p:txBody>
      </p:sp>
      <p:pic>
        <p:nvPicPr>
          <p:cNvPr id="14344" name="Picture 10" descr="planck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550" y="0"/>
            <a:ext cx="2330450" cy="2997200"/>
          </a:xfrm>
          <a:prstGeom prst="rect">
            <a:avLst/>
          </a:prstGeom>
          <a:noFill/>
          <a:ln>
            <a:noFill/>
            <a:miter lim="800000"/>
          </a:ln>
          <a:effectLst>
            <a:outerShdw dist="107763" dir="18900000" algn="ctr">
              <a:srgbClr val="808080">
                <a:alpha val="50000"/>
              </a:srgbClr>
            </a:outerShdw>
          </a:effectLst>
        </p:spPr>
      </p:pic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6804025" y="3068638"/>
            <a:ext cx="23399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Max Planck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(1858 – 1947)</a:t>
            </a:r>
            <a:endParaRPr kumimoji="0" lang="el-GR" altLang="el-GR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3" grpId="0"/>
      <p:bldP spid="1434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       www.merkopanas.blogspot.gr</a:t>
            </a:r>
          </a:p>
        </p:txBody>
      </p:sp>
      <p:sp>
        <p:nvSpPr>
          <p:cNvPr id="16387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4C2840E0-DE96-4F3A-84D7-286097C4BBA4}" type="slidenum">
              <a:rPr lang="el-GR" altLang="el-GR" sz="1400"/>
              <a:t>75</a:t>
            </a:fld>
            <a:endParaRPr lang="el-GR" altLang="el-GR" sz="1400"/>
          </a:p>
        </p:txBody>
      </p:sp>
      <p:pic>
        <p:nvPicPr>
          <p:cNvPr id="16388" name="Picture 5" descr="image%3Fid%3D7553%26rendTypeId%3D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81238" cy="2708275"/>
          </a:xfrm>
          <a:prstGeom prst="rect">
            <a:avLst/>
          </a:prstGeom>
          <a:noFill/>
          <a:ln>
            <a:noFill/>
            <a:miter lim="800000"/>
          </a:ln>
          <a:effectLst>
            <a:outerShdw dist="107763" dir="18900000" algn="ctr">
              <a:srgbClr val="808080">
                <a:alpha val="50000"/>
              </a:srgbClr>
            </a:outerShdw>
          </a:effec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0" y="2708275"/>
            <a:ext cx="233997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Rudolph Clausius</a:t>
            </a:r>
            <a:endParaRPr kumimoji="0" lang="en-US" altLang="el-GR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l-G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(1822 – 1888)</a:t>
            </a:r>
            <a:endParaRPr kumimoji="0" lang="el-GR" altLang="el-GR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2700338" y="692150"/>
            <a:ext cx="5688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Διατύπωση από τον </a:t>
            </a:r>
            <a:r>
              <a:rPr kumimoji="0" lang="en-US" altLang="el-GR" sz="32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Clausius</a:t>
            </a:r>
            <a:endParaRPr kumimoji="0" lang="el-GR" altLang="el-GR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2484438" y="2924175"/>
            <a:ext cx="6300787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Είναι αδύνατο να κατασκευαστεί μηχανή που να μεταφέρει θερμότητα από ένα ψυχρό σώμα σε ένα θερμότερο χωρίς να δαπανηθεί ενέργεια για τη λειτουργία της.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1639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       www.merkopanas.blogspot.gr</a:t>
            </a:r>
          </a:p>
        </p:txBody>
      </p:sp>
      <p:sp>
        <p:nvSpPr>
          <p:cNvPr id="18435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306CC0BC-57DD-41A6-854C-C2C59E92AA6C}" type="slidenum">
              <a:rPr lang="el-GR" altLang="el-GR" sz="1400"/>
              <a:t>76</a:t>
            </a:fld>
            <a:endParaRPr lang="el-GR" altLang="el-GR" sz="14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9750" y="692150"/>
            <a:ext cx="79200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Σύμφωνα με το 2ο νόμο,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η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φύση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είναι εκείνη που ουσιαστικά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θέτει περιορισμούς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στην πλήρη μετατροπή της δαπανόμενης θερμότητας σε ωφέλιμη μηχανική ενέργεια.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11188" y="2997200"/>
            <a:ext cx="77057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Επιπλέον,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στην φύση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, 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η θερμότητα μεταφέρεται αυθόρμητα</a:t>
            </a:r>
            <a:r>
              <a:rPr kumimoji="0" lang="el-GR" altLang="el-GR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μόνο από ένα θερμότερο σε ένα πιο ψυχρό σώμα και όχι αντίστροφα.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       www.merkopanas.blogspot.gr</a:t>
            </a:r>
          </a:p>
        </p:txBody>
      </p:sp>
      <p:sp>
        <p:nvSpPr>
          <p:cNvPr id="20483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BCD030DA-D0C8-4262-8E42-A40CF285977A}" type="slidenum">
              <a:rPr lang="el-GR" altLang="el-GR" sz="1400"/>
              <a:t>77</a:t>
            </a:fld>
            <a:endParaRPr lang="el-GR" altLang="el-GR" sz="140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5650" y="1700213"/>
            <a:ext cx="7129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  <a:hlinkClick r:id="rId3"/>
              </a:rPr>
              <a:t>Λειτουργία μηχανής </a:t>
            </a:r>
            <a:r>
              <a:rPr kumimoji="0" lang="en-US" altLang="el-GR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  <a:hlinkClick r:id="rId3"/>
              </a:rPr>
              <a:t>Carnot</a:t>
            </a:r>
            <a:r>
              <a:rPr kumimoji="0" lang="en-US" altLang="el-GR" sz="3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 (ii)</a:t>
            </a:r>
            <a:endParaRPr kumimoji="0" lang="el-GR" altLang="el-GR" sz="36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485" name="Rectangle 5"/>
          <p:cNvSpPr/>
          <p:nvPr/>
        </p:nvSpPr>
        <p:spPr>
          <a:xfrm>
            <a:off x="611188" y="2565400"/>
            <a:ext cx="794385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r>
              <a:rPr lang="el-GR" altLang="el-GR">
                <a:hlinkClick r:id="rId3"/>
              </a:rPr>
              <a:t>http://www.sc.ehu.es/sbweb/fisica/estadistica/carnot/carnot.htm</a:t>
            </a:r>
            <a:endParaRPr lang="el-GR" altLang="el-GR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42988" y="4652963"/>
            <a:ext cx="69135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  <a:hlinkClick r:id="rId4"/>
              </a:rPr>
              <a:t>Λειτουργία μηχανής </a:t>
            </a:r>
            <a:r>
              <a:rPr kumimoji="0" lang="en-US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  <a:hlinkClick r:id="rId4"/>
              </a:rPr>
              <a:t>Carnot (iii)</a:t>
            </a:r>
            <a:endParaRPr kumimoji="0" lang="el-GR" altLang="el-GR" sz="32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487" name="Rectangle 7"/>
          <p:cNvSpPr/>
          <p:nvPr/>
        </p:nvSpPr>
        <p:spPr>
          <a:xfrm>
            <a:off x="2195513" y="5373688"/>
            <a:ext cx="4403725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r>
              <a:rPr lang="el-GR" altLang="el-GR">
                <a:hlinkClick r:id="rId4"/>
              </a:rPr>
              <a:t>http://www.bpreid.com/carnot.php</a:t>
            </a:r>
            <a:endParaRPr lang="el-GR" altLang="el-GR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116013" y="476250"/>
            <a:ext cx="63357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  <a:hlinkClick r:id="rId5"/>
              </a:rPr>
              <a:t>Λειτουργία μηχανής </a:t>
            </a:r>
            <a:r>
              <a:rPr kumimoji="0" lang="en-US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  <a:hlinkClick r:id="rId5"/>
              </a:rPr>
              <a:t>Carnot </a:t>
            </a:r>
            <a:r>
              <a:rPr kumimoji="0" lang="en-US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(i) </a:t>
            </a:r>
            <a:endParaRPr kumimoji="0" lang="el-GR" altLang="el-GR" sz="3200" b="1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489" name="Rectangle 9"/>
          <p:cNvSpPr/>
          <p:nvPr/>
        </p:nvSpPr>
        <p:spPr>
          <a:xfrm>
            <a:off x="395288" y="1125538"/>
            <a:ext cx="7989887" cy="3968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r>
              <a:rPr lang="el-GR" altLang="el-GR" sz="2000"/>
              <a:t>http://galileoandeinstein.physics.virginia.edu/more_stuff/flashlets/carnot.htm</a:t>
            </a:r>
          </a:p>
        </p:txBody>
      </p:sp>
      <p:sp>
        <p:nvSpPr>
          <p:cNvPr id="20490" name="AutoShape 10">
            <a:hlinkClick r:id="rId6" action="ppaction://hlinksldjump"/>
          </p:cNvPr>
          <p:cNvSpPr/>
          <p:nvPr/>
        </p:nvSpPr>
        <p:spPr>
          <a:xfrm>
            <a:off x="7956550" y="476250"/>
            <a:ext cx="719138" cy="431800"/>
          </a:xfrm>
          <a:prstGeom prst="actionButtonBackPrevious">
            <a:avLst/>
          </a:prstGeom>
          <a:solidFill>
            <a:schemeClr val="accent1"/>
          </a:solidFill>
          <a:ln>
            <a:noFill/>
            <a:miter lim="800000"/>
          </a:ln>
          <a:effectLst/>
        </p:spPr>
        <p:txBody>
          <a:bodyPr wrap="none" anchor="ctr" anchorCtr="0"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endParaRPr lang="el-GR" alt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187450" y="3357563"/>
            <a:ext cx="655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  <a:hlinkClick r:id="rId7"/>
              </a:rPr>
              <a:t>Λειτουργία μηχανής </a:t>
            </a:r>
            <a:r>
              <a:rPr kumimoji="0" lang="en-US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  <a:hlinkClick r:id="rId7"/>
              </a:rPr>
              <a:t>Carnot</a:t>
            </a:r>
            <a:r>
              <a:rPr kumimoji="0" lang="en-US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  <a:hlinkClick r:id="rId7"/>
              </a:rPr>
              <a:t>  (iii)</a:t>
            </a:r>
            <a:endParaRPr kumimoji="0" lang="el-GR" altLang="el-GR" sz="3200" b="1" i="0" u="none" strike="noStrike" kern="1200" cap="none" spc="0" normalizeH="0" baseline="0" noProof="0">
              <a:ln>
                <a:noFill/>
              </a:ln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0492" name="Rectangle 12"/>
          <p:cNvSpPr/>
          <p:nvPr/>
        </p:nvSpPr>
        <p:spPr>
          <a:xfrm>
            <a:off x="1403350" y="4005263"/>
            <a:ext cx="6313488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wrap="none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/>
            <a:r>
              <a:rPr lang="el-GR" altLang="el-GR">
                <a:solidFill>
                  <a:schemeClr val="hlink"/>
                </a:solidFill>
              </a:rPr>
              <a:t>http://www.youtube.com/watch?v=s3N_QJVucF8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  <p:bldP spid="20487" grpId="0"/>
      <p:bldP spid="20488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       www.merkopanas.blogspot.gr</a:t>
            </a:r>
          </a:p>
        </p:txBody>
      </p:sp>
      <p:sp>
        <p:nvSpPr>
          <p:cNvPr id="22531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A9BA3D13-D385-45B2-A721-9613AFA2F12A}" type="slidenum">
              <a:rPr lang="el-GR" altLang="el-GR" sz="1400"/>
              <a:t>78</a:t>
            </a:fld>
            <a:endParaRPr lang="el-GR" altLang="el-GR" sz="14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051050" y="1916113"/>
            <a:ext cx="53276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altLang="el-GR" sz="32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+mn-ea" pitchFamily="18" charset="0"/>
                <a:cs typeface="+mn-cs"/>
              </a:rPr>
              <a:t>Εφαρμογές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       www.merkopanas.blogspot.gr</a:t>
            </a:r>
          </a:p>
        </p:txBody>
      </p:sp>
      <p:sp>
        <p:nvSpPr>
          <p:cNvPr id="23555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E810FEB8-5A7D-4413-9C0D-70266F023030}" type="slidenum">
              <a:rPr lang="el-GR" altLang="el-GR" sz="1400"/>
              <a:t>79</a:t>
            </a:fld>
            <a:endParaRPr lang="el-GR" altLang="el-GR" sz="1400"/>
          </a:p>
        </p:txBody>
      </p:sp>
      <p:sp>
        <p:nvSpPr>
          <p:cNvPr id="23556" name="Rectangle 4"/>
          <p:cNvSpPr/>
          <p:nvPr/>
        </p:nvSpPr>
        <p:spPr>
          <a:xfrm>
            <a:off x="323850" y="371475"/>
            <a:ext cx="8280400" cy="3378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 anchor="ctr" anchorCtr="0"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just" eaLnBrk="1" hangingPunct="1"/>
            <a:r>
              <a:rPr lang="el-GR" altLang="el-GR" b="1">
                <a:latin typeface="Trebuchet MS" panose="020B0603020202020204" pitchFamily="34" charset="0"/>
              </a:rPr>
              <a:t>1. </a:t>
            </a:r>
            <a:r>
              <a:rPr lang="en-US" altLang="el-GR">
                <a:latin typeface="Trebuchet MS" panose="020B0603020202020204" pitchFamily="34" charset="0"/>
              </a:rPr>
              <a:t>Μια μηχανή Carnot δουλεύει μεταξύ των θερμοκρασιών </a:t>
            </a:r>
            <a:r>
              <a:rPr lang="en-US" altLang="el-GR" i="1">
                <a:latin typeface="Trebuchet MS" panose="020B0603020202020204" pitchFamily="34" charset="0"/>
              </a:rPr>
              <a:t>Τ</a:t>
            </a:r>
            <a:r>
              <a:rPr lang="en-US" altLang="el-GR">
                <a:latin typeface="Trebuchet MS" panose="020B0603020202020204" pitchFamily="34" charset="0"/>
              </a:rPr>
              <a:t>=1000Κ</a:t>
            </a:r>
            <a:r>
              <a:rPr lang="el-GR" altLang="el-GR">
                <a:latin typeface="Trebuchet MS" panose="020B0603020202020204" pitchFamily="34" charset="0"/>
              </a:rPr>
              <a:t> </a:t>
            </a:r>
            <a:r>
              <a:rPr lang="en-US" altLang="el-GR">
                <a:latin typeface="Trebuchet MS" panose="020B0603020202020204" pitchFamily="34" charset="0"/>
              </a:rPr>
              <a:t>και </a:t>
            </a:r>
            <a:r>
              <a:rPr lang="en-US" altLang="el-GR" i="1">
                <a:latin typeface="Trebuchet MS" panose="020B0603020202020204" pitchFamily="34" charset="0"/>
              </a:rPr>
              <a:t>Τ'</a:t>
            </a:r>
            <a:r>
              <a:rPr lang="en-US" altLang="el-GR">
                <a:latin typeface="Trebuchet MS" panose="020B0603020202020204" pitchFamily="34" charset="0"/>
              </a:rPr>
              <a:t>=600Κ. Στη διάρκεια της ισόθερμης εκτόνωσης το αέριο απορροφά θερμότητα </a:t>
            </a:r>
            <a:r>
              <a:rPr lang="en-US" altLang="el-GR" i="1">
                <a:latin typeface="Trebuchet MS" panose="020B0603020202020204" pitchFamily="34" charset="0"/>
              </a:rPr>
              <a:t>Q</a:t>
            </a:r>
            <a:r>
              <a:rPr lang="en-US" altLang="el-GR">
                <a:latin typeface="Trebuchet MS" panose="020B0603020202020204" pitchFamily="34" charset="0"/>
              </a:rPr>
              <a:t>=2000J. </a:t>
            </a:r>
            <a:endParaRPr lang="el-GR" altLang="el-GR">
              <a:latin typeface="Trebuchet MS" panose="020B0603020202020204" pitchFamily="34" charset="0"/>
            </a:endParaRPr>
          </a:p>
          <a:p>
            <a:pPr marL="0" lvl="0" indent="0" algn="just" eaLnBrk="1" hangingPunct="1"/>
            <a:r>
              <a:rPr lang="en-US" altLang="el-GR">
                <a:latin typeface="Trebuchet MS" panose="020B0603020202020204" pitchFamily="34" charset="0"/>
              </a:rPr>
              <a:t>Να </a:t>
            </a:r>
            <a:r>
              <a:rPr lang="el-GR" altLang="el-GR">
                <a:latin typeface="Trebuchet MS" panose="020B0603020202020204" pitchFamily="34" charset="0"/>
              </a:rPr>
              <a:t>υπολογίσετε</a:t>
            </a:r>
            <a:r>
              <a:rPr lang="en-US" altLang="el-GR">
                <a:latin typeface="Trebuchet MS" panose="020B0603020202020204" pitchFamily="34" charset="0"/>
              </a:rPr>
              <a:t>:</a:t>
            </a:r>
            <a:endParaRPr lang="el-GR" altLang="el-GR">
              <a:latin typeface="Trebuchet MS" panose="020B0603020202020204" pitchFamily="34" charset="0"/>
            </a:endParaRPr>
          </a:p>
          <a:p>
            <a:pPr marL="0" lvl="0" indent="0" algn="just" eaLnBrk="1" hangingPunct="1"/>
            <a:r>
              <a:rPr lang="en-US" altLang="el-GR" b="1">
                <a:latin typeface="Trebuchet MS" panose="020B0603020202020204" pitchFamily="34" charset="0"/>
              </a:rPr>
              <a:t>α</a:t>
            </a:r>
            <a:r>
              <a:rPr lang="el-GR" altLang="el-GR" b="1">
                <a:latin typeface="Trebuchet MS" panose="020B0603020202020204" pitchFamily="34" charset="0"/>
              </a:rPr>
              <a:t>. </a:t>
            </a:r>
            <a:r>
              <a:rPr lang="en-US" altLang="el-GR">
                <a:latin typeface="Trebuchet MS" panose="020B0603020202020204" pitchFamily="34" charset="0"/>
              </a:rPr>
              <a:t> το έργο που παράγεται κατά την ισόθερμη εκτόνωση</a:t>
            </a:r>
            <a:r>
              <a:rPr lang="el-GR" altLang="el-GR">
                <a:latin typeface="Trebuchet MS" panose="020B0603020202020204" pitchFamily="34" charset="0"/>
              </a:rPr>
              <a:t>.</a:t>
            </a:r>
            <a:r>
              <a:rPr lang="en-US" altLang="el-GR">
                <a:latin typeface="Trebuchet MS" panose="020B0603020202020204" pitchFamily="34" charset="0"/>
              </a:rPr>
              <a:t> </a:t>
            </a:r>
            <a:endParaRPr lang="el-GR" altLang="el-GR">
              <a:latin typeface="Trebuchet MS" panose="020B0603020202020204" pitchFamily="34" charset="0"/>
            </a:endParaRPr>
          </a:p>
          <a:p>
            <a:pPr marL="0" lvl="0" indent="0" algn="just" eaLnBrk="1" hangingPunct="1"/>
            <a:r>
              <a:rPr lang="en-US" altLang="el-GR" b="1">
                <a:latin typeface="Trebuchet MS" panose="020B0603020202020204" pitchFamily="34" charset="0"/>
              </a:rPr>
              <a:t>β</a:t>
            </a:r>
            <a:r>
              <a:rPr lang="el-GR" altLang="el-GR" b="1">
                <a:latin typeface="Trebuchet MS" panose="020B0603020202020204" pitchFamily="34" charset="0"/>
              </a:rPr>
              <a:t>.</a:t>
            </a:r>
            <a:r>
              <a:rPr lang="en-US" altLang="el-GR">
                <a:latin typeface="Trebuchet MS" panose="020B0603020202020204" pitchFamily="34" charset="0"/>
              </a:rPr>
              <a:t> </a:t>
            </a:r>
            <a:r>
              <a:rPr lang="el-GR" altLang="el-GR">
                <a:latin typeface="Trebuchet MS" panose="020B0603020202020204" pitchFamily="34" charset="0"/>
              </a:rPr>
              <a:t> </a:t>
            </a:r>
            <a:r>
              <a:rPr lang="en-US" altLang="el-GR">
                <a:latin typeface="Trebuchet MS" panose="020B0603020202020204" pitchFamily="34" charset="0"/>
              </a:rPr>
              <a:t>το έργο που προσφέρεται στο αέριο κατά την ισόθερμη συμπίεση</a:t>
            </a:r>
            <a:r>
              <a:rPr lang="el-GR" altLang="el-GR">
                <a:latin typeface="Trebuchet MS" panose="020B0603020202020204" pitchFamily="34" charset="0"/>
              </a:rPr>
              <a:t>.</a:t>
            </a:r>
          </a:p>
          <a:p>
            <a:pPr marL="0" lvl="0" indent="0" algn="just" eaLnBrk="1" hangingPunct="1"/>
            <a:r>
              <a:rPr lang="en-US" altLang="el-GR" b="1">
                <a:latin typeface="Trebuchet MS" panose="020B0603020202020204" pitchFamily="34" charset="0"/>
              </a:rPr>
              <a:t>γ</a:t>
            </a:r>
            <a:r>
              <a:rPr lang="el-GR" altLang="el-GR" b="1">
                <a:latin typeface="Trebuchet MS" panose="020B0603020202020204" pitchFamily="34" charset="0"/>
              </a:rPr>
              <a:t>.</a:t>
            </a:r>
            <a:r>
              <a:rPr lang="en-US" altLang="el-GR">
                <a:latin typeface="Trebuchet MS" panose="020B0603020202020204" pitchFamily="34" charset="0"/>
              </a:rPr>
              <a:t> </a:t>
            </a:r>
            <a:r>
              <a:rPr lang="el-GR" altLang="el-GR">
                <a:latin typeface="Trebuchet MS" panose="020B0603020202020204" pitchFamily="34" charset="0"/>
              </a:rPr>
              <a:t> </a:t>
            </a:r>
            <a:r>
              <a:rPr lang="en-US" altLang="el-GR">
                <a:latin typeface="Trebuchet MS" panose="020B0603020202020204" pitchFamily="34" charset="0"/>
              </a:rPr>
              <a:t>το έργο που παράγει το αέριο σε ένα κύκλο. </a:t>
            </a:r>
            <a:endParaRPr lang="el-GR" altLang="el-GR">
              <a:latin typeface="Trebuchet MS" panose="020B0603020202020204" pitchFamily="34" charset="0"/>
            </a:endParaRPr>
          </a:p>
          <a:p>
            <a:pPr marL="0" lvl="0" indent="0" algn="just" eaLnBrk="1" hangingPunct="1"/>
            <a:r>
              <a:rPr lang="el-GR" altLang="el-GR" b="1">
                <a:latin typeface="Trebuchet MS" panose="020B0603020202020204" pitchFamily="34" charset="0"/>
              </a:rPr>
              <a:t>δ.  </a:t>
            </a:r>
            <a:r>
              <a:rPr lang="el-GR" altLang="el-GR">
                <a:latin typeface="Trebuchet MS" panose="020B0603020202020204" pitchFamily="34" charset="0"/>
              </a:rPr>
              <a:t>Την απόδοση της μηχανής </a:t>
            </a:r>
            <a:r>
              <a:rPr lang="en-US" altLang="el-GR">
                <a:latin typeface="Trebuchet MS" panose="020B0603020202020204" pitchFamily="34" charset="0"/>
              </a:rPr>
              <a:t>Carnot.</a:t>
            </a:r>
            <a:endParaRPr lang="en-US" altLang="el-GR" b="1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25357" y="419545"/>
            <a:ext cx="6769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l-GR" sz="4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Αντιστρεπτές μεταβολές</a:t>
            </a:r>
          </a:p>
        </p:txBody>
      </p:sp>
      <p:pic>
        <p:nvPicPr>
          <p:cNvPr id="5" name="Picture 6" descr="Au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5600" y="1705800"/>
            <a:ext cx="3860800" cy="3484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816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       www.merkopanas.blogspot.gr</a:t>
            </a:r>
          </a:p>
        </p:txBody>
      </p:sp>
      <p:sp>
        <p:nvSpPr>
          <p:cNvPr id="24579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F91DBCC1-3735-4038-B1FD-0C2262190459}" type="slidenum">
              <a:rPr lang="el-GR" altLang="el-GR" sz="1400"/>
              <a:t>80</a:t>
            </a:fld>
            <a:endParaRPr lang="el-GR" altLang="el-GR" sz="1400"/>
          </a:p>
        </p:txBody>
      </p:sp>
      <p:sp>
        <p:nvSpPr>
          <p:cNvPr id="24580" name="Text Box 4"/>
          <p:cNvSpPr/>
          <p:nvPr/>
        </p:nvSpPr>
        <p:spPr>
          <a:xfrm>
            <a:off x="323850" y="260350"/>
            <a:ext cx="8424863" cy="6035675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</a:pPr>
            <a:r>
              <a:rPr lang="en-US" altLang="el-GR" sz="2000" b="1">
                <a:latin typeface="Trebuchet MS" panose="020B0603020202020204" pitchFamily="34" charset="0"/>
              </a:rPr>
              <a:t>2.  </a:t>
            </a:r>
            <a:r>
              <a:rPr lang="el-GR" altLang="el-GR" sz="2000">
                <a:latin typeface="Trebuchet MS" panose="020B0603020202020204" pitchFamily="34" charset="0"/>
              </a:rPr>
              <a:t>Η κυκλική μεταβολή του ιδανικού αερίου μιας θερμικής μηχανής αποτελείται από τις παρακάτω διαδοχικές μεταβολές</a:t>
            </a:r>
            <a:r>
              <a:rPr lang="en-US" altLang="el-GR" sz="2000">
                <a:latin typeface="Trebuchet MS" panose="020B0603020202020204" pitchFamily="34" charset="0"/>
              </a:rPr>
              <a:t>:</a:t>
            </a:r>
            <a:endParaRPr lang="el-GR" altLang="el-GR" sz="2000">
              <a:latin typeface="Trebuchet MS" panose="020B0603020202020204" pitchFamily="34" charset="0"/>
            </a:endParaRPr>
          </a:p>
          <a:p>
            <a:pPr marL="0" lvl="0" indent="0" algn="just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l-GR" altLang="el-GR" sz="2000" b="1">
                <a:latin typeface="Trebuchet MS" panose="020B0603020202020204" pitchFamily="34" charset="0"/>
              </a:rPr>
              <a:t> </a:t>
            </a:r>
            <a:r>
              <a:rPr lang="el-GR" altLang="el-GR" sz="2000">
                <a:latin typeface="Trebuchet MS" panose="020B0603020202020204" pitchFamily="34" charset="0"/>
              </a:rPr>
              <a:t>ισόχωρη θέρμανση μέχρι να τριπλασιαστεί η πίεσή του,</a:t>
            </a:r>
          </a:p>
          <a:p>
            <a:pPr marL="0" lvl="0" indent="0" algn="just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l-GR" altLang="el-GR" sz="2000">
                <a:latin typeface="Trebuchet MS" panose="020B0603020202020204" pitchFamily="34" charset="0"/>
              </a:rPr>
              <a:t> ισοβαρή εκτόνωση μέχρι να τριπλασιαστεί ο όγκος του,</a:t>
            </a:r>
          </a:p>
          <a:p>
            <a:pPr marL="0" lvl="0" indent="0" algn="just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l-GR" altLang="el-GR" sz="2000">
                <a:latin typeface="Trebuchet MS" panose="020B0603020202020204" pitchFamily="34" charset="0"/>
              </a:rPr>
              <a:t> ισόχωρη ψύξη μέχρι να αποκτήσει την αρχική πίεση και</a:t>
            </a:r>
          </a:p>
          <a:p>
            <a:pPr marL="0" lvl="0" indent="0" algn="just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l-GR" altLang="el-GR" sz="2000">
                <a:latin typeface="Trebuchet MS" panose="020B0603020202020204" pitchFamily="34" charset="0"/>
              </a:rPr>
              <a:t> ισοβαρή συμπίεση μέχρι την αρχική του κατάσταση.</a:t>
            </a:r>
          </a:p>
          <a:p>
            <a:pPr marL="0" lvl="0" indent="0" algn="just" eaLnBrk="1" hangingPunct="1">
              <a:spcBef>
                <a:spcPct val="50000"/>
              </a:spcBef>
              <a:buFont typeface="Wingdings" pitchFamily="2" charset="2"/>
            </a:pPr>
            <a:r>
              <a:rPr lang="el-GR" altLang="el-GR" sz="2000">
                <a:latin typeface="Trebuchet MS" panose="020B0603020202020204" pitchFamily="34" charset="0"/>
              </a:rPr>
              <a:t>Να υπολογιστούν</a:t>
            </a:r>
            <a:r>
              <a:rPr lang="en-US" altLang="el-GR" sz="2000">
                <a:latin typeface="Trebuchet MS" panose="020B0603020202020204" pitchFamily="34" charset="0"/>
              </a:rPr>
              <a:t>:</a:t>
            </a:r>
            <a:r>
              <a:rPr lang="el-GR" altLang="el-GR" sz="2000">
                <a:latin typeface="Trebuchet MS" panose="020B0603020202020204" pitchFamily="34" charset="0"/>
              </a:rPr>
              <a:t> </a:t>
            </a:r>
            <a:endParaRPr lang="en-US" altLang="el-GR" sz="2000">
              <a:latin typeface="Trebuchet MS" panose="020B0603020202020204" pitchFamily="34" charset="0"/>
            </a:endParaRPr>
          </a:p>
          <a:p>
            <a:pPr marL="0" lvl="0" indent="0" algn="just" eaLnBrk="1" hangingPunct="1">
              <a:spcBef>
                <a:spcPct val="50000"/>
              </a:spcBef>
              <a:buFont typeface="Wingdings" pitchFamily="2" charset="2"/>
            </a:pPr>
            <a:r>
              <a:rPr lang="el-GR" altLang="el-GR" sz="2000" b="1">
                <a:latin typeface="Trebuchet MS" panose="020B0603020202020204" pitchFamily="34" charset="0"/>
              </a:rPr>
              <a:t>α.  </a:t>
            </a:r>
            <a:r>
              <a:rPr lang="el-GR" altLang="el-GR" sz="2000">
                <a:latin typeface="Trebuchet MS" panose="020B0603020202020204" pitchFamily="34" charset="0"/>
              </a:rPr>
              <a:t>Το ποσό θερμότητας που προσφέρεται στο αέριο.</a:t>
            </a:r>
          </a:p>
          <a:p>
            <a:pPr marL="0" lvl="0" indent="0" algn="just" eaLnBrk="1" hangingPunct="1">
              <a:spcBef>
                <a:spcPct val="50000"/>
              </a:spcBef>
              <a:buFont typeface="Wingdings" pitchFamily="2" charset="2"/>
            </a:pPr>
            <a:r>
              <a:rPr lang="el-GR" altLang="el-GR" sz="2000" b="1">
                <a:latin typeface="Trebuchet MS" panose="020B0603020202020204" pitchFamily="34" charset="0"/>
              </a:rPr>
              <a:t>β.</a:t>
            </a:r>
            <a:r>
              <a:rPr lang="el-GR" altLang="el-GR" sz="2000">
                <a:latin typeface="Trebuchet MS" panose="020B0603020202020204" pitchFamily="34" charset="0"/>
              </a:rPr>
              <a:t>  Το ποσό θερμότητας που απομακρύνεται από το αέριο.</a:t>
            </a:r>
          </a:p>
          <a:p>
            <a:pPr marL="0" lvl="0" indent="0" algn="just" eaLnBrk="1" hangingPunct="1">
              <a:spcBef>
                <a:spcPct val="50000"/>
              </a:spcBef>
              <a:buFont typeface="Wingdings" pitchFamily="2" charset="2"/>
            </a:pPr>
            <a:r>
              <a:rPr lang="el-GR" altLang="el-GR" sz="2000" b="1">
                <a:latin typeface="Trebuchet MS" panose="020B0603020202020204" pitchFamily="34" charset="0"/>
              </a:rPr>
              <a:t>γ.  </a:t>
            </a:r>
            <a:r>
              <a:rPr lang="el-GR" altLang="el-GR" sz="2000">
                <a:latin typeface="Trebuchet MS" panose="020B0603020202020204" pitchFamily="34" charset="0"/>
              </a:rPr>
              <a:t>Το έργο που παράγεται από το αέριο.</a:t>
            </a:r>
          </a:p>
          <a:p>
            <a:pPr marL="0" lvl="0" indent="0" algn="just" eaLnBrk="1" hangingPunct="1">
              <a:spcBef>
                <a:spcPct val="50000"/>
              </a:spcBef>
              <a:buFont typeface="Wingdings" pitchFamily="2" charset="2"/>
            </a:pPr>
            <a:r>
              <a:rPr lang="el-GR" altLang="el-GR" sz="2000" b="1">
                <a:latin typeface="Trebuchet MS" panose="020B0603020202020204" pitchFamily="34" charset="0"/>
              </a:rPr>
              <a:t>δ.  </a:t>
            </a:r>
            <a:r>
              <a:rPr lang="el-GR" altLang="el-GR" sz="2000">
                <a:latin typeface="Trebuchet MS" panose="020B0603020202020204" pitchFamily="34" charset="0"/>
              </a:rPr>
              <a:t>Ο</a:t>
            </a:r>
            <a:r>
              <a:rPr lang="el-GR" altLang="el-GR" sz="2000" b="1">
                <a:latin typeface="Trebuchet MS" panose="020B0603020202020204" pitchFamily="34" charset="0"/>
              </a:rPr>
              <a:t> </a:t>
            </a:r>
            <a:r>
              <a:rPr lang="el-GR" altLang="el-GR" sz="2000">
                <a:latin typeface="Trebuchet MS" panose="020B0603020202020204" pitchFamily="34" charset="0"/>
              </a:rPr>
              <a:t>συντελεστής απόδοσης της μηχανής.</a:t>
            </a:r>
          </a:p>
          <a:p>
            <a:pPr marL="0" lvl="0" indent="0" algn="just" eaLnBrk="1" hangingPunct="1">
              <a:spcBef>
                <a:spcPct val="50000"/>
              </a:spcBef>
              <a:buFont typeface="Wingdings" pitchFamily="2" charset="2"/>
            </a:pPr>
            <a:r>
              <a:rPr lang="el-GR" altLang="el-GR" sz="2000" b="1">
                <a:latin typeface="Trebuchet MS" panose="020B0603020202020204" pitchFamily="34" charset="0"/>
              </a:rPr>
              <a:t>ε.</a:t>
            </a:r>
            <a:r>
              <a:rPr lang="el-GR" altLang="el-GR" sz="2000">
                <a:latin typeface="Trebuchet MS" panose="020B0603020202020204" pitchFamily="34" charset="0"/>
              </a:rPr>
              <a:t>  Ο</a:t>
            </a:r>
            <a:r>
              <a:rPr lang="en-US" altLang="el-GR" sz="2000">
                <a:latin typeface="Trebuchet MS" panose="020B0603020202020204" pitchFamily="34" charset="0"/>
              </a:rPr>
              <a:t> συντελεστής απόδοσης μιας μηχανής Carnot που εργάζεται μεταξύ των θερμοκρασιών στις οποίες εργάζεται και η παραπάνω μηχανή</a:t>
            </a:r>
            <a:r>
              <a:rPr lang="el-GR" altLang="el-GR" sz="2000">
                <a:latin typeface="Trebuchet MS" panose="020B0603020202020204" pitchFamily="34" charset="0"/>
              </a:rPr>
              <a:t>.</a:t>
            </a:r>
          </a:p>
          <a:p>
            <a:pPr marL="0" lvl="0" indent="0" algn="just" eaLnBrk="1" hangingPunct="1">
              <a:spcBef>
                <a:spcPct val="50000"/>
              </a:spcBef>
              <a:buFont typeface="Wingdings" pitchFamily="2" charset="2"/>
            </a:pPr>
            <a:r>
              <a:rPr lang="el-GR" altLang="el-GR" sz="2000">
                <a:latin typeface="Trebuchet MS" panose="020B0603020202020204" pitchFamily="34" charset="0"/>
              </a:rPr>
              <a:t>Δίνονται</a:t>
            </a:r>
            <a:r>
              <a:rPr lang="en-US" altLang="el-GR" sz="2000">
                <a:latin typeface="Trebuchet MS" panose="020B0603020202020204" pitchFamily="34" charset="0"/>
              </a:rPr>
              <a:t>:</a:t>
            </a:r>
            <a:r>
              <a:rPr lang="el-GR" altLang="el-GR" sz="2000">
                <a:latin typeface="Trebuchet MS" panose="020B0603020202020204" pitchFamily="34" charset="0"/>
              </a:rPr>
              <a:t> αρχικές συνθήκες </a:t>
            </a:r>
            <a:r>
              <a:rPr lang="en-US" altLang="el-GR" sz="2000">
                <a:latin typeface="Trebuchet MS" panose="020B0603020202020204" pitchFamily="34" charset="0"/>
              </a:rPr>
              <a:t> </a:t>
            </a:r>
            <a:r>
              <a:rPr lang="en-US" altLang="el-GR" sz="2000" i="1">
                <a:latin typeface="Trebuchet MS" panose="020B0603020202020204" pitchFamily="34" charset="0"/>
              </a:rPr>
              <a:t>p</a:t>
            </a:r>
            <a:r>
              <a:rPr lang="en-US" altLang="el-GR" sz="2000" baseline="-25000">
                <a:latin typeface="Trebuchet MS" panose="020B0603020202020204" pitchFamily="34" charset="0"/>
              </a:rPr>
              <a:t>0</a:t>
            </a:r>
            <a:r>
              <a:rPr lang="en-US" altLang="el-GR" sz="2000">
                <a:latin typeface="Trebuchet MS" panose="020B0603020202020204" pitchFamily="34" charset="0"/>
              </a:rPr>
              <a:t>,</a:t>
            </a:r>
            <a:r>
              <a:rPr lang="en-US" altLang="el-GR" sz="2000" i="1">
                <a:latin typeface="Trebuchet MS" panose="020B0603020202020204" pitchFamily="34" charset="0"/>
              </a:rPr>
              <a:t>V</a:t>
            </a:r>
            <a:r>
              <a:rPr lang="en-US" altLang="el-GR" sz="2000" baseline="-25000">
                <a:latin typeface="Trebuchet MS" panose="020B0603020202020204" pitchFamily="34" charset="0"/>
              </a:rPr>
              <a:t>0</a:t>
            </a:r>
            <a:r>
              <a:rPr lang="en-US" altLang="el-GR" sz="2000">
                <a:latin typeface="Trebuchet MS" panose="020B0603020202020204" pitchFamily="34" charset="0"/>
              </a:rPr>
              <a:t>,</a:t>
            </a:r>
            <a:r>
              <a:rPr lang="en-US" altLang="el-GR" sz="2000" i="1">
                <a:latin typeface="Trebuchet MS" panose="020B0603020202020204" pitchFamily="34" charset="0"/>
              </a:rPr>
              <a:t>T</a:t>
            </a:r>
            <a:r>
              <a:rPr lang="en-US" altLang="el-GR" sz="2000" baseline="-25000">
                <a:latin typeface="Trebuchet MS" panose="020B0603020202020204" pitchFamily="34" charset="0"/>
              </a:rPr>
              <a:t>0</a:t>
            </a:r>
            <a:r>
              <a:rPr lang="en-US" altLang="el-GR" sz="2000">
                <a:latin typeface="Trebuchet MS" panose="020B0603020202020204" pitchFamily="34" charset="0"/>
              </a:rPr>
              <a:t>,  C</a:t>
            </a:r>
            <a:r>
              <a:rPr lang="en-US" altLang="el-GR" sz="2000" baseline="-25000">
                <a:latin typeface="Trebuchet MS" panose="020B0603020202020204" pitchFamily="34" charset="0"/>
              </a:rPr>
              <a:t>V</a:t>
            </a:r>
            <a:r>
              <a:rPr lang="en-US" altLang="el-GR" sz="2000">
                <a:latin typeface="Trebuchet MS" panose="020B0603020202020204" pitchFamily="34" charset="0"/>
              </a:rPr>
              <a:t>=3R/2.</a:t>
            </a:r>
            <a:endParaRPr lang="el-GR" altLang="el-GR" sz="200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υποσέλιδου 2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ctr" eaLnBrk="1" hangingPunct="1"/>
            <a:r>
              <a:rPr lang="el-GR" altLang="el-GR" sz="1400"/>
              <a:t>Μερκ. Παναγιωτόπουλος - Φυσικός           www.merkopanas.blogspot.gr</a:t>
            </a:r>
          </a:p>
        </p:txBody>
      </p:sp>
      <p:sp>
        <p:nvSpPr>
          <p:cNvPr id="25603" name="Θέση αριθμού διαφάνειας 3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no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r" eaLnBrk="1" hangingPunct="1"/>
            <a:fld id="{9DA44509-D726-4BFB-AC40-8D3927F063B7}" type="slidenum">
              <a:rPr lang="el-GR" altLang="el-GR" sz="1400"/>
              <a:t>81</a:t>
            </a:fld>
            <a:endParaRPr lang="el-GR" altLang="el-GR" sz="1400"/>
          </a:p>
        </p:txBody>
      </p:sp>
      <p:sp>
        <p:nvSpPr>
          <p:cNvPr id="25604" name="Rectangle 4"/>
          <p:cNvSpPr/>
          <p:nvPr/>
        </p:nvSpPr>
        <p:spPr>
          <a:xfrm>
            <a:off x="395288" y="333375"/>
            <a:ext cx="8424862" cy="5568950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algn="just" eaLnBrk="1" hangingPunct="1"/>
            <a:r>
              <a:rPr lang="en-US" altLang="el-GR" b="1">
                <a:latin typeface="Trebuchet MS" panose="020B0603020202020204" pitchFamily="34" charset="0"/>
              </a:rPr>
              <a:t>3.  </a:t>
            </a:r>
            <a:r>
              <a:rPr lang="en-US" altLang="el-GR">
                <a:latin typeface="Trebuchet MS" panose="020B0603020202020204" pitchFamily="34" charset="0"/>
              </a:rPr>
              <a:t>Μια απλή θερμική μηχανή αποτελείται από ένα έμβολο σε κύλινδρο που περιέχει ιδανικό μονατομικό αέριο. Αρχικά το αέριο στον κύλινδρο έχει πίεση </a:t>
            </a:r>
            <a:r>
              <a:rPr lang="en-US" altLang="el-GR" i="1">
                <a:latin typeface="Trebuchet MS" panose="020B0603020202020204" pitchFamily="34" charset="0"/>
              </a:rPr>
              <a:t>p</a:t>
            </a:r>
            <a:r>
              <a:rPr lang="en-US" altLang="el-GR" baseline="-25000">
                <a:latin typeface="Trebuchet MS" panose="020B0603020202020204" pitchFamily="34" charset="0"/>
              </a:rPr>
              <a:t>0</a:t>
            </a:r>
            <a:r>
              <a:rPr lang="en-US" altLang="el-GR">
                <a:latin typeface="Trebuchet MS" panose="020B0603020202020204" pitchFamily="34" charset="0"/>
              </a:rPr>
              <a:t> και όγκο </a:t>
            </a:r>
            <a:r>
              <a:rPr lang="en-US" altLang="el-GR" i="1">
                <a:latin typeface="Trebuchet MS" panose="020B0603020202020204" pitchFamily="34" charset="0"/>
              </a:rPr>
              <a:t>V</a:t>
            </a:r>
            <a:r>
              <a:rPr lang="en-US" altLang="el-GR" baseline="-25000">
                <a:latin typeface="Trebuchet MS" panose="020B0603020202020204" pitchFamily="34" charset="0"/>
              </a:rPr>
              <a:t>0</a:t>
            </a:r>
            <a:r>
              <a:rPr lang="en-US" altLang="el-GR">
                <a:latin typeface="Trebuchet MS" panose="020B0603020202020204" pitchFamily="34" charset="0"/>
              </a:rPr>
              <a:t>. To αέριο θερμαίνεται αργά υπό σταθερό όγκο. Όταν η πίεση γίνει 32</a:t>
            </a:r>
            <a:r>
              <a:rPr lang="en-US" altLang="el-GR" i="1">
                <a:latin typeface="Trebuchet MS" panose="020B0603020202020204" pitchFamily="34" charset="0"/>
              </a:rPr>
              <a:t>p</a:t>
            </a:r>
            <a:r>
              <a:rPr lang="en-US" altLang="el-GR" baseline="-25000">
                <a:latin typeface="Trebuchet MS" panose="020B0603020202020204" pitchFamily="34" charset="0"/>
              </a:rPr>
              <a:t>0</a:t>
            </a:r>
            <a:r>
              <a:rPr lang="en-US" altLang="el-GR">
                <a:latin typeface="Trebuchet MS" panose="020B0603020202020204" pitchFamily="34" charset="0"/>
              </a:rPr>
              <a:t> το έμβολο ελευθερώνεται επιτρέποντας στο αέριο να εκτονωθεί αδιαβατικά. Μόλις η πίεση ξαναγίνει </a:t>
            </a:r>
            <a:r>
              <a:rPr lang="en-US" altLang="el-GR" i="1">
                <a:latin typeface="Trebuchet MS" panose="020B0603020202020204" pitchFamily="34" charset="0"/>
              </a:rPr>
              <a:t>p</a:t>
            </a:r>
            <a:r>
              <a:rPr lang="en-US" altLang="el-GR" baseline="-25000">
                <a:latin typeface="Trebuchet MS" panose="020B0603020202020204" pitchFamily="34" charset="0"/>
              </a:rPr>
              <a:t>0</a:t>
            </a:r>
            <a:r>
              <a:rPr lang="en-US" altLang="el-GR">
                <a:latin typeface="Trebuchet MS" panose="020B0603020202020204" pitchFamily="34" charset="0"/>
              </a:rPr>
              <a:t> το εξωτερικό του εμβόλου ψύχεται στην αρχική θερμοκρασία και το αέριο συμπιέζεται αργά υπό σταθερή πίεση μέχρι την αρχική του κατάσταση.</a:t>
            </a:r>
          </a:p>
          <a:p>
            <a:pPr marL="0" lvl="0" indent="0" algn="just" eaLnBrk="1" hangingPunct="1"/>
            <a:r>
              <a:rPr lang="el-GR" altLang="el-GR" b="1">
                <a:latin typeface="Trebuchet MS" panose="020B0603020202020204" pitchFamily="34" charset="0"/>
              </a:rPr>
              <a:t>α.</a:t>
            </a:r>
            <a:r>
              <a:rPr lang="en-US" altLang="el-GR">
                <a:latin typeface="Trebuchet MS" panose="020B0603020202020204" pitchFamily="34" charset="0"/>
              </a:rPr>
              <a:t>  Ποιος ο μέγιστος όγκος του αερίου κατά τη διάρκεια του κύκλου;</a:t>
            </a:r>
          </a:p>
          <a:p>
            <a:pPr marL="0" lvl="0" indent="0" algn="just" eaLnBrk="1" hangingPunct="1"/>
            <a:r>
              <a:rPr lang="el-GR" altLang="el-GR" b="1">
                <a:latin typeface="Trebuchet MS" panose="020B0603020202020204" pitchFamily="34" charset="0"/>
              </a:rPr>
              <a:t>β.</a:t>
            </a:r>
            <a:r>
              <a:rPr lang="en-US" altLang="el-GR">
                <a:latin typeface="Trebuchet MS" panose="020B0603020202020204" pitchFamily="34" charset="0"/>
              </a:rPr>
              <a:t>  Ποιος ο συντελεστής απόδοσης της θερμικής μηχανής;</a:t>
            </a:r>
          </a:p>
          <a:p>
            <a:pPr marL="0" lvl="0" indent="0" algn="just" eaLnBrk="1" hangingPunct="1"/>
            <a:r>
              <a:rPr lang="el-GR" altLang="el-GR" b="1">
                <a:latin typeface="Trebuchet MS" panose="020B0603020202020204" pitchFamily="34" charset="0"/>
              </a:rPr>
              <a:t>γ. </a:t>
            </a:r>
            <a:r>
              <a:rPr lang="en-US" altLang="el-GR">
                <a:latin typeface="Trebuchet MS" panose="020B0603020202020204" pitchFamily="34" charset="0"/>
              </a:rPr>
              <a:t>Ποιος ο συντελεστής απόδοσης μιας μηχανής Carnot που εργάζεται μεταξύ των θερμοκρασιών στις οποίες εργάζεται και η παραπάνω μηχανή;</a:t>
            </a:r>
          </a:p>
        </p:txBody>
      </p:sp>
      <p:sp>
        <p:nvSpPr>
          <p:cNvPr id="25605" name="Text Box 5"/>
          <p:cNvSpPr/>
          <p:nvPr/>
        </p:nvSpPr>
        <p:spPr>
          <a:xfrm>
            <a:off x="4787900" y="5805488"/>
            <a:ext cx="4032250" cy="274637"/>
          </a:xfrm>
          <a:prstGeom prst="rect">
            <a:avLst/>
          </a:prstGeom>
          <a:noFill/>
          <a:ln>
            <a:noFill/>
            <a:miter lim="800000"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2400" b="0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5pPr>
          </a:lstStyle>
          <a:p>
            <a:pPr marL="0" lvl="0" indent="0" eaLnBrk="1" hangingPunct="1">
              <a:spcBef>
                <a:spcPct val="50000"/>
              </a:spcBef>
            </a:pPr>
            <a:r>
              <a:rPr lang="el-GR" altLang="el-GR" sz="1200">
                <a:latin typeface="Trebuchet MS" panose="020B0603020202020204" pitchFamily="34" charset="0"/>
              </a:rPr>
              <a:t>Από το «Υλικό Φυσικής Χημείας»-Σαράντος Οικονομίδης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Μερκούρης Παναγιωτόπουλος – Φυσικός    </a:t>
            </a:r>
            <a:r>
              <a:rPr lang="en-US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76146" y="383321"/>
            <a:ext cx="7337180" cy="20609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l-GR" alt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Αντιστρεπτή</a:t>
            </a:r>
            <a:r>
              <a:rPr lang="el-GR" altLang="el-G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>
                <a:latin typeface="Comic Sans MS" panose="030F0702030302020204" pitchFamily="66" charset="0"/>
              </a:rPr>
              <a:t>ονομάζουμε εκείνη τη </a:t>
            </a:r>
            <a:r>
              <a:rPr lang="el-GR" altLang="el-GR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μεταβολή</a:t>
            </a:r>
            <a:r>
              <a:rPr lang="el-GR" altLang="el-GR" sz="2000" b="1">
                <a:latin typeface="Comic Sans MS" panose="030F0702030302020204" pitchFamily="66" charset="0"/>
              </a:rPr>
              <a:t> κατά την οποία υπάρχει δυνατότητα επαναφοράς του συστήματος και του περιβάλλοντος στην αρχική τους κατάσταση</a:t>
            </a:r>
            <a:r>
              <a:rPr lang="en-US" altLang="el-GR" sz="2000" b="1">
                <a:latin typeface="Comic Sans MS" panose="030F0702030302020204" pitchFamily="66" charset="0"/>
              </a:rPr>
              <a:t>, </a:t>
            </a:r>
            <a:r>
              <a:rPr lang="el-GR" altLang="el-GR" sz="2000" b="1">
                <a:latin typeface="Comic Sans MS" panose="030F0702030302020204" pitchFamily="66" charset="0"/>
              </a:rPr>
              <a:t>μέσα από διαδοχικές καταστάσεις ισορροπίας.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050" y="953410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76146" y="2982551"/>
            <a:ext cx="7206874" cy="742539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miter lim="800000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CCFFCC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algn="ctr" eaLnBrk="1" hangingPunct="1">
              <a:defRPr/>
            </a:pPr>
            <a:r>
              <a:rPr lang="el-GR" altLang="el-GR" sz="2400" b="1">
                <a:latin typeface="Comic Sans MS" panose="030F0702030302020204" pitchFamily="66" charset="0"/>
              </a:rPr>
              <a:t>Οι μεταβολές στη φύση είναι </a:t>
            </a:r>
            <a:r>
              <a:rPr lang="el-GR" altLang="el-GR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μη αντιστρεπτές</a:t>
            </a:r>
            <a:r>
              <a:rPr lang="el-GR" altLang="el-GR" sz="2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13" name="Ομάδα 12"/>
          <p:cNvGrpSpPr/>
          <p:nvPr/>
        </p:nvGrpSpPr>
        <p:grpSpPr>
          <a:xfrm>
            <a:off x="2770632" y="4087369"/>
            <a:ext cx="3270504" cy="1660662"/>
            <a:chOff x="2962656" y="4087370"/>
            <a:chExt cx="3270504" cy="1660662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656" y="4347786"/>
              <a:ext cx="3270504" cy="140024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941064" y="4087370"/>
              <a:ext cx="13075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>
                  <a:latin typeface="Comic Sans MS" panose="030F0702030302020204" pitchFamily="66" charset="0"/>
                </a:rPr>
                <a:t>ψήσιμο αυγού</a:t>
              </a:r>
            </a:p>
          </p:txBody>
        </p:sp>
      </p:grpSp>
      <p:grpSp>
        <p:nvGrpSpPr>
          <p:cNvPr id="15" name="Ομάδα 14"/>
          <p:cNvGrpSpPr/>
          <p:nvPr/>
        </p:nvGrpSpPr>
        <p:grpSpPr>
          <a:xfrm>
            <a:off x="6655816" y="4087369"/>
            <a:ext cx="3011424" cy="1766129"/>
            <a:chOff x="6783832" y="4087369"/>
            <a:chExt cx="3011424" cy="1766129"/>
          </a:xfrm>
        </p:grpSpPr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3832" y="4347786"/>
              <a:ext cx="3011424" cy="15057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7526528" y="4087369"/>
              <a:ext cx="1526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>
                  <a:latin typeface="Comic Sans MS" panose="030F0702030302020204" pitchFamily="66" charset="0"/>
                </a:rPr>
                <a:t>σπάσιμο τζαμιού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6889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5.0.6"/>
  <p:tag name="AS_OS" val="Microsoft Windows NT 10.0.17763.0"/>
  <p:tag name="AS_RELEASE_DATE" val="2022.02.14"/>
  <p:tag name="AS_TITLE" val="Aspose.Slides for .NET5"/>
  <p:tag name="AS_VERSION" val="22.2"/>
</p:tagLst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επιλεγμένη σχεδίαση">
  <a:themeElements>
    <a:clrScheme name="Προεπιλεγμένη σχεδίαση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Προεπιλεγμένη σχεδίαση">
      <a:majorFont>
        <a:latin typeface="Times New Roman"/>
        <a:ea typeface="Times New Roman"/>
        <a:cs typeface="Arial"/>
      </a:majorFont>
      <a:minorFont>
        <a:latin typeface="Times New Roman"/>
        <a:ea typeface="Times New Roma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Προεπιλεγμένη σχεδίαση">
  <a:themeElements>
    <a:clrScheme name="Προεπιλεγμένη σχεδίαση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Προεπιλεγμένη σχεδίαση">
      <a:majorFont>
        <a:latin typeface="Times New Roman"/>
        <a:ea typeface="Times New Roman"/>
        <a:cs typeface="Arial"/>
      </a:majorFont>
      <a:minorFont>
        <a:latin typeface="Times New Roman"/>
        <a:ea typeface="Times New Roma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Προεπιλεγμένη σχεδίαση">
  <a:themeElements>
    <a:clrScheme name="Προεπιλεγμένη σχεδίαση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Προεπιλεγμένη σχεδίαση">
      <a:majorFont>
        <a:latin typeface="Times New Roman"/>
        <a:ea typeface="Times New Roman"/>
        <a:cs typeface="Arial"/>
      </a:majorFont>
      <a:minorFont>
        <a:latin typeface="Times New Roman"/>
        <a:ea typeface="Times New Roma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Προεπιλεγμένη σχεδίαση">
  <a:themeElements>
    <a:clrScheme name="Προεπιλεγμένη σχεδίαση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Προεπιλεγμένη σχεδίαση">
      <a:majorFont>
        <a:latin typeface="Times New Roman"/>
        <a:ea typeface="Times New Roman"/>
        <a:cs typeface="Arial"/>
      </a:majorFont>
      <a:minorFont>
        <a:latin typeface="Times New Roman"/>
        <a:ea typeface="Times New Roma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4410</Words>
  <Application>Microsoft Office PowerPoint</Application>
  <PresentationFormat>Ευρεία οθόνη</PresentationFormat>
  <Paragraphs>739</Paragraphs>
  <Slides>81</Slides>
  <Notes>38</Notes>
  <HiddenSlides>0</HiddenSlides>
  <MMClips>0</MMClips>
  <ScaleCrop>false</ScaleCrop>
  <HeadingPairs>
    <vt:vector size="6" baseType="variant">
      <vt:variant>
        <vt:lpstr>Θέμα</vt:lpstr>
      </vt:variant>
      <vt:variant>
        <vt:i4>5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81</vt:i4>
      </vt:variant>
    </vt:vector>
  </HeadingPairs>
  <TitlesOfParts>
    <vt:vector size="90" baseType="lpstr">
      <vt:lpstr>2_Θέμα του Office</vt:lpstr>
      <vt:lpstr>Προεπιλεγμένη σχεδίαση</vt:lpstr>
      <vt:lpstr>Προεπιλεγμένη σχεδίαση</vt:lpstr>
      <vt:lpstr>Προεπιλεγμένη σχεδίαση</vt:lpstr>
      <vt:lpstr>Προεπιλεγμένη σχεδίαση</vt:lpstr>
      <vt:lpstr>Εξίσωση</vt:lpstr>
      <vt:lpstr>Φωτογραφία του Photo Editor</vt:lpstr>
      <vt:lpstr>Εικόνα bitmap</vt:lpstr>
      <vt:lpstr>Bitmap Image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Αντιστρεπτές μεταβολές και  1ος Θερμοδυναμικός νόμος.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Αδιαβατική μεταβολή</vt:lpstr>
      <vt:lpstr>Νόμος αδιαβατικής μεταβολής (νόμος Poisson)</vt:lpstr>
      <vt:lpstr>Γραφική παράσταση Αδιαβατικής μεταβολής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Γραμμομοριακές Ειδικές Θερμότητες Αερίων</vt:lpstr>
      <vt:lpstr>Παρουσίαση του PowerPoint</vt:lpstr>
      <vt:lpstr>Παρουσίαση του PowerPoint</vt:lpstr>
      <vt:lpstr>(σύντομη) Ιστορία των μηχανών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Απόδοση μιας μηχανής</vt:lpstr>
      <vt:lpstr>Παρουσίαση του PowerPoint</vt:lpstr>
      <vt:lpstr>Παρατηρήσεις για τις Ασκήσεις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μηχανή του Carnot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2ος Θερμοδυναμικός νόμος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ANDREAS STATHOPOULOS</cp:lastModifiedBy>
  <cp:revision>161</cp:revision>
  <dcterms:created xsi:type="dcterms:W3CDTF">2019-01-05T19:59:27Z</dcterms:created>
  <dcterms:modified xsi:type="dcterms:W3CDTF">2022-04-05T10:04:08Z</dcterms:modified>
</cp:coreProperties>
</file>