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5" r:id="rId1"/>
  </p:sldMasterIdLst>
  <p:notesMasterIdLst>
    <p:notesMasterId r:id="rId18"/>
  </p:notesMasterIdLst>
  <p:sldIdLst>
    <p:sldId id="256" r:id="rId2"/>
    <p:sldId id="257" r:id="rId3"/>
    <p:sldId id="258" r:id="rId4"/>
    <p:sldId id="260" r:id="rId5"/>
    <p:sldId id="263" r:id="rId6"/>
    <p:sldId id="261" r:id="rId7"/>
    <p:sldId id="264" r:id="rId8"/>
    <p:sldId id="276" r:id="rId9"/>
    <p:sldId id="272" r:id="rId10"/>
    <p:sldId id="265" r:id="rId11"/>
    <p:sldId id="259" r:id="rId12"/>
    <p:sldId id="269" r:id="rId13"/>
    <p:sldId id="271" r:id="rId14"/>
    <p:sldId id="274" r:id="rId15"/>
    <p:sldId id="275"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8442" autoAdjust="0"/>
  </p:normalViewPr>
  <p:slideViewPr>
    <p:cSldViewPr snapToGrid="0">
      <p:cViewPr varScale="1">
        <p:scale>
          <a:sx n="76" d="100"/>
          <a:sy n="76" d="100"/>
        </p:scale>
        <p:origin x="946"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67BAA8-2655-4744-9F50-56B257D6D143}" type="datetimeFigureOut">
              <a:rPr lang="el-GR" smtClean="0"/>
              <a:t>20/3/2023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00868C-168B-4D7A-A19F-9C40634878D9}" type="slidenum">
              <a:rPr lang="el-GR" smtClean="0"/>
              <a:t>‹#›</a:t>
            </a:fld>
            <a:endParaRPr lang="el-GR"/>
          </a:p>
        </p:txBody>
      </p:sp>
    </p:spTree>
    <p:extLst>
      <p:ext uri="{BB962C8B-B14F-4D97-AF65-F5344CB8AC3E}">
        <p14:creationId xmlns:p14="http://schemas.microsoft.com/office/powerpoint/2010/main" val="1495842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ΠΗ</a:t>
            </a:r>
          </a:p>
        </p:txBody>
      </p:sp>
      <p:sp>
        <p:nvSpPr>
          <p:cNvPr id="4" name="Θέση αριθμού διαφάνειας 3"/>
          <p:cNvSpPr>
            <a:spLocks noGrp="1"/>
          </p:cNvSpPr>
          <p:nvPr>
            <p:ph type="sldNum" sz="quarter" idx="5"/>
          </p:nvPr>
        </p:nvSpPr>
        <p:spPr/>
        <p:txBody>
          <a:bodyPr/>
          <a:lstStyle/>
          <a:p>
            <a:fld id="{0B00868C-168B-4D7A-A19F-9C40634878D9}" type="slidenum">
              <a:rPr lang="el-GR" smtClean="0"/>
              <a:t>16</a:t>
            </a:fld>
            <a:endParaRPr lang="el-GR"/>
          </a:p>
        </p:txBody>
      </p:sp>
    </p:spTree>
    <p:extLst>
      <p:ext uri="{BB962C8B-B14F-4D97-AF65-F5344CB8AC3E}">
        <p14:creationId xmlns:p14="http://schemas.microsoft.com/office/powerpoint/2010/main" val="155947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3AC5A0F3-27FA-4102-B5C9-A0ABD87B4DA4}" type="datetimeFigureOut">
              <a:rPr lang="el-GR" smtClean="0"/>
              <a:t>20/3/2023</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42A3F1E-ECBE-4341-BED8-437DF8C1C856}" type="slidenum">
              <a:rPr lang="el-GR" smtClean="0"/>
              <a:t>‹#›</a:t>
            </a:fld>
            <a:endParaRPr lang="el-GR"/>
          </a:p>
        </p:txBody>
      </p:sp>
    </p:spTree>
    <p:extLst>
      <p:ext uri="{BB962C8B-B14F-4D97-AF65-F5344CB8AC3E}">
        <p14:creationId xmlns:p14="http://schemas.microsoft.com/office/powerpoint/2010/main" val="3775934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AC5A0F3-27FA-4102-B5C9-A0ABD87B4DA4}" type="datetimeFigureOut">
              <a:rPr lang="el-GR" smtClean="0"/>
              <a:t>20/3/2023</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42A3F1E-ECBE-4341-BED8-437DF8C1C856}" type="slidenum">
              <a:rPr lang="el-GR" smtClean="0"/>
              <a:t>‹#›</a:t>
            </a:fld>
            <a:endParaRPr lang="el-GR"/>
          </a:p>
        </p:txBody>
      </p:sp>
    </p:spTree>
    <p:extLst>
      <p:ext uri="{BB962C8B-B14F-4D97-AF65-F5344CB8AC3E}">
        <p14:creationId xmlns:p14="http://schemas.microsoft.com/office/powerpoint/2010/main" val="439401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AC5A0F3-27FA-4102-B5C9-A0ABD87B4DA4}" type="datetimeFigureOut">
              <a:rPr lang="el-GR" smtClean="0"/>
              <a:t>20/3/2023</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42A3F1E-ECBE-4341-BED8-437DF8C1C856}"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04561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3AC5A0F3-27FA-4102-B5C9-A0ABD87B4DA4}" type="datetimeFigureOut">
              <a:rPr lang="el-GR" smtClean="0"/>
              <a:t>20/3/2023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42A3F1E-ECBE-4341-BED8-437DF8C1C856}" type="slidenum">
              <a:rPr lang="el-GR" smtClean="0"/>
              <a:t>‹#›</a:t>
            </a:fld>
            <a:endParaRPr lang="el-GR"/>
          </a:p>
        </p:txBody>
      </p:sp>
    </p:spTree>
    <p:extLst>
      <p:ext uri="{BB962C8B-B14F-4D97-AF65-F5344CB8AC3E}">
        <p14:creationId xmlns:p14="http://schemas.microsoft.com/office/powerpoint/2010/main" val="1373453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3AC5A0F3-27FA-4102-B5C9-A0ABD87B4DA4}" type="datetimeFigureOut">
              <a:rPr lang="el-GR" smtClean="0"/>
              <a:t>20/3/2023</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42A3F1E-ECBE-4341-BED8-437DF8C1C856}"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891983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3AC5A0F3-27FA-4102-B5C9-A0ABD87B4DA4}" type="datetimeFigureOut">
              <a:rPr lang="el-GR" smtClean="0"/>
              <a:t>20/3/2023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42A3F1E-ECBE-4341-BED8-437DF8C1C856}" type="slidenum">
              <a:rPr lang="el-GR" smtClean="0"/>
              <a:t>‹#›</a:t>
            </a:fld>
            <a:endParaRPr lang="el-GR"/>
          </a:p>
        </p:txBody>
      </p:sp>
    </p:spTree>
    <p:extLst>
      <p:ext uri="{BB962C8B-B14F-4D97-AF65-F5344CB8AC3E}">
        <p14:creationId xmlns:p14="http://schemas.microsoft.com/office/powerpoint/2010/main" val="1293129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AC5A0F3-27FA-4102-B5C9-A0ABD87B4DA4}" type="datetimeFigureOut">
              <a:rPr lang="el-GR" smtClean="0"/>
              <a:t>20/3/2023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42A3F1E-ECBE-4341-BED8-437DF8C1C856}" type="slidenum">
              <a:rPr lang="el-GR" smtClean="0"/>
              <a:t>‹#›</a:t>
            </a:fld>
            <a:endParaRPr lang="el-GR"/>
          </a:p>
        </p:txBody>
      </p:sp>
    </p:spTree>
    <p:extLst>
      <p:ext uri="{BB962C8B-B14F-4D97-AF65-F5344CB8AC3E}">
        <p14:creationId xmlns:p14="http://schemas.microsoft.com/office/powerpoint/2010/main" val="31223440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AC5A0F3-27FA-4102-B5C9-A0ABD87B4DA4}" type="datetimeFigureOut">
              <a:rPr lang="el-GR" smtClean="0"/>
              <a:t>20/3/2023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42A3F1E-ECBE-4341-BED8-437DF8C1C856}" type="slidenum">
              <a:rPr lang="el-GR" smtClean="0"/>
              <a:t>‹#›</a:t>
            </a:fld>
            <a:endParaRPr lang="el-GR"/>
          </a:p>
        </p:txBody>
      </p:sp>
    </p:spTree>
    <p:extLst>
      <p:ext uri="{BB962C8B-B14F-4D97-AF65-F5344CB8AC3E}">
        <p14:creationId xmlns:p14="http://schemas.microsoft.com/office/powerpoint/2010/main" val="1366479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AC5A0F3-27FA-4102-B5C9-A0ABD87B4DA4}" type="datetimeFigureOut">
              <a:rPr lang="el-GR" smtClean="0"/>
              <a:t>20/3/2023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42A3F1E-ECBE-4341-BED8-437DF8C1C856}" type="slidenum">
              <a:rPr lang="el-GR" smtClean="0"/>
              <a:t>‹#›</a:t>
            </a:fld>
            <a:endParaRPr lang="el-GR"/>
          </a:p>
        </p:txBody>
      </p:sp>
    </p:spTree>
    <p:extLst>
      <p:ext uri="{BB962C8B-B14F-4D97-AF65-F5344CB8AC3E}">
        <p14:creationId xmlns:p14="http://schemas.microsoft.com/office/powerpoint/2010/main" val="2281544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AC5A0F3-27FA-4102-B5C9-A0ABD87B4DA4}" type="datetimeFigureOut">
              <a:rPr lang="el-GR" smtClean="0"/>
              <a:t>20/3/2023</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42A3F1E-ECBE-4341-BED8-437DF8C1C856}" type="slidenum">
              <a:rPr lang="el-GR" smtClean="0"/>
              <a:t>‹#›</a:t>
            </a:fld>
            <a:endParaRPr lang="el-GR"/>
          </a:p>
        </p:txBody>
      </p:sp>
    </p:spTree>
    <p:extLst>
      <p:ext uri="{BB962C8B-B14F-4D97-AF65-F5344CB8AC3E}">
        <p14:creationId xmlns:p14="http://schemas.microsoft.com/office/powerpoint/2010/main" val="1855202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3AC5A0F3-27FA-4102-B5C9-A0ABD87B4DA4}" type="datetimeFigureOut">
              <a:rPr lang="el-GR" smtClean="0"/>
              <a:t>20/3/2023</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42A3F1E-ECBE-4341-BED8-437DF8C1C856}" type="slidenum">
              <a:rPr lang="el-GR" smtClean="0"/>
              <a:t>‹#›</a:t>
            </a:fld>
            <a:endParaRPr lang="el-GR"/>
          </a:p>
        </p:txBody>
      </p:sp>
    </p:spTree>
    <p:extLst>
      <p:ext uri="{BB962C8B-B14F-4D97-AF65-F5344CB8AC3E}">
        <p14:creationId xmlns:p14="http://schemas.microsoft.com/office/powerpoint/2010/main" val="303872507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3AC5A0F3-27FA-4102-B5C9-A0ABD87B4DA4}" type="datetimeFigureOut">
              <a:rPr lang="el-GR" smtClean="0"/>
              <a:t>20/3/2023</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42A3F1E-ECBE-4341-BED8-437DF8C1C856}" type="slidenum">
              <a:rPr lang="el-GR" smtClean="0"/>
              <a:t>‹#›</a:t>
            </a:fld>
            <a:endParaRPr lang="el-GR"/>
          </a:p>
        </p:txBody>
      </p:sp>
    </p:spTree>
    <p:extLst>
      <p:ext uri="{BB962C8B-B14F-4D97-AF65-F5344CB8AC3E}">
        <p14:creationId xmlns:p14="http://schemas.microsoft.com/office/powerpoint/2010/main" val="46309084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3AC5A0F3-27FA-4102-B5C9-A0ABD87B4DA4}" type="datetimeFigureOut">
              <a:rPr lang="el-GR" smtClean="0"/>
              <a:t>20/3/2023</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42A3F1E-ECBE-4341-BED8-437DF8C1C856}" type="slidenum">
              <a:rPr lang="el-GR" smtClean="0"/>
              <a:t>‹#›</a:t>
            </a:fld>
            <a:endParaRPr lang="el-GR"/>
          </a:p>
        </p:txBody>
      </p:sp>
    </p:spTree>
    <p:extLst>
      <p:ext uri="{BB962C8B-B14F-4D97-AF65-F5344CB8AC3E}">
        <p14:creationId xmlns:p14="http://schemas.microsoft.com/office/powerpoint/2010/main" val="4109341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C5A0F3-27FA-4102-B5C9-A0ABD87B4DA4}" type="datetimeFigureOut">
              <a:rPr lang="el-GR" smtClean="0"/>
              <a:t>20/3/2023</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42A3F1E-ECBE-4341-BED8-437DF8C1C856}" type="slidenum">
              <a:rPr lang="el-GR" smtClean="0"/>
              <a:t>‹#›</a:t>
            </a:fld>
            <a:endParaRPr lang="el-GR"/>
          </a:p>
        </p:txBody>
      </p:sp>
    </p:spTree>
    <p:extLst>
      <p:ext uri="{BB962C8B-B14F-4D97-AF65-F5344CB8AC3E}">
        <p14:creationId xmlns:p14="http://schemas.microsoft.com/office/powerpoint/2010/main" val="1227686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AC5A0F3-27FA-4102-B5C9-A0ABD87B4DA4}" type="datetimeFigureOut">
              <a:rPr lang="el-GR" smtClean="0"/>
              <a:t>20/3/2023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42A3F1E-ECBE-4341-BED8-437DF8C1C856}" type="slidenum">
              <a:rPr lang="el-GR" smtClean="0"/>
              <a:t>‹#›</a:t>
            </a:fld>
            <a:endParaRPr lang="el-GR"/>
          </a:p>
        </p:txBody>
      </p:sp>
    </p:spTree>
    <p:extLst>
      <p:ext uri="{BB962C8B-B14F-4D97-AF65-F5344CB8AC3E}">
        <p14:creationId xmlns:p14="http://schemas.microsoft.com/office/powerpoint/2010/main" val="348777242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AC5A0F3-27FA-4102-B5C9-A0ABD87B4DA4}" type="datetimeFigureOut">
              <a:rPr lang="el-GR" smtClean="0"/>
              <a:t>20/3/2023</a:t>
            </a:fld>
            <a:endParaRPr lang="el-GR"/>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42A3F1E-ECBE-4341-BED8-437DF8C1C856}" type="slidenum">
              <a:rPr lang="el-GR" smtClean="0"/>
              <a:t>‹#›</a:t>
            </a:fld>
            <a:endParaRPr lang="el-GR"/>
          </a:p>
        </p:txBody>
      </p:sp>
    </p:spTree>
    <p:extLst>
      <p:ext uri="{BB962C8B-B14F-4D97-AF65-F5344CB8AC3E}">
        <p14:creationId xmlns:p14="http://schemas.microsoft.com/office/powerpoint/2010/main" val="2459536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AC5A0F3-27FA-4102-B5C9-A0ABD87B4DA4}" type="datetimeFigureOut">
              <a:rPr lang="el-GR" smtClean="0"/>
              <a:t>20/3/2023</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42A3F1E-ECBE-4341-BED8-437DF8C1C856}" type="slidenum">
              <a:rPr lang="el-GR" smtClean="0"/>
              <a:t>‹#›</a:t>
            </a:fld>
            <a:endParaRPr lang="el-GR"/>
          </a:p>
        </p:txBody>
      </p:sp>
    </p:spTree>
    <p:extLst>
      <p:ext uri="{BB962C8B-B14F-4D97-AF65-F5344CB8AC3E}">
        <p14:creationId xmlns:p14="http://schemas.microsoft.com/office/powerpoint/2010/main" val="1207573078"/>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 id="2147483917" r:id="rId12"/>
    <p:sldLayoutId id="2147483918" r:id="rId13"/>
    <p:sldLayoutId id="2147483919" r:id="rId14"/>
    <p:sldLayoutId id="2147483920" r:id="rId15"/>
    <p:sldLayoutId id="214748392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BA7AC5-62B2-42ED-1FEC-A7C1CEC7D526}"/>
              </a:ext>
            </a:extLst>
          </p:cNvPr>
          <p:cNvSpPr>
            <a:spLocks noGrp="1"/>
          </p:cNvSpPr>
          <p:nvPr>
            <p:ph type="ctrTitle"/>
          </p:nvPr>
        </p:nvSpPr>
        <p:spPr>
          <a:xfrm>
            <a:off x="1373080" y="243473"/>
            <a:ext cx="9294920" cy="1554847"/>
          </a:xfrm>
          <a:solidFill>
            <a:schemeClr val="bg2"/>
          </a:solidFill>
        </p:spPr>
        <p:txBody>
          <a:bodyPr>
            <a:normAutofit/>
          </a:bodyPr>
          <a:lstStyle/>
          <a:p>
            <a:r>
              <a:rPr lang="el-GR" sz="6000" b="1" dirty="0">
                <a:solidFill>
                  <a:srgbClr val="C00000"/>
                </a:solidFill>
                <a:latin typeface="Arial" panose="020B0604020202020204" pitchFamily="34" charset="0"/>
                <a:cs typeface="Arial" panose="020B0604020202020204" pitchFamily="34" charset="0"/>
              </a:rPr>
              <a:t>ΚΒΑΝΤΟΜΗΧΑΝΙΚΗ</a:t>
            </a:r>
            <a:r>
              <a:rPr lang="el-GR" sz="6000" b="1" dirty="0"/>
              <a:t> </a:t>
            </a:r>
            <a:br>
              <a:rPr lang="el-GR" b="1" dirty="0"/>
            </a:br>
            <a:r>
              <a:rPr lang="el-GR" sz="3200" b="1" dirty="0">
                <a:latin typeface="Arial" panose="020B0604020202020204" pitchFamily="34" charset="0"/>
                <a:cs typeface="Arial" panose="020B0604020202020204" pitchFamily="34" charset="0"/>
              </a:rPr>
              <a:t>ΦΥΣΙΚΗ Γ΄ΛΥΚΕΙΟΥ</a:t>
            </a:r>
          </a:p>
        </p:txBody>
      </p:sp>
      <p:sp>
        <p:nvSpPr>
          <p:cNvPr id="3" name="Υπότιτλος 2">
            <a:extLst>
              <a:ext uri="{FF2B5EF4-FFF2-40B4-BE49-F238E27FC236}">
                <a16:creationId xmlns:a16="http://schemas.microsoft.com/office/drawing/2014/main" id="{D7AC3FF7-C7E0-AACA-E616-13A4BBF52978}"/>
              </a:ext>
            </a:extLst>
          </p:cNvPr>
          <p:cNvSpPr>
            <a:spLocks noGrp="1"/>
          </p:cNvSpPr>
          <p:nvPr>
            <p:ph type="subTitle" idx="1"/>
          </p:nvPr>
        </p:nvSpPr>
        <p:spPr>
          <a:xfrm>
            <a:off x="1373080" y="2375976"/>
            <a:ext cx="6892031" cy="3656374"/>
          </a:xfrm>
          <a:solidFill>
            <a:schemeClr val="bg2">
              <a:lumMod val="90000"/>
            </a:schemeClr>
          </a:solidFill>
        </p:spPr>
        <p:txBody>
          <a:bodyPr>
            <a:normAutofit/>
          </a:bodyPr>
          <a:lstStyle/>
          <a:p>
            <a:endParaRPr lang="en-US" sz="3600" b="1" dirty="0"/>
          </a:p>
          <a:p>
            <a:r>
              <a:rPr lang="el-GR" sz="3600" b="1" dirty="0"/>
              <a:t>ΑΡΧΗ ΤΗΣ </a:t>
            </a:r>
            <a:r>
              <a:rPr lang="en-US" sz="3600" b="1" dirty="0"/>
              <a:t>“</a:t>
            </a:r>
            <a:r>
              <a:rPr lang="el-GR" sz="3600" b="1" dirty="0">
                <a:solidFill>
                  <a:srgbClr val="FF0000"/>
                </a:solidFill>
              </a:rPr>
              <a:t>ΑΒΕΒΑΙΟΤΗΤΑΣ</a:t>
            </a:r>
            <a:r>
              <a:rPr lang="en-US" sz="3600" b="1" dirty="0"/>
              <a:t>”</a:t>
            </a:r>
            <a:r>
              <a:rPr lang="el-GR" sz="3600" b="1" dirty="0"/>
              <a:t> </a:t>
            </a:r>
            <a:endParaRPr lang="en-US" sz="3600" b="1" dirty="0"/>
          </a:p>
          <a:p>
            <a:r>
              <a:rPr lang="el-GR" sz="3600" b="1" dirty="0"/>
              <a:t>ή ΤΗΣ </a:t>
            </a:r>
            <a:r>
              <a:rPr lang="en-US" sz="3600" b="1" dirty="0"/>
              <a:t>“</a:t>
            </a:r>
            <a:r>
              <a:rPr lang="el-GR" sz="3600" b="1" dirty="0">
                <a:solidFill>
                  <a:srgbClr val="C00000"/>
                </a:solidFill>
              </a:rPr>
              <a:t>ΑΠΡΟΣΔΙΟΡΙΣΤΙΑΣ</a:t>
            </a:r>
            <a:r>
              <a:rPr lang="en-US" sz="3600" b="1" dirty="0"/>
              <a:t>”</a:t>
            </a:r>
            <a:r>
              <a:rPr lang="el-GR" sz="3600" b="1" dirty="0"/>
              <a:t> ΤΟΥ </a:t>
            </a:r>
            <a:r>
              <a:rPr lang="en-US" sz="3600" b="1" dirty="0"/>
              <a:t>HEISENBERG</a:t>
            </a:r>
            <a:endParaRPr lang="el-GR" sz="3600" b="1" dirty="0"/>
          </a:p>
        </p:txBody>
      </p:sp>
      <p:pic>
        <p:nvPicPr>
          <p:cNvPr id="1026" name="Picture 2" descr="Werner Heisenberg – Wikipedia">
            <a:extLst>
              <a:ext uri="{FF2B5EF4-FFF2-40B4-BE49-F238E27FC236}">
                <a16:creationId xmlns:a16="http://schemas.microsoft.com/office/drawing/2014/main" id="{BF2E7EB5-3D13-FA4B-2E0D-9DCF46CF5C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4992" y="2375975"/>
            <a:ext cx="2303008" cy="365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4028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4125A5D-8FF9-6AAC-58E0-9CF88EC9C744}"/>
              </a:ext>
            </a:extLst>
          </p:cNvPr>
          <p:cNvSpPr txBox="1"/>
          <p:nvPr/>
        </p:nvSpPr>
        <p:spPr>
          <a:xfrm>
            <a:off x="477520" y="274320"/>
            <a:ext cx="10942320" cy="6924973"/>
          </a:xfrm>
          <a:prstGeom prst="rect">
            <a:avLst/>
          </a:prstGeom>
          <a:noFill/>
        </p:spPr>
        <p:txBody>
          <a:bodyPr wrap="square">
            <a:spAutoFit/>
          </a:bodyPr>
          <a:lstStyle/>
          <a:p>
            <a:pPr algn="l"/>
            <a:r>
              <a:rPr lang="el-GR" sz="2400" b="1" i="0" u="none" strike="noStrike" baseline="0" dirty="0">
                <a:solidFill>
                  <a:srgbClr val="C00000"/>
                </a:solidFill>
                <a:latin typeface="Arial" panose="020B0604020202020204" pitchFamily="34" charset="0"/>
                <a:cs typeface="Arial" panose="020B0604020202020204" pitchFamily="34" charset="0"/>
              </a:rPr>
              <a:t>Για τις διαστάσεις του ηλεκτρονίου η αβεβαιότητα θέσης είναι τεράστια.</a:t>
            </a:r>
            <a:r>
              <a:rPr lang="el-GR" sz="2400" b="1" i="0" u="none" strike="noStrike" baseline="0" dirty="0">
                <a:solidFill>
                  <a:srgbClr val="000000"/>
                </a:solidFill>
                <a:latin typeface="Arial" panose="020B0604020202020204" pitchFamily="34" charset="0"/>
                <a:cs typeface="Arial" panose="020B0604020202020204" pitchFamily="34" charset="0"/>
              </a:rPr>
              <a:t> </a:t>
            </a:r>
          </a:p>
          <a:p>
            <a:pPr algn="l"/>
            <a:r>
              <a:rPr lang="el-GR" sz="2400" i="0" u="none" strike="noStrike" baseline="0" dirty="0">
                <a:solidFill>
                  <a:srgbClr val="000000"/>
                </a:solidFill>
                <a:latin typeface="Arial" panose="020B0604020202020204" pitchFamily="34" charset="0"/>
                <a:cs typeface="Arial" panose="020B0604020202020204" pitchFamily="34" charset="0"/>
              </a:rPr>
              <a:t>Πρόκειται για ένα ηλεκτρόνιο που δεν θα το βρούμε ποτέ. Είναι σα να ψάχνεις ψύλλους στ’ άχυρα</a:t>
            </a:r>
            <a:r>
              <a:rPr lang="en-US" sz="2400" i="0" u="none" strike="noStrike" baseline="0" dirty="0">
                <a:solidFill>
                  <a:srgbClr val="000000"/>
                </a:solidFill>
                <a:latin typeface="Arial" panose="020B0604020202020204" pitchFamily="34" charset="0"/>
                <a:cs typeface="Arial" panose="020B0604020202020204" pitchFamily="34" charset="0"/>
              </a:rPr>
              <a:t>!</a:t>
            </a:r>
            <a:endParaRPr lang="el-GR" sz="2400" i="0" u="none" strike="noStrike" baseline="0" dirty="0">
              <a:solidFill>
                <a:srgbClr val="000000"/>
              </a:solidFill>
              <a:latin typeface="Arial" panose="020B0604020202020204" pitchFamily="34" charset="0"/>
              <a:cs typeface="Arial" panose="020B0604020202020204" pitchFamily="34" charset="0"/>
            </a:endParaRPr>
          </a:p>
          <a:p>
            <a:pPr algn="l"/>
            <a:r>
              <a:rPr lang="el-GR" sz="2400" b="1" i="0" u="none" strike="noStrike" baseline="0" dirty="0">
                <a:solidFill>
                  <a:srgbClr val="000000"/>
                </a:solidFill>
                <a:latin typeface="Arial" panose="020B0604020202020204" pitchFamily="34" charset="0"/>
                <a:cs typeface="Arial" panose="020B0604020202020204" pitchFamily="34" charset="0"/>
              </a:rPr>
              <a:t>β) </a:t>
            </a:r>
            <a:r>
              <a:rPr lang="el-GR" sz="2400" i="0" u="none" strike="noStrike" baseline="0" dirty="0">
                <a:solidFill>
                  <a:srgbClr val="000000"/>
                </a:solidFill>
                <a:latin typeface="Arial" panose="020B0604020202020204" pitchFamily="34" charset="0"/>
                <a:cs typeface="Arial" panose="020B0604020202020204" pitchFamily="34" charset="0"/>
              </a:rPr>
              <a:t>Με την ίδια διαδικασία, για το μπαλάκι του γκολφ βρίσκουμε</a:t>
            </a:r>
          </a:p>
          <a:p>
            <a:pPr algn="l"/>
            <a:r>
              <a:rPr lang="el-GR" sz="2400" i="0" u="none" strike="noStrike" baseline="0" dirty="0">
                <a:solidFill>
                  <a:srgbClr val="000000"/>
                </a:solidFill>
                <a:latin typeface="Arial" panose="020B0604020202020204" pitchFamily="34" charset="0"/>
                <a:cs typeface="Arial" panose="020B0604020202020204" pitchFamily="34" charset="0"/>
              </a:rPr>
              <a:t>αβεβαιότητα ως προς τη θέση Δ</a:t>
            </a:r>
            <a:r>
              <a:rPr lang="en-US" sz="2400" dirty="0">
                <a:solidFill>
                  <a:srgbClr val="000000"/>
                </a:solidFill>
                <a:latin typeface="Arial" panose="020B0604020202020204" pitchFamily="34" charset="0"/>
                <a:cs typeface="Arial" panose="020B0604020202020204" pitchFamily="34" charset="0"/>
              </a:rPr>
              <a:t>x</a:t>
            </a:r>
            <a:r>
              <a:rPr lang="el-GR" sz="2400" dirty="0">
                <a:solidFill>
                  <a:srgbClr val="000000"/>
                </a:solidFill>
                <a:latin typeface="Arial" panose="020B0604020202020204" pitchFamily="34" charset="0"/>
                <a:cs typeface="Arial" panose="020B0604020202020204" pitchFamily="34" charset="0"/>
              </a:rPr>
              <a:t> είναι: </a:t>
            </a:r>
            <a:endParaRPr lang="el-GR" sz="2400" b="1" i="0" u="none" strike="noStrike" baseline="0" dirty="0">
              <a:solidFill>
                <a:srgbClr val="FFC000"/>
              </a:solidFill>
              <a:latin typeface="Arial" panose="020B0604020202020204" pitchFamily="34" charset="0"/>
              <a:cs typeface="Arial" panose="020B0604020202020204" pitchFamily="34" charset="0"/>
            </a:endParaRPr>
          </a:p>
          <a:p>
            <a:pPr algn="l"/>
            <a:r>
              <a:rPr lang="el-GR" sz="2400" b="1" i="0" u="none" strike="noStrike" baseline="0" dirty="0">
                <a:solidFill>
                  <a:srgbClr val="FFC000"/>
                </a:solidFill>
                <a:latin typeface="Arial" panose="020B0604020202020204" pitchFamily="34" charset="0"/>
                <a:cs typeface="Arial" panose="020B0604020202020204" pitchFamily="34" charset="0"/>
              </a:rPr>
              <a:t>Για ένα σώμα των διαστάσεων της μπάλας του γκολφ η αβεβαιότητα αυτή είναι μηδαμινή</a:t>
            </a:r>
            <a:r>
              <a:rPr lang="el-GR" sz="2400" i="0" u="none" strike="noStrike" baseline="0" dirty="0">
                <a:solidFill>
                  <a:srgbClr val="000000"/>
                </a:solidFill>
                <a:latin typeface="Arial" panose="020B0604020202020204" pitchFamily="34" charset="0"/>
                <a:cs typeface="Arial" panose="020B0604020202020204" pitchFamily="34" charset="0"/>
              </a:rPr>
              <a:t>. </a:t>
            </a:r>
            <a:r>
              <a:rPr lang="el-GR" sz="2400" i="0" u="none" strike="noStrike" baseline="0" dirty="0">
                <a:solidFill>
                  <a:srgbClr val="002060"/>
                </a:solidFill>
                <a:latin typeface="Arial" panose="020B0604020202020204" pitchFamily="34" charset="0"/>
                <a:cs typeface="Arial" panose="020B0604020202020204" pitchFamily="34" charset="0"/>
              </a:rPr>
              <a:t>Πρακτικά γνωρίζουμε με ακρίβεια τη θέση του.</a:t>
            </a:r>
          </a:p>
          <a:p>
            <a:endParaRPr lang="el-GR" sz="2400" b="1" i="0" u="none" strike="noStrike" baseline="0" dirty="0">
              <a:solidFill>
                <a:schemeClr val="bg2">
                  <a:lumMod val="50000"/>
                </a:schemeClr>
              </a:solidFill>
              <a:latin typeface="Arial" panose="020B0604020202020204" pitchFamily="34" charset="0"/>
              <a:cs typeface="Arial" panose="020B0604020202020204" pitchFamily="34" charset="0"/>
            </a:endParaRPr>
          </a:p>
          <a:p>
            <a:r>
              <a:rPr lang="el-GR" sz="2400" b="1" i="0" u="none" strike="noStrike" baseline="0" dirty="0">
                <a:solidFill>
                  <a:schemeClr val="accent1"/>
                </a:solidFill>
                <a:latin typeface="Arial" panose="020B0604020202020204" pitchFamily="34" charset="0"/>
                <a:cs typeface="Arial" panose="020B0604020202020204" pitchFamily="34" charset="0"/>
              </a:rPr>
              <a:t>Μία άλλη διατύπωση της αρχής της αβεβαιότητας του </a:t>
            </a:r>
            <a:r>
              <a:rPr lang="el-GR" sz="2400" b="1" i="0" u="none" strike="noStrike" baseline="0" dirty="0" err="1">
                <a:solidFill>
                  <a:schemeClr val="accent1"/>
                </a:solidFill>
                <a:latin typeface="Arial" panose="020B0604020202020204" pitchFamily="34" charset="0"/>
                <a:cs typeface="Arial" panose="020B0604020202020204" pitchFamily="34" charset="0"/>
              </a:rPr>
              <a:t>Heisemberg</a:t>
            </a:r>
            <a:r>
              <a:rPr lang="el-GR" sz="2400" b="1" i="0" u="none" strike="noStrike" baseline="0" dirty="0">
                <a:solidFill>
                  <a:schemeClr val="accent1"/>
                </a:solidFill>
                <a:latin typeface="Arial" panose="020B0604020202020204" pitchFamily="34" charset="0"/>
                <a:cs typeface="Arial" panose="020B0604020202020204" pitchFamily="34" charset="0"/>
              </a:rPr>
              <a:t> </a:t>
            </a:r>
            <a:r>
              <a:rPr lang="el-GR" sz="2400" i="0" u="none" strike="noStrike" baseline="0" dirty="0">
                <a:solidFill>
                  <a:srgbClr val="000000"/>
                </a:solidFill>
                <a:latin typeface="Arial" panose="020B0604020202020204" pitchFamily="34" charset="0"/>
                <a:cs typeface="Arial" panose="020B0604020202020204" pitchFamily="34" charset="0"/>
              </a:rPr>
              <a:t>είναι η:</a:t>
            </a:r>
          </a:p>
          <a:p>
            <a:r>
              <a:rPr lang="el-GR" sz="1800" b="1" i="0" u="none" strike="noStrike" kern="1200" baseline="0" dirty="0">
                <a:solidFill>
                  <a:srgbClr val="000000"/>
                </a:solidFill>
                <a:effectLst/>
                <a:latin typeface="Arial" panose="020B0604020202020204" pitchFamily="34" charset="0"/>
                <a:cs typeface="Arial" panose="020B0604020202020204" pitchFamily="34" charset="0"/>
              </a:rPr>
              <a:t> </a:t>
            </a:r>
            <a:endParaRPr lang="el-GR" sz="1800" b="0" i="0" u="none" strike="noStrike" kern="1200" baseline="0" dirty="0">
              <a:solidFill>
                <a:srgbClr val="000000"/>
              </a:solidFill>
              <a:effectLst/>
              <a:latin typeface="Arial" panose="020B0604020202020204" pitchFamily="34" charset="0"/>
              <a:cs typeface="Arial" panose="020B0604020202020204" pitchFamily="34" charset="0"/>
            </a:endParaRPr>
          </a:p>
          <a:p>
            <a:endParaRPr lang="el-GR" sz="2400" i="0" u="none" strike="noStrike" baseline="0" dirty="0">
              <a:solidFill>
                <a:srgbClr val="000000"/>
              </a:solidFill>
              <a:latin typeface="Arial" panose="020B0604020202020204" pitchFamily="34" charset="0"/>
              <a:cs typeface="Arial" panose="020B0604020202020204" pitchFamily="34" charset="0"/>
            </a:endParaRPr>
          </a:p>
          <a:p>
            <a:endParaRPr lang="el-GR" sz="2400" i="0" u="none" strike="noStrike" baseline="0" dirty="0">
              <a:solidFill>
                <a:srgbClr val="000000"/>
              </a:solidFill>
              <a:latin typeface="Arial" panose="020B0604020202020204" pitchFamily="34" charset="0"/>
              <a:cs typeface="Arial" panose="020B0604020202020204" pitchFamily="34" charset="0"/>
            </a:endParaRPr>
          </a:p>
          <a:p>
            <a:r>
              <a:rPr lang="el-GR" sz="2400" b="0" i="0" u="none" strike="noStrike" baseline="0" dirty="0">
                <a:solidFill>
                  <a:srgbClr val="000000"/>
                </a:solidFill>
                <a:latin typeface="Arial" panose="020B0604020202020204" pitchFamily="34" charset="0"/>
                <a:cs typeface="Arial" panose="020B0604020202020204" pitchFamily="34" charset="0"/>
              </a:rPr>
              <a:t>«</a:t>
            </a:r>
            <a:r>
              <a:rPr lang="el-GR" sz="2400" b="1" i="0" u="none" strike="noStrike" baseline="0" dirty="0">
                <a:solidFill>
                  <a:srgbClr val="000000"/>
                </a:solidFill>
                <a:latin typeface="Arial" panose="020B0604020202020204" pitchFamily="34" charset="0"/>
                <a:cs typeface="Arial" panose="020B0604020202020204" pitchFamily="34" charset="0"/>
              </a:rPr>
              <a:t>Η αβεβαιότητα στη μέτρηση της ενέργειας μιας κατάστασης ενός συστήματος είναι αντίστροφα ανάλογη με τον χρόνο που το σύστημα παραμένει σ' αυτή την κατάσταση»</a:t>
            </a:r>
            <a:endParaRPr lang="el-GR" sz="2400" b="0" i="0" u="none" strike="noStrike" baseline="0" dirty="0">
              <a:solidFill>
                <a:srgbClr val="000000"/>
              </a:solidFill>
              <a:latin typeface="Arial" panose="020B0604020202020204" pitchFamily="34" charset="0"/>
              <a:cs typeface="Arial" panose="020B0604020202020204" pitchFamily="34" charset="0"/>
            </a:endParaRPr>
          </a:p>
          <a:p>
            <a:r>
              <a:rPr lang="el-GR" sz="2400" b="0" i="0" u="none" strike="noStrike" baseline="0" dirty="0">
                <a:solidFill>
                  <a:srgbClr val="000000"/>
                </a:solidFill>
                <a:latin typeface="Arial" panose="020B0604020202020204" pitchFamily="34" charset="0"/>
                <a:cs typeface="Arial" panose="020B0604020202020204" pitchFamily="34" charset="0"/>
              </a:rPr>
              <a:t>Δηλαδή όλες οι μετρήσεις ενέργειας περιέχουν μια αβεβαιότητα, εκτός αν διαθέτουμε για τη μέτρηση άπειρο χρόνο. </a:t>
            </a:r>
            <a:endParaRPr lang="el-GR" sz="2400" b="1" dirty="0">
              <a:solidFill>
                <a:srgbClr val="C00000"/>
              </a:solidFill>
              <a:latin typeface="Arial" panose="020B0604020202020204" pitchFamily="34" charset="0"/>
              <a:cs typeface="Arial" panose="020B0604020202020204" pitchFamily="34" charset="0"/>
            </a:endParaRPr>
          </a:p>
          <a:p>
            <a:pPr algn="l"/>
            <a:endParaRPr lang="el-GR" sz="2400" i="0" u="none" strike="noStrike" baseline="0" dirty="0">
              <a:solidFill>
                <a:srgbClr val="000000"/>
              </a:solidFill>
              <a:latin typeface="Arial" panose="020B0604020202020204" pitchFamily="34" charset="0"/>
              <a:cs typeface="Arial" panose="020B0604020202020204" pitchFamily="34" charset="0"/>
            </a:endParaRPr>
          </a:p>
          <a:p>
            <a:pPr algn="l"/>
            <a:endParaRPr lang="el-GR" dirty="0"/>
          </a:p>
        </p:txBody>
      </p:sp>
      <p:pic>
        <p:nvPicPr>
          <p:cNvPr id="5" name="Εικόνα 4">
            <a:extLst>
              <a:ext uri="{FF2B5EF4-FFF2-40B4-BE49-F238E27FC236}">
                <a16:creationId xmlns:a16="http://schemas.microsoft.com/office/drawing/2014/main" id="{D8BBF26E-0CA6-6FA1-89B5-43E6D1FA79FE}"/>
              </a:ext>
            </a:extLst>
          </p:cNvPr>
          <p:cNvPicPr>
            <a:picLocks noChangeAspect="1"/>
          </p:cNvPicPr>
          <p:nvPr/>
        </p:nvPicPr>
        <p:blipFill>
          <a:blip r:embed="rId2"/>
          <a:stretch>
            <a:fillRect/>
          </a:stretch>
        </p:blipFill>
        <p:spPr>
          <a:xfrm>
            <a:off x="6360159" y="1813130"/>
            <a:ext cx="2621942" cy="401750"/>
          </a:xfrm>
          <a:prstGeom prst="rect">
            <a:avLst/>
          </a:prstGeom>
        </p:spPr>
      </p:pic>
      <p:graphicFrame>
        <p:nvGraphicFramePr>
          <p:cNvPr id="6" name="Πίνακας 6">
            <a:extLst>
              <a:ext uri="{FF2B5EF4-FFF2-40B4-BE49-F238E27FC236}">
                <a16:creationId xmlns:a16="http://schemas.microsoft.com/office/drawing/2014/main" id="{7F2188C6-450E-FE18-B545-06B61C6BADFC}"/>
              </a:ext>
            </a:extLst>
          </p:cNvPr>
          <p:cNvGraphicFramePr>
            <a:graphicFrameLocks noGrp="1"/>
          </p:cNvGraphicFramePr>
          <p:nvPr>
            <p:extLst>
              <p:ext uri="{D42A27DB-BD31-4B8C-83A1-F6EECF244321}">
                <p14:modId xmlns:p14="http://schemas.microsoft.com/office/powerpoint/2010/main" val="3188885483"/>
              </p:ext>
            </p:extLst>
          </p:nvPr>
        </p:nvGraphicFramePr>
        <p:xfrm>
          <a:off x="4064000" y="3789680"/>
          <a:ext cx="2814320" cy="650240"/>
        </p:xfrm>
        <a:graphic>
          <a:graphicData uri="http://schemas.openxmlformats.org/drawingml/2006/table">
            <a:tbl>
              <a:tblPr firstRow="1" bandRow="1">
                <a:tableStyleId>{5C22544A-7EE6-4342-B048-85BDC9FD1C3A}</a:tableStyleId>
              </a:tblPr>
              <a:tblGrid>
                <a:gridCol w="2814320">
                  <a:extLst>
                    <a:ext uri="{9D8B030D-6E8A-4147-A177-3AD203B41FA5}">
                      <a16:colId xmlns:a16="http://schemas.microsoft.com/office/drawing/2014/main" val="4101235995"/>
                    </a:ext>
                  </a:extLst>
                </a:gridCol>
              </a:tblGrid>
              <a:tr h="650240">
                <a:tc>
                  <a:txBody>
                    <a:bodyPr/>
                    <a:lstStyle/>
                    <a:p>
                      <a:pPr algn="ctr"/>
                      <a:r>
                        <a:rPr lang="el-GR" sz="2400" b="1" i="0" u="none" strike="noStrike" kern="1200" baseline="0" dirty="0">
                          <a:solidFill>
                            <a:srgbClr val="000000"/>
                          </a:solidFill>
                          <a:effectLst/>
                          <a:latin typeface="Arial" panose="020B0604020202020204" pitchFamily="34" charset="0"/>
                          <a:cs typeface="Arial" panose="020B0604020202020204" pitchFamily="34" charset="0"/>
                        </a:rPr>
                        <a:t>Δ</a:t>
                      </a:r>
                      <a:r>
                        <a:rPr lang="en-US" sz="2400" b="1" i="0" u="none" strike="noStrike" kern="1200" baseline="0" dirty="0">
                          <a:solidFill>
                            <a:srgbClr val="000000"/>
                          </a:solidFill>
                          <a:effectLst/>
                          <a:latin typeface="Arial" panose="020B0604020202020204" pitchFamily="34" charset="0"/>
                          <a:cs typeface="Arial" panose="020B0604020202020204" pitchFamily="34" charset="0"/>
                        </a:rPr>
                        <a:t>E∙</a:t>
                      </a:r>
                      <a:r>
                        <a:rPr lang="el-GR" sz="2400" b="1" i="0" u="none" strike="noStrike" kern="1200" baseline="0" dirty="0">
                          <a:solidFill>
                            <a:srgbClr val="000000"/>
                          </a:solidFill>
                          <a:effectLst/>
                          <a:latin typeface="Arial" panose="020B0604020202020204" pitchFamily="34" charset="0"/>
                          <a:cs typeface="Arial" panose="020B0604020202020204" pitchFamily="34" charset="0"/>
                        </a:rPr>
                        <a:t>Δ</a:t>
                      </a:r>
                      <a:r>
                        <a:rPr lang="en-US" sz="2400" b="1" i="0" u="none" strike="noStrike" kern="1200" baseline="0" dirty="0">
                          <a:solidFill>
                            <a:srgbClr val="000000"/>
                          </a:solidFill>
                          <a:effectLst/>
                          <a:latin typeface="Arial" panose="020B0604020202020204" pitchFamily="34" charset="0"/>
                          <a:cs typeface="Arial" panose="020B0604020202020204" pitchFamily="34" charset="0"/>
                        </a:rPr>
                        <a:t>t ≥ </a:t>
                      </a:r>
                      <a:r>
                        <a:rPr lang="en-US" sz="2400" b="0" i="0" u="none" strike="noStrike" kern="1200" baseline="0" dirty="0">
                          <a:solidFill>
                            <a:srgbClr val="000000"/>
                          </a:solidFill>
                          <a:effectLst/>
                          <a:latin typeface="Arial" panose="020B0604020202020204" pitchFamily="34" charset="0"/>
                          <a:cs typeface="Arial" panose="020B0604020202020204" pitchFamily="34" charset="0"/>
                        </a:rPr>
                        <a:t>𝒉</a:t>
                      </a:r>
                      <a:r>
                        <a:rPr lang="el-GR" sz="2400" b="0" i="0" u="none" strike="noStrike" kern="1200" baseline="0" dirty="0">
                          <a:solidFill>
                            <a:srgbClr val="000000"/>
                          </a:solidFill>
                          <a:effectLst/>
                          <a:latin typeface="Arial" panose="020B0604020202020204" pitchFamily="34" charset="0"/>
                          <a:cs typeface="Arial" panose="020B0604020202020204" pitchFamily="34" charset="0"/>
                        </a:rPr>
                        <a:t>/</a:t>
                      </a:r>
                      <a:r>
                        <a:rPr lang="en-US" sz="2400" b="0" i="0" u="none" strike="noStrike" kern="1200" baseline="0" dirty="0">
                          <a:solidFill>
                            <a:srgbClr val="000000"/>
                          </a:solidFill>
                          <a:effectLst/>
                          <a:latin typeface="Arial" panose="020B0604020202020204" pitchFamily="34" charset="0"/>
                          <a:cs typeface="Arial" panose="020B0604020202020204" pitchFamily="34" charset="0"/>
                        </a:rPr>
                        <a:t>𝟐𝝅 </a:t>
                      </a:r>
                      <a:endParaRPr lang="el-GR" sz="2400" dirty="0"/>
                    </a:p>
                  </a:txBody>
                  <a:tcPr>
                    <a:solidFill>
                      <a:schemeClr val="accent2"/>
                    </a:solidFill>
                  </a:tcPr>
                </a:tc>
                <a:extLst>
                  <a:ext uri="{0D108BD9-81ED-4DB2-BD59-A6C34878D82A}">
                    <a16:rowId xmlns:a16="http://schemas.microsoft.com/office/drawing/2014/main" val="1977184524"/>
                  </a:ext>
                </a:extLst>
              </a:tr>
            </a:tbl>
          </a:graphicData>
        </a:graphic>
      </p:graphicFrame>
    </p:spTree>
    <p:extLst>
      <p:ext uri="{BB962C8B-B14F-4D97-AF65-F5344CB8AC3E}">
        <p14:creationId xmlns:p14="http://schemas.microsoft.com/office/powerpoint/2010/main" val="1281783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A5B6730-514E-D2E5-4265-913EEC1B680C}"/>
              </a:ext>
            </a:extLst>
          </p:cNvPr>
          <p:cNvSpPr txBox="1"/>
          <p:nvPr/>
        </p:nvSpPr>
        <p:spPr>
          <a:xfrm>
            <a:off x="528320" y="335707"/>
            <a:ext cx="11191388" cy="830997"/>
          </a:xfrm>
          <a:prstGeom prst="rect">
            <a:avLst/>
          </a:prstGeom>
          <a:solidFill>
            <a:schemeClr val="bg1"/>
          </a:solidFill>
          <a:ln>
            <a:solidFill>
              <a:schemeClr val="bg1">
                <a:lumMod val="95000"/>
              </a:schemeClr>
            </a:solidFill>
          </a:ln>
        </p:spPr>
        <p:txBody>
          <a:bodyPr wrap="square">
            <a:spAutoFit/>
          </a:bodyPr>
          <a:lstStyle/>
          <a:p>
            <a:endParaRPr lang="el-GR" sz="2400" b="0" i="0" u="none" strike="noStrike" baseline="0" dirty="0">
              <a:solidFill>
                <a:srgbClr val="000000"/>
              </a:solidFill>
              <a:latin typeface="Arial" panose="020B0604020202020204" pitchFamily="34" charset="0"/>
              <a:cs typeface="Arial" panose="020B0604020202020204" pitchFamily="34" charset="0"/>
            </a:endParaRPr>
          </a:p>
          <a:p>
            <a:endParaRPr lang="el-GR" sz="2400" b="0" i="0" u="none" strike="noStrike" baseline="0" dirty="0">
              <a:solidFill>
                <a:srgbClr val="000000"/>
              </a:solidFill>
              <a:latin typeface="Arial" panose="020B0604020202020204" pitchFamily="34" charset="0"/>
              <a:cs typeface="Arial" panose="020B0604020202020204" pitchFamily="34" charset="0"/>
            </a:endParaRPr>
          </a:p>
        </p:txBody>
      </p:sp>
      <p:sp>
        <p:nvSpPr>
          <p:cNvPr id="7" name="Τίτλος 6">
            <a:extLst>
              <a:ext uri="{FF2B5EF4-FFF2-40B4-BE49-F238E27FC236}">
                <a16:creationId xmlns:a16="http://schemas.microsoft.com/office/drawing/2014/main" id="{BBFDCEE6-9519-30B7-F1E0-CD483B8E1020}"/>
              </a:ext>
            </a:extLst>
          </p:cNvPr>
          <p:cNvSpPr>
            <a:spLocks noGrp="1"/>
          </p:cNvSpPr>
          <p:nvPr>
            <p:ph type="title"/>
          </p:nvPr>
        </p:nvSpPr>
        <p:spPr>
          <a:xfrm>
            <a:off x="528320" y="264160"/>
            <a:ext cx="11064240" cy="1046480"/>
          </a:xfrm>
          <a:solidFill>
            <a:schemeClr val="bg2"/>
          </a:solidFill>
        </p:spPr>
        <p:txBody>
          <a:bodyPr>
            <a:noAutofit/>
          </a:bodyPr>
          <a:lstStyle/>
          <a:p>
            <a:pPr algn="ctr"/>
            <a:r>
              <a:rPr lang="el-GR" sz="2400" b="1" i="0" u="none" strike="noStrike" baseline="0" dirty="0">
                <a:solidFill>
                  <a:srgbClr val="C00000"/>
                </a:solidFill>
                <a:latin typeface="Arial" panose="020B0604020202020204" pitchFamily="34" charset="0"/>
                <a:cs typeface="Arial" panose="020B0604020202020204" pitchFamily="34" charset="0"/>
              </a:rPr>
              <a:t>Πως η αρχή της απροσδιοριστίας ερμηνεύει το εύρος των φασματικών γραμμών: </a:t>
            </a:r>
            <a:endParaRPr lang="el-GR" sz="2400" b="1" dirty="0">
              <a:solidFill>
                <a:srgbClr val="C00000"/>
              </a:solidFill>
              <a:latin typeface="Arial" panose="020B0604020202020204" pitchFamily="34" charset="0"/>
              <a:cs typeface="Arial" panose="020B0604020202020204" pitchFamily="34" charset="0"/>
            </a:endParaRPr>
          </a:p>
        </p:txBody>
      </p:sp>
      <p:sp>
        <p:nvSpPr>
          <p:cNvPr id="8" name="Θέση περιεχομένου 7">
            <a:extLst>
              <a:ext uri="{FF2B5EF4-FFF2-40B4-BE49-F238E27FC236}">
                <a16:creationId xmlns:a16="http://schemas.microsoft.com/office/drawing/2014/main" id="{5E9E7BA7-42A2-BDB5-A04F-DBDF7BB056DC}"/>
              </a:ext>
            </a:extLst>
          </p:cNvPr>
          <p:cNvSpPr>
            <a:spLocks noGrp="1"/>
          </p:cNvSpPr>
          <p:nvPr>
            <p:ph idx="1"/>
          </p:nvPr>
        </p:nvSpPr>
        <p:spPr>
          <a:xfrm>
            <a:off x="500306" y="1574800"/>
            <a:ext cx="11191388" cy="4826000"/>
          </a:xfrm>
        </p:spPr>
        <p:txBody>
          <a:bodyPr>
            <a:normAutofit/>
          </a:bodyPr>
          <a:lstStyle/>
          <a:p>
            <a:pPr marL="0" indent="0">
              <a:buNone/>
            </a:pPr>
            <a:r>
              <a:rPr lang="el-GR" sz="2400" b="0" i="0" u="none" strike="noStrike" baseline="0" dirty="0">
                <a:solidFill>
                  <a:srgbClr val="000000"/>
                </a:solidFill>
                <a:latin typeface="Arial" panose="020B0604020202020204" pitchFamily="34" charset="0"/>
                <a:cs typeface="Arial" panose="020B0604020202020204" pitchFamily="34" charset="0"/>
              </a:rPr>
              <a:t>Σε ένα </a:t>
            </a:r>
            <a:r>
              <a:rPr lang="el-GR" sz="2400" b="0" i="0" u="none" strike="noStrike" baseline="0" dirty="0">
                <a:solidFill>
                  <a:srgbClr val="00B050"/>
                </a:solidFill>
                <a:latin typeface="Arial" panose="020B0604020202020204" pitchFamily="34" charset="0"/>
                <a:cs typeface="Arial" panose="020B0604020202020204" pitchFamily="34" charset="0"/>
              </a:rPr>
              <a:t>διεγερμένο άτομο </a:t>
            </a:r>
            <a:r>
              <a:rPr lang="el-GR" sz="2400" b="0" i="0" u="none" strike="noStrike" baseline="0" dirty="0">
                <a:solidFill>
                  <a:srgbClr val="000000"/>
                </a:solidFill>
                <a:latin typeface="Arial" panose="020B0604020202020204" pitchFamily="34" charset="0"/>
                <a:cs typeface="Arial" panose="020B0604020202020204" pitchFamily="34" charset="0"/>
              </a:rPr>
              <a:t>ένα ή περισσότερα ηλεκτρόνια βρίσκονται σε κατάσταση μεγαλύτερης ενέργειας από τη θεμελιώδη. Όταν ένα τέτοιο ηλεκτρόνιο </a:t>
            </a:r>
            <a:r>
              <a:rPr lang="el-GR" sz="2400" b="0" i="0" u="none" strike="noStrike" baseline="0" dirty="0">
                <a:solidFill>
                  <a:srgbClr val="C00000"/>
                </a:solidFill>
                <a:latin typeface="Arial" panose="020B0604020202020204" pitchFamily="34" charset="0"/>
                <a:cs typeface="Arial" panose="020B0604020202020204" pitchFamily="34" charset="0"/>
              </a:rPr>
              <a:t>μεταπηδήσει στη θεμελιώδη του κατάσταση</a:t>
            </a:r>
            <a:r>
              <a:rPr lang="el-GR" sz="2400" b="0" i="0" u="none" strike="noStrike" baseline="0" dirty="0">
                <a:solidFill>
                  <a:srgbClr val="000000"/>
                </a:solidFill>
                <a:latin typeface="Arial" panose="020B0604020202020204" pitchFamily="34" charset="0"/>
                <a:cs typeface="Arial" panose="020B0604020202020204" pitchFamily="34" charset="0"/>
              </a:rPr>
              <a:t>, </a:t>
            </a:r>
            <a:r>
              <a:rPr lang="el-GR" sz="2400" b="1" i="0" u="none" strike="noStrike" baseline="0" dirty="0">
                <a:solidFill>
                  <a:srgbClr val="002060"/>
                </a:solidFill>
                <a:latin typeface="Arial" panose="020B0604020202020204" pitchFamily="34" charset="0"/>
                <a:cs typeface="Arial" panose="020B0604020202020204" pitchFamily="34" charset="0"/>
              </a:rPr>
              <a:t>εκπέμπει ένα φωτόνιο ενέργειας </a:t>
            </a:r>
            <a:r>
              <a:rPr lang="el-GR" sz="2400" b="1" i="0" u="none" strike="noStrike" baseline="0" dirty="0" err="1">
                <a:solidFill>
                  <a:srgbClr val="002060"/>
                </a:solidFill>
                <a:latin typeface="Arial" panose="020B0604020202020204" pitchFamily="34" charset="0"/>
                <a:cs typeface="Arial" panose="020B0604020202020204" pitchFamily="34" charset="0"/>
              </a:rPr>
              <a:t>hf</a:t>
            </a:r>
            <a:r>
              <a:rPr lang="el-GR" sz="2400" b="0" i="0" u="none" strike="noStrike" baseline="0" dirty="0">
                <a:solidFill>
                  <a:srgbClr val="000000"/>
                </a:solidFill>
                <a:latin typeface="Arial" panose="020B0604020202020204" pitchFamily="34" charset="0"/>
                <a:cs typeface="Arial" panose="020B0604020202020204" pitchFamily="34" charset="0"/>
              </a:rPr>
              <a:t>, ίσης με τη διαφορά ενέργειας των δύο καταστάσεων στις οποίες βρέθηκε. </a:t>
            </a:r>
          </a:p>
          <a:p>
            <a:pPr marL="0" indent="0" algn="ctr">
              <a:buNone/>
            </a:pPr>
            <a:r>
              <a:rPr lang="el-GR" sz="2400" b="1" i="0" u="none" strike="noStrike" baseline="0" dirty="0">
                <a:solidFill>
                  <a:srgbClr val="C00000"/>
                </a:solidFill>
                <a:latin typeface="Arial" panose="020B0604020202020204" pitchFamily="34" charset="0"/>
                <a:cs typeface="Arial" panose="020B0604020202020204" pitchFamily="34" charset="0"/>
              </a:rPr>
              <a:t>Σε κάθε τέτοιο "κβαντικό άλμα" εκπέμπεται ένα φωτόνιο. </a:t>
            </a:r>
          </a:p>
          <a:p>
            <a:pPr marL="0" indent="0">
              <a:buNone/>
            </a:pPr>
            <a:r>
              <a:rPr lang="el-GR" sz="2400" b="0" i="0" u="none" strike="noStrike" baseline="0" dirty="0">
                <a:solidFill>
                  <a:srgbClr val="000000"/>
                </a:solidFill>
                <a:latin typeface="Arial" panose="020B0604020202020204" pitchFamily="34" charset="0"/>
                <a:cs typeface="Arial" panose="020B0604020202020204" pitchFamily="34" charset="0"/>
              </a:rPr>
              <a:t>Η μελέτη των φασμάτων εκπομπής δείχνει ότι οι φασματικές γραμμές δεν είναι αυστηρά καθορισμένες αλλά η κάθε μια εμφανίζει ένα </a:t>
            </a:r>
            <a:r>
              <a:rPr lang="el-GR" sz="2400" b="1" i="0" u="none" strike="noStrike" baseline="0" dirty="0">
                <a:solidFill>
                  <a:srgbClr val="000000"/>
                </a:solidFill>
                <a:latin typeface="Arial" panose="020B0604020202020204" pitchFamily="34" charset="0"/>
                <a:cs typeface="Arial" panose="020B0604020202020204" pitchFamily="34" charset="0"/>
              </a:rPr>
              <a:t>φυσικό εύρος</a:t>
            </a:r>
            <a:r>
              <a:rPr lang="el-GR" sz="2400" b="0" i="0" u="none" strike="noStrike" baseline="0" dirty="0">
                <a:solidFill>
                  <a:srgbClr val="000000"/>
                </a:solidFill>
                <a:latin typeface="Arial" panose="020B0604020202020204" pitchFamily="34" charset="0"/>
                <a:cs typeface="Arial" panose="020B0604020202020204" pitchFamily="34" charset="0"/>
              </a:rPr>
              <a:t>.</a:t>
            </a:r>
          </a:p>
          <a:p>
            <a:pPr marL="0" indent="0">
              <a:buNone/>
            </a:pPr>
            <a:endParaRPr lang="el-GR" sz="2400" dirty="0">
              <a:solidFill>
                <a:srgbClr val="000000"/>
              </a:solidFill>
              <a:latin typeface="Arial" panose="020B0604020202020204" pitchFamily="34" charset="0"/>
              <a:cs typeface="Arial" panose="020B0604020202020204" pitchFamily="34" charset="0"/>
            </a:endParaRPr>
          </a:p>
          <a:p>
            <a:pPr marL="0" indent="0">
              <a:buNone/>
            </a:pPr>
            <a:endParaRPr lang="el-GR" sz="2400" b="0" i="0" u="none" strike="noStrike" baseline="0" dirty="0">
              <a:solidFill>
                <a:srgbClr val="000000"/>
              </a:solidFill>
              <a:latin typeface="Arial" panose="020B0604020202020204" pitchFamily="34" charset="0"/>
              <a:cs typeface="Arial" panose="020B0604020202020204" pitchFamily="34" charset="0"/>
            </a:endParaRPr>
          </a:p>
          <a:p>
            <a:pPr marL="0" indent="0">
              <a:buNone/>
            </a:pPr>
            <a:r>
              <a:rPr lang="el-GR" sz="1800" b="0" i="0" u="none" strike="noStrike" baseline="0" dirty="0">
                <a:solidFill>
                  <a:srgbClr val="000000"/>
                </a:solidFill>
                <a:latin typeface="Arial" panose="020B0604020202020204" pitchFamily="34" charset="0"/>
                <a:cs typeface="Arial" panose="020B0604020202020204" pitchFamily="34" charset="0"/>
              </a:rPr>
              <a:t> </a:t>
            </a:r>
          </a:p>
          <a:p>
            <a:pPr marL="0" indent="0">
              <a:buNone/>
            </a:pPr>
            <a:endParaRPr lang="el-GR" sz="2400" b="0" i="0" u="none" strike="noStrike" baseline="0" dirty="0">
              <a:solidFill>
                <a:srgbClr val="000000"/>
              </a:solidFill>
              <a:latin typeface="Arial" panose="020B0604020202020204" pitchFamily="34" charset="0"/>
              <a:cs typeface="Arial" panose="020B0604020202020204" pitchFamily="34" charset="0"/>
            </a:endParaRPr>
          </a:p>
          <a:p>
            <a:pPr marL="0" indent="0">
              <a:buNone/>
            </a:pPr>
            <a:endParaRPr lang="el-GR" sz="2400" b="0" i="0" u="none" strike="noStrike" baseline="0" dirty="0">
              <a:solidFill>
                <a:srgbClr val="000000"/>
              </a:solidFill>
              <a:latin typeface="Arial" panose="020B0604020202020204" pitchFamily="34" charset="0"/>
              <a:cs typeface="Arial" panose="020B0604020202020204" pitchFamily="34" charset="0"/>
            </a:endParaRPr>
          </a:p>
        </p:txBody>
      </p:sp>
      <p:pic>
        <p:nvPicPr>
          <p:cNvPr id="9" name="Εικόνα 8">
            <a:extLst>
              <a:ext uri="{FF2B5EF4-FFF2-40B4-BE49-F238E27FC236}">
                <a16:creationId xmlns:a16="http://schemas.microsoft.com/office/drawing/2014/main" id="{0433B2F3-7B0D-3D88-A9FE-F41F659EBFF6}"/>
              </a:ext>
            </a:extLst>
          </p:cNvPr>
          <p:cNvPicPr>
            <a:picLocks noChangeAspect="1"/>
          </p:cNvPicPr>
          <p:nvPr/>
        </p:nvPicPr>
        <p:blipFill>
          <a:blip r:embed="rId2"/>
          <a:stretch>
            <a:fillRect/>
          </a:stretch>
        </p:blipFill>
        <p:spPr>
          <a:xfrm>
            <a:off x="1745229" y="4370268"/>
            <a:ext cx="8453998" cy="1825864"/>
          </a:xfrm>
          <a:prstGeom prst="rect">
            <a:avLst/>
          </a:prstGeom>
        </p:spPr>
      </p:pic>
    </p:spTree>
    <p:extLst>
      <p:ext uri="{BB962C8B-B14F-4D97-AF65-F5344CB8AC3E}">
        <p14:creationId xmlns:p14="http://schemas.microsoft.com/office/powerpoint/2010/main" val="2949681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C5370AE7-F09B-903F-044B-2E18F379506E}"/>
                  </a:ext>
                </a:extLst>
              </p:cNvPr>
              <p:cNvSpPr txBox="1"/>
              <p:nvPr/>
            </p:nvSpPr>
            <p:spPr>
              <a:xfrm>
                <a:off x="640080" y="243840"/>
                <a:ext cx="10779760" cy="5909310"/>
              </a:xfrm>
              <a:prstGeom prst="rect">
                <a:avLst/>
              </a:prstGeom>
              <a:noFill/>
            </p:spPr>
            <p:txBody>
              <a:bodyPr wrap="square">
                <a:spAutoFit/>
              </a:bodyPr>
              <a:lstStyle/>
              <a:p>
                <a:pPr marL="0" indent="0">
                  <a:buNone/>
                </a:pPr>
                <a:endParaRPr lang="el-GR" sz="1800" b="0" i="0" u="none" strike="noStrike" baseline="0" dirty="0">
                  <a:solidFill>
                    <a:srgbClr val="000000"/>
                  </a:solidFill>
                  <a:latin typeface="Arial" panose="020B0604020202020204" pitchFamily="34" charset="0"/>
                  <a:cs typeface="Arial" panose="020B0604020202020204" pitchFamily="34" charset="0"/>
                </a:endParaRPr>
              </a:p>
              <a:p>
                <a:pPr marL="0" indent="0">
                  <a:buNone/>
                </a:pPr>
                <a:endParaRPr lang="el-GR" sz="2400" b="0" i="0" u="none" strike="noStrike" baseline="0" dirty="0">
                  <a:solidFill>
                    <a:srgbClr val="000000"/>
                  </a:solidFill>
                  <a:latin typeface="Arial" panose="020B0604020202020204" pitchFamily="34" charset="0"/>
                  <a:cs typeface="Arial" panose="020B0604020202020204" pitchFamily="34" charset="0"/>
                </a:endParaRPr>
              </a:p>
              <a:p>
                <a:pPr marL="0" indent="0">
                  <a:buNone/>
                </a:pPr>
                <a:endParaRPr lang="el-GR" sz="2400" b="0" i="0" u="none" strike="noStrike" baseline="0" dirty="0">
                  <a:solidFill>
                    <a:srgbClr val="000000"/>
                  </a:solidFill>
                  <a:latin typeface="Arial" panose="020B0604020202020204" pitchFamily="34" charset="0"/>
                  <a:cs typeface="Arial" panose="020B0604020202020204" pitchFamily="34" charset="0"/>
                </a:endParaRPr>
              </a:p>
              <a:p>
                <a:pPr marL="0" indent="0">
                  <a:buNone/>
                </a:pPr>
                <a:endParaRPr lang="el-GR" sz="2400" dirty="0">
                  <a:solidFill>
                    <a:srgbClr val="000000"/>
                  </a:solidFill>
                  <a:latin typeface="Arial" panose="020B0604020202020204" pitchFamily="34" charset="0"/>
                  <a:cs typeface="Arial" panose="020B0604020202020204" pitchFamily="34" charset="0"/>
                </a:endParaRPr>
              </a:p>
              <a:p>
                <a:pPr marL="0" indent="0">
                  <a:buNone/>
                </a:pPr>
                <a:endParaRPr lang="el-GR" sz="2400" b="0" i="0" u="none" strike="noStrike" baseline="0" dirty="0">
                  <a:solidFill>
                    <a:srgbClr val="000000"/>
                  </a:solidFill>
                  <a:latin typeface="Arial" panose="020B0604020202020204" pitchFamily="34" charset="0"/>
                  <a:cs typeface="Arial" panose="020B0604020202020204" pitchFamily="34" charset="0"/>
                </a:endParaRPr>
              </a:p>
              <a:p>
                <a:pPr marL="0" indent="0">
                  <a:buNone/>
                </a:pPr>
                <a:r>
                  <a:rPr lang="el-GR" sz="2400" b="0" i="0" u="none" strike="noStrike" baseline="0" dirty="0">
                    <a:solidFill>
                      <a:srgbClr val="000000"/>
                    </a:solidFill>
                    <a:latin typeface="Arial" panose="020B0604020202020204" pitchFamily="34" charset="0"/>
                    <a:cs typeface="Arial" panose="020B0604020202020204" pitchFamily="34" charset="0"/>
                  </a:rPr>
                  <a:t>Το διεγερμένο άτομο μπορεί να εκπέμψει ένα φωτόνιο οποιαδήποτε στιγμή                    στο χρονικό διάστημα από μηδέν μέχρι άπειρο. Ο μέσος χρόνος στον οποίο ένας μεγάλος αριθμός διεγερμένων ατόμων εκπέμπει ακτινοβολία είναι της τάξης του </a:t>
                </a:r>
                <a14:m>
                  <m:oMath xmlns:m="http://schemas.openxmlformats.org/officeDocument/2006/math">
                    <m:sSup>
                      <m:sSupPr>
                        <m:ctrlPr>
                          <a:rPr lang="el-GR" sz="2400" b="0" i="1" u="none" strike="noStrike" baseline="0" smtClean="0">
                            <a:solidFill>
                              <a:srgbClr val="000000"/>
                            </a:solidFill>
                            <a:latin typeface="Cambria Math" panose="02040503050406030204" pitchFamily="18" charset="0"/>
                            <a:cs typeface="Arial" panose="020B0604020202020204" pitchFamily="34" charset="0"/>
                          </a:rPr>
                        </m:ctrlPr>
                      </m:sSupPr>
                      <m:e>
                        <m:r>
                          <a:rPr lang="el-GR" sz="2400" b="0" i="1" u="none" strike="noStrike" baseline="0" smtClean="0">
                            <a:solidFill>
                              <a:srgbClr val="000000"/>
                            </a:solidFill>
                            <a:latin typeface="Cambria Math" panose="02040503050406030204" pitchFamily="18" charset="0"/>
                            <a:cs typeface="Arial" panose="020B0604020202020204" pitchFamily="34" charset="0"/>
                          </a:rPr>
                          <m:t>10</m:t>
                        </m:r>
                      </m:e>
                      <m:sup>
                        <m:r>
                          <a:rPr lang="el-GR" sz="2400" b="0" i="1" u="none" strike="noStrike" baseline="0" smtClean="0">
                            <a:solidFill>
                              <a:srgbClr val="000000"/>
                            </a:solidFill>
                            <a:latin typeface="Cambria Math" panose="02040503050406030204" pitchFamily="18" charset="0"/>
                            <a:cs typeface="Arial" panose="020B0604020202020204" pitchFamily="34" charset="0"/>
                          </a:rPr>
                          <m:t>−8</m:t>
                        </m:r>
                      </m:sup>
                    </m:sSup>
                  </m:oMath>
                </a14:m>
                <a:r>
                  <a:rPr lang="el-GR" sz="2400" b="0" i="0" u="none" strike="noStrike" baseline="0" dirty="0">
                    <a:solidFill>
                      <a:srgbClr val="000000"/>
                    </a:solidFill>
                    <a:latin typeface="Arial" panose="020B0604020202020204" pitchFamily="34" charset="0"/>
                    <a:cs typeface="Arial" panose="020B0604020202020204" pitchFamily="34" charset="0"/>
                  </a:rPr>
                  <a:t> s. </a:t>
                </a:r>
              </a:p>
              <a:p>
                <a:pPr marL="0" indent="0">
                  <a:buNone/>
                </a:pPr>
                <a:r>
                  <a:rPr lang="el-GR" sz="2400" b="0" i="0" u="none" strike="noStrike" baseline="0" dirty="0">
                    <a:solidFill>
                      <a:srgbClr val="000000"/>
                    </a:solidFill>
                    <a:latin typeface="Arial" panose="020B0604020202020204" pitchFamily="34" charset="0"/>
                    <a:cs typeface="Arial" panose="020B0604020202020204" pitchFamily="34" charset="0"/>
                  </a:rPr>
                  <a:t>Από τη σχέση:</a:t>
                </a:r>
              </a:p>
              <a:p>
                <a:pPr marL="0" indent="0">
                  <a:buNone/>
                </a:pPr>
                <a:r>
                  <a:rPr lang="el-GR" sz="2400" dirty="0">
                    <a:solidFill>
                      <a:srgbClr val="000000"/>
                    </a:solidFill>
                    <a:latin typeface="Arial" panose="020B0604020202020204" pitchFamily="34" charset="0"/>
                    <a:cs typeface="Arial" panose="020B0604020202020204" pitchFamily="34" charset="0"/>
                  </a:rPr>
                  <a:t>                        </a:t>
                </a:r>
                <a:r>
                  <a:rPr lang="el-GR" sz="2400" b="0" i="0" u="none" strike="noStrike" baseline="0" dirty="0">
                    <a:solidFill>
                      <a:srgbClr val="000000"/>
                    </a:solidFill>
                    <a:latin typeface="Arial" panose="020B0604020202020204" pitchFamily="34" charset="0"/>
                    <a:cs typeface="Arial" panose="020B0604020202020204" pitchFamily="34" charset="0"/>
                  </a:rPr>
                  <a:t> Δ</a:t>
                </a:r>
                <a:r>
                  <a:rPr lang="en-US" sz="2400" b="0" i="0" u="none" strike="noStrike" baseline="0" dirty="0">
                    <a:solidFill>
                      <a:srgbClr val="000000"/>
                    </a:solidFill>
                    <a:latin typeface="Arial" panose="020B0604020202020204" pitchFamily="34" charset="0"/>
                    <a:cs typeface="Arial" panose="020B0604020202020204" pitchFamily="34" charset="0"/>
                  </a:rPr>
                  <a:t>E·</a:t>
                </a:r>
                <a:r>
                  <a:rPr lang="el-GR" sz="2400" b="0" i="0" u="none" strike="noStrike" baseline="0" dirty="0">
                    <a:solidFill>
                      <a:srgbClr val="000000"/>
                    </a:solidFill>
                    <a:latin typeface="Arial" panose="020B0604020202020204" pitchFamily="34" charset="0"/>
                    <a:cs typeface="Arial" panose="020B0604020202020204" pitchFamily="34" charset="0"/>
                  </a:rPr>
                  <a:t>Δ</a:t>
                </a:r>
                <a:r>
                  <a:rPr lang="en-US" sz="2400" b="0" i="0" u="none" strike="noStrike" baseline="0" dirty="0">
                    <a:solidFill>
                      <a:srgbClr val="000000"/>
                    </a:solidFill>
                    <a:latin typeface="Arial" panose="020B0604020202020204" pitchFamily="34" charset="0"/>
                    <a:cs typeface="Arial" panose="020B0604020202020204" pitchFamily="34" charset="0"/>
                  </a:rPr>
                  <a:t>t ≥</a:t>
                </a:r>
                <a:r>
                  <a:rPr lang="el-GR" sz="2400" b="0" i="0" u="none" strike="noStrike" baseline="0" dirty="0">
                    <a:solidFill>
                      <a:srgbClr val="000000"/>
                    </a:solidFill>
                    <a:latin typeface="Arial" panose="020B0604020202020204" pitchFamily="34" charset="0"/>
                    <a:cs typeface="Arial" panose="020B0604020202020204" pitchFamily="34" charset="0"/>
                  </a:rPr>
                  <a:t> </a:t>
                </a:r>
                <a:r>
                  <a:rPr lang="en-US" sz="2400" b="0" i="0" u="none" strike="noStrike" baseline="0" dirty="0">
                    <a:solidFill>
                      <a:srgbClr val="000000"/>
                    </a:solidFill>
                    <a:latin typeface="Arial" panose="020B0604020202020204" pitchFamily="34" charset="0"/>
                    <a:cs typeface="Arial" panose="020B0604020202020204" pitchFamily="34" charset="0"/>
                  </a:rPr>
                  <a:t>h/2</a:t>
                </a:r>
                <a:r>
                  <a:rPr lang="el-GR" sz="2400" b="0" i="0" u="none" strike="noStrike" baseline="0" dirty="0">
                    <a:solidFill>
                      <a:srgbClr val="000000"/>
                    </a:solidFill>
                    <a:latin typeface="Arial" panose="020B0604020202020204" pitchFamily="34" charset="0"/>
                    <a:cs typeface="Arial" panose="020B0604020202020204" pitchFamily="34" charset="0"/>
                  </a:rPr>
                  <a:t>π και επειδή Δ</a:t>
                </a:r>
                <a:r>
                  <a:rPr lang="en-US" sz="2400" b="0" i="0" u="none" strike="noStrike" baseline="0" dirty="0">
                    <a:solidFill>
                      <a:srgbClr val="000000"/>
                    </a:solidFill>
                    <a:latin typeface="Arial" panose="020B0604020202020204" pitchFamily="34" charset="0"/>
                    <a:cs typeface="Arial" panose="020B0604020202020204" pitchFamily="34" charset="0"/>
                  </a:rPr>
                  <a:t>E = h</a:t>
                </a:r>
                <a:r>
                  <a:rPr lang="el-GR" sz="2400" b="0" i="0" u="none" strike="noStrike" baseline="0" dirty="0">
                    <a:solidFill>
                      <a:srgbClr val="000000"/>
                    </a:solidFill>
                    <a:latin typeface="Arial" panose="020B0604020202020204" pitchFamily="34" charset="0"/>
                    <a:cs typeface="Arial" panose="020B0604020202020204" pitchFamily="34" charset="0"/>
                  </a:rPr>
                  <a:t>.Δ</a:t>
                </a:r>
                <a:r>
                  <a:rPr lang="en-US" sz="2400" b="0" i="0" u="none" strike="noStrike" baseline="0" dirty="0">
                    <a:solidFill>
                      <a:srgbClr val="000000"/>
                    </a:solidFill>
                    <a:latin typeface="Arial" panose="020B0604020202020204" pitchFamily="34" charset="0"/>
                    <a:cs typeface="Arial" panose="020B0604020202020204" pitchFamily="34" charset="0"/>
                  </a:rPr>
                  <a:t>f </a:t>
                </a:r>
                <a:r>
                  <a:rPr lang="el-GR" sz="2400" b="0" i="0" u="none" strike="noStrike" baseline="0" dirty="0">
                    <a:solidFill>
                      <a:srgbClr val="000000"/>
                    </a:solidFill>
                    <a:latin typeface="Arial" panose="020B0604020202020204" pitchFamily="34" charset="0"/>
                    <a:cs typeface="Arial" panose="020B0604020202020204" pitchFamily="34" charset="0"/>
                  </a:rPr>
                  <a:t>                                                     προκύπτει:                 </a:t>
                </a:r>
                <a:r>
                  <a:rPr lang="en-US" sz="2400" b="0" i="0" u="none" strike="noStrike" baseline="0" dirty="0">
                    <a:solidFill>
                      <a:srgbClr val="000000"/>
                    </a:solidFill>
                    <a:latin typeface="Arial" panose="020B0604020202020204" pitchFamily="34" charset="0"/>
                    <a:cs typeface="Arial" panose="020B0604020202020204" pitchFamily="34" charset="0"/>
                  </a:rPr>
                  <a:t>h</a:t>
                </a:r>
                <a:r>
                  <a:rPr lang="el-GR" sz="2400" b="0" i="0" u="none" strike="noStrike" baseline="0" dirty="0">
                    <a:solidFill>
                      <a:srgbClr val="000000"/>
                    </a:solidFill>
                    <a:latin typeface="Arial" panose="020B0604020202020204" pitchFamily="34" charset="0"/>
                    <a:cs typeface="Arial" panose="020B0604020202020204" pitchFamily="34" charset="0"/>
                  </a:rPr>
                  <a:t>.Δ</a:t>
                </a:r>
                <a:r>
                  <a:rPr lang="en-US" sz="2400" b="0" i="0" u="none" strike="noStrike" baseline="0" dirty="0">
                    <a:solidFill>
                      <a:srgbClr val="000000"/>
                    </a:solidFill>
                    <a:latin typeface="Arial" panose="020B0604020202020204" pitchFamily="34" charset="0"/>
                    <a:cs typeface="Arial" panose="020B0604020202020204" pitchFamily="34" charset="0"/>
                  </a:rPr>
                  <a:t>f ∙ </a:t>
                </a:r>
                <a:r>
                  <a:rPr lang="el-GR" sz="2400" b="0" i="0" u="none" strike="noStrike" baseline="0" dirty="0">
                    <a:solidFill>
                      <a:srgbClr val="000000"/>
                    </a:solidFill>
                    <a:latin typeface="Arial" panose="020B0604020202020204" pitchFamily="34" charset="0"/>
                    <a:cs typeface="Arial" panose="020B0604020202020204" pitchFamily="34" charset="0"/>
                  </a:rPr>
                  <a:t>Δ</a:t>
                </a:r>
                <a:r>
                  <a:rPr lang="en-US" sz="2400" b="0" i="0" u="none" strike="noStrike" baseline="0" dirty="0">
                    <a:solidFill>
                      <a:srgbClr val="000000"/>
                    </a:solidFill>
                    <a:latin typeface="Arial" panose="020B0604020202020204" pitchFamily="34" charset="0"/>
                    <a:cs typeface="Arial" panose="020B0604020202020204" pitchFamily="34" charset="0"/>
                  </a:rPr>
                  <a:t>t ≥</a:t>
                </a:r>
                <a:r>
                  <a:rPr lang="el-GR" sz="2400" b="0" i="0" u="none" strike="noStrike" baseline="0" dirty="0">
                    <a:solidFill>
                      <a:srgbClr val="000000"/>
                    </a:solidFill>
                    <a:latin typeface="Arial" panose="020B0604020202020204" pitchFamily="34" charset="0"/>
                    <a:cs typeface="Arial" panose="020B0604020202020204" pitchFamily="34" charset="0"/>
                  </a:rPr>
                  <a:t> </a:t>
                </a:r>
                <a:r>
                  <a:rPr lang="en-US" sz="2400" b="0" i="0" u="none" strike="noStrike" baseline="0" dirty="0">
                    <a:solidFill>
                      <a:srgbClr val="000000"/>
                    </a:solidFill>
                    <a:latin typeface="Arial" panose="020B0604020202020204" pitchFamily="34" charset="0"/>
                    <a:cs typeface="Arial" panose="020B0604020202020204" pitchFamily="34" charset="0"/>
                  </a:rPr>
                  <a:t>ℎ</a:t>
                </a:r>
                <a:r>
                  <a:rPr lang="el-GR" sz="2400" b="0" i="0" u="none" strike="noStrike" baseline="0" dirty="0">
                    <a:solidFill>
                      <a:srgbClr val="000000"/>
                    </a:solidFill>
                    <a:latin typeface="Arial" panose="020B0604020202020204" pitchFamily="34" charset="0"/>
                    <a:cs typeface="Arial" panose="020B0604020202020204" pitchFamily="34" charset="0"/>
                  </a:rPr>
                  <a:t>/</a:t>
                </a:r>
                <a:r>
                  <a:rPr lang="en-US" sz="2400" b="0" i="0" u="none" strike="noStrike" baseline="0" dirty="0">
                    <a:solidFill>
                      <a:srgbClr val="000000"/>
                    </a:solidFill>
                    <a:latin typeface="Arial" panose="020B0604020202020204" pitchFamily="34" charset="0"/>
                    <a:cs typeface="Arial" panose="020B0604020202020204" pitchFamily="34" charset="0"/>
                  </a:rPr>
                  <a:t>2𝜋 </a:t>
                </a:r>
                <a:r>
                  <a:rPr lang="el-GR" sz="2400" b="0" i="0" u="none" strike="noStrike" baseline="0" dirty="0">
                    <a:solidFill>
                      <a:srgbClr val="000000"/>
                    </a:solidFill>
                    <a:latin typeface="Arial" panose="020B0604020202020204" pitchFamily="34" charset="0"/>
                    <a:cs typeface="Arial" panose="020B0604020202020204" pitchFamily="34" charset="0"/>
                  </a:rPr>
                  <a:t>και  Δ</a:t>
                </a:r>
                <a:r>
                  <a:rPr lang="en-US" sz="2400" b="0" i="0" u="none" strike="noStrike" baseline="0" dirty="0">
                    <a:solidFill>
                      <a:srgbClr val="000000"/>
                    </a:solidFill>
                    <a:latin typeface="Arial" panose="020B0604020202020204" pitchFamily="34" charset="0"/>
                    <a:cs typeface="Arial" panose="020B0604020202020204" pitchFamily="34" charset="0"/>
                  </a:rPr>
                  <a:t>f ≥ 12𝜋∙𝛥𝑡 </a:t>
                </a:r>
                <a:endParaRPr lang="el-GR" sz="2400" b="0" i="0" u="none" strike="noStrike" baseline="0" dirty="0">
                  <a:solidFill>
                    <a:srgbClr val="000000"/>
                  </a:solidFill>
                  <a:latin typeface="Arial" panose="020B0604020202020204" pitchFamily="34" charset="0"/>
                  <a:cs typeface="Arial" panose="020B0604020202020204" pitchFamily="34" charset="0"/>
                </a:endParaRPr>
              </a:p>
              <a:p>
                <a:endParaRPr lang="en-US" sz="2400" b="0" i="0" u="none" strike="noStrike" baseline="0" dirty="0">
                  <a:solidFill>
                    <a:srgbClr val="000000"/>
                  </a:solidFill>
                  <a:latin typeface="Arial" panose="020B0604020202020204" pitchFamily="34" charset="0"/>
                  <a:cs typeface="Arial" panose="020B0604020202020204" pitchFamily="34" charset="0"/>
                </a:endParaRPr>
              </a:p>
              <a:p>
                <a:pPr marL="0" indent="0">
                  <a:buNone/>
                </a:pPr>
                <a:r>
                  <a:rPr lang="el-GR" sz="2400" b="0" i="0" u="none" strike="noStrike" baseline="0" dirty="0">
                    <a:solidFill>
                      <a:srgbClr val="000000"/>
                    </a:solidFill>
                    <a:latin typeface="Arial" panose="020B0604020202020204" pitchFamily="34" charset="0"/>
                    <a:cs typeface="Arial" panose="020B0604020202020204" pitchFamily="34" charset="0"/>
                  </a:rPr>
                  <a:t>θέτοντας όπου </a:t>
                </a:r>
                <a:r>
                  <a:rPr lang="el-GR" sz="2400" b="0" i="0" u="none" strike="noStrike" baseline="0" dirty="0" err="1">
                    <a:solidFill>
                      <a:srgbClr val="000000"/>
                    </a:solidFill>
                    <a:latin typeface="Arial" panose="020B0604020202020204" pitchFamily="34" charset="0"/>
                    <a:cs typeface="Arial" panose="020B0604020202020204" pitchFamily="34" charset="0"/>
                  </a:rPr>
                  <a:t>Δt</a:t>
                </a:r>
                <a:r>
                  <a:rPr lang="el-GR" sz="2400" b="0" i="0" u="none" strike="noStrike" baseline="0" dirty="0">
                    <a:solidFill>
                      <a:srgbClr val="000000"/>
                    </a:solidFill>
                    <a:latin typeface="Arial" panose="020B0604020202020204" pitchFamily="34" charset="0"/>
                    <a:cs typeface="Arial" panose="020B0604020202020204" pitchFamily="34" charset="0"/>
                  </a:rPr>
                  <a:t>= </a:t>
                </a:r>
                <a14:m>
                  <m:oMath xmlns:m="http://schemas.openxmlformats.org/officeDocument/2006/math">
                    <m:sSup>
                      <m:sSupPr>
                        <m:ctrlPr>
                          <a:rPr lang="el-GR" sz="2400" b="0" i="1" u="none" strike="noStrike" baseline="0" smtClean="0">
                            <a:solidFill>
                              <a:srgbClr val="000000"/>
                            </a:solidFill>
                            <a:latin typeface="Cambria Math" panose="02040503050406030204" pitchFamily="18" charset="0"/>
                            <a:cs typeface="Arial" panose="020B0604020202020204" pitchFamily="34" charset="0"/>
                          </a:rPr>
                        </m:ctrlPr>
                      </m:sSupPr>
                      <m:e>
                        <m:r>
                          <a:rPr lang="el-GR" sz="2400" b="0" i="1" u="none" strike="noStrike" baseline="0" smtClean="0">
                            <a:solidFill>
                              <a:srgbClr val="000000"/>
                            </a:solidFill>
                            <a:latin typeface="Cambria Math" panose="02040503050406030204" pitchFamily="18" charset="0"/>
                            <a:cs typeface="Arial" panose="020B0604020202020204" pitchFamily="34" charset="0"/>
                          </a:rPr>
                          <m:t>10</m:t>
                        </m:r>
                      </m:e>
                      <m:sup>
                        <m:r>
                          <a:rPr lang="el-GR" sz="2400" b="0" i="1" u="none" strike="noStrike" baseline="0" smtClean="0">
                            <a:solidFill>
                              <a:srgbClr val="000000"/>
                            </a:solidFill>
                            <a:latin typeface="Cambria Math" panose="02040503050406030204" pitchFamily="18" charset="0"/>
                            <a:cs typeface="Arial" panose="020B0604020202020204" pitchFamily="34" charset="0"/>
                          </a:rPr>
                          <m:t>−8</m:t>
                        </m:r>
                      </m:sup>
                    </m:sSup>
                    <m:r>
                      <a:rPr lang="el-GR" sz="2400" b="0" i="1" u="none" strike="noStrike" baseline="0" smtClean="0">
                        <a:solidFill>
                          <a:srgbClr val="000000"/>
                        </a:solidFill>
                        <a:latin typeface="Cambria Math" panose="02040503050406030204" pitchFamily="18" charset="0"/>
                        <a:cs typeface="Arial" panose="020B0604020202020204" pitchFamily="34" charset="0"/>
                      </a:rPr>
                      <m:t> </m:t>
                    </m:r>
                  </m:oMath>
                </a14:m>
                <a:r>
                  <a:rPr lang="el-GR" sz="2400" b="0" i="0" u="none" strike="noStrike" baseline="0" dirty="0">
                    <a:solidFill>
                      <a:srgbClr val="000000"/>
                    </a:solidFill>
                    <a:latin typeface="Arial" panose="020B0604020202020204" pitchFamily="34" charset="0"/>
                    <a:cs typeface="Arial" panose="020B0604020202020204" pitchFamily="34" charset="0"/>
                  </a:rPr>
                  <a:t>s έχουμε:</a:t>
                </a:r>
              </a:p>
              <a:p>
                <a:pPr marL="0" indent="0">
                  <a:buNone/>
                </a:pPr>
                <a:r>
                  <a:rPr lang="el-GR" sz="2400" dirty="0">
                    <a:solidFill>
                      <a:srgbClr val="000000"/>
                    </a:solidFill>
                    <a:latin typeface="Arial" panose="020B0604020202020204" pitchFamily="34" charset="0"/>
                    <a:cs typeface="Arial" panose="020B0604020202020204" pitchFamily="34" charset="0"/>
                  </a:rPr>
                  <a:t>                        </a:t>
                </a:r>
                <a:r>
                  <a:rPr lang="el-GR" sz="2400" b="0" i="0" u="none" strike="noStrike" baseline="0" dirty="0">
                    <a:solidFill>
                      <a:srgbClr val="000000"/>
                    </a:solidFill>
                    <a:latin typeface="Arial" panose="020B0604020202020204" pitchFamily="34" charset="0"/>
                    <a:cs typeface="Arial" panose="020B0604020202020204" pitchFamily="34" charset="0"/>
                  </a:rPr>
                  <a:t> </a:t>
                </a:r>
                <a:r>
                  <a:rPr lang="el-GR" sz="2400" b="0" i="0" u="none" strike="noStrike" baseline="0" dirty="0" err="1">
                    <a:solidFill>
                      <a:srgbClr val="000000"/>
                    </a:solidFill>
                    <a:latin typeface="Arial" panose="020B0604020202020204" pitchFamily="34" charset="0"/>
                    <a:cs typeface="Arial" panose="020B0604020202020204" pitchFamily="34" charset="0"/>
                  </a:rPr>
                  <a:t>Δf</a:t>
                </a:r>
                <a:r>
                  <a:rPr lang="el-GR" sz="2400" b="0" i="0" u="none" strike="noStrike" baseline="0" dirty="0">
                    <a:solidFill>
                      <a:srgbClr val="000000"/>
                    </a:solidFill>
                    <a:latin typeface="Arial" panose="020B0604020202020204" pitchFamily="34" charset="0"/>
                    <a:cs typeface="Arial" panose="020B0604020202020204" pitchFamily="34" charset="0"/>
                  </a:rPr>
                  <a:t> ≥ 1,6 x </a:t>
                </a:r>
                <a14:m>
                  <m:oMath xmlns:m="http://schemas.openxmlformats.org/officeDocument/2006/math">
                    <m:sSup>
                      <m:sSupPr>
                        <m:ctrlPr>
                          <a:rPr lang="el-GR" sz="2400" b="0" i="1" u="none" strike="noStrike" baseline="0" smtClean="0">
                            <a:solidFill>
                              <a:srgbClr val="000000"/>
                            </a:solidFill>
                            <a:latin typeface="Cambria Math" panose="02040503050406030204" pitchFamily="18" charset="0"/>
                            <a:cs typeface="Arial" panose="020B0604020202020204" pitchFamily="34" charset="0"/>
                          </a:rPr>
                        </m:ctrlPr>
                      </m:sSupPr>
                      <m:e>
                        <m:r>
                          <a:rPr lang="el-GR" sz="2400" b="0" i="1" u="none" strike="noStrike" baseline="0" smtClean="0">
                            <a:solidFill>
                              <a:srgbClr val="000000"/>
                            </a:solidFill>
                            <a:latin typeface="Cambria Math" panose="02040503050406030204" pitchFamily="18" charset="0"/>
                            <a:cs typeface="Arial" panose="020B0604020202020204" pitchFamily="34" charset="0"/>
                          </a:rPr>
                          <m:t>10</m:t>
                        </m:r>
                      </m:e>
                      <m:sup>
                        <m:r>
                          <a:rPr lang="el-GR" sz="2400" b="0" i="1" u="none" strike="noStrike" baseline="0" smtClean="0">
                            <a:solidFill>
                              <a:srgbClr val="000000"/>
                            </a:solidFill>
                            <a:latin typeface="Cambria Math" panose="02040503050406030204" pitchFamily="18" charset="0"/>
                            <a:cs typeface="Arial" panose="020B0604020202020204" pitchFamily="34" charset="0"/>
                          </a:rPr>
                          <m:t>7</m:t>
                        </m:r>
                      </m:sup>
                    </m:sSup>
                  </m:oMath>
                </a14:m>
                <a:r>
                  <a:rPr lang="el-GR" sz="2400" b="0" i="0" u="none" strike="noStrike" baseline="0" dirty="0" err="1">
                    <a:solidFill>
                      <a:srgbClr val="000000"/>
                    </a:solidFill>
                    <a:latin typeface="Arial" panose="020B0604020202020204" pitchFamily="34" charset="0"/>
                    <a:cs typeface="Arial" panose="020B0604020202020204" pitchFamily="34" charset="0"/>
                  </a:rPr>
                  <a:t>Hz</a:t>
                </a:r>
                <a:r>
                  <a:rPr lang="el-GR" sz="2400" b="0" i="0" u="none" strike="noStrike" baseline="0" dirty="0">
                    <a:solidFill>
                      <a:srgbClr val="000000"/>
                    </a:solidFill>
                    <a:latin typeface="Arial" panose="020B0604020202020204" pitchFamily="34" charset="0"/>
                    <a:cs typeface="Arial" panose="020B0604020202020204" pitchFamily="34" charset="0"/>
                  </a:rPr>
                  <a:t>, όπου 1,6 x </a:t>
                </a:r>
                <a14:m>
                  <m:oMath xmlns:m="http://schemas.openxmlformats.org/officeDocument/2006/math">
                    <m:sSup>
                      <m:sSupPr>
                        <m:ctrlPr>
                          <a:rPr lang="el-GR" sz="2400" b="0" i="1" u="none" strike="noStrike" baseline="0" smtClean="0">
                            <a:solidFill>
                              <a:srgbClr val="000000"/>
                            </a:solidFill>
                            <a:latin typeface="Cambria Math" panose="02040503050406030204" pitchFamily="18" charset="0"/>
                            <a:cs typeface="Arial" panose="020B0604020202020204" pitchFamily="34" charset="0"/>
                          </a:rPr>
                        </m:ctrlPr>
                      </m:sSupPr>
                      <m:e>
                        <m:r>
                          <a:rPr lang="el-GR" sz="2400" b="0" i="1" u="none" strike="noStrike" baseline="0" smtClean="0">
                            <a:solidFill>
                              <a:srgbClr val="000000"/>
                            </a:solidFill>
                            <a:latin typeface="Cambria Math" panose="02040503050406030204" pitchFamily="18" charset="0"/>
                            <a:cs typeface="Arial" panose="020B0604020202020204" pitchFamily="34" charset="0"/>
                          </a:rPr>
                          <m:t>10</m:t>
                        </m:r>
                      </m:e>
                      <m:sup>
                        <m:r>
                          <a:rPr lang="el-GR" sz="2400" b="0" i="1" u="none" strike="noStrike" baseline="0" smtClean="0">
                            <a:solidFill>
                              <a:srgbClr val="000000"/>
                            </a:solidFill>
                            <a:latin typeface="Cambria Math" panose="02040503050406030204" pitchFamily="18" charset="0"/>
                            <a:cs typeface="Arial" panose="020B0604020202020204" pitchFamily="34" charset="0"/>
                          </a:rPr>
                          <m:t>7</m:t>
                        </m:r>
                      </m:sup>
                    </m:sSup>
                    <m:r>
                      <a:rPr lang="el-GR" sz="2400" b="0" i="1" u="none" strike="noStrike" baseline="0" smtClean="0">
                        <a:solidFill>
                          <a:srgbClr val="000000"/>
                        </a:solidFill>
                        <a:latin typeface="Cambria Math" panose="02040503050406030204" pitchFamily="18" charset="0"/>
                        <a:cs typeface="Arial" panose="020B0604020202020204" pitchFamily="34" charset="0"/>
                      </a:rPr>
                      <m:t> </m:t>
                    </m:r>
                  </m:oMath>
                </a14:m>
                <a:r>
                  <a:rPr lang="el-GR" sz="2400" b="0" i="0" u="none" strike="noStrike" baseline="0" dirty="0" err="1">
                    <a:solidFill>
                      <a:srgbClr val="000000"/>
                    </a:solidFill>
                    <a:latin typeface="Arial" panose="020B0604020202020204" pitchFamily="34" charset="0"/>
                    <a:cs typeface="Arial" panose="020B0604020202020204" pitchFamily="34" charset="0"/>
                  </a:rPr>
                  <a:t>Hz</a:t>
                </a:r>
                <a:r>
                  <a:rPr lang="el-GR" sz="2400" b="0" i="0" u="none" strike="noStrike" baseline="0" dirty="0">
                    <a:solidFill>
                      <a:srgbClr val="000000"/>
                    </a:solidFill>
                    <a:latin typeface="Arial" panose="020B0604020202020204" pitchFamily="34" charset="0"/>
                    <a:cs typeface="Arial" panose="020B0604020202020204" pitchFamily="34" charset="0"/>
                  </a:rPr>
                  <a:t>                                                    είναι το    </a:t>
                </a:r>
                <a:r>
                  <a:rPr lang="el-GR" sz="2400" b="1" i="0" u="none" strike="noStrike" baseline="0" dirty="0">
                    <a:solidFill>
                      <a:srgbClr val="C00000"/>
                    </a:solidFill>
                    <a:latin typeface="Arial" panose="020B0604020202020204" pitchFamily="34" charset="0"/>
                    <a:cs typeface="Arial" panose="020B0604020202020204" pitchFamily="34" charset="0"/>
                  </a:rPr>
                  <a:t>ελάχιστο εύρος </a:t>
                </a:r>
                <a:r>
                  <a:rPr lang="el-GR" sz="2400" b="1" i="0" u="none" strike="noStrike" baseline="0" dirty="0">
                    <a:solidFill>
                      <a:srgbClr val="000000"/>
                    </a:solidFill>
                    <a:latin typeface="Arial" panose="020B0604020202020204" pitchFamily="34" charset="0"/>
                    <a:cs typeface="Arial" panose="020B0604020202020204" pitchFamily="34" charset="0"/>
                  </a:rPr>
                  <a:t>της φασματικής γραμμής. </a:t>
                </a:r>
                <a:endParaRPr lang="el-GR" sz="2400" b="1" dirty="0">
                  <a:latin typeface="Arial" panose="020B0604020202020204" pitchFamily="34" charset="0"/>
                  <a:cs typeface="Arial" panose="020B0604020202020204" pitchFamily="34" charset="0"/>
                </a:endParaRPr>
              </a:p>
            </p:txBody>
          </p:sp>
        </mc:Choice>
        <mc:Fallback xmlns="">
          <p:sp>
            <p:nvSpPr>
              <p:cNvPr id="3" name="TextBox 2">
                <a:extLst>
                  <a:ext uri="{FF2B5EF4-FFF2-40B4-BE49-F238E27FC236}">
                    <a16:creationId xmlns:a16="http://schemas.microsoft.com/office/drawing/2014/main" id="{C5370AE7-F09B-903F-044B-2E18F379506E}"/>
                  </a:ext>
                </a:extLst>
              </p:cNvPr>
              <p:cNvSpPr txBox="1">
                <a:spLocks noRot="1" noChangeAspect="1" noMove="1" noResize="1" noEditPoints="1" noAdjustHandles="1" noChangeArrowheads="1" noChangeShapeType="1" noTextEdit="1"/>
              </p:cNvSpPr>
              <p:nvPr/>
            </p:nvSpPr>
            <p:spPr>
              <a:xfrm>
                <a:off x="640080" y="243840"/>
                <a:ext cx="10779760" cy="5909310"/>
              </a:xfrm>
              <a:prstGeom prst="rect">
                <a:avLst/>
              </a:prstGeom>
              <a:blipFill>
                <a:blip r:embed="rId2"/>
                <a:stretch>
                  <a:fillRect l="-848" r="-11482" b="-1548"/>
                </a:stretch>
              </a:blipFill>
            </p:spPr>
            <p:txBody>
              <a:bodyPr/>
              <a:lstStyle/>
              <a:p>
                <a:r>
                  <a:rPr lang="el-GR">
                    <a:noFill/>
                  </a:rPr>
                  <a:t> </a:t>
                </a:r>
              </a:p>
            </p:txBody>
          </p:sp>
        </mc:Fallback>
      </mc:AlternateContent>
      <p:graphicFrame>
        <p:nvGraphicFramePr>
          <p:cNvPr id="4" name="Πίνακας 4">
            <a:extLst>
              <a:ext uri="{FF2B5EF4-FFF2-40B4-BE49-F238E27FC236}">
                <a16:creationId xmlns:a16="http://schemas.microsoft.com/office/drawing/2014/main" id="{F9919A20-B9AA-E229-618D-69C06875692A}"/>
              </a:ext>
            </a:extLst>
          </p:cNvPr>
          <p:cNvGraphicFramePr>
            <a:graphicFrameLocks noGrp="1"/>
          </p:cNvGraphicFramePr>
          <p:nvPr>
            <p:extLst>
              <p:ext uri="{D42A27DB-BD31-4B8C-83A1-F6EECF244321}">
                <p14:modId xmlns:p14="http://schemas.microsoft.com/office/powerpoint/2010/main" val="4131593809"/>
              </p:ext>
            </p:extLst>
          </p:nvPr>
        </p:nvGraphicFramePr>
        <p:xfrm>
          <a:off x="640080" y="485986"/>
          <a:ext cx="10271760" cy="1097280"/>
        </p:xfrm>
        <a:graphic>
          <a:graphicData uri="http://schemas.openxmlformats.org/drawingml/2006/table">
            <a:tbl>
              <a:tblPr firstRow="1" bandRow="1">
                <a:tableStyleId>{5C22544A-7EE6-4342-B048-85BDC9FD1C3A}</a:tableStyleId>
              </a:tblPr>
              <a:tblGrid>
                <a:gridCol w="10271760">
                  <a:extLst>
                    <a:ext uri="{9D8B030D-6E8A-4147-A177-3AD203B41FA5}">
                      <a16:colId xmlns:a16="http://schemas.microsoft.com/office/drawing/2014/main" val="2034768883"/>
                    </a:ext>
                  </a:extLst>
                </a:gridCol>
              </a:tblGrid>
              <a:tr h="9364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2400" b="1" dirty="0">
                          <a:solidFill>
                            <a:srgbClr val="C00000"/>
                          </a:solidFill>
                          <a:latin typeface="Arial" panose="020B0604020202020204" pitchFamily="34" charset="0"/>
                          <a:cs typeface="Arial" panose="020B0604020202020204" pitchFamily="34" charset="0"/>
                        </a:rPr>
                        <a:t>Το εύρος των φασματικών γραμμών ερμηνεύεται «από την αρχή της αβεβαιότητας»</a:t>
                      </a:r>
                      <a:endParaRPr lang="el-GR" sz="2400" dirty="0">
                        <a:solidFill>
                          <a:srgbClr val="000000"/>
                        </a:solidFill>
                        <a:latin typeface="Arial" panose="020B0604020202020204" pitchFamily="34" charset="0"/>
                        <a:cs typeface="Arial" panose="020B0604020202020204" pitchFamily="34" charset="0"/>
                      </a:endParaRPr>
                    </a:p>
                    <a:p>
                      <a:endParaRPr lang="el-GR" dirty="0"/>
                    </a:p>
                  </a:txBody>
                  <a:tcPr>
                    <a:solidFill>
                      <a:schemeClr val="bg1">
                        <a:lumMod val="95000"/>
                      </a:schemeClr>
                    </a:solidFill>
                  </a:tcPr>
                </a:tc>
                <a:extLst>
                  <a:ext uri="{0D108BD9-81ED-4DB2-BD59-A6C34878D82A}">
                    <a16:rowId xmlns:a16="http://schemas.microsoft.com/office/drawing/2014/main" val="3600617501"/>
                  </a:ext>
                </a:extLst>
              </a:tr>
            </a:tbl>
          </a:graphicData>
        </a:graphic>
      </p:graphicFrame>
    </p:spTree>
    <p:extLst>
      <p:ext uri="{BB962C8B-B14F-4D97-AF65-F5344CB8AC3E}">
        <p14:creationId xmlns:p14="http://schemas.microsoft.com/office/powerpoint/2010/main" val="2170194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Τίτλος 1">
                <a:extLst>
                  <a:ext uri="{FF2B5EF4-FFF2-40B4-BE49-F238E27FC236}">
                    <a16:creationId xmlns:a16="http://schemas.microsoft.com/office/drawing/2014/main" id="{1A39B48A-4C86-927D-E00E-605354096BAB}"/>
                  </a:ext>
                </a:extLst>
              </p:cNvPr>
              <p:cNvSpPr>
                <a:spLocks noGrp="1"/>
              </p:cNvSpPr>
              <p:nvPr>
                <p:ph type="title"/>
              </p:nvPr>
            </p:nvSpPr>
            <p:spPr>
              <a:xfrm>
                <a:off x="1481959" y="424412"/>
                <a:ext cx="10022653" cy="1656636"/>
              </a:xfrm>
            </p:spPr>
            <p:txBody>
              <a:bodyPr>
                <a:normAutofit/>
              </a:bodyPr>
              <a:lstStyle/>
              <a:p>
                <a:r>
                  <a:rPr lang="el-GR" sz="2400" b="1" u="sng" dirty="0">
                    <a:solidFill>
                      <a:srgbClr val="C00000"/>
                    </a:solidFill>
                    <a:latin typeface="Arial" panose="020B0604020202020204" pitchFamily="34" charset="0"/>
                    <a:cs typeface="Arial" panose="020B0604020202020204" pitchFamily="34" charset="0"/>
                  </a:rPr>
                  <a:t>ΑΣΚΗΣΗ:</a:t>
                </a:r>
                <a:r>
                  <a:rPr lang="el-GR" sz="1200" dirty="0"/>
                  <a:t> </a:t>
                </a:r>
                <a:br>
                  <a:rPr lang="el-GR" sz="1200" dirty="0"/>
                </a:br>
                <a:r>
                  <a:rPr lang="el-GR" sz="2400" dirty="0">
                    <a:latin typeface="Arial" panose="020B0604020202020204" pitchFamily="34" charset="0"/>
                    <a:cs typeface="Arial" panose="020B0604020202020204" pitchFamily="34" charset="0"/>
                  </a:rPr>
                  <a:t>Πρωτόνιο έχει κινητική ενέργεια Κ=10</a:t>
                </a:r>
                <a:r>
                  <a:rPr lang="en-US" sz="2400" dirty="0">
                    <a:latin typeface="Arial" panose="020B0604020202020204" pitchFamily="34" charset="0"/>
                    <a:cs typeface="Arial" panose="020B0604020202020204" pitchFamily="34" charset="0"/>
                  </a:rPr>
                  <a:t>keV. </a:t>
                </a:r>
                <a:r>
                  <a:rPr lang="el-GR" sz="2400" dirty="0">
                    <a:latin typeface="Arial" panose="020B0604020202020204" pitchFamily="34" charset="0"/>
                    <a:cs typeface="Arial" panose="020B0604020202020204" pitchFamily="34" charset="0"/>
                  </a:rPr>
                  <a:t>Αν η ορμή του μετριέται με αβεβαιότητα 5%, τότε πόση θα είναι η αβεβαιότητα της θέσης του; Δίνονται </a:t>
                </a:r>
                <a:r>
                  <a:rPr lang="en-US" sz="2400" dirty="0">
                    <a:latin typeface="Arial" panose="020B0604020202020204" pitchFamily="34" charset="0"/>
                    <a:cs typeface="Arial" panose="020B0604020202020204" pitchFamily="34" charset="0"/>
                  </a:rPr>
                  <a:t>h = 6,63 x</a:t>
                </a:r>
                <a14:m>
                  <m:oMath xmlns:m="http://schemas.openxmlformats.org/officeDocument/2006/math">
                    <m:sSup>
                      <m:sSupPr>
                        <m:ctrlPr>
                          <a:rPr lang="en-US" sz="2400" i="1" smtClean="0">
                            <a:latin typeface="Cambria Math" panose="02040503050406030204" pitchFamily="18" charset="0"/>
                            <a:cs typeface="Arial" panose="020B0604020202020204" pitchFamily="34" charset="0"/>
                          </a:rPr>
                        </m:ctrlPr>
                      </m:sSupPr>
                      <m:e>
                        <m:r>
                          <a:rPr lang="en-US" sz="2400" b="0" i="1" smtClean="0">
                            <a:latin typeface="Cambria Math" panose="02040503050406030204" pitchFamily="18" charset="0"/>
                            <a:cs typeface="Arial" panose="020B0604020202020204" pitchFamily="34" charset="0"/>
                          </a:rPr>
                          <m:t>10</m:t>
                        </m:r>
                      </m:e>
                      <m:sup>
                        <m:r>
                          <a:rPr lang="en-US" sz="2400" b="0" i="1" smtClean="0">
                            <a:latin typeface="Cambria Math" panose="02040503050406030204" pitchFamily="18" charset="0"/>
                            <a:cs typeface="Arial" panose="020B0604020202020204" pitchFamily="34" charset="0"/>
                          </a:rPr>
                          <m:t>−34</m:t>
                        </m:r>
                      </m:sup>
                    </m:sSup>
                  </m:oMath>
                </a14:m>
                <a:r>
                  <a:rPr lang="en-US" sz="2400" dirty="0">
                    <a:latin typeface="Arial" panose="020B0604020202020204" pitchFamily="34" charset="0"/>
                    <a:cs typeface="Arial" panose="020B0604020202020204" pitchFamily="34" charset="0"/>
                  </a:rPr>
                  <a:t>J.s, 1eV=1,6x</a:t>
                </a:r>
                <a14:m>
                  <m:oMath xmlns:m="http://schemas.openxmlformats.org/officeDocument/2006/math">
                    <m:sSup>
                      <m:sSupPr>
                        <m:ctrlPr>
                          <a:rPr lang="en-US" sz="2400" i="1" smtClean="0">
                            <a:latin typeface="Cambria Math" panose="02040503050406030204" pitchFamily="18" charset="0"/>
                            <a:cs typeface="Arial" panose="020B0604020202020204" pitchFamily="34" charset="0"/>
                          </a:rPr>
                        </m:ctrlPr>
                      </m:sSupPr>
                      <m:e>
                        <m:r>
                          <a:rPr lang="en-US" sz="2400" b="0" i="1" smtClean="0">
                            <a:latin typeface="Cambria Math" panose="02040503050406030204" pitchFamily="18" charset="0"/>
                            <a:cs typeface="Arial" panose="020B0604020202020204" pitchFamily="34" charset="0"/>
                          </a:rPr>
                          <m:t>10</m:t>
                        </m:r>
                      </m:e>
                      <m:sup>
                        <m:r>
                          <a:rPr lang="en-US" sz="2400" b="0" i="1" smtClean="0">
                            <a:latin typeface="Cambria Math" panose="02040503050406030204" pitchFamily="18" charset="0"/>
                            <a:cs typeface="Arial" panose="020B0604020202020204" pitchFamily="34" charset="0"/>
                          </a:rPr>
                          <m:t>−19</m:t>
                        </m:r>
                      </m:sup>
                    </m:sSup>
                  </m:oMath>
                </a14:m>
                <a:r>
                  <a:rPr lang="en-US" sz="2400" dirty="0">
                    <a:latin typeface="Arial" panose="020B0604020202020204" pitchFamily="34" charset="0"/>
                    <a:cs typeface="Arial" panose="020B0604020202020204" pitchFamily="34" charset="0"/>
                  </a:rPr>
                  <a:t>J, </a:t>
                </a:r>
                <a14:m>
                  <m:oMath xmlns:m="http://schemas.openxmlformats.org/officeDocument/2006/math">
                    <m:sSub>
                      <m:sSubPr>
                        <m:ctrlPr>
                          <a:rPr lang="en-US" sz="2400" i="1" smtClean="0">
                            <a:latin typeface="Cambria Math" panose="02040503050406030204" pitchFamily="18" charset="0"/>
                            <a:cs typeface="Arial" panose="020B0604020202020204" pitchFamily="34" charset="0"/>
                          </a:rPr>
                        </m:ctrlPr>
                      </m:sSubPr>
                      <m:e>
                        <m:r>
                          <a:rPr lang="en-US" sz="2400" b="0" i="1" smtClean="0">
                            <a:latin typeface="Cambria Math" panose="02040503050406030204" pitchFamily="18" charset="0"/>
                            <a:cs typeface="Arial" panose="020B0604020202020204" pitchFamily="34" charset="0"/>
                          </a:rPr>
                          <m:t>𝑚</m:t>
                        </m:r>
                      </m:e>
                      <m:sub>
                        <m:r>
                          <a:rPr lang="en-US" sz="2400" b="0" i="1" smtClean="0">
                            <a:latin typeface="Cambria Math" panose="02040503050406030204" pitchFamily="18" charset="0"/>
                            <a:cs typeface="Arial" panose="020B0604020202020204" pitchFamily="34" charset="0"/>
                          </a:rPr>
                          <m:t>𝑝</m:t>
                        </m:r>
                      </m:sub>
                    </m:sSub>
                  </m:oMath>
                </a14:m>
                <a:r>
                  <a:rPr lang="en-US" sz="2400" dirty="0">
                    <a:latin typeface="Arial" panose="020B0604020202020204" pitchFamily="34" charset="0"/>
                    <a:cs typeface="Arial" panose="020B0604020202020204" pitchFamily="34" charset="0"/>
                  </a:rPr>
                  <a:t>= 1,67 x</a:t>
                </a:r>
                <a14:m>
                  <m:oMath xmlns:m="http://schemas.openxmlformats.org/officeDocument/2006/math">
                    <m:sSup>
                      <m:sSupPr>
                        <m:ctrlPr>
                          <a:rPr lang="en-US" sz="2400" i="1" smtClean="0">
                            <a:latin typeface="Cambria Math" panose="02040503050406030204" pitchFamily="18" charset="0"/>
                            <a:cs typeface="Arial" panose="020B0604020202020204" pitchFamily="34" charset="0"/>
                          </a:rPr>
                        </m:ctrlPr>
                      </m:sSupPr>
                      <m:e>
                        <m:r>
                          <a:rPr lang="en-US" sz="2400" b="0" i="1" smtClean="0">
                            <a:latin typeface="Cambria Math" panose="02040503050406030204" pitchFamily="18" charset="0"/>
                            <a:cs typeface="Arial" panose="020B0604020202020204" pitchFamily="34" charset="0"/>
                          </a:rPr>
                          <m:t>10</m:t>
                        </m:r>
                      </m:e>
                      <m:sup>
                        <m:r>
                          <a:rPr lang="en-US" sz="2400" b="0" i="1" smtClean="0">
                            <a:latin typeface="Cambria Math" panose="02040503050406030204" pitchFamily="18" charset="0"/>
                            <a:cs typeface="Arial" panose="020B0604020202020204" pitchFamily="34" charset="0"/>
                          </a:rPr>
                          <m:t>−27</m:t>
                        </m:r>
                      </m:sup>
                    </m:sSup>
                  </m:oMath>
                </a14:m>
                <a:r>
                  <a:rPr lang="en-US" sz="2400" dirty="0">
                    <a:latin typeface="Arial" panose="020B0604020202020204" pitchFamily="34" charset="0"/>
                    <a:cs typeface="Arial" panose="020B0604020202020204" pitchFamily="34" charset="0"/>
                  </a:rPr>
                  <a:t>kg,</a:t>
                </a:r>
                <a:endParaRPr lang="el-GR" sz="2400" b="1" u="sng" dirty="0">
                  <a:solidFill>
                    <a:srgbClr val="C00000"/>
                  </a:solidFill>
                  <a:latin typeface="Arial" panose="020B0604020202020204" pitchFamily="34" charset="0"/>
                  <a:cs typeface="Arial" panose="020B0604020202020204" pitchFamily="34" charset="0"/>
                </a:endParaRPr>
              </a:p>
            </p:txBody>
          </p:sp>
        </mc:Choice>
        <mc:Fallback xmlns="">
          <p:sp>
            <p:nvSpPr>
              <p:cNvPr id="2" name="Τίτλος 1">
                <a:extLst>
                  <a:ext uri="{FF2B5EF4-FFF2-40B4-BE49-F238E27FC236}">
                    <a16:creationId xmlns:a16="http://schemas.microsoft.com/office/drawing/2014/main" id="{1A39B48A-4C86-927D-E00E-605354096BAB}"/>
                  </a:ext>
                </a:extLst>
              </p:cNvPr>
              <p:cNvSpPr>
                <a:spLocks noGrp="1" noRot="1" noChangeAspect="1" noMove="1" noResize="1" noEditPoints="1" noAdjustHandles="1" noChangeArrowheads="1" noChangeShapeType="1" noTextEdit="1"/>
              </p:cNvSpPr>
              <p:nvPr>
                <p:ph type="title"/>
              </p:nvPr>
            </p:nvSpPr>
            <p:spPr>
              <a:xfrm>
                <a:off x="1481959" y="424412"/>
                <a:ext cx="10022653" cy="1656636"/>
              </a:xfrm>
              <a:blipFill>
                <a:blip r:embed="rId2"/>
                <a:stretch>
                  <a:fillRect l="-912" t="-2583" b="-2583"/>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3" name="Θέση περιεχομένου 2">
                <a:extLst>
                  <a:ext uri="{FF2B5EF4-FFF2-40B4-BE49-F238E27FC236}">
                    <a16:creationId xmlns:a16="http://schemas.microsoft.com/office/drawing/2014/main" id="{25F7FC27-698B-9D2C-33B5-8A005120FE8C}"/>
                  </a:ext>
                </a:extLst>
              </p:cNvPr>
              <p:cNvSpPr>
                <a:spLocks noGrp="1"/>
              </p:cNvSpPr>
              <p:nvPr>
                <p:ph idx="1"/>
              </p:nvPr>
            </p:nvSpPr>
            <p:spPr>
              <a:xfrm>
                <a:off x="1625681" y="2081048"/>
                <a:ext cx="9735207" cy="4130566"/>
              </a:xfrm>
            </p:spPr>
            <p:txBody>
              <a:bodyPr>
                <a:noAutofit/>
              </a:bodyPr>
              <a:lstStyle/>
              <a:p>
                <a:r>
                  <a:rPr lang="el-GR" sz="2400" b="1" u="sng" dirty="0">
                    <a:solidFill>
                      <a:schemeClr val="accent1"/>
                    </a:solidFill>
                    <a:latin typeface="Arial" panose="020B0604020202020204" pitchFamily="34" charset="0"/>
                    <a:cs typeface="Arial" panose="020B0604020202020204" pitchFamily="34" charset="0"/>
                  </a:rPr>
                  <a:t>Λύση: </a:t>
                </a:r>
              </a:p>
              <a:p>
                <a:pPr marL="0" indent="0">
                  <a:buNone/>
                </a:pPr>
                <a:r>
                  <a:rPr lang="el-GR" sz="2400" dirty="0">
                    <a:latin typeface="Arial" panose="020B0604020202020204" pitchFamily="34" charset="0"/>
                    <a:cs typeface="Arial" panose="020B0604020202020204" pitchFamily="34" charset="0"/>
                  </a:rPr>
                  <a:t>Υπολογίζω την ορμή από την κινητική ενέργεια</a:t>
                </a:r>
                <a:r>
                  <a:rPr lang="en-US" sz="2400" dirty="0">
                    <a:latin typeface="Arial" panose="020B0604020202020204" pitchFamily="34" charset="0"/>
                    <a:cs typeface="Arial" panose="020B0604020202020204" pitchFamily="34" charset="0"/>
                  </a:rPr>
                  <a:t>:</a:t>
                </a:r>
              </a:p>
              <a:p>
                <a:pPr marL="0" indent="0">
                  <a:buNone/>
                </a:pPr>
                <a:r>
                  <a:rPr lang="en-US" sz="2400" dirty="0">
                    <a:latin typeface="Arial" panose="020B0604020202020204" pitchFamily="34" charset="0"/>
                    <a:cs typeface="Arial" panose="020B0604020202020204" pitchFamily="34" charset="0"/>
                  </a:rPr>
                  <a:t>K = </a:t>
                </a:r>
                <a14:m>
                  <m:oMath xmlns:m="http://schemas.openxmlformats.org/officeDocument/2006/math">
                    <m:sSup>
                      <m:sSupPr>
                        <m:ctrlPr>
                          <a:rPr lang="en-US" sz="2400" i="1" smtClean="0">
                            <a:latin typeface="Cambria Math" panose="02040503050406030204" pitchFamily="18" charset="0"/>
                            <a:cs typeface="Arial" panose="020B0604020202020204" pitchFamily="34" charset="0"/>
                          </a:rPr>
                        </m:ctrlPr>
                      </m:sSupPr>
                      <m:e>
                        <m:r>
                          <a:rPr lang="en-US" sz="2400" b="0" i="1" smtClean="0">
                            <a:latin typeface="Cambria Math" panose="02040503050406030204" pitchFamily="18" charset="0"/>
                            <a:cs typeface="Arial" panose="020B0604020202020204" pitchFamily="34" charset="0"/>
                          </a:rPr>
                          <m:t>𝑝</m:t>
                        </m:r>
                      </m:e>
                      <m:sup>
                        <m:r>
                          <a:rPr lang="en-US" sz="2400" b="0" i="1" smtClean="0">
                            <a:latin typeface="Cambria Math" panose="02040503050406030204" pitchFamily="18" charset="0"/>
                            <a:cs typeface="Arial" panose="020B0604020202020204" pitchFamily="34" charset="0"/>
                          </a:rPr>
                          <m:t>2</m:t>
                        </m:r>
                      </m:sup>
                    </m:sSup>
                  </m:oMath>
                </a14:m>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2m → p=</a:t>
                </a:r>
                <a14:m>
                  <m:oMath xmlns:m="http://schemas.openxmlformats.org/officeDocument/2006/math">
                    <m:rad>
                      <m:radPr>
                        <m:degHide m:val="on"/>
                        <m:ctrlPr>
                          <a:rPr lang="en-US" sz="2400" i="1" smtClean="0">
                            <a:latin typeface="Cambria Math" panose="02040503050406030204" pitchFamily="18" charset="0"/>
                            <a:cs typeface="Arial" panose="020B0604020202020204" pitchFamily="34" charset="0"/>
                          </a:rPr>
                        </m:ctrlPr>
                      </m:radPr>
                      <m:deg/>
                      <m:e>
                        <m:r>
                          <a:rPr lang="en-US" sz="2400" b="0" i="1" smtClean="0">
                            <a:latin typeface="Cambria Math" panose="02040503050406030204" pitchFamily="18" charset="0"/>
                            <a:cs typeface="Arial" panose="020B0604020202020204" pitchFamily="34" charset="0"/>
                          </a:rPr>
                          <m:t>2</m:t>
                        </m:r>
                        <m:r>
                          <a:rPr lang="en-US" sz="2400" b="0" i="1" smtClean="0">
                            <a:latin typeface="Cambria Math" panose="02040503050406030204" pitchFamily="18" charset="0"/>
                            <a:cs typeface="Arial" panose="020B0604020202020204" pitchFamily="34" charset="0"/>
                          </a:rPr>
                          <m:t>𝐾</m:t>
                        </m:r>
                        <m:r>
                          <a:rPr lang="en-US" sz="2400" b="0" i="1" smtClean="0">
                            <a:latin typeface="Cambria Math" panose="02040503050406030204" pitchFamily="18" charset="0"/>
                            <a:cs typeface="Arial" panose="020B0604020202020204" pitchFamily="34" charset="0"/>
                          </a:rPr>
                          <m:t>.</m:t>
                        </m:r>
                        <m:r>
                          <a:rPr lang="en-US" sz="2400" b="0" i="1" smtClean="0">
                            <a:latin typeface="Cambria Math" panose="02040503050406030204" pitchFamily="18" charset="0"/>
                            <a:cs typeface="Arial" panose="020B0604020202020204" pitchFamily="34" charset="0"/>
                          </a:rPr>
                          <m:t>𝑚</m:t>
                        </m:r>
                      </m:e>
                    </m:rad>
                  </m:oMath>
                </a14:m>
                <a:r>
                  <a:rPr lang="en-US" sz="2400" dirty="0">
                    <a:latin typeface="Arial" panose="020B0604020202020204" pitchFamily="34" charset="0"/>
                    <a:cs typeface="Arial" panose="020B0604020202020204" pitchFamily="34" charset="0"/>
                  </a:rPr>
                  <a:t>→   p= 2,31.</a:t>
                </a:r>
                <a14:m>
                  <m:oMath xmlns:m="http://schemas.openxmlformats.org/officeDocument/2006/math">
                    <m:sSup>
                      <m:sSupPr>
                        <m:ctrlPr>
                          <a:rPr lang="en-US" sz="2400" i="1" smtClean="0">
                            <a:latin typeface="Cambria Math" panose="02040503050406030204" pitchFamily="18" charset="0"/>
                            <a:cs typeface="Arial" panose="020B0604020202020204" pitchFamily="34" charset="0"/>
                          </a:rPr>
                        </m:ctrlPr>
                      </m:sSupPr>
                      <m:e>
                        <m:r>
                          <a:rPr lang="en-US" sz="2400" b="0" i="1" smtClean="0">
                            <a:latin typeface="Cambria Math" panose="02040503050406030204" pitchFamily="18" charset="0"/>
                            <a:cs typeface="Arial" panose="020B0604020202020204" pitchFamily="34" charset="0"/>
                          </a:rPr>
                          <m:t>10</m:t>
                        </m:r>
                      </m:e>
                      <m:sup>
                        <m:r>
                          <a:rPr lang="en-US" sz="2400" b="0" i="1" smtClean="0">
                            <a:latin typeface="Cambria Math" panose="02040503050406030204" pitchFamily="18" charset="0"/>
                            <a:cs typeface="Arial" panose="020B0604020202020204" pitchFamily="34" charset="0"/>
                          </a:rPr>
                          <m:t>−21</m:t>
                        </m:r>
                      </m:sup>
                    </m:sSup>
                  </m:oMath>
                </a14:m>
                <a:r>
                  <a:rPr lang="en-US" sz="2400" dirty="0">
                    <a:latin typeface="Arial" panose="020B0604020202020204" pitchFamily="34" charset="0"/>
                    <a:cs typeface="Arial" panose="020B0604020202020204" pitchFamily="34" charset="0"/>
                  </a:rPr>
                  <a:t> kg.m/s.     </a:t>
                </a:r>
              </a:p>
              <a:p>
                <a:pPr marL="0" indent="0">
                  <a:buNone/>
                </a:pP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                                     H </a:t>
                </a:r>
                <a:r>
                  <a:rPr lang="el-GR" sz="2400" dirty="0">
                    <a:latin typeface="Arial" panose="020B0604020202020204" pitchFamily="34" charset="0"/>
                    <a:cs typeface="Arial" panose="020B0604020202020204" pitchFamily="34" charset="0"/>
                  </a:rPr>
                  <a:t>αβεβαιότητα της ορμής είναι</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Δ</a:t>
                </a:r>
                <a:r>
                  <a:rPr lang="en-US" sz="2400" dirty="0">
                    <a:latin typeface="Arial" panose="020B0604020202020204" pitchFamily="34" charset="0"/>
                    <a:cs typeface="Arial" panose="020B0604020202020204" pitchFamily="34" charset="0"/>
                  </a:rPr>
                  <a:t>p=5∙</a:t>
                </a:r>
                <a14:m>
                  <m:oMath xmlns:m="http://schemas.openxmlformats.org/officeDocument/2006/math">
                    <m:sSup>
                      <m:sSupPr>
                        <m:ctrlPr>
                          <a:rPr lang="en-US" sz="2400" i="1" smtClean="0">
                            <a:latin typeface="Cambria Math" panose="02040503050406030204" pitchFamily="18" charset="0"/>
                            <a:cs typeface="Arial" panose="020B0604020202020204" pitchFamily="34" charset="0"/>
                          </a:rPr>
                        </m:ctrlPr>
                      </m:sSupPr>
                      <m:e>
                        <m:r>
                          <a:rPr lang="en-US" sz="2400" b="0" i="1" smtClean="0">
                            <a:latin typeface="Cambria Math" panose="02040503050406030204" pitchFamily="18" charset="0"/>
                            <a:cs typeface="Arial" panose="020B0604020202020204" pitchFamily="34" charset="0"/>
                          </a:rPr>
                          <m:t>10</m:t>
                        </m:r>
                      </m:e>
                      <m:sup>
                        <m:r>
                          <a:rPr lang="en-US" sz="2400" b="0" i="1" smtClean="0">
                            <a:latin typeface="Cambria Math" panose="02040503050406030204" pitchFamily="18" charset="0"/>
                            <a:cs typeface="Arial" panose="020B0604020202020204" pitchFamily="34" charset="0"/>
                          </a:rPr>
                          <m:t>−2</m:t>
                        </m:r>
                      </m:sup>
                    </m:sSup>
                  </m:oMath>
                </a14:m>
                <a:r>
                  <a:rPr lang="en-US" sz="2400" dirty="0">
                    <a:latin typeface="Arial" panose="020B0604020202020204" pitchFamily="34" charset="0"/>
                    <a:cs typeface="Arial" panose="020B0604020202020204" pitchFamily="34" charset="0"/>
                  </a:rPr>
                  <a:t> p→ </a:t>
                </a:r>
                <a:r>
                  <a:rPr lang="el-GR" sz="2400" dirty="0">
                    <a:latin typeface="Arial" panose="020B0604020202020204" pitchFamily="34" charset="0"/>
                    <a:cs typeface="Arial" panose="020B0604020202020204" pitchFamily="34" charset="0"/>
                  </a:rPr>
                  <a:t>Δ</a:t>
                </a:r>
                <a:r>
                  <a:rPr lang="en-US" sz="2400" dirty="0">
                    <a:latin typeface="Arial" panose="020B0604020202020204" pitchFamily="34" charset="0"/>
                    <a:cs typeface="Arial" panose="020B0604020202020204" pitchFamily="34" charset="0"/>
                  </a:rPr>
                  <a:t>p=11,55∙</a:t>
                </a:r>
                <a14:m>
                  <m:oMath xmlns:m="http://schemas.openxmlformats.org/officeDocument/2006/math">
                    <m:sSup>
                      <m:sSupPr>
                        <m:ctrlPr>
                          <a:rPr lang="en-US" sz="2400" i="1" smtClean="0">
                            <a:latin typeface="Cambria Math" panose="02040503050406030204" pitchFamily="18" charset="0"/>
                            <a:cs typeface="Arial" panose="020B0604020202020204" pitchFamily="34" charset="0"/>
                          </a:rPr>
                        </m:ctrlPr>
                      </m:sSupPr>
                      <m:e>
                        <m:r>
                          <a:rPr lang="en-US" sz="2400" b="0" i="1" smtClean="0">
                            <a:latin typeface="Cambria Math" panose="02040503050406030204" pitchFamily="18" charset="0"/>
                            <a:cs typeface="Arial" panose="020B0604020202020204" pitchFamily="34" charset="0"/>
                          </a:rPr>
                          <m:t>10</m:t>
                        </m:r>
                      </m:e>
                      <m:sup>
                        <m:r>
                          <a:rPr lang="en-US" sz="2400" b="0" i="1" smtClean="0">
                            <a:latin typeface="Cambria Math" panose="02040503050406030204" pitchFamily="18" charset="0"/>
                            <a:cs typeface="Arial" panose="020B0604020202020204" pitchFamily="34" charset="0"/>
                          </a:rPr>
                          <m:t>−23</m:t>
                        </m:r>
                      </m:sup>
                    </m:sSup>
                  </m:oMath>
                </a14:m>
                <a:r>
                  <a:rPr lang="en-US" sz="2400" dirty="0" err="1">
                    <a:latin typeface="Arial" panose="020B0604020202020204" pitchFamily="34" charset="0"/>
                    <a:cs typeface="Arial" panose="020B0604020202020204" pitchFamily="34" charset="0"/>
                  </a:rPr>
                  <a:t>kgm</a:t>
                </a:r>
                <a:r>
                  <a:rPr lang="en-US" sz="2400" dirty="0">
                    <a:latin typeface="Arial" panose="020B0604020202020204" pitchFamily="34" charset="0"/>
                    <a:cs typeface="Arial" panose="020B0604020202020204" pitchFamily="34" charset="0"/>
                  </a:rPr>
                  <a:t>/s                             </a:t>
                </a:r>
                <a:r>
                  <a:rPr lang="el-GR"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Από την αρχή της αβεβαιότητας έχουμε:</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 Δ</a:t>
                </a:r>
                <a:r>
                  <a:rPr lang="en-US" sz="2400" dirty="0">
                    <a:latin typeface="Arial" panose="020B0604020202020204" pitchFamily="34" charset="0"/>
                    <a:cs typeface="Arial" panose="020B0604020202020204" pitchFamily="34" charset="0"/>
                  </a:rPr>
                  <a:t>p∙</a:t>
                </a:r>
                <a:r>
                  <a:rPr lang="el-GR" sz="2400" dirty="0">
                    <a:latin typeface="Arial" panose="020B0604020202020204" pitchFamily="34" charset="0"/>
                    <a:cs typeface="Arial" panose="020B0604020202020204" pitchFamily="34" charset="0"/>
                  </a:rPr>
                  <a:t>Δ</a:t>
                </a:r>
                <a:r>
                  <a:rPr lang="en-US" sz="2400" dirty="0" err="1">
                    <a:latin typeface="Arial" panose="020B0604020202020204" pitchFamily="34" charset="0"/>
                    <a:cs typeface="Arial" panose="020B0604020202020204" pitchFamily="34" charset="0"/>
                  </a:rPr>
                  <a:t>x≥h</a:t>
                </a:r>
                <a:r>
                  <a:rPr lang="en-US" sz="2400" dirty="0">
                    <a:latin typeface="Arial" panose="020B0604020202020204" pitchFamily="34" charset="0"/>
                    <a:cs typeface="Arial" panose="020B0604020202020204" pitchFamily="34" charset="0"/>
                  </a:rPr>
                  <a:t>/2</a:t>
                </a:r>
                <a:r>
                  <a:rPr lang="el-GR" sz="2400" dirty="0">
                    <a:latin typeface="Arial" panose="020B0604020202020204" pitchFamily="34" charset="0"/>
                    <a:cs typeface="Arial" panose="020B0604020202020204" pitchFamily="34" charset="0"/>
                  </a:rPr>
                  <a:t>π→ Δ</a:t>
                </a:r>
                <a:r>
                  <a:rPr lang="en-US" sz="2400" dirty="0">
                    <a:latin typeface="Arial" panose="020B0604020202020204" pitchFamily="34" charset="0"/>
                    <a:cs typeface="Arial" panose="020B0604020202020204" pitchFamily="34" charset="0"/>
                  </a:rPr>
                  <a:t>x≥ ℎ</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2𝜋∙𝛥𝑝 → </a:t>
                </a:r>
                <a:r>
                  <a:rPr lang="el-GR"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Δ</a:t>
                </a:r>
                <a:r>
                  <a:rPr lang="en-US" sz="2400" dirty="0">
                    <a:latin typeface="Arial" panose="020B0604020202020204" pitchFamily="34" charset="0"/>
                    <a:cs typeface="Arial" panose="020B0604020202020204" pitchFamily="34" charset="0"/>
                  </a:rPr>
                  <a:t>x≥9∙</a:t>
                </a:r>
                <a14:m>
                  <m:oMath xmlns:m="http://schemas.openxmlformats.org/officeDocument/2006/math">
                    <m:sSup>
                      <m:sSupPr>
                        <m:ctrlPr>
                          <a:rPr lang="en-US" sz="2400" i="1" smtClean="0">
                            <a:latin typeface="Cambria Math" panose="02040503050406030204" pitchFamily="18" charset="0"/>
                            <a:cs typeface="Arial" panose="020B0604020202020204" pitchFamily="34" charset="0"/>
                          </a:rPr>
                        </m:ctrlPr>
                      </m:sSupPr>
                      <m:e>
                        <m:r>
                          <a:rPr lang="el-GR" sz="2400" b="0" i="1" smtClean="0">
                            <a:latin typeface="Cambria Math" panose="02040503050406030204" pitchFamily="18" charset="0"/>
                            <a:cs typeface="Arial" panose="020B0604020202020204" pitchFamily="34" charset="0"/>
                          </a:rPr>
                          <m:t>10</m:t>
                        </m:r>
                      </m:e>
                      <m:sup>
                        <m:r>
                          <a:rPr lang="el-GR" sz="2400" b="0" i="1" smtClean="0">
                            <a:latin typeface="Cambria Math" panose="02040503050406030204" pitchFamily="18" charset="0"/>
                            <a:cs typeface="Arial" panose="020B0604020202020204" pitchFamily="34" charset="0"/>
                          </a:rPr>
                          <m:t>−14</m:t>
                        </m:r>
                      </m:sup>
                    </m:sSup>
                  </m:oMath>
                </a14:m>
                <a:r>
                  <a:rPr lang="en-US" sz="2400" dirty="0">
                    <a:latin typeface="Arial" panose="020B0604020202020204" pitchFamily="34" charset="0"/>
                    <a:cs typeface="Arial" panose="020B0604020202020204" pitchFamily="34" charset="0"/>
                  </a:rPr>
                  <a:t>m                       →</a:t>
                </a:r>
                <a:endParaRPr lang="el-GR" sz="2400" dirty="0">
                  <a:latin typeface="Arial" panose="020B0604020202020204" pitchFamily="34" charset="0"/>
                  <a:cs typeface="Arial" panose="020B0604020202020204" pitchFamily="34" charset="0"/>
                </a:endParaRPr>
              </a:p>
            </p:txBody>
          </p:sp>
        </mc:Choice>
        <mc:Fallback xmlns="">
          <p:sp>
            <p:nvSpPr>
              <p:cNvPr id="3" name="Θέση περιεχομένου 2">
                <a:extLst>
                  <a:ext uri="{FF2B5EF4-FFF2-40B4-BE49-F238E27FC236}">
                    <a16:creationId xmlns:a16="http://schemas.microsoft.com/office/drawing/2014/main" id="{25F7FC27-698B-9D2C-33B5-8A005120FE8C}"/>
                  </a:ext>
                </a:extLst>
              </p:cNvPr>
              <p:cNvSpPr>
                <a:spLocks noGrp="1" noRot="1" noChangeAspect="1" noMove="1" noResize="1" noEditPoints="1" noAdjustHandles="1" noChangeArrowheads="1" noChangeShapeType="1" noTextEdit="1"/>
              </p:cNvSpPr>
              <p:nvPr>
                <p:ph idx="1"/>
              </p:nvPr>
            </p:nvSpPr>
            <p:spPr>
              <a:xfrm>
                <a:off x="1625681" y="2081048"/>
                <a:ext cx="9735207" cy="4130566"/>
              </a:xfrm>
              <a:blipFill>
                <a:blip r:embed="rId3"/>
                <a:stretch>
                  <a:fillRect l="-1002" t="-1032" r="-28679"/>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graphicFrame>
            <p:nvGraphicFramePr>
              <p:cNvPr id="4" name="Πίνακας 4">
                <a:extLst>
                  <a:ext uri="{FF2B5EF4-FFF2-40B4-BE49-F238E27FC236}">
                    <a16:creationId xmlns:a16="http://schemas.microsoft.com/office/drawing/2014/main" id="{F7CBA54F-A36E-367C-6800-4F31C055456E}"/>
                  </a:ext>
                </a:extLst>
              </p:cNvPr>
              <p:cNvGraphicFramePr>
                <a:graphicFrameLocks noGrp="1"/>
              </p:cNvGraphicFramePr>
              <p:nvPr>
                <p:extLst>
                  <p:ext uri="{D42A27DB-BD31-4B8C-83A1-F6EECF244321}">
                    <p14:modId xmlns:p14="http://schemas.microsoft.com/office/powerpoint/2010/main" val="488334535"/>
                  </p:ext>
                </p:extLst>
              </p:nvPr>
            </p:nvGraphicFramePr>
            <p:xfrm>
              <a:off x="6793187" y="5433615"/>
              <a:ext cx="2739696" cy="588812"/>
            </p:xfrm>
            <a:graphic>
              <a:graphicData uri="http://schemas.openxmlformats.org/drawingml/2006/table">
                <a:tbl>
                  <a:tblPr firstRow="1" bandRow="1">
                    <a:tableStyleId>{5C22544A-7EE6-4342-B048-85BDC9FD1C3A}</a:tableStyleId>
                  </a:tblPr>
                  <a:tblGrid>
                    <a:gridCol w="2739696">
                      <a:extLst>
                        <a:ext uri="{9D8B030D-6E8A-4147-A177-3AD203B41FA5}">
                          <a16:colId xmlns:a16="http://schemas.microsoft.com/office/drawing/2014/main" val="435537408"/>
                        </a:ext>
                      </a:extLst>
                    </a:gridCol>
                  </a:tblGrid>
                  <a:tr h="588812">
                    <a:tc>
                      <a:txBody>
                        <a:bodyPr/>
                        <a:lstStyle/>
                        <a:p>
                          <a:r>
                            <a:rPr lang="el-GR" sz="2400" dirty="0">
                              <a:solidFill>
                                <a:schemeClr val="accent1"/>
                              </a:solidFill>
                              <a:latin typeface="Arial" panose="020B0604020202020204" pitchFamily="34" charset="0"/>
                              <a:cs typeface="Arial" panose="020B0604020202020204" pitchFamily="34" charset="0"/>
                            </a:rPr>
                            <a:t>Δ</a:t>
                          </a:r>
                          <a14:m>
                            <m:oMath xmlns:m="http://schemas.openxmlformats.org/officeDocument/2006/math">
                              <m:sSub>
                                <m:sSubPr>
                                  <m:ctrlPr>
                                    <a:rPr lang="el-GR" sz="2400" i="1" smtClean="0">
                                      <a:solidFill>
                                        <a:schemeClr val="accent1"/>
                                      </a:solidFill>
                                      <a:latin typeface="Cambria Math" panose="02040503050406030204" pitchFamily="18" charset="0"/>
                                      <a:cs typeface="Arial" panose="020B0604020202020204" pitchFamily="34" charset="0"/>
                                    </a:rPr>
                                  </m:ctrlPr>
                                </m:sSubPr>
                                <m:e>
                                  <m:r>
                                    <a:rPr lang="en-US" sz="2400" b="0" i="1" smtClean="0">
                                      <a:solidFill>
                                        <a:schemeClr val="accent1"/>
                                      </a:solidFill>
                                      <a:latin typeface="Cambria Math" panose="02040503050406030204" pitchFamily="18" charset="0"/>
                                      <a:cs typeface="Arial" panose="020B0604020202020204" pitchFamily="34" charset="0"/>
                                    </a:rPr>
                                    <m:t>𝑥</m:t>
                                  </m:r>
                                </m:e>
                                <m:sub>
                                  <m:r>
                                    <a:rPr lang="en-US" sz="2400" b="0" i="1" smtClean="0">
                                      <a:solidFill>
                                        <a:schemeClr val="accent1"/>
                                      </a:solidFill>
                                      <a:latin typeface="Cambria Math" panose="02040503050406030204" pitchFamily="18" charset="0"/>
                                      <a:cs typeface="Arial" panose="020B0604020202020204" pitchFamily="34" charset="0"/>
                                    </a:rPr>
                                    <m:t>𝑚𝑖𝑛</m:t>
                                  </m:r>
                                </m:sub>
                              </m:sSub>
                            </m:oMath>
                          </a14:m>
                          <a:r>
                            <a:rPr lang="en-US" sz="2400" dirty="0">
                              <a:solidFill>
                                <a:schemeClr val="accent1"/>
                              </a:solidFill>
                              <a:latin typeface="Arial" panose="020B0604020202020204" pitchFamily="34" charset="0"/>
                              <a:cs typeface="Arial" panose="020B0604020202020204" pitchFamily="34" charset="0"/>
                            </a:rPr>
                            <a:t> =9.</a:t>
                          </a:r>
                          <a14:m>
                            <m:oMath xmlns:m="http://schemas.openxmlformats.org/officeDocument/2006/math">
                              <m:r>
                                <a:rPr lang="en-US" sz="2400" i="1" smtClean="0">
                                  <a:solidFill>
                                    <a:schemeClr val="accent1"/>
                                  </a:solidFill>
                                  <a:latin typeface="Cambria Math" panose="02040503050406030204" pitchFamily="18" charset="0"/>
                                  <a:cs typeface="Arial" panose="020B0604020202020204" pitchFamily="34" charset="0"/>
                                </a:rPr>
                                <m:t> </m:t>
                              </m:r>
                              <m:sSup>
                                <m:sSupPr>
                                  <m:ctrlPr>
                                    <a:rPr lang="en-US" sz="2400" i="1" smtClean="0">
                                      <a:solidFill>
                                        <a:schemeClr val="accent1"/>
                                      </a:solidFill>
                                      <a:latin typeface="Cambria Math" panose="02040503050406030204" pitchFamily="18" charset="0"/>
                                      <a:cs typeface="Arial" panose="020B0604020202020204" pitchFamily="34" charset="0"/>
                                    </a:rPr>
                                  </m:ctrlPr>
                                </m:sSupPr>
                                <m:e>
                                  <m:r>
                                    <a:rPr lang="en-US" sz="2400" b="0" i="1" smtClean="0">
                                      <a:solidFill>
                                        <a:schemeClr val="accent1"/>
                                      </a:solidFill>
                                      <a:latin typeface="Cambria Math" panose="02040503050406030204" pitchFamily="18" charset="0"/>
                                      <a:cs typeface="Arial" panose="020B0604020202020204" pitchFamily="34" charset="0"/>
                                    </a:rPr>
                                    <m:t>10</m:t>
                                  </m:r>
                                </m:e>
                                <m:sup>
                                  <m:r>
                                    <a:rPr lang="en-US" sz="2400" b="0" i="1" smtClean="0">
                                      <a:solidFill>
                                        <a:schemeClr val="accent1"/>
                                      </a:solidFill>
                                      <a:latin typeface="Cambria Math" panose="02040503050406030204" pitchFamily="18" charset="0"/>
                                      <a:cs typeface="Arial" panose="020B0604020202020204" pitchFamily="34" charset="0"/>
                                    </a:rPr>
                                    <m:t>−13</m:t>
                                  </m:r>
                                </m:sup>
                              </m:sSup>
                            </m:oMath>
                          </a14:m>
                          <a:r>
                            <a:rPr lang="en-US" sz="2400" dirty="0">
                              <a:solidFill>
                                <a:schemeClr val="accent1"/>
                              </a:solidFill>
                              <a:latin typeface="Arial" panose="020B0604020202020204" pitchFamily="34" charset="0"/>
                              <a:cs typeface="Arial" panose="020B0604020202020204" pitchFamily="34" charset="0"/>
                            </a:rPr>
                            <a:t>m</a:t>
                          </a:r>
                          <a:endParaRPr lang="el-GR" sz="2400" dirty="0">
                            <a:solidFill>
                              <a:schemeClr val="accent1"/>
                            </a:solidFill>
                          </a:endParaRPr>
                        </a:p>
                      </a:txBody>
                      <a:tcPr>
                        <a:solidFill>
                          <a:schemeClr val="accent5"/>
                        </a:solidFill>
                      </a:tcPr>
                    </a:tc>
                    <a:extLst>
                      <a:ext uri="{0D108BD9-81ED-4DB2-BD59-A6C34878D82A}">
                        <a16:rowId xmlns:a16="http://schemas.microsoft.com/office/drawing/2014/main" val="1252483823"/>
                      </a:ext>
                    </a:extLst>
                  </a:tr>
                </a:tbl>
              </a:graphicData>
            </a:graphic>
          </p:graphicFrame>
        </mc:Choice>
        <mc:Fallback xmlns="">
          <p:graphicFrame>
            <p:nvGraphicFramePr>
              <p:cNvPr id="4" name="Πίνακας 4">
                <a:extLst>
                  <a:ext uri="{FF2B5EF4-FFF2-40B4-BE49-F238E27FC236}">
                    <a16:creationId xmlns:a16="http://schemas.microsoft.com/office/drawing/2014/main" id="{F7CBA54F-A36E-367C-6800-4F31C055456E}"/>
                  </a:ext>
                </a:extLst>
              </p:cNvPr>
              <p:cNvGraphicFramePr>
                <a:graphicFrameLocks noGrp="1"/>
              </p:cNvGraphicFramePr>
              <p:nvPr>
                <p:extLst>
                  <p:ext uri="{D42A27DB-BD31-4B8C-83A1-F6EECF244321}">
                    <p14:modId xmlns:p14="http://schemas.microsoft.com/office/powerpoint/2010/main" val="488334535"/>
                  </p:ext>
                </p:extLst>
              </p:nvPr>
            </p:nvGraphicFramePr>
            <p:xfrm>
              <a:off x="6793187" y="5433615"/>
              <a:ext cx="2739696" cy="588812"/>
            </p:xfrm>
            <a:graphic>
              <a:graphicData uri="http://schemas.openxmlformats.org/drawingml/2006/table">
                <a:tbl>
                  <a:tblPr firstRow="1" bandRow="1">
                    <a:tableStyleId>{5C22544A-7EE6-4342-B048-85BDC9FD1C3A}</a:tableStyleId>
                  </a:tblPr>
                  <a:tblGrid>
                    <a:gridCol w="2739696">
                      <a:extLst>
                        <a:ext uri="{9D8B030D-6E8A-4147-A177-3AD203B41FA5}">
                          <a16:colId xmlns:a16="http://schemas.microsoft.com/office/drawing/2014/main" val="435537408"/>
                        </a:ext>
                      </a:extLst>
                    </a:gridCol>
                  </a:tblGrid>
                  <a:tr h="588812">
                    <a:tc>
                      <a:txBody>
                        <a:bodyPr/>
                        <a:lstStyle/>
                        <a:p>
                          <a:endParaRPr lang="el-GR"/>
                        </a:p>
                      </a:txBody>
                      <a:tcPr>
                        <a:blipFill>
                          <a:blip r:embed="rId4"/>
                          <a:stretch>
                            <a:fillRect l="-222" t="-7216" r="-889" b="-5155"/>
                          </a:stretch>
                        </a:blipFill>
                      </a:tcPr>
                    </a:tc>
                    <a:extLst>
                      <a:ext uri="{0D108BD9-81ED-4DB2-BD59-A6C34878D82A}">
                        <a16:rowId xmlns:a16="http://schemas.microsoft.com/office/drawing/2014/main" val="1252483823"/>
                      </a:ext>
                    </a:extLst>
                  </a:tr>
                </a:tbl>
              </a:graphicData>
            </a:graphic>
          </p:graphicFrame>
        </mc:Fallback>
      </mc:AlternateContent>
    </p:spTree>
    <p:extLst>
      <p:ext uri="{BB962C8B-B14F-4D97-AF65-F5344CB8AC3E}">
        <p14:creationId xmlns:p14="http://schemas.microsoft.com/office/powerpoint/2010/main" val="528707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9ACC2FFE-28F5-290A-C8C7-D95FC346AA42}"/>
                  </a:ext>
                </a:extLst>
              </p:cNvPr>
              <p:cNvSpPr txBox="1"/>
              <p:nvPr/>
            </p:nvSpPr>
            <p:spPr>
              <a:xfrm>
                <a:off x="1050198" y="474345"/>
                <a:ext cx="10973636" cy="5601533"/>
              </a:xfrm>
              <a:prstGeom prst="rect">
                <a:avLst/>
              </a:prstGeom>
              <a:noFill/>
            </p:spPr>
            <p:txBody>
              <a:bodyPr wrap="square">
                <a:spAutoFit/>
              </a:bodyPr>
              <a:lstStyle/>
              <a:p>
                <a:pPr algn="l"/>
                <a:endParaRPr lang="el-GR" sz="1800" b="0" i="0" u="none" strike="noStrike" baseline="0" dirty="0">
                  <a:solidFill>
                    <a:srgbClr val="000000"/>
                  </a:solidFill>
                </a:endParaRPr>
              </a:p>
              <a:p>
                <a:r>
                  <a:rPr lang="el-GR" sz="2000" b="1" i="0" u="sng" strike="noStrike" baseline="0" dirty="0">
                    <a:solidFill>
                      <a:srgbClr val="C00000"/>
                    </a:solidFill>
                    <a:latin typeface="Arial" panose="020B0604020202020204" pitchFamily="34" charset="0"/>
                    <a:cs typeface="Arial" panose="020B0604020202020204" pitchFamily="34" charset="0"/>
                  </a:rPr>
                  <a:t>Β ΘΕΜΑ 28535 ΤΡΑΠΕΖΑ ΘΕΜΑΤΩΝ</a:t>
                </a:r>
                <a:endParaRPr lang="el-GR" dirty="0"/>
              </a:p>
              <a:p>
                <a:r>
                  <a:rPr lang="el-GR" sz="2000" b="1" dirty="0">
                    <a:latin typeface="Arial" panose="020B0604020202020204" pitchFamily="34" charset="0"/>
                    <a:cs typeface="Arial" panose="020B0604020202020204" pitchFamily="34" charset="0"/>
                  </a:rPr>
                  <a:t>2.2. </a:t>
                </a:r>
                <a:r>
                  <a:rPr lang="el-GR" sz="2000" dirty="0">
                    <a:latin typeface="Arial" panose="020B0604020202020204" pitchFamily="34" charset="0"/>
                    <a:cs typeface="Arial" panose="020B0604020202020204" pitchFamily="34" charset="0"/>
                  </a:rPr>
                  <a:t>Ας υποθέσουμε ότι η διατύπωση της αρχής αβεβαιότητας χρόνου-ενέργειας, μπορεί να </a:t>
                </a:r>
              </a:p>
              <a:p>
                <a:r>
                  <a:rPr lang="el-GR" sz="2000" dirty="0">
                    <a:latin typeface="Arial" panose="020B0604020202020204" pitchFamily="34" charset="0"/>
                    <a:cs typeface="Arial" panose="020B0604020202020204" pitchFamily="34" charset="0"/>
                  </a:rPr>
                  <a:t>γραφεί με τη μορφή 𝛥𝐸 ∙ 𝛥𝑡 ≅ ℎ/2𝜋 , όπου ℎ η σταθερά του </a:t>
                </a:r>
                <a:r>
                  <a:rPr lang="el-GR" sz="2000" dirty="0" err="1">
                    <a:latin typeface="Arial" panose="020B0604020202020204" pitchFamily="34" charset="0"/>
                    <a:cs typeface="Arial" panose="020B0604020202020204" pitchFamily="34" charset="0"/>
                  </a:rPr>
                  <a:t>Planck</a:t>
                </a:r>
                <a:r>
                  <a:rPr lang="el-GR" sz="2000" dirty="0">
                    <a:latin typeface="Arial" panose="020B0604020202020204" pitchFamily="34" charset="0"/>
                    <a:cs typeface="Arial" panose="020B0604020202020204" pitchFamily="34" charset="0"/>
                  </a:rPr>
                  <a:t> και 𝛥𝑡 ο χρόνος εξέλιξης ενός κβαντικού φαινομένου. Αυτή η αρχή μπορεί να </a:t>
                </a:r>
              </a:p>
              <a:p>
                <a:r>
                  <a:rPr lang="el-GR" sz="2000" dirty="0">
                    <a:latin typeface="Arial" panose="020B0604020202020204" pitchFamily="34" charset="0"/>
                    <a:cs typeface="Arial" panose="020B0604020202020204" pitchFamily="34" charset="0"/>
                  </a:rPr>
                  <a:t>εξηγήσει γιατί στα γραμμικά                                                                                                                           φάσματα εκπομπής των χημικών                                                                                                             στοιχείων, το φως που εκπέμπεται                                                                                                    σε χαρακτηριστικά                                                                                                                                    για το στοιχείο, μήκη κύματος,                                                                                                                             δεν είναι αυστηρά μονοχρωματικό.                                                                                                           Για παράδειγμα,  στο γραμμικό φάσμα εκπομπής του υδρογόνου, που αποδίδεται με μια εικόνα προσομοίωσης στο πιο πάνω σχήμα, κάθε φασματική γραμμή έχει ένα εύρος συχνοτήτων 𝛥𝑓.                                                                                                                              Αν υποθέσουμε ότι ο χρόνος παραμονής του ηλεκτρονίου, στη διεγερμένη κατάσταση, για τα άτομα του υδρογόνου  </a:t>
                </a:r>
                <a:r>
                  <a:rPr lang="el-GR" sz="2000" b="0" i="0" u="none" strike="noStrike" baseline="0" dirty="0">
                    <a:solidFill>
                      <a:srgbClr val="000000"/>
                    </a:solidFill>
                    <a:latin typeface="Arial" panose="020B0604020202020204" pitchFamily="34" charset="0"/>
                    <a:cs typeface="Arial" panose="020B0604020202020204" pitchFamily="34" charset="0"/>
                  </a:rPr>
                  <a:t>είναι 𝛥𝑡 = 4 𝜋∙</a:t>
                </a:r>
                <a14:m>
                  <m:oMath xmlns:m="http://schemas.openxmlformats.org/officeDocument/2006/math">
                    <m:sSup>
                      <m:sSupPr>
                        <m:ctrlPr>
                          <a:rPr lang="el-GR" sz="2000" b="0" i="1" u="none" strike="noStrike" baseline="0" smtClean="0">
                            <a:solidFill>
                              <a:srgbClr val="000000"/>
                            </a:solidFill>
                            <a:latin typeface="Cambria Math" panose="02040503050406030204" pitchFamily="18" charset="0"/>
                          </a:rPr>
                        </m:ctrlPr>
                      </m:sSupPr>
                      <m:e>
                        <m:r>
                          <a:rPr lang="el-GR" sz="2000" b="0" i="1" u="none" strike="noStrike" baseline="0" smtClean="0">
                            <a:solidFill>
                              <a:srgbClr val="000000"/>
                            </a:solidFill>
                            <a:latin typeface="Cambria Math" panose="02040503050406030204" pitchFamily="18" charset="0"/>
                          </a:rPr>
                          <m:t>10</m:t>
                        </m:r>
                      </m:e>
                      <m:sup>
                        <m:r>
                          <a:rPr lang="el-GR" sz="2000" b="0" i="1" u="none" strike="noStrike" baseline="0" smtClean="0">
                            <a:solidFill>
                              <a:srgbClr val="000000"/>
                            </a:solidFill>
                            <a:latin typeface="Cambria Math" panose="02040503050406030204" pitchFamily="18" charset="0"/>
                          </a:rPr>
                          <m:t>−8</m:t>
                        </m:r>
                      </m:sup>
                    </m:sSup>
                  </m:oMath>
                </a14:m>
                <a:r>
                  <a:rPr lang="el-GR" sz="2000" b="0" i="0" u="none" strike="noStrike" baseline="0" dirty="0">
                    <a:solidFill>
                      <a:srgbClr val="000000"/>
                    </a:solidFill>
                    <a:latin typeface="Arial" panose="020B0604020202020204" pitchFamily="34" charset="0"/>
                    <a:cs typeface="Arial" panose="020B0604020202020204" pitchFamily="34" charset="0"/>
                  </a:rPr>
                  <a:t>  𝑠, τότε αυτό το εύρος είναι:                                                                 </a:t>
                </a:r>
                <a:r>
                  <a:rPr lang="el-GR" sz="2000" b="1" i="0" u="none" strike="noStrike" baseline="0" dirty="0">
                    <a:solidFill>
                      <a:srgbClr val="000000"/>
                    </a:solidFill>
                    <a:latin typeface="Arial" panose="020B0604020202020204" pitchFamily="34" charset="0"/>
                    <a:cs typeface="Arial" panose="020B0604020202020204" pitchFamily="34" charset="0"/>
                  </a:rPr>
                  <a:t>(α) </a:t>
                </a:r>
                <a:r>
                  <a:rPr lang="el-GR" sz="2000" b="0" i="0" u="none" strike="noStrike" baseline="0" dirty="0">
                    <a:solidFill>
                      <a:srgbClr val="000000"/>
                    </a:solidFill>
                    <a:latin typeface="Arial" panose="020B0604020202020204" pitchFamily="34" charset="0"/>
                    <a:cs typeface="Arial" panose="020B0604020202020204" pitchFamily="34" charset="0"/>
                  </a:rPr>
                  <a:t>𝛥𝑓 = 0                    </a:t>
                </a:r>
                <a:r>
                  <a:rPr lang="el-GR" sz="2000" b="1" i="0" u="none" strike="noStrike" baseline="0" dirty="0">
                    <a:solidFill>
                      <a:srgbClr val="000000"/>
                    </a:solidFill>
                    <a:latin typeface="Arial" panose="020B0604020202020204" pitchFamily="34" charset="0"/>
                    <a:cs typeface="Arial" panose="020B0604020202020204" pitchFamily="34" charset="0"/>
                  </a:rPr>
                  <a:t>(β) </a:t>
                </a:r>
                <a:r>
                  <a:rPr lang="el-GR" sz="2000" b="0" i="0" u="none" strike="noStrike" baseline="0" dirty="0">
                    <a:solidFill>
                      <a:srgbClr val="000000"/>
                    </a:solidFill>
                    <a:latin typeface="Arial" panose="020B0604020202020204" pitchFamily="34" charset="0"/>
                    <a:cs typeface="Arial" panose="020B0604020202020204" pitchFamily="34" charset="0"/>
                  </a:rPr>
                  <a:t>𝛥𝑓 = 1,25∙</a:t>
                </a:r>
                <a14:m>
                  <m:oMath xmlns:m="http://schemas.openxmlformats.org/officeDocument/2006/math">
                    <m:sSup>
                      <m:sSupPr>
                        <m:ctrlPr>
                          <a:rPr lang="el-GR" sz="2000" b="0" i="1" u="none" strike="noStrike" baseline="0" smtClean="0">
                            <a:solidFill>
                              <a:srgbClr val="000000"/>
                            </a:solidFill>
                            <a:latin typeface="Cambria Math" panose="02040503050406030204" pitchFamily="18" charset="0"/>
                          </a:rPr>
                        </m:ctrlPr>
                      </m:sSupPr>
                      <m:e>
                        <m:r>
                          <a:rPr lang="el-GR" sz="2000" b="0" i="1" u="none" strike="noStrike" baseline="0" smtClean="0">
                            <a:solidFill>
                              <a:srgbClr val="000000"/>
                            </a:solidFill>
                            <a:latin typeface="Cambria Math" panose="02040503050406030204" pitchFamily="18" charset="0"/>
                          </a:rPr>
                          <m:t>10</m:t>
                        </m:r>
                      </m:e>
                      <m:sup>
                        <m:r>
                          <a:rPr lang="el-GR" sz="2000" b="0" i="1" u="none" strike="noStrike" baseline="0" smtClean="0">
                            <a:solidFill>
                              <a:srgbClr val="000000"/>
                            </a:solidFill>
                            <a:latin typeface="Cambria Math" panose="02040503050406030204" pitchFamily="18" charset="0"/>
                          </a:rPr>
                          <m:t>7</m:t>
                        </m:r>
                      </m:sup>
                    </m:sSup>
                  </m:oMath>
                </a14:m>
                <a:r>
                  <a:rPr lang="el-GR" sz="2000" b="0" i="0" u="none" strike="noStrike" baseline="0" dirty="0">
                    <a:solidFill>
                      <a:srgbClr val="000000"/>
                    </a:solidFill>
                    <a:latin typeface="Arial" panose="020B0604020202020204" pitchFamily="34" charset="0"/>
                    <a:cs typeface="Arial" panose="020B0604020202020204" pitchFamily="34" charset="0"/>
                  </a:rPr>
                  <a:t> </a:t>
                </a:r>
                <a:r>
                  <a:rPr lang="el-GR" sz="2000" b="0" i="0" u="none" strike="noStrike" baseline="0" dirty="0" err="1">
                    <a:solidFill>
                      <a:srgbClr val="000000"/>
                    </a:solidFill>
                    <a:latin typeface="Arial" panose="020B0604020202020204" pitchFamily="34" charset="0"/>
                    <a:cs typeface="Arial" panose="020B0604020202020204" pitchFamily="34" charset="0"/>
                  </a:rPr>
                  <a:t>Hz</a:t>
                </a:r>
                <a:r>
                  <a:rPr lang="el-GR" sz="2000" b="0" i="0" u="none" strike="noStrike" baseline="0" dirty="0">
                    <a:solidFill>
                      <a:srgbClr val="000000"/>
                    </a:solidFill>
                    <a:latin typeface="Arial" panose="020B0604020202020204" pitchFamily="34" charset="0"/>
                    <a:cs typeface="Arial" panose="020B0604020202020204" pitchFamily="34" charset="0"/>
                  </a:rPr>
                  <a:t>                             </a:t>
                </a:r>
                <a:r>
                  <a:rPr lang="el-GR" sz="2000" b="1" i="0" u="none" strike="noStrike" baseline="0" dirty="0">
                    <a:solidFill>
                      <a:srgbClr val="000000"/>
                    </a:solidFill>
                    <a:latin typeface="Arial" panose="020B0604020202020204" pitchFamily="34" charset="0"/>
                    <a:cs typeface="Arial" panose="020B0604020202020204" pitchFamily="34" charset="0"/>
                  </a:rPr>
                  <a:t>(γ) </a:t>
                </a:r>
                <a:r>
                  <a:rPr lang="el-GR" sz="2000" b="0" i="0" u="none" strike="noStrike" baseline="0" dirty="0">
                    <a:solidFill>
                      <a:srgbClr val="000000"/>
                    </a:solidFill>
                    <a:latin typeface="Arial" panose="020B0604020202020204" pitchFamily="34" charset="0"/>
                    <a:cs typeface="Arial" panose="020B0604020202020204" pitchFamily="34" charset="0"/>
                  </a:rPr>
                  <a:t>𝛥𝑓 = 8∙</a:t>
                </a:r>
                <a14:m>
                  <m:oMath xmlns:m="http://schemas.openxmlformats.org/officeDocument/2006/math">
                    <m:sSup>
                      <m:sSupPr>
                        <m:ctrlPr>
                          <a:rPr lang="el-GR" sz="2000" b="0" i="1" u="none" strike="noStrike" baseline="0" smtClean="0">
                            <a:solidFill>
                              <a:srgbClr val="000000"/>
                            </a:solidFill>
                            <a:latin typeface="Cambria Math" panose="02040503050406030204" pitchFamily="18" charset="0"/>
                          </a:rPr>
                        </m:ctrlPr>
                      </m:sSupPr>
                      <m:e>
                        <m:r>
                          <a:rPr lang="el-GR" sz="2000" b="0" i="1" u="none" strike="noStrike" baseline="0" smtClean="0">
                            <a:solidFill>
                              <a:srgbClr val="000000"/>
                            </a:solidFill>
                            <a:latin typeface="Cambria Math" panose="02040503050406030204" pitchFamily="18" charset="0"/>
                          </a:rPr>
                          <m:t>10</m:t>
                        </m:r>
                      </m:e>
                      <m:sup>
                        <m:r>
                          <a:rPr lang="el-GR" sz="2000" b="0" i="1" u="none" strike="noStrike" baseline="0" smtClean="0">
                            <a:solidFill>
                              <a:srgbClr val="000000"/>
                            </a:solidFill>
                            <a:latin typeface="Cambria Math" panose="02040503050406030204" pitchFamily="18" charset="0"/>
                          </a:rPr>
                          <m:t>−7</m:t>
                        </m:r>
                      </m:sup>
                    </m:sSup>
                  </m:oMath>
                </a14:m>
                <a:r>
                  <a:rPr lang="el-GR" sz="2000" b="0" i="0" u="none" strike="noStrike" baseline="0" dirty="0">
                    <a:solidFill>
                      <a:srgbClr val="000000"/>
                    </a:solidFill>
                    <a:latin typeface="Arial" panose="020B0604020202020204" pitchFamily="34" charset="0"/>
                    <a:cs typeface="Arial" panose="020B0604020202020204" pitchFamily="34" charset="0"/>
                  </a:rPr>
                  <a:t> </a:t>
                </a:r>
                <a:r>
                  <a:rPr lang="el-GR" sz="2000" b="0" i="0" u="none" strike="noStrike" baseline="0" dirty="0" err="1">
                    <a:solidFill>
                      <a:srgbClr val="000000"/>
                    </a:solidFill>
                    <a:latin typeface="Arial" panose="020B0604020202020204" pitchFamily="34" charset="0"/>
                    <a:cs typeface="Arial" panose="020B0604020202020204" pitchFamily="34" charset="0"/>
                  </a:rPr>
                  <a:t>Hz</a:t>
                </a:r>
                <a:r>
                  <a:rPr lang="el-GR" sz="2000" b="0" i="0" u="none" strike="noStrike" baseline="0" dirty="0">
                    <a:solidFill>
                      <a:srgbClr val="000000"/>
                    </a:solidFill>
                    <a:latin typeface="Arial" panose="020B0604020202020204" pitchFamily="34" charset="0"/>
                    <a:cs typeface="Arial" panose="020B0604020202020204" pitchFamily="34" charset="0"/>
                  </a:rPr>
                  <a:t>                                                                                                                                 </a:t>
                </a:r>
                <a:r>
                  <a:rPr lang="el-GR" sz="2000" b="1" i="0" u="none" strike="noStrike" baseline="0" dirty="0">
                    <a:solidFill>
                      <a:srgbClr val="000000"/>
                    </a:solidFill>
                    <a:latin typeface="Arial" panose="020B0604020202020204" pitchFamily="34" charset="0"/>
                    <a:cs typeface="Arial" panose="020B0604020202020204" pitchFamily="34" charset="0"/>
                  </a:rPr>
                  <a:t>2.1.Α. </a:t>
                </a:r>
                <a:r>
                  <a:rPr lang="el-GR" sz="2000" b="0" i="0" u="none" strike="noStrike" baseline="0" dirty="0">
                    <a:solidFill>
                      <a:srgbClr val="000000"/>
                    </a:solidFill>
                    <a:latin typeface="Arial" panose="020B0604020202020204" pitchFamily="34" charset="0"/>
                    <a:cs typeface="Arial" panose="020B0604020202020204" pitchFamily="34" charset="0"/>
                  </a:rPr>
                  <a:t>Να επιλέξετε τη σωστή απάντηση. </a:t>
                </a:r>
                <a:r>
                  <a:rPr lang="el-GR" sz="2000" b="1" i="0" u="none" strike="noStrike" baseline="0" dirty="0">
                    <a:solidFill>
                      <a:srgbClr val="000000"/>
                    </a:solidFill>
                    <a:latin typeface="Arial" panose="020B0604020202020204" pitchFamily="34" charset="0"/>
                    <a:cs typeface="Arial" panose="020B0604020202020204" pitchFamily="34" charset="0"/>
                  </a:rPr>
                  <a:t>Μονάδες 4 </a:t>
                </a:r>
                <a:endParaRPr lang="el-GR" sz="2000" b="0" i="0" u="none" strike="noStrike" baseline="0" dirty="0">
                  <a:solidFill>
                    <a:srgbClr val="000000"/>
                  </a:solidFill>
                  <a:latin typeface="Arial" panose="020B0604020202020204" pitchFamily="34" charset="0"/>
                  <a:cs typeface="Arial" panose="020B0604020202020204" pitchFamily="34" charset="0"/>
                </a:endParaRPr>
              </a:p>
              <a:p>
                <a:r>
                  <a:rPr lang="el-GR" sz="2000" b="1" i="0" u="none" strike="noStrike" baseline="0" dirty="0">
                    <a:solidFill>
                      <a:srgbClr val="000000"/>
                    </a:solidFill>
                    <a:latin typeface="Arial" panose="020B0604020202020204" pitchFamily="34" charset="0"/>
                    <a:cs typeface="Arial" panose="020B0604020202020204" pitchFamily="34" charset="0"/>
                  </a:rPr>
                  <a:t>2.1.B. </a:t>
                </a:r>
                <a:r>
                  <a:rPr lang="el-GR" sz="2000" b="0" i="0" u="none" strike="noStrike" baseline="0" dirty="0">
                    <a:solidFill>
                      <a:srgbClr val="000000"/>
                    </a:solidFill>
                    <a:latin typeface="Arial" panose="020B0604020202020204" pitchFamily="34" charset="0"/>
                    <a:cs typeface="Arial" panose="020B0604020202020204" pitchFamily="34" charset="0"/>
                  </a:rPr>
                  <a:t>Να αιτιολογήσετε την επιλογή σας. </a:t>
                </a:r>
                <a:r>
                  <a:rPr lang="el-GR" sz="2000" b="1" i="0" u="none" strike="noStrike" baseline="0" dirty="0">
                    <a:solidFill>
                      <a:srgbClr val="000000"/>
                    </a:solidFill>
                    <a:latin typeface="Arial" panose="020B0604020202020204" pitchFamily="34" charset="0"/>
                    <a:cs typeface="Arial" panose="020B0604020202020204" pitchFamily="34" charset="0"/>
                  </a:rPr>
                  <a:t>Μονάδες 9 </a:t>
                </a:r>
                <a:endParaRPr lang="el-GR" sz="2000" dirty="0">
                  <a:latin typeface="Arial" panose="020B0604020202020204" pitchFamily="34" charset="0"/>
                  <a:cs typeface="Arial" panose="020B0604020202020204" pitchFamily="34" charset="0"/>
                </a:endParaRPr>
              </a:p>
            </p:txBody>
          </p:sp>
        </mc:Choice>
        <mc:Fallback xmlns="">
          <p:sp>
            <p:nvSpPr>
              <p:cNvPr id="3" name="TextBox 2">
                <a:extLst>
                  <a:ext uri="{FF2B5EF4-FFF2-40B4-BE49-F238E27FC236}">
                    <a16:creationId xmlns:a16="http://schemas.microsoft.com/office/drawing/2014/main" id="{9ACC2FFE-28F5-290A-C8C7-D95FC346AA42}"/>
                  </a:ext>
                </a:extLst>
              </p:cNvPr>
              <p:cNvSpPr txBox="1">
                <a:spLocks noRot="1" noChangeAspect="1" noMove="1" noResize="1" noEditPoints="1" noAdjustHandles="1" noChangeArrowheads="1" noChangeShapeType="1" noTextEdit="1"/>
              </p:cNvSpPr>
              <p:nvPr/>
            </p:nvSpPr>
            <p:spPr>
              <a:xfrm>
                <a:off x="1050198" y="474345"/>
                <a:ext cx="10973636" cy="5601533"/>
              </a:xfrm>
              <a:prstGeom prst="rect">
                <a:avLst/>
              </a:prstGeom>
              <a:blipFill>
                <a:blip r:embed="rId2"/>
                <a:stretch>
                  <a:fillRect l="-556" r="-1000" b="-1088"/>
                </a:stretch>
              </a:blipFill>
            </p:spPr>
            <p:txBody>
              <a:bodyPr/>
              <a:lstStyle/>
              <a:p>
                <a:r>
                  <a:rPr lang="el-GR">
                    <a:noFill/>
                  </a:rPr>
                  <a:t> </a:t>
                </a:r>
              </a:p>
            </p:txBody>
          </p:sp>
        </mc:Fallback>
      </mc:AlternateContent>
      <p:pic>
        <p:nvPicPr>
          <p:cNvPr id="5" name="Εικόνα 4">
            <a:extLst>
              <a:ext uri="{FF2B5EF4-FFF2-40B4-BE49-F238E27FC236}">
                <a16:creationId xmlns:a16="http://schemas.microsoft.com/office/drawing/2014/main" id="{94D0B966-5ECE-B212-C0BD-7481AAD3C364}"/>
              </a:ext>
            </a:extLst>
          </p:cNvPr>
          <p:cNvPicPr>
            <a:picLocks noChangeAspect="1"/>
          </p:cNvPicPr>
          <p:nvPr/>
        </p:nvPicPr>
        <p:blipFill>
          <a:blip r:embed="rId3">
            <a:lum bright="6000"/>
          </a:blip>
          <a:stretch>
            <a:fillRect/>
          </a:stretch>
        </p:blipFill>
        <p:spPr>
          <a:xfrm>
            <a:off x="5168156" y="2226413"/>
            <a:ext cx="6740064" cy="1627408"/>
          </a:xfrm>
          <a:prstGeom prst="rect">
            <a:avLst/>
          </a:prstGeom>
          <a:effectLst>
            <a:glow rad="101600">
              <a:schemeClr val="accent1">
                <a:satMod val="175000"/>
                <a:alpha val="40000"/>
              </a:schemeClr>
            </a:glow>
          </a:effectLst>
        </p:spPr>
      </p:pic>
    </p:spTree>
    <p:extLst>
      <p:ext uri="{BB962C8B-B14F-4D97-AF65-F5344CB8AC3E}">
        <p14:creationId xmlns:p14="http://schemas.microsoft.com/office/powerpoint/2010/main" val="1529639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7FF59C1D-7745-CB96-D207-77BF516C2F7A}"/>
                  </a:ext>
                </a:extLst>
              </p:cNvPr>
              <p:cNvSpPr txBox="1"/>
              <p:nvPr/>
            </p:nvSpPr>
            <p:spPr>
              <a:xfrm>
                <a:off x="1088571" y="301450"/>
                <a:ext cx="4749521" cy="5511189"/>
              </a:xfrm>
              <a:prstGeom prst="rect">
                <a:avLst/>
              </a:prstGeom>
              <a:noFill/>
            </p:spPr>
            <p:txBody>
              <a:bodyPr wrap="square">
                <a:spAutoFit/>
              </a:bodyPr>
              <a:lstStyle/>
              <a:p>
                <a:pPr algn="l"/>
                <a:endParaRPr lang="el-GR" sz="2000" b="0" i="0" u="none" strike="noStrike" baseline="0" dirty="0">
                  <a:solidFill>
                    <a:srgbClr val="000000"/>
                  </a:solidFill>
                  <a:latin typeface="Arial" panose="020B0604020202020204" pitchFamily="34" charset="0"/>
                </a:endParaRPr>
              </a:p>
              <a:p>
                <a:r>
                  <a:rPr lang="el-GR" sz="2000" b="1" i="0" u="sng" strike="noStrike" baseline="0" dirty="0">
                    <a:solidFill>
                      <a:srgbClr val="C00000"/>
                    </a:solidFill>
                    <a:latin typeface="Arial" panose="020B0604020202020204" pitchFamily="34" charset="0"/>
                  </a:rPr>
                  <a:t>Β ΘΕΜΑ 26922 ΤΡΑΠΕΑ ΘΕΜΑΤΩΝ</a:t>
                </a:r>
              </a:p>
              <a:p>
                <a:endParaRPr lang="el-GR" sz="2000" b="1" i="0" u="sng" strike="noStrike" baseline="0" dirty="0">
                  <a:solidFill>
                    <a:srgbClr val="C00000"/>
                  </a:solidFill>
                  <a:latin typeface="Arial" panose="020B0604020202020204" pitchFamily="34" charset="0"/>
                </a:endParaRPr>
              </a:p>
              <a:p>
                <a:r>
                  <a:rPr lang="el-GR" sz="2100" b="1" i="0" u="none" strike="noStrike" baseline="0" dirty="0">
                    <a:solidFill>
                      <a:srgbClr val="000000"/>
                    </a:solidFill>
                    <a:latin typeface="Arial" panose="020B0604020202020204" pitchFamily="34" charset="0"/>
                  </a:rPr>
                  <a:t>2.1. </a:t>
                </a:r>
                <a:r>
                  <a:rPr lang="el-GR" sz="2100" b="0" i="0" u="none" strike="noStrike" baseline="0" dirty="0">
                    <a:solidFill>
                      <a:srgbClr val="000000"/>
                    </a:solidFill>
                    <a:latin typeface="Arial" panose="020B0604020202020204" pitchFamily="34" charset="0"/>
                  </a:rPr>
                  <a:t>Το διάγραμμα δείχνει τη γραφική                                      παράσταση κυματοσυνάρτησης                                                          η οποία αντιστοιχεί σε υποατομικό                                 σωματίδιο, σε συνάρτηση με τη θέση του. Η </a:t>
                </a:r>
                <a:r>
                  <a:rPr lang="el-GR" sz="2100" dirty="0">
                    <a:solidFill>
                      <a:srgbClr val="000000"/>
                    </a:solidFill>
                    <a:latin typeface="Arial" panose="020B0604020202020204" pitchFamily="34" charset="0"/>
                  </a:rPr>
                  <a:t>ελάχιστη αβεβαιότητα στην                             ορμή </a:t>
                </a:r>
                <a:r>
                  <a:rPr lang="el-GR" sz="2100" b="0" i="0" u="none" strike="noStrike" baseline="0" dirty="0">
                    <a:solidFill>
                      <a:srgbClr val="000000"/>
                    </a:solidFill>
                    <a:latin typeface="Arial" panose="020B0604020202020204" pitchFamily="34" charset="0"/>
                  </a:rPr>
                  <a:t>του </a:t>
                </a:r>
                <a:r>
                  <a:rPr lang="el-GR" sz="2100" dirty="0">
                    <a:solidFill>
                      <a:srgbClr val="000000"/>
                    </a:solidFill>
                    <a:latin typeface="Arial" panose="020B0604020202020204" pitchFamily="34" charset="0"/>
                  </a:rPr>
                  <a:t>σωματιδίου προσεγγίζεται καλύτερα από </a:t>
                </a:r>
                <a:r>
                  <a:rPr lang="el-GR" sz="2100" b="0" i="0" u="none" strike="noStrike" baseline="0" dirty="0">
                    <a:solidFill>
                      <a:srgbClr val="000000"/>
                    </a:solidFill>
                    <a:latin typeface="Arial" panose="020B0604020202020204" pitchFamily="34" charset="0"/>
                  </a:rPr>
                  <a:t>την τιμή:                              </a:t>
                </a:r>
                <a:r>
                  <a:rPr lang="el-GR" sz="2100" b="1" i="0" u="none" strike="noStrike" baseline="0" dirty="0">
                    <a:solidFill>
                      <a:srgbClr val="000000"/>
                    </a:solidFill>
                    <a:latin typeface="Arial" panose="020B0604020202020204" pitchFamily="34" charset="0"/>
                  </a:rPr>
                  <a:t>(α) </a:t>
                </a:r>
                <a:r>
                  <a:rPr lang="el-GR" sz="2100" b="0" i="0" u="none" strike="noStrike" baseline="0" dirty="0">
                    <a:solidFill>
                      <a:srgbClr val="000000"/>
                    </a:solidFill>
                    <a:latin typeface="Arial" panose="020B0604020202020204" pitchFamily="34" charset="0"/>
                  </a:rPr>
                  <a:t>1,5×</a:t>
                </a:r>
                <a14:m>
                  <m:oMath xmlns:m="http://schemas.openxmlformats.org/officeDocument/2006/math">
                    <m:sSup>
                      <m:sSupPr>
                        <m:ctrlPr>
                          <a:rPr lang="el-GR" sz="2100" b="0" i="1" u="none" strike="noStrike" baseline="0" smtClean="0">
                            <a:solidFill>
                              <a:srgbClr val="000000"/>
                            </a:solidFill>
                            <a:latin typeface="Cambria Math" panose="02040503050406030204" pitchFamily="18" charset="0"/>
                          </a:rPr>
                        </m:ctrlPr>
                      </m:sSupPr>
                      <m:e>
                        <m:r>
                          <a:rPr lang="el-GR" sz="2100" b="0" i="1" u="none" strike="noStrike" baseline="0" smtClean="0">
                            <a:solidFill>
                              <a:srgbClr val="000000"/>
                            </a:solidFill>
                            <a:latin typeface="Cambria Math" panose="02040503050406030204" pitchFamily="18" charset="0"/>
                          </a:rPr>
                          <m:t>10</m:t>
                        </m:r>
                      </m:e>
                      <m:sup>
                        <m:r>
                          <a:rPr lang="el-GR" sz="2100" b="0" i="1" u="none" strike="noStrike" baseline="0" smtClean="0">
                            <a:solidFill>
                              <a:srgbClr val="000000"/>
                            </a:solidFill>
                            <a:latin typeface="Cambria Math" panose="02040503050406030204" pitchFamily="18" charset="0"/>
                          </a:rPr>
                          <m:t>−25</m:t>
                        </m:r>
                      </m:sup>
                    </m:sSup>
                  </m:oMath>
                </a14:m>
                <a:r>
                  <a:rPr lang="el-GR" sz="2100" b="0" i="0" u="none" strike="noStrike" baseline="0" dirty="0">
                    <a:solidFill>
                      <a:srgbClr val="000000"/>
                    </a:solidFill>
                    <a:latin typeface="Arial" panose="020B0604020202020204" pitchFamily="34" charset="0"/>
                  </a:rPr>
                  <a:t>  </a:t>
                </a:r>
                <a:r>
                  <a:rPr lang="el-GR" sz="2100" b="0" i="0" u="none" strike="noStrike" baseline="0" dirty="0">
                    <a:solidFill>
                      <a:srgbClr val="000000"/>
                    </a:solidFill>
                    <a:latin typeface="Cambria Math" panose="02040503050406030204" pitchFamily="18" charset="0"/>
                  </a:rPr>
                  <a:t>𝑘𝑔.𝑚</a:t>
                </a:r>
                <a:r>
                  <a:rPr lang="el-GR" sz="2100" b="0" i="0" u="none" strike="noStrike" baseline="0" dirty="0">
                    <a:solidFill>
                      <a:srgbClr val="000000"/>
                    </a:solidFill>
                    <a:latin typeface="Arial" panose="020B0604020202020204" pitchFamily="34" charset="0"/>
                  </a:rPr>
                  <a:t>/</a:t>
                </a:r>
                <a:r>
                  <a:rPr lang="el-GR" sz="2100" b="0" i="0" u="none" strike="noStrike" baseline="0" dirty="0">
                    <a:solidFill>
                      <a:srgbClr val="000000"/>
                    </a:solidFill>
                    <a:latin typeface="Cambria Math" panose="02040503050406030204" pitchFamily="18" charset="0"/>
                  </a:rPr>
                  <a:t>𝑠                                                                               </a:t>
                </a:r>
                <a:r>
                  <a:rPr lang="el-GR" sz="2100" b="1" i="0" u="none" strike="noStrike" baseline="0" dirty="0">
                    <a:solidFill>
                      <a:srgbClr val="000000"/>
                    </a:solidFill>
                    <a:latin typeface="Arial" panose="020B0604020202020204" pitchFamily="34" charset="0"/>
                  </a:rPr>
                  <a:t>(β) </a:t>
                </a:r>
                <a:r>
                  <a:rPr lang="el-GR" sz="2100" b="0" i="0" u="none" strike="noStrike" baseline="0" dirty="0">
                    <a:solidFill>
                      <a:srgbClr val="000000"/>
                    </a:solidFill>
                    <a:latin typeface="Arial" panose="020B0604020202020204" pitchFamily="34" charset="0"/>
                  </a:rPr>
                  <a:t>7,0 ×</a:t>
                </a:r>
                <a14:m>
                  <m:oMath xmlns:m="http://schemas.openxmlformats.org/officeDocument/2006/math">
                    <m:sSup>
                      <m:sSupPr>
                        <m:ctrlPr>
                          <a:rPr lang="el-GR" sz="2100" b="0" i="1" u="none" strike="noStrike" baseline="0" smtClean="0">
                            <a:solidFill>
                              <a:srgbClr val="000000"/>
                            </a:solidFill>
                            <a:latin typeface="Cambria Math" panose="02040503050406030204" pitchFamily="18" charset="0"/>
                          </a:rPr>
                        </m:ctrlPr>
                      </m:sSupPr>
                      <m:e>
                        <m:r>
                          <a:rPr lang="el-GR" sz="2100" b="0" i="1" u="none" strike="noStrike" baseline="0" smtClean="0">
                            <a:solidFill>
                              <a:srgbClr val="000000"/>
                            </a:solidFill>
                            <a:latin typeface="Cambria Math" panose="02040503050406030204" pitchFamily="18" charset="0"/>
                          </a:rPr>
                          <m:t>10</m:t>
                        </m:r>
                      </m:e>
                      <m:sup>
                        <m:r>
                          <a:rPr lang="el-GR" sz="2100" b="0" i="1" u="none" strike="noStrike" baseline="0" smtClean="0">
                            <a:solidFill>
                              <a:srgbClr val="000000"/>
                            </a:solidFill>
                            <a:latin typeface="Cambria Math" panose="02040503050406030204" pitchFamily="18" charset="0"/>
                          </a:rPr>
                          <m:t>−10</m:t>
                        </m:r>
                      </m:sup>
                    </m:sSup>
                  </m:oMath>
                </a14:m>
                <a:r>
                  <a:rPr lang="el-GR" sz="2100" b="0" i="0" u="none" strike="noStrike" baseline="0" dirty="0">
                    <a:solidFill>
                      <a:srgbClr val="000000"/>
                    </a:solidFill>
                    <a:latin typeface="Arial" panose="020B0604020202020204" pitchFamily="34" charset="0"/>
                  </a:rPr>
                  <a:t> </a:t>
                </a:r>
                <a:r>
                  <a:rPr lang="el-GR" sz="2100" b="0" i="0" u="none" strike="noStrike" baseline="0" dirty="0">
                    <a:solidFill>
                      <a:srgbClr val="000000"/>
                    </a:solidFill>
                    <a:latin typeface="Cambria Math" panose="02040503050406030204" pitchFamily="18" charset="0"/>
                  </a:rPr>
                  <a:t>𝑘𝑔.𝑚</a:t>
                </a:r>
                <a:r>
                  <a:rPr lang="el-GR" sz="2100" b="0" i="0" u="none" strike="noStrike" baseline="0" dirty="0">
                    <a:solidFill>
                      <a:srgbClr val="000000"/>
                    </a:solidFill>
                    <a:latin typeface="Arial" panose="020B0604020202020204" pitchFamily="34" charset="0"/>
                  </a:rPr>
                  <a:t>/</a:t>
                </a:r>
                <a:r>
                  <a:rPr lang="el-GR" sz="2100" b="0" i="0" u="none" strike="noStrike" baseline="0" dirty="0">
                    <a:solidFill>
                      <a:srgbClr val="000000"/>
                    </a:solidFill>
                    <a:latin typeface="Cambria Math" panose="02040503050406030204" pitchFamily="18" charset="0"/>
                  </a:rPr>
                  <a:t>𝑠                                                                                           </a:t>
                </a:r>
                <a:r>
                  <a:rPr lang="el-GR" sz="2100" b="1" i="0" u="none" strike="noStrike" baseline="0" dirty="0">
                    <a:solidFill>
                      <a:srgbClr val="000000"/>
                    </a:solidFill>
                    <a:latin typeface="Arial" panose="020B0604020202020204" pitchFamily="34" charset="0"/>
                  </a:rPr>
                  <a:t>(γ) </a:t>
                </a:r>
                <a:r>
                  <a:rPr lang="el-GR" sz="2100" b="0" i="0" u="none" strike="noStrike" baseline="0" dirty="0">
                    <a:solidFill>
                      <a:srgbClr val="000000"/>
                    </a:solidFill>
                    <a:latin typeface="Arial" panose="020B0604020202020204" pitchFamily="34" charset="0"/>
                  </a:rPr>
                  <a:t>1,0 ×</a:t>
                </a:r>
                <a14:m>
                  <m:oMath xmlns:m="http://schemas.openxmlformats.org/officeDocument/2006/math">
                    <m:sSup>
                      <m:sSupPr>
                        <m:ctrlPr>
                          <a:rPr lang="el-GR" sz="2100" b="0" i="1" u="none" strike="noStrike" baseline="0" smtClean="0">
                            <a:solidFill>
                              <a:srgbClr val="000000"/>
                            </a:solidFill>
                            <a:latin typeface="Cambria Math" panose="02040503050406030204" pitchFamily="18" charset="0"/>
                          </a:rPr>
                        </m:ctrlPr>
                      </m:sSupPr>
                      <m:e>
                        <m:r>
                          <a:rPr lang="el-GR" sz="2100" b="0" i="1" u="none" strike="noStrike" baseline="0" smtClean="0">
                            <a:solidFill>
                              <a:srgbClr val="000000"/>
                            </a:solidFill>
                            <a:latin typeface="Cambria Math" panose="02040503050406030204" pitchFamily="18" charset="0"/>
                          </a:rPr>
                          <m:t>10</m:t>
                        </m:r>
                      </m:e>
                      <m:sup>
                        <m:r>
                          <a:rPr lang="el-GR" sz="2100" b="0" i="1" u="none" strike="noStrike" baseline="0" smtClean="0">
                            <a:solidFill>
                              <a:srgbClr val="000000"/>
                            </a:solidFill>
                            <a:latin typeface="Cambria Math" panose="02040503050406030204" pitchFamily="18" charset="0"/>
                          </a:rPr>
                          <m:t>−34</m:t>
                        </m:r>
                      </m:sup>
                    </m:sSup>
                  </m:oMath>
                </a14:m>
                <a:r>
                  <a:rPr lang="el-GR" sz="2100" b="0" i="0" u="none" strike="noStrike" baseline="0" dirty="0">
                    <a:solidFill>
                      <a:srgbClr val="000000"/>
                    </a:solidFill>
                    <a:latin typeface="Arial" panose="020B0604020202020204" pitchFamily="34" charset="0"/>
                  </a:rPr>
                  <a:t> </a:t>
                </a:r>
                <a:r>
                  <a:rPr lang="el-GR" sz="2000" b="0" i="1" u="none" strike="noStrike" baseline="0" dirty="0" err="1">
                    <a:solidFill>
                      <a:srgbClr val="000000"/>
                    </a:solidFill>
                    <a:latin typeface="Arial" panose="020B0604020202020204" pitchFamily="34" charset="0"/>
                  </a:rPr>
                  <a:t>kg</a:t>
                </a:r>
                <a:r>
                  <a:rPr lang="el-GR" sz="2000" i="1" dirty="0" err="1">
                    <a:solidFill>
                      <a:srgbClr val="000000"/>
                    </a:solidFill>
                    <a:latin typeface="Arial" panose="020B0604020202020204" pitchFamily="34" charset="0"/>
                  </a:rPr>
                  <a:t>.</a:t>
                </a:r>
                <a:r>
                  <a:rPr lang="el-GR" sz="2000" b="0" i="1" u="none" strike="noStrike" baseline="0" dirty="0" err="1">
                    <a:solidFill>
                      <a:srgbClr val="000000"/>
                    </a:solidFill>
                    <a:latin typeface="Arial" panose="020B0604020202020204" pitchFamily="34" charset="0"/>
                  </a:rPr>
                  <a:t>m</a:t>
                </a:r>
                <a:r>
                  <a:rPr lang="el-GR" sz="2000" b="0" i="1" u="none" strike="noStrike" baseline="0" dirty="0">
                    <a:solidFill>
                      <a:srgbClr val="000000"/>
                    </a:solidFill>
                    <a:latin typeface="Arial" panose="020B0604020202020204" pitchFamily="34" charset="0"/>
                  </a:rPr>
                  <a:t>/s</a:t>
                </a:r>
                <a:r>
                  <a:rPr lang="el-GR" sz="2100" b="0" i="0" u="none" strike="noStrike" baseline="0" dirty="0">
                    <a:solidFill>
                      <a:srgbClr val="000000"/>
                    </a:solidFill>
                    <a:latin typeface="Arial" panose="020B0604020202020204" pitchFamily="34" charset="0"/>
                  </a:rPr>
                  <a:t> </a:t>
                </a:r>
              </a:p>
              <a:p>
                <a:r>
                  <a:rPr lang="el-GR" sz="2100" b="1" i="0" u="none" strike="noStrike" baseline="0" dirty="0">
                    <a:solidFill>
                      <a:srgbClr val="000000"/>
                    </a:solidFill>
                    <a:latin typeface="Arial" panose="020B0604020202020204" pitchFamily="34" charset="0"/>
                  </a:rPr>
                  <a:t>2.2.Α. </a:t>
                </a:r>
                <a:r>
                  <a:rPr lang="el-GR" sz="2100" b="0" i="0" u="none" strike="noStrike" baseline="0" dirty="0">
                    <a:solidFill>
                      <a:srgbClr val="000000"/>
                    </a:solidFill>
                    <a:latin typeface="Arial" panose="020B0604020202020204" pitchFamily="34" charset="0"/>
                  </a:rPr>
                  <a:t>Να επιλέξετε την ορθή            απάντηση. </a:t>
                </a:r>
                <a:r>
                  <a:rPr lang="el-GR" sz="2100" b="1" i="0" u="none" strike="noStrike" baseline="0" dirty="0">
                    <a:solidFill>
                      <a:srgbClr val="000000"/>
                    </a:solidFill>
                    <a:latin typeface="Arial" panose="020B0604020202020204" pitchFamily="34" charset="0"/>
                  </a:rPr>
                  <a:t>Μονάδες 4</a:t>
                </a:r>
                <a:r>
                  <a:rPr lang="el-GR" sz="2100" b="0" i="0" u="none" strike="noStrike" baseline="0" dirty="0">
                    <a:solidFill>
                      <a:srgbClr val="000000"/>
                    </a:solidFill>
                    <a:latin typeface="Arial" panose="020B0604020202020204" pitchFamily="34" charset="0"/>
                  </a:rPr>
                  <a:t>                                                           </a:t>
                </a:r>
                <a:r>
                  <a:rPr lang="el-GR" sz="2100" b="1" i="0" u="none" strike="noStrike" baseline="0" dirty="0">
                    <a:solidFill>
                      <a:srgbClr val="000000"/>
                    </a:solidFill>
                    <a:latin typeface="Arial" panose="020B0604020202020204" pitchFamily="34" charset="0"/>
                  </a:rPr>
                  <a:t>2.2.B. </a:t>
                </a:r>
                <a:r>
                  <a:rPr lang="el-GR" sz="2100" b="0" i="0" u="none" strike="noStrike" baseline="0" dirty="0">
                    <a:solidFill>
                      <a:srgbClr val="000000"/>
                    </a:solidFill>
                    <a:latin typeface="Arial" panose="020B0604020202020204" pitchFamily="34" charset="0"/>
                  </a:rPr>
                  <a:t>Να αιτιολογήσετε την επιλογή σας. </a:t>
                </a:r>
                <a:r>
                  <a:rPr lang="el-GR" sz="2100" b="1" i="0" u="none" strike="noStrike" baseline="0" dirty="0">
                    <a:solidFill>
                      <a:srgbClr val="000000"/>
                    </a:solidFill>
                    <a:latin typeface="Arial" panose="020B0604020202020204" pitchFamily="34" charset="0"/>
                  </a:rPr>
                  <a:t>Μονάδες 9 </a:t>
                </a:r>
                <a:endParaRPr lang="el-GR" sz="2100" dirty="0"/>
              </a:p>
            </p:txBody>
          </p:sp>
        </mc:Choice>
        <mc:Fallback xmlns="">
          <p:sp>
            <p:nvSpPr>
              <p:cNvPr id="3" name="TextBox 2">
                <a:extLst>
                  <a:ext uri="{FF2B5EF4-FFF2-40B4-BE49-F238E27FC236}">
                    <a16:creationId xmlns:a16="http://schemas.microsoft.com/office/drawing/2014/main" id="{7FF59C1D-7745-CB96-D207-77BF516C2F7A}"/>
                  </a:ext>
                </a:extLst>
              </p:cNvPr>
              <p:cNvSpPr txBox="1">
                <a:spLocks noRot="1" noChangeAspect="1" noMove="1" noResize="1" noEditPoints="1" noAdjustHandles="1" noChangeArrowheads="1" noChangeShapeType="1" noTextEdit="1"/>
              </p:cNvSpPr>
              <p:nvPr/>
            </p:nvSpPr>
            <p:spPr>
              <a:xfrm>
                <a:off x="1088571" y="301450"/>
                <a:ext cx="4749521" cy="5511189"/>
              </a:xfrm>
              <a:prstGeom prst="rect">
                <a:avLst/>
              </a:prstGeom>
              <a:blipFill>
                <a:blip r:embed="rId2"/>
                <a:stretch>
                  <a:fillRect l="-1540" r="-34660" b="-1768"/>
                </a:stretch>
              </a:blipFill>
            </p:spPr>
            <p:txBody>
              <a:bodyPr/>
              <a:lstStyle/>
              <a:p>
                <a:r>
                  <a:rPr lang="el-GR">
                    <a:noFill/>
                  </a:rPr>
                  <a:t> </a:t>
                </a:r>
              </a:p>
            </p:txBody>
          </p:sp>
        </mc:Fallback>
      </mc:AlternateContent>
      <p:pic>
        <p:nvPicPr>
          <p:cNvPr id="4" name="Εικόνα 3">
            <a:extLst>
              <a:ext uri="{FF2B5EF4-FFF2-40B4-BE49-F238E27FC236}">
                <a16:creationId xmlns:a16="http://schemas.microsoft.com/office/drawing/2014/main" id="{FF3531BA-1EFA-A177-BB6D-06FB7C7D6085}"/>
              </a:ext>
            </a:extLst>
          </p:cNvPr>
          <p:cNvPicPr>
            <a:picLocks noChangeAspect="1"/>
          </p:cNvPicPr>
          <p:nvPr/>
        </p:nvPicPr>
        <p:blipFill>
          <a:blip r:embed="rId3">
            <a:lum/>
          </a:blip>
          <a:stretch>
            <a:fillRect/>
          </a:stretch>
        </p:blipFill>
        <p:spPr>
          <a:xfrm>
            <a:off x="5908431" y="1522864"/>
            <a:ext cx="6037167" cy="4104214"/>
          </a:xfrm>
          <a:prstGeom prst="rect">
            <a:avLst/>
          </a:prstGeom>
          <a:effectLst>
            <a:glow rad="127000">
              <a:schemeClr val="accent1">
                <a:lumMod val="20000"/>
                <a:lumOff val="80000"/>
              </a:schemeClr>
            </a:glow>
          </a:effectLst>
        </p:spPr>
      </p:pic>
    </p:spTree>
    <p:extLst>
      <p:ext uri="{BB962C8B-B14F-4D97-AF65-F5344CB8AC3E}">
        <p14:creationId xmlns:p14="http://schemas.microsoft.com/office/powerpoint/2010/main" val="10845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16D898-FAE7-2AC8-BD26-66D6C3D77A20}"/>
              </a:ext>
            </a:extLst>
          </p:cNvPr>
          <p:cNvSpPr>
            <a:spLocks noGrp="1"/>
          </p:cNvSpPr>
          <p:nvPr>
            <p:ph type="ctrTitle"/>
          </p:nvPr>
        </p:nvSpPr>
        <p:spPr>
          <a:xfrm>
            <a:off x="844061" y="1007346"/>
            <a:ext cx="10791930" cy="3212961"/>
          </a:xfrm>
        </p:spPr>
        <p:txBody>
          <a:bodyPr>
            <a:normAutofit/>
          </a:bodyPr>
          <a:lstStyle/>
          <a:p>
            <a:r>
              <a:rPr lang="el-GR" sz="2400" b="1" dirty="0">
                <a:solidFill>
                  <a:schemeClr val="tx1"/>
                </a:solidFill>
                <a:latin typeface="Arial" panose="020B0604020202020204" pitchFamily="34" charset="0"/>
                <a:cs typeface="Arial" panose="020B0604020202020204" pitchFamily="34" charset="0"/>
              </a:rPr>
              <a:t>ΠΗΓΕΣ:</a:t>
            </a:r>
            <a:br>
              <a:rPr lang="el-GR" sz="2400" b="1" dirty="0">
                <a:solidFill>
                  <a:schemeClr val="tx1"/>
                </a:solidFill>
                <a:latin typeface="Arial" panose="020B0604020202020204" pitchFamily="34" charset="0"/>
                <a:cs typeface="Arial" panose="020B0604020202020204" pitchFamily="34" charset="0"/>
              </a:rPr>
            </a:br>
            <a:br>
              <a:rPr lang="el-GR" sz="2400" dirty="0">
                <a:latin typeface="Arial" panose="020B0604020202020204" pitchFamily="34" charset="0"/>
                <a:cs typeface="Arial" panose="020B0604020202020204" pitchFamily="34" charset="0"/>
              </a:rPr>
            </a:br>
            <a:r>
              <a:rPr lang="el-GR" sz="2400" dirty="0">
                <a:latin typeface="Arial" panose="020B0604020202020204" pitchFamily="34" charset="0"/>
                <a:cs typeface="Arial" panose="020B0604020202020204" pitchFamily="34" charset="0"/>
              </a:rPr>
              <a:t>1. ΔΙΑΔΡΑΣΤΙΚΟ ΣΧΟΛΙΚΟ ΒΙΒΛΙΟ Γ΄ΛΥΚΕΙΟΥ (Γ΄ ΤΕΥΧΟΣ)</a:t>
            </a:r>
            <a:br>
              <a:rPr lang="el-GR" sz="2400" dirty="0">
                <a:latin typeface="Arial" panose="020B0604020202020204" pitchFamily="34" charset="0"/>
                <a:cs typeface="Arial" panose="020B0604020202020204" pitchFamily="34" charset="0"/>
              </a:rPr>
            </a:br>
            <a:r>
              <a:rPr lang="el-GR" sz="2400" dirty="0">
                <a:latin typeface="Arial" panose="020B0604020202020204" pitchFamily="34" charset="0"/>
                <a:cs typeface="Arial" panose="020B0604020202020204" pitchFamily="34" charset="0"/>
              </a:rPr>
              <a:t>2.</a:t>
            </a:r>
            <a:r>
              <a:rPr lang="en-US" sz="2400" dirty="0">
                <a:latin typeface="Arial" panose="020B0604020202020204" pitchFamily="34" charset="0"/>
                <a:cs typeface="Arial" panose="020B0604020202020204" pitchFamily="34" charset="0"/>
              </a:rPr>
              <a:t>https://drive.google.com/drive/folders/13elrm2L_fUGmZ1O1o9HIMRjQALhnTiy-</a:t>
            </a:r>
            <a:br>
              <a:rPr lang="el-GR" sz="2400" dirty="0">
                <a:latin typeface="Arial" panose="020B0604020202020204" pitchFamily="34" charset="0"/>
                <a:cs typeface="Arial" panose="020B0604020202020204" pitchFamily="34" charset="0"/>
              </a:rPr>
            </a:br>
            <a:r>
              <a:rPr lang="el-GR" sz="2400" dirty="0">
                <a:latin typeface="Arial" panose="020B0604020202020204" pitchFamily="34" charset="0"/>
                <a:cs typeface="Arial" panose="020B0604020202020204" pitchFamily="34" charset="0"/>
              </a:rPr>
              <a:t>3.Εικόνες: </a:t>
            </a:r>
            <a:r>
              <a:rPr lang="en-US" sz="2400" dirty="0">
                <a:latin typeface="Arial" panose="020B0604020202020204" pitchFamily="34" charset="0"/>
                <a:cs typeface="Arial" panose="020B0604020202020204" pitchFamily="34" charset="0"/>
              </a:rPr>
              <a:t>Internet</a:t>
            </a:r>
            <a:br>
              <a:rPr lang="el-GR" sz="2400" dirty="0">
                <a:latin typeface="Arial" panose="020B0604020202020204" pitchFamily="34" charset="0"/>
                <a:cs typeface="Arial" panose="020B0604020202020204" pitchFamily="34" charset="0"/>
              </a:rPr>
            </a:br>
            <a:r>
              <a:rPr lang="el-GR" sz="2400" dirty="0">
                <a:latin typeface="Arial" panose="020B0604020202020204" pitchFamily="34" charset="0"/>
                <a:cs typeface="Arial" panose="020B0604020202020204" pitchFamily="34" charset="0"/>
              </a:rPr>
              <a:t>4. ΤΡΑΠΕΖΑ ΘΕΜΑΤΩΝ ΔΙΑΒΑΘΜΙΣΜΕΝΗΣ ΔΥΣΚΟΛΙΑΣ: </a:t>
            </a:r>
            <a:r>
              <a:rPr lang="en-US" sz="2400" dirty="0">
                <a:latin typeface="Arial" panose="020B0604020202020204" pitchFamily="34" charset="0"/>
                <a:cs typeface="Arial" panose="020B0604020202020204" pitchFamily="34" charset="0"/>
              </a:rPr>
              <a:t>https://trapeza.iep.edu.gr/public/subjects.php</a:t>
            </a: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233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A87C58E-C1BE-17EF-A97B-884C4DD511B7}"/>
              </a:ext>
            </a:extLst>
          </p:cNvPr>
          <p:cNvSpPr txBox="1"/>
          <p:nvPr/>
        </p:nvSpPr>
        <p:spPr>
          <a:xfrm>
            <a:off x="887766" y="545756"/>
            <a:ext cx="10537795" cy="6001643"/>
          </a:xfrm>
          <a:prstGeom prst="rect">
            <a:avLst/>
          </a:prstGeom>
          <a:noFill/>
        </p:spPr>
        <p:txBody>
          <a:bodyPr wrap="square">
            <a:spAutoFit/>
          </a:bodyPr>
          <a:lstStyle/>
          <a:p>
            <a:r>
              <a:rPr lang="el-GR" sz="2400" b="0" i="0" u="none" strike="noStrike" baseline="0" dirty="0">
                <a:solidFill>
                  <a:srgbClr val="000000"/>
                </a:solidFill>
                <a:latin typeface="Arial" panose="020B0604020202020204" pitchFamily="34" charset="0"/>
                <a:cs typeface="Arial" panose="020B0604020202020204" pitchFamily="34" charset="0"/>
              </a:rPr>
              <a:t>Είδαμε ότι τα ηλεκτρομαγνητικά κύματα                                                                συμπεριφέρονται άλλοτε σαν </a:t>
            </a:r>
            <a:r>
              <a:rPr lang="el-GR" sz="2400" b="0" i="0" u="none" strike="noStrike" baseline="0" dirty="0">
                <a:solidFill>
                  <a:srgbClr val="C00000"/>
                </a:solidFill>
                <a:latin typeface="Arial" panose="020B0604020202020204" pitchFamily="34" charset="0"/>
                <a:cs typeface="Arial" panose="020B0604020202020204" pitchFamily="34" charset="0"/>
              </a:rPr>
              <a:t>κύματα</a:t>
            </a:r>
            <a:r>
              <a:rPr lang="el-GR" sz="2400" b="0" i="0" u="none" strike="noStrike" baseline="0" dirty="0">
                <a:solidFill>
                  <a:srgbClr val="000000"/>
                </a:solidFill>
                <a:latin typeface="Arial" panose="020B0604020202020204" pitchFamily="34" charset="0"/>
                <a:cs typeface="Arial" panose="020B0604020202020204" pitchFamily="34" charset="0"/>
              </a:rPr>
              <a:t> και                                                                         άλλοτε σαν </a:t>
            </a:r>
            <a:r>
              <a:rPr lang="el-GR" sz="2400" b="0" i="0" u="none" strike="noStrike" baseline="0" dirty="0">
                <a:solidFill>
                  <a:srgbClr val="FF0000"/>
                </a:solidFill>
                <a:latin typeface="Arial" panose="020B0604020202020204" pitchFamily="34" charset="0"/>
                <a:cs typeface="Arial" panose="020B0604020202020204" pitchFamily="34" charset="0"/>
              </a:rPr>
              <a:t>δέσμες σωματίων</a:t>
            </a:r>
            <a:r>
              <a:rPr lang="el-GR" sz="2400" b="0" i="0" u="none" strike="noStrike" baseline="0" dirty="0">
                <a:solidFill>
                  <a:srgbClr val="000000"/>
                </a:solidFill>
                <a:latin typeface="Arial" panose="020B0604020202020204" pitchFamily="34" charset="0"/>
                <a:cs typeface="Arial" panose="020B0604020202020204" pitchFamily="34" charset="0"/>
              </a:rPr>
              <a:t>. Επίσης                                                                        δέσμες κλασικών σωματιδίων, όπως τα                                                                 ηλεκτρόνια, έχουν και κυματική συμπεριφορά.                                                                                        </a:t>
            </a:r>
            <a:r>
              <a:rPr lang="el-GR" sz="2400" b="0" i="0" u="none" strike="noStrike" baseline="0" dirty="0">
                <a:solidFill>
                  <a:srgbClr val="FF0000"/>
                </a:solidFill>
                <a:latin typeface="Arial" panose="020B0604020202020204" pitchFamily="34" charset="0"/>
                <a:cs typeface="Arial" panose="020B0604020202020204" pitchFamily="34" charset="0"/>
              </a:rPr>
              <a:t>Μπορούμε να πούμε ότι η ύλη, με την ευρύτερη έννοια (συμπεριλαμβάνοντας και την ενέργεια), έχει διπλή οντότητα -σωματιδιακή και κυματική</a:t>
            </a:r>
            <a:r>
              <a:rPr lang="el-GR" sz="2400" b="0" i="0" u="none" strike="noStrike" baseline="0" dirty="0">
                <a:solidFill>
                  <a:srgbClr val="000000"/>
                </a:solidFill>
                <a:latin typeface="Arial" panose="020B0604020202020204" pitchFamily="34" charset="0"/>
                <a:cs typeface="Arial" panose="020B0604020202020204" pitchFamily="34" charset="0"/>
              </a:rPr>
              <a:t>. Πρόκειται για ένα συμπέρασμα πολύ καλά θεμελιωμένο πειραματικά. </a:t>
            </a:r>
            <a:endParaRPr lang="el-GR" sz="1800" b="0" i="0" u="none" strike="noStrike" baseline="0" dirty="0">
              <a:solidFill>
                <a:srgbClr val="000000"/>
              </a:solidFill>
              <a:latin typeface="Arial" panose="020B0604020202020204" pitchFamily="34" charset="0"/>
              <a:cs typeface="Arial" panose="020B0604020202020204" pitchFamily="34" charset="0"/>
            </a:endParaRPr>
          </a:p>
          <a:p>
            <a:r>
              <a:rPr lang="el-GR" sz="2400" b="0" i="0" u="none" strike="noStrike" baseline="0" dirty="0">
                <a:solidFill>
                  <a:srgbClr val="000000"/>
                </a:solidFill>
                <a:latin typeface="Arial" panose="020B0604020202020204" pitchFamily="34" charset="0"/>
                <a:cs typeface="Arial" panose="020B0604020202020204" pitchFamily="34" charset="0"/>
              </a:rPr>
              <a:t>Κάτω από μια τέτοια θεώρηση προκύπτει ένα </a:t>
            </a:r>
            <a:r>
              <a:rPr lang="el-GR" sz="2400" b="1" i="0" u="none" strike="noStrike" baseline="0" dirty="0">
                <a:solidFill>
                  <a:srgbClr val="FF0000"/>
                </a:solidFill>
                <a:latin typeface="Arial" panose="020B0604020202020204" pitchFamily="34" charset="0"/>
                <a:cs typeface="Arial" panose="020B0604020202020204" pitchFamily="34" charset="0"/>
              </a:rPr>
              <a:t>σημαντικό πρόβλημα</a:t>
            </a:r>
            <a:r>
              <a:rPr lang="en-US" sz="2400" b="1" i="0" u="none" strike="noStrike" baseline="0" dirty="0">
                <a:solidFill>
                  <a:srgbClr val="000000"/>
                </a:solidFill>
                <a:latin typeface="Arial" panose="020B0604020202020204" pitchFamily="34" charset="0"/>
                <a:cs typeface="Arial" panose="020B0604020202020204" pitchFamily="34" charset="0"/>
              </a:rPr>
              <a:t>:</a:t>
            </a:r>
            <a:endParaRPr lang="en-US" sz="2400" b="0" i="0" u="none" strike="noStrike" baseline="0" dirty="0">
              <a:solidFill>
                <a:srgbClr val="0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l-GR" sz="2400" b="0" i="0" u="none" strike="noStrike" baseline="0" dirty="0">
                <a:solidFill>
                  <a:srgbClr val="000000"/>
                </a:solidFill>
                <a:latin typeface="Arial" panose="020B0604020202020204" pitchFamily="34" charset="0"/>
                <a:cs typeface="Arial" panose="020B0604020202020204" pitchFamily="34" charset="0"/>
              </a:rPr>
              <a:t> Ένα </a:t>
            </a:r>
            <a:r>
              <a:rPr lang="el-GR" sz="2400" b="1" i="0" u="none" strike="noStrike" baseline="0" dirty="0">
                <a:solidFill>
                  <a:srgbClr val="C00000"/>
                </a:solidFill>
                <a:latin typeface="Arial" panose="020B0604020202020204" pitchFamily="34" charset="0"/>
                <a:cs typeface="Arial" panose="020B0604020202020204" pitchFamily="34" charset="0"/>
              </a:rPr>
              <a:t>σωματίδιο</a:t>
            </a:r>
            <a:r>
              <a:rPr lang="el-GR" sz="2400" b="0" i="0" u="none" strike="noStrike" baseline="0" dirty="0">
                <a:solidFill>
                  <a:srgbClr val="000000"/>
                </a:solidFill>
                <a:latin typeface="Arial" panose="020B0604020202020204" pitchFamily="34" charset="0"/>
                <a:cs typeface="Arial" panose="020B0604020202020204" pitchFamily="34" charset="0"/>
              </a:rPr>
              <a:t>, όπως το αντιλαμβάνονται οι κλασικοί φυσικοί, είναι κάτι του οποίου η </a:t>
            </a:r>
            <a:r>
              <a:rPr lang="el-GR" sz="2400" b="1" i="0" u="none" strike="noStrike" baseline="0" dirty="0">
                <a:solidFill>
                  <a:srgbClr val="C00000"/>
                </a:solidFill>
                <a:latin typeface="Arial" panose="020B0604020202020204" pitchFamily="34" charset="0"/>
                <a:cs typeface="Arial" panose="020B0604020202020204" pitchFamily="34" charset="0"/>
              </a:rPr>
              <a:t>θέση στο χώρο ήταν αυστηρά προσδιορισμένη</a:t>
            </a:r>
            <a:r>
              <a:rPr lang="el-GR" sz="2400" b="0" i="0" u="none" strike="noStrike" baseline="0" dirty="0">
                <a:solidFill>
                  <a:srgbClr val="000000"/>
                </a:solidFill>
                <a:latin typeface="Arial" panose="020B0604020202020204" pitchFamily="34" charset="0"/>
                <a:cs typeface="Arial" panose="020B0604020202020204" pitchFamily="34" charset="0"/>
              </a:rPr>
              <a:t>.</a:t>
            </a:r>
            <a:endParaRPr lang="en-US" sz="2400" b="0" i="0" u="none" strike="noStrike" baseline="0" dirty="0">
              <a:solidFill>
                <a:srgbClr val="0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l-GR" sz="2400" b="0" i="0" u="none" strike="noStrike" baseline="0" dirty="0">
                <a:solidFill>
                  <a:srgbClr val="000000"/>
                </a:solidFill>
                <a:latin typeface="Arial" panose="020B0604020202020204" pitchFamily="34" charset="0"/>
                <a:cs typeface="Arial" panose="020B0604020202020204" pitchFamily="34" charset="0"/>
              </a:rPr>
              <a:t> Αντίθετα, ένα </a:t>
            </a:r>
            <a:r>
              <a:rPr lang="el-GR" sz="2400" b="1" i="0" u="none" strike="noStrike" baseline="0" dirty="0">
                <a:solidFill>
                  <a:srgbClr val="C00000"/>
                </a:solidFill>
                <a:latin typeface="Arial" panose="020B0604020202020204" pitchFamily="34" charset="0"/>
                <a:cs typeface="Arial" panose="020B0604020202020204" pitchFamily="34" charset="0"/>
              </a:rPr>
              <a:t>κύμα</a:t>
            </a:r>
            <a:r>
              <a:rPr lang="el-GR" sz="2400" b="0" i="0" u="none" strike="noStrike" baseline="0" dirty="0">
                <a:solidFill>
                  <a:srgbClr val="000000"/>
                </a:solidFill>
                <a:latin typeface="Arial" panose="020B0604020202020204" pitchFamily="34" charset="0"/>
                <a:cs typeface="Arial" panose="020B0604020202020204" pitchFamily="34" charset="0"/>
              </a:rPr>
              <a:t> </a:t>
            </a:r>
            <a:r>
              <a:rPr lang="el-GR" sz="2400" b="1" i="0" u="none" strike="noStrike" baseline="0" dirty="0">
                <a:solidFill>
                  <a:srgbClr val="00B050"/>
                </a:solidFill>
                <a:latin typeface="Arial" panose="020B0604020202020204" pitchFamily="34" charset="0"/>
                <a:cs typeface="Arial" panose="020B0604020202020204" pitchFamily="34" charset="0"/>
              </a:rPr>
              <a:t>εκτείνεται στο χώρο</a:t>
            </a:r>
            <a:r>
              <a:rPr lang="el-GR" sz="2400" b="0" i="0" u="none" strike="noStrike" baseline="0" dirty="0">
                <a:solidFill>
                  <a:srgbClr val="000000"/>
                </a:solidFill>
                <a:latin typeface="Arial" panose="020B0604020202020204" pitchFamily="34" charset="0"/>
                <a:cs typeface="Arial" panose="020B0604020202020204" pitchFamily="34" charset="0"/>
              </a:rPr>
              <a:t>. </a:t>
            </a:r>
            <a:endParaRPr lang="en-US" sz="2400" b="0" i="0" u="none" strike="noStrike" baseline="0" dirty="0">
              <a:solidFill>
                <a:srgbClr val="0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l-GR" sz="2400" b="1" i="0" u="none" strike="noStrike" baseline="0" dirty="0">
                <a:solidFill>
                  <a:srgbClr val="000000"/>
                </a:solidFill>
                <a:latin typeface="Arial" panose="020B0604020202020204" pitchFamily="34" charset="0"/>
                <a:cs typeface="Arial" panose="020B0604020202020204" pitchFamily="34" charset="0"/>
              </a:rPr>
              <a:t>Ένα σωματίδιο με κυματική συμπεριφορά πού βρίσκεται</a:t>
            </a:r>
            <a:r>
              <a:rPr lang="el-GR" sz="2400" b="0" i="0" u="none" strike="noStrike" baseline="0" dirty="0">
                <a:solidFill>
                  <a:srgbClr val="000000"/>
                </a:solidFill>
                <a:latin typeface="Arial" panose="020B0604020202020204" pitchFamily="34" charset="0"/>
                <a:cs typeface="Arial" panose="020B0604020202020204" pitchFamily="34" charset="0"/>
              </a:rPr>
              <a:t>; </a:t>
            </a:r>
            <a:r>
              <a:rPr lang="en-US" sz="2400" b="0" i="0" u="none" strike="noStrike" baseline="0" dirty="0">
                <a:solidFill>
                  <a:srgbClr val="000000"/>
                </a:solidFill>
                <a:latin typeface="Arial" panose="020B0604020202020204" pitchFamily="34" charset="0"/>
                <a:cs typeface="Arial" panose="020B0604020202020204" pitchFamily="34" charset="0"/>
              </a:rPr>
              <a:t>                              </a:t>
            </a:r>
            <a:r>
              <a:rPr lang="el-GR" sz="2400" b="0" i="0" u="none" strike="noStrike" baseline="0" dirty="0">
                <a:solidFill>
                  <a:srgbClr val="000000"/>
                </a:solidFill>
                <a:latin typeface="Arial" panose="020B0604020202020204" pitchFamily="34" charset="0"/>
                <a:cs typeface="Arial" panose="020B0604020202020204" pitchFamily="34" charset="0"/>
              </a:rPr>
              <a:t>Η απάντηση της κβαντικής θεωρίας, όσο κι αν μας σοκάρει, είναι: </a:t>
            </a:r>
            <a:r>
              <a:rPr lang="en-US" sz="2400" b="0" i="0" u="none" strike="noStrike" baseline="0" dirty="0">
                <a:solidFill>
                  <a:srgbClr val="000000"/>
                </a:solidFill>
                <a:latin typeface="Arial" panose="020B0604020202020204" pitchFamily="34" charset="0"/>
                <a:cs typeface="Arial" panose="020B0604020202020204" pitchFamily="34" charset="0"/>
              </a:rPr>
              <a:t>                 </a:t>
            </a:r>
            <a:r>
              <a:rPr lang="el-GR" sz="2400" b="1" i="0" u="none" strike="noStrike" baseline="0" dirty="0">
                <a:solidFill>
                  <a:srgbClr val="000000"/>
                </a:solidFill>
                <a:latin typeface="Arial" panose="020B0604020202020204" pitchFamily="34" charset="0"/>
                <a:cs typeface="Arial" panose="020B0604020202020204" pitchFamily="34" charset="0"/>
              </a:rPr>
              <a:t>"δεν μπορούμε να γνωρίζουμε πού ακριβώς βρίσκεται." </a:t>
            </a:r>
            <a:endParaRPr lang="el-GR" sz="2400" b="0" i="0" u="none" strike="noStrike" baseline="0" dirty="0">
              <a:solidFill>
                <a:srgbClr val="000000"/>
              </a:solidFill>
              <a:latin typeface="Arial" panose="020B0604020202020204" pitchFamily="34" charset="0"/>
              <a:cs typeface="Arial" panose="020B0604020202020204" pitchFamily="34" charset="0"/>
            </a:endParaRPr>
          </a:p>
        </p:txBody>
      </p:sp>
      <p:pic>
        <p:nvPicPr>
          <p:cNvPr id="4" name="Picture 2" descr="Είναι το WiFi επικίνδυνο; Η αλήθεια που πολλοί αγνοούν | Leonidion.gr">
            <a:extLst>
              <a:ext uri="{FF2B5EF4-FFF2-40B4-BE49-F238E27FC236}">
                <a16:creationId xmlns:a16="http://schemas.microsoft.com/office/drawing/2014/main" id="{B7FC319F-1147-F11F-BFAC-AE279C724ADE}"/>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8000"/>
                    </a14:imgEffect>
                    <a14:imgEffect>
                      <a14:brightnessContrast bright="-2000"/>
                    </a14:imgEffect>
                  </a14:imgLayer>
                </a14:imgProps>
              </a:ext>
              <a:ext uri="{28A0092B-C50C-407E-A947-70E740481C1C}">
                <a14:useLocalDpi xmlns:a14="http://schemas.microsoft.com/office/drawing/2010/main" val="0"/>
              </a:ext>
            </a:extLst>
          </a:blip>
          <a:srcRect/>
          <a:stretch>
            <a:fillRect/>
          </a:stretch>
        </p:blipFill>
        <p:spPr bwMode="auto">
          <a:xfrm>
            <a:off x="7362823" y="545756"/>
            <a:ext cx="4225189" cy="1816090"/>
          </a:xfrm>
          <a:prstGeom prst="rect">
            <a:avLst/>
          </a:prstGeom>
          <a:noFill/>
          <a:effectLst>
            <a:glow rad="63500">
              <a:schemeClr val="tx1">
                <a:alpha val="40000"/>
              </a:schemeClr>
            </a:glo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9246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06F047A6-5F7D-D575-995E-F462FDEFB304}"/>
                  </a:ext>
                </a:extLst>
              </p:cNvPr>
              <p:cNvSpPr txBox="1"/>
              <p:nvPr/>
            </p:nvSpPr>
            <p:spPr>
              <a:xfrm>
                <a:off x="807868" y="421585"/>
                <a:ext cx="10449018" cy="5666167"/>
              </a:xfrm>
              <a:prstGeom prst="rect">
                <a:avLst/>
              </a:prstGeom>
              <a:noFill/>
            </p:spPr>
            <p:txBody>
              <a:bodyPr wrap="square">
                <a:spAutoFit/>
              </a:bodyPr>
              <a:lstStyle/>
              <a:p>
                <a:r>
                  <a:rPr lang="el-GR" sz="2400" b="0" i="0" u="none" strike="noStrike" baseline="0" dirty="0">
                    <a:solidFill>
                      <a:srgbClr val="000000"/>
                    </a:solidFill>
                    <a:latin typeface="Arial" panose="020B0604020202020204" pitchFamily="34" charset="0"/>
                    <a:cs typeface="Arial" panose="020B0604020202020204" pitchFamily="34" charset="0"/>
                  </a:rPr>
                  <a:t>Μια θεμελιώδης αρχή που απορρέει από τον κυματικό χαρακτήρα των σωματιδίων είναι η</a:t>
                </a:r>
                <a:r>
                  <a:rPr lang="en-US" sz="2400" dirty="0">
                    <a:solidFill>
                      <a:srgbClr val="000000"/>
                    </a:solidFill>
                    <a:latin typeface="Arial" panose="020B0604020202020204" pitchFamily="34" charset="0"/>
                    <a:cs typeface="Arial" panose="020B0604020202020204" pitchFamily="34" charset="0"/>
                  </a:rPr>
                  <a:t>:</a:t>
                </a:r>
                <a:r>
                  <a:rPr lang="en-US" sz="2400" b="0" i="0" u="none" strike="noStrike" baseline="0" dirty="0">
                    <a:solidFill>
                      <a:srgbClr val="000000"/>
                    </a:solidFill>
                    <a:latin typeface="Arial" panose="020B0604020202020204" pitchFamily="34" charset="0"/>
                    <a:cs typeface="Arial" panose="020B0604020202020204" pitchFamily="34" charset="0"/>
                  </a:rPr>
                  <a:t>                                                                                           </a:t>
                </a:r>
              </a:p>
              <a:p>
                <a:endParaRPr lang="en-US" sz="2400" dirty="0">
                  <a:solidFill>
                    <a:srgbClr val="000000"/>
                  </a:solidFill>
                  <a:latin typeface="Arial" panose="020B0604020202020204" pitchFamily="34" charset="0"/>
                  <a:cs typeface="Arial" panose="020B0604020202020204" pitchFamily="34" charset="0"/>
                </a:endParaRPr>
              </a:p>
              <a:p>
                <a:endParaRPr lang="en-US" sz="2400" b="0" i="0" u="none" strike="noStrike" baseline="0" dirty="0">
                  <a:solidFill>
                    <a:srgbClr val="000000"/>
                  </a:solidFill>
                  <a:latin typeface="Arial" panose="020B0604020202020204" pitchFamily="34" charset="0"/>
                  <a:cs typeface="Arial" panose="020B0604020202020204" pitchFamily="34" charset="0"/>
                </a:endParaRPr>
              </a:p>
              <a:p>
                <a:pPr algn="ctr"/>
                <a:r>
                  <a:rPr lang="el-GR" sz="2400" b="0" i="0" u="none" strike="noStrike" baseline="0" dirty="0">
                    <a:solidFill>
                      <a:srgbClr val="000000"/>
                    </a:solidFill>
                    <a:latin typeface="Arial" panose="020B0604020202020204" pitchFamily="34" charset="0"/>
                    <a:cs typeface="Arial" panose="020B0604020202020204" pitchFamily="34" charset="0"/>
                  </a:rPr>
                  <a:t>Σύμφωνα με την αρχή αυτή</a:t>
                </a:r>
                <a:r>
                  <a:rPr lang="en-US" sz="2400" b="0" i="0" u="none" strike="noStrike" baseline="0" dirty="0">
                    <a:solidFill>
                      <a:srgbClr val="000000"/>
                    </a:solidFill>
                    <a:latin typeface="Arial" panose="020B0604020202020204" pitchFamily="34" charset="0"/>
                    <a:cs typeface="Arial" panose="020B0604020202020204" pitchFamily="34" charset="0"/>
                  </a:rPr>
                  <a:t>:</a:t>
                </a:r>
                <a:r>
                  <a:rPr lang="el-GR" sz="2400" b="0" i="0" u="none" strike="noStrike" baseline="0" dirty="0">
                    <a:solidFill>
                      <a:srgbClr val="000000"/>
                    </a:solidFill>
                    <a:latin typeface="Arial" panose="020B0604020202020204" pitchFamily="34" charset="0"/>
                    <a:cs typeface="Arial" panose="020B0604020202020204" pitchFamily="34" charset="0"/>
                  </a:rPr>
                  <a:t> </a:t>
                </a:r>
                <a:r>
                  <a:rPr lang="en-US" sz="2400" b="0" i="0" u="none" strike="noStrike" baseline="0" dirty="0">
                    <a:solidFill>
                      <a:srgbClr val="000000"/>
                    </a:solidFill>
                    <a:latin typeface="Arial" panose="020B0604020202020204" pitchFamily="34" charset="0"/>
                    <a:cs typeface="Arial" panose="020B0604020202020204" pitchFamily="34" charset="0"/>
                  </a:rPr>
                  <a:t>                                                                                            </a:t>
                </a:r>
                <a:r>
                  <a:rPr lang="en-US" sz="2400" b="1" i="0" u="none" strike="noStrike" baseline="0" dirty="0">
                    <a:solidFill>
                      <a:srgbClr val="FF0000"/>
                    </a:solidFill>
                    <a:highlight>
                      <a:srgbClr val="C0C0C0"/>
                    </a:highlight>
                    <a:latin typeface="Arial" panose="020B0604020202020204" pitchFamily="34" charset="0"/>
                    <a:cs typeface="Arial" panose="020B0604020202020204" pitchFamily="34" charset="0"/>
                  </a:rPr>
                  <a:t>“</a:t>
                </a:r>
                <a:r>
                  <a:rPr lang="el-GR" sz="2400" b="1" i="0" u="none" strike="noStrike" baseline="0" dirty="0">
                    <a:solidFill>
                      <a:srgbClr val="FF0000"/>
                    </a:solidFill>
                    <a:highlight>
                      <a:srgbClr val="C0C0C0"/>
                    </a:highlight>
                    <a:latin typeface="Arial" panose="020B0604020202020204" pitchFamily="34" charset="0"/>
                    <a:cs typeface="Arial" panose="020B0604020202020204" pitchFamily="34" charset="0"/>
                  </a:rPr>
                  <a:t>είναι αδύνατον να μετρήσουμε ταυτόχρονα </a:t>
                </a:r>
                <a:endParaRPr lang="en-US" sz="2400" b="1" i="0" u="none" strike="noStrike" baseline="0" dirty="0">
                  <a:solidFill>
                    <a:srgbClr val="FF0000"/>
                  </a:solidFill>
                  <a:highlight>
                    <a:srgbClr val="C0C0C0"/>
                  </a:highlight>
                  <a:latin typeface="Arial" panose="020B0604020202020204" pitchFamily="34" charset="0"/>
                  <a:cs typeface="Arial" panose="020B0604020202020204" pitchFamily="34" charset="0"/>
                </a:endParaRPr>
              </a:p>
              <a:p>
                <a:pPr algn="ctr"/>
                <a:r>
                  <a:rPr lang="el-GR" sz="2400" b="1" i="0" u="none" strike="noStrike" baseline="0" dirty="0">
                    <a:solidFill>
                      <a:srgbClr val="FF0000"/>
                    </a:solidFill>
                    <a:highlight>
                      <a:srgbClr val="C0C0C0"/>
                    </a:highlight>
                    <a:latin typeface="Arial" panose="020B0604020202020204" pitchFamily="34" charset="0"/>
                    <a:cs typeface="Arial" panose="020B0604020202020204" pitchFamily="34" charset="0"/>
                  </a:rPr>
                  <a:t>τη θέση και την ορμή ενός σωματιδίου με απόλυτη ακρίβεια</a:t>
                </a:r>
                <a:r>
                  <a:rPr lang="en-US" sz="2400" b="1" i="0" u="none" strike="noStrike" baseline="0" dirty="0">
                    <a:solidFill>
                      <a:srgbClr val="FF0000"/>
                    </a:solidFill>
                    <a:highlight>
                      <a:srgbClr val="C0C0C0"/>
                    </a:highlight>
                    <a:latin typeface="Arial" panose="020B0604020202020204" pitchFamily="34" charset="0"/>
                    <a:cs typeface="Arial" panose="020B0604020202020204" pitchFamily="34" charset="0"/>
                  </a:rPr>
                  <a:t>”</a:t>
                </a:r>
              </a:p>
              <a:p>
                <a:r>
                  <a:rPr lang="el-GR" sz="2400" b="0" i="0" u="none" strike="noStrike" baseline="0" dirty="0">
                    <a:solidFill>
                      <a:srgbClr val="000000"/>
                    </a:solidFill>
                    <a:latin typeface="Arial" panose="020B0604020202020204" pitchFamily="34" charset="0"/>
                    <a:cs typeface="Arial" panose="020B0604020202020204" pitchFamily="34" charset="0"/>
                  </a:rPr>
                  <a:t>Συγκεκριμένα</a:t>
                </a:r>
                <a:r>
                  <a:rPr lang="en-US" sz="2400" dirty="0">
                    <a:solidFill>
                      <a:srgbClr val="000000"/>
                    </a:solidFill>
                    <a:latin typeface="Arial" panose="020B0604020202020204" pitchFamily="34" charset="0"/>
                    <a:cs typeface="Arial" panose="020B0604020202020204" pitchFamily="34" charset="0"/>
                  </a:rPr>
                  <a:t>:</a:t>
                </a:r>
                <a:r>
                  <a:rPr lang="el-GR" sz="2400" b="0" i="0" u="none" strike="noStrike" baseline="0" dirty="0">
                    <a:solidFill>
                      <a:srgbClr val="000000"/>
                    </a:solidFill>
                    <a:latin typeface="Arial" panose="020B0604020202020204" pitchFamily="34" charset="0"/>
                    <a:cs typeface="Arial" panose="020B0604020202020204" pitchFamily="34" charset="0"/>
                  </a:rPr>
                  <a:t> </a:t>
                </a:r>
              </a:p>
              <a:p>
                <a:r>
                  <a:rPr lang="el-GR" sz="2400" b="1" i="0" u="none" strike="noStrike" baseline="0" dirty="0">
                    <a:solidFill>
                      <a:srgbClr val="FF0000"/>
                    </a:solidFill>
                    <a:latin typeface="Arial" panose="020B0604020202020204" pitchFamily="34" charset="0"/>
                    <a:cs typeface="Arial" panose="020B0604020202020204" pitchFamily="34" charset="0"/>
                  </a:rPr>
                  <a:t>"Το γινόμενο των αβεβαιοτήτων θέσης και ορμής είναι μεγαλύτερο </a:t>
                </a:r>
                <a:r>
                  <a:rPr lang="en-US" sz="2400" b="1" i="0" u="none" strike="noStrike" baseline="0" dirty="0">
                    <a:solidFill>
                      <a:srgbClr val="FF0000"/>
                    </a:solidFill>
                    <a:latin typeface="Arial" panose="020B0604020202020204" pitchFamily="34" charset="0"/>
                    <a:cs typeface="Arial" panose="020B0604020202020204" pitchFamily="34" charset="0"/>
                  </a:rPr>
                  <a:t>   </a:t>
                </a:r>
                <a:r>
                  <a:rPr lang="el-GR" sz="2400" b="1" i="0" u="none" strike="noStrike" baseline="0" dirty="0">
                    <a:solidFill>
                      <a:srgbClr val="FF0000"/>
                    </a:solidFill>
                    <a:latin typeface="Arial" panose="020B0604020202020204" pitchFamily="34" charset="0"/>
                    <a:cs typeface="Arial" panose="020B0604020202020204" pitchFamily="34" charset="0"/>
                  </a:rPr>
                  <a:t>από h/2π", </a:t>
                </a:r>
                <a:r>
                  <a:rPr lang="el-GR" sz="2400" b="0" i="0" u="none" strike="noStrike" baseline="0" dirty="0">
                    <a:solidFill>
                      <a:srgbClr val="000000"/>
                    </a:solidFill>
                    <a:latin typeface="Arial" panose="020B0604020202020204" pitchFamily="34" charset="0"/>
                    <a:cs typeface="Arial" panose="020B0604020202020204" pitchFamily="34" charset="0"/>
                  </a:rPr>
                  <a:t>δηλαδή</a:t>
                </a:r>
              </a:p>
              <a:p>
                <a:pPr algn="ctr"/>
                <a:endParaRPr lang="en-US" sz="2400" b="0" i="0" u="none" strike="noStrike" baseline="0" dirty="0">
                  <a:solidFill>
                    <a:srgbClr val="000000"/>
                  </a:solidFill>
                  <a:latin typeface="Arial" panose="020B0604020202020204" pitchFamily="34" charset="0"/>
                  <a:cs typeface="Arial" panose="020B0604020202020204" pitchFamily="34" charset="0"/>
                </a:endParaRPr>
              </a:p>
              <a:p>
                <a:r>
                  <a:rPr lang="el-GR" sz="2400" b="0" i="0" u="none" strike="noStrike" baseline="0" dirty="0">
                    <a:solidFill>
                      <a:srgbClr val="000000"/>
                    </a:solidFill>
                    <a:latin typeface="Arial" panose="020B0604020202020204" pitchFamily="34" charset="0"/>
                    <a:cs typeface="Arial" panose="020B0604020202020204" pitchFamily="34" charset="0"/>
                  </a:rPr>
                  <a:t>Τα σύμβολα </a:t>
                </a:r>
                <a:r>
                  <a:rPr lang="el-GR" sz="2400" b="1" i="0" u="none" strike="noStrike" baseline="0" dirty="0" err="1">
                    <a:solidFill>
                      <a:srgbClr val="000000"/>
                    </a:solidFill>
                    <a:latin typeface="Arial" panose="020B0604020202020204" pitchFamily="34" charset="0"/>
                    <a:cs typeface="Arial" panose="020B0604020202020204" pitchFamily="34" charset="0"/>
                  </a:rPr>
                  <a:t>Δx</a:t>
                </a:r>
                <a:r>
                  <a:rPr lang="el-GR" sz="2400" b="0" i="0" u="none" strike="noStrike" baseline="0" dirty="0">
                    <a:solidFill>
                      <a:srgbClr val="000000"/>
                    </a:solidFill>
                    <a:latin typeface="Arial" panose="020B0604020202020204" pitchFamily="34" charset="0"/>
                    <a:cs typeface="Arial" panose="020B0604020202020204" pitchFamily="34" charset="0"/>
                  </a:rPr>
                  <a:t> και </a:t>
                </a:r>
                <a14:m>
                  <m:oMath xmlns:m="http://schemas.openxmlformats.org/officeDocument/2006/math">
                    <m:sSub>
                      <m:sSubPr>
                        <m:ctrlPr>
                          <a:rPr lang="en-US" sz="2400" b="1" i="1" u="none" strike="noStrike" baseline="0" smtClean="0">
                            <a:solidFill>
                              <a:srgbClr val="000000"/>
                            </a:solidFill>
                            <a:latin typeface="Cambria Math" panose="02040503050406030204" pitchFamily="18" charset="0"/>
                            <a:cs typeface="Arial" panose="020B0604020202020204" pitchFamily="34" charset="0"/>
                          </a:rPr>
                        </m:ctrlPr>
                      </m:sSubPr>
                      <m:e>
                        <m:r>
                          <a:rPr lang="el-GR" sz="2400" b="1" i="0" u="none" strike="noStrike" baseline="0" smtClean="0">
                            <a:solidFill>
                              <a:srgbClr val="000000"/>
                            </a:solidFill>
                            <a:latin typeface="Cambria Math" panose="02040503050406030204" pitchFamily="18" charset="0"/>
                            <a:cs typeface="Arial" panose="020B0604020202020204" pitchFamily="34" charset="0"/>
                          </a:rPr>
                          <m:t>𝚫</m:t>
                        </m:r>
                        <m:r>
                          <a:rPr lang="en-US" sz="2400" b="1" i="0" u="none" strike="noStrike" baseline="0" smtClean="0">
                            <a:solidFill>
                              <a:srgbClr val="000000"/>
                            </a:solidFill>
                            <a:latin typeface="Cambria Math" panose="02040503050406030204" pitchFamily="18" charset="0"/>
                            <a:cs typeface="Arial" panose="020B0604020202020204" pitchFamily="34" charset="0"/>
                          </a:rPr>
                          <m:t>𝐩</m:t>
                        </m:r>
                      </m:e>
                      <m:sub>
                        <m:r>
                          <a:rPr lang="en-US" sz="2400" b="1" i="1" u="none" strike="noStrike" baseline="0" smtClean="0">
                            <a:solidFill>
                              <a:srgbClr val="000000"/>
                            </a:solidFill>
                            <a:latin typeface="Cambria Math" panose="02040503050406030204" pitchFamily="18" charset="0"/>
                            <a:cs typeface="Arial" panose="020B0604020202020204" pitchFamily="34" charset="0"/>
                          </a:rPr>
                          <m:t>𝒙</m:t>
                        </m:r>
                      </m:sub>
                    </m:sSub>
                    <m:r>
                      <a:rPr lang="en-US" sz="2400" b="1" i="1" u="none" strike="noStrike" baseline="0" smtClean="0">
                        <a:solidFill>
                          <a:srgbClr val="000000"/>
                        </a:solidFill>
                        <a:latin typeface="Cambria Math" panose="02040503050406030204" pitchFamily="18" charset="0"/>
                        <a:cs typeface="Arial" panose="020B0604020202020204" pitchFamily="34" charset="0"/>
                      </a:rPr>
                      <m:t> </m:t>
                    </m:r>
                  </m:oMath>
                </a14:m>
                <a:r>
                  <a:rPr lang="el-GR" sz="2400" b="0" i="0" u="none" strike="noStrike" baseline="0" dirty="0">
                    <a:solidFill>
                      <a:srgbClr val="000000"/>
                    </a:solidFill>
                    <a:latin typeface="Arial" panose="020B0604020202020204" pitchFamily="34" charset="0"/>
                    <a:cs typeface="Arial" panose="020B0604020202020204" pitchFamily="34" charset="0"/>
                  </a:rPr>
                  <a:t>δε σημαίνουν τη μεταβολή των μεγεθών αλλά το </a:t>
                </a:r>
                <a:r>
                  <a:rPr lang="el-GR" sz="2400" b="1" i="0" u="none" strike="noStrike" baseline="0" dirty="0">
                    <a:solidFill>
                      <a:srgbClr val="7030A0"/>
                    </a:solidFill>
                    <a:latin typeface="Arial" panose="020B0604020202020204" pitchFamily="34" charset="0"/>
                    <a:cs typeface="Arial" panose="020B0604020202020204" pitchFamily="34" charset="0"/>
                  </a:rPr>
                  <a:t>εύρος της αβεβαιότητας </a:t>
                </a:r>
                <a:r>
                  <a:rPr lang="el-GR" sz="2400" b="0" i="0" u="none" strike="noStrike" baseline="0" dirty="0">
                    <a:solidFill>
                      <a:srgbClr val="000000"/>
                    </a:solidFill>
                    <a:latin typeface="Arial" panose="020B0604020202020204" pitchFamily="34" charset="0"/>
                    <a:cs typeface="Arial" panose="020B0604020202020204" pitchFamily="34" charset="0"/>
                  </a:rPr>
                  <a:t>με την οποία γνωρίζουμε τα μεγέθη. H ίδια σχέση ισχύει και στις άλλες διευθύνσεις, δηλαδή</a:t>
                </a:r>
                <a:r>
                  <a:rPr lang="en-US" sz="2400" b="0" i="0" u="none" strike="noStrike" baseline="0" dirty="0">
                    <a:solidFill>
                      <a:srgbClr val="000000"/>
                    </a:solidFill>
                    <a:latin typeface="Arial" panose="020B0604020202020204" pitchFamily="34" charset="0"/>
                    <a:cs typeface="Arial" panose="020B0604020202020204" pitchFamily="34" charset="0"/>
                  </a:rPr>
                  <a:t>:</a:t>
                </a:r>
                <a:r>
                  <a:rPr lang="el-GR" sz="2400" b="0" i="0" u="none" strike="noStrike" baseline="0" dirty="0">
                    <a:solidFill>
                      <a:srgbClr val="000000"/>
                    </a:solidFill>
                    <a:latin typeface="Arial" panose="020B0604020202020204" pitchFamily="34" charset="0"/>
                    <a:cs typeface="Arial" panose="020B0604020202020204" pitchFamily="34" charset="0"/>
                  </a:rPr>
                  <a:t> </a:t>
                </a:r>
              </a:p>
              <a:p>
                <a:endParaRPr lang="el-GR" sz="2400" dirty="0">
                  <a:latin typeface="Arial" panose="020B0604020202020204" pitchFamily="34" charset="0"/>
                  <a:cs typeface="Arial" panose="020B0604020202020204" pitchFamily="34" charset="0"/>
                </a:endParaRPr>
              </a:p>
            </p:txBody>
          </p:sp>
        </mc:Choice>
        <mc:Fallback xmlns="">
          <p:sp>
            <p:nvSpPr>
              <p:cNvPr id="3" name="TextBox 2">
                <a:extLst>
                  <a:ext uri="{FF2B5EF4-FFF2-40B4-BE49-F238E27FC236}">
                    <a16:creationId xmlns:a16="http://schemas.microsoft.com/office/drawing/2014/main" id="{06F047A6-5F7D-D575-995E-F462FDEFB304}"/>
                  </a:ext>
                </a:extLst>
              </p:cNvPr>
              <p:cNvSpPr txBox="1">
                <a:spLocks noRot="1" noChangeAspect="1" noMove="1" noResize="1" noEditPoints="1" noAdjustHandles="1" noChangeArrowheads="1" noChangeShapeType="1" noTextEdit="1"/>
              </p:cNvSpPr>
              <p:nvPr/>
            </p:nvSpPr>
            <p:spPr>
              <a:xfrm>
                <a:off x="807868" y="421585"/>
                <a:ext cx="10449018" cy="5666167"/>
              </a:xfrm>
              <a:prstGeom prst="rect">
                <a:avLst/>
              </a:prstGeom>
              <a:blipFill>
                <a:blip r:embed="rId2"/>
                <a:stretch>
                  <a:fillRect l="-933" t="-753" r="-700"/>
                </a:stretch>
              </a:blipFill>
            </p:spPr>
            <p:txBody>
              <a:bodyPr/>
              <a:lstStyle/>
              <a:p>
                <a:r>
                  <a:rPr lang="el-GR">
                    <a:noFill/>
                  </a:rPr>
                  <a:t> </a:t>
                </a:r>
              </a:p>
            </p:txBody>
          </p:sp>
        </mc:Fallback>
      </mc:AlternateContent>
      <p:graphicFrame>
        <p:nvGraphicFramePr>
          <p:cNvPr id="4" name="Πίνακας 4">
            <a:extLst>
              <a:ext uri="{FF2B5EF4-FFF2-40B4-BE49-F238E27FC236}">
                <a16:creationId xmlns:a16="http://schemas.microsoft.com/office/drawing/2014/main" id="{7FC0D36D-25D7-2613-F321-16DB5BE76053}"/>
              </a:ext>
            </a:extLst>
          </p:cNvPr>
          <p:cNvGraphicFramePr>
            <a:graphicFrameLocks noGrp="1"/>
          </p:cNvGraphicFramePr>
          <p:nvPr>
            <p:extLst>
              <p:ext uri="{D42A27DB-BD31-4B8C-83A1-F6EECF244321}">
                <p14:modId xmlns:p14="http://schemas.microsoft.com/office/powerpoint/2010/main" val="244014023"/>
              </p:ext>
            </p:extLst>
          </p:nvPr>
        </p:nvGraphicFramePr>
        <p:xfrm>
          <a:off x="935114" y="1270081"/>
          <a:ext cx="9966665" cy="630315"/>
        </p:xfrm>
        <a:graphic>
          <a:graphicData uri="http://schemas.openxmlformats.org/drawingml/2006/table">
            <a:tbl>
              <a:tblPr firstRow="1" bandRow="1">
                <a:tableStyleId>{5C22544A-7EE6-4342-B048-85BDC9FD1C3A}</a:tableStyleId>
              </a:tblPr>
              <a:tblGrid>
                <a:gridCol w="9966665">
                  <a:extLst>
                    <a:ext uri="{9D8B030D-6E8A-4147-A177-3AD203B41FA5}">
                      <a16:colId xmlns:a16="http://schemas.microsoft.com/office/drawing/2014/main" val="3769449509"/>
                    </a:ext>
                  </a:extLst>
                </a:gridCol>
              </a:tblGrid>
              <a:tr h="630315">
                <a:tc>
                  <a:txBody>
                    <a:bodyPr/>
                    <a:lstStyle/>
                    <a:p>
                      <a:pPr algn="ctr"/>
                      <a:r>
                        <a:rPr lang="el-GR" sz="2800" b="0" i="0" u="none" strike="noStrike" baseline="0" dirty="0">
                          <a:solidFill>
                            <a:srgbClr val="C00000"/>
                          </a:solidFill>
                          <a:latin typeface="Arial" panose="020B0604020202020204" pitchFamily="34" charset="0"/>
                          <a:cs typeface="Arial" panose="020B0604020202020204" pitchFamily="34" charset="0"/>
                        </a:rPr>
                        <a:t>"</a:t>
                      </a:r>
                      <a:r>
                        <a:rPr lang="el-GR" sz="2400" b="1" i="0" u="none" strike="noStrike" baseline="0" dirty="0">
                          <a:solidFill>
                            <a:srgbClr val="C00000"/>
                          </a:solidFill>
                          <a:latin typeface="Arial" panose="020B0604020202020204" pitchFamily="34" charset="0"/>
                          <a:cs typeface="Arial" panose="020B0604020202020204" pitchFamily="34" charset="0"/>
                        </a:rPr>
                        <a:t>Αρχή της αβεβαιότητας (ή απροσδιοριστίας)" του Heisenberg </a:t>
                      </a:r>
                      <a:endParaRPr lang="el-GR" sz="2400" dirty="0">
                        <a:solidFill>
                          <a:schemeClr val="bg1">
                            <a:lumMod val="95000"/>
                          </a:schemeClr>
                        </a:solidFill>
                      </a:endParaRPr>
                    </a:p>
                  </a:txBody>
                  <a:tcPr>
                    <a:solidFill>
                      <a:schemeClr val="accent5">
                        <a:lumMod val="20000"/>
                        <a:lumOff val="80000"/>
                      </a:schemeClr>
                    </a:solidFill>
                  </a:tcPr>
                </a:tc>
                <a:extLst>
                  <a:ext uri="{0D108BD9-81ED-4DB2-BD59-A6C34878D82A}">
                    <a16:rowId xmlns:a16="http://schemas.microsoft.com/office/drawing/2014/main" val="3978879166"/>
                  </a:ext>
                </a:extLst>
              </a:tr>
            </a:tbl>
          </a:graphicData>
        </a:graphic>
      </p:graphicFrame>
      <mc:AlternateContent xmlns:mc="http://schemas.openxmlformats.org/markup-compatibility/2006" xmlns:a14="http://schemas.microsoft.com/office/drawing/2010/main">
        <mc:Choice Requires="a14">
          <p:graphicFrame>
            <p:nvGraphicFramePr>
              <p:cNvPr id="5" name="Πίνακας 5">
                <a:extLst>
                  <a:ext uri="{FF2B5EF4-FFF2-40B4-BE49-F238E27FC236}">
                    <a16:creationId xmlns:a16="http://schemas.microsoft.com/office/drawing/2014/main" id="{3F2125BD-F21C-191F-DEFD-D1C51DB45C37}"/>
                  </a:ext>
                </a:extLst>
              </p:cNvPr>
              <p:cNvGraphicFramePr>
                <a:graphicFrameLocks noGrp="1"/>
              </p:cNvGraphicFramePr>
              <p:nvPr>
                <p:extLst>
                  <p:ext uri="{D42A27DB-BD31-4B8C-83A1-F6EECF244321}">
                    <p14:modId xmlns:p14="http://schemas.microsoft.com/office/powerpoint/2010/main" val="4124530875"/>
                  </p:ext>
                </p:extLst>
              </p:nvPr>
            </p:nvGraphicFramePr>
            <p:xfrm>
              <a:off x="4489141" y="3852909"/>
              <a:ext cx="2858610" cy="630314"/>
            </p:xfrm>
            <a:graphic>
              <a:graphicData uri="http://schemas.openxmlformats.org/drawingml/2006/table">
                <a:tbl>
                  <a:tblPr firstRow="1" bandRow="1">
                    <a:tableStyleId>{5C22544A-7EE6-4342-B048-85BDC9FD1C3A}</a:tableStyleId>
                  </a:tblPr>
                  <a:tblGrid>
                    <a:gridCol w="2858610">
                      <a:extLst>
                        <a:ext uri="{9D8B030D-6E8A-4147-A177-3AD203B41FA5}">
                          <a16:colId xmlns:a16="http://schemas.microsoft.com/office/drawing/2014/main" val="2466662433"/>
                        </a:ext>
                      </a:extLst>
                    </a:gridCol>
                  </a:tblGrid>
                  <a:tr h="630314">
                    <a:tc>
                      <a:txBody>
                        <a:bodyPr/>
                        <a:lstStyle/>
                        <a:p>
                          <a:pPr algn="ctr"/>
                          <a14:m>
                            <m:oMath xmlns:m="http://schemas.openxmlformats.org/officeDocument/2006/math">
                              <m:sSub>
                                <m:sSubPr>
                                  <m:ctrlPr>
                                    <a:rPr lang="en-US" sz="2400" b="1" i="1" u="none" strike="noStrike" baseline="0" smtClean="0">
                                      <a:solidFill>
                                        <a:srgbClr val="000000"/>
                                      </a:solidFill>
                                      <a:latin typeface="Cambria Math" panose="02040503050406030204" pitchFamily="18" charset="0"/>
                                      <a:cs typeface="Arial" panose="020B0604020202020204" pitchFamily="34" charset="0"/>
                                    </a:rPr>
                                  </m:ctrlPr>
                                </m:sSubPr>
                                <m:e>
                                  <m:r>
                                    <a:rPr lang="el-GR" sz="2400" b="1" i="0" u="none" strike="noStrike" baseline="0" smtClean="0">
                                      <a:solidFill>
                                        <a:srgbClr val="000000"/>
                                      </a:solidFill>
                                      <a:latin typeface="Cambria Math" panose="02040503050406030204" pitchFamily="18" charset="0"/>
                                      <a:cs typeface="Arial" panose="020B0604020202020204" pitchFamily="34" charset="0"/>
                                    </a:rPr>
                                    <m:t>𝚫</m:t>
                                  </m:r>
                                  <m:r>
                                    <a:rPr lang="en-US" sz="2400" b="1" i="0" u="none" strike="noStrike" baseline="0" smtClean="0">
                                      <a:solidFill>
                                        <a:srgbClr val="000000"/>
                                      </a:solidFill>
                                      <a:latin typeface="Cambria Math" panose="02040503050406030204" pitchFamily="18" charset="0"/>
                                      <a:cs typeface="Arial" panose="020B0604020202020204" pitchFamily="34" charset="0"/>
                                    </a:rPr>
                                    <m:t>𝐩</m:t>
                                  </m:r>
                                </m:e>
                                <m:sub>
                                  <m:r>
                                    <a:rPr lang="en-US" sz="2400" b="1" i="1" u="none" strike="noStrike" baseline="0" smtClean="0">
                                      <a:solidFill>
                                        <a:srgbClr val="000000"/>
                                      </a:solidFill>
                                      <a:latin typeface="Cambria Math" panose="02040503050406030204" pitchFamily="18" charset="0"/>
                                      <a:cs typeface="Arial" panose="020B0604020202020204" pitchFamily="34" charset="0"/>
                                    </a:rPr>
                                    <m:t>𝒙</m:t>
                                  </m:r>
                                </m:sub>
                              </m:sSub>
                            </m:oMath>
                          </a14:m>
                          <a:r>
                            <a:rPr lang="en-US" sz="2400" b="1" i="0" u="none" strike="noStrike" baseline="0" dirty="0">
                              <a:solidFill>
                                <a:srgbClr val="000000"/>
                              </a:solidFill>
                              <a:latin typeface="Arial" panose="020B0604020202020204" pitchFamily="34" charset="0"/>
                              <a:cs typeface="Arial" panose="020B0604020202020204" pitchFamily="34" charset="0"/>
                            </a:rPr>
                            <a:t>∙</a:t>
                          </a:r>
                          <a:r>
                            <a:rPr lang="el-GR" sz="2400" b="1" i="0" u="none" strike="noStrike" baseline="0" dirty="0">
                              <a:solidFill>
                                <a:srgbClr val="000000"/>
                              </a:solidFill>
                              <a:latin typeface="Arial" panose="020B0604020202020204" pitchFamily="34" charset="0"/>
                              <a:cs typeface="Arial" panose="020B0604020202020204" pitchFamily="34" charset="0"/>
                            </a:rPr>
                            <a:t>Δ</a:t>
                          </a:r>
                          <a:r>
                            <a:rPr lang="en-US" sz="2400" b="1" i="0" u="none" strike="noStrike" baseline="0" dirty="0">
                              <a:solidFill>
                                <a:srgbClr val="000000"/>
                              </a:solidFill>
                              <a:latin typeface="Arial" panose="020B0604020202020204" pitchFamily="34" charset="0"/>
                              <a:cs typeface="Arial" panose="020B0604020202020204" pitchFamily="34" charset="0"/>
                            </a:rPr>
                            <a:t>x ≥ </a:t>
                          </a:r>
                          <a:r>
                            <a:rPr lang="en-US" sz="2400" b="0" i="0" u="none" strike="noStrike" baseline="0" dirty="0">
                              <a:solidFill>
                                <a:srgbClr val="000000"/>
                              </a:solidFill>
                              <a:latin typeface="Arial" panose="020B0604020202020204" pitchFamily="34" charset="0"/>
                              <a:cs typeface="Arial" panose="020B0604020202020204" pitchFamily="34" charset="0"/>
                            </a:rPr>
                            <a:t>𝒉/𝟐𝝅  </a:t>
                          </a:r>
                          <a:endParaRPr lang="el-GR" sz="2400" dirty="0"/>
                        </a:p>
                      </a:txBody>
                      <a:tcPr/>
                    </a:tc>
                    <a:extLst>
                      <a:ext uri="{0D108BD9-81ED-4DB2-BD59-A6C34878D82A}">
                        <a16:rowId xmlns:a16="http://schemas.microsoft.com/office/drawing/2014/main" val="2879673029"/>
                      </a:ext>
                    </a:extLst>
                  </a:tr>
                </a:tbl>
              </a:graphicData>
            </a:graphic>
          </p:graphicFrame>
        </mc:Choice>
        <mc:Fallback xmlns="">
          <p:graphicFrame>
            <p:nvGraphicFramePr>
              <p:cNvPr id="5" name="Πίνακας 5">
                <a:extLst>
                  <a:ext uri="{FF2B5EF4-FFF2-40B4-BE49-F238E27FC236}">
                    <a16:creationId xmlns:a16="http://schemas.microsoft.com/office/drawing/2014/main" id="{3F2125BD-F21C-191F-DEFD-D1C51DB45C37}"/>
                  </a:ext>
                </a:extLst>
              </p:cNvPr>
              <p:cNvGraphicFramePr>
                <a:graphicFrameLocks noGrp="1"/>
              </p:cNvGraphicFramePr>
              <p:nvPr>
                <p:extLst>
                  <p:ext uri="{D42A27DB-BD31-4B8C-83A1-F6EECF244321}">
                    <p14:modId xmlns:p14="http://schemas.microsoft.com/office/powerpoint/2010/main" val="4124530875"/>
                  </p:ext>
                </p:extLst>
              </p:nvPr>
            </p:nvGraphicFramePr>
            <p:xfrm>
              <a:off x="4489141" y="3852909"/>
              <a:ext cx="2858610" cy="630314"/>
            </p:xfrm>
            <a:graphic>
              <a:graphicData uri="http://schemas.openxmlformats.org/drawingml/2006/table">
                <a:tbl>
                  <a:tblPr firstRow="1" bandRow="1">
                    <a:tableStyleId>{5C22544A-7EE6-4342-B048-85BDC9FD1C3A}</a:tableStyleId>
                  </a:tblPr>
                  <a:tblGrid>
                    <a:gridCol w="2858610">
                      <a:extLst>
                        <a:ext uri="{9D8B030D-6E8A-4147-A177-3AD203B41FA5}">
                          <a16:colId xmlns:a16="http://schemas.microsoft.com/office/drawing/2014/main" val="2466662433"/>
                        </a:ext>
                      </a:extLst>
                    </a:gridCol>
                  </a:tblGrid>
                  <a:tr h="630314">
                    <a:tc>
                      <a:txBody>
                        <a:bodyPr/>
                        <a:lstStyle/>
                        <a:p>
                          <a:endParaRPr lang="el-GR"/>
                        </a:p>
                      </a:txBody>
                      <a:tcPr>
                        <a:blipFill>
                          <a:blip r:embed="rId3"/>
                          <a:stretch>
                            <a:fillRect l="-213" t="-7692" r="-851" b="-3846"/>
                          </a:stretch>
                        </a:blipFill>
                      </a:tcPr>
                    </a:tc>
                    <a:extLst>
                      <a:ext uri="{0D108BD9-81ED-4DB2-BD59-A6C34878D82A}">
                        <a16:rowId xmlns:a16="http://schemas.microsoft.com/office/drawing/2014/main" val="2879673029"/>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6" name="Πίνακας 6">
                <a:extLst>
                  <a:ext uri="{FF2B5EF4-FFF2-40B4-BE49-F238E27FC236}">
                    <a16:creationId xmlns:a16="http://schemas.microsoft.com/office/drawing/2014/main" id="{F5F62F71-E793-F760-7951-ADF749188A30}"/>
                  </a:ext>
                </a:extLst>
              </p:cNvPr>
              <p:cNvGraphicFramePr>
                <a:graphicFrameLocks noGrp="1"/>
              </p:cNvGraphicFramePr>
              <p:nvPr>
                <p:extLst>
                  <p:ext uri="{D42A27DB-BD31-4B8C-83A1-F6EECF244321}">
                    <p14:modId xmlns:p14="http://schemas.microsoft.com/office/powerpoint/2010/main" val="2427179035"/>
                  </p:ext>
                </p:extLst>
              </p:nvPr>
            </p:nvGraphicFramePr>
            <p:xfrm>
              <a:off x="3018408" y="5597024"/>
              <a:ext cx="2432482" cy="490728"/>
            </p:xfrm>
            <a:graphic>
              <a:graphicData uri="http://schemas.openxmlformats.org/drawingml/2006/table">
                <a:tbl>
                  <a:tblPr firstRow="1" bandRow="1">
                    <a:tableStyleId>{5C22544A-7EE6-4342-B048-85BDC9FD1C3A}</a:tableStyleId>
                  </a:tblPr>
                  <a:tblGrid>
                    <a:gridCol w="2432482">
                      <a:extLst>
                        <a:ext uri="{9D8B030D-6E8A-4147-A177-3AD203B41FA5}">
                          <a16:colId xmlns:a16="http://schemas.microsoft.com/office/drawing/2014/main" val="2131900999"/>
                        </a:ext>
                      </a:extLst>
                    </a:gridCol>
                  </a:tblGrid>
                  <a:tr h="370840">
                    <a:tc>
                      <a:txBody>
                        <a:bodyPr/>
                        <a:lstStyle/>
                        <a:p>
                          <a14:m>
                            <m:oMath xmlns:m="http://schemas.openxmlformats.org/officeDocument/2006/math">
                              <m:sSub>
                                <m:sSubPr>
                                  <m:ctrlPr>
                                    <a:rPr lang="en-US" sz="2400" b="1" i="1" u="none" strike="noStrike" baseline="0" smtClean="0">
                                      <a:solidFill>
                                        <a:srgbClr val="000000"/>
                                      </a:solidFill>
                                      <a:latin typeface="Cambria Math" panose="02040503050406030204" pitchFamily="18" charset="0"/>
                                      <a:cs typeface="Arial" panose="020B0604020202020204" pitchFamily="34" charset="0"/>
                                    </a:rPr>
                                  </m:ctrlPr>
                                </m:sSubPr>
                                <m:e>
                                  <m:r>
                                    <a:rPr lang="el-GR" sz="2400" b="1" i="0" u="none" strike="noStrike" baseline="0" smtClean="0">
                                      <a:solidFill>
                                        <a:srgbClr val="000000"/>
                                      </a:solidFill>
                                      <a:latin typeface="Cambria Math" panose="02040503050406030204" pitchFamily="18" charset="0"/>
                                      <a:cs typeface="Arial" panose="020B0604020202020204" pitchFamily="34" charset="0"/>
                                    </a:rPr>
                                    <m:t>𝚫</m:t>
                                  </m:r>
                                  <m:r>
                                    <a:rPr lang="en-US" sz="2400" b="1" i="0" u="none" strike="noStrike" baseline="0" smtClean="0">
                                      <a:solidFill>
                                        <a:srgbClr val="000000"/>
                                      </a:solidFill>
                                      <a:latin typeface="Cambria Math" panose="02040503050406030204" pitchFamily="18" charset="0"/>
                                      <a:cs typeface="Arial" panose="020B0604020202020204" pitchFamily="34" charset="0"/>
                                    </a:rPr>
                                    <m:t>𝐩</m:t>
                                  </m:r>
                                </m:e>
                                <m:sub>
                                  <m:r>
                                    <a:rPr lang="en-US" sz="2400" b="1" i="1" u="none" strike="noStrike" baseline="0" smtClean="0">
                                      <a:solidFill>
                                        <a:srgbClr val="000000"/>
                                      </a:solidFill>
                                      <a:latin typeface="Cambria Math" panose="02040503050406030204" pitchFamily="18" charset="0"/>
                                      <a:cs typeface="Arial" panose="020B0604020202020204" pitchFamily="34" charset="0"/>
                                    </a:rPr>
                                    <m:t>𝒚</m:t>
                                  </m:r>
                                </m:sub>
                              </m:sSub>
                              <m:r>
                                <a:rPr lang="en-US" sz="2400" b="1" i="1" u="none" strike="noStrike" baseline="0" smtClean="0">
                                  <a:solidFill>
                                    <a:srgbClr val="000000"/>
                                  </a:solidFill>
                                  <a:latin typeface="Cambria Math" panose="02040503050406030204" pitchFamily="18" charset="0"/>
                                  <a:cs typeface="Arial" panose="020B0604020202020204" pitchFamily="34" charset="0"/>
                                </a:rPr>
                                <m:t> </m:t>
                              </m:r>
                            </m:oMath>
                          </a14:m>
                          <a:r>
                            <a:rPr lang="en-US" sz="2400" b="1" i="0" u="none" strike="noStrike" baseline="0" dirty="0">
                              <a:solidFill>
                                <a:srgbClr val="000000"/>
                              </a:solidFill>
                              <a:latin typeface="Arial" panose="020B0604020202020204" pitchFamily="34" charset="0"/>
                              <a:cs typeface="Arial" panose="020B0604020202020204" pitchFamily="34" charset="0"/>
                            </a:rPr>
                            <a:t>∙</a:t>
                          </a:r>
                          <a:r>
                            <a:rPr lang="el-GR" sz="2400" b="1" i="0" u="none" strike="noStrike" baseline="0" dirty="0">
                              <a:solidFill>
                                <a:srgbClr val="000000"/>
                              </a:solidFill>
                              <a:latin typeface="Arial" panose="020B0604020202020204" pitchFamily="34" charset="0"/>
                              <a:cs typeface="Arial" panose="020B0604020202020204" pitchFamily="34" charset="0"/>
                            </a:rPr>
                            <a:t>Δ</a:t>
                          </a:r>
                          <a:r>
                            <a:rPr lang="en-US" sz="2400" b="1" i="0" u="none" strike="noStrike" baseline="0" dirty="0">
                              <a:solidFill>
                                <a:srgbClr val="000000"/>
                              </a:solidFill>
                              <a:latin typeface="Arial" panose="020B0604020202020204" pitchFamily="34" charset="0"/>
                              <a:cs typeface="Arial" panose="020B0604020202020204" pitchFamily="34" charset="0"/>
                            </a:rPr>
                            <a:t>y ≥ </a:t>
                          </a:r>
                          <a:r>
                            <a:rPr lang="en-US" sz="2400" b="0" i="0" u="none" strike="noStrike" baseline="0" dirty="0">
                              <a:solidFill>
                                <a:srgbClr val="000000"/>
                              </a:solidFill>
                              <a:latin typeface="Arial" panose="020B0604020202020204" pitchFamily="34" charset="0"/>
                              <a:cs typeface="Arial" panose="020B0604020202020204" pitchFamily="34" charset="0"/>
                            </a:rPr>
                            <a:t>𝒉/𝟐𝝅 </a:t>
                          </a:r>
                          <a:endParaRPr lang="el-GR" sz="2400" dirty="0"/>
                        </a:p>
                      </a:txBody>
                      <a:tcPr/>
                    </a:tc>
                    <a:extLst>
                      <a:ext uri="{0D108BD9-81ED-4DB2-BD59-A6C34878D82A}">
                        <a16:rowId xmlns:a16="http://schemas.microsoft.com/office/drawing/2014/main" val="309342862"/>
                      </a:ext>
                    </a:extLst>
                  </a:tr>
                </a:tbl>
              </a:graphicData>
            </a:graphic>
          </p:graphicFrame>
        </mc:Choice>
        <mc:Fallback xmlns="">
          <p:graphicFrame>
            <p:nvGraphicFramePr>
              <p:cNvPr id="6" name="Πίνακας 6">
                <a:extLst>
                  <a:ext uri="{FF2B5EF4-FFF2-40B4-BE49-F238E27FC236}">
                    <a16:creationId xmlns:a16="http://schemas.microsoft.com/office/drawing/2014/main" id="{F5F62F71-E793-F760-7951-ADF749188A30}"/>
                  </a:ext>
                </a:extLst>
              </p:cNvPr>
              <p:cNvGraphicFramePr>
                <a:graphicFrameLocks noGrp="1"/>
              </p:cNvGraphicFramePr>
              <p:nvPr>
                <p:extLst>
                  <p:ext uri="{D42A27DB-BD31-4B8C-83A1-F6EECF244321}">
                    <p14:modId xmlns:p14="http://schemas.microsoft.com/office/powerpoint/2010/main" val="2427179035"/>
                  </p:ext>
                </p:extLst>
              </p:nvPr>
            </p:nvGraphicFramePr>
            <p:xfrm>
              <a:off x="3018408" y="5597024"/>
              <a:ext cx="2432482" cy="490728"/>
            </p:xfrm>
            <a:graphic>
              <a:graphicData uri="http://schemas.openxmlformats.org/drawingml/2006/table">
                <a:tbl>
                  <a:tblPr firstRow="1" bandRow="1">
                    <a:tableStyleId>{5C22544A-7EE6-4342-B048-85BDC9FD1C3A}</a:tableStyleId>
                  </a:tblPr>
                  <a:tblGrid>
                    <a:gridCol w="2432482">
                      <a:extLst>
                        <a:ext uri="{9D8B030D-6E8A-4147-A177-3AD203B41FA5}">
                          <a16:colId xmlns:a16="http://schemas.microsoft.com/office/drawing/2014/main" val="2131900999"/>
                        </a:ext>
                      </a:extLst>
                    </a:gridCol>
                  </a:tblGrid>
                  <a:tr h="490728">
                    <a:tc>
                      <a:txBody>
                        <a:bodyPr/>
                        <a:lstStyle/>
                        <a:p>
                          <a:endParaRPr lang="el-GR"/>
                        </a:p>
                      </a:txBody>
                      <a:tcPr>
                        <a:blipFill>
                          <a:blip r:embed="rId4"/>
                          <a:stretch>
                            <a:fillRect l="-250" t="-11111" r="-1000" b="-20988"/>
                          </a:stretch>
                        </a:blipFill>
                      </a:tcPr>
                    </a:tc>
                    <a:extLst>
                      <a:ext uri="{0D108BD9-81ED-4DB2-BD59-A6C34878D82A}">
                        <a16:rowId xmlns:a16="http://schemas.microsoft.com/office/drawing/2014/main" val="309342862"/>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7" name="Πίνακας 7">
                <a:extLst>
                  <a:ext uri="{FF2B5EF4-FFF2-40B4-BE49-F238E27FC236}">
                    <a16:creationId xmlns:a16="http://schemas.microsoft.com/office/drawing/2014/main" id="{78380BFC-5DC5-F1D2-8094-9BC4DDBC4A58}"/>
                  </a:ext>
                </a:extLst>
              </p:cNvPr>
              <p:cNvGraphicFramePr>
                <a:graphicFrameLocks noGrp="1"/>
              </p:cNvGraphicFramePr>
              <p:nvPr>
                <p:extLst>
                  <p:ext uri="{D42A27DB-BD31-4B8C-83A1-F6EECF244321}">
                    <p14:modId xmlns:p14="http://schemas.microsoft.com/office/powerpoint/2010/main" val="1675604160"/>
                  </p:ext>
                </p:extLst>
              </p:nvPr>
            </p:nvGraphicFramePr>
            <p:xfrm>
              <a:off x="6577366" y="5587919"/>
              <a:ext cx="2921739" cy="457200"/>
            </p:xfrm>
            <a:graphic>
              <a:graphicData uri="http://schemas.openxmlformats.org/drawingml/2006/table">
                <a:tbl>
                  <a:tblPr firstRow="1" bandRow="1">
                    <a:tableStyleId>{5C22544A-7EE6-4342-B048-85BDC9FD1C3A}</a:tableStyleId>
                  </a:tblPr>
                  <a:tblGrid>
                    <a:gridCol w="2921739">
                      <a:extLst>
                        <a:ext uri="{9D8B030D-6E8A-4147-A177-3AD203B41FA5}">
                          <a16:colId xmlns:a16="http://schemas.microsoft.com/office/drawing/2014/main" val="1762283718"/>
                        </a:ext>
                      </a:extLst>
                    </a:gridCol>
                  </a:tblGrid>
                  <a:tr h="370840">
                    <a:tc>
                      <a:txBody>
                        <a:bodyPr/>
                        <a:lstStyle/>
                        <a:p>
                          <a14:m>
                            <m:oMath xmlns:m="http://schemas.openxmlformats.org/officeDocument/2006/math">
                              <m:sSub>
                                <m:sSubPr>
                                  <m:ctrlPr>
                                    <a:rPr lang="en-US" sz="2400" b="1" i="1" smtClean="0">
                                      <a:solidFill>
                                        <a:srgbClr val="000000"/>
                                      </a:solidFill>
                                      <a:latin typeface="Cambria Math" panose="02040503050406030204" pitchFamily="18" charset="0"/>
                                      <a:cs typeface="Arial" panose="020B0604020202020204" pitchFamily="34" charset="0"/>
                                    </a:rPr>
                                  </m:ctrlPr>
                                </m:sSubPr>
                                <m:e>
                                  <m:r>
                                    <a:rPr lang="el-GR" sz="2400" b="1">
                                      <a:solidFill>
                                        <a:srgbClr val="000000"/>
                                      </a:solidFill>
                                      <a:latin typeface="Cambria Math" panose="02040503050406030204" pitchFamily="18" charset="0"/>
                                      <a:cs typeface="Arial" panose="020B0604020202020204" pitchFamily="34" charset="0"/>
                                    </a:rPr>
                                    <m:t>𝚫</m:t>
                                  </m:r>
                                  <m:r>
                                    <a:rPr lang="en-US" sz="2400" b="1">
                                      <a:solidFill>
                                        <a:srgbClr val="000000"/>
                                      </a:solidFill>
                                      <a:latin typeface="Cambria Math" panose="02040503050406030204" pitchFamily="18" charset="0"/>
                                      <a:cs typeface="Arial" panose="020B0604020202020204" pitchFamily="34" charset="0"/>
                                    </a:rPr>
                                    <m:t>𝐩</m:t>
                                  </m:r>
                                </m:e>
                                <m:sub>
                                  <m:r>
                                    <a:rPr lang="en-US" sz="2400" b="1" i="1" smtClean="0">
                                      <a:solidFill>
                                        <a:srgbClr val="000000"/>
                                      </a:solidFill>
                                      <a:latin typeface="Cambria Math" panose="02040503050406030204" pitchFamily="18" charset="0"/>
                                      <a:cs typeface="Arial" panose="020B0604020202020204" pitchFamily="34" charset="0"/>
                                    </a:rPr>
                                    <m:t>𝒛</m:t>
                                  </m:r>
                                </m:sub>
                              </m:sSub>
                              <m:r>
                                <a:rPr lang="en-US" sz="2400" b="1" i="1">
                                  <a:solidFill>
                                    <a:srgbClr val="000000"/>
                                  </a:solidFill>
                                  <a:latin typeface="Cambria Math" panose="02040503050406030204" pitchFamily="18" charset="0"/>
                                  <a:cs typeface="Arial" panose="020B0604020202020204" pitchFamily="34" charset="0"/>
                                </a:rPr>
                                <m:t> </m:t>
                              </m:r>
                            </m:oMath>
                          </a14:m>
                          <a:r>
                            <a:rPr lang="en-US" sz="2400" b="1" i="0" u="none" strike="noStrike" baseline="0" dirty="0">
                              <a:solidFill>
                                <a:srgbClr val="000000"/>
                              </a:solidFill>
                              <a:latin typeface="Arial" panose="020B0604020202020204" pitchFamily="34" charset="0"/>
                              <a:cs typeface="Arial" panose="020B0604020202020204" pitchFamily="34" charset="0"/>
                            </a:rPr>
                            <a:t>∙</a:t>
                          </a:r>
                          <a:r>
                            <a:rPr lang="el-GR" sz="2400" b="1" i="0" u="none" strike="noStrike" baseline="0" dirty="0">
                              <a:solidFill>
                                <a:srgbClr val="000000"/>
                              </a:solidFill>
                              <a:latin typeface="Arial" panose="020B0604020202020204" pitchFamily="34" charset="0"/>
                              <a:cs typeface="Arial" panose="020B0604020202020204" pitchFamily="34" charset="0"/>
                            </a:rPr>
                            <a:t>Δ</a:t>
                          </a:r>
                          <a:r>
                            <a:rPr lang="en-US" sz="2400" b="1" i="0" u="none" strike="noStrike" baseline="0" dirty="0">
                              <a:solidFill>
                                <a:srgbClr val="000000"/>
                              </a:solidFill>
                              <a:latin typeface="Arial" panose="020B0604020202020204" pitchFamily="34" charset="0"/>
                              <a:cs typeface="Arial" panose="020B0604020202020204" pitchFamily="34" charset="0"/>
                            </a:rPr>
                            <a:t>z ≥ </a:t>
                          </a:r>
                          <a:r>
                            <a:rPr lang="en-US" sz="2400" b="0" i="0" u="none" strike="noStrike" baseline="0" dirty="0">
                              <a:solidFill>
                                <a:srgbClr val="000000"/>
                              </a:solidFill>
                              <a:latin typeface="Arial" panose="020B0604020202020204" pitchFamily="34" charset="0"/>
                              <a:cs typeface="Arial" panose="020B0604020202020204" pitchFamily="34" charset="0"/>
                            </a:rPr>
                            <a:t>𝒉/𝟐𝝅 </a:t>
                          </a:r>
                          <a:endParaRPr lang="el-GR" sz="2400" dirty="0"/>
                        </a:p>
                      </a:txBody>
                      <a:tcPr/>
                    </a:tc>
                    <a:extLst>
                      <a:ext uri="{0D108BD9-81ED-4DB2-BD59-A6C34878D82A}">
                        <a16:rowId xmlns:a16="http://schemas.microsoft.com/office/drawing/2014/main" val="3701605863"/>
                      </a:ext>
                    </a:extLst>
                  </a:tr>
                </a:tbl>
              </a:graphicData>
            </a:graphic>
          </p:graphicFrame>
        </mc:Choice>
        <mc:Fallback xmlns="">
          <p:graphicFrame>
            <p:nvGraphicFramePr>
              <p:cNvPr id="7" name="Πίνακας 7">
                <a:extLst>
                  <a:ext uri="{FF2B5EF4-FFF2-40B4-BE49-F238E27FC236}">
                    <a16:creationId xmlns:a16="http://schemas.microsoft.com/office/drawing/2014/main" id="{78380BFC-5DC5-F1D2-8094-9BC4DDBC4A58}"/>
                  </a:ext>
                </a:extLst>
              </p:cNvPr>
              <p:cNvGraphicFramePr>
                <a:graphicFrameLocks noGrp="1"/>
              </p:cNvGraphicFramePr>
              <p:nvPr>
                <p:extLst>
                  <p:ext uri="{D42A27DB-BD31-4B8C-83A1-F6EECF244321}">
                    <p14:modId xmlns:p14="http://schemas.microsoft.com/office/powerpoint/2010/main" val="1675604160"/>
                  </p:ext>
                </p:extLst>
              </p:nvPr>
            </p:nvGraphicFramePr>
            <p:xfrm>
              <a:off x="6577366" y="5587919"/>
              <a:ext cx="2921739" cy="457200"/>
            </p:xfrm>
            <a:graphic>
              <a:graphicData uri="http://schemas.openxmlformats.org/drawingml/2006/table">
                <a:tbl>
                  <a:tblPr firstRow="1" bandRow="1">
                    <a:tableStyleId>{5C22544A-7EE6-4342-B048-85BDC9FD1C3A}</a:tableStyleId>
                  </a:tblPr>
                  <a:tblGrid>
                    <a:gridCol w="2921739">
                      <a:extLst>
                        <a:ext uri="{9D8B030D-6E8A-4147-A177-3AD203B41FA5}">
                          <a16:colId xmlns:a16="http://schemas.microsoft.com/office/drawing/2014/main" val="1762283718"/>
                        </a:ext>
                      </a:extLst>
                    </a:gridCol>
                  </a:tblGrid>
                  <a:tr h="457200">
                    <a:tc>
                      <a:txBody>
                        <a:bodyPr/>
                        <a:lstStyle/>
                        <a:p>
                          <a:endParaRPr lang="el-GR"/>
                        </a:p>
                      </a:txBody>
                      <a:tcPr>
                        <a:blipFill>
                          <a:blip r:embed="rId5"/>
                          <a:stretch>
                            <a:fillRect l="-208" t="-9211" r="-832" b="-31579"/>
                          </a:stretch>
                        </a:blipFill>
                      </a:tcPr>
                    </a:tc>
                    <a:extLst>
                      <a:ext uri="{0D108BD9-81ED-4DB2-BD59-A6C34878D82A}">
                        <a16:rowId xmlns:a16="http://schemas.microsoft.com/office/drawing/2014/main" val="3701605863"/>
                      </a:ext>
                    </a:extLst>
                  </a:tr>
                </a:tbl>
              </a:graphicData>
            </a:graphic>
          </p:graphicFrame>
        </mc:Fallback>
      </mc:AlternateContent>
    </p:spTree>
    <p:extLst>
      <p:ext uri="{BB962C8B-B14F-4D97-AF65-F5344CB8AC3E}">
        <p14:creationId xmlns:p14="http://schemas.microsoft.com/office/powerpoint/2010/main" val="98798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A72196-6842-E0AC-CF13-424CB3538AAC}"/>
              </a:ext>
            </a:extLst>
          </p:cNvPr>
          <p:cNvSpPr txBox="1"/>
          <p:nvPr/>
        </p:nvSpPr>
        <p:spPr>
          <a:xfrm>
            <a:off x="497840" y="355600"/>
            <a:ext cx="11287760" cy="4893647"/>
          </a:xfrm>
          <a:prstGeom prst="rect">
            <a:avLst/>
          </a:prstGeom>
          <a:noFill/>
        </p:spPr>
        <p:txBody>
          <a:bodyPr wrap="square">
            <a:spAutoFit/>
          </a:bodyPr>
          <a:lstStyle/>
          <a:p>
            <a:r>
              <a:rPr lang="el-GR" sz="2400" b="0" i="0" u="none" strike="noStrike" baseline="0" dirty="0">
                <a:solidFill>
                  <a:srgbClr val="000000"/>
                </a:solidFill>
                <a:latin typeface="Arial" panose="020B0604020202020204" pitchFamily="34" charset="0"/>
                <a:cs typeface="Arial" panose="020B0604020202020204" pitchFamily="34" charset="0"/>
              </a:rPr>
              <a:t>Με άλλα λόγια, </a:t>
            </a:r>
            <a:r>
              <a:rPr lang="el-GR" sz="2400" b="1" i="0" u="none" strike="noStrike" baseline="0" dirty="0">
                <a:solidFill>
                  <a:srgbClr val="C00000"/>
                </a:solidFill>
                <a:latin typeface="Arial" panose="020B0604020202020204" pitchFamily="34" charset="0"/>
                <a:cs typeface="Arial" panose="020B0604020202020204" pitchFamily="34" charset="0"/>
              </a:rPr>
              <a:t>όσο πιο </a:t>
            </a:r>
            <a:r>
              <a:rPr lang="el-GR" sz="2400" b="1" i="0" u="none" strike="noStrike" baseline="0" dirty="0">
                <a:solidFill>
                  <a:srgbClr val="00B050"/>
                </a:solidFill>
                <a:latin typeface="Arial" panose="020B0604020202020204" pitchFamily="34" charset="0"/>
                <a:cs typeface="Arial" panose="020B0604020202020204" pitchFamily="34" charset="0"/>
              </a:rPr>
              <a:t>αυστηρά καθορισμένη είναι η θέση </a:t>
            </a:r>
            <a:r>
              <a:rPr lang="el-GR" sz="2400" b="1" i="0" u="none" strike="noStrike" baseline="0" dirty="0">
                <a:solidFill>
                  <a:srgbClr val="C00000"/>
                </a:solidFill>
                <a:latin typeface="Arial" panose="020B0604020202020204" pitchFamily="34" charset="0"/>
                <a:cs typeface="Arial" panose="020B0604020202020204" pitchFamily="34" charset="0"/>
              </a:rPr>
              <a:t>ενός σωματιδίου, </a:t>
            </a:r>
            <a:r>
              <a:rPr lang="el-GR" sz="2400" b="1" i="0" u="none" strike="noStrike" baseline="0" dirty="0">
                <a:latin typeface="Arial" panose="020B0604020202020204" pitchFamily="34" charset="0"/>
                <a:cs typeface="Arial" panose="020B0604020202020204" pitchFamily="34" charset="0"/>
              </a:rPr>
              <a:t>τόσο μεγαλύτερη είναι </a:t>
            </a:r>
            <a:r>
              <a:rPr lang="el-GR" sz="2400" b="1" i="0" u="none" strike="noStrike" baseline="0" dirty="0">
                <a:solidFill>
                  <a:srgbClr val="7030A0"/>
                </a:solidFill>
                <a:latin typeface="Arial" panose="020B0604020202020204" pitchFamily="34" charset="0"/>
                <a:cs typeface="Arial" panose="020B0604020202020204" pitchFamily="34" charset="0"/>
              </a:rPr>
              <a:t>η αβεβαιότητα στην ορμή του</a:t>
            </a:r>
            <a:r>
              <a:rPr lang="el-GR" sz="2400" b="0" i="0" u="none" strike="noStrike" baseline="0" dirty="0">
                <a:solidFill>
                  <a:srgbClr val="000000"/>
                </a:solidFill>
                <a:latin typeface="Arial" panose="020B0604020202020204" pitchFamily="34" charset="0"/>
                <a:cs typeface="Arial" panose="020B0604020202020204" pitchFamily="34" charset="0"/>
              </a:rPr>
              <a:t>. Η αδυναμία μας να προσδιορίσουμε επακριβώς ταυτόχρονα τη θέση και την ορμή ενός σωματιδίου δεν οφείλεται σε πειραματικές ατέλειες.</a:t>
            </a:r>
            <a:r>
              <a:rPr lang="el-GR" sz="2400" b="1" i="0" u="none" strike="noStrike" baseline="0" dirty="0">
                <a:solidFill>
                  <a:srgbClr val="C00000"/>
                </a:solidFill>
                <a:latin typeface="Arial" panose="020B0604020202020204" pitchFamily="34" charset="0"/>
                <a:cs typeface="Arial" panose="020B0604020202020204" pitchFamily="34" charset="0"/>
              </a:rPr>
              <a:t> Είναι εγγενής ιδιότητα  της κβαντική δομή της ύλης. </a:t>
            </a:r>
            <a:endParaRPr lang="el-GR" sz="2400" b="0" i="0" u="none" strike="noStrike" baseline="0" dirty="0">
              <a:solidFill>
                <a:srgbClr val="000000"/>
              </a:solidFill>
              <a:latin typeface="Arial" panose="020B0604020202020204" pitchFamily="34" charset="0"/>
              <a:cs typeface="Arial" panose="020B0604020202020204" pitchFamily="34" charset="0"/>
            </a:endParaRPr>
          </a:p>
          <a:p>
            <a:r>
              <a:rPr lang="el-GR" sz="2400" b="1" i="0" u="none" strike="noStrike" baseline="0" dirty="0">
                <a:solidFill>
                  <a:srgbClr val="000000"/>
                </a:solidFill>
                <a:latin typeface="Arial" panose="020B0604020202020204" pitchFamily="34" charset="0"/>
                <a:cs typeface="Arial" panose="020B0604020202020204" pitchFamily="34" charset="0"/>
              </a:rPr>
              <a:t>                                                  ΕΞΗΓΗΣΗ:</a:t>
            </a:r>
          </a:p>
          <a:p>
            <a:r>
              <a:rPr lang="el-GR" sz="2400" b="1" i="0" u="none" strike="noStrike" baseline="0" dirty="0">
                <a:solidFill>
                  <a:srgbClr val="000000"/>
                </a:solidFill>
                <a:latin typeface="Arial" panose="020B0604020202020204" pitchFamily="34" charset="0"/>
                <a:cs typeface="Arial" panose="020B0604020202020204" pitchFamily="34" charset="0"/>
              </a:rPr>
              <a:t> </a:t>
            </a:r>
            <a:r>
              <a:rPr lang="el-GR" sz="2400" b="0" i="0" u="none" strike="noStrike" baseline="0" dirty="0">
                <a:solidFill>
                  <a:srgbClr val="000000"/>
                </a:solidFill>
                <a:latin typeface="Arial" panose="020B0604020202020204" pitchFamily="34" charset="0"/>
                <a:cs typeface="Arial" panose="020B0604020202020204" pitchFamily="34" charset="0"/>
              </a:rPr>
              <a:t>Ας θεωρήσουμε ένα σωματίδιο που έχει κάποια συγκεκριμένη χρονική στιγμή ορμή </a:t>
            </a:r>
            <a:r>
              <a:rPr lang="el-GR" sz="2400" b="1" i="0" u="none" strike="noStrike" baseline="0" dirty="0">
                <a:solidFill>
                  <a:srgbClr val="000000"/>
                </a:solidFill>
                <a:latin typeface="Arial" panose="020B0604020202020204" pitchFamily="34" charset="0"/>
                <a:cs typeface="Arial" panose="020B0604020202020204" pitchFamily="34" charset="0"/>
              </a:rPr>
              <a:t>p </a:t>
            </a:r>
            <a:r>
              <a:rPr lang="el-GR" sz="2400" b="0" i="0" u="none" strike="noStrike" baseline="0" dirty="0">
                <a:solidFill>
                  <a:srgbClr val="000000"/>
                </a:solidFill>
                <a:latin typeface="Arial" panose="020B0604020202020204" pitchFamily="34" charset="0"/>
                <a:cs typeface="Arial" panose="020B0604020202020204" pitchFamily="34" charset="0"/>
              </a:rPr>
              <a:t>παράλληλη στον άξονα των x. Σύμφωνα με την υπόθεση de </a:t>
            </a:r>
            <a:r>
              <a:rPr lang="el-GR" sz="2400" b="0" i="0" u="none" strike="noStrike" baseline="0" dirty="0" err="1">
                <a:solidFill>
                  <a:srgbClr val="000000"/>
                </a:solidFill>
                <a:latin typeface="Arial" panose="020B0604020202020204" pitchFamily="34" charset="0"/>
                <a:cs typeface="Arial" panose="020B0604020202020204" pitchFamily="34" charset="0"/>
              </a:rPr>
              <a:t>Broglie</a:t>
            </a:r>
            <a:r>
              <a:rPr lang="el-GR" sz="2400" b="0" i="0" u="none" strike="noStrike" baseline="0" dirty="0">
                <a:solidFill>
                  <a:srgbClr val="000000"/>
                </a:solidFill>
                <a:latin typeface="Arial" panose="020B0604020202020204" pitchFamily="34" charset="0"/>
                <a:cs typeface="Arial" panose="020B0604020202020204" pitchFamily="34" charset="0"/>
              </a:rPr>
              <a:t> και τη σχέση λ = h/p, εάν γνωρίζουμε επακριβώς την ορμή του σωματιδίου αυτό θα συνδέεται και με ένα κύμα με επακριβώς ορισμένο μήκος κύματος λ. Η εξίσωση που περιγράφει το στιγμιότυπο ενός τέτοιου κύματος στο χώρο είναι                                 ψ = </a:t>
            </a:r>
            <a:r>
              <a:rPr lang="el-GR" sz="2400" b="0" i="0" u="none" strike="noStrike" baseline="0" dirty="0" err="1">
                <a:solidFill>
                  <a:srgbClr val="000000"/>
                </a:solidFill>
                <a:latin typeface="Arial" panose="020B0604020202020204" pitchFamily="34" charset="0"/>
                <a:cs typeface="Arial" panose="020B0604020202020204" pitchFamily="34" charset="0"/>
              </a:rPr>
              <a:t>Αημ</a:t>
            </a:r>
            <a:r>
              <a:rPr lang="el-GR" sz="2400" b="0" i="0" u="none" strike="noStrike" baseline="0" dirty="0">
                <a:solidFill>
                  <a:srgbClr val="000000"/>
                </a:solidFill>
                <a:latin typeface="Arial" panose="020B0604020202020204" pitchFamily="34" charset="0"/>
                <a:cs typeface="Arial" panose="020B0604020202020204" pitchFamily="34" charset="0"/>
              </a:rPr>
              <a:t>(2πt/T-2πx/λ) και η γραφική της παράσταση είναι αυτή του σχήματος που ακολουθεί. Το στιγμιότυπο εκτείνεται από το - ∞ στο + ∞.                                                 </a:t>
            </a:r>
            <a:endParaRPr lang="el-GR" sz="2400" dirty="0">
              <a:latin typeface="Arial" panose="020B0604020202020204" pitchFamily="34" charset="0"/>
              <a:cs typeface="Arial" panose="020B0604020202020204" pitchFamily="34" charset="0"/>
            </a:endParaRPr>
          </a:p>
        </p:txBody>
      </p:sp>
      <p:pic>
        <p:nvPicPr>
          <p:cNvPr id="5" name="Εικόνα 4">
            <a:extLst>
              <a:ext uri="{FF2B5EF4-FFF2-40B4-BE49-F238E27FC236}">
                <a16:creationId xmlns:a16="http://schemas.microsoft.com/office/drawing/2014/main" id="{4ED9D5F9-266C-8EC1-2684-32DCF31F6994}"/>
              </a:ext>
            </a:extLst>
          </p:cNvPr>
          <p:cNvPicPr>
            <a:picLocks noChangeAspect="1"/>
          </p:cNvPicPr>
          <p:nvPr/>
        </p:nvPicPr>
        <p:blipFill>
          <a:blip r:embed="rId2">
            <a:lum bright="-2000"/>
          </a:blip>
          <a:stretch>
            <a:fillRect/>
          </a:stretch>
        </p:blipFill>
        <p:spPr>
          <a:xfrm>
            <a:off x="2049887" y="5249247"/>
            <a:ext cx="7909346" cy="1286143"/>
          </a:xfrm>
          <a:prstGeom prst="rect">
            <a:avLst/>
          </a:prstGeom>
          <a:effectLst>
            <a:glow rad="63500">
              <a:schemeClr val="tx1">
                <a:lumMod val="95000"/>
                <a:lumOff val="5000"/>
                <a:alpha val="40000"/>
              </a:schemeClr>
            </a:glow>
          </a:effectLst>
        </p:spPr>
      </p:pic>
    </p:spTree>
    <p:extLst>
      <p:ext uri="{BB962C8B-B14F-4D97-AF65-F5344CB8AC3E}">
        <p14:creationId xmlns:p14="http://schemas.microsoft.com/office/powerpoint/2010/main" val="2743751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4D3E83-5ED8-6FCC-65B3-14419B010A8F}"/>
              </a:ext>
            </a:extLst>
          </p:cNvPr>
          <p:cNvSpPr>
            <a:spLocks noGrp="1"/>
          </p:cNvSpPr>
          <p:nvPr>
            <p:ph type="title"/>
          </p:nvPr>
        </p:nvSpPr>
        <p:spPr>
          <a:xfrm>
            <a:off x="1097280" y="286603"/>
            <a:ext cx="10058400" cy="2040037"/>
          </a:xfrm>
        </p:spPr>
        <p:txBody>
          <a:bodyPr>
            <a:noAutofit/>
          </a:bodyPr>
          <a:lstStyle/>
          <a:p>
            <a:br>
              <a:rPr lang="el-GR" sz="2400" b="0" i="0" u="none" strike="noStrike" baseline="0" dirty="0">
                <a:solidFill>
                  <a:srgbClr val="FF0000"/>
                </a:solidFill>
                <a:latin typeface="Arial" panose="020B0604020202020204" pitchFamily="34" charset="0"/>
                <a:cs typeface="Arial" panose="020B0604020202020204" pitchFamily="34" charset="0"/>
              </a:rPr>
            </a:br>
            <a:r>
              <a:rPr lang="el-GR" sz="2400" b="0" i="0" u="none" strike="noStrike" baseline="0" dirty="0">
                <a:solidFill>
                  <a:srgbClr val="FF0000"/>
                </a:solidFill>
                <a:latin typeface="Arial" panose="020B0604020202020204" pitchFamily="34" charset="0"/>
                <a:cs typeface="Arial" panose="020B0604020202020204" pitchFamily="34" charset="0"/>
              </a:rPr>
              <a:t>Πού βρίσκεται το σωματίδιο που είναι συνδεδεμένο με αυτό το κύμα</a:t>
            </a:r>
            <a:r>
              <a:rPr lang="el-GR" sz="2400" b="0" i="0" u="none" strike="noStrike" baseline="0" dirty="0">
                <a:solidFill>
                  <a:srgbClr val="000000"/>
                </a:solidFill>
                <a:latin typeface="Arial" panose="020B0604020202020204" pitchFamily="34" charset="0"/>
                <a:cs typeface="Arial" panose="020B0604020202020204" pitchFamily="34" charset="0"/>
              </a:rPr>
              <a:t>;                          </a:t>
            </a:r>
            <a:r>
              <a:rPr lang="el-GR" sz="2400" b="1" i="0" u="none" strike="noStrike" baseline="0" dirty="0">
                <a:solidFill>
                  <a:srgbClr val="002060"/>
                </a:solidFill>
                <a:latin typeface="Arial" panose="020B0604020202020204" pitchFamily="34" charset="0"/>
                <a:cs typeface="Arial" panose="020B0604020202020204" pitchFamily="34" charset="0"/>
              </a:rPr>
              <a:t>Μπορεί να βρίσκεται οπουδήποτε.</a:t>
            </a:r>
            <a:r>
              <a:rPr lang="el-GR" sz="2400" b="0" i="0" u="none" strike="noStrike" baseline="0" dirty="0">
                <a:solidFill>
                  <a:srgbClr val="000000"/>
                </a:solidFill>
                <a:latin typeface="Arial" panose="020B0604020202020204" pitchFamily="34" charset="0"/>
                <a:cs typeface="Arial" panose="020B0604020202020204" pitchFamily="34" charset="0"/>
              </a:rPr>
              <a:t> </a:t>
            </a:r>
            <a:br>
              <a:rPr lang="el-GR" sz="2400" b="0" i="0" u="none" strike="noStrike" baseline="0" dirty="0">
                <a:solidFill>
                  <a:srgbClr val="000000"/>
                </a:solidFill>
                <a:latin typeface="Arial" panose="020B0604020202020204" pitchFamily="34" charset="0"/>
                <a:cs typeface="Arial" panose="020B0604020202020204" pitchFamily="34" charset="0"/>
              </a:rPr>
            </a:br>
            <a:r>
              <a:rPr lang="el-GR" sz="2400" b="0" i="0" u="none" strike="noStrike" baseline="0" dirty="0">
                <a:solidFill>
                  <a:srgbClr val="000000"/>
                </a:solidFill>
                <a:latin typeface="Arial" panose="020B0604020202020204" pitchFamily="34" charset="0"/>
                <a:cs typeface="Arial" panose="020B0604020202020204" pitchFamily="34" charset="0"/>
              </a:rPr>
              <a:t>Για να μη καταστρέψουμε εντελώς τη σωματιδιακή εικόνα χρειαζόμαστε κύματα περιορισμένα στο χώρο. Τα κύματα αυτά θα τα ονομάζουμε </a:t>
            </a:r>
            <a:r>
              <a:rPr lang="el-GR" sz="2400" b="1" i="0" u="none" strike="noStrike" baseline="0" dirty="0">
                <a:solidFill>
                  <a:srgbClr val="000000"/>
                </a:solidFill>
                <a:latin typeface="Arial" panose="020B0604020202020204" pitchFamily="34" charset="0"/>
                <a:cs typeface="Arial" panose="020B0604020202020204" pitchFamily="34" charset="0"/>
              </a:rPr>
              <a:t>κυματοπακέτα</a:t>
            </a:r>
            <a:r>
              <a:rPr lang="el-GR" sz="2400" b="0" i="0" u="none" strike="noStrike" baseline="0" dirty="0">
                <a:solidFill>
                  <a:srgbClr val="000000"/>
                </a:solidFill>
                <a:latin typeface="Arial" panose="020B0604020202020204" pitchFamily="34" charset="0"/>
                <a:cs typeface="Arial" panose="020B0604020202020204" pitchFamily="34" charset="0"/>
              </a:rPr>
              <a:t>. </a:t>
            </a:r>
            <a:br>
              <a:rPr lang="el-GR" sz="2400" dirty="0">
                <a:latin typeface="Arial" panose="020B0604020202020204" pitchFamily="34" charset="0"/>
                <a:cs typeface="Arial" panose="020B0604020202020204" pitchFamily="34" charset="0"/>
              </a:rPr>
            </a:br>
            <a:endParaRPr lang="el-GR" sz="2400" dirty="0"/>
          </a:p>
        </p:txBody>
      </p:sp>
      <p:sp>
        <p:nvSpPr>
          <p:cNvPr id="3" name="Θέση περιεχομένου 2">
            <a:extLst>
              <a:ext uri="{FF2B5EF4-FFF2-40B4-BE49-F238E27FC236}">
                <a16:creationId xmlns:a16="http://schemas.microsoft.com/office/drawing/2014/main" id="{C2E57023-9173-9F8A-F6AE-052976483808}"/>
              </a:ext>
            </a:extLst>
          </p:cNvPr>
          <p:cNvSpPr>
            <a:spLocks noGrp="1"/>
          </p:cNvSpPr>
          <p:nvPr>
            <p:ph sz="half" idx="1"/>
          </p:nvPr>
        </p:nvSpPr>
        <p:spPr>
          <a:xfrm>
            <a:off x="1097278" y="2794000"/>
            <a:ext cx="5730241" cy="3627120"/>
          </a:xfrm>
        </p:spPr>
        <p:txBody>
          <a:bodyPr>
            <a:normAutofit fontScale="92500" lnSpcReduction="20000"/>
          </a:bodyPr>
          <a:lstStyle/>
          <a:p>
            <a:pPr marL="0" indent="0">
              <a:buNone/>
            </a:pPr>
            <a:r>
              <a:rPr lang="el-GR" sz="2400" b="0" i="0" u="none" strike="noStrike" baseline="0" dirty="0">
                <a:solidFill>
                  <a:srgbClr val="000000"/>
                </a:solidFill>
                <a:latin typeface="Arial" panose="020B0604020202020204" pitchFamily="34" charset="0"/>
                <a:cs typeface="Arial" panose="020B0604020202020204" pitchFamily="34" charset="0"/>
              </a:rPr>
              <a:t>Μπορούμε να φτιάξουμε και να περιγράψουμε με μαθηματικά οποιαδήποτε </a:t>
            </a:r>
            <a:r>
              <a:rPr lang="el-GR" sz="2400" b="1" i="0" u="none" strike="noStrike" baseline="0" dirty="0">
                <a:solidFill>
                  <a:srgbClr val="000000"/>
                </a:solidFill>
                <a:latin typeface="Arial" panose="020B0604020202020204" pitchFamily="34" charset="0"/>
                <a:cs typeface="Arial" panose="020B0604020202020204" pitchFamily="34" charset="0"/>
              </a:rPr>
              <a:t>κυματομορφή</a:t>
            </a:r>
            <a:r>
              <a:rPr lang="el-GR" sz="2400" b="0" i="0" u="none" strike="noStrike" baseline="0" dirty="0">
                <a:solidFill>
                  <a:srgbClr val="000000"/>
                </a:solidFill>
                <a:latin typeface="Arial" panose="020B0604020202020204" pitchFamily="34" charset="0"/>
                <a:cs typeface="Arial" panose="020B0604020202020204" pitchFamily="34" charset="0"/>
              </a:rPr>
              <a:t> με τη </a:t>
            </a:r>
            <a:r>
              <a:rPr lang="el-GR" sz="2400" b="1" i="0" u="none" strike="noStrike" baseline="0" dirty="0">
                <a:solidFill>
                  <a:srgbClr val="C00000"/>
                </a:solidFill>
                <a:latin typeface="Arial" panose="020B0604020202020204" pitchFamily="34" charset="0"/>
                <a:cs typeface="Arial" panose="020B0604020202020204" pitchFamily="34" charset="0"/>
              </a:rPr>
              <a:t>μέθοδο της υπέρθεσης </a:t>
            </a:r>
            <a:r>
              <a:rPr lang="el-GR" sz="2400" b="0" i="0" u="none" strike="noStrike" baseline="0" dirty="0">
                <a:solidFill>
                  <a:srgbClr val="000000"/>
                </a:solidFill>
                <a:latin typeface="Arial" panose="020B0604020202020204" pitchFamily="34" charset="0"/>
                <a:cs typeface="Arial" panose="020B0604020202020204" pitchFamily="34" charset="0"/>
              </a:rPr>
              <a:t>συνδυάζοντας κατάλληλα διάφορα κύματα με επιλεγμένα μήκη κύματος πλάτη και φάσεις. </a:t>
            </a:r>
          </a:p>
          <a:p>
            <a:pPr marL="0" indent="0">
              <a:buNone/>
            </a:pPr>
            <a:r>
              <a:rPr lang="el-GR" sz="2400" b="1" i="0" u="none" strike="noStrike" baseline="0" dirty="0">
                <a:solidFill>
                  <a:srgbClr val="C00000"/>
                </a:solidFill>
                <a:latin typeface="Arial" panose="020B0604020202020204" pitchFamily="34" charset="0"/>
                <a:cs typeface="Arial" panose="020B0604020202020204" pitchFamily="34" charset="0"/>
              </a:rPr>
              <a:t>Υπάρχει όμως κάποιος περιορισμός: </a:t>
            </a:r>
            <a:r>
              <a:rPr lang="el-GR" sz="2400" b="0" i="0" u="none" strike="noStrike" baseline="0" dirty="0">
                <a:solidFill>
                  <a:srgbClr val="000000"/>
                </a:solidFill>
                <a:latin typeface="Arial" panose="020B0604020202020204" pitchFamily="34" charset="0"/>
                <a:cs typeface="Arial" panose="020B0604020202020204" pitchFamily="34" charset="0"/>
              </a:rPr>
              <a:t>Όσο πιο εντοπισμένο στο χώρο (πιο σωματιδιακό) θέλουμε να είναι το </a:t>
            </a:r>
            <a:r>
              <a:rPr lang="el-GR" sz="2400" b="0" i="0" u="none" strike="noStrike" baseline="0" dirty="0" err="1">
                <a:solidFill>
                  <a:srgbClr val="000000"/>
                </a:solidFill>
                <a:latin typeface="Arial" panose="020B0604020202020204" pitchFamily="34" charset="0"/>
                <a:cs typeface="Arial" panose="020B0604020202020204" pitchFamily="34" charset="0"/>
              </a:rPr>
              <a:t>κυματοπακέτο</a:t>
            </a:r>
            <a:r>
              <a:rPr lang="el-GR" sz="2400" b="0" i="0" u="none" strike="noStrike" baseline="0" dirty="0">
                <a:solidFill>
                  <a:srgbClr val="000000"/>
                </a:solidFill>
                <a:latin typeface="Arial" panose="020B0604020202020204" pitchFamily="34" charset="0"/>
                <a:cs typeface="Arial" panose="020B0604020202020204" pitchFamily="34" charset="0"/>
              </a:rPr>
              <a:t> τόσο περισσότερα και πιο διασκορπισμένα μήκη κύματος πρέπει να χρησιμοποιήσουμε</a:t>
            </a:r>
            <a:r>
              <a:rPr lang="el-GR" sz="1800" b="0" i="0" u="none" strike="noStrike" baseline="0" dirty="0">
                <a:solidFill>
                  <a:srgbClr val="000000"/>
                </a:solidFill>
                <a:latin typeface="Arial" panose="020B0604020202020204" pitchFamily="34" charset="0"/>
                <a:cs typeface="Arial" panose="020B0604020202020204" pitchFamily="34" charset="0"/>
              </a:rPr>
              <a:t>. </a:t>
            </a:r>
            <a:endParaRPr lang="el-GR" sz="2400" dirty="0">
              <a:latin typeface="Arial" panose="020B0604020202020204" pitchFamily="34" charset="0"/>
              <a:cs typeface="Arial" panose="020B0604020202020204" pitchFamily="34" charset="0"/>
            </a:endParaRPr>
          </a:p>
        </p:txBody>
      </p:sp>
      <p:pic>
        <p:nvPicPr>
          <p:cNvPr id="5" name="Θέση περιεχομένου 4">
            <a:extLst>
              <a:ext uri="{FF2B5EF4-FFF2-40B4-BE49-F238E27FC236}">
                <a16:creationId xmlns:a16="http://schemas.microsoft.com/office/drawing/2014/main" id="{AE696C3D-8662-CE3A-F227-6F94DC96C1BF}"/>
              </a:ext>
            </a:extLst>
          </p:cNvPr>
          <p:cNvPicPr>
            <a:picLocks noGrp="1" noChangeAspect="1"/>
          </p:cNvPicPr>
          <p:nvPr>
            <p:ph sz="half" idx="2"/>
          </p:nvPr>
        </p:nvPicPr>
        <p:blipFill>
          <a:blip r:embed="rId2">
            <a:lum bright="6000"/>
          </a:blip>
          <a:stretch>
            <a:fillRect/>
          </a:stretch>
        </p:blipFill>
        <p:spPr>
          <a:xfrm>
            <a:off x="6827519" y="4130984"/>
            <a:ext cx="4663453" cy="1639896"/>
          </a:xfrm>
          <a:prstGeom prst="rect">
            <a:avLst/>
          </a:prstGeom>
          <a:effectLst>
            <a:glow rad="63500">
              <a:schemeClr val="tx1">
                <a:alpha val="40000"/>
              </a:schemeClr>
            </a:glow>
          </a:effectLst>
        </p:spPr>
      </p:pic>
    </p:spTree>
    <p:extLst>
      <p:ext uri="{BB962C8B-B14F-4D97-AF65-F5344CB8AC3E}">
        <p14:creationId xmlns:p14="http://schemas.microsoft.com/office/powerpoint/2010/main" val="3999057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EEB77808-A892-82C9-8EE7-66208BDA1898}"/>
              </a:ext>
            </a:extLst>
          </p:cNvPr>
          <p:cNvSpPr txBox="1"/>
          <p:nvPr/>
        </p:nvSpPr>
        <p:spPr>
          <a:xfrm>
            <a:off x="629920" y="203200"/>
            <a:ext cx="11287760" cy="6001643"/>
          </a:xfrm>
          <a:prstGeom prst="rect">
            <a:avLst/>
          </a:prstGeom>
          <a:noFill/>
        </p:spPr>
        <p:txBody>
          <a:bodyPr wrap="square">
            <a:spAutoFit/>
          </a:bodyPr>
          <a:lstStyle/>
          <a:p>
            <a:r>
              <a:rPr lang="el-GR" sz="2400" b="1" i="0" u="none" strike="noStrike" baseline="0" dirty="0">
                <a:solidFill>
                  <a:srgbClr val="C00000"/>
                </a:solidFill>
                <a:latin typeface="Arial" panose="020B0604020202020204" pitchFamily="34" charset="0"/>
                <a:cs typeface="Arial" panose="020B0604020202020204" pitchFamily="34" charset="0"/>
              </a:rPr>
              <a:t>Πληρώνουμε δηλαδή τον </a:t>
            </a:r>
            <a:r>
              <a:rPr lang="el-GR" sz="2400" b="1" i="0" u="none" strike="noStrike" baseline="0" dirty="0">
                <a:solidFill>
                  <a:srgbClr val="00B050"/>
                </a:solidFill>
                <a:latin typeface="Arial" panose="020B0604020202020204" pitchFamily="34" charset="0"/>
                <a:cs typeface="Arial" panose="020B0604020202020204" pitchFamily="34" charset="0"/>
              </a:rPr>
              <a:t>εντοπισμό της θέσης </a:t>
            </a:r>
            <a:r>
              <a:rPr lang="el-GR" sz="2400" b="1" i="0" u="none" strike="noStrike" baseline="0" dirty="0">
                <a:solidFill>
                  <a:srgbClr val="C00000"/>
                </a:solidFill>
                <a:latin typeface="Arial" panose="020B0604020202020204" pitchFamily="34" charset="0"/>
                <a:cs typeface="Arial" panose="020B0604020202020204" pitchFamily="34" charset="0"/>
              </a:rPr>
              <a:t>του σωματιδίου-κύματος με </a:t>
            </a:r>
            <a:r>
              <a:rPr lang="el-GR" sz="2400" b="1" i="0" u="none" strike="noStrike" baseline="0" dirty="0">
                <a:solidFill>
                  <a:srgbClr val="7030A0"/>
                </a:solidFill>
                <a:latin typeface="Arial" panose="020B0604020202020204" pitchFamily="34" charset="0"/>
                <a:cs typeface="Arial" panose="020B0604020202020204" pitchFamily="34" charset="0"/>
              </a:rPr>
              <a:t>απροσδιοριστία στο μήκος κύματος </a:t>
            </a:r>
            <a:r>
              <a:rPr lang="el-GR" sz="2400" b="1" i="0" u="none" strike="noStrike" baseline="0" dirty="0">
                <a:solidFill>
                  <a:srgbClr val="C00000"/>
                </a:solidFill>
                <a:latin typeface="Arial" panose="020B0604020202020204" pitchFamily="34" charset="0"/>
                <a:cs typeface="Arial" panose="020B0604020202020204" pitchFamily="34" charset="0"/>
              </a:rPr>
              <a:t>που του αντιστοιχίζουμε και - κατ' επέκταση - στην ορμή του ( p = h/λ ).                                                                                           </a:t>
            </a:r>
            <a:r>
              <a:rPr lang="el-GR" sz="2400" b="0" i="0" u="none" strike="noStrike" baseline="0" dirty="0">
                <a:solidFill>
                  <a:srgbClr val="000000"/>
                </a:solidFill>
                <a:latin typeface="Arial" panose="020B0604020202020204" pitchFamily="34" charset="0"/>
                <a:cs typeface="Arial" panose="020B0604020202020204" pitchFamily="34" charset="0"/>
              </a:rPr>
              <a:t>Δηλαδή</a:t>
            </a:r>
            <a:r>
              <a:rPr lang="el-GR" sz="2400" dirty="0">
                <a:solidFill>
                  <a:srgbClr val="000000"/>
                </a:solidFill>
                <a:latin typeface="Arial" panose="020B0604020202020204" pitchFamily="34" charset="0"/>
                <a:cs typeface="Arial" panose="020B0604020202020204" pitchFamily="34" charset="0"/>
              </a:rPr>
              <a:t>:                                                                                                                                     </a:t>
            </a:r>
            <a:r>
              <a:rPr lang="el-GR" sz="2400" b="0" i="0" u="none" strike="noStrike" baseline="0" dirty="0">
                <a:solidFill>
                  <a:srgbClr val="000000"/>
                </a:solidFill>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r>
              <a:rPr lang="el-GR" sz="2400" b="0" i="0" u="none" strike="noStrike" baseline="0" dirty="0">
                <a:solidFill>
                  <a:srgbClr val="000000"/>
                </a:solidFill>
                <a:latin typeface="Arial" panose="020B0604020202020204" pitchFamily="34" charset="0"/>
                <a:cs typeface="Arial" panose="020B0604020202020204" pitchFamily="34" charset="0"/>
              </a:rPr>
              <a:t>Στο στενό πακέτο De </a:t>
            </a:r>
            <a:r>
              <a:rPr lang="el-GR" sz="2400" b="0" i="0" u="none" strike="noStrike" baseline="0" dirty="0" err="1">
                <a:solidFill>
                  <a:srgbClr val="000000"/>
                </a:solidFill>
                <a:latin typeface="Arial" panose="020B0604020202020204" pitchFamily="34" charset="0"/>
                <a:cs typeface="Arial" panose="020B0604020202020204" pitchFamily="34" charset="0"/>
              </a:rPr>
              <a:t>Broglie</a:t>
            </a:r>
            <a:r>
              <a:rPr lang="el-GR" sz="2400" b="0" i="0" u="none" strike="noStrike" baseline="0" dirty="0">
                <a:solidFill>
                  <a:srgbClr val="000000"/>
                </a:solidFill>
                <a:latin typeface="Arial" panose="020B0604020202020204" pitchFamily="34" charset="0"/>
                <a:cs typeface="Arial" panose="020B0604020202020204" pitchFamily="34" charset="0"/>
              </a:rPr>
              <a:t>, που βλέπουμε στην </a:t>
            </a:r>
            <a:r>
              <a:rPr lang="el-GR" sz="2400" b="0" i="0" u="sng" strike="noStrike" baseline="0" dirty="0">
                <a:solidFill>
                  <a:srgbClr val="FF0000"/>
                </a:solidFill>
                <a:latin typeface="Arial" panose="020B0604020202020204" pitchFamily="34" charset="0"/>
                <a:cs typeface="Arial" panose="020B0604020202020204" pitchFamily="34" charset="0"/>
              </a:rPr>
              <a:t>1η εικόνα</a:t>
            </a:r>
            <a:r>
              <a:rPr lang="el-GR" sz="2400" b="0" i="0" u="none" strike="noStrike" baseline="0" dirty="0">
                <a:solidFill>
                  <a:srgbClr val="000000"/>
                </a:solidFill>
                <a:latin typeface="Arial" panose="020B0604020202020204" pitchFamily="34" charset="0"/>
                <a:cs typeface="Arial" panose="020B0604020202020204" pitchFamily="34" charset="0"/>
              </a:rPr>
              <a:t>, η θέση του σωματιδίου μπορεί να προσδιοριστεί με ακρίβεια αντίθετα από το μήκος κύματος και την ορμή του. </a:t>
            </a:r>
          </a:p>
          <a:p>
            <a:pPr marL="342900" indent="-342900">
              <a:buFont typeface="Arial" panose="020B0604020202020204" pitchFamily="34" charset="0"/>
              <a:buChar char="•"/>
            </a:pPr>
            <a:r>
              <a:rPr lang="el-GR" sz="2400" b="0" i="0" u="none" strike="noStrike" baseline="0" dirty="0">
                <a:solidFill>
                  <a:srgbClr val="000000"/>
                </a:solidFill>
                <a:latin typeface="Arial" panose="020B0604020202020204" pitchFamily="34" charset="0"/>
                <a:cs typeface="Arial" panose="020B0604020202020204" pitchFamily="34" charset="0"/>
              </a:rPr>
              <a:t>Στη </a:t>
            </a:r>
            <a:r>
              <a:rPr lang="el-GR" sz="2400" b="0" i="0" u="sng" strike="noStrike" baseline="0" dirty="0">
                <a:solidFill>
                  <a:srgbClr val="FF0000"/>
                </a:solidFill>
                <a:latin typeface="Arial" panose="020B0604020202020204" pitchFamily="34" charset="0"/>
                <a:cs typeface="Arial" panose="020B0604020202020204" pitchFamily="34" charset="0"/>
              </a:rPr>
              <a:t>2η εικόνα </a:t>
            </a:r>
            <a:r>
              <a:rPr lang="el-GR" sz="2400" b="0" i="0" u="none" strike="noStrike" baseline="0" dirty="0">
                <a:solidFill>
                  <a:srgbClr val="000000"/>
                </a:solidFill>
                <a:latin typeface="Arial" panose="020B0604020202020204" pitchFamily="34" charset="0"/>
                <a:cs typeface="Arial" panose="020B0604020202020204" pitchFamily="34" charset="0"/>
              </a:rPr>
              <a:t>που έχουμε ένα ευρύ πακέτο κυμάτων , προσδιορίζεται με ακρίβεια το μήκος κύματος άρα και η ορμή αλλά όχι η θέση του σωματιδίου.             Το εύρος του πακέτου είναι πολύ μεγάλο για να προσδιορίσουμε σε μια συγκεκριμένη χρονική στιγμή τη θέση του. </a:t>
            </a:r>
          </a:p>
          <a:p>
            <a:r>
              <a:rPr lang="el-GR" sz="2400" b="1" u="sng" dirty="0">
                <a:solidFill>
                  <a:srgbClr val="000000"/>
                </a:solidFill>
                <a:latin typeface="Arial" panose="020B0604020202020204" pitchFamily="34" charset="0"/>
                <a:cs typeface="Arial" panose="020B0604020202020204" pitchFamily="34" charset="0"/>
              </a:rPr>
              <a:t>ΠΑΡΑΤΗΡΗΣΗ:</a:t>
            </a:r>
          </a:p>
          <a:p>
            <a:r>
              <a:rPr lang="el-GR" sz="2400" dirty="0">
                <a:solidFill>
                  <a:srgbClr val="000000"/>
                </a:solidFill>
                <a:latin typeface="Arial" panose="020B0604020202020204" pitchFamily="34" charset="0"/>
                <a:cs typeface="Arial" panose="020B0604020202020204" pitchFamily="34" charset="0"/>
              </a:rPr>
              <a:t>Η «αρχή της αβεβαιότητας» του </a:t>
            </a:r>
            <a:r>
              <a:rPr lang="en-US" sz="2400" dirty="0" err="1">
                <a:solidFill>
                  <a:srgbClr val="000000"/>
                </a:solidFill>
                <a:latin typeface="Arial" panose="020B0604020202020204" pitchFamily="34" charset="0"/>
                <a:cs typeface="Arial" panose="020B0604020202020204" pitchFamily="34" charset="0"/>
              </a:rPr>
              <a:t>Heiserberg</a:t>
            </a:r>
            <a:r>
              <a:rPr lang="en-US" sz="2400" dirty="0">
                <a:solidFill>
                  <a:srgbClr val="000000"/>
                </a:solidFill>
                <a:latin typeface="Arial" panose="020B0604020202020204" pitchFamily="34" charset="0"/>
                <a:cs typeface="Arial" panose="020B0604020202020204" pitchFamily="34" charset="0"/>
              </a:rPr>
              <a:t> </a:t>
            </a:r>
            <a:r>
              <a:rPr lang="el-GR" sz="2400" dirty="0">
                <a:solidFill>
                  <a:srgbClr val="000000"/>
                </a:solidFill>
                <a:latin typeface="Arial" panose="020B0604020202020204" pitchFamily="34" charset="0"/>
                <a:cs typeface="Arial" panose="020B0604020202020204" pitchFamily="34" charset="0"/>
              </a:rPr>
              <a:t>έχει εφαρμογή μόνο στο μικρόκοσμο.</a:t>
            </a:r>
          </a:p>
          <a:p>
            <a:r>
              <a:rPr lang="el-GR" sz="2400" dirty="0">
                <a:solidFill>
                  <a:srgbClr val="000000"/>
                </a:solidFill>
                <a:latin typeface="Arial" panose="020B0604020202020204" pitchFamily="34" charset="0"/>
                <a:cs typeface="Arial" panose="020B0604020202020204" pitchFamily="34" charset="0"/>
              </a:rPr>
              <a:t>Στα φαινόμενα του μακρόκοσμου οι αβεβαιότητες είναι μηδαμινές(ασήμαντες), οπότε μιλάμε και καθορισμένη ορμή και θέση ενός σωματιδίου.</a:t>
            </a:r>
          </a:p>
          <a:p>
            <a:r>
              <a:rPr lang="el-GR" sz="2400" dirty="0">
                <a:solidFill>
                  <a:srgbClr val="000000"/>
                </a:solidFill>
                <a:latin typeface="Arial" panose="020B0604020202020204" pitchFamily="34" charset="0"/>
                <a:cs typeface="Arial" panose="020B0604020202020204" pitchFamily="34" charset="0"/>
              </a:rPr>
              <a:t>Ας το δούμε αυτό συγκεκριμένα μέσω ενός παραδείγματος.</a:t>
            </a: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1425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94A3385C-89D0-4B94-0410-4E4B7CF4A796}"/>
                  </a:ext>
                </a:extLst>
              </p:cNvPr>
              <p:cNvSpPr txBox="1"/>
              <p:nvPr/>
            </p:nvSpPr>
            <p:spPr>
              <a:xfrm>
                <a:off x="487680" y="233681"/>
                <a:ext cx="11125200" cy="6247864"/>
              </a:xfrm>
              <a:prstGeom prst="rect">
                <a:avLst/>
              </a:prstGeom>
              <a:noFill/>
            </p:spPr>
            <p:txBody>
              <a:bodyPr wrap="square">
                <a:spAutoFit/>
              </a:bodyPr>
              <a:lstStyle/>
              <a:p>
                <a:pPr algn="l"/>
                <a:r>
                  <a:rPr lang="el-GR" sz="2400" b="1" i="1" u="sng" strike="noStrike" baseline="0" dirty="0">
                    <a:solidFill>
                      <a:srgbClr val="C00000"/>
                    </a:solidFill>
                    <a:latin typeface="Arial" panose="020B0604020202020204" pitchFamily="34" charset="0"/>
                    <a:cs typeface="Arial" panose="020B0604020202020204" pitchFamily="34" charset="0"/>
                  </a:rPr>
                  <a:t>Παράδειγμα 7.4 (σχολικό βιβλίο σελ. 238)</a:t>
                </a:r>
              </a:p>
              <a:p>
                <a:pPr algn="l"/>
                <a:r>
                  <a:rPr lang="el-GR" sz="2400" i="0" u="none" strike="noStrike" baseline="0" dirty="0">
                    <a:solidFill>
                      <a:srgbClr val="000000"/>
                    </a:solidFill>
                    <a:latin typeface="Arial" panose="020B0604020202020204" pitchFamily="34" charset="0"/>
                    <a:cs typeface="Arial" panose="020B0604020202020204" pitchFamily="34" charset="0"/>
                  </a:rPr>
                  <a:t>Ένα ηλεκτρόνιο κινείται με ταχύτητα                       μετρημένη με</a:t>
                </a:r>
              </a:p>
              <a:p>
                <a:pPr algn="l"/>
                <a:r>
                  <a:rPr lang="el-GR" sz="2400" i="0" u="none" strike="noStrike" baseline="0" dirty="0">
                    <a:solidFill>
                      <a:srgbClr val="000000"/>
                    </a:solidFill>
                    <a:latin typeface="Arial" panose="020B0604020202020204" pitchFamily="34" charset="0"/>
                    <a:cs typeface="Arial" panose="020B0604020202020204" pitchFamily="34" charset="0"/>
                  </a:rPr>
                  <a:t>ακρίβεια </a:t>
                </a:r>
                <a:r>
                  <a:rPr lang="el-GR" sz="2400" i="0" u="none" strike="noStrike" baseline="0" dirty="0">
                    <a:solidFill>
                      <a:schemeClr val="tx1">
                        <a:lumMod val="85000"/>
                        <a:lumOff val="15000"/>
                      </a:schemeClr>
                    </a:solidFill>
                    <a:latin typeface="Arial" panose="020B0604020202020204" pitchFamily="34" charset="0"/>
                    <a:cs typeface="Arial" panose="020B0604020202020204" pitchFamily="34" charset="0"/>
                  </a:rPr>
                  <a:t>0,1%. </a:t>
                </a:r>
                <a:r>
                  <a:rPr lang="el-GR" sz="2400" i="0" u="none" strike="noStrike" baseline="0" dirty="0">
                    <a:solidFill>
                      <a:srgbClr val="000000"/>
                    </a:solidFill>
                    <a:latin typeface="Arial" panose="020B0604020202020204" pitchFamily="34" charset="0"/>
                    <a:cs typeface="Arial" panose="020B0604020202020204" pitchFamily="34" charset="0"/>
                  </a:rPr>
                  <a:t>Με ποια ακρίβεια μπορούμε να προσδιορίσουμε</a:t>
                </a:r>
              </a:p>
              <a:p>
                <a:pPr algn="l"/>
                <a:r>
                  <a:rPr lang="el-GR" sz="2400" i="0" u="none" strike="noStrike" baseline="0" dirty="0">
                    <a:solidFill>
                      <a:srgbClr val="000000"/>
                    </a:solidFill>
                    <a:latin typeface="Arial" panose="020B0604020202020204" pitchFamily="34" charset="0"/>
                    <a:cs typeface="Arial" panose="020B0604020202020204" pitchFamily="34" charset="0"/>
                  </a:rPr>
                  <a:t>τη θέση του; Εάν στη θέση του ηλεκτρονίου έχουμε μια μπάλα του</a:t>
                </a:r>
              </a:p>
              <a:p>
                <a:pPr algn="l"/>
                <a:r>
                  <a:rPr lang="el-GR" sz="2400" i="0" u="none" strike="noStrike" baseline="0" dirty="0">
                    <a:solidFill>
                      <a:srgbClr val="000000"/>
                    </a:solidFill>
                    <a:latin typeface="Arial" panose="020B0604020202020204" pitchFamily="34" charset="0"/>
                    <a:cs typeface="Arial" panose="020B0604020202020204" pitchFamily="34" charset="0"/>
                  </a:rPr>
                  <a:t>γκολφ που έχει μάζα </a:t>
                </a:r>
                <a:r>
                  <a:rPr lang="el-GR" sz="2400" i="0" u="none" strike="noStrike" baseline="0" dirty="0">
                    <a:latin typeface="Arial" panose="020B0604020202020204" pitchFamily="34" charset="0"/>
                    <a:cs typeface="Arial" panose="020B0604020202020204" pitchFamily="34" charset="0"/>
                  </a:rPr>
                  <a:t>45 </a:t>
                </a:r>
                <a:r>
                  <a:rPr lang="el-GR" sz="2400" i="1" u="none" strike="noStrike" baseline="0" dirty="0">
                    <a:latin typeface="Arial" panose="020B0604020202020204" pitchFamily="34" charset="0"/>
                    <a:cs typeface="Arial" panose="020B0604020202020204" pitchFamily="34" charset="0"/>
                  </a:rPr>
                  <a:t>g</a:t>
                </a:r>
                <a:r>
                  <a:rPr lang="el-GR" sz="2400" i="1" u="none" strike="noStrike" baseline="0" dirty="0">
                    <a:solidFill>
                      <a:srgbClr val="00FFFF"/>
                    </a:solidFill>
                    <a:latin typeface="Arial" panose="020B0604020202020204" pitchFamily="34" charset="0"/>
                    <a:cs typeface="Arial" panose="020B0604020202020204" pitchFamily="34" charset="0"/>
                  </a:rPr>
                  <a:t> </a:t>
                </a:r>
                <a:r>
                  <a:rPr lang="el-GR" sz="2400" i="0" u="none" strike="noStrike" baseline="0" dirty="0">
                    <a:solidFill>
                      <a:srgbClr val="000000"/>
                    </a:solidFill>
                    <a:latin typeface="Arial" panose="020B0604020202020204" pitchFamily="34" charset="0"/>
                    <a:cs typeface="Arial" panose="020B0604020202020204" pitchFamily="34" charset="0"/>
                  </a:rPr>
                  <a:t>και κινείται με ταχύτητα </a:t>
                </a:r>
                <a:r>
                  <a:rPr lang="el-GR" sz="2400" i="0" u="none" strike="noStrike" baseline="0" dirty="0">
                    <a:latin typeface="Arial" panose="020B0604020202020204" pitchFamily="34" charset="0"/>
                    <a:cs typeface="Arial" panose="020B0604020202020204" pitchFamily="34" charset="0"/>
                  </a:rPr>
                  <a:t>20 </a:t>
                </a:r>
                <a:r>
                  <a:rPr lang="el-GR" sz="2400" i="1" u="none" strike="noStrike" baseline="0" dirty="0">
                    <a:latin typeface="Arial" panose="020B0604020202020204" pitchFamily="34" charset="0"/>
                    <a:cs typeface="Arial" panose="020B0604020202020204" pitchFamily="34" charset="0"/>
                  </a:rPr>
                  <a:t>m/s</a:t>
                </a:r>
                <a:r>
                  <a:rPr lang="el-GR" sz="2400" i="0" u="none" strike="noStrike" baseline="0" dirty="0">
                    <a:solidFill>
                      <a:srgbClr val="000000"/>
                    </a:solidFill>
                    <a:latin typeface="Arial" panose="020B0604020202020204" pitchFamily="34" charset="0"/>
                    <a:cs typeface="Arial" panose="020B0604020202020204" pitchFamily="34" charset="0"/>
                  </a:rPr>
                  <a:t>, μετρημένη</a:t>
                </a:r>
              </a:p>
              <a:p>
                <a:pPr algn="l"/>
                <a:r>
                  <a:rPr lang="el-GR" sz="2400" i="0" u="none" strike="noStrike" baseline="0" dirty="0">
                    <a:solidFill>
                      <a:srgbClr val="000000"/>
                    </a:solidFill>
                    <a:latin typeface="Arial" panose="020B0604020202020204" pitchFamily="34" charset="0"/>
                    <a:cs typeface="Arial" panose="020B0604020202020204" pitchFamily="34" charset="0"/>
                  </a:rPr>
                  <a:t>με την ίδια ακρίβεια, με ποια ακρίβεια μπορούμε να υπολογίσουμε</a:t>
                </a:r>
              </a:p>
              <a:p>
                <a:pPr algn="l"/>
                <a:r>
                  <a:rPr lang="el-GR" sz="2400" i="0" u="none" strike="noStrike" baseline="0" dirty="0">
                    <a:solidFill>
                      <a:srgbClr val="000000"/>
                    </a:solidFill>
                    <a:latin typeface="Arial" panose="020B0604020202020204" pitchFamily="34" charset="0"/>
                    <a:cs typeface="Arial" panose="020B0604020202020204" pitchFamily="34" charset="0"/>
                  </a:rPr>
                  <a:t>τη θέση της;</a:t>
                </a:r>
                <a:r>
                  <a:rPr lang="el-GR" sz="2400" i="1" u="none" strike="noStrike" baseline="0" dirty="0">
                    <a:solidFill>
                      <a:srgbClr val="00FFFF"/>
                    </a:solidFill>
                    <a:latin typeface="Arial" panose="020B0604020202020204" pitchFamily="34" charset="0"/>
                    <a:cs typeface="Arial" panose="020B0604020202020204" pitchFamily="34" charset="0"/>
                  </a:rPr>
                  <a:t> </a:t>
                </a:r>
              </a:p>
              <a:p>
                <a:pPr algn="l"/>
                <a:r>
                  <a:rPr lang="el-GR" sz="2400" b="1" u="sng" strike="noStrike" baseline="0" dirty="0">
                    <a:solidFill>
                      <a:srgbClr val="C00000"/>
                    </a:solidFill>
                    <a:latin typeface="Arial" panose="020B0604020202020204" pitchFamily="34" charset="0"/>
                    <a:cs typeface="Arial" panose="020B0604020202020204" pitchFamily="34" charset="0"/>
                  </a:rPr>
                  <a:t>Απάντηση :</a:t>
                </a:r>
              </a:p>
              <a:p>
                <a:pPr algn="l"/>
                <a:r>
                  <a:rPr lang="el-GR" sz="2400" b="1" i="0" u="none" strike="noStrike" baseline="0" dirty="0">
                    <a:solidFill>
                      <a:srgbClr val="000000"/>
                    </a:solidFill>
                    <a:latin typeface="Arial" panose="020B0604020202020204" pitchFamily="34" charset="0"/>
                    <a:cs typeface="Arial" panose="020B0604020202020204" pitchFamily="34" charset="0"/>
                  </a:rPr>
                  <a:t>α)</a:t>
                </a:r>
              </a:p>
              <a:p>
                <a:pPr algn="l"/>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l"/>
                <a:r>
                  <a:rPr lang="el-GR" sz="2400" i="0" u="none" strike="noStrike" baseline="0" dirty="0">
                    <a:solidFill>
                      <a:srgbClr val="000000"/>
                    </a:solidFill>
                    <a:latin typeface="Arial" panose="020B0604020202020204" pitchFamily="34" charset="0"/>
                    <a:cs typeface="Arial" panose="020B0604020202020204" pitchFamily="34" charset="0"/>
                  </a:rPr>
                  <a:t>Η αβεβαιότητα</a:t>
                </a:r>
                <a14:m>
                  <m:oMath xmlns:m="http://schemas.openxmlformats.org/officeDocument/2006/math">
                    <m:sSub>
                      <m:sSubPr>
                        <m:ctrlPr>
                          <a:rPr lang="el-GR" sz="2400" b="1" i="1" u="none" strike="noStrike" baseline="0" smtClean="0">
                            <a:solidFill>
                              <a:srgbClr val="000000"/>
                            </a:solidFill>
                            <a:latin typeface="Cambria Math" panose="02040503050406030204" pitchFamily="18" charset="0"/>
                            <a:cs typeface="Arial" panose="020B0604020202020204" pitchFamily="34" charset="0"/>
                          </a:rPr>
                        </m:ctrlPr>
                      </m:sSubPr>
                      <m:e>
                        <m:r>
                          <a:rPr lang="en-US" sz="2400" b="1" i="0" u="none" strike="noStrike" baseline="0" smtClean="0">
                            <a:solidFill>
                              <a:srgbClr val="000000"/>
                            </a:solidFill>
                            <a:latin typeface="Cambria Math" panose="02040503050406030204" pitchFamily="18" charset="0"/>
                            <a:cs typeface="Arial" panose="020B0604020202020204" pitchFamily="34" charset="0"/>
                          </a:rPr>
                          <m:t>   </m:t>
                        </m:r>
                        <m:r>
                          <a:rPr lang="el-GR" sz="2400" b="1" i="0" u="none" strike="noStrike" baseline="0" smtClean="0">
                            <a:solidFill>
                              <a:srgbClr val="000000"/>
                            </a:solidFill>
                            <a:latin typeface="Cambria Math" panose="02040503050406030204" pitchFamily="18" charset="0"/>
                            <a:cs typeface="Arial" panose="020B0604020202020204" pitchFamily="34" charset="0"/>
                          </a:rPr>
                          <m:t>𝚫</m:t>
                        </m:r>
                        <m:r>
                          <a:rPr lang="en-US" sz="2400" b="1" i="0" u="none" strike="noStrike" baseline="0" smtClean="0">
                            <a:solidFill>
                              <a:srgbClr val="000000"/>
                            </a:solidFill>
                            <a:latin typeface="Cambria Math" panose="02040503050406030204" pitchFamily="18" charset="0"/>
                            <a:cs typeface="Arial" panose="020B0604020202020204" pitchFamily="34" charset="0"/>
                          </a:rPr>
                          <m:t>𝐩</m:t>
                        </m:r>
                      </m:e>
                      <m:sub>
                        <m:r>
                          <a:rPr lang="en-US" sz="2400" b="1" i="1" u="none" strike="noStrike" baseline="0" smtClean="0">
                            <a:solidFill>
                              <a:srgbClr val="000000"/>
                            </a:solidFill>
                            <a:latin typeface="Cambria Math" panose="02040503050406030204" pitchFamily="18" charset="0"/>
                            <a:cs typeface="Arial" panose="020B0604020202020204" pitchFamily="34" charset="0"/>
                          </a:rPr>
                          <m:t>𝒙</m:t>
                        </m:r>
                      </m:sub>
                    </m:sSub>
                  </m:oMath>
                </a14:m>
                <a:r>
                  <a:rPr lang="el-GR" sz="2400" b="1" i="0" u="none" strike="noStrike" baseline="0" dirty="0">
                    <a:solidFill>
                      <a:srgbClr val="000000"/>
                    </a:solidFill>
                    <a:latin typeface="Arial" panose="020B0604020202020204" pitchFamily="34" charset="0"/>
                    <a:cs typeface="Arial" panose="020B0604020202020204" pitchFamily="34" charset="0"/>
                  </a:rPr>
                  <a:t> </a:t>
                </a:r>
                <a:r>
                  <a:rPr lang="el-GR" sz="2400" i="0" u="none" strike="noStrike" baseline="0" dirty="0">
                    <a:latin typeface="Arial" panose="020B0604020202020204" pitchFamily="34" charset="0"/>
                    <a:cs typeface="Arial" panose="020B0604020202020204" pitchFamily="34" charset="0"/>
                  </a:rPr>
                  <a:t>θα είναι το 0,1 % της παραπάνω τιμής δηλαδή</a:t>
                </a:r>
              </a:p>
              <a:p>
                <a:pPr algn="l"/>
                <a:endParaRPr lang="el-GR" sz="2400" b="1" i="0" u="none" strike="noStrike" baseline="0" dirty="0">
                  <a:solidFill>
                    <a:srgbClr val="000000"/>
                  </a:solidFill>
                  <a:latin typeface="Arial" panose="020B0604020202020204" pitchFamily="34" charset="0"/>
                  <a:cs typeface="Arial" panose="020B0604020202020204" pitchFamily="34" charset="0"/>
                </a:endParaRPr>
              </a:p>
              <a:p>
                <a:pPr algn="l"/>
                <a:endParaRPr lang="en-US" sz="2400" b="1" i="0" u="none" strike="noStrike" baseline="0" dirty="0">
                  <a:solidFill>
                    <a:srgbClr val="000000"/>
                  </a:solidFill>
                  <a:latin typeface="Arial" panose="020B0604020202020204" pitchFamily="34" charset="0"/>
                  <a:cs typeface="Arial" panose="020B0604020202020204" pitchFamily="34" charset="0"/>
                </a:endParaRPr>
              </a:p>
              <a:p>
                <a:pPr algn="l"/>
                <a:r>
                  <a:rPr lang="el-GR" sz="2400" i="0" u="none" strike="noStrike" baseline="0" dirty="0">
                    <a:solidFill>
                      <a:srgbClr val="000000"/>
                    </a:solidFill>
                    <a:latin typeface="Arial" panose="020B0604020202020204" pitchFamily="34" charset="0"/>
                    <a:cs typeface="Arial" panose="020B0604020202020204" pitchFamily="34" charset="0"/>
                  </a:rPr>
                  <a:t>Η αβεβαιότητα στη θέση </a:t>
                </a:r>
                <a:r>
                  <a:rPr lang="el-GR" sz="2400" b="1" i="0" u="none" strike="noStrike" baseline="0" dirty="0">
                    <a:solidFill>
                      <a:srgbClr val="000000"/>
                    </a:solidFill>
                    <a:latin typeface="Arial" panose="020B0604020202020204" pitchFamily="34" charset="0"/>
                    <a:cs typeface="Arial" panose="020B0604020202020204" pitchFamily="34" charset="0"/>
                  </a:rPr>
                  <a:t>Δ</a:t>
                </a:r>
                <a:r>
                  <a:rPr lang="en-US" sz="2400" b="1" i="0" u="none" strike="noStrike" baseline="0" dirty="0">
                    <a:solidFill>
                      <a:srgbClr val="000000"/>
                    </a:solidFill>
                    <a:latin typeface="Arial" panose="020B0604020202020204" pitchFamily="34" charset="0"/>
                    <a:cs typeface="Arial" panose="020B0604020202020204" pitchFamily="34" charset="0"/>
                  </a:rPr>
                  <a:t>x </a:t>
                </a:r>
                <a:r>
                  <a:rPr lang="el-GR" sz="2400" i="0" u="none" strike="noStrike" baseline="0" dirty="0">
                    <a:solidFill>
                      <a:srgbClr val="000000"/>
                    </a:solidFill>
                    <a:latin typeface="Arial" panose="020B0604020202020204" pitchFamily="34" charset="0"/>
                    <a:cs typeface="Arial" panose="020B0604020202020204" pitchFamily="34" charset="0"/>
                  </a:rPr>
                  <a:t>θα είναι το λιγότερο</a:t>
                </a:r>
                <a:r>
                  <a:rPr lang="en-US" sz="2400" dirty="0">
                    <a:solidFill>
                      <a:srgbClr val="000000"/>
                    </a:solidFill>
                    <a:latin typeface="Arial" panose="020B0604020202020204" pitchFamily="34" charset="0"/>
                    <a:cs typeface="Arial" panose="020B0604020202020204" pitchFamily="34" charset="0"/>
                  </a:rPr>
                  <a:t>:</a:t>
                </a:r>
                <a:endParaRPr lang="el-GR" sz="2400" i="0" u="none" strike="noStrike" baseline="0" dirty="0">
                  <a:solidFill>
                    <a:srgbClr val="000000"/>
                  </a:solidFill>
                  <a:latin typeface="Arial" panose="020B0604020202020204" pitchFamily="34" charset="0"/>
                  <a:cs typeface="Arial" panose="020B0604020202020204" pitchFamily="34" charset="0"/>
                </a:endParaRPr>
              </a:p>
              <a:p>
                <a:pPr algn="l"/>
                <a:endParaRPr lang="el-GR" sz="2400" b="1" i="0" u="none" strike="noStrike" baseline="0" dirty="0">
                  <a:solidFill>
                    <a:srgbClr val="000000"/>
                  </a:solidFill>
                  <a:latin typeface="Arial" panose="020B0604020202020204" pitchFamily="34" charset="0"/>
                  <a:cs typeface="Arial" panose="020B0604020202020204" pitchFamily="34" charset="0"/>
                </a:endParaRPr>
              </a:p>
              <a:p>
                <a:pPr algn="l"/>
                <a:endParaRPr lang="el-GR" sz="2400" b="1" i="0" u="none" strike="noStrike" baseline="0" dirty="0">
                  <a:solidFill>
                    <a:srgbClr val="000000"/>
                  </a:solidFill>
                  <a:latin typeface="Arial" panose="020B0604020202020204" pitchFamily="34" charset="0"/>
                  <a:cs typeface="Arial" panose="020B0604020202020204" pitchFamily="34" charset="0"/>
                </a:endParaRPr>
              </a:p>
              <a:p>
                <a:pPr algn="l"/>
                <a:endParaRPr lang="el-GR" sz="1600" dirty="0">
                  <a:latin typeface="Arial" panose="020B0604020202020204" pitchFamily="34" charset="0"/>
                  <a:cs typeface="Arial" panose="020B0604020202020204" pitchFamily="34" charset="0"/>
                </a:endParaRPr>
              </a:p>
            </p:txBody>
          </p:sp>
        </mc:Choice>
        <mc:Fallback xmlns="">
          <p:sp>
            <p:nvSpPr>
              <p:cNvPr id="3" name="TextBox 2">
                <a:extLst>
                  <a:ext uri="{FF2B5EF4-FFF2-40B4-BE49-F238E27FC236}">
                    <a16:creationId xmlns:a16="http://schemas.microsoft.com/office/drawing/2014/main" id="{94A3385C-89D0-4B94-0410-4E4B7CF4A796}"/>
                  </a:ext>
                </a:extLst>
              </p:cNvPr>
              <p:cNvSpPr txBox="1">
                <a:spLocks noRot="1" noChangeAspect="1" noMove="1" noResize="1" noEditPoints="1" noAdjustHandles="1" noChangeArrowheads="1" noChangeShapeType="1" noTextEdit="1"/>
              </p:cNvSpPr>
              <p:nvPr/>
            </p:nvSpPr>
            <p:spPr>
              <a:xfrm>
                <a:off x="487680" y="233681"/>
                <a:ext cx="11125200" cy="6247864"/>
              </a:xfrm>
              <a:prstGeom prst="rect">
                <a:avLst/>
              </a:prstGeom>
              <a:blipFill>
                <a:blip r:embed="rId2"/>
                <a:stretch>
                  <a:fillRect l="-822" t="-683"/>
                </a:stretch>
              </a:blipFill>
            </p:spPr>
            <p:txBody>
              <a:bodyPr/>
              <a:lstStyle/>
              <a:p>
                <a:r>
                  <a:rPr lang="el-GR">
                    <a:noFill/>
                  </a:rPr>
                  <a:t> </a:t>
                </a:r>
              </a:p>
            </p:txBody>
          </p:sp>
        </mc:Fallback>
      </mc:AlternateContent>
      <p:pic>
        <p:nvPicPr>
          <p:cNvPr id="5" name="Εικόνα 4">
            <a:extLst>
              <a:ext uri="{FF2B5EF4-FFF2-40B4-BE49-F238E27FC236}">
                <a16:creationId xmlns:a16="http://schemas.microsoft.com/office/drawing/2014/main" id="{5B98FAE2-5F60-DAE2-90F2-454AF4999AE1}"/>
              </a:ext>
            </a:extLst>
          </p:cNvPr>
          <p:cNvPicPr>
            <a:picLocks noChangeAspect="1"/>
          </p:cNvPicPr>
          <p:nvPr/>
        </p:nvPicPr>
        <p:blipFill>
          <a:blip r:embed="rId3"/>
          <a:stretch>
            <a:fillRect/>
          </a:stretch>
        </p:blipFill>
        <p:spPr>
          <a:xfrm>
            <a:off x="945595" y="3278964"/>
            <a:ext cx="8738410" cy="459916"/>
          </a:xfrm>
          <a:prstGeom prst="rect">
            <a:avLst/>
          </a:prstGeom>
        </p:spPr>
      </p:pic>
      <p:pic>
        <p:nvPicPr>
          <p:cNvPr id="7" name="Εικόνα 6">
            <a:extLst>
              <a:ext uri="{FF2B5EF4-FFF2-40B4-BE49-F238E27FC236}">
                <a16:creationId xmlns:a16="http://schemas.microsoft.com/office/drawing/2014/main" id="{2BDEAB4F-F05A-D3B7-7DD4-51E74CDF6B29}"/>
              </a:ext>
            </a:extLst>
          </p:cNvPr>
          <p:cNvPicPr>
            <a:picLocks noChangeAspect="1"/>
          </p:cNvPicPr>
          <p:nvPr/>
        </p:nvPicPr>
        <p:blipFill>
          <a:blip r:embed="rId4"/>
          <a:stretch>
            <a:fillRect/>
          </a:stretch>
        </p:blipFill>
        <p:spPr>
          <a:xfrm>
            <a:off x="5730240" y="623577"/>
            <a:ext cx="1686560" cy="370343"/>
          </a:xfrm>
          <a:prstGeom prst="rect">
            <a:avLst/>
          </a:prstGeom>
        </p:spPr>
      </p:pic>
      <p:pic>
        <p:nvPicPr>
          <p:cNvPr id="9" name="Εικόνα 8">
            <a:extLst>
              <a:ext uri="{FF2B5EF4-FFF2-40B4-BE49-F238E27FC236}">
                <a16:creationId xmlns:a16="http://schemas.microsoft.com/office/drawing/2014/main" id="{0485AD2E-2E13-25C8-FDCA-23E62083F7FB}"/>
              </a:ext>
            </a:extLst>
          </p:cNvPr>
          <p:cNvPicPr>
            <a:picLocks noChangeAspect="1"/>
          </p:cNvPicPr>
          <p:nvPr/>
        </p:nvPicPr>
        <p:blipFill>
          <a:blip r:embed="rId5"/>
          <a:stretch>
            <a:fillRect/>
          </a:stretch>
        </p:blipFill>
        <p:spPr>
          <a:xfrm>
            <a:off x="3402884" y="4385461"/>
            <a:ext cx="2910578" cy="368947"/>
          </a:xfrm>
          <a:prstGeom prst="rect">
            <a:avLst/>
          </a:prstGeom>
        </p:spPr>
      </p:pic>
      <p:pic>
        <p:nvPicPr>
          <p:cNvPr id="11" name="Εικόνα 10">
            <a:extLst>
              <a:ext uri="{FF2B5EF4-FFF2-40B4-BE49-F238E27FC236}">
                <a16:creationId xmlns:a16="http://schemas.microsoft.com/office/drawing/2014/main" id="{40207697-1DF7-3E4A-53A7-1856FFEB1080}"/>
              </a:ext>
            </a:extLst>
          </p:cNvPr>
          <p:cNvPicPr>
            <a:picLocks noChangeAspect="1"/>
          </p:cNvPicPr>
          <p:nvPr/>
        </p:nvPicPr>
        <p:blipFill>
          <a:blip r:embed="rId6">
            <a:lum/>
          </a:blip>
          <a:stretch>
            <a:fillRect/>
          </a:stretch>
        </p:blipFill>
        <p:spPr>
          <a:xfrm>
            <a:off x="1913228" y="5593342"/>
            <a:ext cx="5974098" cy="659375"/>
          </a:xfrm>
          <a:prstGeom prst="rect">
            <a:avLst/>
          </a:prstGeom>
        </p:spPr>
      </p:pic>
    </p:spTree>
    <p:extLst>
      <p:ext uri="{BB962C8B-B14F-4D97-AF65-F5344CB8AC3E}">
        <p14:creationId xmlns:p14="http://schemas.microsoft.com/office/powerpoint/2010/main" val="1951815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C5DBC56-935F-50DB-9C86-2C48632C97F8}"/>
              </a:ext>
            </a:extLst>
          </p:cNvPr>
          <p:cNvSpPr txBox="1"/>
          <p:nvPr/>
        </p:nvSpPr>
        <p:spPr>
          <a:xfrm>
            <a:off x="1429379" y="1105494"/>
            <a:ext cx="10317145" cy="3416320"/>
          </a:xfrm>
          <a:prstGeom prst="rect">
            <a:avLst/>
          </a:prstGeom>
          <a:noFill/>
        </p:spPr>
        <p:txBody>
          <a:bodyPr wrap="square">
            <a:spAutoFit/>
          </a:bodyPr>
          <a:lstStyle/>
          <a:p>
            <a:pPr algn="l"/>
            <a:r>
              <a:rPr lang="el-GR" sz="2400" b="0" i="0" u="none" strike="noStrike" baseline="0" dirty="0">
                <a:latin typeface="Arial" panose="020B0604020202020204" pitchFamily="34" charset="0"/>
                <a:cs typeface="Arial" panose="020B0604020202020204" pitchFamily="34" charset="0"/>
              </a:rPr>
              <a:t>Για τις διαστάσεις του ηλεκτρονίου η αβεβαιότητα θέσης είναι τεράστια. Πρόκειται για ένα ηλεκτρόνιο που δεν θα το βρούμε ποτέ.</a:t>
            </a:r>
          </a:p>
          <a:p>
            <a:pPr algn="l"/>
            <a:r>
              <a:rPr lang="el-GR" sz="2400" b="0" i="0" u="none" strike="noStrike" baseline="0" dirty="0">
                <a:latin typeface="Arial" panose="020B0604020202020204" pitchFamily="34" charset="0"/>
                <a:cs typeface="Arial" panose="020B0604020202020204" pitchFamily="34" charset="0"/>
              </a:rPr>
              <a:t>Είναι σα να ψάχνεις ψύλλους στ’ άχυρα.</a:t>
            </a:r>
            <a:endParaRPr lang="en-US" sz="2400" b="0" i="0" u="none" strike="noStrike" baseline="0" dirty="0">
              <a:latin typeface="Arial" panose="020B0604020202020204" pitchFamily="34" charset="0"/>
              <a:cs typeface="Arial" panose="020B0604020202020204" pitchFamily="34" charset="0"/>
            </a:endParaRPr>
          </a:p>
          <a:p>
            <a:pPr algn="l"/>
            <a:endParaRPr lang="el-GR" sz="2400" b="0" i="0" u="none" strike="noStrike" baseline="0" dirty="0">
              <a:latin typeface="Arial" panose="020B0604020202020204" pitchFamily="34" charset="0"/>
              <a:cs typeface="Arial" panose="020B0604020202020204" pitchFamily="34" charset="0"/>
            </a:endParaRPr>
          </a:p>
          <a:p>
            <a:pPr algn="l"/>
            <a:r>
              <a:rPr lang="el-GR" sz="2400" b="1" i="0" u="none" strike="noStrike" baseline="0" dirty="0">
                <a:latin typeface="Arial" panose="020B0604020202020204" pitchFamily="34" charset="0"/>
                <a:cs typeface="Arial" panose="020B0604020202020204" pitchFamily="34" charset="0"/>
              </a:rPr>
              <a:t>β)</a:t>
            </a:r>
            <a:r>
              <a:rPr lang="el-GR" sz="2400" b="0" i="0" u="none" strike="noStrike" baseline="0" dirty="0">
                <a:latin typeface="Arial" panose="020B0604020202020204" pitchFamily="34" charset="0"/>
                <a:cs typeface="Arial" panose="020B0604020202020204" pitchFamily="34" charset="0"/>
              </a:rPr>
              <a:t> Με την ίδια διαδικασία, για το μπαλάκι του γκολφ βρίσκουμε</a:t>
            </a:r>
          </a:p>
          <a:p>
            <a:pPr algn="l"/>
            <a:r>
              <a:rPr lang="el-GR" sz="2400" b="0" i="0" u="none" strike="noStrike" baseline="0" dirty="0">
                <a:latin typeface="Arial" panose="020B0604020202020204" pitchFamily="34" charset="0"/>
                <a:cs typeface="Arial" panose="020B0604020202020204" pitchFamily="34" charset="0"/>
              </a:rPr>
              <a:t>αβεβαιότητα ως προς τη θέση</a:t>
            </a:r>
            <a:r>
              <a:rPr lang="en-US" sz="2400" dirty="0">
                <a:latin typeface="Arial" panose="020B0604020202020204" pitchFamily="34" charset="0"/>
                <a:cs typeface="Arial" panose="020B0604020202020204" pitchFamily="34" charset="0"/>
              </a:rPr>
              <a:t>:</a:t>
            </a:r>
            <a:endParaRPr lang="en-US" sz="2400" b="0" i="0" u="none" strike="noStrike" baseline="0" dirty="0">
              <a:latin typeface="Arial" panose="020B0604020202020204" pitchFamily="34" charset="0"/>
              <a:cs typeface="Arial" panose="020B0604020202020204" pitchFamily="34" charset="0"/>
            </a:endParaRPr>
          </a:p>
          <a:p>
            <a:pPr algn="l"/>
            <a:r>
              <a:rPr lang="en-US" sz="2400" dirty="0">
                <a:latin typeface="Arial" panose="020B0604020202020204" pitchFamily="34" charset="0"/>
                <a:cs typeface="Arial" panose="020B0604020202020204" pitchFamily="34" charset="0"/>
              </a:rPr>
              <a:t> </a:t>
            </a:r>
            <a:endParaRPr lang="el-GR" sz="2400" b="0" i="0" u="none" strike="noStrike" baseline="0" dirty="0">
              <a:latin typeface="Arial" panose="020B0604020202020204" pitchFamily="34" charset="0"/>
              <a:cs typeface="Arial" panose="020B0604020202020204" pitchFamily="34" charset="0"/>
            </a:endParaRPr>
          </a:p>
          <a:p>
            <a:pPr algn="l"/>
            <a:r>
              <a:rPr lang="el-GR" sz="2400" b="0" i="0" u="none" strike="noStrike" baseline="0" dirty="0">
                <a:latin typeface="Arial" panose="020B0604020202020204" pitchFamily="34" charset="0"/>
                <a:cs typeface="Arial" panose="020B0604020202020204" pitchFamily="34" charset="0"/>
              </a:rPr>
              <a:t>Για ένα σώμα των διαστάσεων της μπάλας του γκολφ η αβεβαιότητα αυτή είναι μηδαμινή. Πρακτικά γνωρίζουμε με ακρίβεια τη θέση</a:t>
            </a:r>
            <a:r>
              <a:rPr lang="en-US" sz="2400" b="0" i="0" u="none" strike="noStrike" baseline="0" dirty="0">
                <a:latin typeface="Arial" panose="020B0604020202020204" pitchFamily="34" charset="0"/>
                <a:cs typeface="Arial" panose="020B0604020202020204" pitchFamily="34" charset="0"/>
              </a:rPr>
              <a:t> </a:t>
            </a:r>
            <a:r>
              <a:rPr lang="el-GR" sz="2400" b="0" i="0" u="none" strike="noStrike" baseline="0" dirty="0">
                <a:latin typeface="Arial" panose="020B0604020202020204" pitchFamily="34" charset="0"/>
                <a:cs typeface="Arial" panose="020B0604020202020204" pitchFamily="34" charset="0"/>
              </a:rPr>
              <a:t>του.</a:t>
            </a:r>
            <a:endParaRPr lang="el-GR" sz="2400" dirty="0">
              <a:latin typeface="Arial" panose="020B0604020202020204" pitchFamily="34" charset="0"/>
              <a:cs typeface="Arial" panose="020B0604020202020204" pitchFamily="34" charset="0"/>
            </a:endParaRPr>
          </a:p>
        </p:txBody>
      </p:sp>
      <p:pic>
        <p:nvPicPr>
          <p:cNvPr id="10" name="Εικόνα 9">
            <a:extLst>
              <a:ext uri="{FF2B5EF4-FFF2-40B4-BE49-F238E27FC236}">
                <a16:creationId xmlns:a16="http://schemas.microsoft.com/office/drawing/2014/main" id="{1B2E0AF8-8E2F-1E75-65E4-7CA042A279BF}"/>
              </a:ext>
            </a:extLst>
          </p:cNvPr>
          <p:cNvPicPr>
            <a:picLocks noChangeAspect="1"/>
          </p:cNvPicPr>
          <p:nvPr/>
        </p:nvPicPr>
        <p:blipFill>
          <a:blip r:embed="rId2"/>
          <a:stretch>
            <a:fillRect/>
          </a:stretch>
        </p:blipFill>
        <p:spPr>
          <a:xfrm>
            <a:off x="5534707" y="2671658"/>
            <a:ext cx="2086895" cy="342847"/>
          </a:xfrm>
          <a:prstGeom prst="rect">
            <a:avLst/>
          </a:prstGeom>
          <a:solidFill>
            <a:srgbClr val="FFC000"/>
          </a:solidFill>
        </p:spPr>
      </p:pic>
    </p:spTree>
    <p:extLst>
      <p:ext uri="{BB962C8B-B14F-4D97-AF65-F5344CB8AC3E}">
        <p14:creationId xmlns:p14="http://schemas.microsoft.com/office/powerpoint/2010/main" val="2201005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2CB2997-05E7-2FFE-E640-15F74CBF83BE}"/>
              </a:ext>
            </a:extLst>
          </p:cNvPr>
          <p:cNvSpPr txBox="1"/>
          <p:nvPr/>
        </p:nvSpPr>
        <p:spPr>
          <a:xfrm>
            <a:off x="1336430" y="345390"/>
            <a:ext cx="10339755" cy="5509200"/>
          </a:xfrm>
          <a:prstGeom prst="rect">
            <a:avLst/>
          </a:prstGeom>
          <a:noFill/>
        </p:spPr>
        <p:txBody>
          <a:bodyPr wrap="square">
            <a:spAutoFit/>
          </a:bodyPr>
          <a:lstStyle/>
          <a:p>
            <a:r>
              <a:rPr lang="el-GR" sz="2200" b="1" u="sng" dirty="0">
                <a:solidFill>
                  <a:srgbClr val="C00000"/>
                </a:solidFill>
                <a:latin typeface="Arial" panose="020B0604020202020204" pitchFamily="34" charset="0"/>
                <a:cs typeface="Arial" panose="020B0604020202020204" pitchFamily="34" charset="0"/>
              </a:rPr>
              <a:t>ΠΑΡΑΔΕΙΓΜΑ:</a:t>
            </a:r>
          </a:p>
          <a:p>
            <a:r>
              <a:rPr lang="el-GR" sz="2200" dirty="0">
                <a:latin typeface="Arial" panose="020B0604020202020204" pitchFamily="34" charset="0"/>
                <a:cs typeface="Arial" panose="020B0604020202020204" pitchFamily="34" charset="0"/>
              </a:rPr>
              <a:t>Στο σχήμα βλέπουμε δύο διαγράμματα (1) και (2) που απεικονίζουν τις κυματοσυναρτήσεις</a:t>
            </a:r>
          </a:p>
          <a:p>
            <a:r>
              <a:rPr lang="el-GR" sz="2200" dirty="0">
                <a:latin typeface="Arial" panose="020B0604020202020204" pitchFamily="34" charset="0"/>
                <a:cs typeface="Arial" panose="020B0604020202020204" pitchFamily="34" charset="0"/>
              </a:rPr>
              <a:t>δύο ηλεκτρονίων. Ποιες από τις                                                                                 </a:t>
            </a:r>
            <a:r>
              <a:rPr lang="el-GR" sz="2200" dirty="0" err="1">
                <a:latin typeface="Arial" panose="020B0604020202020204" pitchFamily="34" charset="0"/>
                <a:cs typeface="Arial" panose="020B0604020202020204" pitchFamily="34" charset="0"/>
              </a:rPr>
              <a:t>προτάσειςπου</a:t>
            </a:r>
            <a:r>
              <a:rPr lang="el-GR" sz="2200" dirty="0">
                <a:latin typeface="Arial" panose="020B0604020202020204" pitchFamily="34" charset="0"/>
                <a:cs typeface="Arial" panose="020B0604020202020204" pitchFamily="34" charset="0"/>
              </a:rPr>
              <a:t> ακολουθούν είναι σωστές;</a:t>
            </a:r>
          </a:p>
          <a:p>
            <a:r>
              <a:rPr lang="el-GR" sz="2200" b="1" dirty="0">
                <a:latin typeface="Arial" panose="020B0604020202020204" pitchFamily="34" charset="0"/>
                <a:cs typeface="Arial" panose="020B0604020202020204" pitchFamily="34" charset="0"/>
              </a:rPr>
              <a:t>α.</a:t>
            </a:r>
            <a:r>
              <a:rPr lang="el-GR" sz="2200" dirty="0">
                <a:latin typeface="Arial" panose="020B0604020202020204" pitchFamily="34" charset="0"/>
                <a:cs typeface="Arial" panose="020B0604020202020204" pitchFamily="34" charset="0"/>
              </a:rPr>
              <a:t> Στο διάγραμμα (1) υπάρχει μεγαλύτερη</a:t>
            </a:r>
          </a:p>
          <a:p>
            <a:r>
              <a:rPr lang="el-GR" sz="2200" dirty="0">
                <a:latin typeface="Arial" panose="020B0604020202020204" pitchFamily="34" charset="0"/>
                <a:cs typeface="Arial" panose="020B0604020202020204" pitchFamily="34" charset="0"/>
              </a:rPr>
              <a:t>αβεβαιότητα για τη θέση του ηλεκτρονίου                                                                          σε σχέση με το διάγραμμα (2).</a:t>
            </a:r>
          </a:p>
          <a:p>
            <a:r>
              <a:rPr lang="el-GR" sz="2200" b="1" dirty="0">
                <a:latin typeface="Arial" panose="020B0604020202020204" pitchFamily="34" charset="0"/>
                <a:cs typeface="Arial" panose="020B0604020202020204" pitchFamily="34" charset="0"/>
              </a:rPr>
              <a:t>β.</a:t>
            </a:r>
            <a:r>
              <a:rPr lang="el-GR" sz="2200" dirty="0">
                <a:latin typeface="Arial" panose="020B0604020202020204" pitchFamily="34" charset="0"/>
                <a:cs typeface="Arial" panose="020B0604020202020204" pitchFamily="34" charset="0"/>
              </a:rPr>
              <a:t> Η ορμή στο πακέτο (2) προσδιορίζεται                                                                                                 με μεγαλύτερη αβεβαιότητα.</a:t>
            </a:r>
          </a:p>
          <a:p>
            <a:r>
              <a:rPr lang="el-GR" sz="2200" b="1" dirty="0">
                <a:latin typeface="Arial" panose="020B0604020202020204" pitchFamily="34" charset="0"/>
                <a:cs typeface="Arial" panose="020B0604020202020204" pitchFamily="34" charset="0"/>
              </a:rPr>
              <a:t>γ. </a:t>
            </a:r>
            <a:r>
              <a:rPr lang="el-GR" sz="2200" dirty="0">
                <a:latin typeface="Arial" panose="020B0604020202020204" pitchFamily="34" charset="0"/>
                <a:cs typeface="Arial" panose="020B0604020202020204" pitchFamily="34" charset="0"/>
              </a:rPr>
              <a:t>Ορμή και μήκος κύματος στο πακέτο (1)                                                                                        προσδιορίζονται με μεγαλύτερη ακρίβεια</a:t>
            </a:r>
          </a:p>
          <a:p>
            <a:r>
              <a:rPr lang="el-GR" sz="2200" b="1" dirty="0">
                <a:latin typeface="Arial" panose="020B0604020202020204" pitchFamily="34" charset="0"/>
                <a:cs typeface="Arial" panose="020B0604020202020204" pitchFamily="34" charset="0"/>
              </a:rPr>
              <a:t>δ.</a:t>
            </a:r>
            <a:r>
              <a:rPr lang="el-GR" sz="2200" dirty="0">
                <a:latin typeface="Arial" panose="020B0604020202020204" pitchFamily="34" charset="0"/>
                <a:cs typeface="Arial" panose="020B0604020202020204" pitchFamily="34" charset="0"/>
              </a:rPr>
              <a:t> Στο πακέτο (1) είναι μεγαλύτερο το εύρος των μηκών κύματος που έχουν λάβει μέρος στην υπέρθεση.</a:t>
            </a:r>
          </a:p>
          <a:p>
            <a:r>
              <a:rPr lang="el-GR" sz="2200" b="1" dirty="0">
                <a:latin typeface="Arial" panose="020B0604020202020204" pitchFamily="34" charset="0"/>
                <a:cs typeface="Arial" panose="020B0604020202020204" pitchFamily="34" charset="0"/>
              </a:rPr>
              <a:t>ε.</a:t>
            </a:r>
            <a:r>
              <a:rPr lang="el-GR" sz="2200" dirty="0">
                <a:latin typeface="Arial" panose="020B0604020202020204" pitchFamily="34" charset="0"/>
                <a:cs typeface="Arial" panose="020B0604020202020204" pitchFamily="34" charset="0"/>
              </a:rPr>
              <a:t> Στο πακέτο (2) υπάρχει μεγάλη αβεβαιότητα στο μήκος κύματος και μεγάλη ακρίβεια στην ορμή.</a:t>
            </a:r>
          </a:p>
        </p:txBody>
      </p:sp>
      <p:pic>
        <p:nvPicPr>
          <p:cNvPr id="8" name="Εικόνα 7">
            <a:extLst>
              <a:ext uri="{FF2B5EF4-FFF2-40B4-BE49-F238E27FC236}">
                <a16:creationId xmlns:a16="http://schemas.microsoft.com/office/drawing/2014/main" id="{AB5B505C-DE01-BB0F-93CF-36B1E2ADD96A}"/>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100000"/>
                    </a14:imgEffect>
                    <a14:imgEffect>
                      <a14:brightnessContrast bright="5000"/>
                    </a14:imgEffect>
                  </a14:imgLayer>
                </a14:imgProps>
              </a:ext>
            </a:extLst>
          </a:blip>
          <a:stretch>
            <a:fillRect/>
          </a:stretch>
        </p:blipFill>
        <p:spPr>
          <a:xfrm>
            <a:off x="6770941" y="1221712"/>
            <a:ext cx="4905244" cy="2531649"/>
          </a:xfrm>
          <a:prstGeom prst="rect">
            <a:avLst/>
          </a:prstGeom>
          <a:effectLst>
            <a:glow rad="63500">
              <a:schemeClr val="tx1">
                <a:alpha val="40000"/>
              </a:schemeClr>
            </a:glow>
          </a:effectLst>
        </p:spPr>
      </p:pic>
    </p:spTree>
    <p:extLst>
      <p:ext uri="{BB962C8B-B14F-4D97-AF65-F5344CB8AC3E}">
        <p14:creationId xmlns:p14="http://schemas.microsoft.com/office/powerpoint/2010/main" val="54609300"/>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254</TotalTime>
  <Words>1846</Words>
  <Application>Microsoft Office PowerPoint</Application>
  <PresentationFormat>Ευρεία οθόνη</PresentationFormat>
  <Paragraphs>118</Paragraphs>
  <Slides>16</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16</vt:i4>
      </vt:variant>
    </vt:vector>
  </HeadingPairs>
  <TitlesOfParts>
    <vt:vector size="22" baseType="lpstr">
      <vt:lpstr>Arial</vt:lpstr>
      <vt:lpstr>Calibri</vt:lpstr>
      <vt:lpstr>Cambria Math</vt:lpstr>
      <vt:lpstr>Century Gothic</vt:lpstr>
      <vt:lpstr>Wingdings 3</vt:lpstr>
      <vt:lpstr>Θρόισμα</vt:lpstr>
      <vt:lpstr>ΚΒΑΝΤΟΜΗΧΑΝΙΚΗ  ΦΥΣΙΚΗ Γ΄ΛΥΚΕΙΟΥ</vt:lpstr>
      <vt:lpstr>Παρουσίαση του PowerPoint</vt:lpstr>
      <vt:lpstr>Παρουσίαση του PowerPoint</vt:lpstr>
      <vt:lpstr>Παρουσίαση του PowerPoint</vt:lpstr>
      <vt:lpstr> Πού βρίσκεται το σωματίδιο που είναι συνδεδεμένο με αυτό το κύμα;                          Μπορεί να βρίσκεται οπουδήποτε.  Για να μη καταστρέψουμε εντελώς τη σωματιδιακή εικόνα χρειαζόμαστε κύματα περιορισμένα στο χώρο. Τα κύματα αυτά θα τα ονομάζουμε κυματοπακέτα.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Πως η αρχή της απροσδιοριστίας ερμηνεύει το εύρος των φασματικών γραμμών: </vt:lpstr>
      <vt:lpstr>Παρουσίαση του PowerPoint</vt:lpstr>
      <vt:lpstr>ΑΣΚΗΣΗ:  Πρωτόνιο έχει κινητική ενέργεια Κ=10keV. Αν η ορμή του μετριέται με αβεβαιότητα 5%, τότε πόση θα είναι η αβεβαιότητα της θέσης του; Δίνονται h = 6,63 x10^(-34)J.s, 1eV=1,6x10^(-19)J, m_p= 1,67 x10^(-27)kg,</vt:lpstr>
      <vt:lpstr>Παρουσίαση του PowerPoint</vt:lpstr>
      <vt:lpstr>Παρουσίαση του PowerPoint</vt:lpstr>
      <vt:lpstr>ΠΗΓΕΣ:  1. ΔΙΑΔΡΑΣΤΙΚΟ ΣΧΟΛΙΚΟ ΒΙΒΛΙΟ Γ΄ΛΥΚΕΙΟΥ (Γ΄ ΤΕΥΧΟΣ) 2.https://drive.google.com/drive/folders/13elrm2L_fUGmZ1O1o9HIMRjQALhnTiy- 3.Εικόνες: Internet 4. ΤΡΑΠΕΖΑ ΘΕΜΑΤΩΝ ΔΙΑΒΑΘΜΙΣΜΕΝΗΣ ΔΥΣΚΟΛΙΑΣ: https://trapeza.iep.edu.gr/public/subjects.php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ΚΒΑΝΤΟΜΗΧΑΝΙΚΗ  ΦΥΣΙΚΗ Γ΄ΛΥΚΕΙΟΥ</dc:title>
  <dc:creator>ANDREAS STATHOPOULOS</dc:creator>
  <cp:lastModifiedBy>ANDREAS STATHOPOULOS</cp:lastModifiedBy>
  <cp:revision>52</cp:revision>
  <dcterms:created xsi:type="dcterms:W3CDTF">2023-03-19T10:59:39Z</dcterms:created>
  <dcterms:modified xsi:type="dcterms:W3CDTF">2023-03-20T19:22:12Z</dcterms:modified>
</cp:coreProperties>
</file>