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1" r:id="rId4"/>
    <p:sldId id="260" r:id="rId5"/>
    <p:sldId id="262" r:id="rId6"/>
    <p:sldId id="263" r:id="rId7"/>
    <p:sldId id="264" r:id="rId8"/>
    <p:sldId id="265" r:id="rId9"/>
    <p:sldId id="266" r:id="rId10"/>
    <p:sldId id="267" r:id="rId11"/>
    <p:sldId id="268" r:id="rId12"/>
    <p:sldId id="269" r:id="rId13"/>
    <p:sldId id="273" r:id="rId14"/>
    <p:sldId id="271" r:id="rId15"/>
    <p:sldId id="27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15BADDE2-C1D1-4EB2-96B2-FDAD9AF9B385}" type="datetimeFigureOut">
              <a:rPr lang="el-GR" smtClean="0"/>
              <a:t>20/3/2023</a:t>
            </a:fld>
            <a:endParaRPr lang="el-GR"/>
          </a:p>
        </p:txBody>
      </p:sp>
      <p:sp>
        <p:nvSpPr>
          <p:cNvPr id="5" name="Footer Placeholder 4"/>
          <p:cNvSpPr>
            <a:spLocks noGrp="1"/>
          </p:cNvSpPr>
          <p:nvPr>
            <p:ph type="ftr" sz="quarter" idx="11"/>
          </p:nvPr>
        </p:nvSpPr>
        <p:spPr/>
        <p:txBody>
          <a:bodyPr/>
          <a:lstStyle/>
          <a:p>
            <a:endParaRPr lang="el-G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5BE2A1D-730C-450A-A08E-35D22C897936}" type="slidenum">
              <a:rPr lang="el-GR" smtClean="0"/>
              <a:t>‹#›</a:t>
            </a:fld>
            <a:endParaRPr lang="el-GR"/>
          </a:p>
        </p:txBody>
      </p:sp>
    </p:spTree>
    <p:extLst>
      <p:ext uri="{BB962C8B-B14F-4D97-AF65-F5344CB8AC3E}">
        <p14:creationId xmlns:p14="http://schemas.microsoft.com/office/powerpoint/2010/main" val="5586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15BADDE2-C1D1-4EB2-96B2-FDAD9AF9B385}" type="datetimeFigureOut">
              <a:rPr lang="el-GR" smtClean="0"/>
              <a:t>20/3/2023</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5BE2A1D-730C-450A-A08E-35D22C897936}" type="slidenum">
              <a:rPr lang="el-GR" smtClean="0"/>
              <a:t>‹#›</a:t>
            </a:fld>
            <a:endParaRPr lang="el-GR"/>
          </a:p>
        </p:txBody>
      </p:sp>
    </p:spTree>
    <p:extLst>
      <p:ext uri="{BB962C8B-B14F-4D97-AF65-F5344CB8AC3E}">
        <p14:creationId xmlns:p14="http://schemas.microsoft.com/office/powerpoint/2010/main" val="3587877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15BADDE2-C1D1-4EB2-96B2-FDAD9AF9B385}" type="datetimeFigureOut">
              <a:rPr lang="el-GR" smtClean="0"/>
              <a:t>20/3/2023</a:t>
            </a:fld>
            <a:endParaRPr lang="el-GR"/>
          </a:p>
        </p:txBody>
      </p:sp>
      <p:sp>
        <p:nvSpPr>
          <p:cNvPr id="5" name="Footer Placeholder 4"/>
          <p:cNvSpPr>
            <a:spLocks noGrp="1"/>
          </p:cNvSpPr>
          <p:nvPr>
            <p:ph type="ftr" sz="quarter" idx="11"/>
          </p:nvPr>
        </p:nvSpPr>
        <p:spPr/>
        <p:txBody>
          <a:bodyPr/>
          <a:lstStyle/>
          <a:p>
            <a:endParaRPr lang="el-G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5BE2A1D-730C-450A-A08E-35D22C897936}" type="slidenum">
              <a:rPr lang="el-GR" smtClean="0"/>
              <a:t>‹#›</a:t>
            </a:fld>
            <a:endParaRPr lang="el-G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53587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15BADDE2-C1D1-4EB2-96B2-FDAD9AF9B385}" type="datetimeFigureOut">
              <a:rPr lang="el-GR" smtClean="0"/>
              <a:t>20/3/2023</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5BE2A1D-730C-450A-A08E-35D22C897936}" type="slidenum">
              <a:rPr lang="el-GR" smtClean="0"/>
              <a:t>‹#›</a:t>
            </a:fld>
            <a:endParaRPr lang="el-GR"/>
          </a:p>
        </p:txBody>
      </p:sp>
    </p:spTree>
    <p:extLst>
      <p:ext uri="{BB962C8B-B14F-4D97-AF65-F5344CB8AC3E}">
        <p14:creationId xmlns:p14="http://schemas.microsoft.com/office/powerpoint/2010/main" val="1008585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15BADDE2-C1D1-4EB2-96B2-FDAD9AF9B385}" type="datetimeFigureOut">
              <a:rPr lang="el-GR" smtClean="0"/>
              <a:t>20/3/2023</a:t>
            </a:fld>
            <a:endParaRPr lang="el-GR"/>
          </a:p>
        </p:txBody>
      </p:sp>
      <p:sp>
        <p:nvSpPr>
          <p:cNvPr id="6" name="Footer Placeholder 5"/>
          <p:cNvSpPr>
            <a:spLocks noGrp="1"/>
          </p:cNvSpPr>
          <p:nvPr>
            <p:ph type="ftr" sz="quarter" idx="11"/>
          </p:nvPr>
        </p:nvSpPr>
        <p:spPr/>
        <p:txBody>
          <a:bodyPr/>
          <a:lstStyle/>
          <a:p>
            <a:endParaRPr lang="el-G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5BE2A1D-730C-450A-A08E-35D22C897936}" type="slidenum">
              <a:rPr lang="el-GR" smtClean="0"/>
              <a:t>‹#›</a:t>
            </a:fld>
            <a:endParaRPr lang="el-G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05061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15BADDE2-C1D1-4EB2-96B2-FDAD9AF9B385}" type="datetimeFigureOut">
              <a:rPr lang="el-GR" smtClean="0"/>
              <a:t>20/3/2023</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5BE2A1D-730C-450A-A08E-35D22C897936}" type="slidenum">
              <a:rPr lang="el-GR" smtClean="0"/>
              <a:t>‹#›</a:t>
            </a:fld>
            <a:endParaRPr lang="el-GR"/>
          </a:p>
        </p:txBody>
      </p:sp>
    </p:spTree>
    <p:extLst>
      <p:ext uri="{BB962C8B-B14F-4D97-AF65-F5344CB8AC3E}">
        <p14:creationId xmlns:p14="http://schemas.microsoft.com/office/powerpoint/2010/main" val="1108307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5BADDE2-C1D1-4EB2-96B2-FDAD9AF9B385}" type="datetimeFigureOut">
              <a:rPr lang="el-GR" smtClean="0"/>
              <a:t>20/3/2023</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5BE2A1D-730C-450A-A08E-35D22C897936}" type="slidenum">
              <a:rPr lang="el-GR" smtClean="0"/>
              <a:t>‹#›</a:t>
            </a:fld>
            <a:endParaRPr lang="el-GR"/>
          </a:p>
        </p:txBody>
      </p:sp>
    </p:spTree>
    <p:extLst>
      <p:ext uri="{BB962C8B-B14F-4D97-AF65-F5344CB8AC3E}">
        <p14:creationId xmlns:p14="http://schemas.microsoft.com/office/powerpoint/2010/main" val="3310228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5BADDE2-C1D1-4EB2-96B2-FDAD9AF9B385}" type="datetimeFigureOut">
              <a:rPr lang="el-GR" smtClean="0"/>
              <a:t>20/3/2023</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5BE2A1D-730C-450A-A08E-35D22C897936}" type="slidenum">
              <a:rPr lang="el-GR" smtClean="0"/>
              <a:t>‹#›</a:t>
            </a:fld>
            <a:endParaRPr lang="el-GR"/>
          </a:p>
        </p:txBody>
      </p:sp>
    </p:spTree>
    <p:extLst>
      <p:ext uri="{BB962C8B-B14F-4D97-AF65-F5344CB8AC3E}">
        <p14:creationId xmlns:p14="http://schemas.microsoft.com/office/powerpoint/2010/main" val="2116170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5BADDE2-C1D1-4EB2-96B2-FDAD9AF9B385}" type="datetimeFigureOut">
              <a:rPr lang="el-GR" smtClean="0"/>
              <a:t>20/3/2023</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5BE2A1D-730C-450A-A08E-35D22C897936}" type="slidenum">
              <a:rPr lang="el-GR" smtClean="0"/>
              <a:t>‹#›</a:t>
            </a:fld>
            <a:endParaRPr lang="el-GR"/>
          </a:p>
        </p:txBody>
      </p:sp>
    </p:spTree>
    <p:extLst>
      <p:ext uri="{BB962C8B-B14F-4D97-AF65-F5344CB8AC3E}">
        <p14:creationId xmlns:p14="http://schemas.microsoft.com/office/powerpoint/2010/main" val="1859239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15BADDE2-C1D1-4EB2-96B2-FDAD9AF9B385}" type="datetimeFigureOut">
              <a:rPr lang="el-GR" smtClean="0"/>
              <a:t>20/3/2023</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5BE2A1D-730C-450A-A08E-35D22C897936}" type="slidenum">
              <a:rPr lang="el-GR" smtClean="0"/>
              <a:t>‹#›</a:t>
            </a:fld>
            <a:endParaRPr lang="el-GR"/>
          </a:p>
        </p:txBody>
      </p:sp>
    </p:spTree>
    <p:extLst>
      <p:ext uri="{BB962C8B-B14F-4D97-AF65-F5344CB8AC3E}">
        <p14:creationId xmlns:p14="http://schemas.microsoft.com/office/powerpoint/2010/main" val="1907772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15BADDE2-C1D1-4EB2-96B2-FDAD9AF9B385}" type="datetimeFigureOut">
              <a:rPr lang="el-GR" smtClean="0"/>
              <a:t>20/3/2023</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5BE2A1D-730C-450A-A08E-35D22C897936}" type="slidenum">
              <a:rPr lang="el-GR" smtClean="0"/>
              <a:t>‹#›</a:t>
            </a:fld>
            <a:endParaRPr lang="el-GR"/>
          </a:p>
        </p:txBody>
      </p:sp>
    </p:spTree>
    <p:extLst>
      <p:ext uri="{BB962C8B-B14F-4D97-AF65-F5344CB8AC3E}">
        <p14:creationId xmlns:p14="http://schemas.microsoft.com/office/powerpoint/2010/main" val="1950895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15BADDE2-C1D1-4EB2-96B2-FDAD9AF9B385}" type="datetimeFigureOut">
              <a:rPr lang="el-GR" smtClean="0"/>
              <a:t>20/3/2023</a:t>
            </a:fld>
            <a:endParaRPr lang="el-GR"/>
          </a:p>
        </p:txBody>
      </p:sp>
      <p:sp>
        <p:nvSpPr>
          <p:cNvPr id="8" name="Footer Placeholder 7"/>
          <p:cNvSpPr>
            <a:spLocks noGrp="1"/>
          </p:cNvSpPr>
          <p:nvPr>
            <p:ph type="ftr" sz="quarter" idx="11"/>
          </p:nvPr>
        </p:nvSpPr>
        <p:spPr/>
        <p:txBody>
          <a:bodyPr/>
          <a:lstStyle/>
          <a:p>
            <a:endParaRPr lang="el-G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5BE2A1D-730C-450A-A08E-35D22C897936}" type="slidenum">
              <a:rPr lang="el-GR" smtClean="0"/>
              <a:t>‹#›</a:t>
            </a:fld>
            <a:endParaRPr lang="el-GR"/>
          </a:p>
        </p:txBody>
      </p:sp>
    </p:spTree>
    <p:extLst>
      <p:ext uri="{BB962C8B-B14F-4D97-AF65-F5344CB8AC3E}">
        <p14:creationId xmlns:p14="http://schemas.microsoft.com/office/powerpoint/2010/main" val="3492579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15BADDE2-C1D1-4EB2-96B2-FDAD9AF9B385}" type="datetimeFigureOut">
              <a:rPr lang="el-GR" smtClean="0"/>
              <a:t>20/3/2023</a:t>
            </a:fld>
            <a:endParaRPr lang="el-GR"/>
          </a:p>
        </p:txBody>
      </p:sp>
      <p:sp>
        <p:nvSpPr>
          <p:cNvPr id="4" name="Footer Placeholder 3"/>
          <p:cNvSpPr>
            <a:spLocks noGrp="1"/>
          </p:cNvSpPr>
          <p:nvPr>
            <p:ph type="ftr" sz="quarter" idx="11"/>
          </p:nvPr>
        </p:nvSpPr>
        <p:spPr/>
        <p:txBody>
          <a:bodyPr/>
          <a:lstStyle/>
          <a:p>
            <a:endParaRPr lang="el-G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5BE2A1D-730C-450A-A08E-35D22C897936}" type="slidenum">
              <a:rPr lang="el-GR" smtClean="0"/>
              <a:t>‹#›</a:t>
            </a:fld>
            <a:endParaRPr lang="el-GR"/>
          </a:p>
        </p:txBody>
      </p:sp>
    </p:spTree>
    <p:extLst>
      <p:ext uri="{BB962C8B-B14F-4D97-AF65-F5344CB8AC3E}">
        <p14:creationId xmlns:p14="http://schemas.microsoft.com/office/powerpoint/2010/main" val="1901899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BADDE2-C1D1-4EB2-96B2-FDAD9AF9B385}" type="datetimeFigureOut">
              <a:rPr lang="el-GR" smtClean="0"/>
              <a:t>20/3/2023</a:t>
            </a:fld>
            <a:endParaRPr lang="el-GR"/>
          </a:p>
        </p:txBody>
      </p:sp>
      <p:sp>
        <p:nvSpPr>
          <p:cNvPr id="3" name="Footer Placeholder 2"/>
          <p:cNvSpPr>
            <a:spLocks noGrp="1"/>
          </p:cNvSpPr>
          <p:nvPr>
            <p:ph type="ftr" sz="quarter" idx="11"/>
          </p:nvPr>
        </p:nvSpPr>
        <p:spPr/>
        <p:txBody>
          <a:bodyPr/>
          <a:lstStyle/>
          <a:p>
            <a:endParaRPr lang="el-G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5BE2A1D-730C-450A-A08E-35D22C897936}" type="slidenum">
              <a:rPr lang="el-GR" smtClean="0"/>
              <a:t>‹#›</a:t>
            </a:fld>
            <a:endParaRPr lang="el-GR"/>
          </a:p>
        </p:txBody>
      </p:sp>
    </p:spTree>
    <p:extLst>
      <p:ext uri="{BB962C8B-B14F-4D97-AF65-F5344CB8AC3E}">
        <p14:creationId xmlns:p14="http://schemas.microsoft.com/office/powerpoint/2010/main" val="3227512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5BADDE2-C1D1-4EB2-96B2-FDAD9AF9B385}" type="datetimeFigureOut">
              <a:rPr lang="el-GR" smtClean="0"/>
              <a:t>20/3/2023</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5BE2A1D-730C-450A-A08E-35D22C897936}" type="slidenum">
              <a:rPr lang="el-GR" smtClean="0"/>
              <a:t>‹#›</a:t>
            </a:fld>
            <a:endParaRPr lang="el-GR"/>
          </a:p>
        </p:txBody>
      </p:sp>
    </p:spTree>
    <p:extLst>
      <p:ext uri="{BB962C8B-B14F-4D97-AF65-F5344CB8AC3E}">
        <p14:creationId xmlns:p14="http://schemas.microsoft.com/office/powerpoint/2010/main" val="3670037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5BADDE2-C1D1-4EB2-96B2-FDAD9AF9B385}" type="datetimeFigureOut">
              <a:rPr lang="el-GR" smtClean="0"/>
              <a:t>20/3/2023</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5BE2A1D-730C-450A-A08E-35D22C897936}" type="slidenum">
              <a:rPr lang="el-GR" smtClean="0"/>
              <a:t>‹#›</a:t>
            </a:fld>
            <a:endParaRPr lang="el-GR"/>
          </a:p>
        </p:txBody>
      </p:sp>
    </p:spTree>
    <p:extLst>
      <p:ext uri="{BB962C8B-B14F-4D97-AF65-F5344CB8AC3E}">
        <p14:creationId xmlns:p14="http://schemas.microsoft.com/office/powerpoint/2010/main" val="1654427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5BADDE2-C1D1-4EB2-96B2-FDAD9AF9B385}" type="datetimeFigureOut">
              <a:rPr lang="el-GR" smtClean="0"/>
              <a:t>20/3/2023</a:t>
            </a:fld>
            <a:endParaRPr lang="el-G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5BE2A1D-730C-450A-A08E-35D22C897936}" type="slidenum">
              <a:rPr lang="el-GR" smtClean="0"/>
              <a:t>‹#›</a:t>
            </a:fld>
            <a:endParaRPr lang="el-GR"/>
          </a:p>
        </p:txBody>
      </p:sp>
    </p:spTree>
    <p:extLst>
      <p:ext uri="{BB962C8B-B14F-4D97-AF65-F5344CB8AC3E}">
        <p14:creationId xmlns:p14="http://schemas.microsoft.com/office/powerpoint/2010/main" val="20456130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drive.google.com/drive/folders/13elrm2L_fUGmZ1O1o9HIMRjQALhnTiy-" TargetMode="External"/><Relationship Id="rId2" Type="http://schemas.openxmlformats.org/officeDocument/2006/relationships/hyperlink" Target="https://drive.google.com/file/d/1KE_S5uVOhHXX31rC3YiFRREUszHmwd8/view"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CFF0C6DF-FFB0-5598-ACD7-B5EB79AE2ACE}"/>
              </a:ext>
            </a:extLst>
          </p:cNvPr>
          <p:cNvSpPr>
            <a:spLocks noGrp="1"/>
          </p:cNvSpPr>
          <p:nvPr>
            <p:ph type="title"/>
          </p:nvPr>
        </p:nvSpPr>
        <p:spPr>
          <a:xfrm>
            <a:off x="1917578" y="455379"/>
            <a:ext cx="9587034" cy="1652365"/>
          </a:xfrm>
        </p:spPr>
        <p:txBody>
          <a:bodyPr>
            <a:normAutofit fontScale="90000"/>
          </a:bodyPr>
          <a:lstStyle/>
          <a:p>
            <a:pPr algn="ctr"/>
            <a:br>
              <a:rPr lang="el-GR" sz="2400" dirty="0">
                <a:solidFill>
                  <a:srgbClr val="C00000"/>
                </a:solidFill>
                <a:latin typeface="Arial" panose="020B0604020202020204" pitchFamily="34" charset="0"/>
                <a:cs typeface="Arial" panose="020B0604020202020204" pitchFamily="34" charset="0"/>
              </a:rPr>
            </a:br>
            <a:br>
              <a:rPr lang="en-US" sz="2400" dirty="0">
                <a:solidFill>
                  <a:srgbClr val="C00000"/>
                </a:solidFill>
                <a:latin typeface="Arial" panose="020B0604020202020204" pitchFamily="34" charset="0"/>
                <a:cs typeface="Arial" panose="020B0604020202020204" pitchFamily="34" charset="0"/>
              </a:rPr>
            </a:br>
            <a:br>
              <a:rPr lang="el-GR" sz="2400" dirty="0">
                <a:solidFill>
                  <a:srgbClr val="C00000"/>
                </a:solidFill>
                <a:latin typeface="Arial" panose="020B0604020202020204" pitchFamily="34" charset="0"/>
                <a:cs typeface="Arial" panose="020B0604020202020204" pitchFamily="34" charset="0"/>
              </a:rPr>
            </a:br>
            <a:r>
              <a:rPr lang="el-GR" b="1" dirty="0">
                <a:solidFill>
                  <a:srgbClr val="FF0000"/>
                </a:solidFill>
                <a:latin typeface="Arial" panose="020B0604020202020204" pitchFamily="34" charset="0"/>
                <a:cs typeface="Arial" panose="020B0604020202020204" pitchFamily="34" charset="0"/>
              </a:rPr>
              <a:t>ΦΩΤΟΗΛΕΚΤΡΙΚΟ ΦΑΙΝΟΜΕΝΟ</a:t>
            </a:r>
            <a:br>
              <a:rPr lang="el-GR" sz="2400" b="1" dirty="0">
                <a:solidFill>
                  <a:srgbClr val="00B050"/>
                </a:solidFill>
                <a:latin typeface="Arial" panose="020B0604020202020204" pitchFamily="34" charset="0"/>
                <a:cs typeface="Arial" panose="020B0604020202020204" pitchFamily="34" charset="0"/>
              </a:rPr>
            </a:br>
            <a:endParaRPr lang="el-GR" sz="2400" b="1" dirty="0">
              <a:solidFill>
                <a:srgbClr val="00B050"/>
              </a:solidFill>
              <a:latin typeface="Arial" panose="020B0604020202020204" pitchFamily="34" charset="0"/>
              <a:cs typeface="Arial" panose="020B0604020202020204" pitchFamily="34" charset="0"/>
            </a:endParaRPr>
          </a:p>
        </p:txBody>
      </p:sp>
      <p:sp>
        <p:nvSpPr>
          <p:cNvPr id="7" name="Ορθογώνιο 6">
            <a:extLst>
              <a:ext uri="{FF2B5EF4-FFF2-40B4-BE49-F238E27FC236}">
                <a16:creationId xmlns:a16="http://schemas.microsoft.com/office/drawing/2014/main" id="{A7D84563-DE75-AB09-3A85-DE0AE1BCE2A6}"/>
              </a:ext>
            </a:extLst>
          </p:cNvPr>
          <p:cNvSpPr/>
          <p:nvPr/>
        </p:nvSpPr>
        <p:spPr>
          <a:xfrm>
            <a:off x="2770766" y="455379"/>
            <a:ext cx="8080396" cy="923330"/>
          </a:xfrm>
          <a:prstGeom prst="rect">
            <a:avLst/>
          </a:prstGeom>
          <a:solidFill>
            <a:schemeClr val="accent4">
              <a:lumMod val="75000"/>
            </a:schemeClr>
          </a:solid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rPr>
              <a:t>KBANTOMHXANIKH</a:t>
            </a:r>
            <a:endParaRPr lang="el-GR" sz="5400" b="1" cap="none" spc="0" dirty="0">
              <a:ln w="22225">
                <a:solidFill>
                  <a:schemeClr val="accent2"/>
                </a:solidFill>
                <a:prstDash val="solid"/>
              </a:ln>
              <a:solidFill>
                <a:schemeClr val="accent2">
                  <a:lumMod val="40000"/>
                  <a:lumOff val="60000"/>
                </a:schemeClr>
              </a:solidFill>
              <a:effectLst/>
            </a:endParaRPr>
          </a:p>
        </p:txBody>
      </p:sp>
      <p:pic>
        <p:nvPicPr>
          <p:cNvPr id="1026" name="Picture 2" descr="2. Διάταξη των ηλεκτρονίων στα άτομα">
            <a:extLst>
              <a:ext uri="{FF2B5EF4-FFF2-40B4-BE49-F238E27FC236}">
                <a16:creationId xmlns:a16="http://schemas.microsoft.com/office/drawing/2014/main" id="{23187743-D936-665A-7EEB-F7457E97562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573922" y="2691638"/>
            <a:ext cx="3522078" cy="3383656"/>
          </a:xfrm>
          <a:prstGeom prst="rect">
            <a:avLst/>
          </a:prstGeom>
          <a:noFill/>
          <a:effectLst>
            <a:glow rad="139700">
              <a:srgbClr val="C00000">
                <a:alpha val="40000"/>
              </a:srgbClr>
            </a:glow>
          </a:effectLst>
          <a:extLst>
            <a:ext uri="{909E8E84-426E-40DD-AFC4-6F175D3DCCD1}">
              <a14:hiddenFill xmlns:a14="http://schemas.microsoft.com/office/drawing/2010/main">
                <a:solidFill>
                  <a:srgbClr val="FFFFFF"/>
                </a:solidFill>
              </a14:hiddenFill>
            </a:ext>
          </a:extLst>
        </p:spPr>
      </p:pic>
      <p:pic>
        <p:nvPicPr>
          <p:cNvPr id="1028" name="Picture 4" descr="Albert Einstein &amp; το Φωτοηλεκτρικό φαινόμενο (Παπούλας Νίκος) - YouTube">
            <a:extLst>
              <a:ext uri="{FF2B5EF4-FFF2-40B4-BE49-F238E27FC236}">
                <a16:creationId xmlns:a16="http://schemas.microsoft.com/office/drawing/2014/main" id="{94EF1AC0-DCB3-0F7A-6DC1-FF35DB284C5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711095" y="2691638"/>
            <a:ext cx="4511542" cy="3383656"/>
          </a:xfrm>
          <a:prstGeom prst="rect">
            <a:avLst/>
          </a:prstGeom>
          <a:noFill/>
          <a:effectLst>
            <a:glow rad="1397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043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A65E92-8EEA-EC8C-CCBD-D50F81AC7350}"/>
              </a:ext>
            </a:extLst>
          </p:cNvPr>
          <p:cNvSpPr>
            <a:spLocks noGrp="1"/>
          </p:cNvSpPr>
          <p:nvPr>
            <p:ph type="title"/>
          </p:nvPr>
        </p:nvSpPr>
        <p:spPr>
          <a:xfrm>
            <a:off x="1713390" y="251247"/>
            <a:ext cx="9311827" cy="592132"/>
          </a:xfrm>
          <a:solidFill>
            <a:schemeClr val="bg2">
              <a:lumMod val="90000"/>
            </a:schemeClr>
          </a:solidFill>
        </p:spPr>
        <p:txBody>
          <a:bodyPr>
            <a:noAutofit/>
          </a:bodyPr>
          <a:lstStyle/>
          <a:p>
            <a:r>
              <a:rPr lang="el-GR" sz="2400" b="1" i="0" u="none" strike="noStrike" baseline="0" dirty="0">
                <a:latin typeface="Arial" panose="020B0604020202020204" pitchFamily="34" charset="0"/>
                <a:cs typeface="Arial" panose="020B0604020202020204" pitchFamily="34" charset="0"/>
              </a:rPr>
              <a:t>Θεωρία Einstein. Εξήγηση του φωτοηλεκτρικού φαινομένου</a:t>
            </a:r>
            <a:endParaRPr lang="el-GR" sz="24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FDF34FA2-E5DF-9651-04C4-60EFE845C466}"/>
                  </a:ext>
                </a:extLst>
              </p:cNvPr>
              <p:cNvSpPr>
                <a:spLocks noGrp="1"/>
              </p:cNvSpPr>
              <p:nvPr>
                <p:ph sz="half" idx="1"/>
              </p:nvPr>
            </p:nvSpPr>
            <p:spPr>
              <a:xfrm>
                <a:off x="1000126" y="1041360"/>
                <a:ext cx="7015194" cy="5261499"/>
              </a:xfrm>
            </p:spPr>
            <p:txBody>
              <a:bodyPr>
                <a:noAutofit/>
              </a:bodyPr>
              <a:lstStyle/>
              <a:p>
                <a:pPr marL="0" indent="0" algn="l">
                  <a:buNone/>
                </a:pPr>
                <a:r>
                  <a:rPr lang="el-GR" b="1" i="0" u="none" strike="noStrike" baseline="0" dirty="0">
                    <a:latin typeface="Arial" panose="020B0604020202020204" pitchFamily="34" charset="0"/>
                    <a:cs typeface="Arial" panose="020B0604020202020204" pitchFamily="34" charset="0"/>
                  </a:rPr>
                  <a:t>Η υπόθεση φωτονίων του Einstein</a:t>
                </a:r>
              </a:p>
              <a:p>
                <a:pPr marL="0" indent="0" algn="l">
                  <a:buNone/>
                </a:pPr>
                <a:r>
                  <a:rPr lang="el-GR" b="0" i="0" u="none" strike="noStrike" baseline="0" dirty="0">
                    <a:latin typeface="Arial" panose="020B0604020202020204" pitchFamily="34" charset="0"/>
                    <a:cs typeface="Arial" panose="020B0604020202020204" pitchFamily="34" charset="0"/>
                  </a:rPr>
                  <a:t>Για την εξήγηση του φωτοηλεκτρικού φαινομένου ο Einstein το 1905 διατύπωσε τη </a:t>
                </a:r>
                <a:r>
                  <a:rPr lang="el-GR" b="1" i="0" u="none" strike="noStrike" baseline="0" dirty="0">
                    <a:solidFill>
                      <a:srgbClr val="C00000"/>
                    </a:solidFill>
                    <a:latin typeface="Arial" panose="020B0604020202020204" pitchFamily="34" charset="0"/>
                    <a:cs typeface="Arial" panose="020B0604020202020204" pitchFamily="34" charset="0"/>
                  </a:rPr>
                  <a:t>θεωρία των φωτονίων </a:t>
                </a:r>
                <a:r>
                  <a:rPr lang="el-GR" b="0" i="0" u="none" strike="noStrike" baseline="0" dirty="0">
                    <a:latin typeface="Arial" panose="020B0604020202020204" pitchFamily="34" charset="0"/>
                    <a:cs typeface="Arial" panose="020B0604020202020204" pitchFamily="34" charset="0"/>
                  </a:rPr>
                  <a:t>που ήταν ένα επιπλέον άλμα πέρα από τη θεωρία του Planck. Κατά την θεωρία των φωτονίων του Einstein </a:t>
                </a:r>
                <a:r>
                  <a:rPr lang="el-GR" b="1" i="0" u="none" strike="noStrike" baseline="0" dirty="0">
                    <a:solidFill>
                      <a:srgbClr val="C00000"/>
                    </a:solidFill>
                    <a:latin typeface="Arial" panose="020B0604020202020204" pitchFamily="34" charset="0"/>
                    <a:cs typeface="Arial" panose="020B0604020202020204" pitchFamily="34" charset="0"/>
                  </a:rPr>
                  <a:t>το ηλεκτρομαγνητικό κύμα είναι ασυνεχές </a:t>
                </a:r>
                <a:r>
                  <a:rPr lang="el-GR" b="0" i="0" u="none" strike="noStrike" baseline="0" dirty="0">
                    <a:latin typeface="Arial" panose="020B0604020202020204" pitchFamily="34" charset="0"/>
                    <a:cs typeface="Arial" panose="020B0604020202020204" pitchFamily="34" charset="0"/>
                  </a:rPr>
                  <a:t>όχι διότι εκπέμπεται και απορροφάται ασυνεχώς στην περίπτωση της θερμικής εκπομπής του μέλανος σώματος, αλλά </a:t>
                </a:r>
                <a:r>
                  <a:rPr lang="el-GR" b="1" i="0" u="none" strike="noStrike" baseline="0" dirty="0">
                    <a:solidFill>
                      <a:srgbClr val="C00000"/>
                    </a:solidFill>
                    <a:latin typeface="Arial" panose="020B0604020202020204" pitchFamily="34" charset="0"/>
                    <a:cs typeface="Arial" panose="020B0604020202020204" pitchFamily="34" charset="0"/>
                  </a:rPr>
                  <a:t>γιατί από τη φύση του έχει ασυνεχή υπόσταση </a:t>
                </a:r>
                <a:r>
                  <a:rPr lang="el-GR" b="0" i="0" u="none" strike="noStrike" baseline="0" dirty="0">
                    <a:latin typeface="Arial" panose="020B0604020202020204" pitchFamily="34" charset="0"/>
                    <a:cs typeface="Arial" panose="020B0604020202020204" pitchFamily="34" charset="0"/>
                  </a:rPr>
                  <a:t>όπως και αν παράγεται και διαδίδεται κατά ασυνεχή τρόπο αποτελούμενο από φωτόνια, τα οποία είναι πακέτα ενέργειας εντοπισμένα και στο χώρο, που διαδίδονται με την ταχύτητα του φωτός. Σύμφωνα με τον Einstein:</a:t>
                </a:r>
              </a:p>
              <a:p>
                <a:pPr marL="0" indent="0" algn="l">
                  <a:buNone/>
                </a:pPr>
                <a:r>
                  <a:rPr lang="el-GR" b="1" i="0" u="none" strike="noStrike" baseline="0" dirty="0">
                    <a:latin typeface="Arial" panose="020B0604020202020204" pitchFamily="34" charset="0"/>
                    <a:cs typeface="Arial" panose="020B0604020202020204" pitchFamily="34" charset="0"/>
                  </a:rPr>
                  <a:t>«το φως αποτελείται από μικρά πακέτα ενέργειας που ονομάζονται κβάντα φωτός ή φωτόνια»   </a:t>
                </a:r>
                <a:r>
                  <a:rPr lang="el-GR" sz="1600" b="1" i="0" u="none" strike="noStrike" baseline="0" dirty="0">
                    <a:latin typeface="Arial" panose="020B0604020202020204" pitchFamily="34" charset="0"/>
                    <a:cs typeface="Arial" panose="020B0604020202020204" pitchFamily="34" charset="0"/>
                  </a:rPr>
                  <a:t>                                                                              </a:t>
                </a:r>
              </a:p>
              <a:p>
                <a:pPr marL="0" indent="0" algn="l">
                  <a:buNone/>
                </a:pPr>
                <a:r>
                  <a:rPr lang="el-GR" b="0" i="0" u="none" strike="noStrike" baseline="0" dirty="0">
                    <a:latin typeface="Arial" panose="020B0604020202020204" pitchFamily="34" charset="0"/>
                    <a:cs typeface="Arial" panose="020B0604020202020204" pitchFamily="34" charset="0"/>
                  </a:rPr>
                  <a:t>Η ενέργεια κάθε φωτονίου είναι:</a:t>
                </a:r>
              </a:p>
              <a:p>
                <a:pPr marL="0" indent="0" algn="l">
                  <a:buNone/>
                </a:pPr>
                <a:r>
                  <a:rPr lang="el-GR" b="0" i="0" u="none" strike="noStrike" baseline="0" dirty="0">
                    <a:latin typeface="Arial" panose="020B0604020202020204" pitchFamily="34" charset="0"/>
                    <a:cs typeface="Arial" panose="020B0604020202020204" pitchFamily="34" charset="0"/>
                  </a:rPr>
                  <a:t> Όπου f η συχνότητα του φωτονίου,</a:t>
                </a:r>
                <a:r>
                  <a:rPr lang="el-GR" b="0" i="0" u="none" strike="noStrike" dirty="0">
                    <a:latin typeface="Arial" panose="020B0604020202020204" pitchFamily="34" charset="0"/>
                    <a:cs typeface="Arial" panose="020B0604020202020204" pitchFamily="34" charset="0"/>
                  </a:rPr>
                  <a:t> </a:t>
                </a:r>
                <a:r>
                  <a:rPr lang="el-GR" b="0" i="0" u="none" strike="noStrike" baseline="0" dirty="0">
                    <a:latin typeface="Arial" panose="020B0604020202020204" pitchFamily="34" charset="0"/>
                    <a:cs typeface="Arial" panose="020B0604020202020204" pitchFamily="34" charset="0"/>
                  </a:rPr>
                  <a:t>h = 6,63∙</a:t>
                </a:r>
                <a14:m>
                  <m:oMath xmlns:m="http://schemas.openxmlformats.org/officeDocument/2006/math">
                    <m:sSup>
                      <m:sSupPr>
                        <m:ctrlPr>
                          <a:rPr lang="el-GR" b="0" i="1" u="none" strike="noStrike" baseline="0" smtClean="0">
                            <a:latin typeface="Cambria Math" panose="02040503050406030204" pitchFamily="18" charset="0"/>
                          </a:rPr>
                        </m:ctrlPr>
                      </m:sSupPr>
                      <m:e>
                        <m:r>
                          <a:rPr lang="el-GR" b="0" i="1" u="none" strike="noStrike" baseline="0" smtClean="0">
                            <a:latin typeface="Cambria Math" panose="02040503050406030204" pitchFamily="18" charset="0"/>
                          </a:rPr>
                          <m:t>10</m:t>
                        </m:r>
                      </m:e>
                      <m:sup>
                        <m:r>
                          <a:rPr lang="el-GR" b="0" i="1" u="none" strike="noStrike" baseline="0" smtClean="0">
                            <a:latin typeface="Cambria Math" panose="02040503050406030204" pitchFamily="18" charset="0"/>
                          </a:rPr>
                          <m:t>−34</m:t>
                        </m:r>
                      </m:sup>
                    </m:sSup>
                  </m:oMath>
                </a14:m>
                <a:r>
                  <a:rPr lang="el-GR" b="0" i="0" u="none" strike="noStrike" baseline="0" dirty="0" err="1">
                    <a:latin typeface="Arial" panose="020B0604020202020204" pitchFamily="34" charset="0"/>
                    <a:cs typeface="Arial" panose="020B0604020202020204" pitchFamily="34" charset="0"/>
                  </a:rPr>
                  <a:t>J∙s</a:t>
                </a:r>
                <a:r>
                  <a:rPr lang="el-GR" b="0" i="0" u="none" strike="noStrike" baseline="0" dirty="0">
                    <a:latin typeface="Arial" panose="020B0604020202020204" pitchFamily="34" charset="0"/>
                    <a:cs typeface="Arial" panose="020B0604020202020204" pitchFamily="34" charset="0"/>
                  </a:rPr>
                  <a:t> η σταθερά του Planck και</a:t>
                </a:r>
                <a:r>
                  <a:rPr lang="el-GR" b="0" i="0" u="none" strike="noStrike" dirty="0">
                    <a:latin typeface="Arial" panose="020B0604020202020204" pitchFamily="34" charset="0"/>
                    <a:cs typeface="Arial" panose="020B0604020202020204" pitchFamily="34" charset="0"/>
                  </a:rPr>
                  <a:t> </a:t>
                </a:r>
                <a:r>
                  <a:rPr lang="el-GR" b="0" i="0" u="none" strike="noStrike" baseline="0" dirty="0">
                    <a:latin typeface="Arial" panose="020B0604020202020204" pitchFamily="34" charset="0"/>
                    <a:cs typeface="Arial" panose="020B0604020202020204" pitchFamily="34" charset="0"/>
                  </a:rPr>
                  <a:t>c = 3∙108</a:t>
                </a:r>
                <a14:m>
                  <m:oMath xmlns:m="http://schemas.openxmlformats.org/officeDocument/2006/math">
                    <m:sSup>
                      <m:sSupPr>
                        <m:ctrlPr>
                          <a:rPr lang="el-GR" b="0" i="1" u="none" strike="noStrike" baseline="0" smtClean="0">
                            <a:latin typeface="Cambria Math" panose="02040503050406030204" pitchFamily="18" charset="0"/>
                          </a:rPr>
                        </m:ctrlPr>
                      </m:sSupPr>
                      <m:e>
                        <m:r>
                          <a:rPr lang="el-GR" b="0" i="1" u="none" strike="noStrike" baseline="0" smtClean="0">
                            <a:latin typeface="Cambria Math" panose="02040503050406030204" pitchFamily="18" charset="0"/>
                          </a:rPr>
                          <m:t>10</m:t>
                        </m:r>
                      </m:e>
                      <m:sup>
                        <m:r>
                          <a:rPr lang="el-GR" b="0" i="1" u="none" strike="noStrike" baseline="0" smtClean="0">
                            <a:latin typeface="Cambria Math" panose="02040503050406030204" pitchFamily="18" charset="0"/>
                          </a:rPr>
                          <m:t>8</m:t>
                        </m:r>
                      </m:sup>
                    </m:sSup>
                  </m:oMath>
                </a14:m>
                <a:r>
                  <a:rPr lang="el-GR" b="0" i="0" u="none" strike="noStrike" baseline="0" dirty="0">
                    <a:latin typeface="Arial" panose="020B0604020202020204" pitchFamily="34" charset="0"/>
                    <a:cs typeface="Arial" panose="020B0604020202020204" pitchFamily="34" charset="0"/>
                  </a:rPr>
                  <a:t>m/s η ταχύτητα του φωτός στο κενό.</a:t>
                </a:r>
                <a:endParaRPr lang="el-GR" dirty="0">
                  <a:latin typeface="Arial" panose="020B0604020202020204" pitchFamily="34" charset="0"/>
                  <a:cs typeface="Arial" panose="020B0604020202020204" pitchFamily="34" charset="0"/>
                </a:endParaRPr>
              </a:p>
            </p:txBody>
          </p:sp>
        </mc:Choice>
        <mc:Fallback xmlns="">
          <p:sp>
            <p:nvSpPr>
              <p:cNvPr id="3" name="Θέση περιεχομένου 2">
                <a:extLst>
                  <a:ext uri="{FF2B5EF4-FFF2-40B4-BE49-F238E27FC236}">
                    <a16:creationId xmlns:a16="http://schemas.microsoft.com/office/drawing/2014/main" id="{FDF34FA2-E5DF-9651-04C4-60EFE845C466}"/>
                  </a:ext>
                </a:extLst>
              </p:cNvPr>
              <p:cNvSpPr>
                <a:spLocks noGrp="1" noRot="1" noChangeAspect="1" noMove="1" noResize="1" noEditPoints="1" noAdjustHandles="1" noChangeArrowheads="1" noChangeShapeType="1" noTextEdit="1"/>
              </p:cNvSpPr>
              <p:nvPr>
                <p:ph sz="half" idx="1"/>
              </p:nvPr>
            </p:nvSpPr>
            <p:spPr>
              <a:xfrm>
                <a:off x="1000126" y="1041360"/>
                <a:ext cx="7015194" cy="5261499"/>
              </a:xfrm>
              <a:blipFill>
                <a:blip r:embed="rId2"/>
                <a:stretch>
                  <a:fillRect l="-695" t="-695" r="-1651" b="-1970"/>
                </a:stretch>
              </a:blipFill>
            </p:spPr>
            <p:txBody>
              <a:bodyPr/>
              <a:lstStyle/>
              <a:p>
                <a:r>
                  <a:rPr lang="el-GR">
                    <a:noFill/>
                  </a:rPr>
                  <a:t> </a:t>
                </a:r>
              </a:p>
            </p:txBody>
          </p:sp>
        </mc:Fallback>
      </mc:AlternateContent>
      <p:pic>
        <p:nvPicPr>
          <p:cNvPr id="6" name="Θέση περιεχομένου 5">
            <a:extLst>
              <a:ext uri="{FF2B5EF4-FFF2-40B4-BE49-F238E27FC236}">
                <a16:creationId xmlns:a16="http://schemas.microsoft.com/office/drawing/2014/main" id="{55A451AA-9E36-9125-0BF1-A83775D00841}"/>
              </a:ext>
            </a:extLst>
          </p:cNvPr>
          <p:cNvPicPr>
            <a:picLocks noGrp="1" noChangeAspect="1"/>
          </p:cNvPicPr>
          <p:nvPr>
            <p:ph sz="half" idx="2"/>
          </p:nvPr>
        </p:nvPicPr>
        <p:blipFill>
          <a:blip r:embed="rId3">
            <a:lum bright="1000"/>
          </a:blip>
          <a:stretch>
            <a:fillRect/>
          </a:stretch>
        </p:blipFill>
        <p:spPr>
          <a:xfrm>
            <a:off x="8094913" y="1539990"/>
            <a:ext cx="3813170" cy="3637172"/>
          </a:xfrm>
        </p:spPr>
      </p:pic>
      <p:pic>
        <p:nvPicPr>
          <p:cNvPr id="11" name="Εικόνα 10">
            <a:extLst>
              <a:ext uri="{FF2B5EF4-FFF2-40B4-BE49-F238E27FC236}">
                <a16:creationId xmlns:a16="http://schemas.microsoft.com/office/drawing/2014/main" id="{6DD57268-27F1-6484-2B10-1F61665C3C50}"/>
              </a:ext>
            </a:extLst>
          </p:cNvPr>
          <p:cNvPicPr>
            <a:picLocks noChangeAspect="1"/>
          </p:cNvPicPr>
          <p:nvPr/>
        </p:nvPicPr>
        <p:blipFill>
          <a:blip r:embed="rId4">
            <a:lum bright="2000"/>
          </a:blip>
          <a:stretch>
            <a:fillRect/>
          </a:stretch>
        </p:blipFill>
        <p:spPr>
          <a:xfrm>
            <a:off x="8167601" y="5177162"/>
            <a:ext cx="3740482" cy="801530"/>
          </a:xfrm>
          <a:prstGeom prst="rect">
            <a:avLst/>
          </a:prstGeom>
        </p:spPr>
      </p:pic>
      <p:graphicFrame>
        <p:nvGraphicFramePr>
          <p:cNvPr id="12" name="Πίνακας 12">
            <a:extLst>
              <a:ext uri="{FF2B5EF4-FFF2-40B4-BE49-F238E27FC236}">
                <a16:creationId xmlns:a16="http://schemas.microsoft.com/office/drawing/2014/main" id="{894A588D-7948-FB3B-AC0E-7CA5148B0933}"/>
              </a:ext>
            </a:extLst>
          </p:cNvPr>
          <p:cNvGraphicFramePr>
            <a:graphicFrameLocks noGrp="1"/>
          </p:cNvGraphicFramePr>
          <p:nvPr>
            <p:extLst>
              <p:ext uri="{D42A27DB-BD31-4B8C-83A1-F6EECF244321}">
                <p14:modId xmlns:p14="http://schemas.microsoft.com/office/powerpoint/2010/main" val="788477460"/>
              </p:ext>
            </p:extLst>
          </p:nvPr>
        </p:nvGraphicFramePr>
        <p:xfrm>
          <a:off x="4676959" y="5212167"/>
          <a:ext cx="1784097" cy="365760"/>
        </p:xfrm>
        <a:graphic>
          <a:graphicData uri="http://schemas.openxmlformats.org/drawingml/2006/table">
            <a:tbl>
              <a:tblPr firstRow="1" bandRow="1">
                <a:tableStyleId>{5C22544A-7EE6-4342-B048-85BDC9FD1C3A}</a:tableStyleId>
              </a:tblPr>
              <a:tblGrid>
                <a:gridCol w="1784097">
                  <a:extLst>
                    <a:ext uri="{9D8B030D-6E8A-4147-A177-3AD203B41FA5}">
                      <a16:colId xmlns:a16="http://schemas.microsoft.com/office/drawing/2014/main" val="44521852"/>
                    </a:ext>
                  </a:extLst>
                </a:gridCol>
              </a:tblGrid>
              <a:tr h="0">
                <a:tc>
                  <a:txBody>
                    <a:bodyPr/>
                    <a:lstStyle/>
                    <a:p>
                      <a:r>
                        <a:rPr lang="el-GR" sz="1800" b="0" i="0" u="none" strike="noStrike" baseline="0" dirty="0">
                          <a:latin typeface="TimesNewRoman"/>
                        </a:rPr>
                        <a:t>      </a:t>
                      </a:r>
                      <a:r>
                        <a:rPr kumimoji="0" lang="el-GR" sz="1800" b="1" i="0" u="none" strike="noStrike" kern="1200" cap="none" spc="0" normalizeH="0" baseline="0" noProof="0" dirty="0">
                          <a:ln>
                            <a:noFill/>
                          </a:ln>
                          <a:solidFill>
                            <a:srgbClr val="C00000"/>
                          </a:solidFill>
                          <a:effectLst/>
                          <a:uLnTx/>
                          <a:uFillTx/>
                          <a:latin typeface="TimesNewRoman"/>
                          <a:ea typeface="+mn-ea"/>
                          <a:cs typeface="+mn-cs"/>
                        </a:rPr>
                        <a:t>Ε</a:t>
                      </a:r>
                      <a:r>
                        <a:rPr kumimoji="0" lang="el-GR" sz="1800" b="1" i="0" u="none" strike="noStrike" kern="1200" cap="none" spc="0" normalizeH="0" baseline="0" noProof="0" dirty="0">
                          <a:ln>
                            <a:noFill/>
                          </a:ln>
                          <a:solidFill>
                            <a:srgbClr val="C00000"/>
                          </a:solidFill>
                          <a:effectLst/>
                          <a:uLnTx/>
                          <a:uFillTx/>
                          <a:latin typeface="Times-Roman"/>
                          <a:ea typeface="+mn-ea"/>
                          <a:cs typeface="+mn-cs"/>
                        </a:rPr>
                        <a:t>=h. </a:t>
                      </a:r>
                      <a:r>
                        <a:rPr kumimoji="0" lang="el-GR" sz="1800" b="1" i="1" u="none" strike="noStrike" kern="1200" cap="none" spc="0" normalizeH="0" baseline="0" noProof="0" dirty="0">
                          <a:ln>
                            <a:noFill/>
                          </a:ln>
                          <a:solidFill>
                            <a:srgbClr val="C00000"/>
                          </a:solidFill>
                          <a:effectLst/>
                          <a:uLnTx/>
                          <a:uFillTx/>
                          <a:latin typeface="Times-Italic"/>
                          <a:ea typeface="+mn-ea"/>
                          <a:cs typeface="+mn-cs"/>
                        </a:rPr>
                        <a:t>f</a:t>
                      </a:r>
                      <a:endParaRPr lang="el-GR" dirty="0"/>
                    </a:p>
                  </a:txBody>
                  <a:tcPr>
                    <a:solidFill>
                      <a:schemeClr val="accent2"/>
                    </a:solidFill>
                  </a:tcPr>
                </a:tc>
                <a:extLst>
                  <a:ext uri="{0D108BD9-81ED-4DB2-BD59-A6C34878D82A}">
                    <a16:rowId xmlns:a16="http://schemas.microsoft.com/office/drawing/2014/main" val="4220967824"/>
                  </a:ext>
                </a:extLst>
              </a:tr>
            </a:tbl>
          </a:graphicData>
        </a:graphic>
      </p:graphicFrame>
    </p:spTree>
    <p:extLst>
      <p:ext uri="{BB962C8B-B14F-4D97-AF65-F5344CB8AC3E}">
        <p14:creationId xmlns:p14="http://schemas.microsoft.com/office/powerpoint/2010/main" val="4124779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496264-8C46-0B1F-09F5-56CE59EE3977}"/>
              </a:ext>
            </a:extLst>
          </p:cNvPr>
          <p:cNvSpPr>
            <a:spLocks noGrp="1"/>
          </p:cNvSpPr>
          <p:nvPr>
            <p:ph type="title"/>
          </p:nvPr>
        </p:nvSpPr>
        <p:spPr>
          <a:xfrm>
            <a:off x="1466850" y="357409"/>
            <a:ext cx="10439400" cy="2290541"/>
          </a:xfrm>
        </p:spPr>
        <p:txBody>
          <a:bodyPr>
            <a:noAutofit/>
          </a:bodyPr>
          <a:lstStyle/>
          <a:p>
            <a:r>
              <a:rPr lang="el-GR" sz="2000" b="1" i="0" u="none" strike="noStrike" baseline="0" dirty="0">
                <a:solidFill>
                  <a:srgbClr val="C00000"/>
                </a:solidFill>
                <a:latin typeface="Arial" panose="020B0604020202020204" pitchFamily="34" charset="0"/>
                <a:cs typeface="Arial" panose="020B0604020202020204" pitchFamily="34" charset="0"/>
              </a:rPr>
              <a:t>Κάθε φωτόνιο της δέσμης που προσπίπτει στη μεταλλική επιφάνεια μεταφέρει την ενέργειά του σε ένα μόνο ηλεκτρόνιο, δηλαδή έχουμε σύγκρουση ενός φωτονίου με ένα ηλεκτρόνιο.</a:t>
            </a:r>
            <a:br>
              <a:rPr lang="el-GR" sz="2000" b="1" i="0" u="none" strike="noStrike" baseline="0" dirty="0">
                <a:solidFill>
                  <a:srgbClr val="C00000"/>
                </a:solidFill>
                <a:latin typeface="Arial" panose="020B0604020202020204" pitchFamily="34" charset="0"/>
                <a:cs typeface="Arial" panose="020B0604020202020204" pitchFamily="34" charset="0"/>
              </a:rPr>
            </a:br>
            <a:r>
              <a:rPr lang="el-GR" sz="2000" b="0" i="0" u="none" strike="noStrike" baseline="0" dirty="0">
                <a:latin typeface="Arial" panose="020B0604020202020204" pitchFamily="34" charset="0"/>
                <a:cs typeface="Arial" panose="020B0604020202020204" pitchFamily="34" charset="0"/>
              </a:rPr>
              <a:t>Δεδομένου ότι </a:t>
            </a:r>
            <a:r>
              <a:rPr lang="el-GR" sz="2000" b="1" i="0" u="none" strike="noStrike" baseline="0" dirty="0">
                <a:latin typeface="Arial" panose="020B0604020202020204" pitchFamily="34" charset="0"/>
                <a:cs typeface="Arial" panose="020B0604020202020204" pitchFamily="34" charset="0"/>
              </a:rPr>
              <a:t>τα φωτόνια είναι αδιαίρετα</a:t>
            </a:r>
            <a:r>
              <a:rPr lang="el-GR" sz="2000" b="0" i="0" u="none" strike="noStrike" baseline="0" dirty="0">
                <a:latin typeface="Arial" panose="020B0604020202020204" pitchFamily="34" charset="0"/>
                <a:cs typeface="Arial" panose="020B0604020202020204" pitchFamily="34" charset="0"/>
              </a:rPr>
              <a:t>, </a:t>
            </a:r>
            <a:r>
              <a:rPr lang="el-GR" sz="2000" b="1" i="0" u="none" strike="noStrike" baseline="0" dirty="0">
                <a:latin typeface="Arial" panose="020B0604020202020204" pitchFamily="34" charset="0"/>
                <a:cs typeface="Arial" panose="020B0604020202020204" pitchFamily="34" charset="0"/>
              </a:rPr>
              <a:t>ένα μόνο ηλεκτρόνιο </a:t>
            </a:r>
            <a:r>
              <a:rPr lang="el-GR" sz="2000" b="0" i="0" u="none" strike="noStrike" baseline="0" dirty="0">
                <a:latin typeface="Arial" panose="020B0604020202020204" pitchFamily="34" charset="0"/>
                <a:cs typeface="Arial" panose="020B0604020202020204" pitchFamily="34" charset="0"/>
              </a:rPr>
              <a:t>υποχρεούται να απορροφήσει δια μιας ολόκληρη την ενέργεια ενός τέτοιου φωτονίου και θα αποσπαστεί ή όχι από το μέταλλο ανάλογα με το αν η ενέργεια αυτή είναι μεγαλύτερη ή όχι από το έργο εξαγωγής</a:t>
            </a:r>
            <a:br>
              <a:rPr lang="el-GR" sz="2000" b="0" i="0" u="none" strike="noStrike" baseline="0" dirty="0">
                <a:latin typeface="Arial" panose="020B0604020202020204" pitchFamily="34" charset="0"/>
                <a:cs typeface="Arial" panose="020B0604020202020204" pitchFamily="34" charset="0"/>
              </a:rPr>
            </a:br>
            <a:endParaRPr lang="el-GR" sz="2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E282615A-198D-1C48-86D9-15612FEA6CEF}"/>
                  </a:ext>
                </a:extLst>
              </p:cNvPr>
              <p:cNvSpPr>
                <a:spLocks noGrp="1"/>
              </p:cNvSpPr>
              <p:nvPr>
                <p:ph sz="half" idx="1"/>
              </p:nvPr>
            </p:nvSpPr>
            <p:spPr>
              <a:xfrm>
                <a:off x="1466849" y="2647949"/>
                <a:ext cx="5381625" cy="3852641"/>
              </a:xfrm>
            </p:spPr>
            <p:txBody>
              <a:bodyPr>
                <a:normAutofit/>
              </a:bodyPr>
              <a:lstStyle/>
              <a:p>
                <a:pPr marL="0" indent="0">
                  <a:buNone/>
                </a:pPr>
                <a:r>
                  <a:rPr lang="el-GR" sz="2000" b="0" i="0" u="none" strike="noStrike" baseline="0" dirty="0">
                    <a:latin typeface="Arial" panose="020B0604020202020204" pitchFamily="34" charset="0"/>
                    <a:cs typeface="Arial" panose="020B0604020202020204" pitchFamily="34" charset="0"/>
                  </a:rPr>
                  <a:t>Επομένως λόγω της αρχής διατήρησης της ενέργειας η ενέργεια αυτή </a:t>
                </a:r>
                <a:r>
                  <a:rPr lang="el-GR" sz="2000" b="0" i="0" u="none" strike="noStrike" baseline="0" dirty="0" err="1">
                    <a:latin typeface="Arial" panose="020B0604020202020204" pitchFamily="34" charset="0"/>
                    <a:cs typeface="Arial" panose="020B0604020202020204" pitchFamily="34" charset="0"/>
                  </a:rPr>
                  <a:t>hf</a:t>
                </a:r>
                <a:r>
                  <a:rPr lang="el-GR" sz="2000" b="0" i="0" u="none" strike="noStrike" baseline="0" dirty="0">
                    <a:latin typeface="Arial" panose="020B0604020202020204" pitchFamily="34" charset="0"/>
                    <a:cs typeface="Arial" panose="020B0604020202020204" pitchFamily="34" charset="0"/>
                  </a:rPr>
                  <a:t> θα ισούται με το έργο εξαγωγής φ και τη μέγιστη κινητική ενέργεια </a:t>
                </a:r>
                <a14:m>
                  <m:oMath xmlns:m="http://schemas.openxmlformats.org/officeDocument/2006/math">
                    <m:sSub>
                      <m:sSubPr>
                        <m:ctrlPr>
                          <a:rPr lang="el-GR" sz="2000" b="0" i="1" u="none" strike="noStrike" baseline="0" smtClean="0">
                            <a:latin typeface="Cambria Math" panose="02040503050406030204" pitchFamily="18" charset="0"/>
                            <a:cs typeface="Arial" panose="020B0604020202020204" pitchFamily="34" charset="0"/>
                          </a:rPr>
                        </m:ctrlPr>
                      </m:sSubPr>
                      <m:e>
                        <m:r>
                          <m:rPr>
                            <m:sty m:val="p"/>
                          </m:rPr>
                          <a:rPr lang="el-GR" sz="2000" b="0" i="0" u="none" strike="noStrike" baseline="0" smtClean="0">
                            <a:latin typeface="Cambria Math" panose="02040503050406030204" pitchFamily="18" charset="0"/>
                            <a:cs typeface="Arial" panose="020B0604020202020204" pitchFamily="34" charset="0"/>
                          </a:rPr>
                          <m:t>Κ</m:t>
                        </m:r>
                      </m:e>
                      <m:sub>
                        <m:r>
                          <a:rPr lang="en-US" sz="2000" b="0" i="1" u="none" strike="noStrike" baseline="0" smtClean="0">
                            <a:latin typeface="Cambria Math" panose="02040503050406030204" pitchFamily="18" charset="0"/>
                            <a:cs typeface="Arial" panose="020B0604020202020204" pitchFamily="34" charset="0"/>
                          </a:rPr>
                          <m:t>𝑚𝑎𝑥</m:t>
                        </m:r>
                      </m:sub>
                    </m:sSub>
                  </m:oMath>
                </a14:m>
                <a:r>
                  <a:rPr lang="el-GR" sz="2000" b="0" i="0" u="none" strike="noStrike" baseline="0" dirty="0">
                    <a:latin typeface="Arial" panose="020B0604020202020204" pitchFamily="34" charset="0"/>
                    <a:cs typeface="Arial" panose="020B0604020202020204" pitchFamily="34" charset="0"/>
                  </a:rPr>
                  <a:t> που αποκτά. Δηλαδή:</a:t>
                </a:r>
                <a:br>
                  <a:rPr lang="el-GR" sz="2000" b="0" i="0" u="none" strike="noStrike" baseline="0" dirty="0">
                    <a:latin typeface="Arial" panose="020B0604020202020204" pitchFamily="34" charset="0"/>
                    <a:cs typeface="Arial" panose="020B0604020202020204" pitchFamily="34" charset="0"/>
                  </a:rPr>
                </a:br>
                <a:br>
                  <a:rPr lang="en-US" sz="2000" b="0" i="0" u="none" strike="noStrike" baseline="0" dirty="0">
                    <a:latin typeface="Arial" panose="020B0604020202020204" pitchFamily="34" charset="0"/>
                    <a:cs typeface="Arial" panose="020B0604020202020204" pitchFamily="34" charset="0"/>
                  </a:rPr>
                </a:br>
                <a:endParaRPr lang="el-GR" sz="2000" b="0" i="0" u="none" strike="noStrike" baseline="0" dirty="0">
                  <a:latin typeface="Arial" panose="020B0604020202020204" pitchFamily="34" charset="0"/>
                  <a:cs typeface="Arial" panose="020B0604020202020204" pitchFamily="34" charset="0"/>
                </a:endParaRPr>
              </a:p>
              <a:p>
                <a:pPr marL="0" indent="0">
                  <a:buNone/>
                </a:pPr>
                <a:r>
                  <a:rPr lang="el-GR" sz="2000" b="0" i="0" u="none" strike="noStrike" baseline="0" dirty="0">
                    <a:latin typeface="Arial" panose="020B0604020202020204" pitchFamily="34" charset="0"/>
                    <a:cs typeface="Arial" panose="020B0604020202020204" pitchFamily="34" charset="0"/>
                  </a:rPr>
                  <a:t>Η παραπάνω σχέση ονομάζεται </a:t>
                </a:r>
                <a:r>
                  <a:rPr lang="el-GR" sz="2000" b="1" i="0" u="none" strike="noStrike" baseline="0" dirty="0">
                    <a:solidFill>
                      <a:srgbClr val="C00000"/>
                    </a:solidFill>
                    <a:latin typeface="Arial" panose="020B0604020202020204" pitchFamily="34" charset="0"/>
                    <a:cs typeface="Arial" panose="020B0604020202020204" pitchFamily="34" charset="0"/>
                  </a:rPr>
                  <a:t>Φωτοηλεκτρική εξίσωση του Einstein.</a:t>
                </a:r>
              </a:p>
              <a:p>
                <a:pPr marL="0" indent="0" algn="l">
                  <a:buNone/>
                </a:pPr>
                <a:r>
                  <a:rPr lang="el-GR" sz="2000" b="0" i="0" u="none" strike="noStrike" baseline="0" dirty="0">
                    <a:latin typeface="Arial" panose="020B0604020202020204" pitchFamily="34" charset="0"/>
                    <a:cs typeface="Arial" panose="020B0604020202020204" pitchFamily="34" charset="0"/>
                  </a:rPr>
                  <a:t>Αν η ενέργεια του φωτονίου h. </a:t>
                </a:r>
                <a:r>
                  <a:rPr lang="el-GR" sz="2000" b="0" i="1" u="none" strike="noStrike" baseline="0" dirty="0">
                    <a:latin typeface="Arial" panose="020B0604020202020204" pitchFamily="34" charset="0"/>
                    <a:cs typeface="Arial" panose="020B0604020202020204" pitchFamily="34" charset="0"/>
                  </a:rPr>
                  <a:t>f </a:t>
                </a:r>
                <a:r>
                  <a:rPr lang="el-GR" sz="2000" b="0" i="0" u="none" strike="noStrike" baseline="0" dirty="0">
                    <a:latin typeface="Arial" panose="020B0604020202020204" pitchFamily="34" charset="0"/>
                    <a:cs typeface="Arial" panose="020B0604020202020204" pitchFamily="34" charset="0"/>
                  </a:rPr>
                  <a:t>, είναι μικρότερη από το έργο εξαγωγής φ </a:t>
                </a:r>
                <a:r>
                  <a:rPr lang="en-US" sz="2000" b="0" i="0" u="none" strike="noStrike" baseline="0" dirty="0">
                    <a:latin typeface="Arial" panose="020B0604020202020204" pitchFamily="34" charset="0"/>
                    <a:cs typeface="Arial" panose="020B0604020202020204" pitchFamily="34" charset="0"/>
                  </a:rPr>
                  <a:t> </a:t>
                </a:r>
                <a:r>
                  <a:rPr lang="el-GR" sz="2000" b="0" i="0" u="none" strike="noStrike" baseline="0" dirty="0">
                    <a:latin typeface="Arial" panose="020B0604020202020204" pitchFamily="34" charset="0"/>
                    <a:cs typeface="Arial" panose="020B0604020202020204" pitchFamily="34" charset="0"/>
                  </a:rPr>
                  <a:t>δηλ</a:t>
                </a:r>
                <a:r>
                  <a:rPr lang="el-GR" sz="2000" b="1" i="0" u="none" strike="noStrike" baseline="0" dirty="0">
                    <a:latin typeface="Arial" panose="020B0604020202020204" pitchFamily="34" charset="0"/>
                    <a:cs typeface="Arial" panose="020B0604020202020204" pitchFamily="34" charset="0"/>
                  </a:rPr>
                  <a:t>. </a:t>
                </a:r>
                <a:r>
                  <a:rPr lang="en-US" sz="2000" b="1" i="0" u="none" strike="noStrike" baseline="0" dirty="0" err="1">
                    <a:latin typeface="Arial" panose="020B0604020202020204" pitchFamily="34" charset="0"/>
                    <a:cs typeface="Arial" panose="020B0604020202020204" pitchFamily="34" charset="0"/>
                  </a:rPr>
                  <a:t>h.f</a:t>
                </a:r>
                <a:r>
                  <a:rPr lang="en-US" sz="2000" b="1" i="0" u="none" strike="noStrike" baseline="0" dirty="0">
                    <a:latin typeface="Arial" panose="020B0604020202020204" pitchFamily="34" charset="0"/>
                    <a:cs typeface="Arial" panose="020B0604020202020204" pitchFamily="34" charset="0"/>
                  </a:rPr>
                  <a:t>&lt; </a:t>
                </a:r>
                <a:r>
                  <a:rPr lang="el-GR" sz="2000" b="1" i="0" u="none" strike="noStrike" baseline="0" dirty="0">
                    <a:latin typeface="Arial" panose="020B0604020202020204" pitchFamily="34" charset="0"/>
                    <a:cs typeface="Arial" panose="020B0604020202020204" pitchFamily="34" charset="0"/>
                  </a:rPr>
                  <a:t>φ </a:t>
                </a:r>
                <a:r>
                  <a:rPr lang="en-US" sz="2000" b="1" i="0" u="none" strike="noStrike" baseline="0" dirty="0">
                    <a:latin typeface="Arial" panose="020B0604020202020204" pitchFamily="34" charset="0"/>
                    <a:cs typeface="Arial" panose="020B0604020202020204" pitchFamily="34" charset="0"/>
                  </a:rPr>
                  <a:t> </a:t>
                </a:r>
                <a:r>
                  <a:rPr lang="el-GR" sz="2000" b="0" i="0" u="none" strike="noStrike" baseline="0" dirty="0">
                    <a:latin typeface="Arial" panose="020B0604020202020204" pitchFamily="34" charset="0"/>
                    <a:cs typeface="Arial" panose="020B0604020202020204" pitchFamily="34" charset="0"/>
                  </a:rPr>
                  <a:t>το ηλεκτρόνιο </a:t>
                </a:r>
                <a:r>
                  <a:rPr lang="el-GR" sz="2000" b="1" i="0" u="none" strike="noStrike" baseline="0" dirty="0">
                    <a:solidFill>
                      <a:srgbClr val="C00000"/>
                    </a:solidFill>
                    <a:latin typeface="Arial" panose="020B0604020202020204" pitchFamily="34" charset="0"/>
                    <a:cs typeface="Arial" panose="020B0604020202020204" pitchFamily="34" charset="0"/>
                  </a:rPr>
                  <a:t>δεν φεύγει</a:t>
                </a:r>
                <a:r>
                  <a:rPr lang="en-US" sz="2000" b="1" i="0" u="none" strike="noStrike" baseline="0" dirty="0">
                    <a:solidFill>
                      <a:srgbClr val="C00000"/>
                    </a:solidFill>
                    <a:latin typeface="Arial" panose="020B0604020202020204" pitchFamily="34" charset="0"/>
                    <a:cs typeface="Arial" panose="020B0604020202020204" pitchFamily="34" charset="0"/>
                  </a:rPr>
                  <a:t> </a:t>
                </a:r>
                <a:r>
                  <a:rPr lang="el-GR" sz="2000" b="0" i="0" u="none" strike="noStrike" baseline="0" dirty="0">
                    <a:latin typeface="Arial" panose="020B0604020202020204" pitchFamily="34" charset="0"/>
                    <a:cs typeface="Arial" panose="020B0604020202020204" pitchFamily="34" charset="0"/>
                  </a:rPr>
                  <a:t>από το μέταλλο.</a:t>
                </a:r>
                <a:endParaRPr lang="el-GR" sz="2000" b="1" dirty="0">
                  <a:solidFill>
                    <a:srgbClr val="C00000"/>
                  </a:solidFill>
                  <a:latin typeface="Arial" panose="020B0604020202020204" pitchFamily="34" charset="0"/>
                  <a:cs typeface="Arial" panose="020B0604020202020204" pitchFamily="34" charset="0"/>
                </a:endParaRPr>
              </a:p>
            </p:txBody>
          </p:sp>
        </mc:Choice>
        <mc:Fallback xmlns="">
          <p:sp>
            <p:nvSpPr>
              <p:cNvPr id="3" name="Θέση περιεχομένου 2">
                <a:extLst>
                  <a:ext uri="{FF2B5EF4-FFF2-40B4-BE49-F238E27FC236}">
                    <a16:creationId xmlns:a16="http://schemas.microsoft.com/office/drawing/2014/main" id="{E282615A-198D-1C48-86D9-15612FEA6CEF}"/>
                  </a:ext>
                </a:extLst>
              </p:cNvPr>
              <p:cNvSpPr>
                <a:spLocks noGrp="1" noRot="1" noChangeAspect="1" noMove="1" noResize="1" noEditPoints="1" noAdjustHandles="1" noChangeArrowheads="1" noChangeShapeType="1" noTextEdit="1"/>
              </p:cNvSpPr>
              <p:nvPr>
                <p:ph sz="half" idx="1"/>
              </p:nvPr>
            </p:nvSpPr>
            <p:spPr>
              <a:xfrm>
                <a:off x="1466849" y="2647949"/>
                <a:ext cx="5381625" cy="3852641"/>
              </a:xfrm>
              <a:blipFill>
                <a:blip r:embed="rId2"/>
                <a:stretch>
                  <a:fillRect l="-1247" t="-633" r="-34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graphicFrame>
            <p:nvGraphicFramePr>
              <p:cNvPr id="5" name="Πίνακας 5">
                <a:extLst>
                  <a:ext uri="{FF2B5EF4-FFF2-40B4-BE49-F238E27FC236}">
                    <a16:creationId xmlns:a16="http://schemas.microsoft.com/office/drawing/2014/main" id="{6FF0653A-53E7-72FE-9D58-FA3BD15834A7}"/>
                  </a:ext>
                </a:extLst>
              </p:cNvPr>
              <p:cNvGraphicFramePr>
                <a:graphicFrameLocks noGrp="1"/>
              </p:cNvGraphicFramePr>
              <p:nvPr>
                <p:ph sz="half" idx="2"/>
                <p:extLst>
                  <p:ext uri="{D42A27DB-BD31-4B8C-83A1-F6EECF244321}">
                    <p14:modId xmlns:p14="http://schemas.microsoft.com/office/powerpoint/2010/main" val="4056843620"/>
                  </p:ext>
                </p:extLst>
              </p:nvPr>
            </p:nvGraphicFramePr>
            <p:xfrm>
              <a:off x="2190750" y="4021138"/>
              <a:ext cx="2409825" cy="522287"/>
            </p:xfrm>
            <a:graphic>
              <a:graphicData uri="http://schemas.openxmlformats.org/drawingml/2006/table">
                <a:tbl>
                  <a:tblPr firstRow="1" bandRow="1">
                    <a:tableStyleId>{5C22544A-7EE6-4342-B048-85BDC9FD1C3A}</a:tableStyleId>
                  </a:tblPr>
                  <a:tblGrid>
                    <a:gridCol w="2409825">
                      <a:extLst>
                        <a:ext uri="{9D8B030D-6E8A-4147-A177-3AD203B41FA5}">
                          <a16:colId xmlns:a16="http://schemas.microsoft.com/office/drawing/2014/main" val="621258824"/>
                        </a:ext>
                      </a:extLst>
                    </a:gridCol>
                  </a:tblGrid>
                  <a:tr h="522287">
                    <a:tc>
                      <a:txBody>
                        <a:bodyPr/>
                        <a:lstStyle/>
                        <a:p>
                          <a:r>
                            <a:rPr lang="el-GR" sz="2000" b="1" dirty="0">
                              <a:solidFill>
                                <a:srgbClr val="C00000"/>
                              </a:solidFill>
                            </a:rPr>
                            <a:t>   </a:t>
                          </a:r>
                          <a:r>
                            <a:rPr lang="en-US" sz="2000" b="1" dirty="0" err="1">
                              <a:solidFill>
                                <a:srgbClr val="C00000"/>
                              </a:solidFill>
                            </a:rPr>
                            <a:t>h.f</a:t>
                          </a:r>
                          <a:r>
                            <a:rPr lang="en-US" sz="2000" b="1" dirty="0">
                              <a:solidFill>
                                <a:srgbClr val="C00000"/>
                              </a:solidFill>
                            </a:rPr>
                            <a:t>= </a:t>
                          </a:r>
                          <a14:m>
                            <m:oMath xmlns:m="http://schemas.openxmlformats.org/officeDocument/2006/math">
                              <m:sSub>
                                <m:sSubPr>
                                  <m:ctrlPr>
                                    <a:rPr lang="el-GR" sz="2000" b="1" i="1" u="none" strike="noStrike" baseline="0" smtClean="0">
                                      <a:solidFill>
                                        <a:srgbClr val="C00000"/>
                                      </a:solidFill>
                                      <a:latin typeface="Cambria Math" panose="02040503050406030204" pitchFamily="18" charset="0"/>
                                      <a:cs typeface="Arial" panose="020B0604020202020204" pitchFamily="34" charset="0"/>
                                    </a:rPr>
                                  </m:ctrlPr>
                                </m:sSubPr>
                                <m:e>
                                  <m:r>
                                    <a:rPr lang="el-GR" sz="2000" b="1" i="0" u="none" strike="noStrike" baseline="0" smtClean="0">
                                      <a:solidFill>
                                        <a:srgbClr val="C00000"/>
                                      </a:solidFill>
                                      <a:latin typeface="Cambria Math" panose="02040503050406030204" pitchFamily="18" charset="0"/>
                                      <a:cs typeface="Arial" panose="020B0604020202020204" pitchFamily="34" charset="0"/>
                                    </a:rPr>
                                    <m:t>𝚱</m:t>
                                  </m:r>
                                </m:e>
                                <m:sub>
                                  <m:r>
                                    <a:rPr lang="en-US" sz="2000" b="1" i="1" u="none" strike="noStrike" baseline="0" smtClean="0">
                                      <a:solidFill>
                                        <a:srgbClr val="C00000"/>
                                      </a:solidFill>
                                      <a:latin typeface="Cambria Math" panose="02040503050406030204" pitchFamily="18" charset="0"/>
                                      <a:cs typeface="Arial" panose="020B0604020202020204" pitchFamily="34" charset="0"/>
                                    </a:rPr>
                                    <m:t>𝒎𝒂𝒙</m:t>
                                  </m:r>
                                </m:sub>
                              </m:sSub>
                            </m:oMath>
                          </a14:m>
                          <a:r>
                            <a:rPr lang="en-US" sz="2000" b="1" dirty="0">
                              <a:solidFill>
                                <a:srgbClr val="C00000"/>
                              </a:solidFill>
                            </a:rPr>
                            <a:t> + </a:t>
                          </a:r>
                          <a:r>
                            <a:rPr lang="el-GR" sz="2000" b="1" dirty="0">
                              <a:solidFill>
                                <a:srgbClr val="C00000"/>
                              </a:solidFill>
                            </a:rPr>
                            <a:t>φ</a:t>
                          </a:r>
                        </a:p>
                      </a:txBody>
                      <a:tcPr>
                        <a:solidFill>
                          <a:schemeClr val="accent2"/>
                        </a:solidFill>
                      </a:tcPr>
                    </a:tc>
                    <a:extLst>
                      <a:ext uri="{0D108BD9-81ED-4DB2-BD59-A6C34878D82A}">
                        <a16:rowId xmlns:a16="http://schemas.microsoft.com/office/drawing/2014/main" val="2542141562"/>
                      </a:ext>
                    </a:extLst>
                  </a:tr>
                </a:tbl>
              </a:graphicData>
            </a:graphic>
          </p:graphicFrame>
        </mc:Choice>
        <mc:Fallback xmlns="">
          <p:graphicFrame>
            <p:nvGraphicFramePr>
              <p:cNvPr id="5" name="Πίνακας 5">
                <a:extLst>
                  <a:ext uri="{FF2B5EF4-FFF2-40B4-BE49-F238E27FC236}">
                    <a16:creationId xmlns:a16="http://schemas.microsoft.com/office/drawing/2014/main" id="{6FF0653A-53E7-72FE-9D58-FA3BD15834A7}"/>
                  </a:ext>
                </a:extLst>
              </p:cNvPr>
              <p:cNvGraphicFramePr>
                <a:graphicFrameLocks noGrp="1"/>
              </p:cNvGraphicFramePr>
              <p:nvPr>
                <p:ph sz="half" idx="2"/>
                <p:extLst>
                  <p:ext uri="{D42A27DB-BD31-4B8C-83A1-F6EECF244321}">
                    <p14:modId xmlns:p14="http://schemas.microsoft.com/office/powerpoint/2010/main" val="4056843620"/>
                  </p:ext>
                </p:extLst>
              </p:nvPr>
            </p:nvGraphicFramePr>
            <p:xfrm>
              <a:off x="2190750" y="4021138"/>
              <a:ext cx="2409825" cy="522287"/>
            </p:xfrm>
            <a:graphic>
              <a:graphicData uri="http://schemas.openxmlformats.org/drawingml/2006/table">
                <a:tbl>
                  <a:tblPr firstRow="1" bandRow="1">
                    <a:tableStyleId>{5C22544A-7EE6-4342-B048-85BDC9FD1C3A}</a:tableStyleId>
                  </a:tblPr>
                  <a:tblGrid>
                    <a:gridCol w="2409825">
                      <a:extLst>
                        <a:ext uri="{9D8B030D-6E8A-4147-A177-3AD203B41FA5}">
                          <a16:colId xmlns:a16="http://schemas.microsoft.com/office/drawing/2014/main" val="621258824"/>
                        </a:ext>
                      </a:extLst>
                    </a:gridCol>
                  </a:tblGrid>
                  <a:tr h="522287">
                    <a:tc>
                      <a:txBody>
                        <a:bodyPr/>
                        <a:lstStyle/>
                        <a:p>
                          <a:endParaRPr lang="el-GR"/>
                        </a:p>
                      </a:txBody>
                      <a:tcPr>
                        <a:blipFill>
                          <a:blip r:embed="rId3"/>
                          <a:stretch>
                            <a:fillRect l="-253" t="-5747" r="-1010" b="-4598"/>
                          </a:stretch>
                        </a:blipFill>
                      </a:tcPr>
                    </a:tc>
                    <a:extLst>
                      <a:ext uri="{0D108BD9-81ED-4DB2-BD59-A6C34878D82A}">
                        <a16:rowId xmlns:a16="http://schemas.microsoft.com/office/drawing/2014/main" val="2542141562"/>
                      </a:ext>
                    </a:extLst>
                  </a:tr>
                </a:tbl>
              </a:graphicData>
            </a:graphic>
          </p:graphicFrame>
        </mc:Fallback>
      </mc:AlternateContent>
      <p:pic>
        <p:nvPicPr>
          <p:cNvPr id="7" name="Εικόνα 6">
            <a:extLst>
              <a:ext uri="{FF2B5EF4-FFF2-40B4-BE49-F238E27FC236}">
                <a16:creationId xmlns:a16="http://schemas.microsoft.com/office/drawing/2014/main" id="{B5B7EA52-B9F5-88E9-3525-5E667F3217F6}"/>
              </a:ext>
            </a:extLst>
          </p:cNvPr>
          <p:cNvPicPr>
            <a:picLocks noChangeAspect="1"/>
          </p:cNvPicPr>
          <p:nvPr/>
        </p:nvPicPr>
        <p:blipFill>
          <a:blip r:embed="rId4">
            <a:lum/>
          </a:blip>
          <a:stretch>
            <a:fillRect/>
          </a:stretch>
        </p:blipFill>
        <p:spPr>
          <a:xfrm>
            <a:off x="6817449" y="3247920"/>
            <a:ext cx="5119826" cy="2924280"/>
          </a:xfrm>
          <a:prstGeom prst="rect">
            <a:avLst/>
          </a:prstGeom>
          <a:effectLst>
            <a:glow rad="101600">
              <a:schemeClr val="accent1">
                <a:satMod val="175000"/>
                <a:alpha val="40000"/>
              </a:schemeClr>
            </a:glow>
          </a:effectLst>
        </p:spPr>
      </p:pic>
    </p:spTree>
    <p:extLst>
      <p:ext uri="{BB962C8B-B14F-4D97-AF65-F5344CB8AC3E}">
        <p14:creationId xmlns:p14="http://schemas.microsoft.com/office/powerpoint/2010/main" val="4093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Τίτλος 1">
                <a:extLst>
                  <a:ext uri="{FF2B5EF4-FFF2-40B4-BE49-F238E27FC236}">
                    <a16:creationId xmlns:a16="http://schemas.microsoft.com/office/drawing/2014/main" id="{80384E64-2173-BFA0-CFBC-C6D67E3C3DEB}"/>
                  </a:ext>
                </a:extLst>
              </p:cNvPr>
              <p:cNvSpPr>
                <a:spLocks noGrp="1"/>
              </p:cNvSpPr>
              <p:nvPr>
                <p:ph type="title"/>
              </p:nvPr>
            </p:nvSpPr>
            <p:spPr>
              <a:xfrm>
                <a:off x="1647825" y="313712"/>
                <a:ext cx="9675811" cy="495914"/>
              </a:xfrm>
              <a:solidFill>
                <a:schemeClr val="accent5"/>
              </a:solidFill>
            </p:spPr>
            <p:txBody>
              <a:bodyPr>
                <a:normAutofit/>
              </a:bodyPr>
              <a:lstStyle/>
              <a:p>
                <a:pPr algn="ctr"/>
                <a:r>
                  <a:rPr lang="el-GR" sz="2400" b="1" dirty="0">
                    <a:solidFill>
                      <a:srgbClr val="C00000"/>
                    </a:solidFill>
                    <a:latin typeface="Arial" panose="020B0604020202020204" pitchFamily="34" charset="0"/>
                    <a:cs typeface="Arial" panose="020B0604020202020204" pitchFamily="34" charset="0"/>
                  </a:rPr>
                  <a:t>Δυναμικό αποκοπής (</a:t>
                </a:r>
                <a14:m>
                  <m:oMath xmlns:m="http://schemas.openxmlformats.org/officeDocument/2006/math">
                    <m:sSub>
                      <m:sSubPr>
                        <m:ctrlPr>
                          <a:rPr lang="el-GR" sz="2400" b="1" i="1" smtClean="0">
                            <a:solidFill>
                              <a:srgbClr val="C00000"/>
                            </a:solidFill>
                            <a:latin typeface="Cambria Math" panose="02040503050406030204" pitchFamily="18" charset="0"/>
                          </a:rPr>
                        </m:ctrlPr>
                      </m:sSubPr>
                      <m:e>
                        <m:r>
                          <a:rPr lang="en-US" sz="2400" b="1" i="0" smtClean="0">
                            <a:solidFill>
                              <a:srgbClr val="C00000"/>
                            </a:solidFill>
                            <a:latin typeface="Cambria Math" panose="02040503050406030204" pitchFamily="18" charset="0"/>
                          </a:rPr>
                          <m:t>𝐕</m:t>
                        </m:r>
                      </m:e>
                      <m:sub>
                        <m:r>
                          <a:rPr lang="en-US" sz="2400" b="1" i="1" smtClean="0">
                            <a:solidFill>
                              <a:srgbClr val="C00000"/>
                            </a:solidFill>
                            <a:latin typeface="Cambria Math" panose="02040503050406030204" pitchFamily="18" charset="0"/>
                          </a:rPr>
                          <m:t>𝟎</m:t>
                        </m:r>
                      </m:sub>
                    </m:sSub>
                    <m:r>
                      <a:rPr lang="en-US" sz="2400" b="1" i="1" smtClean="0">
                        <a:solidFill>
                          <a:srgbClr val="C00000"/>
                        </a:solidFill>
                        <a:latin typeface="Cambria Math" panose="02040503050406030204" pitchFamily="18" charset="0"/>
                      </a:rPr>
                      <m:t>)</m:t>
                    </m:r>
                  </m:oMath>
                </a14:m>
                <a:endParaRPr lang="el-GR" sz="2400" b="1" dirty="0">
                  <a:solidFill>
                    <a:srgbClr val="C00000"/>
                  </a:solidFill>
                  <a:latin typeface="Arial" panose="020B0604020202020204" pitchFamily="34" charset="0"/>
                  <a:cs typeface="Arial" panose="020B0604020202020204" pitchFamily="34" charset="0"/>
                </a:endParaRPr>
              </a:p>
            </p:txBody>
          </p:sp>
        </mc:Choice>
        <mc:Fallback xmlns="">
          <p:sp>
            <p:nvSpPr>
              <p:cNvPr id="2" name="Τίτλος 1">
                <a:extLst>
                  <a:ext uri="{FF2B5EF4-FFF2-40B4-BE49-F238E27FC236}">
                    <a16:creationId xmlns:a16="http://schemas.microsoft.com/office/drawing/2014/main" id="{80384E64-2173-BFA0-CFBC-C6D67E3C3DEB}"/>
                  </a:ext>
                </a:extLst>
              </p:cNvPr>
              <p:cNvSpPr>
                <a:spLocks noGrp="1" noRot="1" noChangeAspect="1" noMove="1" noResize="1" noEditPoints="1" noAdjustHandles="1" noChangeArrowheads="1" noChangeShapeType="1" noTextEdit="1"/>
              </p:cNvSpPr>
              <p:nvPr>
                <p:ph type="title"/>
              </p:nvPr>
            </p:nvSpPr>
            <p:spPr>
              <a:xfrm>
                <a:off x="1647825" y="313712"/>
                <a:ext cx="9675811" cy="495914"/>
              </a:xfrm>
              <a:blipFill>
                <a:blip r:embed="rId2"/>
                <a:stretch>
                  <a:fillRect t="-8537" b="-2073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1C42F38D-625E-776C-794D-A58C7800C4E8}"/>
                  </a:ext>
                </a:extLst>
              </p:cNvPr>
              <p:cNvSpPr>
                <a:spLocks noGrp="1"/>
              </p:cNvSpPr>
              <p:nvPr>
                <p:ph sz="half" idx="1"/>
              </p:nvPr>
            </p:nvSpPr>
            <p:spPr>
              <a:xfrm>
                <a:off x="1247775" y="1157590"/>
                <a:ext cx="5419725" cy="5487013"/>
              </a:xfrm>
            </p:spPr>
            <p:txBody>
              <a:bodyPr>
                <a:normAutofit/>
              </a:bodyPr>
              <a:lstStyle/>
              <a:p>
                <a:pPr marL="0" indent="0">
                  <a:buNone/>
                </a:pPr>
                <a:r>
                  <a:rPr lang="el-GR" sz="2000" b="1" i="0" u="none" strike="noStrike" baseline="0" dirty="0">
                    <a:solidFill>
                      <a:srgbClr val="000000"/>
                    </a:solidFill>
                    <a:latin typeface="Arial" panose="020B0604020202020204" pitchFamily="34" charset="0"/>
                    <a:cs typeface="Arial" panose="020B0604020202020204" pitchFamily="34" charset="0"/>
                  </a:rPr>
                  <a:t>Aν η τάση V&lt;0, έχει τιμή λίγο μικρότερη από το μηδέν. </a:t>
                </a:r>
                <a:r>
                  <a:rPr lang="el-GR" sz="2000" b="0" i="0" u="none" strike="noStrike" baseline="0" dirty="0">
                    <a:solidFill>
                      <a:srgbClr val="000000"/>
                    </a:solidFill>
                    <a:latin typeface="Arial" panose="020B0604020202020204" pitchFamily="34" charset="0"/>
                    <a:cs typeface="Arial" panose="020B0604020202020204" pitchFamily="34" charset="0"/>
                  </a:rPr>
                  <a:t>Παρατηρούμε τότε ότι έχουμε ρεύμα και για τάσεις λίγο μικρότερες από το μηδέν. Τάση αρνητική, εδώ, σημαίνει ότι η άνοδος έχει μικρότερο δυναμικό από την κάθοδο. Στην περίπτωση αυτή το ηλεκτρικό πεδίο μεταξύ ανόδου - καθόδου παρεμποδίζει τα ηλεκτρόνια που εξέρχονται από την κάθοδο να φτάσουν στην άνοδο. Εφόσον για κάποιες αρνητικές τιμές της τάσης έχουμε ρεύμα, η κινητική ενέργεια ορισμένων ηλεκτρονίων, όταν εξέρχονται από την κάθοδο, είναι αρκετά μεγάλη ώστε να υπερνικήσουν το αντιτιθέμενο ηλεκτρικό πεδίο και να φτάσουν στην άνοδο. </a:t>
                </a:r>
                <a:r>
                  <a:rPr lang="el-GR" sz="2000" b="1" i="0" u="none" strike="noStrike" baseline="0" dirty="0">
                    <a:solidFill>
                      <a:srgbClr val="000000"/>
                    </a:solidFill>
                    <a:latin typeface="Arial" panose="020B0604020202020204" pitchFamily="34" charset="0"/>
                    <a:cs typeface="Arial" panose="020B0604020202020204" pitchFamily="34" charset="0"/>
                  </a:rPr>
                  <a:t>Η τάση (</a:t>
                </a:r>
                <a14:m>
                  <m:oMath xmlns:m="http://schemas.openxmlformats.org/officeDocument/2006/math">
                    <m:sSub>
                      <m:sSubPr>
                        <m:ctrlPr>
                          <a:rPr lang="el-GR" sz="2000" b="1" i="1" u="none" strike="noStrike" baseline="0" smtClean="0">
                            <a:solidFill>
                              <a:srgbClr val="000000"/>
                            </a:solidFill>
                            <a:latin typeface="Cambria Math" panose="02040503050406030204" pitchFamily="18" charset="0"/>
                            <a:cs typeface="Arial" panose="020B0604020202020204" pitchFamily="34" charset="0"/>
                          </a:rPr>
                        </m:ctrlPr>
                      </m:sSubPr>
                      <m:e>
                        <m:r>
                          <a:rPr lang="en-US" sz="2000" b="1" i="1" u="none" strike="noStrike" baseline="0" smtClean="0">
                            <a:solidFill>
                              <a:srgbClr val="000000"/>
                            </a:solidFill>
                            <a:latin typeface="Cambria Math" panose="02040503050406030204" pitchFamily="18" charset="0"/>
                            <a:cs typeface="Arial" panose="020B0604020202020204" pitchFamily="34" charset="0"/>
                          </a:rPr>
                          <m:t>𝑽</m:t>
                        </m:r>
                      </m:e>
                      <m:sub>
                        <m:r>
                          <a:rPr lang="en-US" sz="2000" b="1" i="1" u="none" strike="noStrike" baseline="0" smtClean="0">
                            <a:solidFill>
                              <a:srgbClr val="000000"/>
                            </a:solidFill>
                            <a:latin typeface="Cambria Math" panose="02040503050406030204" pitchFamily="18" charset="0"/>
                            <a:cs typeface="Arial" panose="020B0604020202020204" pitchFamily="34" charset="0"/>
                          </a:rPr>
                          <m:t>𝟎</m:t>
                        </m:r>
                      </m:sub>
                    </m:sSub>
                  </m:oMath>
                </a14:m>
                <a:r>
                  <a:rPr lang="el-GR" sz="2000" b="1" i="0" u="none" strike="noStrike" baseline="0" dirty="0">
                    <a:solidFill>
                      <a:srgbClr val="000000"/>
                    </a:solidFill>
                    <a:latin typeface="Arial" panose="020B0604020202020204" pitchFamily="34" charset="0"/>
                    <a:cs typeface="Arial" panose="020B0604020202020204" pitchFamily="34" charset="0"/>
                  </a:rPr>
                  <a:t>) στην οποία διακόπτεται το ρεύμα ονομάζεται </a:t>
                </a:r>
                <a:r>
                  <a:rPr lang="el-GR" sz="2000" b="1" i="0" u="none" strike="noStrike" baseline="0" dirty="0">
                    <a:solidFill>
                      <a:srgbClr val="C00000"/>
                    </a:solidFill>
                    <a:latin typeface="Arial" panose="020B0604020202020204" pitchFamily="34" charset="0"/>
                    <a:cs typeface="Arial" panose="020B0604020202020204" pitchFamily="34" charset="0"/>
                  </a:rPr>
                  <a:t>τάση αποκοπής</a:t>
                </a:r>
                <a:r>
                  <a:rPr lang="el-GR" sz="2000" b="1" i="0" u="none" strike="noStrike" baseline="0" dirty="0">
                    <a:solidFill>
                      <a:srgbClr val="000000"/>
                    </a:solidFill>
                    <a:latin typeface="Arial" panose="020B0604020202020204" pitchFamily="34" charset="0"/>
                    <a:cs typeface="Arial" panose="020B0604020202020204" pitchFamily="34" charset="0"/>
                  </a:rPr>
                  <a:t>.</a:t>
                </a:r>
                <a:endParaRPr lang="el-GR" sz="2000" b="1" dirty="0">
                  <a:latin typeface="Arial" panose="020B0604020202020204" pitchFamily="34" charset="0"/>
                  <a:cs typeface="Arial" panose="020B0604020202020204" pitchFamily="34" charset="0"/>
                </a:endParaRPr>
              </a:p>
            </p:txBody>
          </p:sp>
        </mc:Choice>
        <mc:Fallback xmlns="">
          <p:sp>
            <p:nvSpPr>
              <p:cNvPr id="3" name="Θέση περιεχομένου 2">
                <a:extLst>
                  <a:ext uri="{FF2B5EF4-FFF2-40B4-BE49-F238E27FC236}">
                    <a16:creationId xmlns:a16="http://schemas.microsoft.com/office/drawing/2014/main" id="{1C42F38D-625E-776C-794D-A58C7800C4E8}"/>
                  </a:ext>
                </a:extLst>
              </p:cNvPr>
              <p:cNvSpPr>
                <a:spLocks noGrp="1" noRot="1" noChangeAspect="1" noMove="1" noResize="1" noEditPoints="1" noAdjustHandles="1" noChangeArrowheads="1" noChangeShapeType="1" noTextEdit="1"/>
              </p:cNvSpPr>
              <p:nvPr>
                <p:ph sz="half" idx="1"/>
              </p:nvPr>
            </p:nvSpPr>
            <p:spPr>
              <a:xfrm>
                <a:off x="1247775" y="1157590"/>
                <a:ext cx="5419725" cy="5487013"/>
              </a:xfrm>
              <a:blipFill>
                <a:blip r:embed="rId3"/>
                <a:stretch>
                  <a:fillRect l="-1237" t="-556" r="-1575"/>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Θέση περιεχομένου 6">
                <a:extLst>
                  <a:ext uri="{FF2B5EF4-FFF2-40B4-BE49-F238E27FC236}">
                    <a16:creationId xmlns:a16="http://schemas.microsoft.com/office/drawing/2014/main" id="{CC4569B5-F2BD-F12E-BD20-05C2DF419415}"/>
                  </a:ext>
                </a:extLst>
              </p:cNvPr>
              <p:cNvSpPr>
                <a:spLocks noGrp="1"/>
              </p:cNvSpPr>
              <p:nvPr>
                <p:ph sz="half" idx="2"/>
              </p:nvPr>
            </p:nvSpPr>
            <p:spPr>
              <a:xfrm>
                <a:off x="7038975" y="1276959"/>
                <a:ext cx="4761538" cy="5248277"/>
              </a:xfrm>
            </p:spPr>
            <p:txBody>
              <a:bodyPr>
                <a:normAutofit/>
              </a:bodyPr>
              <a:lstStyle/>
              <a:p>
                <a:pPr marL="0" indent="0">
                  <a:buNone/>
                </a:pPr>
                <a:r>
                  <a:rPr lang="el-GR" sz="2000" b="0" i="0" u="none" strike="noStrike" baseline="0" dirty="0">
                    <a:solidFill>
                      <a:srgbClr val="000000"/>
                    </a:solidFill>
                    <a:latin typeface="Arial" panose="020B0604020202020204" pitchFamily="34" charset="0"/>
                    <a:cs typeface="Arial" panose="020B0604020202020204" pitchFamily="34" charset="0"/>
                  </a:rPr>
                  <a:t>Αν είναι Κ η μέγιστη κινητική ενέργεια των ηλεκτρονίων που βγαίνουν από την κάθοδο τότε η ελάχιστη αντίθετη τάση για να σταματήσουν και να μην φτάσουν στην άνοδο, δηλαδή για να μηδενίζεται το ρεύμα i, θα είναι </a:t>
                </a:r>
              </a:p>
              <a:p>
                <a:pPr marL="0" indent="0">
                  <a:buNone/>
                </a:pPr>
                <a:r>
                  <a:rPr lang="el-GR" sz="2000" b="0" i="0" u="none" strike="noStrike" baseline="0" dirty="0">
                    <a:solidFill>
                      <a:srgbClr val="000000"/>
                    </a:solidFill>
                    <a:latin typeface="Arial" panose="020B0604020202020204" pitchFamily="34" charset="0"/>
                    <a:cs typeface="Arial" panose="020B0604020202020204" pitchFamily="34" charset="0"/>
                  </a:rPr>
                  <a:t>ΘΜΚΕ: </a:t>
                </a:r>
                <a:r>
                  <a:rPr lang="en-US" sz="2000" b="0" i="0" u="none" strike="noStrike" baseline="0" dirty="0">
                    <a:solidFill>
                      <a:srgbClr val="000000"/>
                    </a:solidFill>
                    <a:latin typeface="Arial" panose="020B0604020202020204" pitchFamily="34" charset="0"/>
                    <a:cs typeface="Arial" panose="020B0604020202020204" pitchFamily="34" charset="0"/>
                  </a:rPr>
                  <a:t>    W=K</a:t>
                </a:r>
                <a:r>
                  <a:rPr lang="el-GR" sz="2000" b="0" i="0" u="none" strike="noStrike" baseline="0" dirty="0">
                    <a:solidFill>
                      <a:srgbClr val="000000"/>
                    </a:solidFill>
                    <a:latin typeface="Arial" panose="020B0604020202020204" pitchFamily="34" charset="0"/>
                    <a:cs typeface="Arial" panose="020B0604020202020204" pitchFamily="34" charset="0"/>
                  </a:rPr>
                  <a:t>τ - Κα → </a:t>
                </a:r>
                <a:r>
                  <a:rPr lang="en-US" sz="2000" b="0" i="0" u="none" strike="noStrike" baseline="0" dirty="0">
                    <a:solidFill>
                      <a:srgbClr val="000000"/>
                    </a:solidFill>
                    <a:latin typeface="Arial" panose="020B0604020202020204" pitchFamily="34" charset="0"/>
                    <a:cs typeface="Arial" panose="020B0604020202020204" pitchFamily="34" charset="0"/>
                  </a:rPr>
                  <a:t>                          </a:t>
                </a:r>
                <a:r>
                  <a:rPr lang="en-US" sz="2000" b="0" i="0" u="none" strike="noStrike" dirty="0">
                    <a:solidFill>
                      <a:srgbClr val="000000"/>
                    </a:solidFill>
                    <a:latin typeface="Arial" panose="020B0604020202020204" pitchFamily="34" charset="0"/>
                    <a:cs typeface="Arial" panose="020B0604020202020204" pitchFamily="34" charset="0"/>
                  </a:rPr>
                  <a:t> </a:t>
                </a:r>
              </a:p>
              <a:p>
                <a:pPr marL="0" indent="0">
                  <a:buNone/>
                </a:pPr>
                <a:r>
                  <a:rPr lang="el-GR" sz="2000" dirty="0">
                    <a:solidFill>
                      <a:srgbClr val="000000"/>
                    </a:solidFill>
                    <a:latin typeface="Arial" panose="020B0604020202020204" pitchFamily="34" charset="0"/>
                    <a:cs typeface="Arial" panose="020B0604020202020204" pitchFamily="34" charset="0"/>
                  </a:rPr>
                  <a:t>- </a:t>
                </a:r>
                <a:r>
                  <a:rPr lang="en-US" sz="2000" dirty="0">
                    <a:solidFill>
                      <a:srgbClr val="000000"/>
                    </a:solidFill>
                    <a:latin typeface="Arial" panose="020B0604020202020204" pitchFamily="34" charset="0"/>
                    <a:cs typeface="Arial" panose="020B0604020202020204" pitchFamily="34" charset="0"/>
                  </a:rPr>
                  <a:t>e∙|</a:t>
                </a:r>
                <a14:m>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𝑉</m:t>
                        </m:r>
                      </m:e>
                      <m:sub>
                        <m:r>
                          <a:rPr lang="en-US" sz="2000" i="1">
                            <a:solidFill>
                              <a:srgbClr val="000000"/>
                            </a:solidFill>
                            <a:latin typeface="Cambria Math" panose="02040503050406030204" pitchFamily="18" charset="0"/>
                          </a:rPr>
                          <m:t>0</m:t>
                        </m:r>
                      </m:sub>
                    </m:sSub>
                  </m:oMath>
                </a14:m>
                <a:r>
                  <a:rPr lang="en-US" sz="2000" dirty="0">
                    <a:solidFill>
                      <a:srgbClr val="000000"/>
                    </a:solidFill>
                    <a:latin typeface="Arial" panose="020B0604020202020204" pitchFamily="34" charset="0"/>
                    <a:cs typeface="Arial" panose="020B0604020202020204" pitchFamily="34" charset="0"/>
                  </a:rPr>
                  <a:t>|=0 -K      </a:t>
                </a:r>
                <a:r>
                  <a:rPr lang="en-US" sz="2000" b="0" i="0" u="none" strike="noStrike" baseline="0" dirty="0">
                    <a:solidFill>
                      <a:srgbClr val="000000"/>
                    </a:solidFill>
                    <a:latin typeface="Arial" panose="020B0604020202020204" pitchFamily="34" charset="0"/>
                    <a:cs typeface="Arial" panose="020B0604020202020204" pitchFamily="34" charset="0"/>
                  </a:rPr>
                  <a:t>→ |</a:t>
                </a:r>
                <a:r>
                  <a:rPr lang="en-US" sz="2000" dirty="0">
                    <a:solidFill>
                      <a:srgbClr val="000000"/>
                    </a:solidFill>
                    <a:latin typeface="Arial" panose="020B0604020202020204" pitchFamily="34" charset="0"/>
                    <a:cs typeface="Arial" panose="020B0604020202020204" pitchFamily="34" charset="0"/>
                  </a:rPr>
                  <a:t> </a:t>
                </a:r>
                <a14:m>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𝑉</m:t>
                        </m:r>
                      </m:e>
                      <m:sub>
                        <m:r>
                          <a:rPr lang="en-US" sz="2000" i="1">
                            <a:solidFill>
                              <a:srgbClr val="000000"/>
                            </a:solidFill>
                            <a:latin typeface="Cambria Math" panose="02040503050406030204" pitchFamily="18" charset="0"/>
                          </a:rPr>
                          <m:t>0</m:t>
                        </m:r>
                      </m:sub>
                    </m:sSub>
                    <m:r>
                      <a:rPr lang="en-US" sz="2000" i="1">
                        <a:solidFill>
                          <a:srgbClr val="000000"/>
                        </a:solidFill>
                        <a:latin typeface="Cambria Math" panose="02040503050406030204" pitchFamily="18" charset="0"/>
                      </a:rPr>
                      <m:t> </m:t>
                    </m:r>
                  </m:oMath>
                </a14:m>
                <a:r>
                  <a:rPr lang="en-US" sz="2000" b="0" i="0" u="none" strike="noStrike" baseline="0" dirty="0">
                    <a:solidFill>
                      <a:srgbClr val="000000"/>
                    </a:solidFill>
                    <a:latin typeface="Arial" panose="020B0604020202020204" pitchFamily="34" charset="0"/>
                    <a:cs typeface="Arial" panose="020B0604020202020204" pitchFamily="34" charset="0"/>
                  </a:rPr>
                  <a:t>| e=K→        </a:t>
                </a:r>
              </a:p>
              <a:p>
                <a:pPr marL="0" indent="0">
                  <a:buNone/>
                </a:pPr>
                <a:r>
                  <a:rPr lang="en-US" sz="2000" b="0" i="0" u="none" strike="noStrike" baseline="0" dirty="0">
                    <a:solidFill>
                      <a:srgbClr val="000000"/>
                    </a:solidFill>
                    <a:latin typeface="Arial" panose="020B0604020202020204" pitchFamily="34" charset="0"/>
                    <a:cs typeface="Arial" panose="020B0604020202020204" pitchFamily="34" charset="0"/>
                  </a:rPr>
                  <a:t>                 |</a:t>
                </a:r>
                <a:r>
                  <a:rPr lang="en-US" sz="2000" dirty="0">
                    <a:solidFill>
                      <a:srgbClr val="000000"/>
                    </a:solidFill>
                    <a:latin typeface="Arial" panose="020B0604020202020204" pitchFamily="34" charset="0"/>
                    <a:cs typeface="Arial" panose="020B0604020202020204" pitchFamily="34" charset="0"/>
                  </a:rPr>
                  <a:t> </a:t>
                </a:r>
                <a14:m>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𝑉</m:t>
                        </m:r>
                      </m:e>
                      <m:sub>
                        <m:r>
                          <a:rPr lang="en-US" sz="2000" i="1">
                            <a:solidFill>
                              <a:srgbClr val="000000"/>
                            </a:solidFill>
                            <a:latin typeface="Cambria Math" panose="02040503050406030204" pitchFamily="18" charset="0"/>
                          </a:rPr>
                          <m:t>0</m:t>
                        </m:r>
                      </m:sub>
                    </m:sSub>
                    <m:r>
                      <a:rPr lang="en-US" sz="2000" i="1">
                        <a:solidFill>
                          <a:srgbClr val="000000"/>
                        </a:solidFill>
                        <a:latin typeface="Cambria Math" panose="02040503050406030204" pitchFamily="18" charset="0"/>
                      </a:rPr>
                      <m:t> </m:t>
                    </m:r>
                  </m:oMath>
                </a14:m>
                <a:r>
                  <a:rPr lang="en-US" sz="2000" b="0" i="0" u="none" strike="noStrike" baseline="0" dirty="0">
                    <a:solidFill>
                      <a:srgbClr val="000000"/>
                    </a:solidFill>
                    <a:latin typeface="Arial" panose="020B0604020202020204" pitchFamily="34" charset="0"/>
                    <a:cs typeface="Arial" panose="020B0604020202020204" pitchFamily="34" charset="0"/>
                  </a:rPr>
                  <a:t>|</a:t>
                </a:r>
                <a:r>
                  <a:rPr lang="en-US" sz="2000" b="1" i="0" u="none" strike="noStrike" baseline="0" dirty="0">
                    <a:solidFill>
                      <a:srgbClr val="000000"/>
                    </a:solidFill>
                    <a:latin typeface="Arial" panose="020B0604020202020204" pitchFamily="34" charset="0"/>
                    <a:cs typeface="Arial" panose="020B0604020202020204" pitchFamily="34" charset="0"/>
                  </a:rPr>
                  <a:t>= </a:t>
                </a:r>
                <a:r>
                  <a:rPr lang="en-US" sz="2000" b="1" i="0" u="none" strike="noStrike" baseline="0" dirty="0" err="1">
                    <a:solidFill>
                      <a:srgbClr val="000000"/>
                    </a:solidFill>
                    <a:latin typeface="Arial" panose="020B0604020202020204" pitchFamily="34" charset="0"/>
                    <a:cs typeface="Arial" panose="020B0604020202020204" pitchFamily="34" charset="0"/>
                  </a:rPr>
                  <a:t>Ke</a:t>
                </a:r>
                <a:r>
                  <a:rPr lang="en-US" sz="2000" b="1" i="0" u="none" strike="noStrike" baseline="0" dirty="0">
                    <a:solidFill>
                      <a:srgbClr val="000000"/>
                    </a:solidFill>
                    <a:latin typeface="Arial" panose="020B0604020202020204" pitchFamily="34" charset="0"/>
                    <a:cs typeface="Arial" panose="020B0604020202020204" pitchFamily="34" charset="0"/>
                  </a:rPr>
                  <a:t> → </a:t>
                </a:r>
                <a:r>
                  <a:rPr lang="el-GR" sz="2000" b="1" i="0" u="none" strike="noStrike" baseline="0" dirty="0">
                    <a:solidFill>
                      <a:srgbClr val="000000"/>
                    </a:solidFill>
                    <a:latin typeface="Arial" panose="020B0604020202020204" pitchFamily="34" charset="0"/>
                    <a:cs typeface="Arial" panose="020B0604020202020204" pitchFamily="34" charset="0"/>
                  </a:rPr>
                  <a:t>Κ=|</a:t>
                </a:r>
                <a14:m>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𝑉</m:t>
                        </m:r>
                      </m:e>
                      <m:sub>
                        <m:r>
                          <a:rPr lang="en-US" sz="2000" i="1">
                            <a:solidFill>
                              <a:srgbClr val="000000"/>
                            </a:solidFill>
                            <a:latin typeface="Cambria Math" panose="02040503050406030204" pitchFamily="18" charset="0"/>
                          </a:rPr>
                          <m:t>0</m:t>
                        </m:r>
                      </m:sub>
                    </m:sSub>
                    <m:r>
                      <a:rPr lang="en-US" sz="2000" i="1">
                        <a:solidFill>
                          <a:srgbClr val="000000"/>
                        </a:solidFill>
                        <a:latin typeface="Cambria Math" panose="02040503050406030204" pitchFamily="18" charset="0"/>
                      </a:rPr>
                      <m:t> </m:t>
                    </m:r>
                  </m:oMath>
                </a14:m>
                <a:r>
                  <a:rPr lang="en-US" sz="2000" b="0" i="0" u="none" strike="noStrike" baseline="0" dirty="0">
                    <a:solidFill>
                      <a:srgbClr val="000000"/>
                    </a:solidFill>
                    <a:latin typeface="Arial" panose="020B0604020202020204" pitchFamily="34" charset="0"/>
                    <a:cs typeface="Arial" panose="020B0604020202020204" pitchFamily="34" charset="0"/>
                  </a:rPr>
                  <a:t>|/e </a:t>
                </a:r>
              </a:p>
              <a:p>
                <a:pPr marL="0" indent="0">
                  <a:buNone/>
                </a:pPr>
                <a:r>
                  <a:rPr lang="el-GR" sz="2000" b="0" i="0" u="none" strike="noStrike" baseline="0" dirty="0">
                    <a:solidFill>
                      <a:srgbClr val="000000"/>
                    </a:solidFill>
                    <a:latin typeface="Arial" panose="020B0604020202020204" pitchFamily="34" charset="0"/>
                    <a:cs typeface="Arial" panose="020B0604020202020204" pitchFamily="34" charset="0"/>
                  </a:rPr>
                  <a:t>Και επειδή η Κ είναι η μέγιστη κινητική ενέργεια με την οποία βγαίνουν τα </a:t>
                </a:r>
                <a:r>
                  <a:rPr lang="el-GR" sz="2000" b="0" i="0" u="none" strike="noStrike" baseline="0" dirty="0" err="1">
                    <a:solidFill>
                      <a:srgbClr val="000000"/>
                    </a:solidFill>
                    <a:latin typeface="Arial" panose="020B0604020202020204" pitchFamily="34" charset="0"/>
                    <a:cs typeface="Arial" panose="020B0604020202020204" pitchFamily="34" charset="0"/>
                  </a:rPr>
                  <a:t>φωτοηλεκτρόνια</a:t>
                </a:r>
                <a:r>
                  <a:rPr lang="el-GR" sz="2000" b="0" i="0" u="none" strike="noStrike" baseline="0" dirty="0">
                    <a:solidFill>
                      <a:srgbClr val="000000"/>
                    </a:solidFill>
                    <a:latin typeface="Arial" panose="020B0604020202020204" pitchFamily="34" charset="0"/>
                    <a:cs typeface="Arial" panose="020B0604020202020204" pitchFamily="34" charset="0"/>
                  </a:rPr>
                  <a:t> από το μέταλλο από την ΑΔΕ</a:t>
                </a:r>
                <a:r>
                  <a:rPr lang="en-US" sz="2000" b="0" i="0" u="none" strike="noStrike" baseline="0" dirty="0">
                    <a:solidFill>
                      <a:srgbClr val="000000"/>
                    </a:solidFill>
                    <a:latin typeface="Arial" panose="020B0604020202020204" pitchFamily="34" charset="0"/>
                    <a:cs typeface="Arial" panose="020B0604020202020204" pitchFamily="34" charset="0"/>
                  </a:rPr>
                  <a:t>:</a:t>
                </a:r>
                <a:r>
                  <a:rPr lang="el-GR" sz="2000" b="0" i="0" u="none" strike="noStrike" baseline="0" dirty="0">
                    <a:solidFill>
                      <a:srgbClr val="000000"/>
                    </a:solidFill>
                    <a:latin typeface="Arial" panose="020B0604020202020204" pitchFamily="34" charset="0"/>
                    <a:cs typeface="Arial" panose="020B0604020202020204" pitchFamily="34" charset="0"/>
                  </a:rPr>
                  <a:t> </a:t>
                </a:r>
                <a:r>
                  <a:rPr lang="en-US" sz="2000" dirty="0">
                    <a:solidFill>
                      <a:srgbClr val="000000"/>
                    </a:solidFill>
                    <a:latin typeface="Arial" panose="020B0604020202020204" pitchFamily="34" charset="0"/>
                    <a:cs typeface="Arial" panose="020B0604020202020204" pitchFamily="34" charset="0"/>
                  </a:rPr>
                  <a:t>    </a:t>
                </a:r>
                <a:r>
                  <a:rPr lang="el-GR" sz="2000" b="0" i="0" u="none" strike="noStrike" baseline="0" dirty="0">
                    <a:solidFill>
                      <a:srgbClr val="000000"/>
                    </a:solidFill>
                    <a:latin typeface="Arial" panose="020B0604020202020204" pitchFamily="34" charset="0"/>
                    <a:cs typeface="Arial" panose="020B0604020202020204" pitchFamily="34" charset="0"/>
                  </a:rPr>
                  <a:t> </a:t>
                </a:r>
                <a:r>
                  <a:rPr lang="el-GR" sz="2000" b="0" i="0" u="none" strike="noStrike" baseline="0" dirty="0" err="1">
                    <a:solidFill>
                      <a:srgbClr val="000000"/>
                    </a:solidFill>
                    <a:latin typeface="Arial" panose="020B0604020202020204" pitchFamily="34" charset="0"/>
                    <a:cs typeface="Arial" panose="020B0604020202020204" pitchFamily="34" charset="0"/>
                  </a:rPr>
                  <a:t>hf</a:t>
                </a:r>
                <a:r>
                  <a:rPr lang="el-GR" sz="2000" b="0" i="0" u="none" strike="noStrike" baseline="0" dirty="0">
                    <a:solidFill>
                      <a:srgbClr val="000000"/>
                    </a:solidFill>
                    <a:latin typeface="Arial" panose="020B0604020202020204" pitchFamily="34" charset="0"/>
                    <a:cs typeface="Arial" panose="020B0604020202020204" pitchFamily="34" charset="0"/>
                  </a:rPr>
                  <a:t>=</a:t>
                </a:r>
                <a:r>
                  <a:rPr lang="el-GR" sz="2000" b="0" i="0" u="none" strike="noStrike" baseline="0" dirty="0" err="1">
                    <a:solidFill>
                      <a:srgbClr val="000000"/>
                    </a:solidFill>
                    <a:latin typeface="Arial" panose="020B0604020202020204" pitchFamily="34" charset="0"/>
                    <a:cs typeface="Arial" panose="020B0604020202020204" pitchFamily="34" charset="0"/>
                  </a:rPr>
                  <a:t>K+φ</a:t>
                </a:r>
                <a:r>
                  <a:rPr lang="el-GR" sz="2000" b="0" i="0" u="none" strike="noStrike" baseline="0" dirty="0">
                    <a:solidFill>
                      <a:srgbClr val="000000"/>
                    </a:solidFill>
                    <a:latin typeface="Arial" panose="020B0604020202020204" pitchFamily="34" charset="0"/>
                    <a:cs typeface="Arial" panose="020B0604020202020204" pitchFamily="34" charset="0"/>
                  </a:rPr>
                  <a:t>→ Κ=</a:t>
                </a:r>
                <a:r>
                  <a:rPr lang="el-GR" sz="2000" b="0" i="0" u="none" strike="noStrike" baseline="0" dirty="0" err="1">
                    <a:solidFill>
                      <a:srgbClr val="000000"/>
                    </a:solidFill>
                    <a:latin typeface="Arial" panose="020B0604020202020204" pitchFamily="34" charset="0"/>
                    <a:cs typeface="Arial" panose="020B0604020202020204" pitchFamily="34" charset="0"/>
                  </a:rPr>
                  <a:t>hf</a:t>
                </a:r>
                <a:r>
                  <a:rPr lang="en-US" sz="2000" b="0" i="0" u="none" strike="noStrike" baseline="0" dirty="0">
                    <a:solidFill>
                      <a:srgbClr val="000000"/>
                    </a:solidFill>
                    <a:latin typeface="Arial" panose="020B0604020202020204" pitchFamily="34" charset="0"/>
                    <a:cs typeface="Arial" panose="020B0604020202020204" pitchFamily="34" charset="0"/>
                  </a:rPr>
                  <a:t> </a:t>
                </a:r>
                <a:r>
                  <a:rPr lang="en-US" sz="2000" dirty="0">
                    <a:solidFill>
                      <a:srgbClr val="000000"/>
                    </a:solidFill>
                    <a:latin typeface="Arial" panose="020B0604020202020204" pitchFamily="34" charset="0"/>
                    <a:cs typeface="Arial" panose="020B0604020202020204" pitchFamily="34" charset="0"/>
                  </a:rPr>
                  <a:t>-</a:t>
                </a:r>
                <a:r>
                  <a:rPr lang="el-GR" sz="2000" b="0" i="0" u="none" strike="noStrike" baseline="0" dirty="0">
                    <a:solidFill>
                      <a:srgbClr val="000000"/>
                    </a:solidFill>
                    <a:latin typeface="Arial" panose="020B0604020202020204" pitchFamily="34" charset="0"/>
                    <a:cs typeface="Arial" panose="020B0604020202020204" pitchFamily="34" charset="0"/>
                  </a:rPr>
                  <a:t>φ </a:t>
                </a:r>
              </a:p>
              <a:p>
                <a:pPr marL="0" indent="0">
                  <a:buNone/>
                </a:pPr>
                <a:r>
                  <a:rPr lang="el-GR" sz="2000" b="0" i="0" u="none" strike="noStrike" baseline="0" dirty="0">
                    <a:solidFill>
                      <a:srgbClr val="000000"/>
                    </a:solidFill>
                    <a:latin typeface="Arial" panose="020B0604020202020204" pitchFamily="34" charset="0"/>
                    <a:cs typeface="Arial" panose="020B0604020202020204" pitchFamily="34" charset="0"/>
                  </a:rPr>
                  <a:t>Άρα: |</a:t>
                </a:r>
                <a14:m>
                  <m:oMath xmlns:m="http://schemas.openxmlformats.org/officeDocument/2006/math">
                    <m:sSub>
                      <m:sSubPr>
                        <m:ctrlPr>
                          <a:rPr lang="en-US" sz="2000" b="0" i="1" u="none" strike="noStrike" baseline="0" smtClean="0">
                            <a:solidFill>
                              <a:srgbClr val="000000"/>
                            </a:solidFill>
                            <a:latin typeface="Cambria Math" panose="02040503050406030204" pitchFamily="18" charset="0"/>
                          </a:rPr>
                        </m:ctrlPr>
                      </m:sSubPr>
                      <m:e>
                        <m:r>
                          <a:rPr lang="en-US" sz="2000" b="0" i="1" u="none" strike="noStrike" baseline="0" smtClean="0">
                            <a:solidFill>
                              <a:srgbClr val="000000"/>
                            </a:solidFill>
                            <a:latin typeface="Cambria Math" panose="02040503050406030204" pitchFamily="18" charset="0"/>
                          </a:rPr>
                          <m:t>𝑉</m:t>
                        </m:r>
                      </m:e>
                      <m:sub>
                        <m:r>
                          <a:rPr lang="en-US" sz="2000" b="0" i="1" u="none" strike="noStrike" baseline="0" smtClean="0">
                            <a:solidFill>
                              <a:srgbClr val="000000"/>
                            </a:solidFill>
                            <a:latin typeface="Cambria Math" panose="02040503050406030204" pitchFamily="18" charset="0"/>
                          </a:rPr>
                          <m:t>0</m:t>
                        </m:r>
                      </m:sub>
                    </m:sSub>
                    <m:r>
                      <a:rPr lang="en-US" sz="2000" b="0" i="1" u="none" strike="noStrike" baseline="0" smtClean="0">
                        <a:solidFill>
                          <a:srgbClr val="000000"/>
                        </a:solidFill>
                        <a:latin typeface="Cambria Math" panose="02040503050406030204" pitchFamily="18" charset="0"/>
                      </a:rPr>
                      <m:t> </m:t>
                    </m:r>
                  </m:oMath>
                </a14:m>
                <a:r>
                  <a:rPr lang="en-US" sz="2000" b="0" i="0" u="none" strike="noStrike" baseline="0" dirty="0">
                    <a:solidFill>
                      <a:srgbClr val="000000"/>
                    </a:solidFill>
                    <a:latin typeface="Arial" panose="020B0604020202020204" pitchFamily="34" charset="0"/>
                    <a:cs typeface="Arial" panose="020B0604020202020204" pitchFamily="34" charset="0"/>
                  </a:rPr>
                  <a:t>|= </a:t>
                </a:r>
                <a14:m>
                  <m:oMath xmlns:m="http://schemas.openxmlformats.org/officeDocument/2006/math">
                    <m:f>
                      <m:fPr>
                        <m:ctrlPr>
                          <a:rPr lang="en-US" sz="2000" b="1" i="1" u="none" strike="noStrike" baseline="0" smtClean="0">
                            <a:solidFill>
                              <a:srgbClr val="000000"/>
                            </a:solidFill>
                            <a:latin typeface="Cambria Math" panose="02040503050406030204" pitchFamily="18" charset="0"/>
                          </a:rPr>
                        </m:ctrlPr>
                      </m:fPr>
                      <m:num>
                        <m:r>
                          <a:rPr lang="en-US" sz="2000" b="1" i="1" u="none" strike="noStrike" baseline="0" smtClean="0">
                            <a:solidFill>
                              <a:srgbClr val="000000"/>
                            </a:solidFill>
                            <a:latin typeface="Cambria Math" panose="02040503050406030204" pitchFamily="18" charset="0"/>
                          </a:rPr>
                          <m:t>𝑲</m:t>
                        </m:r>
                      </m:num>
                      <m:den>
                        <m:r>
                          <a:rPr lang="en-US" sz="2000" b="1" i="1" u="none" strike="noStrike" baseline="0" smtClean="0">
                            <a:solidFill>
                              <a:srgbClr val="000000"/>
                            </a:solidFill>
                            <a:latin typeface="Cambria Math" panose="02040503050406030204" pitchFamily="18" charset="0"/>
                          </a:rPr>
                          <m:t>𝒆</m:t>
                        </m:r>
                      </m:den>
                    </m:f>
                  </m:oMath>
                </a14:m>
                <a:r>
                  <a:rPr lang="en-US" sz="2000" b="1" i="0" u="none" strike="noStrike" baseline="0" dirty="0">
                    <a:solidFill>
                      <a:srgbClr val="000000"/>
                    </a:solidFill>
                    <a:latin typeface="Arial" panose="020B0604020202020204" pitchFamily="34" charset="0"/>
                    <a:cs typeface="Arial" panose="020B0604020202020204" pitchFamily="34" charset="0"/>
                  </a:rPr>
                  <a:t> = hf </a:t>
                </a:r>
                <a14:m>
                  <m:oMath xmlns:m="http://schemas.openxmlformats.org/officeDocument/2006/math">
                    <m:r>
                      <a:rPr lang="en-US" sz="2000" b="1" i="0" u="none" strike="noStrike" baseline="0" smtClean="0">
                        <a:solidFill>
                          <a:srgbClr val="000000"/>
                        </a:solidFill>
                        <a:latin typeface="Cambria Math" panose="02040503050406030204" pitchFamily="18" charset="0"/>
                      </a:rPr>
                      <m:t>−</m:t>
                    </m:r>
                    <m:f>
                      <m:fPr>
                        <m:ctrlPr>
                          <a:rPr lang="en-US" sz="2000" b="1" i="1" u="none" strike="noStrike" baseline="0" smtClean="0">
                            <a:solidFill>
                              <a:srgbClr val="000000"/>
                            </a:solidFill>
                            <a:latin typeface="Cambria Math" panose="02040503050406030204" pitchFamily="18" charset="0"/>
                          </a:rPr>
                        </m:ctrlPr>
                      </m:fPr>
                      <m:num>
                        <m:r>
                          <a:rPr lang="el-GR" sz="2000" b="1" i="1" u="none" strike="noStrike" baseline="0" smtClean="0">
                            <a:solidFill>
                              <a:srgbClr val="000000"/>
                            </a:solidFill>
                            <a:latin typeface="Cambria Math" panose="02040503050406030204" pitchFamily="18" charset="0"/>
                          </a:rPr>
                          <m:t>𝝋</m:t>
                        </m:r>
                      </m:num>
                      <m:den>
                        <m:r>
                          <a:rPr lang="en-US" sz="2000" b="1" i="1" u="none" strike="noStrike" baseline="0" smtClean="0">
                            <a:solidFill>
                              <a:srgbClr val="000000"/>
                            </a:solidFill>
                            <a:latin typeface="Cambria Math" panose="02040503050406030204" pitchFamily="18" charset="0"/>
                          </a:rPr>
                          <m:t>𝒆</m:t>
                        </m:r>
                      </m:den>
                    </m:f>
                  </m:oMath>
                </a14:m>
                <a:r>
                  <a:rPr lang="en-US" sz="2000" b="1" i="0" u="none" strike="noStrike" baseline="0" dirty="0">
                    <a:solidFill>
                      <a:srgbClr val="000000"/>
                    </a:solidFill>
                    <a:latin typeface="Arial" panose="020B0604020202020204" pitchFamily="34" charset="0"/>
                    <a:cs typeface="Arial" panose="020B0604020202020204" pitchFamily="34" charset="0"/>
                  </a:rPr>
                  <a:t> → |</a:t>
                </a:r>
                <a14:m>
                  <m:oMath xmlns:m="http://schemas.openxmlformats.org/officeDocument/2006/math">
                    <m:sSub>
                      <m:sSubPr>
                        <m:ctrlPr>
                          <a:rPr lang="en-US" sz="2000" b="1" i="1">
                            <a:solidFill>
                              <a:srgbClr val="000000"/>
                            </a:solidFill>
                            <a:latin typeface="Cambria Math" panose="02040503050406030204" pitchFamily="18" charset="0"/>
                          </a:rPr>
                        </m:ctrlPr>
                      </m:sSubPr>
                      <m:e>
                        <m:r>
                          <a:rPr lang="en-US" sz="2000" b="1" i="1">
                            <a:solidFill>
                              <a:srgbClr val="000000"/>
                            </a:solidFill>
                            <a:latin typeface="Cambria Math" panose="02040503050406030204" pitchFamily="18" charset="0"/>
                          </a:rPr>
                          <m:t>𝑽</m:t>
                        </m:r>
                      </m:e>
                      <m:sub>
                        <m:r>
                          <a:rPr lang="en-US" sz="2000" b="1" i="1">
                            <a:solidFill>
                              <a:srgbClr val="000000"/>
                            </a:solidFill>
                            <a:latin typeface="Cambria Math" panose="02040503050406030204" pitchFamily="18" charset="0"/>
                          </a:rPr>
                          <m:t>𝟎</m:t>
                        </m:r>
                      </m:sub>
                    </m:sSub>
                    <m:r>
                      <a:rPr lang="en-US" sz="2000" b="1" i="1">
                        <a:solidFill>
                          <a:srgbClr val="000000"/>
                        </a:solidFill>
                        <a:latin typeface="Cambria Math" panose="02040503050406030204" pitchFamily="18" charset="0"/>
                      </a:rPr>
                      <m:t> </m:t>
                    </m:r>
                  </m:oMath>
                </a14:m>
                <a:r>
                  <a:rPr lang="en-US" sz="2000" b="1" i="0" u="none" strike="noStrike" baseline="0" dirty="0">
                    <a:solidFill>
                      <a:srgbClr val="000000"/>
                    </a:solidFill>
                    <a:latin typeface="Arial" panose="020B0604020202020204" pitchFamily="34" charset="0"/>
                    <a:cs typeface="Arial" panose="020B0604020202020204" pitchFamily="34" charset="0"/>
                  </a:rPr>
                  <a:t>| = </a:t>
                </a:r>
                <a14:m>
                  <m:oMath xmlns:m="http://schemas.openxmlformats.org/officeDocument/2006/math">
                    <m:f>
                      <m:fPr>
                        <m:ctrlPr>
                          <a:rPr lang="en-US" sz="2000" b="1" i="1" u="none" strike="noStrike" baseline="0" smtClean="0">
                            <a:solidFill>
                              <a:srgbClr val="000000"/>
                            </a:solidFill>
                            <a:latin typeface="Cambria Math" panose="02040503050406030204" pitchFamily="18" charset="0"/>
                          </a:rPr>
                        </m:ctrlPr>
                      </m:fPr>
                      <m:num>
                        <m:r>
                          <a:rPr lang="en-US" sz="2000" b="1" i="1" u="none" strike="noStrike" baseline="0" smtClean="0">
                            <a:solidFill>
                              <a:srgbClr val="000000"/>
                            </a:solidFill>
                            <a:latin typeface="Cambria Math" panose="02040503050406030204" pitchFamily="18" charset="0"/>
                          </a:rPr>
                          <m:t>𝒉</m:t>
                        </m:r>
                        <m:r>
                          <a:rPr lang="en-US" sz="2000" b="1" i="1" u="none" strike="noStrike" baseline="0" smtClean="0">
                            <a:solidFill>
                              <a:srgbClr val="000000"/>
                            </a:solidFill>
                            <a:latin typeface="Cambria Math" panose="02040503050406030204" pitchFamily="18" charset="0"/>
                          </a:rPr>
                          <m:t>(</m:t>
                        </m:r>
                        <m:r>
                          <a:rPr lang="en-US" sz="2000" b="1" i="1" u="none" strike="noStrike" baseline="0" smtClean="0">
                            <a:solidFill>
                              <a:srgbClr val="000000"/>
                            </a:solidFill>
                            <a:latin typeface="Cambria Math" panose="02040503050406030204" pitchFamily="18" charset="0"/>
                          </a:rPr>
                          <m:t>𝒇</m:t>
                        </m:r>
                        <m:r>
                          <a:rPr lang="en-US" sz="2000" b="1" i="1" u="none" strike="noStrike" baseline="0" smtClean="0">
                            <a:solidFill>
                              <a:srgbClr val="000000"/>
                            </a:solidFill>
                            <a:latin typeface="Cambria Math" panose="02040503050406030204" pitchFamily="18" charset="0"/>
                          </a:rPr>
                          <m:t>−</m:t>
                        </m:r>
                        <m:sSub>
                          <m:sSubPr>
                            <m:ctrlPr>
                              <a:rPr lang="en-US" sz="2000" b="1" i="1" u="none" strike="noStrike" baseline="0" smtClean="0">
                                <a:solidFill>
                                  <a:srgbClr val="000000"/>
                                </a:solidFill>
                                <a:latin typeface="Cambria Math" panose="02040503050406030204" pitchFamily="18" charset="0"/>
                              </a:rPr>
                            </m:ctrlPr>
                          </m:sSubPr>
                          <m:e>
                            <m:r>
                              <a:rPr lang="en-US" sz="2000" b="1" i="1" u="none" strike="noStrike" baseline="0" smtClean="0">
                                <a:solidFill>
                                  <a:srgbClr val="000000"/>
                                </a:solidFill>
                                <a:latin typeface="Cambria Math" panose="02040503050406030204" pitchFamily="18" charset="0"/>
                              </a:rPr>
                              <m:t>𝒇</m:t>
                            </m:r>
                          </m:e>
                          <m:sub>
                            <m:r>
                              <a:rPr lang="en-US" sz="2000" b="1" i="1" u="none" strike="noStrike" baseline="0" smtClean="0">
                                <a:solidFill>
                                  <a:srgbClr val="000000"/>
                                </a:solidFill>
                                <a:latin typeface="Cambria Math" panose="02040503050406030204" pitchFamily="18" charset="0"/>
                              </a:rPr>
                              <m:t>𝟎</m:t>
                            </m:r>
                          </m:sub>
                        </m:sSub>
                        <m:r>
                          <a:rPr lang="en-US" sz="2000" b="1" i="1" u="none" strike="noStrike" baseline="0" smtClean="0">
                            <a:solidFill>
                              <a:srgbClr val="000000"/>
                            </a:solidFill>
                            <a:latin typeface="Cambria Math" panose="02040503050406030204" pitchFamily="18" charset="0"/>
                          </a:rPr>
                          <m:t>)</m:t>
                        </m:r>
                      </m:num>
                      <m:den>
                        <m:r>
                          <a:rPr lang="en-US" sz="2000" b="1" i="1" u="none" strike="noStrike" baseline="0" smtClean="0">
                            <a:solidFill>
                              <a:srgbClr val="000000"/>
                            </a:solidFill>
                            <a:latin typeface="Cambria Math" panose="02040503050406030204" pitchFamily="18" charset="0"/>
                          </a:rPr>
                          <m:t>𝒆</m:t>
                        </m:r>
                      </m:den>
                    </m:f>
                  </m:oMath>
                </a14:m>
                <a:endParaRPr lang="el-GR" sz="2000" b="1" dirty="0">
                  <a:latin typeface="Arial" panose="020B0604020202020204" pitchFamily="34" charset="0"/>
                  <a:cs typeface="Arial" panose="020B0604020202020204" pitchFamily="34" charset="0"/>
                </a:endParaRPr>
              </a:p>
            </p:txBody>
          </p:sp>
        </mc:Choice>
        <mc:Fallback xmlns="">
          <p:sp>
            <p:nvSpPr>
              <p:cNvPr id="7" name="Θέση περιεχομένου 6">
                <a:extLst>
                  <a:ext uri="{FF2B5EF4-FFF2-40B4-BE49-F238E27FC236}">
                    <a16:creationId xmlns:a16="http://schemas.microsoft.com/office/drawing/2014/main" id="{CC4569B5-F2BD-F12E-BD20-05C2DF419415}"/>
                  </a:ext>
                </a:extLst>
              </p:cNvPr>
              <p:cNvSpPr>
                <a:spLocks noGrp="1" noRot="1" noChangeAspect="1" noMove="1" noResize="1" noEditPoints="1" noAdjustHandles="1" noChangeArrowheads="1" noChangeShapeType="1" noTextEdit="1"/>
              </p:cNvSpPr>
              <p:nvPr>
                <p:ph sz="half" idx="2"/>
              </p:nvPr>
            </p:nvSpPr>
            <p:spPr>
              <a:xfrm>
                <a:off x="7038975" y="1276959"/>
                <a:ext cx="4761538" cy="5248277"/>
              </a:xfrm>
              <a:blipFill>
                <a:blip r:embed="rId4"/>
                <a:stretch>
                  <a:fillRect l="-1408" t="-465" r="-1408"/>
                </a:stretch>
              </a:blipFill>
            </p:spPr>
            <p:txBody>
              <a:bodyPr/>
              <a:lstStyle/>
              <a:p>
                <a:r>
                  <a:rPr lang="el-GR">
                    <a:noFill/>
                  </a:rPr>
                  <a:t> </a:t>
                </a:r>
              </a:p>
            </p:txBody>
          </p:sp>
        </mc:Fallback>
      </mc:AlternateContent>
    </p:spTree>
    <p:extLst>
      <p:ext uri="{BB962C8B-B14F-4D97-AF65-F5344CB8AC3E}">
        <p14:creationId xmlns:p14="http://schemas.microsoft.com/office/powerpoint/2010/main" val="3993679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5F5EDCFB-1BC2-82A8-E788-4AA4E60E4A33}"/>
                  </a:ext>
                </a:extLst>
              </p:cNvPr>
              <p:cNvSpPr txBox="1"/>
              <p:nvPr/>
            </p:nvSpPr>
            <p:spPr>
              <a:xfrm>
                <a:off x="1111928" y="0"/>
                <a:ext cx="10209258" cy="6059608"/>
              </a:xfrm>
              <a:prstGeom prst="rect">
                <a:avLst/>
              </a:prstGeom>
              <a:noFill/>
            </p:spPr>
            <p:txBody>
              <a:bodyPr wrap="square">
                <a:spAutoFit/>
              </a:bodyPr>
              <a:lstStyle/>
              <a:p>
                <a:pPr algn="l"/>
                <a:endParaRPr lang="el-GR" sz="2000" b="0" i="0" u="none" strike="noStrike" baseline="0" dirty="0">
                  <a:solidFill>
                    <a:srgbClr val="000000"/>
                  </a:solidFill>
                  <a:latin typeface="Arial" panose="020B0604020202020204" pitchFamily="34" charset="0"/>
                </a:endParaRPr>
              </a:p>
              <a:p>
                <a:r>
                  <a:rPr lang="el-GR" sz="1800" b="1" i="0" u="sng" strike="noStrike" baseline="0" dirty="0">
                    <a:solidFill>
                      <a:srgbClr val="C00000"/>
                    </a:solidFill>
                    <a:latin typeface="Arial" panose="020B0604020202020204" pitchFamily="34" charset="0"/>
                  </a:rPr>
                  <a:t>Β ΘΕΜΑ 28758 ΤΡΑΠΕΖΑ ΘΕΜΑΤΩΝ     </a:t>
                </a:r>
                <a:r>
                  <a:rPr lang="el-GR" sz="1800" b="1" i="0" strike="noStrike" baseline="0" dirty="0">
                    <a:solidFill>
                      <a:srgbClr val="C00000"/>
                    </a:solidFill>
                    <a:latin typeface="Arial" panose="020B0604020202020204" pitchFamily="34" charset="0"/>
                  </a:rPr>
                  <a:t>                                   </a:t>
                </a:r>
              </a:p>
              <a:p>
                <a:r>
                  <a:rPr lang="el-GR" sz="1800" b="1" i="0" u="none" strike="noStrike" baseline="0" dirty="0">
                    <a:solidFill>
                      <a:srgbClr val="000000"/>
                    </a:solidFill>
                    <a:latin typeface="Arial" panose="020B0604020202020204" pitchFamily="34" charset="0"/>
                  </a:rPr>
                  <a:t>2.2 </a:t>
                </a:r>
                <a:r>
                  <a:rPr lang="el-GR" sz="1800" b="0" i="0" u="none" strike="noStrike" baseline="0" dirty="0">
                    <a:solidFill>
                      <a:srgbClr val="000000"/>
                    </a:solidFill>
                    <a:latin typeface="Arial" panose="020B0604020202020204" pitchFamily="34" charset="0"/>
                  </a:rPr>
                  <a:t>Η φωτοηλεκτρική εξίσωση eV</a:t>
                </a:r>
                <a:r>
                  <a:rPr lang="el-GR" sz="800" b="0" i="0" u="none" strike="noStrike" baseline="0" dirty="0">
                    <a:solidFill>
                      <a:srgbClr val="000000"/>
                    </a:solidFill>
                    <a:latin typeface="Arial" panose="020B0604020202020204" pitchFamily="34" charset="0"/>
                  </a:rPr>
                  <a:t>0 </a:t>
                </a:r>
                <a:r>
                  <a:rPr lang="el-GR" sz="1800" b="0" i="0" u="none" strike="noStrike" baseline="0" dirty="0">
                    <a:solidFill>
                      <a:srgbClr val="000000"/>
                    </a:solidFill>
                    <a:latin typeface="Arial" panose="020B0604020202020204" pitchFamily="34" charset="0"/>
                  </a:rPr>
                  <a:t>= </a:t>
                </a:r>
                <a:r>
                  <a:rPr lang="el-GR" sz="1800" b="0" i="0" u="none" strike="noStrike" baseline="0" dirty="0" err="1">
                    <a:solidFill>
                      <a:srgbClr val="000000"/>
                    </a:solidFill>
                    <a:latin typeface="Arial" panose="020B0604020202020204" pitchFamily="34" charset="0"/>
                  </a:rPr>
                  <a:t>hf</a:t>
                </a:r>
                <a:r>
                  <a:rPr lang="el-GR" sz="1800" b="0" i="0" u="none" strike="noStrike" baseline="0" dirty="0">
                    <a:solidFill>
                      <a:srgbClr val="000000"/>
                    </a:solidFill>
                    <a:latin typeface="Arial" panose="020B0604020202020204" pitchFamily="34" charset="0"/>
                  </a:rPr>
                  <a:t> − φ δείχνει ότι το δυναμικό αποκοπής V</a:t>
                </a:r>
                <a:r>
                  <a:rPr lang="el-GR" sz="800" b="0" i="0" u="none" strike="noStrike" baseline="0" dirty="0">
                    <a:solidFill>
                      <a:srgbClr val="000000"/>
                    </a:solidFill>
                    <a:latin typeface="Arial" panose="020B0604020202020204" pitchFamily="34" charset="0"/>
                  </a:rPr>
                  <a:t>0 </a:t>
                </a:r>
                <a:r>
                  <a:rPr lang="el-GR" sz="1800" b="0" i="0" u="none" strike="noStrike" baseline="0" dirty="0">
                    <a:solidFill>
                      <a:srgbClr val="000000"/>
                    </a:solidFill>
                    <a:latin typeface="Arial" panose="020B0604020202020204" pitchFamily="34" charset="0"/>
                  </a:rPr>
                  <a:t>αυξάνεται όταν αυξάνει η συχνότητα των φωτονίων f. Ένας τρόπος υπολογισμού της </a:t>
                </a:r>
                <a:r>
                  <a:rPr lang="el-GR" sz="1800" b="0" i="0" u="none" strike="noStrike" baseline="0" dirty="0" err="1">
                    <a:solidFill>
                      <a:srgbClr val="000000"/>
                    </a:solidFill>
                    <a:latin typeface="Arial" panose="020B0604020202020204" pitchFamily="34" charset="0"/>
                  </a:rPr>
                  <a:t>σταθεράς</a:t>
                </a:r>
                <a:r>
                  <a:rPr lang="el-GR" sz="1800" b="0" i="0" u="none" strike="noStrike" baseline="0" dirty="0">
                    <a:solidFill>
                      <a:srgbClr val="000000"/>
                    </a:solidFill>
                    <a:latin typeface="Arial" panose="020B0604020202020204" pitchFamily="34" charset="0"/>
                  </a:rPr>
                  <a:t> h του </a:t>
                </a:r>
                <a:r>
                  <a:rPr lang="el-GR" sz="1800" b="0" i="0" u="none" strike="noStrike" baseline="0" dirty="0" err="1">
                    <a:solidFill>
                      <a:srgbClr val="000000"/>
                    </a:solidFill>
                    <a:latin typeface="Arial" panose="020B0604020202020204" pitchFamily="34" charset="0"/>
                  </a:rPr>
                  <a:t>Planck</a:t>
                </a:r>
                <a:r>
                  <a:rPr lang="el-GR" sz="1800" b="0" i="0" u="none" strike="noStrike" baseline="0" dirty="0">
                    <a:solidFill>
                      <a:srgbClr val="000000"/>
                    </a:solidFill>
                    <a:latin typeface="Arial" panose="020B0604020202020204" pitchFamily="34" charset="0"/>
                  </a:rPr>
                  <a:t> είναι μέσω του φωτοηλεκτρικού φαινομένου. Η παρακάτω γραφική παράσταση απεικονίζει τα πειραματικά δεδομένα (μαύρες τελείες)                                                                                                             από ένα πείραμα μέτρησης του δυναμικού                                                                                                                  αποκοπής για διάφορες τιμές της συχνότητας                                                                                                                           f και την καλύτερα προσαρμοσμένη ευθεία                                                                                                              στα σημεία αυτά. Το υλικό της καθόδου ήταν                                                                                                                διαρκώς το ίδιο. Έχοντας ως δεδομένο ότι το                                                                                                  1909 ο </a:t>
                </a:r>
                <a:r>
                  <a:rPr lang="el-GR" sz="1800" b="0" i="0" u="none" strike="noStrike" baseline="0" dirty="0" err="1">
                    <a:solidFill>
                      <a:srgbClr val="000000"/>
                    </a:solidFill>
                    <a:latin typeface="Arial" panose="020B0604020202020204" pitchFamily="34" charset="0"/>
                  </a:rPr>
                  <a:t>Robert</a:t>
                </a:r>
                <a:r>
                  <a:rPr lang="el-GR" sz="1800" b="0" i="0" u="none" strike="noStrike" baseline="0" dirty="0">
                    <a:solidFill>
                      <a:srgbClr val="000000"/>
                    </a:solidFill>
                    <a:latin typeface="Arial" panose="020B0604020202020204" pitchFamily="34" charset="0"/>
                  </a:rPr>
                  <a:t> </a:t>
                </a:r>
                <a:r>
                  <a:rPr lang="el-GR" sz="1800" b="0" i="0" u="none" strike="noStrike" baseline="0" dirty="0" err="1">
                    <a:solidFill>
                      <a:srgbClr val="000000"/>
                    </a:solidFill>
                    <a:latin typeface="Arial" panose="020B0604020202020204" pitchFamily="34" charset="0"/>
                  </a:rPr>
                  <a:t>Millikan</a:t>
                </a:r>
                <a:r>
                  <a:rPr lang="el-GR" sz="1800" b="0" i="0" u="none" strike="noStrike" baseline="0" dirty="0">
                    <a:solidFill>
                      <a:srgbClr val="000000"/>
                    </a:solidFill>
                    <a:latin typeface="Arial" panose="020B0604020202020204" pitchFamily="34" charset="0"/>
                  </a:rPr>
                  <a:t> με ένα ευρηματικό                                                                                                        πείραμα βρήκε ότι το φορτίο του ηλεκτρονίου                                                                                                            έχει απόλυτη τιμή e=1,6.</a:t>
                </a:r>
                <a14:m>
                  <m:oMath xmlns:m="http://schemas.openxmlformats.org/officeDocument/2006/math">
                    <m:sSup>
                      <m:sSupPr>
                        <m:ctrlPr>
                          <a:rPr lang="el-GR" sz="2000" b="0" i="1" u="none" strike="noStrike" baseline="0" smtClean="0">
                            <a:solidFill>
                              <a:srgbClr val="000000"/>
                            </a:solidFill>
                            <a:latin typeface="Cambria Math" panose="02040503050406030204" pitchFamily="18" charset="0"/>
                          </a:rPr>
                        </m:ctrlPr>
                      </m:sSupPr>
                      <m:e>
                        <m:r>
                          <a:rPr lang="el-GR" sz="2000" b="0" i="1" u="none" strike="noStrike" baseline="0" smtClean="0">
                            <a:solidFill>
                              <a:srgbClr val="000000"/>
                            </a:solidFill>
                            <a:latin typeface="Cambria Math" panose="02040503050406030204" pitchFamily="18" charset="0"/>
                          </a:rPr>
                          <m:t>10</m:t>
                        </m:r>
                      </m:e>
                      <m:sup>
                        <m:r>
                          <a:rPr lang="el-GR" sz="2000" b="0" i="1" u="none" strike="noStrike" baseline="0" smtClean="0">
                            <a:solidFill>
                              <a:srgbClr val="000000"/>
                            </a:solidFill>
                            <a:latin typeface="Cambria Math" panose="02040503050406030204" pitchFamily="18" charset="0"/>
                          </a:rPr>
                          <m:t>−9</m:t>
                        </m:r>
                      </m:sup>
                    </m:sSup>
                  </m:oMath>
                </a14:m>
                <a:r>
                  <a:rPr lang="el-GR" sz="1800" b="0" i="0" u="none" strike="noStrike" baseline="0" dirty="0">
                    <a:solidFill>
                      <a:srgbClr val="000000"/>
                    </a:solidFill>
                    <a:latin typeface="Arial" panose="020B0604020202020204" pitchFamily="34" charset="0"/>
                  </a:rPr>
                  <a:t>C, η τιμή της                                                                                                     </a:t>
                </a:r>
                <a:r>
                  <a:rPr lang="el-GR" sz="1800" b="0" i="0" u="none" strike="noStrike" baseline="0" dirty="0" err="1">
                    <a:solidFill>
                      <a:srgbClr val="000000"/>
                    </a:solidFill>
                    <a:latin typeface="Arial" panose="020B0604020202020204" pitchFamily="34" charset="0"/>
                  </a:rPr>
                  <a:t>σταθεράς</a:t>
                </a:r>
                <a:r>
                  <a:rPr lang="el-GR" sz="1800" b="0" i="0" u="none" strike="noStrike" baseline="0" dirty="0">
                    <a:solidFill>
                      <a:srgbClr val="000000"/>
                    </a:solidFill>
                    <a:latin typeface="Arial" panose="020B0604020202020204" pitchFamily="34" charset="0"/>
                  </a:rPr>
                  <a:t> του </a:t>
                </a:r>
                <a:r>
                  <a:rPr lang="el-GR" sz="1800" b="0" i="0" u="none" strike="noStrike" baseline="0" dirty="0" err="1">
                    <a:solidFill>
                      <a:srgbClr val="000000"/>
                    </a:solidFill>
                    <a:latin typeface="Arial" panose="020B0604020202020204" pitchFamily="34" charset="0"/>
                  </a:rPr>
                  <a:t>Planck</a:t>
                </a:r>
                <a:r>
                  <a:rPr lang="el-GR" sz="1800" b="0" i="0" u="none" strike="noStrike" baseline="0" dirty="0">
                    <a:solidFill>
                      <a:srgbClr val="000000"/>
                    </a:solidFill>
                    <a:latin typeface="Arial" panose="020B0604020202020204" pitchFamily="34" charset="0"/>
                  </a:rPr>
                  <a:t> που προκύπτει από                                                                                                                          αυτά τα πειραματικά δεδομένα είναι:                                                                                                                            </a:t>
                </a:r>
                <a:r>
                  <a:rPr lang="el-GR" sz="1800" b="1" i="0" u="none" strike="noStrike" baseline="0" dirty="0">
                    <a:solidFill>
                      <a:srgbClr val="000000"/>
                    </a:solidFill>
                    <a:latin typeface="Arial" panose="020B0604020202020204" pitchFamily="34" charset="0"/>
                  </a:rPr>
                  <a:t>(α) </a:t>
                </a:r>
                <a:r>
                  <a:rPr lang="el-GR" sz="1800" b="0" i="0" u="none" strike="noStrike" baseline="0" dirty="0">
                    <a:solidFill>
                      <a:srgbClr val="000000"/>
                    </a:solidFill>
                    <a:latin typeface="Arial" panose="020B0604020202020204" pitchFamily="34" charset="0"/>
                  </a:rPr>
                  <a:t>h = 6,6.</a:t>
                </a:r>
                <a14:m>
                  <m:oMath xmlns:m="http://schemas.openxmlformats.org/officeDocument/2006/math">
                    <m:sSup>
                      <m:sSupPr>
                        <m:ctrlPr>
                          <a:rPr lang="el-GR" sz="2000" b="0" i="1" u="none" strike="noStrike" baseline="0" smtClean="0">
                            <a:solidFill>
                              <a:srgbClr val="000000"/>
                            </a:solidFill>
                            <a:latin typeface="Cambria Math" panose="02040503050406030204" pitchFamily="18" charset="0"/>
                          </a:rPr>
                        </m:ctrlPr>
                      </m:sSupPr>
                      <m:e>
                        <m:r>
                          <a:rPr lang="el-GR" sz="2000" b="0" i="1" u="none" strike="noStrike" baseline="0" smtClean="0">
                            <a:solidFill>
                              <a:srgbClr val="000000"/>
                            </a:solidFill>
                            <a:latin typeface="Cambria Math" panose="02040503050406030204" pitchFamily="18" charset="0"/>
                          </a:rPr>
                          <m:t>10</m:t>
                        </m:r>
                      </m:e>
                      <m:sup>
                        <m:r>
                          <a:rPr lang="el-GR" sz="2000" b="0" i="1" u="none" strike="noStrike" baseline="0" smtClean="0">
                            <a:solidFill>
                              <a:srgbClr val="000000"/>
                            </a:solidFill>
                            <a:latin typeface="Cambria Math" panose="02040503050406030204" pitchFamily="18" charset="0"/>
                          </a:rPr>
                          <m:t>−34</m:t>
                        </m:r>
                      </m:sup>
                    </m:sSup>
                  </m:oMath>
                </a14:m>
                <a:r>
                  <a:rPr lang="el-GR" sz="1800" b="0" i="0" u="none" strike="noStrike" baseline="0" dirty="0">
                    <a:solidFill>
                      <a:srgbClr val="000000"/>
                    </a:solidFill>
                    <a:latin typeface="Arial" panose="020B0604020202020204" pitchFamily="34" charset="0"/>
                  </a:rPr>
                  <a:t>J ∙ s                                                                                                                                                 </a:t>
                </a:r>
                <a:r>
                  <a:rPr lang="el-GR" sz="1800" b="1" i="0" u="none" strike="noStrike" baseline="0" dirty="0">
                    <a:solidFill>
                      <a:srgbClr val="000000"/>
                    </a:solidFill>
                    <a:latin typeface="Arial" panose="020B0604020202020204" pitchFamily="34" charset="0"/>
                  </a:rPr>
                  <a:t>(β) </a:t>
                </a:r>
                <a:r>
                  <a:rPr lang="el-GR" sz="1800" b="0" i="0" u="none" strike="noStrike" baseline="0" dirty="0">
                    <a:solidFill>
                      <a:srgbClr val="000000"/>
                    </a:solidFill>
                    <a:latin typeface="Arial" panose="020B0604020202020204" pitchFamily="34" charset="0"/>
                  </a:rPr>
                  <a:t>h = 6,8.</a:t>
                </a:r>
                <a14:m>
                  <m:oMath xmlns:m="http://schemas.openxmlformats.org/officeDocument/2006/math">
                    <m:sSup>
                      <m:sSupPr>
                        <m:ctrlPr>
                          <a:rPr lang="el-GR" sz="2000" b="0" i="1" u="none" strike="noStrike" baseline="0" smtClean="0">
                            <a:solidFill>
                              <a:srgbClr val="000000"/>
                            </a:solidFill>
                            <a:latin typeface="Cambria Math" panose="02040503050406030204" pitchFamily="18" charset="0"/>
                          </a:rPr>
                        </m:ctrlPr>
                      </m:sSupPr>
                      <m:e>
                        <m:r>
                          <a:rPr lang="el-GR" sz="2000" b="0" i="1" u="none" strike="noStrike" baseline="0" smtClean="0">
                            <a:solidFill>
                              <a:srgbClr val="000000"/>
                            </a:solidFill>
                            <a:latin typeface="Cambria Math" panose="02040503050406030204" pitchFamily="18" charset="0"/>
                          </a:rPr>
                          <m:t>10</m:t>
                        </m:r>
                      </m:e>
                      <m:sup>
                        <m:r>
                          <a:rPr lang="el-GR" sz="2000" b="0" i="1" u="none" strike="noStrike" baseline="0" smtClean="0">
                            <a:solidFill>
                              <a:srgbClr val="000000"/>
                            </a:solidFill>
                            <a:latin typeface="Cambria Math" panose="02040503050406030204" pitchFamily="18" charset="0"/>
                          </a:rPr>
                          <m:t>−34</m:t>
                        </m:r>
                      </m:sup>
                    </m:sSup>
                  </m:oMath>
                </a14:m>
                <a:r>
                  <a:rPr lang="el-GR" sz="1800" b="0" i="0" u="none" strike="noStrike" baseline="0" dirty="0">
                    <a:solidFill>
                      <a:srgbClr val="000000"/>
                    </a:solidFill>
                    <a:latin typeface="Arial" panose="020B0604020202020204" pitchFamily="34" charset="0"/>
                  </a:rPr>
                  <a:t>J ∙ s                                                                                                                                                         </a:t>
                </a:r>
                <a:r>
                  <a:rPr lang="el-GR" sz="1800" b="1" i="0" u="none" strike="noStrike" baseline="0" dirty="0">
                    <a:solidFill>
                      <a:srgbClr val="000000"/>
                    </a:solidFill>
                    <a:latin typeface="Arial" panose="020B0604020202020204" pitchFamily="34" charset="0"/>
                  </a:rPr>
                  <a:t>(γ) </a:t>
                </a:r>
                <a:r>
                  <a:rPr lang="el-GR" sz="1800" b="0" i="0" u="none" strike="noStrike" baseline="0" dirty="0">
                    <a:solidFill>
                      <a:srgbClr val="000000"/>
                    </a:solidFill>
                    <a:latin typeface="Arial" panose="020B0604020202020204" pitchFamily="34" charset="0"/>
                  </a:rPr>
                  <a:t>h = 6,4.</a:t>
                </a:r>
                <a14:m>
                  <m:oMath xmlns:m="http://schemas.openxmlformats.org/officeDocument/2006/math">
                    <m:sSup>
                      <m:sSupPr>
                        <m:ctrlPr>
                          <a:rPr lang="el-GR" sz="2000" b="0" i="1" u="none" strike="noStrike" baseline="0" smtClean="0">
                            <a:solidFill>
                              <a:srgbClr val="000000"/>
                            </a:solidFill>
                            <a:latin typeface="Cambria Math" panose="02040503050406030204" pitchFamily="18" charset="0"/>
                          </a:rPr>
                        </m:ctrlPr>
                      </m:sSupPr>
                      <m:e>
                        <m:r>
                          <a:rPr lang="el-GR" sz="2000" b="0" i="1" u="none" strike="noStrike" baseline="0" smtClean="0">
                            <a:solidFill>
                              <a:srgbClr val="000000"/>
                            </a:solidFill>
                            <a:latin typeface="Cambria Math" panose="02040503050406030204" pitchFamily="18" charset="0"/>
                          </a:rPr>
                          <m:t>10</m:t>
                        </m:r>
                      </m:e>
                      <m:sup>
                        <m:r>
                          <a:rPr lang="el-GR" sz="2000" b="0" i="1" u="none" strike="noStrike" baseline="0" smtClean="0">
                            <a:solidFill>
                              <a:srgbClr val="000000"/>
                            </a:solidFill>
                            <a:latin typeface="Cambria Math" panose="02040503050406030204" pitchFamily="18" charset="0"/>
                          </a:rPr>
                          <m:t>−34</m:t>
                        </m:r>
                      </m:sup>
                    </m:sSup>
                  </m:oMath>
                </a14:m>
                <a:r>
                  <a:rPr lang="el-GR" sz="1800" b="0" i="0" u="none" strike="noStrike" baseline="0" dirty="0">
                    <a:solidFill>
                      <a:srgbClr val="000000"/>
                    </a:solidFill>
                    <a:latin typeface="Arial" panose="020B0604020202020204" pitchFamily="34" charset="0"/>
                  </a:rPr>
                  <a:t>J ∙ s                                                                                                                                            </a:t>
                </a:r>
                <a:r>
                  <a:rPr lang="el-GR" sz="1800" b="1" i="0" u="none" strike="noStrike" baseline="0" dirty="0">
                    <a:solidFill>
                      <a:srgbClr val="000000"/>
                    </a:solidFill>
                    <a:latin typeface="Arial" panose="020B0604020202020204" pitchFamily="34" charset="0"/>
                  </a:rPr>
                  <a:t>2.2.Α</a:t>
                </a:r>
                <a:r>
                  <a:rPr lang="el-GR" sz="1800" b="0" i="0" u="none" strike="noStrike" baseline="0" dirty="0">
                    <a:solidFill>
                      <a:srgbClr val="000000"/>
                    </a:solidFill>
                    <a:latin typeface="Arial" panose="020B0604020202020204" pitchFamily="34" charset="0"/>
                  </a:rPr>
                  <a:t>. Να επιλέξετε την ορθή απάντηση </a:t>
                </a:r>
                <a:r>
                  <a:rPr lang="el-GR" sz="1800" b="1" i="0" u="none" strike="noStrike" baseline="0" dirty="0">
                    <a:solidFill>
                      <a:srgbClr val="000000"/>
                    </a:solidFill>
                    <a:latin typeface="Arial" panose="020B0604020202020204" pitchFamily="34" charset="0"/>
                  </a:rPr>
                  <a:t>Μονάδες 4                                                                                          2.2.B. </a:t>
                </a:r>
                <a:r>
                  <a:rPr lang="el-GR" sz="1800" b="0" i="0" u="none" strike="noStrike" baseline="0" dirty="0">
                    <a:solidFill>
                      <a:srgbClr val="000000"/>
                    </a:solidFill>
                    <a:latin typeface="Arial" panose="020B0604020202020204" pitchFamily="34" charset="0"/>
                  </a:rPr>
                  <a:t>Να αιτιολογήσετε την επιλογή σας. </a:t>
                </a:r>
                <a:r>
                  <a:rPr lang="el-GR" sz="1800" b="1" i="0" u="none" strike="noStrike" baseline="0" dirty="0">
                    <a:solidFill>
                      <a:srgbClr val="000000"/>
                    </a:solidFill>
                    <a:latin typeface="Arial" panose="020B0604020202020204" pitchFamily="34" charset="0"/>
                  </a:rPr>
                  <a:t>Μονάδες 9 </a:t>
                </a:r>
                <a:endParaRPr lang="el-GR" sz="1800" b="0" i="0" u="none" strike="noStrike" baseline="0" dirty="0">
                  <a:solidFill>
                    <a:srgbClr val="000000"/>
                  </a:solidFill>
                  <a:latin typeface="Arial" panose="020B0604020202020204" pitchFamily="34" charset="0"/>
                </a:endParaRPr>
              </a:p>
            </p:txBody>
          </p:sp>
        </mc:Choice>
        <mc:Fallback>
          <p:sp>
            <p:nvSpPr>
              <p:cNvPr id="5" name="TextBox 4">
                <a:extLst>
                  <a:ext uri="{FF2B5EF4-FFF2-40B4-BE49-F238E27FC236}">
                    <a16:creationId xmlns:a16="http://schemas.microsoft.com/office/drawing/2014/main" id="{5F5EDCFB-1BC2-82A8-E788-4AA4E60E4A33}"/>
                  </a:ext>
                </a:extLst>
              </p:cNvPr>
              <p:cNvSpPr txBox="1">
                <a:spLocks noRot="1" noChangeAspect="1" noMove="1" noResize="1" noEditPoints="1" noAdjustHandles="1" noChangeArrowheads="1" noChangeShapeType="1" noTextEdit="1"/>
              </p:cNvSpPr>
              <p:nvPr/>
            </p:nvSpPr>
            <p:spPr>
              <a:xfrm>
                <a:off x="1111928" y="0"/>
                <a:ext cx="10209258" cy="6059608"/>
              </a:xfrm>
              <a:prstGeom prst="rect">
                <a:avLst/>
              </a:prstGeom>
              <a:blipFill>
                <a:blip r:embed="rId2"/>
                <a:stretch>
                  <a:fillRect l="-478" r="-18567" b="-704"/>
                </a:stretch>
              </a:blipFill>
            </p:spPr>
            <p:txBody>
              <a:bodyPr/>
              <a:lstStyle/>
              <a:p>
                <a:r>
                  <a:rPr lang="el-GR">
                    <a:noFill/>
                  </a:rPr>
                  <a:t> </a:t>
                </a:r>
              </a:p>
            </p:txBody>
          </p:sp>
        </mc:Fallback>
      </mc:AlternateContent>
      <p:pic>
        <p:nvPicPr>
          <p:cNvPr id="7" name="Εικόνα 6">
            <a:extLst>
              <a:ext uri="{FF2B5EF4-FFF2-40B4-BE49-F238E27FC236}">
                <a16:creationId xmlns:a16="http://schemas.microsoft.com/office/drawing/2014/main" id="{08F4479D-F35E-4861-F63D-1AB6589DA815}"/>
              </a:ext>
            </a:extLst>
          </p:cNvPr>
          <p:cNvPicPr>
            <a:picLocks noChangeAspect="1"/>
          </p:cNvPicPr>
          <p:nvPr/>
        </p:nvPicPr>
        <p:blipFill>
          <a:blip r:embed="rId3">
            <a:lum bright="8000"/>
          </a:blip>
          <a:stretch>
            <a:fillRect/>
          </a:stretch>
        </p:blipFill>
        <p:spPr>
          <a:xfrm>
            <a:off x="6217691" y="1681569"/>
            <a:ext cx="4862381" cy="3139005"/>
          </a:xfrm>
          <a:prstGeom prst="rect">
            <a:avLst/>
          </a:prstGeom>
          <a:effectLst>
            <a:glow rad="101600">
              <a:schemeClr val="accent1">
                <a:satMod val="175000"/>
                <a:alpha val="40000"/>
              </a:schemeClr>
            </a:glow>
          </a:effectLst>
        </p:spPr>
      </p:pic>
    </p:spTree>
    <p:extLst>
      <p:ext uri="{BB962C8B-B14F-4D97-AF65-F5344CB8AC3E}">
        <p14:creationId xmlns:p14="http://schemas.microsoft.com/office/powerpoint/2010/main" val="940530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C3653D1B-3C05-749C-2B9F-6DA5878EC96D}"/>
                  </a:ext>
                </a:extLst>
              </p:cNvPr>
              <p:cNvSpPr txBox="1"/>
              <p:nvPr/>
            </p:nvSpPr>
            <p:spPr>
              <a:xfrm>
                <a:off x="1028700" y="166568"/>
                <a:ext cx="10848975" cy="6247864"/>
              </a:xfrm>
              <a:prstGeom prst="rect">
                <a:avLst/>
              </a:prstGeom>
              <a:noFill/>
            </p:spPr>
            <p:txBody>
              <a:bodyPr wrap="square">
                <a:spAutoFit/>
              </a:bodyPr>
              <a:lstStyle/>
              <a:p>
                <a:pPr algn="l"/>
                <a:endParaRPr lang="el-GR" sz="2000" b="0" i="0" u="none" strike="noStrike" baseline="0" dirty="0">
                  <a:solidFill>
                    <a:srgbClr val="000000"/>
                  </a:solidFill>
                  <a:latin typeface="Arial" panose="020B0604020202020204" pitchFamily="34" charset="0"/>
                </a:endParaRPr>
              </a:p>
              <a:p>
                <a:r>
                  <a:rPr lang="el-GR" sz="2000" b="1" i="0" u="sng" strike="noStrike" baseline="0" dirty="0">
                    <a:solidFill>
                      <a:srgbClr val="C00000"/>
                    </a:solidFill>
                    <a:latin typeface="Arial" panose="020B0604020202020204" pitchFamily="34" charset="0"/>
                    <a:cs typeface="Arial" panose="020B0604020202020204" pitchFamily="34" charset="0"/>
                  </a:rPr>
                  <a:t>Β ΘΕΜΑ 30510 ΤΡΑΠΕΖΑ ΘΕΜΑΤΩΝ</a:t>
                </a:r>
                <a:endParaRPr lang="en-US" sz="2000" b="1" i="0" u="sng" strike="noStrike" baseline="0" dirty="0">
                  <a:solidFill>
                    <a:srgbClr val="C00000"/>
                  </a:solidFill>
                  <a:latin typeface="Arial" panose="020B0604020202020204" pitchFamily="34" charset="0"/>
                  <a:cs typeface="Arial" panose="020B0604020202020204" pitchFamily="34" charset="0"/>
                </a:endParaRPr>
              </a:p>
              <a:p>
                <a:endParaRPr lang="el-GR" sz="2000" b="1" i="0" u="sng" strike="noStrike" baseline="0" dirty="0">
                  <a:solidFill>
                    <a:srgbClr val="C00000"/>
                  </a:solidFill>
                  <a:latin typeface="Arial" panose="020B0604020202020204" pitchFamily="34" charset="0"/>
                  <a:cs typeface="Arial" panose="020B0604020202020204" pitchFamily="34" charset="0"/>
                </a:endParaRPr>
              </a:p>
              <a:p>
                <a:r>
                  <a:rPr lang="el-GR" sz="2000" b="1" i="0" u="none" strike="noStrike" baseline="0" dirty="0">
                    <a:solidFill>
                      <a:srgbClr val="000000"/>
                    </a:solidFill>
                    <a:latin typeface="Arial" panose="020B0604020202020204" pitchFamily="34" charset="0"/>
                    <a:cs typeface="Arial" panose="020B0604020202020204" pitchFamily="34" charset="0"/>
                  </a:rPr>
                  <a:t>2.1. </a:t>
                </a:r>
                <a:r>
                  <a:rPr lang="el-GR" sz="2000" b="0" i="0" u="none" strike="noStrike" baseline="0" dirty="0">
                    <a:solidFill>
                      <a:srgbClr val="000000"/>
                    </a:solidFill>
                    <a:latin typeface="Arial" panose="020B0604020202020204" pitchFamily="34" charset="0"/>
                    <a:cs typeface="Arial" panose="020B0604020202020204" pitchFamily="34" charset="0"/>
                  </a:rPr>
                  <a:t>Με τη χρήση πειραματικών δεδομένων έχει βρεθεί ότι η σχέση της (μέγιστης) κινητικής ενέργειας 𝛫 των </a:t>
                </a:r>
                <a:r>
                  <a:rPr lang="el-GR" sz="2000" b="0" i="0" u="none" strike="noStrike" baseline="0" dirty="0" err="1">
                    <a:solidFill>
                      <a:srgbClr val="000000"/>
                    </a:solidFill>
                    <a:latin typeface="Arial" panose="020B0604020202020204" pitchFamily="34" charset="0"/>
                    <a:cs typeface="Arial" panose="020B0604020202020204" pitchFamily="34" charset="0"/>
                  </a:rPr>
                  <a:t>φωτοηλεκτρονίων</a:t>
                </a:r>
                <a:r>
                  <a:rPr lang="el-GR" sz="2000" b="0" i="0" u="none" strike="noStrike" baseline="0" dirty="0">
                    <a:solidFill>
                      <a:srgbClr val="000000"/>
                    </a:solidFill>
                    <a:latin typeface="Arial" panose="020B0604020202020204" pitchFamily="34" charset="0"/>
                    <a:cs typeface="Arial" panose="020B0604020202020204" pitchFamily="34" charset="0"/>
                  </a:rPr>
                  <a:t> που βγαίνουν από το μέταλλο της καθόδου, κατά τη διάρκεια του φωτοηλεκτρικού φαινομένου, συναρτήσει της συχνότητας 𝑓 της ηλεκτρομαγνητικής ακτινοβολίας που προσπίπτει πάνω στο μέταλλο της καθόδου, είναι γραμμική για 𝑓 ≥ </a:t>
                </a:r>
                <a14:m>
                  <m:oMath xmlns:m="http://schemas.openxmlformats.org/officeDocument/2006/math">
                    <m:sSub>
                      <m:sSubPr>
                        <m:ctrlPr>
                          <a:rPr lang="el-GR" sz="2000" b="0" i="1" u="none" strike="noStrike" baseline="0" smtClean="0">
                            <a:solidFill>
                              <a:srgbClr val="000000"/>
                            </a:solidFill>
                            <a:latin typeface="Cambria Math" panose="02040503050406030204" pitchFamily="18" charset="0"/>
                            <a:cs typeface="Arial" panose="020B0604020202020204" pitchFamily="34" charset="0"/>
                          </a:rPr>
                        </m:ctrlPr>
                      </m:sSubPr>
                      <m:e>
                        <m:r>
                          <a:rPr lang="en-US" sz="2000" b="0" i="1" u="none" strike="noStrike" baseline="0" smtClean="0">
                            <a:solidFill>
                              <a:srgbClr val="000000"/>
                            </a:solidFill>
                            <a:latin typeface="Cambria Math" panose="02040503050406030204" pitchFamily="18" charset="0"/>
                            <a:cs typeface="Arial" panose="020B0604020202020204" pitchFamily="34" charset="0"/>
                          </a:rPr>
                          <m:t>𝑓</m:t>
                        </m:r>
                      </m:e>
                      <m:sub>
                        <m:r>
                          <a:rPr lang="en-US" sz="2000" b="0" i="1" u="none" strike="noStrike" baseline="0" smtClean="0">
                            <a:solidFill>
                              <a:srgbClr val="000000"/>
                            </a:solidFill>
                            <a:latin typeface="Cambria Math" panose="02040503050406030204" pitchFamily="18" charset="0"/>
                            <a:cs typeface="Arial" panose="020B0604020202020204" pitchFamily="34" charset="0"/>
                          </a:rPr>
                          <m:t>0</m:t>
                        </m:r>
                      </m:sub>
                    </m:sSub>
                  </m:oMath>
                </a14:m>
                <a:r>
                  <a:rPr lang="el-GR" sz="2000" b="0" i="0" u="none" strike="noStrike" baseline="0" dirty="0">
                    <a:solidFill>
                      <a:srgbClr val="000000"/>
                    </a:solidFill>
                    <a:latin typeface="Arial" panose="020B0604020202020204" pitchFamily="34" charset="0"/>
                    <a:cs typeface="Arial" panose="020B0604020202020204" pitchFamily="34" charset="0"/>
                  </a:rPr>
                  <a:t>, όπως φαίνεται στο παρακάτω </a:t>
                </a:r>
                <a:r>
                  <a:rPr lang="en-US" sz="2000" b="0" i="0" u="none" strike="noStrike" baseline="0" dirty="0">
                    <a:solidFill>
                      <a:srgbClr val="000000"/>
                    </a:solidFill>
                    <a:latin typeface="Arial" panose="020B0604020202020204" pitchFamily="34" charset="0"/>
                    <a:cs typeface="Arial" panose="020B0604020202020204" pitchFamily="34" charset="0"/>
                  </a:rPr>
                  <a:t>                                                                                       </a:t>
                </a:r>
                <a:r>
                  <a:rPr lang="el-GR" sz="2000" b="0" i="0" u="none" strike="noStrike" baseline="0" dirty="0">
                    <a:solidFill>
                      <a:srgbClr val="000000"/>
                    </a:solidFill>
                    <a:latin typeface="Arial" panose="020B0604020202020204" pitchFamily="34" charset="0"/>
                    <a:cs typeface="Arial" panose="020B0604020202020204" pitchFamily="34" charset="0"/>
                  </a:rPr>
                  <a:t>διάγραμμα</a:t>
                </a:r>
                <a:r>
                  <a:rPr lang="en-US" sz="2000" b="0" i="0" u="none" strike="noStrike" baseline="0" dirty="0">
                    <a:solidFill>
                      <a:srgbClr val="000000"/>
                    </a:solidFill>
                    <a:latin typeface="Arial" panose="020B0604020202020204" pitchFamily="34" charset="0"/>
                    <a:cs typeface="Arial" panose="020B0604020202020204" pitchFamily="34" charset="0"/>
                  </a:rPr>
                  <a:t>. </a:t>
                </a:r>
                <a:r>
                  <a:rPr lang="el-GR" sz="2000" b="0" i="0" u="none" strike="noStrike" baseline="0" dirty="0">
                    <a:solidFill>
                      <a:srgbClr val="000000"/>
                    </a:solidFill>
                    <a:latin typeface="Arial" panose="020B0604020202020204" pitchFamily="34" charset="0"/>
                    <a:cs typeface="Arial" panose="020B0604020202020204" pitchFamily="34" charset="0"/>
                  </a:rPr>
                  <a:t>Η συχνότητα </a:t>
                </a:r>
                <a:r>
                  <a:rPr lang="el-GR" sz="2000" dirty="0">
                    <a:solidFill>
                      <a:srgbClr val="000000"/>
                    </a:solidFill>
                    <a:cs typeface="Arial" panose="020B0604020202020204" pitchFamily="34" charset="0"/>
                  </a:rPr>
                  <a:t> </a:t>
                </a:r>
                <a14:m>
                  <m:oMath xmlns:m="http://schemas.openxmlformats.org/officeDocument/2006/math">
                    <m:sSub>
                      <m:sSubPr>
                        <m:ctrlPr>
                          <a:rPr lang="el-GR" sz="2000" i="1">
                            <a:solidFill>
                              <a:srgbClr val="000000"/>
                            </a:solidFill>
                            <a:latin typeface="Cambria Math" panose="02040503050406030204" pitchFamily="18" charset="0"/>
                            <a:cs typeface="Arial" panose="020B0604020202020204" pitchFamily="34" charset="0"/>
                          </a:rPr>
                        </m:ctrlPr>
                      </m:sSubPr>
                      <m:e>
                        <m:r>
                          <a:rPr lang="en-US" sz="2000" i="1">
                            <a:solidFill>
                              <a:srgbClr val="000000"/>
                            </a:solidFill>
                            <a:latin typeface="Cambria Math" panose="02040503050406030204" pitchFamily="18" charset="0"/>
                            <a:cs typeface="Arial" panose="020B0604020202020204" pitchFamily="34" charset="0"/>
                          </a:rPr>
                          <m:t>𝑓</m:t>
                        </m:r>
                      </m:e>
                      <m:sub>
                        <m:r>
                          <a:rPr lang="en-US" sz="2000" i="1">
                            <a:solidFill>
                              <a:srgbClr val="000000"/>
                            </a:solidFill>
                            <a:latin typeface="Cambria Math" panose="02040503050406030204" pitchFamily="18" charset="0"/>
                            <a:cs typeface="Arial" panose="020B0604020202020204" pitchFamily="34" charset="0"/>
                          </a:rPr>
                          <m:t>0</m:t>
                        </m:r>
                      </m:sub>
                    </m:sSub>
                  </m:oMath>
                </a14:m>
                <a:r>
                  <a:rPr lang="el-GR" sz="2000" b="0" i="0" u="none" strike="noStrike" baseline="0" dirty="0">
                    <a:solidFill>
                      <a:srgbClr val="000000"/>
                    </a:solidFill>
                    <a:latin typeface="Arial" panose="020B0604020202020204" pitchFamily="34" charset="0"/>
                    <a:cs typeface="Arial" panose="020B0604020202020204" pitchFamily="34" charset="0"/>
                  </a:rPr>
                  <a:t> είναι η συχνότητα </a:t>
                </a:r>
                <a:r>
                  <a:rPr lang="en-US" sz="2000" b="0" i="0" u="none" strike="noStrike" baseline="0" dirty="0">
                    <a:solidFill>
                      <a:srgbClr val="000000"/>
                    </a:solidFill>
                    <a:latin typeface="Arial" panose="020B0604020202020204" pitchFamily="34" charset="0"/>
                    <a:cs typeface="Arial" panose="020B0604020202020204" pitchFamily="34" charset="0"/>
                  </a:rPr>
                  <a:t>                                                                                           </a:t>
                </a:r>
                <a:r>
                  <a:rPr lang="el-GR" sz="2000" b="0" i="0" u="none" strike="noStrike" baseline="0" dirty="0">
                    <a:solidFill>
                      <a:srgbClr val="000000"/>
                    </a:solidFill>
                    <a:latin typeface="Arial" panose="020B0604020202020204" pitchFamily="34" charset="0"/>
                    <a:cs typeface="Arial" panose="020B0604020202020204" pitchFamily="34" charset="0"/>
                  </a:rPr>
                  <a:t>κατωφλίου</a:t>
                </a:r>
                <a:r>
                  <a:rPr lang="en-US" sz="2000" b="0" i="0" u="none" strike="noStrike" dirty="0">
                    <a:solidFill>
                      <a:srgbClr val="000000"/>
                    </a:solidFill>
                    <a:latin typeface="Arial" panose="020B0604020202020204" pitchFamily="34" charset="0"/>
                    <a:cs typeface="Arial" panose="020B0604020202020204" pitchFamily="34" charset="0"/>
                  </a:rPr>
                  <a:t> </a:t>
                </a:r>
                <a:r>
                  <a:rPr lang="el-GR" sz="2000" b="0" i="0" u="none" strike="noStrike" baseline="0" dirty="0">
                    <a:solidFill>
                      <a:srgbClr val="000000"/>
                    </a:solidFill>
                    <a:latin typeface="Arial" panose="020B0604020202020204" pitchFamily="34" charset="0"/>
                    <a:cs typeface="Arial" panose="020B0604020202020204" pitchFamily="34" charset="0"/>
                  </a:rPr>
                  <a:t>για το συγκεκριμένο μέταλλο. </a:t>
                </a:r>
                <a:r>
                  <a:rPr lang="en-US" sz="2000" b="0" i="0" u="none" strike="noStrike" baseline="0" dirty="0">
                    <a:solidFill>
                      <a:srgbClr val="000000"/>
                    </a:solidFill>
                    <a:latin typeface="Arial" panose="020B0604020202020204" pitchFamily="34" charset="0"/>
                    <a:cs typeface="Arial" panose="020B0604020202020204" pitchFamily="34" charset="0"/>
                  </a:rPr>
                  <a:t>                                                                                        </a:t>
                </a:r>
                <a:r>
                  <a:rPr lang="el-GR" sz="2000" b="0" i="0" u="none" strike="noStrike" baseline="0" dirty="0">
                    <a:solidFill>
                      <a:srgbClr val="000000"/>
                    </a:solidFill>
                    <a:latin typeface="Arial" panose="020B0604020202020204" pitchFamily="34" charset="0"/>
                    <a:cs typeface="Arial" panose="020B0604020202020204" pitchFamily="34" charset="0"/>
                  </a:rPr>
                  <a:t>Σύμφωνα</a:t>
                </a:r>
                <a:r>
                  <a:rPr lang="en-US" sz="2000" b="0" i="0" u="none" strike="noStrike" dirty="0">
                    <a:solidFill>
                      <a:srgbClr val="000000"/>
                    </a:solidFill>
                    <a:latin typeface="Arial" panose="020B0604020202020204" pitchFamily="34" charset="0"/>
                    <a:cs typeface="Arial" panose="020B0604020202020204" pitchFamily="34" charset="0"/>
                  </a:rPr>
                  <a:t> </a:t>
                </a:r>
                <a:r>
                  <a:rPr lang="el-GR" sz="2000" b="0" i="0" u="none" strike="noStrike" baseline="0" dirty="0">
                    <a:solidFill>
                      <a:srgbClr val="000000"/>
                    </a:solidFill>
                    <a:latin typeface="Arial" panose="020B0604020202020204" pitchFamily="34" charset="0"/>
                    <a:cs typeface="Arial" panose="020B0604020202020204" pitchFamily="34" charset="0"/>
                  </a:rPr>
                  <a:t>με την</a:t>
                </a:r>
                <a:r>
                  <a:rPr lang="en-US" sz="2000" b="0" i="0" u="none" strike="noStrike" baseline="0" dirty="0">
                    <a:solidFill>
                      <a:srgbClr val="000000"/>
                    </a:solidFill>
                    <a:latin typeface="Arial" panose="020B0604020202020204" pitchFamily="34" charset="0"/>
                    <a:cs typeface="Arial" panose="020B0604020202020204" pitchFamily="34" charset="0"/>
                  </a:rPr>
                  <a:t> </a:t>
                </a:r>
                <a:r>
                  <a:rPr lang="el-GR" sz="2000" b="0" i="0" u="none" strike="noStrike" baseline="0" dirty="0">
                    <a:solidFill>
                      <a:srgbClr val="000000"/>
                    </a:solidFill>
                    <a:latin typeface="Arial" panose="020B0604020202020204" pitchFamily="34" charset="0"/>
                    <a:cs typeface="Arial" panose="020B0604020202020204" pitchFamily="34" charset="0"/>
                  </a:rPr>
                  <a:t>κβαντική θεωρία, η κλίση της</a:t>
                </a:r>
                <a:r>
                  <a:rPr lang="en-US" sz="2000" b="0" i="0" u="none" strike="noStrike" baseline="0" dirty="0">
                    <a:solidFill>
                      <a:srgbClr val="000000"/>
                    </a:solidFill>
                    <a:latin typeface="Arial" panose="020B0604020202020204" pitchFamily="34" charset="0"/>
                    <a:cs typeface="Arial" panose="020B0604020202020204" pitchFamily="34" charset="0"/>
                  </a:rPr>
                  <a:t>                                                                                                           </a:t>
                </a:r>
                <a:r>
                  <a:rPr lang="el-GR" sz="2000" b="0" i="0" u="none" strike="noStrike" baseline="0" dirty="0">
                    <a:solidFill>
                      <a:srgbClr val="000000"/>
                    </a:solidFill>
                    <a:latin typeface="Arial" panose="020B0604020202020204" pitchFamily="34" charset="0"/>
                    <a:cs typeface="Arial" panose="020B0604020202020204" pitchFamily="34" charset="0"/>
                  </a:rPr>
                  <a:t> γραφικής παράστασης κινητικής ενέργειας-</a:t>
                </a:r>
                <a:r>
                  <a:rPr lang="en-US" sz="2000" b="0" i="0" u="none" strike="noStrike" baseline="0" dirty="0">
                    <a:solidFill>
                      <a:srgbClr val="000000"/>
                    </a:solidFill>
                    <a:latin typeface="Arial" panose="020B0604020202020204" pitchFamily="34" charset="0"/>
                    <a:cs typeface="Arial" panose="020B0604020202020204" pitchFamily="34" charset="0"/>
                  </a:rPr>
                  <a:t>                                                                               </a:t>
                </a:r>
                <a:r>
                  <a:rPr lang="el-GR" sz="2000" b="0" i="0" u="none" strike="noStrike" baseline="0" dirty="0">
                    <a:solidFill>
                      <a:srgbClr val="000000"/>
                    </a:solidFill>
                    <a:latin typeface="Arial" panose="020B0604020202020204" pitchFamily="34" charset="0"/>
                    <a:cs typeface="Arial" panose="020B0604020202020204" pitchFamily="34" charset="0"/>
                  </a:rPr>
                  <a:t>συχνότητας</a:t>
                </a:r>
                <a:r>
                  <a:rPr lang="en-US" sz="2000" b="0" i="0" u="none" strike="noStrike" dirty="0">
                    <a:solidFill>
                      <a:srgbClr val="000000"/>
                    </a:solidFill>
                    <a:latin typeface="Arial" panose="020B0604020202020204" pitchFamily="34" charset="0"/>
                    <a:cs typeface="Arial" panose="020B0604020202020204" pitchFamily="34" charset="0"/>
                  </a:rPr>
                  <a:t> </a:t>
                </a:r>
                <a:r>
                  <a:rPr lang="el-GR" sz="2000" b="0" i="0" u="none" strike="noStrike" baseline="0" dirty="0">
                    <a:solidFill>
                      <a:srgbClr val="000000"/>
                    </a:solidFill>
                    <a:latin typeface="Arial" panose="020B0604020202020204" pitchFamily="34" charset="0"/>
                    <a:cs typeface="Arial" panose="020B0604020202020204" pitchFamily="34" charset="0"/>
                  </a:rPr>
                  <a:t>(𝛫 − 𝑓)</a:t>
                </a:r>
                <a:r>
                  <a:rPr lang="en-US" sz="2000" b="0" i="0" u="none" strike="noStrike" baseline="0" dirty="0">
                    <a:solidFill>
                      <a:srgbClr val="000000"/>
                    </a:solidFill>
                    <a:latin typeface="Arial" panose="020B0604020202020204" pitchFamily="34" charset="0"/>
                    <a:cs typeface="Arial" panose="020B0604020202020204" pitchFamily="34" charset="0"/>
                  </a:rPr>
                  <a:t> </a:t>
                </a:r>
                <a:r>
                  <a:rPr lang="el-GR" sz="2000" b="0" i="0" u="none" strike="noStrike" baseline="0" dirty="0">
                    <a:solidFill>
                      <a:srgbClr val="000000"/>
                    </a:solidFill>
                    <a:latin typeface="Arial" panose="020B0604020202020204" pitchFamily="34" charset="0"/>
                    <a:cs typeface="Arial" panose="020B0604020202020204" pitchFamily="34" charset="0"/>
                  </a:rPr>
                  <a:t>για 𝑓 ≥ </a:t>
                </a:r>
                <a14:m>
                  <m:oMath xmlns:m="http://schemas.openxmlformats.org/officeDocument/2006/math">
                    <m:sSub>
                      <m:sSubPr>
                        <m:ctrlPr>
                          <a:rPr lang="el-GR" sz="2000" i="1">
                            <a:solidFill>
                              <a:srgbClr val="000000"/>
                            </a:solidFill>
                            <a:latin typeface="Cambria Math" panose="02040503050406030204" pitchFamily="18" charset="0"/>
                            <a:cs typeface="Arial" panose="020B0604020202020204" pitchFamily="34" charset="0"/>
                          </a:rPr>
                        </m:ctrlPr>
                      </m:sSubPr>
                      <m:e>
                        <m:r>
                          <a:rPr lang="en-US" sz="2000" i="1">
                            <a:solidFill>
                              <a:srgbClr val="000000"/>
                            </a:solidFill>
                            <a:latin typeface="Cambria Math" panose="02040503050406030204" pitchFamily="18" charset="0"/>
                            <a:cs typeface="Arial" panose="020B0604020202020204" pitchFamily="34" charset="0"/>
                          </a:rPr>
                          <m:t>𝑓</m:t>
                        </m:r>
                      </m:e>
                      <m:sub>
                        <m:r>
                          <a:rPr lang="en-US" sz="2000" i="1">
                            <a:solidFill>
                              <a:srgbClr val="000000"/>
                            </a:solidFill>
                            <a:latin typeface="Cambria Math" panose="02040503050406030204" pitchFamily="18" charset="0"/>
                            <a:cs typeface="Arial" panose="020B0604020202020204" pitchFamily="34" charset="0"/>
                          </a:rPr>
                          <m:t>0</m:t>
                        </m:r>
                      </m:sub>
                    </m:sSub>
                    <m:r>
                      <a:rPr lang="en-US" sz="2000" i="1">
                        <a:solidFill>
                          <a:srgbClr val="000000"/>
                        </a:solidFill>
                        <a:latin typeface="Cambria Math" panose="02040503050406030204" pitchFamily="18" charset="0"/>
                        <a:cs typeface="Arial" panose="020B0604020202020204" pitchFamily="34" charset="0"/>
                      </a:rPr>
                      <m:t> </m:t>
                    </m:r>
                  </m:oMath>
                </a14:m>
                <a:r>
                  <a:rPr lang="el-GR" sz="2000" b="0" i="0" u="none" strike="noStrike" baseline="0" dirty="0">
                    <a:solidFill>
                      <a:srgbClr val="000000"/>
                    </a:solidFill>
                    <a:latin typeface="Arial" panose="020B0604020202020204" pitchFamily="34" charset="0"/>
                    <a:cs typeface="Arial" panose="020B0604020202020204" pitchFamily="34" charset="0"/>
                  </a:rPr>
                  <a:t>, είναι ίση με: </a:t>
                </a:r>
                <a:endParaRPr lang="el-GR" sz="2000" b="0" i="0" u="none" strike="noStrike" baseline="0" dirty="0">
                  <a:latin typeface="Arial" panose="020B0604020202020204" pitchFamily="34" charset="0"/>
                  <a:cs typeface="Arial" panose="020B0604020202020204" pitchFamily="34" charset="0"/>
                </a:endParaRPr>
              </a:p>
              <a:p>
                <a:r>
                  <a:rPr lang="el-GR" sz="2000" b="1" i="0" u="none" strike="noStrike" baseline="0" dirty="0">
                    <a:latin typeface="Arial" panose="020B0604020202020204" pitchFamily="34" charset="0"/>
                    <a:cs typeface="Arial" panose="020B0604020202020204" pitchFamily="34" charset="0"/>
                  </a:rPr>
                  <a:t>(α) </a:t>
                </a:r>
                <a:r>
                  <a:rPr lang="el-GR" sz="2000" b="0" i="0" u="none" strike="noStrike" baseline="0" dirty="0">
                    <a:latin typeface="Arial" panose="020B0604020202020204" pitchFamily="34" charset="0"/>
                    <a:cs typeface="Arial" panose="020B0604020202020204" pitchFamily="34" charset="0"/>
                  </a:rPr>
                  <a:t>τη σταθερά του </a:t>
                </a:r>
                <a:r>
                  <a:rPr lang="el-GR" sz="2000" b="0" i="0" u="none" strike="noStrike" baseline="0" dirty="0" err="1">
                    <a:latin typeface="Arial" panose="020B0604020202020204" pitchFamily="34" charset="0"/>
                    <a:cs typeface="Arial" panose="020B0604020202020204" pitchFamily="34" charset="0"/>
                  </a:rPr>
                  <a:t>Planck</a:t>
                </a:r>
                <a:r>
                  <a:rPr lang="el-GR" sz="2000" b="0" i="0" u="none" strike="noStrike" baseline="0" dirty="0">
                    <a:latin typeface="Arial" panose="020B0604020202020204" pitchFamily="34" charset="0"/>
                    <a:cs typeface="Arial" panose="020B0604020202020204" pitchFamily="34" charset="0"/>
                  </a:rPr>
                  <a:t>, ℎ </a:t>
                </a:r>
                <a:r>
                  <a:rPr lang="en-US" sz="2000" b="0" i="0" u="none" strike="noStrike" baseline="0" dirty="0">
                    <a:latin typeface="Arial" panose="020B0604020202020204" pitchFamily="34" charset="0"/>
                    <a:cs typeface="Arial" panose="020B0604020202020204" pitchFamily="34" charset="0"/>
                  </a:rPr>
                  <a:t>                                                                                                                                             </a:t>
                </a:r>
                <a:r>
                  <a:rPr lang="el-GR" sz="2000" b="1" i="0" u="none" strike="noStrike" baseline="0" dirty="0">
                    <a:latin typeface="Arial" panose="020B0604020202020204" pitchFamily="34" charset="0"/>
                    <a:cs typeface="Arial" panose="020B0604020202020204" pitchFamily="34" charset="0"/>
                  </a:rPr>
                  <a:t>(β) </a:t>
                </a:r>
                <a:r>
                  <a:rPr lang="el-GR" sz="2000" b="0" i="0" u="none" strike="noStrike" baseline="0" dirty="0">
                    <a:latin typeface="Arial" panose="020B0604020202020204" pitchFamily="34" charset="0"/>
                    <a:cs typeface="Arial" panose="020B0604020202020204" pitchFamily="34" charset="0"/>
                  </a:rPr>
                  <a:t>το έργο εξαγωγής, 𝜑 </a:t>
                </a:r>
                <a:r>
                  <a:rPr lang="en-US" sz="2000" b="0" i="0" u="none" strike="noStrike" baseline="0" dirty="0">
                    <a:latin typeface="Arial" panose="020B0604020202020204" pitchFamily="34" charset="0"/>
                    <a:cs typeface="Arial" panose="020B0604020202020204" pitchFamily="34" charset="0"/>
                  </a:rPr>
                  <a:t>                                                                                                                                                           </a:t>
                </a:r>
                <a:r>
                  <a:rPr lang="el-GR" sz="2000" b="1" i="0" u="none" strike="noStrike" baseline="0" dirty="0">
                    <a:latin typeface="Arial" panose="020B0604020202020204" pitchFamily="34" charset="0"/>
                    <a:cs typeface="Arial" panose="020B0604020202020204" pitchFamily="34" charset="0"/>
                  </a:rPr>
                  <a:t>(γ) </a:t>
                </a:r>
                <a:r>
                  <a:rPr lang="el-GR" sz="2000" b="0" i="0" u="none" strike="noStrike" baseline="0" dirty="0">
                    <a:latin typeface="Arial" panose="020B0604020202020204" pitchFamily="34" charset="0"/>
                    <a:cs typeface="Arial" panose="020B0604020202020204" pitchFamily="34" charset="0"/>
                  </a:rPr>
                  <a:t>την τάση αποκοπής, </a:t>
                </a:r>
                <a14:m>
                  <m:oMath xmlns:m="http://schemas.openxmlformats.org/officeDocument/2006/math">
                    <m:sSub>
                      <m:sSubPr>
                        <m:ctrlPr>
                          <a:rPr lang="el-GR" sz="2000" b="0" i="1" u="none" strike="noStrike" baseline="0" smtClean="0">
                            <a:latin typeface="Cambria Math" panose="02040503050406030204" pitchFamily="18" charset="0"/>
                            <a:cs typeface="Arial" panose="020B0604020202020204" pitchFamily="34" charset="0"/>
                          </a:rPr>
                        </m:ctrlPr>
                      </m:sSubPr>
                      <m:e>
                        <m:r>
                          <a:rPr lang="en-US" sz="2000" b="0" i="1" u="none" strike="noStrike" baseline="0" smtClean="0">
                            <a:latin typeface="Cambria Math" panose="02040503050406030204" pitchFamily="18" charset="0"/>
                            <a:cs typeface="Arial" panose="020B0604020202020204" pitchFamily="34" charset="0"/>
                          </a:rPr>
                          <m:t>𝑉</m:t>
                        </m:r>
                      </m:e>
                      <m:sub>
                        <m:r>
                          <a:rPr lang="en-US" sz="2000" b="0" i="1" u="none" strike="noStrike" baseline="0" smtClean="0">
                            <a:latin typeface="Cambria Math" panose="02040503050406030204" pitchFamily="18" charset="0"/>
                            <a:cs typeface="Arial" panose="020B0604020202020204" pitchFamily="34" charset="0"/>
                          </a:rPr>
                          <m:t>0</m:t>
                        </m:r>
                      </m:sub>
                    </m:sSub>
                  </m:oMath>
                </a14:m>
                <a:r>
                  <a:rPr lang="el-GR" sz="2000" b="0" i="0" u="none" strike="noStrike" baseline="0" dirty="0">
                    <a:latin typeface="Arial" panose="020B0604020202020204" pitchFamily="34" charset="0"/>
                    <a:cs typeface="Arial" panose="020B0604020202020204" pitchFamily="34" charset="0"/>
                  </a:rPr>
                  <a:t> </a:t>
                </a:r>
                <a:r>
                  <a:rPr lang="en-US" sz="2000" b="0" i="0" u="none" strike="noStrike" baseline="0" dirty="0">
                    <a:latin typeface="Arial" panose="020B0604020202020204" pitchFamily="34" charset="0"/>
                    <a:cs typeface="Arial" panose="020B0604020202020204" pitchFamily="34" charset="0"/>
                  </a:rPr>
                  <a:t>                                                                                                                                          </a:t>
                </a:r>
                <a:r>
                  <a:rPr lang="el-GR" sz="2000" b="1" i="0" u="none" strike="noStrike" baseline="0" dirty="0">
                    <a:latin typeface="Arial" panose="020B0604020202020204" pitchFamily="34" charset="0"/>
                    <a:cs typeface="Arial" panose="020B0604020202020204" pitchFamily="34" charset="0"/>
                  </a:rPr>
                  <a:t>2.1.Α</a:t>
                </a:r>
                <a:r>
                  <a:rPr lang="el-GR" sz="2000" b="0" i="0" u="none" strike="noStrike" baseline="0" dirty="0">
                    <a:latin typeface="Arial" panose="020B0604020202020204" pitchFamily="34" charset="0"/>
                    <a:cs typeface="Arial" panose="020B0604020202020204" pitchFamily="34" charset="0"/>
                  </a:rPr>
                  <a:t>. Να επιλέξετε την ορθή απάντηση. </a:t>
                </a:r>
                <a:r>
                  <a:rPr lang="en-US" sz="2000" b="0" i="0" u="none" strike="noStrike" baseline="0" dirty="0">
                    <a:latin typeface="Arial" panose="020B0604020202020204" pitchFamily="34" charset="0"/>
                    <a:cs typeface="Arial" panose="020B0604020202020204" pitchFamily="34" charset="0"/>
                  </a:rPr>
                  <a:t>                                                                                             </a:t>
                </a:r>
                <a:r>
                  <a:rPr lang="el-GR" sz="2000" b="1" i="0" u="none" strike="noStrike" baseline="0" dirty="0">
                    <a:latin typeface="Arial" panose="020B0604020202020204" pitchFamily="34" charset="0"/>
                    <a:cs typeface="Arial" panose="020B0604020202020204" pitchFamily="34" charset="0"/>
                  </a:rPr>
                  <a:t>Μονάδες 4</a:t>
                </a:r>
                <a:r>
                  <a:rPr lang="en-US" sz="2000" b="1" i="0" u="none" strike="noStrike" baseline="0" dirty="0">
                    <a:latin typeface="Arial" panose="020B0604020202020204" pitchFamily="34" charset="0"/>
                    <a:cs typeface="Arial" panose="020B0604020202020204" pitchFamily="34" charset="0"/>
                  </a:rPr>
                  <a:t>                                                                                                                                                                   </a:t>
                </a:r>
                <a:r>
                  <a:rPr lang="el-GR" sz="2000" b="1" i="0" u="none" strike="noStrike" baseline="0" dirty="0">
                    <a:latin typeface="Arial" panose="020B0604020202020204" pitchFamily="34" charset="0"/>
                    <a:cs typeface="Arial" panose="020B0604020202020204" pitchFamily="34" charset="0"/>
                  </a:rPr>
                  <a:t> 2.1.B. </a:t>
                </a:r>
                <a:r>
                  <a:rPr lang="el-GR" sz="2000" b="0" i="0" u="none" strike="noStrike" baseline="0" dirty="0">
                    <a:latin typeface="Arial" panose="020B0604020202020204" pitchFamily="34" charset="0"/>
                    <a:cs typeface="Arial" panose="020B0604020202020204" pitchFamily="34" charset="0"/>
                  </a:rPr>
                  <a:t>Να αιτιολογήσετε την επιλογή σας. </a:t>
                </a:r>
                <a:r>
                  <a:rPr lang="en-US" sz="2000" b="0" i="0" u="none" strike="noStrike" baseline="0" dirty="0">
                    <a:latin typeface="Arial" panose="020B0604020202020204" pitchFamily="34" charset="0"/>
                    <a:cs typeface="Arial" panose="020B0604020202020204" pitchFamily="34" charset="0"/>
                  </a:rPr>
                  <a:t>                                                                                     </a:t>
                </a:r>
                <a:r>
                  <a:rPr lang="el-GR" sz="2000" b="1" i="0" u="none" strike="noStrike" baseline="0" dirty="0">
                    <a:latin typeface="Arial" panose="020B0604020202020204" pitchFamily="34" charset="0"/>
                    <a:cs typeface="Arial" panose="020B0604020202020204" pitchFamily="34" charset="0"/>
                  </a:rPr>
                  <a:t>Μονάδες 8 </a:t>
                </a:r>
                <a:endParaRPr lang="el-GR" sz="2000" b="0" i="0" u="none" strike="noStrike" baseline="0" dirty="0">
                  <a:latin typeface="Arial" panose="020B0604020202020204" pitchFamily="34" charset="0"/>
                  <a:cs typeface="Arial" panose="020B0604020202020204" pitchFamily="34" charset="0"/>
                </a:endParaRPr>
              </a:p>
            </p:txBody>
          </p:sp>
        </mc:Choice>
        <mc:Fallback>
          <p:sp>
            <p:nvSpPr>
              <p:cNvPr id="6" name="TextBox 5">
                <a:extLst>
                  <a:ext uri="{FF2B5EF4-FFF2-40B4-BE49-F238E27FC236}">
                    <a16:creationId xmlns:a16="http://schemas.microsoft.com/office/drawing/2014/main" id="{C3653D1B-3C05-749C-2B9F-6DA5878EC96D}"/>
                  </a:ext>
                </a:extLst>
              </p:cNvPr>
              <p:cNvSpPr txBox="1">
                <a:spLocks noRot="1" noChangeAspect="1" noMove="1" noResize="1" noEditPoints="1" noAdjustHandles="1" noChangeArrowheads="1" noChangeShapeType="1" noTextEdit="1"/>
              </p:cNvSpPr>
              <p:nvPr/>
            </p:nvSpPr>
            <p:spPr>
              <a:xfrm>
                <a:off x="1028700" y="166568"/>
                <a:ext cx="10848975" cy="6247864"/>
              </a:xfrm>
              <a:prstGeom prst="rect">
                <a:avLst/>
              </a:prstGeom>
              <a:blipFill>
                <a:blip r:embed="rId2"/>
                <a:stretch>
                  <a:fillRect l="-618" b="-878"/>
                </a:stretch>
              </a:blipFill>
            </p:spPr>
            <p:txBody>
              <a:bodyPr/>
              <a:lstStyle/>
              <a:p>
                <a:r>
                  <a:rPr lang="el-GR">
                    <a:noFill/>
                  </a:rPr>
                  <a:t> </a:t>
                </a:r>
              </a:p>
            </p:txBody>
          </p:sp>
        </mc:Fallback>
      </mc:AlternateContent>
      <p:pic>
        <p:nvPicPr>
          <p:cNvPr id="8" name="Εικόνα 7">
            <a:extLst>
              <a:ext uri="{FF2B5EF4-FFF2-40B4-BE49-F238E27FC236}">
                <a16:creationId xmlns:a16="http://schemas.microsoft.com/office/drawing/2014/main" id="{0441C406-AF71-E658-F0A6-B186B603EC22}"/>
              </a:ext>
            </a:extLst>
          </p:cNvPr>
          <p:cNvPicPr>
            <a:picLocks noChangeAspect="1"/>
          </p:cNvPicPr>
          <p:nvPr/>
        </p:nvPicPr>
        <p:blipFill>
          <a:blip r:embed="rId3">
            <a:lum/>
          </a:blip>
          <a:stretch>
            <a:fillRect/>
          </a:stretch>
        </p:blipFill>
        <p:spPr>
          <a:xfrm>
            <a:off x="6453187" y="3290500"/>
            <a:ext cx="5224852" cy="2668010"/>
          </a:xfrm>
          <a:prstGeom prst="rect">
            <a:avLst/>
          </a:prstGeom>
          <a:effectLst>
            <a:glow rad="101600">
              <a:schemeClr val="accent1">
                <a:satMod val="175000"/>
                <a:alpha val="40000"/>
              </a:schemeClr>
            </a:glow>
          </a:effectLst>
        </p:spPr>
      </p:pic>
    </p:spTree>
    <p:extLst>
      <p:ext uri="{BB962C8B-B14F-4D97-AF65-F5344CB8AC3E}">
        <p14:creationId xmlns:p14="http://schemas.microsoft.com/office/powerpoint/2010/main" val="3871023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A5289314-EB24-74D5-F0E9-01A8D57572C3}"/>
              </a:ext>
            </a:extLst>
          </p:cNvPr>
          <p:cNvSpPr>
            <a:spLocks noGrp="1"/>
          </p:cNvSpPr>
          <p:nvPr>
            <p:ph type="title"/>
          </p:nvPr>
        </p:nvSpPr>
        <p:spPr>
          <a:xfrm>
            <a:off x="2592925" y="795560"/>
            <a:ext cx="8911687" cy="757015"/>
          </a:xfrm>
        </p:spPr>
        <p:txBody>
          <a:bodyPr>
            <a:normAutofit fontScale="90000"/>
          </a:bodyPr>
          <a:lstStyle/>
          <a:p>
            <a:r>
              <a:rPr lang="el-GR" b="1" dirty="0">
                <a:latin typeface="Arial" panose="020B0604020202020204" pitchFamily="34" charset="0"/>
                <a:cs typeface="Arial" panose="020B0604020202020204" pitchFamily="34" charset="0"/>
              </a:rPr>
              <a:t>ΠΗΓΕΣ:</a:t>
            </a:r>
            <a:br>
              <a:rPr lang="el-GR" dirty="0"/>
            </a:br>
            <a:endParaRPr lang="el-GR" dirty="0"/>
          </a:p>
        </p:txBody>
      </p:sp>
      <p:sp>
        <p:nvSpPr>
          <p:cNvPr id="6" name="Θέση περιεχομένου 5">
            <a:extLst>
              <a:ext uri="{FF2B5EF4-FFF2-40B4-BE49-F238E27FC236}">
                <a16:creationId xmlns:a16="http://schemas.microsoft.com/office/drawing/2014/main" id="{000FDD69-2B53-4E34-97E8-2DC6BA93B700}"/>
              </a:ext>
            </a:extLst>
          </p:cNvPr>
          <p:cNvSpPr>
            <a:spLocks noGrp="1"/>
          </p:cNvSpPr>
          <p:nvPr>
            <p:ph idx="1"/>
          </p:nvPr>
        </p:nvSpPr>
        <p:spPr>
          <a:xfrm>
            <a:off x="1895475" y="1990726"/>
            <a:ext cx="9609137" cy="3810000"/>
          </a:xfrm>
        </p:spPr>
        <p:txBody>
          <a:bodyPr>
            <a:normAutofit/>
          </a:bodyPr>
          <a:lstStyle/>
          <a:p>
            <a:pPr>
              <a:buAutoNum type="arabicPeriod"/>
            </a:pPr>
            <a:r>
              <a:rPr lang="en-US" sz="2400" dirty="0">
                <a:latin typeface="Arial" panose="020B0604020202020204" pitchFamily="34" charset="0"/>
                <a:cs typeface="Arial" panose="020B0604020202020204" pitchFamily="34" charset="0"/>
                <a:hlinkClick r:id="rId2"/>
              </a:rPr>
              <a:t>https://drive.google.com/file/d/1KE_S5uVOhHXX31rC3YiFRREUszHmwd8/view</a:t>
            </a:r>
            <a:endParaRPr lang="el-GR" sz="2400" dirty="0">
              <a:latin typeface="Arial" panose="020B0604020202020204" pitchFamily="34" charset="0"/>
              <a:cs typeface="Arial" panose="020B0604020202020204" pitchFamily="34" charset="0"/>
            </a:endParaRPr>
          </a:p>
          <a:p>
            <a:pPr>
              <a:buAutoNum type="arabicPeriod"/>
            </a:pPr>
            <a:r>
              <a:rPr lang="el-GR" sz="2400" dirty="0" err="1">
                <a:latin typeface="Arial" panose="020B0604020202020204" pitchFamily="34" charset="0"/>
                <a:cs typeface="Arial" panose="020B0604020202020204" pitchFamily="34" charset="0"/>
              </a:rPr>
              <a:t>Διαδραστικό</a:t>
            </a:r>
            <a:r>
              <a:rPr lang="el-GR" sz="2400" dirty="0">
                <a:latin typeface="Arial" panose="020B0604020202020204" pitchFamily="34" charset="0"/>
                <a:cs typeface="Arial" panose="020B0604020202020204" pitchFamily="34" charset="0"/>
              </a:rPr>
              <a:t> σχολικό βιβλίο </a:t>
            </a:r>
            <a:r>
              <a:rPr lang="el-GR" sz="2400" dirty="0" err="1">
                <a:latin typeface="Arial" panose="020B0604020202020204" pitchFamily="34" charset="0"/>
                <a:cs typeface="Arial" panose="020B0604020202020204" pitchFamily="34" charset="0"/>
              </a:rPr>
              <a:t>Γ΄Λυκείου</a:t>
            </a:r>
            <a:r>
              <a:rPr lang="el-GR" sz="2400" dirty="0">
                <a:latin typeface="Arial" panose="020B0604020202020204" pitchFamily="34" charset="0"/>
                <a:cs typeface="Arial" panose="020B0604020202020204" pitchFamily="34" charset="0"/>
              </a:rPr>
              <a:t> (</a:t>
            </a:r>
            <a:r>
              <a:rPr lang="el-GR" sz="2400" dirty="0" err="1">
                <a:latin typeface="Arial" panose="020B0604020202020204" pitchFamily="34" charset="0"/>
                <a:cs typeface="Arial" panose="020B0604020202020204" pitchFamily="34" charset="0"/>
              </a:rPr>
              <a:t>Γ΄τεύχος</a:t>
            </a:r>
            <a:r>
              <a:rPr lang="el-GR" sz="2400" dirty="0">
                <a:latin typeface="Arial" panose="020B0604020202020204" pitchFamily="34" charset="0"/>
                <a:cs typeface="Arial" panose="020B0604020202020204" pitchFamily="34" charset="0"/>
              </a:rPr>
              <a:t>)</a:t>
            </a:r>
          </a:p>
          <a:p>
            <a:pPr>
              <a:buAutoNum type="arabicPeriod"/>
            </a:pPr>
            <a:r>
              <a:rPr lang="en-US" sz="2400" dirty="0">
                <a:latin typeface="Arial" panose="020B0604020202020204" pitchFamily="34" charset="0"/>
                <a:cs typeface="Arial" panose="020B0604020202020204" pitchFamily="34" charset="0"/>
                <a:hlinkClick r:id="rId3"/>
              </a:rPr>
              <a:t>https://drive.google.com/drive/folders/13elrm2L_fUGmZ1O1o9HIMRjQALhnTiy-</a:t>
            </a:r>
            <a:endParaRPr lang="el-GR" sz="2400" dirty="0">
              <a:latin typeface="Arial" panose="020B0604020202020204" pitchFamily="34" charset="0"/>
              <a:cs typeface="Arial" panose="020B0604020202020204" pitchFamily="34" charset="0"/>
            </a:endParaRPr>
          </a:p>
          <a:p>
            <a:pPr>
              <a:buAutoNum type="arabicPeriod"/>
            </a:pPr>
            <a:r>
              <a:rPr lang="el-GR" sz="2400" dirty="0">
                <a:latin typeface="Arial" panose="020B0604020202020204" pitchFamily="34" charset="0"/>
                <a:cs typeface="Arial" panose="020B0604020202020204" pitchFamily="34" charset="0"/>
              </a:rPr>
              <a:t>Τράπεζα θεμάτων διαβαθμισμένης δυσκολίας: </a:t>
            </a:r>
            <a:r>
              <a:rPr lang="en-US" sz="2400" dirty="0">
                <a:latin typeface="Arial" panose="020B0604020202020204" pitchFamily="34" charset="0"/>
                <a:cs typeface="Arial" panose="020B0604020202020204" pitchFamily="34" charset="0"/>
              </a:rPr>
              <a:t>https://trapeza.iep.edu.gr/public/subjects.php</a:t>
            </a:r>
            <a:endParaRPr lang="el-G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3152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3A318C67-6C92-D576-72A5-35AB0A4BC3E6}"/>
              </a:ext>
            </a:extLst>
          </p:cNvPr>
          <p:cNvSpPr>
            <a:spLocks noGrp="1"/>
          </p:cNvSpPr>
          <p:nvPr>
            <p:ph type="title"/>
          </p:nvPr>
        </p:nvSpPr>
        <p:spPr>
          <a:xfrm>
            <a:off x="1504949" y="228600"/>
            <a:ext cx="10315575" cy="2362200"/>
          </a:xfrm>
        </p:spPr>
        <p:txBody>
          <a:bodyPr>
            <a:normAutofit fontScale="90000"/>
          </a:bodyPr>
          <a:lstStyle/>
          <a:p>
            <a:r>
              <a:rPr lang="el-GR" sz="2700" b="0" i="0" u="none" strike="noStrike" baseline="0" dirty="0">
                <a:latin typeface="Arial" panose="020B0604020202020204" pitchFamily="34" charset="0"/>
                <a:cs typeface="Arial" panose="020B0604020202020204" pitchFamily="34" charset="0"/>
              </a:rPr>
              <a:t>Tο </a:t>
            </a:r>
            <a:r>
              <a:rPr lang="el-GR" sz="2700" b="1" i="0" u="none" strike="noStrike" baseline="0" dirty="0">
                <a:solidFill>
                  <a:srgbClr val="C00000"/>
                </a:solidFill>
                <a:latin typeface="Arial" panose="020B0604020202020204" pitchFamily="34" charset="0"/>
                <a:cs typeface="Arial" panose="020B0604020202020204" pitchFamily="34" charset="0"/>
              </a:rPr>
              <a:t>φωτοηλεκτρικό φαινόμενο </a:t>
            </a:r>
            <a:r>
              <a:rPr lang="el-GR" sz="2700" b="0" i="0" u="none" strike="noStrike" baseline="0" dirty="0">
                <a:latin typeface="Arial" panose="020B0604020202020204" pitchFamily="34" charset="0"/>
                <a:cs typeface="Arial" panose="020B0604020202020204" pitchFamily="34" charset="0"/>
              </a:rPr>
              <a:t>ανακαλύφθηκε το 1887 από τον </a:t>
            </a:r>
            <a:r>
              <a:rPr lang="el-GR" sz="2700" b="1" i="0" u="none" strike="noStrike" baseline="0" dirty="0" err="1">
                <a:solidFill>
                  <a:srgbClr val="00B050"/>
                </a:solidFill>
                <a:latin typeface="Arial" panose="020B0604020202020204" pitchFamily="34" charset="0"/>
                <a:cs typeface="Arial" panose="020B0604020202020204" pitchFamily="34" charset="0"/>
              </a:rPr>
              <a:t>Hertz</a:t>
            </a:r>
            <a:r>
              <a:rPr lang="el-GR" sz="2700" b="0" i="0" u="none" strike="noStrike" baseline="0" dirty="0">
                <a:latin typeface="Arial" panose="020B0604020202020204" pitchFamily="34" charset="0"/>
                <a:cs typeface="Arial" panose="020B0604020202020204" pitchFamily="34" charset="0"/>
              </a:rPr>
              <a:t>, εντούτοις μόλις το 1905 ο </a:t>
            </a:r>
            <a:r>
              <a:rPr lang="el-GR" sz="2700" b="1" i="0" u="none" strike="noStrike" baseline="0" dirty="0">
                <a:solidFill>
                  <a:srgbClr val="00B050"/>
                </a:solidFill>
                <a:latin typeface="Arial" panose="020B0604020202020204" pitchFamily="34" charset="0"/>
                <a:cs typeface="Arial" panose="020B0604020202020204" pitchFamily="34" charset="0"/>
              </a:rPr>
              <a:t>Einstein</a:t>
            </a:r>
            <a:r>
              <a:rPr lang="el-GR" sz="2700" dirty="0">
                <a:solidFill>
                  <a:srgbClr val="00B050"/>
                </a:solidFill>
                <a:latin typeface="Arial" panose="020B0604020202020204" pitchFamily="34" charset="0"/>
                <a:cs typeface="Arial" panose="020B0604020202020204" pitchFamily="34" charset="0"/>
              </a:rPr>
              <a:t> </a:t>
            </a:r>
            <a:r>
              <a:rPr lang="el-GR" sz="2700" b="0" i="0" u="none" strike="noStrike" baseline="0" dirty="0">
                <a:latin typeface="Arial" panose="020B0604020202020204" pitchFamily="34" charset="0"/>
                <a:cs typeface="Arial" panose="020B0604020202020204" pitchFamily="34" charset="0"/>
              </a:rPr>
              <a:t>κατόρθωσε να το ερμηνεύσει, διευρύνοντας τη θεωρία των κβάντα του </a:t>
            </a:r>
            <a:r>
              <a:rPr lang="el-GR" sz="2700" b="1" i="0" u="none" strike="noStrike" baseline="0" dirty="0">
                <a:solidFill>
                  <a:srgbClr val="00B050"/>
                </a:solidFill>
                <a:latin typeface="Arial" panose="020B0604020202020204" pitchFamily="34" charset="0"/>
                <a:cs typeface="Arial" panose="020B0604020202020204" pitchFamily="34" charset="0"/>
              </a:rPr>
              <a:t>Planck</a:t>
            </a:r>
            <a:r>
              <a:rPr lang="el-GR" sz="2700" b="0" i="0" u="none" strike="noStrike" baseline="0" dirty="0">
                <a:latin typeface="Arial" panose="020B0604020202020204" pitchFamily="34" charset="0"/>
                <a:cs typeface="Arial" panose="020B0604020202020204" pitchFamily="34" charset="0"/>
              </a:rPr>
              <a:t>.                                                    </a:t>
            </a:r>
            <a:r>
              <a:rPr lang="el-GR" sz="2700" i="0" u="none" strike="noStrike" baseline="0" dirty="0">
                <a:latin typeface="Arial" panose="020B0604020202020204" pitchFamily="34" charset="0"/>
                <a:cs typeface="Arial" panose="020B0604020202020204" pitchFamily="34" charset="0"/>
              </a:rPr>
              <a:t>Για την ερμηνεία του φαινομένου τιμήθηκε με το </a:t>
            </a:r>
            <a:r>
              <a:rPr lang="el-GR" sz="2700" b="1" i="0" u="none" strike="noStrike" baseline="0" dirty="0">
                <a:latin typeface="Arial" panose="020B0604020202020204" pitchFamily="34" charset="0"/>
                <a:cs typeface="Arial" panose="020B0604020202020204" pitchFamily="34" charset="0"/>
              </a:rPr>
              <a:t>βραβείο Νόμπελ </a:t>
            </a:r>
            <a:r>
              <a:rPr lang="el-GR" sz="2700" i="0" u="none" strike="noStrike" baseline="0" dirty="0">
                <a:latin typeface="Arial" panose="020B0604020202020204" pitchFamily="34" charset="0"/>
                <a:cs typeface="Arial" panose="020B0604020202020204" pitchFamily="34" charset="0"/>
              </a:rPr>
              <a:t>το 1921.                                            </a:t>
            </a:r>
            <a:br>
              <a:rPr lang="el-GR" sz="2700" i="0" u="none" strike="noStrike" baseline="0" dirty="0">
                <a:latin typeface="Arial" panose="020B0604020202020204" pitchFamily="34" charset="0"/>
                <a:cs typeface="Arial" panose="020B0604020202020204" pitchFamily="34" charset="0"/>
              </a:rPr>
            </a:br>
            <a:r>
              <a:rPr lang="el-GR" sz="2700" b="0" i="0" u="none" strike="noStrike" baseline="0" dirty="0">
                <a:latin typeface="Arial" panose="020B0604020202020204" pitchFamily="34" charset="0"/>
                <a:cs typeface="Arial" panose="020B0604020202020204" pitchFamily="34" charset="0"/>
              </a:rPr>
              <a:t>Η μελέτη του φαινομένου υπήρξε ιδιαίτερα σημαντική για την κατανόηση της κβαντικής φύσης του φωτός. </a:t>
            </a:r>
            <a:br>
              <a:rPr lang="el-GR" sz="3600" b="0" i="0" u="none" strike="noStrike" baseline="0" dirty="0">
                <a:latin typeface="Arial" panose="020B0604020202020204" pitchFamily="34" charset="0"/>
                <a:cs typeface="Arial" panose="020B0604020202020204" pitchFamily="34" charset="0"/>
              </a:rPr>
            </a:br>
            <a:endParaRPr lang="el-GR" dirty="0"/>
          </a:p>
        </p:txBody>
      </p:sp>
      <p:sp>
        <p:nvSpPr>
          <p:cNvPr id="5" name="Θέση περιεχομένου 4">
            <a:extLst>
              <a:ext uri="{FF2B5EF4-FFF2-40B4-BE49-F238E27FC236}">
                <a16:creationId xmlns:a16="http://schemas.microsoft.com/office/drawing/2014/main" id="{20E373DF-7B37-DB6F-59B2-4D780F3611BC}"/>
              </a:ext>
            </a:extLst>
          </p:cNvPr>
          <p:cNvSpPr>
            <a:spLocks noGrp="1"/>
          </p:cNvSpPr>
          <p:nvPr>
            <p:ph sz="half" idx="1"/>
          </p:nvPr>
        </p:nvSpPr>
        <p:spPr>
          <a:xfrm>
            <a:off x="1666876" y="2876549"/>
            <a:ext cx="5000624" cy="3439193"/>
          </a:xfrm>
        </p:spPr>
        <p:txBody>
          <a:bodyPr/>
          <a:lstStyle/>
          <a:p>
            <a:r>
              <a:rPr lang="el-GR" sz="2400" b="1" i="1" u="none" strike="noStrike" baseline="0" dirty="0">
                <a:latin typeface="Arial" panose="020B0604020202020204" pitchFamily="34" charset="0"/>
                <a:cs typeface="Arial" panose="020B0604020202020204" pitchFamily="34" charset="0"/>
              </a:rPr>
              <a:t>Με το όνομα </a:t>
            </a:r>
            <a:r>
              <a:rPr lang="el-GR" sz="2400" b="1" i="1" u="none" strike="noStrike" baseline="0" dirty="0">
                <a:solidFill>
                  <a:srgbClr val="C00000"/>
                </a:solidFill>
                <a:latin typeface="Arial" panose="020B0604020202020204" pitchFamily="34" charset="0"/>
                <a:cs typeface="Arial" panose="020B0604020202020204" pitchFamily="34" charset="0"/>
              </a:rPr>
              <a:t>«φωτοηλεκτρικό φαινόμενο» </a:t>
            </a:r>
            <a:r>
              <a:rPr lang="el-GR" sz="2400" b="1" i="1" u="none" strike="noStrike" baseline="0" dirty="0">
                <a:latin typeface="Arial" panose="020B0604020202020204" pitchFamily="34" charset="0"/>
                <a:cs typeface="Arial" panose="020B0604020202020204" pitchFamily="34" charset="0"/>
              </a:rPr>
              <a:t>χαρακτηρίζουμε την εκπομπή ηλεκτρονίων από ένα μέταλλο η οποία προκαλείται από την πρόσπτωση ορατής ή υπεριώδους ακτινοβολίας στην επιφάνειά του. </a:t>
            </a:r>
            <a:endParaRPr lang="el-GR" sz="2400" b="1" i="1" dirty="0">
              <a:latin typeface="Arial" panose="020B0604020202020204" pitchFamily="34" charset="0"/>
              <a:cs typeface="Arial" panose="020B0604020202020204" pitchFamily="34" charset="0"/>
            </a:endParaRPr>
          </a:p>
          <a:p>
            <a:endParaRPr lang="el-GR" dirty="0"/>
          </a:p>
        </p:txBody>
      </p:sp>
      <p:sp>
        <p:nvSpPr>
          <p:cNvPr id="3" name="Θέση περιεχομένου 2">
            <a:extLst>
              <a:ext uri="{FF2B5EF4-FFF2-40B4-BE49-F238E27FC236}">
                <a16:creationId xmlns:a16="http://schemas.microsoft.com/office/drawing/2014/main" id="{D3750745-D60D-0A02-A9E1-E562708E710A}"/>
              </a:ext>
            </a:extLst>
          </p:cNvPr>
          <p:cNvSpPr>
            <a:spLocks noGrp="1"/>
          </p:cNvSpPr>
          <p:nvPr>
            <p:ph sz="half" idx="2"/>
          </p:nvPr>
        </p:nvSpPr>
        <p:spPr>
          <a:xfrm>
            <a:off x="7190747" y="2126221"/>
            <a:ext cx="4313864" cy="4379353"/>
          </a:xfrm>
        </p:spPr>
        <p:txBody>
          <a:bodyPr/>
          <a:lstStyle/>
          <a:p>
            <a:pPr marL="0" indent="0">
              <a:buNone/>
            </a:pPr>
            <a:endParaRPr lang="el-GR" b="1" dirty="0">
              <a:latin typeface="Arial" panose="020B0604020202020204" pitchFamily="34" charset="0"/>
              <a:cs typeface="Arial" panose="020B0604020202020204" pitchFamily="34" charset="0"/>
            </a:endParaRPr>
          </a:p>
          <a:p>
            <a:pPr marL="0" indent="0">
              <a:buNone/>
            </a:pPr>
            <a:endParaRPr lang="el-GR" b="1" dirty="0">
              <a:latin typeface="Arial" panose="020B0604020202020204" pitchFamily="34" charset="0"/>
              <a:cs typeface="Arial" panose="020B0604020202020204" pitchFamily="34" charset="0"/>
            </a:endParaRPr>
          </a:p>
          <a:p>
            <a:pPr marL="0" indent="0">
              <a:buNone/>
            </a:pPr>
            <a:endParaRPr lang="el-GR" b="1" dirty="0">
              <a:latin typeface="Arial" panose="020B0604020202020204" pitchFamily="34" charset="0"/>
              <a:cs typeface="Arial" panose="020B0604020202020204" pitchFamily="34" charset="0"/>
            </a:endParaRPr>
          </a:p>
          <a:p>
            <a:pPr marL="0" indent="0">
              <a:buNone/>
            </a:pPr>
            <a:endParaRPr lang="el-GR" b="1" dirty="0">
              <a:latin typeface="Arial" panose="020B0604020202020204" pitchFamily="34" charset="0"/>
              <a:cs typeface="Arial" panose="020B0604020202020204" pitchFamily="34" charset="0"/>
            </a:endParaRPr>
          </a:p>
          <a:p>
            <a:pPr marL="0" indent="0">
              <a:buNone/>
            </a:pPr>
            <a:endParaRPr lang="el-GR" b="1" dirty="0">
              <a:latin typeface="Arial" panose="020B0604020202020204" pitchFamily="34" charset="0"/>
              <a:cs typeface="Arial" panose="020B0604020202020204" pitchFamily="34" charset="0"/>
            </a:endParaRPr>
          </a:p>
          <a:p>
            <a:pPr marL="0" indent="0">
              <a:buNone/>
            </a:pPr>
            <a:endParaRPr lang="el-GR" b="1" dirty="0">
              <a:latin typeface="Arial" panose="020B0604020202020204" pitchFamily="34" charset="0"/>
              <a:cs typeface="Arial" panose="020B0604020202020204" pitchFamily="34" charset="0"/>
            </a:endParaRPr>
          </a:p>
          <a:p>
            <a:pPr marL="0" indent="0">
              <a:buNone/>
            </a:pPr>
            <a:endParaRPr lang="el-GR" b="1" dirty="0">
              <a:latin typeface="Arial" panose="020B0604020202020204" pitchFamily="34" charset="0"/>
              <a:cs typeface="Arial" panose="020B0604020202020204" pitchFamily="34" charset="0"/>
            </a:endParaRPr>
          </a:p>
          <a:p>
            <a:pPr marL="0" indent="0">
              <a:buNone/>
            </a:pPr>
            <a:endParaRPr lang="el-GR" b="1" dirty="0">
              <a:latin typeface="Arial" panose="020B0604020202020204" pitchFamily="34" charset="0"/>
              <a:cs typeface="Arial" panose="020B0604020202020204" pitchFamily="34" charset="0"/>
            </a:endParaRPr>
          </a:p>
          <a:p>
            <a:pPr marL="0" indent="0">
              <a:buNone/>
            </a:pPr>
            <a:endParaRPr lang="el-GR" b="1" dirty="0">
              <a:latin typeface="Arial" panose="020B0604020202020204" pitchFamily="34" charset="0"/>
              <a:cs typeface="Arial" panose="020B0604020202020204" pitchFamily="34" charset="0"/>
            </a:endParaRPr>
          </a:p>
          <a:p>
            <a:pPr marL="0" indent="0">
              <a:buNone/>
            </a:pPr>
            <a:endParaRPr lang="el-GR" b="1" dirty="0">
              <a:latin typeface="Arial" panose="020B0604020202020204" pitchFamily="34" charset="0"/>
              <a:cs typeface="Arial" panose="020B0604020202020204" pitchFamily="34" charset="0"/>
            </a:endParaRPr>
          </a:p>
          <a:p>
            <a:pPr marL="0" indent="0">
              <a:buNone/>
            </a:pPr>
            <a:r>
              <a:rPr lang="el-GR" b="1" dirty="0">
                <a:latin typeface="Arial" panose="020B0604020202020204" pitchFamily="34" charset="0"/>
                <a:cs typeface="Arial" panose="020B0604020202020204" pitchFamily="34" charset="0"/>
              </a:rPr>
              <a:t>                     Σχήμα 1</a:t>
            </a:r>
          </a:p>
        </p:txBody>
      </p:sp>
      <p:pic>
        <p:nvPicPr>
          <p:cNvPr id="6" name="Θέση περιεχομένου 11">
            <a:extLst>
              <a:ext uri="{FF2B5EF4-FFF2-40B4-BE49-F238E27FC236}">
                <a16:creationId xmlns:a16="http://schemas.microsoft.com/office/drawing/2014/main" id="{EFCE8969-BC27-BEBA-D19B-6D9C6869C2A5}"/>
              </a:ext>
            </a:extLst>
          </p:cNvPr>
          <p:cNvPicPr>
            <a:picLocks noChangeAspect="1"/>
          </p:cNvPicPr>
          <p:nvPr/>
        </p:nvPicPr>
        <p:blipFill>
          <a:blip r:embed="rId2">
            <a:lum bright="-2000"/>
          </a:blip>
          <a:stretch>
            <a:fillRect/>
          </a:stretch>
        </p:blipFill>
        <p:spPr>
          <a:xfrm>
            <a:off x="6874834" y="2876549"/>
            <a:ext cx="4460792" cy="3154026"/>
          </a:xfrm>
          <a:prstGeom prst="rect">
            <a:avLst/>
          </a:prstGeom>
          <a:effectLst>
            <a:glow rad="101600">
              <a:schemeClr val="accent1">
                <a:satMod val="175000"/>
                <a:alpha val="40000"/>
              </a:schemeClr>
            </a:glow>
          </a:effectLst>
        </p:spPr>
      </p:pic>
    </p:spTree>
    <p:extLst>
      <p:ext uri="{BB962C8B-B14F-4D97-AF65-F5344CB8AC3E}">
        <p14:creationId xmlns:p14="http://schemas.microsoft.com/office/powerpoint/2010/main" val="3892019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DCA474-7E79-9B1E-E9B0-08CF75F155F0}"/>
              </a:ext>
            </a:extLst>
          </p:cNvPr>
          <p:cNvSpPr>
            <a:spLocks noGrp="1"/>
          </p:cNvSpPr>
          <p:nvPr>
            <p:ph type="title"/>
          </p:nvPr>
        </p:nvSpPr>
        <p:spPr>
          <a:xfrm>
            <a:off x="1885950" y="190193"/>
            <a:ext cx="9942511" cy="934064"/>
          </a:xfrm>
          <a:solidFill>
            <a:schemeClr val="bg2">
              <a:lumMod val="90000"/>
            </a:schemeClr>
          </a:solidFill>
        </p:spPr>
        <p:txBody>
          <a:bodyPr>
            <a:normAutofit/>
          </a:bodyPr>
          <a:lstStyle/>
          <a:p>
            <a:pPr algn="ctr"/>
            <a:r>
              <a:rPr lang="el-GR" sz="2400" b="1" dirty="0">
                <a:solidFill>
                  <a:schemeClr val="accent1"/>
                </a:solidFill>
                <a:latin typeface="Arial" panose="020B0604020202020204" pitchFamily="34" charset="0"/>
                <a:cs typeface="Arial" panose="020B0604020202020204" pitchFamily="34" charset="0"/>
              </a:rPr>
              <a:t>Γιατί τα ηλεκτρόνια εξέρχονται από το μέταλλο με την πρόσπτωση ακτινοβολίας στην επιφάνειά του; </a:t>
            </a:r>
          </a:p>
        </p:txBody>
      </p:sp>
      <p:sp>
        <p:nvSpPr>
          <p:cNvPr id="3" name="Θέση περιεχομένου 2">
            <a:extLst>
              <a:ext uri="{FF2B5EF4-FFF2-40B4-BE49-F238E27FC236}">
                <a16:creationId xmlns:a16="http://schemas.microsoft.com/office/drawing/2014/main" id="{F7263504-B110-91FB-B4F5-A93D1CA34926}"/>
              </a:ext>
            </a:extLst>
          </p:cNvPr>
          <p:cNvSpPr>
            <a:spLocks noGrp="1"/>
          </p:cNvSpPr>
          <p:nvPr>
            <p:ph sz="half" idx="1"/>
          </p:nvPr>
        </p:nvSpPr>
        <p:spPr>
          <a:xfrm>
            <a:off x="1093786" y="1305318"/>
            <a:ext cx="6764340" cy="5209781"/>
          </a:xfrm>
        </p:spPr>
        <p:txBody>
          <a:bodyPr>
            <a:noAutofit/>
          </a:bodyPr>
          <a:lstStyle/>
          <a:p>
            <a:r>
              <a:rPr lang="el-GR" sz="2200" b="0" i="0" u="none" strike="noStrike" baseline="0" dirty="0">
                <a:latin typeface="TimesNewRoman"/>
              </a:rPr>
              <a:t>Πάνω στα </a:t>
            </a:r>
            <a:r>
              <a:rPr lang="el-GR" sz="2200" b="1" i="0" u="none" strike="noStrike" baseline="0" dirty="0">
                <a:solidFill>
                  <a:srgbClr val="FF0000"/>
                </a:solidFill>
                <a:latin typeface="TimesNewRoman"/>
              </a:rPr>
              <a:t>ελεύθερα ηλεκτρόνια </a:t>
            </a:r>
            <a:r>
              <a:rPr lang="el-GR" sz="2200" b="0" i="0" u="none" strike="noStrike" baseline="0" dirty="0">
                <a:latin typeface="TimesNewRoman"/>
              </a:rPr>
              <a:t>που βρίσκονται στο εσωτερικό ενός μετάλλου</a:t>
            </a:r>
            <a:r>
              <a:rPr lang="el-GR" sz="2200" b="0" i="0" u="none" strike="noStrike" baseline="0" dirty="0">
                <a:latin typeface="Times-Roman"/>
              </a:rPr>
              <a:t>, </a:t>
            </a:r>
            <a:r>
              <a:rPr lang="el-GR" sz="2200" b="0" i="0" u="none" strike="noStrike" baseline="0" dirty="0">
                <a:solidFill>
                  <a:srgbClr val="C00000"/>
                </a:solidFill>
                <a:latin typeface="TimesNewRoman"/>
              </a:rPr>
              <a:t>εξασκούνται δυνάμεις </a:t>
            </a:r>
            <a:r>
              <a:rPr lang="el-GR" sz="2200" b="0" i="0" u="none" strike="noStrike" baseline="0" dirty="0">
                <a:latin typeface="TimesNewRoman"/>
              </a:rPr>
              <a:t>από τα θετικά ιόντα του πλέγματος</a:t>
            </a:r>
            <a:r>
              <a:rPr lang="el-GR" sz="2200" b="0" i="0" u="none" strike="noStrike" baseline="0" dirty="0">
                <a:latin typeface="Times-Roman"/>
              </a:rPr>
              <a:t>. </a:t>
            </a:r>
            <a:r>
              <a:rPr lang="el-GR" sz="2200" b="0" i="0" u="none" strike="noStrike" baseline="0" dirty="0">
                <a:latin typeface="TimesNewRoman"/>
              </a:rPr>
              <a:t>Οι δυνάμεις αυτές έχουν τυχαίες διευθύνσεις και επομένως η </a:t>
            </a:r>
            <a:r>
              <a:rPr lang="el-GR" sz="2200" b="1" i="0" u="none" strike="noStrike" baseline="0" dirty="0">
                <a:solidFill>
                  <a:srgbClr val="C00000"/>
                </a:solidFill>
                <a:latin typeface="TimesNewRoman"/>
              </a:rPr>
              <a:t>συνισταμένη τους είναι μηδέν</a:t>
            </a:r>
            <a:r>
              <a:rPr lang="el-GR" sz="2200" b="0" i="0" u="none" strike="noStrike" baseline="0" dirty="0">
                <a:latin typeface="Times-Roman"/>
              </a:rPr>
              <a:t>, </a:t>
            </a:r>
            <a:r>
              <a:rPr lang="el-GR" sz="2200" b="0" i="0" u="none" strike="noStrike" baseline="0" dirty="0">
                <a:latin typeface="TimesNewRoman"/>
              </a:rPr>
              <a:t>με αποτέλεσμα τα ελεύθερα ηλεκτρόνια να μπορούν να κινούνται μέσα στο μέταλλο</a:t>
            </a:r>
            <a:r>
              <a:rPr lang="el-GR" sz="2200" b="0" i="0" u="none" strike="noStrike" baseline="0" dirty="0">
                <a:latin typeface="Times-Roman"/>
              </a:rPr>
              <a:t>, </a:t>
            </a:r>
            <a:r>
              <a:rPr lang="el-GR" sz="2200" b="0" i="0" u="none" strike="noStrike" baseline="0" dirty="0">
                <a:latin typeface="TimesNewRoman"/>
              </a:rPr>
              <a:t>σχήμα </a:t>
            </a:r>
            <a:r>
              <a:rPr lang="el-GR" sz="2200" b="0" i="0" u="none" strike="noStrike" baseline="0" dirty="0">
                <a:latin typeface="Times-Roman"/>
              </a:rPr>
              <a:t>1. </a:t>
            </a:r>
            <a:r>
              <a:rPr lang="el-GR" sz="2200" b="0" i="0" u="none" strike="noStrike" baseline="0" dirty="0">
                <a:latin typeface="TimesNewRoman"/>
              </a:rPr>
              <a:t>Όταν ένα ελεύθερο ηλεκτρόνιο λόγω της ταχύτητάς του</a:t>
            </a:r>
            <a:r>
              <a:rPr lang="el-GR" sz="2200" b="0" i="0" u="none" strike="noStrike" baseline="0" dirty="0">
                <a:latin typeface="Times-Roman"/>
              </a:rPr>
              <a:t>, </a:t>
            </a:r>
            <a:r>
              <a:rPr lang="el-GR" sz="2200" b="0" i="0" u="none" strike="noStrike" baseline="0" dirty="0">
                <a:latin typeface="TimesNewRoman"/>
              </a:rPr>
              <a:t>βρεθεί έξω από το μέταλλο</a:t>
            </a:r>
            <a:r>
              <a:rPr lang="el-GR" sz="2200" b="0" i="0" u="none" strike="noStrike" baseline="0" dirty="0">
                <a:latin typeface="Times-Roman"/>
              </a:rPr>
              <a:t>, </a:t>
            </a:r>
            <a:r>
              <a:rPr lang="el-GR" sz="2200" b="0" i="0" u="none" strike="noStrike" baseline="0" dirty="0">
                <a:latin typeface="TimesNewRoman"/>
              </a:rPr>
              <a:t>τότε δέχεται δυνάμεις από τα ιόντα</a:t>
            </a:r>
            <a:r>
              <a:rPr lang="el-GR" sz="2200" b="0" i="0" u="none" strike="noStrike" baseline="0" dirty="0">
                <a:latin typeface="Times-Roman"/>
              </a:rPr>
              <a:t>. </a:t>
            </a:r>
            <a:r>
              <a:rPr lang="el-GR" sz="2200" b="1" i="0" u="none" strike="noStrike" baseline="0" dirty="0">
                <a:latin typeface="TimesNewRoman"/>
              </a:rPr>
              <a:t>Η συνισταμένη των δυνάμεων αυτών έχει τέτοια φορά</a:t>
            </a:r>
            <a:r>
              <a:rPr lang="el-GR" sz="2200" b="1" i="0" u="none" strike="noStrike" baseline="0" dirty="0">
                <a:latin typeface="Times-Roman"/>
              </a:rPr>
              <a:t>, </a:t>
            </a:r>
            <a:r>
              <a:rPr lang="el-GR" sz="2200" b="1" i="0" u="none" strike="noStrike" baseline="0" dirty="0">
                <a:latin typeface="TimesNewRoman"/>
              </a:rPr>
              <a:t>που τείνει να επαναφέρει το ελεύθερο ηλεκτρόνιο στο εσωτερικό του μετάλλου σχήμα </a:t>
            </a:r>
            <a:r>
              <a:rPr lang="el-GR" sz="2200" b="1" i="0" u="none" strike="noStrike" baseline="0" dirty="0">
                <a:latin typeface="Times-Roman"/>
              </a:rPr>
              <a:t>2. </a:t>
            </a:r>
            <a:r>
              <a:rPr lang="el-GR" sz="2200" b="1" i="0" u="none" strike="noStrike" baseline="0" dirty="0">
                <a:solidFill>
                  <a:srgbClr val="002060"/>
                </a:solidFill>
                <a:latin typeface="TimesNewRoman"/>
              </a:rPr>
              <a:t>Για να μπορέσει</a:t>
            </a:r>
            <a:r>
              <a:rPr lang="el-GR" sz="2200" b="1" i="0" u="none" strike="noStrike" baseline="0" dirty="0">
                <a:solidFill>
                  <a:srgbClr val="002060"/>
                </a:solidFill>
                <a:latin typeface="Times-Roman"/>
              </a:rPr>
              <a:t>, </a:t>
            </a:r>
            <a:r>
              <a:rPr lang="el-GR" sz="2200" b="1" i="0" u="none" strike="noStrike" baseline="0" dirty="0">
                <a:solidFill>
                  <a:srgbClr val="002060"/>
                </a:solidFill>
                <a:latin typeface="TimesNewRoman"/>
              </a:rPr>
              <a:t>λοιπόν</a:t>
            </a:r>
            <a:r>
              <a:rPr lang="el-GR" sz="2200" b="1" i="0" u="none" strike="noStrike" baseline="0" dirty="0">
                <a:solidFill>
                  <a:srgbClr val="002060"/>
                </a:solidFill>
                <a:latin typeface="Times-Roman"/>
              </a:rPr>
              <a:t>, </a:t>
            </a:r>
            <a:r>
              <a:rPr lang="el-GR" sz="2200" b="1" i="0" u="none" strike="noStrike" baseline="0" dirty="0">
                <a:solidFill>
                  <a:srgbClr val="002060"/>
                </a:solidFill>
                <a:latin typeface="TimesNewRoman"/>
              </a:rPr>
              <a:t>να απομακρυνθεί από το μέταλλο ένα ελεύθερο ηλεκτρόνιο</a:t>
            </a:r>
            <a:r>
              <a:rPr lang="el-GR" sz="2200" b="1" i="0" u="none" strike="noStrike" baseline="0" dirty="0">
                <a:solidFill>
                  <a:srgbClr val="002060"/>
                </a:solidFill>
                <a:latin typeface="Times-Roman"/>
              </a:rPr>
              <a:t>, </a:t>
            </a:r>
            <a:r>
              <a:rPr lang="el-GR" sz="2200" b="1" i="0" u="none" strike="noStrike" baseline="0" dirty="0">
                <a:solidFill>
                  <a:srgbClr val="002060"/>
                </a:solidFill>
                <a:latin typeface="TimesNewRoman"/>
              </a:rPr>
              <a:t>πρέπει να υπερνικήσει αυτές τις ελκτικές δυνάμεις του πλέγματος</a:t>
            </a:r>
            <a:r>
              <a:rPr lang="el-GR" sz="2200" b="1" i="0" u="none" strike="noStrike" baseline="0" dirty="0">
                <a:solidFill>
                  <a:srgbClr val="002060"/>
                </a:solidFill>
                <a:latin typeface="Times-Roman"/>
              </a:rPr>
              <a:t>.</a:t>
            </a:r>
          </a:p>
          <a:p>
            <a:endParaRPr lang="el-GR" sz="2200" dirty="0"/>
          </a:p>
        </p:txBody>
      </p:sp>
      <p:sp>
        <p:nvSpPr>
          <p:cNvPr id="5" name="Θέση περιεχομένου 4">
            <a:extLst>
              <a:ext uri="{FF2B5EF4-FFF2-40B4-BE49-F238E27FC236}">
                <a16:creationId xmlns:a16="http://schemas.microsoft.com/office/drawing/2014/main" id="{94488B0C-032A-A4D2-E842-10C5C453DE75}"/>
              </a:ext>
            </a:extLst>
          </p:cNvPr>
          <p:cNvSpPr>
            <a:spLocks noGrp="1"/>
          </p:cNvSpPr>
          <p:nvPr>
            <p:ph sz="half" idx="2"/>
          </p:nvPr>
        </p:nvSpPr>
        <p:spPr>
          <a:xfrm>
            <a:off x="7514597" y="2126222"/>
            <a:ext cx="4313864" cy="4388877"/>
          </a:xfrm>
        </p:spPr>
        <p:txBody>
          <a:bodyPr>
            <a:normAutofit/>
          </a:bodyPr>
          <a:lstStyle/>
          <a:p>
            <a:pPr marL="0" indent="0">
              <a:buNone/>
            </a:pPr>
            <a:endParaRPr lang="el-GR" b="1" dirty="0">
              <a:latin typeface="Arial" panose="020B0604020202020204" pitchFamily="34" charset="0"/>
              <a:cs typeface="Arial" panose="020B0604020202020204" pitchFamily="34" charset="0"/>
            </a:endParaRPr>
          </a:p>
          <a:p>
            <a:pPr marL="0" indent="0">
              <a:buNone/>
            </a:pPr>
            <a:endParaRPr lang="el-GR" b="1" dirty="0">
              <a:latin typeface="Arial" panose="020B0604020202020204" pitchFamily="34" charset="0"/>
              <a:cs typeface="Arial" panose="020B0604020202020204" pitchFamily="34" charset="0"/>
            </a:endParaRPr>
          </a:p>
          <a:p>
            <a:pPr marL="0" indent="0">
              <a:buNone/>
            </a:pPr>
            <a:endParaRPr lang="el-GR" b="1" dirty="0">
              <a:latin typeface="Arial" panose="020B0604020202020204" pitchFamily="34" charset="0"/>
              <a:cs typeface="Arial" panose="020B0604020202020204" pitchFamily="34" charset="0"/>
            </a:endParaRPr>
          </a:p>
          <a:p>
            <a:pPr marL="0" indent="0">
              <a:buNone/>
            </a:pPr>
            <a:endParaRPr lang="el-GR" b="1" dirty="0">
              <a:latin typeface="Arial" panose="020B0604020202020204" pitchFamily="34" charset="0"/>
              <a:cs typeface="Arial" panose="020B0604020202020204" pitchFamily="34" charset="0"/>
            </a:endParaRPr>
          </a:p>
          <a:p>
            <a:pPr marL="0" indent="0">
              <a:buNone/>
            </a:pPr>
            <a:endParaRPr lang="el-GR" b="1" dirty="0">
              <a:latin typeface="Arial" panose="020B0604020202020204" pitchFamily="34" charset="0"/>
              <a:cs typeface="Arial" panose="020B0604020202020204" pitchFamily="34" charset="0"/>
            </a:endParaRPr>
          </a:p>
          <a:p>
            <a:pPr marL="0" indent="0">
              <a:buNone/>
            </a:pPr>
            <a:endParaRPr lang="el-GR" b="1" dirty="0">
              <a:latin typeface="Arial" panose="020B0604020202020204" pitchFamily="34" charset="0"/>
              <a:cs typeface="Arial" panose="020B0604020202020204" pitchFamily="34" charset="0"/>
            </a:endParaRPr>
          </a:p>
          <a:p>
            <a:pPr marL="0" indent="0">
              <a:buNone/>
            </a:pPr>
            <a:endParaRPr lang="el-GR" b="1" dirty="0">
              <a:latin typeface="Arial" panose="020B0604020202020204" pitchFamily="34" charset="0"/>
              <a:cs typeface="Arial" panose="020B0604020202020204" pitchFamily="34" charset="0"/>
            </a:endParaRPr>
          </a:p>
          <a:p>
            <a:pPr marL="0" indent="0">
              <a:buNone/>
            </a:pPr>
            <a:endParaRPr lang="el-GR" b="1" dirty="0">
              <a:latin typeface="Arial" panose="020B0604020202020204" pitchFamily="34" charset="0"/>
              <a:cs typeface="Arial" panose="020B0604020202020204" pitchFamily="34" charset="0"/>
            </a:endParaRPr>
          </a:p>
          <a:p>
            <a:pPr marL="0" indent="0">
              <a:buNone/>
            </a:pPr>
            <a:r>
              <a:rPr lang="el-GR" b="1" dirty="0">
                <a:latin typeface="Arial" panose="020B0604020202020204" pitchFamily="34" charset="0"/>
                <a:cs typeface="Arial" panose="020B0604020202020204" pitchFamily="34" charset="0"/>
              </a:rPr>
              <a:t>                           </a:t>
            </a:r>
          </a:p>
          <a:p>
            <a:pPr marL="0" indent="0">
              <a:buNone/>
            </a:pPr>
            <a:r>
              <a:rPr lang="el-GR" b="1" dirty="0">
                <a:latin typeface="Arial" panose="020B0604020202020204" pitchFamily="34" charset="0"/>
                <a:cs typeface="Arial" panose="020B0604020202020204" pitchFamily="34" charset="0"/>
              </a:rPr>
              <a:t>                            </a:t>
            </a:r>
          </a:p>
          <a:p>
            <a:pPr marL="0" indent="0">
              <a:buNone/>
            </a:pPr>
            <a:r>
              <a:rPr lang="el-GR" b="1" dirty="0">
                <a:latin typeface="Arial" panose="020B0604020202020204" pitchFamily="34" charset="0"/>
                <a:cs typeface="Arial" panose="020B0604020202020204" pitchFamily="34" charset="0"/>
              </a:rPr>
              <a:t>                           Σχήμα 2</a:t>
            </a:r>
          </a:p>
        </p:txBody>
      </p:sp>
      <p:pic>
        <p:nvPicPr>
          <p:cNvPr id="7" name="Θέση περιεχομένου 5">
            <a:extLst>
              <a:ext uri="{FF2B5EF4-FFF2-40B4-BE49-F238E27FC236}">
                <a16:creationId xmlns:a16="http://schemas.microsoft.com/office/drawing/2014/main" id="{8B0161EE-488B-871E-74B6-0E9EA86DBE2F}"/>
              </a:ext>
            </a:extLst>
          </p:cNvPr>
          <p:cNvPicPr>
            <a:picLocks noChangeAspect="1"/>
          </p:cNvPicPr>
          <p:nvPr/>
        </p:nvPicPr>
        <p:blipFill>
          <a:blip r:embed="rId2">
            <a:lum bright="-3000"/>
          </a:blip>
          <a:stretch>
            <a:fillRect/>
          </a:stretch>
        </p:blipFill>
        <p:spPr>
          <a:xfrm>
            <a:off x="8014659" y="2684666"/>
            <a:ext cx="3657268" cy="3271988"/>
          </a:xfrm>
          <a:prstGeom prst="rect">
            <a:avLst/>
          </a:prstGeom>
          <a:effectLst>
            <a:glow rad="101600">
              <a:schemeClr val="accent1">
                <a:satMod val="175000"/>
                <a:alpha val="40000"/>
              </a:schemeClr>
            </a:glow>
          </a:effectLst>
        </p:spPr>
      </p:pic>
    </p:spTree>
    <p:extLst>
      <p:ext uri="{BB962C8B-B14F-4D97-AF65-F5344CB8AC3E}">
        <p14:creationId xmlns:p14="http://schemas.microsoft.com/office/powerpoint/2010/main" val="1290824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F1ACFAA9-B813-D7F2-79E3-3F01D1FDD2D5}"/>
              </a:ext>
            </a:extLst>
          </p:cNvPr>
          <p:cNvSpPr>
            <a:spLocks noGrp="1"/>
          </p:cNvSpPr>
          <p:nvPr>
            <p:ph type="title"/>
          </p:nvPr>
        </p:nvSpPr>
        <p:spPr>
          <a:xfrm>
            <a:off x="2447232" y="332638"/>
            <a:ext cx="8911687" cy="614140"/>
          </a:xfrm>
          <a:solidFill>
            <a:schemeClr val="accent5"/>
          </a:solidFill>
        </p:spPr>
        <p:txBody>
          <a:bodyPr>
            <a:normAutofit fontScale="90000"/>
          </a:bodyPr>
          <a:lstStyle/>
          <a:p>
            <a:pPr algn="ctr"/>
            <a:r>
              <a:rPr lang="el-GR" b="1" dirty="0">
                <a:solidFill>
                  <a:srgbClr val="C00000"/>
                </a:solidFill>
                <a:latin typeface="Arial" panose="020B0604020202020204" pitchFamily="34" charset="0"/>
                <a:cs typeface="Arial" panose="020B0604020202020204" pitchFamily="34" charset="0"/>
              </a:rPr>
              <a:t>ΕΡΓΟ ΕΞΑΓΩΓΗΣ</a:t>
            </a:r>
          </a:p>
        </p:txBody>
      </p:sp>
      <p:sp>
        <p:nvSpPr>
          <p:cNvPr id="8" name="Θέση περιεχομένου 7">
            <a:extLst>
              <a:ext uri="{FF2B5EF4-FFF2-40B4-BE49-F238E27FC236}">
                <a16:creationId xmlns:a16="http://schemas.microsoft.com/office/drawing/2014/main" id="{D008F9AB-E797-0373-AE99-AF75700124C6}"/>
              </a:ext>
            </a:extLst>
          </p:cNvPr>
          <p:cNvSpPr>
            <a:spLocks noGrp="1"/>
          </p:cNvSpPr>
          <p:nvPr>
            <p:ph sz="half" idx="1"/>
          </p:nvPr>
        </p:nvSpPr>
        <p:spPr>
          <a:xfrm>
            <a:off x="1238250" y="1247775"/>
            <a:ext cx="5562600" cy="4933950"/>
          </a:xfrm>
        </p:spPr>
        <p:txBody>
          <a:bodyPr>
            <a:normAutofit fontScale="85000" lnSpcReduction="10000"/>
          </a:bodyPr>
          <a:lstStyle/>
          <a:p>
            <a:pPr marL="0" indent="0" algn="l">
              <a:buNone/>
            </a:pPr>
            <a:r>
              <a:rPr lang="el-GR" sz="2400" b="0" i="0" u="none" strike="noStrike" baseline="0" dirty="0">
                <a:latin typeface="Arial" panose="020B0604020202020204" pitchFamily="34" charset="0"/>
                <a:cs typeface="Arial" panose="020B0604020202020204" pitchFamily="34" charset="0"/>
              </a:rPr>
              <a:t>Σε κανονικές συνθήκες η </a:t>
            </a:r>
            <a:r>
              <a:rPr lang="el-GR" sz="2400" b="1" i="0" u="none" strike="noStrike" baseline="0" dirty="0">
                <a:solidFill>
                  <a:srgbClr val="C00000"/>
                </a:solidFill>
                <a:latin typeface="Arial" panose="020B0604020202020204" pitchFamily="34" charset="0"/>
                <a:cs typeface="Arial" panose="020B0604020202020204" pitchFamily="34" charset="0"/>
              </a:rPr>
              <a:t>μέγιστη κινητική ενέργεια </a:t>
            </a:r>
            <a:r>
              <a:rPr lang="el-GR" sz="2400" b="0" i="0" u="none" strike="noStrike" baseline="0" dirty="0">
                <a:latin typeface="Arial" panose="020B0604020202020204" pitchFamily="34" charset="0"/>
                <a:cs typeface="Arial" panose="020B0604020202020204" pitchFamily="34" charset="0"/>
              </a:rPr>
              <a:t>των ελεύθερων ηλεκτρονίων δεν είναι αρκετή για να </a:t>
            </a:r>
            <a:r>
              <a:rPr lang="el-GR" sz="2400" b="1" i="0" u="none" strike="noStrike" baseline="0" dirty="0">
                <a:solidFill>
                  <a:srgbClr val="C00000"/>
                </a:solidFill>
                <a:latin typeface="Arial" panose="020B0604020202020204" pitchFamily="34" charset="0"/>
                <a:cs typeface="Arial" panose="020B0604020202020204" pitchFamily="34" charset="0"/>
              </a:rPr>
              <a:t>υπερνικηθούν</a:t>
            </a:r>
            <a:r>
              <a:rPr lang="el-GR" sz="2400" b="0" i="0" u="none" strike="noStrike" baseline="0" dirty="0">
                <a:latin typeface="Arial" panose="020B0604020202020204" pitchFamily="34" charset="0"/>
                <a:cs typeface="Arial" panose="020B0604020202020204" pitchFamily="34" charset="0"/>
              </a:rPr>
              <a:t> αυτές οι δυνάμεις.</a:t>
            </a:r>
          </a:p>
          <a:p>
            <a:pPr marL="0" indent="0" algn="l">
              <a:buNone/>
            </a:pPr>
            <a:r>
              <a:rPr lang="el-GR" sz="2400" b="0" i="0" u="none" strike="noStrike" baseline="0" dirty="0">
                <a:latin typeface="Arial" panose="020B0604020202020204" pitchFamily="34" charset="0"/>
                <a:cs typeface="Arial" panose="020B0604020202020204" pitchFamily="34" charset="0"/>
              </a:rPr>
              <a:t>Επομένως, για να μπορέσει να </a:t>
            </a:r>
            <a:r>
              <a:rPr lang="el-GR" sz="2400" b="1" i="0" u="none" strike="noStrike" baseline="0" dirty="0">
                <a:solidFill>
                  <a:srgbClr val="C00000"/>
                </a:solidFill>
                <a:latin typeface="Arial" panose="020B0604020202020204" pitchFamily="34" charset="0"/>
                <a:cs typeface="Arial" panose="020B0604020202020204" pitchFamily="34" charset="0"/>
              </a:rPr>
              <a:t>ξεφύγει</a:t>
            </a:r>
            <a:r>
              <a:rPr lang="el-GR" sz="2400" b="0" i="0" u="none" strike="noStrike" baseline="0" dirty="0">
                <a:latin typeface="Arial" panose="020B0604020202020204" pitchFamily="34" charset="0"/>
                <a:cs typeface="Arial" panose="020B0604020202020204" pitchFamily="34" charset="0"/>
              </a:rPr>
              <a:t> οριστικά ένα ελεύθερο ηλεκτρόνιο από το μέταλλο, </a:t>
            </a:r>
            <a:r>
              <a:rPr lang="el-GR" sz="2400" b="1" i="0" u="none" strike="noStrike" baseline="0" dirty="0">
                <a:solidFill>
                  <a:srgbClr val="C00000"/>
                </a:solidFill>
                <a:latin typeface="Arial" panose="020B0604020202020204" pitchFamily="34" charset="0"/>
                <a:cs typeface="Arial" panose="020B0604020202020204" pitchFamily="34" charset="0"/>
              </a:rPr>
              <a:t>θα πρέπει να του προσφερθεί </a:t>
            </a:r>
            <a:r>
              <a:rPr lang="el-GR" sz="2400" b="0" i="0" u="none" strike="noStrike" baseline="0" dirty="0">
                <a:solidFill>
                  <a:schemeClr val="tx1">
                    <a:lumMod val="95000"/>
                    <a:lumOff val="5000"/>
                  </a:schemeClr>
                </a:solidFill>
                <a:latin typeface="Arial" panose="020B0604020202020204" pitchFamily="34" charset="0"/>
                <a:cs typeface="Arial" panose="020B0604020202020204" pitchFamily="34" charset="0"/>
              </a:rPr>
              <a:t>με κάποιο τρόπο επιπλέον </a:t>
            </a:r>
            <a:r>
              <a:rPr lang="el-GR" sz="2400" b="0" i="0" u="none" strike="noStrike" baseline="0" dirty="0">
                <a:latin typeface="Arial" panose="020B0604020202020204" pitchFamily="34" charset="0"/>
                <a:cs typeface="Arial" panose="020B0604020202020204" pitchFamily="34" charset="0"/>
              </a:rPr>
              <a:t>ενέργεια.  </a:t>
            </a:r>
          </a:p>
          <a:p>
            <a:pPr marL="0" indent="0" algn="l">
              <a:buNone/>
            </a:pPr>
            <a:r>
              <a:rPr lang="el-GR" sz="2400" b="0" i="1" u="none" strike="noStrike" baseline="0" dirty="0">
                <a:latin typeface="Arial" panose="020B0604020202020204" pitchFamily="34" charset="0"/>
                <a:cs typeface="Arial" panose="020B0604020202020204" pitchFamily="34" charset="0"/>
              </a:rPr>
              <a:t>Η ελαχίστη ενέργεια που πρέπει να προσφερθεί σε ένα ελεύθερο ηλεκτρόνιο κάποιου μετάλλου, για να μπορέσει να εγκαταλείψει οριστικά την επιφάνεια του μετάλλου, ονομάζεται </a:t>
            </a:r>
            <a:r>
              <a:rPr lang="el-GR" sz="2400" b="1" i="1" u="none" strike="noStrike" baseline="0" dirty="0">
                <a:solidFill>
                  <a:srgbClr val="C00000"/>
                </a:solidFill>
                <a:latin typeface="Arial" panose="020B0604020202020204" pitchFamily="34" charset="0"/>
                <a:cs typeface="Arial" panose="020B0604020202020204" pitchFamily="34" charset="0"/>
              </a:rPr>
              <a:t>έργο εξαγωγής(</a:t>
            </a:r>
            <a:r>
              <a:rPr lang="el-GR" sz="2400" b="1" i="1" u="none" strike="noStrike" baseline="0" dirty="0">
                <a:latin typeface="Arial" panose="020B0604020202020204" pitchFamily="34" charset="0"/>
                <a:cs typeface="Arial" panose="020B0604020202020204" pitchFamily="34" charset="0"/>
              </a:rPr>
              <a:t>φ) </a:t>
            </a:r>
            <a:r>
              <a:rPr lang="el-GR" sz="2400" b="0" i="1" u="none" strike="noStrike" baseline="0" dirty="0">
                <a:latin typeface="Arial" panose="020B0604020202020204" pitchFamily="34" charset="0"/>
                <a:cs typeface="Arial" panose="020B0604020202020204" pitchFamily="34" charset="0"/>
              </a:rPr>
              <a:t>και αποτελεί μια χαρακτηριστική σταθερά του μετάλλου. </a:t>
            </a:r>
          </a:p>
          <a:p>
            <a:pPr marL="0" indent="0" algn="l">
              <a:buNone/>
            </a:pPr>
            <a:r>
              <a:rPr lang="el-GR" sz="2400" b="0" i="0" u="none" strike="noStrike" baseline="0" dirty="0">
                <a:latin typeface="Arial" panose="020B0604020202020204" pitchFamily="34" charset="0"/>
                <a:cs typeface="Arial" panose="020B0604020202020204" pitchFamily="34" charset="0"/>
              </a:rPr>
              <a:t>Το έργο εξαγωγής συνήθως το εκφράζουμε σε ηλεκτρονιοβόλτ, </a:t>
            </a:r>
            <a:r>
              <a:rPr lang="en-US" sz="2400" b="0" i="0" u="none" strike="noStrike" baseline="0" dirty="0">
                <a:latin typeface="Arial" panose="020B0604020202020204" pitchFamily="34" charset="0"/>
                <a:cs typeface="Arial" panose="020B0604020202020204" pitchFamily="34" charset="0"/>
              </a:rPr>
              <a:t>eV.</a:t>
            </a:r>
            <a:endParaRPr lang="el-GR" sz="2400" dirty="0">
              <a:latin typeface="Arial" panose="020B0604020202020204" pitchFamily="34" charset="0"/>
              <a:cs typeface="Arial" panose="020B0604020202020204" pitchFamily="34" charset="0"/>
            </a:endParaRPr>
          </a:p>
          <a:p>
            <a:endParaRPr lang="el-GR" dirty="0"/>
          </a:p>
        </p:txBody>
      </p:sp>
      <p:pic>
        <p:nvPicPr>
          <p:cNvPr id="13" name="Θέση περιεχομένου 12">
            <a:extLst>
              <a:ext uri="{FF2B5EF4-FFF2-40B4-BE49-F238E27FC236}">
                <a16:creationId xmlns:a16="http://schemas.microsoft.com/office/drawing/2014/main" id="{99C3143D-7E9C-E576-75F7-8F97531EE952}"/>
              </a:ext>
            </a:extLst>
          </p:cNvPr>
          <p:cNvPicPr>
            <a:picLocks noGrp="1" noChangeAspect="1"/>
          </p:cNvPicPr>
          <p:nvPr>
            <p:ph sz="half" idx="2"/>
          </p:nvPr>
        </p:nvPicPr>
        <p:blipFill>
          <a:blip r:embed="rId2">
            <a:lum/>
          </a:blip>
          <a:stretch>
            <a:fillRect/>
          </a:stretch>
        </p:blipFill>
        <p:spPr>
          <a:xfrm>
            <a:off x="6903075" y="3981450"/>
            <a:ext cx="5116287" cy="1762125"/>
          </a:xfrm>
          <a:effectLst>
            <a:glow rad="101600">
              <a:schemeClr val="accent1">
                <a:satMod val="175000"/>
                <a:alpha val="40000"/>
              </a:schemeClr>
            </a:glow>
          </a:effectLst>
        </p:spPr>
      </p:pic>
    </p:spTree>
    <p:extLst>
      <p:ext uri="{BB962C8B-B14F-4D97-AF65-F5344CB8AC3E}">
        <p14:creationId xmlns:p14="http://schemas.microsoft.com/office/powerpoint/2010/main" val="3484223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EFE001F-5A17-6C6B-030F-65F67892ACEA}"/>
              </a:ext>
            </a:extLst>
          </p:cNvPr>
          <p:cNvSpPr>
            <a:spLocks noGrp="1"/>
          </p:cNvSpPr>
          <p:nvPr>
            <p:ph type="title"/>
          </p:nvPr>
        </p:nvSpPr>
        <p:spPr>
          <a:xfrm>
            <a:off x="2173824" y="304186"/>
            <a:ext cx="8911687" cy="800714"/>
          </a:xfrm>
          <a:solidFill>
            <a:schemeClr val="accent4"/>
          </a:solidFill>
        </p:spPr>
        <p:txBody>
          <a:bodyPr>
            <a:noAutofit/>
          </a:bodyPr>
          <a:lstStyle/>
          <a:p>
            <a:pPr algn="ctr"/>
            <a:r>
              <a:rPr lang="el-GR" sz="2400" b="1" i="0" u="none" strike="noStrike" baseline="0" dirty="0">
                <a:solidFill>
                  <a:srgbClr val="C00000"/>
                </a:solidFill>
                <a:latin typeface="Arial" panose="020B0604020202020204" pitchFamily="34" charset="0"/>
                <a:cs typeface="Arial" panose="020B0604020202020204" pitchFamily="34" charset="0"/>
              </a:rPr>
              <a:t>Περιγραφή της διάταξης για τη μελέτη του φωτοηλεκτρικού φαινομένου</a:t>
            </a:r>
            <a:endParaRPr lang="el-GR" sz="2400" dirty="0">
              <a:solidFill>
                <a:srgbClr val="C00000"/>
              </a:solidFill>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C0F9B186-C98A-BE58-0A86-DE01928DB372}"/>
              </a:ext>
            </a:extLst>
          </p:cNvPr>
          <p:cNvSpPr>
            <a:spLocks noGrp="1"/>
          </p:cNvSpPr>
          <p:nvPr>
            <p:ph sz="half" idx="1"/>
          </p:nvPr>
        </p:nvSpPr>
        <p:spPr>
          <a:xfrm>
            <a:off x="1438275" y="1244913"/>
            <a:ext cx="7200900" cy="5308901"/>
          </a:xfrm>
        </p:spPr>
        <p:txBody>
          <a:bodyPr>
            <a:noAutofit/>
          </a:bodyPr>
          <a:lstStyle/>
          <a:p>
            <a:pPr marL="0" indent="0">
              <a:buNone/>
            </a:pPr>
            <a:r>
              <a:rPr lang="el-GR" sz="2000" b="0" i="0" u="none" strike="noStrike" baseline="0" dirty="0">
                <a:solidFill>
                  <a:srgbClr val="000000"/>
                </a:solidFill>
                <a:latin typeface="Arial" panose="020B0604020202020204" pitchFamily="34" charset="0"/>
                <a:cs typeface="Arial" panose="020B0604020202020204" pitchFamily="34" charset="0"/>
              </a:rPr>
              <a:t>Για τη μελέτη του φωτοηλεκτρικού φαινομένου θα χρησιμοποιήσουμε τη διάταξη του σχήματος. Μέσα σε ένα σωλήνα υψηλού κενού (≈ 10-7atm) τοποθετούμε δύο ηλεκτρόδια. Το πρώτο, που χρησιμεύει ως </a:t>
            </a:r>
            <a:r>
              <a:rPr lang="el-GR" sz="2000" b="1" i="0" u="none" strike="noStrike" baseline="0" dirty="0">
                <a:solidFill>
                  <a:srgbClr val="000000"/>
                </a:solidFill>
                <a:latin typeface="Arial" panose="020B0604020202020204" pitchFamily="34" charset="0"/>
                <a:cs typeface="Arial" panose="020B0604020202020204" pitchFamily="34" charset="0"/>
              </a:rPr>
              <a:t>κάθοδος (Κ-)</a:t>
            </a:r>
            <a:r>
              <a:rPr lang="el-GR" sz="2000" b="0" i="0" u="none" strike="noStrike" baseline="0" dirty="0">
                <a:solidFill>
                  <a:srgbClr val="000000"/>
                </a:solidFill>
                <a:latin typeface="Arial" panose="020B0604020202020204" pitchFamily="34" charset="0"/>
                <a:cs typeface="Arial" panose="020B0604020202020204" pitchFamily="34" charset="0"/>
              </a:rPr>
              <a:t>, έχει μεγάλη επιφάνεια, φέρει επίστρωση από ένα αλκαλιμέταλλο (Κ ή </a:t>
            </a:r>
            <a:r>
              <a:rPr lang="el-GR" sz="2000" b="0" i="0" u="none" strike="noStrike" baseline="0" dirty="0" err="1">
                <a:solidFill>
                  <a:srgbClr val="000000"/>
                </a:solidFill>
                <a:latin typeface="Arial" panose="020B0604020202020204" pitchFamily="34" charset="0"/>
                <a:cs typeface="Arial" panose="020B0604020202020204" pitchFamily="34" charset="0"/>
              </a:rPr>
              <a:t>Cs</a:t>
            </a:r>
            <a:r>
              <a:rPr lang="el-GR" sz="2000" b="0" i="0" u="none" strike="noStrike" baseline="0" dirty="0">
                <a:solidFill>
                  <a:srgbClr val="000000"/>
                </a:solidFill>
                <a:latin typeface="Arial" panose="020B0604020202020204" pitchFamily="34" charset="0"/>
                <a:cs typeface="Arial" panose="020B0604020202020204" pitchFamily="34" charset="0"/>
              </a:rPr>
              <a:t>) και όταν φωτίζεται εκπέμπει ηλεκτρόνια. Τα ηλεκτρόνια αυτά συλλέγονται από το δεύτερο ηλεκτρόδιο την </a:t>
            </a:r>
            <a:r>
              <a:rPr lang="el-GR" sz="2000" b="1" i="0" u="none" strike="noStrike" baseline="0" dirty="0">
                <a:solidFill>
                  <a:srgbClr val="000000"/>
                </a:solidFill>
                <a:latin typeface="Arial" panose="020B0604020202020204" pitchFamily="34" charset="0"/>
                <a:cs typeface="Arial" panose="020B0604020202020204" pitchFamily="34" charset="0"/>
              </a:rPr>
              <a:t>άνοδο (Α+)</a:t>
            </a:r>
            <a:r>
              <a:rPr lang="el-GR" sz="2000" b="0" i="0" u="none" strike="noStrike" baseline="0" dirty="0">
                <a:solidFill>
                  <a:srgbClr val="000000"/>
                </a:solidFill>
                <a:latin typeface="Arial" panose="020B0604020202020204" pitchFamily="34" charset="0"/>
                <a:cs typeface="Arial" panose="020B0604020202020204" pitchFamily="34" charset="0"/>
              </a:rPr>
              <a:t>. Με τη βοήθεια μιας ποτενσιομετρικής διάταξης (Π) μπορούμε να μεταβάλλουμε την τάση V που εφαρμόζεται στα ηλεκτρόδια. Τέλος, με ένα μικροαμπερόμετρο (Α) που παρεμβάλλεται στο κύκλωμα μπορούμε να μετρήσουμε την ένταση του ρεύματος που οφείλεται στα ηλεκτρόνια που εκπέμπει η φωτιζόμενη κάθοδος. Όταν η κάθοδος φωτίζεται με </a:t>
            </a:r>
            <a:r>
              <a:rPr lang="el-GR" sz="2000" b="1" i="1" dirty="0">
                <a:solidFill>
                  <a:srgbClr val="000000"/>
                </a:solidFill>
                <a:latin typeface="Arial" panose="020B0604020202020204" pitchFamily="34" charset="0"/>
                <a:cs typeface="Arial" panose="020B0604020202020204" pitchFamily="34" charset="0"/>
              </a:rPr>
              <a:t>φως κατάλληλης συχνότητας </a:t>
            </a:r>
            <a:r>
              <a:rPr lang="el-GR" sz="2000" b="1" i="1" dirty="0">
                <a:solidFill>
                  <a:srgbClr val="C00000"/>
                </a:solidFill>
                <a:latin typeface="Arial" panose="020B0604020202020204" pitchFamily="34" charset="0"/>
                <a:cs typeface="Arial" panose="020B0604020202020204" pitchFamily="34" charset="0"/>
              </a:rPr>
              <a:t>ε</a:t>
            </a:r>
            <a:r>
              <a:rPr lang="el-GR" sz="2000" b="1" i="0" u="none" strike="noStrike" baseline="0" dirty="0">
                <a:solidFill>
                  <a:srgbClr val="C00000"/>
                </a:solidFill>
                <a:latin typeface="Arial" panose="020B0604020202020204" pitchFamily="34" charset="0"/>
                <a:cs typeface="Arial" panose="020B0604020202020204" pitchFamily="34" charset="0"/>
              </a:rPr>
              <a:t>κπέμπει ηλεκτρόνια (</a:t>
            </a:r>
            <a:r>
              <a:rPr lang="el-GR" sz="2000" b="1" i="0" u="none" strike="noStrike" baseline="0" dirty="0" err="1">
                <a:solidFill>
                  <a:srgbClr val="C00000"/>
                </a:solidFill>
                <a:latin typeface="Arial" panose="020B0604020202020204" pitchFamily="34" charset="0"/>
                <a:cs typeface="Arial" panose="020B0604020202020204" pitchFamily="34" charset="0"/>
              </a:rPr>
              <a:t>φωτοηλεκτρόνια</a:t>
            </a:r>
            <a:r>
              <a:rPr lang="el-GR" sz="2000" b="1" i="0" u="none" strike="noStrike" baseline="0" dirty="0">
                <a:solidFill>
                  <a:srgbClr val="C00000"/>
                </a:solidFill>
                <a:latin typeface="Arial" panose="020B0604020202020204" pitchFamily="34" charset="0"/>
                <a:cs typeface="Arial" panose="020B0604020202020204" pitchFamily="34" charset="0"/>
              </a:rPr>
              <a:t>) </a:t>
            </a:r>
            <a:r>
              <a:rPr lang="el-GR" sz="2000" b="0" i="0" u="none" strike="noStrike" baseline="0" dirty="0">
                <a:solidFill>
                  <a:srgbClr val="000000"/>
                </a:solidFill>
                <a:latin typeface="Arial" panose="020B0604020202020204" pitchFamily="34" charset="0"/>
                <a:cs typeface="Arial" panose="020B0604020202020204" pitchFamily="34" charset="0"/>
              </a:rPr>
              <a:t>τα οποία επιταχύνονται από το ηλεκτρικό πεδίο μεταξύ των ηλεκτροδίων και καταλήγουν στην άνοδο. </a:t>
            </a:r>
            <a:endParaRPr lang="el-GR" sz="2000" dirty="0">
              <a:latin typeface="Arial" panose="020B0604020202020204" pitchFamily="34" charset="0"/>
              <a:cs typeface="Arial" panose="020B0604020202020204" pitchFamily="34" charset="0"/>
            </a:endParaRPr>
          </a:p>
        </p:txBody>
      </p:sp>
      <p:pic>
        <p:nvPicPr>
          <p:cNvPr id="6" name="Θέση περιεχομένου 5">
            <a:extLst>
              <a:ext uri="{FF2B5EF4-FFF2-40B4-BE49-F238E27FC236}">
                <a16:creationId xmlns:a16="http://schemas.microsoft.com/office/drawing/2014/main" id="{CF99EA3E-A2E6-CD2B-8D4D-A6DD5920BC2E}"/>
              </a:ext>
            </a:extLst>
          </p:cNvPr>
          <p:cNvPicPr>
            <a:picLocks noGrp="1" noChangeAspect="1"/>
          </p:cNvPicPr>
          <p:nvPr>
            <p:ph sz="half" idx="2"/>
          </p:nvPr>
        </p:nvPicPr>
        <p:blipFill>
          <a:blip r:embed="rId2">
            <a:lum bright="-2000"/>
          </a:blip>
          <a:stretch>
            <a:fillRect/>
          </a:stretch>
        </p:blipFill>
        <p:spPr>
          <a:xfrm>
            <a:off x="9079526" y="2455908"/>
            <a:ext cx="2953501" cy="3563891"/>
          </a:xfrm>
          <a:effectLst>
            <a:glow rad="101600">
              <a:schemeClr val="accent1">
                <a:satMod val="175000"/>
                <a:alpha val="40000"/>
              </a:schemeClr>
            </a:glow>
          </a:effectLst>
        </p:spPr>
      </p:pic>
    </p:spTree>
    <p:extLst>
      <p:ext uri="{BB962C8B-B14F-4D97-AF65-F5344CB8AC3E}">
        <p14:creationId xmlns:p14="http://schemas.microsoft.com/office/powerpoint/2010/main" val="3310747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052051-BA85-D898-8753-0E56FF27A47D}"/>
              </a:ext>
            </a:extLst>
          </p:cNvPr>
          <p:cNvSpPr>
            <a:spLocks noGrp="1"/>
          </p:cNvSpPr>
          <p:nvPr>
            <p:ph type="title"/>
          </p:nvPr>
        </p:nvSpPr>
        <p:spPr>
          <a:xfrm>
            <a:off x="1811874" y="147860"/>
            <a:ext cx="9541926" cy="806296"/>
          </a:xfrm>
          <a:solidFill>
            <a:schemeClr val="accent5"/>
          </a:solidFill>
        </p:spPr>
        <p:txBody>
          <a:bodyPr>
            <a:noAutofit/>
          </a:bodyPr>
          <a:lstStyle/>
          <a:p>
            <a:pPr algn="ctr"/>
            <a:r>
              <a:rPr lang="el-GR" sz="2400" b="1" i="0" u="none" strike="noStrike" baseline="0" dirty="0">
                <a:solidFill>
                  <a:srgbClr val="C00000"/>
                </a:solidFill>
                <a:latin typeface="Arial" panose="020B0604020202020204" pitchFamily="34" charset="0"/>
                <a:cs typeface="Arial" panose="020B0604020202020204" pitchFamily="34" charset="0"/>
              </a:rPr>
              <a:t>Πειραματικές διαπιστώσεις από τη μελέτη του φωτοηλεκτρικού φαινομένου</a:t>
            </a:r>
            <a:endParaRPr lang="el-GR" sz="2400"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E7E24379-E145-15B6-9059-07E8B3591913}"/>
                  </a:ext>
                </a:extLst>
              </p:cNvPr>
              <p:cNvSpPr>
                <a:spLocks noGrp="1"/>
              </p:cNvSpPr>
              <p:nvPr>
                <p:ph sz="half" idx="1"/>
              </p:nvPr>
            </p:nvSpPr>
            <p:spPr>
              <a:xfrm>
                <a:off x="1123949" y="1076324"/>
                <a:ext cx="6400801" cy="5500466"/>
              </a:xfrm>
            </p:spPr>
            <p:txBody>
              <a:bodyPr>
                <a:noAutofit/>
              </a:bodyPr>
              <a:lstStyle/>
              <a:p>
                <a:pPr algn="l">
                  <a:buFont typeface="Wingdings" panose="05000000000000000000" pitchFamily="2" charset="2"/>
                  <a:buChar char="Ø"/>
                </a:pPr>
                <a:r>
                  <a:rPr lang="el-GR" sz="1900" b="0" i="1" u="none" strike="noStrike" baseline="0" dirty="0">
                    <a:latin typeface="Arial" panose="020B0604020202020204" pitchFamily="34" charset="0"/>
                    <a:cs typeface="Arial" panose="020B0604020202020204" pitchFamily="34" charset="0"/>
                  </a:rPr>
                  <a:t>Για να ελευθερωθούν </a:t>
                </a:r>
                <a:r>
                  <a:rPr lang="el-GR" sz="1900" b="0" i="1" u="none" strike="noStrike" baseline="0" dirty="0" err="1">
                    <a:latin typeface="Arial" panose="020B0604020202020204" pitchFamily="34" charset="0"/>
                    <a:cs typeface="Arial" panose="020B0604020202020204" pitchFamily="34" charset="0"/>
                  </a:rPr>
                  <a:t>φωτοηλεκτρόνια</a:t>
                </a:r>
                <a:r>
                  <a:rPr lang="el-GR" sz="1900" b="0" i="1" u="none" strike="noStrike" baseline="0" dirty="0">
                    <a:latin typeface="Arial" panose="020B0604020202020204" pitchFamily="34" charset="0"/>
                    <a:cs typeface="Arial" panose="020B0604020202020204" pitchFamily="34" charset="0"/>
                  </a:rPr>
                  <a:t> πρέπει η προσπίπτουσα ακτινοβολία να έχει συχνότητα </a:t>
                </a:r>
                <a:r>
                  <a:rPr lang="el-GR" sz="1900" b="1" i="1" u="none" strike="noStrike" baseline="0" dirty="0">
                    <a:solidFill>
                      <a:srgbClr val="C00000"/>
                    </a:solidFill>
                    <a:latin typeface="Arial" panose="020B0604020202020204" pitchFamily="34" charset="0"/>
                    <a:cs typeface="Arial" panose="020B0604020202020204" pitchFamily="34" charset="0"/>
                  </a:rPr>
                  <a:t>μεγαλύτερη ή ίση </a:t>
                </a:r>
                <a:r>
                  <a:rPr lang="el-GR" sz="1900" b="0" i="1" u="none" strike="noStrike" baseline="0" dirty="0">
                    <a:latin typeface="Arial" panose="020B0604020202020204" pitchFamily="34" charset="0"/>
                    <a:cs typeface="Arial" panose="020B0604020202020204" pitchFamily="34" charset="0"/>
                  </a:rPr>
                  <a:t>από μια ελάχιστη τιμή, την οποία ονόμασαν </a:t>
                </a:r>
                <a:r>
                  <a:rPr lang="el-GR" sz="1900" b="1" i="1" u="none" strike="noStrike" baseline="0" dirty="0">
                    <a:solidFill>
                      <a:srgbClr val="C00000"/>
                    </a:solidFill>
                    <a:latin typeface="Arial" panose="020B0604020202020204" pitchFamily="34" charset="0"/>
                    <a:cs typeface="Arial" panose="020B0604020202020204" pitchFamily="34" charset="0"/>
                  </a:rPr>
                  <a:t>συχνότητα κατωφλίου </a:t>
                </a:r>
                <a:r>
                  <a:rPr lang="en-US" sz="1900" b="1" i="1" u="none" strike="noStrike" baseline="0" dirty="0">
                    <a:solidFill>
                      <a:srgbClr val="C00000"/>
                    </a:solidFill>
                    <a:latin typeface="Arial" panose="020B0604020202020204" pitchFamily="34" charset="0"/>
                    <a:cs typeface="Arial" panose="020B0604020202020204" pitchFamily="34" charset="0"/>
                  </a:rPr>
                  <a:t>(</a:t>
                </a:r>
                <a14:m>
                  <m:oMath xmlns:m="http://schemas.openxmlformats.org/officeDocument/2006/math">
                    <m:sSub>
                      <m:sSubPr>
                        <m:ctrlPr>
                          <a:rPr lang="el-GR" sz="1900" b="1" i="1" u="none" strike="noStrike" baseline="0" smtClean="0">
                            <a:solidFill>
                              <a:srgbClr val="C00000"/>
                            </a:solidFill>
                            <a:latin typeface="Cambria Math" panose="02040503050406030204" pitchFamily="18" charset="0"/>
                            <a:cs typeface="Arial" panose="020B0604020202020204" pitchFamily="34" charset="0"/>
                          </a:rPr>
                        </m:ctrlPr>
                      </m:sSubPr>
                      <m:e>
                        <m:r>
                          <a:rPr lang="en-US" sz="1900" b="1" i="1" u="none" strike="noStrike" baseline="0" smtClean="0">
                            <a:solidFill>
                              <a:srgbClr val="C00000"/>
                            </a:solidFill>
                            <a:latin typeface="Cambria Math" panose="02040503050406030204" pitchFamily="18" charset="0"/>
                            <a:cs typeface="Arial" panose="020B0604020202020204" pitchFamily="34" charset="0"/>
                          </a:rPr>
                          <m:t>𝒇</m:t>
                        </m:r>
                      </m:e>
                      <m:sub>
                        <m:r>
                          <a:rPr lang="en-US" sz="1900" b="1" i="1" u="none" strike="noStrike" baseline="0" smtClean="0">
                            <a:solidFill>
                              <a:srgbClr val="C00000"/>
                            </a:solidFill>
                            <a:latin typeface="Cambria Math" panose="02040503050406030204" pitchFamily="18" charset="0"/>
                            <a:cs typeface="Arial" panose="020B0604020202020204" pitchFamily="34" charset="0"/>
                          </a:rPr>
                          <m:t>𝟎</m:t>
                        </m:r>
                      </m:sub>
                    </m:sSub>
                    <m:r>
                      <a:rPr lang="en-US" sz="1900" b="0" i="1" u="none" strike="noStrike" baseline="0" smtClean="0">
                        <a:solidFill>
                          <a:srgbClr val="C00000"/>
                        </a:solidFill>
                        <a:latin typeface="Cambria Math" panose="02040503050406030204" pitchFamily="18" charset="0"/>
                        <a:cs typeface="Arial" panose="020B0604020202020204" pitchFamily="34" charset="0"/>
                      </a:rPr>
                      <m:t>),</m:t>
                    </m:r>
                  </m:oMath>
                </a14:m>
                <a:r>
                  <a:rPr lang="el-GR" sz="1900" b="0" i="1" u="none" strike="noStrike" baseline="0" dirty="0">
                    <a:latin typeface="Arial" panose="020B0604020202020204" pitchFamily="34" charset="0"/>
                    <a:cs typeface="Arial" panose="020B0604020202020204" pitchFamily="34" charset="0"/>
                  </a:rPr>
                  <a:t> </a:t>
                </a:r>
                <a:r>
                  <a:rPr lang="el-GR" sz="1900" b="0" i="0" u="none" strike="noStrike" baseline="0" dirty="0">
                    <a:latin typeface="Arial" panose="020B0604020202020204" pitchFamily="34" charset="0"/>
                    <a:cs typeface="Arial" panose="020B0604020202020204" pitchFamily="34" charset="0"/>
                  </a:rPr>
                  <a:t>και η οποία εξαρτάται μόνο από το υλικό της καθόδου. Όταν το φως έχει συχνότητα μικρότερη από τη συχνότητα κατωφλίου, από την κάθοδο δεν εξέρχονται </a:t>
                </a:r>
                <a:r>
                  <a:rPr lang="el-GR" sz="1900" b="0" i="0" u="none" strike="noStrike" baseline="0" dirty="0" err="1">
                    <a:latin typeface="Arial" panose="020B0604020202020204" pitchFamily="34" charset="0"/>
                    <a:cs typeface="Arial" panose="020B0604020202020204" pitchFamily="34" charset="0"/>
                  </a:rPr>
                  <a:t>φωτοηλεκτρόνια</a:t>
                </a:r>
                <a:r>
                  <a:rPr lang="el-GR" sz="1900" b="0" i="0" u="none" strike="noStrike" baseline="0" dirty="0">
                    <a:latin typeface="Arial" panose="020B0604020202020204" pitchFamily="34" charset="0"/>
                    <a:cs typeface="Arial" panose="020B0604020202020204" pitchFamily="34" charset="0"/>
                  </a:rPr>
                  <a:t>, </a:t>
                </a:r>
                <a:r>
                  <a:rPr lang="el-GR" sz="1900" b="1" i="0" u="none" strike="noStrike" baseline="0" dirty="0">
                    <a:latin typeface="Arial" panose="020B0604020202020204" pitchFamily="34" charset="0"/>
                    <a:cs typeface="Arial" panose="020B0604020202020204" pitchFamily="34" charset="0"/>
                  </a:rPr>
                  <a:t>ανεξάρτητα από το πόσο μεγάλη είναι η ένταση της φωτεινής ακτινοβολίας.</a:t>
                </a:r>
                <a:endParaRPr lang="en-US" sz="1900" b="1" i="0" u="none" strike="noStrike" baseline="0" dirty="0">
                  <a:latin typeface="Arial" panose="020B0604020202020204" pitchFamily="34" charset="0"/>
                  <a:cs typeface="Arial" panose="020B0604020202020204" pitchFamily="34" charset="0"/>
                </a:endParaRPr>
              </a:p>
              <a:p>
                <a:pPr algn="l">
                  <a:buFont typeface="Wingdings" panose="05000000000000000000" pitchFamily="2" charset="2"/>
                  <a:buChar char="Ø"/>
                </a:pPr>
                <a:r>
                  <a:rPr lang="el-GR" sz="1900" b="0" i="1" u="none" strike="noStrike" baseline="0" dirty="0">
                    <a:latin typeface="Arial" panose="020B0604020202020204" pitchFamily="34" charset="0"/>
                    <a:cs typeface="Arial" panose="020B0604020202020204" pitchFamily="34" charset="0"/>
                  </a:rPr>
                  <a:t>Για ακτινοβολία με συχνότητα </a:t>
                </a:r>
                <a:r>
                  <a:rPr lang="el-GR" sz="1900" b="1" i="1" u="none" strike="noStrike" baseline="0" dirty="0">
                    <a:solidFill>
                      <a:srgbClr val="C00000"/>
                    </a:solidFill>
                    <a:latin typeface="Arial" panose="020B0604020202020204" pitchFamily="34" charset="0"/>
                    <a:cs typeface="Arial" panose="020B0604020202020204" pitchFamily="34" charset="0"/>
                  </a:rPr>
                  <a:t>μεγαλύτερη της συχνότητας κατωφλίου</a:t>
                </a:r>
                <a:r>
                  <a:rPr lang="en-US" sz="1900" b="1" i="1" u="none" strike="noStrike" baseline="0" dirty="0">
                    <a:solidFill>
                      <a:srgbClr val="C00000"/>
                    </a:solidFill>
                    <a:latin typeface="Arial" panose="020B0604020202020204" pitchFamily="34" charset="0"/>
                    <a:cs typeface="Arial" panose="020B0604020202020204" pitchFamily="34" charset="0"/>
                  </a:rPr>
                  <a:t>(</a:t>
                </a:r>
                <a14:m>
                  <m:oMath xmlns:m="http://schemas.openxmlformats.org/officeDocument/2006/math">
                    <m:sSub>
                      <m:sSubPr>
                        <m:ctrlPr>
                          <a:rPr lang="en-US" sz="1900" b="1" i="1" u="none" strike="noStrike" baseline="0" smtClean="0">
                            <a:solidFill>
                              <a:srgbClr val="C00000"/>
                            </a:solidFill>
                            <a:latin typeface="Cambria Math" panose="02040503050406030204" pitchFamily="18" charset="0"/>
                            <a:cs typeface="Arial" panose="020B0604020202020204" pitchFamily="34" charset="0"/>
                          </a:rPr>
                        </m:ctrlPr>
                      </m:sSubPr>
                      <m:e>
                        <m:r>
                          <a:rPr lang="en-US" sz="1900" b="1" i="1" u="none" strike="noStrike" baseline="0" smtClean="0">
                            <a:solidFill>
                              <a:srgbClr val="C00000"/>
                            </a:solidFill>
                            <a:latin typeface="Cambria Math" panose="02040503050406030204" pitchFamily="18" charset="0"/>
                            <a:cs typeface="Arial" panose="020B0604020202020204" pitchFamily="34" charset="0"/>
                          </a:rPr>
                          <m:t>𝒇</m:t>
                        </m:r>
                      </m:e>
                      <m:sub>
                        <m:r>
                          <a:rPr lang="en-US" sz="1900" b="1" i="1" u="none" strike="noStrike" baseline="0" smtClean="0">
                            <a:solidFill>
                              <a:srgbClr val="C00000"/>
                            </a:solidFill>
                            <a:latin typeface="Cambria Math" panose="02040503050406030204" pitchFamily="18" charset="0"/>
                            <a:cs typeface="Arial" panose="020B0604020202020204" pitchFamily="34" charset="0"/>
                          </a:rPr>
                          <m:t>𝟎</m:t>
                        </m:r>
                      </m:sub>
                    </m:sSub>
                    <m:r>
                      <a:rPr lang="en-US" sz="1900" b="0" i="1" u="none" strike="noStrike" baseline="0" smtClean="0">
                        <a:solidFill>
                          <a:srgbClr val="C00000"/>
                        </a:solidFill>
                        <a:latin typeface="Cambria Math" panose="02040503050406030204" pitchFamily="18" charset="0"/>
                        <a:cs typeface="Arial" panose="020B0604020202020204" pitchFamily="34" charset="0"/>
                      </a:rPr>
                      <m:t>),</m:t>
                    </m:r>
                  </m:oMath>
                </a14:m>
                <a:r>
                  <a:rPr lang="el-GR" sz="1900" b="0" i="1" u="none" strike="noStrike" baseline="0" dirty="0">
                    <a:latin typeface="Arial" panose="020B0604020202020204" pitchFamily="34" charset="0"/>
                    <a:cs typeface="Arial" panose="020B0604020202020204" pitchFamily="34" charset="0"/>
                  </a:rPr>
                  <a:t> η αύξηση της έντασης</a:t>
                </a:r>
                <a:r>
                  <a:rPr lang="en-US" sz="1900" b="0" i="1" u="none" strike="noStrike" baseline="0" dirty="0">
                    <a:latin typeface="Arial" panose="020B0604020202020204" pitchFamily="34" charset="0"/>
                    <a:cs typeface="Arial" panose="020B0604020202020204" pitchFamily="34" charset="0"/>
                  </a:rPr>
                  <a:t> </a:t>
                </a:r>
                <a:r>
                  <a:rPr lang="el-GR" sz="1900" b="0" i="1" u="none" strike="noStrike" baseline="0" dirty="0">
                    <a:latin typeface="Arial" panose="020B0604020202020204" pitchFamily="34" charset="0"/>
                    <a:cs typeface="Arial" panose="020B0604020202020204" pitchFamily="34" charset="0"/>
                  </a:rPr>
                  <a:t>ακτινοβολίας προκαλεί </a:t>
                </a:r>
                <a:r>
                  <a:rPr lang="el-GR" sz="1900" b="1" i="1" u="none" strike="noStrike" baseline="0" dirty="0">
                    <a:solidFill>
                      <a:srgbClr val="C00000"/>
                    </a:solidFill>
                    <a:latin typeface="Arial" panose="020B0604020202020204" pitchFamily="34" charset="0"/>
                    <a:cs typeface="Arial" panose="020B0604020202020204" pitchFamily="34" charset="0"/>
                  </a:rPr>
                  <a:t>αύξηση του φωτοηλεκτρικού ρεύματος</a:t>
                </a:r>
                <a:r>
                  <a:rPr lang="el-GR" sz="1900" b="0" i="1" u="none" strike="noStrike" baseline="0" dirty="0">
                    <a:latin typeface="Arial" panose="020B0604020202020204" pitchFamily="34" charset="0"/>
                    <a:cs typeface="Arial" panose="020B0604020202020204" pitchFamily="34" charset="0"/>
                  </a:rPr>
                  <a:t>. </a:t>
                </a:r>
                <a:r>
                  <a:rPr lang="el-GR" sz="1900" b="0" i="0" u="none" strike="noStrike" baseline="0" dirty="0">
                    <a:latin typeface="Arial" panose="020B0604020202020204" pitchFamily="34" charset="0"/>
                    <a:cs typeface="Arial" panose="020B0604020202020204" pitchFamily="34" charset="0"/>
                  </a:rPr>
                  <a:t>Δηλαδή ο αριθμός των ηλεκτρονίων που</a:t>
                </a:r>
                <a:r>
                  <a:rPr lang="en-US" sz="1900" b="0" i="0" u="none" strike="noStrike" baseline="0" dirty="0">
                    <a:latin typeface="Arial" panose="020B0604020202020204" pitchFamily="34" charset="0"/>
                    <a:cs typeface="Arial" panose="020B0604020202020204" pitchFamily="34" charset="0"/>
                  </a:rPr>
                  <a:t> </a:t>
                </a:r>
                <a:r>
                  <a:rPr lang="el-GR" sz="1900" b="0" i="0" u="none" strike="noStrike" baseline="0" dirty="0">
                    <a:latin typeface="Arial" panose="020B0604020202020204" pitchFamily="34" charset="0"/>
                    <a:cs typeface="Arial" panose="020B0604020202020204" pitchFamily="34" charset="0"/>
                  </a:rPr>
                  <a:t>αποσπώνται από το μέταλλο ανά μονάδα χρόνου </a:t>
                </a:r>
                <a:r>
                  <a:rPr lang="el-GR" sz="1900" b="1" i="1" u="none" strike="noStrike" baseline="0" dirty="0">
                    <a:latin typeface="Arial" panose="020B0604020202020204" pitchFamily="34" charset="0"/>
                    <a:cs typeface="Arial" panose="020B0604020202020204" pitchFamily="34" charset="0"/>
                  </a:rPr>
                  <a:t>είναι ανάλογος της έντασης </a:t>
                </a:r>
                <a:r>
                  <a:rPr lang="el-GR" sz="1900" b="0" i="0" u="none" strike="noStrike" baseline="0" dirty="0">
                    <a:latin typeface="Arial" panose="020B0604020202020204" pitchFamily="34" charset="0"/>
                    <a:cs typeface="Arial" panose="020B0604020202020204" pitchFamily="34" charset="0"/>
                  </a:rPr>
                  <a:t>της φωτεινής </a:t>
                </a:r>
                <a:r>
                  <a:rPr lang="el-GR" sz="1900" b="0" i="0" u="none" strike="noStrike" baseline="0" dirty="0" err="1">
                    <a:latin typeface="Arial" panose="020B0604020202020204" pitchFamily="34" charset="0"/>
                    <a:cs typeface="Arial" panose="020B0604020202020204" pitchFamily="34" charset="0"/>
                  </a:rPr>
                  <a:t>ακτινοβολίαςπου</a:t>
                </a:r>
                <a:r>
                  <a:rPr lang="el-GR" sz="1900" b="0" i="0" u="none" strike="noStrike" baseline="0" dirty="0">
                    <a:latin typeface="Arial" panose="020B0604020202020204" pitchFamily="34" charset="0"/>
                    <a:cs typeface="Arial" panose="020B0604020202020204" pitchFamily="34" charset="0"/>
                  </a:rPr>
                  <a:t> προσπίπτει σε αυτό. (</a:t>
                </a:r>
                <a:r>
                  <a:rPr lang="el-GR" sz="1900" b="1" i="0" u="none" strike="noStrike" baseline="0" dirty="0">
                    <a:latin typeface="Arial" panose="020B0604020202020204" pitchFamily="34" charset="0"/>
                    <a:cs typeface="Arial" panose="020B0604020202020204" pitchFamily="34" charset="0"/>
                  </a:rPr>
                  <a:t>όχι όμως με μεγαλύτερη ενέργεια για συγκεκριμένη συχνότητα</a:t>
                </a:r>
                <a:r>
                  <a:rPr lang="el-GR" sz="1900" b="0" i="0" u="none" strike="noStrike" baseline="0" dirty="0">
                    <a:latin typeface="Arial" panose="020B0604020202020204" pitchFamily="34" charset="0"/>
                    <a:cs typeface="Arial" panose="020B0604020202020204" pitchFamily="34" charset="0"/>
                  </a:rPr>
                  <a:t>).</a:t>
                </a:r>
                <a:endParaRPr lang="el-GR" sz="1900" dirty="0">
                  <a:latin typeface="Arial" panose="020B0604020202020204" pitchFamily="34" charset="0"/>
                  <a:cs typeface="Arial" panose="020B0604020202020204" pitchFamily="34" charset="0"/>
                </a:endParaRPr>
              </a:p>
            </p:txBody>
          </p:sp>
        </mc:Choice>
        <mc:Fallback xmlns="">
          <p:sp>
            <p:nvSpPr>
              <p:cNvPr id="3" name="Θέση περιεχομένου 2">
                <a:extLst>
                  <a:ext uri="{FF2B5EF4-FFF2-40B4-BE49-F238E27FC236}">
                    <a16:creationId xmlns:a16="http://schemas.microsoft.com/office/drawing/2014/main" id="{E7E24379-E145-15B6-9059-07E8B3591913}"/>
                  </a:ext>
                </a:extLst>
              </p:cNvPr>
              <p:cNvSpPr>
                <a:spLocks noGrp="1" noRot="1" noChangeAspect="1" noMove="1" noResize="1" noEditPoints="1" noAdjustHandles="1" noChangeArrowheads="1" noChangeShapeType="1" noTextEdit="1"/>
              </p:cNvSpPr>
              <p:nvPr>
                <p:ph sz="half" idx="1"/>
              </p:nvPr>
            </p:nvSpPr>
            <p:spPr>
              <a:xfrm>
                <a:off x="1123949" y="1076324"/>
                <a:ext cx="6400801" cy="5500466"/>
              </a:xfrm>
              <a:blipFill>
                <a:blip r:embed="rId2"/>
                <a:stretch>
                  <a:fillRect l="-667" t="-665" r="-1714"/>
                </a:stretch>
              </a:blipFill>
            </p:spPr>
            <p:txBody>
              <a:bodyPr/>
              <a:lstStyle/>
              <a:p>
                <a:r>
                  <a:rPr lang="el-GR">
                    <a:noFill/>
                  </a:rPr>
                  <a:t> </a:t>
                </a:r>
              </a:p>
            </p:txBody>
          </p:sp>
        </mc:Fallback>
      </mc:AlternateContent>
      <p:sp>
        <p:nvSpPr>
          <p:cNvPr id="4" name="Θέση περιεχομένου 3">
            <a:extLst>
              <a:ext uri="{FF2B5EF4-FFF2-40B4-BE49-F238E27FC236}">
                <a16:creationId xmlns:a16="http://schemas.microsoft.com/office/drawing/2014/main" id="{04B4254A-AE27-2E47-584F-D570E5EFD37E}"/>
              </a:ext>
            </a:extLst>
          </p:cNvPr>
          <p:cNvSpPr>
            <a:spLocks noGrp="1"/>
          </p:cNvSpPr>
          <p:nvPr>
            <p:ph sz="half" idx="2"/>
          </p:nvPr>
        </p:nvSpPr>
        <p:spPr>
          <a:xfrm>
            <a:off x="7524750" y="1588182"/>
            <a:ext cx="4333874" cy="4876800"/>
          </a:xfrm>
        </p:spPr>
        <p:txBody>
          <a:bodyPr>
            <a:normAutofit/>
          </a:bodyPr>
          <a:lstStyle/>
          <a:p>
            <a:pPr algn="l">
              <a:buFont typeface="Wingdings" panose="05000000000000000000" pitchFamily="2" charset="2"/>
              <a:buChar char="Ø"/>
            </a:pPr>
            <a:r>
              <a:rPr lang="el-GR" sz="2000" b="0" i="1" u="none" strike="noStrike" baseline="0" dirty="0">
                <a:latin typeface="Arial" panose="020B0604020202020204" pitchFamily="34" charset="0"/>
                <a:cs typeface="Arial" panose="020B0604020202020204" pitchFamily="34" charset="0"/>
              </a:rPr>
              <a:t>Η ταχύτητα με την οποία εξέρχονται τα ηλεκτρόνια </a:t>
            </a:r>
            <a:r>
              <a:rPr lang="el-GR" sz="2000" b="1" i="1" u="none" strike="noStrike" baseline="0" dirty="0">
                <a:solidFill>
                  <a:srgbClr val="C00000"/>
                </a:solidFill>
                <a:latin typeface="Arial" panose="020B0604020202020204" pitchFamily="34" charset="0"/>
                <a:cs typeface="Arial" panose="020B0604020202020204" pitchFamily="34" charset="0"/>
              </a:rPr>
              <a:t>δεν εξαρτάται από την ένταση </a:t>
            </a:r>
            <a:r>
              <a:rPr lang="el-GR" sz="2000" b="0" i="1" u="none" strike="noStrike" baseline="0" dirty="0">
                <a:latin typeface="Arial" panose="020B0604020202020204" pitchFamily="34" charset="0"/>
                <a:cs typeface="Arial" panose="020B0604020202020204" pitchFamily="34" charset="0"/>
              </a:rPr>
              <a:t>της φωτεινής</a:t>
            </a:r>
            <a:r>
              <a:rPr lang="en-US" sz="2000" b="0" i="1" u="none" strike="noStrike" baseline="0" dirty="0">
                <a:latin typeface="Arial" panose="020B0604020202020204" pitchFamily="34" charset="0"/>
                <a:cs typeface="Arial" panose="020B0604020202020204" pitchFamily="34" charset="0"/>
              </a:rPr>
              <a:t> </a:t>
            </a:r>
            <a:r>
              <a:rPr lang="el-GR" sz="2000" b="0" i="1" u="none" strike="noStrike" baseline="0" dirty="0">
                <a:latin typeface="Arial" panose="020B0604020202020204" pitchFamily="34" charset="0"/>
                <a:cs typeface="Arial" panose="020B0604020202020204" pitchFamily="34" charset="0"/>
              </a:rPr>
              <a:t>ακτινοβολίας </a:t>
            </a:r>
            <a:r>
              <a:rPr lang="el-GR" sz="2000" b="1" i="1" u="none" strike="noStrike" baseline="0" dirty="0">
                <a:solidFill>
                  <a:srgbClr val="C00000"/>
                </a:solidFill>
                <a:latin typeface="Arial" panose="020B0604020202020204" pitchFamily="34" charset="0"/>
                <a:cs typeface="Arial" panose="020B0604020202020204" pitchFamily="34" charset="0"/>
              </a:rPr>
              <a:t>αλλά μόνο από τη συχνότητά της </a:t>
            </a:r>
            <a:r>
              <a:rPr lang="el-GR" sz="2000" b="0" i="0" u="none" strike="noStrike" baseline="0" dirty="0">
                <a:latin typeface="Arial" panose="020B0604020202020204" pitchFamily="34" charset="0"/>
                <a:cs typeface="Arial" panose="020B0604020202020204" pitchFamily="34" charset="0"/>
              </a:rPr>
              <a:t>και αυξάνεται όταν η συχνότητα της ακτινοβολίας</a:t>
            </a:r>
            <a:r>
              <a:rPr lang="en-US" sz="2000" b="0" i="0" u="none" strike="noStrike" baseline="0" dirty="0">
                <a:latin typeface="Arial" panose="020B0604020202020204" pitchFamily="34" charset="0"/>
                <a:cs typeface="Arial" panose="020B0604020202020204" pitchFamily="34" charset="0"/>
              </a:rPr>
              <a:t> </a:t>
            </a:r>
            <a:r>
              <a:rPr lang="el-GR" sz="2000" b="0" i="0" u="none" strike="noStrike" baseline="0" dirty="0">
                <a:latin typeface="Arial" panose="020B0604020202020204" pitchFamily="34" charset="0"/>
                <a:cs typeface="Arial" panose="020B0604020202020204" pitchFamily="34" charset="0"/>
              </a:rPr>
              <a:t>μεγαλώνει.</a:t>
            </a:r>
            <a:endParaRPr lang="en-US" sz="2000" b="0" i="0" u="none" strike="noStrike" baseline="0" dirty="0">
              <a:latin typeface="Arial" panose="020B0604020202020204" pitchFamily="34" charset="0"/>
              <a:cs typeface="Arial" panose="020B0604020202020204" pitchFamily="34" charset="0"/>
            </a:endParaRPr>
          </a:p>
          <a:p>
            <a:pPr algn="l">
              <a:buFont typeface="Wingdings" panose="05000000000000000000" pitchFamily="2" charset="2"/>
              <a:buChar char="Ø"/>
            </a:pPr>
            <a:r>
              <a:rPr lang="el-GR" sz="2000" b="0" i="1" u="none" strike="noStrike" baseline="0" dirty="0">
                <a:latin typeface="Arial" panose="020B0604020202020204" pitchFamily="34" charset="0"/>
                <a:cs typeface="Arial" panose="020B0604020202020204" pitchFamily="34" charset="0"/>
              </a:rPr>
              <a:t>Το ρεύμα εμφανίζεται </a:t>
            </a:r>
            <a:r>
              <a:rPr lang="el-GR" sz="2000" b="1" i="1" u="none" strike="noStrike" baseline="0" dirty="0">
                <a:solidFill>
                  <a:srgbClr val="C00000"/>
                </a:solidFill>
                <a:latin typeface="Arial" panose="020B0604020202020204" pitchFamily="34" charset="0"/>
                <a:cs typeface="Arial" panose="020B0604020202020204" pitchFamily="34" charset="0"/>
              </a:rPr>
              <a:t>χωρίς καθυστέρηση </a:t>
            </a:r>
            <a:r>
              <a:rPr lang="el-GR" sz="2000" b="0" i="1" u="none" strike="noStrike" baseline="0" dirty="0">
                <a:latin typeface="Arial" panose="020B0604020202020204" pitchFamily="34" charset="0"/>
                <a:cs typeface="Arial" panose="020B0604020202020204" pitchFamily="34" charset="0"/>
              </a:rPr>
              <a:t>όταν προσπίπτει το φως. </a:t>
            </a:r>
            <a:r>
              <a:rPr lang="el-GR" sz="2000" b="0" i="0" u="none" strike="noStrike" baseline="0" dirty="0">
                <a:latin typeface="Arial" panose="020B0604020202020204" pitchFamily="34" charset="0"/>
                <a:cs typeface="Arial" panose="020B0604020202020204" pitchFamily="34" charset="0"/>
              </a:rPr>
              <a:t>Σε νεότερα πειράματα έχει</a:t>
            </a:r>
            <a:r>
              <a:rPr lang="en-US" sz="2000" b="0" i="0" u="none" strike="noStrike" baseline="0" dirty="0">
                <a:latin typeface="Arial" panose="020B0604020202020204" pitchFamily="34" charset="0"/>
                <a:cs typeface="Arial" panose="020B0604020202020204" pitchFamily="34" charset="0"/>
              </a:rPr>
              <a:t> </a:t>
            </a:r>
            <a:r>
              <a:rPr lang="el-GR" sz="2000" b="0" i="0" u="none" strike="noStrike" baseline="0" dirty="0">
                <a:latin typeface="Arial" panose="020B0604020202020204" pitchFamily="34" charset="0"/>
                <a:cs typeface="Arial" panose="020B0604020202020204" pitchFamily="34" charset="0"/>
              </a:rPr>
              <a:t>υπολογιστεί ότι η όποια καθυστέρηση είναι μικρότερη από 1ns ακόμη και με ασθενή ένταση ακτινοβολίας.</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2201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622F746-83E8-1567-D057-AC96CB5CE5A5}"/>
                  </a:ext>
                </a:extLst>
              </p:cNvPr>
              <p:cNvSpPr txBox="1"/>
              <p:nvPr/>
            </p:nvSpPr>
            <p:spPr>
              <a:xfrm>
                <a:off x="1343024" y="347305"/>
                <a:ext cx="10220325" cy="6001643"/>
              </a:xfrm>
              <a:prstGeom prst="rect">
                <a:avLst/>
              </a:prstGeom>
              <a:noFill/>
            </p:spPr>
            <p:txBody>
              <a:bodyPr wrap="square">
                <a:spAutoFit/>
              </a:bodyPr>
              <a:lstStyle/>
              <a:p>
                <a:pPr marL="342900" indent="-342900" algn="l">
                  <a:buFont typeface="Wingdings" panose="05000000000000000000" pitchFamily="2" charset="2"/>
                  <a:buChar char="Ø"/>
                </a:pPr>
                <a:r>
                  <a:rPr lang="el-GR" sz="2400" b="0" i="1" u="none" strike="noStrike" baseline="0" dirty="0">
                    <a:solidFill>
                      <a:srgbClr val="C00000"/>
                    </a:solidFill>
                    <a:latin typeface="Arial" panose="020B0604020202020204" pitchFamily="34" charset="0"/>
                    <a:cs typeface="Arial" panose="020B0604020202020204" pitchFamily="34" charset="0"/>
                  </a:rPr>
                  <a:t>Στο διπλανό διάγραμμα </a:t>
                </a:r>
                <a:r>
                  <a:rPr lang="el-GR" sz="2400" b="0" i="1" u="none" strike="noStrike" baseline="0" dirty="0">
                    <a:latin typeface="Arial" panose="020B0604020202020204" pitchFamily="34" charset="0"/>
                    <a:cs typeface="Arial" panose="020B0604020202020204" pitchFamily="34" charset="0"/>
                  </a:rPr>
                  <a:t>παριστάνεται η</a:t>
                </a:r>
              </a:p>
              <a:p>
                <a:pPr algn="l"/>
                <a:r>
                  <a:rPr lang="el-GR" sz="2400" b="1" i="1" u="none" strike="noStrike" baseline="0" dirty="0">
                    <a:latin typeface="Arial" panose="020B0604020202020204" pitchFamily="34" charset="0"/>
                    <a:cs typeface="Arial" panose="020B0604020202020204" pitchFamily="34" charset="0"/>
                  </a:rPr>
                  <a:t>ένταση του ρεύματος </a:t>
                </a:r>
                <a:r>
                  <a:rPr lang="el-GR" sz="2400" i="1" u="none" strike="noStrike" baseline="0" dirty="0">
                    <a:latin typeface="Arial" panose="020B0604020202020204" pitchFamily="34" charset="0"/>
                    <a:cs typeface="Arial" panose="020B0604020202020204" pitchFamily="34" charset="0"/>
                  </a:rPr>
                  <a:t>σε συνάρτηση </a:t>
                </a:r>
                <a:r>
                  <a:rPr lang="el-GR" sz="2400" b="1" i="1" u="none" strike="noStrike" baseline="0" dirty="0">
                    <a:latin typeface="Arial" panose="020B0604020202020204" pitchFamily="34" charset="0"/>
                    <a:cs typeface="Arial" panose="020B0604020202020204" pitchFamily="34" charset="0"/>
                  </a:rPr>
                  <a:t>με την</a:t>
                </a:r>
              </a:p>
              <a:p>
                <a:pPr algn="l"/>
                <a:r>
                  <a:rPr lang="el-GR" sz="2400" b="1" i="1" u="none" strike="noStrike" baseline="0" dirty="0">
                    <a:latin typeface="Arial" panose="020B0604020202020204" pitchFamily="34" charset="0"/>
                    <a:cs typeface="Arial" panose="020B0604020202020204" pitchFamily="34" charset="0"/>
                  </a:rPr>
                  <a:t>διαφορά δυναμικού </a:t>
                </a:r>
                <a14:m>
                  <m:oMath xmlns:m="http://schemas.openxmlformats.org/officeDocument/2006/math">
                    <m:sSub>
                      <m:sSubPr>
                        <m:ctrlPr>
                          <a:rPr lang="el-GR" sz="2400" b="1" i="1" u="none" strike="noStrike" baseline="0" smtClean="0">
                            <a:latin typeface="Cambria Math" panose="02040503050406030204" pitchFamily="18" charset="0"/>
                            <a:cs typeface="Arial" panose="020B0604020202020204" pitchFamily="34" charset="0"/>
                          </a:rPr>
                        </m:ctrlPr>
                      </m:sSubPr>
                      <m:e>
                        <m:r>
                          <a:rPr lang="en-US" sz="2400" b="1" i="1" u="none" strike="noStrike" baseline="0" smtClean="0">
                            <a:latin typeface="Cambria Math" panose="02040503050406030204" pitchFamily="18" charset="0"/>
                            <a:cs typeface="Arial" panose="020B0604020202020204" pitchFamily="34" charset="0"/>
                          </a:rPr>
                          <m:t>𝑽</m:t>
                        </m:r>
                      </m:e>
                      <m:sub>
                        <m:r>
                          <a:rPr lang="en-US" sz="2400" b="1" i="1" u="none" strike="noStrike" baseline="0" smtClean="0">
                            <a:latin typeface="Cambria Math" panose="02040503050406030204" pitchFamily="18" charset="0"/>
                            <a:cs typeface="Arial" panose="020B0604020202020204" pitchFamily="34" charset="0"/>
                          </a:rPr>
                          <m:t>𝑨𝑲</m:t>
                        </m:r>
                      </m:sub>
                    </m:sSub>
                  </m:oMath>
                </a14:m>
                <a:r>
                  <a:rPr lang="el-GR" sz="2400" b="0" i="0" u="none" strike="noStrike" baseline="0" dirty="0">
                    <a:latin typeface="Arial" panose="020B0604020202020204" pitchFamily="34" charset="0"/>
                    <a:cs typeface="Arial" panose="020B0604020202020204" pitchFamily="34" charset="0"/>
                  </a:rPr>
                  <a:t> μεταξύ ανόδου </a:t>
                </a:r>
                <a:r>
                  <a:rPr lang="en-US" sz="2400" b="0" i="0" u="none" strike="noStrike" baseline="0" dirty="0">
                    <a:latin typeface="Arial" panose="020B0604020202020204" pitchFamily="34" charset="0"/>
                    <a:cs typeface="Arial" panose="020B0604020202020204" pitchFamily="34" charset="0"/>
                  </a:rPr>
                  <a:t>                                                               </a:t>
                </a:r>
                <a:r>
                  <a:rPr lang="el-GR" sz="2400" b="0" i="0" u="none" strike="noStrike" baseline="0" dirty="0">
                    <a:latin typeface="Arial" panose="020B0604020202020204" pitchFamily="34" charset="0"/>
                    <a:cs typeface="Arial" panose="020B0604020202020204" pitchFamily="34" charset="0"/>
                  </a:rPr>
                  <a:t>και</a:t>
                </a:r>
                <a:r>
                  <a:rPr lang="en-US" sz="2400" dirty="0">
                    <a:latin typeface="Arial" panose="020B0604020202020204" pitchFamily="34" charset="0"/>
                    <a:cs typeface="Arial" panose="020B0604020202020204" pitchFamily="34" charset="0"/>
                  </a:rPr>
                  <a:t> </a:t>
                </a:r>
                <a:r>
                  <a:rPr lang="el-GR" sz="2400" b="0" i="0" u="none" strike="noStrike" baseline="0" dirty="0">
                    <a:latin typeface="Arial" panose="020B0604020202020204" pitchFamily="34" charset="0"/>
                    <a:cs typeface="Arial" panose="020B0604020202020204" pitchFamily="34" charset="0"/>
                  </a:rPr>
                  <a:t>καθόδου στο κύκλωμα, για μία </a:t>
                </a:r>
                <a:r>
                  <a:rPr lang="en-US" sz="2400" b="0" i="0" u="none" strike="noStrike" baseline="0" dirty="0">
                    <a:latin typeface="Arial" panose="020B0604020202020204" pitchFamily="34" charset="0"/>
                    <a:cs typeface="Arial" panose="020B0604020202020204" pitchFamily="34" charset="0"/>
                  </a:rPr>
                  <a:t>                                                       </a:t>
                </a:r>
                <a:r>
                  <a:rPr lang="el-GR" sz="2400" b="0" i="0" u="none" strike="noStrike" baseline="0" dirty="0">
                    <a:latin typeface="Arial" panose="020B0604020202020204" pitchFamily="34" charset="0"/>
                    <a:cs typeface="Arial" panose="020B0604020202020204" pitchFamily="34" charset="0"/>
                  </a:rPr>
                  <a:t>συγκεκριμένη</a:t>
                </a:r>
                <a:r>
                  <a:rPr lang="en-US" sz="2400" dirty="0">
                    <a:latin typeface="Arial" panose="020B0604020202020204" pitchFamily="34" charset="0"/>
                    <a:cs typeface="Arial" panose="020B0604020202020204" pitchFamily="34" charset="0"/>
                  </a:rPr>
                  <a:t> </a:t>
                </a:r>
                <a:r>
                  <a:rPr lang="el-GR" sz="2400" b="0" i="0" u="none" strike="noStrike" baseline="0" dirty="0">
                    <a:latin typeface="Arial" panose="020B0604020202020204" pitchFamily="34" charset="0"/>
                    <a:cs typeface="Arial" panose="020B0604020202020204" pitchFamily="34" charset="0"/>
                  </a:rPr>
                  <a:t>τιμή της έντασης της </a:t>
                </a:r>
                <a:r>
                  <a:rPr lang="en-US" sz="2400" b="0" i="0" u="none" strike="noStrike" baseline="0" dirty="0">
                    <a:latin typeface="Arial" panose="020B0604020202020204" pitchFamily="34" charset="0"/>
                    <a:cs typeface="Arial" panose="020B0604020202020204" pitchFamily="34" charset="0"/>
                  </a:rPr>
                  <a:t>                                             </a:t>
                </a:r>
                <a:r>
                  <a:rPr lang="el-GR" sz="2400" b="0" i="0" u="none" strike="noStrike" baseline="0" dirty="0">
                    <a:latin typeface="Arial" panose="020B0604020202020204" pitchFamily="34" charset="0"/>
                    <a:cs typeface="Arial" panose="020B0604020202020204" pitchFamily="34" charset="0"/>
                  </a:rPr>
                  <a:t>ακτινοβολίας I και</a:t>
                </a:r>
                <a:r>
                  <a:rPr lang="en-US" sz="2400" b="0" i="0" u="none" strike="noStrike" baseline="0" dirty="0">
                    <a:latin typeface="Arial" panose="020B0604020202020204" pitchFamily="34" charset="0"/>
                    <a:cs typeface="Arial" panose="020B0604020202020204" pitchFamily="34" charset="0"/>
                  </a:rPr>
                  <a:t> </a:t>
                </a:r>
                <a:r>
                  <a:rPr lang="el-GR" sz="2400" b="0" i="0" u="none" strike="noStrike" baseline="0" dirty="0">
                    <a:latin typeface="Arial" panose="020B0604020202020204" pitchFamily="34" charset="0"/>
                    <a:cs typeface="Arial" panose="020B0604020202020204" pitchFamily="34" charset="0"/>
                  </a:rPr>
                  <a:t>δεδομένης συχνότητας </a:t>
                </a:r>
                <a:r>
                  <a:rPr lang="en-US" sz="2400" b="0" i="0" u="none" strike="noStrike" baseline="0" dirty="0">
                    <a:latin typeface="Arial" panose="020B0604020202020204" pitchFamily="34" charset="0"/>
                    <a:cs typeface="Arial" panose="020B0604020202020204" pitchFamily="34" charset="0"/>
                  </a:rPr>
                  <a:t>                                                               </a:t>
                </a:r>
                <a:r>
                  <a:rPr lang="el-GR" sz="2400" b="0" i="0" u="none" strike="noStrike" baseline="0" dirty="0">
                    <a:latin typeface="Arial" panose="020B0604020202020204" pitchFamily="34" charset="0"/>
                    <a:cs typeface="Arial" panose="020B0604020202020204" pitchFamily="34" charset="0"/>
                  </a:rPr>
                  <a:t>μεγαλύτερης της</a:t>
                </a:r>
                <a:r>
                  <a:rPr lang="en-US" sz="2400" b="0" i="0" u="none" strike="noStrike" dirty="0">
                    <a:latin typeface="Arial" panose="020B0604020202020204" pitchFamily="34" charset="0"/>
                    <a:cs typeface="Arial" panose="020B0604020202020204" pitchFamily="34" charset="0"/>
                  </a:rPr>
                  <a:t> </a:t>
                </a:r>
                <a:r>
                  <a:rPr lang="el-GR" sz="2400" b="0" i="0" u="none" strike="noStrike" baseline="0" dirty="0">
                    <a:latin typeface="Arial" panose="020B0604020202020204" pitchFamily="34" charset="0"/>
                    <a:cs typeface="Arial" panose="020B0604020202020204" pitchFamily="34" charset="0"/>
                  </a:rPr>
                  <a:t>συχνότητας κατωφλίου, </a:t>
                </a:r>
                <a14:m>
                  <m:oMath xmlns:m="http://schemas.openxmlformats.org/officeDocument/2006/math">
                    <m:sSub>
                      <m:sSubPr>
                        <m:ctrlPr>
                          <a:rPr lang="el-GR" sz="2400" b="0" i="1" u="none" strike="noStrike" baseline="0" smtClean="0">
                            <a:latin typeface="Cambria Math" panose="02040503050406030204" pitchFamily="18" charset="0"/>
                            <a:cs typeface="Arial" panose="020B0604020202020204" pitchFamily="34" charset="0"/>
                          </a:rPr>
                        </m:ctrlPr>
                      </m:sSubPr>
                      <m:e>
                        <m:r>
                          <a:rPr lang="en-US" sz="2400" b="0" i="1" u="none" strike="noStrike" baseline="0" smtClean="0">
                            <a:latin typeface="Cambria Math" panose="02040503050406030204" pitchFamily="18" charset="0"/>
                            <a:cs typeface="Arial" panose="020B0604020202020204" pitchFamily="34" charset="0"/>
                          </a:rPr>
                          <m:t>𝑓</m:t>
                        </m:r>
                      </m:e>
                      <m:sub>
                        <m:r>
                          <a:rPr lang="en-US" sz="2400" b="0" i="1" u="none" strike="noStrike" baseline="0" smtClean="0">
                            <a:latin typeface="Cambria Math" panose="02040503050406030204" pitchFamily="18" charset="0"/>
                            <a:cs typeface="Arial" panose="020B0604020202020204" pitchFamily="34" charset="0"/>
                          </a:rPr>
                          <m:t>0</m:t>
                        </m:r>
                      </m:sub>
                    </m:sSub>
                  </m:oMath>
                </a14:m>
                <a:r>
                  <a:rPr lang="el-GR" sz="2400" b="0" i="0" u="none" strike="noStrike" baseline="0" dirty="0">
                    <a:latin typeface="Arial" panose="020B0604020202020204" pitchFamily="34" charset="0"/>
                    <a:cs typeface="Arial" panose="020B0604020202020204" pitchFamily="34" charset="0"/>
                  </a:rPr>
                  <a:t>.</a:t>
                </a:r>
                <a:r>
                  <a:rPr lang="en-US" sz="2400" b="0" i="0" u="none" strike="noStrike" baseline="0" dirty="0">
                    <a:latin typeface="Arial" panose="020B0604020202020204" pitchFamily="34" charset="0"/>
                    <a:cs typeface="Arial" panose="020B0604020202020204" pitchFamily="34" charset="0"/>
                  </a:rPr>
                  <a:t>                                                        </a:t>
                </a:r>
                <a:r>
                  <a:rPr lang="el-GR" sz="2400" b="0" i="0" u="none" strike="noStrike" baseline="0" dirty="0">
                    <a:latin typeface="Arial" panose="020B0604020202020204" pitchFamily="34" charset="0"/>
                    <a:cs typeface="Arial" panose="020B0604020202020204" pitchFamily="34" charset="0"/>
                  </a:rPr>
                  <a:t> </a:t>
                </a:r>
                <a:r>
                  <a:rPr lang="el-GR" sz="2400" b="0" i="1" u="none" strike="noStrike" baseline="0" dirty="0">
                    <a:latin typeface="Arial" panose="020B0604020202020204" pitchFamily="34" charset="0"/>
                    <a:cs typeface="Arial" panose="020B0604020202020204" pitchFamily="34" charset="0"/>
                  </a:rPr>
                  <a:t>Από την μελέτη</a:t>
                </a:r>
                <a:r>
                  <a:rPr lang="en-US" sz="2400" b="0" i="1" u="none" strike="noStrike" baseline="0" dirty="0">
                    <a:latin typeface="Arial" panose="020B0604020202020204" pitchFamily="34" charset="0"/>
                    <a:cs typeface="Arial" panose="020B0604020202020204" pitchFamily="34" charset="0"/>
                  </a:rPr>
                  <a:t> </a:t>
                </a:r>
                <a:r>
                  <a:rPr lang="el-GR" sz="2400" b="0" i="1" u="none" strike="noStrike" baseline="0" dirty="0">
                    <a:latin typeface="Arial" panose="020B0604020202020204" pitchFamily="34" charset="0"/>
                    <a:cs typeface="Arial" panose="020B0604020202020204" pitchFamily="34" charset="0"/>
                  </a:rPr>
                  <a:t>του διαγράμματος </a:t>
                </a:r>
                <a:r>
                  <a:rPr lang="en-US" sz="2400" b="0" i="1" u="none" strike="noStrike" baseline="0" dirty="0">
                    <a:latin typeface="Arial" panose="020B0604020202020204" pitchFamily="34" charset="0"/>
                    <a:cs typeface="Arial" panose="020B0604020202020204" pitchFamily="34" charset="0"/>
                  </a:rPr>
                  <a:t>                                                             </a:t>
                </a:r>
                <a:r>
                  <a:rPr lang="el-GR" sz="2400" b="0" i="1" u="none" strike="noStrike" baseline="0" dirty="0">
                    <a:latin typeface="Arial" panose="020B0604020202020204" pitchFamily="34" charset="0"/>
                    <a:cs typeface="Arial" panose="020B0604020202020204" pitchFamily="34" charset="0"/>
                  </a:rPr>
                  <a:t>παρατηρούμε ότι </a:t>
                </a:r>
                <a:r>
                  <a:rPr lang="el-GR" sz="2400" b="0" i="1" u="none" strike="noStrike" baseline="0" dirty="0">
                    <a:solidFill>
                      <a:srgbClr val="C00000"/>
                    </a:solidFill>
                    <a:latin typeface="Arial" panose="020B0604020202020204" pitchFamily="34" charset="0"/>
                    <a:cs typeface="Arial" panose="020B0604020202020204" pitchFamily="34" charset="0"/>
                  </a:rPr>
                  <a:t>όσο</a:t>
                </a:r>
                <a:r>
                  <a:rPr lang="en-US" sz="2400" b="0" i="1" u="none" strike="noStrike" baseline="0" dirty="0">
                    <a:solidFill>
                      <a:srgbClr val="C00000"/>
                    </a:solidFill>
                    <a:latin typeface="Arial" panose="020B0604020202020204" pitchFamily="34" charset="0"/>
                    <a:cs typeface="Arial" panose="020B0604020202020204" pitchFamily="34" charset="0"/>
                  </a:rPr>
                  <a:t> </a:t>
                </a:r>
                <a:r>
                  <a:rPr lang="el-GR" sz="2400" b="0" i="1" u="none" strike="noStrike" baseline="0" dirty="0">
                    <a:solidFill>
                      <a:srgbClr val="C00000"/>
                    </a:solidFill>
                    <a:latin typeface="Arial" panose="020B0604020202020204" pitchFamily="34" charset="0"/>
                    <a:cs typeface="Arial" panose="020B0604020202020204" pitchFamily="34" charset="0"/>
                  </a:rPr>
                  <a:t>αυξάνεται η διαφορά δυναμικού αυξάνεται το</a:t>
                </a:r>
              </a:p>
              <a:p>
                <a:pPr algn="l"/>
                <a:r>
                  <a:rPr lang="el-GR" sz="2400" b="0" i="1" u="none" strike="noStrike" baseline="0" dirty="0">
                    <a:solidFill>
                      <a:srgbClr val="C00000"/>
                    </a:solidFill>
                    <a:latin typeface="Arial" panose="020B0604020202020204" pitchFamily="34" charset="0"/>
                    <a:cs typeface="Arial" panose="020B0604020202020204" pitchFamily="34" charset="0"/>
                  </a:rPr>
                  <a:t>ρεύμα των </a:t>
                </a:r>
                <a:r>
                  <a:rPr lang="el-GR" sz="2400" b="0" i="1" u="none" strike="noStrike" baseline="0" dirty="0" err="1">
                    <a:solidFill>
                      <a:srgbClr val="C00000"/>
                    </a:solidFill>
                    <a:latin typeface="Arial" panose="020B0604020202020204" pitchFamily="34" charset="0"/>
                    <a:cs typeface="Arial" panose="020B0604020202020204" pitchFamily="34" charset="0"/>
                  </a:rPr>
                  <a:t>φωτοηλεκτρονίων</a:t>
                </a:r>
                <a:r>
                  <a:rPr lang="el-GR" sz="2400" b="0" i="0" u="none" strike="noStrike" baseline="0" dirty="0">
                    <a:latin typeface="Arial" panose="020B0604020202020204" pitchFamily="34" charset="0"/>
                    <a:cs typeface="Arial" panose="020B0604020202020204" pitchFamily="34" charset="0"/>
                  </a:rPr>
                  <a:t>. Αυτό εξηγείται</a:t>
                </a:r>
                <a:r>
                  <a:rPr lang="en-US" sz="2400" b="0" i="0" u="none" strike="noStrike" baseline="0" dirty="0">
                    <a:latin typeface="Arial" panose="020B0604020202020204" pitchFamily="34" charset="0"/>
                    <a:cs typeface="Arial" panose="020B0604020202020204" pitchFamily="34" charset="0"/>
                  </a:rPr>
                  <a:t> </a:t>
                </a:r>
                <a:r>
                  <a:rPr lang="el-GR" sz="2400" b="0" i="0" u="none" strike="noStrike" baseline="0" dirty="0">
                    <a:latin typeface="Arial" panose="020B0604020202020204" pitchFamily="34" charset="0"/>
                    <a:cs typeface="Arial" panose="020B0604020202020204" pitchFamily="34" charset="0"/>
                  </a:rPr>
                  <a:t>από την αύξηση του ηλεκτρικού πεδίου άρα και</a:t>
                </a:r>
                <a:r>
                  <a:rPr lang="en-US" sz="2400" b="0" i="0" u="none" strike="noStrike" baseline="0" dirty="0">
                    <a:latin typeface="Arial" panose="020B0604020202020204" pitchFamily="34" charset="0"/>
                    <a:cs typeface="Arial" panose="020B0604020202020204" pitchFamily="34" charset="0"/>
                  </a:rPr>
                  <a:t> </a:t>
                </a:r>
                <a:r>
                  <a:rPr lang="el-GR" sz="2400" b="0" i="0" u="none" strike="noStrike" baseline="0" dirty="0">
                    <a:latin typeface="Arial" panose="020B0604020202020204" pitchFamily="34" charset="0"/>
                    <a:cs typeface="Arial" panose="020B0604020202020204" pitchFamily="34" charset="0"/>
                  </a:rPr>
                  <a:t>της δύναμης που δέχονται τα ηλεκτρόνια και</a:t>
                </a:r>
              </a:p>
              <a:p>
                <a:pPr algn="l"/>
                <a:r>
                  <a:rPr lang="el-GR" sz="2400" b="0" i="0" u="none" strike="noStrike" baseline="0" dirty="0">
                    <a:latin typeface="Arial" panose="020B0604020202020204" pitchFamily="34" charset="0"/>
                    <a:cs typeface="Arial" panose="020B0604020202020204" pitchFamily="34" charset="0"/>
                  </a:rPr>
                  <a:t>συνεπώς να αυξάνεται το πλήθος των</a:t>
                </a:r>
                <a:r>
                  <a:rPr lang="en-US" sz="2400" b="0" i="0" u="none" strike="noStrike" baseline="0" dirty="0">
                    <a:latin typeface="Arial" panose="020B0604020202020204" pitchFamily="34" charset="0"/>
                    <a:cs typeface="Arial" panose="020B0604020202020204" pitchFamily="34" charset="0"/>
                  </a:rPr>
                  <a:t> </a:t>
                </a:r>
                <a:r>
                  <a:rPr lang="el-GR" sz="2400" b="0" i="0" u="none" strike="noStrike" baseline="0" dirty="0">
                    <a:latin typeface="Arial" panose="020B0604020202020204" pitchFamily="34" charset="0"/>
                    <a:cs typeface="Arial" panose="020B0604020202020204" pitchFamily="34" charset="0"/>
                  </a:rPr>
                  <a:t>ηλεκτρονίων που προσκρούουν στην άνοδο. Όταν η τάση γίνει αρκετά μεγάλη, το φωτοηλεκτρικό ρεύμα</a:t>
                </a:r>
              </a:p>
              <a:p>
                <a:pPr algn="l"/>
                <a:r>
                  <a:rPr lang="el-GR" sz="2400" b="0" i="0" u="none" strike="noStrike" baseline="0" dirty="0">
                    <a:latin typeface="Arial" panose="020B0604020202020204" pitchFamily="34" charset="0"/>
                    <a:cs typeface="Arial" panose="020B0604020202020204" pitchFamily="34" charset="0"/>
                  </a:rPr>
                  <a:t>παίρνει μία σταθερή τιμή, ρεύμα κόρου. Αυτό συμβαίνει γιατί από κάποια τάση και μετά όλα τα</a:t>
                </a:r>
                <a:r>
                  <a:rPr lang="en-US" sz="2400" b="0" i="0" u="none" strike="noStrike" baseline="0" dirty="0">
                    <a:latin typeface="Arial" panose="020B0604020202020204" pitchFamily="34" charset="0"/>
                    <a:cs typeface="Arial" panose="020B0604020202020204" pitchFamily="34" charset="0"/>
                  </a:rPr>
                  <a:t> </a:t>
                </a:r>
                <a:r>
                  <a:rPr lang="el-GR" sz="2400" b="0" i="0" u="none" strike="noStrike" baseline="0" dirty="0">
                    <a:latin typeface="Arial" panose="020B0604020202020204" pitchFamily="34" charset="0"/>
                    <a:cs typeface="Arial" panose="020B0604020202020204" pitchFamily="34" charset="0"/>
                  </a:rPr>
                  <a:t>ηλεκτρόνια που παράγονται στην κάθοδο συλλέγονται στην άνοδο</a:t>
                </a:r>
                <a:r>
                  <a:rPr lang="en-US" sz="2400" b="0" i="0" u="none" strike="noStrike" baseline="0" dirty="0">
                    <a:latin typeface="Arial" panose="020B0604020202020204" pitchFamily="34" charset="0"/>
                    <a:cs typeface="Arial" panose="020B0604020202020204" pitchFamily="34" charset="0"/>
                  </a:rPr>
                  <a:t> .</a:t>
                </a:r>
                <a:endParaRPr lang="el-GR" sz="2400" dirty="0">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2622F746-83E8-1567-D057-AC96CB5CE5A5}"/>
                  </a:ext>
                </a:extLst>
              </p:cNvPr>
              <p:cNvSpPr txBox="1">
                <a:spLocks noRot="1" noChangeAspect="1" noMove="1" noResize="1" noEditPoints="1" noAdjustHandles="1" noChangeArrowheads="1" noChangeShapeType="1" noTextEdit="1"/>
              </p:cNvSpPr>
              <p:nvPr/>
            </p:nvSpPr>
            <p:spPr>
              <a:xfrm>
                <a:off x="1343024" y="347305"/>
                <a:ext cx="10220325" cy="6001643"/>
              </a:xfrm>
              <a:prstGeom prst="rect">
                <a:avLst/>
              </a:prstGeom>
              <a:blipFill>
                <a:blip r:embed="rId2"/>
                <a:stretch>
                  <a:fillRect l="-894" t="-711" b="-1524"/>
                </a:stretch>
              </a:blipFill>
            </p:spPr>
            <p:txBody>
              <a:bodyPr/>
              <a:lstStyle/>
              <a:p>
                <a:r>
                  <a:rPr lang="el-GR">
                    <a:noFill/>
                  </a:rPr>
                  <a:t> </a:t>
                </a:r>
              </a:p>
            </p:txBody>
          </p:sp>
        </mc:Fallback>
      </mc:AlternateContent>
      <p:pic>
        <p:nvPicPr>
          <p:cNvPr id="8" name="Εικόνα 7">
            <a:extLst>
              <a:ext uri="{FF2B5EF4-FFF2-40B4-BE49-F238E27FC236}">
                <a16:creationId xmlns:a16="http://schemas.microsoft.com/office/drawing/2014/main" id="{450F425E-C061-E7E4-9D81-C8AA972DC673}"/>
              </a:ext>
            </a:extLst>
          </p:cNvPr>
          <p:cNvPicPr>
            <a:picLocks noChangeAspect="1"/>
          </p:cNvPicPr>
          <p:nvPr/>
        </p:nvPicPr>
        <p:blipFill>
          <a:blip r:embed="rId3">
            <a:lum/>
          </a:blip>
          <a:stretch>
            <a:fillRect/>
          </a:stretch>
        </p:blipFill>
        <p:spPr>
          <a:xfrm>
            <a:off x="7518331" y="509052"/>
            <a:ext cx="4045018" cy="2584318"/>
          </a:xfrm>
          <a:prstGeom prst="rect">
            <a:avLst/>
          </a:prstGeom>
          <a:effectLst>
            <a:glow rad="101600">
              <a:schemeClr val="accent1">
                <a:satMod val="175000"/>
                <a:alpha val="40000"/>
              </a:schemeClr>
            </a:glow>
          </a:effectLst>
        </p:spPr>
      </p:pic>
    </p:spTree>
    <p:extLst>
      <p:ext uri="{BB962C8B-B14F-4D97-AF65-F5344CB8AC3E}">
        <p14:creationId xmlns:p14="http://schemas.microsoft.com/office/powerpoint/2010/main" val="2335985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4717CA-69BB-81FE-9D33-C34CD469B1FE}"/>
              </a:ext>
            </a:extLst>
          </p:cNvPr>
          <p:cNvSpPr txBox="1"/>
          <p:nvPr/>
        </p:nvSpPr>
        <p:spPr>
          <a:xfrm>
            <a:off x="1152525" y="438953"/>
            <a:ext cx="10696575" cy="5909310"/>
          </a:xfrm>
          <a:prstGeom prst="rect">
            <a:avLst/>
          </a:prstGeom>
          <a:noFill/>
        </p:spPr>
        <p:txBody>
          <a:bodyPr wrap="square">
            <a:spAutoFit/>
          </a:bodyPr>
          <a:lstStyle/>
          <a:p>
            <a:pPr algn="l"/>
            <a:r>
              <a:rPr lang="el-GR" sz="2000" b="0" i="0" u="none" strike="noStrike" baseline="0" dirty="0">
                <a:latin typeface="Arial" panose="020B0604020202020204" pitchFamily="34" charset="0"/>
                <a:cs typeface="Arial" panose="020B0604020202020204" pitchFamily="34" charset="0"/>
              </a:rPr>
              <a:t>Όταν η εφαρμοζόμενη διαφορά</a:t>
            </a:r>
            <a:r>
              <a:rPr lang="en-US" sz="2000" b="0" i="0" u="none" strike="noStrike" baseline="0" dirty="0">
                <a:latin typeface="Arial" panose="020B0604020202020204" pitchFamily="34" charset="0"/>
                <a:cs typeface="Arial" panose="020B0604020202020204" pitchFamily="34" charset="0"/>
              </a:rPr>
              <a:t> </a:t>
            </a:r>
            <a:r>
              <a:rPr lang="el-GR" sz="2000" b="0" i="0" u="none" strike="noStrike" baseline="0" dirty="0">
                <a:latin typeface="Arial" panose="020B0604020202020204" pitchFamily="34" charset="0"/>
                <a:cs typeface="Arial" panose="020B0604020202020204" pitchFamily="34" charset="0"/>
              </a:rPr>
              <a:t>δυναμικού είναι μηδέν, κάποια </a:t>
            </a:r>
            <a:r>
              <a:rPr lang="el-GR" sz="2000" b="0" i="0" u="none" strike="noStrike" baseline="0" dirty="0" err="1">
                <a:latin typeface="Arial" panose="020B0604020202020204" pitchFamily="34" charset="0"/>
                <a:cs typeface="Arial" panose="020B0604020202020204" pitchFamily="34" charset="0"/>
              </a:rPr>
              <a:t>φωτοηλεκτρόνια</a:t>
            </a:r>
            <a:r>
              <a:rPr lang="el-GR" sz="2000" b="0" i="0" u="none" strike="noStrike" baseline="0" dirty="0">
                <a:latin typeface="Arial" panose="020B0604020202020204" pitchFamily="34" charset="0"/>
                <a:cs typeface="Arial" panose="020B0604020202020204" pitchFamily="34" charset="0"/>
              </a:rPr>
              <a:t> έχουν αρκετή κινητική ενέργεια για να φθάσουν στην</a:t>
            </a:r>
            <a:r>
              <a:rPr lang="en-US" sz="2000" b="0" i="0" u="none" strike="noStrike" baseline="0" dirty="0">
                <a:latin typeface="Arial" panose="020B0604020202020204" pitchFamily="34" charset="0"/>
                <a:cs typeface="Arial" panose="020B0604020202020204" pitchFamily="34" charset="0"/>
              </a:rPr>
              <a:t> </a:t>
            </a:r>
            <a:r>
              <a:rPr lang="el-GR" sz="2000" b="0" i="0" u="none" strike="noStrike" baseline="0" dirty="0">
                <a:latin typeface="Arial" panose="020B0604020202020204" pitchFamily="34" charset="0"/>
                <a:cs typeface="Arial" panose="020B0604020202020204" pitchFamily="34" charset="0"/>
              </a:rPr>
              <a:t>άνοδο και να δημιουργήσουν ένα μικρό φωτοηλεκτρικό ρεύμα. Ακόμη και όταν η εφαρμοζόμενη διαφορά</a:t>
            </a:r>
            <a:r>
              <a:rPr lang="en-US" sz="2000" b="0" i="0" u="none" strike="noStrike" baseline="0" dirty="0">
                <a:latin typeface="Arial" panose="020B0604020202020204" pitchFamily="34" charset="0"/>
                <a:cs typeface="Arial" panose="020B0604020202020204" pitchFamily="34" charset="0"/>
              </a:rPr>
              <a:t> </a:t>
            </a:r>
            <a:r>
              <a:rPr lang="el-GR" sz="2000" b="0" i="0" u="none" strike="noStrike" baseline="0" dirty="0">
                <a:latin typeface="Arial" panose="020B0604020202020204" pitchFamily="34" charset="0"/>
                <a:cs typeface="Arial" panose="020B0604020202020204" pitchFamily="34" charset="0"/>
              </a:rPr>
              <a:t>δυναμικού αντιστραφεί και τα ηλεκτρόνια </a:t>
            </a:r>
            <a:r>
              <a:rPr lang="el-GR" sz="2000" b="1" i="0" u="none" strike="noStrike" baseline="0" dirty="0">
                <a:latin typeface="Arial" panose="020B0604020202020204" pitchFamily="34" charset="0"/>
                <a:cs typeface="Arial" panose="020B0604020202020204" pitchFamily="34" charset="0"/>
              </a:rPr>
              <a:t>εμποδίζονται από το πεδίο</a:t>
            </a:r>
            <a:r>
              <a:rPr lang="el-GR" sz="2000" b="0" i="0" u="none" strike="noStrike" baseline="0" dirty="0">
                <a:latin typeface="Arial" panose="020B0604020202020204" pitchFamily="34" charset="0"/>
                <a:cs typeface="Arial" panose="020B0604020202020204" pitchFamily="34" charset="0"/>
              </a:rPr>
              <a:t>, κάποια καταφέρνουν να φθάσουν</a:t>
            </a:r>
            <a:r>
              <a:rPr lang="en-US" sz="2000" b="0" i="0" u="none" strike="noStrike" baseline="0" dirty="0">
                <a:latin typeface="Arial" panose="020B0604020202020204" pitchFamily="34" charset="0"/>
                <a:cs typeface="Arial" panose="020B0604020202020204" pitchFamily="34" charset="0"/>
              </a:rPr>
              <a:t> </a:t>
            </a:r>
            <a:r>
              <a:rPr lang="el-GR" sz="2000" b="0" i="0" u="none" strike="noStrike" baseline="0" dirty="0">
                <a:latin typeface="Arial" panose="020B0604020202020204" pitchFamily="34" charset="0"/>
                <a:cs typeface="Arial" panose="020B0604020202020204" pitchFamily="34" charset="0"/>
              </a:rPr>
              <a:t>στην άνοδο. Η ροή των ηλεκτρονίων μηδενίζεται μόνο όταν η αντίστροφη διαφορά δυναμικού V είναι</a:t>
            </a:r>
            <a:r>
              <a:rPr lang="en-US" sz="2000" b="0" i="0" u="none" strike="noStrike" baseline="0" dirty="0">
                <a:latin typeface="Arial" panose="020B0604020202020204" pitchFamily="34" charset="0"/>
                <a:cs typeface="Arial" panose="020B0604020202020204" pitchFamily="34" charset="0"/>
              </a:rPr>
              <a:t> </a:t>
            </a:r>
            <a:r>
              <a:rPr lang="el-GR" sz="2000" b="0" i="0" u="none" strike="noStrike" baseline="0" dirty="0">
                <a:latin typeface="Arial" panose="020B0604020202020204" pitchFamily="34" charset="0"/>
                <a:cs typeface="Arial" panose="020B0604020202020204" pitchFamily="34" charset="0"/>
              </a:rPr>
              <a:t>αρκετά μεγάλη ώστε τα ηλεκτρόνια να μην φτάνουν στην άνοδο.</a:t>
            </a:r>
            <a:endParaRPr lang="en-US" dirty="0">
              <a:latin typeface="TimesNewRoman"/>
            </a:endParaRPr>
          </a:p>
          <a:p>
            <a:pPr algn="l"/>
            <a:endParaRPr lang="en-US" sz="1800" b="0" i="0" u="none" strike="noStrike" baseline="0" dirty="0">
              <a:latin typeface="TimesNewRoman"/>
            </a:endParaRPr>
          </a:p>
          <a:p>
            <a:pPr marL="342900" indent="-342900" algn="l">
              <a:buFont typeface="Wingdings" panose="05000000000000000000" pitchFamily="2" charset="2"/>
              <a:buChar char="Ø"/>
            </a:pPr>
            <a:r>
              <a:rPr lang="el-GR" sz="2000" b="0" i="1" u="none" strike="noStrike" baseline="0" dirty="0">
                <a:latin typeface="Arial" panose="020B0604020202020204" pitchFamily="34" charset="0"/>
                <a:cs typeface="Arial" panose="020B0604020202020204" pitchFamily="34" charset="0"/>
              </a:rPr>
              <a:t>Επαναλαμβάνοντας το πείραμα για</a:t>
            </a:r>
            <a:r>
              <a:rPr lang="en-US" sz="2000" b="0" i="1" u="none" strike="noStrike" baseline="0" dirty="0">
                <a:latin typeface="Arial" panose="020B0604020202020204" pitchFamily="34" charset="0"/>
                <a:cs typeface="Arial" panose="020B0604020202020204" pitchFamily="34" charset="0"/>
              </a:rPr>
              <a:t>  </a:t>
            </a:r>
            <a:r>
              <a:rPr lang="el-GR" sz="2000" b="0" i="1" u="none" strike="noStrike" baseline="0" dirty="0">
                <a:solidFill>
                  <a:srgbClr val="C00000"/>
                </a:solidFill>
                <a:latin typeface="Arial" panose="020B0604020202020204" pitchFamily="34" charset="0"/>
                <a:cs typeface="Arial" panose="020B0604020202020204" pitchFamily="34" charset="0"/>
              </a:rPr>
              <a:t>μεγαλύτερη </a:t>
            </a:r>
            <a:r>
              <a:rPr lang="en-US" sz="2000" b="0" i="1" u="none" strike="noStrike" baseline="0" dirty="0">
                <a:solidFill>
                  <a:srgbClr val="C00000"/>
                </a:solidFill>
                <a:latin typeface="Arial" panose="020B0604020202020204" pitchFamily="34" charset="0"/>
                <a:cs typeface="Arial" panose="020B0604020202020204" pitchFamily="34" charset="0"/>
              </a:rPr>
              <a:t>                                                                                      </a:t>
            </a:r>
            <a:r>
              <a:rPr lang="el-GR" sz="2000" b="0" i="1" u="none" strike="noStrike" baseline="0" dirty="0">
                <a:solidFill>
                  <a:srgbClr val="C00000"/>
                </a:solidFill>
                <a:latin typeface="Arial" panose="020B0604020202020204" pitchFamily="34" charset="0"/>
                <a:cs typeface="Arial" panose="020B0604020202020204" pitchFamily="34" charset="0"/>
              </a:rPr>
              <a:t>ένταση ακτινοβολίας </a:t>
            </a:r>
            <a:r>
              <a:rPr lang="el-GR" sz="2000" b="0" i="1" u="none" strike="noStrike" baseline="0" dirty="0">
                <a:latin typeface="Arial" panose="020B0604020202020204" pitchFamily="34" charset="0"/>
                <a:cs typeface="Arial" panose="020B0604020202020204" pitchFamily="34" charset="0"/>
              </a:rPr>
              <a:t>προκύπτει</a:t>
            </a:r>
            <a:r>
              <a:rPr lang="en-US" sz="2000" b="0" i="1" u="none" strike="noStrike" baseline="0" dirty="0">
                <a:latin typeface="Arial" panose="020B0604020202020204" pitchFamily="34" charset="0"/>
                <a:cs typeface="Arial" panose="020B0604020202020204" pitchFamily="34" charset="0"/>
              </a:rPr>
              <a:t> </a:t>
            </a:r>
            <a:r>
              <a:rPr lang="el-GR" sz="2000" b="0" i="1" u="none" strike="noStrike" baseline="0" dirty="0">
                <a:latin typeface="Arial" panose="020B0604020202020204" pitchFamily="34" charset="0"/>
                <a:cs typeface="Arial" panose="020B0604020202020204" pitchFamily="34" charset="0"/>
              </a:rPr>
              <a:t>το εξής διάγραμμα</a:t>
            </a:r>
            <a:r>
              <a:rPr lang="en-US" sz="2000" i="1" dirty="0">
                <a:latin typeface="Arial" panose="020B0604020202020204" pitchFamily="34" charset="0"/>
                <a:cs typeface="Arial" panose="020B0604020202020204" pitchFamily="34" charset="0"/>
              </a:rPr>
              <a:t>.</a:t>
            </a:r>
            <a:r>
              <a:rPr lang="el-GR" sz="2000" b="0" i="1" u="none" strike="noStrike" baseline="0" dirty="0">
                <a:solidFill>
                  <a:srgbClr val="C00000"/>
                </a:solidFill>
                <a:latin typeface="Arial" panose="020B0604020202020204" pitchFamily="34" charset="0"/>
                <a:cs typeface="Arial" panose="020B0604020202020204" pitchFamily="34" charset="0"/>
              </a:rPr>
              <a:t> </a:t>
            </a:r>
            <a:r>
              <a:rPr lang="en-US" sz="2000" b="0" i="1" u="none" strike="noStrike" baseline="0" dirty="0">
                <a:solidFill>
                  <a:srgbClr val="C00000"/>
                </a:solidFill>
                <a:latin typeface="Arial" panose="020B0604020202020204" pitchFamily="34" charset="0"/>
                <a:cs typeface="Arial" panose="020B0604020202020204" pitchFamily="34" charset="0"/>
              </a:rPr>
              <a:t>                                                                                 </a:t>
            </a:r>
            <a:r>
              <a:rPr lang="el-GR" sz="2000" b="1" i="0" u="none" strike="noStrike" baseline="0" dirty="0">
                <a:solidFill>
                  <a:srgbClr val="0070C0"/>
                </a:solidFill>
                <a:latin typeface="Arial" panose="020B0604020202020204" pitchFamily="34" charset="0"/>
                <a:cs typeface="Arial" panose="020B0604020202020204" pitchFamily="34" charset="0"/>
              </a:rPr>
              <a:t>Παρατηρούμε ότι η τάση</a:t>
            </a:r>
            <a:r>
              <a:rPr lang="en-US" sz="2000" b="1" i="0" u="none" strike="noStrike" baseline="0" dirty="0">
                <a:solidFill>
                  <a:srgbClr val="0070C0"/>
                </a:solidFill>
                <a:latin typeface="Arial" panose="020B0604020202020204" pitchFamily="34" charset="0"/>
                <a:cs typeface="Arial" panose="020B0604020202020204" pitchFamily="34" charset="0"/>
              </a:rPr>
              <a:t> </a:t>
            </a:r>
            <a:r>
              <a:rPr lang="el-GR" sz="2000" b="1" i="0" u="none" strike="noStrike" baseline="0" dirty="0">
                <a:solidFill>
                  <a:srgbClr val="0070C0"/>
                </a:solidFill>
                <a:latin typeface="Arial" panose="020B0604020202020204" pitchFamily="34" charset="0"/>
                <a:cs typeface="Arial" panose="020B0604020202020204" pitchFamily="34" charset="0"/>
              </a:rPr>
              <a:t>αποκοπής </a:t>
            </a:r>
            <a:r>
              <a:rPr lang="en-US" sz="2000" b="1" i="0" u="none" strike="noStrike" baseline="0" dirty="0">
                <a:solidFill>
                  <a:srgbClr val="0070C0"/>
                </a:solidFill>
                <a:latin typeface="Arial" panose="020B0604020202020204" pitchFamily="34" charset="0"/>
                <a:cs typeface="Arial" panose="020B0604020202020204" pitchFamily="34" charset="0"/>
              </a:rPr>
              <a:t>                                                                                </a:t>
            </a:r>
            <a:r>
              <a:rPr lang="el-GR" sz="2000" b="1" i="0" u="none" strike="noStrike" baseline="0" dirty="0">
                <a:solidFill>
                  <a:srgbClr val="0070C0"/>
                </a:solidFill>
                <a:latin typeface="Arial" panose="020B0604020202020204" pitchFamily="34" charset="0"/>
                <a:cs typeface="Arial" panose="020B0604020202020204" pitchFamily="34" charset="0"/>
              </a:rPr>
              <a:t>                            </a:t>
            </a:r>
            <a:r>
              <a:rPr lang="en-US" sz="2000" b="1" i="0" u="none" strike="noStrike" baseline="0" dirty="0">
                <a:solidFill>
                  <a:srgbClr val="0070C0"/>
                </a:solidFill>
                <a:latin typeface="Arial" panose="020B0604020202020204" pitchFamily="34" charset="0"/>
                <a:cs typeface="Arial" panose="020B0604020202020204" pitchFamily="34" charset="0"/>
              </a:rPr>
              <a:t> </a:t>
            </a:r>
            <a:r>
              <a:rPr lang="el-GR" sz="2000" b="1" i="0" u="none" strike="noStrike" baseline="0" dirty="0">
                <a:solidFill>
                  <a:srgbClr val="0070C0"/>
                </a:solidFill>
                <a:latin typeface="Arial" panose="020B0604020202020204" pitchFamily="34" charset="0"/>
                <a:cs typeface="Arial" panose="020B0604020202020204" pitchFamily="34" charset="0"/>
              </a:rPr>
              <a:t>δεν εξαρτάται από την ένταση της</a:t>
            </a:r>
            <a:r>
              <a:rPr lang="en-US" sz="2000" b="1" i="0" u="none" strike="noStrike" baseline="0" dirty="0">
                <a:solidFill>
                  <a:srgbClr val="0070C0"/>
                </a:solidFill>
                <a:latin typeface="Arial" panose="020B0604020202020204" pitchFamily="34" charset="0"/>
                <a:cs typeface="Arial" panose="020B0604020202020204" pitchFamily="34" charset="0"/>
              </a:rPr>
              <a:t> </a:t>
            </a:r>
            <a:r>
              <a:rPr lang="el-GR" sz="2000" b="1" i="0" u="none" strike="noStrike" baseline="0" dirty="0">
                <a:solidFill>
                  <a:srgbClr val="0070C0"/>
                </a:solidFill>
                <a:latin typeface="Arial" panose="020B0604020202020204" pitchFamily="34" charset="0"/>
                <a:cs typeface="Arial" panose="020B0604020202020204" pitchFamily="34" charset="0"/>
              </a:rPr>
              <a:t>ακτινοβολίας.</a:t>
            </a:r>
            <a:r>
              <a:rPr lang="el-GR" sz="2000" dirty="0">
                <a:solidFill>
                  <a:srgbClr val="0070C0"/>
                </a:solidFill>
                <a:latin typeface="Arial" panose="020B0604020202020204" pitchFamily="34" charset="0"/>
                <a:cs typeface="Arial" panose="020B0604020202020204" pitchFamily="34" charset="0"/>
              </a:rPr>
              <a:t>                                                                                               </a:t>
            </a:r>
            <a:r>
              <a:rPr lang="el-GR" sz="2000" b="0" i="0" u="none" strike="noStrike" baseline="0" dirty="0">
                <a:latin typeface="Arial" panose="020B0604020202020204" pitchFamily="34" charset="0"/>
                <a:cs typeface="Arial" panose="020B0604020202020204" pitchFamily="34" charset="0"/>
              </a:rPr>
              <a:t>Δηλαδή ή κινητική ενέργεια με</a:t>
            </a:r>
          </a:p>
          <a:p>
            <a:pPr algn="l"/>
            <a:r>
              <a:rPr lang="el-GR" sz="2000" b="0" i="0" u="none" strike="noStrike" baseline="0" dirty="0">
                <a:latin typeface="Arial" panose="020B0604020202020204" pitchFamily="34" charset="0"/>
                <a:cs typeface="Arial" panose="020B0604020202020204" pitchFamily="34" charset="0"/>
              </a:rPr>
              <a:t>     την οποία φεύγουν τα ηλεκτρόνια από την</a:t>
            </a:r>
          </a:p>
          <a:p>
            <a:pPr algn="l"/>
            <a:r>
              <a:rPr lang="el-GR" sz="2000" b="0" i="0" u="none" strike="noStrike" baseline="0" dirty="0">
                <a:latin typeface="Arial" panose="020B0604020202020204" pitchFamily="34" charset="0"/>
                <a:cs typeface="Arial" panose="020B0604020202020204" pitchFamily="34" charset="0"/>
              </a:rPr>
              <a:t>     κάθοδο δεν σχετίζεται με την συνολική</a:t>
            </a:r>
          </a:p>
          <a:p>
            <a:pPr algn="l"/>
            <a:r>
              <a:rPr lang="el-GR" sz="2000" b="0" i="0" u="none" strike="noStrike" baseline="0" dirty="0">
                <a:latin typeface="Arial" panose="020B0604020202020204" pitchFamily="34" charset="0"/>
                <a:cs typeface="Arial" panose="020B0604020202020204" pitchFamily="34" charset="0"/>
              </a:rPr>
              <a:t>     ενέργεια που προσπίπτει στο μέταλλο αλλά</a:t>
            </a:r>
          </a:p>
          <a:p>
            <a:pPr algn="l"/>
            <a:r>
              <a:rPr lang="el-GR" sz="2000" b="0" i="0" u="none" strike="noStrike" baseline="0" dirty="0">
                <a:latin typeface="Arial" panose="020B0604020202020204" pitchFamily="34" charset="0"/>
                <a:cs typeface="Arial" panose="020B0604020202020204" pitchFamily="34" charset="0"/>
              </a:rPr>
              <a:t>     με την συχνότητα της ακτινοβολίας. Από την</a:t>
            </a:r>
          </a:p>
          <a:p>
            <a:pPr algn="l"/>
            <a:r>
              <a:rPr lang="el-GR" sz="2000" b="0" i="0" u="none" strike="noStrike" baseline="0" dirty="0">
                <a:latin typeface="Arial" panose="020B0604020202020204" pitchFamily="34" charset="0"/>
                <a:cs typeface="Arial" panose="020B0604020202020204" pitchFamily="34" charset="0"/>
              </a:rPr>
              <a:t>     άλλη βέβαια όταν η ένταση της</a:t>
            </a:r>
          </a:p>
          <a:p>
            <a:pPr algn="l"/>
            <a:r>
              <a:rPr lang="el-GR" sz="2000" b="0" i="0" u="none" strike="noStrike" baseline="0" dirty="0">
                <a:latin typeface="Arial" panose="020B0604020202020204" pitchFamily="34" charset="0"/>
                <a:cs typeface="Arial" panose="020B0604020202020204" pitchFamily="34" charset="0"/>
              </a:rPr>
              <a:t>     προσπίπτουσας ακτινοβολίας είναι μεγαλύτερη έχουμε μεγαλύτερο ρεύμα</a:t>
            </a:r>
          </a:p>
          <a:p>
            <a:pPr algn="l"/>
            <a:r>
              <a:rPr lang="el-GR" sz="2000" b="0" i="0" u="none" strike="noStrike" baseline="0" dirty="0">
                <a:latin typeface="Arial" panose="020B0604020202020204" pitchFamily="34" charset="0"/>
                <a:cs typeface="Arial" panose="020B0604020202020204" pitchFamily="34" charset="0"/>
              </a:rPr>
              <a:t>     δηλαδή μεγαλύτερο αριθμό ηλεκτρονίων που εκπέμπονται από την κάθοδο.</a:t>
            </a:r>
            <a:endParaRPr lang="el-GR" sz="2000" dirty="0">
              <a:latin typeface="Arial" panose="020B0604020202020204" pitchFamily="34" charset="0"/>
              <a:cs typeface="Arial" panose="020B0604020202020204" pitchFamily="34" charset="0"/>
            </a:endParaRPr>
          </a:p>
        </p:txBody>
      </p:sp>
      <p:pic>
        <p:nvPicPr>
          <p:cNvPr id="5" name="Εικόνα 4">
            <a:extLst>
              <a:ext uri="{FF2B5EF4-FFF2-40B4-BE49-F238E27FC236}">
                <a16:creationId xmlns:a16="http://schemas.microsoft.com/office/drawing/2014/main" id="{340FDAAC-E5D2-948D-F854-E5C827A5AD04}"/>
              </a:ext>
            </a:extLst>
          </p:cNvPr>
          <p:cNvPicPr>
            <a:picLocks noChangeAspect="1"/>
          </p:cNvPicPr>
          <p:nvPr/>
        </p:nvPicPr>
        <p:blipFill>
          <a:blip r:embed="rId2">
            <a:lum bright="1000"/>
          </a:blip>
          <a:stretch>
            <a:fillRect/>
          </a:stretch>
        </p:blipFill>
        <p:spPr>
          <a:xfrm>
            <a:off x="7554833" y="2653634"/>
            <a:ext cx="4294267" cy="2860049"/>
          </a:xfrm>
          <a:prstGeom prst="rect">
            <a:avLst/>
          </a:prstGeom>
          <a:effectLst>
            <a:glow rad="101600">
              <a:schemeClr val="accent1">
                <a:satMod val="175000"/>
                <a:alpha val="40000"/>
              </a:schemeClr>
            </a:glow>
          </a:effectLst>
        </p:spPr>
      </p:pic>
    </p:spTree>
    <p:extLst>
      <p:ext uri="{BB962C8B-B14F-4D97-AF65-F5344CB8AC3E}">
        <p14:creationId xmlns:p14="http://schemas.microsoft.com/office/powerpoint/2010/main" val="2132591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BF19D8-4B29-E078-5EFB-BD0F6324EDC3}"/>
              </a:ext>
            </a:extLst>
          </p:cNvPr>
          <p:cNvSpPr>
            <a:spLocks noGrp="1"/>
          </p:cNvSpPr>
          <p:nvPr>
            <p:ph type="title"/>
          </p:nvPr>
        </p:nvSpPr>
        <p:spPr>
          <a:xfrm>
            <a:off x="1615736" y="242370"/>
            <a:ext cx="9702445" cy="902849"/>
          </a:xfrm>
          <a:solidFill>
            <a:schemeClr val="accent5"/>
          </a:solidFill>
        </p:spPr>
        <p:txBody>
          <a:bodyPr>
            <a:normAutofit/>
          </a:bodyPr>
          <a:lstStyle/>
          <a:p>
            <a:pPr algn="ctr"/>
            <a:r>
              <a:rPr lang="el-GR" sz="2400" b="1" i="0" u="none" strike="noStrike" baseline="0" dirty="0">
                <a:solidFill>
                  <a:srgbClr val="C00000"/>
                </a:solidFill>
                <a:latin typeface="Arial" panose="020B0604020202020204" pitchFamily="34" charset="0"/>
                <a:cs typeface="Arial" panose="020B0604020202020204" pitchFamily="34" charset="0"/>
              </a:rPr>
              <a:t>Αποτυχία ερμηνείας του φωτοηλεκτρικού φαινομένου από την κλασική θεωρία</a:t>
            </a:r>
            <a:endParaRPr lang="el-GR" sz="2400" dirty="0">
              <a:solidFill>
                <a:srgbClr val="C00000"/>
              </a:solidFill>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1589995C-F7E8-47D1-0C99-1ADDA327A43C}"/>
              </a:ext>
            </a:extLst>
          </p:cNvPr>
          <p:cNvSpPr>
            <a:spLocks noGrp="1"/>
          </p:cNvSpPr>
          <p:nvPr>
            <p:ph idx="1"/>
          </p:nvPr>
        </p:nvSpPr>
        <p:spPr>
          <a:xfrm>
            <a:off x="988291" y="1282689"/>
            <a:ext cx="10917382" cy="5487566"/>
          </a:xfrm>
        </p:spPr>
        <p:txBody>
          <a:bodyPr>
            <a:noAutofit/>
          </a:bodyPr>
          <a:lstStyle/>
          <a:p>
            <a:pPr algn="l">
              <a:buFont typeface="Wingdings" panose="05000000000000000000" pitchFamily="2" charset="2"/>
              <a:buChar char="Ø"/>
            </a:pPr>
            <a:r>
              <a:rPr lang="el-GR" sz="2200" b="0" i="0" u="none" strike="noStrike" baseline="0" dirty="0">
                <a:latin typeface="Arial" panose="020B0604020202020204" pitchFamily="34" charset="0"/>
                <a:cs typeface="Arial" panose="020B0604020202020204" pitchFamily="34" charset="0"/>
              </a:rPr>
              <a:t>Το φως, ως ηλεκτρομαγνητικό κύμα, μεταφέρει ενέργεια, επομένως, είναι αναμενόμενο ότι τα ηλεκτρόνια κάποιου μετάλλου μπορούν να απορροφήσουν ενέργεια από το φως και να εξέλθουν από</a:t>
            </a:r>
            <a:r>
              <a:rPr lang="en-US" sz="2200" b="0" i="0" u="none" strike="noStrike" baseline="0" dirty="0">
                <a:latin typeface="Arial" panose="020B0604020202020204" pitchFamily="34" charset="0"/>
                <a:cs typeface="Arial" panose="020B0604020202020204" pitchFamily="34" charset="0"/>
              </a:rPr>
              <a:t> </a:t>
            </a:r>
            <a:r>
              <a:rPr lang="el-GR" sz="2200" b="0" i="0" u="none" strike="noStrike" baseline="0" dirty="0">
                <a:latin typeface="Arial" panose="020B0604020202020204" pitchFamily="34" charset="0"/>
                <a:cs typeface="Arial" panose="020B0604020202020204" pitchFamily="34" charset="0"/>
              </a:rPr>
              <a:t>το μέταλλο. Αυτό θα </a:t>
            </a:r>
            <a:r>
              <a:rPr lang="el-GR" sz="2200" b="1" i="0" u="none" strike="noStrike" baseline="0" dirty="0">
                <a:solidFill>
                  <a:srgbClr val="C00000"/>
                </a:solidFill>
                <a:latin typeface="Arial" panose="020B0604020202020204" pitchFamily="34" charset="0"/>
                <a:cs typeface="Arial" panose="020B0604020202020204" pitchFamily="34" charset="0"/>
              </a:rPr>
              <a:t>εξηγούσε</a:t>
            </a:r>
            <a:r>
              <a:rPr lang="el-GR" sz="2200" b="0" i="0" u="none" strike="noStrike" baseline="0" dirty="0">
                <a:latin typeface="Arial" panose="020B0604020202020204" pitchFamily="34" charset="0"/>
                <a:cs typeface="Arial" panose="020B0604020202020204" pitchFamily="34" charset="0"/>
              </a:rPr>
              <a:t> την</a:t>
            </a:r>
            <a:r>
              <a:rPr lang="en-US" sz="2200" b="0" i="0" u="none" strike="noStrike" baseline="0" dirty="0">
                <a:latin typeface="Arial" panose="020B0604020202020204" pitchFamily="34" charset="0"/>
                <a:cs typeface="Arial" panose="020B0604020202020204" pitchFamily="34" charset="0"/>
              </a:rPr>
              <a:t> </a:t>
            </a:r>
            <a:r>
              <a:rPr lang="el-GR" sz="2200" b="1" i="0" u="none" strike="noStrike" baseline="0" dirty="0">
                <a:solidFill>
                  <a:srgbClr val="C00000"/>
                </a:solidFill>
                <a:latin typeface="Arial" panose="020B0604020202020204" pitchFamily="34" charset="0"/>
                <a:cs typeface="Arial" panose="020B0604020202020204" pitchFamily="34" charset="0"/>
              </a:rPr>
              <a:t>αύξηση της ενέργειας </a:t>
            </a:r>
            <a:r>
              <a:rPr lang="el-GR" sz="2200" b="0" i="0" u="none" strike="noStrike" baseline="0" dirty="0">
                <a:latin typeface="Arial" panose="020B0604020202020204" pitchFamily="34" charset="0"/>
                <a:cs typeface="Arial" panose="020B0604020202020204" pitchFamily="34" charset="0"/>
              </a:rPr>
              <a:t>των ηλεκτρονίων και την εκπομπή τους από την κάθοδο, όπως και το γεγονός ότι</a:t>
            </a:r>
            <a:r>
              <a:rPr lang="en-US" sz="2200" b="1" i="1" u="none" strike="noStrike" baseline="0" dirty="0">
                <a:solidFill>
                  <a:srgbClr val="C00000"/>
                </a:solidFill>
                <a:latin typeface="Arial" panose="020B0604020202020204" pitchFamily="34" charset="0"/>
                <a:cs typeface="Arial" panose="020B0604020202020204" pitchFamily="34" charset="0"/>
              </a:rPr>
              <a:t> </a:t>
            </a:r>
            <a:r>
              <a:rPr lang="el-GR" sz="2200" b="1" i="1" u="none" strike="noStrike" baseline="0" dirty="0">
                <a:solidFill>
                  <a:srgbClr val="C00000"/>
                </a:solidFill>
                <a:latin typeface="Arial" panose="020B0604020202020204" pitchFamily="34" charset="0"/>
                <a:cs typeface="Arial" panose="020B0604020202020204" pitchFamily="34" charset="0"/>
              </a:rPr>
              <a:t>μεγαλύτερη ένταση ακτινοβολίας είχε ως αποτέλεσμα μεγαλύτερο ρεύμα.</a:t>
            </a:r>
            <a:endParaRPr lang="en-US" sz="2200" b="1" i="1" u="none" strike="noStrike" baseline="0" dirty="0">
              <a:solidFill>
                <a:srgbClr val="C00000"/>
              </a:solidFill>
              <a:latin typeface="Arial" panose="020B0604020202020204" pitchFamily="34" charset="0"/>
              <a:cs typeface="Arial" panose="020B0604020202020204" pitchFamily="34" charset="0"/>
            </a:endParaRPr>
          </a:p>
          <a:p>
            <a:pPr algn="l">
              <a:buFont typeface="Wingdings" panose="05000000000000000000" pitchFamily="2" charset="2"/>
              <a:buChar char="Ø"/>
            </a:pPr>
            <a:r>
              <a:rPr lang="el-GR" sz="2200" b="0" i="0" u="none" strike="noStrike" baseline="0" dirty="0">
                <a:latin typeface="Arial" panose="020B0604020202020204" pitchFamily="34" charset="0"/>
                <a:cs typeface="Arial" panose="020B0604020202020204" pitchFamily="34" charset="0"/>
              </a:rPr>
              <a:t>Η κλασική θεωρία όμως δε μπόρεσε να ερμηνεύσει:                                                                                                  </a:t>
            </a:r>
          </a:p>
          <a:p>
            <a:pPr algn="l">
              <a:buFont typeface="Wingdings" panose="05000000000000000000" pitchFamily="2" charset="2"/>
              <a:buChar char="§"/>
            </a:pPr>
            <a:r>
              <a:rPr lang="el-GR" sz="2200" b="0" i="0" u="none" strike="noStrike" baseline="0" dirty="0">
                <a:latin typeface="Arial" panose="020B0604020202020204" pitchFamily="34" charset="0"/>
                <a:cs typeface="Arial" panose="020B0604020202020204" pitchFamily="34" charset="0"/>
              </a:rPr>
              <a:t>το</a:t>
            </a:r>
            <a:r>
              <a:rPr lang="en-US" sz="2200" b="0" i="0" u="none" strike="noStrike" baseline="0" dirty="0">
                <a:latin typeface="Arial" panose="020B0604020202020204" pitchFamily="34" charset="0"/>
                <a:cs typeface="Arial" panose="020B0604020202020204" pitchFamily="34" charset="0"/>
              </a:rPr>
              <a:t> </a:t>
            </a:r>
            <a:r>
              <a:rPr lang="el-GR" sz="2200" b="0" i="0" u="none" strike="noStrike" baseline="0" dirty="0">
                <a:latin typeface="Arial" panose="020B0604020202020204" pitchFamily="34" charset="0"/>
                <a:cs typeface="Arial" panose="020B0604020202020204" pitchFamily="34" charset="0"/>
              </a:rPr>
              <a:t>γεγονός, ότι </a:t>
            </a:r>
            <a:r>
              <a:rPr lang="el-GR" sz="2200" b="1" i="1" u="none" strike="noStrike" baseline="0" dirty="0">
                <a:solidFill>
                  <a:srgbClr val="C00000"/>
                </a:solidFill>
                <a:latin typeface="Arial" panose="020B0604020202020204" pitchFamily="34" charset="0"/>
                <a:cs typeface="Arial" panose="020B0604020202020204" pitchFamily="34" charset="0"/>
              </a:rPr>
              <a:t>η εξαγωγή ηλεκτρονίων </a:t>
            </a:r>
            <a:r>
              <a:rPr lang="el-GR" sz="2200" b="0" i="0" u="none" strike="noStrike" baseline="0" dirty="0">
                <a:latin typeface="Arial" panose="020B0604020202020204" pitchFamily="34" charset="0"/>
                <a:cs typeface="Arial" panose="020B0604020202020204" pitchFamily="34" charset="0"/>
              </a:rPr>
              <a:t>από το μέταλλο και η </a:t>
            </a:r>
            <a:r>
              <a:rPr lang="el-GR" sz="2200" b="1" i="1" u="none" strike="noStrike" baseline="0" dirty="0">
                <a:solidFill>
                  <a:srgbClr val="C00000"/>
                </a:solidFill>
                <a:latin typeface="Arial" panose="020B0604020202020204" pitchFamily="34" charset="0"/>
                <a:cs typeface="Arial" panose="020B0604020202020204" pitchFamily="34" charset="0"/>
              </a:rPr>
              <a:t>κινητική</a:t>
            </a:r>
            <a:r>
              <a:rPr lang="en-US" sz="2200" b="1" i="1" u="none" strike="noStrike" baseline="0" dirty="0">
                <a:solidFill>
                  <a:srgbClr val="C00000"/>
                </a:solidFill>
                <a:latin typeface="Arial" panose="020B0604020202020204" pitchFamily="34" charset="0"/>
                <a:cs typeface="Arial" panose="020B0604020202020204" pitchFamily="34" charset="0"/>
              </a:rPr>
              <a:t> </a:t>
            </a:r>
            <a:r>
              <a:rPr lang="el-GR" sz="2200" b="1" i="1" u="none" strike="noStrike" baseline="0" dirty="0">
                <a:solidFill>
                  <a:srgbClr val="C00000"/>
                </a:solidFill>
                <a:latin typeface="Arial" panose="020B0604020202020204" pitchFamily="34" charset="0"/>
                <a:cs typeface="Arial" panose="020B0604020202020204" pitchFamily="34" charset="0"/>
              </a:rPr>
              <a:t>ενέργεια </a:t>
            </a:r>
            <a:r>
              <a:rPr lang="el-GR" sz="2200" b="0" i="0" u="none" strike="noStrike" baseline="0" dirty="0">
                <a:latin typeface="Arial" panose="020B0604020202020204" pitchFamily="34" charset="0"/>
                <a:cs typeface="Arial" panose="020B0604020202020204" pitchFamily="34" charset="0"/>
              </a:rPr>
              <a:t>με την οποία εξέρχονται </a:t>
            </a:r>
            <a:r>
              <a:rPr lang="el-GR" sz="2200" b="1" i="0" u="none" strike="noStrike" baseline="0" dirty="0">
                <a:solidFill>
                  <a:srgbClr val="00B050"/>
                </a:solidFill>
                <a:latin typeface="Arial" panose="020B0604020202020204" pitchFamily="34" charset="0"/>
                <a:cs typeface="Arial" panose="020B0604020202020204" pitchFamily="34" charset="0"/>
              </a:rPr>
              <a:t>εξαρτάται από τη συχνότητα της</a:t>
            </a:r>
            <a:r>
              <a:rPr lang="en-US" sz="2200" b="1" i="0" u="none" strike="noStrike" baseline="0" dirty="0">
                <a:solidFill>
                  <a:srgbClr val="00B050"/>
                </a:solidFill>
                <a:latin typeface="Arial" panose="020B0604020202020204" pitchFamily="34" charset="0"/>
                <a:cs typeface="Arial" panose="020B0604020202020204" pitchFamily="34" charset="0"/>
              </a:rPr>
              <a:t> </a:t>
            </a:r>
            <a:r>
              <a:rPr lang="el-GR" sz="2200" b="1" i="0" u="none" strike="noStrike" baseline="0" dirty="0">
                <a:solidFill>
                  <a:srgbClr val="00B050"/>
                </a:solidFill>
                <a:latin typeface="Arial" panose="020B0604020202020204" pitchFamily="34" charset="0"/>
                <a:cs typeface="Arial" panose="020B0604020202020204" pitchFamily="34" charset="0"/>
              </a:rPr>
              <a:t>προσπίπτουσας ακτινοβολίας και όχι από την ενέργεια που μεταφέρει η φωτεινή δέσμη </a:t>
            </a:r>
            <a:r>
              <a:rPr lang="el-GR" sz="2200" b="0" i="0" u="none" strike="noStrike" baseline="0" dirty="0">
                <a:latin typeface="Arial" panose="020B0604020202020204" pitchFamily="34" charset="0"/>
                <a:cs typeface="Arial" panose="020B0604020202020204" pitchFamily="34" charset="0"/>
              </a:rPr>
              <a:t>που προσπίπτει στο μέταλλο, δηλαδή από την</a:t>
            </a:r>
            <a:r>
              <a:rPr lang="en-US" sz="2200" b="0" i="0" u="none" strike="noStrike" baseline="0" dirty="0">
                <a:latin typeface="Arial" panose="020B0604020202020204" pitchFamily="34" charset="0"/>
                <a:cs typeface="Arial" panose="020B0604020202020204" pitchFamily="34" charset="0"/>
              </a:rPr>
              <a:t> </a:t>
            </a:r>
            <a:r>
              <a:rPr lang="el-GR" sz="2200" b="0" i="0" u="none" strike="noStrike" baseline="0" dirty="0">
                <a:latin typeface="Arial" panose="020B0604020202020204" pitchFamily="34" charset="0"/>
                <a:cs typeface="Arial" panose="020B0604020202020204" pitchFamily="34" charset="0"/>
              </a:rPr>
              <a:t>ένταση της ακτινοβολίας.</a:t>
            </a:r>
          </a:p>
          <a:p>
            <a:pPr algn="l">
              <a:buFont typeface="Wingdings" panose="05000000000000000000" pitchFamily="2" charset="2"/>
              <a:buChar char="§"/>
            </a:pPr>
            <a:r>
              <a:rPr lang="el-GR" sz="2200" b="0" i="0" u="none" strike="noStrike" baseline="0" dirty="0">
                <a:latin typeface="Arial" panose="020B0604020202020204" pitchFamily="34" charset="0"/>
                <a:cs typeface="Arial" panose="020B0604020202020204" pitchFamily="34" charset="0"/>
              </a:rPr>
              <a:t>Ακόμα και το </a:t>
            </a:r>
            <a:r>
              <a:rPr lang="el-GR" sz="2200" b="1" i="1" u="none" strike="noStrike" baseline="0" dirty="0">
                <a:solidFill>
                  <a:srgbClr val="C00000"/>
                </a:solidFill>
                <a:latin typeface="Arial" panose="020B0604020202020204" pitchFamily="34" charset="0"/>
                <a:cs typeface="Arial" panose="020B0604020202020204" pitchFamily="34" charset="0"/>
              </a:rPr>
              <a:t>χρονικό διάστημα που χρειαζόταν για να ξεκινήσει το φαινόμενο (μερικά </a:t>
            </a:r>
            <a:r>
              <a:rPr lang="el-GR" sz="2200" b="1" i="1" u="none" strike="noStrike" baseline="0" dirty="0" err="1">
                <a:solidFill>
                  <a:srgbClr val="C00000"/>
                </a:solidFill>
                <a:latin typeface="Arial" panose="020B0604020202020204" pitchFamily="34" charset="0"/>
                <a:cs typeface="Arial" panose="020B0604020202020204" pitchFamily="34" charset="0"/>
              </a:rPr>
              <a:t>ns</a:t>
            </a:r>
            <a:r>
              <a:rPr lang="el-GR" sz="2200" b="1" i="1" u="none" strike="noStrike" baseline="0" dirty="0">
                <a:solidFill>
                  <a:srgbClr val="C00000"/>
                </a:solidFill>
                <a:latin typeface="Arial" panose="020B0604020202020204" pitchFamily="34" charset="0"/>
                <a:cs typeface="Arial" panose="020B0604020202020204" pitchFamily="34" charset="0"/>
              </a:rPr>
              <a:t>)</a:t>
            </a:r>
            <a:r>
              <a:rPr lang="el-GR" sz="2200" b="0" i="0" u="none" strike="noStrike" baseline="0" dirty="0">
                <a:latin typeface="Arial" panose="020B0604020202020204" pitchFamily="34" charset="0"/>
                <a:cs typeface="Arial" panose="020B0604020202020204" pitchFamily="34" charset="0"/>
              </a:rPr>
              <a:t> το οποίο δεν άλλαζε ακόμα και για πολύ μικρές εντάσεις προσπίπτουσας ακτινοβολίας δεν μπορούσε να εξηγηθεί με το κλασικό μοντέλο.</a:t>
            </a:r>
            <a:endParaRPr lang="el-G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6703355"/>
      </p:ext>
    </p:extLst>
  </p:cSld>
  <p:clrMapOvr>
    <a:masterClrMapping/>
  </p:clrMapOvr>
</p:sld>
</file>

<file path=ppt/theme/theme1.xml><?xml version="1.0" encoding="utf-8"?>
<a:theme xmlns:a="http://schemas.openxmlformats.org/drawingml/2006/main" name="Θρόισμα">
  <a:themeElements>
    <a:clrScheme name="Θρόισμα">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Θρόισμα">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Θρόισμα">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205</TotalTime>
  <Words>2124</Words>
  <Application>Microsoft Office PowerPoint</Application>
  <PresentationFormat>Ευρεία οθόνη</PresentationFormat>
  <Paragraphs>94</Paragraphs>
  <Slides>15</Slides>
  <Notes>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15</vt:i4>
      </vt:variant>
    </vt:vector>
  </HeadingPairs>
  <TitlesOfParts>
    <vt:vector size="24" baseType="lpstr">
      <vt:lpstr>Arial</vt:lpstr>
      <vt:lpstr>Cambria Math</vt:lpstr>
      <vt:lpstr>Century Gothic</vt:lpstr>
      <vt:lpstr>Times-Italic</vt:lpstr>
      <vt:lpstr>TimesNewRoman</vt:lpstr>
      <vt:lpstr>Times-Roman</vt:lpstr>
      <vt:lpstr>Wingdings</vt:lpstr>
      <vt:lpstr>Wingdings 3</vt:lpstr>
      <vt:lpstr>Θρόισμα</vt:lpstr>
      <vt:lpstr>   ΦΩΤΟΗΛΕΚΤΡΙΚΟ ΦΑΙΝΟΜΕΝΟ </vt:lpstr>
      <vt:lpstr>Tο φωτοηλεκτρικό φαινόμενο ανακαλύφθηκε το 1887 από τον Hertz, εντούτοις μόλις το 1905 ο Einstein κατόρθωσε να το ερμηνεύσει, διευρύνοντας τη θεωρία των κβάντα του Planck.                                                    Για την ερμηνεία του φαινομένου τιμήθηκε με το βραβείο Νόμπελ το 1921.                                             Η μελέτη του φαινομένου υπήρξε ιδιαίτερα σημαντική για την κατανόηση της κβαντικής φύσης του φωτός.  </vt:lpstr>
      <vt:lpstr>Γιατί τα ηλεκτρόνια εξέρχονται από το μέταλλο με την πρόσπτωση ακτινοβολίας στην επιφάνειά του; </vt:lpstr>
      <vt:lpstr>ΕΡΓΟ ΕΞΑΓΩΓΗΣ</vt:lpstr>
      <vt:lpstr>Περιγραφή της διάταξης για τη μελέτη του φωτοηλεκτρικού φαινομένου</vt:lpstr>
      <vt:lpstr>Πειραματικές διαπιστώσεις από τη μελέτη του φωτοηλεκτρικού φαινομένου</vt:lpstr>
      <vt:lpstr>Παρουσίαση του PowerPoint</vt:lpstr>
      <vt:lpstr>Παρουσίαση του PowerPoint</vt:lpstr>
      <vt:lpstr>Αποτυχία ερμηνείας του φωτοηλεκτρικού φαινομένου από την κλασική θεωρία</vt:lpstr>
      <vt:lpstr>Θεωρία Einstein. Εξήγηση του φωτοηλεκτρικού φαινομένου</vt:lpstr>
      <vt:lpstr>Κάθε φωτόνιο της δέσμης που προσπίπτει στη μεταλλική επιφάνεια μεταφέρει την ενέργειά του σε ένα μόνο ηλεκτρόνιο, δηλαδή έχουμε σύγκρουση ενός φωτονίου με ένα ηλεκτρόνιο. Δεδομένου ότι τα φωτόνια είναι αδιαίρετα, ένα μόνο ηλεκτρόνιο υποχρεούται να απορροφήσει δια μιας ολόκληρη την ενέργεια ενός τέτοιου φωτονίου και θα αποσπαστεί ή όχι από το μέταλλο ανάλογα με το αν η ενέργεια αυτή είναι μεγαλύτερη ή όχι από το έργο εξαγωγής </vt:lpstr>
      <vt:lpstr>Δυναμικό αποκοπής (V_0)</vt:lpstr>
      <vt:lpstr>Παρουσίαση του PowerPoint</vt:lpstr>
      <vt:lpstr>Παρουσίαση του PowerPoint</vt:lpstr>
      <vt:lpstr>ΠΗΓΕΣ: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ANDREAS STATHOPOULOS</dc:creator>
  <cp:lastModifiedBy>ANDREAS STATHOPOULOS</cp:lastModifiedBy>
  <cp:revision>45</cp:revision>
  <dcterms:created xsi:type="dcterms:W3CDTF">2023-03-19T14:31:30Z</dcterms:created>
  <dcterms:modified xsi:type="dcterms:W3CDTF">2023-03-20T11:56:02Z</dcterms:modified>
</cp:coreProperties>
</file>