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325" r:id="rId8"/>
    <p:sldId id="308" r:id="rId9"/>
    <p:sldId id="311" r:id="rId10"/>
    <p:sldId id="283" r:id="rId11"/>
    <p:sldId id="310" r:id="rId12"/>
    <p:sldId id="321" r:id="rId13"/>
    <p:sldId id="323" r:id="rId14"/>
    <p:sldId id="322" r:id="rId15"/>
    <p:sldId id="312" r:id="rId16"/>
    <p:sldId id="313" r:id="rId17"/>
    <p:sldId id="316" r:id="rId18"/>
    <p:sldId id="314" r:id="rId19"/>
    <p:sldId id="319" r:id="rId20"/>
    <p:sldId id="309" r:id="rId21"/>
    <p:sldId id="281" r:id="rId22"/>
    <p:sldId id="262" r:id="rId23"/>
    <p:sldId id="263" r:id="rId24"/>
    <p:sldId id="264" r:id="rId25"/>
    <p:sldId id="265" r:id="rId26"/>
    <p:sldId id="324" r:id="rId2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FFFF00"/>
    <a:srgbClr val="0000FF"/>
    <a:srgbClr val="000000"/>
    <a:srgbClr val="FF00FF"/>
    <a:srgbClr val="008000"/>
    <a:srgbClr val="CC33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1519" autoAdjust="0"/>
  </p:normalViewPr>
  <p:slideViewPr>
    <p:cSldViewPr snapToGrid="0">
      <p:cViewPr varScale="1">
        <p:scale>
          <a:sx n="63" d="100"/>
          <a:sy n="63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96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noProof="0" smtClean="0"/>
              <a:t>Κάντε κλικ για επεξεργασία του τίτλου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20C09E-31B4-4556-B05A-39CA591C450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9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5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9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45FD9-EDF0-4E21-B0B6-F378033B626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8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934D-F191-4BC5-AECB-A778388F887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2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6D4918-F513-4508-B332-8170CE3AE5B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03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ACDB1E-CC37-49FA-9B68-5E4240CAF45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39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FBD5F4-A064-4B87-AC69-AB8379BFA85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69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016A-7F1A-4CD5-9ECB-0CFAECB9FB2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5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7482-6A89-4ACA-A8B8-A6C4E9AD2FD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64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26EB6-101C-47F9-BD5B-BAF9DF43116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65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BF9D-F5CC-44B6-BF8D-50B32BA3D87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18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8A7FD-A5A6-41DE-BDDC-B3504D8BC07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77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142B-F111-48D4-A6FE-0255F8436D6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1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F0DD-30D5-4815-8042-27007A8804E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09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736AA-A661-4B59-A376-8145373A2A2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04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86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86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6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686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86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86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86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fld id="{BC308669-0FB7-4020-BDF6-86C5109E5C9C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68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8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8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68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1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8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8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8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8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68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solidFill>
            <a:schemeClr val="accent2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Κινηματική της ταλάντωσης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84288" y="4421188"/>
            <a:ext cx="6400800" cy="901700"/>
          </a:xfr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Εξισώσεις της α.α.τ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Χαρακτηριστικά της ταλάντωσης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400"/>
              <a:t>Το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πλάτος Α</a:t>
            </a:r>
            <a:r>
              <a:rPr lang="el-GR" sz="2400"/>
              <a:t> μιας α.α.τ. είναι η μέγιστη απομάκρυνση Α τού κινητού  από τη θέση ισορροπίας.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/>
              <a:t>Η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κυκλική συχνότητα</a:t>
            </a:r>
            <a:r>
              <a:rPr lang="el-GR" sz="24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</a:t>
            </a:r>
            <a:r>
              <a:rPr lang="el-GR" sz="2400"/>
              <a:t> εκφράζει τον αριθμό των ταλαντώσεων σε χρόνο 2π</a:t>
            </a:r>
            <a:r>
              <a:rPr lang="en-US" sz="2400"/>
              <a:t>sec</a:t>
            </a:r>
            <a:r>
              <a:rPr lang="el-GR" sz="2400"/>
              <a:t>. Συνδέεται με την περίοδο και την συχνότητα με την σχέση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ω=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 =2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π/Τ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r>
              <a:rPr lang="el-GR" sz="2400"/>
              <a:t>Κάθε α.α.τ. μπορεί να θεωρηθεί ως η προβολή μιας ομαλής κυκλικής κίνησης. Η γωνιακή ταχύτητα της κυκλικής κίνησης αυτής συμπίπτει με την κυκλική συχνότητα της α.α.τ. 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/>
              <a:t>Η </a:t>
            </a:r>
            <a:r>
              <a:rPr lang="el-GR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αρχική φάση φ</a:t>
            </a:r>
            <a:r>
              <a:rPr lang="el-GR" sz="2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 sz="2400"/>
              <a:t> της ταλάντωσης που δείχνει την θέση και την ταχύτητα του ταλαντωτή την χρονική στιγμή </a:t>
            </a:r>
            <a:r>
              <a:rPr lang="en-US" sz="2400"/>
              <a:t>t=0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Συμπέρασμα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Για να καθοριστεί πλήρως μια ταλάντωση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πρέπει να γνωρίζω 3 μεγέθη</a:t>
            </a:r>
          </a:p>
          <a:p>
            <a:r>
              <a:rPr lang="el-GR"/>
              <a:t>Την γωνιακή συχνότητα ω</a:t>
            </a:r>
          </a:p>
          <a:p>
            <a:r>
              <a:rPr lang="el-GR"/>
              <a:t>Το πλάτος Α</a:t>
            </a:r>
          </a:p>
          <a:p>
            <a:r>
              <a:rPr lang="el-GR"/>
              <a:t>Και την αρχική φάση φ</a:t>
            </a:r>
            <a:r>
              <a:rPr lang="el-GR" baseline="-25000"/>
              <a:t>0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ingCircle2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0" y="836712"/>
            <a:ext cx="5400600" cy="54006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228850" y="3817183"/>
            <a:ext cx="488283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10273" y="2063676"/>
            <a:ext cx="0" cy="316835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9632" y="2715493"/>
            <a:ext cx="5243977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39632" y="4918799"/>
            <a:ext cx="5243977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4313" y="90169"/>
            <a:ext cx="8501062" cy="830997"/>
          </a:xfrm>
          <a:prstGeom prst="rect">
            <a:avLst/>
          </a:prstGeom>
          <a:solidFill>
            <a:srgbClr val="C0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/>
            <a:r>
              <a:rPr lang="el-GR" sz="2400" b="1">
                <a:solidFill>
                  <a:srgbClr val="FFFF00"/>
                </a:solidFill>
              </a:rPr>
              <a:t>Η προβολή της ομαλής κυκλικής κίνησης είναι απλή αρμονική ταλάντωση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62410" y="2063676"/>
            <a:ext cx="0" cy="316835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4783" y="237008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>
                <a:solidFill>
                  <a:srgbClr val="000000"/>
                </a:solidFill>
              </a:rPr>
              <a:t>+Α</a:t>
            </a:r>
            <a:endParaRPr lang="el-GR" sz="1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637" y="49154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l-GR" sz="1800" dirty="0" smtClean="0">
                <a:solidFill>
                  <a:srgbClr val="000000"/>
                </a:solidFill>
              </a:rPr>
              <a:t>Α</a:t>
            </a:r>
            <a:endParaRPr lang="el-GR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5929" y="34839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</a:t>
            </a:r>
            <a:endParaRPr lang="el-GR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2232" y="18790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y</a:t>
            </a:r>
            <a:endParaRPr lang="el-G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4" y="1264920"/>
            <a:ext cx="8912309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356" y="1280160"/>
                <a:ext cx="246185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𝝎</m:t>
                      </m:r>
                      <m:r>
                        <a:rPr lang="el-GR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l-GR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1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𝚻</m:t>
                          </m:r>
                        </m:den>
                      </m:f>
                    </m:oMath>
                  </m:oMathPara>
                </a14:m>
                <a:endParaRPr lang="el-GR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6" y="1280160"/>
                <a:ext cx="2461852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44440" y="1506226"/>
            <a:ext cx="2636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00FF"/>
                </a:solidFill>
              </a:rPr>
              <a:t>Περίοδος Τ</a:t>
            </a:r>
            <a:endParaRPr lang="el-GR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460" y="394304"/>
            <a:ext cx="8786380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Μοντέλο παραγωγής εξισώσεων απλής αρμονικής ταλάντωσης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054" y="5636864"/>
            <a:ext cx="8912309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απλή αρμονική ταλάντωση μπορεί να θεωρηθεί ως προβολή μιας ομαλής κυκλικής κίνησης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6738" y="2092272"/>
                <a:ext cx="510076" cy="56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38" y="2092272"/>
                <a:ext cx="510076" cy="567078"/>
              </a:xfrm>
              <a:prstGeom prst="rect">
                <a:avLst/>
              </a:prstGeom>
              <a:blipFill rotWithShape="1">
                <a:blip r:embed="rId4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49823" y="35796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solidFill>
                  <a:srgbClr val="FF0000"/>
                </a:solidFill>
              </a:rPr>
              <a:t>π</a:t>
            </a:r>
            <a:endParaRPr lang="el-GR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8284" y="4925878"/>
                <a:ext cx="64793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1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84" y="4925878"/>
                <a:ext cx="647934" cy="610936"/>
              </a:xfrm>
              <a:prstGeom prst="rect">
                <a:avLst/>
              </a:prstGeom>
              <a:blipFill rotWithShape="1">
                <a:blip r:embed="rId5"/>
                <a:stretch>
                  <a:fillRect r="-130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4" y="2237104"/>
            <a:ext cx="2683151" cy="73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7" y="4513580"/>
            <a:ext cx="804704" cy="11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82" y="1842201"/>
            <a:ext cx="91688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69" y="2960489"/>
            <a:ext cx="2107071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88843" y="3855958"/>
            <a:ext cx="9125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χρόνος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12880" y="2375811"/>
            <a:ext cx="1219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mple_harmonic_motion_animation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95312"/>
            <a:ext cx="7825498" cy="36909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53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Προσδιορισμός της γωνιακής συχνότητας ω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/>
              <a:t>Αν γνωρίζω την περίοδο ή την συχνότητα τότε </a:t>
            </a:r>
          </a:p>
          <a:p>
            <a:r>
              <a:rPr lang="el-GR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 = 2π/Τ</a:t>
            </a:r>
            <a:r>
              <a:rPr lang="el-GR" sz="2800"/>
              <a:t>  ή  </a:t>
            </a:r>
            <a:r>
              <a:rPr lang="el-GR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 = 2π.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l-GR" sz="2800"/>
              <a:t> </a:t>
            </a:r>
          </a:p>
          <a:p>
            <a:r>
              <a:rPr lang="el-GR" sz="2800"/>
              <a:t>Εκφράζει τον αριθμό των ταλαντώσεων σε 2π </a:t>
            </a:r>
            <a:r>
              <a:rPr lang="en-US" sz="2800"/>
              <a:t>sec</a:t>
            </a:r>
            <a:r>
              <a:rPr lang="el-GR" sz="2800"/>
              <a:t>, ή αλλιώς είναι ο ρυθμός μεταβολής της φάσης της ταλάντωσης </a:t>
            </a:r>
            <a:r>
              <a:rPr lang="el-GR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 = Δφ/Δ</a:t>
            </a:r>
            <a:r>
              <a:rPr lang="en-US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</a:p>
          <a:p>
            <a:r>
              <a:rPr lang="el-GR" sz="2800"/>
              <a:t>Είναι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χαρακτηριστική σταθερά της</a:t>
            </a:r>
            <a:r>
              <a:rPr lang="el-GR" sz="2800"/>
              <a:t> ταλάντωσης δηλαδή εξαρτάται από τα φυσικά χαρακτηριστικά του συστήματος που ταλαντώνεται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Προσδιορισμός του πλάτους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l-GR" sz="2400"/>
              <a:t>Είναι</a:t>
            </a:r>
            <a:r>
              <a:rPr lang="el-GR" sz="2400" b="1"/>
              <a:t> </a:t>
            </a:r>
            <a:r>
              <a:rPr lang="el-GR" sz="2400"/>
              <a:t> μέγιστη απομάκρυνση από την θέση ισορροπίας</a:t>
            </a:r>
            <a:endParaRPr lang="en-US" sz="2400"/>
          </a:p>
          <a:p>
            <a:r>
              <a:rPr lang="el-GR" sz="2400"/>
              <a:t>Μεταβάλλεται μόνο αν αλλάξουμε την ενέργεια της ταλάντωσης. </a:t>
            </a:r>
            <a:endParaRPr lang="en-US" sz="2400"/>
          </a:p>
          <a:p>
            <a:r>
              <a:rPr lang="el-GR" sz="2400"/>
              <a:t>Υπολογίζεται εύκολα από την απομάκρυνση και την ταχύτητα σε μια τυχαία χρονική στιγμή, αν γνωρίζω και την γωνιακή συχνότητα ως εξής</a:t>
            </a:r>
          </a:p>
          <a:p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ημ</a:t>
            </a:r>
            <a:r>
              <a:rPr lang="el-GR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 + συν</a:t>
            </a:r>
            <a:r>
              <a:rPr lang="el-GR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 = 1 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 (</a:t>
            </a: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x/A)</a:t>
            </a:r>
            <a:r>
              <a:rPr lang="en-US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2</a:t>
            </a: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+ 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(υ/ωΑ)</a:t>
            </a:r>
            <a:r>
              <a:rPr lang="el-GR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2 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=1 </a:t>
            </a: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x</a:t>
            </a:r>
            <a:r>
              <a:rPr lang="en-US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2</a:t>
            </a: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+ (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υ/ω)</a:t>
            </a:r>
            <a:r>
              <a:rPr lang="el-GR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2 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= Α</a:t>
            </a:r>
            <a:r>
              <a:rPr lang="el-GR" sz="2400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2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4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</a:t>
            </a:r>
            <a:r>
              <a:rPr lang="el-GR" sz="2400"/>
              <a:t>                    </a:t>
            </a:r>
          </a:p>
        </p:txBody>
      </p:sp>
      <p:graphicFrame>
        <p:nvGraphicFramePr>
          <p:cNvPr id="798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6563" y="4948238"/>
          <a:ext cx="2530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3" imgW="1054080" imgH="507960" progId="Equation.3">
                  <p:embed/>
                </p:oleObj>
              </mc:Choice>
              <mc:Fallback>
                <p:oleObj name="Equation" r:id="rId3" imgW="105408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4948238"/>
                        <a:ext cx="2530475" cy="12192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>
                <a:solidFill>
                  <a:schemeClr val="tx1"/>
                </a:solidFill>
                <a:effectLst/>
              </a:rPr>
              <a:t>Φάση της ταλάντωσης (φ).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633788"/>
            <a:ext cx="7342187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36563" y="1474788"/>
            <a:ext cx="843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Είναι μέγεθος με διαστάσεις γωνίας και καθορίζει την θέση του σώματος την χρονική στιγμή </a:t>
            </a:r>
            <a:r>
              <a:rPr lang="en-US" sz="2800"/>
              <a:t>t</a:t>
            </a:r>
            <a:r>
              <a:rPr lang="el-GR" sz="2800"/>
              <a:t> 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819275" y="2654300"/>
            <a:ext cx="2222500" cy="576263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cs typeface="Times New Roman" pitchFamily="18" charset="0"/>
              </a:rPr>
              <a:t>φ = ωt+φ</a:t>
            </a:r>
            <a:r>
              <a:rPr lang="en-US" sz="2800" baseline="-30000">
                <a:solidFill>
                  <a:srgbClr val="FFFF00"/>
                </a:solidFill>
                <a:cs typeface="Times New Roman" pitchFamily="18" charset="0"/>
              </a:rPr>
              <a:t>0</a:t>
            </a:r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    </a:t>
            </a:r>
            <a:endParaRPr lang="en-US" sz="2800">
              <a:solidFill>
                <a:srgbClr val="FFFF00"/>
              </a:solidFill>
            </a:endParaRPr>
          </a:p>
        </p:txBody>
      </p:sp>
      <p:graphicFrame>
        <p:nvGraphicFramePr>
          <p:cNvPr id="82956" name="Object 12"/>
          <p:cNvGraphicFramePr>
            <a:graphicFrameLocks noChangeAspect="1"/>
          </p:cNvGraphicFramePr>
          <p:nvPr/>
        </p:nvGraphicFramePr>
        <p:xfrm>
          <a:off x="4268788" y="2452688"/>
          <a:ext cx="13160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452688"/>
                        <a:ext cx="1316037" cy="101758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Προσδιορισμός της αρχικής φάσης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506" y="1628776"/>
            <a:ext cx="8497094" cy="2376796"/>
          </a:xfrm>
        </p:spPr>
        <p:txBody>
          <a:bodyPr/>
          <a:lstStyle/>
          <a:p>
            <a:r>
              <a:rPr lang="el-GR" sz="2400" dirty="0"/>
              <a:t>Εξαρτάται από τον τρόπο διέγερσης σε ταλάντωση δηλαδή ποια είναι η αρχική ταχύτητα και η αρχική απομάκρυνση.</a:t>
            </a:r>
            <a:endParaRPr lang="en-US" sz="2400" dirty="0"/>
          </a:p>
          <a:p>
            <a:r>
              <a:rPr lang="el-GR" sz="2400" dirty="0"/>
              <a:t>Επειδή </a:t>
            </a:r>
            <a:r>
              <a:rPr lang="en-US" sz="2400" dirty="0"/>
              <a:t>x = A.</a:t>
            </a:r>
            <a:r>
              <a:rPr lang="el-GR" sz="2400" dirty="0"/>
              <a:t>ημ(ω</a:t>
            </a:r>
            <a:r>
              <a:rPr lang="en-US" sz="2400" dirty="0"/>
              <a:t>t+</a:t>
            </a:r>
            <a:r>
              <a:rPr lang="el-GR" sz="2400" dirty="0"/>
              <a:t>φ</a:t>
            </a:r>
            <a:r>
              <a:rPr lang="el-GR" sz="2400" baseline="-25000" dirty="0"/>
              <a:t>0</a:t>
            </a:r>
            <a:r>
              <a:rPr lang="el-GR" sz="2400" dirty="0"/>
              <a:t>) για </a:t>
            </a:r>
            <a:r>
              <a:rPr lang="en-US" sz="2400" dirty="0"/>
              <a:t>t=0 </a:t>
            </a:r>
            <a:r>
              <a:rPr lang="el-GR" sz="2400" dirty="0"/>
              <a:t>προκύπτει ότι </a:t>
            </a:r>
            <a:r>
              <a:rPr lang="en-US" sz="2400" dirty="0"/>
              <a:t>x</a:t>
            </a:r>
            <a:r>
              <a:rPr lang="el-GR" sz="2400" baseline="-25000" dirty="0"/>
              <a:t>αρχ</a:t>
            </a:r>
            <a:r>
              <a:rPr lang="el-GR" sz="2400" dirty="0"/>
              <a:t> = Α.ημφ</a:t>
            </a:r>
            <a:r>
              <a:rPr lang="el-GR" sz="2400" baseline="-25000" dirty="0"/>
              <a:t>0</a:t>
            </a:r>
            <a:r>
              <a:rPr lang="el-GR" sz="2400" dirty="0"/>
              <a:t> </a:t>
            </a:r>
            <a:r>
              <a:rPr lang="el-GR" sz="2400" dirty="0">
                <a:sym typeface="Math C" pitchFamily="2" charset="2"/>
              </a:rPr>
              <a:t></a:t>
            </a:r>
          </a:p>
          <a:p>
            <a:endParaRPr lang="el-GR" sz="2400" dirty="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76897" y="5244149"/>
            <a:ext cx="80727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Από την σχέση αυτή βρίσκουμε δύο τιμές για το φ</a:t>
            </a:r>
            <a:r>
              <a:rPr lang="el-GR" sz="2400" baseline="-25000" dirty="0"/>
              <a:t>0</a:t>
            </a:r>
            <a:r>
              <a:rPr lang="el-GR" sz="2400" dirty="0"/>
              <a:t> μέσα στην 1</a:t>
            </a:r>
            <a:r>
              <a:rPr lang="el-GR" sz="2400" baseline="30000" dirty="0"/>
              <a:t>η</a:t>
            </a:r>
            <a:r>
              <a:rPr lang="el-GR" sz="2400" dirty="0"/>
              <a:t> περίοδο. Το ποια θα δεχτούμε καθορίζεται από τα πρόσημα της αρχικής θέσης και της αρχικής ταχύτητας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13274" y="3627390"/>
                <a:ext cx="2271391" cy="1180580"/>
              </a:xfrm>
              <a:prstGeom prst="rect">
                <a:avLst/>
              </a:prstGeom>
              <a:solidFill>
                <a:srgbClr val="660066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l-GR" sz="2800" i="1" dirty="0" smtClean="0">
                    <a:solidFill>
                      <a:srgbClr val="FFFF00"/>
                    </a:solidFill>
                  </a:rPr>
                  <a:t>συνφ</a:t>
                </a:r>
                <a:r>
                  <a:rPr lang="el-GR" sz="2800" i="1" baseline="-25000" dirty="0" smtClean="0">
                    <a:solidFill>
                      <a:srgbClr val="FFFF00"/>
                    </a:solidFill>
                  </a:rPr>
                  <a:t>0</a:t>
                </a:r>
                <a:r>
                  <a:rPr lang="el-GR" sz="2800" i="1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l-GR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𝛼𝜌𝜒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l-GR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l-GR" sz="2800" b="0" i="1" dirty="0" smtClean="0">
                  <a:solidFill>
                    <a:srgbClr val="FFFF00"/>
                  </a:solidFill>
                </a:endParaRPr>
              </a:p>
              <a:p>
                <a:endParaRPr lang="el-GR" sz="28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274" y="3627390"/>
                <a:ext cx="2271391" cy="11805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28115" y="3704841"/>
                <a:ext cx="1987660" cy="1124988"/>
              </a:xfrm>
              <a:prstGeom prst="rect">
                <a:avLst/>
              </a:prstGeom>
              <a:solidFill>
                <a:srgbClr val="660066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l-GR" sz="2800" i="1" dirty="0" smtClean="0">
                    <a:solidFill>
                      <a:srgbClr val="FFFF00"/>
                    </a:solidFill>
                  </a:rPr>
                  <a:t>ημφ</a:t>
                </a:r>
                <a:r>
                  <a:rPr lang="el-GR" sz="2800" i="1" baseline="-25000" dirty="0" smtClean="0">
                    <a:solidFill>
                      <a:srgbClr val="FFFF00"/>
                    </a:solidFill>
                  </a:rPr>
                  <a:t>0</a:t>
                </a:r>
                <a:r>
                  <a:rPr lang="el-GR" sz="2800" i="1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𝛼𝜌𝜒</m:t>
                            </m:r>
                          </m:sub>
                        </m:sSub>
                      </m:num>
                      <m:den>
                        <m:r>
                          <a:rPr lang="el-GR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𝛢</m:t>
                        </m:r>
                      </m:den>
                    </m:f>
                  </m:oMath>
                </a14:m>
                <a:endParaRPr lang="el-GR" sz="2800" b="0" i="1" dirty="0" smtClean="0">
                  <a:solidFill>
                    <a:srgbClr val="FFFF00"/>
                  </a:solidFill>
                </a:endParaRPr>
              </a:p>
              <a:p>
                <a:endParaRPr lang="el-GR" sz="28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15" y="3704841"/>
                <a:ext cx="1987660" cy="11249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1"/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356600" cy="1379538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Η αρχική φάση καθορίζεται από τα πρόσημα της αρχικής ταχύτητας και της αρχικής απομάκρυνσης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8229600" cy="4530725"/>
          </a:xfrm>
        </p:spPr>
        <p:txBody>
          <a:bodyPr/>
          <a:lstStyle/>
          <a:p>
            <a:r>
              <a:rPr lang="el-GR"/>
              <a:t>Αν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r>
              <a:rPr lang="el-GR"/>
              <a:t> 0 και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0</a:t>
            </a:r>
            <a:r>
              <a:rPr lang="el-GR"/>
              <a:t>  η φ</a:t>
            </a:r>
            <a:r>
              <a:rPr lang="el-GR" baseline="-25000"/>
              <a:t>0</a:t>
            </a:r>
            <a:r>
              <a:rPr lang="el-GR"/>
              <a:t> είναι στο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l-GR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</a:t>
            </a:r>
            <a:r>
              <a:rPr lang="el-GR"/>
              <a:t> τεταρτημόριο.</a:t>
            </a:r>
          </a:p>
          <a:p>
            <a:r>
              <a:rPr lang="el-GR"/>
              <a:t>Αν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0</a:t>
            </a:r>
            <a:r>
              <a:rPr lang="el-GR"/>
              <a:t> και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0</a:t>
            </a:r>
            <a:r>
              <a:rPr lang="el-GR"/>
              <a:t>  η φ</a:t>
            </a:r>
            <a:r>
              <a:rPr lang="el-GR" baseline="-25000"/>
              <a:t>0</a:t>
            </a:r>
            <a:r>
              <a:rPr lang="el-GR"/>
              <a:t> είναι στο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/>
              <a:t>τεταρτημόριο</a:t>
            </a:r>
          </a:p>
          <a:p>
            <a:r>
              <a:rPr lang="el-GR"/>
              <a:t>Αν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0</a:t>
            </a:r>
            <a:r>
              <a:rPr lang="el-GR"/>
              <a:t> και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0</a:t>
            </a:r>
            <a:r>
              <a:rPr lang="el-GR"/>
              <a:t>  η φ</a:t>
            </a:r>
            <a:r>
              <a:rPr lang="el-GR" baseline="-25000"/>
              <a:t>0</a:t>
            </a:r>
            <a:r>
              <a:rPr lang="el-GR"/>
              <a:t> είναι στο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l-GR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</a:t>
            </a:r>
            <a:r>
              <a:rPr lang="el-GR"/>
              <a:t> τεταρτημόριο</a:t>
            </a:r>
          </a:p>
          <a:p>
            <a:r>
              <a:rPr lang="el-GR"/>
              <a:t>Αν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0</a:t>
            </a:r>
            <a:r>
              <a:rPr lang="el-GR"/>
              <a:t> και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αρχ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&gt; 0</a:t>
            </a:r>
            <a:r>
              <a:rPr lang="el-GR"/>
              <a:t>  η φ</a:t>
            </a:r>
            <a:r>
              <a:rPr lang="el-GR" baseline="-25000"/>
              <a:t>0</a:t>
            </a:r>
            <a:r>
              <a:rPr lang="el-GR"/>
              <a:t> είναι στο 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l-GR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/>
              <a:t>τεταρτημόριο</a:t>
            </a:r>
          </a:p>
        </p:txBody>
      </p:sp>
    </p:spTree>
    <p:extLst>
      <p:ext uri="{BB962C8B-B14F-4D97-AF65-F5344CB8AC3E}">
        <p14:creationId xmlns:p14="http://schemas.microsoft.com/office/powerpoint/2010/main" val="1258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Περιοδικά φαινόμενα</a:t>
            </a:r>
            <a:endParaRPr lang="el-GR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91513" cy="3124200"/>
          </a:xfrm>
        </p:spPr>
        <p:txBody>
          <a:bodyPr/>
          <a:lstStyle/>
          <a:p>
            <a:r>
              <a:rPr lang="el-GR" sz="2800" dirty="0"/>
              <a:t>Τα φαινόμενα τα οποία </a:t>
            </a:r>
            <a:r>
              <a:rPr lang="el-GR" sz="2800" dirty="0">
                <a:solidFill>
                  <a:srgbClr val="FFFF00"/>
                </a:solidFill>
              </a:rPr>
              <a:t>επαναλαμβάνονται σε ίσα χρονικά διαστήματα</a:t>
            </a:r>
            <a:r>
              <a:rPr lang="el-GR" sz="2800" dirty="0"/>
              <a:t> λέγονται περιοδικά  </a:t>
            </a:r>
          </a:p>
          <a:p>
            <a:r>
              <a:rPr lang="el-GR" sz="2800" dirty="0"/>
              <a:t>Για παράδειγμα η ταλάντωση του </a:t>
            </a:r>
            <a:r>
              <a:rPr lang="el-GR" sz="2800" dirty="0">
                <a:solidFill>
                  <a:srgbClr val="FFFF00"/>
                </a:solidFill>
              </a:rPr>
              <a:t>εκκρεμούς</a:t>
            </a:r>
            <a:r>
              <a:rPr lang="el-GR" sz="2800" dirty="0"/>
              <a:t>, η </a:t>
            </a:r>
            <a:r>
              <a:rPr lang="el-GR" sz="2800" dirty="0">
                <a:solidFill>
                  <a:srgbClr val="FFFF00"/>
                </a:solidFill>
              </a:rPr>
              <a:t>ομαλή κυκλική κίνηση</a:t>
            </a:r>
            <a:r>
              <a:rPr lang="el-GR" sz="2800" dirty="0"/>
              <a:t>, η </a:t>
            </a:r>
            <a:r>
              <a:rPr lang="el-GR" sz="2800" dirty="0">
                <a:solidFill>
                  <a:srgbClr val="FFFF00"/>
                </a:solidFill>
              </a:rPr>
              <a:t>περιστροφή της γης </a:t>
            </a:r>
            <a:r>
              <a:rPr lang="el-GR" sz="2800" dirty="0"/>
              <a:t>γύρω από τον άξονα της και γύρω από τον ήλιο κλπ. </a:t>
            </a:r>
            <a:endParaRPr lang="el-GR" sz="2800" b="1" dirty="0"/>
          </a:p>
        </p:txBody>
      </p:sp>
      <p:pic>
        <p:nvPicPr>
          <p:cNvPr id="3076" name="Picture 4" descr="Orbi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6878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cm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460875"/>
            <a:ext cx="2386012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sc2"/>
          <p:cNvPicPr>
            <a:picLocks noChangeAspect="1" noChangeArrowheads="1" noCrop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408488"/>
            <a:ext cx="2640012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6875" y="4462463"/>
            <a:ext cx="5732463" cy="23955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356600" cy="1379538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Εναλλακτικά υπολογίζω πρώτα την αρχική </a:t>
            </a:r>
            <a:r>
              <a:rPr lang="el-G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φάση </a:t>
            </a:r>
            <a:r>
              <a:rPr lang="el-G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και μετά το πλάτος (γνωρίζω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x, </a:t>
            </a:r>
            <a:r>
              <a:rPr lang="el-G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υ για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t=0)</a:t>
            </a:r>
            <a:endParaRPr lang="el-G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0830" y="2068228"/>
                <a:ext cx="4986339" cy="1385123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𝜀𝜑</m:t>
                      </m:r>
                      <m:sSub>
                        <m:sSubPr>
                          <m:ctrlP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𝜂𝜇</m:t>
                          </m:r>
                          <m:sSub>
                            <m:sSubPr>
                              <m:ctrlP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𝜎𝜐𝜈</m:t>
                          </m:r>
                          <m:sSub>
                            <m:sSubPr>
                              <m:ctrlP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Α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𝜐</m:t>
                              </m:r>
                            </m:num>
                            <m:den>
                              <m:r>
                                <a:rPr lang="el-GR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Α</m:t>
                              </m:r>
                            </m:den>
                          </m:f>
                        </m:den>
                      </m:f>
                      <m:r>
                        <a:rPr lang="el-GR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l-GR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30" y="2068228"/>
                <a:ext cx="4986339" cy="13851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120" y="3594914"/>
            <a:ext cx="809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Από την σχέση αυτή βρίσκω την εφαπτομένη της αρχικής φάσης και την αρχική φάση</a:t>
            </a:r>
          </a:p>
          <a:p>
            <a:r>
              <a:rPr lang="el-GR" sz="2400" dirty="0" smtClean="0"/>
              <a:t>Στην συνέχεια υπολογίζω το πλάτος ως εξής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0830" y="5172075"/>
                <a:ext cx="5093702" cy="90736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l-GR" sz="2800" i="1">
                          <a:latin typeface="Cambria Math"/>
                        </a:rPr>
                        <m:t>𝜂𝜇</m:t>
                      </m:r>
                      <m:r>
                        <a:rPr lang="el-GR" sz="2800" b="0" i="1" smtClean="0">
                          <a:latin typeface="Cambria Math"/>
                        </a:rPr>
                        <m:t>𝜑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𝛾𝜄𝛼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=0        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l-GR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𝜂𝜇</m:t>
                          </m:r>
                          <m:sSub>
                            <m:sSubPr>
                              <m:ctrlP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30" y="5172075"/>
                <a:ext cx="5093702" cy="907364"/>
              </a:xfrm>
              <a:prstGeom prst="rect">
                <a:avLst/>
              </a:prstGeom>
              <a:blipFill rotWithShape="1">
                <a:blip r:embed="rId3"/>
                <a:stretch>
                  <a:fillRect r="-27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Γραφικές παραστάσεις της ταλάντωσης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37050" y="1600200"/>
            <a:ext cx="48069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Παρατηρείστε ότι η ταχύτητα προηγείται κατά π/2 της απομάκρυνσης επειδή </a:t>
            </a:r>
          </a:p>
          <a:p>
            <a:pPr>
              <a:lnSpc>
                <a:spcPct val="90000"/>
              </a:lnSpc>
            </a:pP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συνφ = ημ(φ+π/2)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 ω.Ασυν(ω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t+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φ</a:t>
            </a:r>
            <a:r>
              <a:rPr lang="el-GR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0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) = 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A.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ημ(ω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t+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φ</a:t>
            </a:r>
            <a:r>
              <a:rPr lang="el-GR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0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+π/2)</a:t>
            </a:r>
          </a:p>
          <a:p>
            <a:pPr>
              <a:lnSpc>
                <a:spcPct val="90000"/>
              </a:lnSpc>
            </a:pPr>
            <a:r>
              <a:rPr lang="el-GR" sz="2800"/>
              <a:t>η επιτάχυνση προηγείται κατά π/2 της ταχύτητας και κατά π της απομάκρυνσης διότι </a:t>
            </a:r>
            <a:r>
              <a:rPr lang="el-GR" sz="28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–ημφ = ημ(φ+π)</a:t>
            </a:r>
          </a:p>
        </p:txBody>
      </p:sp>
      <p:pic>
        <p:nvPicPr>
          <p:cNvPr id="32823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0825"/>
            <a:ext cx="4376738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49238"/>
            <a:ext cx="9144000" cy="1190625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Οι γραφικές παραστάσεις όταν η αρχική φάση είναι διάφορη του μηδενός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612900"/>
            <a:ext cx="58007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Να αποδείξετε ότι 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υ = 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  <a:sym typeface="Math B" pitchFamily="2" charset="2"/>
              </a:rPr>
              <a:t>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ω.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  <a:sym typeface="Math1" pitchFamily="2" charset="2"/>
              </a:rPr>
              <a:t>Α</a:t>
            </a:r>
            <a:r>
              <a:rPr lang="el-GR" sz="4000" b="1" baseline="30000">
                <a:effectLst>
                  <a:outerShdw blurRad="38100" dist="38100" dir="2700000" algn="tl">
                    <a:srgbClr val="000000"/>
                  </a:outerShdw>
                </a:effectLst>
                <a:sym typeface="Math1" pitchFamily="2" charset="2"/>
              </a:rPr>
              <a:t>2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  <a:sym typeface="Math1" pitchFamily="2" charset="2"/>
              </a:rPr>
              <a:t>-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sym typeface="Math1" pitchFamily="2" charset="2"/>
              </a:rPr>
              <a:t>x</a:t>
            </a:r>
            <a:r>
              <a:rPr lang="en-US" sz="4000" b="1" baseline="30000">
                <a:effectLst>
                  <a:outerShdw blurRad="38100" dist="38100" dir="2700000" algn="tl">
                    <a:srgbClr val="000000"/>
                  </a:outerShdw>
                </a:effectLst>
                <a:sym typeface="Math1" pitchFamily="2" charset="2"/>
              </a:rPr>
              <a:t>2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48663" cy="2662238"/>
          </a:xfrm>
        </p:spPr>
        <p:txBody>
          <a:bodyPr/>
          <a:lstStyle/>
          <a:p>
            <a:r>
              <a:rPr lang="el-GR" sz="2800" b="1"/>
              <a:t>Απόδειξη.</a:t>
            </a:r>
            <a:endParaRPr lang="el-GR" sz="2800"/>
          </a:p>
          <a:p>
            <a:r>
              <a:rPr lang="el-GR" sz="2800"/>
              <a:t>Αν φ =ω</a:t>
            </a:r>
            <a:r>
              <a:rPr lang="en-US" sz="2800"/>
              <a:t>t+</a:t>
            </a:r>
            <a:r>
              <a:rPr lang="el-GR" sz="2800"/>
              <a:t>φ</a:t>
            </a:r>
            <a:r>
              <a:rPr lang="el-GR" sz="2800" baseline="-25000"/>
              <a:t>0 </a:t>
            </a:r>
            <a:r>
              <a:rPr lang="el-GR" sz="2800"/>
              <a:t> τότε </a:t>
            </a:r>
          </a:p>
          <a:p>
            <a:r>
              <a:rPr lang="en-US" sz="2800"/>
              <a:t>x = A </a:t>
            </a:r>
            <a:r>
              <a:rPr lang="el-GR" sz="2800"/>
              <a:t>ημ(φ)  και υ =ω.Α.συνφ  </a:t>
            </a:r>
            <a:r>
              <a:rPr lang="el-GR" sz="2800">
                <a:sym typeface="Math C" pitchFamily="2" charset="2"/>
              </a:rPr>
              <a:t></a:t>
            </a:r>
          </a:p>
          <a:p>
            <a:r>
              <a:rPr lang="el-GR" sz="2800">
                <a:sym typeface="Math C" pitchFamily="2" charset="2"/>
              </a:rPr>
              <a:t> (</a:t>
            </a:r>
            <a:r>
              <a:rPr lang="en-US" sz="2800">
                <a:sym typeface="Math C" pitchFamily="2" charset="2"/>
              </a:rPr>
              <a:t>x/A)</a:t>
            </a:r>
            <a:r>
              <a:rPr lang="en-US" sz="2800" baseline="30000">
                <a:sym typeface="Math C" pitchFamily="2" charset="2"/>
              </a:rPr>
              <a:t>2</a:t>
            </a:r>
            <a:r>
              <a:rPr lang="en-US" sz="2800">
                <a:sym typeface="Math C" pitchFamily="2" charset="2"/>
              </a:rPr>
              <a:t>=</a:t>
            </a:r>
            <a:r>
              <a:rPr lang="el-GR" sz="2800">
                <a:sym typeface="Math C" pitchFamily="2" charset="2"/>
              </a:rPr>
              <a:t>ημ</a:t>
            </a:r>
            <a:r>
              <a:rPr lang="el-GR" sz="2800" baseline="30000">
                <a:sym typeface="Math C" pitchFamily="2" charset="2"/>
              </a:rPr>
              <a:t>2</a:t>
            </a:r>
            <a:r>
              <a:rPr lang="el-GR" sz="2800">
                <a:sym typeface="Math C" pitchFamily="2" charset="2"/>
              </a:rPr>
              <a:t>(φ) και (υ/ωΑ)</a:t>
            </a:r>
            <a:r>
              <a:rPr lang="el-GR" sz="2800" baseline="30000">
                <a:sym typeface="Math C" pitchFamily="2" charset="2"/>
              </a:rPr>
              <a:t>2</a:t>
            </a:r>
            <a:r>
              <a:rPr lang="el-GR" sz="2800">
                <a:sym typeface="Math C" pitchFamily="2" charset="2"/>
              </a:rPr>
              <a:t>=συν</a:t>
            </a:r>
            <a:r>
              <a:rPr lang="el-GR" sz="2800" baseline="30000">
                <a:sym typeface="Math C" pitchFamily="2" charset="2"/>
              </a:rPr>
              <a:t>2</a:t>
            </a:r>
            <a:r>
              <a:rPr lang="el-GR" sz="2800">
                <a:sym typeface="Math C" pitchFamily="2" charset="2"/>
              </a:rPr>
              <a:t>(φ)</a:t>
            </a:r>
            <a:r>
              <a:rPr lang="el-GR" sz="2800"/>
              <a:t> </a:t>
            </a:r>
          </a:p>
          <a:p>
            <a:r>
              <a:rPr lang="el-GR" sz="2800"/>
              <a:t>Προσθέτοντας κατά μέλη </a:t>
            </a:r>
            <a:r>
              <a:rPr lang="el-GR" sz="2800">
                <a:sym typeface="Math C" pitchFamily="2" charset="2"/>
              </a:rPr>
              <a:t></a:t>
            </a:r>
            <a:r>
              <a:rPr lang="el-GR" sz="2800"/>
              <a:t> </a:t>
            </a: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4338638"/>
          <a:ext cx="61690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3" imgW="2552400" imgH="419040" progId="Equation.3">
                  <p:embed/>
                </p:oleObj>
              </mc:Choice>
              <mc:Fallback>
                <p:oleObj name="Equation" r:id="rId3" imgW="2552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38638"/>
                        <a:ext cx="61690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AA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14700" y="5570538"/>
          <a:ext cx="36957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5" imgW="1054080" imgH="241200" progId="Equation.3">
                  <p:embed/>
                </p:oleObj>
              </mc:Choice>
              <mc:Fallback>
                <p:oleObj name="Equation" r:id="rId5" imgW="10540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570538"/>
                        <a:ext cx="3695700" cy="846137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AA4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7113588" y="5969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Να παραστήσετε γραφικά την ταχύτητα σε συνάρτηση με την απομάκρυνση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56075" cy="2951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Προηγουμένως αποδείξαμε ότι η ταχύτητα και η απομάκρυνση ικανοποιούν την εξίσωση της έλλειψης με ημιάξονες Α και ω.Α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60463" y="4832350"/>
          <a:ext cx="2870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3" imgW="990360" imgH="419040" progId="Equation.3">
                  <p:embed/>
                </p:oleObj>
              </mc:Choice>
              <mc:Fallback>
                <p:oleObj name="Equation" r:id="rId3" imgW="9903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832350"/>
                        <a:ext cx="2870200" cy="1214438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AA4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4689475" y="2168525"/>
            <a:ext cx="4052888" cy="3103563"/>
            <a:chOff x="2954" y="1366"/>
            <a:chExt cx="2553" cy="1955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2954" y="2438"/>
              <a:ext cx="255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4215" y="1400"/>
              <a:ext cx="0" cy="19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321" y="1886"/>
              <a:ext cx="1723" cy="10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191" y="1366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tx2"/>
                  </a:solidFill>
                </a:rPr>
                <a:t>υ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5179" y="2191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x</a:t>
              </a:r>
              <a:endParaRPr lang="el-GR" sz="2400">
                <a:solidFill>
                  <a:schemeClr val="tx2"/>
                </a:solidFill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174" y="1649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tx2"/>
                  </a:solidFill>
                </a:rPr>
                <a:t>ω.Α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4987" y="2379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chemeClr val="tx2"/>
                  </a:solidFill>
                </a:rPr>
                <a:t>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5900"/>
            <a:ext cx="8229600" cy="1604963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Να αποδείξετε ότι η ταχύτητα προηγείται στην φάση κατά π/2 της απομάκρυνσης και η επιτάχυνση κατά π/2 της ταχύτητας.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93088" cy="4714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Απόδειξη</a:t>
            </a:r>
          </a:p>
          <a:p>
            <a:r>
              <a:rPr lang="el-GR" sz="2800"/>
              <a:t>Επειδή συν(φ) = ημ(φ+π/2) και </a:t>
            </a:r>
          </a:p>
          <a:p>
            <a:r>
              <a:rPr lang="el-GR" sz="2800"/>
              <a:t>–ημ(φ) = ημ(φ+π)</a:t>
            </a:r>
          </a:p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x= A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ημ(ω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t+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φ</a:t>
            </a:r>
            <a:r>
              <a:rPr lang="el-GR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0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)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l-GR" sz="2800"/>
              <a:t>υ =υ</a:t>
            </a:r>
            <a:r>
              <a:rPr lang="en-US" sz="2800" baseline="-25000"/>
              <a:t>max</a:t>
            </a:r>
            <a:r>
              <a:rPr lang="el-GR" sz="2800"/>
              <a:t>συν(ω</a:t>
            </a:r>
            <a:r>
              <a:rPr lang="en-US" sz="2800"/>
              <a:t>t+</a:t>
            </a:r>
            <a:r>
              <a:rPr lang="el-GR" sz="2800"/>
              <a:t>φ</a:t>
            </a:r>
            <a:r>
              <a:rPr lang="el-GR" sz="2800" baseline="-25000"/>
              <a:t>0</a:t>
            </a:r>
            <a:r>
              <a:rPr lang="el-GR" sz="2800"/>
              <a:t>) </a:t>
            </a:r>
            <a:r>
              <a:rPr lang="el-GR" sz="2800">
                <a:sym typeface="Math C" pitchFamily="2" charset="2"/>
              </a:rPr>
              <a:t>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υ=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υ</a:t>
            </a:r>
            <a:r>
              <a:rPr 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max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.ημ(ω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t+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φ</a:t>
            </a:r>
            <a:r>
              <a:rPr lang="el-GR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0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+π/2)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sym typeface="Math C" pitchFamily="2" charset="2"/>
            </a:endParaRPr>
          </a:p>
          <a:p>
            <a:r>
              <a:rPr lang="el-GR" sz="2800">
                <a:sym typeface="Math C" pitchFamily="2" charset="2"/>
              </a:rPr>
              <a:t>α = - α</a:t>
            </a:r>
            <a:r>
              <a:rPr lang="en-US" sz="2800" baseline="-25000">
                <a:sym typeface="Math C" pitchFamily="2" charset="2"/>
              </a:rPr>
              <a:t>max</a:t>
            </a:r>
            <a:r>
              <a:rPr lang="el-GR" sz="2800">
                <a:sym typeface="Math C" pitchFamily="2" charset="2"/>
              </a:rPr>
              <a:t> ημ(ω</a:t>
            </a:r>
            <a:r>
              <a:rPr lang="en-US" sz="2800">
                <a:sym typeface="Math C" pitchFamily="2" charset="2"/>
              </a:rPr>
              <a:t>t+</a:t>
            </a:r>
            <a:r>
              <a:rPr lang="el-GR" sz="2800">
                <a:sym typeface="Math C" pitchFamily="2" charset="2"/>
              </a:rPr>
              <a:t>φ</a:t>
            </a:r>
            <a:r>
              <a:rPr lang="el-GR" sz="2800" baseline="-25000">
                <a:sym typeface="Math C" pitchFamily="2" charset="2"/>
              </a:rPr>
              <a:t>0</a:t>
            </a:r>
            <a:r>
              <a:rPr lang="el-GR" sz="2800">
                <a:sym typeface="Math C" pitchFamily="2" charset="2"/>
              </a:rPr>
              <a:t>) 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α = - α</a:t>
            </a:r>
            <a:r>
              <a:rPr 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max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 ημ(ω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t+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φ</a:t>
            </a:r>
            <a:r>
              <a:rPr lang="el-GR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0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+π)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sym typeface="Math C" pitchFamily="2" charset="2"/>
            </a:endParaRPr>
          </a:p>
          <a:p>
            <a:r>
              <a:rPr lang="el-GR" sz="2800">
                <a:sym typeface="Math C" pitchFamily="2" charset="2"/>
              </a:rPr>
              <a:t>Άρα η ταχύτητα προηγείται κατά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π/2</a:t>
            </a:r>
            <a:r>
              <a:rPr lang="el-GR" sz="2800">
                <a:sym typeface="Math C" pitchFamily="2" charset="2"/>
              </a:rPr>
              <a:t> της απομάκρυνσης, και η επιτάχυνση κατά π της απομάκρυνσης άρα κατά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π/2 </a:t>
            </a:r>
            <a:r>
              <a:rPr lang="el-GR" sz="2800">
                <a:sym typeface="Math C" pitchFamily="2" charset="2"/>
              </a:rPr>
              <a:t>της ταχύτητας.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Σε μια περίοδο (Δ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l-G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 ο ταλαντωτής </a:t>
            </a:r>
            <a:endParaRPr lang="el-G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Διανύει διάστημα </a:t>
            </a:r>
            <a:r>
              <a:rPr lang="en-US" sz="2400" dirty="0">
                <a:solidFill>
                  <a:srgbClr val="FFFF00"/>
                </a:solidFill>
              </a:rPr>
              <a:t>s </a:t>
            </a:r>
            <a:r>
              <a:rPr lang="el-GR" sz="2400" dirty="0">
                <a:solidFill>
                  <a:srgbClr val="FFFF00"/>
                </a:solidFill>
              </a:rPr>
              <a:t>= 4</a:t>
            </a:r>
            <a:r>
              <a:rPr lang="en-US" sz="2400" dirty="0">
                <a:solidFill>
                  <a:srgbClr val="FFFF00"/>
                </a:solidFill>
              </a:rPr>
              <a:t>A </a:t>
            </a:r>
            <a:r>
              <a:rPr lang="el-GR" sz="2400" dirty="0"/>
              <a:t>(δεν ισχύει γενικά ότι σε </a:t>
            </a:r>
            <a:r>
              <a:rPr lang="en-US" sz="2400" dirty="0"/>
              <a:t>t</a:t>
            </a:r>
            <a:r>
              <a:rPr lang="el-GR" sz="2400" dirty="0"/>
              <a:t>=</a:t>
            </a:r>
            <a:r>
              <a:rPr lang="en-US" sz="2400" dirty="0"/>
              <a:t>T</a:t>
            </a:r>
            <a:r>
              <a:rPr lang="el-GR" sz="2400" dirty="0"/>
              <a:t>/4 </a:t>
            </a:r>
            <a:r>
              <a:rPr lang="en-US" sz="2400" dirty="0">
                <a:sym typeface="Math C" pitchFamily="2" charset="2"/>
              </a:rPr>
              <a:t></a:t>
            </a:r>
            <a:r>
              <a:rPr lang="en-US" sz="2400" dirty="0"/>
              <a:t> s </a:t>
            </a:r>
            <a:r>
              <a:rPr lang="el-GR" sz="2400" dirty="0"/>
              <a:t>=</a:t>
            </a:r>
            <a:r>
              <a:rPr lang="en-US" sz="2400" dirty="0"/>
              <a:t>A</a:t>
            </a:r>
            <a:r>
              <a:rPr lang="el-GR" sz="2400" dirty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Έχει συνολική μετατόπιση μηδέν  </a:t>
            </a:r>
            <a:r>
              <a:rPr lang="el-GR" sz="2400" dirty="0">
                <a:solidFill>
                  <a:srgbClr val="FFFF00"/>
                </a:solidFill>
              </a:rPr>
              <a:t>Δ</a:t>
            </a:r>
            <a:r>
              <a:rPr lang="en-US" sz="2400" dirty="0">
                <a:solidFill>
                  <a:srgbClr val="FFFF00"/>
                </a:solidFill>
              </a:rPr>
              <a:t>x</a:t>
            </a:r>
            <a:r>
              <a:rPr lang="el-GR" sz="2400" dirty="0">
                <a:solidFill>
                  <a:srgbClr val="FFFF00"/>
                </a:solidFill>
              </a:rPr>
              <a:t> = 0 . 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/>
              <a:t>Περνά </a:t>
            </a:r>
            <a:r>
              <a:rPr lang="el-GR" sz="2400" dirty="0">
                <a:solidFill>
                  <a:srgbClr val="FFFF00"/>
                </a:solidFill>
              </a:rPr>
              <a:t>δύο φορές </a:t>
            </a:r>
            <a:r>
              <a:rPr lang="el-GR" sz="2400" dirty="0"/>
              <a:t>από την θέση ισορροπίας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Περνά μόνο μια φορά από τις ακραίες θέσεις.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Αποκτά δύο φορές μέγιστη ταχύτητα (στην θέση ισορροπίας) με αντίθετη φορά.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Μηδενίζει δύο φορές την ταχύτητά του (στις ακραίες θέσεις)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Αυξάνει την φάση του κατά </a:t>
            </a:r>
            <a:r>
              <a:rPr lang="el-GR" sz="2400" dirty="0">
                <a:solidFill>
                  <a:srgbClr val="FFFF00"/>
                </a:solidFill>
              </a:rPr>
              <a:t>2π. 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/>
              <a:t>Εξισώνει </a:t>
            </a:r>
            <a:r>
              <a:rPr lang="el-GR" sz="2400" dirty="0">
                <a:solidFill>
                  <a:srgbClr val="FFFF00"/>
                </a:solidFill>
              </a:rPr>
              <a:t>4 </a:t>
            </a:r>
            <a:r>
              <a:rPr lang="el-GR" sz="2400" dirty="0"/>
              <a:t>φορές την </a:t>
            </a:r>
            <a:r>
              <a:rPr lang="el-GR" sz="2400" dirty="0">
                <a:solidFill>
                  <a:srgbClr val="FFFF00"/>
                </a:solidFill>
              </a:rPr>
              <a:t>κινητική και την δυναμική </a:t>
            </a:r>
            <a:r>
              <a:rPr lang="el-GR" sz="2400" dirty="0"/>
              <a:t>του ενέργεια.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Η επιτάχυνσή του </a:t>
            </a:r>
            <a:r>
              <a:rPr lang="el-GR" sz="2400" dirty="0">
                <a:solidFill>
                  <a:srgbClr val="FFFF00"/>
                </a:solidFill>
              </a:rPr>
              <a:t>μηδενίζεται δύο φορές </a:t>
            </a:r>
            <a:r>
              <a:rPr lang="el-GR" sz="2400" dirty="0"/>
              <a:t>(στην θέση ισορροπίας) και μεγιστοποιείται (κατά μέτρο) δύο φορές (στις ακραίες θέσεις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149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Περίοδος </a:t>
            </a:r>
            <a:endParaRPr lang="el-GR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27720" cy="5029200"/>
          </a:xfrm>
        </p:spPr>
        <p:txBody>
          <a:bodyPr/>
          <a:lstStyle/>
          <a:p>
            <a:r>
              <a:rPr lang="el-GR" dirty="0"/>
              <a:t>Ο χρόνος Τ τον οποίο χρειάζεται το σώμα για </a:t>
            </a:r>
            <a:r>
              <a:rPr lang="el-GR" dirty="0">
                <a:solidFill>
                  <a:srgbClr val="FFFF00"/>
                </a:solidFill>
              </a:rPr>
              <a:t>να εκτελέσει μια πλήρη επανάληψη της κίνησης</a:t>
            </a:r>
            <a:r>
              <a:rPr lang="el-GR" dirty="0"/>
              <a:t> λέγεται περίοδος.</a:t>
            </a:r>
          </a:p>
          <a:p>
            <a:r>
              <a:rPr lang="el-GR" dirty="0"/>
              <a:t>  Η περίοδος μετρείται  σε </a:t>
            </a:r>
            <a:r>
              <a:rPr lang="en-US" dirty="0"/>
              <a:t>sec </a:t>
            </a:r>
            <a:r>
              <a:rPr lang="el-GR" dirty="0"/>
              <a:t>και ισχύει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όπου </a:t>
            </a:r>
            <a:r>
              <a:rPr lang="el-GR" dirty="0">
                <a:solidFill>
                  <a:srgbClr val="FFFF00"/>
                </a:solidFill>
              </a:rPr>
              <a:t>Ν ο αριθμός των ταλαντώσεων </a:t>
            </a:r>
            <a:r>
              <a:rPr lang="el-GR" dirty="0"/>
              <a:t>σε χρόνο </a:t>
            </a:r>
            <a:r>
              <a:rPr lang="en-US" dirty="0"/>
              <a:t>t </a:t>
            </a:r>
            <a:r>
              <a:rPr lang="el-GR" dirty="0"/>
              <a:t>και  </a:t>
            </a:r>
            <a:r>
              <a:rPr lang="en-US" dirty="0">
                <a:solidFill>
                  <a:srgbClr val="FFFF00"/>
                </a:solidFill>
              </a:rPr>
              <a:t>t </a:t>
            </a:r>
            <a:r>
              <a:rPr lang="el-GR" dirty="0">
                <a:solidFill>
                  <a:srgbClr val="FFFF00"/>
                </a:solidFill>
              </a:rPr>
              <a:t>ο χρόνος </a:t>
            </a:r>
            <a:r>
              <a:rPr lang="el-GR" dirty="0"/>
              <a:t>στον οποίο γίνονται οι Ν ταλαντώσεις.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94036483"/>
              </p:ext>
            </p:extLst>
          </p:nvPr>
        </p:nvGraphicFramePr>
        <p:xfrm>
          <a:off x="4114800" y="3749675"/>
          <a:ext cx="11922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49675"/>
                        <a:ext cx="119221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 cmpd="sng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Συχνότητα </a:t>
            </a:r>
            <a:endParaRPr lang="el-GR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7838" y="1600200"/>
            <a:ext cx="8488362" cy="484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Συχνότητα</a:t>
            </a:r>
            <a:r>
              <a:rPr lang="el-GR" sz="28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/>
              <a:t>f </a:t>
            </a:r>
            <a:r>
              <a:rPr lang="el-GR" sz="2800"/>
              <a:t>ονομάζεται ο αριθμός των ταλαντώσεων Ν που εκτελεί το κινητό σε χρόνο </a:t>
            </a:r>
            <a:r>
              <a:rPr lang="en-US" sz="2800"/>
              <a:t>t </a:t>
            </a:r>
            <a:r>
              <a:rPr lang="el-GR" sz="2800"/>
              <a:t>δια τον χρόνο </a:t>
            </a:r>
            <a:r>
              <a:rPr lang="en-US" sz="2800"/>
              <a:t>t</a:t>
            </a:r>
            <a:r>
              <a:rPr lang="el-GR" sz="280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/>
              <a:t>Δηλαδή </a:t>
            </a:r>
            <a:r>
              <a:rPr lang="en-US" sz="2800"/>
              <a:t>                        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N/t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800"/>
              <a:t>Η συχνότητα </a:t>
            </a: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εκφράζει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/>
              <a:t>τον αριθμό των επαναλήψεων σε 1</a:t>
            </a:r>
            <a:r>
              <a:rPr lang="en-US" sz="2800"/>
              <a:t>sec</a:t>
            </a:r>
            <a:r>
              <a:rPr lang="el-GR" sz="2800"/>
              <a:t>. </a:t>
            </a:r>
          </a:p>
          <a:p>
            <a:pPr>
              <a:lnSpc>
                <a:spcPct val="90000"/>
              </a:lnSpc>
            </a:pP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Όσο πιο γρήγορα</a:t>
            </a:r>
            <a:r>
              <a:rPr lang="el-GR" sz="2800"/>
              <a:t> εξελίσσεται ένα περιοδικό φαινόμενο, </a:t>
            </a: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τόσο μεγαλύτερη συχνότητα</a:t>
            </a:r>
            <a:r>
              <a:rPr lang="el-GR" sz="2800"/>
              <a:t>  έχει.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l-GR" sz="2800"/>
              <a:t>Αντίθετα </a:t>
            </a: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όσο πιο αργά</a:t>
            </a:r>
            <a:r>
              <a:rPr lang="el-GR" sz="2800"/>
              <a:t> εξελίσσεται ένα περιοδικό φαινόμενο </a:t>
            </a: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τόσο πιο μεγάλη περίοδο</a:t>
            </a:r>
            <a:r>
              <a:rPr lang="el-GR" sz="2800"/>
              <a:t> θα έχει και τόσο μικρότερη συχνότητα θα έχει.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Απλή  </a:t>
            </a:r>
            <a:r>
              <a:rPr lang="el-G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αρμονική ταλάντωση;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ευθύγραμμη περιοδική κίνηση, κατά την οποία η απομάκρυνση από τη θέση ισορροπίας, είναι ημιτονοειδής συνάρτηση του χρόνου, δηλαδή δίνεται από τη σχέση 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Α ημ(ω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+φ</a:t>
            </a:r>
            <a:r>
              <a:rPr lang="el-GR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r>
              <a:rPr lang="el-GR" dirty="0"/>
              <a:t>ονομάζεται απλή αρμονική ταλάντωση (Α.Α.Τ)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98550" y="6238875"/>
            <a:ext cx="69611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348163" y="6184900"/>
            <a:ext cx="1079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437313" y="5734050"/>
            <a:ext cx="422275" cy="477838"/>
          </a:xfrm>
          <a:prstGeom prst="rect">
            <a:avLst/>
          </a:prstGeom>
          <a:solidFill>
            <a:srgbClr val="CC33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105025" y="5529263"/>
            <a:ext cx="0" cy="84613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650038" y="5522913"/>
            <a:ext cx="0" cy="84613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60850" y="62912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  <a:endParaRPr lang="el-GR" sz="24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413500" y="628808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+A</a:t>
            </a:r>
            <a:endParaRPr lang="el-GR" sz="24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939925" y="62293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-A</a:t>
            </a:r>
            <a:endParaRPr lang="el-GR" sz="240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605713" y="5813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endParaRPr lang="el-GR" sz="2400"/>
          </a:p>
        </p:txBody>
      </p:sp>
      <p:cxnSp>
        <p:nvCxnSpPr>
          <p:cNvPr id="3" name="Straight Connector 2"/>
          <p:cNvCxnSpPr/>
          <p:nvPr/>
        </p:nvCxnSpPr>
        <p:spPr>
          <a:xfrm>
            <a:off x="4372086" y="4761642"/>
            <a:ext cx="35719" cy="2042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4792E-6 L -0.50069 2.2479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Παράδειγμα ταλάντωσης</a:t>
            </a:r>
          </a:p>
        </p:txBody>
      </p:sp>
      <p:pic>
        <p:nvPicPr>
          <p:cNvPr id="22537" name="Picture 9" descr="pendulum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31938"/>
            <a:ext cx="3778250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0" y="4637088"/>
            <a:ext cx="40386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/>
              <a:t>Η σφαίρα εκτελεί απλή αρμονική ταλάντωση και η γραφίδα καταγράφει την ημιτονοειδή καμπύλη της απομάκρυνσης σε σχέση με τον χρόνο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392613" y="3716338"/>
            <a:ext cx="3965575" cy="142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V="1">
            <a:off x="4516438" y="2770188"/>
            <a:ext cx="1587" cy="1793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605338" y="2474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el-GR" sz="1800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959725" y="32575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  <a:endParaRPr lang="el-GR" sz="1800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4535488" y="3141663"/>
            <a:ext cx="1514475" cy="1174750"/>
          </a:xfrm>
          <a:custGeom>
            <a:avLst/>
            <a:gdLst>
              <a:gd name="T0" fmla="*/ 0 w 1668"/>
              <a:gd name="T1" fmla="*/ 329 h 630"/>
              <a:gd name="T2" fmla="*/ 419 w 1668"/>
              <a:gd name="T3" fmla="*/ 0 h 630"/>
              <a:gd name="T4" fmla="*/ 838 w 1668"/>
              <a:gd name="T5" fmla="*/ 329 h 630"/>
              <a:gd name="T6" fmla="*/ 1257 w 1668"/>
              <a:gd name="T7" fmla="*/ 628 h 630"/>
              <a:gd name="T8" fmla="*/ 1668 w 1668"/>
              <a:gd name="T9" fmla="*/ 314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8" h="630">
                <a:moveTo>
                  <a:pt x="0" y="329"/>
                </a:moveTo>
                <a:cubicBezTo>
                  <a:pt x="139" y="164"/>
                  <a:pt x="279" y="0"/>
                  <a:pt x="419" y="0"/>
                </a:cubicBezTo>
                <a:cubicBezTo>
                  <a:pt x="559" y="0"/>
                  <a:pt x="698" y="224"/>
                  <a:pt x="838" y="329"/>
                </a:cubicBezTo>
                <a:cubicBezTo>
                  <a:pt x="978" y="434"/>
                  <a:pt x="1119" y="630"/>
                  <a:pt x="1257" y="628"/>
                </a:cubicBezTo>
                <a:cubicBezTo>
                  <a:pt x="1395" y="626"/>
                  <a:pt x="1531" y="470"/>
                  <a:pt x="1668" y="314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6043613" y="3113088"/>
            <a:ext cx="1514475" cy="1174750"/>
          </a:xfrm>
          <a:custGeom>
            <a:avLst/>
            <a:gdLst>
              <a:gd name="T0" fmla="*/ 0 w 1668"/>
              <a:gd name="T1" fmla="*/ 329 h 630"/>
              <a:gd name="T2" fmla="*/ 419 w 1668"/>
              <a:gd name="T3" fmla="*/ 0 h 630"/>
              <a:gd name="T4" fmla="*/ 838 w 1668"/>
              <a:gd name="T5" fmla="*/ 329 h 630"/>
              <a:gd name="T6" fmla="*/ 1257 w 1668"/>
              <a:gd name="T7" fmla="*/ 628 h 630"/>
              <a:gd name="T8" fmla="*/ 1668 w 1668"/>
              <a:gd name="T9" fmla="*/ 314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8" h="630">
                <a:moveTo>
                  <a:pt x="0" y="329"/>
                </a:moveTo>
                <a:cubicBezTo>
                  <a:pt x="139" y="164"/>
                  <a:pt x="279" y="0"/>
                  <a:pt x="419" y="0"/>
                </a:cubicBezTo>
                <a:cubicBezTo>
                  <a:pt x="559" y="0"/>
                  <a:pt x="698" y="224"/>
                  <a:pt x="838" y="329"/>
                </a:cubicBezTo>
                <a:cubicBezTo>
                  <a:pt x="978" y="434"/>
                  <a:pt x="1119" y="630"/>
                  <a:pt x="1257" y="628"/>
                </a:cubicBezTo>
                <a:cubicBezTo>
                  <a:pt x="1395" y="626"/>
                  <a:pt x="1531" y="470"/>
                  <a:pt x="1668" y="314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4560888" y="4506913"/>
            <a:ext cx="1473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308600" y="4327525"/>
            <a:ext cx="323850" cy="36671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  <a:endParaRPr lang="el-GR" sz="1800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6057900" y="3198813"/>
            <a:ext cx="0" cy="1549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4105275" y="3044825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400"/>
              <a:t>Α</a:t>
            </a: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510088" y="3117850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"/>
            <a:ext cx="5424255" cy="65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2040" y="777240"/>
            <a:ext cx="3886200" cy="1200329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προβολή μιας ομαλής κυκλικής κίνησης είναι μια απλή αρμονική ταλάντωση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040" y="5242560"/>
            <a:ext cx="4236720" cy="120032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Ταυτόχρονα έχουμε περιοδική μετατροπή της κινητικής ενέργειας σε δυναμική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0"/>
          <p:cNvSpPr>
            <a:spLocks noChangeShapeType="1"/>
          </p:cNvSpPr>
          <p:nvPr/>
        </p:nvSpPr>
        <p:spPr bwMode="auto">
          <a:xfrm flipH="1">
            <a:off x="2447199" y="2286000"/>
            <a:ext cx="20638" cy="2430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130340" y="3611403"/>
                <a:ext cx="405592" cy="47955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40" y="3611403"/>
                <a:ext cx="405592" cy="479555"/>
              </a:xfrm>
              <a:prstGeom prst="rect">
                <a:avLst/>
              </a:prstGeom>
              <a:blipFill rotWithShape="1">
                <a:blip r:embed="rId2"/>
                <a:stretch>
                  <a:fillRect r="-37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c 2"/>
          <p:cNvSpPr>
            <a:spLocks/>
          </p:cNvSpPr>
          <p:nvPr/>
        </p:nvSpPr>
        <p:spPr bwMode="auto">
          <a:xfrm rot="16200000" flipV="1">
            <a:off x="4553381" y="2799919"/>
            <a:ext cx="712788" cy="7270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959"/>
              <a:gd name="T1" fmla="*/ 0 h 21600"/>
              <a:gd name="T2" fmla="*/ 19959 w 19959"/>
              <a:gd name="T3" fmla="*/ 13342 h 21600"/>
              <a:gd name="T4" fmla="*/ 0 w 199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59" h="21600" fill="none" extrusionOk="0">
                <a:moveTo>
                  <a:pt x="-1" y="0"/>
                </a:moveTo>
                <a:cubicBezTo>
                  <a:pt x="8739" y="0"/>
                  <a:pt x="16617" y="5266"/>
                  <a:pt x="19959" y="13341"/>
                </a:cubicBezTo>
              </a:path>
              <a:path w="19959" h="21600" stroke="0" extrusionOk="0">
                <a:moveTo>
                  <a:pt x="-1" y="0"/>
                </a:moveTo>
                <a:cubicBezTo>
                  <a:pt x="8739" y="0"/>
                  <a:pt x="16617" y="5266"/>
                  <a:pt x="19959" y="133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D60093"/>
            </a:solidFill>
            <a:round/>
            <a:headEnd/>
            <a:tailEnd type="arrow" w="med" len="med"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4549774" y="1254125"/>
            <a:ext cx="879475" cy="227488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" name="Line 4"/>
          <p:cNvSpPr>
            <a:spLocks noChangeShapeType="1"/>
          </p:cNvSpPr>
          <p:nvPr/>
        </p:nvSpPr>
        <p:spPr bwMode="auto">
          <a:xfrm flipV="1">
            <a:off x="4546600" y="0"/>
            <a:ext cx="1588" cy="6189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5" name="Line 5"/>
          <p:cNvSpPr>
            <a:spLocks noChangeShapeType="1"/>
          </p:cNvSpPr>
          <p:nvPr/>
        </p:nvSpPr>
        <p:spPr bwMode="auto">
          <a:xfrm>
            <a:off x="6675438" y="2314575"/>
            <a:ext cx="0" cy="2381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" name="Line 6"/>
          <p:cNvSpPr>
            <a:spLocks noChangeShapeType="1"/>
          </p:cNvSpPr>
          <p:nvPr/>
        </p:nvSpPr>
        <p:spPr bwMode="auto">
          <a:xfrm>
            <a:off x="6272213" y="1803400"/>
            <a:ext cx="0" cy="3422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7" name="Line 7"/>
          <p:cNvSpPr>
            <a:spLocks noChangeShapeType="1"/>
          </p:cNvSpPr>
          <p:nvPr/>
        </p:nvSpPr>
        <p:spPr bwMode="auto">
          <a:xfrm>
            <a:off x="5741988" y="1400175"/>
            <a:ext cx="0" cy="4189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" name="Line 8"/>
          <p:cNvSpPr>
            <a:spLocks noChangeShapeType="1"/>
          </p:cNvSpPr>
          <p:nvPr/>
        </p:nvSpPr>
        <p:spPr bwMode="auto">
          <a:xfrm>
            <a:off x="3336925" y="1462088"/>
            <a:ext cx="0" cy="4103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9" name="Line 9"/>
          <p:cNvSpPr>
            <a:spLocks noChangeShapeType="1"/>
          </p:cNvSpPr>
          <p:nvPr/>
        </p:nvSpPr>
        <p:spPr bwMode="auto">
          <a:xfrm flipH="1">
            <a:off x="2847249" y="1763059"/>
            <a:ext cx="23364" cy="35280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0" name="Line 11"/>
          <p:cNvSpPr>
            <a:spLocks noChangeShapeType="1"/>
          </p:cNvSpPr>
          <p:nvPr/>
        </p:nvSpPr>
        <p:spPr bwMode="auto">
          <a:xfrm>
            <a:off x="2411413" y="4737100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>
            <a:off x="2805113" y="5235575"/>
            <a:ext cx="3449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" name="Line 13"/>
          <p:cNvSpPr>
            <a:spLocks noChangeShapeType="1"/>
          </p:cNvSpPr>
          <p:nvPr/>
        </p:nvSpPr>
        <p:spPr bwMode="auto">
          <a:xfrm>
            <a:off x="3346450" y="5638437"/>
            <a:ext cx="2430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>
            <a:off x="3367088" y="1412875"/>
            <a:ext cx="2409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2868613" y="1806575"/>
            <a:ext cx="3406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5" name="Line 16"/>
          <p:cNvSpPr>
            <a:spLocks noChangeShapeType="1"/>
          </p:cNvSpPr>
          <p:nvPr/>
        </p:nvSpPr>
        <p:spPr bwMode="auto">
          <a:xfrm>
            <a:off x="2473325" y="2327275"/>
            <a:ext cx="4156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" name="Line 17"/>
          <p:cNvSpPr>
            <a:spLocks noChangeShapeType="1"/>
          </p:cNvSpPr>
          <p:nvPr/>
        </p:nvSpPr>
        <p:spPr bwMode="auto">
          <a:xfrm>
            <a:off x="1081088" y="3533774"/>
            <a:ext cx="7671026" cy="1230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>
            <a:off x="2147888" y="1101725"/>
            <a:ext cx="4848225" cy="4860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endParaRPr lang="el-GR"/>
          </a:p>
        </p:txBody>
      </p:sp>
      <p:sp>
        <p:nvSpPr>
          <p:cNvPr id="108" name="Line 21"/>
          <p:cNvSpPr>
            <a:spLocks noChangeShapeType="1"/>
          </p:cNvSpPr>
          <p:nvPr/>
        </p:nvSpPr>
        <p:spPr bwMode="auto">
          <a:xfrm>
            <a:off x="2147888" y="3468688"/>
            <a:ext cx="1587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1833563" y="3565525"/>
            <a:ext cx="2730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-1</a:t>
            </a:r>
            <a:endParaRPr lang="el-GR" sz="1800" b="1">
              <a:cs typeface="Arial" charset="0"/>
            </a:endParaRPr>
          </a:p>
        </p:txBody>
      </p:sp>
      <p:sp>
        <p:nvSpPr>
          <p:cNvPr id="110" name="Rectangle 24"/>
          <p:cNvSpPr>
            <a:spLocks noChangeArrowheads="1"/>
          </p:cNvSpPr>
          <p:nvPr/>
        </p:nvSpPr>
        <p:spPr bwMode="auto">
          <a:xfrm>
            <a:off x="4622800" y="3608388"/>
            <a:ext cx="1365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>
                <a:latin typeface="Courier New" pitchFamily="49" charset="0"/>
                <a:cs typeface="Arial" charset="0"/>
              </a:rPr>
              <a:t>0</a:t>
            </a:r>
            <a:endParaRPr lang="el-GR" sz="1800">
              <a:cs typeface="Arial" charset="0"/>
            </a:endParaRPr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7008813" y="3608388"/>
            <a:ext cx="6892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 dirty="0" smtClean="0">
                <a:latin typeface="Courier New" pitchFamily="49" charset="0"/>
                <a:cs typeface="Arial" charset="0"/>
              </a:rPr>
              <a:t>0, 2π</a:t>
            </a:r>
            <a:endParaRPr lang="el-GR" sz="1800" b="1" dirty="0">
              <a:cs typeface="Arial" charset="0"/>
            </a:endParaRPr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6867525" y="2154238"/>
            <a:ext cx="41357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π/6</a:t>
            </a:r>
            <a:endParaRPr lang="el-GR" sz="1800" b="1">
              <a:cs typeface="Arial" charset="0"/>
            </a:endParaRPr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4179888" y="5980113"/>
            <a:ext cx="2730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-1</a:t>
            </a:r>
            <a:endParaRPr lang="el-GR" sz="1800" b="1">
              <a:cs typeface="Arial" charset="0"/>
            </a:endParaRPr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4368800" y="3265488"/>
            <a:ext cx="1365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>
                <a:latin typeface="Courier New" pitchFamily="49" charset="0"/>
                <a:cs typeface="Arial" charset="0"/>
              </a:rPr>
              <a:t>0</a:t>
            </a:r>
            <a:endParaRPr lang="el-GR" sz="1800">
              <a:cs typeface="Arial" charset="0"/>
            </a:endParaRPr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4327525" y="790575"/>
            <a:ext cx="136525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1</a:t>
            </a:r>
            <a:endParaRPr lang="el-GR" sz="1800" b="1">
              <a:cs typeface="Arial" charset="0"/>
            </a:endParaRPr>
          </a:p>
        </p:txBody>
      </p:sp>
      <p:sp>
        <p:nvSpPr>
          <p:cNvPr id="116" name="Oval 33"/>
          <p:cNvSpPr>
            <a:spLocks noChangeArrowheads="1"/>
          </p:cNvSpPr>
          <p:nvPr/>
        </p:nvSpPr>
        <p:spPr bwMode="auto">
          <a:xfrm>
            <a:off x="6228184" y="1753543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Rectangle 45"/>
          <p:cNvSpPr>
            <a:spLocks noChangeArrowheads="1"/>
          </p:cNvSpPr>
          <p:nvPr/>
        </p:nvSpPr>
        <p:spPr bwMode="auto">
          <a:xfrm>
            <a:off x="6418263" y="1538288"/>
            <a:ext cx="41357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π/4</a:t>
            </a:r>
            <a:endParaRPr lang="el-GR" sz="1800" b="1">
              <a:cs typeface="Arial" charset="0"/>
            </a:endParaRPr>
          </a:p>
        </p:txBody>
      </p:sp>
      <p:sp>
        <p:nvSpPr>
          <p:cNvPr id="118" name="Rectangle 46"/>
          <p:cNvSpPr>
            <a:spLocks noChangeArrowheads="1"/>
          </p:cNvSpPr>
          <p:nvPr/>
        </p:nvSpPr>
        <p:spPr bwMode="auto">
          <a:xfrm>
            <a:off x="5837238" y="1039813"/>
            <a:ext cx="41357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 dirty="0">
                <a:latin typeface="Courier New" pitchFamily="49" charset="0"/>
                <a:cs typeface="Arial" charset="0"/>
              </a:rPr>
              <a:t>π/3</a:t>
            </a:r>
            <a:endParaRPr lang="el-GR" sz="1800" b="1" dirty="0">
              <a:cs typeface="Arial" charset="0"/>
            </a:endParaRPr>
          </a:p>
        </p:txBody>
      </p:sp>
      <p:sp>
        <p:nvSpPr>
          <p:cNvPr id="119" name="Rectangle 47"/>
          <p:cNvSpPr>
            <a:spLocks noChangeArrowheads="1"/>
          </p:cNvSpPr>
          <p:nvPr/>
        </p:nvSpPr>
        <p:spPr bwMode="auto">
          <a:xfrm>
            <a:off x="4673600" y="768350"/>
            <a:ext cx="41357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π/2</a:t>
            </a:r>
            <a:endParaRPr lang="el-GR" sz="1800" b="1">
              <a:cs typeface="Arial" charset="0"/>
            </a:endParaRPr>
          </a:p>
        </p:txBody>
      </p:sp>
      <p:sp>
        <p:nvSpPr>
          <p:cNvPr id="120" name="Rectangle 48"/>
          <p:cNvSpPr>
            <a:spLocks noChangeArrowheads="1"/>
          </p:cNvSpPr>
          <p:nvPr/>
        </p:nvSpPr>
        <p:spPr bwMode="auto">
          <a:xfrm>
            <a:off x="1743075" y="2162175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5π/6</a:t>
            </a:r>
            <a:endParaRPr lang="el-GR" sz="1800" b="1">
              <a:cs typeface="Arial" charset="0"/>
            </a:endParaRPr>
          </a:p>
        </p:txBody>
      </p:sp>
      <p:sp>
        <p:nvSpPr>
          <p:cNvPr id="121" name="Rectangle 49"/>
          <p:cNvSpPr>
            <a:spLocks noChangeArrowheads="1"/>
          </p:cNvSpPr>
          <p:nvPr/>
        </p:nvSpPr>
        <p:spPr bwMode="auto">
          <a:xfrm>
            <a:off x="2095500" y="1643063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3π/4</a:t>
            </a:r>
            <a:endParaRPr lang="el-GR" sz="1800" b="1">
              <a:cs typeface="Arial" charset="0"/>
            </a:endParaRPr>
          </a:p>
        </p:txBody>
      </p:sp>
      <p:sp>
        <p:nvSpPr>
          <p:cNvPr id="122" name="Rectangle 50"/>
          <p:cNvSpPr>
            <a:spLocks noChangeArrowheads="1"/>
          </p:cNvSpPr>
          <p:nvPr/>
        </p:nvSpPr>
        <p:spPr bwMode="auto">
          <a:xfrm>
            <a:off x="2652713" y="1141413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2π/3</a:t>
            </a:r>
            <a:endParaRPr lang="el-GR" sz="1800" b="1">
              <a:cs typeface="Arial" charset="0"/>
            </a:endParaRPr>
          </a:p>
        </p:txBody>
      </p:sp>
      <p:sp>
        <p:nvSpPr>
          <p:cNvPr id="123" name="Rectangle 51"/>
          <p:cNvSpPr>
            <a:spLocks noChangeArrowheads="1"/>
          </p:cNvSpPr>
          <p:nvPr/>
        </p:nvSpPr>
        <p:spPr bwMode="auto">
          <a:xfrm>
            <a:off x="1844675" y="3222625"/>
            <a:ext cx="13785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π</a:t>
            </a:r>
            <a:endParaRPr lang="el-GR" sz="1800" b="1">
              <a:cs typeface="Arial" charset="0"/>
            </a:endParaRPr>
          </a:p>
        </p:txBody>
      </p:sp>
      <p:sp>
        <p:nvSpPr>
          <p:cNvPr id="124" name="Rectangle 52"/>
          <p:cNvSpPr>
            <a:spLocks noChangeArrowheads="1"/>
          </p:cNvSpPr>
          <p:nvPr/>
        </p:nvSpPr>
        <p:spPr bwMode="auto">
          <a:xfrm>
            <a:off x="1722438" y="4573588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7π/6</a:t>
            </a:r>
            <a:endParaRPr lang="el-GR" sz="1800" b="1">
              <a:cs typeface="Arial" charset="0"/>
            </a:endParaRPr>
          </a:p>
        </p:txBody>
      </p:sp>
      <p:sp>
        <p:nvSpPr>
          <p:cNvPr id="125" name="Rectangle 53"/>
          <p:cNvSpPr>
            <a:spLocks noChangeArrowheads="1"/>
          </p:cNvSpPr>
          <p:nvPr/>
        </p:nvSpPr>
        <p:spPr bwMode="auto">
          <a:xfrm>
            <a:off x="6877050" y="4635500"/>
            <a:ext cx="6892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11π/6</a:t>
            </a:r>
            <a:endParaRPr lang="el-GR" sz="1800" b="1">
              <a:cs typeface="Arial" charset="0"/>
            </a:endParaRPr>
          </a:p>
        </p:txBody>
      </p:sp>
      <p:sp>
        <p:nvSpPr>
          <p:cNvPr id="126" name="Rectangle 54"/>
          <p:cNvSpPr>
            <a:spLocks noChangeArrowheads="1"/>
          </p:cNvSpPr>
          <p:nvPr/>
        </p:nvSpPr>
        <p:spPr bwMode="auto">
          <a:xfrm>
            <a:off x="2138363" y="5175250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5π/4</a:t>
            </a:r>
            <a:endParaRPr lang="el-GR" sz="1800" b="1">
              <a:cs typeface="Arial" charset="0"/>
            </a:endParaRPr>
          </a:p>
        </p:txBody>
      </p:sp>
      <p:sp>
        <p:nvSpPr>
          <p:cNvPr id="127" name="Rectangle 55"/>
          <p:cNvSpPr>
            <a:spLocks noChangeArrowheads="1"/>
          </p:cNvSpPr>
          <p:nvPr/>
        </p:nvSpPr>
        <p:spPr bwMode="auto">
          <a:xfrm>
            <a:off x="2762250" y="5716588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4π/3</a:t>
            </a:r>
            <a:endParaRPr lang="el-GR" sz="1800" b="1">
              <a:cs typeface="Arial" charset="0"/>
            </a:endParaRPr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5921375" y="5654675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5π/3</a:t>
            </a:r>
            <a:endParaRPr lang="el-GR" sz="1800" b="1">
              <a:cs typeface="Arial" charset="0"/>
            </a:endParaRPr>
          </a:p>
        </p:txBody>
      </p:sp>
      <p:sp>
        <p:nvSpPr>
          <p:cNvPr id="129" name="Rectangle 57"/>
          <p:cNvSpPr>
            <a:spLocks noChangeArrowheads="1"/>
          </p:cNvSpPr>
          <p:nvPr/>
        </p:nvSpPr>
        <p:spPr bwMode="auto">
          <a:xfrm>
            <a:off x="4649788" y="6007100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3π/2</a:t>
            </a:r>
            <a:endParaRPr lang="el-GR" sz="1800" b="1">
              <a:cs typeface="Arial" charset="0"/>
            </a:endParaRPr>
          </a:p>
        </p:txBody>
      </p:sp>
      <p:sp>
        <p:nvSpPr>
          <p:cNvPr id="130" name="Rectangle 76"/>
          <p:cNvSpPr>
            <a:spLocks noChangeArrowheads="1"/>
          </p:cNvSpPr>
          <p:nvPr/>
        </p:nvSpPr>
        <p:spPr bwMode="auto">
          <a:xfrm>
            <a:off x="6437313" y="5137150"/>
            <a:ext cx="55143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l-GR" sz="1800" b="1">
                <a:latin typeface="Courier New" pitchFamily="49" charset="0"/>
                <a:cs typeface="Arial" charset="0"/>
              </a:rPr>
              <a:t>7π/4</a:t>
            </a:r>
            <a:endParaRPr lang="el-GR" sz="1800" b="1">
              <a:cs typeface="Arial" charset="0"/>
            </a:endParaRPr>
          </a:p>
        </p:txBody>
      </p:sp>
      <p:sp>
        <p:nvSpPr>
          <p:cNvPr id="131" name="Text Box 86"/>
          <p:cNvSpPr txBox="1">
            <a:spLocks noChangeArrowheads="1"/>
          </p:cNvSpPr>
          <p:nvPr/>
        </p:nvSpPr>
        <p:spPr bwMode="auto">
          <a:xfrm>
            <a:off x="4779963" y="3054350"/>
            <a:ext cx="347662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l-GR" sz="1800" b="1">
                <a:cs typeface="Arial" charset="0"/>
              </a:rPr>
              <a:t>φ</a:t>
            </a:r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648450" y="636588"/>
            <a:ext cx="1221809" cy="369332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l-GR" sz="1800" b="1">
                <a:cs typeface="Arial" charset="0"/>
              </a:rPr>
              <a:t>φ= ω</a:t>
            </a:r>
            <a:r>
              <a:rPr lang="en-US" sz="1800" b="1">
                <a:cs typeface="Arial" charset="0"/>
              </a:rPr>
              <a:t>t + </a:t>
            </a:r>
            <a:r>
              <a:rPr lang="el-GR" sz="1800" b="1">
                <a:cs typeface="Arial" charset="0"/>
              </a:rPr>
              <a:t>φ</a:t>
            </a:r>
            <a:r>
              <a:rPr lang="el-GR" sz="1800" b="1" baseline="-25000">
                <a:cs typeface="Arial" charset="0"/>
              </a:rPr>
              <a:t>0</a:t>
            </a:r>
            <a:endParaRPr lang="el-GR" sz="1800" b="1">
              <a:cs typeface="Arial" charset="0"/>
            </a:endParaRPr>
          </a:p>
        </p:txBody>
      </p: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6892925" y="198438"/>
            <a:ext cx="91339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l-GR" sz="2400" b="1"/>
              <a:t>φάση</a:t>
            </a:r>
          </a:p>
        </p:txBody>
      </p:sp>
      <p:sp>
        <p:nvSpPr>
          <p:cNvPr id="134" name="Oval 33"/>
          <p:cNvSpPr>
            <a:spLocks noChangeArrowheads="1"/>
          </p:cNvSpPr>
          <p:nvPr/>
        </p:nvSpPr>
        <p:spPr bwMode="auto">
          <a:xfrm>
            <a:off x="4498172" y="1057367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5" name="Oval 33"/>
          <p:cNvSpPr>
            <a:spLocks noChangeArrowheads="1"/>
          </p:cNvSpPr>
          <p:nvPr/>
        </p:nvSpPr>
        <p:spPr bwMode="auto">
          <a:xfrm>
            <a:off x="5726112" y="1367665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" name="Oval 33"/>
          <p:cNvSpPr>
            <a:spLocks noChangeArrowheads="1"/>
          </p:cNvSpPr>
          <p:nvPr/>
        </p:nvSpPr>
        <p:spPr bwMode="auto">
          <a:xfrm>
            <a:off x="6646490" y="2276872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7" name="Oval 33"/>
          <p:cNvSpPr>
            <a:spLocks noChangeArrowheads="1"/>
          </p:cNvSpPr>
          <p:nvPr/>
        </p:nvSpPr>
        <p:spPr bwMode="auto">
          <a:xfrm>
            <a:off x="6968709" y="3500438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8" name="Oval 33"/>
          <p:cNvSpPr>
            <a:spLocks noChangeArrowheads="1"/>
          </p:cNvSpPr>
          <p:nvPr/>
        </p:nvSpPr>
        <p:spPr bwMode="auto">
          <a:xfrm>
            <a:off x="3298006" y="1371169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9" name="Oval 33"/>
          <p:cNvSpPr>
            <a:spLocks noChangeArrowheads="1"/>
          </p:cNvSpPr>
          <p:nvPr/>
        </p:nvSpPr>
        <p:spPr bwMode="auto">
          <a:xfrm>
            <a:off x="2827738" y="1763059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Oval 33"/>
          <p:cNvSpPr>
            <a:spLocks noChangeArrowheads="1"/>
          </p:cNvSpPr>
          <p:nvPr/>
        </p:nvSpPr>
        <p:spPr bwMode="auto">
          <a:xfrm>
            <a:off x="2418429" y="2289722"/>
            <a:ext cx="85750" cy="1004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1" name="Oval 33"/>
          <p:cNvSpPr>
            <a:spLocks noChangeArrowheads="1"/>
          </p:cNvSpPr>
          <p:nvPr/>
        </p:nvSpPr>
        <p:spPr bwMode="auto">
          <a:xfrm>
            <a:off x="2104917" y="3496082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2" name="Oval 33"/>
          <p:cNvSpPr>
            <a:spLocks noChangeArrowheads="1"/>
          </p:cNvSpPr>
          <p:nvPr/>
        </p:nvSpPr>
        <p:spPr bwMode="auto">
          <a:xfrm>
            <a:off x="2418429" y="4684815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" name="Oval 33"/>
          <p:cNvSpPr>
            <a:spLocks noChangeArrowheads="1"/>
          </p:cNvSpPr>
          <p:nvPr/>
        </p:nvSpPr>
        <p:spPr bwMode="auto">
          <a:xfrm>
            <a:off x="6648813" y="4699024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4" name="Oval 33"/>
          <p:cNvSpPr>
            <a:spLocks noChangeArrowheads="1"/>
          </p:cNvSpPr>
          <p:nvPr/>
        </p:nvSpPr>
        <p:spPr bwMode="auto">
          <a:xfrm>
            <a:off x="4503805" y="5602423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33"/>
          <p:cNvSpPr>
            <a:spLocks noChangeArrowheads="1"/>
          </p:cNvSpPr>
          <p:nvPr/>
        </p:nvSpPr>
        <p:spPr bwMode="auto">
          <a:xfrm>
            <a:off x="4512860" y="5185560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6" name="Oval 33"/>
          <p:cNvSpPr>
            <a:spLocks noChangeArrowheads="1"/>
          </p:cNvSpPr>
          <p:nvPr/>
        </p:nvSpPr>
        <p:spPr bwMode="auto">
          <a:xfrm>
            <a:off x="2784188" y="5181204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7" name="Oval 33"/>
          <p:cNvSpPr>
            <a:spLocks noChangeArrowheads="1"/>
          </p:cNvSpPr>
          <p:nvPr/>
        </p:nvSpPr>
        <p:spPr bwMode="auto">
          <a:xfrm>
            <a:off x="5713049" y="5607370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8" name="Oval 33"/>
          <p:cNvSpPr>
            <a:spLocks noChangeArrowheads="1"/>
          </p:cNvSpPr>
          <p:nvPr/>
        </p:nvSpPr>
        <p:spPr bwMode="auto">
          <a:xfrm>
            <a:off x="3297996" y="5590508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Oval 33"/>
          <p:cNvSpPr>
            <a:spLocks noChangeArrowheads="1"/>
          </p:cNvSpPr>
          <p:nvPr/>
        </p:nvSpPr>
        <p:spPr bwMode="auto">
          <a:xfrm>
            <a:off x="4508499" y="5925790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0" name="Oval 33"/>
          <p:cNvSpPr>
            <a:spLocks noChangeArrowheads="1"/>
          </p:cNvSpPr>
          <p:nvPr/>
        </p:nvSpPr>
        <p:spPr bwMode="auto">
          <a:xfrm>
            <a:off x="6256872" y="5201558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1" name="Oval 33"/>
          <p:cNvSpPr>
            <a:spLocks noChangeArrowheads="1"/>
          </p:cNvSpPr>
          <p:nvPr/>
        </p:nvSpPr>
        <p:spPr bwMode="auto">
          <a:xfrm>
            <a:off x="4508509" y="4697878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2" name="Oval 33"/>
          <p:cNvSpPr>
            <a:spLocks noChangeArrowheads="1"/>
          </p:cNvSpPr>
          <p:nvPr/>
        </p:nvSpPr>
        <p:spPr bwMode="auto">
          <a:xfrm>
            <a:off x="4508509" y="3496082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" name="Oval 33"/>
          <p:cNvSpPr>
            <a:spLocks noChangeArrowheads="1"/>
          </p:cNvSpPr>
          <p:nvPr/>
        </p:nvSpPr>
        <p:spPr bwMode="auto">
          <a:xfrm>
            <a:off x="2418429" y="3496082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4" name="Oval 33"/>
          <p:cNvSpPr>
            <a:spLocks noChangeArrowheads="1"/>
          </p:cNvSpPr>
          <p:nvPr/>
        </p:nvSpPr>
        <p:spPr bwMode="auto">
          <a:xfrm>
            <a:off x="2823382" y="3496082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5" name="Oval 33"/>
          <p:cNvSpPr>
            <a:spLocks noChangeArrowheads="1"/>
          </p:cNvSpPr>
          <p:nvPr/>
        </p:nvSpPr>
        <p:spPr bwMode="auto">
          <a:xfrm>
            <a:off x="3289294" y="3491726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6" name="Oval 33"/>
          <p:cNvSpPr>
            <a:spLocks noChangeArrowheads="1"/>
          </p:cNvSpPr>
          <p:nvPr/>
        </p:nvSpPr>
        <p:spPr bwMode="auto">
          <a:xfrm>
            <a:off x="4504153" y="1362457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7" name="Oval 33"/>
          <p:cNvSpPr>
            <a:spLocks noChangeArrowheads="1"/>
          </p:cNvSpPr>
          <p:nvPr/>
        </p:nvSpPr>
        <p:spPr bwMode="auto">
          <a:xfrm>
            <a:off x="4504153" y="1754347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8" name="Oval 33"/>
          <p:cNvSpPr>
            <a:spLocks noChangeArrowheads="1"/>
          </p:cNvSpPr>
          <p:nvPr/>
        </p:nvSpPr>
        <p:spPr bwMode="auto">
          <a:xfrm>
            <a:off x="4512860" y="2285574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9" name="Oval 33"/>
          <p:cNvSpPr>
            <a:spLocks noChangeArrowheads="1"/>
          </p:cNvSpPr>
          <p:nvPr/>
        </p:nvSpPr>
        <p:spPr bwMode="auto">
          <a:xfrm>
            <a:off x="5714656" y="3500433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0" name="Oval 33"/>
          <p:cNvSpPr>
            <a:spLocks noChangeArrowheads="1"/>
          </p:cNvSpPr>
          <p:nvPr/>
        </p:nvSpPr>
        <p:spPr bwMode="auto">
          <a:xfrm>
            <a:off x="6232820" y="3491513"/>
            <a:ext cx="85750" cy="1004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1" name="Oval 33"/>
          <p:cNvSpPr>
            <a:spLocks noChangeArrowheads="1"/>
          </p:cNvSpPr>
          <p:nvPr/>
        </p:nvSpPr>
        <p:spPr bwMode="auto">
          <a:xfrm>
            <a:off x="6637773" y="3496077"/>
            <a:ext cx="85750" cy="912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6044432" y="3002415"/>
                <a:ext cx="412356" cy="480196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32" y="3002415"/>
                <a:ext cx="412356" cy="480196"/>
              </a:xfrm>
              <a:prstGeom prst="rect">
                <a:avLst/>
              </a:prstGeom>
              <a:blipFill rotWithShape="1">
                <a:blip r:embed="rId3"/>
                <a:stretch>
                  <a:fillRect r="-5970" b="-1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3072378" y="3642068"/>
                <a:ext cx="452368" cy="43800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78" y="3642068"/>
                <a:ext cx="452368" cy="438005"/>
              </a:xfrm>
              <a:prstGeom prst="rect">
                <a:avLst/>
              </a:prstGeom>
              <a:blipFill rotWithShape="1"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589623" y="3030346"/>
                <a:ext cx="311303" cy="43800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23" y="3030346"/>
                <a:ext cx="311303" cy="438005"/>
              </a:xfrm>
              <a:prstGeom prst="rect">
                <a:avLst/>
              </a:prstGeom>
              <a:blipFill rotWithShape="1">
                <a:blip r:embed="rId5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4149680" y="2112589"/>
                <a:ext cx="311303" cy="43800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80" y="2112589"/>
                <a:ext cx="311303" cy="438005"/>
              </a:xfrm>
              <a:prstGeom prst="rect">
                <a:avLst/>
              </a:prstGeom>
              <a:blipFill rotWithShape="1">
                <a:blip r:embed="rId6"/>
                <a:stretch>
                  <a:fillRect r="-7843" b="-1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4017195" y="4512943"/>
                <a:ext cx="452368" cy="43800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95" y="4512943"/>
                <a:ext cx="452368" cy="438005"/>
              </a:xfrm>
              <a:prstGeom prst="rect">
                <a:avLst/>
              </a:prstGeom>
              <a:blipFill rotWithShape="1"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914093" y="4952160"/>
                <a:ext cx="553421" cy="480196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93" y="4952160"/>
                <a:ext cx="553421" cy="480196"/>
              </a:xfrm>
              <a:prstGeom prst="rect">
                <a:avLst/>
              </a:prstGeom>
              <a:blipFill rotWithShape="1">
                <a:blip r:embed="rId7"/>
                <a:stretch>
                  <a:fillRect r="-43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6463439" y="3001107"/>
                <a:ext cx="412356" cy="47955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39" y="3001107"/>
                <a:ext cx="412356" cy="479555"/>
              </a:xfrm>
              <a:prstGeom prst="rect">
                <a:avLst/>
              </a:prstGeom>
              <a:blipFill rotWithShape="1">
                <a:blip r:embed="rId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082426" y="1577916"/>
                <a:ext cx="412356" cy="480196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26" y="1577916"/>
                <a:ext cx="412356" cy="480196"/>
              </a:xfrm>
              <a:prstGeom prst="rect">
                <a:avLst/>
              </a:prstGeom>
              <a:blipFill rotWithShape="1">
                <a:blip r:embed="rId9"/>
                <a:stretch>
                  <a:fillRect r="-5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4055158" y="1165937"/>
                <a:ext cx="412356" cy="47955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58" y="1165937"/>
                <a:ext cx="412356" cy="479555"/>
              </a:xfrm>
              <a:prstGeom prst="rect">
                <a:avLst/>
              </a:prstGeom>
              <a:blipFill rotWithShape="1">
                <a:blip r:embed="rId10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939175" y="5398026"/>
                <a:ext cx="553421" cy="47955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75" y="5398026"/>
                <a:ext cx="553421" cy="479555"/>
              </a:xfrm>
              <a:prstGeom prst="rect">
                <a:avLst/>
              </a:prstGeom>
              <a:blipFill rotWithShape="1">
                <a:blip r:embed="rId11"/>
                <a:stretch>
                  <a:fillRect r="-4396" b="-1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2594681" y="3629198"/>
                <a:ext cx="415929" cy="480196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12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12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12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681" y="3629198"/>
                <a:ext cx="415929" cy="480196"/>
              </a:xfrm>
              <a:prstGeom prst="rect">
                <a:avLst/>
              </a:prstGeom>
              <a:blipFill rotWithShape="1">
                <a:blip r:embed="rId12"/>
                <a:stretch>
                  <a:fillRect r="-33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 flipH="1">
                <a:off x="4601601" y="94324"/>
                <a:ext cx="1179786" cy="51597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/>
                        </a:rPr>
                        <m:t>𝜼𝝁𝝋</m:t>
                      </m:r>
                      <m:r>
                        <a:rPr lang="el-GR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6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 sz="1600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01601" y="94324"/>
                <a:ext cx="1179786" cy="5159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 flipH="1">
                <a:off x="7130812" y="2925096"/>
                <a:ext cx="1478893" cy="517578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/>
                        </a:rPr>
                        <m:t>𝝈𝝊𝝂𝝋</m:t>
                      </m:r>
                      <m:r>
                        <a:rPr lang="el-GR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1600" b="1" i="1" smtClean="0">
                              <a:latin typeface="Cambria Math"/>
                            </a:rPr>
                            <m:t>𝝎</m:t>
                          </m:r>
                          <m:r>
                            <a:rPr lang="pt-BR" sz="1600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30812" y="2925096"/>
                <a:ext cx="1478893" cy="51757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380" y="152271"/>
            <a:ext cx="351846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Τριγωνομετρικός κύκλος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11430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Οι εξισώσεις της α.α.τ.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75250"/>
          </a:xfrm>
        </p:spPr>
        <p:txBody>
          <a:bodyPr/>
          <a:lstStyle/>
          <a:p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απομάκρυνση </a:t>
            </a:r>
            <a:r>
              <a:rPr lang="el-GR" b="1"/>
              <a:t>  </a:t>
            </a:r>
            <a:r>
              <a:rPr lang="en-US"/>
              <a:t>x</a:t>
            </a:r>
            <a:r>
              <a:rPr lang="el-GR"/>
              <a:t> = </a:t>
            </a:r>
            <a:r>
              <a:rPr lang="en-US"/>
              <a:t>A</a:t>
            </a:r>
            <a:r>
              <a:rPr lang="el-GR"/>
              <a:t> ημ(ω</a:t>
            </a:r>
            <a:r>
              <a:rPr lang="en-US"/>
              <a:t>t</a:t>
            </a:r>
            <a:r>
              <a:rPr lang="el-GR"/>
              <a:t> +φ</a:t>
            </a:r>
            <a:r>
              <a:rPr lang="el-GR" baseline="-25000"/>
              <a:t>0</a:t>
            </a:r>
            <a:r>
              <a:rPr lang="el-GR"/>
              <a:t>)</a:t>
            </a:r>
            <a:endParaRPr lang="el-GR" b="1"/>
          </a:p>
          <a:p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ταχύτητα </a:t>
            </a:r>
            <a:r>
              <a:rPr lang="el-GR" b="1"/>
              <a:t>    </a:t>
            </a:r>
            <a:r>
              <a:rPr lang="el-GR"/>
              <a:t>υ = υ</a:t>
            </a:r>
            <a:r>
              <a:rPr lang="en-US" baseline="-25000"/>
              <a:t>max</a:t>
            </a:r>
            <a:r>
              <a:rPr lang="el-GR"/>
              <a:t>.συν(ω</a:t>
            </a:r>
            <a:r>
              <a:rPr lang="en-US"/>
              <a:t>t</a:t>
            </a:r>
            <a:r>
              <a:rPr lang="el-GR"/>
              <a:t> +φ</a:t>
            </a:r>
            <a:r>
              <a:rPr lang="el-GR" baseline="-25000"/>
              <a:t>0</a:t>
            </a:r>
            <a:r>
              <a:rPr lang="el-GR"/>
              <a:t>) με 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max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ω.Α</a:t>
            </a:r>
            <a:endParaRPr lang="el-GR" b="1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επιτάχυνση</a:t>
            </a:r>
            <a:r>
              <a:rPr lang="el-GR" b="1"/>
              <a:t>  </a:t>
            </a:r>
            <a:r>
              <a:rPr lang="el-GR"/>
              <a:t>α= -ω</a:t>
            </a:r>
            <a:r>
              <a:rPr lang="el-GR" baseline="30000"/>
              <a:t>2</a:t>
            </a:r>
            <a:r>
              <a:rPr lang="el-GR"/>
              <a:t>.</a:t>
            </a:r>
            <a:r>
              <a:rPr lang="en-US"/>
              <a:t>A</a:t>
            </a:r>
            <a:r>
              <a:rPr lang="el-GR"/>
              <a:t>.ημ(ω</a:t>
            </a:r>
            <a:r>
              <a:rPr lang="en-US"/>
              <a:t>t</a:t>
            </a:r>
            <a:r>
              <a:rPr lang="el-GR"/>
              <a:t> + φ</a:t>
            </a:r>
            <a:r>
              <a:rPr lang="el-GR" baseline="-25000"/>
              <a:t>0</a:t>
            </a:r>
            <a:r>
              <a:rPr lang="el-GR"/>
              <a:t>) ή  </a:t>
            </a:r>
            <a:r>
              <a:rPr lang="el-GR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 = -ω</a:t>
            </a:r>
            <a:r>
              <a:rPr lang="el-GR" baseline="30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/>
              <a:t>  και 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max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 ω</a:t>
            </a:r>
            <a:r>
              <a:rPr lang="el-GR" baseline="30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.Α</a:t>
            </a:r>
          </a:p>
          <a:p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Κάθε μία από τις εξισώσεις μπορεί να θεωρηθεί ως ορισμός της α.α.τ</a:t>
            </a: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l-GR"/>
              <a:t>Το μέγεθος </a:t>
            </a:r>
            <a:r>
              <a:rPr lang="el-GR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 = ω</a:t>
            </a: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t+</a:t>
            </a:r>
            <a:r>
              <a:rPr lang="el-GR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</a:t>
            </a:r>
            <a:r>
              <a:rPr lang="el-GR" baseline="-25000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/>
              <a:t> είναι αδιάστατο και λέγεται </a:t>
            </a:r>
            <a:r>
              <a:rPr lang="el-GR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φάση</a:t>
            </a:r>
            <a:r>
              <a:rPr lang="el-GR"/>
              <a:t> της ταλάντωσης. Ουσιαστικά είναι γωνία και μετρείται σε </a:t>
            </a:r>
            <a:r>
              <a:rPr lang="en-US"/>
              <a:t>rad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έσμη">
  <a:themeElements>
    <a:clrScheme name="Δέσμη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Δέσμ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έσμη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1410</Words>
  <Application>Microsoft Office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Δέσμη</vt:lpstr>
      <vt:lpstr>Equation</vt:lpstr>
      <vt:lpstr>Κινηματική της ταλάντωσης</vt:lpstr>
      <vt:lpstr>Περιοδικά φαινόμενα</vt:lpstr>
      <vt:lpstr>Περίοδος </vt:lpstr>
      <vt:lpstr>Συχνότητα </vt:lpstr>
      <vt:lpstr>Απλή  αρμονική ταλάντωση;</vt:lpstr>
      <vt:lpstr>Παράδειγμα ταλάντωσης</vt:lpstr>
      <vt:lpstr>PowerPoint Presentation</vt:lpstr>
      <vt:lpstr>PowerPoint Presentation</vt:lpstr>
      <vt:lpstr>Οι εξισώσεις της α.α.τ.</vt:lpstr>
      <vt:lpstr>Χαρακτηριστικά της ταλάντωσης</vt:lpstr>
      <vt:lpstr>Συμπέρασμα</vt:lpstr>
      <vt:lpstr>PowerPoint Presentation</vt:lpstr>
      <vt:lpstr>PowerPoint Presentation</vt:lpstr>
      <vt:lpstr>PowerPoint Presentation</vt:lpstr>
      <vt:lpstr>Προσδιορισμός της γωνιακής συχνότητας ω</vt:lpstr>
      <vt:lpstr>Προσδιορισμός του πλάτους</vt:lpstr>
      <vt:lpstr>Φάση της ταλάντωσης (φ).</vt:lpstr>
      <vt:lpstr>Προσδιορισμός της αρχικής φάσης</vt:lpstr>
      <vt:lpstr>Η αρχική φάση καθορίζεται από τα πρόσημα της αρχικής ταχύτητας και της αρχικής απομάκρυνσης</vt:lpstr>
      <vt:lpstr>Εναλλακτικά υπολογίζω πρώτα την αρχική φάση και μετά το πλάτος (γνωρίζω x, υ για t=0)</vt:lpstr>
      <vt:lpstr>Γραφικές παραστάσεις της ταλάντωσης</vt:lpstr>
      <vt:lpstr>Οι γραφικές παραστάσεις όταν η αρχική φάση είναι διάφορη του μηδενός</vt:lpstr>
      <vt:lpstr>Να αποδείξετε ότι υ =  ω.Α2-x2 </vt:lpstr>
      <vt:lpstr>Να παραστήσετε γραφικά την ταχύτητα σε συνάρτηση με την απομάκρυνση</vt:lpstr>
      <vt:lpstr>Να αποδείξετε ότι η ταχύτητα προηγείται στην φάση κατά π/2 της απομάκρυνσης και η επιτάχυνση κατά π/2 της ταχύτητας.</vt:lpstr>
      <vt:lpstr>Σε μια περίοδο (Δt = T) ο ταλαντωτής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Κινηματική της ταλάντωσης</dc:title>
  <dc:creator>USER</dc:creator>
  <cp:lastModifiedBy>Antonis Vasileiou</cp:lastModifiedBy>
  <cp:revision>74</cp:revision>
  <dcterms:created xsi:type="dcterms:W3CDTF">2007-01-01T17:07:52Z</dcterms:created>
  <dcterms:modified xsi:type="dcterms:W3CDTF">2019-07-02T14:46:49Z</dcterms:modified>
</cp:coreProperties>
</file>