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86" r:id="rId4"/>
    <p:sldId id="283" r:id="rId5"/>
    <p:sldId id="284" r:id="rId6"/>
    <p:sldId id="282" r:id="rId7"/>
    <p:sldId id="281" r:id="rId8"/>
    <p:sldId id="289" r:id="rId9"/>
    <p:sldId id="290" r:id="rId10"/>
    <p:sldId id="287" r:id="rId11"/>
    <p:sldId id="288" r:id="rId12"/>
    <p:sldId id="291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FFFF"/>
    <a:srgbClr val="FF0000"/>
    <a:srgbClr val="FFFF00"/>
    <a:srgbClr val="003300"/>
    <a:srgbClr val="008000"/>
    <a:srgbClr val="FFFF99"/>
    <a:srgbClr val="DE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C3CF3F-0ABE-4A92-A7F9-45EBD0317E0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348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4FBB1-0EE1-4105-AF0B-9C0BE1E93B78}" type="slidenum">
              <a:rPr lang="el-GR"/>
              <a:pPr/>
              <a:t>1</a:t>
            </a:fld>
            <a:endParaRPr lang="el-G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7B63F-C5F9-4378-8ADA-E6E4E91EFD52}" type="slidenum">
              <a:rPr lang="el-GR"/>
              <a:pPr/>
              <a:t>2</a:t>
            </a:fld>
            <a:endParaRPr lang="el-G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7D56-AEEB-40AC-9C9B-1538F1A99A36}" type="slidenum">
              <a:rPr lang="el-GR"/>
              <a:pPr/>
              <a:t>4</a:t>
            </a:fld>
            <a:endParaRPr lang="el-G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D31F6-C3A5-4CAD-98B7-A4E00F707C7A}" type="slidenum">
              <a:rPr lang="el-GR"/>
              <a:pPr/>
              <a:t>5</a:t>
            </a:fld>
            <a:endParaRPr lang="el-G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7B18F-CE2C-4426-A180-A0BE380B0138}" type="slidenum">
              <a:rPr lang="el-GR"/>
              <a:pPr/>
              <a:t>6</a:t>
            </a:fld>
            <a:endParaRPr lang="el-G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D6E2-4E64-4535-92BC-6EF967492E51}" type="slidenum">
              <a:rPr lang="el-GR"/>
              <a:pPr/>
              <a:t>7</a:t>
            </a:fld>
            <a:endParaRPr lang="el-G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CAB97-4BC0-4B0D-995B-483811BAB03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96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46DC4-B0A4-4B7E-953E-11383A28A7C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C0173-78F4-4ECA-82F6-BBE9E9F6590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02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6A6BC2-C003-41DE-B33E-B65BBB74C6E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66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3A9D0-476B-40F1-ADB4-22557243FB6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84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A7098-8205-46B7-AE1F-7BDE04B013D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84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7C9B-CA1E-49E6-8533-9A43751A1C8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0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BA9D3-05D0-4035-AAE3-E8DA7BBDBCE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22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3964-C9E3-439F-99C4-F5C4A3BA223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9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3054-9A05-4915-9EBA-6EC069C6D73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55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1FEB2-517C-450D-A942-0BF529A8A9F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8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1EF2C-B1B0-4191-B76A-4A4B143A8CC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2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31F755-558B-441B-815A-9C4D5AE1DF8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/>
              <a:t>Δυναμική της ταλάντωσης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5342" y="3827207"/>
            <a:ext cx="6400800" cy="1752600"/>
          </a:xfrm>
          <a:solidFill>
            <a:srgbClr val="A5002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/>
              <a:t>Αναγκαία και ικανή συνθήκη ταλάντωσης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b="1">
                <a:solidFill>
                  <a:schemeClr val="bg1"/>
                </a:solidFill>
              </a:rPr>
              <a:t>Τρόπος εργασίας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Α.</a:t>
            </a:r>
            <a:r>
              <a:rPr lang="el-GR" sz="2400" b="1">
                <a:solidFill>
                  <a:schemeClr val="bg1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Σχεδιάζω το σώμα και το σύστημα των ελατηρίων. Πάντα σχεδιάζω την θέση του φυσικού μήκους.</a:t>
            </a:r>
            <a:endParaRPr lang="el-GR" sz="24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Β.</a:t>
            </a:r>
            <a:r>
              <a:rPr lang="el-GR" sz="2400">
                <a:solidFill>
                  <a:schemeClr val="bg1"/>
                </a:solidFill>
              </a:rPr>
              <a:t> Σχεδιάζω το σύστημα αξόνων και σχεδιάζω επίσης το σώμα στην θέση ισορροπίας καθώς και τις δυνάμεις που ενεργούν στο σώμα στην θέση ισορροπίας. Η αρχή των αξόνων σχεδιάζεται στην θέση ισορροπίας. Αν δεν καθορίζεται η θετική φορά την καθορίζω εγώ αυθαίρετα.</a:t>
            </a:r>
            <a:endParaRPr lang="el-GR" sz="24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Γ.</a:t>
            </a:r>
            <a:r>
              <a:rPr lang="el-GR" sz="2400">
                <a:solidFill>
                  <a:schemeClr val="bg1"/>
                </a:solidFill>
              </a:rPr>
              <a:t> Σχεδιάζω ξανά το σώμα μετατοπισμένο από την θέση ισορροπίας, </a:t>
            </a:r>
            <a:r>
              <a:rPr lang="el-GR" sz="2400" b="1">
                <a:solidFill>
                  <a:srgbClr val="00FFFF"/>
                </a:solidFill>
              </a:rPr>
              <a:t>πάντα προς την θετική φορά</a:t>
            </a:r>
            <a:r>
              <a:rPr lang="el-GR" sz="2400">
                <a:solidFill>
                  <a:srgbClr val="00FFFF"/>
                </a:solidFill>
              </a:rPr>
              <a:t>.</a:t>
            </a:r>
            <a:r>
              <a:rPr lang="el-GR" sz="2400">
                <a:solidFill>
                  <a:schemeClr val="bg1"/>
                </a:solidFill>
              </a:rPr>
              <a:t> Αν δεν γίνει έτσι δεν πρόκειται να βγει ότι </a:t>
            </a:r>
            <a:r>
              <a:rPr lang="el-GR" sz="2400">
                <a:solidFill>
                  <a:srgbClr val="00FFFF"/>
                </a:solidFill>
              </a:rPr>
              <a:t>Σ</a:t>
            </a:r>
            <a:r>
              <a:rPr lang="en-US" sz="2400">
                <a:solidFill>
                  <a:srgbClr val="00FFFF"/>
                </a:solidFill>
              </a:rPr>
              <a:t>F</a:t>
            </a:r>
            <a:r>
              <a:rPr lang="el-GR" sz="2400">
                <a:solidFill>
                  <a:srgbClr val="00FFFF"/>
                </a:solidFill>
              </a:rPr>
              <a:t> = -</a:t>
            </a:r>
            <a:r>
              <a:rPr lang="en-US" sz="2400">
                <a:solidFill>
                  <a:srgbClr val="00FFFF"/>
                </a:solidFill>
              </a:rPr>
              <a:t>Dx</a:t>
            </a:r>
            <a:r>
              <a:rPr lang="el-GR" sz="2400">
                <a:solidFill>
                  <a:schemeClr val="bg1"/>
                </a:solidFill>
              </a:rPr>
              <a:t>  </a:t>
            </a:r>
            <a:endParaRPr lang="el-GR" sz="24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Δ.</a:t>
            </a:r>
            <a:r>
              <a:rPr lang="el-GR" sz="2400" b="1">
                <a:solidFill>
                  <a:schemeClr val="bg1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Εφαρμόζω την συνθήκη ισορροπίας στην θέση ισορροπίας οπότε προκύπτει μια σχέση ανάμεσα στις δυνάμεις.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5163"/>
            <a:ext cx="8229600" cy="546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Ε.</a:t>
            </a:r>
            <a:r>
              <a:rPr lang="el-GR" sz="2400" b="1">
                <a:solidFill>
                  <a:schemeClr val="bg1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Υπολογίζω στην τυχαία θέση (αυτή που σχεδίασα τυχαία αλλά πάντα στην θετική φορά) την συνισταμένη δύναμη οπότε προκύπτει ότι το σώμα κάνει α.α.τ. </a:t>
            </a:r>
            <a:endParaRPr lang="el-GR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Στ.</a:t>
            </a:r>
            <a:r>
              <a:rPr lang="el-GR" sz="2400">
                <a:solidFill>
                  <a:schemeClr val="bg1"/>
                </a:solidFill>
              </a:rPr>
              <a:t> Υπολογίζω την περίοδο κλπ.</a:t>
            </a:r>
            <a:endParaRPr lang="el-GR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Ζ.</a:t>
            </a:r>
            <a:r>
              <a:rPr lang="el-GR" sz="2400">
                <a:solidFill>
                  <a:schemeClr val="bg1"/>
                </a:solidFill>
              </a:rPr>
              <a:t> Για να μην χαθεί η επαφή πρέπει η δύναμη επαφής να είναι μεγαλύτερη ή οριακά ίση με μηδέν, δηλαδή </a:t>
            </a:r>
            <a:r>
              <a:rPr lang="el-GR" sz="2400">
                <a:solidFill>
                  <a:srgbClr val="00FFFF"/>
                </a:solidFill>
              </a:rPr>
              <a:t>Ν ≥ 0</a:t>
            </a:r>
            <a:endParaRPr lang="el-GR" sz="2400" b="1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Η.</a:t>
            </a:r>
            <a:r>
              <a:rPr lang="el-GR" sz="2400">
                <a:solidFill>
                  <a:schemeClr val="bg1"/>
                </a:solidFill>
              </a:rPr>
              <a:t> Για να μην χαλαρώσει το σχοινί πρέπει η δύναμη που ασκεί το σχοινί να έχει τέτοια φορά που τεντώνει το σχοινί, ή οριακά να είναι ίση με μηδέν. Άρα </a:t>
            </a:r>
            <a:r>
              <a:rPr lang="en-US" sz="2400">
                <a:solidFill>
                  <a:srgbClr val="00FFFF"/>
                </a:solidFill>
              </a:rPr>
              <a:t>F </a:t>
            </a:r>
            <a:r>
              <a:rPr lang="el-GR" sz="2400">
                <a:solidFill>
                  <a:srgbClr val="00FFFF"/>
                </a:solidFill>
              </a:rPr>
              <a:t>≥ 0</a:t>
            </a:r>
            <a:r>
              <a:rPr lang="el-GR" sz="2400">
                <a:solidFill>
                  <a:schemeClr val="bg1"/>
                </a:solidFill>
              </a:rPr>
              <a:t>.</a:t>
            </a:r>
            <a:endParaRPr lang="el-GR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>
                <a:solidFill>
                  <a:srgbClr val="FFFF00"/>
                </a:solidFill>
              </a:rPr>
              <a:t>Θ.</a:t>
            </a:r>
            <a:r>
              <a:rPr lang="el-GR" sz="2400">
                <a:solidFill>
                  <a:schemeClr val="bg1"/>
                </a:solidFill>
              </a:rPr>
              <a:t> Για να μην ολισθήσει ένα σώμα πρέπει η στατική τριβή να είναι μικρότερη ή ίση της οριακής, </a:t>
            </a:r>
            <a:r>
              <a:rPr lang="el-GR" sz="2400">
                <a:solidFill>
                  <a:srgbClr val="00FFFF"/>
                </a:solidFill>
              </a:rPr>
              <a:t>Τ</a:t>
            </a:r>
            <a:r>
              <a:rPr lang="el-GR" sz="2400" baseline="-25000">
                <a:solidFill>
                  <a:srgbClr val="00FFFF"/>
                </a:solidFill>
              </a:rPr>
              <a:t>στατική</a:t>
            </a:r>
            <a:r>
              <a:rPr lang="el-GR" sz="2400">
                <a:solidFill>
                  <a:srgbClr val="00FFFF"/>
                </a:solidFill>
              </a:rPr>
              <a:t> ≤ Τ</a:t>
            </a:r>
            <a:r>
              <a:rPr lang="el-GR" sz="2400" baseline="-25000">
                <a:solidFill>
                  <a:srgbClr val="00FFFF"/>
                </a:solidFill>
              </a:rPr>
              <a:t>οριακή</a:t>
            </a:r>
            <a:r>
              <a:rPr lang="el-GR" sz="2400" baseline="-25000">
                <a:solidFill>
                  <a:schemeClr val="bg1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   ή </a:t>
            </a:r>
            <a:r>
              <a:rPr lang="en-US" sz="2400">
                <a:solidFill>
                  <a:srgbClr val="00FFFF"/>
                </a:solidFill>
              </a:rPr>
              <a:t>T</a:t>
            </a:r>
            <a:r>
              <a:rPr lang="el-GR" sz="2400" baseline="-25000">
                <a:solidFill>
                  <a:srgbClr val="00FFFF"/>
                </a:solidFill>
              </a:rPr>
              <a:t>στατική</a:t>
            </a:r>
            <a:r>
              <a:rPr lang="el-GR" sz="2400">
                <a:solidFill>
                  <a:srgbClr val="00FFFF"/>
                </a:solidFill>
              </a:rPr>
              <a:t> ≤ μ.Ν</a:t>
            </a:r>
            <a:r>
              <a:rPr lang="el-GR" sz="2400">
                <a:solidFill>
                  <a:schemeClr val="bg1"/>
                </a:solidFill>
              </a:rPr>
              <a:t> όπου </a:t>
            </a:r>
            <a:r>
              <a:rPr lang="el-GR" sz="2400">
                <a:solidFill>
                  <a:srgbClr val="00FFFF"/>
                </a:solidFill>
              </a:rPr>
              <a:t>μ ο συντελεστής τριβής</a:t>
            </a:r>
            <a:r>
              <a:rPr lang="el-GR" sz="2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0"/>
            <a:ext cx="8947150" cy="1571625"/>
          </a:xfrm>
          <a:solidFill>
            <a:srgbClr val="0000CC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sz="3200">
                <a:solidFill>
                  <a:schemeClr val="bg1"/>
                </a:solidFill>
              </a:rPr>
              <a:t>Να αποδείξετε ότι η αναγκαία και ικανή συνθήκη για α.α.τ είναι </a:t>
            </a:r>
            <a:r>
              <a:rPr lang="el-GR" sz="3200">
                <a:solidFill>
                  <a:srgbClr val="FFFF00"/>
                </a:solidFill>
              </a:rPr>
              <a:t>Σ</a:t>
            </a:r>
            <a:r>
              <a:rPr lang="en-US" sz="3200">
                <a:solidFill>
                  <a:srgbClr val="FFFF00"/>
                </a:solidFill>
              </a:rPr>
              <a:t>F</a:t>
            </a:r>
            <a:r>
              <a:rPr lang="el-GR" sz="3200">
                <a:solidFill>
                  <a:srgbClr val="FFFF00"/>
                </a:solidFill>
              </a:rPr>
              <a:t>=-</a:t>
            </a:r>
            <a:r>
              <a:rPr lang="en-US" sz="3200">
                <a:solidFill>
                  <a:srgbClr val="FFFF00"/>
                </a:solidFill>
              </a:rPr>
              <a:t>D</a:t>
            </a:r>
            <a:r>
              <a:rPr lang="el-GR" sz="3200">
                <a:solidFill>
                  <a:srgbClr val="FFFF00"/>
                </a:solidFill>
              </a:rPr>
              <a:t>.</a:t>
            </a:r>
            <a:r>
              <a:rPr lang="en-US" sz="3200">
                <a:solidFill>
                  <a:srgbClr val="FFFF00"/>
                </a:solidFill>
              </a:rPr>
              <a:t>x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l-GR" sz="3200">
                <a:solidFill>
                  <a:schemeClr val="bg1"/>
                </a:solidFill>
              </a:rPr>
              <a:t>όπου</a:t>
            </a:r>
            <a:r>
              <a:rPr lang="el-GR" sz="320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rgbClr val="FFFF00"/>
                </a:solidFill>
              </a:rPr>
              <a:t>D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l-GR" sz="3200">
                <a:solidFill>
                  <a:schemeClr val="bg1"/>
                </a:solidFill>
              </a:rPr>
              <a:t>η σταθερά επαναφοράς.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20100" cy="5072063"/>
          </a:xfrm>
          <a:noFill/>
        </p:spPr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Στην α.α.τ. η επιτάχυνση και η απομάκρυνση συνδέονται με την σχέση</a:t>
            </a:r>
          </a:p>
          <a:p>
            <a:pPr algn="ctr">
              <a:buFontTx/>
              <a:buNone/>
            </a:pPr>
            <a:r>
              <a:rPr lang="el-GR">
                <a:solidFill>
                  <a:srgbClr val="FFFF00"/>
                </a:solidFill>
              </a:rPr>
              <a:t>α = -ω</a:t>
            </a:r>
            <a:r>
              <a:rPr lang="el-GR" baseline="30000">
                <a:solidFill>
                  <a:srgbClr val="FFFF00"/>
                </a:solidFill>
              </a:rPr>
              <a:t>2</a:t>
            </a:r>
            <a:r>
              <a:rPr lang="el-GR">
                <a:solidFill>
                  <a:srgbClr val="FFFF00"/>
                </a:solidFill>
              </a:rPr>
              <a:t>.</a:t>
            </a:r>
            <a:r>
              <a:rPr lang="en-US">
                <a:solidFill>
                  <a:srgbClr val="FFFF00"/>
                </a:solidFill>
              </a:rPr>
              <a:t>x</a:t>
            </a:r>
            <a:r>
              <a:rPr lang="el-GR">
                <a:solidFill>
                  <a:schemeClr val="bg1"/>
                </a:solidFill>
              </a:rPr>
              <a:t> </a:t>
            </a:r>
            <a:r>
              <a:rPr lang="el-GR">
                <a:solidFill>
                  <a:schemeClr val="bg1"/>
                </a:solidFill>
                <a:sym typeface="Math C" pitchFamily="2" charset="2"/>
              </a:rPr>
              <a:t> </a:t>
            </a:r>
            <a:r>
              <a:rPr lang="en-US">
                <a:solidFill>
                  <a:srgbClr val="00FFFF"/>
                </a:solidFill>
                <a:sym typeface="Math C" pitchFamily="2" charset="2"/>
              </a:rPr>
              <a:t>m.</a:t>
            </a:r>
            <a:r>
              <a:rPr lang="el-GR">
                <a:solidFill>
                  <a:srgbClr val="00FFFF"/>
                </a:solidFill>
                <a:sym typeface="Math C" pitchFamily="2" charset="2"/>
              </a:rPr>
              <a:t>α = -</a:t>
            </a:r>
            <a:r>
              <a:rPr lang="en-US">
                <a:solidFill>
                  <a:srgbClr val="00FFFF"/>
                </a:solidFill>
                <a:sym typeface="Math C" pitchFamily="2" charset="2"/>
              </a:rPr>
              <a:t>m.</a:t>
            </a:r>
            <a:r>
              <a:rPr lang="el-GR">
                <a:solidFill>
                  <a:srgbClr val="00FFFF"/>
                </a:solidFill>
                <a:sym typeface="Math C" pitchFamily="2" charset="2"/>
              </a:rPr>
              <a:t>ω</a:t>
            </a:r>
            <a:r>
              <a:rPr lang="el-GR" baseline="30000">
                <a:solidFill>
                  <a:srgbClr val="00FFFF"/>
                </a:solidFill>
                <a:sym typeface="Math C" pitchFamily="2" charset="2"/>
              </a:rPr>
              <a:t>2</a:t>
            </a:r>
            <a:r>
              <a:rPr lang="en-US" baseline="30000">
                <a:solidFill>
                  <a:srgbClr val="00FFFF"/>
                </a:solidFill>
                <a:sym typeface="Math C" pitchFamily="2" charset="2"/>
              </a:rPr>
              <a:t>.</a:t>
            </a:r>
            <a:r>
              <a:rPr lang="en-US">
                <a:solidFill>
                  <a:srgbClr val="00FFFF"/>
                </a:solidFill>
                <a:sym typeface="Math C" pitchFamily="2" charset="2"/>
              </a:rPr>
              <a:t>x</a:t>
            </a:r>
            <a:r>
              <a:rPr lang="el-GR">
                <a:solidFill>
                  <a:srgbClr val="00FFFF"/>
                </a:solidFill>
                <a:sym typeface="Math C" pitchFamily="2" charset="2"/>
              </a:rPr>
              <a:t> </a:t>
            </a:r>
            <a:r>
              <a:rPr lang="en-US">
                <a:solidFill>
                  <a:srgbClr val="00FFFF"/>
                </a:solidFill>
                <a:sym typeface="Math C" pitchFamily="2" charset="2"/>
              </a:rPr>
              <a:t> </a:t>
            </a:r>
          </a:p>
          <a:p>
            <a:r>
              <a:rPr lang="el-GR">
                <a:solidFill>
                  <a:schemeClr val="bg1"/>
                </a:solidFill>
                <a:sym typeface="Math C" pitchFamily="2" charset="2"/>
              </a:rPr>
              <a:t>και από τον δεύτερο νόμο του Νεύτωνα προκύπτει ότι</a:t>
            </a:r>
          </a:p>
          <a:p>
            <a:pPr algn="ctr">
              <a:buFontTx/>
              <a:buNone/>
            </a:pPr>
            <a:r>
              <a:rPr lang="el-GR">
                <a:solidFill>
                  <a:srgbClr val="FFFF00"/>
                </a:solidFill>
                <a:sym typeface="Math C" pitchFamily="2" charset="2"/>
              </a:rPr>
              <a:t>Σ</a:t>
            </a:r>
            <a:r>
              <a:rPr lang="en-US">
                <a:solidFill>
                  <a:srgbClr val="FFFF00"/>
                </a:solidFill>
                <a:sym typeface="Math C" pitchFamily="2" charset="2"/>
              </a:rPr>
              <a:t>F = -m.</a:t>
            </a:r>
            <a:r>
              <a:rPr lang="el-GR">
                <a:solidFill>
                  <a:srgbClr val="FFFF00"/>
                </a:solidFill>
                <a:sym typeface="Math C" pitchFamily="2" charset="2"/>
              </a:rPr>
              <a:t>ω</a:t>
            </a:r>
            <a:r>
              <a:rPr lang="el-GR" baseline="30000">
                <a:solidFill>
                  <a:srgbClr val="FFFF00"/>
                </a:solidFill>
                <a:sym typeface="Math C" pitchFamily="2" charset="2"/>
              </a:rPr>
              <a:t>2</a:t>
            </a:r>
            <a:r>
              <a:rPr lang="el-GR">
                <a:solidFill>
                  <a:srgbClr val="FFFF00"/>
                </a:solidFill>
                <a:sym typeface="Math C" pitchFamily="2" charset="2"/>
              </a:rPr>
              <a:t>.</a:t>
            </a:r>
            <a:r>
              <a:rPr lang="en-US">
                <a:solidFill>
                  <a:srgbClr val="FFFF00"/>
                </a:solidFill>
                <a:sym typeface="Math C" pitchFamily="2" charset="2"/>
              </a:rPr>
              <a:t>x </a:t>
            </a:r>
            <a:endParaRPr lang="el-GR">
              <a:solidFill>
                <a:srgbClr val="FFFF00"/>
              </a:solidFill>
              <a:sym typeface="Math C" pitchFamily="2" charset="2"/>
            </a:endParaRPr>
          </a:p>
          <a:p>
            <a:r>
              <a:rPr lang="el-GR">
                <a:solidFill>
                  <a:schemeClr val="bg1"/>
                </a:solidFill>
                <a:sym typeface="Math C" pitchFamily="2" charset="2"/>
              </a:rPr>
              <a:t>ή θέτοντας </a:t>
            </a:r>
            <a:r>
              <a:rPr lang="en-US">
                <a:solidFill>
                  <a:srgbClr val="FFFF00"/>
                </a:solidFill>
                <a:sym typeface="Math C" pitchFamily="2" charset="2"/>
              </a:rPr>
              <a:t>m.</a:t>
            </a:r>
            <a:r>
              <a:rPr lang="el-GR">
                <a:solidFill>
                  <a:srgbClr val="FFFF00"/>
                </a:solidFill>
                <a:sym typeface="Math C" pitchFamily="2" charset="2"/>
              </a:rPr>
              <a:t>ω</a:t>
            </a:r>
            <a:r>
              <a:rPr lang="el-GR" baseline="30000">
                <a:solidFill>
                  <a:srgbClr val="FFFF00"/>
                </a:solidFill>
                <a:sym typeface="Math C" pitchFamily="2" charset="2"/>
              </a:rPr>
              <a:t>2</a:t>
            </a:r>
            <a:r>
              <a:rPr lang="el-GR">
                <a:solidFill>
                  <a:srgbClr val="FFFF00"/>
                </a:solidFill>
                <a:sym typeface="Math C" pitchFamily="2" charset="2"/>
              </a:rPr>
              <a:t> </a:t>
            </a:r>
            <a:r>
              <a:rPr lang="el-GR">
                <a:solidFill>
                  <a:srgbClr val="FFFF00"/>
                </a:solidFill>
                <a:sym typeface="Math B" pitchFamily="2" charset="2"/>
              </a:rPr>
              <a:t></a:t>
            </a:r>
            <a:r>
              <a:rPr lang="el-GR">
                <a:solidFill>
                  <a:srgbClr val="FFFF00"/>
                </a:solidFill>
                <a:sym typeface="Math C" pitchFamily="2" charset="2"/>
              </a:rPr>
              <a:t> </a:t>
            </a:r>
            <a:r>
              <a:rPr lang="en-US">
                <a:solidFill>
                  <a:srgbClr val="FFFF00"/>
                </a:solidFill>
                <a:sym typeface="Math C" pitchFamily="2" charset="2"/>
              </a:rPr>
              <a:t>D</a:t>
            </a:r>
            <a:r>
              <a:rPr lang="en-US">
                <a:solidFill>
                  <a:schemeClr val="bg1"/>
                </a:solidFill>
                <a:sym typeface="Math C" pitchFamily="2" charset="2"/>
              </a:rPr>
              <a:t> </a:t>
            </a:r>
            <a:r>
              <a:rPr lang="el-GR">
                <a:solidFill>
                  <a:schemeClr val="bg1"/>
                </a:solidFill>
                <a:sym typeface="Math C" pitchFamily="2" charset="2"/>
              </a:rPr>
              <a:t>προκύπτει τελικά ότι</a:t>
            </a:r>
          </a:p>
          <a:p>
            <a:pPr algn="ctr">
              <a:buFontTx/>
              <a:buNone/>
            </a:pPr>
            <a:r>
              <a:rPr lang="el-GR" sz="4400">
                <a:solidFill>
                  <a:srgbClr val="FFFF00"/>
                </a:solidFill>
                <a:sym typeface="Math C" pitchFamily="2" charset="2"/>
              </a:rPr>
              <a:t>Σ</a:t>
            </a:r>
            <a:r>
              <a:rPr lang="en-US" sz="4400">
                <a:solidFill>
                  <a:srgbClr val="FFFF00"/>
                </a:solidFill>
                <a:sym typeface="Math C" pitchFamily="2" charset="2"/>
              </a:rPr>
              <a:t>F = -D.x</a:t>
            </a:r>
            <a:endParaRPr lang="el-GR" sz="4400">
              <a:solidFill>
                <a:srgbClr val="FFFF00"/>
              </a:solidFill>
              <a:sym typeface="Math C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4000">
                <a:solidFill>
                  <a:schemeClr val="bg1"/>
                </a:solidFill>
              </a:rPr>
              <a:t>Σταθερά επαναφοράς </a:t>
            </a:r>
            <a:r>
              <a:rPr lang="en-US" sz="4000">
                <a:solidFill>
                  <a:schemeClr val="bg1"/>
                </a:solidFill>
              </a:rPr>
              <a:t>D = m</a:t>
            </a:r>
            <a:r>
              <a:rPr lang="el-GR" sz="4000">
                <a:solidFill>
                  <a:schemeClr val="bg1"/>
                </a:solidFill>
              </a:rPr>
              <a:t>ω</a:t>
            </a:r>
            <a:r>
              <a:rPr lang="el-GR" sz="4000" baseline="30000">
                <a:solidFill>
                  <a:schemeClr val="bg1"/>
                </a:solidFill>
              </a:rPr>
              <a:t>2</a:t>
            </a:r>
            <a:r>
              <a:rPr lang="el-GR" sz="4000">
                <a:solidFill>
                  <a:schemeClr val="bg1"/>
                </a:solidFill>
              </a:rPr>
              <a:t> σε μονάδες Ν/</a:t>
            </a:r>
            <a:r>
              <a:rPr lang="en-US" sz="4000">
                <a:solidFill>
                  <a:schemeClr val="bg1"/>
                </a:solidFill>
              </a:rPr>
              <a:t>m</a:t>
            </a:r>
            <a:endParaRPr lang="el-GR" sz="4000">
              <a:solidFill>
                <a:schemeClr val="bg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solidFill>
                  <a:srgbClr val="FFFF00"/>
                </a:solidFill>
              </a:rPr>
              <a:t>Εξαρτάται </a:t>
            </a:r>
            <a:r>
              <a:rPr lang="el-GR">
                <a:solidFill>
                  <a:schemeClr val="bg1"/>
                </a:solidFill>
              </a:rPr>
              <a:t>από τα φυσικά χαρακτηριστικά του συστήματος που ταλαντώνεται</a:t>
            </a:r>
            <a:endParaRPr lang="en-US">
              <a:solidFill>
                <a:schemeClr val="bg1"/>
              </a:solidFill>
            </a:endParaRPr>
          </a:p>
          <a:p>
            <a:r>
              <a:rPr lang="el-GR">
                <a:solidFill>
                  <a:srgbClr val="FFFF00"/>
                </a:solidFill>
              </a:rPr>
              <a:t>Εκφράζει </a:t>
            </a:r>
            <a:r>
              <a:rPr lang="el-GR">
                <a:solidFill>
                  <a:schemeClr val="bg1"/>
                </a:solidFill>
              </a:rPr>
              <a:t>την δύναμη που ασκείται στον ταλαντωτή αν απομακρυνθεί από την θέση ισορροπίας κατά 1</a:t>
            </a:r>
            <a:r>
              <a:rPr lang="en-US">
                <a:solidFill>
                  <a:schemeClr val="bg1"/>
                </a:solidFill>
              </a:rPr>
              <a:t>m</a:t>
            </a:r>
          </a:p>
          <a:p>
            <a:r>
              <a:rPr lang="el-GR">
                <a:solidFill>
                  <a:schemeClr val="bg1"/>
                </a:solidFill>
              </a:rPr>
              <a:t>Σε ελατηριακούς ταλαντωτές </a:t>
            </a:r>
            <a:r>
              <a:rPr lang="el-GR">
                <a:solidFill>
                  <a:srgbClr val="FFFF00"/>
                </a:solidFill>
              </a:rPr>
              <a:t>συμπίπτει με την σταθερά του ελατηρίου</a:t>
            </a:r>
            <a:r>
              <a:rPr lang="el-GR">
                <a:solidFill>
                  <a:schemeClr val="bg1"/>
                </a:solidFill>
              </a:rPr>
              <a:t>, ή με ένα συνδυασμό αυτών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l-GR">
                <a:solidFill>
                  <a:schemeClr val="bg1"/>
                </a:solidFill>
              </a:rPr>
              <a:t>π.χ. άθροισμα)</a:t>
            </a:r>
          </a:p>
          <a:p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619750" y="1614488"/>
            <a:ext cx="2233613" cy="1663700"/>
          </a:xfrm>
          <a:prstGeom prst="rect">
            <a:avLst/>
          </a:prstGeom>
          <a:solidFill>
            <a:srgbClr val="0000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227013"/>
            <a:ext cx="8301037" cy="1368425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3200">
                <a:solidFill>
                  <a:schemeClr val="bg1"/>
                </a:solidFill>
              </a:rPr>
              <a:t>Ποιοι τύποι συνδέουν την κυκλική συχνότητα και την περίοδο της ταλάντωσης με την σταθερά </a:t>
            </a:r>
            <a:r>
              <a:rPr lang="en-US" sz="3200">
                <a:solidFill>
                  <a:schemeClr val="bg1"/>
                </a:solidFill>
              </a:rPr>
              <a:t>D</a:t>
            </a:r>
            <a:endParaRPr lang="el-GR" sz="3200">
              <a:solidFill>
                <a:schemeClr val="bg1"/>
              </a:solidFill>
            </a:endParaRPr>
          </a:p>
        </p:txBody>
      </p:sp>
      <p:graphicFrame>
        <p:nvGraphicFramePr>
          <p:cNvPr id="3072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190625" y="1644650"/>
          <a:ext cx="6429375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4" imgW="1803240" imgH="444240" progId="Equation.3">
                  <p:embed/>
                </p:oleObj>
              </mc:Choice>
              <mc:Fallback>
                <p:oleObj name="Equation" r:id="rId4" imgW="18032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644650"/>
                        <a:ext cx="6429375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17613" y="3243263"/>
          <a:ext cx="6953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6" imgW="2298600" imgH="393480" progId="Equation.3">
                  <p:embed/>
                </p:oleObj>
              </mc:Choice>
              <mc:Fallback>
                <p:oleObj name="Equation" r:id="rId6" imgW="22986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243263"/>
                        <a:ext cx="69532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46375" y="4751388"/>
          <a:ext cx="3173413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8" imgW="711000" imgH="444240" progId="Equation.3">
                  <p:embed/>
                </p:oleObj>
              </mc:Choice>
              <mc:Fallback>
                <p:oleObj name="Equation" r:id="rId8" imgW="71100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751388"/>
                        <a:ext cx="3173413" cy="1876425"/>
                      </a:xfrm>
                      <a:prstGeom prst="rect">
                        <a:avLst/>
                      </a:prstGeom>
                      <a:solidFill>
                        <a:srgbClr val="0000CC"/>
                      </a:solidFill>
                      <a:ln w="38100" cmpd="sng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>
                <a:solidFill>
                  <a:schemeClr val="bg1"/>
                </a:solidFill>
              </a:rPr>
              <a:t>Συμπεράσματα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solidFill>
                  <a:srgbClr val="FFFF00"/>
                </a:solidFill>
              </a:rPr>
              <a:t>Η περίοδος</a:t>
            </a:r>
            <a:r>
              <a:rPr lang="el-GR">
                <a:solidFill>
                  <a:schemeClr val="bg1"/>
                </a:solidFill>
              </a:rPr>
              <a:t> της ταλάντωσης είναι </a:t>
            </a:r>
            <a:r>
              <a:rPr lang="el-GR">
                <a:solidFill>
                  <a:srgbClr val="FFFF00"/>
                </a:solidFill>
              </a:rPr>
              <a:t>ανεξάρτητη από το πλάτος</a:t>
            </a:r>
            <a:r>
              <a:rPr lang="el-GR">
                <a:solidFill>
                  <a:schemeClr val="bg1"/>
                </a:solidFill>
              </a:rPr>
              <a:t> της ταλάντωσης.</a:t>
            </a:r>
          </a:p>
          <a:p>
            <a:r>
              <a:rPr lang="el-GR">
                <a:solidFill>
                  <a:schemeClr val="bg1"/>
                </a:solidFill>
              </a:rPr>
              <a:t>Για την ίδια σταθερά επαναφοράς, </a:t>
            </a:r>
            <a:r>
              <a:rPr lang="el-GR">
                <a:solidFill>
                  <a:srgbClr val="FFFF00"/>
                </a:solidFill>
              </a:rPr>
              <a:t>μεγαλύτερη μάζα</a:t>
            </a:r>
            <a:r>
              <a:rPr lang="el-GR">
                <a:solidFill>
                  <a:schemeClr val="bg1"/>
                </a:solidFill>
              </a:rPr>
              <a:t> του ταλαντωτή σημαίνει </a:t>
            </a:r>
            <a:r>
              <a:rPr lang="el-GR">
                <a:solidFill>
                  <a:srgbClr val="FFFF00"/>
                </a:solidFill>
              </a:rPr>
              <a:t>μεγαλύτερη περίοδο</a:t>
            </a:r>
            <a:r>
              <a:rPr lang="el-GR">
                <a:solidFill>
                  <a:schemeClr val="bg1"/>
                </a:solidFill>
              </a:rPr>
              <a:t>.</a:t>
            </a:r>
          </a:p>
          <a:p>
            <a:r>
              <a:rPr lang="el-GR">
                <a:solidFill>
                  <a:schemeClr val="bg1"/>
                </a:solidFill>
              </a:rPr>
              <a:t>Για την ίδια μάζα</a:t>
            </a:r>
            <a:r>
              <a:rPr lang="el-GR">
                <a:solidFill>
                  <a:srgbClr val="FFFF00"/>
                </a:solidFill>
              </a:rPr>
              <a:t>, ισχυρότερη σταθερά</a:t>
            </a:r>
            <a:r>
              <a:rPr lang="el-GR">
                <a:solidFill>
                  <a:schemeClr val="bg1"/>
                </a:solidFill>
              </a:rPr>
              <a:t> επαναφοράς σημαίνει </a:t>
            </a:r>
            <a:r>
              <a:rPr lang="el-GR">
                <a:solidFill>
                  <a:srgbClr val="FFFF00"/>
                </a:solidFill>
              </a:rPr>
              <a:t>μικρότερη περίοδο</a:t>
            </a:r>
            <a:r>
              <a:rPr lang="el-GR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87338" y="4029075"/>
            <a:ext cx="7940675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4108450" y="2665413"/>
            <a:ext cx="0" cy="16986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068888" y="298608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υ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l-GR">
                <a:solidFill>
                  <a:schemeClr val="bg1"/>
                </a:solidFill>
              </a:rPr>
              <a:t>&gt;υ</a:t>
            </a:r>
            <a:r>
              <a:rPr lang="el-GR" baseline="-25000">
                <a:solidFill>
                  <a:schemeClr val="bg1"/>
                </a:solidFill>
              </a:rPr>
              <a:t>0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183188" y="3354388"/>
            <a:ext cx="45085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094288" y="3473450"/>
            <a:ext cx="558800" cy="536575"/>
          </a:xfrm>
          <a:prstGeom prst="rect">
            <a:avLst/>
          </a:prstGeom>
          <a:gradFill rotWithShape="1">
            <a:gsLst>
              <a:gs pos="0">
                <a:srgbClr val="DEC0DA"/>
              </a:gs>
              <a:gs pos="100000">
                <a:srgbClr val="DEC0D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106863" y="4110038"/>
            <a:ext cx="1258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5387975" y="3867150"/>
            <a:ext cx="331788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18038" y="4013200"/>
            <a:ext cx="474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x</a:t>
            </a:r>
            <a:r>
              <a:rPr lang="en-US" b="1" baseline="-25000">
                <a:solidFill>
                  <a:schemeClr val="bg1"/>
                </a:solidFill>
              </a:rPr>
              <a:t>1</a:t>
            </a:r>
            <a:endParaRPr lang="el-GR" b="1">
              <a:solidFill>
                <a:schemeClr val="bg1"/>
              </a:solidFill>
            </a:endParaRPr>
          </a:p>
        </p:txBody>
      </p:sp>
      <p:grpSp>
        <p:nvGrpSpPr>
          <p:cNvPr id="29796" name="Group 100"/>
          <p:cNvGrpSpPr>
            <a:grpSpLocks/>
          </p:cNvGrpSpPr>
          <p:nvPr/>
        </p:nvGrpSpPr>
        <p:grpSpPr bwMode="auto">
          <a:xfrm>
            <a:off x="4105275" y="3030538"/>
            <a:ext cx="3048000" cy="1381125"/>
            <a:chOff x="267" y="3017"/>
            <a:chExt cx="1920" cy="870"/>
          </a:xfrm>
        </p:grpSpPr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1627" y="3252"/>
              <a:ext cx="493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1603" y="3017"/>
              <a:ext cx="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</a:rPr>
                <a:t>υ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l-GR" baseline="-25000">
                  <a:solidFill>
                    <a:schemeClr val="bg1"/>
                  </a:solidFill>
                </a:rPr>
                <a:t>  </a:t>
              </a:r>
              <a:r>
                <a:rPr lang="el-GR">
                  <a:solidFill>
                    <a:schemeClr val="bg1"/>
                  </a:solidFill>
                </a:rPr>
                <a:t>&gt;υ</a:t>
              </a:r>
              <a:r>
                <a:rPr lang="el-GR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1505" y="3656"/>
              <a:ext cx="2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x</a:t>
              </a:r>
              <a:r>
                <a:rPr lang="en-US" b="1" baseline="-25000">
                  <a:solidFill>
                    <a:schemeClr val="bg1"/>
                  </a:solidFill>
                </a:rPr>
                <a:t>2</a:t>
              </a:r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1639" y="3304"/>
              <a:ext cx="353" cy="338"/>
            </a:xfrm>
            <a:prstGeom prst="rect">
              <a:avLst/>
            </a:prstGeom>
            <a:gradFill rotWithShape="1">
              <a:gsLst>
                <a:gs pos="0">
                  <a:srgbClr val="DEC0DA"/>
                </a:gs>
                <a:gs pos="100000">
                  <a:srgbClr val="DEC0D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l-GR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267" y="3705"/>
              <a:ext cx="15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1753" y="3538"/>
              <a:ext cx="374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9800" name="Group 104"/>
          <p:cNvGrpSpPr>
            <a:grpSpLocks/>
          </p:cNvGrpSpPr>
          <p:nvPr/>
        </p:nvGrpSpPr>
        <p:grpSpPr bwMode="auto">
          <a:xfrm>
            <a:off x="4097338" y="3049588"/>
            <a:ext cx="4676775" cy="1412875"/>
            <a:chOff x="2581" y="1921"/>
            <a:chExt cx="2946" cy="890"/>
          </a:xfrm>
        </p:grpSpPr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4702" y="2161"/>
              <a:ext cx="825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99" name="Group 103"/>
            <p:cNvGrpSpPr>
              <a:grpSpLocks/>
            </p:cNvGrpSpPr>
            <p:nvPr/>
          </p:nvGrpSpPr>
          <p:grpSpPr bwMode="auto">
            <a:xfrm>
              <a:off x="2581" y="1921"/>
              <a:ext cx="2863" cy="890"/>
              <a:chOff x="2581" y="1921"/>
              <a:chExt cx="2863" cy="890"/>
            </a:xfrm>
          </p:grpSpPr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4805" y="1921"/>
                <a:ext cx="5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l-GR" baseline="-25000">
                    <a:solidFill>
                      <a:schemeClr val="bg1"/>
                    </a:solidFill>
                  </a:rPr>
                  <a:t>3 </a:t>
                </a:r>
                <a:r>
                  <a:rPr lang="el-GR">
                    <a:solidFill>
                      <a:schemeClr val="bg1"/>
                    </a:solidFill>
                  </a:rPr>
                  <a:t>&gt;υ</a:t>
                </a:r>
                <a:r>
                  <a:rPr lang="el-GR" baseline="-25000">
                    <a:solidFill>
                      <a:schemeClr val="bg1"/>
                    </a:solidFill>
                  </a:rPr>
                  <a:t>2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  <p:sp>
            <p:nvSpPr>
              <p:cNvPr id="29726" name="Rectangle 30"/>
              <p:cNvSpPr>
                <a:spLocks noChangeArrowheads="1"/>
              </p:cNvSpPr>
              <p:nvPr/>
            </p:nvSpPr>
            <p:spPr bwMode="auto">
              <a:xfrm>
                <a:off x="4702" y="2216"/>
                <a:ext cx="354" cy="316"/>
              </a:xfrm>
              <a:prstGeom prst="rect">
                <a:avLst/>
              </a:prstGeom>
              <a:gradFill rotWithShape="1">
                <a:gsLst>
                  <a:gs pos="0">
                    <a:srgbClr val="DEC0DA"/>
                  </a:gs>
                  <a:gs pos="100000">
                    <a:srgbClr val="DEC0D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CC"/>
                </a:solidFill>
                <a:miter lim="800000"/>
                <a:headEnd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solidFill>
                      <a:schemeClr val="bg1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</a:rPr>
                  <a:t>F</a:t>
                </a:r>
                <a:r>
                  <a:rPr lang="en-US" baseline="-25000">
                    <a:solidFill>
                      <a:schemeClr val="bg1"/>
                    </a:solidFill>
                  </a:rPr>
                  <a:t>3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>
                <a:off x="2581" y="2718"/>
                <a:ext cx="226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9" name="Text Box 33"/>
              <p:cNvSpPr txBox="1">
                <a:spLocks noChangeArrowheads="1"/>
              </p:cNvSpPr>
              <p:nvPr/>
            </p:nvSpPr>
            <p:spPr bwMode="auto">
              <a:xfrm>
                <a:off x="4444" y="2580"/>
                <a:ext cx="35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x</a:t>
                </a:r>
                <a:r>
                  <a:rPr lang="en-US" b="1" baseline="-25000">
                    <a:solidFill>
                      <a:schemeClr val="bg1"/>
                    </a:solidFill>
                  </a:rPr>
                  <a:t>3</a:t>
                </a:r>
                <a:endParaRPr lang="el-G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4845" y="2463"/>
                <a:ext cx="599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790" name="Text Box 94"/>
          <p:cNvSpPr txBox="1">
            <a:spLocks noChangeArrowheads="1"/>
          </p:cNvSpPr>
          <p:nvPr/>
        </p:nvSpPr>
        <p:spPr bwMode="auto">
          <a:xfrm>
            <a:off x="606425" y="427038"/>
            <a:ext cx="7610475" cy="1123950"/>
          </a:xfrm>
          <a:prstGeom prst="rect">
            <a:avLst/>
          </a:prstGeom>
          <a:solidFill>
            <a:srgbClr val="0000CC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>
                <a:solidFill>
                  <a:schemeClr val="bg1"/>
                </a:solidFill>
              </a:rPr>
              <a:t>Όταν η δύναμη είναι της μορφής</a:t>
            </a:r>
            <a:r>
              <a:rPr lang="el-GR" sz="3200"/>
              <a:t> </a:t>
            </a:r>
            <a:r>
              <a:rPr lang="en-US" sz="3200">
                <a:solidFill>
                  <a:srgbClr val="FFFF00"/>
                </a:solidFill>
              </a:rPr>
              <a:t>F = D.x</a:t>
            </a:r>
            <a:r>
              <a:rPr lang="en-US" sz="3200"/>
              <a:t> </a:t>
            </a:r>
            <a:r>
              <a:rPr lang="el-GR" sz="3200">
                <a:solidFill>
                  <a:schemeClr val="bg1"/>
                </a:solidFill>
              </a:rPr>
              <a:t>το σώμα απομακρύνεται στο άπειρο</a:t>
            </a:r>
          </a:p>
        </p:txBody>
      </p:sp>
      <p:grpSp>
        <p:nvGrpSpPr>
          <p:cNvPr id="29794" name="Group 98"/>
          <p:cNvGrpSpPr>
            <a:grpSpLocks/>
          </p:cNvGrpSpPr>
          <p:nvPr/>
        </p:nvGrpSpPr>
        <p:grpSpPr bwMode="auto">
          <a:xfrm>
            <a:off x="3800475" y="3003550"/>
            <a:ext cx="944563" cy="1012825"/>
            <a:chOff x="2394" y="1892"/>
            <a:chExt cx="595" cy="638"/>
          </a:xfrm>
        </p:grpSpPr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2394" y="2192"/>
              <a:ext cx="346" cy="338"/>
            </a:xfrm>
            <a:prstGeom prst="rect">
              <a:avLst/>
            </a:prstGeom>
            <a:gradFill rotWithShape="1">
              <a:gsLst>
                <a:gs pos="0">
                  <a:srgbClr val="DEC0DA"/>
                </a:gs>
                <a:gs pos="100000">
                  <a:srgbClr val="DEC0D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schemeClr val="bg1"/>
                  </a:solidFill>
                </a:rPr>
                <a:t>0 </a:t>
              </a:r>
            </a:p>
          </p:txBody>
        </p:sp>
        <p:sp>
          <p:nvSpPr>
            <p:cNvPr id="29727" name="Text Box 31"/>
            <p:cNvSpPr txBox="1">
              <a:spLocks noChangeArrowheads="1"/>
            </p:cNvSpPr>
            <p:nvPr/>
          </p:nvSpPr>
          <p:spPr bwMode="auto">
            <a:xfrm>
              <a:off x="2570" y="1892"/>
              <a:ext cx="4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</a:rPr>
                <a:t>υ</a:t>
              </a:r>
              <a:r>
                <a:rPr lang="el-GR" baseline="-25000">
                  <a:solidFill>
                    <a:schemeClr val="bg1"/>
                  </a:solidFill>
                </a:rPr>
                <a:t>0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29793" name="Line 97"/>
            <p:cNvSpPr>
              <a:spLocks noChangeShapeType="1"/>
            </p:cNvSpPr>
            <p:nvPr/>
          </p:nvSpPr>
          <p:spPr bwMode="auto">
            <a:xfrm>
              <a:off x="2640" y="2126"/>
              <a:ext cx="105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9798" name="Text Box 102"/>
          <p:cNvSpPr txBox="1">
            <a:spLocks noChangeArrowheads="1"/>
          </p:cNvSpPr>
          <p:nvPr/>
        </p:nvSpPr>
        <p:spPr bwMode="auto">
          <a:xfrm>
            <a:off x="614363" y="4768850"/>
            <a:ext cx="78374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Η δύναμη είναι συνεχώς ομόρροπη στην ταχύτητα, άρα παράγει συνεχώς έργο και η ταχύτητα αυξάνεται συνεχώς. Το σώμα συνεχώς απομακρύνεται με διαρκώς αυξανόμενη ταχύτητα προς το άπειρο.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09" grpId="0" animBg="1"/>
      <p:bldP spid="29712" grpId="0" animBg="1"/>
      <p:bldP spid="29713" grpId="0" animBg="1"/>
      <p:bldP spid="29714" grpId="0" animBg="1"/>
      <p:bldP spid="297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87338" y="2928938"/>
            <a:ext cx="7940675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4108450" y="1565275"/>
            <a:ext cx="0" cy="16986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7726" name="Group 78"/>
          <p:cNvGrpSpPr>
            <a:grpSpLocks/>
          </p:cNvGrpSpPr>
          <p:nvPr/>
        </p:nvGrpSpPr>
        <p:grpSpPr bwMode="auto">
          <a:xfrm>
            <a:off x="3641725" y="1709738"/>
            <a:ext cx="973138" cy="1219200"/>
            <a:chOff x="2315" y="1077"/>
            <a:chExt cx="613" cy="768"/>
          </a:xfrm>
          <a:noFill/>
        </p:grpSpPr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2430" y="1507"/>
              <a:ext cx="346" cy="338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schemeClr val="bg1"/>
                  </a:solidFill>
                </a:rPr>
                <a:t>0 </a:t>
              </a:r>
            </a:p>
          </p:txBody>
        </p:sp>
        <p:grpSp>
          <p:nvGrpSpPr>
            <p:cNvPr id="27717" name="Group 69"/>
            <p:cNvGrpSpPr>
              <a:grpSpLocks/>
            </p:cNvGrpSpPr>
            <p:nvPr/>
          </p:nvGrpSpPr>
          <p:grpSpPr bwMode="auto">
            <a:xfrm>
              <a:off x="2315" y="1077"/>
              <a:ext cx="613" cy="234"/>
              <a:chOff x="2315" y="1077"/>
              <a:chExt cx="613" cy="234"/>
            </a:xfrm>
            <a:grpFill/>
          </p:grpSpPr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2315" y="1311"/>
                <a:ext cx="583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6" name="Text Box 18"/>
              <p:cNvSpPr txBox="1">
                <a:spLocks noChangeArrowheads="1"/>
              </p:cNvSpPr>
              <p:nvPr/>
            </p:nvSpPr>
            <p:spPr bwMode="auto">
              <a:xfrm>
                <a:off x="2546" y="1077"/>
                <a:ext cx="382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n-US" baseline="-25000">
                    <a:solidFill>
                      <a:schemeClr val="bg1"/>
                    </a:solidFill>
                  </a:rPr>
                  <a:t>max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727" name="Group 79"/>
          <p:cNvGrpSpPr>
            <a:grpSpLocks/>
          </p:cNvGrpSpPr>
          <p:nvPr/>
        </p:nvGrpSpPr>
        <p:grpSpPr bwMode="auto">
          <a:xfrm>
            <a:off x="4119563" y="1725613"/>
            <a:ext cx="1619250" cy="1555750"/>
            <a:chOff x="2595" y="1087"/>
            <a:chExt cx="1020" cy="980"/>
          </a:xfrm>
          <a:noFill/>
        </p:grpSpPr>
        <p:grpSp>
          <p:nvGrpSpPr>
            <p:cNvPr id="27716" name="Group 68"/>
            <p:cNvGrpSpPr>
              <a:grpSpLocks/>
            </p:cNvGrpSpPr>
            <p:nvPr/>
          </p:nvGrpSpPr>
          <p:grpSpPr bwMode="auto">
            <a:xfrm>
              <a:off x="3175" y="1087"/>
              <a:ext cx="440" cy="231"/>
              <a:chOff x="3175" y="1087"/>
              <a:chExt cx="440" cy="231"/>
            </a:xfrm>
            <a:grpFill/>
          </p:grpSpPr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3189" y="1316"/>
                <a:ext cx="426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3175" y="1087"/>
                <a:ext cx="284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n-US" baseline="-25000">
                    <a:solidFill>
                      <a:schemeClr val="bg1"/>
                    </a:solidFill>
                  </a:rPr>
                  <a:t>1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699" name="Group 51"/>
            <p:cNvGrpSpPr>
              <a:grpSpLocks/>
            </p:cNvGrpSpPr>
            <p:nvPr/>
          </p:nvGrpSpPr>
          <p:grpSpPr bwMode="auto">
            <a:xfrm>
              <a:off x="2595" y="1496"/>
              <a:ext cx="974" cy="571"/>
              <a:chOff x="2588" y="1507"/>
              <a:chExt cx="974" cy="571"/>
            </a:xfrm>
            <a:grpFill/>
          </p:grpSpPr>
          <p:sp>
            <p:nvSpPr>
              <p:cNvPr id="27660" name="Rectangle 12"/>
              <p:cNvSpPr>
                <a:spLocks noChangeArrowheads="1"/>
              </p:cNvSpPr>
              <p:nvPr/>
            </p:nvSpPr>
            <p:spPr bwMode="auto">
              <a:xfrm>
                <a:off x="3210" y="1507"/>
                <a:ext cx="352" cy="338"/>
              </a:xfrm>
              <a:prstGeom prst="rect">
                <a:avLst/>
              </a:prstGeom>
              <a:grpFill/>
              <a:ln w="9525">
                <a:solidFill>
                  <a:srgbClr val="0000CC"/>
                </a:solidFill>
                <a:miter lim="800000"/>
                <a:headEnd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solidFill>
                      <a:schemeClr val="bg1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</a:rPr>
                  <a:t>-F</a:t>
                </a:r>
                <a:r>
                  <a:rPr lang="en-US" baseline="-25000">
                    <a:solidFill>
                      <a:schemeClr val="bg1"/>
                    </a:solidFill>
                  </a:rPr>
                  <a:t>1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>
                <a:off x="2588" y="1908"/>
                <a:ext cx="793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157" y="1713"/>
                <a:ext cx="209" cy="0"/>
              </a:xfrm>
              <a:prstGeom prst="line">
                <a:avLst/>
              </a:prstGeom>
              <a:grp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2910" y="1847"/>
                <a:ext cx="299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x</a:t>
                </a:r>
                <a:r>
                  <a:rPr lang="en-US" b="1" baseline="-25000">
                    <a:solidFill>
                      <a:schemeClr val="bg1"/>
                    </a:solidFill>
                  </a:rPr>
                  <a:t>1</a:t>
                </a:r>
                <a:endParaRPr lang="el-GR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728" name="Group 80"/>
          <p:cNvGrpSpPr>
            <a:grpSpLocks/>
          </p:cNvGrpSpPr>
          <p:nvPr/>
        </p:nvGrpSpPr>
        <p:grpSpPr bwMode="auto">
          <a:xfrm>
            <a:off x="4117975" y="1704975"/>
            <a:ext cx="2738438" cy="1597025"/>
            <a:chOff x="2586" y="1073"/>
            <a:chExt cx="1725" cy="1006"/>
          </a:xfrm>
          <a:noFill/>
        </p:grpSpPr>
        <p:grpSp>
          <p:nvGrpSpPr>
            <p:cNvPr id="27715" name="Group 67"/>
            <p:cNvGrpSpPr>
              <a:grpSpLocks/>
            </p:cNvGrpSpPr>
            <p:nvPr/>
          </p:nvGrpSpPr>
          <p:grpSpPr bwMode="auto">
            <a:xfrm>
              <a:off x="3857" y="1073"/>
              <a:ext cx="382" cy="231"/>
              <a:chOff x="3857" y="1073"/>
              <a:chExt cx="382" cy="231"/>
            </a:xfrm>
            <a:grpFill/>
          </p:grpSpPr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3946" y="1302"/>
                <a:ext cx="209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8" name="Text Box 20"/>
              <p:cNvSpPr txBox="1">
                <a:spLocks noChangeArrowheads="1"/>
              </p:cNvSpPr>
              <p:nvPr/>
            </p:nvSpPr>
            <p:spPr bwMode="auto">
              <a:xfrm>
                <a:off x="3857" y="1073"/>
                <a:ext cx="382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n-US" baseline="-25000">
                    <a:solidFill>
                      <a:schemeClr val="bg1"/>
                    </a:solidFill>
                  </a:rPr>
                  <a:t>2</a:t>
                </a:r>
                <a:endParaRPr lang="el-GR" baseline="-25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720" name="Group 72"/>
            <p:cNvGrpSpPr>
              <a:grpSpLocks/>
            </p:cNvGrpSpPr>
            <p:nvPr/>
          </p:nvGrpSpPr>
          <p:grpSpPr bwMode="auto">
            <a:xfrm>
              <a:off x="2586" y="1496"/>
              <a:ext cx="1725" cy="583"/>
              <a:chOff x="2758" y="2469"/>
              <a:chExt cx="1725" cy="583"/>
            </a:xfrm>
            <a:grpFill/>
          </p:grpSpPr>
          <p:sp>
            <p:nvSpPr>
              <p:cNvPr id="27691" name="Text Box 43"/>
              <p:cNvSpPr txBox="1">
                <a:spLocks noChangeArrowheads="1"/>
              </p:cNvSpPr>
              <p:nvPr/>
            </p:nvSpPr>
            <p:spPr bwMode="auto">
              <a:xfrm>
                <a:off x="3996" y="2821"/>
                <a:ext cx="299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x</a:t>
                </a:r>
                <a:r>
                  <a:rPr lang="en-US" b="1" baseline="-25000">
                    <a:solidFill>
                      <a:schemeClr val="bg1"/>
                    </a:solidFill>
                  </a:rPr>
                  <a:t>2</a:t>
                </a:r>
                <a:endParaRPr lang="el-G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661" name="Rectangle 13"/>
              <p:cNvSpPr>
                <a:spLocks noChangeArrowheads="1"/>
              </p:cNvSpPr>
              <p:nvPr/>
            </p:nvSpPr>
            <p:spPr bwMode="auto">
              <a:xfrm>
                <a:off x="4130" y="2469"/>
                <a:ext cx="353" cy="338"/>
              </a:xfrm>
              <a:prstGeom prst="rect">
                <a:avLst/>
              </a:prstGeom>
              <a:grpFill/>
              <a:ln w="9525">
                <a:solidFill>
                  <a:srgbClr val="0000CC"/>
                </a:solidFill>
                <a:miter lim="800000"/>
                <a:headEnd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solidFill>
                      <a:schemeClr val="bg1"/>
                    </a:solidFill>
                  </a:rPr>
                  <a:t>-F</a:t>
                </a:r>
                <a:r>
                  <a:rPr lang="en-US" baseline="-25000">
                    <a:solidFill>
                      <a:schemeClr val="bg1"/>
                    </a:solidFill>
                  </a:rPr>
                  <a:t>2</a:t>
                </a:r>
                <a:r>
                  <a:rPr lang="el-GR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690" name="Line 42"/>
              <p:cNvSpPr>
                <a:spLocks noChangeShapeType="1"/>
              </p:cNvSpPr>
              <p:nvPr/>
            </p:nvSpPr>
            <p:spPr bwMode="auto">
              <a:xfrm>
                <a:off x="2758" y="2870"/>
                <a:ext cx="1511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92" name="Line 44"/>
              <p:cNvSpPr>
                <a:spLocks noChangeShapeType="1"/>
              </p:cNvSpPr>
              <p:nvPr/>
            </p:nvSpPr>
            <p:spPr bwMode="auto">
              <a:xfrm flipH="1">
                <a:off x="3880" y="2675"/>
                <a:ext cx="374" cy="0"/>
              </a:xfrm>
              <a:prstGeom prst="line">
                <a:avLst/>
              </a:prstGeom>
              <a:grp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7696" name="Group 48"/>
          <p:cNvGrpSpPr>
            <a:grpSpLocks/>
          </p:cNvGrpSpPr>
          <p:nvPr/>
        </p:nvGrpSpPr>
        <p:grpSpPr bwMode="auto">
          <a:xfrm>
            <a:off x="4121150" y="1790700"/>
            <a:ext cx="3929063" cy="1571625"/>
            <a:chOff x="2581" y="1127"/>
            <a:chExt cx="2475" cy="990"/>
          </a:xfrm>
          <a:noFill/>
        </p:grpSpPr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4702" y="1522"/>
              <a:ext cx="354" cy="316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</a:rPr>
                <a:t>-F</a:t>
              </a:r>
              <a:r>
                <a:rPr lang="en-US" baseline="-25000">
                  <a:solidFill>
                    <a:schemeClr val="bg1"/>
                  </a:solidFill>
                </a:rPr>
                <a:t>3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27681" name="Text Box 33"/>
            <p:cNvSpPr txBox="1">
              <a:spLocks noChangeArrowheads="1"/>
            </p:cNvSpPr>
            <p:nvPr/>
          </p:nvSpPr>
          <p:spPr bwMode="auto">
            <a:xfrm>
              <a:off x="4619" y="1127"/>
              <a:ext cx="41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</a:rPr>
                <a:t>υ</a:t>
              </a:r>
              <a:r>
                <a:rPr lang="en-US" baseline="-25000">
                  <a:solidFill>
                    <a:schemeClr val="bg1"/>
                  </a:solidFill>
                </a:rPr>
                <a:t>3</a:t>
              </a:r>
              <a:r>
                <a:rPr lang="en-US">
                  <a:solidFill>
                    <a:schemeClr val="bg1"/>
                  </a:solidFill>
                </a:rPr>
                <a:t>=0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>
              <a:off x="2581" y="1907"/>
              <a:ext cx="226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94" name="Text Box 46"/>
            <p:cNvSpPr txBox="1">
              <a:spLocks noChangeArrowheads="1"/>
            </p:cNvSpPr>
            <p:nvPr/>
          </p:nvSpPr>
          <p:spPr bwMode="auto">
            <a:xfrm>
              <a:off x="4444" y="1886"/>
              <a:ext cx="35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x</a:t>
              </a:r>
              <a:r>
                <a:rPr lang="en-US" b="1" baseline="-25000">
                  <a:solidFill>
                    <a:schemeClr val="bg1"/>
                  </a:solidFill>
                </a:rPr>
                <a:t>3</a:t>
              </a:r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7695" name="Line 47"/>
            <p:cNvSpPr>
              <a:spLocks noChangeShapeType="1"/>
            </p:cNvSpPr>
            <p:nvPr/>
          </p:nvSpPr>
          <p:spPr bwMode="auto">
            <a:xfrm flipH="1">
              <a:off x="4271" y="1727"/>
              <a:ext cx="599" cy="0"/>
            </a:xfrm>
            <a:prstGeom prst="line">
              <a:avLst/>
            </a:prstGeom>
            <a:grp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7731" name="Group 83"/>
          <p:cNvGrpSpPr>
            <a:grpSpLocks/>
          </p:cNvGrpSpPr>
          <p:nvPr/>
        </p:nvGrpSpPr>
        <p:grpSpPr bwMode="auto">
          <a:xfrm>
            <a:off x="4121150" y="1957388"/>
            <a:ext cx="1576388" cy="1331912"/>
            <a:chOff x="554" y="2953"/>
            <a:chExt cx="993" cy="839"/>
          </a:xfrm>
          <a:noFill/>
        </p:grpSpPr>
        <p:grpSp>
          <p:nvGrpSpPr>
            <p:cNvPr id="27722" name="Group 74"/>
            <p:cNvGrpSpPr>
              <a:grpSpLocks/>
            </p:cNvGrpSpPr>
            <p:nvPr/>
          </p:nvGrpSpPr>
          <p:grpSpPr bwMode="auto">
            <a:xfrm>
              <a:off x="1107" y="2953"/>
              <a:ext cx="440" cy="231"/>
              <a:chOff x="3192" y="1844"/>
              <a:chExt cx="440" cy="231"/>
            </a:xfrm>
            <a:grpFill/>
          </p:grpSpPr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 flipH="1">
                <a:off x="3206" y="2073"/>
                <a:ext cx="426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8" name="Text Box 30"/>
              <p:cNvSpPr txBox="1">
                <a:spLocks noChangeArrowheads="1"/>
              </p:cNvSpPr>
              <p:nvPr/>
            </p:nvSpPr>
            <p:spPr bwMode="auto">
              <a:xfrm>
                <a:off x="3192" y="1844"/>
                <a:ext cx="382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-</a:t>
                </a: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n-US" baseline="-25000">
                    <a:solidFill>
                      <a:schemeClr val="bg1"/>
                    </a:solidFill>
                  </a:rPr>
                  <a:t>1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701" name="Rectangle 53"/>
            <p:cNvSpPr>
              <a:spLocks noChangeArrowheads="1"/>
            </p:cNvSpPr>
            <p:nvPr/>
          </p:nvSpPr>
          <p:spPr bwMode="auto">
            <a:xfrm>
              <a:off x="1176" y="3221"/>
              <a:ext cx="352" cy="338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-F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>
              <a:off x="554" y="3622"/>
              <a:ext cx="793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 flipH="1">
              <a:off x="1123" y="3427"/>
              <a:ext cx="209" cy="0"/>
            </a:xfrm>
            <a:prstGeom prst="line">
              <a:avLst/>
            </a:prstGeom>
            <a:grp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04" name="Text Box 56"/>
            <p:cNvSpPr txBox="1">
              <a:spLocks noChangeArrowheads="1"/>
            </p:cNvSpPr>
            <p:nvPr/>
          </p:nvSpPr>
          <p:spPr bwMode="auto">
            <a:xfrm>
              <a:off x="876" y="3561"/>
              <a:ext cx="29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x</a:t>
              </a:r>
              <a:r>
                <a:rPr lang="en-US" b="1" baseline="-25000">
                  <a:solidFill>
                    <a:schemeClr val="bg1"/>
                  </a:solidFill>
                </a:rPr>
                <a:t>1</a:t>
              </a:r>
              <a:endParaRPr lang="el-GR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775" name="Group 127"/>
          <p:cNvGrpSpPr>
            <a:grpSpLocks/>
          </p:cNvGrpSpPr>
          <p:nvPr/>
        </p:nvGrpSpPr>
        <p:grpSpPr bwMode="auto">
          <a:xfrm>
            <a:off x="195263" y="1973263"/>
            <a:ext cx="3878262" cy="1354137"/>
            <a:chOff x="2569" y="2403"/>
            <a:chExt cx="2443" cy="853"/>
          </a:xfrm>
          <a:noFill/>
        </p:grpSpPr>
        <p:sp>
          <p:nvSpPr>
            <p:cNvPr id="27710" name="Rectangle 62"/>
            <p:cNvSpPr>
              <a:spLocks noChangeArrowheads="1"/>
            </p:cNvSpPr>
            <p:nvPr/>
          </p:nvSpPr>
          <p:spPr bwMode="auto">
            <a:xfrm>
              <a:off x="2578" y="2678"/>
              <a:ext cx="354" cy="316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3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27711" name="Text Box 63"/>
            <p:cNvSpPr txBox="1">
              <a:spLocks noChangeArrowheads="1"/>
            </p:cNvSpPr>
            <p:nvPr/>
          </p:nvSpPr>
          <p:spPr bwMode="auto">
            <a:xfrm>
              <a:off x="2569" y="2403"/>
              <a:ext cx="41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</a:rPr>
                <a:t>υ</a:t>
              </a:r>
              <a:r>
                <a:rPr lang="en-US" baseline="-25000">
                  <a:solidFill>
                    <a:schemeClr val="bg1"/>
                  </a:solidFill>
                </a:rPr>
                <a:t>3</a:t>
              </a:r>
              <a:r>
                <a:rPr lang="en-US">
                  <a:solidFill>
                    <a:schemeClr val="bg1"/>
                  </a:solidFill>
                </a:rPr>
                <a:t>=0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 rot="10800000">
              <a:off x="2746" y="3063"/>
              <a:ext cx="226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2806" y="3025"/>
              <a:ext cx="35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-x</a:t>
              </a:r>
              <a:r>
                <a:rPr lang="en-US" b="1" baseline="-25000">
                  <a:solidFill>
                    <a:schemeClr val="bg1"/>
                  </a:solidFill>
                </a:rPr>
                <a:t>3</a:t>
              </a:r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7714" name="Line 66"/>
            <p:cNvSpPr>
              <a:spLocks noChangeShapeType="1"/>
            </p:cNvSpPr>
            <p:nvPr/>
          </p:nvSpPr>
          <p:spPr bwMode="auto">
            <a:xfrm>
              <a:off x="2756" y="2911"/>
              <a:ext cx="599" cy="0"/>
            </a:xfrm>
            <a:prstGeom prst="line">
              <a:avLst/>
            </a:prstGeom>
            <a:grp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7730" name="Group 82"/>
          <p:cNvGrpSpPr>
            <a:grpSpLocks/>
          </p:cNvGrpSpPr>
          <p:nvPr/>
        </p:nvGrpSpPr>
        <p:grpSpPr bwMode="auto">
          <a:xfrm>
            <a:off x="4121150" y="1878013"/>
            <a:ext cx="2738438" cy="1471612"/>
            <a:chOff x="1706" y="2829"/>
            <a:chExt cx="1725" cy="927"/>
          </a:xfrm>
          <a:noFill/>
        </p:grpSpPr>
        <p:grpSp>
          <p:nvGrpSpPr>
            <p:cNvPr id="27721" name="Group 73"/>
            <p:cNvGrpSpPr>
              <a:grpSpLocks/>
            </p:cNvGrpSpPr>
            <p:nvPr/>
          </p:nvGrpSpPr>
          <p:grpSpPr bwMode="auto">
            <a:xfrm>
              <a:off x="3036" y="2829"/>
              <a:ext cx="382" cy="251"/>
              <a:chOff x="3962" y="1838"/>
              <a:chExt cx="382" cy="251"/>
            </a:xfrm>
            <a:grpFill/>
          </p:grpSpPr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 flipH="1">
                <a:off x="4044" y="2089"/>
                <a:ext cx="209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4" name="Text Box 26"/>
              <p:cNvSpPr txBox="1">
                <a:spLocks noChangeArrowheads="1"/>
              </p:cNvSpPr>
              <p:nvPr/>
            </p:nvSpPr>
            <p:spPr bwMode="auto">
              <a:xfrm>
                <a:off x="3962" y="1838"/>
                <a:ext cx="382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-</a:t>
                </a: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n-US" baseline="-25000">
                    <a:solidFill>
                      <a:schemeClr val="bg1"/>
                    </a:solidFill>
                  </a:rPr>
                  <a:t>2</a:t>
                </a:r>
                <a:endParaRPr lang="el-GR" baseline="-25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705" name="Group 57"/>
            <p:cNvGrpSpPr>
              <a:grpSpLocks/>
            </p:cNvGrpSpPr>
            <p:nvPr/>
          </p:nvGrpSpPr>
          <p:grpSpPr bwMode="auto">
            <a:xfrm>
              <a:off x="1706" y="3148"/>
              <a:ext cx="1725" cy="401"/>
              <a:chOff x="2543" y="2547"/>
              <a:chExt cx="1725" cy="401"/>
            </a:xfrm>
            <a:grpFill/>
          </p:grpSpPr>
          <p:sp>
            <p:nvSpPr>
              <p:cNvPr id="27706" name="Rectangle 58"/>
              <p:cNvSpPr>
                <a:spLocks noChangeArrowheads="1"/>
              </p:cNvSpPr>
              <p:nvPr/>
            </p:nvSpPr>
            <p:spPr bwMode="auto">
              <a:xfrm>
                <a:off x="3915" y="2547"/>
                <a:ext cx="353" cy="338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-F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l-GR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707" name="Line 59"/>
              <p:cNvSpPr>
                <a:spLocks noChangeShapeType="1"/>
              </p:cNvSpPr>
              <p:nvPr/>
            </p:nvSpPr>
            <p:spPr bwMode="auto">
              <a:xfrm>
                <a:off x="2543" y="2948"/>
                <a:ext cx="1511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08" name="Line 60"/>
              <p:cNvSpPr>
                <a:spLocks noChangeShapeType="1"/>
              </p:cNvSpPr>
              <p:nvPr/>
            </p:nvSpPr>
            <p:spPr bwMode="auto">
              <a:xfrm flipH="1">
                <a:off x="3665" y="2753"/>
                <a:ext cx="374" cy="0"/>
              </a:xfrm>
              <a:prstGeom prst="line">
                <a:avLst/>
              </a:prstGeom>
              <a:grpFill/>
              <a:ln w="5715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29" name="Text Box 81"/>
            <p:cNvSpPr txBox="1">
              <a:spLocks noChangeArrowheads="1"/>
            </p:cNvSpPr>
            <p:nvPr/>
          </p:nvSpPr>
          <p:spPr bwMode="auto">
            <a:xfrm>
              <a:off x="2732" y="3525"/>
              <a:ext cx="29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x</a:t>
              </a:r>
              <a:r>
                <a:rPr lang="en-US" b="1" baseline="-25000">
                  <a:solidFill>
                    <a:schemeClr val="bg1"/>
                  </a:solidFill>
                </a:rPr>
                <a:t>2</a:t>
              </a:r>
              <a:endParaRPr lang="el-GR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737" name="Group 89"/>
          <p:cNvGrpSpPr>
            <a:grpSpLocks/>
          </p:cNvGrpSpPr>
          <p:nvPr/>
        </p:nvGrpSpPr>
        <p:grpSpPr bwMode="auto">
          <a:xfrm>
            <a:off x="3463925" y="1958975"/>
            <a:ext cx="1111250" cy="960438"/>
            <a:chOff x="2085" y="2573"/>
            <a:chExt cx="700" cy="605"/>
          </a:xfrm>
          <a:noFill/>
        </p:grpSpPr>
        <p:grpSp>
          <p:nvGrpSpPr>
            <p:cNvPr id="27723" name="Group 75"/>
            <p:cNvGrpSpPr>
              <a:grpSpLocks/>
            </p:cNvGrpSpPr>
            <p:nvPr/>
          </p:nvGrpSpPr>
          <p:grpSpPr bwMode="auto">
            <a:xfrm>
              <a:off x="2085" y="2573"/>
              <a:ext cx="700" cy="234"/>
              <a:chOff x="2309" y="1870"/>
              <a:chExt cx="700" cy="234"/>
            </a:xfrm>
            <a:grpFill/>
          </p:grpSpPr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 flipH="1">
                <a:off x="2309" y="2104"/>
                <a:ext cx="583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86" name="Text Box 38"/>
              <p:cNvSpPr txBox="1">
                <a:spLocks noChangeArrowheads="1"/>
              </p:cNvSpPr>
              <p:nvPr/>
            </p:nvSpPr>
            <p:spPr bwMode="auto">
              <a:xfrm>
                <a:off x="2552" y="1870"/>
                <a:ext cx="457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solidFill>
                      <a:schemeClr val="bg1"/>
                    </a:solidFill>
                  </a:rPr>
                  <a:t>-υ</a:t>
                </a:r>
                <a:r>
                  <a:rPr lang="en-US" baseline="-25000">
                    <a:solidFill>
                      <a:schemeClr val="bg1"/>
                    </a:solidFill>
                  </a:rPr>
                  <a:t>max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733" name="Rectangle 85"/>
            <p:cNvSpPr>
              <a:spLocks noChangeArrowheads="1"/>
            </p:cNvSpPr>
            <p:nvPr/>
          </p:nvSpPr>
          <p:spPr bwMode="auto">
            <a:xfrm>
              <a:off x="2313" y="2840"/>
              <a:ext cx="346" cy="338"/>
            </a:xfrm>
            <a:prstGeom prst="rect">
              <a:avLst/>
            </a:prstGeom>
            <a:grp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schemeClr val="bg1"/>
                  </a:solidFill>
                </a:rPr>
                <a:t>0 </a:t>
              </a:r>
            </a:p>
          </p:txBody>
        </p:sp>
      </p:grpSp>
      <p:grpSp>
        <p:nvGrpSpPr>
          <p:cNvPr id="27746" name="Group 98"/>
          <p:cNvGrpSpPr>
            <a:grpSpLocks/>
          </p:cNvGrpSpPr>
          <p:nvPr/>
        </p:nvGrpSpPr>
        <p:grpSpPr bwMode="auto">
          <a:xfrm>
            <a:off x="2413000" y="1947863"/>
            <a:ext cx="1676400" cy="1366837"/>
            <a:chOff x="2425" y="2604"/>
            <a:chExt cx="1056" cy="861"/>
          </a:xfrm>
          <a:noFill/>
        </p:grpSpPr>
        <p:grpSp>
          <p:nvGrpSpPr>
            <p:cNvPr id="27739" name="Group 91"/>
            <p:cNvGrpSpPr>
              <a:grpSpLocks/>
            </p:cNvGrpSpPr>
            <p:nvPr/>
          </p:nvGrpSpPr>
          <p:grpSpPr bwMode="auto">
            <a:xfrm>
              <a:off x="2425" y="2604"/>
              <a:ext cx="440" cy="231"/>
              <a:chOff x="3192" y="1844"/>
              <a:chExt cx="440" cy="231"/>
            </a:xfrm>
            <a:grpFill/>
          </p:grpSpPr>
          <p:sp>
            <p:nvSpPr>
              <p:cNvPr id="27740" name="Line 92"/>
              <p:cNvSpPr>
                <a:spLocks noChangeShapeType="1"/>
              </p:cNvSpPr>
              <p:nvPr/>
            </p:nvSpPr>
            <p:spPr bwMode="auto">
              <a:xfrm flipH="1">
                <a:off x="3206" y="2073"/>
                <a:ext cx="426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41" name="Text Box 93"/>
              <p:cNvSpPr txBox="1">
                <a:spLocks noChangeArrowheads="1"/>
              </p:cNvSpPr>
              <p:nvPr/>
            </p:nvSpPr>
            <p:spPr bwMode="auto">
              <a:xfrm>
                <a:off x="3192" y="1844"/>
                <a:ext cx="382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-</a:t>
                </a: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n-US" baseline="-25000">
                    <a:solidFill>
                      <a:schemeClr val="bg1"/>
                    </a:solidFill>
                  </a:rPr>
                  <a:t>1</a:t>
                </a:r>
                <a:endParaRPr lang="el-G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742" name="Rectangle 94"/>
            <p:cNvSpPr>
              <a:spLocks noChangeArrowheads="1"/>
            </p:cNvSpPr>
            <p:nvPr/>
          </p:nvSpPr>
          <p:spPr bwMode="auto">
            <a:xfrm>
              <a:off x="2494" y="2872"/>
              <a:ext cx="352" cy="338"/>
            </a:xfrm>
            <a:prstGeom prst="rect">
              <a:avLst/>
            </a:prstGeom>
            <a:grp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1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 flipH="1">
              <a:off x="2688" y="3280"/>
              <a:ext cx="793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44" name="Line 96"/>
            <p:cNvSpPr>
              <a:spLocks noChangeShapeType="1"/>
            </p:cNvSpPr>
            <p:nvPr/>
          </p:nvSpPr>
          <p:spPr bwMode="auto">
            <a:xfrm>
              <a:off x="2672" y="3106"/>
              <a:ext cx="209" cy="0"/>
            </a:xfrm>
            <a:prstGeom prst="line">
              <a:avLst/>
            </a:prstGeom>
            <a:grp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45" name="Text Box 97"/>
            <p:cNvSpPr txBox="1">
              <a:spLocks noChangeArrowheads="1"/>
            </p:cNvSpPr>
            <p:nvPr/>
          </p:nvSpPr>
          <p:spPr bwMode="auto">
            <a:xfrm>
              <a:off x="2830" y="3234"/>
              <a:ext cx="29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-x</a:t>
              </a:r>
              <a:r>
                <a:rPr lang="en-US" b="1" baseline="-25000">
                  <a:solidFill>
                    <a:schemeClr val="bg1"/>
                  </a:solidFill>
                </a:rPr>
                <a:t>1</a:t>
              </a:r>
              <a:endParaRPr lang="el-GR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755" name="Group 107"/>
          <p:cNvGrpSpPr>
            <a:grpSpLocks/>
          </p:cNvGrpSpPr>
          <p:nvPr/>
        </p:nvGrpSpPr>
        <p:grpSpPr bwMode="auto">
          <a:xfrm>
            <a:off x="2525713" y="1962150"/>
            <a:ext cx="1566862" cy="1354138"/>
            <a:chOff x="2152" y="2718"/>
            <a:chExt cx="987" cy="853"/>
          </a:xfrm>
          <a:noFill/>
        </p:grpSpPr>
        <p:grpSp>
          <p:nvGrpSpPr>
            <p:cNvPr id="27718" name="Group 70"/>
            <p:cNvGrpSpPr>
              <a:grpSpLocks/>
            </p:cNvGrpSpPr>
            <p:nvPr/>
          </p:nvGrpSpPr>
          <p:grpSpPr bwMode="auto">
            <a:xfrm>
              <a:off x="2152" y="2718"/>
              <a:ext cx="440" cy="231"/>
              <a:chOff x="1673" y="1072"/>
              <a:chExt cx="440" cy="231"/>
            </a:xfrm>
            <a:grpFill/>
          </p:grpSpPr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1687" y="1301"/>
                <a:ext cx="426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70" name="Text Box 22"/>
              <p:cNvSpPr txBox="1">
                <a:spLocks noChangeArrowheads="1"/>
              </p:cNvSpPr>
              <p:nvPr/>
            </p:nvSpPr>
            <p:spPr bwMode="auto">
              <a:xfrm>
                <a:off x="1673" y="1072"/>
                <a:ext cx="382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dirty="0">
                    <a:solidFill>
                      <a:schemeClr val="bg1"/>
                    </a:solidFill>
                  </a:rPr>
                  <a:t>υ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1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751" name="Rectangle 103"/>
            <p:cNvSpPr>
              <a:spLocks noChangeArrowheads="1"/>
            </p:cNvSpPr>
            <p:nvPr/>
          </p:nvSpPr>
          <p:spPr bwMode="auto">
            <a:xfrm>
              <a:off x="2152" y="2978"/>
              <a:ext cx="352" cy="338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1</a:t>
              </a:r>
              <a:endParaRPr lang="el-GR">
                <a:solidFill>
                  <a:schemeClr val="bg1"/>
                </a:solidFill>
              </a:endParaRPr>
            </a:p>
          </p:txBody>
        </p:sp>
        <p:sp>
          <p:nvSpPr>
            <p:cNvPr id="27752" name="Line 104"/>
            <p:cNvSpPr>
              <a:spLocks noChangeShapeType="1"/>
            </p:cNvSpPr>
            <p:nvPr/>
          </p:nvSpPr>
          <p:spPr bwMode="auto">
            <a:xfrm flipH="1">
              <a:off x="2346" y="3386"/>
              <a:ext cx="793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53" name="Line 105"/>
            <p:cNvSpPr>
              <a:spLocks noChangeShapeType="1"/>
            </p:cNvSpPr>
            <p:nvPr/>
          </p:nvSpPr>
          <p:spPr bwMode="auto">
            <a:xfrm>
              <a:off x="2330" y="3212"/>
              <a:ext cx="209" cy="0"/>
            </a:xfrm>
            <a:prstGeom prst="line">
              <a:avLst/>
            </a:prstGeom>
            <a:grp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54" name="Text Box 106"/>
            <p:cNvSpPr txBox="1">
              <a:spLocks noChangeArrowheads="1"/>
            </p:cNvSpPr>
            <p:nvPr/>
          </p:nvSpPr>
          <p:spPr bwMode="auto">
            <a:xfrm>
              <a:off x="2488" y="3340"/>
              <a:ext cx="29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-x</a:t>
              </a:r>
              <a:r>
                <a:rPr lang="en-US" b="1" baseline="-25000">
                  <a:solidFill>
                    <a:schemeClr val="bg1"/>
                  </a:solidFill>
                </a:rPr>
                <a:t>1</a:t>
              </a:r>
              <a:endParaRPr lang="el-GR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765" name="Group 117"/>
          <p:cNvGrpSpPr>
            <a:grpSpLocks/>
          </p:cNvGrpSpPr>
          <p:nvPr/>
        </p:nvGrpSpPr>
        <p:grpSpPr bwMode="auto">
          <a:xfrm>
            <a:off x="1308100" y="1868488"/>
            <a:ext cx="2768600" cy="1436687"/>
            <a:chOff x="4235" y="2351"/>
            <a:chExt cx="1744" cy="905"/>
          </a:xfrm>
          <a:noFill/>
        </p:grpSpPr>
        <p:grpSp>
          <p:nvGrpSpPr>
            <p:cNvPr id="27757" name="Group 109"/>
            <p:cNvGrpSpPr>
              <a:grpSpLocks/>
            </p:cNvGrpSpPr>
            <p:nvPr/>
          </p:nvGrpSpPr>
          <p:grpSpPr bwMode="auto">
            <a:xfrm>
              <a:off x="4235" y="2351"/>
              <a:ext cx="382" cy="251"/>
              <a:chOff x="3962" y="1838"/>
              <a:chExt cx="382" cy="251"/>
            </a:xfrm>
            <a:grpFill/>
          </p:grpSpPr>
          <p:sp>
            <p:nvSpPr>
              <p:cNvPr id="27758" name="Line 110"/>
              <p:cNvSpPr>
                <a:spLocks noChangeShapeType="1"/>
              </p:cNvSpPr>
              <p:nvPr/>
            </p:nvSpPr>
            <p:spPr bwMode="auto">
              <a:xfrm flipH="1">
                <a:off x="4044" y="2089"/>
                <a:ext cx="209" cy="0"/>
              </a:xfrm>
              <a:prstGeom prst="line">
                <a:avLst/>
              </a:prstGeom>
              <a:grpFill/>
              <a:ln w="381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759" name="Text Box 111"/>
              <p:cNvSpPr txBox="1">
                <a:spLocks noChangeArrowheads="1"/>
              </p:cNvSpPr>
              <p:nvPr/>
            </p:nvSpPr>
            <p:spPr bwMode="auto">
              <a:xfrm>
                <a:off x="3962" y="1838"/>
                <a:ext cx="382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-</a:t>
                </a:r>
                <a:r>
                  <a:rPr lang="el-GR">
                    <a:solidFill>
                      <a:schemeClr val="bg1"/>
                    </a:solidFill>
                  </a:rPr>
                  <a:t>υ</a:t>
                </a:r>
                <a:r>
                  <a:rPr lang="en-US" baseline="-25000">
                    <a:solidFill>
                      <a:schemeClr val="bg1"/>
                    </a:solidFill>
                  </a:rPr>
                  <a:t>2</a:t>
                </a:r>
                <a:endParaRPr lang="el-GR" baseline="-25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761" name="Rectangle 113"/>
            <p:cNvSpPr>
              <a:spLocks noChangeArrowheads="1"/>
            </p:cNvSpPr>
            <p:nvPr/>
          </p:nvSpPr>
          <p:spPr bwMode="auto">
            <a:xfrm>
              <a:off x="4277" y="2677"/>
              <a:ext cx="353" cy="338"/>
            </a:xfrm>
            <a:prstGeom prst="rect">
              <a:avLst/>
            </a:prstGeom>
            <a:grp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l-GR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7762" name="Line 114"/>
            <p:cNvSpPr>
              <a:spLocks noChangeShapeType="1"/>
            </p:cNvSpPr>
            <p:nvPr/>
          </p:nvSpPr>
          <p:spPr bwMode="auto">
            <a:xfrm flipH="1">
              <a:off x="4468" y="3069"/>
              <a:ext cx="1511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63" name="Line 115"/>
            <p:cNvSpPr>
              <a:spLocks noChangeShapeType="1"/>
            </p:cNvSpPr>
            <p:nvPr/>
          </p:nvSpPr>
          <p:spPr bwMode="auto">
            <a:xfrm>
              <a:off x="4468" y="2925"/>
              <a:ext cx="374" cy="0"/>
            </a:xfrm>
            <a:prstGeom prst="line">
              <a:avLst/>
            </a:prstGeom>
            <a:grp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64" name="Text Box 116"/>
            <p:cNvSpPr txBox="1">
              <a:spLocks noChangeArrowheads="1"/>
            </p:cNvSpPr>
            <p:nvPr/>
          </p:nvSpPr>
          <p:spPr bwMode="auto">
            <a:xfrm>
              <a:off x="4575" y="3025"/>
              <a:ext cx="29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-x</a:t>
              </a:r>
              <a:r>
                <a:rPr lang="en-US" b="1" baseline="-25000">
                  <a:solidFill>
                    <a:schemeClr val="bg1"/>
                  </a:solidFill>
                </a:rPr>
                <a:t>2</a:t>
              </a:r>
              <a:endParaRPr lang="el-GR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774" name="Group 126"/>
          <p:cNvGrpSpPr>
            <a:grpSpLocks/>
          </p:cNvGrpSpPr>
          <p:nvPr/>
        </p:nvGrpSpPr>
        <p:grpSpPr bwMode="auto">
          <a:xfrm>
            <a:off x="1298575" y="1857375"/>
            <a:ext cx="2768600" cy="1436688"/>
            <a:chOff x="3294" y="2674"/>
            <a:chExt cx="1744" cy="905"/>
          </a:xfrm>
          <a:noFill/>
        </p:grpSpPr>
        <p:sp>
          <p:nvSpPr>
            <p:cNvPr id="27768" name="Line 120"/>
            <p:cNvSpPr>
              <a:spLocks noChangeShapeType="1"/>
            </p:cNvSpPr>
            <p:nvPr/>
          </p:nvSpPr>
          <p:spPr bwMode="auto">
            <a:xfrm>
              <a:off x="3376" y="2925"/>
              <a:ext cx="209" cy="0"/>
            </a:xfrm>
            <a:prstGeom prst="line">
              <a:avLst/>
            </a:prstGeom>
            <a:grp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69" name="Text Box 121"/>
            <p:cNvSpPr txBox="1">
              <a:spLocks noChangeArrowheads="1"/>
            </p:cNvSpPr>
            <p:nvPr/>
          </p:nvSpPr>
          <p:spPr bwMode="auto">
            <a:xfrm>
              <a:off x="3294" y="2674"/>
              <a:ext cx="38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</a:rPr>
                <a:t>υ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endParaRPr lang="el-GR" baseline="-25000">
                <a:solidFill>
                  <a:schemeClr val="bg1"/>
                </a:solidFill>
              </a:endParaRPr>
            </a:p>
          </p:txBody>
        </p:sp>
        <p:sp>
          <p:nvSpPr>
            <p:cNvPr id="27770" name="Rectangle 122"/>
            <p:cNvSpPr>
              <a:spLocks noChangeArrowheads="1"/>
            </p:cNvSpPr>
            <p:nvPr/>
          </p:nvSpPr>
          <p:spPr bwMode="auto">
            <a:xfrm>
              <a:off x="3336" y="3000"/>
              <a:ext cx="353" cy="338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l-GR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7771" name="Line 123"/>
            <p:cNvSpPr>
              <a:spLocks noChangeShapeType="1"/>
            </p:cNvSpPr>
            <p:nvPr/>
          </p:nvSpPr>
          <p:spPr bwMode="auto">
            <a:xfrm flipH="1">
              <a:off x="3527" y="3392"/>
              <a:ext cx="1511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72" name="Line 124"/>
            <p:cNvSpPr>
              <a:spLocks noChangeShapeType="1"/>
            </p:cNvSpPr>
            <p:nvPr/>
          </p:nvSpPr>
          <p:spPr bwMode="auto">
            <a:xfrm>
              <a:off x="3527" y="3248"/>
              <a:ext cx="374" cy="0"/>
            </a:xfrm>
            <a:prstGeom prst="line">
              <a:avLst/>
            </a:prstGeom>
            <a:grp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773" name="Text Box 125"/>
            <p:cNvSpPr txBox="1">
              <a:spLocks noChangeArrowheads="1"/>
            </p:cNvSpPr>
            <p:nvPr/>
          </p:nvSpPr>
          <p:spPr bwMode="auto">
            <a:xfrm>
              <a:off x="3634" y="3348"/>
              <a:ext cx="29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-x</a:t>
              </a:r>
              <a:r>
                <a:rPr lang="en-US" b="1" baseline="-25000">
                  <a:solidFill>
                    <a:schemeClr val="bg1"/>
                  </a:solidFill>
                </a:rPr>
                <a:t>2</a:t>
              </a:r>
              <a:endParaRPr lang="el-GR" b="1">
                <a:solidFill>
                  <a:schemeClr val="bg1"/>
                </a:solidFill>
              </a:endParaRPr>
            </a:p>
          </p:txBody>
        </p:sp>
      </p:grpSp>
      <p:sp>
        <p:nvSpPr>
          <p:cNvPr id="27776" name="Text Box 128"/>
          <p:cNvSpPr txBox="1">
            <a:spLocks noChangeArrowheads="1"/>
          </p:cNvSpPr>
          <p:nvPr/>
        </p:nvSpPr>
        <p:spPr bwMode="auto">
          <a:xfrm>
            <a:off x="712788" y="309563"/>
            <a:ext cx="7575550" cy="1022350"/>
          </a:xfrm>
          <a:prstGeom prst="rect">
            <a:avLst/>
          </a:prstGeom>
          <a:solidFill>
            <a:srgbClr val="0000CC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solidFill>
                  <a:schemeClr val="bg1"/>
                </a:solidFill>
              </a:rPr>
              <a:t>Όταν η δύναμη έχει την μορφή </a:t>
            </a:r>
            <a:r>
              <a:rPr lang="en-US" sz="2800">
                <a:solidFill>
                  <a:srgbClr val="FFFF00"/>
                </a:solidFill>
              </a:rPr>
              <a:t>F = -D.x</a:t>
            </a:r>
            <a:r>
              <a:rPr lang="el-GR" sz="2800">
                <a:solidFill>
                  <a:schemeClr val="bg1"/>
                </a:solidFill>
              </a:rPr>
              <a:t> το σώμα θα εκτελέσει απλή αρμονική ταλάντωση</a:t>
            </a:r>
          </a:p>
        </p:txBody>
      </p:sp>
      <p:sp>
        <p:nvSpPr>
          <p:cNvPr id="27777" name="Text Box 129"/>
          <p:cNvSpPr txBox="1">
            <a:spLocks noChangeArrowheads="1"/>
          </p:cNvSpPr>
          <p:nvPr/>
        </p:nvSpPr>
        <p:spPr bwMode="auto">
          <a:xfrm>
            <a:off x="428625" y="4238625"/>
            <a:ext cx="81708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Η δύναμη είναι άλλοτε ομόρροπη και άλλοτε αντίρροπη στην ταχύτητα. Έτσι η κινητική ενέργεια άλλοτε αυξάνεται και άλλοτε ελαττώνεται και το σώμα εκτελεί πεπερασμένη παλινδρομική κίνηση , δηλαδή αρμονική ταλάντωση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55625" y="577850"/>
            <a:ext cx="7705725" cy="76200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/>
            <a:r>
              <a:rPr lang="el-GR" sz="4400">
                <a:solidFill>
                  <a:srgbClr val="FFFF99"/>
                </a:solidFill>
                <a:cs typeface="Arial" charset="0"/>
              </a:rPr>
              <a:t>Δύναμη επαναφοράς</a:t>
            </a:r>
          </a:p>
        </p:txBody>
      </p: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650875" y="1725613"/>
            <a:ext cx="7551738" cy="4530725"/>
            <a:chOff x="410" y="1087"/>
            <a:chExt cx="4757" cy="2854"/>
          </a:xfrm>
        </p:grpSpPr>
        <p:pic>
          <p:nvPicPr>
            <p:cNvPr id="120834" name="Picture 2" descr="SolveHarmonic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087"/>
              <a:ext cx="4757" cy="2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36" name="Text Box 4"/>
            <p:cNvSpPr txBox="1">
              <a:spLocks noChangeArrowheads="1"/>
            </p:cNvSpPr>
            <p:nvPr/>
          </p:nvSpPr>
          <p:spPr bwMode="auto">
            <a:xfrm>
              <a:off x="2076" y="1159"/>
              <a:ext cx="160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/>
                <a:t>Θέση ισορροπίας</a:t>
              </a:r>
            </a:p>
          </p:txBody>
        </p:sp>
        <p:sp>
          <p:nvSpPr>
            <p:cNvPr id="120837" name="Text Box 5"/>
            <p:cNvSpPr txBox="1">
              <a:spLocks noChangeArrowheads="1"/>
            </p:cNvSpPr>
            <p:nvPr/>
          </p:nvSpPr>
          <p:spPr bwMode="auto">
            <a:xfrm>
              <a:off x="505" y="1831"/>
              <a:ext cx="16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000">
                  <a:solidFill>
                    <a:srgbClr val="A50021"/>
                  </a:solidFill>
                </a:rPr>
                <a:t>Δύναμη επαναφοράς</a:t>
              </a:r>
            </a:p>
          </p:txBody>
        </p:sp>
        <p:sp>
          <p:nvSpPr>
            <p:cNvPr id="120838" name="Text Box 6"/>
            <p:cNvSpPr txBox="1">
              <a:spLocks noChangeArrowheads="1"/>
            </p:cNvSpPr>
            <p:nvPr/>
          </p:nvSpPr>
          <p:spPr bwMode="auto">
            <a:xfrm>
              <a:off x="871" y="2250"/>
              <a:ext cx="113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000">
                  <a:solidFill>
                    <a:schemeClr val="accent2"/>
                  </a:solidFill>
                </a:rPr>
                <a:t>Απομάκρυνση</a:t>
              </a:r>
            </a:p>
          </p:txBody>
        </p:sp>
        <p:sp>
          <p:nvSpPr>
            <p:cNvPr id="120839" name="Line 7"/>
            <p:cNvSpPr>
              <a:spLocks noChangeShapeType="1"/>
            </p:cNvSpPr>
            <p:nvPr/>
          </p:nvSpPr>
          <p:spPr bwMode="auto">
            <a:xfrm flipV="1">
              <a:off x="3993" y="1939"/>
              <a:ext cx="0" cy="17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 flipV="1">
              <a:off x="1949" y="2246"/>
              <a:ext cx="0" cy="14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l-GR" sz="2800">
                <a:solidFill>
                  <a:srgbClr val="FFFF00"/>
                </a:solidFill>
              </a:rPr>
              <a:t>Μεταβολή της απομάκρυνσης ταχύτητας επιτάχυνσης και δύναμης κατά την διάρκεια της ταλάντωσης</a:t>
            </a:r>
          </a:p>
        </p:txBody>
      </p:sp>
      <p:pic>
        <p:nvPicPr>
          <p:cNvPr id="121860" name="Picture 4" descr="SHM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584325"/>
            <a:ext cx="7897813" cy="526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121860" idx="0"/>
            <a:endCxn id="121860" idx="2"/>
          </p:cNvCxnSpPr>
          <p:nvPr/>
        </p:nvCxnSpPr>
        <p:spPr>
          <a:xfrm>
            <a:off x="4523582" y="1584325"/>
            <a:ext cx="0" cy="5264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646</Words>
  <Application>Microsoft Office PowerPoint</Application>
  <PresentationFormat>On-screen Show (4:3)</PresentationFormat>
  <Paragraphs>88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Προεπιλεγμένη σχεδίαση</vt:lpstr>
      <vt:lpstr>Equation</vt:lpstr>
      <vt:lpstr>Δυναμική της ταλάντωσης</vt:lpstr>
      <vt:lpstr>Να αποδείξετε ότι η αναγκαία και ικανή συνθήκη για α.α.τ είναι ΣF=-D.x όπου D η σταθερά επαναφοράς.</vt:lpstr>
      <vt:lpstr>Σταθερά επαναφοράς D = mω2 σε μονάδες Ν/m</vt:lpstr>
      <vt:lpstr>Ποιοι τύποι συνδέουν την κυκλική συχνότητα και την περίοδο της ταλάντωσης με την σταθερά D</vt:lpstr>
      <vt:lpstr>Συμπεράσματα</vt:lpstr>
      <vt:lpstr>PowerPoint Presentation</vt:lpstr>
      <vt:lpstr>PowerPoint Presentation</vt:lpstr>
      <vt:lpstr>PowerPoint Presentation</vt:lpstr>
      <vt:lpstr>Μεταβολή της απομάκρυνσης ταχύτητας επιτάχυνσης και δύναμης κατά την διάρκεια της ταλάντωσης</vt:lpstr>
      <vt:lpstr>Τρόπος εργασίας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Δυναμική της ταλάντωσης</dc:title>
  <dc:creator>USER</dc:creator>
  <cp:lastModifiedBy>Antonis Vasileiou</cp:lastModifiedBy>
  <cp:revision>41</cp:revision>
  <dcterms:created xsi:type="dcterms:W3CDTF">2007-01-02T19:30:01Z</dcterms:created>
  <dcterms:modified xsi:type="dcterms:W3CDTF">2019-07-02T14:49:53Z</dcterms:modified>
</cp:coreProperties>
</file>