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60" r:id="rId3"/>
    <p:sldId id="262" r:id="rId4"/>
    <p:sldId id="261" r:id="rId5"/>
    <p:sldId id="263" r:id="rId6"/>
    <p:sldId id="265" r:id="rId7"/>
    <p:sldId id="267" r:id="rId8"/>
    <p:sldId id="266" r:id="rId9"/>
    <p:sldId id="308" r:id="rId10"/>
    <p:sldId id="273" r:id="rId11"/>
    <p:sldId id="278" r:id="rId12"/>
    <p:sldId id="274" r:id="rId13"/>
    <p:sldId id="275" r:id="rId14"/>
    <p:sldId id="276" r:id="rId15"/>
    <p:sldId id="277" r:id="rId16"/>
    <p:sldId id="279" r:id="rId17"/>
    <p:sldId id="293" r:id="rId18"/>
    <p:sldId id="286" r:id="rId19"/>
    <p:sldId id="287" r:id="rId20"/>
    <p:sldId id="291" r:id="rId21"/>
    <p:sldId id="290" r:id="rId22"/>
    <p:sldId id="292" r:id="rId23"/>
    <p:sldId id="302" r:id="rId24"/>
    <p:sldId id="299" r:id="rId25"/>
    <p:sldId id="296" r:id="rId26"/>
    <p:sldId id="297" r:id="rId27"/>
    <p:sldId id="298" r:id="rId28"/>
    <p:sldId id="314" r:id="rId29"/>
    <p:sldId id="315" r:id="rId30"/>
    <p:sldId id="303" r:id="rId31"/>
    <p:sldId id="316" r:id="rId32"/>
    <p:sldId id="312" r:id="rId33"/>
    <p:sldId id="313" r:id="rId34"/>
    <p:sldId id="306" r:id="rId35"/>
    <p:sldId id="294" r:id="rId36"/>
    <p:sldId id="295" r:id="rId3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6600"/>
    <a:srgbClr val="FF0000"/>
    <a:srgbClr val="0066FF"/>
    <a:srgbClr val="CC3300"/>
    <a:srgbClr val="FFFFFF"/>
    <a:srgbClr val="C0C0C0"/>
    <a:srgbClr val="808080"/>
    <a:srgbClr val="B2B2B2"/>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5" d="100"/>
          <a:sy n="115" d="100"/>
        </p:scale>
        <p:origin x="79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2.wmf"/><Relationship Id="rId4" Type="http://schemas.openxmlformats.org/officeDocument/2006/relationships/image" Target="../media/image5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emf"/><Relationship Id="rId4"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emf"/><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l-GR" altLang="el-GR"/>
          </a:p>
        </p:txBody>
      </p:sp>
      <p:sp>
        <p:nvSpPr>
          <p:cNvPr id="1126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l-GR" altLang="el-GR"/>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noProof="0" smtClean="0"/>
              <a:t>Κάντε κλικ για να επεξεργαστείτε τα στυλ κειμένου του υποδείγματος</a:t>
            </a:r>
          </a:p>
          <a:p>
            <a:pPr lvl="1"/>
            <a:r>
              <a:rPr lang="el-GR" altLang="el-GR" noProof="0" smtClean="0"/>
              <a:t>Δεύτερου επιπέδου</a:t>
            </a:r>
          </a:p>
          <a:p>
            <a:pPr lvl="2"/>
            <a:r>
              <a:rPr lang="el-GR" altLang="el-GR" noProof="0" smtClean="0"/>
              <a:t>Τρίτου επιπέδου</a:t>
            </a:r>
          </a:p>
          <a:p>
            <a:pPr lvl="3"/>
            <a:r>
              <a:rPr lang="el-GR" altLang="el-GR" noProof="0" smtClean="0"/>
              <a:t>Τέταρτου επιπέδου</a:t>
            </a:r>
          </a:p>
          <a:p>
            <a:pPr lvl="4"/>
            <a:r>
              <a:rPr lang="el-GR" altLang="el-GR" noProof="0" smtClean="0"/>
              <a:t>Πέμπτου επιπέδου</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l-GR" altLang="el-G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C4552B0-7013-4FD3-9077-623B6C040812}"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69E520-E61A-4DBC-8364-B770EA7A1920}" type="slidenum">
              <a:rPr lang="el-GR" altLang="el-GR" smtClean="0"/>
              <a:pPr>
                <a:spcBef>
                  <a:spcPct val="0"/>
                </a:spcBef>
              </a:pPr>
              <a:t>1</a:t>
            </a:fld>
            <a:endParaRPr lang="el-GR" altLang="el-GR" smtClean="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D666BA-A9AF-4336-BD64-A0B6A6FAED57}" type="slidenum">
              <a:rPr lang="el-GR" altLang="el-GR" smtClean="0"/>
              <a:pPr>
                <a:spcBef>
                  <a:spcPct val="0"/>
                </a:spcBef>
              </a:pPr>
              <a:t>11</a:t>
            </a:fld>
            <a:endParaRPr lang="el-GR" altLang="el-GR"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A39169-7346-4148-84BE-7AD5629C2FEF}" type="slidenum">
              <a:rPr lang="el-GR" altLang="el-GR" smtClean="0"/>
              <a:pPr>
                <a:spcBef>
                  <a:spcPct val="0"/>
                </a:spcBef>
              </a:pPr>
              <a:t>12</a:t>
            </a:fld>
            <a:endParaRPr lang="el-GR" altLang="el-GR"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7D37DA1-2531-4BB6-B992-9A8545161B42}" type="slidenum">
              <a:rPr lang="el-GR" altLang="el-GR" smtClean="0"/>
              <a:pPr>
                <a:spcBef>
                  <a:spcPct val="0"/>
                </a:spcBef>
              </a:pPr>
              <a:t>13</a:t>
            </a:fld>
            <a:endParaRPr lang="el-GR" altLang="el-GR"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47F7A34-B4BC-47DC-AF59-68B5B4220CE0}" type="slidenum">
              <a:rPr lang="el-GR" altLang="el-GR" smtClean="0"/>
              <a:pPr>
                <a:spcBef>
                  <a:spcPct val="0"/>
                </a:spcBef>
              </a:pPr>
              <a:t>14</a:t>
            </a:fld>
            <a:endParaRPr lang="el-GR" altLang="el-G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D365113-1EE0-4E2F-9C21-5B23D464B8ED}" type="slidenum">
              <a:rPr lang="el-GR" altLang="el-GR" smtClean="0"/>
              <a:pPr>
                <a:spcBef>
                  <a:spcPct val="0"/>
                </a:spcBef>
              </a:pPr>
              <a:t>15</a:t>
            </a:fld>
            <a:endParaRPr lang="el-GR" altLang="el-GR"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3D6763-6DF4-422B-A800-855ADBB70031}" type="slidenum">
              <a:rPr lang="el-GR" altLang="el-GR" smtClean="0"/>
              <a:pPr>
                <a:spcBef>
                  <a:spcPct val="0"/>
                </a:spcBef>
              </a:pPr>
              <a:t>16</a:t>
            </a:fld>
            <a:endParaRPr lang="el-GR"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146A684-091A-4AAF-B277-80E8311DCFF1}" type="slidenum">
              <a:rPr lang="el-GR" altLang="el-GR" smtClean="0"/>
              <a:pPr>
                <a:spcBef>
                  <a:spcPct val="0"/>
                </a:spcBef>
              </a:pPr>
              <a:t>17</a:t>
            </a:fld>
            <a:endParaRPr lang="el-GR"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184721-1C96-4F1D-9A82-6FEC22A7DFC7}" type="slidenum">
              <a:rPr lang="el-GR" altLang="el-GR" smtClean="0"/>
              <a:pPr>
                <a:spcBef>
                  <a:spcPct val="0"/>
                </a:spcBef>
              </a:pPr>
              <a:t>18</a:t>
            </a:fld>
            <a:endParaRPr lang="el-GR" altLang="el-GR"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A1639A-63BB-4080-A2AE-7C124A2578C4}" type="slidenum">
              <a:rPr lang="el-GR" altLang="el-GR" smtClean="0"/>
              <a:pPr>
                <a:spcBef>
                  <a:spcPct val="0"/>
                </a:spcBef>
              </a:pPr>
              <a:t>19</a:t>
            </a:fld>
            <a:endParaRPr lang="el-GR" altLang="el-GR"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E9C80B-7A20-45CD-8DA7-397AF5C7505C}" type="slidenum">
              <a:rPr lang="el-GR" altLang="el-GR" smtClean="0"/>
              <a:pPr>
                <a:spcBef>
                  <a:spcPct val="0"/>
                </a:spcBef>
              </a:pPr>
              <a:t>20</a:t>
            </a:fld>
            <a:endParaRPr lang="el-GR" altLang="el-GR"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367D673-C0C9-47E5-949D-14DD223281E4}" type="slidenum">
              <a:rPr lang="el-GR" altLang="el-GR" smtClean="0"/>
              <a:pPr>
                <a:spcBef>
                  <a:spcPct val="0"/>
                </a:spcBef>
              </a:pPr>
              <a:t>2</a:t>
            </a:fld>
            <a:endParaRPr lang="el-GR" altLang="el-GR"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0B4E191-AE77-4B5A-851B-68014A336928}" type="slidenum">
              <a:rPr lang="el-GR" altLang="el-GR" smtClean="0"/>
              <a:pPr>
                <a:spcBef>
                  <a:spcPct val="0"/>
                </a:spcBef>
              </a:pPr>
              <a:t>21</a:t>
            </a:fld>
            <a:endParaRPr lang="el-GR" altLang="el-G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4F942A-62C9-4D93-8B53-6705E563965B}" type="slidenum">
              <a:rPr lang="el-GR" altLang="el-GR" smtClean="0"/>
              <a:pPr>
                <a:spcBef>
                  <a:spcPct val="0"/>
                </a:spcBef>
              </a:pPr>
              <a:t>22</a:t>
            </a:fld>
            <a:endParaRPr lang="el-GR" altLang="el-G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6F4462-1E76-405B-B85E-5336EAF3C35E}" type="slidenum">
              <a:rPr lang="el-GR" altLang="el-GR" smtClean="0"/>
              <a:pPr>
                <a:spcBef>
                  <a:spcPct val="0"/>
                </a:spcBef>
              </a:pPr>
              <a:t>35</a:t>
            </a:fld>
            <a:endParaRPr lang="el-GR" altLang="el-GR" smtClean="0"/>
          </a:p>
        </p:txBody>
      </p:sp>
      <p:sp>
        <p:nvSpPr>
          <p:cNvPr id="53251" name="Rectangle 2"/>
          <p:cNvSpPr>
            <a:spLocks noGrp="1" noRot="1" noChangeAspect="1" noChangeArrowheads="1" noTextEdit="1"/>
          </p:cNvSpPr>
          <p:nvPr>
            <p:ph type="sldImg"/>
          </p:nvPr>
        </p:nvSpPr>
        <p:spPr>
          <a:xfrm>
            <a:off x="1144588" y="684213"/>
            <a:ext cx="4573587" cy="3430587"/>
          </a:xfrm>
          <a:ln/>
        </p:spPr>
      </p:sp>
      <p:sp>
        <p:nvSpPr>
          <p:cNvPr id="53252" name="Rectangle 3"/>
          <p:cNvSpPr>
            <a:spLocks noGrp="1" noChangeArrowheads="1"/>
          </p:cNvSpPr>
          <p:nvPr>
            <p:ph type="body" idx="1"/>
          </p:nvPr>
        </p:nvSpPr>
        <p:spPr>
          <a:xfrm>
            <a:off x="685800" y="4343400"/>
            <a:ext cx="5486400" cy="4116388"/>
          </a:xfrm>
          <a:noFill/>
        </p:spPr>
        <p:txBody>
          <a:bodyPr/>
          <a:lstStyle/>
          <a:p>
            <a:pPr eaLnBrk="1" hangingPunct="1"/>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7C60B0-EF18-4592-A996-9FFF0C58E8FF}" type="slidenum">
              <a:rPr lang="el-GR" altLang="el-GR" smtClean="0"/>
              <a:pPr>
                <a:spcBef>
                  <a:spcPct val="0"/>
                </a:spcBef>
              </a:pPr>
              <a:t>36</a:t>
            </a:fld>
            <a:endParaRPr lang="el-GR" altLang="el-GR" smtClean="0"/>
          </a:p>
        </p:txBody>
      </p:sp>
      <p:sp>
        <p:nvSpPr>
          <p:cNvPr id="55299" name="Rectangle 2"/>
          <p:cNvSpPr>
            <a:spLocks noGrp="1" noRot="1" noChangeAspect="1" noChangeArrowheads="1" noTextEdit="1"/>
          </p:cNvSpPr>
          <p:nvPr>
            <p:ph type="sldImg"/>
          </p:nvPr>
        </p:nvSpPr>
        <p:spPr>
          <a:xfrm>
            <a:off x="1144588" y="684213"/>
            <a:ext cx="4573587" cy="3430587"/>
          </a:xfrm>
          <a:ln/>
        </p:spPr>
      </p:sp>
      <p:sp>
        <p:nvSpPr>
          <p:cNvPr id="55300" name="Rectangle 3"/>
          <p:cNvSpPr>
            <a:spLocks noGrp="1" noChangeArrowheads="1"/>
          </p:cNvSpPr>
          <p:nvPr>
            <p:ph type="body" idx="1"/>
          </p:nvPr>
        </p:nvSpPr>
        <p:spPr>
          <a:xfrm>
            <a:off x="685800" y="4343400"/>
            <a:ext cx="5486400" cy="4116388"/>
          </a:xfrm>
          <a:noFill/>
        </p:spPr>
        <p:txBody>
          <a:bodyPr/>
          <a:lstStyle/>
          <a:p>
            <a:pPr eaLnBrk="1" hangingPunct="1"/>
            <a:endParaRPr lang="el-GR" alt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843B87B-B6DB-4835-8574-D2A1244028E5}" type="slidenum">
              <a:rPr lang="el-GR" altLang="el-GR" smtClean="0"/>
              <a:pPr>
                <a:spcBef>
                  <a:spcPct val="0"/>
                </a:spcBef>
              </a:pPr>
              <a:t>3</a:t>
            </a:fld>
            <a:endParaRPr lang="el-GR" altLang="el-GR" smtClean="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155114-5B72-4333-A927-941E24173FED}" type="slidenum">
              <a:rPr lang="el-GR" altLang="el-GR" smtClean="0"/>
              <a:pPr>
                <a:spcBef>
                  <a:spcPct val="0"/>
                </a:spcBef>
              </a:pPr>
              <a:t>4</a:t>
            </a:fld>
            <a:endParaRPr lang="el-GR" altLang="el-GR" smtClean="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0122E9E-2800-438C-B9F8-21BC676DF81C}" type="slidenum">
              <a:rPr lang="el-GR" altLang="el-GR" smtClean="0"/>
              <a:pPr>
                <a:spcBef>
                  <a:spcPct val="0"/>
                </a:spcBef>
              </a:pPr>
              <a:t>5</a:t>
            </a:fld>
            <a:endParaRPr lang="el-GR" altLang="el-GR" smtClean="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3EF9BA4-3022-4C70-81CB-55ADE4B8F201}" type="slidenum">
              <a:rPr lang="el-GR" altLang="el-GR" smtClean="0"/>
              <a:pPr>
                <a:spcBef>
                  <a:spcPct val="0"/>
                </a:spcBef>
              </a:pPr>
              <a:t>6</a:t>
            </a:fld>
            <a:endParaRPr lang="el-GR" altLang="el-GR"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FF7EF0D-F12E-4ABB-B052-0E7256B618CB}" type="slidenum">
              <a:rPr lang="el-GR" altLang="el-GR" smtClean="0"/>
              <a:pPr>
                <a:spcBef>
                  <a:spcPct val="0"/>
                </a:spcBef>
              </a:pPr>
              <a:t>7</a:t>
            </a:fld>
            <a:endParaRPr lang="el-GR" altLang="el-GR"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05A99B2-8266-458B-ADD4-DE3CBEFF26C6}" type="slidenum">
              <a:rPr lang="el-GR" altLang="el-GR" smtClean="0"/>
              <a:pPr>
                <a:spcBef>
                  <a:spcPct val="0"/>
                </a:spcBef>
              </a:pPr>
              <a:t>8</a:t>
            </a:fld>
            <a:endParaRPr lang="el-GR" altLang="el-GR"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717FA33-CE9B-4B34-BECD-B813D4632952}" type="slidenum">
              <a:rPr lang="el-GR" altLang="el-GR" smtClean="0"/>
              <a:pPr>
                <a:spcBef>
                  <a:spcPct val="0"/>
                </a:spcBef>
              </a:pPr>
              <a:t>10</a:t>
            </a:fld>
            <a:endParaRPr lang="el-GR" altLang="el-GR"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l-GR" alt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Στυλ κύριου υπότιτλου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76DB76AE-F1EE-4570-B97E-97B2ED08ED5B}" type="slidenum">
              <a:rPr lang="el-GR" altLang="el-GR"/>
              <a:pPr>
                <a:defRPr/>
              </a:pPr>
              <a:t>‹#›</a:t>
            </a:fld>
            <a:endParaRPr lang="el-GR" altLang="el-GR"/>
          </a:p>
        </p:txBody>
      </p:sp>
    </p:spTree>
    <p:extLst>
      <p:ext uri="{BB962C8B-B14F-4D97-AF65-F5344CB8AC3E}">
        <p14:creationId xmlns:p14="http://schemas.microsoft.com/office/powerpoint/2010/main" val="24468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DB547560-38FD-40D2-A57E-F7AC3E9F8DFA}" type="slidenum">
              <a:rPr lang="el-GR" altLang="el-GR"/>
              <a:pPr>
                <a:defRPr/>
              </a:pPr>
              <a:t>‹#›</a:t>
            </a:fld>
            <a:endParaRPr lang="el-GR" altLang="el-GR"/>
          </a:p>
        </p:txBody>
      </p:sp>
    </p:spTree>
    <p:extLst>
      <p:ext uri="{BB962C8B-B14F-4D97-AF65-F5344CB8AC3E}">
        <p14:creationId xmlns:p14="http://schemas.microsoft.com/office/powerpoint/2010/main" val="421442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515100" y="609600"/>
            <a:ext cx="1943100" cy="5486400"/>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685800" y="609600"/>
            <a:ext cx="5676900" cy="548640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3266F8B6-E3A8-489B-A6C7-CD487EE51DC7}" type="slidenum">
              <a:rPr lang="el-GR" altLang="el-GR"/>
              <a:pPr>
                <a:defRPr/>
              </a:pPr>
              <a:t>‹#›</a:t>
            </a:fld>
            <a:endParaRPr lang="el-GR" altLang="el-GR"/>
          </a:p>
        </p:txBody>
      </p:sp>
    </p:spTree>
    <p:extLst>
      <p:ext uri="{BB962C8B-B14F-4D97-AF65-F5344CB8AC3E}">
        <p14:creationId xmlns:p14="http://schemas.microsoft.com/office/powerpoint/2010/main" val="199448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9FD8602C-24FF-42C9-BEAF-804A5240F450}" type="slidenum">
              <a:rPr lang="el-GR" altLang="el-GR"/>
              <a:pPr>
                <a:defRPr/>
              </a:pPr>
              <a:t>‹#›</a:t>
            </a:fld>
            <a:endParaRPr lang="el-GR" altLang="el-GR"/>
          </a:p>
        </p:txBody>
      </p:sp>
    </p:spTree>
    <p:extLst>
      <p:ext uri="{BB962C8B-B14F-4D97-AF65-F5344CB8AC3E}">
        <p14:creationId xmlns:p14="http://schemas.microsoft.com/office/powerpoint/2010/main" val="3962348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Στυλ υποδείγματος κειμένου</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5"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6" name="Rectangle 6"/>
          <p:cNvSpPr>
            <a:spLocks noGrp="1" noChangeArrowheads="1"/>
          </p:cNvSpPr>
          <p:nvPr>
            <p:ph type="sldNum" sz="quarter" idx="12"/>
          </p:nvPr>
        </p:nvSpPr>
        <p:spPr>
          <a:ln/>
        </p:spPr>
        <p:txBody>
          <a:bodyPr/>
          <a:lstStyle>
            <a:lvl1pPr>
              <a:defRPr/>
            </a:lvl1pPr>
          </a:lstStyle>
          <a:p>
            <a:pPr>
              <a:defRPr/>
            </a:pPr>
            <a:fld id="{EBD5FA07-7BAA-4588-B893-BC0B757CECB4}" type="slidenum">
              <a:rPr lang="el-GR" altLang="el-GR"/>
              <a:pPr>
                <a:defRPr/>
              </a:pPr>
              <a:t>‹#›</a:t>
            </a:fld>
            <a:endParaRPr lang="el-GR" altLang="el-GR"/>
          </a:p>
        </p:txBody>
      </p:sp>
    </p:spTree>
    <p:extLst>
      <p:ext uri="{BB962C8B-B14F-4D97-AF65-F5344CB8AC3E}">
        <p14:creationId xmlns:p14="http://schemas.microsoft.com/office/powerpoint/2010/main" val="33644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EB6CD998-E54A-40DC-AA8B-2A380491C2C1}" type="slidenum">
              <a:rPr lang="el-GR" altLang="el-GR"/>
              <a:pPr>
                <a:defRPr/>
              </a:pPr>
              <a:t>‹#›</a:t>
            </a:fld>
            <a:endParaRPr lang="el-GR" altLang="el-GR"/>
          </a:p>
        </p:txBody>
      </p:sp>
    </p:spTree>
    <p:extLst>
      <p:ext uri="{BB962C8B-B14F-4D97-AF65-F5344CB8AC3E}">
        <p14:creationId xmlns:p14="http://schemas.microsoft.com/office/powerpoint/2010/main" val="335495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1143000"/>
          </a:xfrm>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8"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9" name="Rectangle 6"/>
          <p:cNvSpPr>
            <a:spLocks noGrp="1" noChangeArrowheads="1"/>
          </p:cNvSpPr>
          <p:nvPr>
            <p:ph type="sldNum" sz="quarter" idx="12"/>
          </p:nvPr>
        </p:nvSpPr>
        <p:spPr>
          <a:ln/>
        </p:spPr>
        <p:txBody>
          <a:bodyPr/>
          <a:lstStyle>
            <a:lvl1pPr>
              <a:defRPr/>
            </a:lvl1pPr>
          </a:lstStyle>
          <a:p>
            <a:pPr>
              <a:defRPr/>
            </a:pPr>
            <a:fld id="{FFC85A8B-72CB-4E49-8DED-29000E6FCC4B}" type="slidenum">
              <a:rPr lang="el-GR" altLang="el-GR"/>
              <a:pPr>
                <a:defRPr/>
              </a:pPr>
              <a:t>‹#›</a:t>
            </a:fld>
            <a:endParaRPr lang="el-GR" altLang="el-GR"/>
          </a:p>
        </p:txBody>
      </p:sp>
    </p:spTree>
    <p:extLst>
      <p:ext uri="{BB962C8B-B14F-4D97-AF65-F5344CB8AC3E}">
        <p14:creationId xmlns:p14="http://schemas.microsoft.com/office/powerpoint/2010/main" val="283042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4"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5" name="Rectangle 6"/>
          <p:cNvSpPr>
            <a:spLocks noGrp="1" noChangeArrowheads="1"/>
          </p:cNvSpPr>
          <p:nvPr>
            <p:ph type="sldNum" sz="quarter" idx="12"/>
          </p:nvPr>
        </p:nvSpPr>
        <p:spPr>
          <a:ln/>
        </p:spPr>
        <p:txBody>
          <a:bodyPr/>
          <a:lstStyle>
            <a:lvl1pPr>
              <a:defRPr/>
            </a:lvl1pPr>
          </a:lstStyle>
          <a:p>
            <a:pPr>
              <a:defRPr/>
            </a:pPr>
            <a:fld id="{BFE5F867-7C71-4AC3-A2F0-1844CDE89E95}" type="slidenum">
              <a:rPr lang="el-GR" altLang="el-GR"/>
              <a:pPr>
                <a:defRPr/>
              </a:pPr>
              <a:t>‹#›</a:t>
            </a:fld>
            <a:endParaRPr lang="el-GR" altLang="el-GR"/>
          </a:p>
        </p:txBody>
      </p:sp>
    </p:spTree>
    <p:extLst>
      <p:ext uri="{BB962C8B-B14F-4D97-AF65-F5344CB8AC3E}">
        <p14:creationId xmlns:p14="http://schemas.microsoft.com/office/powerpoint/2010/main" val="3735556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3"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4" name="Rectangle 6"/>
          <p:cNvSpPr>
            <a:spLocks noGrp="1" noChangeArrowheads="1"/>
          </p:cNvSpPr>
          <p:nvPr>
            <p:ph type="sldNum" sz="quarter" idx="12"/>
          </p:nvPr>
        </p:nvSpPr>
        <p:spPr>
          <a:ln/>
        </p:spPr>
        <p:txBody>
          <a:bodyPr/>
          <a:lstStyle>
            <a:lvl1pPr>
              <a:defRPr/>
            </a:lvl1pPr>
          </a:lstStyle>
          <a:p>
            <a:pPr>
              <a:defRPr/>
            </a:pPr>
            <a:fld id="{10694152-E08D-4FA6-998F-D07C2DF5E18F}" type="slidenum">
              <a:rPr lang="el-GR" altLang="el-GR"/>
              <a:pPr>
                <a:defRPr/>
              </a:pPr>
              <a:t>‹#›</a:t>
            </a:fld>
            <a:endParaRPr lang="el-GR" altLang="el-GR"/>
          </a:p>
        </p:txBody>
      </p:sp>
    </p:spTree>
    <p:extLst>
      <p:ext uri="{BB962C8B-B14F-4D97-AF65-F5344CB8AC3E}">
        <p14:creationId xmlns:p14="http://schemas.microsoft.com/office/powerpoint/2010/main" val="3292858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703A033E-3278-42C6-9B5F-4F2C6DC3F4D5}" type="slidenum">
              <a:rPr lang="el-GR" altLang="el-GR"/>
              <a:pPr>
                <a:defRPr/>
              </a:pPr>
              <a:t>‹#›</a:t>
            </a:fld>
            <a:endParaRPr lang="el-GR" altLang="el-GR"/>
          </a:p>
        </p:txBody>
      </p:sp>
    </p:spTree>
    <p:extLst>
      <p:ext uri="{BB962C8B-B14F-4D97-AF65-F5344CB8AC3E}">
        <p14:creationId xmlns:p14="http://schemas.microsoft.com/office/powerpoint/2010/main" val="4131995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l-GR"/>
          </a:p>
        </p:txBody>
      </p:sp>
      <p:sp>
        <p:nvSpPr>
          <p:cNvPr id="6" name="Rectangle 5"/>
          <p:cNvSpPr>
            <a:spLocks noGrp="1" noChangeArrowheads="1"/>
          </p:cNvSpPr>
          <p:nvPr>
            <p:ph type="ftr" sz="quarter" idx="11"/>
          </p:nvPr>
        </p:nvSpPr>
        <p:spPr>
          <a:ln/>
        </p:spPr>
        <p:txBody>
          <a:bodyPr/>
          <a:lstStyle>
            <a:lvl1pPr>
              <a:defRPr/>
            </a:lvl1pPr>
          </a:lstStyle>
          <a:p>
            <a:pPr>
              <a:defRPr/>
            </a:pPr>
            <a:r>
              <a:rPr lang="el-GR" altLang="el-GR"/>
              <a:t>Μερκ. Παναγιωτόπουλος-Φυσικός          www.merkopanas.blogspot.gr</a:t>
            </a:r>
          </a:p>
        </p:txBody>
      </p:sp>
      <p:sp>
        <p:nvSpPr>
          <p:cNvPr id="7" name="Rectangle 6"/>
          <p:cNvSpPr>
            <a:spLocks noGrp="1" noChangeArrowheads="1"/>
          </p:cNvSpPr>
          <p:nvPr>
            <p:ph type="sldNum" sz="quarter" idx="12"/>
          </p:nvPr>
        </p:nvSpPr>
        <p:spPr>
          <a:ln/>
        </p:spPr>
        <p:txBody>
          <a:bodyPr/>
          <a:lstStyle>
            <a:lvl1pPr>
              <a:defRPr/>
            </a:lvl1pPr>
          </a:lstStyle>
          <a:p>
            <a:pPr>
              <a:defRPr/>
            </a:pPr>
            <a:fld id="{56AFA494-373B-4F26-BADE-0490557E1617}" type="slidenum">
              <a:rPr lang="el-GR" altLang="el-GR"/>
              <a:pPr>
                <a:defRPr/>
              </a:pPr>
              <a:t>‹#›</a:t>
            </a:fld>
            <a:endParaRPr lang="el-GR" altLang="el-GR"/>
          </a:p>
        </p:txBody>
      </p:sp>
    </p:spTree>
    <p:extLst>
      <p:ext uri="{BB962C8B-B14F-4D97-AF65-F5344CB8AC3E}">
        <p14:creationId xmlns:p14="http://schemas.microsoft.com/office/powerpoint/2010/main" val="1291235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l-GR" altLang="el-G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r>
              <a:rPr lang="el-GR" altLang="el-GR"/>
              <a:t>Μερκ. Παναγιωτόπουλος-Φυσικός          www.merkopanas.blogspot.gr</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A1D92C8-52D7-4C02-A456-4D09D2CF47AA}" type="slidenum">
              <a:rPr lang="el-GR" altLang="el-GR"/>
              <a:pPr>
                <a:defRPr/>
              </a:pPr>
              <a:t>‹#›</a:t>
            </a:fld>
            <a:endParaRPr lang="el-GR" alt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users.sch.gr/kassetas/education.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28.png"/><Relationship Id="rId5" Type="http://schemas.openxmlformats.org/officeDocument/2006/relationships/image" Target="../media/image29.png"/><Relationship Id="rId4" Type="http://schemas.openxmlformats.org/officeDocument/2006/relationships/oleObject" Target="../embeddings/oleObject12.bin"/></Relationships>
</file>

<file path=ppt/slides/_rels/slide14.xml.rels><?xml version="1.0" encoding="UTF-8" standalone="yes"?>
<Relationships xmlns="http://schemas.openxmlformats.org/package/2006/relationships"><Relationship Id="rId3" Type="http://schemas.openxmlformats.org/officeDocument/2006/relationships/hyperlink" Target="https://www.dropbox.com/s/0btj63nyqd9nmus/%CE%9A%CE%AD%CE%BD%CF%84%CF%81%CE%BF%20%CE%BC%CE%AC%CE%B6%CE%B1%CF%82.IP?dl=0"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hyperlink" Target="http://dev.physicslab.org/Document.aspx?doctype=3&amp;filename=RotaryMotion_CenterMass.xml" TargetMode="External"/><Relationship Id="rId5" Type="http://schemas.openxmlformats.org/officeDocument/2006/relationships/image" Target="../media/image29.png"/><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notesSlide" Target="../notesSlides/notesSlide18.xml"/><Relationship Id="rId7"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2.emf"/><Relationship Id="rId5" Type="http://schemas.openxmlformats.org/officeDocument/2006/relationships/oleObject" Target="../embeddings/oleObject15.bin"/><Relationship Id="rId10" Type="http://schemas.openxmlformats.org/officeDocument/2006/relationships/image" Target="../media/image34.wmf"/><Relationship Id="rId4" Type="http://schemas.openxmlformats.org/officeDocument/2006/relationships/image" Target="../media/image6.jpeg"/><Relationship Id="rId9"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19.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18.bin"/><Relationship Id="rId5" Type="http://schemas.openxmlformats.org/officeDocument/2006/relationships/hyperlink" Target="http://www.seilias.gr/index.php?option=com_content&amp;task=view&amp;id=101&amp;Itemid=32&amp;catid=21" TargetMode="External"/><Relationship Id="rId10" Type="http://schemas.openxmlformats.org/officeDocument/2006/relationships/hyperlink" Target="http://physics.bu.edu/~duffy/semester1/c15_rolling.html" TargetMode="External"/><Relationship Id="rId4" Type="http://schemas.openxmlformats.org/officeDocument/2006/relationships/image" Target="../media/image6.jpeg"/><Relationship Id="rId9" Type="http://schemas.openxmlformats.org/officeDocument/2006/relationships/image" Target="../media/image36.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3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8.png"/><Relationship Id="rId5" Type="http://schemas.openxmlformats.org/officeDocument/2006/relationships/image" Target="../media/image37.emf"/><Relationship Id="rId4" Type="http://schemas.openxmlformats.org/officeDocument/2006/relationships/oleObject" Target="../embeddings/oleObject20.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40.wmf"/><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notesSlide" Target="../notesSlides/notesSlide3.xml"/><Relationship Id="rId7" Type="http://schemas.openxmlformats.org/officeDocument/2006/relationships/image" Target="../media/image5.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jpeg"/><Relationship Id="rId4" Type="http://schemas.openxmlformats.org/officeDocument/2006/relationships/hyperlink" Target="https://www.dropbox.com/s/u6pg6q7frqenbfj/%CE%9A%CE%B1%CE%BC%CF%80%CF%85%CE%BB%CF%8C%CE%B3%CF%81%CE%B1%CE%BC%CE%BC%CE%B7.IP?dl=0"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4" Type="http://schemas.microsoft.com/office/2007/relationships/hdphoto" Target="../media/hdphoto3.wdp"/></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microsoft.com/office/2007/relationships/hdphoto" Target="../media/hdphoto4.wdp"/></Relationships>
</file>

<file path=ppt/slides/_rels/slide35.xml.rels><?xml version="1.0" encoding="UTF-8" standalone="yes"?>
<Relationships xmlns="http://schemas.openxmlformats.org/package/2006/relationships"><Relationship Id="rId8" Type="http://schemas.openxmlformats.org/officeDocument/2006/relationships/image" Target="../media/image51.wmf"/><Relationship Id="rId3" Type="http://schemas.openxmlformats.org/officeDocument/2006/relationships/notesSlide" Target="../notesSlides/notesSlide22.xml"/><Relationship Id="rId7"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1.wmf"/><Relationship Id="rId5" Type="http://schemas.openxmlformats.org/officeDocument/2006/relationships/oleObject" Target="../embeddings/oleObject22.bin"/><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23.xml"/><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4.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54.wmf"/></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dropbox.com/s/q4v4ayfkxfxhe27/%CE%A0%CE%B1%CF%81%CE%AC%CE%BB%CE%BB%CE%B7%CE%BB%CE%B5%CF%82%20%CF%84%CE%B1%CF%87%CF%8D%CF%84%CE%B7%CF%84%CE%B5%CF%82.IP?dl=0" TargetMode="External"/><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6.xml"/><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e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5.png"/><Relationship Id="rId9"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26" Type="http://schemas.openxmlformats.org/officeDocument/2006/relationships/image" Target="../media/image25.png"/><Relationship Id="rId3" Type="http://schemas.openxmlformats.org/officeDocument/2006/relationships/oleObject" Target="../embeddings/oleObject8.bin"/><Relationship Id="rId21" Type="http://schemas.openxmlformats.org/officeDocument/2006/relationships/image" Target="../media/image26.png"/><Relationship Id="rId7" Type="http://schemas.openxmlformats.org/officeDocument/2006/relationships/image" Target="../media/image17.wmf"/><Relationship Id="rId25"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20.png"/><Relationship Id="rId24" Type="http://schemas.openxmlformats.org/officeDocument/2006/relationships/image" Target="../media/image23.png"/><Relationship Id="rId5" Type="http://schemas.openxmlformats.org/officeDocument/2006/relationships/oleObject" Target="../embeddings/oleObject9.bin"/><Relationship Id="rId23" Type="http://schemas.openxmlformats.org/officeDocument/2006/relationships/image" Target="../media/image22.png"/><Relationship Id="rId10" Type="http://schemas.openxmlformats.org/officeDocument/2006/relationships/image" Target="../media/image19.png"/><Relationship Id="rId4" Type="http://schemas.openxmlformats.org/officeDocument/2006/relationships/image" Target="../media/image16.wmf"/><Relationship Id="rId9" Type="http://schemas.openxmlformats.org/officeDocument/2006/relationships/image" Target="../media/image18.wmf"/><Relationship Id="rId2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0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EEFFE95-149D-4A70-A9FA-2F4AAF9FBBE0}" type="slidenum">
              <a:rPr lang="el-GR" altLang="el-GR" sz="1400" smtClean="0"/>
              <a:pPr>
                <a:spcBef>
                  <a:spcPct val="0"/>
                </a:spcBef>
                <a:buFontTx/>
                <a:buNone/>
              </a:pPr>
              <a:t>1</a:t>
            </a:fld>
            <a:endParaRPr lang="el-GR" altLang="el-GR" sz="1400" smtClean="0"/>
          </a:p>
        </p:txBody>
      </p:sp>
      <p:pic>
        <p:nvPicPr>
          <p:cNvPr id="4105" name="Picture 9" descr="char_anim_arm"/>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535666" y="1484784"/>
            <a:ext cx="4290156" cy="2952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a:xfrm>
            <a:off x="1259632" y="332656"/>
            <a:ext cx="684903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just">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Οι κινήσεις των στερεών σωμάτων</a:t>
            </a:r>
          </a:p>
        </p:txBody>
      </p:sp>
      <p:sp>
        <p:nvSpPr>
          <p:cNvPr id="8" name="Text Box 3"/>
          <p:cNvSpPr txBox="1">
            <a:spLocks noChangeArrowheads="1"/>
          </p:cNvSpPr>
          <p:nvPr/>
        </p:nvSpPr>
        <p:spPr bwMode="auto">
          <a:xfrm>
            <a:off x="1838325" y="5273490"/>
            <a:ext cx="5467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1600" dirty="0">
                <a:latin typeface="Comic Sans MS" panose="030F0702030302020204" pitchFamily="66" charset="0"/>
              </a:rPr>
              <a:t>Μερικές από τις διαφάνειες αυτής της ενότητας είναι από δουλειά του </a:t>
            </a:r>
            <a:r>
              <a:rPr lang="el-GR" altLang="el-GR" sz="1600" dirty="0">
                <a:latin typeface="Comic Sans MS" panose="030F0702030302020204" pitchFamily="66" charset="0"/>
                <a:hlinkClick r:id="rId4"/>
              </a:rPr>
              <a:t>Φυσικού Ανδρέα Ι. </a:t>
            </a:r>
            <a:r>
              <a:rPr lang="el-GR" altLang="el-GR" sz="1600" dirty="0" err="1">
                <a:latin typeface="Comic Sans MS" panose="030F0702030302020204" pitchFamily="66" charset="0"/>
                <a:hlinkClick r:id="rId4"/>
              </a:rPr>
              <a:t>Κασσέτα</a:t>
            </a:r>
            <a:r>
              <a:rPr lang="el-GR" altLang="el-GR" sz="1600" dirty="0">
                <a:latin typeface="Comic Sans MS" panose="030F0702030302020204" pitchFamily="66" charset="0"/>
                <a:hlinkClick r:id="rId4"/>
              </a:rPr>
              <a:t>.</a:t>
            </a:r>
            <a:endParaRPr lang="el-GR" altLang="el-GR" sz="1600" dirty="0">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par>
                          <p:cTn id="10" fill="hold">
                            <p:stCondLst>
                              <p:cond delay="2000"/>
                            </p:stCondLst>
                            <p:childTnLst>
                              <p:par>
                                <p:cTn id="11" presetID="9" presetClass="entr" presetSubtype="0" fill="hold" nodeType="afterEffect">
                                  <p:stCondLst>
                                    <p:cond delay="0"/>
                                  </p:stCondLst>
                                  <p:childTnLst>
                                    <p:set>
                                      <p:cBhvr>
                                        <p:cTn id="12" dur="1" fill="hold">
                                          <p:stCondLst>
                                            <p:cond delay="0"/>
                                          </p:stCondLst>
                                        </p:cTn>
                                        <p:tgtEl>
                                          <p:spTgt spid="4105"/>
                                        </p:tgtEl>
                                        <p:attrNameLst>
                                          <p:attrName>style.visibility</p:attrName>
                                        </p:attrNameLst>
                                      </p:cBhvr>
                                      <p:to>
                                        <p:strVal val="visible"/>
                                      </p:to>
                                    </p:set>
                                    <p:animEffect transition="in" filter="dissolve">
                                      <p:cBhvr>
                                        <p:cTn id="13" dur="500"/>
                                        <p:tgtEl>
                                          <p:spTgt spid="4105"/>
                                        </p:tgtEl>
                                      </p:cBhvr>
                                    </p:animEffect>
                                  </p:childTnLst>
                                </p:cTn>
                              </p:par>
                            </p:childTnLst>
                          </p:cTn>
                        </p:par>
                        <p:par>
                          <p:cTn id="14" fill="hold">
                            <p:stCondLst>
                              <p:cond delay="2500"/>
                            </p:stCondLst>
                            <p:childTnLst>
                              <p:par>
                                <p:cTn id="15" presetID="9" presetClass="entr" presetSubtype="0"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048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184372-EF53-4A55-9E76-0100E79C8D26}" type="slidenum">
              <a:rPr lang="el-GR" altLang="el-GR" sz="1400" smtClean="0"/>
              <a:pPr>
                <a:spcBef>
                  <a:spcPct val="0"/>
                </a:spcBef>
                <a:buFontTx/>
                <a:buNone/>
              </a:pPr>
              <a:t>10</a:t>
            </a:fld>
            <a:endParaRPr lang="el-GR" altLang="el-GR" sz="1400" smtClean="0"/>
          </a:p>
        </p:txBody>
      </p:sp>
      <p:sp>
        <p:nvSpPr>
          <p:cNvPr id="24578" name="AutoShape 2"/>
          <p:cNvSpPr>
            <a:spLocks noChangeArrowheads="1"/>
          </p:cNvSpPr>
          <p:nvPr/>
        </p:nvSpPr>
        <p:spPr bwMode="auto">
          <a:xfrm>
            <a:off x="6580836" y="126437"/>
            <a:ext cx="2376487" cy="2159000"/>
          </a:xfrm>
          <a:prstGeom prst="cloudCallout">
            <a:avLst>
              <a:gd name="adj1" fmla="val -10315"/>
              <a:gd name="adj2" fmla="val 79745"/>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latin typeface="Arial" panose="020B0604020202020204" pitchFamily="34" charset="0"/>
            </a:endParaRPr>
          </a:p>
        </p:txBody>
      </p:sp>
      <p:sp>
        <p:nvSpPr>
          <p:cNvPr id="24579" name="Rectangle 3"/>
          <p:cNvSpPr>
            <a:spLocks noChangeArrowheads="1"/>
          </p:cNvSpPr>
          <p:nvPr/>
        </p:nvSpPr>
        <p:spPr bwMode="auto">
          <a:xfrm>
            <a:off x="1871874" y="350832"/>
            <a:ext cx="4500351"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Γιατί επικεντρώνουμε σε αυτές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τις δύο μορφές κίνησης,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τη </a:t>
            </a:r>
            <a:r>
              <a:rPr lang="el-GR" altLang="el-GR" sz="1800" b="1" dirty="0">
                <a:solidFill>
                  <a:srgbClr val="FF0000"/>
                </a:solidFill>
                <a:effectLst>
                  <a:outerShdw blurRad="38100" dist="38100" dir="2700000" algn="tl">
                    <a:srgbClr val="FFFFFF"/>
                  </a:outerShdw>
                </a:effectLst>
                <a:latin typeface="Comic Sans MS" pitchFamily="66" charset="0"/>
              </a:rPr>
              <a:t>ΜΕΤΑΦΟΡΙΚΗ</a:t>
            </a:r>
            <a:r>
              <a:rPr lang="el-GR" altLang="el-GR" sz="1800" b="1" dirty="0">
                <a:effectLst>
                  <a:outerShdw blurRad="38100" dist="38100" dir="2700000" algn="tl">
                    <a:srgbClr val="FFFFFF"/>
                  </a:outerShdw>
                </a:effectLst>
                <a:latin typeface="Comic Sans MS" pitchFamily="66" charset="0"/>
              </a:rPr>
              <a:t> και τη </a:t>
            </a:r>
            <a:r>
              <a:rPr lang="el-GR" altLang="el-GR" sz="1800" b="1" dirty="0">
                <a:solidFill>
                  <a:srgbClr val="FF0000"/>
                </a:solidFill>
                <a:effectLst>
                  <a:outerShdw blurRad="38100" dist="38100" dir="2700000" algn="tl">
                    <a:srgbClr val="FFFFFF"/>
                  </a:outerShdw>
                </a:effectLst>
                <a:latin typeface="Comic Sans MS" pitchFamily="66" charset="0"/>
              </a:rPr>
              <a:t>ΣΤΡΟΦΙΚΗ;</a:t>
            </a:r>
            <a:r>
              <a:rPr lang="el-GR" altLang="el-GR" sz="1800" b="1" dirty="0">
                <a:effectLst>
                  <a:outerShdw blurRad="38100" dist="38100" dir="2700000" algn="tl">
                    <a:srgbClr val="FFFFFF"/>
                  </a:outerShdw>
                </a:effectLst>
                <a:latin typeface="Comic Sans MS" pitchFamily="66" charset="0"/>
              </a:rPr>
              <a:t>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Τι γίνεται με ένα σώμα που εκτελεί </a:t>
            </a:r>
          </a:p>
          <a:p>
            <a:pPr algn="ctr" eaLnBrk="1" hangingPunct="1">
              <a:lnSpc>
                <a:spcPct val="150000"/>
              </a:lnSpc>
              <a:defRPr/>
            </a:pPr>
            <a:r>
              <a:rPr lang="el-GR" altLang="el-GR" sz="1800" b="1" dirty="0">
                <a:effectLst>
                  <a:outerShdw blurRad="38100" dist="38100" dir="2700000" algn="tl">
                    <a:srgbClr val="FFFFFF"/>
                  </a:outerShdw>
                </a:effectLst>
                <a:latin typeface="Comic Sans MS" pitchFamily="66" charset="0"/>
              </a:rPr>
              <a:t>μια οποιαδήποτε κίνηση; </a:t>
            </a:r>
          </a:p>
        </p:txBody>
      </p:sp>
      <p:sp>
        <p:nvSpPr>
          <p:cNvPr id="24580" name="Rectangle 4"/>
          <p:cNvSpPr>
            <a:spLocks noChangeArrowheads="1"/>
          </p:cNvSpPr>
          <p:nvPr/>
        </p:nvSpPr>
        <p:spPr bwMode="auto">
          <a:xfrm>
            <a:off x="1403722" y="4319346"/>
            <a:ext cx="6482853"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lnSpc>
                <a:spcPct val="150000"/>
              </a:lnSpc>
              <a:defRPr/>
            </a:pPr>
            <a:r>
              <a:rPr lang="el-GR" altLang="el-GR" sz="2000" dirty="0">
                <a:effectLst>
                  <a:outerShdw blurRad="38100" dist="38100" dir="2700000" algn="tl">
                    <a:srgbClr val="FFFFFF"/>
                  </a:outerShdw>
                </a:effectLst>
                <a:latin typeface="Comic Sans MS" pitchFamily="66" charset="0"/>
              </a:rPr>
              <a:t>η</a:t>
            </a:r>
            <a:r>
              <a:rPr lang="el-GR" altLang="el-GR" sz="2000" dirty="0">
                <a:solidFill>
                  <a:srgbClr val="FFCC00"/>
                </a:solidFill>
                <a:effectLst>
                  <a:outerShdw blurRad="38100" dist="38100" dir="2700000" algn="tl">
                    <a:srgbClr val="000000"/>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οποιαδήποτε κίνηση ενός στερεού μπορεί να αναλυθεί</a:t>
            </a:r>
          </a:p>
          <a:p>
            <a:pPr algn="just" eaLnBrk="1" hangingPunct="1">
              <a:lnSpc>
                <a:spcPct val="150000"/>
              </a:lnSpc>
              <a:defRPr/>
            </a:pPr>
            <a:r>
              <a:rPr lang="el-GR" altLang="el-GR" b="1" dirty="0">
                <a:effectLst>
                  <a:outerShdw blurRad="38100" dist="38100" dir="2700000" algn="tl">
                    <a:srgbClr val="FFFFFF"/>
                  </a:outerShdw>
                </a:effectLst>
                <a:latin typeface="Comic Sans MS" pitchFamily="66" charset="0"/>
              </a:rPr>
              <a:t>α. σε μια </a:t>
            </a:r>
            <a:r>
              <a:rPr lang="el-GR" altLang="el-GR" b="1" dirty="0">
                <a:solidFill>
                  <a:srgbClr val="FF0000"/>
                </a:solidFill>
                <a:effectLst>
                  <a:outerShdw blurRad="38100" dist="38100" dir="2700000" algn="tl">
                    <a:srgbClr val="000000">
                      <a:alpha val="43137"/>
                    </a:srgbClr>
                  </a:outerShdw>
                </a:effectLst>
                <a:latin typeface="Comic Sans MS" pitchFamily="66" charset="0"/>
              </a:rPr>
              <a:t>ΜΕΤΑΦΟΡΙΚΗ</a:t>
            </a:r>
            <a:r>
              <a:rPr lang="el-GR" altLang="el-GR" b="1" dirty="0">
                <a:effectLst>
                  <a:outerShdw blurRad="38100" dist="38100" dir="2700000" algn="tl">
                    <a:srgbClr val="FFFFFF"/>
                  </a:outerShdw>
                </a:effectLst>
                <a:latin typeface="Comic Sans MS" pitchFamily="66" charset="0"/>
              </a:rPr>
              <a:t> κίνηση </a:t>
            </a:r>
            <a:r>
              <a:rPr lang="el-GR" altLang="el-GR" b="1" dirty="0" smtClean="0">
                <a:effectLst>
                  <a:outerShdw blurRad="38100" dist="38100" dir="2700000" algn="tl">
                    <a:srgbClr val="FFFFFF"/>
                  </a:outerShdw>
                </a:effectLst>
                <a:latin typeface="Comic Sans MS" pitchFamily="66" charset="0"/>
              </a:rPr>
              <a:t>και</a:t>
            </a:r>
            <a:endParaRPr lang="el-GR" altLang="el-GR" b="1" dirty="0">
              <a:effectLst>
                <a:outerShdw blurRad="38100" dist="38100" dir="2700000" algn="tl">
                  <a:srgbClr val="FFFFFF"/>
                </a:outerShdw>
              </a:effectLst>
              <a:latin typeface="Comic Sans MS" pitchFamily="66" charset="0"/>
            </a:endParaRPr>
          </a:p>
          <a:p>
            <a:pPr algn="just" eaLnBrk="1" hangingPunct="1">
              <a:lnSpc>
                <a:spcPct val="150000"/>
              </a:lnSpc>
              <a:defRPr/>
            </a:pPr>
            <a:r>
              <a:rPr lang="el-GR" altLang="el-GR" b="1" dirty="0" smtClean="0">
                <a:effectLst>
                  <a:outerShdw blurRad="38100" dist="38100" dir="2700000" algn="tl">
                    <a:srgbClr val="FFFFFF"/>
                  </a:outerShdw>
                </a:effectLst>
                <a:latin typeface="Comic Sans MS" pitchFamily="66" charset="0"/>
              </a:rPr>
              <a:t>β</a:t>
            </a:r>
            <a:r>
              <a:rPr lang="el-GR" altLang="el-GR" b="1" dirty="0">
                <a:effectLst>
                  <a:outerShdw blurRad="38100" dist="38100" dir="2700000" algn="tl">
                    <a:srgbClr val="FFFFFF"/>
                  </a:outerShdw>
                </a:effectLst>
                <a:latin typeface="Comic Sans MS" pitchFamily="66" charset="0"/>
              </a:rPr>
              <a:t>. σε μια </a:t>
            </a:r>
            <a:r>
              <a:rPr lang="el-GR" altLang="el-GR" b="1" dirty="0">
                <a:solidFill>
                  <a:srgbClr val="006600"/>
                </a:solidFill>
                <a:effectLst>
                  <a:outerShdw blurRad="38100" dist="38100" dir="2700000" algn="tl">
                    <a:srgbClr val="000000">
                      <a:alpha val="43137"/>
                    </a:srgbClr>
                  </a:outerShdw>
                </a:effectLst>
                <a:latin typeface="Comic Sans MS" pitchFamily="66" charset="0"/>
              </a:rPr>
              <a:t>ΠΕΡΙΣΤΡΟΦΙΚΗ</a:t>
            </a:r>
            <a:r>
              <a:rPr lang="el-GR" altLang="el-GR" b="1" dirty="0">
                <a:effectLst>
                  <a:outerShdw blurRad="38100" dist="38100" dir="2700000" algn="tl">
                    <a:srgbClr val="FFFFFF"/>
                  </a:outerShdw>
                </a:effectLst>
                <a:latin typeface="Comic Sans MS" pitchFamily="66" charset="0"/>
              </a:rPr>
              <a:t> </a:t>
            </a:r>
            <a:r>
              <a:rPr lang="el-GR" altLang="el-GR" b="1" dirty="0" smtClean="0">
                <a:effectLst>
                  <a:outerShdw blurRad="38100" dist="38100" dir="2700000" algn="tl">
                    <a:srgbClr val="FFFFFF"/>
                  </a:outerShdw>
                </a:effectLst>
                <a:latin typeface="Comic Sans MS" pitchFamily="66" charset="0"/>
              </a:rPr>
              <a:t>κίνηση.</a:t>
            </a:r>
            <a:endParaRPr lang="el-GR" altLang="el-GR" b="1" dirty="0">
              <a:effectLst>
                <a:outerShdw blurRad="38100" dist="38100" dir="2700000" algn="tl">
                  <a:srgbClr val="FFFFFF"/>
                </a:outerShdw>
              </a:effectLst>
              <a:latin typeface="Comic Sans MS" pitchFamily="66" charset="0"/>
            </a:endParaRPr>
          </a:p>
        </p:txBody>
      </p:sp>
      <p:sp>
        <p:nvSpPr>
          <p:cNvPr id="24583" name="AutoShape 7"/>
          <p:cNvSpPr>
            <a:spLocks noChangeArrowheads="1"/>
          </p:cNvSpPr>
          <p:nvPr/>
        </p:nvSpPr>
        <p:spPr bwMode="auto">
          <a:xfrm>
            <a:off x="1797908" y="439556"/>
            <a:ext cx="4463975" cy="2081101"/>
          </a:xfrm>
          <a:prstGeom prst="wedgeRoundRectCallout">
            <a:avLst>
              <a:gd name="adj1" fmla="val 68040"/>
              <a:gd name="adj2" fmla="val 7689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latin typeface="Arial" panose="020B0604020202020204" pitchFamily="34" charset="0"/>
            </a:endParaRPr>
          </a:p>
        </p:txBody>
      </p:sp>
      <p:pic>
        <p:nvPicPr>
          <p:cNvPr id="24584" name="Picture 8" descr="anim3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620713"/>
            <a:ext cx="2484438" cy="170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9"/>
          <p:cNvSpPr>
            <a:spLocks noChangeArrowheads="1"/>
          </p:cNvSpPr>
          <p:nvPr/>
        </p:nvSpPr>
        <p:spPr bwMode="auto">
          <a:xfrm>
            <a:off x="1871874" y="3183826"/>
            <a:ext cx="396036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smtClean="0">
                <a:latin typeface="Comic Sans MS" pitchFamily="66" charset="0"/>
              </a:rPr>
              <a:t>Υπάρχει </a:t>
            </a:r>
            <a:r>
              <a:rPr lang="el-GR" altLang="el-GR" sz="2000" b="1" dirty="0">
                <a:latin typeface="Comic Sans MS" pitchFamily="66" charset="0"/>
              </a:rPr>
              <a:t>λόγος που εστιάζουμε σε αυτές τις δύο </a:t>
            </a:r>
            <a:r>
              <a:rPr lang="el-GR" altLang="el-GR" sz="2000" b="1" dirty="0" smtClean="0">
                <a:latin typeface="Comic Sans MS" pitchFamily="66" charset="0"/>
              </a:rPr>
              <a:t>κινήσεις, γιατί </a:t>
            </a:r>
            <a:endParaRPr lang="el-GR" altLang="el-GR" sz="2000" b="1" dirty="0">
              <a:latin typeface="Comic Sans MS" pitchFamily="66" charset="0"/>
            </a:endParaRPr>
          </a:p>
        </p:txBody>
      </p:sp>
      <p:pic>
        <p:nvPicPr>
          <p:cNvPr id="2458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998545"/>
            <a:ext cx="720725"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noChangeArrowheads="1"/>
          </p:cNvPicPr>
          <p:nvPr/>
        </p:nvPicPr>
        <p:blipFill>
          <a:blip r:embed="rId5"/>
          <a:srcRect/>
          <a:stretch>
            <a:fillRect/>
          </a:stretch>
        </p:blipFill>
        <p:spPr bwMode="auto">
          <a:xfrm>
            <a:off x="596334" y="3539089"/>
            <a:ext cx="1186766" cy="11316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dissolve">
                                      <p:cBhvr>
                                        <p:cTn id="7" dur="500"/>
                                        <p:tgtEl>
                                          <p:spTgt spid="24589"/>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24583"/>
                                        </p:tgtEl>
                                        <p:attrNameLst>
                                          <p:attrName>style.visibility</p:attrName>
                                        </p:attrNameLst>
                                      </p:cBhvr>
                                      <p:to>
                                        <p:strVal val="visible"/>
                                      </p:to>
                                    </p:set>
                                    <p:animEffect transition="in" filter="dissolve">
                                      <p:cBhvr>
                                        <p:cTn id="11" dur="500"/>
                                        <p:tgtEl>
                                          <p:spTgt spid="24583"/>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dissolve">
                                      <p:cBhvr>
                                        <p:cTn id="14" dur="500"/>
                                        <p:tgtEl>
                                          <p:spTgt spid="24579"/>
                                        </p:tgtEl>
                                      </p:cBhvr>
                                    </p:animEffect>
                                  </p:childTnLst>
                                </p:cTn>
                              </p:par>
                            </p:childTnLst>
                          </p:cTn>
                        </p:par>
                        <p:par>
                          <p:cTn id="15" fill="hold">
                            <p:stCondLst>
                              <p:cond delay="1250"/>
                            </p:stCondLst>
                            <p:childTnLst>
                              <p:par>
                                <p:cTn id="16" presetID="9" presetClass="entr" presetSubtype="0" fill="hold" grpId="0" nodeType="afterEffect">
                                  <p:stCondLst>
                                    <p:cond delay="250"/>
                                  </p:stCondLst>
                                  <p:childTnLst>
                                    <p:set>
                                      <p:cBhvr>
                                        <p:cTn id="17" dur="1" fill="hold">
                                          <p:stCondLst>
                                            <p:cond delay="0"/>
                                          </p:stCondLst>
                                        </p:cTn>
                                        <p:tgtEl>
                                          <p:spTgt spid="24578"/>
                                        </p:tgtEl>
                                        <p:attrNameLst>
                                          <p:attrName>style.visibility</p:attrName>
                                        </p:attrNameLst>
                                      </p:cBhvr>
                                      <p:to>
                                        <p:strVal val="visible"/>
                                      </p:to>
                                    </p:set>
                                    <p:animEffect transition="in" filter="dissolve">
                                      <p:cBhvr>
                                        <p:cTn id="18" dur="500"/>
                                        <p:tgtEl>
                                          <p:spTgt spid="24578"/>
                                        </p:tgtEl>
                                      </p:cBhvr>
                                    </p:animEffect>
                                  </p:childTnLst>
                                </p:cTn>
                              </p:par>
                              <p:par>
                                <p:cTn id="19" presetID="9" presetClass="entr" presetSubtype="0" fill="hold" nodeType="withEffect">
                                  <p:stCondLst>
                                    <p:cond delay="0"/>
                                  </p:stCondLst>
                                  <p:childTnLst>
                                    <p:set>
                                      <p:cBhvr>
                                        <p:cTn id="20" dur="1" fill="hold">
                                          <p:stCondLst>
                                            <p:cond delay="0"/>
                                          </p:stCondLst>
                                        </p:cTn>
                                        <p:tgtEl>
                                          <p:spTgt spid="24584"/>
                                        </p:tgtEl>
                                        <p:attrNameLst>
                                          <p:attrName>style.visibility</p:attrName>
                                        </p:attrNameLst>
                                      </p:cBhvr>
                                      <p:to>
                                        <p:strVal val="visible"/>
                                      </p:to>
                                    </p:set>
                                    <p:animEffect transition="in" filter="dissolve">
                                      <p:cBhvr>
                                        <p:cTn id="21" dur="500"/>
                                        <p:tgtEl>
                                          <p:spTgt spid="2458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par>
                          <p:cTn id="27" fill="hold" nodeType="afterGroup">
                            <p:stCondLst>
                              <p:cond delay="500"/>
                            </p:stCondLst>
                            <p:childTnLst>
                              <p:par>
                                <p:cTn id="28" presetID="9" presetClass="entr" presetSubtype="0" fill="hold" grpId="0" nodeType="afterEffect">
                                  <p:stCondLst>
                                    <p:cond delay="250"/>
                                  </p:stCondLst>
                                  <p:childTnLst>
                                    <p:set>
                                      <p:cBhvr>
                                        <p:cTn id="29" dur="1" fill="hold">
                                          <p:stCondLst>
                                            <p:cond delay="0"/>
                                          </p:stCondLst>
                                        </p:cTn>
                                        <p:tgtEl>
                                          <p:spTgt spid="24585"/>
                                        </p:tgtEl>
                                        <p:attrNameLst>
                                          <p:attrName>style.visibility</p:attrName>
                                        </p:attrNameLst>
                                      </p:cBhvr>
                                      <p:to>
                                        <p:strVal val="visible"/>
                                      </p:to>
                                    </p:set>
                                    <p:animEffect transition="in" filter="dissolve">
                                      <p:cBhvr>
                                        <p:cTn id="30" dur="500"/>
                                        <p:tgtEl>
                                          <p:spTgt spid="24585"/>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4580">
                                            <p:txEl>
                                              <p:pRg st="0" end="0"/>
                                            </p:txEl>
                                          </p:spTgt>
                                        </p:tgtEl>
                                        <p:attrNameLst>
                                          <p:attrName>style.visibility</p:attrName>
                                        </p:attrNameLst>
                                      </p:cBhvr>
                                      <p:to>
                                        <p:strVal val="visible"/>
                                      </p:to>
                                    </p:set>
                                    <p:animEffect transition="in" filter="fade">
                                      <p:cBhvr>
                                        <p:cTn id="35" dur="500"/>
                                        <p:tgtEl>
                                          <p:spTgt spid="24580">
                                            <p:txEl>
                                              <p:pRg st="0" end="0"/>
                                            </p:txEl>
                                          </p:spTgt>
                                        </p:tgtEl>
                                      </p:cBhvr>
                                    </p:animEffect>
                                  </p:childTnLst>
                                </p:cTn>
                              </p:par>
                            </p:childTnLst>
                          </p:cTn>
                        </p:par>
                        <p:par>
                          <p:cTn id="36" fill="hold">
                            <p:stCondLst>
                              <p:cond delay="500"/>
                            </p:stCondLst>
                            <p:childTnLst>
                              <p:par>
                                <p:cTn id="37" presetID="22" presetClass="entr" presetSubtype="8" fill="hold" nodeType="afterEffect">
                                  <p:stCondLst>
                                    <p:cond delay="250"/>
                                  </p:stCondLst>
                                  <p:childTnLst>
                                    <p:set>
                                      <p:cBhvr>
                                        <p:cTn id="38" dur="1" fill="hold">
                                          <p:stCondLst>
                                            <p:cond delay="0"/>
                                          </p:stCondLst>
                                        </p:cTn>
                                        <p:tgtEl>
                                          <p:spTgt spid="24580">
                                            <p:txEl>
                                              <p:pRg st="1" end="1"/>
                                            </p:txEl>
                                          </p:spTgt>
                                        </p:tgtEl>
                                        <p:attrNameLst>
                                          <p:attrName>style.visibility</p:attrName>
                                        </p:attrNameLst>
                                      </p:cBhvr>
                                      <p:to>
                                        <p:strVal val="visible"/>
                                      </p:to>
                                    </p:set>
                                    <p:animEffect transition="in" filter="wipe(left)">
                                      <p:cBhvr>
                                        <p:cTn id="39" dur="1500"/>
                                        <p:tgtEl>
                                          <p:spTgt spid="24580">
                                            <p:txEl>
                                              <p:pRg st="1" end="1"/>
                                            </p:txEl>
                                          </p:spTgt>
                                        </p:tgtEl>
                                      </p:cBhvr>
                                    </p:animEffect>
                                  </p:childTnLst>
                                </p:cTn>
                              </p:par>
                            </p:childTnLst>
                          </p:cTn>
                        </p:par>
                        <p:par>
                          <p:cTn id="40" fill="hold">
                            <p:stCondLst>
                              <p:cond delay="2250"/>
                            </p:stCondLst>
                            <p:childTnLst>
                              <p:par>
                                <p:cTn id="41" presetID="22" presetClass="entr" presetSubtype="8" fill="hold" nodeType="afterEffect">
                                  <p:stCondLst>
                                    <p:cond delay="500"/>
                                  </p:stCondLst>
                                  <p:childTnLst>
                                    <p:set>
                                      <p:cBhvr>
                                        <p:cTn id="42" dur="1" fill="hold">
                                          <p:stCondLst>
                                            <p:cond delay="0"/>
                                          </p:stCondLst>
                                        </p:cTn>
                                        <p:tgtEl>
                                          <p:spTgt spid="24580">
                                            <p:txEl>
                                              <p:pRg st="2" end="2"/>
                                            </p:txEl>
                                          </p:spTgt>
                                        </p:tgtEl>
                                        <p:attrNameLst>
                                          <p:attrName>style.visibility</p:attrName>
                                        </p:attrNameLst>
                                      </p:cBhvr>
                                      <p:to>
                                        <p:strVal val="visible"/>
                                      </p:to>
                                    </p:set>
                                    <p:animEffect transition="in" filter="wipe(left)">
                                      <p:cBhvr>
                                        <p:cTn id="43" dur="1500"/>
                                        <p:tgtEl>
                                          <p:spTgt spid="2458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P spid="24579" grpId="0"/>
      <p:bldP spid="24583" grpId="0" animBg="1"/>
      <p:bldP spid="2458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253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7AEAA17-A626-47EB-9EA1-F570691769A3}" type="slidenum">
              <a:rPr lang="el-GR" altLang="el-GR" sz="1400" smtClean="0"/>
              <a:pPr>
                <a:spcBef>
                  <a:spcPct val="0"/>
                </a:spcBef>
                <a:buFontTx/>
                <a:buNone/>
              </a:pPr>
              <a:t>11</a:t>
            </a:fld>
            <a:endParaRPr lang="el-GR" altLang="el-GR" sz="1400" smtClean="0"/>
          </a:p>
        </p:txBody>
      </p:sp>
      <p:sp>
        <p:nvSpPr>
          <p:cNvPr id="22532" name="Text Box 4"/>
          <p:cNvSpPr txBox="1">
            <a:spLocks noChangeArrowheads="1"/>
          </p:cNvSpPr>
          <p:nvPr/>
        </p:nvSpPr>
        <p:spPr bwMode="auto">
          <a:xfrm>
            <a:off x="2124075" y="476250"/>
            <a:ext cx="5472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30731" name="AutoShape 11"/>
          <p:cNvSpPr>
            <a:spLocks noChangeArrowheads="1"/>
          </p:cNvSpPr>
          <p:nvPr/>
        </p:nvSpPr>
        <p:spPr bwMode="auto">
          <a:xfrm>
            <a:off x="755576" y="2470621"/>
            <a:ext cx="4665495" cy="2412676"/>
          </a:xfrm>
          <a:prstGeom prst="wedgeEllipseCallout">
            <a:avLst>
              <a:gd name="adj1" fmla="val -40041"/>
              <a:gd name="adj2" fmla="val -68940"/>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ctr" eaLnBrk="1" hangingPunct="1">
              <a:lnSpc>
                <a:spcPct val="150000"/>
              </a:lnSpc>
              <a:defRPr/>
            </a:pPr>
            <a:r>
              <a:rPr lang="el-GR" altLang="el-GR" sz="2000" dirty="0">
                <a:effectLst>
                  <a:outerShdw blurRad="38100" dist="38100" dir="2700000" algn="tl">
                    <a:srgbClr val="FFFFFF"/>
                  </a:outerShdw>
                </a:effectLst>
                <a:latin typeface="Comic Sans MS" pitchFamily="66" charset="0"/>
              </a:rPr>
              <a:t>Μπορεί να μελετηθεί ως το αποτέλεσμα της σύνθεσης μιας μεταφορικής και μιας στροφικής κίνησης.</a:t>
            </a:r>
          </a:p>
        </p:txBody>
      </p:sp>
      <p:pic>
        <p:nvPicPr>
          <p:cNvPr id="30734" name="Picture 14" descr="3-4-vwbu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06737" y="2787823"/>
            <a:ext cx="3095625" cy="18573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35" name="AutoShape 15"/>
          <p:cNvSpPr>
            <a:spLocks noChangeArrowheads="1"/>
          </p:cNvSpPr>
          <p:nvPr/>
        </p:nvSpPr>
        <p:spPr bwMode="auto">
          <a:xfrm>
            <a:off x="1835696" y="760939"/>
            <a:ext cx="6876256" cy="1135558"/>
          </a:xfrm>
          <a:prstGeom prst="wedgeRoundRectCallout">
            <a:avLst>
              <a:gd name="adj1" fmla="val -54147"/>
              <a:gd name="adj2" fmla="val -619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Ένα σώμα κάνει σύνθετη κίνηση, όταν μετακινείται στο χώρο και ταυτόχρονα αλλάζει ο προσανατολισμός του.</a:t>
            </a:r>
          </a:p>
        </p:txBody>
      </p:sp>
      <p:pic>
        <p:nvPicPr>
          <p:cNvPr id="10" name="Picture 9"/>
          <p:cNvPicPr>
            <a:picLocks noChangeAspect="1" noChangeArrowheads="1"/>
          </p:cNvPicPr>
          <p:nvPr/>
        </p:nvPicPr>
        <p:blipFill>
          <a:blip r:embed="rId4"/>
          <a:srcRect/>
          <a:stretch>
            <a:fillRect/>
          </a:stretch>
        </p:blipFill>
        <p:spPr bwMode="auto">
          <a:xfrm>
            <a:off x="289692" y="1254241"/>
            <a:ext cx="1296144" cy="1235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nvSpPr>
        <p:spPr>
          <a:xfrm>
            <a:off x="2758538" y="205210"/>
            <a:ext cx="3626923"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rPr>
              <a:t>Σύνθετη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ppt_x</p:attrName>
                                        </p:attrNameLst>
                                      </p:cBhvr>
                                      <p:tavLst>
                                        <p:tav tm="0">
                                          <p:val>
                                            <p:strVal val="#ppt_x-.2"/>
                                          </p:val>
                                        </p:tav>
                                        <p:tav tm="100000">
                                          <p:val>
                                            <p:strVal val="#ppt_x"/>
                                          </p:val>
                                        </p:tav>
                                      </p:tavLst>
                                    </p:anim>
                                    <p:anim calcmode="lin" valueType="num">
                                      <p:cBhvr>
                                        <p:cTn id="8"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9" dur="20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par>
                          <p:cTn id="15" fill="hold" nodeType="afterGroup">
                            <p:stCondLst>
                              <p:cond delay="500"/>
                            </p:stCondLst>
                            <p:childTnLst>
                              <p:par>
                                <p:cTn id="16" presetID="9" presetClass="entr" presetSubtype="0" fill="hold" grpId="0" nodeType="afterEffect">
                                  <p:stCondLst>
                                    <p:cond delay="250"/>
                                  </p:stCondLst>
                                  <p:childTnLst>
                                    <p:set>
                                      <p:cBhvr>
                                        <p:cTn id="17" dur="1" fill="hold">
                                          <p:stCondLst>
                                            <p:cond delay="0"/>
                                          </p:stCondLst>
                                        </p:cTn>
                                        <p:tgtEl>
                                          <p:spTgt spid="30735"/>
                                        </p:tgtEl>
                                        <p:attrNameLst>
                                          <p:attrName>style.visibility</p:attrName>
                                        </p:attrNameLst>
                                      </p:cBhvr>
                                      <p:to>
                                        <p:strVal val="visible"/>
                                      </p:to>
                                    </p:set>
                                    <p:animEffect transition="in" filter="dissolve">
                                      <p:cBhvr>
                                        <p:cTn id="18" dur="500"/>
                                        <p:tgtEl>
                                          <p:spTgt spid="30735"/>
                                        </p:tgtEl>
                                      </p:cBhvr>
                                    </p:animEffect>
                                  </p:childTnLst>
                                </p:cTn>
                              </p:par>
                            </p:childTnLst>
                          </p:cTn>
                        </p:par>
                        <p:par>
                          <p:cTn id="19" fill="hold" nodeType="afterGroup">
                            <p:stCondLst>
                              <p:cond delay="1250"/>
                            </p:stCondLst>
                            <p:childTnLst>
                              <p:par>
                                <p:cTn id="20" presetID="9" presetClass="entr" presetSubtype="0" fill="hold" nodeType="afterEffect">
                                  <p:stCondLst>
                                    <p:cond delay="500"/>
                                  </p:stCondLst>
                                  <p:childTnLst>
                                    <p:set>
                                      <p:cBhvr>
                                        <p:cTn id="21" dur="1" fill="hold">
                                          <p:stCondLst>
                                            <p:cond delay="0"/>
                                          </p:stCondLst>
                                        </p:cTn>
                                        <p:tgtEl>
                                          <p:spTgt spid="30734"/>
                                        </p:tgtEl>
                                        <p:attrNameLst>
                                          <p:attrName>style.visibility</p:attrName>
                                        </p:attrNameLst>
                                      </p:cBhvr>
                                      <p:to>
                                        <p:strVal val="visible"/>
                                      </p:to>
                                    </p:set>
                                    <p:animEffect transition="in" filter="dissolve">
                                      <p:cBhvr>
                                        <p:cTn id="22" dur="500"/>
                                        <p:tgtEl>
                                          <p:spTgt spid="3073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0731"/>
                                        </p:tgtEl>
                                        <p:attrNameLst>
                                          <p:attrName>style.visibility</p:attrName>
                                        </p:attrNameLst>
                                      </p:cBhvr>
                                      <p:to>
                                        <p:strVal val="visible"/>
                                      </p:to>
                                    </p:set>
                                    <p:animEffect transition="in" filter="dissolve">
                                      <p:cBhvr>
                                        <p:cTn id="27" dur="500"/>
                                        <p:tgtEl>
                                          <p:spTgt spid="30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1" grpId="0" animBg="1"/>
      <p:bldP spid="3073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4579"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686197A-8D06-4AD4-9AA6-2DF343129914}" type="slidenum">
              <a:rPr lang="el-GR" altLang="el-GR" sz="1400" smtClean="0"/>
              <a:pPr>
                <a:spcBef>
                  <a:spcPct val="0"/>
                </a:spcBef>
                <a:buFontTx/>
                <a:buNone/>
              </a:pPr>
              <a:t>12</a:t>
            </a:fld>
            <a:endParaRPr lang="el-GR" altLang="el-GR" sz="1400" smtClean="0"/>
          </a:p>
        </p:txBody>
      </p:sp>
      <p:sp>
        <p:nvSpPr>
          <p:cNvPr id="5" name="Rectangle 2"/>
          <p:cNvSpPr txBox="1">
            <a:spLocks noChangeArrowheads="1"/>
          </p:cNvSpPr>
          <p:nvPr/>
        </p:nvSpPr>
        <p:spPr>
          <a:xfrm>
            <a:off x="2447764" y="2132856"/>
            <a:ext cx="424847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Το κέντρο μάζας</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662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5716193-E5B4-4FFA-ADA6-05A8B551129B}" type="slidenum">
              <a:rPr lang="el-GR" altLang="el-GR" sz="1400" smtClean="0"/>
              <a:pPr>
                <a:spcBef>
                  <a:spcPct val="0"/>
                </a:spcBef>
                <a:buFontTx/>
                <a:buNone/>
              </a:pPr>
              <a:t>13</a:t>
            </a:fld>
            <a:endParaRPr lang="el-GR" altLang="el-GR" sz="1400" smtClean="0"/>
          </a:p>
        </p:txBody>
      </p:sp>
      <p:sp>
        <p:nvSpPr>
          <p:cNvPr id="27655" name="Text Box 7"/>
          <p:cNvSpPr txBox="1">
            <a:spLocks noChangeArrowheads="1"/>
          </p:cNvSpPr>
          <p:nvPr/>
        </p:nvSpPr>
        <p:spPr bwMode="auto">
          <a:xfrm>
            <a:off x="1544868" y="2017335"/>
            <a:ext cx="3599929" cy="50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sz="2000" b="1" dirty="0">
                <a:latin typeface="Comic Sans MS" pitchFamily="66" charset="0"/>
              </a:rPr>
              <a:t>Όχι, δεν είναι υλικό σημείο.</a:t>
            </a:r>
          </a:p>
        </p:txBody>
      </p:sp>
      <p:sp>
        <p:nvSpPr>
          <p:cNvPr id="27656" name="Text Box 8"/>
          <p:cNvSpPr txBox="1">
            <a:spLocks noChangeArrowheads="1"/>
          </p:cNvSpPr>
          <p:nvPr/>
        </p:nvSpPr>
        <p:spPr bwMode="auto">
          <a:xfrm>
            <a:off x="1583270" y="2890918"/>
            <a:ext cx="42497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0"/>
              </a:spcBef>
              <a:defRPr/>
            </a:pPr>
            <a:r>
              <a:rPr lang="el-GR" altLang="el-GR" sz="2000" b="1" dirty="0">
                <a:solidFill>
                  <a:srgbClr val="FF0000"/>
                </a:solidFill>
                <a:effectLst>
                  <a:outerShdw blurRad="38100" dist="38100" dir="2700000" algn="tl">
                    <a:srgbClr val="000000"/>
                  </a:outerShdw>
                </a:effectLst>
                <a:latin typeface="Comic Sans MS" pitchFamily="66" charset="0"/>
              </a:rPr>
              <a:t>Είναι ένα γεωμετρικό σημείο.</a:t>
            </a:r>
          </a:p>
        </p:txBody>
      </p:sp>
      <p:sp>
        <p:nvSpPr>
          <p:cNvPr id="27660" name="Text Box 12"/>
          <p:cNvSpPr txBox="1">
            <a:spLocks noChangeArrowheads="1"/>
          </p:cNvSpPr>
          <p:nvPr/>
        </p:nvSpPr>
        <p:spPr bwMode="auto">
          <a:xfrm>
            <a:off x="378592" y="3811612"/>
            <a:ext cx="41767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effectLst>
                  <a:outerShdw blurRad="38100" dist="38100" dir="2700000" algn="tl">
                    <a:srgbClr val="FFFFFF"/>
                  </a:outerShdw>
                </a:effectLst>
                <a:latin typeface="Comic Sans MS" pitchFamily="66" charset="0"/>
              </a:rPr>
              <a:t>Η θέση του κέντρου μάζας προσδιορίζεται από το «πώς κατανέμεται» η μάζα του σώματος.</a:t>
            </a:r>
            <a:r>
              <a:rPr lang="el-GR" altLang="el-GR" sz="2000" dirty="0">
                <a:latin typeface="Comic Sans MS" pitchFamily="66" charset="0"/>
              </a:rPr>
              <a:t>  </a:t>
            </a:r>
          </a:p>
        </p:txBody>
      </p:sp>
      <p:sp>
        <p:nvSpPr>
          <p:cNvPr id="27661" name="Text Box 13"/>
          <p:cNvSpPr txBox="1">
            <a:spLocks noChangeArrowheads="1"/>
          </p:cNvSpPr>
          <p:nvPr/>
        </p:nvSpPr>
        <p:spPr bwMode="auto">
          <a:xfrm>
            <a:off x="4666456" y="3312997"/>
            <a:ext cx="415401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effectLst>
                  <a:outerShdw blurRad="38100" dist="38100" dir="2700000" algn="tl">
                    <a:srgbClr val="FFFFFF"/>
                  </a:outerShdw>
                </a:effectLst>
                <a:latin typeface="Comic Sans MS" pitchFamily="66" charset="0"/>
              </a:rPr>
              <a:t>π.χ. το κέντρο </a:t>
            </a:r>
            <a:r>
              <a:rPr lang="el-GR" altLang="el-GR" sz="2000" dirty="0" smtClean="0">
                <a:effectLst>
                  <a:outerShdw blurRad="38100" dist="38100" dir="2700000" algn="tl">
                    <a:srgbClr val="FFFFFF"/>
                  </a:outerShdw>
                </a:effectLst>
                <a:latin typeface="Comic Sans MS" pitchFamily="66" charset="0"/>
              </a:rPr>
              <a:t>μάζας (</a:t>
            </a:r>
            <a:r>
              <a:rPr lang="en-US" altLang="el-GR" sz="2000" dirty="0" smtClean="0">
                <a:effectLst>
                  <a:outerShdw blurRad="38100" dist="38100" dir="2700000" algn="tl">
                    <a:srgbClr val="FFFFFF"/>
                  </a:outerShdw>
                </a:effectLst>
                <a:latin typeface="Comic Sans MS" pitchFamily="66" charset="0"/>
              </a:rPr>
              <a:t>cm)</a:t>
            </a:r>
            <a:r>
              <a:rPr lang="el-GR" altLang="el-GR" sz="2000" dirty="0" smtClean="0">
                <a:effectLst>
                  <a:outerShdw blurRad="38100" dist="38100" dir="2700000" algn="tl">
                    <a:srgbClr val="FFFFFF"/>
                  </a:outerShdw>
                </a:effectLst>
                <a:latin typeface="Comic Sans MS" pitchFamily="66" charset="0"/>
              </a:rPr>
              <a:t> </a:t>
            </a:r>
            <a:r>
              <a:rPr lang="el-GR" altLang="el-GR" sz="2000" dirty="0">
                <a:effectLst>
                  <a:outerShdw blurRad="38100" dist="38100" dir="2700000" algn="tl">
                    <a:srgbClr val="FFFFFF"/>
                  </a:outerShdw>
                </a:effectLst>
                <a:latin typeface="Comic Sans MS" pitchFamily="66" charset="0"/>
              </a:rPr>
              <a:t>μιας ομογενούς σφαίρας συμπίπτει με το γεωμετρικό κέντρο της σφαίρας.</a:t>
            </a:r>
          </a:p>
        </p:txBody>
      </p:sp>
      <p:sp>
        <p:nvSpPr>
          <p:cNvPr id="27662" name="Oval 14"/>
          <p:cNvSpPr>
            <a:spLocks noChangeArrowheads="1"/>
          </p:cNvSpPr>
          <p:nvPr/>
        </p:nvSpPr>
        <p:spPr bwMode="auto">
          <a:xfrm>
            <a:off x="6300192" y="4761254"/>
            <a:ext cx="1366837" cy="1368425"/>
          </a:xfrm>
          <a:prstGeom prst="ellipse">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3" name="Oval 15"/>
          <p:cNvSpPr>
            <a:spLocks noChangeArrowheads="1"/>
          </p:cNvSpPr>
          <p:nvPr/>
        </p:nvSpPr>
        <p:spPr bwMode="auto">
          <a:xfrm>
            <a:off x="6983611" y="5445467"/>
            <a:ext cx="71437" cy="71438"/>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27664" name="Text Box 16"/>
          <p:cNvSpPr txBox="1">
            <a:spLocks noChangeArrowheads="1"/>
          </p:cNvSpPr>
          <p:nvPr/>
        </p:nvSpPr>
        <p:spPr bwMode="auto">
          <a:xfrm>
            <a:off x="6767711" y="5085105"/>
            <a:ext cx="576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800" b="1" dirty="0">
                <a:latin typeface="Comic Sans MS" panose="030F0702030302020204" pitchFamily="66" charset="0"/>
              </a:rPr>
              <a:t>cm</a:t>
            </a:r>
            <a:endParaRPr lang="el-GR" altLang="el-GR" sz="1800" b="1" dirty="0">
              <a:latin typeface="Comic Sans MS" panose="030F0702030302020204" pitchFamily="66" charset="0"/>
            </a:endParaRPr>
          </a:p>
        </p:txBody>
      </p:sp>
      <p:graphicFrame>
        <p:nvGraphicFramePr>
          <p:cNvPr id="27665" name="Object 17"/>
          <p:cNvGraphicFramePr>
            <a:graphicFrameLocks noChangeAspect="1"/>
          </p:cNvGraphicFramePr>
          <p:nvPr>
            <p:extLst>
              <p:ext uri="{D42A27DB-BD31-4B8C-83A1-F6EECF244321}">
                <p14:modId xmlns:p14="http://schemas.microsoft.com/office/powerpoint/2010/main" val="3701492380"/>
              </p:ext>
            </p:extLst>
          </p:nvPr>
        </p:nvGraphicFramePr>
        <p:xfrm>
          <a:off x="8001794" y="1170533"/>
          <a:ext cx="912812" cy="1368425"/>
        </p:xfrm>
        <a:graphic>
          <a:graphicData uri="http://schemas.openxmlformats.org/presentationml/2006/ole">
            <mc:AlternateContent xmlns:mc="http://schemas.openxmlformats.org/markup-compatibility/2006">
              <mc:Choice xmlns:v="urn:schemas-microsoft-com:vml" Requires="v">
                <p:oleObj spid="_x0000_s26720" name="Φωτογραφία του Photo Editor" r:id="rId4" imgW="685714" imgH="1028844" progId="MSPhotoEd.3">
                  <p:embed/>
                </p:oleObj>
              </mc:Choice>
              <mc:Fallback>
                <p:oleObj name="Φωτογραφία του Photo Editor" r:id="rId4" imgW="685714" imgH="1028844" progId="MSPhotoEd.3">
                  <p:embed/>
                  <p:pic>
                    <p:nvPicPr>
                      <p:cNvPr id="0" name="Object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794" y="1170533"/>
                        <a:ext cx="912812"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9" name="AutoShape 21"/>
          <p:cNvSpPr>
            <a:spLocks noChangeArrowheads="1"/>
          </p:cNvSpPr>
          <p:nvPr/>
        </p:nvSpPr>
        <p:spPr bwMode="auto">
          <a:xfrm>
            <a:off x="3635896" y="188913"/>
            <a:ext cx="3961879" cy="900113"/>
          </a:xfrm>
          <a:prstGeom prst="wedgeRoundRectCallout">
            <a:avLst>
              <a:gd name="adj1" fmla="val 62897"/>
              <a:gd name="adj2" fmla="val 53683"/>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spcBef>
                <a:spcPct val="50000"/>
              </a:spcBef>
              <a:defRPr/>
            </a:pPr>
            <a:r>
              <a:rPr lang="el-GR" altLang="el-GR" sz="1800" b="1" dirty="0">
                <a:latin typeface="Comic Sans MS" pitchFamily="66" charset="0"/>
              </a:rPr>
              <a:t>Τι είναι το κέντρο μάζας</a:t>
            </a:r>
            <a:r>
              <a:rPr lang="en-US" altLang="el-GR" sz="1800" b="1" dirty="0">
                <a:latin typeface="Comic Sans MS" pitchFamily="66" charset="0"/>
              </a:rPr>
              <a:t>;</a:t>
            </a:r>
            <a:r>
              <a:rPr lang="el-GR" altLang="el-GR" sz="1800" b="1" dirty="0">
                <a:latin typeface="Comic Sans MS" pitchFamily="66" charset="0"/>
              </a:rPr>
              <a:t> </a:t>
            </a:r>
            <a:r>
              <a:rPr lang="el-GR" altLang="el-GR" sz="1800" b="1" dirty="0" smtClean="0">
                <a:latin typeface="Comic Sans MS" pitchFamily="66" charset="0"/>
              </a:rPr>
              <a:t>Κάποιο </a:t>
            </a:r>
            <a:r>
              <a:rPr lang="el-GR" altLang="el-GR" sz="1800" b="1" dirty="0">
                <a:latin typeface="Comic Sans MS" pitchFamily="66" charset="0"/>
              </a:rPr>
              <a:t>υλικό σημείο του σώματος</a:t>
            </a:r>
            <a:r>
              <a:rPr lang="en-US" altLang="el-GR" sz="1800" b="1" dirty="0">
                <a:latin typeface="Comic Sans MS" pitchFamily="66" charset="0"/>
              </a:rPr>
              <a:t>;</a:t>
            </a:r>
            <a:endParaRPr lang="el-GR" altLang="el-GR" sz="1800" b="1" dirty="0">
              <a:latin typeface="Comic Sans MS" pitchFamily="66" charset="0"/>
            </a:endParaRPr>
          </a:p>
          <a:p>
            <a:pPr algn="ctr" eaLnBrk="1" hangingPunct="1">
              <a:defRPr/>
            </a:pPr>
            <a:endParaRPr lang="el-GR" altLang="el-GR" sz="2000" dirty="0">
              <a:latin typeface="Comic Sans MS" pitchFamily="66" charset="0"/>
            </a:endParaRPr>
          </a:p>
        </p:txBody>
      </p:sp>
      <p:sp>
        <p:nvSpPr>
          <p:cNvPr id="27671" name="AutoShape 23"/>
          <p:cNvSpPr>
            <a:spLocks noChangeArrowheads="1"/>
          </p:cNvSpPr>
          <p:nvPr/>
        </p:nvSpPr>
        <p:spPr bwMode="auto">
          <a:xfrm>
            <a:off x="4788024" y="1303100"/>
            <a:ext cx="2648557" cy="564726"/>
          </a:xfrm>
          <a:prstGeom prst="wedgeRoundRectCallout">
            <a:avLst>
              <a:gd name="adj1" fmla="val 71372"/>
              <a:gd name="adj2" fmla="val -50619"/>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defRPr/>
            </a:pPr>
            <a:r>
              <a:rPr lang="el-GR" altLang="el-GR" sz="2000" b="1" dirty="0">
                <a:latin typeface="Comic Sans MS" pitchFamily="66" charset="0"/>
              </a:rPr>
              <a:t>Και πού βρίσκεται;</a:t>
            </a:r>
          </a:p>
        </p:txBody>
      </p:sp>
      <p:pic>
        <p:nvPicPr>
          <p:cNvPr id="15" name="Picture 9"/>
          <p:cNvPicPr>
            <a:picLocks noChangeAspect="1" noChangeArrowheads="1"/>
          </p:cNvPicPr>
          <p:nvPr/>
        </p:nvPicPr>
        <p:blipFill>
          <a:blip r:embed="rId6"/>
          <a:srcRect/>
          <a:stretch>
            <a:fillRect/>
          </a:stretch>
        </p:blipFill>
        <p:spPr bwMode="auto">
          <a:xfrm>
            <a:off x="467544" y="2534890"/>
            <a:ext cx="1260812" cy="12023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7665"/>
                                        </p:tgtEl>
                                        <p:attrNameLst>
                                          <p:attrName>style.visibility</p:attrName>
                                        </p:attrNameLst>
                                      </p:cBhvr>
                                      <p:to>
                                        <p:strVal val="visible"/>
                                      </p:to>
                                    </p:set>
                                    <p:animEffect transition="in" filter="dissolve">
                                      <p:cBhvr>
                                        <p:cTn id="7" dur="500"/>
                                        <p:tgtEl>
                                          <p:spTgt spid="27665"/>
                                        </p:tgtEl>
                                      </p:cBhvr>
                                    </p:animEffect>
                                  </p:childTnLst>
                                </p:cTn>
                              </p:par>
                              <p:par>
                                <p:cTn id="8" presetID="9" presetClass="entr" presetSubtype="0" fill="hold" grpId="0" nodeType="withEffect">
                                  <p:stCondLst>
                                    <p:cond delay="250"/>
                                  </p:stCondLst>
                                  <p:childTnLst>
                                    <p:set>
                                      <p:cBhvr>
                                        <p:cTn id="9" dur="1" fill="hold">
                                          <p:stCondLst>
                                            <p:cond delay="0"/>
                                          </p:stCondLst>
                                        </p:cTn>
                                        <p:tgtEl>
                                          <p:spTgt spid="27669"/>
                                        </p:tgtEl>
                                        <p:attrNameLst>
                                          <p:attrName>style.visibility</p:attrName>
                                        </p:attrNameLst>
                                      </p:cBhvr>
                                      <p:to>
                                        <p:strVal val="visible"/>
                                      </p:to>
                                    </p:set>
                                    <p:animEffect transition="in" filter="dissolve">
                                      <p:cBhvr>
                                        <p:cTn id="10" dur="500"/>
                                        <p:tgtEl>
                                          <p:spTgt spid="276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nodeType="afterGroup">
                            <p:stCondLst>
                              <p:cond delay="500"/>
                            </p:stCondLst>
                            <p:childTnLst>
                              <p:par>
                                <p:cTn id="17" presetID="9" presetClass="entr" presetSubtype="0" fill="hold" grpId="0" nodeType="afterEffect">
                                  <p:stCondLst>
                                    <p:cond delay="250"/>
                                  </p:stCondLst>
                                  <p:childTnLst>
                                    <p:set>
                                      <p:cBhvr>
                                        <p:cTn id="18" dur="1" fill="hold">
                                          <p:stCondLst>
                                            <p:cond delay="0"/>
                                          </p:stCondLst>
                                        </p:cTn>
                                        <p:tgtEl>
                                          <p:spTgt spid="27655"/>
                                        </p:tgtEl>
                                        <p:attrNameLst>
                                          <p:attrName>style.visibility</p:attrName>
                                        </p:attrNameLst>
                                      </p:cBhvr>
                                      <p:to>
                                        <p:strVal val="visible"/>
                                      </p:to>
                                    </p:set>
                                    <p:animEffect transition="in" filter="dissolve">
                                      <p:cBhvr>
                                        <p:cTn id="19" dur="500"/>
                                        <p:tgtEl>
                                          <p:spTgt spid="27655"/>
                                        </p:tgtEl>
                                      </p:cBhvr>
                                    </p:animEffect>
                                  </p:childTnLst>
                                </p:cTn>
                              </p:par>
                            </p:childTnLst>
                          </p:cTn>
                        </p:par>
                        <p:par>
                          <p:cTn id="20" fill="hold" nodeType="afterGroup">
                            <p:stCondLst>
                              <p:cond delay="1250"/>
                            </p:stCondLst>
                            <p:childTnLst>
                              <p:par>
                                <p:cTn id="21" presetID="9" presetClass="entr" presetSubtype="0" fill="hold" grpId="0" nodeType="afterEffect">
                                  <p:stCondLst>
                                    <p:cond delay="500"/>
                                  </p:stCondLst>
                                  <p:childTnLst>
                                    <p:set>
                                      <p:cBhvr>
                                        <p:cTn id="22" dur="1" fill="hold">
                                          <p:stCondLst>
                                            <p:cond delay="0"/>
                                          </p:stCondLst>
                                        </p:cTn>
                                        <p:tgtEl>
                                          <p:spTgt spid="27656"/>
                                        </p:tgtEl>
                                        <p:attrNameLst>
                                          <p:attrName>style.visibility</p:attrName>
                                        </p:attrNameLst>
                                      </p:cBhvr>
                                      <p:to>
                                        <p:strVal val="visible"/>
                                      </p:to>
                                    </p:set>
                                    <p:animEffect transition="in" filter="dissolve">
                                      <p:cBhvr>
                                        <p:cTn id="23" dur="500"/>
                                        <p:tgtEl>
                                          <p:spTgt spid="2765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27671"/>
                                        </p:tgtEl>
                                        <p:attrNameLst>
                                          <p:attrName>style.visibility</p:attrName>
                                        </p:attrNameLst>
                                      </p:cBhvr>
                                      <p:to>
                                        <p:strVal val="visible"/>
                                      </p:to>
                                    </p:set>
                                    <p:animEffect transition="in" filter="dissolve">
                                      <p:cBhvr>
                                        <p:cTn id="28" dur="500"/>
                                        <p:tgtEl>
                                          <p:spTgt spid="2767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7660"/>
                                        </p:tgtEl>
                                        <p:attrNameLst>
                                          <p:attrName>style.visibility</p:attrName>
                                        </p:attrNameLst>
                                      </p:cBhvr>
                                      <p:to>
                                        <p:strVal val="visible"/>
                                      </p:to>
                                    </p:set>
                                    <p:animEffect transition="in" filter="dissolve">
                                      <p:cBhvr>
                                        <p:cTn id="33" dur="500"/>
                                        <p:tgtEl>
                                          <p:spTgt spid="2766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7661"/>
                                        </p:tgtEl>
                                        <p:attrNameLst>
                                          <p:attrName>style.visibility</p:attrName>
                                        </p:attrNameLst>
                                      </p:cBhvr>
                                      <p:to>
                                        <p:strVal val="visible"/>
                                      </p:to>
                                    </p:set>
                                    <p:animEffect transition="in" filter="dissolve">
                                      <p:cBhvr>
                                        <p:cTn id="38" dur="500"/>
                                        <p:tgtEl>
                                          <p:spTgt spid="27661"/>
                                        </p:tgtEl>
                                      </p:cBhvr>
                                    </p:animEffect>
                                  </p:childTnLst>
                                </p:cTn>
                              </p:par>
                              <p:par>
                                <p:cTn id="39" presetID="9" presetClass="entr" presetSubtype="0" fill="hold" grpId="0" nodeType="withEffect">
                                  <p:stCondLst>
                                    <p:cond delay="250"/>
                                  </p:stCondLst>
                                  <p:childTnLst>
                                    <p:set>
                                      <p:cBhvr>
                                        <p:cTn id="40" dur="1" fill="hold">
                                          <p:stCondLst>
                                            <p:cond delay="0"/>
                                          </p:stCondLst>
                                        </p:cTn>
                                        <p:tgtEl>
                                          <p:spTgt spid="27662"/>
                                        </p:tgtEl>
                                        <p:attrNameLst>
                                          <p:attrName>style.visibility</p:attrName>
                                        </p:attrNameLst>
                                      </p:cBhvr>
                                      <p:to>
                                        <p:strVal val="visible"/>
                                      </p:to>
                                    </p:set>
                                    <p:animEffect transition="in" filter="dissolve">
                                      <p:cBhvr>
                                        <p:cTn id="41" dur="500"/>
                                        <p:tgtEl>
                                          <p:spTgt spid="27662"/>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7663"/>
                                        </p:tgtEl>
                                        <p:attrNameLst>
                                          <p:attrName>style.visibility</p:attrName>
                                        </p:attrNameLst>
                                      </p:cBhvr>
                                      <p:to>
                                        <p:strVal val="visible"/>
                                      </p:to>
                                    </p:set>
                                    <p:animEffect transition="in" filter="dissolve">
                                      <p:cBhvr>
                                        <p:cTn id="44" dur="500"/>
                                        <p:tgtEl>
                                          <p:spTgt spid="27663"/>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7664"/>
                                        </p:tgtEl>
                                        <p:attrNameLst>
                                          <p:attrName>style.visibility</p:attrName>
                                        </p:attrNameLst>
                                      </p:cBhvr>
                                      <p:to>
                                        <p:strVal val="visible"/>
                                      </p:to>
                                    </p:set>
                                    <p:animEffect transition="in" filter="dissolve">
                                      <p:cBhvr>
                                        <p:cTn id="47" dur="500"/>
                                        <p:tgtEl>
                                          <p:spTgt spid="27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P spid="27656" grpId="0"/>
      <p:bldP spid="27660" grpId="0"/>
      <p:bldP spid="27661" grpId="0"/>
      <p:bldP spid="27662" grpId="0" animBg="1"/>
      <p:bldP spid="27663" grpId="0" animBg="1"/>
      <p:bldP spid="27664" grpId="0"/>
      <p:bldP spid="27669" grpId="0" animBg="1"/>
      <p:bldP spid="2767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286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4DEF110-12F1-4260-B393-249332461CA2}" type="slidenum">
              <a:rPr lang="el-GR" altLang="el-GR" sz="1400" smtClean="0"/>
              <a:pPr>
                <a:spcBef>
                  <a:spcPct val="0"/>
                </a:spcBef>
                <a:buFontTx/>
                <a:buNone/>
              </a:pPr>
              <a:t>14</a:t>
            </a:fld>
            <a:endParaRPr lang="el-GR" altLang="el-GR" sz="1400" smtClean="0"/>
          </a:p>
        </p:txBody>
      </p:sp>
      <p:sp>
        <p:nvSpPr>
          <p:cNvPr id="28676" name="Text Box 4"/>
          <p:cNvSpPr txBox="1">
            <a:spLocks noChangeArrowheads="1"/>
          </p:cNvSpPr>
          <p:nvPr/>
        </p:nvSpPr>
        <p:spPr bwMode="auto">
          <a:xfrm>
            <a:off x="791839" y="404664"/>
            <a:ext cx="7560321"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solidFill>
                  <a:srgbClr val="FF0000"/>
                </a:solidFill>
                <a:effectLst>
                  <a:outerShdw blurRad="38100" dist="38100" dir="2700000" algn="tl">
                    <a:srgbClr val="000000"/>
                  </a:outerShdw>
                </a:effectLst>
                <a:latin typeface="Comic Sans MS" pitchFamily="66" charset="0"/>
                <a:hlinkClick r:id="rId3"/>
              </a:rPr>
              <a:t>Κέντρο </a:t>
            </a:r>
            <a:r>
              <a:rPr lang="el-GR" altLang="el-GR" b="1" dirty="0" smtClean="0">
                <a:solidFill>
                  <a:srgbClr val="FF0000"/>
                </a:solidFill>
                <a:effectLst>
                  <a:outerShdw blurRad="38100" dist="38100" dir="2700000" algn="tl">
                    <a:srgbClr val="000000"/>
                  </a:outerShdw>
                </a:effectLst>
                <a:latin typeface="Comic Sans MS" pitchFamily="66" charset="0"/>
                <a:hlinkClick r:id="rId3"/>
              </a:rPr>
              <a:t>μάζας</a:t>
            </a:r>
            <a:r>
              <a:rPr lang="en-US" altLang="el-GR" b="1"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ενός </a:t>
            </a:r>
            <a:r>
              <a:rPr lang="el-GR" altLang="el-GR" sz="2000" b="1" dirty="0">
                <a:effectLst>
                  <a:outerShdw blurRad="38100" dist="38100" dir="2700000" algn="tl">
                    <a:srgbClr val="FFFFFF"/>
                  </a:outerShdw>
                </a:effectLst>
                <a:latin typeface="Comic Sans MS" pitchFamily="66" charset="0"/>
              </a:rPr>
              <a:t>στερεού σώματος είναι το σημείο εκείνο που κινείται όπως ένα υλικό σημείο, με μάζα ίση με τη μάζα του σώματος, αν σ’ αυτό ασκούνται όλες οι δυνάμεις που ασκούνται στο σώμα (όποια κίνηση και αν κάνει το σώμα). </a:t>
            </a:r>
          </a:p>
        </p:txBody>
      </p:sp>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922" y="2924944"/>
            <a:ext cx="7488238" cy="2616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wipe(left)">
                                      <p:cBhvr>
                                        <p:cTn id="7" dur="2000"/>
                                        <p:tgtEl>
                                          <p:spTgt spid="28676"/>
                                        </p:tgtEl>
                                      </p:cBhvr>
                                    </p:animEffect>
                                  </p:childTnLst>
                                </p:cTn>
                              </p:par>
                            </p:childTnLst>
                          </p:cTn>
                        </p:par>
                        <p:par>
                          <p:cTn id="8" fill="hold">
                            <p:stCondLst>
                              <p:cond delay="2000"/>
                            </p:stCondLst>
                            <p:childTnLst>
                              <p:par>
                                <p:cTn id="9" presetID="22" presetClass="entr" presetSubtype="8" fill="hold" nodeType="afterEffect">
                                  <p:stCondLst>
                                    <p:cond delay="500"/>
                                  </p:stCondLst>
                                  <p:childTnLst>
                                    <p:set>
                                      <p:cBhvr>
                                        <p:cTn id="10" dur="1" fill="hold">
                                          <p:stCondLst>
                                            <p:cond delay="0"/>
                                          </p:stCondLst>
                                        </p:cTn>
                                        <p:tgtEl>
                                          <p:spTgt spid="28677"/>
                                        </p:tgtEl>
                                        <p:attrNameLst>
                                          <p:attrName>style.visibility</p:attrName>
                                        </p:attrNameLst>
                                      </p:cBhvr>
                                      <p:to>
                                        <p:strVal val="visible"/>
                                      </p:to>
                                    </p:set>
                                    <p:animEffect transition="in" filter="wipe(left)">
                                      <p:cBhvr>
                                        <p:cTn id="11" dur="2000"/>
                                        <p:tgtEl>
                                          <p:spTgt spid="286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07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9E37A12-7297-4CCE-A4DF-FD4D90F2E1E9}" type="slidenum">
              <a:rPr lang="el-GR" altLang="el-GR" sz="1400" smtClean="0"/>
              <a:pPr>
                <a:spcBef>
                  <a:spcPct val="0"/>
                </a:spcBef>
                <a:buFontTx/>
                <a:buNone/>
              </a:pPr>
              <a:t>15</a:t>
            </a:fld>
            <a:endParaRPr lang="el-GR" altLang="el-GR" sz="1400" smtClean="0"/>
          </a:p>
        </p:txBody>
      </p:sp>
      <p:sp>
        <p:nvSpPr>
          <p:cNvPr id="30724" name="Text Box 5"/>
          <p:cNvSpPr txBox="1">
            <a:spLocks noChangeArrowheads="1"/>
          </p:cNvSpPr>
          <p:nvPr/>
        </p:nvSpPr>
        <p:spPr bwMode="auto">
          <a:xfrm>
            <a:off x="4499992" y="620713"/>
            <a:ext cx="288029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30725" name="Text Box 10"/>
          <p:cNvSpPr txBox="1">
            <a:spLocks noChangeArrowheads="1"/>
          </p:cNvSpPr>
          <p:nvPr/>
        </p:nvSpPr>
        <p:spPr bwMode="auto">
          <a:xfrm>
            <a:off x="4499992" y="249296"/>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endParaRPr lang="el-GR" altLang="el-GR" sz="2400" b="1">
              <a:latin typeface="Comic Sans MS" panose="030F0702030302020204" pitchFamily="66" charset="0"/>
            </a:endParaRPr>
          </a:p>
        </p:txBody>
      </p:sp>
      <p:graphicFrame>
        <p:nvGraphicFramePr>
          <p:cNvPr id="29712" name="Object 16"/>
          <p:cNvGraphicFramePr>
            <a:graphicFrameLocks noChangeAspect="1"/>
          </p:cNvGraphicFramePr>
          <p:nvPr>
            <p:extLst>
              <p:ext uri="{D42A27DB-BD31-4B8C-83A1-F6EECF244321}">
                <p14:modId xmlns:p14="http://schemas.microsoft.com/office/powerpoint/2010/main" val="1148421393"/>
              </p:ext>
            </p:extLst>
          </p:nvPr>
        </p:nvGraphicFramePr>
        <p:xfrm>
          <a:off x="7812360" y="980728"/>
          <a:ext cx="815975" cy="1223962"/>
        </p:xfrm>
        <a:graphic>
          <a:graphicData uri="http://schemas.openxmlformats.org/presentationml/2006/ole">
            <mc:AlternateContent xmlns:mc="http://schemas.openxmlformats.org/markup-compatibility/2006">
              <mc:Choice xmlns:v="urn:schemas-microsoft-com:vml" Requires="v">
                <p:oleObj spid="_x0000_s30812" name="Φωτογραφία του Photo Editor" r:id="rId4" imgW="685714" imgH="1028844" progId="MSPhotoEd.3">
                  <p:embed/>
                </p:oleObj>
              </mc:Choice>
              <mc:Fallback>
                <p:oleObj name="Φωτογραφία του Photo Editor" r:id="rId4" imgW="685714" imgH="1028844" progId="MSPhotoEd.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980728"/>
                        <a:ext cx="815975" cy="122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14" name="AutoShape 18"/>
          <p:cNvSpPr>
            <a:spLocks noChangeArrowheads="1"/>
          </p:cNvSpPr>
          <p:nvPr/>
        </p:nvSpPr>
        <p:spPr bwMode="auto">
          <a:xfrm>
            <a:off x="3491880" y="2583657"/>
            <a:ext cx="5040560" cy="2519362"/>
          </a:xfrm>
          <a:prstGeom prst="wedgeRoundRectCallout">
            <a:avLst>
              <a:gd name="adj1" fmla="val -68835"/>
              <a:gd name="adj2" fmla="val -8970"/>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Lst>
        </p:spPr>
        <p:txBody>
          <a:bodyPr/>
          <a:lstStyle/>
          <a:p>
            <a:pPr algn="just" eaLnBrk="1" hangingPunct="1">
              <a:lnSpc>
                <a:spcPct val="150000"/>
              </a:lnSpc>
              <a:defRPr/>
            </a:pPr>
            <a:r>
              <a:rPr lang="el-GR" altLang="el-GR" sz="2000" b="1" dirty="0">
                <a:solidFill>
                  <a:srgbClr val="FF0000"/>
                </a:solidFill>
                <a:effectLst>
                  <a:outerShdw blurRad="38100" dist="38100" dir="2700000" algn="tl">
                    <a:srgbClr val="000000"/>
                  </a:outerShdw>
                </a:effectLst>
                <a:latin typeface="Comic Sans MS" pitchFamily="66" charset="0"/>
                <a:hlinkClick r:id="rId6"/>
              </a:rPr>
              <a:t>Κέντρο βάρους</a:t>
            </a:r>
            <a:r>
              <a:rPr lang="el-GR" altLang="el-GR" sz="2000" b="1" dirty="0">
                <a:latin typeface="Comic Sans MS" pitchFamily="66" charset="0"/>
                <a:hlinkClick r:id="rId6"/>
              </a:rPr>
              <a:t> </a:t>
            </a:r>
            <a:r>
              <a:rPr lang="el-GR" altLang="el-GR" sz="2000" b="1" dirty="0">
                <a:effectLst>
                  <a:outerShdw blurRad="38100" dist="38100" dir="2700000" algn="tl">
                    <a:srgbClr val="FFFFFF"/>
                  </a:outerShdw>
                </a:effectLst>
                <a:latin typeface="Comic Sans MS" pitchFamily="66" charset="0"/>
              </a:rPr>
              <a:t>ενός στερεού σώματος λέμε το σταθερό σημείο από το οποίο διέρχεται ο φορέας του βάρους του σώματος, οποιοδήποτε προσανατολισμό και αν δώσουμε στο σώμα. </a:t>
            </a:r>
          </a:p>
          <a:p>
            <a:pPr algn="ctr" eaLnBrk="1" hangingPunct="1">
              <a:defRPr/>
            </a:pPr>
            <a:endParaRPr lang="el-GR" altLang="el-GR" dirty="0">
              <a:effectLst>
                <a:outerShdw blurRad="38100" dist="38100" dir="2700000" algn="tl">
                  <a:srgbClr val="FFFFFF"/>
                </a:outerShdw>
              </a:effectLst>
              <a:latin typeface="Comic Sans MS" pitchFamily="66" charset="0"/>
            </a:endParaRPr>
          </a:p>
        </p:txBody>
      </p:sp>
      <p:sp>
        <p:nvSpPr>
          <p:cNvPr id="29715" name="AutoShape 19"/>
          <p:cNvSpPr>
            <a:spLocks noChangeArrowheads="1"/>
          </p:cNvSpPr>
          <p:nvPr/>
        </p:nvSpPr>
        <p:spPr bwMode="auto">
          <a:xfrm>
            <a:off x="250825" y="1916113"/>
            <a:ext cx="3097039" cy="936625"/>
          </a:xfrm>
          <a:prstGeom prst="wedgeRoundRectCallout">
            <a:avLst>
              <a:gd name="adj1" fmla="val -12046"/>
              <a:gd name="adj2" fmla="val 13010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Ας δούμε πρώτα, τι είναι το κέντρο βάρους.</a:t>
            </a:r>
            <a:endParaRPr lang="en-US" altLang="el-GR" sz="2000" b="1" dirty="0">
              <a:effectLst>
                <a:outerShdw blurRad="38100" dist="38100" dir="2700000" algn="tl">
                  <a:srgbClr val="FFFFFF"/>
                </a:outerShdw>
              </a:effectLst>
              <a:latin typeface="Comic Sans MS" pitchFamily="66" charset="0"/>
            </a:endParaRPr>
          </a:p>
          <a:p>
            <a:pPr algn="ctr" eaLnBrk="1" hangingPunct="1">
              <a:defRPr/>
            </a:pPr>
            <a:endParaRPr lang="el-GR" altLang="el-GR" sz="2000" b="1" dirty="0">
              <a:effectLst>
                <a:outerShdw blurRad="38100" dist="38100" dir="2700000" algn="tl">
                  <a:srgbClr val="FFFFFF"/>
                </a:outerShdw>
              </a:effectLst>
              <a:latin typeface="Comic Sans MS" pitchFamily="66" charset="0"/>
            </a:endParaRPr>
          </a:p>
        </p:txBody>
      </p:sp>
      <p:sp>
        <p:nvSpPr>
          <p:cNvPr id="29716" name="AutoShape 20"/>
          <p:cNvSpPr>
            <a:spLocks noChangeArrowheads="1"/>
          </p:cNvSpPr>
          <p:nvPr/>
        </p:nvSpPr>
        <p:spPr bwMode="auto">
          <a:xfrm>
            <a:off x="4428555" y="249296"/>
            <a:ext cx="2928858" cy="900907"/>
          </a:xfrm>
          <a:prstGeom prst="wedgeRoundRectCallout">
            <a:avLst>
              <a:gd name="adj1" fmla="val 63521"/>
              <a:gd name="adj2" fmla="val 54645"/>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a:lstStyle/>
          <a:p>
            <a:pPr algn="ctr" eaLnBrk="1" hangingPunct="1">
              <a:lnSpc>
                <a:spcPct val="150000"/>
              </a:lnSpc>
              <a:defRPr/>
            </a:pPr>
            <a:r>
              <a:rPr lang="el-GR" altLang="el-GR" sz="1800" b="1" dirty="0">
                <a:solidFill>
                  <a:schemeClr val="hlink"/>
                </a:solidFill>
                <a:effectLst>
                  <a:outerShdw blurRad="38100" dist="38100" dir="2700000" algn="tl">
                    <a:srgbClr val="000000"/>
                  </a:outerShdw>
                </a:effectLst>
                <a:latin typeface="Comic Sans MS" pitchFamily="66" charset="0"/>
              </a:rPr>
              <a:t>Το κέντρο βάρους είναι </a:t>
            </a:r>
            <a:r>
              <a:rPr lang="el-GR" altLang="el-GR" sz="1800" b="1" dirty="0" smtClean="0">
                <a:solidFill>
                  <a:schemeClr val="hlink"/>
                </a:solidFill>
                <a:effectLst>
                  <a:outerShdw blurRad="38100" dist="38100" dir="2700000" algn="tl">
                    <a:srgbClr val="000000"/>
                  </a:outerShdw>
                </a:effectLst>
                <a:latin typeface="Comic Sans MS" pitchFamily="66" charset="0"/>
              </a:rPr>
              <a:t> </a:t>
            </a:r>
            <a:r>
              <a:rPr lang="el-GR" altLang="el-GR" sz="1800" b="1" dirty="0">
                <a:solidFill>
                  <a:schemeClr val="hlink"/>
                </a:solidFill>
                <a:effectLst>
                  <a:outerShdw blurRad="38100" dist="38100" dir="2700000" algn="tl">
                    <a:srgbClr val="000000"/>
                  </a:outerShdw>
                </a:effectLst>
                <a:latin typeface="Comic Sans MS" pitchFamily="66" charset="0"/>
              </a:rPr>
              <a:t>ίδιο με το κέντρο μάζας</a:t>
            </a:r>
            <a:r>
              <a:rPr lang="en-US" altLang="el-GR" sz="1800" b="1" dirty="0">
                <a:solidFill>
                  <a:schemeClr val="hlink"/>
                </a:solidFill>
                <a:effectLst>
                  <a:outerShdw blurRad="38100" dist="38100" dir="2700000" algn="tl">
                    <a:srgbClr val="000000"/>
                  </a:outerShdw>
                </a:effectLst>
                <a:latin typeface="Comic Sans MS" pitchFamily="66" charset="0"/>
              </a:rPr>
              <a:t>;</a:t>
            </a:r>
            <a:endParaRPr lang="el-GR" altLang="el-GR" sz="1800" b="1" dirty="0">
              <a:solidFill>
                <a:schemeClr val="hlink"/>
              </a:solidFill>
              <a:effectLst>
                <a:outerShdw blurRad="38100" dist="38100" dir="2700000" algn="tl">
                  <a:srgbClr val="000000"/>
                </a:outerShdw>
              </a:effectLst>
              <a:latin typeface="Comic Sans MS" pitchFamily="66" charset="0"/>
            </a:endParaRPr>
          </a:p>
        </p:txBody>
      </p:sp>
      <p:pic>
        <p:nvPicPr>
          <p:cNvPr id="11" name="Picture 9"/>
          <p:cNvPicPr>
            <a:picLocks noChangeAspect="1" noChangeArrowheads="1"/>
          </p:cNvPicPr>
          <p:nvPr/>
        </p:nvPicPr>
        <p:blipFill>
          <a:blip r:embed="rId7"/>
          <a:srcRect/>
          <a:stretch>
            <a:fillRect/>
          </a:stretch>
        </p:blipFill>
        <p:spPr bwMode="auto">
          <a:xfrm>
            <a:off x="971600" y="3645024"/>
            <a:ext cx="1511300" cy="1439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9712"/>
                                        </p:tgtEl>
                                        <p:attrNameLst>
                                          <p:attrName>style.visibility</p:attrName>
                                        </p:attrNameLst>
                                      </p:cBhvr>
                                      <p:to>
                                        <p:strVal val="visible"/>
                                      </p:to>
                                    </p:set>
                                    <p:animEffect transition="in" filter="dissolve">
                                      <p:cBhvr>
                                        <p:cTn id="7" dur="500"/>
                                        <p:tgtEl>
                                          <p:spTgt spid="29712"/>
                                        </p:tgtEl>
                                      </p:cBhvr>
                                    </p:animEffect>
                                  </p:childTnLst>
                                </p:cTn>
                              </p:par>
                            </p:childTnLst>
                          </p:cTn>
                        </p:par>
                        <p:par>
                          <p:cTn id="8" fill="hold" nodeType="afterGroup">
                            <p:stCondLst>
                              <p:cond delay="500"/>
                            </p:stCondLst>
                            <p:childTnLst>
                              <p:par>
                                <p:cTn id="9" presetID="10" presetClass="entr" presetSubtype="0" fill="hold" grpId="0" nodeType="afterEffect">
                                  <p:stCondLst>
                                    <p:cond delay="250"/>
                                  </p:stCondLst>
                                  <p:childTnLst>
                                    <p:set>
                                      <p:cBhvr>
                                        <p:cTn id="10" dur="1" fill="hold">
                                          <p:stCondLst>
                                            <p:cond delay="0"/>
                                          </p:stCondLst>
                                        </p:cTn>
                                        <p:tgtEl>
                                          <p:spTgt spid="29716"/>
                                        </p:tgtEl>
                                        <p:attrNameLst>
                                          <p:attrName>style.visibility</p:attrName>
                                        </p:attrNameLst>
                                      </p:cBhvr>
                                      <p:to>
                                        <p:strVal val="visible"/>
                                      </p:to>
                                    </p:set>
                                    <p:animEffect transition="in" filter="fade">
                                      <p:cBhvr>
                                        <p:cTn id="11" dur="500"/>
                                        <p:tgtEl>
                                          <p:spTgt spid="2971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nodeType="afterGroup">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29715"/>
                                        </p:tgtEl>
                                        <p:attrNameLst>
                                          <p:attrName>style.visibility</p:attrName>
                                        </p:attrNameLst>
                                      </p:cBhvr>
                                      <p:to>
                                        <p:strVal val="visible"/>
                                      </p:to>
                                    </p:set>
                                    <p:animEffect transition="in" filter="dissolve">
                                      <p:cBhvr>
                                        <p:cTn id="20" dur="500"/>
                                        <p:tgtEl>
                                          <p:spTgt spid="297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29714"/>
                                        </p:tgtEl>
                                        <p:attrNameLst>
                                          <p:attrName>style.visibility</p:attrName>
                                        </p:attrNameLst>
                                      </p:cBhvr>
                                      <p:to>
                                        <p:strVal val="visible"/>
                                      </p:to>
                                    </p:set>
                                    <p:animEffect transition="in" filter="dissolve">
                                      <p:cBhvr>
                                        <p:cTn id="25" dur="500"/>
                                        <p:tgtEl>
                                          <p:spTgt spid="297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4" grpId="0" animBg="1"/>
      <p:bldP spid="29715" grpId="0" animBg="1"/>
      <p:bldP spid="297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277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8BB247B-34CE-4D33-88E4-DA8DA778A3D5}" type="slidenum">
              <a:rPr lang="el-GR" altLang="el-GR" sz="1400" smtClean="0"/>
              <a:pPr>
                <a:spcBef>
                  <a:spcPct val="0"/>
                </a:spcBef>
                <a:buFontTx/>
                <a:buNone/>
              </a:pPr>
              <a:t>16</a:t>
            </a:fld>
            <a:endParaRPr lang="el-GR" altLang="el-GR" sz="1400" smtClean="0"/>
          </a:p>
        </p:txBody>
      </p:sp>
      <p:sp>
        <p:nvSpPr>
          <p:cNvPr id="31752" name="AutoShape 8"/>
          <p:cNvSpPr>
            <a:spLocks noChangeArrowheads="1"/>
          </p:cNvSpPr>
          <p:nvPr/>
        </p:nvSpPr>
        <p:spPr bwMode="auto">
          <a:xfrm>
            <a:off x="3635375" y="1916832"/>
            <a:ext cx="4609033" cy="2364656"/>
          </a:xfrm>
          <a:prstGeom prst="wedgeEllipseCallout">
            <a:avLst>
              <a:gd name="adj1" fmla="val -74935"/>
              <a:gd name="adj2" fmla="val 18497"/>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just" eaLnBrk="1" hangingPunct="1">
              <a:lnSpc>
                <a:spcPct val="150000"/>
              </a:lnSpc>
              <a:defRPr/>
            </a:pPr>
            <a:r>
              <a:rPr lang="el-GR" altLang="el-GR" sz="1600" dirty="0">
                <a:effectLst>
                  <a:outerShdw blurRad="38100" dist="38100" dir="2700000" algn="tl">
                    <a:srgbClr val="FFFFFF"/>
                  </a:outerShdw>
                </a:effectLst>
                <a:latin typeface="Comic Sans MS" pitchFamily="66" charset="0"/>
              </a:rPr>
              <a:t>Εφόσον όλο το σώμα ή το σύστημα σωμάτων βρίσκεται σε ομογενές πεδίο βαρύτητας το κέντρο μάζας και το κέντρο βάρους συμπίπτουν</a:t>
            </a:r>
            <a:r>
              <a:rPr lang="en-US" altLang="el-GR" sz="1600" dirty="0">
                <a:effectLst>
                  <a:outerShdw blurRad="38100" dist="38100" dir="2700000" algn="tl">
                    <a:srgbClr val="FFFFFF"/>
                  </a:outerShdw>
                </a:effectLst>
                <a:latin typeface="Comic Sans MS" pitchFamily="66" charset="0"/>
              </a:rPr>
              <a:t>.</a:t>
            </a:r>
            <a:endParaRPr lang="el-GR" altLang="el-GR" sz="1600" dirty="0">
              <a:effectLst>
                <a:outerShdw blurRad="38100" dist="38100" dir="2700000" algn="tl">
                  <a:srgbClr val="FFFFFF"/>
                </a:outerShdw>
              </a:effectLst>
              <a:latin typeface="Comic Sans MS" pitchFamily="66" charset="0"/>
            </a:endParaRPr>
          </a:p>
          <a:p>
            <a:pPr algn="ctr" eaLnBrk="1" hangingPunct="1">
              <a:defRPr/>
            </a:pPr>
            <a:endParaRPr lang="el-GR" altLang="el-GR" sz="2000" dirty="0">
              <a:effectLst>
                <a:outerShdw blurRad="38100" dist="38100" dir="2700000" algn="tl">
                  <a:srgbClr val="FFFFFF"/>
                </a:outerShdw>
              </a:effectLst>
              <a:latin typeface="Comic Sans MS" pitchFamily="66" charset="0"/>
            </a:endParaRPr>
          </a:p>
        </p:txBody>
      </p:sp>
      <p:sp>
        <p:nvSpPr>
          <p:cNvPr id="31754" name="AutoShape 10"/>
          <p:cNvSpPr>
            <a:spLocks noChangeArrowheads="1"/>
          </p:cNvSpPr>
          <p:nvPr/>
        </p:nvSpPr>
        <p:spPr bwMode="auto">
          <a:xfrm>
            <a:off x="2267744" y="4281487"/>
            <a:ext cx="5472955" cy="1655762"/>
          </a:xfrm>
          <a:prstGeom prst="wedgeEllipseCallout">
            <a:avLst>
              <a:gd name="adj1" fmla="val -48470"/>
              <a:gd name="adj2" fmla="val -85624"/>
            </a:avLst>
          </a:prstGeom>
          <a:solidFill>
            <a:schemeClr val="bg1"/>
          </a:solidFill>
          <a:ln w="9525">
            <a:solidFill>
              <a:schemeClr val="tx1"/>
            </a:solidFill>
            <a:miter lim="800000"/>
            <a:headEnd/>
            <a:tailEnd/>
          </a:ln>
          <a:effectLst/>
        </p:spPr>
        <p:txBody>
          <a:bodyPr/>
          <a:lstStyle/>
          <a:p>
            <a:pPr algn="ctr" eaLnBrk="1" hangingPunct="1">
              <a:lnSpc>
                <a:spcPct val="150000"/>
              </a:lnSpc>
              <a:defRPr/>
            </a:pPr>
            <a:r>
              <a:rPr lang="el-GR" altLang="el-GR" sz="1800" dirty="0">
                <a:latin typeface="Comic Sans MS" pitchFamily="66" charset="0"/>
              </a:rPr>
              <a:t>Και βέβαια, το κέντρο μάζας μπορεί να είναι και εκτός του σώματος π.χ. σε ομογενές δαχτυλίδι.</a:t>
            </a:r>
          </a:p>
        </p:txBody>
      </p:sp>
      <p:graphicFrame>
        <p:nvGraphicFramePr>
          <p:cNvPr id="31755" name="Object 11"/>
          <p:cNvGraphicFramePr>
            <a:graphicFrameLocks noChangeAspect="1"/>
          </p:cNvGraphicFramePr>
          <p:nvPr>
            <p:extLst>
              <p:ext uri="{D42A27DB-BD31-4B8C-83A1-F6EECF244321}">
                <p14:modId xmlns:p14="http://schemas.microsoft.com/office/powerpoint/2010/main" val="663431918"/>
              </p:ext>
            </p:extLst>
          </p:nvPr>
        </p:nvGraphicFramePr>
        <p:xfrm>
          <a:off x="7993957" y="908720"/>
          <a:ext cx="792162" cy="1187589"/>
        </p:xfrm>
        <a:graphic>
          <a:graphicData uri="http://schemas.openxmlformats.org/presentationml/2006/ole">
            <mc:AlternateContent xmlns:mc="http://schemas.openxmlformats.org/markup-compatibility/2006">
              <mc:Choice xmlns:v="urn:schemas-microsoft-com:vml" Requires="v">
                <p:oleObj spid="_x0000_s32896" name="Φωτογραφία του Photo Editor" r:id="rId4" imgW="685714" imgH="1028844" progId="MSPhotoEd.3">
                  <p:embed/>
                </p:oleObj>
              </mc:Choice>
              <mc:Fallback>
                <p:oleObj name="Φωτογραφία του Photo Editor" r:id="rId4" imgW="685714" imgH="1028844" progId="MSPhotoEd.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3957" y="908720"/>
                        <a:ext cx="792162" cy="1187589"/>
                      </a:xfrm>
                      <a:prstGeom prst="rect">
                        <a:avLst/>
                      </a:prstGeom>
                      <a:noFill/>
                      <a:ln>
                        <a:noFill/>
                      </a:ln>
                      <a:effectLst/>
                      <a:extLst/>
                    </p:spPr>
                  </p:pic>
                </p:oleObj>
              </mc:Fallback>
            </mc:AlternateContent>
          </a:graphicData>
        </a:graphic>
      </p:graphicFrame>
      <mc:AlternateContent xmlns:mc="http://schemas.openxmlformats.org/markup-compatibility/2006" xmlns:a14="http://schemas.microsoft.com/office/drawing/2010/main">
        <mc:Choice Requires="a14">
          <p:sp>
            <p:nvSpPr>
              <p:cNvPr id="31758" name="AutoShape 14"/>
              <p:cNvSpPr>
                <a:spLocks noChangeArrowheads="1"/>
              </p:cNvSpPr>
              <p:nvPr/>
            </p:nvSpPr>
            <p:spPr bwMode="auto">
              <a:xfrm>
                <a:off x="292098" y="113016"/>
                <a:ext cx="4180948" cy="2158082"/>
              </a:xfrm>
              <a:prstGeom prst="wedgeRoundRectCallout">
                <a:avLst>
                  <a:gd name="adj1" fmla="val -29611"/>
                  <a:gd name="adj2" fmla="val 109355"/>
                  <a:gd name="adj3" fmla="val 16667"/>
                </a:avLst>
              </a:prstGeom>
              <a:solidFill>
                <a:schemeClr val="bg1"/>
              </a:solidFill>
              <a:ln w="9525">
                <a:solidFill>
                  <a:schemeClr val="tx1"/>
                </a:solidFill>
                <a:miter lim="800000"/>
                <a:headEnd/>
                <a:tailEnd/>
              </a:ln>
              <a:effectLst/>
            </p:spPr>
            <p:txBody>
              <a:bodyPr/>
              <a:lstStyle/>
              <a:p>
                <a:pPr algn="just" eaLnBrk="1" hangingPunct="1">
                  <a:lnSpc>
                    <a:spcPct val="150000"/>
                  </a:lnSpc>
                  <a:defRPr/>
                </a:pPr>
                <a:r>
                  <a:rPr lang="el-GR" altLang="el-GR" sz="2000" b="1" dirty="0" smtClean="0">
                    <a:effectLst>
                      <a:outerShdw blurRad="38100" dist="38100" dir="2700000" algn="tl">
                        <a:srgbClr val="FFFFFF"/>
                      </a:outerShdw>
                    </a:effectLst>
                    <a:latin typeface="Comic Sans MS" pitchFamily="66" charset="0"/>
                  </a:rPr>
                  <a:t>Η μελέτη της μεταφορικής κίνησης ανάγεται στη μελέτη της κίνησης του κέντρου μάζας και έτσι </a:t>
                </a:r>
                <a:r>
                  <a:rPr lang="el-GR" altLang="el-GR" sz="2000" b="1" dirty="0" smtClean="0">
                    <a:latin typeface="Comic Sans MS" pitchFamily="66" charset="0"/>
                  </a:rPr>
                  <a:t>ισχύει</a:t>
                </a:r>
                <a:r>
                  <a:rPr lang="en-US" altLang="el-GR" sz="2000" b="1" dirty="0" smtClean="0">
                    <a:latin typeface="Comic Sans MS" pitchFamily="66" charset="0"/>
                  </a:rPr>
                  <a:t>: </a:t>
                </a:r>
                <a14:m>
                  <m:oMath xmlns:m="http://schemas.openxmlformats.org/officeDocument/2006/math">
                    <m:nary>
                      <m:naryPr>
                        <m:chr m:val="∑"/>
                        <m:subHide m:val="on"/>
                        <m:supHide m:val="on"/>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naryPr>
                      <m:sub/>
                      <m:sup/>
                      <m:e>
                        <m:acc>
                          <m:accPr>
                            <m:chr m:val="⃗"/>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𝑭</m:t>
                            </m:r>
                          </m:e>
                        </m:acc>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m:t>
                        </m:r>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𝒎</m:t>
                        </m:r>
                        <m: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m:t>
                        </m:r>
                        <m:acc>
                          <m:accPr>
                            <m:chr m:val="⃗"/>
                            <m:ctrlPr>
                              <a:rPr lang="en-US"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e>
                    </m:nary>
                    <m:r>
                      <a:rPr lang="en-US" altLang="el-GR"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𝐜𝐦</m:t>
                    </m:r>
                  </m:oMath>
                </a14:m>
                <a:endParaRPr lang="en-US" altLang="el-GR" b="1" baseline="-25000" dirty="0">
                  <a:solidFill>
                    <a:srgbClr val="FF0000"/>
                  </a:solidFill>
                  <a:effectLst>
                    <a:outerShdw blurRad="38100" dist="38100" dir="2700000" algn="tl">
                      <a:srgbClr val="000000">
                        <a:alpha val="43137"/>
                      </a:srgbClr>
                    </a:outerShdw>
                  </a:effectLst>
                  <a:latin typeface="Comic Sans MS" pitchFamily="66" charset="0"/>
                </a:endParaRPr>
              </a:p>
              <a:p>
                <a:pPr eaLnBrk="1" hangingPunct="1">
                  <a:defRPr/>
                </a:pPr>
                <a:r>
                  <a:rPr lang="en-US" altLang="el-GR" dirty="0">
                    <a:latin typeface="Comic Sans MS" pitchFamily="66" charset="0"/>
                  </a:rPr>
                  <a:t>     </a:t>
                </a:r>
                <a:endParaRPr lang="el-GR" altLang="el-GR" sz="2800" dirty="0">
                  <a:solidFill>
                    <a:srgbClr val="FF0000"/>
                  </a:solidFill>
                  <a:effectLst>
                    <a:outerShdw blurRad="38100" dist="38100" dir="2700000" algn="tl">
                      <a:srgbClr val="000000"/>
                    </a:outerShdw>
                  </a:effectLst>
                  <a:latin typeface="Comic Sans MS" pitchFamily="66" charset="0"/>
                </a:endParaRPr>
              </a:p>
            </p:txBody>
          </p:sp>
        </mc:Choice>
        <mc:Fallback xmlns="">
          <p:sp>
            <p:nvSpPr>
              <p:cNvPr id="31758" name="AutoShape 14"/>
              <p:cNvSpPr>
                <a:spLocks noRot="1" noChangeAspect="1" noMove="1" noResize="1" noEditPoints="1" noAdjustHandles="1" noChangeArrowheads="1" noChangeShapeType="1" noTextEdit="1"/>
              </p:cNvSpPr>
              <p:nvPr/>
            </p:nvSpPr>
            <p:spPr bwMode="auto">
              <a:xfrm>
                <a:off x="292098" y="113016"/>
                <a:ext cx="4180948" cy="2158082"/>
              </a:xfrm>
              <a:prstGeom prst="wedgeRoundRectCallout">
                <a:avLst>
                  <a:gd name="adj1" fmla="val -29611"/>
                  <a:gd name="adj2" fmla="val 109355"/>
                  <a:gd name="adj3" fmla="val 16667"/>
                </a:avLst>
              </a:prstGeom>
              <a:blipFill>
                <a:blip r:embed="rId6"/>
                <a:stretch>
                  <a:fillRect/>
                </a:stretch>
              </a:blipFill>
              <a:ln w="9525">
                <a:solidFill>
                  <a:schemeClr val="tx1"/>
                </a:solidFill>
                <a:miter lim="800000"/>
                <a:headEnd/>
                <a:tailEnd/>
              </a:ln>
              <a:effectLst/>
            </p:spPr>
            <p:txBody>
              <a:bodyPr/>
              <a:lstStyle/>
              <a:p>
                <a:r>
                  <a:rPr lang="el-GR">
                    <a:noFill/>
                  </a:rPr>
                  <a:t> </a:t>
                </a:r>
              </a:p>
            </p:txBody>
          </p:sp>
        </mc:Fallback>
      </mc:AlternateContent>
      <p:sp>
        <p:nvSpPr>
          <p:cNvPr id="31761" name="AutoShape 17"/>
          <p:cNvSpPr>
            <a:spLocks noChangeArrowheads="1"/>
          </p:cNvSpPr>
          <p:nvPr/>
        </p:nvSpPr>
        <p:spPr bwMode="auto">
          <a:xfrm>
            <a:off x="4684611" y="156493"/>
            <a:ext cx="3240212" cy="1368425"/>
          </a:xfrm>
          <a:prstGeom prst="wedgeRoundRectCallout">
            <a:avLst>
              <a:gd name="adj1" fmla="val 52925"/>
              <a:gd name="adj2" fmla="val 22287"/>
              <a:gd name="adj3" fmla="val 16667"/>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eaLnBrk="1" hangingPunct="1">
              <a:lnSpc>
                <a:spcPct val="150000"/>
              </a:lnSpc>
              <a:spcBef>
                <a:spcPct val="50000"/>
              </a:spcBef>
              <a:defRPr/>
            </a:pPr>
            <a:r>
              <a:rPr lang="el-GR" altLang="el-GR" sz="1800" b="1" dirty="0">
                <a:latin typeface="Comic Sans MS" pitchFamily="66" charset="0"/>
              </a:rPr>
              <a:t>Τελικά, τι σχέση έχει το κέντρο μάζας με το κέντρο βάρους ενός σώματος</a:t>
            </a:r>
            <a:r>
              <a:rPr lang="en-US" altLang="el-GR" sz="1800" b="1" dirty="0">
                <a:latin typeface="Comic Sans MS" pitchFamily="66" charset="0"/>
              </a:rPr>
              <a:t>;</a:t>
            </a:r>
            <a:endParaRPr lang="el-GR" altLang="el-GR" sz="1800" b="1" dirty="0">
              <a:latin typeface="Comic Sans MS" pitchFamily="66" charset="0"/>
            </a:endParaRPr>
          </a:p>
          <a:p>
            <a:pPr algn="ctr" eaLnBrk="1" hangingPunct="1">
              <a:defRPr/>
            </a:pPr>
            <a:endParaRPr lang="el-GR" altLang="el-GR" sz="2000" dirty="0">
              <a:solidFill>
                <a:schemeClr val="hlink"/>
              </a:solidFill>
              <a:latin typeface="Comic Sans MS" pitchFamily="66" charset="0"/>
            </a:endParaRPr>
          </a:p>
        </p:txBody>
      </p:sp>
      <p:pic>
        <p:nvPicPr>
          <p:cNvPr id="12" name="Picture 9"/>
          <p:cNvPicPr>
            <a:picLocks noChangeAspect="1" noChangeArrowheads="1"/>
          </p:cNvPicPr>
          <p:nvPr/>
        </p:nvPicPr>
        <p:blipFill>
          <a:blip r:embed="rId7"/>
          <a:srcRect/>
          <a:stretch>
            <a:fillRect/>
          </a:stretch>
        </p:blipFill>
        <p:spPr bwMode="auto">
          <a:xfrm>
            <a:off x="745860" y="3502025"/>
            <a:ext cx="1636712" cy="1558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dissolve">
                                      <p:cBhvr>
                                        <p:cTn id="7" dur="500"/>
                                        <p:tgtEl>
                                          <p:spTgt spid="31755"/>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31761"/>
                                        </p:tgtEl>
                                        <p:attrNameLst>
                                          <p:attrName>style.visibility</p:attrName>
                                        </p:attrNameLst>
                                      </p:cBhvr>
                                      <p:to>
                                        <p:strVal val="visible"/>
                                      </p:to>
                                    </p:set>
                                    <p:animEffect transition="in" filter="dissolve">
                                      <p:cBhvr>
                                        <p:cTn id="11" dur="500"/>
                                        <p:tgtEl>
                                          <p:spTgt spid="3176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250"/>
                                  </p:stCondLst>
                                  <p:childTnLst>
                                    <p:set>
                                      <p:cBhvr>
                                        <p:cTn id="19" dur="1" fill="hold">
                                          <p:stCondLst>
                                            <p:cond delay="0"/>
                                          </p:stCondLst>
                                        </p:cTn>
                                        <p:tgtEl>
                                          <p:spTgt spid="31758"/>
                                        </p:tgtEl>
                                        <p:attrNameLst>
                                          <p:attrName>style.visibility</p:attrName>
                                        </p:attrNameLst>
                                      </p:cBhvr>
                                      <p:to>
                                        <p:strVal val="visible"/>
                                      </p:to>
                                    </p:set>
                                    <p:animEffect transition="in" filter="fade">
                                      <p:cBhvr>
                                        <p:cTn id="20" dur="500"/>
                                        <p:tgtEl>
                                          <p:spTgt spid="3175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250"/>
                                  </p:stCondLst>
                                  <p:childTnLst>
                                    <p:set>
                                      <p:cBhvr>
                                        <p:cTn id="24" dur="1" fill="hold">
                                          <p:stCondLst>
                                            <p:cond delay="0"/>
                                          </p:stCondLst>
                                        </p:cTn>
                                        <p:tgtEl>
                                          <p:spTgt spid="31752"/>
                                        </p:tgtEl>
                                        <p:attrNameLst>
                                          <p:attrName>style.visibility</p:attrName>
                                        </p:attrNameLst>
                                      </p:cBhvr>
                                      <p:to>
                                        <p:strVal val="visible"/>
                                      </p:to>
                                    </p:set>
                                    <p:animEffect transition="in" filter="dissolve">
                                      <p:cBhvr>
                                        <p:cTn id="25" dur="1000"/>
                                        <p:tgtEl>
                                          <p:spTgt spid="31752"/>
                                        </p:tgtEl>
                                      </p:cBhvr>
                                    </p:animEffect>
                                  </p:childTnLst>
                                </p:cTn>
                              </p:par>
                            </p:childTnLst>
                          </p:cTn>
                        </p:par>
                        <p:par>
                          <p:cTn id="26" fill="hold">
                            <p:stCondLst>
                              <p:cond delay="1250"/>
                            </p:stCondLst>
                            <p:childTnLst>
                              <p:par>
                                <p:cTn id="27" presetID="10" presetClass="entr" presetSubtype="0" fill="hold" grpId="0" nodeType="afterEffect">
                                  <p:stCondLst>
                                    <p:cond delay="500"/>
                                  </p:stCondLst>
                                  <p:childTnLst>
                                    <p:set>
                                      <p:cBhvr>
                                        <p:cTn id="28" dur="1" fill="hold">
                                          <p:stCondLst>
                                            <p:cond delay="0"/>
                                          </p:stCondLst>
                                        </p:cTn>
                                        <p:tgtEl>
                                          <p:spTgt spid="31754"/>
                                        </p:tgtEl>
                                        <p:attrNameLst>
                                          <p:attrName>style.visibility</p:attrName>
                                        </p:attrNameLst>
                                      </p:cBhvr>
                                      <p:to>
                                        <p:strVal val="visible"/>
                                      </p:to>
                                    </p:set>
                                    <p:animEffect transition="in" filter="fade">
                                      <p:cBhvr>
                                        <p:cTn id="29" dur="10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animBg="1"/>
      <p:bldP spid="31754" grpId="0" animBg="1"/>
      <p:bldP spid="31758" grpId="0" animBg="1"/>
      <p:bldP spid="317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υποσέλιδου 3"/>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4819" name="Θέση αριθμού διαφάνειας 4"/>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17C354D-DCB8-4066-AA0C-330F9C6DF692}" type="slidenum">
              <a:rPr lang="el-GR" altLang="el-GR" sz="1400" smtClean="0"/>
              <a:pPr>
                <a:spcBef>
                  <a:spcPct val="0"/>
                </a:spcBef>
                <a:buFontTx/>
                <a:buNone/>
              </a:pPr>
              <a:t>17</a:t>
            </a:fld>
            <a:endParaRPr lang="el-GR" altLang="el-GR" sz="1400" smtClean="0"/>
          </a:p>
        </p:txBody>
      </p:sp>
      <p:pic>
        <p:nvPicPr>
          <p:cNvPr id="53253" name="Picture 5" descr="wheelonincli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72776" y="1340768"/>
            <a:ext cx="5905500" cy="444341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1673678" y="404664"/>
            <a:ext cx="579664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Το φαινόμενο «Κύλιση»</a:t>
            </a:r>
            <a:endParaRPr lang="el-GR" altLang="el-GR" sz="3600" b="1" dirty="0">
              <a:solidFill>
                <a:srgbClr val="800000"/>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ppt_x</p:attrName>
                                        </p:attrNameLst>
                                      </p:cBhvr>
                                      <p:tavLst>
                                        <p:tav tm="0">
                                          <p:val>
                                            <p:strVal val="#ppt_x-.2"/>
                                          </p:val>
                                        </p:tav>
                                        <p:tav tm="100000">
                                          <p:val>
                                            <p:strVal val="#ppt_x"/>
                                          </p:val>
                                        </p:tav>
                                      </p:tavLst>
                                    </p:anim>
                                    <p:anim calcmode="lin" valueType="num">
                                      <p:cBhvr>
                                        <p:cTn id="8"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2000"/>
                                        <p:tgtEl>
                                          <p:spTgt spid="6"/>
                                        </p:tgtEl>
                                      </p:cBhvr>
                                    </p:animEffect>
                                  </p:childTnLst>
                                </p:cTn>
                              </p:par>
                            </p:childTnLst>
                          </p:cTn>
                        </p:par>
                        <p:par>
                          <p:cTn id="10" fill="hold">
                            <p:stCondLst>
                              <p:cond delay="2000"/>
                            </p:stCondLst>
                            <p:childTnLst>
                              <p:par>
                                <p:cTn id="11" presetID="22" presetClass="entr" presetSubtype="8" fill="hold" nodeType="afterEffect">
                                  <p:stCondLst>
                                    <p:cond delay="250"/>
                                  </p:stCondLst>
                                  <p:childTnLst>
                                    <p:set>
                                      <p:cBhvr>
                                        <p:cTn id="12" dur="1" fill="hold">
                                          <p:stCondLst>
                                            <p:cond delay="0"/>
                                          </p:stCondLst>
                                        </p:cTn>
                                        <p:tgtEl>
                                          <p:spTgt spid="53253"/>
                                        </p:tgtEl>
                                        <p:attrNameLst>
                                          <p:attrName>style.visibility</p:attrName>
                                        </p:attrNameLst>
                                      </p:cBhvr>
                                      <p:to>
                                        <p:strVal val="visible"/>
                                      </p:to>
                                    </p:set>
                                    <p:animEffect transition="in" filter="wipe(left)">
                                      <p:cBhvr>
                                        <p:cTn id="13" dur="2000"/>
                                        <p:tgtEl>
                                          <p:spTgt spid="53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68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0317E79-E1E8-451D-9FD3-F0480CF3A48E}" type="slidenum">
              <a:rPr lang="el-GR" altLang="el-GR" sz="1400" smtClean="0"/>
              <a:pPr>
                <a:spcBef>
                  <a:spcPct val="0"/>
                </a:spcBef>
                <a:buFontTx/>
                <a:buNone/>
              </a:pPr>
              <a:t>18</a:t>
            </a:fld>
            <a:endParaRPr lang="el-GR" altLang="el-GR" sz="1400" smtClean="0"/>
          </a:p>
        </p:txBody>
      </p:sp>
      <p:pic>
        <p:nvPicPr>
          <p:cNvPr id="440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0648" y="1124744"/>
            <a:ext cx="792360" cy="118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AutoShape 6"/>
          <p:cNvSpPr>
            <a:spLocks noChangeArrowheads="1"/>
          </p:cNvSpPr>
          <p:nvPr/>
        </p:nvSpPr>
        <p:spPr bwMode="auto">
          <a:xfrm>
            <a:off x="5148064" y="188913"/>
            <a:ext cx="2017911" cy="1069975"/>
          </a:xfrm>
          <a:prstGeom prst="cloudCallout">
            <a:avLst>
              <a:gd name="adj1" fmla="val 67069"/>
              <a:gd name="adj2" fmla="val 42130"/>
            </a:avLst>
          </a:prstGeom>
          <a:solidFill>
            <a:schemeClr val="bg1"/>
          </a:solidFill>
          <a:ln w="9525">
            <a:solidFill>
              <a:schemeClr val="tx1"/>
            </a:solidFill>
            <a:round/>
            <a:headEnd/>
            <a:tailEnd/>
          </a:ln>
          <a:effectLst>
            <a:outerShdw dist="35921" dir="2700000" algn="ctr" rotWithShape="0">
              <a:schemeClr val="bg2"/>
            </a:outerShdw>
          </a:effectLst>
        </p:spPr>
        <p:txBody>
          <a:bodyPr/>
          <a:lstStyle/>
          <a:p>
            <a:pPr algn="ctr" eaLnBrk="1" hangingPunct="1">
              <a:defRPr/>
            </a:pPr>
            <a:r>
              <a:rPr lang="el-GR" altLang="el-GR" sz="2000" b="1" dirty="0">
                <a:effectLst>
                  <a:outerShdw blurRad="38100" dist="38100" dir="2700000" algn="tl">
                    <a:srgbClr val="FFFFFF"/>
                  </a:outerShdw>
                </a:effectLst>
                <a:latin typeface="Comic Sans MS" pitchFamily="66" charset="0"/>
              </a:rPr>
              <a:t>Τι είναι η κύλιση</a:t>
            </a:r>
            <a:r>
              <a:rPr lang="en-US" altLang="el-GR" sz="2000" b="1" dirty="0">
                <a:effectLst>
                  <a:outerShdw blurRad="38100" dist="38100" dir="2700000" algn="tl">
                    <a:srgbClr val="FFFFFF"/>
                  </a:outerShdw>
                </a:effectLst>
                <a:latin typeface="Comic Sans MS" pitchFamily="66" charset="0"/>
              </a:rPr>
              <a:t>;</a:t>
            </a:r>
            <a:endParaRPr lang="el-GR" altLang="el-GR" sz="2000" b="1" dirty="0">
              <a:effectLst>
                <a:outerShdw blurRad="38100" dist="38100" dir="2700000" algn="tl">
                  <a:srgbClr val="FFFFFF"/>
                </a:outerShdw>
              </a:effectLst>
              <a:latin typeface="Comic Sans MS" pitchFamily="66" charset="0"/>
            </a:endParaRPr>
          </a:p>
        </p:txBody>
      </p:sp>
      <p:sp>
        <p:nvSpPr>
          <p:cNvPr id="44040" name="AutoShape 8"/>
          <p:cNvSpPr>
            <a:spLocks noChangeArrowheads="1"/>
          </p:cNvSpPr>
          <p:nvPr/>
        </p:nvSpPr>
        <p:spPr bwMode="auto">
          <a:xfrm>
            <a:off x="2483768" y="2204864"/>
            <a:ext cx="4859932" cy="2629258"/>
          </a:xfrm>
          <a:prstGeom prst="wedgeRoundRectCallout">
            <a:avLst>
              <a:gd name="adj1" fmla="val -58093"/>
              <a:gd name="adj2" fmla="val 34769"/>
              <a:gd name="adj3" fmla="val 16667"/>
            </a:avLst>
          </a:prstGeom>
          <a:solidFill>
            <a:schemeClr val="bg1"/>
          </a:solidFill>
          <a:ln w="9525">
            <a:solidFill>
              <a:schemeClr val="tx1"/>
            </a:solidFill>
            <a:miter lim="800000"/>
            <a:headEnd/>
            <a:tailEnd/>
          </a:ln>
          <a:effectLst>
            <a:outerShdw dist="35921" dir="2700000" algn="ctr" rotWithShape="0">
              <a:schemeClr val="bg2"/>
            </a:outerShdw>
          </a:effectLst>
        </p:spPr>
        <p:txBody>
          <a:bodyPr/>
          <a:lstStyle/>
          <a:p>
            <a:pPr algn="just" eaLnBrk="1" hangingPunct="1">
              <a:lnSpc>
                <a:spcPct val="150000"/>
              </a:lnSpc>
              <a:defRPr/>
            </a:pPr>
            <a:r>
              <a:rPr lang="el-GR" altLang="el-GR" sz="2000" dirty="0">
                <a:effectLst>
                  <a:outerShdw blurRad="38100" dist="38100" dir="2700000" algn="tl">
                    <a:srgbClr val="FFFFFF"/>
                  </a:outerShdw>
                </a:effectLst>
                <a:latin typeface="Comic Sans MS" pitchFamily="66" charset="0"/>
              </a:rPr>
              <a:t>Είναι η κίνηση που κάνει ένα σφαιρικό ή κυλινδρικό σώμα, όταν τα σημεία της περιφέρειάς του έρχονται διαδοχικά σε επαφή με την επιφάνεια και η ταχύτητά τους τη στιγμή της επαφής είναι μηδέν.</a:t>
            </a:r>
            <a:r>
              <a:rPr lang="el-GR" altLang="el-GR" sz="2000" dirty="0">
                <a:latin typeface="Comic Sans MS" pitchFamily="66" charset="0"/>
              </a:rPr>
              <a:t>  </a:t>
            </a:r>
          </a:p>
        </p:txBody>
      </p:sp>
      <p:pic>
        <p:nvPicPr>
          <p:cNvPr id="8" name="Picture 9"/>
          <p:cNvPicPr>
            <a:picLocks noChangeAspect="1" noChangeArrowheads="1"/>
          </p:cNvPicPr>
          <p:nvPr/>
        </p:nvPicPr>
        <p:blipFill>
          <a:blip r:embed="rId4"/>
          <a:srcRect/>
          <a:stretch>
            <a:fillRect/>
          </a:stretch>
        </p:blipFill>
        <p:spPr bwMode="auto">
          <a:xfrm>
            <a:off x="611561" y="4437113"/>
            <a:ext cx="1368152" cy="13050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dissolve">
                                      <p:cBhvr>
                                        <p:cTn id="7" dur="500"/>
                                        <p:tgtEl>
                                          <p:spTgt spid="4403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4038"/>
                                        </p:tgtEl>
                                        <p:attrNameLst>
                                          <p:attrName>style.visibility</p:attrName>
                                        </p:attrNameLst>
                                      </p:cBhvr>
                                      <p:to>
                                        <p:strVal val="visible"/>
                                      </p:to>
                                    </p:set>
                                    <p:animEffect transition="in" filter="dissolve">
                                      <p:cBhvr>
                                        <p:cTn id="11" dur="500"/>
                                        <p:tgtEl>
                                          <p:spTgt spid="4403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par>
                          <p:cTn id="17" fill="hold">
                            <p:stCondLst>
                              <p:cond delay="500"/>
                            </p:stCondLst>
                            <p:childTnLst>
                              <p:par>
                                <p:cTn id="18" presetID="22" presetClass="entr" presetSubtype="8" fill="hold" grpId="0" nodeType="afterEffect">
                                  <p:stCondLst>
                                    <p:cond delay="250"/>
                                  </p:stCondLst>
                                  <p:childTnLst>
                                    <p:set>
                                      <p:cBhvr>
                                        <p:cTn id="19" dur="1" fill="hold">
                                          <p:stCondLst>
                                            <p:cond delay="0"/>
                                          </p:stCondLst>
                                        </p:cTn>
                                        <p:tgtEl>
                                          <p:spTgt spid="44040"/>
                                        </p:tgtEl>
                                        <p:attrNameLst>
                                          <p:attrName>style.visibility</p:attrName>
                                        </p:attrNameLst>
                                      </p:cBhvr>
                                      <p:to>
                                        <p:strVal val="visible"/>
                                      </p:to>
                                    </p:set>
                                    <p:animEffect transition="in" filter="wipe(left)">
                                      <p:cBhvr>
                                        <p:cTn id="20" dur="2000"/>
                                        <p:tgtEl>
                                          <p:spTgt spid="440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4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389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FDD8B9FA-4231-449F-8C43-6AA5E8248FDC}" type="slidenum">
              <a:rPr lang="el-GR" altLang="el-GR" sz="1400" smtClean="0"/>
              <a:pPr>
                <a:spcBef>
                  <a:spcPct val="0"/>
                </a:spcBef>
                <a:buFontTx/>
                <a:buNone/>
              </a:pPr>
              <a:t>19</a:t>
            </a:fld>
            <a:endParaRPr lang="el-GR" altLang="el-GR" sz="1400" smtClean="0"/>
          </a:p>
        </p:txBody>
      </p:sp>
      <p:sp>
        <p:nvSpPr>
          <p:cNvPr id="47109" name="Oval 5"/>
          <p:cNvSpPr>
            <a:spLocks noChangeArrowheads="1"/>
          </p:cNvSpPr>
          <p:nvPr/>
        </p:nvSpPr>
        <p:spPr bwMode="auto">
          <a:xfrm>
            <a:off x="971550" y="692150"/>
            <a:ext cx="1584325" cy="1585913"/>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0" name="Oval 6"/>
          <p:cNvSpPr>
            <a:spLocks noChangeArrowheads="1"/>
          </p:cNvSpPr>
          <p:nvPr/>
        </p:nvSpPr>
        <p:spPr bwMode="auto">
          <a:xfrm>
            <a:off x="1692275" y="1412875"/>
            <a:ext cx="14287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1" name="Line 7"/>
          <p:cNvSpPr>
            <a:spLocks noChangeShapeType="1"/>
          </p:cNvSpPr>
          <p:nvPr/>
        </p:nvSpPr>
        <p:spPr bwMode="auto">
          <a:xfrm>
            <a:off x="1835150" y="1484313"/>
            <a:ext cx="433388"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2" name="Line 8"/>
          <p:cNvSpPr>
            <a:spLocks noChangeShapeType="1"/>
          </p:cNvSpPr>
          <p:nvPr/>
        </p:nvSpPr>
        <p:spPr bwMode="auto">
          <a:xfrm>
            <a:off x="1763713" y="1557338"/>
            <a:ext cx="0" cy="71913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3" name="Rectangle 9" descr="Επιστολόχαρτο"/>
          <p:cNvSpPr>
            <a:spLocks noChangeArrowheads="1"/>
          </p:cNvSpPr>
          <p:nvPr/>
        </p:nvSpPr>
        <p:spPr bwMode="auto">
          <a:xfrm>
            <a:off x="179388" y="2276475"/>
            <a:ext cx="3097212" cy="4318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4" name="Oval 10"/>
          <p:cNvSpPr>
            <a:spLocks noChangeArrowheads="1"/>
          </p:cNvSpPr>
          <p:nvPr/>
        </p:nvSpPr>
        <p:spPr bwMode="auto">
          <a:xfrm>
            <a:off x="1979613" y="2924175"/>
            <a:ext cx="1584325" cy="1585913"/>
          </a:xfrm>
          <a:prstGeom prst="ellipse">
            <a:avLst/>
          </a:prstGeom>
          <a:noFill/>
          <a:ln w="28575">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5" name="Oval 11"/>
          <p:cNvSpPr>
            <a:spLocks noChangeArrowheads="1"/>
          </p:cNvSpPr>
          <p:nvPr/>
        </p:nvSpPr>
        <p:spPr bwMode="auto">
          <a:xfrm>
            <a:off x="2700338" y="3644900"/>
            <a:ext cx="142875"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6" name="Line 12"/>
          <p:cNvSpPr>
            <a:spLocks noChangeShapeType="1"/>
          </p:cNvSpPr>
          <p:nvPr/>
        </p:nvSpPr>
        <p:spPr bwMode="auto">
          <a:xfrm>
            <a:off x="2843213" y="3716338"/>
            <a:ext cx="433387"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7" name="Rectangle 13" descr="Επιστολόχαρτο"/>
          <p:cNvSpPr>
            <a:spLocks noChangeArrowheads="1"/>
          </p:cNvSpPr>
          <p:nvPr/>
        </p:nvSpPr>
        <p:spPr bwMode="auto">
          <a:xfrm>
            <a:off x="1187450" y="4508500"/>
            <a:ext cx="3097213" cy="4318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18" name="Line 14"/>
          <p:cNvSpPr>
            <a:spLocks noChangeShapeType="1"/>
          </p:cNvSpPr>
          <p:nvPr/>
        </p:nvSpPr>
        <p:spPr bwMode="auto">
          <a:xfrm>
            <a:off x="2771775" y="3644900"/>
            <a:ext cx="0" cy="8636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19" name="Text Box 15"/>
          <p:cNvSpPr txBox="1">
            <a:spLocks noChangeArrowheads="1"/>
          </p:cNvSpPr>
          <p:nvPr/>
        </p:nvSpPr>
        <p:spPr bwMode="auto">
          <a:xfrm>
            <a:off x="1979613" y="2636838"/>
            <a:ext cx="6477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n-US" altLang="el-GR" sz="2000" i="1">
                <a:latin typeface="Comic Sans MS" panose="030F0702030302020204" pitchFamily="66" charset="0"/>
              </a:rPr>
              <a:t>x</a:t>
            </a:r>
          </a:p>
          <a:p>
            <a:pPr eaLnBrk="1" hangingPunct="1">
              <a:spcBef>
                <a:spcPct val="50000"/>
              </a:spcBef>
              <a:buFontTx/>
              <a:buNone/>
            </a:pPr>
            <a:endParaRPr lang="el-GR" altLang="el-GR" sz="2000">
              <a:latin typeface="Comic Sans MS" panose="030F0702030302020204" pitchFamily="66" charset="0"/>
            </a:endParaRPr>
          </a:p>
        </p:txBody>
      </p:sp>
      <p:sp>
        <p:nvSpPr>
          <p:cNvPr id="47120" name="Line 16"/>
          <p:cNvSpPr>
            <a:spLocks noChangeShapeType="1"/>
          </p:cNvSpPr>
          <p:nvPr/>
        </p:nvSpPr>
        <p:spPr bwMode="auto">
          <a:xfrm>
            <a:off x="2484438" y="285273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1" name="Line 17"/>
          <p:cNvSpPr>
            <a:spLocks noChangeShapeType="1"/>
          </p:cNvSpPr>
          <p:nvPr/>
        </p:nvSpPr>
        <p:spPr bwMode="auto">
          <a:xfrm flipH="1">
            <a:off x="1763713" y="2852738"/>
            <a:ext cx="2873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2" name="Text Box 18"/>
          <p:cNvSpPr txBox="1">
            <a:spLocks noChangeArrowheads="1"/>
          </p:cNvSpPr>
          <p:nvPr/>
        </p:nvSpPr>
        <p:spPr bwMode="auto">
          <a:xfrm>
            <a:off x="2771775" y="393382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
        <p:nvSpPr>
          <p:cNvPr id="47123" name="Text Box 19"/>
          <p:cNvSpPr txBox="1">
            <a:spLocks noChangeArrowheads="1"/>
          </p:cNvSpPr>
          <p:nvPr/>
        </p:nvSpPr>
        <p:spPr bwMode="auto">
          <a:xfrm>
            <a:off x="1763713" y="1700213"/>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
        <p:nvSpPr>
          <p:cNvPr id="47124" name="Text Box 20"/>
          <p:cNvSpPr txBox="1">
            <a:spLocks noChangeArrowheads="1"/>
          </p:cNvSpPr>
          <p:nvPr/>
        </p:nvSpPr>
        <p:spPr bwMode="auto">
          <a:xfrm>
            <a:off x="1763713" y="1052513"/>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FF0000"/>
                </a:solidFill>
                <a:effectLst>
                  <a:outerShdw blurRad="38100" dist="38100" dir="2700000" algn="tl">
                    <a:srgbClr val="000000"/>
                  </a:outerShdw>
                </a:effectLst>
                <a:latin typeface="Comic Sans MS" pitchFamily="66" charset="0"/>
              </a:rPr>
              <a:t>υ</a:t>
            </a:r>
            <a:r>
              <a:rPr lang="en-US" altLang="el-GR" sz="2000" baseline="-25000">
                <a:solidFill>
                  <a:srgbClr val="FF0000"/>
                </a:solidFill>
                <a:effectLst>
                  <a:outerShdw blurRad="38100" dist="38100" dir="2700000" algn="tl">
                    <a:srgbClr val="000000"/>
                  </a:outerShdw>
                </a:effectLst>
                <a:latin typeface="Comic Sans MS" pitchFamily="66" charset="0"/>
              </a:rPr>
              <a:t>cm</a:t>
            </a:r>
            <a:endParaRPr lang="el-GR" altLang="el-GR" sz="2000">
              <a:solidFill>
                <a:srgbClr val="FF0000"/>
              </a:solidFill>
              <a:effectLst>
                <a:outerShdw blurRad="38100" dist="38100" dir="2700000" algn="tl">
                  <a:srgbClr val="000000"/>
                </a:outerShdw>
              </a:effectLst>
              <a:latin typeface="Comic Sans MS" pitchFamily="66" charset="0"/>
            </a:endParaRPr>
          </a:p>
        </p:txBody>
      </p:sp>
      <p:sp>
        <p:nvSpPr>
          <p:cNvPr id="47125" name="Line 21"/>
          <p:cNvSpPr>
            <a:spLocks noChangeShapeType="1"/>
          </p:cNvSpPr>
          <p:nvPr/>
        </p:nvSpPr>
        <p:spPr bwMode="auto">
          <a:xfrm flipH="1">
            <a:off x="1979613" y="3716338"/>
            <a:ext cx="720725" cy="2174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26" name="Text Box 22"/>
          <p:cNvSpPr txBox="1">
            <a:spLocks noChangeArrowheads="1"/>
          </p:cNvSpPr>
          <p:nvPr/>
        </p:nvSpPr>
        <p:spPr bwMode="auto">
          <a:xfrm>
            <a:off x="1403350" y="2205038"/>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A</a:t>
            </a:r>
            <a:endParaRPr lang="el-GR" altLang="el-GR" sz="2000">
              <a:latin typeface="Comic Sans MS" panose="030F0702030302020204" pitchFamily="66" charset="0"/>
            </a:endParaRPr>
          </a:p>
        </p:txBody>
      </p:sp>
      <p:sp>
        <p:nvSpPr>
          <p:cNvPr id="47127" name="Text Box 23"/>
          <p:cNvSpPr txBox="1">
            <a:spLocks noChangeArrowheads="1"/>
          </p:cNvSpPr>
          <p:nvPr/>
        </p:nvSpPr>
        <p:spPr bwMode="auto">
          <a:xfrm>
            <a:off x="1692275" y="364490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A</a:t>
            </a:r>
            <a:endParaRPr lang="el-GR" altLang="el-GR" sz="2000">
              <a:latin typeface="Comic Sans MS" panose="030F0702030302020204" pitchFamily="66" charset="0"/>
            </a:endParaRPr>
          </a:p>
        </p:txBody>
      </p:sp>
      <p:sp>
        <p:nvSpPr>
          <p:cNvPr id="47128" name="Text Box 24"/>
          <p:cNvSpPr txBox="1">
            <a:spLocks noChangeArrowheads="1"/>
          </p:cNvSpPr>
          <p:nvPr/>
        </p:nvSpPr>
        <p:spPr bwMode="auto">
          <a:xfrm>
            <a:off x="1763713" y="41497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29" name="Arc 25"/>
          <p:cNvSpPr>
            <a:spLocks/>
          </p:cNvSpPr>
          <p:nvPr/>
        </p:nvSpPr>
        <p:spPr bwMode="auto">
          <a:xfrm rot="14857704" flipV="1">
            <a:off x="1862931" y="738982"/>
            <a:ext cx="1204913" cy="393700"/>
          </a:xfrm>
          <a:custGeom>
            <a:avLst/>
            <a:gdLst>
              <a:gd name="T0" fmla="*/ 2147483646 w 21246"/>
              <a:gd name="T1" fmla="*/ 0 h 19666"/>
              <a:gd name="T2" fmla="*/ 2147483646 w 21246"/>
              <a:gd name="T3" fmla="*/ 2147483646 h 19666"/>
              <a:gd name="T4" fmla="*/ 0 w 21246"/>
              <a:gd name="T5" fmla="*/ 2147483646 h 19666"/>
              <a:gd name="T6" fmla="*/ 0 60000 65536"/>
              <a:gd name="T7" fmla="*/ 0 60000 65536"/>
              <a:gd name="T8" fmla="*/ 0 60000 65536"/>
            </a:gdLst>
            <a:ahLst/>
            <a:cxnLst>
              <a:cxn ang="T6">
                <a:pos x="T0" y="T1"/>
              </a:cxn>
              <a:cxn ang="T7">
                <a:pos x="T2" y="T3"/>
              </a:cxn>
              <a:cxn ang="T8">
                <a:pos x="T4" y="T5"/>
              </a:cxn>
            </a:cxnLst>
            <a:rect l="0" t="0" r="r" b="b"/>
            <a:pathLst>
              <a:path w="21246" h="19666" fill="none" extrusionOk="0">
                <a:moveTo>
                  <a:pt x="8933" y="0"/>
                </a:moveTo>
                <a:cubicBezTo>
                  <a:pt x="15372" y="2925"/>
                  <a:pt x="19972" y="8817"/>
                  <a:pt x="21246" y="15773"/>
                </a:cubicBezTo>
              </a:path>
              <a:path w="21246" h="19666" stroke="0" extrusionOk="0">
                <a:moveTo>
                  <a:pt x="8933" y="0"/>
                </a:moveTo>
                <a:cubicBezTo>
                  <a:pt x="15372" y="2925"/>
                  <a:pt x="19972" y="8817"/>
                  <a:pt x="21246" y="15773"/>
                </a:cubicBezTo>
                <a:lnTo>
                  <a:pt x="0" y="19666"/>
                </a:lnTo>
                <a:lnTo>
                  <a:pt x="8933"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30" name="Text Box 26"/>
          <p:cNvSpPr txBox="1">
            <a:spLocks noChangeArrowheads="1"/>
          </p:cNvSpPr>
          <p:nvPr/>
        </p:nvSpPr>
        <p:spPr bwMode="auto">
          <a:xfrm>
            <a:off x="2627313" y="5492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ω</a:t>
            </a:r>
          </a:p>
        </p:txBody>
      </p:sp>
      <p:sp>
        <p:nvSpPr>
          <p:cNvPr id="47131" name="Line 27"/>
          <p:cNvSpPr>
            <a:spLocks noChangeShapeType="1"/>
          </p:cNvSpPr>
          <p:nvPr/>
        </p:nvSpPr>
        <p:spPr bwMode="auto">
          <a:xfrm>
            <a:off x="1763713" y="27082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32" name="Line 28"/>
          <p:cNvSpPr>
            <a:spLocks noChangeShapeType="1"/>
          </p:cNvSpPr>
          <p:nvPr/>
        </p:nvSpPr>
        <p:spPr bwMode="auto">
          <a:xfrm>
            <a:off x="2771775" y="2708275"/>
            <a:ext cx="0" cy="2889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33" name="Text Box 29"/>
          <p:cNvSpPr txBox="1">
            <a:spLocks noChangeArrowheads="1"/>
          </p:cNvSpPr>
          <p:nvPr/>
        </p:nvSpPr>
        <p:spPr bwMode="auto">
          <a:xfrm>
            <a:off x="2268538" y="3716338"/>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d</a:t>
            </a:r>
            <a:r>
              <a:rPr lang="el-GR" altLang="el-GR" sz="2000" i="1">
                <a:latin typeface="Comic Sans MS" panose="030F0702030302020204" pitchFamily="66" charset="0"/>
              </a:rPr>
              <a:t>θ</a:t>
            </a:r>
            <a:endParaRPr lang="el-GR" altLang="el-GR" sz="2000">
              <a:latin typeface="Comic Sans MS" panose="030F0702030302020204" pitchFamily="66" charset="0"/>
            </a:endParaRPr>
          </a:p>
        </p:txBody>
      </p:sp>
      <p:sp>
        <p:nvSpPr>
          <p:cNvPr id="47134" name="Arc 30"/>
          <p:cNvSpPr>
            <a:spLocks/>
          </p:cNvSpPr>
          <p:nvPr/>
        </p:nvSpPr>
        <p:spPr bwMode="auto">
          <a:xfrm rot="10068782">
            <a:off x="2055813" y="3862388"/>
            <a:ext cx="658812" cy="677862"/>
          </a:xfrm>
          <a:custGeom>
            <a:avLst/>
            <a:gdLst>
              <a:gd name="T0" fmla="*/ 817829300 w 21600"/>
              <a:gd name="T1" fmla="*/ 0 h 21685"/>
              <a:gd name="T2" fmla="*/ 2147483646 w 21600"/>
              <a:gd name="T3" fmla="*/ 2147483646 h 21685"/>
              <a:gd name="T4" fmla="*/ 0 w 21600"/>
              <a:gd name="T5" fmla="*/ 2147483646 h 21685"/>
              <a:gd name="T6" fmla="*/ 0 60000 65536"/>
              <a:gd name="T7" fmla="*/ 0 60000 65536"/>
              <a:gd name="T8" fmla="*/ 0 60000 65536"/>
            </a:gdLst>
            <a:ahLst/>
            <a:cxnLst>
              <a:cxn ang="T6">
                <a:pos x="T0" y="T1"/>
              </a:cxn>
              <a:cxn ang="T7">
                <a:pos x="T2" y="T3"/>
              </a:cxn>
              <a:cxn ang="T8">
                <a:pos x="T4" y="T5"/>
              </a:cxn>
            </a:cxnLst>
            <a:rect l="0" t="0" r="r" b="b"/>
            <a:pathLst>
              <a:path w="21600" h="21685" fill="none" extrusionOk="0">
                <a:moveTo>
                  <a:pt x="945" y="-1"/>
                </a:moveTo>
                <a:cubicBezTo>
                  <a:pt x="12495" y="505"/>
                  <a:pt x="21600" y="10017"/>
                  <a:pt x="21600" y="21579"/>
                </a:cubicBezTo>
                <a:cubicBezTo>
                  <a:pt x="21600" y="21614"/>
                  <a:pt x="21599" y="21649"/>
                  <a:pt x="21599" y="21684"/>
                </a:cubicBezTo>
              </a:path>
              <a:path w="21600" h="21685" stroke="0" extrusionOk="0">
                <a:moveTo>
                  <a:pt x="945" y="-1"/>
                </a:moveTo>
                <a:cubicBezTo>
                  <a:pt x="12495" y="505"/>
                  <a:pt x="21600" y="10017"/>
                  <a:pt x="21600" y="21579"/>
                </a:cubicBezTo>
                <a:cubicBezTo>
                  <a:pt x="21600" y="21614"/>
                  <a:pt x="21599" y="21649"/>
                  <a:pt x="21599" y="21684"/>
                </a:cubicBezTo>
                <a:lnTo>
                  <a:pt x="0" y="21579"/>
                </a:lnTo>
                <a:lnTo>
                  <a:pt x="945" y="-1"/>
                </a:lnTo>
                <a:close/>
              </a:path>
            </a:pathLst>
          </a:cu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35" name="Text Box 31"/>
          <p:cNvSpPr txBox="1">
            <a:spLocks noChangeArrowheads="1"/>
          </p:cNvSpPr>
          <p:nvPr/>
        </p:nvSpPr>
        <p:spPr bwMode="auto">
          <a:xfrm>
            <a:off x="5940425" y="256540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a:latin typeface="Comic Sans MS" panose="030F0702030302020204" pitchFamily="66" charset="0"/>
              </a:rPr>
              <a:t>και</a:t>
            </a:r>
          </a:p>
        </p:txBody>
      </p:sp>
      <p:sp>
        <p:nvSpPr>
          <p:cNvPr id="47136" name="Text Box 32"/>
          <p:cNvSpPr txBox="1">
            <a:spLocks noChangeArrowheads="1"/>
          </p:cNvSpPr>
          <p:nvPr/>
        </p:nvSpPr>
        <p:spPr bwMode="auto">
          <a:xfrm>
            <a:off x="4140200" y="3357563"/>
            <a:ext cx="4248150" cy="579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b="1" i="1">
                <a:solidFill>
                  <a:srgbClr val="008000"/>
                </a:solidFill>
                <a:latin typeface="Comic Sans MS" panose="030F0702030302020204" pitchFamily="66" charset="0"/>
              </a:rPr>
              <a:t>x=R.</a:t>
            </a:r>
            <a:r>
              <a:rPr lang="el-GR" altLang="el-GR" b="1" i="1">
                <a:solidFill>
                  <a:srgbClr val="008000"/>
                </a:solidFill>
                <a:latin typeface="Comic Sans MS" panose="030F0702030302020204" pitchFamily="66" charset="0"/>
              </a:rPr>
              <a:t>θ</a:t>
            </a:r>
            <a:r>
              <a:rPr lang="en-US" altLang="el-GR" b="1" i="1">
                <a:solidFill>
                  <a:srgbClr val="008000"/>
                </a:solidFill>
                <a:latin typeface="Comic Sans MS" panose="030F0702030302020204" pitchFamily="66" charset="0"/>
              </a:rPr>
              <a:t> </a:t>
            </a:r>
            <a:r>
              <a:rPr lang="el-GR" altLang="el-GR" b="1" i="1">
                <a:solidFill>
                  <a:srgbClr val="008000"/>
                </a:solidFill>
                <a:latin typeface="Comic Sans MS" panose="030F0702030302020204" pitchFamily="66" charset="0"/>
              </a:rPr>
              <a:t>     </a:t>
            </a:r>
            <a:r>
              <a:rPr lang="en-US" altLang="el-GR" b="1">
                <a:solidFill>
                  <a:srgbClr val="008000"/>
                </a:solidFill>
                <a:latin typeface="Comic Sans MS" panose="030F0702030302020204" pitchFamily="66" charset="0"/>
              </a:rPr>
              <a:t>d</a:t>
            </a:r>
            <a:r>
              <a:rPr lang="en-US" altLang="el-GR" b="1" i="1">
                <a:solidFill>
                  <a:srgbClr val="008000"/>
                </a:solidFill>
                <a:latin typeface="Comic Sans MS" panose="030F0702030302020204" pitchFamily="66" charset="0"/>
              </a:rPr>
              <a:t>x</a:t>
            </a:r>
            <a:r>
              <a:rPr lang="en-US" altLang="el-GR" b="1">
                <a:solidFill>
                  <a:srgbClr val="008000"/>
                </a:solidFill>
                <a:latin typeface="Comic Sans MS" panose="030F0702030302020204" pitchFamily="66" charset="0"/>
              </a:rPr>
              <a:t>=</a:t>
            </a:r>
            <a:r>
              <a:rPr lang="en-US" altLang="el-GR" b="1" i="1">
                <a:solidFill>
                  <a:srgbClr val="008000"/>
                </a:solidFill>
                <a:latin typeface="Comic Sans MS" panose="030F0702030302020204" pitchFamily="66" charset="0"/>
              </a:rPr>
              <a:t>R</a:t>
            </a:r>
            <a:r>
              <a:rPr lang="en-US" altLang="el-GR" b="1">
                <a:solidFill>
                  <a:srgbClr val="008000"/>
                </a:solidFill>
                <a:latin typeface="Comic Sans MS" panose="030F0702030302020204" pitchFamily="66" charset="0"/>
              </a:rPr>
              <a:t>.d</a:t>
            </a:r>
            <a:r>
              <a:rPr lang="el-GR" altLang="el-GR" b="1" i="1">
                <a:solidFill>
                  <a:srgbClr val="008000"/>
                </a:solidFill>
                <a:latin typeface="Comic Sans MS" panose="030F0702030302020204" pitchFamily="66" charset="0"/>
              </a:rPr>
              <a:t>θ</a:t>
            </a:r>
          </a:p>
        </p:txBody>
      </p:sp>
      <p:graphicFrame>
        <p:nvGraphicFramePr>
          <p:cNvPr id="47137" name="Object 33"/>
          <p:cNvGraphicFramePr>
            <a:graphicFrameLocks noChangeAspect="1"/>
          </p:cNvGraphicFramePr>
          <p:nvPr/>
        </p:nvGraphicFramePr>
        <p:xfrm>
          <a:off x="4067175" y="2276475"/>
          <a:ext cx="1792288" cy="1041400"/>
        </p:xfrm>
        <a:graphic>
          <a:graphicData uri="http://schemas.openxmlformats.org/presentationml/2006/ole">
            <mc:AlternateContent xmlns:mc="http://schemas.openxmlformats.org/markup-compatibility/2006">
              <mc:Choice xmlns:v="urn:schemas-microsoft-com:vml" Requires="v">
                <p:oleObj spid="_x0000_s39213" name="Εξίσωση" r:id="rId5" imgW="657104" imgH="371455" progId="Equation.3">
                  <p:embed/>
                </p:oleObj>
              </mc:Choice>
              <mc:Fallback>
                <p:oleObj name="Εξίσωση" r:id="rId5" imgW="657104" imgH="371455" progId="Equation.3">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276475"/>
                        <a:ext cx="1792288" cy="10414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38" name="Text Box 34"/>
          <p:cNvSpPr txBox="1">
            <a:spLocks noChangeArrowheads="1"/>
          </p:cNvSpPr>
          <p:nvPr/>
        </p:nvSpPr>
        <p:spPr bwMode="auto">
          <a:xfrm>
            <a:off x="6300788" y="4365625"/>
            <a:ext cx="576262" cy="579438"/>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a:cs typeface="Times New Roman" panose="02020603050405020304" pitchFamily="18" charset="0"/>
              </a:rPr>
              <a:t>→</a:t>
            </a:r>
          </a:p>
        </p:txBody>
      </p:sp>
      <p:sp>
        <p:nvSpPr>
          <p:cNvPr id="47139" name="Text Box 35"/>
          <p:cNvSpPr txBox="1">
            <a:spLocks noChangeArrowheads="1"/>
          </p:cNvSpPr>
          <p:nvPr/>
        </p:nvSpPr>
        <p:spPr bwMode="auto">
          <a:xfrm>
            <a:off x="6767513" y="4365625"/>
            <a:ext cx="2376487" cy="57943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b="1" i="1">
                <a:solidFill>
                  <a:srgbClr val="FF0000"/>
                </a:solidFill>
                <a:latin typeface="Comic Sans MS" panose="030F0702030302020204" pitchFamily="66" charset="0"/>
              </a:rPr>
              <a:t>υ</a:t>
            </a:r>
            <a:r>
              <a:rPr lang="en-US" altLang="el-GR" b="1" baseline="-25000">
                <a:solidFill>
                  <a:srgbClr val="FF0000"/>
                </a:solidFill>
                <a:latin typeface="Comic Sans MS" panose="030F0702030302020204" pitchFamily="66" charset="0"/>
              </a:rPr>
              <a:t>cm</a:t>
            </a:r>
            <a:r>
              <a:rPr lang="en-US" altLang="el-GR" b="1">
                <a:solidFill>
                  <a:srgbClr val="FF0000"/>
                </a:solidFill>
                <a:latin typeface="Comic Sans MS" panose="030F0702030302020204" pitchFamily="66" charset="0"/>
              </a:rPr>
              <a:t>=</a:t>
            </a:r>
            <a:r>
              <a:rPr lang="el-GR" altLang="el-GR" b="1" i="1">
                <a:solidFill>
                  <a:srgbClr val="FF0000"/>
                </a:solidFill>
                <a:latin typeface="Comic Sans MS" panose="030F0702030302020204" pitchFamily="66" charset="0"/>
              </a:rPr>
              <a:t>ω</a:t>
            </a:r>
            <a:r>
              <a:rPr lang="el-GR" altLang="el-GR" b="1">
                <a:solidFill>
                  <a:srgbClr val="FF0000"/>
                </a:solidFill>
                <a:latin typeface="Comic Sans MS" panose="030F0702030302020204" pitchFamily="66" charset="0"/>
              </a:rPr>
              <a:t>.</a:t>
            </a:r>
            <a:r>
              <a:rPr lang="en-US" altLang="el-GR" b="1" i="1">
                <a:solidFill>
                  <a:srgbClr val="FF0000"/>
                </a:solidFill>
                <a:latin typeface="Comic Sans MS" panose="030F0702030302020204" pitchFamily="66" charset="0"/>
              </a:rPr>
              <a:t>R</a:t>
            </a:r>
            <a:r>
              <a:rPr lang="el-GR" altLang="el-GR" b="1" i="1">
                <a:solidFill>
                  <a:srgbClr val="FF0000"/>
                </a:solidFill>
                <a:latin typeface="Comic Sans MS" panose="030F0702030302020204" pitchFamily="66" charset="0"/>
              </a:rPr>
              <a:t>=υ</a:t>
            </a:r>
          </a:p>
        </p:txBody>
      </p:sp>
      <p:sp>
        <p:nvSpPr>
          <p:cNvPr id="47142" name="Rectangle 38" descr="Επιστολόχαρτο"/>
          <p:cNvSpPr>
            <a:spLocks noChangeArrowheads="1"/>
          </p:cNvSpPr>
          <p:nvPr/>
        </p:nvSpPr>
        <p:spPr bwMode="auto">
          <a:xfrm>
            <a:off x="4356100" y="1773238"/>
            <a:ext cx="3887788" cy="360362"/>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3" name="Oval 39"/>
          <p:cNvSpPr>
            <a:spLocks noChangeArrowheads="1"/>
          </p:cNvSpPr>
          <p:nvPr/>
        </p:nvSpPr>
        <p:spPr bwMode="auto">
          <a:xfrm>
            <a:off x="4716463" y="476250"/>
            <a:ext cx="1368425" cy="1296988"/>
          </a:xfrm>
          <a:prstGeom prst="ellipse">
            <a:avLst/>
          </a:prstGeom>
          <a:solidFill>
            <a:schemeClr val="bg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4" name="Oval 40"/>
          <p:cNvSpPr>
            <a:spLocks noChangeArrowheads="1"/>
          </p:cNvSpPr>
          <p:nvPr/>
        </p:nvSpPr>
        <p:spPr bwMode="auto">
          <a:xfrm>
            <a:off x="6300788" y="476250"/>
            <a:ext cx="1368425" cy="1296988"/>
          </a:xfrm>
          <a:prstGeom prst="ellipse">
            <a:avLst/>
          </a:prstGeom>
          <a:solidFill>
            <a:schemeClr val="bg1"/>
          </a:solidFill>
          <a:ln w="2857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5" name="Oval 41"/>
          <p:cNvSpPr>
            <a:spLocks noChangeArrowheads="1"/>
          </p:cNvSpPr>
          <p:nvPr/>
        </p:nvSpPr>
        <p:spPr bwMode="auto">
          <a:xfrm>
            <a:off x="5508625" y="404813"/>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6" name="Oval 42"/>
          <p:cNvSpPr>
            <a:spLocks noChangeArrowheads="1"/>
          </p:cNvSpPr>
          <p:nvPr/>
        </p:nvSpPr>
        <p:spPr bwMode="auto">
          <a:xfrm>
            <a:off x="5364163" y="1628775"/>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49" name="Text Box 45"/>
          <p:cNvSpPr txBox="1">
            <a:spLocks noChangeArrowheads="1"/>
          </p:cNvSpPr>
          <p:nvPr/>
        </p:nvSpPr>
        <p:spPr bwMode="auto">
          <a:xfrm>
            <a:off x="6084888" y="1700213"/>
            <a:ext cx="503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50" name="Line 46"/>
          <p:cNvSpPr>
            <a:spLocks noChangeShapeType="1"/>
          </p:cNvSpPr>
          <p:nvPr/>
        </p:nvSpPr>
        <p:spPr bwMode="auto">
          <a:xfrm>
            <a:off x="5435600" y="1773238"/>
            <a:ext cx="1584325"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52" name="Text Box 48"/>
          <p:cNvSpPr txBox="1">
            <a:spLocks noChangeArrowheads="1"/>
          </p:cNvSpPr>
          <p:nvPr/>
        </p:nvSpPr>
        <p:spPr bwMode="auto">
          <a:xfrm>
            <a:off x="5580063" y="1889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Β</a:t>
            </a:r>
          </a:p>
        </p:txBody>
      </p:sp>
      <p:sp>
        <p:nvSpPr>
          <p:cNvPr id="47153" name="Text Box 49"/>
          <p:cNvSpPr txBox="1">
            <a:spLocks noChangeArrowheads="1"/>
          </p:cNvSpPr>
          <p:nvPr/>
        </p:nvSpPr>
        <p:spPr bwMode="auto">
          <a:xfrm>
            <a:off x="5076825" y="1700213"/>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Α</a:t>
            </a:r>
          </a:p>
        </p:txBody>
      </p:sp>
      <p:sp>
        <p:nvSpPr>
          <p:cNvPr id="47154" name="Oval 50"/>
          <p:cNvSpPr>
            <a:spLocks noChangeArrowheads="1"/>
          </p:cNvSpPr>
          <p:nvPr/>
        </p:nvSpPr>
        <p:spPr bwMode="auto">
          <a:xfrm>
            <a:off x="6948488" y="1628775"/>
            <a:ext cx="144462"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55" name="Oval 51"/>
          <p:cNvSpPr>
            <a:spLocks noChangeArrowheads="1"/>
          </p:cNvSpPr>
          <p:nvPr/>
        </p:nvSpPr>
        <p:spPr bwMode="auto">
          <a:xfrm>
            <a:off x="6804025" y="404813"/>
            <a:ext cx="144463" cy="14287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56" name="Text Box 52"/>
          <p:cNvSpPr txBox="1">
            <a:spLocks noChangeArrowheads="1"/>
          </p:cNvSpPr>
          <p:nvPr/>
        </p:nvSpPr>
        <p:spPr bwMode="auto">
          <a:xfrm>
            <a:off x="7092950" y="1700213"/>
            <a:ext cx="4333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Β</a:t>
            </a:r>
          </a:p>
        </p:txBody>
      </p:sp>
      <p:sp>
        <p:nvSpPr>
          <p:cNvPr id="47157" name="Text Box 53"/>
          <p:cNvSpPr txBox="1">
            <a:spLocks noChangeArrowheads="1"/>
          </p:cNvSpPr>
          <p:nvPr/>
        </p:nvSpPr>
        <p:spPr bwMode="auto">
          <a:xfrm>
            <a:off x="6443663" y="1889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a:latin typeface="Comic Sans MS" panose="030F0702030302020204" pitchFamily="66" charset="0"/>
              </a:rPr>
              <a:t>Α</a:t>
            </a:r>
          </a:p>
        </p:txBody>
      </p:sp>
      <p:sp>
        <p:nvSpPr>
          <p:cNvPr id="47158" name="Arc 54"/>
          <p:cNvSpPr>
            <a:spLocks/>
          </p:cNvSpPr>
          <p:nvPr/>
        </p:nvSpPr>
        <p:spPr bwMode="auto">
          <a:xfrm rot="10258450" flipV="1">
            <a:off x="4754563" y="333375"/>
            <a:ext cx="1093787" cy="393700"/>
          </a:xfrm>
          <a:custGeom>
            <a:avLst/>
            <a:gdLst>
              <a:gd name="T0" fmla="*/ 2147483646 w 19281"/>
              <a:gd name="T1" fmla="*/ 0 h 19666"/>
              <a:gd name="T2" fmla="*/ 2147483646 w 19281"/>
              <a:gd name="T3" fmla="*/ 1594949809 h 19666"/>
              <a:gd name="T4" fmla="*/ 0 w 19281"/>
              <a:gd name="T5" fmla="*/ 2147483646 h 19666"/>
              <a:gd name="T6" fmla="*/ 0 60000 65536"/>
              <a:gd name="T7" fmla="*/ 0 60000 65536"/>
              <a:gd name="T8" fmla="*/ 0 60000 65536"/>
            </a:gdLst>
            <a:ahLst/>
            <a:cxnLst>
              <a:cxn ang="T6">
                <a:pos x="T0" y="T1"/>
              </a:cxn>
              <a:cxn ang="T7">
                <a:pos x="T2" y="T3"/>
              </a:cxn>
              <a:cxn ang="T8">
                <a:pos x="T4" y="T5"/>
              </a:cxn>
            </a:cxnLst>
            <a:rect l="0" t="0" r="r" b="b"/>
            <a:pathLst>
              <a:path w="19281" h="19666" fill="none" extrusionOk="0">
                <a:moveTo>
                  <a:pt x="8933" y="0"/>
                </a:moveTo>
                <a:cubicBezTo>
                  <a:pt x="13413" y="2035"/>
                  <a:pt x="17063" y="5538"/>
                  <a:pt x="19281" y="9929"/>
                </a:cubicBezTo>
              </a:path>
              <a:path w="19281" h="19666" stroke="0" extrusionOk="0">
                <a:moveTo>
                  <a:pt x="8933" y="0"/>
                </a:moveTo>
                <a:cubicBezTo>
                  <a:pt x="13413" y="2035"/>
                  <a:pt x="17063" y="5538"/>
                  <a:pt x="19281" y="9929"/>
                </a:cubicBezTo>
                <a:lnTo>
                  <a:pt x="0" y="19666"/>
                </a:lnTo>
                <a:lnTo>
                  <a:pt x="8933" y="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7159" name="Text Box 55"/>
          <p:cNvSpPr txBox="1">
            <a:spLocks noChangeArrowheads="1"/>
          </p:cNvSpPr>
          <p:nvPr/>
        </p:nvSpPr>
        <p:spPr bwMode="auto">
          <a:xfrm>
            <a:off x="4932363" y="0"/>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ω</a:t>
            </a:r>
          </a:p>
        </p:txBody>
      </p:sp>
      <p:sp>
        <p:nvSpPr>
          <p:cNvPr id="47160" name="Text Box 56"/>
          <p:cNvSpPr txBox="1">
            <a:spLocks noChangeArrowheads="1"/>
          </p:cNvSpPr>
          <p:nvPr/>
        </p:nvSpPr>
        <p:spPr bwMode="auto">
          <a:xfrm>
            <a:off x="5651500" y="908050"/>
            <a:ext cx="5032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x</a:t>
            </a:r>
            <a:endParaRPr lang="el-GR" altLang="el-GR" sz="2000">
              <a:latin typeface="Comic Sans MS" panose="030F0702030302020204" pitchFamily="66" charset="0"/>
            </a:endParaRPr>
          </a:p>
        </p:txBody>
      </p:sp>
      <p:sp>
        <p:nvSpPr>
          <p:cNvPr id="47161" name="Arc 57"/>
          <p:cNvSpPr>
            <a:spLocks/>
          </p:cNvSpPr>
          <p:nvPr/>
        </p:nvSpPr>
        <p:spPr bwMode="auto">
          <a:xfrm rot="-892528">
            <a:off x="5359400" y="495300"/>
            <a:ext cx="725488" cy="1203325"/>
          </a:xfrm>
          <a:custGeom>
            <a:avLst/>
            <a:gdLst>
              <a:gd name="T0" fmla="*/ 2147483646 w 31064"/>
              <a:gd name="T1" fmla="*/ 0 h 42171"/>
              <a:gd name="T2" fmla="*/ 0 w 31064"/>
              <a:gd name="T3" fmla="*/ 2147483646 h 42171"/>
              <a:gd name="T4" fmla="*/ 2147483646 w 31064"/>
              <a:gd name="T5" fmla="*/ 2147483646 h 42171"/>
              <a:gd name="T6" fmla="*/ 0 60000 65536"/>
              <a:gd name="T7" fmla="*/ 0 60000 65536"/>
              <a:gd name="T8" fmla="*/ 0 60000 65536"/>
            </a:gdLst>
            <a:ahLst/>
            <a:cxnLst>
              <a:cxn ang="T6">
                <a:pos x="T0" y="T1"/>
              </a:cxn>
              <a:cxn ang="T7">
                <a:pos x="T2" y="T3"/>
              </a:cxn>
              <a:cxn ang="T8">
                <a:pos x="T4" y="T5"/>
              </a:cxn>
            </a:cxnLst>
            <a:rect l="0" t="0" r="r" b="b"/>
            <a:pathLst>
              <a:path w="31064" h="42171" fill="none" extrusionOk="0">
                <a:moveTo>
                  <a:pt x="16050" y="-1"/>
                </a:moveTo>
                <a:cubicBezTo>
                  <a:pt x="24994" y="2863"/>
                  <a:pt x="31064" y="11178"/>
                  <a:pt x="31064" y="20571"/>
                </a:cubicBezTo>
                <a:cubicBezTo>
                  <a:pt x="31064" y="32500"/>
                  <a:pt x="21393" y="42171"/>
                  <a:pt x="9464" y="42171"/>
                </a:cubicBezTo>
                <a:cubicBezTo>
                  <a:pt x="6184" y="42170"/>
                  <a:pt x="2947" y="41424"/>
                  <a:pt x="-1" y="39987"/>
                </a:cubicBezTo>
              </a:path>
              <a:path w="31064" h="42171" stroke="0" extrusionOk="0">
                <a:moveTo>
                  <a:pt x="16050" y="-1"/>
                </a:moveTo>
                <a:cubicBezTo>
                  <a:pt x="24994" y="2863"/>
                  <a:pt x="31064" y="11178"/>
                  <a:pt x="31064" y="20571"/>
                </a:cubicBezTo>
                <a:cubicBezTo>
                  <a:pt x="31064" y="32500"/>
                  <a:pt x="21393" y="42171"/>
                  <a:pt x="9464" y="42171"/>
                </a:cubicBezTo>
                <a:cubicBezTo>
                  <a:pt x="6184" y="42170"/>
                  <a:pt x="2947" y="41424"/>
                  <a:pt x="-1" y="39987"/>
                </a:cubicBezTo>
                <a:lnTo>
                  <a:pt x="9464" y="20571"/>
                </a:lnTo>
                <a:lnTo>
                  <a:pt x="16050" y="-1"/>
                </a:lnTo>
                <a:close/>
              </a:path>
            </a:pathLst>
          </a:custGeom>
          <a:noFill/>
          <a:ln w="571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graphicFrame>
        <p:nvGraphicFramePr>
          <p:cNvPr id="47163" name="Object 59"/>
          <p:cNvGraphicFramePr>
            <a:graphicFrameLocks noChangeAspect="1"/>
          </p:cNvGraphicFramePr>
          <p:nvPr/>
        </p:nvGraphicFramePr>
        <p:xfrm>
          <a:off x="6659563" y="2276475"/>
          <a:ext cx="1439862" cy="960438"/>
        </p:xfrm>
        <a:graphic>
          <a:graphicData uri="http://schemas.openxmlformats.org/presentationml/2006/ole">
            <mc:AlternateContent xmlns:mc="http://schemas.openxmlformats.org/markup-compatibility/2006">
              <mc:Choice xmlns:v="urn:schemas-microsoft-com:vml" Requires="v">
                <p:oleObj spid="_x0000_s39214" name="Εξίσωση" r:id="rId7" imgW="571456" imgH="371455" progId="Equation.3">
                  <p:embed/>
                </p:oleObj>
              </mc:Choice>
              <mc:Fallback>
                <p:oleObj name="Εξίσωση" r:id="rId7" imgW="571456" imgH="371455" progId="Equation.3">
                  <p:embed/>
                  <p:pic>
                    <p:nvPicPr>
                      <p:cNvPr id="0" name="Object 5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59563" y="2276475"/>
                        <a:ext cx="1439862" cy="960438"/>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64" name="Text Box 60"/>
          <p:cNvSpPr txBox="1">
            <a:spLocks noChangeArrowheads="1"/>
          </p:cNvSpPr>
          <p:nvPr/>
        </p:nvSpPr>
        <p:spPr bwMode="auto">
          <a:xfrm>
            <a:off x="5651500" y="3357563"/>
            <a:ext cx="576263"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a:cs typeface="Times New Roman" panose="02020603050405020304" pitchFamily="18" charset="0"/>
              </a:rPr>
              <a:t>→</a:t>
            </a:r>
          </a:p>
        </p:txBody>
      </p:sp>
      <p:graphicFrame>
        <p:nvGraphicFramePr>
          <p:cNvPr id="47165" name="Object 61"/>
          <p:cNvGraphicFramePr>
            <a:graphicFrameLocks noChangeAspect="1"/>
          </p:cNvGraphicFramePr>
          <p:nvPr/>
        </p:nvGraphicFramePr>
        <p:xfrm>
          <a:off x="4284663" y="4221163"/>
          <a:ext cx="2016125" cy="922337"/>
        </p:xfrm>
        <a:graphic>
          <a:graphicData uri="http://schemas.openxmlformats.org/presentationml/2006/ole">
            <mc:AlternateContent xmlns:mc="http://schemas.openxmlformats.org/markup-compatibility/2006">
              <mc:Choice xmlns:v="urn:schemas-microsoft-com:vml" Requires="v">
                <p:oleObj spid="_x0000_s39215" name="Εξίσωση" r:id="rId9" imgW="888614" imgH="406224" progId="Equation.3">
                  <p:embed/>
                </p:oleObj>
              </mc:Choice>
              <mc:Fallback>
                <p:oleObj name="Εξίσωση" r:id="rId9" imgW="888614" imgH="406224" progId="Equation.3">
                  <p:embed/>
                  <p:pic>
                    <p:nvPicPr>
                      <p:cNvPr id="0" name="Object 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84663" y="4221163"/>
                        <a:ext cx="2016125" cy="922337"/>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7166" name="Text Box 62"/>
          <p:cNvSpPr txBox="1">
            <a:spLocks noChangeArrowheads="1"/>
          </p:cNvSpPr>
          <p:nvPr/>
        </p:nvSpPr>
        <p:spPr bwMode="auto">
          <a:xfrm>
            <a:off x="2770937" y="5161655"/>
            <a:ext cx="49683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dirty="0">
                <a:latin typeface="Comic Sans MS" pitchFamily="66" charset="0"/>
              </a:rPr>
              <a:t>όπου </a:t>
            </a:r>
            <a:r>
              <a:rPr lang="el-GR" altLang="el-GR" sz="2000" i="1" dirty="0">
                <a:latin typeface="Comic Sans MS" pitchFamily="66" charset="0"/>
              </a:rPr>
              <a:t>υ</a:t>
            </a:r>
            <a:r>
              <a:rPr lang="el-GR" altLang="el-GR" sz="2000" dirty="0">
                <a:latin typeface="Comic Sans MS" pitchFamily="66" charset="0"/>
              </a:rPr>
              <a:t> το μέτρο της γραμμικής ταχύτητας των σημείων της περιφέρειας του τροχού.</a:t>
            </a:r>
          </a:p>
        </p:txBody>
      </p:sp>
      <p:sp>
        <p:nvSpPr>
          <p:cNvPr id="47167" name="Text Box 63"/>
          <p:cNvSpPr txBox="1">
            <a:spLocks noChangeArrowheads="1"/>
          </p:cNvSpPr>
          <p:nvPr/>
        </p:nvSpPr>
        <p:spPr bwMode="auto">
          <a:xfrm>
            <a:off x="2843213"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FF0000"/>
                </a:solidFill>
                <a:effectLst>
                  <a:outerShdw blurRad="38100" dist="38100" dir="2700000" algn="tl">
                    <a:srgbClr val="000000"/>
                  </a:outerShdw>
                </a:effectLst>
                <a:latin typeface="Comic Sans MS" pitchFamily="66" charset="0"/>
              </a:rPr>
              <a:t>υ</a:t>
            </a:r>
            <a:r>
              <a:rPr lang="en-US" altLang="el-GR" sz="2000" baseline="-25000">
                <a:solidFill>
                  <a:srgbClr val="FF0000"/>
                </a:solidFill>
                <a:effectLst>
                  <a:outerShdw blurRad="38100" dist="38100" dir="2700000" algn="tl">
                    <a:srgbClr val="000000"/>
                  </a:outerShdw>
                </a:effectLst>
                <a:latin typeface="Comic Sans MS" pitchFamily="66" charset="0"/>
              </a:rPr>
              <a:t>cm</a:t>
            </a:r>
            <a:endParaRPr lang="el-GR" altLang="el-GR" sz="2000">
              <a:solidFill>
                <a:srgbClr val="FF0000"/>
              </a:solidFill>
              <a:effectLst>
                <a:outerShdw blurRad="38100" dist="38100" dir="2700000" algn="tl">
                  <a:srgbClr val="000000"/>
                </a:outerShdw>
              </a:effectLst>
              <a:latin typeface="Comic Sans MS" pitchFamily="66" charset="0"/>
            </a:endParaRPr>
          </a:p>
        </p:txBody>
      </p:sp>
      <p:sp>
        <p:nvSpPr>
          <p:cNvPr id="47168" name="Oval 64"/>
          <p:cNvSpPr>
            <a:spLocks noChangeArrowheads="1"/>
          </p:cNvSpPr>
          <p:nvPr/>
        </p:nvSpPr>
        <p:spPr bwMode="auto">
          <a:xfrm>
            <a:off x="5364163" y="1052513"/>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69" name="Oval 65"/>
          <p:cNvSpPr>
            <a:spLocks noChangeArrowheads="1"/>
          </p:cNvSpPr>
          <p:nvPr/>
        </p:nvSpPr>
        <p:spPr bwMode="auto">
          <a:xfrm>
            <a:off x="6948488" y="1052513"/>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7170" name="Line 66"/>
          <p:cNvSpPr>
            <a:spLocks noChangeShapeType="1"/>
          </p:cNvSpPr>
          <p:nvPr/>
        </p:nvSpPr>
        <p:spPr bwMode="auto">
          <a:xfrm flipV="1">
            <a:off x="5435600" y="476250"/>
            <a:ext cx="144463" cy="6492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47171" name="Text Box 67"/>
          <p:cNvSpPr txBox="1">
            <a:spLocks noChangeArrowheads="1"/>
          </p:cNvSpPr>
          <p:nvPr/>
        </p:nvSpPr>
        <p:spPr bwMode="auto">
          <a:xfrm>
            <a:off x="5148263" y="549275"/>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a:latin typeface="Comic Sans MS" panose="030F0702030302020204" pitchFamily="66" charset="0"/>
              </a:rPr>
              <a:t>R</a:t>
            </a:r>
            <a:endParaRPr lang="el-GR" altLang="el-GR" sz="2000" i="1">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47113"/>
                                        </p:tgtEl>
                                        <p:attrNameLst>
                                          <p:attrName>style.visibility</p:attrName>
                                        </p:attrNameLst>
                                      </p:cBhvr>
                                      <p:to>
                                        <p:strVal val="visible"/>
                                      </p:to>
                                    </p:set>
                                    <p:animEffect transition="in" filter="dissolve">
                                      <p:cBhvr>
                                        <p:cTn id="7" dur="500"/>
                                        <p:tgtEl>
                                          <p:spTgt spid="471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7126"/>
                                        </p:tgtEl>
                                        <p:attrNameLst>
                                          <p:attrName>style.visibility</p:attrName>
                                        </p:attrNameLst>
                                      </p:cBhvr>
                                      <p:to>
                                        <p:strVal val="visible"/>
                                      </p:to>
                                    </p:set>
                                    <p:animEffect transition="in" filter="dissolve">
                                      <p:cBhvr>
                                        <p:cTn id="10" dur="500"/>
                                        <p:tgtEl>
                                          <p:spTgt spid="4712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7123"/>
                                        </p:tgtEl>
                                        <p:attrNameLst>
                                          <p:attrName>style.visibility</p:attrName>
                                        </p:attrNameLst>
                                      </p:cBhvr>
                                      <p:to>
                                        <p:strVal val="visible"/>
                                      </p:to>
                                    </p:set>
                                    <p:animEffect transition="in" filter="dissolve">
                                      <p:cBhvr>
                                        <p:cTn id="13" dur="500"/>
                                        <p:tgtEl>
                                          <p:spTgt spid="4712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47110"/>
                                        </p:tgtEl>
                                        <p:attrNameLst>
                                          <p:attrName>style.visibility</p:attrName>
                                        </p:attrNameLst>
                                      </p:cBhvr>
                                      <p:to>
                                        <p:strVal val="visible"/>
                                      </p:to>
                                    </p:set>
                                    <p:animEffect transition="in" filter="dissolve">
                                      <p:cBhvr>
                                        <p:cTn id="16" dur="500"/>
                                        <p:tgtEl>
                                          <p:spTgt spid="47110"/>
                                        </p:tgtEl>
                                      </p:cBhvr>
                                    </p:animEffect>
                                  </p:childTnLst>
                                </p:cTn>
                              </p:par>
                              <p:par>
                                <p:cTn id="17" presetID="9" presetClass="entr" presetSubtype="0" fill="hold" nodeType="withEffect">
                                  <p:stCondLst>
                                    <p:cond delay="0"/>
                                  </p:stCondLst>
                                  <p:childTnLst>
                                    <p:set>
                                      <p:cBhvr>
                                        <p:cTn id="18" dur="1" fill="hold">
                                          <p:stCondLst>
                                            <p:cond delay="0"/>
                                          </p:stCondLst>
                                        </p:cTn>
                                        <p:tgtEl>
                                          <p:spTgt spid="47111"/>
                                        </p:tgtEl>
                                        <p:attrNameLst>
                                          <p:attrName>style.visibility</p:attrName>
                                        </p:attrNameLst>
                                      </p:cBhvr>
                                      <p:to>
                                        <p:strVal val="visible"/>
                                      </p:to>
                                    </p:set>
                                    <p:animEffect transition="in" filter="dissolve">
                                      <p:cBhvr>
                                        <p:cTn id="19" dur="500"/>
                                        <p:tgtEl>
                                          <p:spTgt spid="47111"/>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47124"/>
                                        </p:tgtEl>
                                        <p:attrNameLst>
                                          <p:attrName>style.visibility</p:attrName>
                                        </p:attrNameLst>
                                      </p:cBhvr>
                                      <p:to>
                                        <p:strVal val="visible"/>
                                      </p:to>
                                    </p:set>
                                    <p:animEffect transition="in" filter="dissolve">
                                      <p:cBhvr>
                                        <p:cTn id="22" dur="500"/>
                                        <p:tgtEl>
                                          <p:spTgt spid="47124"/>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dissolve">
                                      <p:cBhvr>
                                        <p:cTn id="25" dur="500"/>
                                        <p:tgtEl>
                                          <p:spTgt spid="47109"/>
                                        </p:tgtEl>
                                      </p:cBhvr>
                                    </p:animEffect>
                                  </p:childTnLst>
                                </p:cTn>
                              </p:par>
                              <p:par>
                                <p:cTn id="26" presetID="9" presetClass="entr" presetSubtype="0" fill="hold" nodeType="withEffect">
                                  <p:stCondLst>
                                    <p:cond delay="0"/>
                                  </p:stCondLst>
                                  <p:childTnLst>
                                    <p:set>
                                      <p:cBhvr>
                                        <p:cTn id="27" dur="1" fill="hold">
                                          <p:stCondLst>
                                            <p:cond delay="0"/>
                                          </p:stCondLst>
                                        </p:cTn>
                                        <p:tgtEl>
                                          <p:spTgt spid="47129"/>
                                        </p:tgtEl>
                                        <p:attrNameLst>
                                          <p:attrName>style.visibility</p:attrName>
                                        </p:attrNameLst>
                                      </p:cBhvr>
                                      <p:to>
                                        <p:strVal val="visible"/>
                                      </p:to>
                                    </p:set>
                                    <p:animEffect transition="in" filter="dissolve">
                                      <p:cBhvr>
                                        <p:cTn id="28" dur="500"/>
                                        <p:tgtEl>
                                          <p:spTgt spid="471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47130"/>
                                        </p:tgtEl>
                                        <p:attrNameLst>
                                          <p:attrName>style.visibility</p:attrName>
                                        </p:attrNameLst>
                                      </p:cBhvr>
                                      <p:to>
                                        <p:strVal val="visible"/>
                                      </p:to>
                                    </p:set>
                                    <p:animEffect transition="in" filter="dissolve">
                                      <p:cBhvr>
                                        <p:cTn id="31" dur="500"/>
                                        <p:tgtEl>
                                          <p:spTgt spid="47130"/>
                                        </p:tgtEl>
                                      </p:cBhvr>
                                    </p:animEffect>
                                  </p:childTnLst>
                                </p:cTn>
                              </p:par>
                              <p:par>
                                <p:cTn id="32" presetID="9" presetClass="entr" presetSubtype="0" fill="hold" nodeType="withEffect">
                                  <p:stCondLst>
                                    <p:cond delay="0"/>
                                  </p:stCondLst>
                                  <p:childTnLst>
                                    <p:set>
                                      <p:cBhvr>
                                        <p:cTn id="33" dur="1" fill="hold">
                                          <p:stCondLst>
                                            <p:cond delay="0"/>
                                          </p:stCondLst>
                                        </p:cTn>
                                        <p:tgtEl>
                                          <p:spTgt spid="47112"/>
                                        </p:tgtEl>
                                        <p:attrNameLst>
                                          <p:attrName>style.visibility</p:attrName>
                                        </p:attrNameLst>
                                      </p:cBhvr>
                                      <p:to>
                                        <p:strVal val="visible"/>
                                      </p:to>
                                    </p:set>
                                    <p:animEffect transition="in" filter="dissolve">
                                      <p:cBhvr>
                                        <p:cTn id="34" dur="500"/>
                                        <p:tgtEl>
                                          <p:spTgt spid="471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7114"/>
                                        </p:tgtEl>
                                        <p:attrNameLst>
                                          <p:attrName>style.visibility</p:attrName>
                                        </p:attrNameLst>
                                      </p:cBhvr>
                                      <p:to>
                                        <p:strVal val="visible"/>
                                      </p:to>
                                    </p:set>
                                    <p:animEffect transition="in" filter="dissolve">
                                      <p:cBhvr>
                                        <p:cTn id="39" dur="500"/>
                                        <p:tgtEl>
                                          <p:spTgt spid="47114"/>
                                        </p:tgtEl>
                                      </p:cBhvr>
                                    </p:animEffect>
                                  </p:childTnLst>
                                </p:cTn>
                              </p:par>
                              <p:par>
                                <p:cTn id="40" presetID="9" presetClass="entr" presetSubtype="0" fill="hold" nodeType="withEffect">
                                  <p:stCondLst>
                                    <p:cond delay="0"/>
                                  </p:stCondLst>
                                  <p:childTnLst>
                                    <p:set>
                                      <p:cBhvr>
                                        <p:cTn id="41" dur="1" fill="hold">
                                          <p:stCondLst>
                                            <p:cond delay="0"/>
                                          </p:stCondLst>
                                        </p:cTn>
                                        <p:tgtEl>
                                          <p:spTgt spid="47116"/>
                                        </p:tgtEl>
                                        <p:attrNameLst>
                                          <p:attrName>style.visibility</p:attrName>
                                        </p:attrNameLst>
                                      </p:cBhvr>
                                      <p:to>
                                        <p:strVal val="visible"/>
                                      </p:to>
                                    </p:set>
                                    <p:animEffect transition="in" filter="dissolve">
                                      <p:cBhvr>
                                        <p:cTn id="42" dur="500"/>
                                        <p:tgtEl>
                                          <p:spTgt spid="4711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47115"/>
                                        </p:tgtEl>
                                        <p:attrNameLst>
                                          <p:attrName>style.visibility</p:attrName>
                                        </p:attrNameLst>
                                      </p:cBhvr>
                                      <p:to>
                                        <p:strVal val="visible"/>
                                      </p:to>
                                    </p:set>
                                    <p:animEffect transition="in" filter="dissolve">
                                      <p:cBhvr>
                                        <p:cTn id="45" dur="500"/>
                                        <p:tgtEl>
                                          <p:spTgt spid="47115"/>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47133"/>
                                        </p:tgtEl>
                                        <p:attrNameLst>
                                          <p:attrName>style.visibility</p:attrName>
                                        </p:attrNameLst>
                                      </p:cBhvr>
                                      <p:to>
                                        <p:strVal val="visible"/>
                                      </p:to>
                                    </p:set>
                                    <p:animEffect transition="in" filter="dissolve">
                                      <p:cBhvr>
                                        <p:cTn id="48" dur="500"/>
                                        <p:tgtEl>
                                          <p:spTgt spid="47133"/>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47127"/>
                                        </p:tgtEl>
                                        <p:attrNameLst>
                                          <p:attrName>style.visibility</p:attrName>
                                        </p:attrNameLst>
                                      </p:cBhvr>
                                      <p:to>
                                        <p:strVal val="visible"/>
                                      </p:to>
                                    </p:set>
                                    <p:animEffect transition="in" filter="dissolve">
                                      <p:cBhvr>
                                        <p:cTn id="51" dur="500"/>
                                        <p:tgtEl>
                                          <p:spTgt spid="47127"/>
                                        </p:tgtEl>
                                      </p:cBhvr>
                                    </p:animEffect>
                                  </p:childTnLst>
                                </p:cTn>
                              </p:par>
                              <p:par>
                                <p:cTn id="52" presetID="9" presetClass="entr" presetSubtype="0" fill="hold" nodeType="withEffect">
                                  <p:stCondLst>
                                    <p:cond delay="0"/>
                                  </p:stCondLst>
                                  <p:childTnLst>
                                    <p:set>
                                      <p:cBhvr>
                                        <p:cTn id="53" dur="1" fill="hold">
                                          <p:stCondLst>
                                            <p:cond delay="0"/>
                                          </p:stCondLst>
                                        </p:cTn>
                                        <p:tgtEl>
                                          <p:spTgt spid="47134"/>
                                        </p:tgtEl>
                                        <p:attrNameLst>
                                          <p:attrName>style.visibility</p:attrName>
                                        </p:attrNameLst>
                                      </p:cBhvr>
                                      <p:to>
                                        <p:strVal val="visible"/>
                                      </p:to>
                                    </p:set>
                                    <p:animEffect transition="in" filter="dissolve">
                                      <p:cBhvr>
                                        <p:cTn id="54" dur="500"/>
                                        <p:tgtEl>
                                          <p:spTgt spid="47134"/>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47128"/>
                                        </p:tgtEl>
                                        <p:attrNameLst>
                                          <p:attrName>style.visibility</p:attrName>
                                        </p:attrNameLst>
                                      </p:cBhvr>
                                      <p:to>
                                        <p:strVal val="visible"/>
                                      </p:to>
                                    </p:set>
                                    <p:animEffect transition="in" filter="dissolve">
                                      <p:cBhvr>
                                        <p:cTn id="57" dur="500"/>
                                        <p:tgtEl>
                                          <p:spTgt spid="47128"/>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47117"/>
                                        </p:tgtEl>
                                        <p:attrNameLst>
                                          <p:attrName>style.visibility</p:attrName>
                                        </p:attrNameLst>
                                      </p:cBhvr>
                                      <p:to>
                                        <p:strVal val="visible"/>
                                      </p:to>
                                    </p:set>
                                    <p:animEffect transition="in" filter="dissolve">
                                      <p:cBhvr>
                                        <p:cTn id="60" dur="500"/>
                                        <p:tgtEl>
                                          <p:spTgt spid="47117"/>
                                        </p:tgtEl>
                                      </p:cBhvr>
                                    </p:animEffect>
                                  </p:childTnLst>
                                </p:cTn>
                              </p:par>
                              <p:par>
                                <p:cTn id="61" presetID="9" presetClass="entr" presetSubtype="0" fill="hold" nodeType="withEffect">
                                  <p:stCondLst>
                                    <p:cond delay="0"/>
                                  </p:stCondLst>
                                  <p:childTnLst>
                                    <p:set>
                                      <p:cBhvr>
                                        <p:cTn id="62" dur="1" fill="hold">
                                          <p:stCondLst>
                                            <p:cond delay="0"/>
                                          </p:stCondLst>
                                        </p:cTn>
                                        <p:tgtEl>
                                          <p:spTgt spid="47118"/>
                                        </p:tgtEl>
                                        <p:attrNameLst>
                                          <p:attrName>style.visibility</p:attrName>
                                        </p:attrNameLst>
                                      </p:cBhvr>
                                      <p:to>
                                        <p:strVal val="visible"/>
                                      </p:to>
                                    </p:set>
                                    <p:animEffect transition="in" filter="dissolve">
                                      <p:cBhvr>
                                        <p:cTn id="63" dur="500"/>
                                        <p:tgtEl>
                                          <p:spTgt spid="47118"/>
                                        </p:tgtEl>
                                      </p:cBhvr>
                                    </p:animEffect>
                                  </p:childTnLst>
                                </p:cTn>
                              </p:par>
                              <p:par>
                                <p:cTn id="64" presetID="9" presetClass="entr" presetSubtype="0" fill="hold" nodeType="withEffect">
                                  <p:stCondLst>
                                    <p:cond delay="0"/>
                                  </p:stCondLst>
                                  <p:childTnLst>
                                    <p:set>
                                      <p:cBhvr>
                                        <p:cTn id="65" dur="1" fill="hold">
                                          <p:stCondLst>
                                            <p:cond delay="0"/>
                                          </p:stCondLst>
                                        </p:cTn>
                                        <p:tgtEl>
                                          <p:spTgt spid="47125"/>
                                        </p:tgtEl>
                                        <p:attrNameLst>
                                          <p:attrName>style.visibility</p:attrName>
                                        </p:attrNameLst>
                                      </p:cBhvr>
                                      <p:to>
                                        <p:strVal val="visible"/>
                                      </p:to>
                                    </p:set>
                                    <p:animEffect transition="in" filter="dissolve">
                                      <p:cBhvr>
                                        <p:cTn id="66" dur="500"/>
                                        <p:tgtEl>
                                          <p:spTgt spid="47125"/>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47122"/>
                                        </p:tgtEl>
                                        <p:attrNameLst>
                                          <p:attrName>style.visibility</p:attrName>
                                        </p:attrNameLst>
                                      </p:cBhvr>
                                      <p:to>
                                        <p:strVal val="visible"/>
                                      </p:to>
                                    </p:set>
                                    <p:animEffect transition="in" filter="dissolve">
                                      <p:cBhvr>
                                        <p:cTn id="69" dur="500"/>
                                        <p:tgtEl>
                                          <p:spTgt spid="47122"/>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47167"/>
                                        </p:tgtEl>
                                        <p:attrNameLst>
                                          <p:attrName>style.visibility</p:attrName>
                                        </p:attrNameLst>
                                      </p:cBhvr>
                                      <p:to>
                                        <p:strVal val="visible"/>
                                      </p:to>
                                    </p:set>
                                    <p:animEffect transition="in" filter="dissolve">
                                      <p:cBhvr>
                                        <p:cTn id="72" dur="500"/>
                                        <p:tgtEl>
                                          <p:spTgt spid="47167"/>
                                        </p:tgtEl>
                                      </p:cBhvr>
                                    </p:animEffect>
                                  </p:childTnLst>
                                </p:cTn>
                              </p:par>
                              <p:par>
                                <p:cTn id="73" presetID="9" presetClass="entr" presetSubtype="0" fill="hold" nodeType="withEffect">
                                  <p:stCondLst>
                                    <p:cond delay="0"/>
                                  </p:stCondLst>
                                  <p:childTnLst>
                                    <p:set>
                                      <p:cBhvr>
                                        <p:cTn id="74" dur="1" fill="hold">
                                          <p:stCondLst>
                                            <p:cond delay="0"/>
                                          </p:stCondLst>
                                        </p:cTn>
                                        <p:tgtEl>
                                          <p:spTgt spid="47131"/>
                                        </p:tgtEl>
                                        <p:attrNameLst>
                                          <p:attrName>style.visibility</p:attrName>
                                        </p:attrNameLst>
                                      </p:cBhvr>
                                      <p:to>
                                        <p:strVal val="visible"/>
                                      </p:to>
                                    </p:set>
                                    <p:animEffect transition="in" filter="dissolve">
                                      <p:cBhvr>
                                        <p:cTn id="75" dur="500"/>
                                        <p:tgtEl>
                                          <p:spTgt spid="47131"/>
                                        </p:tgtEl>
                                      </p:cBhvr>
                                    </p:animEffect>
                                  </p:childTnLst>
                                </p:cTn>
                              </p:par>
                              <p:par>
                                <p:cTn id="76" presetID="9" presetClass="entr" presetSubtype="0" fill="hold" nodeType="withEffect">
                                  <p:stCondLst>
                                    <p:cond delay="0"/>
                                  </p:stCondLst>
                                  <p:childTnLst>
                                    <p:set>
                                      <p:cBhvr>
                                        <p:cTn id="77" dur="1" fill="hold">
                                          <p:stCondLst>
                                            <p:cond delay="0"/>
                                          </p:stCondLst>
                                        </p:cTn>
                                        <p:tgtEl>
                                          <p:spTgt spid="47121"/>
                                        </p:tgtEl>
                                        <p:attrNameLst>
                                          <p:attrName>style.visibility</p:attrName>
                                        </p:attrNameLst>
                                      </p:cBhvr>
                                      <p:to>
                                        <p:strVal val="visible"/>
                                      </p:to>
                                    </p:set>
                                    <p:animEffect transition="in" filter="dissolve">
                                      <p:cBhvr>
                                        <p:cTn id="78" dur="500"/>
                                        <p:tgtEl>
                                          <p:spTgt spid="47121"/>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47119"/>
                                        </p:tgtEl>
                                        <p:attrNameLst>
                                          <p:attrName>style.visibility</p:attrName>
                                        </p:attrNameLst>
                                      </p:cBhvr>
                                      <p:to>
                                        <p:strVal val="visible"/>
                                      </p:to>
                                    </p:set>
                                    <p:animEffect transition="in" filter="dissolve">
                                      <p:cBhvr>
                                        <p:cTn id="81" dur="500"/>
                                        <p:tgtEl>
                                          <p:spTgt spid="47119"/>
                                        </p:tgtEl>
                                      </p:cBhvr>
                                    </p:animEffect>
                                  </p:childTnLst>
                                </p:cTn>
                              </p:par>
                              <p:par>
                                <p:cTn id="82" presetID="9" presetClass="entr" presetSubtype="0" fill="hold" nodeType="withEffect">
                                  <p:stCondLst>
                                    <p:cond delay="0"/>
                                  </p:stCondLst>
                                  <p:childTnLst>
                                    <p:set>
                                      <p:cBhvr>
                                        <p:cTn id="83" dur="1" fill="hold">
                                          <p:stCondLst>
                                            <p:cond delay="0"/>
                                          </p:stCondLst>
                                        </p:cTn>
                                        <p:tgtEl>
                                          <p:spTgt spid="47132"/>
                                        </p:tgtEl>
                                        <p:attrNameLst>
                                          <p:attrName>style.visibility</p:attrName>
                                        </p:attrNameLst>
                                      </p:cBhvr>
                                      <p:to>
                                        <p:strVal val="visible"/>
                                      </p:to>
                                    </p:set>
                                    <p:animEffect transition="in" filter="dissolve">
                                      <p:cBhvr>
                                        <p:cTn id="84" dur="500"/>
                                        <p:tgtEl>
                                          <p:spTgt spid="47132"/>
                                        </p:tgtEl>
                                      </p:cBhvr>
                                    </p:animEffect>
                                  </p:childTnLst>
                                </p:cTn>
                              </p:par>
                              <p:par>
                                <p:cTn id="85" presetID="9" presetClass="entr" presetSubtype="0" fill="hold" nodeType="withEffect">
                                  <p:stCondLst>
                                    <p:cond delay="0"/>
                                  </p:stCondLst>
                                  <p:childTnLst>
                                    <p:set>
                                      <p:cBhvr>
                                        <p:cTn id="86" dur="1" fill="hold">
                                          <p:stCondLst>
                                            <p:cond delay="0"/>
                                          </p:stCondLst>
                                        </p:cTn>
                                        <p:tgtEl>
                                          <p:spTgt spid="47120"/>
                                        </p:tgtEl>
                                        <p:attrNameLst>
                                          <p:attrName>style.visibility</p:attrName>
                                        </p:attrNameLst>
                                      </p:cBhvr>
                                      <p:to>
                                        <p:strVal val="visible"/>
                                      </p:to>
                                    </p:set>
                                    <p:animEffect transition="in" filter="dissolve">
                                      <p:cBhvr>
                                        <p:cTn id="87" dur="500"/>
                                        <p:tgtEl>
                                          <p:spTgt spid="47120"/>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9" presetClass="entr" presetSubtype="0" fill="hold" grpId="0" nodeType="clickEffect">
                                  <p:stCondLst>
                                    <p:cond delay="0"/>
                                  </p:stCondLst>
                                  <p:childTnLst>
                                    <p:set>
                                      <p:cBhvr>
                                        <p:cTn id="91" dur="1" fill="hold">
                                          <p:stCondLst>
                                            <p:cond delay="0"/>
                                          </p:stCondLst>
                                        </p:cTn>
                                        <p:tgtEl>
                                          <p:spTgt spid="47159"/>
                                        </p:tgtEl>
                                        <p:attrNameLst>
                                          <p:attrName>style.visibility</p:attrName>
                                        </p:attrNameLst>
                                      </p:cBhvr>
                                      <p:to>
                                        <p:strVal val="visible"/>
                                      </p:to>
                                    </p:set>
                                    <p:animEffect transition="in" filter="dissolve">
                                      <p:cBhvr>
                                        <p:cTn id="92" dur="500"/>
                                        <p:tgtEl>
                                          <p:spTgt spid="47159"/>
                                        </p:tgtEl>
                                      </p:cBhvr>
                                    </p:animEffect>
                                  </p:childTnLst>
                                </p:cTn>
                              </p:par>
                              <p:par>
                                <p:cTn id="93" presetID="9" presetClass="entr" presetSubtype="0" fill="hold" nodeType="withEffect">
                                  <p:stCondLst>
                                    <p:cond delay="0"/>
                                  </p:stCondLst>
                                  <p:childTnLst>
                                    <p:set>
                                      <p:cBhvr>
                                        <p:cTn id="94" dur="1" fill="hold">
                                          <p:stCondLst>
                                            <p:cond delay="0"/>
                                          </p:stCondLst>
                                        </p:cTn>
                                        <p:tgtEl>
                                          <p:spTgt spid="47158"/>
                                        </p:tgtEl>
                                        <p:attrNameLst>
                                          <p:attrName>style.visibility</p:attrName>
                                        </p:attrNameLst>
                                      </p:cBhvr>
                                      <p:to>
                                        <p:strVal val="visible"/>
                                      </p:to>
                                    </p:set>
                                    <p:animEffect transition="in" filter="dissolve">
                                      <p:cBhvr>
                                        <p:cTn id="95" dur="500"/>
                                        <p:tgtEl>
                                          <p:spTgt spid="47158"/>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7143"/>
                                        </p:tgtEl>
                                        <p:attrNameLst>
                                          <p:attrName>style.visibility</p:attrName>
                                        </p:attrNameLst>
                                      </p:cBhvr>
                                      <p:to>
                                        <p:strVal val="visible"/>
                                      </p:to>
                                    </p:set>
                                    <p:animEffect transition="in" filter="dissolve">
                                      <p:cBhvr>
                                        <p:cTn id="98" dur="500"/>
                                        <p:tgtEl>
                                          <p:spTgt spid="47143"/>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7160"/>
                                        </p:tgtEl>
                                        <p:attrNameLst>
                                          <p:attrName>style.visibility</p:attrName>
                                        </p:attrNameLst>
                                      </p:cBhvr>
                                      <p:to>
                                        <p:strVal val="visible"/>
                                      </p:to>
                                    </p:set>
                                    <p:animEffect transition="in" filter="dissolve">
                                      <p:cBhvr>
                                        <p:cTn id="101" dur="500"/>
                                        <p:tgtEl>
                                          <p:spTgt spid="47160"/>
                                        </p:tgtEl>
                                      </p:cBhvr>
                                    </p:animEffect>
                                  </p:childTnLst>
                                </p:cTn>
                              </p:par>
                              <p:par>
                                <p:cTn id="102" presetID="9" presetClass="entr" presetSubtype="0" fill="hold" grpId="0" nodeType="withEffect">
                                  <p:stCondLst>
                                    <p:cond delay="0"/>
                                  </p:stCondLst>
                                  <p:childTnLst>
                                    <p:set>
                                      <p:cBhvr>
                                        <p:cTn id="103" dur="1" fill="hold">
                                          <p:stCondLst>
                                            <p:cond delay="0"/>
                                          </p:stCondLst>
                                        </p:cTn>
                                        <p:tgtEl>
                                          <p:spTgt spid="47142"/>
                                        </p:tgtEl>
                                        <p:attrNameLst>
                                          <p:attrName>style.visibility</p:attrName>
                                        </p:attrNameLst>
                                      </p:cBhvr>
                                      <p:to>
                                        <p:strVal val="visible"/>
                                      </p:to>
                                    </p:set>
                                    <p:animEffect transition="in" filter="dissolve">
                                      <p:cBhvr>
                                        <p:cTn id="104" dur="500"/>
                                        <p:tgtEl>
                                          <p:spTgt spid="47142"/>
                                        </p:tgtEl>
                                      </p:cBhvr>
                                    </p:animEffect>
                                  </p:childTnLst>
                                </p:cTn>
                              </p:par>
                              <p:par>
                                <p:cTn id="105" presetID="9" presetClass="entr" presetSubtype="0" fill="hold" grpId="0" nodeType="withEffect">
                                  <p:stCondLst>
                                    <p:cond delay="0"/>
                                  </p:stCondLst>
                                  <p:childTnLst>
                                    <p:set>
                                      <p:cBhvr>
                                        <p:cTn id="106" dur="1" fill="hold">
                                          <p:stCondLst>
                                            <p:cond delay="0"/>
                                          </p:stCondLst>
                                        </p:cTn>
                                        <p:tgtEl>
                                          <p:spTgt spid="47153"/>
                                        </p:tgtEl>
                                        <p:attrNameLst>
                                          <p:attrName>style.visibility</p:attrName>
                                        </p:attrNameLst>
                                      </p:cBhvr>
                                      <p:to>
                                        <p:strVal val="visible"/>
                                      </p:to>
                                    </p:set>
                                    <p:animEffect transition="in" filter="dissolve">
                                      <p:cBhvr>
                                        <p:cTn id="107" dur="500"/>
                                        <p:tgtEl>
                                          <p:spTgt spid="47153"/>
                                        </p:tgtEl>
                                      </p:cBhvr>
                                    </p:animEffect>
                                  </p:childTnLst>
                                </p:cTn>
                              </p:par>
                              <p:par>
                                <p:cTn id="108" presetID="9" presetClass="entr" presetSubtype="0" fill="hold" nodeType="withEffect">
                                  <p:stCondLst>
                                    <p:cond delay="0"/>
                                  </p:stCondLst>
                                  <p:childTnLst>
                                    <p:set>
                                      <p:cBhvr>
                                        <p:cTn id="109" dur="1" fill="hold">
                                          <p:stCondLst>
                                            <p:cond delay="0"/>
                                          </p:stCondLst>
                                        </p:cTn>
                                        <p:tgtEl>
                                          <p:spTgt spid="47150"/>
                                        </p:tgtEl>
                                        <p:attrNameLst>
                                          <p:attrName>style.visibility</p:attrName>
                                        </p:attrNameLst>
                                      </p:cBhvr>
                                      <p:to>
                                        <p:strVal val="visible"/>
                                      </p:to>
                                    </p:set>
                                    <p:animEffect transition="in" filter="dissolve">
                                      <p:cBhvr>
                                        <p:cTn id="110" dur="500"/>
                                        <p:tgtEl>
                                          <p:spTgt spid="47150"/>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47149"/>
                                        </p:tgtEl>
                                        <p:attrNameLst>
                                          <p:attrName>style.visibility</p:attrName>
                                        </p:attrNameLst>
                                      </p:cBhvr>
                                      <p:to>
                                        <p:strVal val="visible"/>
                                      </p:to>
                                    </p:set>
                                    <p:animEffect transition="in" filter="dissolve">
                                      <p:cBhvr>
                                        <p:cTn id="113" dur="500"/>
                                        <p:tgtEl>
                                          <p:spTgt spid="47149"/>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47146"/>
                                        </p:tgtEl>
                                        <p:attrNameLst>
                                          <p:attrName>style.visibility</p:attrName>
                                        </p:attrNameLst>
                                      </p:cBhvr>
                                      <p:to>
                                        <p:strVal val="visible"/>
                                      </p:to>
                                    </p:set>
                                    <p:animEffect transition="in" filter="dissolve">
                                      <p:cBhvr>
                                        <p:cTn id="116" dur="500"/>
                                        <p:tgtEl>
                                          <p:spTgt spid="47146"/>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47145"/>
                                        </p:tgtEl>
                                        <p:attrNameLst>
                                          <p:attrName>style.visibility</p:attrName>
                                        </p:attrNameLst>
                                      </p:cBhvr>
                                      <p:to>
                                        <p:strVal val="visible"/>
                                      </p:to>
                                    </p:set>
                                    <p:animEffect transition="in" filter="dissolve">
                                      <p:cBhvr>
                                        <p:cTn id="119" dur="500"/>
                                        <p:tgtEl>
                                          <p:spTgt spid="47145"/>
                                        </p:tgtEl>
                                      </p:cBhvr>
                                    </p:animEffect>
                                  </p:childTnLst>
                                </p:cTn>
                              </p:par>
                              <p:par>
                                <p:cTn id="120" presetID="9" presetClass="entr" presetSubtype="0" fill="hold" nodeType="withEffect">
                                  <p:stCondLst>
                                    <p:cond delay="0"/>
                                  </p:stCondLst>
                                  <p:childTnLst>
                                    <p:set>
                                      <p:cBhvr>
                                        <p:cTn id="121" dur="1" fill="hold">
                                          <p:stCondLst>
                                            <p:cond delay="0"/>
                                          </p:stCondLst>
                                        </p:cTn>
                                        <p:tgtEl>
                                          <p:spTgt spid="47161"/>
                                        </p:tgtEl>
                                        <p:attrNameLst>
                                          <p:attrName>style.visibility</p:attrName>
                                        </p:attrNameLst>
                                      </p:cBhvr>
                                      <p:to>
                                        <p:strVal val="visible"/>
                                      </p:to>
                                    </p:set>
                                    <p:animEffect transition="in" filter="dissolve">
                                      <p:cBhvr>
                                        <p:cTn id="122" dur="500"/>
                                        <p:tgtEl>
                                          <p:spTgt spid="47161"/>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47154"/>
                                        </p:tgtEl>
                                        <p:attrNameLst>
                                          <p:attrName>style.visibility</p:attrName>
                                        </p:attrNameLst>
                                      </p:cBhvr>
                                      <p:to>
                                        <p:strVal val="visible"/>
                                      </p:to>
                                    </p:set>
                                    <p:animEffect transition="in" filter="dissolve">
                                      <p:cBhvr>
                                        <p:cTn id="125" dur="500"/>
                                        <p:tgtEl>
                                          <p:spTgt spid="47154"/>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47144"/>
                                        </p:tgtEl>
                                        <p:attrNameLst>
                                          <p:attrName>style.visibility</p:attrName>
                                        </p:attrNameLst>
                                      </p:cBhvr>
                                      <p:to>
                                        <p:strVal val="visible"/>
                                      </p:to>
                                    </p:set>
                                    <p:animEffect transition="in" filter="dissolve">
                                      <p:cBhvr>
                                        <p:cTn id="128" dur="500"/>
                                        <p:tgtEl>
                                          <p:spTgt spid="4714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47155"/>
                                        </p:tgtEl>
                                        <p:attrNameLst>
                                          <p:attrName>style.visibility</p:attrName>
                                        </p:attrNameLst>
                                      </p:cBhvr>
                                      <p:to>
                                        <p:strVal val="visible"/>
                                      </p:to>
                                    </p:set>
                                    <p:animEffect transition="in" filter="dissolve">
                                      <p:cBhvr>
                                        <p:cTn id="131" dur="500"/>
                                        <p:tgtEl>
                                          <p:spTgt spid="47155"/>
                                        </p:tgtEl>
                                      </p:cBhvr>
                                    </p:animEffect>
                                  </p:childTnLst>
                                </p:cTn>
                              </p:par>
                              <p:par>
                                <p:cTn id="132" presetID="9" presetClass="entr" presetSubtype="0" fill="hold" grpId="0" nodeType="withEffect">
                                  <p:stCondLst>
                                    <p:cond delay="0"/>
                                  </p:stCondLst>
                                  <p:childTnLst>
                                    <p:set>
                                      <p:cBhvr>
                                        <p:cTn id="133" dur="1" fill="hold">
                                          <p:stCondLst>
                                            <p:cond delay="0"/>
                                          </p:stCondLst>
                                        </p:cTn>
                                        <p:tgtEl>
                                          <p:spTgt spid="47169"/>
                                        </p:tgtEl>
                                        <p:attrNameLst>
                                          <p:attrName>style.visibility</p:attrName>
                                        </p:attrNameLst>
                                      </p:cBhvr>
                                      <p:to>
                                        <p:strVal val="visible"/>
                                      </p:to>
                                    </p:set>
                                    <p:animEffect transition="in" filter="dissolve">
                                      <p:cBhvr>
                                        <p:cTn id="134" dur="500"/>
                                        <p:tgtEl>
                                          <p:spTgt spid="47169"/>
                                        </p:tgtEl>
                                      </p:cBhvr>
                                    </p:animEffect>
                                  </p:childTnLst>
                                </p:cTn>
                              </p:par>
                              <p:par>
                                <p:cTn id="135" presetID="9" presetClass="entr" presetSubtype="0" fill="hold" nodeType="withEffect">
                                  <p:stCondLst>
                                    <p:cond delay="0"/>
                                  </p:stCondLst>
                                  <p:childTnLst>
                                    <p:set>
                                      <p:cBhvr>
                                        <p:cTn id="136" dur="1" fill="hold">
                                          <p:stCondLst>
                                            <p:cond delay="0"/>
                                          </p:stCondLst>
                                        </p:cTn>
                                        <p:tgtEl>
                                          <p:spTgt spid="47170"/>
                                        </p:tgtEl>
                                        <p:attrNameLst>
                                          <p:attrName>style.visibility</p:attrName>
                                        </p:attrNameLst>
                                      </p:cBhvr>
                                      <p:to>
                                        <p:strVal val="visible"/>
                                      </p:to>
                                    </p:set>
                                    <p:animEffect transition="in" filter="dissolve">
                                      <p:cBhvr>
                                        <p:cTn id="137" dur="500"/>
                                        <p:tgtEl>
                                          <p:spTgt spid="47170"/>
                                        </p:tgtEl>
                                      </p:cBhvr>
                                    </p:animEffect>
                                  </p:childTnLst>
                                </p:cTn>
                              </p:par>
                              <p:par>
                                <p:cTn id="138" presetID="9" presetClass="entr" presetSubtype="0" fill="hold" grpId="0" nodeType="withEffect">
                                  <p:stCondLst>
                                    <p:cond delay="0"/>
                                  </p:stCondLst>
                                  <p:childTnLst>
                                    <p:set>
                                      <p:cBhvr>
                                        <p:cTn id="139" dur="1" fill="hold">
                                          <p:stCondLst>
                                            <p:cond delay="0"/>
                                          </p:stCondLst>
                                        </p:cTn>
                                        <p:tgtEl>
                                          <p:spTgt spid="47171"/>
                                        </p:tgtEl>
                                        <p:attrNameLst>
                                          <p:attrName>style.visibility</p:attrName>
                                        </p:attrNameLst>
                                      </p:cBhvr>
                                      <p:to>
                                        <p:strVal val="visible"/>
                                      </p:to>
                                    </p:set>
                                    <p:animEffect transition="in" filter="dissolve">
                                      <p:cBhvr>
                                        <p:cTn id="140" dur="500"/>
                                        <p:tgtEl>
                                          <p:spTgt spid="47171"/>
                                        </p:tgtEl>
                                      </p:cBhvr>
                                    </p:animEffect>
                                  </p:childTnLst>
                                </p:cTn>
                              </p:par>
                              <p:par>
                                <p:cTn id="141" presetID="9" presetClass="entr" presetSubtype="0" fill="hold" grpId="0" nodeType="withEffect">
                                  <p:stCondLst>
                                    <p:cond delay="0"/>
                                  </p:stCondLst>
                                  <p:childTnLst>
                                    <p:set>
                                      <p:cBhvr>
                                        <p:cTn id="142" dur="1" fill="hold">
                                          <p:stCondLst>
                                            <p:cond delay="0"/>
                                          </p:stCondLst>
                                        </p:cTn>
                                        <p:tgtEl>
                                          <p:spTgt spid="47152"/>
                                        </p:tgtEl>
                                        <p:attrNameLst>
                                          <p:attrName>style.visibility</p:attrName>
                                        </p:attrNameLst>
                                      </p:cBhvr>
                                      <p:to>
                                        <p:strVal val="visible"/>
                                      </p:to>
                                    </p:set>
                                    <p:animEffect transition="in" filter="dissolve">
                                      <p:cBhvr>
                                        <p:cTn id="143" dur="500"/>
                                        <p:tgtEl>
                                          <p:spTgt spid="47152"/>
                                        </p:tgtEl>
                                      </p:cBhvr>
                                    </p:animEffect>
                                  </p:childTnLst>
                                </p:cTn>
                              </p:par>
                              <p:par>
                                <p:cTn id="144" presetID="9" presetClass="entr" presetSubtype="0" fill="hold" grpId="0" nodeType="withEffect">
                                  <p:stCondLst>
                                    <p:cond delay="0"/>
                                  </p:stCondLst>
                                  <p:childTnLst>
                                    <p:set>
                                      <p:cBhvr>
                                        <p:cTn id="145" dur="1" fill="hold">
                                          <p:stCondLst>
                                            <p:cond delay="0"/>
                                          </p:stCondLst>
                                        </p:cTn>
                                        <p:tgtEl>
                                          <p:spTgt spid="47157"/>
                                        </p:tgtEl>
                                        <p:attrNameLst>
                                          <p:attrName>style.visibility</p:attrName>
                                        </p:attrNameLst>
                                      </p:cBhvr>
                                      <p:to>
                                        <p:strVal val="visible"/>
                                      </p:to>
                                    </p:set>
                                    <p:animEffect transition="in" filter="dissolve">
                                      <p:cBhvr>
                                        <p:cTn id="146" dur="500"/>
                                        <p:tgtEl>
                                          <p:spTgt spid="47157"/>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47168"/>
                                        </p:tgtEl>
                                        <p:attrNameLst>
                                          <p:attrName>style.visibility</p:attrName>
                                        </p:attrNameLst>
                                      </p:cBhvr>
                                      <p:to>
                                        <p:strVal val="visible"/>
                                      </p:to>
                                    </p:set>
                                    <p:animEffect transition="in" filter="dissolve">
                                      <p:cBhvr>
                                        <p:cTn id="149" dur="500"/>
                                        <p:tgtEl>
                                          <p:spTgt spid="47168"/>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7156"/>
                                        </p:tgtEl>
                                        <p:attrNameLst>
                                          <p:attrName>style.visibility</p:attrName>
                                        </p:attrNameLst>
                                      </p:cBhvr>
                                      <p:to>
                                        <p:strVal val="visible"/>
                                      </p:to>
                                    </p:set>
                                    <p:animEffect transition="in" filter="dissolve">
                                      <p:cBhvr>
                                        <p:cTn id="152" dur="500"/>
                                        <p:tgtEl>
                                          <p:spTgt spid="47156"/>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ntr" presetSubtype="0" fill="hold" nodeType="clickEffect">
                                  <p:stCondLst>
                                    <p:cond delay="0"/>
                                  </p:stCondLst>
                                  <p:childTnLst>
                                    <p:set>
                                      <p:cBhvr>
                                        <p:cTn id="156" dur="1" fill="hold">
                                          <p:stCondLst>
                                            <p:cond delay="0"/>
                                          </p:stCondLst>
                                        </p:cTn>
                                        <p:tgtEl>
                                          <p:spTgt spid="47137"/>
                                        </p:tgtEl>
                                        <p:attrNameLst>
                                          <p:attrName>style.visibility</p:attrName>
                                        </p:attrNameLst>
                                      </p:cBhvr>
                                      <p:to>
                                        <p:strVal val="visible"/>
                                      </p:to>
                                    </p:set>
                                    <p:animEffect transition="in" filter="dissolve">
                                      <p:cBhvr>
                                        <p:cTn id="157" dur="500"/>
                                        <p:tgtEl>
                                          <p:spTgt spid="4713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9" presetClass="entr" presetSubtype="0" fill="hold" grpId="0" nodeType="clickEffect">
                                  <p:stCondLst>
                                    <p:cond delay="0"/>
                                  </p:stCondLst>
                                  <p:childTnLst>
                                    <p:set>
                                      <p:cBhvr>
                                        <p:cTn id="161" dur="1" fill="hold">
                                          <p:stCondLst>
                                            <p:cond delay="0"/>
                                          </p:stCondLst>
                                        </p:cTn>
                                        <p:tgtEl>
                                          <p:spTgt spid="47135"/>
                                        </p:tgtEl>
                                        <p:attrNameLst>
                                          <p:attrName>style.visibility</p:attrName>
                                        </p:attrNameLst>
                                      </p:cBhvr>
                                      <p:to>
                                        <p:strVal val="visible"/>
                                      </p:to>
                                    </p:set>
                                    <p:animEffect transition="in" filter="dissolve">
                                      <p:cBhvr>
                                        <p:cTn id="162" dur="500"/>
                                        <p:tgtEl>
                                          <p:spTgt spid="47135"/>
                                        </p:tgtEl>
                                      </p:cBhvr>
                                    </p:animEffect>
                                  </p:childTnLst>
                                </p:cTn>
                              </p:par>
                              <p:par>
                                <p:cTn id="163" presetID="9" presetClass="entr" presetSubtype="0" fill="hold" nodeType="withEffect">
                                  <p:stCondLst>
                                    <p:cond delay="0"/>
                                  </p:stCondLst>
                                  <p:childTnLst>
                                    <p:set>
                                      <p:cBhvr>
                                        <p:cTn id="164" dur="1" fill="hold">
                                          <p:stCondLst>
                                            <p:cond delay="0"/>
                                          </p:stCondLst>
                                        </p:cTn>
                                        <p:tgtEl>
                                          <p:spTgt spid="47163"/>
                                        </p:tgtEl>
                                        <p:attrNameLst>
                                          <p:attrName>style.visibility</p:attrName>
                                        </p:attrNameLst>
                                      </p:cBhvr>
                                      <p:to>
                                        <p:strVal val="visible"/>
                                      </p:to>
                                    </p:set>
                                    <p:animEffect transition="in" filter="dissolve">
                                      <p:cBhvr>
                                        <p:cTn id="165" dur="500"/>
                                        <p:tgtEl>
                                          <p:spTgt spid="47163"/>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9" presetClass="entr" presetSubtype="0" fill="hold" nodeType="clickEffect">
                                  <p:stCondLst>
                                    <p:cond delay="0"/>
                                  </p:stCondLst>
                                  <p:childTnLst>
                                    <p:set>
                                      <p:cBhvr>
                                        <p:cTn id="169" dur="1" fill="hold">
                                          <p:stCondLst>
                                            <p:cond delay="0"/>
                                          </p:stCondLst>
                                        </p:cTn>
                                        <p:tgtEl>
                                          <p:spTgt spid="47136">
                                            <p:txEl>
                                              <p:pRg st="0" end="0"/>
                                            </p:txEl>
                                          </p:spTgt>
                                        </p:tgtEl>
                                        <p:attrNameLst>
                                          <p:attrName>style.visibility</p:attrName>
                                        </p:attrNameLst>
                                      </p:cBhvr>
                                      <p:to>
                                        <p:strVal val="visible"/>
                                      </p:to>
                                    </p:set>
                                    <p:animEffect transition="in" filter="dissolve">
                                      <p:cBhvr>
                                        <p:cTn id="170" dur="500"/>
                                        <p:tgtEl>
                                          <p:spTgt spid="47136">
                                            <p:txEl>
                                              <p:pRg st="0" end="0"/>
                                            </p:txEl>
                                          </p:spTgt>
                                        </p:tgtEl>
                                      </p:cBhvr>
                                    </p:animEffect>
                                  </p:childTnLst>
                                </p:cTn>
                              </p:par>
                              <p:par>
                                <p:cTn id="171" presetID="9" presetClass="entr" presetSubtype="0" fill="hold" grpId="0" nodeType="withEffect">
                                  <p:stCondLst>
                                    <p:cond delay="0"/>
                                  </p:stCondLst>
                                  <p:childTnLst>
                                    <p:set>
                                      <p:cBhvr>
                                        <p:cTn id="172" dur="1" fill="hold">
                                          <p:stCondLst>
                                            <p:cond delay="0"/>
                                          </p:stCondLst>
                                        </p:cTn>
                                        <p:tgtEl>
                                          <p:spTgt spid="47164"/>
                                        </p:tgtEl>
                                        <p:attrNameLst>
                                          <p:attrName>style.visibility</p:attrName>
                                        </p:attrNameLst>
                                      </p:cBhvr>
                                      <p:to>
                                        <p:strVal val="visible"/>
                                      </p:to>
                                    </p:set>
                                    <p:animEffect transition="in" filter="dissolve">
                                      <p:cBhvr>
                                        <p:cTn id="173" dur="500"/>
                                        <p:tgtEl>
                                          <p:spTgt spid="47164"/>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9" presetClass="entr" presetSubtype="0" fill="hold" nodeType="clickEffect">
                                  <p:stCondLst>
                                    <p:cond delay="0"/>
                                  </p:stCondLst>
                                  <p:childTnLst>
                                    <p:set>
                                      <p:cBhvr>
                                        <p:cTn id="177" dur="1" fill="hold">
                                          <p:stCondLst>
                                            <p:cond delay="0"/>
                                          </p:stCondLst>
                                        </p:cTn>
                                        <p:tgtEl>
                                          <p:spTgt spid="47165"/>
                                        </p:tgtEl>
                                        <p:attrNameLst>
                                          <p:attrName>style.visibility</p:attrName>
                                        </p:attrNameLst>
                                      </p:cBhvr>
                                      <p:to>
                                        <p:strVal val="visible"/>
                                      </p:to>
                                    </p:set>
                                    <p:animEffect transition="in" filter="dissolve">
                                      <p:cBhvr>
                                        <p:cTn id="178" dur="500"/>
                                        <p:tgtEl>
                                          <p:spTgt spid="47165"/>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47139"/>
                                        </p:tgtEl>
                                        <p:attrNameLst>
                                          <p:attrName>style.visibility</p:attrName>
                                        </p:attrNameLst>
                                      </p:cBhvr>
                                      <p:to>
                                        <p:strVal val="visible"/>
                                      </p:to>
                                    </p:set>
                                    <p:animEffect transition="in" filter="dissolve">
                                      <p:cBhvr>
                                        <p:cTn id="183" dur="500"/>
                                        <p:tgtEl>
                                          <p:spTgt spid="47139"/>
                                        </p:tgtEl>
                                      </p:cBhvr>
                                    </p:animEffect>
                                  </p:childTnLst>
                                </p:cTn>
                              </p:par>
                              <p:par>
                                <p:cTn id="184" presetID="9" presetClass="entr" presetSubtype="0" fill="hold" grpId="0" nodeType="withEffect">
                                  <p:stCondLst>
                                    <p:cond delay="0"/>
                                  </p:stCondLst>
                                  <p:childTnLst>
                                    <p:set>
                                      <p:cBhvr>
                                        <p:cTn id="185" dur="1" fill="hold">
                                          <p:stCondLst>
                                            <p:cond delay="0"/>
                                          </p:stCondLst>
                                        </p:cTn>
                                        <p:tgtEl>
                                          <p:spTgt spid="47138"/>
                                        </p:tgtEl>
                                        <p:attrNameLst>
                                          <p:attrName>style.visibility</p:attrName>
                                        </p:attrNameLst>
                                      </p:cBhvr>
                                      <p:to>
                                        <p:strVal val="visible"/>
                                      </p:to>
                                    </p:set>
                                    <p:animEffect transition="in" filter="dissolve">
                                      <p:cBhvr>
                                        <p:cTn id="186" dur="500"/>
                                        <p:tgtEl>
                                          <p:spTgt spid="47138"/>
                                        </p:tgtEl>
                                      </p:cBhvr>
                                    </p:animEffect>
                                  </p:childTnLst>
                                </p:cTn>
                              </p:par>
                            </p:childTnLst>
                          </p:cTn>
                        </p:par>
                        <p:par>
                          <p:cTn id="187" fill="hold">
                            <p:stCondLst>
                              <p:cond delay="500"/>
                            </p:stCondLst>
                            <p:childTnLst>
                              <p:par>
                                <p:cTn id="188" presetID="22" presetClass="entr" presetSubtype="8" fill="hold" grpId="0" nodeType="afterEffect">
                                  <p:stCondLst>
                                    <p:cond delay="500"/>
                                  </p:stCondLst>
                                  <p:childTnLst>
                                    <p:set>
                                      <p:cBhvr>
                                        <p:cTn id="189" dur="1" fill="hold">
                                          <p:stCondLst>
                                            <p:cond delay="0"/>
                                          </p:stCondLst>
                                        </p:cTn>
                                        <p:tgtEl>
                                          <p:spTgt spid="47166"/>
                                        </p:tgtEl>
                                        <p:attrNameLst>
                                          <p:attrName>style.visibility</p:attrName>
                                        </p:attrNameLst>
                                      </p:cBhvr>
                                      <p:to>
                                        <p:strVal val="visible"/>
                                      </p:to>
                                    </p:set>
                                    <p:animEffect transition="in" filter="wipe(left)">
                                      <p:cBhvr>
                                        <p:cTn id="190" dur="1500"/>
                                        <p:tgtEl>
                                          <p:spTgt spid="47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3" grpId="0" animBg="1"/>
      <p:bldP spid="47114" grpId="0" animBg="1"/>
      <p:bldP spid="47115" grpId="0" animBg="1"/>
      <p:bldP spid="47117" grpId="0" animBg="1"/>
      <p:bldP spid="47119" grpId="0"/>
      <p:bldP spid="47122" grpId="0"/>
      <p:bldP spid="47123" grpId="0"/>
      <p:bldP spid="47124" grpId="0"/>
      <p:bldP spid="47126" grpId="0"/>
      <p:bldP spid="47127" grpId="0"/>
      <p:bldP spid="47128" grpId="0"/>
      <p:bldP spid="47130" grpId="0"/>
      <p:bldP spid="47133" grpId="0"/>
      <p:bldP spid="47135" grpId="0"/>
      <p:bldP spid="47138" grpId="0" animBg="1"/>
      <p:bldP spid="47139" grpId="0"/>
      <p:bldP spid="47142" grpId="0" animBg="1"/>
      <p:bldP spid="47143" grpId="0" animBg="1"/>
      <p:bldP spid="47144" grpId="0" animBg="1"/>
      <p:bldP spid="47145" grpId="0" animBg="1"/>
      <p:bldP spid="47146" grpId="0" animBg="1"/>
      <p:bldP spid="47149" grpId="0"/>
      <p:bldP spid="47152" grpId="0"/>
      <p:bldP spid="47153" grpId="0"/>
      <p:bldP spid="47154" grpId="0" animBg="1"/>
      <p:bldP spid="47155" grpId="0" animBg="1"/>
      <p:bldP spid="47156" grpId="0"/>
      <p:bldP spid="47157" grpId="0"/>
      <p:bldP spid="47159" grpId="0"/>
      <p:bldP spid="47160" grpId="0"/>
      <p:bldP spid="47164" grpId="0" animBg="1"/>
      <p:bldP spid="47166" grpId="0"/>
      <p:bldP spid="47167" grpId="0"/>
      <p:bldP spid="47168" grpId="0" animBg="1"/>
      <p:bldP spid="47169" grpId="0" animBg="1"/>
      <p:bldP spid="4717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12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7D5125CA-4A70-4967-AA90-D98E3857987E}" type="slidenum">
              <a:rPr lang="el-GR" altLang="el-GR" sz="1400" smtClean="0"/>
              <a:pPr>
                <a:spcBef>
                  <a:spcPct val="0"/>
                </a:spcBef>
                <a:buFontTx/>
                <a:buNone/>
              </a:pPr>
              <a:t>2</a:t>
            </a:fld>
            <a:endParaRPr lang="el-GR" altLang="el-GR" sz="1400" smtClean="0"/>
          </a:p>
        </p:txBody>
      </p:sp>
      <p:sp>
        <p:nvSpPr>
          <p:cNvPr id="8197" name="Text Box 5"/>
          <p:cNvSpPr txBox="1">
            <a:spLocks noChangeArrowheads="1"/>
          </p:cNvSpPr>
          <p:nvPr/>
        </p:nvSpPr>
        <p:spPr bwMode="auto">
          <a:xfrm>
            <a:off x="611560" y="677170"/>
            <a:ext cx="8208963" cy="4401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just" eaLnBrk="1" hangingPunct="1">
              <a:spcBef>
                <a:spcPct val="50000"/>
              </a:spcBef>
              <a:defRPr/>
            </a:pPr>
            <a:r>
              <a:rPr lang="el-GR" altLang="el-GR" sz="2800" b="1" dirty="0">
                <a:effectLst>
                  <a:outerShdw blurRad="38100" dist="38100" dir="2700000" algn="tl">
                    <a:srgbClr val="FFFFFF"/>
                  </a:outerShdw>
                </a:effectLst>
                <a:latin typeface="Comic Sans MS" pitchFamily="66" charset="0"/>
              </a:rPr>
              <a:t>Ένα στερεό σώμα μπορεί να </a:t>
            </a:r>
            <a:r>
              <a:rPr lang="el-GR" altLang="el-GR" sz="2800" b="1" dirty="0" smtClean="0">
                <a:effectLst>
                  <a:outerShdw blurRad="38100" dist="38100" dir="2700000" algn="tl">
                    <a:srgbClr val="FFFFFF"/>
                  </a:outerShdw>
                </a:effectLst>
                <a:latin typeface="Comic Sans MS" pitchFamily="66" charset="0"/>
              </a:rPr>
              <a:t>κάνει</a:t>
            </a:r>
          </a:p>
          <a:p>
            <a:pPr algn="just" eaLnBrk="1" hangingPunct="1">
              <a:spcBef>
                <a:spcPct val="50000"/>
              </a:spcBef>
              <a:defRPr/>
            </a:pPr>
            <a:r>
              <a:rPr lang="el-GR" altLang="el-GR" sz="2800" b="1" dirty="0" smtClean="0">
                <a:effectLst>
                  <a:outerShdw blurRad="38100" dist="38100" dir="2700000" algn="tl">
                    <a:srgbClr val="FFFFFF"/>
                  </a:outerShdw>
                </a:effectLst>
                <a:latin typeface="Comic Sans MS" pitchFamily="66" charset="0"/>
              </a:rPr>
              <a:t> </a:t>
            </a:r>
            <a:endParaRPr lang="el-GR" altLang="el-GR" sz="2800" b="1" dirty="0">
              <a:effectLst>
                <a:outerShdw blurRad="38100" dist="38100" dir="2700000" algn="tl">
                  <a:srgbClr val="FFFFFF"/>
                </a:outerShdw>
              </a:effectLst>
              <a:latin typeface="Comic Sans MS" pitchFamily="66" charset="0"/>
            </a:endParaRPr>
          </a:p>
          <a:p>
            <a:pPr algn="just" eaLnBrk="1" hangingPunct="1">
              <a:spcBef>
                <a:spcPct val="50000"/>
              </a:spcBef>
              <a:buFontTx/>
              <a:buChar char="•"/>
              <a:defRPr/>
            </a:pPr>
            <a:r>
              <a:rPr lang="el-GR" altLang="el-GR" sz="2800" b="1" dirty="0">
                <a:solidFill>
                  <a:srgbClr val="FF0000"/>
                </a:solidFill>
                <a:effectLst>
                  <a:outerShdw blurRad="38100" dist="38100" dir="2700000" algn="tl">
                    <a:srgbClr val="000000"/>
                  </a:outerShdw>
                </a:effectLst>
                <a:latin typeface="Comic Sans MS" pitchFamily="66" charset="0"/>
              </a:rPr>
              <a:t>   μεταφορική </a:t>
            </a:r>
            <a:r>
              <a:rPr lang="el-GR" altLang="el-GR" sz="2800" b="1" dirty="0" smtClean="0">
                <a:solidFill>
                  <a:srgbClr val="FF0000"/>
                </a:solidFill>
                <a:effectLst>
                  <a:outerShdw blurRad="38100" dist="38100" dir="2700000" algn="tl">
                    <a:srgbClr val="000000"/>
                  </a:outerShdw>
                </a:effectLst>
                <a:latin typeface="Comic Sans MS" pitchFamily="66" charset="0"/>
              </a:rPr>
              <a:t>κίνηση</a:t>
            </a:r>
          </a:p>
          <a:p>
            <a:pPr algn="just" eaLnBrk="1" hangingPunct="1">
              <a:spcBef>
                <a:spcPct val="50000"/>
              </a:spcBef>
              <a:defRPr/>
            </a:pPr>
            <a:endParaRPr lang="el-GR" altLang="el-GR" sz="2800" b="1" dirty="0">
              <a:solidFill>
                <a:srgbClr val="FF0000"/>
              </a:solidFill>
              <a:effectLst>
                <a:outerShdw blurRad="38100" dist="38100" dir="2700000" algn="tl">
                  <a:srgbClr val="000000"/>
                </a:outerShdw>
              </a:effectLst>
              <a:latin typeface="Comic Sans MS" pitchFamily="66" charset="0"/>
            </a:endParaRPr>
          </a:p>
          <a:p>
            <a:pPr algn="just" eaLnBrk="1" hangingPunct="1">
              <a:spcBef>
                <a:spcPct val="50000"/>
              </a:spcBef>
              <a:buFontTx/>
              <a:buChar char="•"/>
              <a:defRPr/>
            </a:pPr>
            <a:r>
              <a:rPr lang="el-GR" altLang="el-GR" sz="2800" b="1" dirty="0">
                <a:solidFill>
                  <a:srgbClr val="008000"/>
                </a:solidFill>
                <a:effectLst>
                  <a:outerShdw blurRad="38100" dist="38100" dir="2700000" algn="tl">
                    <a:srgbClr val="000000"/>
                  </a:outerShdw>
                </a:effectLst>
                <a:latin typeface="Comic Sans MS" pitchFamily="66" charset="0"/>
              </a:rPr>
              <a:t>   στροφική (περιστροφική) </a:t>
            </a:r>
            <a:r>
              <a:rPr lang="el-GR" altLang="el-GR" sz="2800" b="1" dirty="0" smtClean="0">
                <a:solidFill>
                  <a:srgbClr val="008000"/>
                </a:solidFill>
                <a:effectLst>
                  <a:outerShdw blurRad="38100" dist="38100" dir="2700000" algn="tl">
                    <a:srgbClr val="000000"/>
                  </a:outerShdw>
                </a:effectLst>
                <a:latin typeface="Comic Sans MS" pitchFamily="66" charset="0"/>
              </a:rPr>
              <a:t>κίνηση</a:t>
            </a:r>
          </a:p>
          <a:p>
            <a:pPr algn="just" eaLnBrk="1" hangingPunct="1">
              <a:spcBef>
                <a:spcPct val="50000"/>
              </a:spcBef>
              <a:defRPr/>
            </a:pPr>
            <a:endParaRPr lang="el-GR" altLang="el-GR" sz="2800" b="1" dirty="0">
              <a:solidFill>
                <a:srgbClr val="008000"/>
              </a:solidFill>
              <a:effectLst>
                <a:outerShdw blurRad="38100" dist="38100" dir="2700000" algn="tl">
                  <a:srgbClr val="000000"/>
                </a:outerShdw>
              </a:effectLst>
              <a:latin typeface="Comic Sans MS" pitchFamily="66" charset="0"/>
            </a:endParaRPr>
          </a:p>
          <a:p>
            <a:pPr algn="just" eaLnBrk="1" hangingPunct="1">
              <a:spcBef>
                <a:spcPct val="50000"/>
              </a:spcBef>
              <a:buFontTx/>
              <a:buChar char="•"/>
              <a:defRPr/>
            </a:pPr>
            <a:r>
              <a:rPr lang="el-GR" altLang="el-GR" sz="2800" b="1" dirty="0">
                <a:solidFill>
                  <a:schemeClr val="hlink"/>
                </a:solidFill>
                <a:effectLst>
                  <a:outerShdw blurRad="38100" dist="38100" dir="2700000" algn="tl">
                    <a:srgbClr val="000000"/>
                  </a:outerShdw>
                </a:effectLst>
                <a:latin typeface="Comic Sans MS" pitchFamily="66" charset="0"/>
              </a:rPr>
              <a:t>   σύνθετη κίνηση</a:t>
            </a:r>
          </a:p>
        </p:txBody>
      </p:sp>
      <p:grpSp>
        <p:nvGrpSpPr>
          <p:cNvPr id="8204" name="Group 12"/>
          <p:cNvGrpSpPr>
            <a:grpSpLocks/>
          </p:cNvGrpSpPr>
          <p:nvPr/>
        </p:nvGrpSpPr>
        <p:grpSpPr bwMode="auto">
          <a:xfrm>
            <a:off x="6713612" y="2877773"/>
            <a:ext cx="1584176" cy="1255266"/>
            <a:chOff x="4604" y="1979"/>
            <a:chExt cx="862" cy="700"/>
          </a:xfrm>
        </p:grpSpPr>
        <p:pic>
          <p:nvPicPr>
            <p:cNvPr id="5128" name="Picture 6" descr="suppor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604" y="2024"/>
              <a:ext cx="862" cy="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7"/>
            <p:cNvSpPr txBox="1">
              <a:spLocks noChangeArrowheads="1"/>
            </p:cNvSpPr>
            <p:nvPr/>
          </p:nvSpPr>
          <p:spPr bwMode="auto">
            <a:xfrm>
              <a:off x="5131" y="1979"/>
              <a:ext cx="318" cy="19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1400"/>
            </a:p>
          </p:txBody>
        </p:sp>
      </p:grpSp>
      <p:pic>
        <p:nvPicPr>
          <p:cNvPr id="8202" name="Picture 10" descr="3-4-vwbu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4365104"/>
            <a:ext cx="1855253" cy="1112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descr="image01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774287" y="1765438"/>
            <a:ext cx="1655415" cy="8277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197">
                                            <p:txEl>
                                              <p:pRg st="0" end="0"/>
                                            </p:txEl>
                                          </p:spTgt>
                                        </p:tgtEl>
                                        <p:attrNameLst>
                                          <p:attrName>style.visibility</p:attrName>
                                        </p:attrNameLst>
                                      </p:cBhvr>
                                      <p:to>
                                        <p:strVal val="visible"/>
                                      </p:to>
                                    </p:set>
                                    <p:animEffect transition="in" filter="dissolve">
                                      <p:cBhvr>
                                        <p:cTn id="7" dur="500"/>
                                        <p:tgtEl>
                                          <p:spTgt spid="819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197">
                                            <p:txEl>
                                              <p:pRg st="1" end="1"/>
                                            </p:txEl>
                                          </p:spTgt>
                                        </p:tgtEl>
                                        <p:attrNameLst>
                                          <p:attrName>style.visibility</p:attrName>
                                        </p:attrNameLst>
                                      </p:cBhvr>
                                      <p:to>
                                        <p:strVal val="visible"/>
                                      </p:to>
                                    </p:set>
                                    <p:animEffect transition="in" filter="dissolve">
                                      <p:cBhvr>
                                        <p:cTn id="10" dur="500"/>
                                        <p:tgtEl>
                                          <p:spTgt spid="819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8197">
                                            <p:txEl>
                                              <p:pRg st="2" end="2"/>
                                            </p:txEl>
                                          </p:spTgt>
                                        </p:tgtEl>
                                        <p:attrNameLst>
                                          <p:attrName>style.visibility</p:attrName>
                                        </p:attrNameLst>
                                      </p:cBhvr>
                                      <p:to>
                                        <p:strVal val="visible"/>
                                      </p:to>
                                    </p:set>
                                    <p:animEffect transition="in" filter="wipe(left)">
                                      <p:cBhvr>
                                        <p:cTn id="15" dur="1500"/>
                                        <p:tgtEl>
                                          <p:spTgt spid="8197">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250"/>
                                  </p:stCondLst>
                                  <p:childTnLst>
                                    <p:set>
                                      <p:cBhvr>
                                        <p:cTn id="18" dur="1" fill="hold">
                                          <p:stCondLst>
                                            <p:cond delay="0"/>
                                          </p:stCondLst>
                                        </p:cTn>
                                        <p:tgtEl>
                                          <p:spTgt spid="8205"/>
                                        </p:tgtEl>
                                        <p:attrNameLst>
                                          <p:attrName>style.visibility</p:attrName>
                                        </p:attrNameLst>
                                      </p:cBhvr>
                                      <p:to>
                                        <p:strVal val="visible"/>
                                      </p:to>
                                    </p:set>
                                    <p:animEffect transition="in" filter="dissolve">
                                      <p:cBhvr>
                                        <p:cTn id="19" dur="500"/>
                                        <p:tgtEl>
                                          <p:spTgt spid="820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8197">
                                            <p:txEl>
                                              <p:pRg st="4" end="4"/>
                                            </p:txEl>
                                          </p:spTgt>
                                        </p:tgtEl>
                                        <p:attrNameLst>
                                          <p:attrName>style.visibility</p:attrName>
                                        </p:attrNameLst>
                                      </p:cBhvr>
                                      <p:to>
                                        <p:strVal val="visible"/>
                                      </p:to>
                                    </p:set>
                                    <p:animEffect transition="in" filter="wipe(left)">
                                      <p:cBhvr>
                                        <p:cTn id="24" dur="1500"/>
                                        <p:tgtEl>
                                          <p:spTgt spid="8197">
                                            <p:txEl>
                                              <p:pRg st="4" end="4"/>
                                            </p:txEl>
                                          </p:spTgt>
                                        </p:tgtEl>
                                      </p:cBhvr>
                                    </p:animEffect>
                                  </p:childTnLst>
                                </p:cTn>
                              </p:par>
                            </p:childTnLst>
                          </p:cTn>
                        </p:par>
                        <p:par>
                          <p:cTn id="25" fill="hold">
                            <p:stCondLst>
                              <p:cond delay="1500"/>
                            </p:stCondLst>
                            <p:childTnLst>
                              <p:par>
                                <p:cTn id="26" presetID="9" presetClass="entr" presetSubtype="0" fill="hold" nodeType="afterEffect">
                                  <p:stCondLst>
                                    <p:cond delay="250"/>
                                  </p:stCondLst>
                                  <p:childTnLst>
                                    <p:set>
                                      <p:cBhvr>
                                        <p:cTn id="27" dur="1" fill="hold">
                                          <p:stCondLst>
                                            <p:cond delay="0"/>
                                          </p:stCondLst>
                                        </p:cTn>
                                        <p:tgtEl>
                                          <p:spTgt spid="8204"/>
                                        </p:tgtEl>
                                        <p:attrNameLst>
                                          <p:attrName>style.visibility</p:attrName>
                                        </p:attrNameLst>
                                      </p:cBhvr>
                                      <p:to>
                                        <p:strVal val="visible"/>
                                      </p:to>
                                    </p:set>
                                    <p:animEffect transition="in" filter="dissolve">
                                      <p:cBhvr>
                                        <p:cTn id="28" dur="500"/>
                                        <p:tgtEl>
                                          <p:spTgt spid="820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8197">
                                            <p:txEl>
                                              <p:pRg st="6" end="6"/>
                                            </p:txEl>
                                          </p:spTgt>
                                        </p:tgtEl>
                                        <p:attrNameLst>
                                          <p:attrName>style.visibility</p:attrName>
                                        </p:attrNameLst>
                                      </p:cBhvr>
                                      <p:to>
                                        <p:strVal val="visible"/>
                                      </p:to>
                                    </p:set>
                                    <p:animEffect transition="in" filter="wipe(left)">
                                      <p:cBhvr>
                                        <p:cTn id="33" dur="1500"/>
                                        <p:tgtEl>
                                          <p:spTgt spid="8197">
                                            <p:txEl>
                                              <p:pRg st="6" end="6"/>
                                            </p:txEl>
                                          </p:spTgt>
                                        </p:tgtEl>
                                      </p:cBhvr>
                                    </p:animEffect>
                                  </p:childTnLst>
                                </p:cTn>
                              </p:par>
                            </p:childTnLst>
                          </p:cTn>
                        </p:par>
                        <p:par>
                          <p:cTn id="34" fill="hold">
                            <p:stCondLst>
                              <p:cond delay="1500"/>
                            </p:stCondLst>
                            <p:childTnLst>
                              <p:par>
                                <p:cTn id="35" presetID="9" presetClass="entr" presetSubtype="0" fill="hold" nodeType="afterEffect">
                                  <p:stCondLst>
                                    <p:cond delay="250"/>
                                  </p:stCondLst>
                                  <p:childTnLst>
                                    <p:set>
                                      <p:cBhvr>
                                        <p:cTn id="36" dur="1" fill="hold">
                                          <p:stCondLst>
                                            <p:cond delay="0"/>
                                          </p:stCondLst>
                                        </p:cTn>
                                        <p:tgtEl>
                                          <p:spTgt spid="8202"/>
                                        </p:tgtEl>
                                        <p:attrNameLst>
                                          <p:attrName>style.visibility</p:attrName>
                                        </p:attrNameLst>
                                      </p:cBhvr>
                                      <p:to>
                                        <p:strVal val="visible"/>
                                      </p:to>
                                    </p:set>
                                    <p:animEffect transition="in" filter="dissolve">
                                      <p:cBhvr>
                                        <p:cTn id="37"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09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8CE08A2B-8992-4F10-A15D-CA1A46DF1804}" type="slidenum">
              <a:rPr lang="el-GR" altLang="el-GR" sz="1400" smtClean="0"/>
              <a:pPr>
                <a:spcBef>
                  <a:spcPct val="0"/>
                </a:spcBef>
                <a:buFontTx/>
                <a:buNone/>
              </a:pPr>
              <a:t>20</a:t>
            </a:fld>
            <a:endParaRPr lang="el-GR" altLang="el-GR" sz="1400" smtClean="0"/>
          </a:p>
        </p:txBody>
      </p:sp>
      <p:sp>
        <p:nvSpPr>
          <p:cNvPr id="51247" name="Oval 47"/>
          <p:cNvSpPr>
            <a:spLocks noChangeArrowheads="1"/>
          </p:cNvSpPr>
          <p:nvPr/>
        </p:nvSpPr>
        <p:spPr bwMode="auto">
          <a:xfrm>
            <a:off x="6372225" y="2708275"/>
            <a:ext cx="2087563"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57" name="Line 57"/>
          <p:cNvSpPr>
            <a:spLocks noChangeShapeType="1"/>
          </p:cNvSpPr>
          <p:nvPr/>
        </p:nvSpPr>
        <p:spPr bwMode="auto">
          <a:xfrm>
            <a:off x="7451725" y="3716338"/>
            <a:ext cx="50323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06" name="Oval 6"/>
          <p:cNvSpPr>
            <a:spLocks noChangeArrowheads="1"/>
          </p:cNvSpPr>
          <p:nvPr/>
        </p:nvSpPr>
        <p:spPr bwMode="auto">
          <a:xfrm>
            <a:off x="395288" y="2708275"/>
            <a:ext cx="2160587"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07" name="Oval 7"/>
          <p:cNvSpPr>
            <a:spLocks noChangeArrowheads="1"/>
          </p:cNvSpPr>
          <p:nvPr/>
        </p:nvSpPr>
        <p:spPr bwMode="auto">
          <a:xfrm>
            <a:off x="1331913"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10" name="Line 10"/>
          <p:cNvSpPr>
            <a:spLocks noChangeShapeType="1"/>
          </p:cNvSpPr>
          <p:nvPr/>
        </p:nvSpPr>
        <p:spPr bwMode="auto">
          <a:xfrm>
            <a:off x="147637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2" name="Line 12"/>
          <p:cNvSpPr>
            <a:spLocks noChangeShapeType="1"/>
          </p:cNvSpPr>
          <p:nvPr/>
        </p:nvSpPr>
        <p:spPr bwMode="auto">
          <a:xfrm>
            <a:off x="395288" y="3716338"/>
            <a:ext cx="503237"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3" name="Line 13"/>
          <p:cNvSpPr>
            <a:spLocks noChangeShapeType="1"/>
          </p:cNvSpPr>
          <p:nvPr/>
        </p:nvSpPr>
        <p:spPr bwMode="auto">
          <a:xfrm>
            <a:off x="255587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6" name="Line 16"/>
          <p:cNvSpPr>
            <a:spLocks noChangeShapeType="1"/>
          </p:cNvSpPr>
          <p:nvPr/>
        </p:nvSpPr>
        <p:spPr bwMode="auto">
          <a:xfrm>
            <a:off x="1403350" y="270827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17" name="Text Box 17"/>
          <p:cNvSpPr txBox="1">
            <a:spLocks noChangeArrowheads="1"/>
          </p:cNvSpPr>
          <p:nvPr/>
        </p:nvSpPr>
        <p:spPr bwMode="auto">
          <a:xfrm>
            <a:off x="2484438" y="335756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18" name="Text Box 18"/>
          <p:cNvSpPr txBox="1">
            <a:spLocks noChangeArrowheads="1"/>
          </p:cNvSpPr>
          <p:nvPr/>
        </p:nvSpPr>
        <p:spPr bwMode="auto">
          <a:xfrm>
            <a:off x="1476375" y="2349500"/>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19" name="Text Box 19"/>
          <p:cNvSpPr txBox="1">
            <a:spLocks noChangeArrowheads="1"/>
          </p:cNvSpPr>
          <p:nvPr/>
        </p:nvSpPr>
        <p:spPr bwMode="auto">
          <a:xfrm>
            <a:off x="1403350" y="3357563"/>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0" name="Text Box 20"/>
          <p:cNvSpPr txBox="1">
            <a:spLocks noChangeArrowheads="1"/>
          </p:cNvSpPr>
          <p:nvPr/>
        </p:nvSpPr>
        <p:spPr bwMode="auto">
          <a:xfrm>
            <a:off x="395288" y="335756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2" name="Text Box 22"/>
          <p:cNvSpPr txBox="1">
            <a:spLocks noChangeArrowheads="1"/>
          </p:cNvSpPr>
          <p:nvPr/>
        </p:nvSpPr>
        <p:spPr bwMode="auto">
          <a:xfrm>
            <a:off x="179388" y="1268413"/>
            <a:ext cx="251936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2000" dirty="0">
                <a:effectLst>
                  <a:outerShdw blurRad="38100" dist="38100" dir="2700000" algn="tl">
                    <a:srgbClr val="FFFFFF"/>
                  </a:outerShdw>
                </a:effectLst>
                <a:latin typeface="Comic Sans MS" pitchFamily="66" charset="0"/>
              </a:rPr>
              <a:t>Μεταφορική κίνηση με την ταχύτητα του κέντρου μάζας</a:t>
            </a:r>
          </a:p>
        </p:txBody>
      </p:sp>
      <p:sp>
        <p:nvSpPr>
          <p:cNvPr id="51223" name="Rectangle 23" descr="Επιστολόχαρτο"/>
          <p:cNvSpPr>
            <a:spLocks noChangeArrowheads="1"/>
          </p:cNvSpPr>
          <p:nvPr/>
        </p:nvSpPr>
        <p:spPr bwMode="auto">
          <a:xfrm>
            <a:off x="250825" y="4797425"/>
            <a:ext cx="2376488"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24" name="Line 24"/>
          <p:cNvSpPr>
            <a:spLocks noChangeShapeType="1"/>
          </p:cNvSpPr>
          <p:nvPr/>
        </p:nvSpPr>
        <p:spPr bwMode="auto">
          <a:xfrm>
            <a:off x="1403350" y="479742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26" name="Text Box 26"/>
          <p:cNvSpPr txBox="1">
            <a:spLocks noChangeArrowheads="1"/>
          </p:cNvSpPr>
          <p:nvPr/>
        </p:nvSpPr>
        <p:spPr bwMode="auto">
          <a:xfrm>
            <a:off x="1403350" y="4797425"/>
            <a:ext cx="792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μ</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baseline="-25000">
              <a:latin typeface="Comic Sans MS" panose="030F0702030302020204" pitchFamily="66" charset="0"/>
            </a:endParaRPr>
          </a:p>
        </p:txBody>
      </p:sp>
      <p:sp>
        <p:nvSpPr>
          <p:cNvPr id="51227" name="Text Box 27"/>
          <p:cNvSpPr txBox="1">
            <a:spLocks noChangeArrowheads="1"/>
          </p:cNvSpPr>
          <p:nvPr/>
        </p:nvSpPr>
        <p:spPr bwMode="auto">
          <a:xfrm>
            <a:off x="2843213" y="1412875"/>
            <a:ext cx="576262"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3600" b="1">
                <a:effectLst>
                  <a:outerShdw blurRad="38100" dist="38100" dir="2700000" algn="tl">
                    <a:srgbClr val="FFFFFF"/>
                  </a:outerShdw>
                </a:effectLst>
                <a:latin typeface="Comic Sans MS" pitchFamily="66" charset="0"/>
              </a:rPr>
              <a:t>+</a:t>
            </a:r>
          </a:p>
        </p:txBody>
      </p:sp>
      <p:sp>
        <p:nvSpPr>
          <p:cNvPr id="51228" name="Text Box 28"/>
          <p:cNvSpPr txBox="1">
            <a:spLocks noChangeArrowheads="1"/>
          </p:cNvSpPr>
          <p:nvPr/>
        </p:nvSpPr>
        <p:spPr bwMode="auto">
          <a:xfrm>
            <a:off x="3203575" y="1196975"/>
            <a:ext cx="2376488"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1" hangingPunct="1">
              <a:spcBef>
                <a:spcPct val="50000"/>
              </a:spcBef>
              <a:defRPr/>
            </a:pPr>
            <a:r>
              <a:rPr lang="el-GR" altLang="el-GR" sz="2000">
                <a:effectLst>
                  <a:outerShdw blurRad="38100" dist="38100" dir="2700000" algn="tl">
                    <a:srgbClr val="FFFFFF"/>
                  </a:outerShdw>
                </a:effectLst>
                <a:latin typeface="Comic Sans MS" pitchFamily="66" charset="0"/>
              </a:rPr>
              <a:t>Περιστροφική κίνηση περί άξονα που περνά από το κέντρο μάζας</a:t>
            </a:r>
          </a:p>
        </p:txBody>
      </p:sp>
      <p:sp>
        <p:nvSpPr>
          <p:cNvPr id="51229" name="Oval 29"/>
          <p:cNvSpPr>
            <a:spLocks noChangeArrowheads="1"/>
          </p:cNvSpPr>
          <p:nvPr/>
        </p:nvSpPr>
        <p:spPr bwMode="auto">
          <a:xfrm>
            <a:off x="3635375" y="2708275"/>
            <a:ext cx="2160588" cy="2090738"/>
          </a:xfrm>
          <a:prstGeom prst="ellipse">
            <a:avLst/>
          </a:prstGeom>
          <a:solidFill>
            <a:srgbClr val="FFFFFF"/>
          </a:solidFill>
          <a:ln w="2857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0" name="Rectangle 30" descr="Επιστολόχαρτο"/>
          <p:cNvSpPr>
            <a:spLocks noChangeArrowheads="1"/>
          </p:cNvSpPr>
          <p:nvPr/>
        </p:nvSpPr>
        <p:spPr bwMode="auto">
          <a:xfrm>
            <a:off x="3492500" y="4797425"/>
            <a:ext cx="2376488"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1" name="Text Box 31"/>
          <p:cNvSpPr txBox="1">
            <a:spLocks noChangeArrowheads="1"/>
          </p:cNvSpPr>
          <p:nvPr/>
        </p:nvSpPr>
        <p:spPr bwMode="auto">
          <a:xfrm>
            <a:off x="3132138" y="3357563"/>
            <a:ext cx="576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b="1">
                <a:latin typeface="Comic Sans MS" panose="030F0702030302020204" pitchFamily="66" charset="0"/>
              </a:rPr>
              <a:t>+</a:t>
            </a:r>
          </a:p>
        </p:txBody>
      </p:sp>
      <p:sp>
        <p:nvSpPr>
          <p:cNvPr id="51232" name="Oval 32"/>
          <p:cNvSpPr>
            <a:spLocks noChangeArrowheads="1"/>
          </p:cNvSpPr>
          <p:nvPr/>
        </p:nvSpPr>
        <p:spPr bwMode="auto">
          <a:xfrm>
            <a:off x="4643438"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35" name="Line 35"/>
          <p:cNvSpPr>
            <a:spLocks noChangeShapeType="1"/>
          </p:cNvSpPr>
          <p:nvPr/>
        </p:nvSpPr>
        <p:spPr bwMode="auto">
          <a:xfrm>
            <a:off x="4643438" y="2708275"/>
            <a:ext cx="503237"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6" name="Line 36"/>
          <p:cNvSpPr>
            <a:spLocks noChangeShapeType="1"/>
          </p:cNvSpPr>
          <p:nvPr/>
        </p:nvSpPr>
        <p:spPr bwMode="auto">
          <a:xfrm>
            <a:off x="4140200" y="4797425"/>
            <a:ext cx="503238" cy="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7" name="Line 37"/>
          <p:cNvSpPr>
            <a:spLocks noChangeShapeType="1"/>
          </p:cNvSpPr>
          <p:nvPr/>
        </p:nvSpPr>
        <p:spPr bwMode="auto">
          <a:xfrm>
            <a:off x="5795963" y="3644900"/>
            <a:ext cx="0" cy="5048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39" name="Line 39"/>
          <p:cNvSpPr>
            <a:spLocks noChangeShapeType="1"/>
          </p:cNvSpPr>
          <p:nvPr/>
        </p:nvSpPr>
        <p:spPr bwMode="auto">
          <a:xfrm>
            <a:off x="3635375" y="3213100"/>
            <a:ext cx="0" cy="504825"/>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40" name="Text Box 40"/>
          <p:cNvSpPr txBox="1">
            <a:spLocks noChangeArrowheads="1"/>
          </p:cNvSpPr>
          <p:nvPr/>
        </p:nvSpPr>
        <p:spPr bwMode="auto">
          <a:xfrm>
            <a:off x="5795963" y="38608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1" name="Text Box 41"/>
          <p:cNvSpPr txBox="1">
            <a:spLocks noChangeArrowheads="1"/>
          </p:cNvSpPr>
          <p:nvPr/>
        </p:nvSpPr>
        <p:spPr bwMode="auto">
          <a:xfrm>
            <a:off x="5003800" y="2420938"/>
            <a:ext cx="10810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r>
              <a:rPr lang="el-GR" altLang="el-GR" sz="1600" b="1">
                <a:latin typeface="Comic Sans MS" panose="030F0702030302020204" pitchFamily="66" charset="0"/>
              </a:rPr>
              <a:t>=</a:t>
            </a:r>
            <a:r>
              <a:rPr lang="el-GR" altLang="el-GR" sz="1600" b="1" i="1">
                <a:latin typeface="Comic Sans MS" panose="030F0702030302020204" pitchFamily="66" charset="0"/>
              </a:rPr>
              <a:t>υ</a:t>
            </a:r>
            <a:r>
              <a:rPr lang="en-US" altLang="el-GR" sz="1600" b="1" baseline="-25000">
                <a:latin typeface="Comic Sans MS" panose="030F0702030302020204" pitchFamily="66" charset="0"/>
              </a:rPr>
              <a:t>cm</a:t>
            </a:r>
            <a:endParaRPr lang="el-GR" altLang="el-GR" sz="1600" b="1" i="1">
              <a:latin typeface="Comic Sans MS" panose="030F0702030302020204" pitchFamily="66" charset="0"/>
            </a:endParaRPr>
          </a:p>
        </p:txBody>
      </p:sp>
      <p:sp>
        <p:nvSpPr>
          <p:cNvPr id="51242" name="Text Box 42"/>
          <p:cNvSpPr txBox="1">
            <a:spLocks noChangeArrowheads="1"/>
          </p:cNvSpPr>
          <p:nvPr/>
        </p:nvSpPr>
        <p:spPr bwMode="auto">
          <a:xfrm>
            <a:off x="3995738" y="4724400"/>
            <a:ext cx="5762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3" name="Text Box 43"/>
          <p:cNvSpPr txBox="1">
            <a:spLocks noChangeArrowheads="1"/>
          </p:cNvSpPr>
          <p:nvPr/>
        </p:nvSpPr>
        <p:spPr bwMode="auto">
          <a:xfrm>
            <a:off x="3276600" y="2924175"/>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latin typeface="Comic Sans MS" panose="030F0702030302020204" pitchFamily="66" charset="0"/>
              </a:rPr>
              <a:t>υ</a:t>
            </a:r>
            <a:r>
              <a:rPr lang="el-GR" altLang="el-GR" sz="1600" b="1" baseline="-25000">
                <a:latin typeface="Comic Sans MS" panose="030F0702030302020204" pitchFamily="66" charset="0"/>
              </a:rPr>
              <a:t>περ</a:t>
            </a:r>
            <a:endParaRPr lang="el-GR" altLang="el-GR" sz="1600" b="1" i="1">
              <a:latin typeface="Comic Sans MS" panose="030F0702030302020204" pitchFamily="66" charset="0"/>
            </a:endParaRPr>
          </a:p>
        </p:txBody>
      </p:sp>
      <p:sp>
        <p:nvSpPr>
          <p:cNvPr id="51244" name="Text Box 44"/>
          <p:cNvSpPr txBox="1">
            <a:spLocks noChangeArrowheads="1"/>
          </p:cNvSpPr>
          <p:nvPr/>
        </p:nvSpPr>
        <p:spPr bwMode="auto">
          <a:xfrm>
            <a:off x="5580063" y="1484313"/>
            <a:ext cx="5032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a:latin typeface="Comic Sans MS" panose="030F0702030302020204" pitchFamily="66" charset="0"/>
              </a:rPr>
              <a:t>=</a:t>
            </a:r>
          </a:p>
        </p:txBody>
      </p:sp>
      <p:sp>
        <p:nvSpPr>
          <p:cNvPr id="51245" name="Text Box 45"/>
          <p:cNvSpPr txBox="1">
            <a:spLocks noChangeArrowheads="1"/>
          </p:cNvSpPr>
          <p:nvPr/>
        </p:nvSpPr>
        <p:spPr bwMode="auto">
          <a:xfrm>
            <a:off x="6227763" y="1484313"/>
            <a:ext cx="2016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2000">
                <a:effectLst>
                  <a:outerShdw blurRad="38100" dist="38100" dir="2700000" algn="tl">
                    <a:srgbClr val="FFFFFF"/>
                  </a:outerShdw>
                </a:effectLst>
                <a:latin typeface="Comic Sans MS" pitchFamily="66" charset="0"/>
                <a:hlinkClick r:id="rId5"/>
              </a:rPr>
              <a:t>Σύνθετη κίνηση (Κύλιση)</a:t>
            </a:r>
            <a:endParaRPr lang="el-GR" altLang="el-GR" sz="2000">
              <a:effectLst>
                <a:outerShdw blurRad="38100" dist="38100" dir="2700000" algn="tl">
                  <a:srgbClr val="FFFFFF"/>
                </a:outerShdw>
              </a:effectLst>
              <a:latin typeface="Comic Sans MS" pitchFamily="66" charset="0"/>
            </a:endParaRPr>
          </a:p>
        </p:txBody>
      </p:sp>
      <p:sp>
        <p:nvSpPr>
          <p:cNvPr id="51246" name="Text Box 46"/>
          <p:cNvSpPr txBox="1">
            <a:spLocks noChangeArrowheads="1"/>
          </p:cNvSpPr>
          <p:nvPr/>
        </p:nvSpPr>
        <p:spPr bwMode="auto">
          <a:xfrm>
            <a:off x="5867400" y="3357563"/>
            <a:ext cx="5032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3600">
                <a:latin typeface="Comic Sans MS" panose="030F0702030302020204" pitchFamily="66" charset="0"/>
              </a:rPr>
              <a:t>=</a:t>
            </a:r>
          </a:p>
        </p:txBody>
      </p:sp>
      <p:sp>
        <p:nvSpPr>
          <p:cNvPr id="51248" name="Rectangle 48" descr="Επιστολόχαρτο"/>
          <p:cNvSpPr>
            <a:spLocks noChangeArrowheads="1"/>
          </p:cNvSpPr>
          <p:nvPr/>
        </p:nvSpPr>
        <p:spPr bwMode="auto">
          <a:xfrm>
            <a:off x="6227763" y="4797425"/>
            <a:ext cx="2376487" cy="215900"/>
          </a:xfrm>
          <a:prstGeom prst="rect">
            <a:avLst/>
          </a:prstGeom>
          <a:blipFill dpi="0" rotWithShape="1">
            <a:blip r:embed="rId4"/>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49" name="Oval 49"/>
          <p:cNvSpPr>
            <a:spLocks noChangeArrowheads="1"/>
          </p:cNvSpPr>
          <p:nvPr/>
        </p:nvSpPr>
        <p:spPr bwMode="auto">
          <a:xfrm>
            <a:off x="7380288" y="3644900"/>
            <a:ext cx="144462" cy="144463"/>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1254" name="Line 54"/>
          <p:cNvSpPr>
            <a:spLocks noChangeShapeType="1"/>
          </p:cNvSpPr>
          <p:nvPr/>
        </p:nvSpPr>
        <p:spPr bwMode="auto">
          <a:xfrm>
            <a:off x="7451725" y="270827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5" name="Line 55"/>
          <p:cNvSpPr>
            <a:spLocks noChangeShapeType="1"/>
          </p:cNvSpPr>
          <p:nvPr/>
        </p:nvSpPr>
        <p:spPr bwMode="auto">
          <a:xfrm>
            <a:off x="7885113" y="2708275"/>
            <a:ext cx="431800" cy="0"/>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6" name="Line 56"/>
          <p:cNvSpPr>
            <a:spLocks noChangeShapeType="1"/>
          </p:cNvSpPr>
          <p:nvPr/>
        </p:nvSpPr>
        <p:spPr bwMode="auto">
          <a:xfrm>
            <a:off x="7451725" y="2708275"/>
            <a:ext cx="865188" cy="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8" name="Line 58"/>
          <p:cNvSpPr>
            <a:spLocks noChangeShapeType="1"/>
          </p:cNvSpPr>
          <p:nvPr/>
        </p:nvSpPr>
        <p:spPr bwMode="auto">
          <a:xfrm>
            <a:off x="8459788" y="3716338"/>
            <a:ext cx="503237"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59" name="Line 59"/>
          <p:cNvSpPr>
            <a:spLocks noChangeShapeType="1"/>
          </p:cNvSpPr>
          <p:nvPr/>
        </p:nvSpPr>
        <p:spPr bwMode="auto">
          <a:xfrm>
            <a:off x="8459788" y="3716338"/>
            <a:ext cx="0" cy="50482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0" name="Line 60"/>
          <p:cNvSpPr>
            <a:spLocks noChangeShapeType="1"/>
          </p:cNvSpPr>
          <p:nvPr/>
        </p:nvSpPr>
        <p:spPr bwMode="auto">
          <a:xfrm>
            <a:off x="8459788" y="3716338"/>
            <a:ext cx="433387"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3" name="Line 63"/>
          <p:cNvSpPr>
            <a:spLocks noChangeShapeType="1"/>
          </p:cNvSpPr>
          <p:nvPr/>
        </p:nvSpPr>
        <p:spPr bwMode="auto">
          <a:xfrm>
            <a:off x="7451725" y="4797425"/>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4" name="Line 64"/>
          <p:cNvSpPr>
            <a:spLocks noChangeShapeType="1"/>
          </p:cNvSpPr>
          <p:nvPr/>
        </p:nvSpPr>
        <p:spPr bwMode="auto">
          <a:xfrm>
            <a:off x="6948488" y="4797425"/>
            <a:ext cx="503237" cy="0"/>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6" name="Line 66"/>
          <p:cNvSpPr>
            <a:spLocks noChangeShapeType="1"/>
          </p:cNvSpPr>
          <p:nvPr/>
        </p:nvSpPr>
        <p:spPr bwMode="auto">
          <a:xfrm>
            <a:off x="6372225" y="3716338"/>
            <a:ext cx="503238" cy="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67" name="Line 67"/>
          <p:cNvSpPr>
            <a:spLocks noChangeShapeType="1"/>
          </p:cNvSpPr>
          <p:nvPr/>
        </p:nvSpPr>
        <p:spPr bwMode="auto">
          <a:xfrm>
            <a:off x="6372225" y="3213100"/>
            <a:ext cx="0" cy="504825"/>
          </a:xfrm>
          <a:prstGeom prst="line">
            <a:avLst/>
          </a:prstGeom>
          <a:noFill/>
          <a:ln w="57150">
            <a:solidFill>
              <a:srgbClr val="008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70" name="Line 70"/>
          <p:cNvSpPr>
            <a:spLocks noChangeShapeType="1"/>
          </p:cNvSpPr>
          <p:nvPr/>
        </p:nvSpPr>
        <p:spPr bwMode="auto">
          <a:xfrm flipV="1">
            <a:off x="6372225" y="3213100"/>
            <a:ext cx="504825" cy="503238"/>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1271" name="Text Box 71"/>
          <p:cNvSpPr txBox="1">
            <a:spLocks noChangeArrowheads="1"/>
          </p:cNvSpPr>
          <p:nvPr/>
        </p:nvSpPr>
        <p:spPr bwMode="auto">
          <a:xfrm>
            <a:off x="8243888" y="2420938"/>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dirty="0">
                <a:solidFill>
                  <a:srgbClr val="FF0000"/>
                </a:solidFill>
                <a:effectLst>
                  <a:outerShdw blurRad="38100" dist="38100" dir="2700000" algn="tl">
                    <a:srgbClr val="000000"/>
                  </a:outerShdw>
                </a:effectLst>
                <a:latin typeface="Comic Sans MS" pitchFamily="66" charset="0"/>
              </a:rPr>
              <a:t>υ</a:t>
            </a:r>
            <a:r>
              <a:rPr lang="el-GR" altLang="el-GR" sz="1600" b="1" baseline="-25000" dirty="0">
                <a:solidFill>
                  <a:srgbClr val="FF0000"/>
                </a:solidFill>
                <a:effectLst>
                  <a:outerShdw blurRad="38100" dist="38100" dir="2700000" algn="tl">
                    <a:srgbClr val="000000"/>
                  </a:outerShdw>
                </a:effectLst>
                <a:latin typeface="Comic Sans MS" pitchFamily="66" charset="0"/>
              </a:rPr>
              <a:t>1</a:t>
            </a:r>
            <a:endParaRPr lang="el-GR" altLang="el-GR" sz="1600" b="1" i="1" dirty="0">
              <a:solidFill>
                <a:srgbClr val="FF0000"/>
              </a:solidFill>
              <a:effectLst>
                <a:outerShdw blurRad="38100" dist="38100" dir="2700000" algn="tl">
                  <a:srgbClr val="000000"/>
                </a:outerShdw>
              </a:effectLst>
              <a:latin typeface="Comic Sans MS" pitchFamily="66" charset="0"/>
            </a:endParaRPr>
          </a:p>
        </p:txBody>
      </p:sp>
      <p:sp>
        <p:nvSpPr>
          <p:cNvPr id="51272" name="Text Box 72"/>
          <p:cNvSpPr txBox="1">
            <a:spLocks noChangeArrowheads="1"/>
          </p:cNvSpPr>
          <p:nvPr/>
        </p:nvSpPr>
        <p:spPr bwMode="auto">
          <a:xfrm>
            <a:off x="8712200" y="4149725"/>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dirty="0">
                <a:solidFill>
                  <a:srgbClr val="FF0000"/>
                </a:solidFill>
                <a:effectLst>
                  <a:outerShdw blurRad="38100" dist="38100" dir="2700000" algn="tl">
                    <a:srgbClr val="000000"/>
                  </a:outerShdw>
                </a:effectLst>
                <a:latin typeface="Comic Sans MS" pitchFamily="66" charset="0"/>
              </a:rPr>
              <a:t>υ</a:t>
            </a:r>
            <a:r>
              <a:rPr lang="el-GR" altLang="el-GR" sz="1600" b="1" baseline="-25000" dirty="0">
                <a:solidFill>
                  <a:srgbClr val="FF0000"/>
                </a:solidFill>
                <a:effectLst>
                  <a:outerShdw blurRad="38100" dist="38100" dir="2700000" algn="tl">
                    <a:srgbClr val="000000"/>
                  </a:outerShdw>
                </a:effectLst>
                <a:latin typeface="Comic Sans MS" pitchFamily="66" charset="0"/>
              </a:rPr>
              <a:t>2</a:t>
            </a:r>
            <a:endParaRPr lang="el-GR" altLang="el-GR" sz="1600" b="1" i="1" dirty="0">
              <a:solidFill>
                <a:srgbClr val="FF0000"/>
              </a:solidFill>
              <a:effectLst>
                <a:outerShdw blurRad="38100" dist="38100" dir="2700000" algn="tl">
                  <a:srgbClr val="000000"/>
                </a:outerShdw>
              </a:effectLst>
              <a:latin typeface="Comic Sans MS" pitchFamily="66" charset="0"/>
            </a:endParaRPr>
          </a:p>
        </p:txBody>
      </p:sp>
      <p:sp>
        <p:nvSpPr>
          <p:cNvPr id="51273" name="Text Box 73"/>
          <p:cNvSpPr txBox="1">
            <a:spLocks noChangeArrowheads="1"/>
          </p:cNvSpPr>
          <p:nvPr/>
        </p:nvSpPr>
        <p:spPr bwMode="auto">
          <a:xfrm>
            <a:off x="7308850" y="4797425"/>
            <a:ext cx="7191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a:solidFill>
                  <a:srgbClr val="FF0000"/>
                </a:solidFill>
                <a:effectLst>
                  <a:outerShdw blurRad="38100" dist="38100" dir="2700000" algn="tl">
                    <a:srgbClr val="000000"/>
                  </a:outerShdw>
                </a:effectLst>
                <a:latin typeface="Comic Sans MS" pitchFamily="66" charset="0"/>
              </a:rPr>
              <a:t>υ</a:t>
            </a:r>
            <a:r>
              <a:rPr lang="el-GR" altLang="el-GR" sz="1600" b="1" baseline="-25000">
                <a:solidFill>
                  <a:srgbClr val="FF0000"/>
                </a:solidFill>
                <a:effectLst>
                  <a:outerShdw blurRad="38100" dist="38100" dir="2700000" algn="tl">
                    <a:srgbClr val="000000"/>
                  </a:outerShdw>
                </a:effectLst>
                <a:latin typeface="Comic Sans MS" pitchFamily="66" charset="0"/>
              </a:rPr>
              <a:t>3</a:t>
            </a:r>
            <a:r>
              <a:rPr lang="en-US" altLang="el-GR" sz="1600" b="1">
                <a:solidFill>
                  <a:srgbClr val="FF0000"/>
                </a:solidFill>
                <a:effectLst>
                  <a:outerShdw blurRad="38100" dist="38100" dir="2700000" algn="tl">
                    <a:srgbClr val="000000"/>
                  </a:outerShdw>
                </a:effectLst>
                <a:latin typeface="Comic Sans MS" pitchFamily="66" charset="0"/>
              </a:rPr>
              <a:t>=</a:t>
            </a:r>
            <a:r>
              <a:rPr lang="el-GR" altLang="el-GR" sz="1600" b="1">
                <a:solidFill>
                  <a:srgbClr val="FF0000"/>
                </a:solidFill>
                <a:effectLst>
                  <a:outerShdw blurRad="38100" dist="38100" dir="2700000" algn="tl">
                    <a:srgbClr val="000000"/>
                  </a:outerShdw>
                </a:effectLst>
                <a:latin typeface="Comic Sans MS" pitchFamily="66" charset="0"/>
              </a:rPr>
              <a:t>0</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74" name="Text Box 74"/>
          <p:cNvSpPr txBox="1">
            <a:spLocks noChangeArrowheads="1"/>
          </p:cNvSpPr>
          <p:nvPr/>
        </p:nvSpPr>
        <p:spPr bwMode="auto">
          <a:xfrm>
            <a:off x="6804025" y="2997200"/>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1600" b="1" i="1">
                <a:solidFill>
                  <a:srgbClr val="FF0000"/>
                </a:solidFill>
                <a:effectLst>
                  <a:outerShdw blurRad="38100" dist="38100" dir="2700000" algn="tl">
                    <a:srgbClr val="000000"/>
                  </a:outerShdw>
                </a:effectLst>
                <a:latin typeface="Comic Sans MS" pitchFamily="66" charset="0"/>
              </a:rPr>
              <a:t>υ</a:t>
            </a:r>
            <a:r>
              <a:rPr lang="el-GR" altLang="el-GR" sz="1600" b="1" baseline="-25000">
                <a:solidFill>
                  <a:srgbClr val="FF0000"/>
                </a:solidFill>
                <a:effectLst>
                  <a:outerShdw blurRad="38100" dist="38100" dir="2700000" algn="tl">
                    <a:srgbClr val="000000"/>
                  </a:outerShdw>
                </a:effectLst>
                <a:latin typeface="Comic Sans MS" pitchFamily="66" charset="0"/>
              </a:rPr>
              <a:t>4</a:t>
            </a:r>
            <a:endParaRPr lang="el-GR" altLang="el-GR" sz="1600" b="1" i="1">
              <a:solidFill>
                <a:srgbClr val="FF0000"/>
              </a:solidFill>
              <a:effectLst>
                <a:outerShdw blurRad="38100" dist="38100" dir="2700000" algn="tl">
                  <a:srgbClr val="000000"/>
                </a:outerShdw>
              </a:effectLst>
              <a:latin typeface="Comic Sans MS" pitchFamily="66" charset="0"/>
            </a:endParaRPr>
          </a:p>
        </p:txBody>
      </p:sp>
      <p:sp>
        <p:nvSpPr>
          <p:cNvPr id="51275" name="Text Box 75"/>
          <p:cNvSpPr txBox="1">
            <a:spLocks noChangeArrowheads="1"/>
          </p:cNvSpPr>
          <p:nvPr/>
        </p:nvSpPr>
        <p:spPr bwMode="auto">
          <a:xfrm>
            <a:off x="7596188" y="3716338"/>
            <a:ext cx="5032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b="1" i="1">
                <a:solidFill>
                  <a:srgbClr val="FF0000"/>
                </a:solidFill>
                <a:latin typeface="Comic Sans MS" panose="030F0702030302020204" pitchFamily="66" charset="0"/>
              </a:rPr>
              <a:t>υ</a:t>
            </a:r>
            <a:r>
              <a:rPr lang="en-US" altLang="el-GR" sz="1600" b="1" baseline="-25000">
                <a:solidFill>
                  <a:srgbClr val="FF0000"/>
                </a:solidFill>
                <a:latin typeface="Comic Sans MS" panose="030F0702030302020204" pitchFamily="66" charset="0"/>
              </a:rPr>
              <a:t>cm</a:t>
            </a:r>
            <a:endParaRPr lang="el-GR" altLang="el-GR" sz="1600" b="1" baseline="-25000">
              <a:solidFill>
                <a:srgbClr val="FF0000"/>
              </a:solidFill>
              <a:latin typeface="Comic Sans MS" panose="030F0702030302020204" pitchFamily="66" charset="0"/>
            </a:endParaRPr>
          </a:p>
        </p:txBody>
      </p:sp>
      <p:sp>
        <p:nvSpPr>
          <p:cNvPr id="51276" name="Text Box 76"/>
          <p:cNvSpPr txBox="1">
            <a:spLocks noChangeArrowheads="1"/>
          </p:cNvSpPr>
          <p:nvPr/>
        </p:nvSpPr>
        <p:spPr bwMode="auto">
          <a:xfrm>
            <a:off x="827088" y="5445125"/>
            <a:ext cx="187166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l-GR" altLang="el-GR" sz="2800" b="1" i="1" dirty="0">
                <a:solidFill>
                  <a:srgbClr val="FF0000"/>
                </a:solidFill>
                <a:effectLst>
                  <a:outerShdw blurRad="38100" dist="38100" dir="2700000" algn="tl">
                    <a:srgbClr val="000000"/>
                  </a:outerShdw>
                </a:effectLst>
                <a:latin typeface="Comic Sans MS" pitchFamily="66" charset="0"/>
              </a:rPr>
              <a:t>υ</a:t>
            </a:r>
            <a:r>
              <a:rPr lang="el-GR" altLang="el-GR" sz="2800" b="1" baseline="-25000" dirty="0">
                <a:solidFill>
                  <a:srgbClr val="FF0000"/>
                </a:solidFill>
                <a:effectLst>
                  <a:outerShdw blurRad="38100" dist="38100" dir="2700000" algn="tl">
                    <a:srgbClr val="000000"/>
                  </a:outerShdw>
                </a:effectLst>
                <a:latin typeface="Comic Sans MS" pitchFamily="66" charset="0"/>
              </a:rPr>
              <a:t>1</a:t>
            </a:r>
            <a:r>
              <a:rPr lang="el-GR" altLang="el-GR" sz="2800" b="1" dirty="0">
                <a:solidFill>
                  <a:srgbClr val="FF0000"/>
                </a:solidFill>
                <a:effectLst>
                  <a:outerShdw blurRad="38100" dist="38100" dir="2700000" algn="tl">
                    <a:srgbClr val="000000"/>
                  </a:outerShdw>
                </a:effectLst>
                <a:latin typeface="Comic Sans MS" pitchFamily="66" charset="0"/>
              </a:rPr>
              <a:t> = 2</a:t>
            </a:r>
            <a:r>
              <a:rPr lang="el-GR" altLang="el-GR" sz="2800" b="1" i="1" dirty="0">
                <a:solidFill>
                  <a:srgbClr val="FF0000"/>
                </a:solidFill>
                <a:effectLst>
                  <a:outerShdw blurRad="38100" dist="38100" dir="2700000" algn="tl">
                    <a:srgbClr val="000000"/>
                  </a:outerShdw>
                </a:effectLst>
                <a:latin typeface="Comic Sans MS" pitchFamily="66" charset="0"/>
              </a:rPr>
              <a:t>υ</a:t>
            </a:r>
            <a:r>
              <a:rPr lang="en-US" altLang="el-GR" sz="2800" b="1" baseline="-25000" dirty="0">
                <a:solidFill>
                  <a:srgbClr val="FF0000"/>
                </a:solidFill>
                <a:effectLst>
                  <a:outerShdw blurRad="38100" dist="38100" dir="2700000" algn="tl">
                    <a:srgbClr val="000000"/>
                  </a:outerShdw>
                </a:effectLst>
                <a:latin typeface="Comic Sans MS" pitchFamily="66" charset="0"/>
              </a:rPr>
              <a:t>cm</a:t>
            </a:r>
            <a:endParaRPr lang="el-GR" altLang="el-GR" sz="2800" b="1" i="1" dirty="0">
              <a:solidFill>
                <a:srgbClr val="FF0000"/>
              </a:solidFill>
              <a:effectLst>
                <a:outerShdw blurRad="38100" dist="38100" dir="2700000" algn="tl">
                  <a:srgbClr val="000000"/>
                </a:outerShdw>
              </a:effectLst>
              <a:latin typeface="Comic Sans MS" pitchFamily="66" charset="0"/>
            </a:endParaRPr>
          </a:p>
        </p:txBody>
      </p:sp>
      <p:grpSp>
        <p:nvGrpSpPr>
          <p:cNvPr id="51282" name="Group 82"/>
          <p:cNvGrpSpPr>
            <a:grpSpLocks/>
          </p:cNvGrpSpPr>
          <p:nvPr/>
        </p:nvGrpSpPr>
        <p:grpSpPr bwMode="auto">
          <a:xfrm>
            <a:off x="3276600" y="5397500"/>
            <a:ext cx="2647950" cy="639763"/>
            <a:chOff x="2064" y="3400"/>
            <a:chExt cx="1668" cy="403"/>
          </a:xfrm>
        </p:grpSpPr>
        <p:sp>
          <p:nvSpPr>
            <p:cNvPr id="51278" name="Text Box 78"/>
            <p:cNvSpPr txBox="1">
              <a:spLocks noChangeArrowheads="1"/>
            </p:cNvSpPr>
            <p:nvPr/>
          </p:nvSpPr>
          <p:spPr bwMode="auto">
            <a:xfrm>
              <a:off x="2064" y="3430"/>
              <a:ext cx="11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n-US" altLang="el-GR" sz="2800" b="1" baseline="-25000">
                  <a:solidFill>
                    <a:srgbClr val="FF0000"/>
                  </a:solidFill>
                  <a:effectLst>
                    <a:outerShdw blurRad="38100" dist="38100" dir="2700000" algn="tl">
                      <a:srgbClr val="000000"/>
                    </a:outerShdw>
                  </a:effectLst>
                  <a:latin typeface="Comic Sans MS" pitchFamily="66" charset="0"/>
                </a:rPr>
                <a:t>2</a:t>
              </a:r>
              <a:r>
                <a:rPr lang="el-GR" altLang="el-GR" sz="2800" b="1">
                  <a:solidFill>
                    <a:srgbClr val="FF0000"/>
                  </a:solidFill>
                  <a:effectLst>
                    <a:outerShdw blurRad="38100" dist="38100" dir="2700000" algn="tl">
                      <a:srgbClr val="000000"/>
                    </a:outerShdw>
                  </a:effectLst>
                  <a:latin typeface="Comic Sans MS" pitchFamily="66" charset="0"/>
                </a:rPr>
                <a:t> = </a:t>
              </a: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4</a:t>
              </a:r>
              <a:r>
                <a:rPr lang="el-GR" altLang="el-GR" sz="2800" b="1" i="1">
                  <a:solidFill>
                    <a:srgbClr val="FF0000"/>
                  </a:solidFill>
                  <a:effectLst>
                    <a:outerShdw blurRad="38100" dist="38100" dir="2700000" algn="tl">
                      <a:srgbClr val="000000"/>
                    </a:outerShdw>
                  </a:effectLst>
                  <a:latin typeface="Comic Sans MS" pitchFamily="66" charset="0"/>
                </a:rPr>
                <a:t> =</a:t>
              </a:r>
            </a:p>
          </p:txBody>
        </p:sp>
        <p:graphicFrame>
          <p:nvGraphicFramePr>
            <p:cNvPr id="41023" name="Object 79"/>
            <p:cNvGraphicFramePr>
              <a:graphicFrameLocks noChangeAspect="1"/>
            </p:cNvGraphicFramePr>
            <p:nvPr/>
          </p:nvGraphicFramePr>
          <p:xfrm>
            <a:off x="3027" y="3400"/>
            <a:ext cx="705" cy="403"/>
          </p:xfrm>
          <a:graphic>
            <a:graphicData uri="http://schemas.openxmlformats.org/presentationml/2006/ole">
              <mc:AlternateContent xmlns:mc="http://schemas.openxmlformats.org/markup-compatibility/2006">
                <mc:Choice xmlns:v="urn:schemas-microsoft-com:vml" Requires="v">
                  <p:oleObj spid="_x0000_s41184" name="Εξίσωση" r:id="rId6" imgW="409637" imgH="219082" progId="Equation.3">
                    <p:embed/>
                  </p:oleObj>
                </mc:Choice>
                <mc:Fallback>
                  <p:oleObj name="Εξίσωση" r:id="rId6" imgW="409637" imgH="219082" progId="Equation.3">
                    <p:embed/>
                    <p:pic>
                      <p:nvPicPr>
                        <p:cNvPr id="0" name="Object 7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27" y="3400"/>
                          <a:ext cx="705" cy="40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1280" name="Text Box 80"/>
          <p:cNvSpPr txBox="1">
            <a:spLocks noChangeArrowheads="1"/>
          </p:cNvSpPr>
          <p:nvPr/>
        </p:nvSpPr>
        <p:spPr bwMode="auto">
          <a:xfrm>
            <a:off x="6588125" y="5445125"/>
            <a:ext cx="11525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3</a:t>
            </a:r>
            <a:r>
              <a:rPr lang="en-US" altLang="el-GR" sz="2800" b="1">
                <a:solidFill>
                  <a:srgbClr val="FF0000"/>
                </a:solidFill>
                <a:effectLst>
                  <a:outerShdw blurRad="38100" dist="38100" dir="2700000" algn="tl">
                    <a:srgbClr val="000000"/>
                  </a:outerShdw>
                </a:effectLst>
                <a:latin typeface="Comic Sans MS" pitchFamily="66" charset="0"/>
              </a:rPr>
              <a:t>=</a:t>
            </a:r>
            <a:r>
              <a:rPr lang="el-GR" altLang="el-GR" sz="2800" b="1">
                <a:solidFill>
                  <a:srgbClr val="FF0000"/>
                </a:solidFill>
                <a:effectLst>
                  <a:outerShdw blurRad="38100" dist="38100" dir="2700000" algn="tl">
                    <a:srgbClr val="000000"/>
                  </a:outerShdw>
                </a:effectLst>
                <a:latin typeface="Comic Sans MS" pitchFamily="66" charset="0"/>
              </a:rPr>
              <a:t>0</a:t>
            </a:r>
            <a:endParaRPr lang="el-GR" altLang="el-GR" sz="2800" b="1" i="1">
              <a:solidFill>
                <a:srgbClr val="FF0000"/>
              </a:solidFill>
              <a:effectLst>
                <a:outerShdw blurRad="38100" dist="38100" dir="2700000" algn="tl">
                  <a:srgbClr val="000000"/>
                </a:outerShdw>
              </a:effectLst>
              <a:latin typeface="Comic Sans MS" pitchFamily="66" charset="0"/>
            </a:endParaRPr>
          </a:p>
        </p:txBody>
      </p:sp>
      <p:grpSp>
        <p:nvGrpSpPr>
          <p:cNvPr id="51283" name="Group 83"/>
          <p:cNvGrpSpPr>
            <a:grpSpLocks/>
          </p:cNvGrpSpPr>
          <p:nvPr/>
        </p:nvGrpSpPr>
        <p:grpSpPr bwMode="auto">
          <a:xfrm>
            <a:off x="3276600" y="5373688"/>
            <a:ext cx="2647950" cy="639762"/>
            <a:chOff x="2064" y="3400"/>
            <a:chExt cx="1668" cy="403"/>
          </a:xfrm>
        </p:grpSpPr>
        <p:sp>
          <p:nvSpPr>
            <p:cNvPr id="51284" name="Text Box 84"/>
            <p:cNvSpPr txBox="1">
              <a:spLocks noChangeArrowheads="1"/>
            </p:cNvSpPr>
            <p:nvPr/>
          </p:nvSpPr>
          <p:spPr bwMode="auto">
            <a:xfrm>
              <a:off x="2064" y="3430"/>
              <a:ext cx="1179"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800" b="1" i="1">
                  <a:solidFill>
                    <a:srgbClr val="FF0000"/>
                  </a:solidFill>
                  <a:effectLst>
                    <a:outerShdw blurRad="38100" dist="38100" dir="2700000" algn="tl">
                      <a:srgbClr val="000000"/>
                    </a:outerShdw>
                  </a:effectLst>
                  <a:latin typeface="Comic Sans MS" pitchFamily="66" charset="0"/>
                </a:rPr>
                <a:t>υ</a:t>
              </a:r>
              <a:r>
                <a:rPr lang="en-US" altLang="el-GR" sz="2800" b="1" baseline="-25000">
                  <a:solidFill>
                    <a:srgbClr val="FF0000"/>
                  </a:solidFill>
                  <a:effectLst>
                    <a:outerShdw blurRad="38100" dist="38100" dir="2700000" algn="tl">
                      <a:srgbClr val="000000"/>
                    </a:outerShdw>
                  </a:effectLst>
                  <a:latin typeface="Comic Sans MS" pitchFamily="66" charset="0"/>
                </a:rPr>
                <a:t>2</a:t>
              </a:r>
              <a:r>
                <a:rPr lang="el-GR" altLang="el-GR" sz="2800" b="1">
                  <a:solidFill>
                    <a:srgbClr val="FF0000"/>
                  </a:solidFill>
                  <a:effectLst>
                    <a:outerShdw blurRad="38100" dist="38100" dir="2700000" algn="tl">
                      <a:srgbClr val="000000"/>
                    </a:outerShdw>
                  </a:effectLst>
                  <a:latin typeface="Comic Sans MS" pitchFamily="66" charset="0"/>
                </a:rPr>
                <a:t> = </a:t>
              </a:r>
              <a:r>
                <a:rPr lang="el-GR" altLang="el-GR" sz="2800" b="1" i="1">
                  <a:solidFill>
                    <a:srgbClr val="FF0000"/>
                  </a:solidFill>
                  <a:effectLst>
                    <a:outerShdw blurRad="38100" dist="38100" dir="2700000" algn="tl">
                      <a:srgbClr val="000000"/>
                    </a:outerShdw>
                  </a:effectLst>
                  <a:latin typeface="Comic Sans MS" pitchFamily="66" charset="0"/>
                </a:rPr>
                <a:t>υ</a:t>
              </a:r>
              <a:r>
                <a:rPr lang="el-GR" altLang="el-GR" sz="2800" b="1" baseline="-25000">
                  <a:solidFill>
                    <a:srgbClr val="FF0000"/>
                  </a:solidFill>
                  <a:effectLst>
                    <a:outerShdw blurRad="38100" dist="38100" dir="2700000" algn="tl">
                      <a:srgbClr val="000000"/>
                    </a:outerShdw>
                  </a:effectLst>
                  <a:latin typeface="Comic Sans MS" pitchFamily="66" charset="0"/>
                </a:rPr>
                <a:t>4</a:t>
              </a:r>
              <a:r>
                <a:rPr lang="el-GR" altLang="el-GR" sz="2800" b="1" i="1">
                  <a:solidFill>
                    <a:srgbClr val="FF0000"/>
                  </a:solidFill>
                  <a:effectLst>
                    <a:outerShdw blurRad="38100" dist="38100" dir="2700000" algn="tl">
                      <a:srgbClr val="000000"/>
                    </a:outerShdw>
                  </a:effectLst>
                  <a:latin typeface="Comic Sans MS" pitchFamily="66" charset="0"/>
                </a:rPr>
                <a:t> =</a:t>
              </a:r>
            </a:p>
          </p:txBody>
        </p:sp>
        <p:graphicFrame>
          <p:nvGraphicFramePr>
            <p:cNvPr id="41021" name="Object 85"/>
            <p:cNvGraphicFramePr>
              <a:graphicFrameLocks noChangeAspect="1"/>
            </p:cNvGraphicFramePr>
            <p:nvPr/>
          </p:nvGraphicFramePr>
          <p:xfrm>
            <a:off x="3027" y="3400"/>
            <a:ext cx="705" cy="403"/>
          </p:xfrm>
          <a:graphic>
            <a:graphicData uri="http://schemas.openxmlformats.org/presentationml/2006/ole">
              <mc:AlternateContent xmlns:mc="http://schemas.openxmlformats.org/markup-compatibility/2006">
                <mc:Choice xmlns:v="urn:schemas-microsoft-com:vml" Requires="v">
                  <p:oleObj spid="_x0000_s41185" name="Εξίσωση" r:id="rId8" imgW="409637" imgH="219082" progId="Equation.3">
                    <p:embed/>
                  </p:oleObj>
                </mc:Choice>
                <mc:Fallback>
                  <p:oleObj name="Εξίσωση" r:id="rId8" imgW="409637" imgH="219082" progId="Equation.3">
                    <p:embed/>
                    <p:pic>
                      <p:nvPicPr>
                        <p:cNvPr id="0" name="Object 8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27" y="3400"/>
                          <a:ext cx="705" cy="40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64" name="Rectangle 2"/>
          <p:cNvSpPr txBox="1">
            <a:spLocks noChangeArrowheads="1"/>
          </p:cNvSpPr>
          <p:nvPr/>
        </p:nvSpPr>
        <p:spPr>
          <a:xfrm>
            <a:off x="791369" y="176634"/>
            <a:ext cx="7361847"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2800" b="1" dirty="0">
                <a:solidFill>
                  <a:srgbClr val="800000"/>
                </a:solidFill>
                <a:effectLst>
                  <a:outerShdw blurRad="38100" dist="38100" dir="2700000" algn="tl">
                    <a:srgbClr val="000000"/>
                  </a:outerShdw>
                </a:effectLst>
                <a:latin typeface="Comic Sans MS" pitchFamily="66" charset="0"/>
                <a:ea typeface="+mn-ea"/>
                <a:cs typeface="+mn-cs"/>
                <a:hlinkClick r:id="rId10"/>
              </a:rPr>
              <a:t>Κύλιση σε οριζόντιο επίπεδο </a:t>
            </a:r>
            <a:r>
              <a:rPr lang="el-GR" altLang="el-GR" sz="2000" b="1" dirty="0">
                <a:solidFill>
                  <a:srgbClr val="800000"/>
                </a:solidFill>
                <a:effectLst>
                  <a:outerShdw blurRad="38100" dist="38100" dir="2700000" algn="tl">
                    <a:srgbClr val="000000"/>
                  </a:outerShdw>
                </a:effectLst>
                <a:latin typeface="Comic Sans MS" pitchFamily="66" charset="0"/>
                <a:ea typeface="+mn-ea"/>
                <a:cs typeface="+mn-cs"/>
                <a:hlinkClick r:id="rId10"/>
              </a:rPr>
              <a:t>(χωρίς ολίσθηση)</a:t>
            </a:r>
            <a:endParaRPr lang="el-GR" altLang="el-GR" sz="2000" b="1" dirty="0">
              <a:solidFill>
                <a:srgbClr val="800000"/>
              </a:solidFill>
              <a:effectLst>
                <a:outerShdw blurRad="38100" dist="38100" dir="2700000" algn="tl">
                  <a:srgbClr val="000000"/>
                </a:outerShdw>
              </a:effectLst>
              <a:latin typeface="Comic Sans MS" pitchFamily="66"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p:cTn id="7" dur="2000" fill="hold"/>
                                        <p:tgtEl>
                                          <p:spTgt spid="64"/>
                                        </p:tgtEl>
                                        <p:attrNameLst>
                                          <p:attrName>ppt_x</p:attrName>
                                        </p:attrNameLst>
                                      </p:cBhvr>
                                      <p:tavLst>
                                        <p:tav tm="0">
                                          <p:val>
                                            <p:strVal val="#ppt_x-.2"/>
                                          </p:val>
                                        </p:tav>
                                        <p:tav tm="100000">
                                          <p:val>
                                            <p:strVal val="#ppt_x"/>
                                          </p:val>
                                        </p:tav>
                                      </p:tavLst>
                                    </p:anim>
                                    <p:anim calcmode="lin" valueType="num">
                                      <p:cBhvr>
                                        <p:cTn id="8" dur="2000" fill="hold"/>
                                        <p:tgtEl>
                                          <p:spTgt spid="64"/>
                                        </p:tgtEl>
                                        <p:attrNameLst>
                                          <p:attrName>ppt_y</p:attrName>
                                        </p:attrNameLst>
                                      </p:cBhvr>
                                      <p:tavLst>
                                        <p:tav tm="0">
                                          <p:val>
                                            <p:strVal val="#ppt_y"/>
                                          </p:val>
                                        </p:tav>
                                        <p:tav tm="100000">
                                          <p:val>
                                            <p:strVal val="#ppt_y"/>
                                          </p:val>
                                        </p:tav>
                                      </p:tavLst>
                                    </p:anim>
                                    <p:animEffect transition="in" filter="wipe(right)" prLst="gradientSize: 0.1">
                                      <p:cBhvr>
                                        <p:cTn id="9" dur="2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1222"/>
                                        </p:tgtEl>
                                        <p:attrNameLst>
                                          <p:attrName>style.visibility</p:attrName>
                                        </p:attrNameLst>
                                      </p:cBhvr>
                                      <p:to>
                                        <p:strVal val="visible"/>
                                      </p:to>
                                    </p:set>
                                    <p:animEffect transition="in" filter="dissolve">
                                      <p:cBhvr>
                                        <p:cTn id="14" dur="500"/>
                                        <p:tgtEl>
                                          <p:spTgt spid="5122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1206"/>
                                        </p:tgtEl>
                                        <p:attrNameLst>
                                          <p:attrName>style.visibility</p:attrName>
                                        </p:attrNameLst>
                                      </p:cBhvr>
                                      <p:to>
                                        <p:strVal val="visible"/>
                                      </p:to>
                                    </p:set>
                                    <p:animEffect transition="in" filter="dissolve">
                                      <p:cBhvr>
                                        <p:cTn id="17" dur="500"/>
                                        <p:tgtEl>
                                          <p:spTgt spid="5120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51223"/>
                                        </p:tgtEl>
                                        <p:attrNameLst>
                                          <p:attrName>style.visibility</p:attrName>
                                        </p:attrNameLst>
                                      </p:cBhvr>
                                      <p:to>
                                        <p:strVal val="visible"/>
                                      </p:to>
                                    </p:set>
                                    <p:animEffect transition="in" filter="dissolve">
                                      <p:cBhvr>
                                        <p:cTn id="20" dur="500"/>
                                        <p:tgtEl>
                                          <p:spTgt spid="51223"/>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1207"/>
                                        </p:tgtEl>
                                        <p:attrNameLst>
                                          <p:attrName>style.visibility</p:attrName>
                                        </p:attrNameLst>
                                      </p:cBhvr>
                                      <p:to>
                                        <p:strVal val="visible"/>
                                      </p:to>
                                    </p:set>
                                    <p:animEffect transition="in" filter="dissolve">
                                      <p:cBhvr>
                                        <p:cTn id="23" dur="500"/>
                                        <p:tgtEl>
                                          <p:spTgt spid="51207"/>
                                        </p:tgtEl>
                                      </p:cBhvr>
                                    </p:animEffect>
                                  </p:childTnLst>
                                </p:cTn>
                              </p:par>
                              <p:par>
                                <p:cTn id="24" presetID="9" presetClass="entr" presetSubtype="0" fill="hold" nodeType="withEffect">
                                  <p:stCondLst>
                                    <p:cond delay="0"/>
                                  </p:stCondLst>
                                  <p:childTnLst>
                                    <p:set>
                                      <p:cBhvr>
                                        <p:cTn id="25" dur="1" fill="hold">
                                          <p:stCondLst>
                                            <p:cond delay="0"/>
                                          </p:stCondLst>
                                        </p:cTn>
                                        <p:tgtEl>
                                          <p:spTgt spid="51210"/>
                                        </p:tgtEl>
                                        <p:attrNameLst>
                                          <p:attrName>style.visibility</p:attrName>
                                        </p:attrNameLst>
                                      </p:cBhvr>
                                      <p:to>
                                        <p:strVal val="visible"/>
                                      </p:to>
                                    </p:set>
                                    <p:animEffect transition="in" filter="dissolve">
                                      <p:cBhvr>
                                        <p:cTn id="26" dur="500"/>
                                        <p:tgtEl>
                                          <p:spTgt spid="51210"/>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1219"/>
                                        </p:tgtEl>
                                        <p:attrNameLst>
                                          <p:attrName>style.visibility</p:attrName>
                                        </p:attrNameLst>
                                      </p:cBhvr>
                                      <p:to>
                                        <p:strVal val="visible"/>
                                      </p:to>
                                    </p:set>
                                    <p:animEffect transition="in" filter="dissolve">
                                      <p:cBhvr>
                                        <p:cTn id="29" dur="500"/>
                                        <p:tgtEl>
                                          <p:spTgt spid="51219"/>
                                        </p:tgtEl>
                                      </p:cBhvr>
                                    </p:animEffect>
                                  </p:childTnLst>
                                </p:cTn>
                              </p:par>
                              <p:par>
                                <p:cTn id="30" presetID="9" presetClass="entr" presetSubtype="0" fill="hold" nodeType="withEffect">
                                  <p:stCondLst>
                                    <p:cond delay="0"/>
                                  </p:stCondLst>
                                  <p:childTnLst>
                                    <p:set>
                                      <p:cBhvr>
                                        <p:cTn id="31" dur="1" fill="hold">
                                          <p:stCondLst>
                                            <p:cond delay="0"/>
                                          </p:stCondLst>
                                        </p:cTn>
                                        <p:tgtEl>
                                          <p:spTgt spid="51216"/>
                                        </p:tgtEl>
                                        <p:attrNameLst>
                                          <p:attrName>style.visibility</p:attrName>
                                        </p:attrNameLst>
                                      </p:cBhvr>
                                      <p:to>
                                        <p:strVal val="visible"/>
                                      </p:to>
                                    </p:set>
                                    <p:animEffect transition="in" filter="dissolve">
                                      <p:cBhvr>
                                        <p:cTn id="32" dur="500"/>
                                        <p:tgtEl>
                                          <p:spTgt spid="51216"/>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1218"/>
                                        </p:tgtEl>
                                        <p:attrNameLst>
                                          <p:attrName>style.visibility</p:attrName>
                                        </p:attrNameLst>
                                      </p:cBhvr>
                                      <p:to>
                                        <p:strVal val="visible"/>
                                      </p:to>
                                    </p:set>
                                    <p:animEffect transition="in" filter="dissolve">
                                      <p:cBhvr>
                                        <p:cTn id="35" dur="500"/>
                                        <p:tgtEl>
                                          <p:spTgt spid="51218"/>
                                        </p:tgtEl>
                                      </p:cBhvr>
                                    </p:animEffect>
                                  </p:childTnLst>
                                </p:cTn>
                              </p:par>
                              <p:par>
                                <p:cTn id="36" presetID="9" presetClass="entr" presetSubtype="0" fill="hold" nodeType="withEffect">
                                  <p:stCondLst>
                                    <p:cond delay="0"/>
                                  </p:stCondLst>
                                  <p:childTnLst>
                                    <p:set>
                                      <p:cBhvr>
                                        <p:cTn id="37" dur="1" fill="hold">
                                          <p:stCondLst>
                                            <p:cond delay="0"/>
                                          </p:stCondLst>
                                        </p:cTn>
                                        <p:tgtEl>
                                          <p:spTgt spid="51212"/>
                                        </p:tgtEl>
                                        <p:attrNameLst>
                                          <p:attrName>style.visibility</p:attrName>
                                        </p:attrNameLst>
                                      </p:cBhvr>
                                      <p:to>
                                        <p:strVal val="visible"/>
                                      </p:to>
                                    </p:set>
                                    <p:animEffect transition="in" filter="dissolve">
                                      <p:cBhvr>
                                        <p:cTn id="38" dur="500"/>
                                        <p:tgtEl>
                                          <p:spTgt spid="51212"/>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51220"/>
                                        </p:tgtEl>
                                        <p:attrNameLst>
                                          <p:attrName>style.visibility</p:attrName>
                                        </p:attrNameLst>
                                      </p:cBhvr>
                                      <p:to>
                                        <p:strVal val="visible"/>
                                      </p:to>
                                    </p:set>
                                    <p:animEffect transition="in" filter="dissolve">
                                      <p:cBhvr>
                                        <p:cTn id="41" dur="500"/>
                                        <p:tgtEl>
                                          <p:spTgt spid="51220"/>
                                        </p:tgtEl>
                                      </p:cBhvr>
                                    </p:animEffect>
                                  </p:childTnLst>
                                </p:cTn>
                              </p:par>
                              <p:par>
                                <p:cTn id="42" presetID="9" presetClass="entr" presetSubtype="0" fill="hold" nodeType="withEffect">
                                  <p:stCondLst>
                                    <p:cond delay="0"/>
                                  </p:stCondLst>
                                  <p:childTnLst>
                                    <p:set>
                                      <p:cBhvr>
                                        <p:cTn id="43" dur="1" fill="hold">
                                          <p:stCondLst>
                                            <p:cond delay="0"/>
                                          </p:stCondLst>
                                        </p:cTn>
                                        <p:tgtEl>
                                          <p:spTgt spid="51224"/>
                                        </p:tgtEl>
                                        <p:attrNameLst>
                                          <p:attrName>style.visibility</p:attrName>
                                        </p:attrNameLst>
                                      </p:cBhvr>
                                      <p:to>
                                        <p:strVal val="visible"/>
                                      </p:to>
                                    </p:set>
                                    <p:animEffect transition="in" filter="dissolve">
                                      <p:cBhvr>
                                        <p:cTn id="44" dur="500"/>
                                        <p:tgtEl>
                                          <p:spTgt spid="51224"/>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1226"/>
                                        </p:tgtEl>
                                        <p:attrNameLst>
                                          <p:attrName>style.visibility</p:attrName>
                                        </p:attrNameLst>
                                      </p:cBhvr>
                                      <p:to>
                                        <p:strVal val="visible"/>
                                      </p:to>
                                    </p:set>
                                    <p:animEffect transition="in" filter="dissolve">
                                      <p:cBhvr>
                                        <p:cTn id="47" dur="500"/>
                                        <p:tgtEl>
                                          <p:spTgt spid="51226"/>
                                        </p:tgtEl>
                                      </p:cBhvr>
                                    </p:animEffect>
                                  </p:childTnLst>
                                </p:cTn>
                              </p:par>
                              <p:par>
                                <p:cTn id="48" presetID="9" presetClass="entr" presetSubtype="0" fill="hold" nodeType="withEffect">
                                  <p:stCondLst>
                                    <p:cond delay="0"/>
                                  </p:stCondLst>
                                  <p:childTnLst>
                                    <p:set>
                                      <p:cBhvr>
                                        <p:cTn id="49" dur="1" fill="hold">
                                          <p:stCondLst>
                                            <p:cond delay="0"/>
                                          </p:stCondLst>
                                        </p:cTn>
                                        <p:tgtEl>
                                          <p:spTgt spid="51213"/>
                                        </p:tgtEl>
                                        <p:attrNameLst>
                                          <p:attrName>style.visibility</p:attrName>
                                        </p:attrNameLst>
                                      </p:cBhvr>
                                      <p:to>
                                        <p:strVal val="visible"/>
                                      </p:to>
                                    </p:set>
                                    <p:animEffect transition="in" filter="dissolve">
                                      <p:cBhvr>
                                        <p:cTn id="50" dur="500"/>
                                        <p:tgtEl>
                                          <p:spTgt spid="51213"/>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51217"/>
                                        </p:tgtEl>
                                        <p:attrNameLst>
                                          <p:attrName>style.visibility</p:attrName>
                                        </p:attrNameLst>
                                      </p:cBhvr>
                                      <p:to>
                                        <p:strVal val="visible"/>
                                      </p:to>
                                    </p:set>
                                    <p:animEffect transition="in" filter="dissolve">
                                      <p:cBhvr>
                                        <p:cTn id="53" dur="500"/>
                                        <p:tgtEl>
                                          <p:spTgt spid="5121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1227"/>
                                        </p:tgtEl>
                                        <p:attrNameLst>
                                          <p:attrName>style.visibility</p:attrName>
                                        </p:attrNameLst>
                                      </p:cBhvr>
                                      <p:to>
                                        <p:strVal val="visible"/>
                                      </p:to>
                                    </p:set>
                                    <p:animEffect transition="in" filter="dissolve">
                                      <p:cBhvr>
                                        <p:cTn id="58" dur="500"/>
                                        <p:tgtEl>
                                          <p:spTgt spid="51227"/>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1228"/>
                                        </p:tgtEl>
                                        <p:attrNameLst>
                                          <p:attrName>style.visibility</p:attrName>
                                        </p:attrNameLst>
                                      </p:cBhvr>
                                      <p:to>
                                        <p:strVal val="visible"/>
                                      </p:to>
                                    </p:set>
                                    <p:animEffect transition="in" filter="dissolve">
                                      <p:cBhvr>
                                        <p:cTn id="61" dur="500"/>
                                        <p:tgtEl>
                                          <p:spTgt spid="51228"/>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51229"/>
                                        </p:tgtEl>
                                        <p:attrNameLst>
                                          <p:attrName>style.visibility</p:attrName>
                                        </p:attrNameLst>
                                      </p:cBhvr>
                                      <p:to>
                                        <p:strVal val="visible"/>
                                      </p:to>
                                    </p:set>
                                    <p:animEffect transition="in" filter="dissolve">
                                      <p:cBhvr>
                                        <p:cTn id="64" dur="500"/>
                                        <p:tgtEl>
                                          <p:spTgt spid="5122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51230"/>
                                        </p:tgtEl>
                                        <p:attrNameLst>
                                          <p:attrName>style.visibility</p:attrName>
                                        </p:attrNameLst>
                                      </p:cBhvr>
                                      <p:to>
                                        <p:strVal val="visible"/>
                                      </p:to>
                                    </p:set>
                                    <p:animEffect transition="in" filter="dissolve">
                                      <p:cBhvr>
                                        <p:cTn id="67" dur="500"/>
                                        <p:tgtEl>
                                          <p:spTgt spid="51230"/>
                                        </p:tgtEl>
                                      </p:cBhvr>
                                    </p:animEffect>
                                  </p:childTnLst>
                                </p:cTn>
                              </p:par>
                              <p:par>
                                <p:cTn id="68" presetID="9" presetClass="entr" presetSubtype="0" fill="hold" grpId="0" nodeType="withEffect">
                                  <p:stCondLst>
                                    <p:cond delay="0"/>
                                  </p:stCondLst>
                                  <p:childTnLst>
                                    <p:set>
                                      <p:cBhvr>
                                        <p:cTn id="69" dur="1" fill="hold">
                                          <p:stCondLst>
                                            <p:cond delay="0"/>
                                          </p:stCondLst>
                                        </p:cTn>
                                        <p:tgtEl>
                                          <p:spTgt spid="51232"/>
                                        </p:tgtEl>
                                        <p:attrNameLst>
                                          <p:attrName>style.visibility</p:attrName>
                                        </p:attrNameLst>
                                      </p:cBhvr>
                                      <p:to>
                                        <p:strVal val="visible"/>
                                      </p:to>
                                    </p:set>
                                    <p:animEffect transition="in" filter="dissolve">
                                      <p:cBhvr>
                                        <p:cTn id="70" dur="500"/>
                                        <p:tgtEl>
                                          <p:spTgt spid="5123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51231"/>
                                        </p:tgtEl>
                                        <p:attrNameLst>
                                          <p:attrName>style.visibility</p:attrName>
                                        </p:attrNameLst>
                                      </p:cBhvr>
                                      <p:to>
                                        <p:strVal val="visible"/>
                                      </p:to>
                                    </p:set>
                                    <p:animEffect transition="in" filter="dissolve">
                                      <p:cBhvr>
                                        <p:cTn id="73" dur="500"/>
                                        <p:tgtEl>
                                          <p:spTgt spid="51231"/>
                                        </p:tgtEl>
                                      </p:cBhvr>
                                    </p:animEffect>
                                  </p:childTnLst>
                                </p:cTn>
                              </p:par>
                              <p:par>
                                <p:cTn id="74" presetID="9" presetClass="entr" presetSubtype="0" fill="hold" nodeType="withEffect">
                                  <p:stCondLst>
                                    <p:cond delay="0"/>
                                  </p:stCondLst>
                                  <p:childTnLst>
                                    <p:set>
                                      <p:cBhvr>
                                        <p:cTn id="75" dur="1" fill="hold">
                                          <p:stCondLst>
                                            <p:cond delay="0"/>
                                          </p:stCondLst>
                                        </p:cTn>
                                        <p:tgtEl>
                                          <p:spTgt spid="51239"/>
                                        </p:tgtEl>
                                        <p:attrNameLst>
                                          <p:attrName>style.visibility</p:attrName>
                                        </p:attrNameLst>
                                      </p:cBhvr>
                                      <p:to>
                                        <p:strVal val="visible"/>
                                      </p:to>
                                    </p:set>
                                    <p:animEffect transition="in" filter="dissolve">
                                      <p:cBhvr>
                                        <p:cTn id="76" dur="500"/>
                                        <p:tgtEl>
                                          <p:spTgt spid="51239"/>
                                        </p:tgtEl>
                                      </p:cBhvr>
                                    </p:animEffect>
                                  </p:childTnLst>
                                </p:cTn>
                              </p:par>
                              <p:par>
                                <p:cTn id="77" presetID="9" presetClass="entr" presetSubtype="0" fill="hold" grpId="0" nodeType="withEffect">
                                  <p:stCondLst>
                                    <p:cond delay="0"/>
                                  </p:stCondLst>
                                  <p:childTnLst>
                                    <p:set>
                                      <p:cBhvr>
                                        <p:cTn id="78" dur="1" fill="hold">
                                          <p:stCondLst>
                                            <p:cond delay="0"/>
                                          </p:stCondLst>
                                        </p:cTn>
                                        <p:tgtEl>
                                          <p:spTgt spid="51243"/>
                                        </p:tgtEl>
                                        <p:attrNameLst>
                                          <p:attrName>style.visibility</p:attrName>
                                        </p:attrNameLst>
                                      </p:cBhvr>
                                      <p:to>
                                        <p:strVal val="visible"/>
                                      </p:to>
                                    </p:set>
                                    <p:animEffect transition="in" filter="dissolve">
                                      <p:cBhvr>
                                        <p:cTn id="79" dur="500"/>
                                        <p:tgtEl>
                                          <p:spTgt spid="51243"/>
                                        </p:tgtEl>
                                      </p:cBhvr>
                                    </p:animEffect>
                                  </p:childTnLst>
                                </p:cTn>
                              </p:par>
                              <p:par>
                                <p:cTn id="80" presetID="9" presetClass="entr" presetSubtype="0" fill="hold" nodeType="withEffect">
                                  <p:stCondLst>
                                    <p:cond delay="0"/>
                                  </p:stCondLst>
                                  <p:childTnLst>
                                    <p:set>
                                      <p:cBhvr>
                                        <p:cTn id="81" dur="1" fill="hold">
                                          <p:stCondLst>
                                            <p:cond delay="0"/>
                                          </p:stCondLst>
                                        </p:cTn>
                                        <p:tgtEl>
                                          <p:spTgt spid="51235"/>
                                        </p:tgtEl>
                                        <p:attrNameLst>
                                          <p:attrName>style.visibility</p:attrName>
                                        </p:attrNameLst>
                                      </p:cBhvr>
                                      <p:to>
                                        <p:strVal val="visible"/>
                                      </p:to>
                                    </p:set>
                                    <p:animEffect transition="in" filter="dissolve">
                                      <p:cBhvr>
                                        <p:cTn id="82" dur="500"/>
                                        <p:tgtEl>
                                          <p:spTgt spid="51235"/>
                                        </p:tgtEl>
                                      </p:cBhvr>
                                    </p:animEffect>
                                  </p:childTnLst>
                                </p:cTn>
                              </p:par>
                              <p:par>
                                <p:cTn id="83" presetID="9" presetClass="entr" presetSubtype="0" fill="hold" grpId="0" nodeType="withEffect">
                                  <p:stCondLst>
                                    <p:cond delay="0"/>
                                  </p:stCondLst>
                                  <p:childTnLst>
                                    <p:set>
                                      <p:cBhvr>
                                        <p:cTn id="84" dur="1" fill="hold">
                                          <p:stCondLst>
                                            <p:cond delay="0"/>
                                          </p:stCondLst>
                                        </p:cTn>
                                        <p:tgtEl>
                                          <p:spTgt spid="51241"/>
                                        </p:tgtEl>
                                        <p:attrNameLst>
                                          <p:attrName>style.visibility</p:attrName>
                                        </p:attrNameLst>
                                      </p:cBhvr>
                                      <p:to>
                                        <p:strVal val="visible"/>
                                      </p:to>
                                    </p:set>
                                    <p:animEffect transition="in" filter="dissolve">
                                      <p:cBhvr>
                                        <p:cTn id="85" dur="500"/>
                                        <p:tgtEl>
                                          <p:spTgt spid="51241"/>
                                        </p:tgtEl>
                                      </p:cBhvr>
                                    </p:animEffect>
                                  </p:childTnLst>
                                </p:cTn>
                              </p:par>
                              <p:par>
                                <p:cTn id="86" presetID="9" presetClass="entr" presetSubtype="0" fill="hold" nodeType="withEffect">
                                  <p:stCondLst>
                                    <p:cond delay="0"/>
                                  </p:stCondLst>
                                  <p:childTnLst>
                                    <p:set>
                                      <p:cBhvr>
                                        <p:cTn id="87" dur="1" fill="hold">
                                          <p:stCondLst>
                                            <p:cond delay="0"/>
                                          </p:stCondLst>
                                        </p:cTn>
                                        <p:tgtEl>
                                          <p:spTgt spid="51237"/>
                                        </p:tgtEl>
                                        <p:attrNameLst>
                                          <p:attrName>style.visibility</p:attrName>
                                        </p:attrNameLst>
                                      </p:cBhvr>
                                      <p:to>
                                        <p:strVal val="visible"/>
                                      </p:to>
                                    </p:set>
                                    <p:animEffect transition="in" filter="dissolve">
                                      <p:cBhvr>
                                        <p:cTn id="88" dur="500"/>
                                        <p:tgtEl>
                                          <p:spTgt spid="51237"/>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51240"/>
                                        </p:tgtEl>
                                        <p:attrNameLst>
                                          <p:attrName>style.visibility</p:attrName>
                                        </p:attrNameLst>
                                      </p:cBhvr>
                                      <p:to>
                                        <p:strVal val="visible"/>
                                      </p:to>
                                    </p:set>
                                    <p:animEffect transition="in" filter="dissolve">
                                      <p:cBhvr>
                                        <p:cTn id="91" dur="500"/>
                                        <p:tgtEl>
                                          <p:spTgt spid="51240"/>
                                        </p:tgtEl>
                                      </p:cBhvr>
                                    </p:animEffect>
                                  </p:childTnLst>
                                </p:cTn>
                              </p:par>
                              <p:par>
                                <p:cTn id="92" presetID="9" presetClass="entr" presetSubtype="0" fill="hold" nodeType="withEffect">
                                  <p:stCondLst>
                                    <p:cond delay="0"/>
                                  </p:stCondLst>
                                  <p:childTnLst>
                                    <p:set>
                                      <p:cBhvr>
                                        <p:cTn id="93" dur="1" fill="hold">
                                          <p:stCondLst>
                                            <p:cond delay="0"/>
                                          </p:stCondLst>
                                        </p:cTn>
                                        <p:tgtEl>
                                          <p:spTgt spid="51236"/>
                                        </p:tgtEl>
                                        <p:attrNameLst>
                                          <p:attrName>style.visibility</p:attrName>
                                        </p:attrNameLst>
                                      </p:cBhvr>
                                      <p:to>
                                        <p:strVal val="visible"/>
                                      </p:to>
                                    </p:set>
                                    <p:animEffect transition="in" filter="dissolve">
                                      <p:cBhvr>
                                        <p:cTn id="94" dur="500"/>
                                        <p:tgtEl>
                                          <p:spTgt spid="51236"/>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51242"/>
                                        </p:tgtEl>
                                        <p:attrNameLst>
                                          <p:attrName>style.visibility</p:attrName>
                                        </p:attrNameLst>
                                      </p:cBhvr>
                                      <p:to>
                                        <p:strVal val="visible"/>
                                      </p:to>
                                    </p:set>
                                    <p:animEffect transition="in" filter="dissolve">
                                      <p:cBhvr>
                                        <p:cTn id="97" dur="500"/>
                                        <p:tgtEl>
                                          <p:spTgt spid="5124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grpId="0" nodeType="clickEffect">
                                  <p:stCondLst>
                                    <p:cond delay="0"/>
                                  </p:stCondLst>
                                  <p:childTnLst>
                                    <p:set>
                                      <p:cBhvr>
                                        <p:cTn id="101" dur="1" fill="hold">
                                          <p:stCondLst>
                                            <p:cond delay="0"/>
                                          </p:stCondLst>
                                        </p:cTn>
                                        <p:tgtEl>
                                          <p:spTgt spid="51244"/>
                                        </p:tgtEl>
                                        <p:attrNameLst>
                                          <p:attrName>style.visibility</p:attrName>
                                        </p:attrNameLst>
                                      </p:cBhvr>
                                      <p:to>
                                        <p:strVal val="visible"/>
                                      </p:to>
                                    </p:set>
                                    <p:animEffect transition="in" filter="dissolve">
                                      <p:cBhvr>
                                        <p:cTn id="102" dur="500"/>
                                        <p:tgtEl>
                                          <p:spTgt spid="51244"/>
                                        </p:tgtEl>
                                      </p:cBhvr>
                                    </p:animEffect>
                                  </p:childTnLst>
                                </p:cTn>
                              </p:par>
                              <p:par>
                                <p:cTn id="103" presetID="9" presetClass="entr" presetSubtype="0" fill="hold" grpId="0" nodeType="withEffect">
                                  <p:stCondLst>
                                    <p:cond delay="0"/>
                                  </p:stCondLst>
                                  <p:childTnLst>
                                    <p:set>
                                      <p:cBhvr>
                                        <p:cTn id="104" dur="1" fill="hold">
                                          <p:stCondLst>
                                            <p:cond delay="0"/>
                                          </p:stCondLst>
                                        </p:cTn>
                                        <p:tgtEl>
                                          <p:spTgt spid="51245"/>
                                        </p:tgtEl>
                                        <p:attrNameLst>
                                          <p:attrName>style.visibility</p:attrName>
                                        </p:attrNameLst>
                                      </p:cBhvr>
                                      <p:to>
                                        <p:strVal val="visible"/>
                                      </p:to>
                                    </p:set>
                                    <p:animEffect transition="in" filter="dissolve">
                                      <p:cBhvr>
                                        <p:cTn id="105" dur="500"/>
                                        <p:tgtEl>
                                          <p:spTgt spid="51245"/>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9" presetClass="entr" presetSubtype="0" fill="hold" grpId="0" nodeType="clickEffect">
                                  <p:stCondLst>
                                    <p:cond delay="0"/>
                                  </p:stCondLst>
                                  <p:childTnLst>
                                    <p:set>
                                      <p:cBhvr>
                                        <p:cTn id="109" dur="1" fill="hold">
                                          <p:stCondLst>
                                            <p:cond delay="0"/>
                                          </p:stCondLst>
                                        </p:cTn>
                                        <p:tgtEl>
                                          <p:spTgt spid="51246"/>
                                        </p:tgtEl>
                                        <p:attrNameLst>
                                          <p:attrName>style.visibility</p:attrName>
                                        </p:attrNameLst>
                                      </p:cBhvr>
                                      <p:to>
                                        <p:strVal val="visible"/>
                                      </p:to>
                                    </p:set>
                                    <p:animEffect transition="in" filter="dissolve">
                                      <p:cBhvr>
                                        <p:cTn id="110" dur="500"/>
                                        <p:tgtEl>
                                          <p:spTgt spid="51246"/>
                                        </p:tgtEl>
                                      </p:cBhvr>
                                    </p:animEffect>
                                  </p:childTnLst>
                                </p:cTn>
                              </p:par>
                              <p:par>
                                <p:cTn id="111" presetID="9" presetClass="entr" presetSubtype="0" fill="hold" grpId="0" nodeType="withEffect">
                                  <p:stCondLst>
                                    <p:cond delay="0"/>
                                  </p:stCondLst>
                                  <p:childTnLst>
                                    <p:set>
                                      <p:cBhvr>
                                        <p:cTn id="112" dur="1" fill="hold">
                                          <p:stCondLst>
                                            <p:cond delay="0"/>
                                          </p:stCondLst>
                                        </p:cTn>
                                        <p:tgtEl>
                                          <p:spTgt spid="51248"/>
                                        </p:tgtEl>
                                        <p:attrNameLst>
                                          <p:attrName>style.visibility</p:attrName>
                                        </p:attrNameLst>
                                      </p:cBhvr>
                                      <p:to>
                                        <p:strVal val="visible"/>
                                      </p:to>
                                    </p:set>
                                    <p:animEffect transition="in" filter="dissolve">
                                      <p:cBhvr>
                                        <p:cTn id="113" dur="500"/>
                                        <p:tgtEl>
                                          <p:spTgt spid="51248"/>
                                        </p:tgtEl>
                                      </p:cBhvr>
                                    </p:animEffect>
                                  </p:childTnLst>
                                </p:cTn>
                              </p:par>
                              <p:par>
                                <p:cTn id="114" presetID="9" presetClass="entr" presetSubtype="0" fill="hold" grpId="0" nodeType="withEffect">
                                  <p:stCondLst>
                                    <p:cond delay="0"/>
                                  </p:stCondLst>
                                  <p:childTnLst>
                                    <p:set>
                                      <p:cBhvr>
                                        <p:cTn id="115" dur="1" fill="hold">
                                          <p:stCondLst>
                                            <p:cond delay="0"/>
                                          </p:stCondLst>
                                        </p:cTn>
                                        <p:tgtEl>
                                          <p:spTgt spid="51249"/>
                                        </p:tgtEl>
                                        <p:attrNameLst>
                                          <p:attrName>style.visibility</p:attrName>
                                        </p:attrNameLst>
                                      </p:cBhvr>
                                      <p:to>
                                        <p:strVal val="visible"/>
                                      </p:to>
                                    </p:set>
                                    <p:animEffect transition="in" filter="dissolve">
                                      <p:cBhvr>
                                        <p:cTn id="116" dur="500"/>
                                        <p:tgtEl>
                                          <p:spTgt spid="51249"/>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51247"/>
                                        </p:tgtEl>
                                        <p:attrNameLst>
                                          <p:attrName>style.visibility</p:attrName>
                                        </p:attrNameLst>
                                      </p:cBhvr>
                                      <p:to>
                                        <p:strVal val="visible"/>
                                      </p:to>
                                    </p:set>
                                    <p:animEffect transition="in" filter="dissolve">
                                      <p:cBhvr>
                                        <p:cTn id="119" dur="500"/>
                                        <p:tgtEl>
                                          <p:spTgt spid="51247"/>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9" presetClass="entr" presetSubtype="0" fill="hold" nodeType="clickEffect">
                                  <p:stCondLst>
                                    <p:cond delay="0"/>
                                  </p:stCondLst>
                                  <p:childTnLst>
                                    <p:set>
                                      <p:cBhvr>
                                        <p:cTn id="123" dur="1" fill="hold">
                                          <p:stCondLst>
                                            <p:cond delay="0"/>
                                          </p:stCondLst>
                                        </p:cTn>
                                        <p:tgtEl>
                                          <p:spTgt spid="51257"/>
                                        </p:tgtEl>
                                        <p:attrNameLst>
                                          <p:attrName>style.visibility</p:attrName>
                                        </p:attrNameLst>
                                      </p:cBhvr>
                                      <p:to>
                                        <p:strVal val="visible"/>
                                      </p:to>
                                    </p:set>
                                    <p:animEffect transition="in" filter="dissolve">
                                      <p:cBhvr>
                                        <p:cTn id="124" dur="500"/>
                                        <p:tgtEl>
                                          <p:spTgt spid="51257"/>
                                        </p:tgtEl>
                                      </p:cBhvr>
                                    </p:animEffect>
                                  </p:childTnLst>
                                </p:cTn>
                              </p:par>
                              <p:par>
                                <p:cTn id="125" presetID="9" presetClass="entr" presetSubtype="0" fill="hold" grpId="0" nodeType="withEffect">
                                  <p:stCondLst>
                                    <p:cond delay="0"/>
                                  </p:stCondLst>
                                  <p:childTnLst>
                                    <p:set>
                                      <p:cBhvr>
                                        <p:cTn id="126" dur="1" fill="hold">
                                          <p:stCondLst>
                                            <p:cond delay="0"/>
                                          </p:stCondLst>
                                        </p:cTn>
                                        <p:tgtEl>
                                          <p:spTgt spid="51275"/>
                                        </p:tgtEl>
                                        <p:attrNameLst>
                                          <p:attrName>style.visibility</p:attrName>
                                        </p:attrNameLst>
                                      </p:cBhvr>
                                      <p:to>
                                        <p:strVal val="visible"/>
                                      </p:to>
                                    </p:set>
                                    <p:animEffect transition="in" filter="dissolve">
                                      <p:cBhvr>
                                        <p:cTn id="127" dur="500"/>
                                        <p:tgtEl>
                                          <p:spTgt spid="51275"/>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9" presetClass="entr" presetSubtype="0" fill="hold" nodeType="clickEffect">
                                  <p:stCondLst>
                                    <p:cond delay="0"/>
                                  </p:stCondLst>
                                  <p:childTnLst>
                                    <p:set>
                                      <p:cBhvr>
                                        <p:cTn id="131" dur="1" fill="hold">
                                          <p:stCondLst>
                                            <p:cond delay="0"/>
                                          </p:stCondLst>
                                        </p:cTn>
                                        <p:tgtEl>
                                          <p:spTgt spid="51254"/>
                                        </p:tgtEl>
                                        <p:attrNameLst>
                                          <p:attrName>style.visibility</p:attrName>
                                        </p:attrNameLst>
                                      </p:cBhvr>
                                      <p:to>
                                        <p:strVal val="visible"/>
                                      </p:to>
                                    </p:set>
                                    <p:animEffect transition="in" filter="dissolve">
                                      <p:cBhvr>
                                        <p:cTn id="132" dur="500"/>
                                        <p:tgtEl>
                                          <p:spTgt spid="51254"/>
                                        </p:tgtEl>
                                      </p:cBhvr>
                                    </p:animEffect>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nodeType="clickEffect">
                                  <p:stCondLst>
                                    <p:cond delay="0"/>
                                  </p:stCondLst>
                                  <p:childTnLst>
                                    <p:set>
                                      <p:cBhvr>
                                        <p:cTn id="136" dur="1" fill="hold">
                                          <p:stCondLst>
                                            <p:cond delay="0"/>
                                          </p:stCondLst>
                                        </p:cTn>
                                        <p:tgtEl>
                                          <p:spTgt spid="51255"/>
                                        </p:tgtEl>
                                        <p:attrNameLst>
                                          <p:attrName>style.visibility</p:attrName>
                                        </p:attrNameLst>
                                      </p:cBhvr>
                                      <p:to>
                                        <p:strVal val="visible"/>
                                      </p:to>
                                    </p:set>
                                    <p:animEffect transition="in" filter="dissolve">
                                      <p:cBhvr>
                                        <p:cTn id="137" dur="500"/>
                                        <p:tgtEl>
                                          <p:spTgt spid="51255"/>
                                        </p:tgtEl>
                                      </p:cBhvr>
                                    </p:animEffect>
                                  </p:childTnLst>
                                </p:cTn>
                              </p:par>
                            </p:childTnLst>
                          </p:cTn>
                        </p:par>
                      </p:childTnLst>
                    </p:cTn>
                  </p:par>
                  <p:par>
                    <p:cTn id="138" fill="hold">
                      <p:stCondLst>
                        <p:cond delay="indefinite"/>
                      </p:stCondLst>
                      <p:childTnLst>
                        <p:par>
                          <p:cTn id="139" fill="hold" nodeType="withGroup">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51256"/>
                                        </p:tgtEl>
                                        <p:attrNameLst>
                                          <p:attrName>style.visibility</p:attrName>
                                        </p:attrNameLst>
                                      </p:cBhvr>
                                      <p:to>
                                        <p:strVal val="visible"/>
                                      </p:to>
                                    </p:set>
                                    <p:animEffect transition="in" filter="wipe(left)">
                                      <p:cBhvr>
                                        <p:cTn id="142" dur="1500"/>
                                        <p:tgtEl>
                                          <p:spTgt spid="51256"/>
                                        </p:tgtEl>
                                      </p:cBhvr>
                                    </p:animEffect>
                                  </p:childTnLst>
                                </p:cTn>
                              </p:par>
                            </p:childTnLst>
                          </p:cTn>
                        </p:par>
                        <p:par>
                          <p:cTn id="143" fill="hold">
                            <p:stCondLst>
                              <p:cond delay="1500"/>
                            </p:stCondLst>
                            <p:childTnLst>
                              <p:par>
                                <p:cTn id="144" presetID="9" presetClass="entr" presetSubtype="0" fill="hold" grpId="0" nodeType="afterEffect">
                                  <p:stCondLst>
                                    <p:cond delay="0"/>
                                  </p:stCondLst>
                                  <p:childTnLst>
                                    <p:set>
                                      <p:cBhvr>
                                        <p:cTn id="145" dur="1" fill="hold">
                                          <p:stCondLst>
                                            <p:cond delay="0"/>
                                          </p:stCondLst>
                                        </p:cTn>
                                        <p:tgtEl>
                                          <p:spTgt spid="51271"/>
                                        </p:tgtEl>
                                        <p:attrNameLst>
                                          <p:attrName>style.visibility</p:attrName>
                                        </p:attrNameLst>
                                      </p:cBhvr>
                                      <p:to>
                                        <p:strVal val="visible"/>
                                      </p:to>
                                    </p:set>
                                    <p:animEffect transition="in" filter="dissolve">
                                      <p:cBhvr>
                                        <p:cTn id="146" dur="500"/>
                                        <p:tgtEl>
                                          <p:spTgt spid="51271"/>
                                        </p:tgtEl>
                                      </p:cBhvr>
                                    </p:animEffect>
                                  </p:childTnLst>
                                </p:cTn>
                              </p:par>
                              <p:par>
                                <p:cTn id="147" presetID="9" presetClass="entr" presetSubtype="0" fill="hold" grpId="0" nodeType="withEffect">
                                  <p:stCondLst>
                                    <p:cond delay="0"/>
                                  </p:stCondLst>
                                  <p:childTnLst>
                                    <p:set>
                                      <p:cBhvr>
                                        <p:cTn id="148" dur="1" fill="hold">
                                          <p:stCondLst>
                                            <p:cond delay="0"/>
                                          </p:stCondLst>
                                        </p:cTn>
                                        <p:tgtEl>
                                          <p:spTgt spid="51276"/>
                                        </p:tgtEl>
                                        <p:attrNameLst>
                                          <p:attrName>style.visibility</p:attrName>
                                        </p:attrNameLst>
                                      </p:cBhvr>
                                      <p:to>
                                        <p:strVal val="visible"/>
                                      </p:to>
                                    </p:set>
                                    <p:animEffect transition="in" filter="dissolve">
                                      <p:cBhvr>
                                        <p:cTn id="149" dur="500"/>
                                        <p:tgtEl>
                                          <p:spTgt spid="51276"/>
                                        </p:tgtEl>
                                      </p:cBhvr>
                                    </p:animEffec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9" presetClass="entr" presetSubtype="0" fill="hold" nodeType="clickEffect">
                                  <p:stCondLst>
                                    <p:cond delay="0"/>
                                  </p:stCondLst>
                                  <p:childTnLst>
                                    <p:set>
                                      <p:cBhvr>
                                        <p:cTn id="153" dur="1" fill="hold">
                                          <p:stCondLst>
                                            <p:cond delay="0"/>
                                          </p:stCondLst>
                                        </p:cTn>
                                        <p:tgtEl>
                                          <p:spTgt spid="51258"/>
                                        </p:tgtEl>
                                        <p:attrNameLst>
                                          <p:attrName>style.visibility</p:attrName>
                                        </p:attrNameLst>
                                      </p:cBhvr>
                                      <p:to>
                                        <p:strVal val="visible"/>
                                      </p:to>
                                    </p:set>
                                    <p:animEffect transition="in" filter="dissolve">
                                      <p:cBhvr>
                                        <p:cTn id="154" dur="500"/>
                                        <p:tgtEl>
                                          <p:spTgt spid="51258"/>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9" presetClass="entr" presetSubtype="0" fill="hold" nodeType="clickEffect">
                                  <p:stCondLst>
                                    <p:cond delay="0"/>
                                  </p:stCondLst>
                                  <p:childTnLst>
                                    <p:set>
                                      <p:cBhvr>
                                        <p:cTn id="158" dur="1" fill="hold">
                                          <p:stCondLst>
                                            <p:cond delay="0"/>
                                          </p:stCondLst>
                                        </p:cTn>
                                        <p:tgtEl>
                                          <p:spTgt spid="51259"/>
                                        </p:tgtEl>
                                        <p:attrNameLst>
                                          <p:attrName>style.visibility</p:attrName>
                                        </p:attrNameLst>
                                      </p:cBhvr>
                                      <p:to>
                                        <p:strVal val="visible"/>
                                      </p:to>
                                    </p:set>
                                    <p:animEffect transition="in" filter="dissolve">
                                      <p:cBhvr>
                                        <p:cTn id="159" dur="500"/>
                                        <p:tgtEl>
                                          <p:spTgt spid="51259"/>
                                        </p:tgtEl>
                                      </p:cBhvr>
                                    </p:animEffect>
                                  </p:childTnLst>
                                </p:cTn>
                              </p:par>
                            </p:childTnLst>
                          </p:cTn>
                        </p:par>
                      </p:childTnLst>
                    </p:cTn>
                  </p:par>
                  <p:par>
                    <p:cTn id="160" fill="hold">
                      <p:stCondLst>
                        <p:cond delay="indefinite"/>
                      </p:stCondLst>
                      <p:childTnLst>
                        <p:par>
                          <p:cTn id="161" fill="hold" nodeType="withGroup">
                            <p:stCondLst>
                              <p:cond delay="0"/>
                            </p:stCondLst>
                            <p:childTnLst>
                              <p:par>
                                <p:cTn id="162" presetID="22" presetClass="entr" presetSubtype="1" fill="hold" grpId="0" nodeType="clickEffect">
                                  <p:stCondLst>
                                    <p:cond delay="0"/>
                                  </p:stCondLst>
                                  <p:childTnLst>
                                    <p:set>
                                      <p:cBhvr>
                                        <p:cTn id="163" dur="1" fill="hold">
                                          <p:stCondLst>
                                            <p:cond delay="0"/>
                                          </p:stCondLst>
                                        </p:cTn>
                                        <p:tgtEl>
                                          <p:spTgt spid="51260"/>
                                        </p:tgtEl>
                                        <p:attrNameLst>
                                          <p:attrName>style.visibility</p:attrName>
                                        </p:attrNameLst>
                                      </p:cBhvr>
                                      <p:to>
                                        <p:strVal val="visible"/>
                                      </p:to>
                                    </p:set>
                                    <p:animEffect transition="in" filter="wipe(up)">
                                      <p:cBhvr>
                                        <p:cTn id="164" dur="1500"/>
                                        <p:tgtEl>
                                          <p:spTgt spid="51260"/>
                                        </p:tgtEl>
                                      </p:cBhvr>
                                    </p:animEffect>
                                  </p:childTnLst>
                                </p:cTn>
                              </p:par>
                            </p:childTnLst>
                          </p:cTn>
                        </p:par>
                        <p:par>
                          <p:cTn id="165" fill="hold">
                            <p:stCondLst>
                              <p:cond delay="1500"/>
                            </p:stCondLst>
                            <p:childTnLst>
                              <p:par>
                                <p:cTn id="166" presetID="10" presetClass="entr" presetSubtype="0" fill="hold" grpId="0" nodeType="afterEffect">
                                  <p:stCondLst>
                                    <p:cond delay="250"/>
                                  </p:stCondLst>
                                  <p:childTnLst>
                                    <p:set>
                                      <p:cBhvr>
                                        <p:cTn id="167" dur="1" fill="hold">
                                          <p:stCondLst>
                                            <p:cond delay="0"/>
                                          </p:stCondLst>
                                        </p:cTn>
                                        <p:tgtEl>
                                          <p:spTgt spid="51272"/>
                                        </p:tgtEl>
                                        <p:attrNameLst>
                                          <p:attrName>style.visibility</p:attrName>
                                        </p:attrNameLst>
                                      </p:cBhvr>
                                      <p:to>
                                        <p:strVal val="visible"/>
                                      </p:to>
                                    </p:set>
                                    <p:animEffect transition="in" filter="fade">
                                      <p:cBhvr>
                                        <p:cTn id="168" dur="500"/>
                                        <p:tgtEl>
                                          <p:spTgt spid="51272"/>
                                        </p:tgtEl>
                                      </p:cBhvr>
                                    </p:animEffect>
                                  </p:childTnLst>
                                </p:cTn>
                              </p:par>
                              <p:par>
                                <p:cTn id="169" presetID="9" presetClass="entr" presetSubtype="0" fill="hold" nodeType="withEffect">
                                  <p:stCondLst>
                                    <p:cond delay="0"/>
                                  </p:stCondLst>
                                  <p:childTnLst>
                                    <p:set>
                                      <p:cBhvr>
                                        <p:cTn id="170" dur="1" fill="hold">
                                          <p:stCondLst>
                                            <p:cond delay="0"/>
                                          </p:stCondLst>
                                        </p:cTn>
                                        <p:tgtEl>
                                          <p:spTgt spid="51283"/>
                                        </p:tgtEl>
                                        <p:attrNameLst>
                                          <p:attrName>style.visibility</p:attrName>
                                        </p:attrNameLst>
                                      </p:cBhvr>
                                      <p:to>
                                        <p:strVal val="visible"/>
                                      </p:to>
                                    </p:set>
                                    <p:animEffect transition="in" filter="dissolve">
                                      <p:cBhvr>
                                        <p:cTn id="171" dur="500"/>
                                        <p:tgtEl>
                                          <p:spTgt spid="51283"/>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nodeType="clickEffect">
                                  <p:stCondLst>
                                    <p:cond delay="0"/>
                                  </p:stCondLst>
                                  <p:childTnLst>
                                    <p:set>
                                      <p:cBhvr>
                                        <p:cTn id="175" dur="1" fill="hold">
                                          <p:stCondLst>
                                            <p:cond delay="0"/>
                                          </p:stCondLst>
                                        </p:cTn>
                                        <p:tgtEl>
                                          <p:spTgt spid="51266"/>
                                        </p:tgtEl>
                                        <p:attrNameLst>
                                          <p:attrName>style.visibility</p:attrName>
                                        </p:attrNameLst>
                                      </p:cBhvr>
                                      <p:to>
                                        <p:strVal val="visible"/>
                                      </p:to>
                                    </p:set>
                                    <p:animEffect transition="in" filter="dissolve">
                                      <p:cBhvr>
                                        <p:cTn id="176" dur="500"/>
                                        <p:tgtEl>
                                          <p:spTgt spid="51266"/>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9" presetClass="entr" presetSubtype="0" fill="hold" nodeType="clickEffect">
                                  <p:stCondLst>
                                    <p:cond delay="0"/>
                                  </p:stCondLst>
                                  <p:childTnLst>
                                    <p:set>
                                      <p:cBhvr>
                                        <p:cTn id="180" dur="1" fill="hold">
                                          <p:stCondLst>
                                            <p:cond delay="0"/>
                                          </p:stCondLst>
                                        </p:cTn>
                                        <p:tgtEl>
                                          <p:spTgt spid="51267"/>
                                        </p:tgtEl>
                                        <p:attrNameLst>
                                          <p:attrName>style.visibility</p:attrName>
                                        </p:attrNameLst>
                                      </p:cBhvr>
                                      <p:to>
                                        <p:strVal val="visible"/>
                                      </p:to>
                                    </p:set>
                                    <p:animEffect transition="in" filter="dissolve">
                                      <p:cBhvr>
                                        <p:cTn id="181" dur="500"/>
                                        <p:tgtEl>
                                          <p:spTgt spid="51267"/>
                                        </p:tgtEl>
                                      </p:cBhvr>
                                    </p:animEffect>
                                  </p:childTnLst>
                                </p:cTn>
                              </p:par>
                            </p:childTnLst>
                          </p:cTn>
                        </p:par>
                      </p:childTnLst>
                    </p:cTn>
                  </p:par>
                  <p:par>
                    <p:cTn id="182" fill="hold">
                      <p:stCondLst>
                        <p:cond delay="indefinite"/>
                      </p:stCondLst>
                      <p:childTnLst>
                        <p:par>
                          <p:cTn id="183" fill="hold" nodeType="withGroup">
                            <p:stCondLst>
                              <p:cond delay="0"/>
                            </p:stCondLst>
                            <p:childTnLst>
                              <p:par>
                                <p:cTn id="184" presetID="22" presetClass="entr" presetSubtype="4" fill="hold" grpId="0" nodeType="clickEffect">
                                  <p:stCondLst>
                                    <p:cond delay="0"/>
                                  </p:stCondLst>
                                  <p:childTnLst>
                                    <p:set>
                                      <p:cBhvr>
                                        <p:cTn id="185" dur="1" fill="hold">
                                          <p:stCondLst>
                                            <p:cond delay="0"/>
                                          </p:stCondLst>
                                        </p:cTn>
                                        <p:tgtEl>
                                          <p:spTgt spid="51270"/>
                                        </p:tgtEl>
                                        <p:attrNameLst>
                                          <p:attrName>style.visibility</p:attrName>
                                        </p:attrNameLst>
                                      </p:cBhvr>
                                      <p:to>
                                        <p:strVal val="visible"/>
                                      </p:to>
                                    </p:set>
                                    <p:animEffect transition="in" filter="wipe(down)">
                                      <p:cBhvr>
                                        <p:cTn id="186" dur="1500"/>
                                        <p:tgtEl>
                                          <p:spTgt spid="51270"/>
                                        </p:tgtEl>
                                      </p:cBhvr>
                                    </p:animEffect>
                                  </p:childTnLst>
                                </p:cTn>
                              </p:par>
                            </p:childTnLst>
                          </p:cTn>
                        </p:par>
                        <p:par>
                          <p:cTn id="187" fill="hold">
                            <p:stCondLst>
                              <p:cond delay="1500"/>
                            </p:stCondLst>
                            <p:childTnLst>
                              <p:par>
                                <p:cTn id="188" presetID="10" presetClass="entr" presetSubtype="0" fill="hold" grpId="0" nodeType="afterEffect">
                                  <p:stCondLst>
                                    <p:cond delay="250"/>
                                  </p:stCondLst>
                                  <p:childTnLst>
                                    <p:set>
                                      <p:cBhvr>
                                        <p:cTn id="189" dur="1" fill="hold">
                                          <p:stCondLst>
                                            <p:cond delay="0"/>
                                          </p:stCondLst>
                                        </p:cTn>
                                        <p:tgtEl>
                                          <p:spTgt spid="51274"/>
                                        </p:tgtEl>
                                        <p:attrNameLst>
                                          <p:attrName>style.visibility</p:attrName>
                                        </p:attrNameLst>
                                      </p:cBhvr>
                                      <p:to>
                                        <p:strVal val="visible"/>
                                      </p:to>
                                    </p:set>
                                    <p:animEffect transition="in" filter="fade">
                                      <p:cBhvr>
                                        <p:cTn id="190" dur="500"/>
                                        <p:tgtEl>
                                          <p:spTgt spid="51274"/>
                                        </p:tgtEl>
                                      </p:cBhvr>
                                    </p:animEffect>
                                  </p:childTnLst>
                                </p:cTn>
                              </p:par>
                              <p:par>
                                <p:cTn id="191" presetID="9" presetClass="entr" presetSubtype="0" fill="hold" nodeType="withEffect">
                                  <p:stCondLst>
                                    <p:cond delay="0"/>
                                  </p:stCondLst>
                                  <p:childTnLst>
                                    <p:set>
                                      <p:cBhvr>
                                        <p:cTn id="192" dur="1" fill="hold">
                                          <p:stCondLst>
                                            <p:cond delay="0"/>
                                          </p:stCondLst>
                                        </p:cTn>
                                        <p:tgtEl>
                                          <p:spTgt spid="51282"/>
                                        </p:tgtEl>
                                        <p:attrNameLst>
                                          <p:attrName>style.visibility</p:attrName>
                                        </p:attrNameLst>
                                      </p:cBhvr>
                                      <p:to>
                                        <p:strVal val="visible"/>
                                      </p:to>
                                    </p:set>
                                    <p:animEffect transition="in" filter="dissolve">
                                      <p:cBhvr>
                                        <p:cTn id="193" dur="500"/>
                                        <p:tgtEl>
                                          <p:spTgt spid="51282"/>
                                        </p:tgtEl>
                                      </p:cBhvr>
                                    </p:animEffect>
                                  </p:child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nodeType="clickEffect">
                                  <p:stCondLst>
                                    <p:cond delay="0"/>
                                  </p:stCondLst>
                                  <p:childTnLst>
                                    <p:set>
                                      <p:cBhvr>
                                        <p:cTn id="197" dur="1" fill="hold">
                                          <p:stCondLst>
                                            <p:cond delay="0"/>
                                          </p:stCondLst>
                                        </p:cTn>
                                        <p:tgtEl>
                                          <p:spTgt spid="51263"/>
                                        </p:tgtEl>
                                        <p:attrNameLst>
                                          <p:attrName>style.visibility</p:attrName>
                                        </p:attrNameLst>
                                      </p:cBhvr>
                                      <p:to>
                                        <p:strVal val="visible"/>
                                      </p:to>
                                    </p:set>
                                    <p:animEffect transition="in" filter="dissolve">
                                      <p:cBhvr>
                                        <p:cTn id="198" dur="500"/>
                                        <p:tgtEl>
                                          <p:spTgt spid="51263"/>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nodeType="clickEffect">
                                  <p:stCondLst>
                                    <p:cond delay="0"/>
                                  </p:stCondLst>
                                  <p:childTnLst>
                                    <p:set>
                                      <p:cBhvr>
                                        <p:cTn id="202" dur="1" fill="hold">
                                          <p:stCondLst>
                                            <p:cond delay="0"/>
                                          </p:stCondLst>
                                        </p:cTn>
                                        <p:tgtEl>
                                          <p:spTgt spid="51264"/>
                                        </p:tgtEl>
                                        <p:attrNameLst>
                                          <p:attrName>style.visibility</p:attrName>
                                        </p:attrNameLst>
                                      </p:cBhvr>
                                      <p:to>
                                        <p:strVal val="visible"/>
                                      </p:to>
                                    </p:set>
                                    <p:animEffect transition="in" filter="dissolve">
                                      <p:cBhvr>
                                        <p:cTn id="203" dur="500"/>
                                        <p:tgtEl>
                                          <p:spTgt spid="51264"/>
                                        </p:tgtEl>
                                      </p:cBhvr>
                                    </p:animEffect>
                                  </p:childTnLst>
                                </p:cTn>
                              </p:par>
                              <p:par>
                                <p:cTn id="204" presetID="9" presetClass="entr" presetSubtype="0" fill="hold" grpId="0" nodeType="withEffect">
                                  <p:stCondLst>
                                    <p:cond delay="0"/>
                                  </p:stCondLst>
                                  <p:childTnLst>
                                    <p:set>
                                      <p:cBhvr>
                                        <p:cTn id="205" dur="1" fill="hold">
                                          <p:stCondLst>
                                            <p:cond delay="0"/>
                                          </p:stCondLst>
                                        </p:cTn>
                                        <p:tgtEl>
                                          <p:spTgt spid="51273"/>
                                        </p:tgtEl>
                                        <p:attrNameLst>
                                          <p:attrName>style.visibility</p:attrName>
                                        </p:attrNameLst>
                                      </p:cBhvr>
                                      <p:to>
                                        <p:strVal val="visible"/>
                                      </p:to>
                                    </p:set>
                                    <p:animEffect transition="in" filter="dissolve">
                                      <p:cBhvr>
                                        <p:cTn id="206" dur="500"/>
                                        <p:tgtEl>
                                          <p:spTgt spid="51273"/>
                                        </p:tgtEl>
                                      </p:cBhvr>
                                    </p:animEffect>
                                  </p:childTnLst>
                                </p:cTn>
                              </p:par>
                              <p:par>
                                <p:cTn id="207" presetID="9" presetClass="entr" presetSubtype="0" fill="hold" grpId="0" nodeType="withEffect">
                                  <p:stCondLst>
                                    <p:cond delay="0"/>
                                  </p:stCondLst>
                                  <p:childTnLst>
                                    <p:set>
                                      <p:cBhvr>
                                        <p:cTn id="208" dur="1" fill="hold">
                                          <p:stCondLst>
                                            <p:cond delay="0"/>
                                          </p:stCondLst>
                                        </p:cTn>
                                        <p:tgtEl>
                                          <p:spTgt spid="51280"/>
                                        </p:tgtEl>
                                        <p:attrNameLst>
                                          <p:attrName>style.visibility</p:attrName>
                                        </p:attrNameLst>
                                      </p:cBhvr>
                                      <p:to>
                                        <p:strVal val="visible"/>
                                      </p:to>
                                    </p:set>
                                    <p:animEffect transition="in" filter="dissolve">
                                      <p:cBhvr>
                                        <p:cTn id="209" dur="500"/>
                                        <p:tgtEl>
                                          <p:spTgt spid="51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7" grpId="0" animBg="1"/>
      <p:bldP spid="51206" grpId="0" animBg="1"/>
      <p:bldP spid="51207" grpId="0" animBg="1"/>
      <p:bldP spid="51217" grpId="0"/>
      <p:bldP spid="51218" grpId="0"/>
      <p:bldP spid="51219" grpId="0"/>
      <p:bldP spid="51220" grpId="0"/>
      <p:bldP spid="51222" grpId="0"/>
      <p:bldP spid="51223" grpId="0" animBg="1"/>
      <p:bldP spid="51226" grpId="0"/>
      <p:bldP spid="51227" grpId="0"/>
      <p:bldP spid="51228" grpId="0"/>
      <p:bldP spid="51229" grpId="0" animBg="1"/>
      <p:bldP spid="51230" grpId="0" animBg="1"/>
      <p:bldP spid="51231" grpId="0"/>
      <p:bldP spid="51232" grpId="0" animBg="1"/>
      <p:bldP spid="51240" grpId="0"/>
      <p:bldP spid="51241" grpId="0"/>
      <p:bldP spid="51242" grpId="0"/>
      <p:bldP spid="51243" grpId="0"/>
      <p:bldP spid="51244" grpId="0"/>
      <p:bldP spid="51245" grpId="0"/>
      <p:bldP spid="51246" grpId="0"/>
      <p:bldP spid="51248" grpId="0" animBg="1"/>
      <p:bldP spid="51249" grpId="0" animBg="1"/>
      <p:bldP spid="51256" grpId="0" animBg="1"/>
      <p:bldP spid="51260" grpId="0" animBg="1"/>
      <p:bldP spid="51270" grpId="0" animBg="1"/>
      <p:bldP spid="51271" grpId="0"/>
      <p:bldP spid="51272" grpId="0"/>
      <p:bldP spid="51273" grpId="0"/>
      <p:bldP spid="51274" grpId="0"/>
      <p:bldP spid="51275" grpId="0"/>
      <p:bldP spid="51276" grpId="0"/>
      <p:bldP spid="51280"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30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2C495185-1F60-46B9-8CF4-5BFD4E23936F}" type="slidenum">
              <a:rPr lang="el-GR" altLang="el-GR" sz="1400" smtClean="0"/>
              <a:pPr>
                <a:spcBef>
                  <a:spcPct val="0"/>
                </a:spcBef>
                <a:buFontTx/>
                <a:buNone/>
              </a:pPr>
              <a:t>21</a:t>
            </a:fld>
            <a:endParaRPr lang="el-GR" altLang="el-GR" sz="1400" smtClean="0"/>
          </a:p>
        </p:txBody>
      </p:sp>
      <p:sp>
        <p:nvSpPr>
          <p:cNvPr id="50180" name="AutoShape 4"/>
          <p:cNvSpPr>
            <a:spLocks noChangeArrowheads="1"/>
          </p:cNvSpPr>
          <p:nvPr/>
        </p:nvSpPr>
        <p:spPr bwMode="auto">
          <a:xfrm>
            <a:off x="1116013" y="1412875"/>
            <a:ext cx="5400675" cy="2447925"/>
          </a:xfrm>
          <a:prstGeom prst="rtTriangle">
            <a:avLst/>
          </a:prstGeom>
          <a:solidFill>
            <a:srgbClr val="CCFFFF"/>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1" name="Oval 5"/>
          <p:cNvSpPr>
            <a:spLocks noChangeArrowheads="1"/>
          </p:cNvSpPr>
          <p:nvPr/>
        </p:nvSpPr>
        <p:spPr bwMode="auto">
          <a:xfrm>
            <a:off x="2124075" y="692150"/>
            <a:ext cx="1439863" cy="144145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2" name="Arc 6"/>
          <p:cNvSpPr>
            <a:spLocks/>
          </p:cNvSpPr>
          <p:nvPr/>
        </p:nvSpPr>
        <p:spPr bwMode="auto">
          <a:xfrm rot="10267932" flipV="1">
            <a:off x="2193925" y="466725"/>
            <a:ext cx="758825" cy="196850"/>
          </a:xfrm>
          <a:custGeom>
            <a:avLst/>
            <a:gdLst>
              <a:gd name="T0" fmla="*/ 0 w 33053"/>
              <a:gd name="T1" fmla="*/ 23108513 h 21600"/>
              <a:gd name="T2" fmla="*/ 2147483646 w 33053"/>
              <a:gd name="T3" fmla="*/ 134567444 h 21600"/>
              <a:gd name="T4" fmla="*/ 2147483646 w 33053"/>
              <a:gd name="T5" fmla="*/ 148998007 h 21600"/>
              <a:gd name="T6" fmla="*/ 0 60000 65536"/>
              <a:gd name="T7" fmla="*/ 0 60000 65536"/>
              <a:gd name="T8" fmla="*/ 0 60000 65536"/>
            </a:gdLst>
            <a:ahLst/>
            <a:cxnLst>
              <a:cxn ang="T6">
                <a:pos x="T0" y="T1"/>
              </a:cxn>
              <a:cxn ang="T7">
                <a:pos x="T2" y="T3"/>
              </a:cxn>
              <a:cxn ang="T8">
                <a:pos x="T4" y="T5"/>
              </a:cxn>
            </a:cxnLst>
            <a:rect l="0" t="0" r="r" b="b"/>
            <a:pathLst>
              <a:path w="33053" h="21600" fill="none" extrusionOk="0">
                <a:moveTo>
                  <a:pt x="0" y="3350"/>
                </a:moveTo>
                <a:cubicBezTo>
                  <a:pt x="3456" y="1161"/>
                  <a:pt x="7463" y="0"/>
                  <a:pt x="11555" y="0"/>
                </a:cubicBezTo>
                <a:cubicBezTo>
                  <a:pt x="22674" y="0"/>
                  <a:pt x="31976" y="8441"/>
                  <a:pt x="33053" y="19507"/>
                </a:cubicBezTo>
              </a:path>
              <a:path w="33053" h="21600" stroke="0" extrusionOk="0">
                <a:moveTo>
                  <a:pt x="0" y="3350"/>
                </a:moveTo>
                <a:cubicBezTo>
                  <a:pt x="3456" y="1161"/>
                  <a:pt x="7463" y="0"/>
                  <a:pt x="11555" y="0"/>
                </a:cubicBezTo>
                <a:cubicBezTo>
                  <a:pt x="22674" y="0"/>
                  <a:pt x="31976" y="8441"/>
                  <a:pt x="33053" y="19507"/>
                </a:cubicBezTo>
                <a:lnTo>
                  <a:pt x="11555" y="21600"/>
                </a:lnTo>
                <a:lnTo>
                  <a:pt x="0" y="3350"/>
                </a:lnTo>
                <a:close/>
              </a:path>
            </a:pathLst>
          </a:custGeom>
          <a:noFill/>
          <a:ln w="28575">
            <a:solidFill>
              <a:schemeClr val="hlink"/>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0183" name="Text Box 7"/>
          <p:cNvSpPr txBox="1">
            <a:spLocks noChangeArrowheads="1"/>
          </p:cNvSpPr>
          <p:nvPr/>
        </p:nvSpPr>
        <p:spPr bwMode="auto">
          <a:xfrm>
            <a:off x="1979613" y="0"/>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dirty="0" err="1" smtClean="0">
                <a:solidFill>
                  <a:schemeClr val="hlink"/>
                </a:solidFill>
                <a:effectLst>
                  <a:outerShdw blurRad="38100" dist="38100" dir="2700000" algn="tl">
                    <a:srgbClr val="000000"/>
                  </a:outerShdw>
                </a:effectLst>
                <a:latin typeface="Comic Sans MS" pitchFamily="66" charset="0"/>
              </a:rPr>
              <a:t>α</a:t>
            </a:r>
            <a:r>
              <a:rPr lang="el-GR" altLang="el-GR" baseline="-25000" dirty="0" err="1" smtClean="0">
                <a:solidFill>
                  <a:schemeClr val="hlink"/>
                </a:solidFill>
                <a:effectLst>
                  <a:outerShdw blurRad="38100" dist="38100" dir="2700000" algn="tl">
                    <a:srgbClr val="000000"/>
                  </a:outerShdw>
                </a:effectLst>
                <a:latin typeface="Comic Sans MS" pitchFamily="66" charset="0"/>
              </a:rPr>
              <a:t>γ</a:t>
            </a:r>
            <a:endParaRPr lang="el-GR" altLang="el-GR" i="1" baseline="-25000" dirty="0">
              <a:solidFill>
                <a:schemeClr val="hlink"/>
              </a:solidFill>
              <a:effectLst>
                <a:outerShdw blurRad="38100" dist="38100" dir="2700000" algn="tl">
                  <a:srgbClr val="000000"/>
                </a:outerShdw>
              </a:effectLst>
              <a:latin typeface="Comic Sans MS" pitchFamily="66" charset="0"/>
            </a:endParaRPr>
          </a:p>
        </p:txBody>
      </p:sp>
      <p:sp>
        <p:nvSpPr>
          <p:cNvPr id="50184" name="Oval 8"/>
          <p:cNvSpPr>
            <a:spLocks noChangeArrowheads="1"/>
          </p:cNvSpPr>
          <p:nvPr/>
        </p:nvSpPr>
        <p:spPr bwMode="auto">
          <a:xfrm>
            <a:off x="2843213" y="1341438"/>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0185" name="Line 9"/>
          <p:cNvSpPr>
            <a:spLocks noChangeShapeType="1"/>
          </p:cNvSpPr>
          <p:nvPr/>
        </p:nvSpPr>
        <p:spPr bwMode="auto">
          <a:xfrm>
            <a:off x="2916238" y="1412875"/>
            <a:ext cx="719137"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0186" name="Text Box 10"/>
          <p:cNvSpPr txBox="1">
            <a:spLocks noChangeArrowheads="1"/>
          </p:cNvSpPr>
          <p:nvPr/>
        </p:nvSpPr>
        <p:spPr bwMode="auto">
          <a:xfrm>
            <a:off x="3635375" y="148431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a:solidFill>
                  <a:srgbClr val="FF0000"/>
                </a:solidFill>
                <a:effectLst>
                  <a:outerShdw blurRad="38100" dist="38100" dir="2700000" algn="tl">
                    <a:srgbClr val="000000"/>
                  </a:outerShdw>
                </a:effectLst>
                <a:latin typeface="Comic Sans MS" pitchFamily="66" charset="0"/>
              </a:rPr>
              <a:t>α</a:t>
            </a:r>
            <a:r>
              <a:rPr lang="en-US" altLang="el-GR" i="1" baseline="-25000">
                <a:solidFill>
                  <a:srgbClr val="FF0000"/>
                </a:solidFill>
                <a:effectLst>
                  <a:outerShdw blurRad="38100" dist="38100" dir="2700000" algn="tl">
                    <a:srgbClr val="000000"/>
                  </a:outerShdw>
                </a:effectLst>
                <a:latin typeface="Comic Sans MS" pitchFamily="66" charset="0"/>
              </a:rPr>
              <a:t>cm</a:t>
            </a:r>
            <a:endParaRPr lang="el-GR" altLang="el-GR" i="1">
              <a:solidFill>
                <a:srgbClr val="FF0000"/>
              </a:solidFill>
              <a:effectLst>
                <a:outerShdw blurRad="38100" dist="38100" dir="2700000" algn="tl">
                  <a:srgbClr val="000000"/>
                </a:outerShdw>
              </a:effectLst>
              <a:latin typeface="Comic Sans MS" pitchFamily="66" charset="0"/>
            </a:endParaRPr>
          </a:p>
        </p:txBody>
      </p:sp>
      <p:graphicFrame>
        <p:nvGraphicFramePr>
          <p:cNvPr id="50188" name="Object 12"/>
          <p:cNvGraphicFramePr>
            <a:graphicFrameLocks noChangeAspect="1"/>
          </p:cNvGraphicFramePr>
          <p:nvPr>
            <p:extLst>
              <p:ext uri="{D42A27DB-BD31-4B8C-83A1-F6EECF244321}">
                <p14:modId xmlns:p14="http://schemas.microsoft.com/office/powerpoint/2010/main" val="745131425"/>
              </p:ext>
            </p:extLst>
          </p:nvPr>
        </p:nvGraphicFramePr>
        <p:xfrm>
          <a:off x="5796136" y="4085131"/>
          <a:ext cx="2212242" cy="882650"/>
        </p:xfrm>
        <a:graphic>
          <a:graphicData uri="http://schemas.openxmlformats.org/presentationml/2006/ole">
            <mc:AlternateContent xmlns:mc="http://schemas.openxmlformats.org/markup-compatibility/2006">
              <mc:Choice xmlns:v="urn:schemas-microsoft-com:vml" Requires="v">
                <p:oleObj spid="_x0000_s43183" name="Εξίσωση" r:id="rId4" imgW="981093" imgH="371455" progId="Equation.3">
                  <p:embed/>
                </p:oleObj>
              </mc:Choice>
              <mc:Fallback>
                <p:oleObj name="Εξίσωση" r:id="rId4" imgW="981093" imgH="371455" progId="Equation.3">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085131"/>
                        <a:ext cx="2212242" cy="882650"/>
                      </a:xfrm>
                      <a:prstGeom prst="rect">
                        <a:avLst/>
                      </a:prstGeom>
                      <a:noFill/>
                      <a:ln>
                        <a:noFill/>
                      </a:ln>
                      <a:effectLst>
                        <a:outerShdw dist="35921" dir="2700000" algn="ctr" rotWithShape="0">
                          <a:srgbClr val="808080"/>
                        </a:outerShdw>
                      </a:effectLst>
                      <a:extLst/>
                    </p:spPr>
                  </p:pic>
                </p:oleObj>
              </mc:Fallback>
            </mc:AlternateContent>
          </a:graphicData>
        </a:graphic>
      </p:graphicFrame>
      <p:sp>
        <p:nvSpPr>
          <p:cNvPr id="50190" name="Text Box 14"/>
          <p:cNvSpPr txBox="1">
            <a:spLocks noChangeArrowheads="1"/>
          </p:cNvSpPr>
          <p:nvPr/>
        </p:nvSpPr>
        <p:spPr bwMode="auto">
          <a:xfrm>
            <a:off x="1313409" y="5227975"/>
            <a:ext cx="28076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US" altLang="el-GR" sz="2800" b="1" i="1" dirty="0" err="1">
                <a:solidFill>
                  <a:srgbClr val="FF0000"/>
                </a:solidFill>
                <a:effectLst>
                  <a:outerShdw blurRad="38100" dist="38100" dir="2700000" algn="tl">
                    <a:srgbClr val="000000"/>
                  </a:outerShdw>
                </a:effectLst>
                <a:latin typeface="Comic Sans MS" pitchFamily="66" charset="0"/>
              </a:rPr>
              <a:t>a</a:t>
            </a:r>
            <a:r>
              <a:rPr lang="en-US" altLang="el-GR" sz="2800" b="1" baseline="-25000" dirty="0" err="1">
                <a:solidFill>
                  <a:srgbClr val="FF0000"/>
                </a:solidFill>
                <a:effectLst>
                  <a:outerShdw blurRad="38100" dist="38100" dir="2700000" algn="tl">
                    <a:srgbClr val="000000"/>
                  </a:outerShdw>
                </a:effectLst>
                <a:latin typeface="Comic Sans MS" pitchFamily="66" charset="0"/>
              </a:rPr>
              <a:t>cm</a:t>
            </a:r>
            <a:r>
              <a:rPr lang="en-US" altLang="el-GR" sz="2800" b="1" baseline="-25000" dirty="0">
                <a:solidFill>
                  <a:srgbClr val="FF0000"/>
                </a:solidFill>
                <a:effectLst>
                  <a:outerShdw blurRad="38100" dist="38100" dir="2700000" algn="tl">
                    <a:srgbClr val="000000"/>
                  </a:outerShdw>
                </a:effectLst>
                <a:latin typeface="Comic Sans MS" pitchFamily="66" charset="0"/>
              </a:rPr>
              <a:t> </a:t>
            </a:r>
            <a:r>
              <a:rPr lang="en-US" altLang="el-GR" sz="2800" b="1" dirty="0">
                <a:solidFill>
                  <a:srgbClr val="FF0000"/>
                </a:solidFill>
                <a:effectLst>
                  <a:outerShdw blurRad="38100" dist="38100" dir="2700000" algn="tl">
                    <a:srgbClr val="000000"/>
                  </a:outerShdw>
                </a:effectLst>
                <a:latin typeface="Comic Sans MS" pitchFamily="66" charset="0"/>
              </a:rPr>
              <a:t>= </a:t>
            </a:r>
            <a:r>
              <a:rPr lang="en-US" altLang="el-GR" sz="2800" b="1" i="1" dirty="0">
                <a:solidFill>
                  <a:srgbClr val="FF0000"/>
                </a:solidFill>
                <a:effectLst>
                  <a:outerShdw blurRad="38100" dist="38100" dir="2700000" algn="tl">
                    <a:srgbClr val="000000"/>
                  </a:outerShdw>
                </a:effectLst>
                <a:latin typeface="Comic Sans MS" pitchFamily="66" charset="0"/>
              </a:rPr>
              <a:t>R.</a:t>
            </a:r>
            <a:r>
              <a:rPr lang="el-GR" altLang="el-GR" sz="2800" b="1" i="1" dirty="0" err="1">
                <a:solidFill>
                  <a:srgbClr val="FF0000"/>
                </a:solidFill>
                <a:effectLst>
                  <a:outerShdw blurRad="38100" dist="38100" dir="2700000" algn="tl">
                    <a:srgbClr val="000000"/>
                  </a:outerShdw>
                </a:effectLst>
                <a:latin typeface="Comic Sans MS" pitchFamily="66" charset="0"/>
              </a:rPr>
              <a:t>α</a:t>
            </a:r>
            <a:r>
              <a:rPr lang="el-GR" altLang="el-GR" sz="2800" b="1" baseline="-25000" dirty="0" err="1">
                <a:solidFill>
                  <a:srgbClr val="FF0000"/>
                </a:solidFill>
                <a:effectLst>
                  <a:outerShdw blurRad="38100" dist="38100" dir="2700000" algn="tl">
                    <a:srgbClr val="000000"/>
                  </a:outerShdw>
                </a:effectLst>
                <a:latin typeface="Comic Sans MS" pitchFamily="66" charset="0"/>
              </a:rPr>
              <a:t>γ</a:t>
            </a:r>
            <a:r>
              <a:rPr lang="el-GR" altLang="el-GR" sz="2800" b="1" i="1" dirty="0">
                <a:solidFill>
                  <a:srgbClr val="FF0000"/>
                </a:solidFill>
                <a:effectLst>
                  <a:outerShdw blurRad="38100" dist="38100" dir="2700000" algn="tl">
                    <a:srgbClr val="000000"/>
                  </a:outerShdw>
                </a:effectLst>
                <a:latin typeface="Comic Sans MS" pitchFamily="66" charset="0"/>
              </a:rPr>
              <a:t> </a:t>
            </a:r>
            <a:r>
              <a:rPr lang="en-US" altLang="el-GR" sz="2800" b="1" i="1" dirty="0">
                <a:solidFill>
                  <a:srgbClr val="FF0000"/>
                </a:solidFill>
                <a:effectLst>
                  <a:outerShdw blurRad="38100" dist="38100" dir="2700000" algn="tl">
                    <a:srgbClr val="000000"/>
                  </a:outerShdw>
                </a:effectLst>
                <a:latin typeface="Comic Sans MS" pitchFamily="66" charset="0"/>
              </a:rPr>
              <a:t>=</a:t>
            </a:r>
            <a:r>
              <a:rPr lang="el-GR" altLang="el-GR" sz="2800" b="1" i="1" dirty="0">
                <a:solidFill>
                  <a:srgbClr val="FF0000"/>
                </a:solidFill>
                <a:effectLst>
                  <a:outerShdw blurRad="38100" dist="38100" dir="2700000" algn="tl">
                    <a:srgbClr val="000000"/>
                  </a:outerShdw>
                </a:effectLst>
                <a:latin typeface="Comic Sans MS" pitchFamily="66" charset="0"/>
              </a:rPr>
              <a:t> </a:t>
            </a:r>
            <a:r>
              <a:rPr lang="el-GR" altLang="el-GR" sz="2800" b="1" i="1" dirty="0" err="1">
                <a:solidFill>
                  <a:srgbClr val="FF0000"/>
                </a:solidFill>
                <a:effectLst>
                  <a:outerShdw blurRad="38100" dist="38100" dir="2700000" algn="tl">
                    <a:srgbClr val="000000"/>
                  </a:outerShdw>
                </a:effectLst>
                <a:latin typeface="Comic Sans MS" pitchFamily="66" charset="0"/>
              </a:rPr>
              <a:t>α</a:t>
            </a:r>
            <a:r>
              <a:rPr lang="el-GR" altLang="el-GR" sz="2800" b="1" i="1" baseline="-25000" dirty="0" err="1">
                <a:solidFill>
                  <a:srgbClr val="FF0000"/>
                </a:solidFill>
                <a:effectLst>
                  <a:outerShdw blurRad="38100" dist="38100" dir="2700000" algn="tl">
                    <a:srgbClr val="000000"/>
                  </a:outerShdw>
                </a:effectLst>
                <a:latin typeface="Comic Sans MS" pitchFamily="66" charset="0"/>
              </a:rPr>
              <a:t>ε</a:t>
            </a:r>
            <a:endParaRPr lang="el-GR" altLang="el-GR" sz="2800" b="1" i="1" dirty="0">
              <a:solidFill>
                <a:srgbClr val="FF0000"/>
              </a:solidFill>
              <a:effectLst>
                <a:outerShdw blurRad="38100" dist="38100" dir="2700000" algn="tl">
                  <a:srgbClr val="000000"/>
                </a:outerShdw>
              </a:effectLst>
              <a:latin typeface="Comic Sans MS" pitchFamily="66" charset="0"/>
            </a:endParaRPr>
          </a:p>
        </p:txBody>
      </p:sp>
      <p:sp>
        <p:nvSpPr>
          <p:cNvPr id="50194" name="Text Box 18"/>
          <p:cNvSpPr txBox="1">
            <a:spLocks noChangeArrowheads="1"/>
          </p:cNvSpPr>
          <p:nvPr/>
        </p:nvSpPr>
        <p:spPr bwMode="auto">
          <a:xfrm>
            <a:off x="1299006" y="4278460"/>
            <a:ext cx="15113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l-GR" altLang="el-GR" b="1" i="1" dirty="0">
                <a:effectLst>
                  <a:outerShdw blurRad="38100" dist="38100" dir="2700000" algn="tl">
                    <a:srgbClr val="FFFFFF"/>
                  </a:outerShdw>
                </a:effectLst>
                <a:latin typeface="Comic Sans MS" pitchFamily="66" charset="0"/>
              </a:rPr>
              <a:t>υ</a:t>
            </a:r>
            <a:r>
              <a:rPr lang="en-US" altLang="el-GR" b="1" baseline="-25000" dirty="0">
                <a:effectLst>
                  <a:outerShdw blurRad="38100" dist="38100" dir="2700000" algn="tl">
                    <a:srgbClr val="FFFFFF"/>
                  </a:outerShdw>
                </a:effectLst>
                <a:latin typeface="Comic Sans MS" pitchFamily="66" charset="0"/>
              </a:rPr>
              <a:t>cm</a:t>
            </a:r>
            <a:r>
              <a:rPr lang="en-US" altLang="el-GR" b="1" i="1" dirty="0">
                <a:effectLst>
                  <a:outerShdw blurRad="38100" dist="38100" dir="2700000" algn="tl">
                    <a:srgbClr val="FFFFFF"/>
                  </a:outerShdw>
                </a:effectLst>
                <a:latin typeface="Comic Sans MS" pitchFamily="66" charset="0"/>
              </a:rPr>
              <a:t>=R.</a:t>
            </a:r>
            <a:r>
              <a:rPr lang="el-GR" altLang="el-GR" b="1" i="1" dirty="0">
                <a:effectLst>
                  <a:outerShdw blurRad="38100" dist="38100" dir="2700000" algn="tl">
                    <a:srgbClr val="FFFFFF"/>
                  </a:outerShdw>
                </a:effectLst>
                <a:latin typeface="Comic Sans MS" pitchFamily="66" charset="0"/>
              </a:rPr>
              <a:t>ω</a:t>
            </a:r>
            <a:r>
              <a:rPr lang="el-GR" altLang="el-GR" b="1" i="1" dirty="0">
                <a:latin typeface="Comic Sans MS" pitchFamily="66" charset="0"/>
              </a:rPr>
              <a:t>    </a:t>
            </a:r>
          </a:p>
        </p:txBody>
      </p:sp>
      <p:sp>
        <p:nvSpPr>
          <p:cNvPr id="50195" name="Text Box 19"/>
          <p:cNvSpPr txBox="1">
            <a:spLocks noChangeArrowheads="1"/>
          </p:cNvSpPr>
          <p:nvPr/>
        </p:nvSpPr>
        <p:spPr bwMode="auto">
          <a:xfrm>
            <a:off x="2698974" y="4219575"/>
            <a:ext cx="576262"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dirty="0">
                <a:cs typeface="Times New Roman" panose="02020603050405020304" pitchFamily="18" charset="0"/>
              </a:rPr>
              <a:t>→</a:t>
            </a:r>
          </a:p>
        </p:txBody>
      </p:sp>
      <p:sp>
        <p:nvSpPr>
          <p:cNvPr id="50196" name="Text Box 20"/>
          <p:cNvSpPr txBox="1">
            <a:spLocks noChangeArrowheads="1"/>
          </p:cNvSpPr>
          <p:nvPr/>
        </p:nvSpPr>
        <p:spPr bwMode="auto">
          <a:xfrm>
            <a:off x="3275236" y="4286696"/>
            <a:ext cx="187280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eaLnBrk="1" hangingPunct="1">
              <a:spcBef>
                <a:spcPct val="50000"/>
              </a:spcBef>
              <a:defRPr/>
            </a:pPr>
            <a:r>
              <a:rPr lang="en-US" altLang="el-GR" b="1" dirty="0">
                <a:effectLst>
                  <a:outerShdw blurRad="38100" dist="38100" dir="2700000" algn="tl">
                    <a:srgbClr val="FFFFFF"/>
                  </a:outerShdw>
                </a:effectLst>
                <a:latin typeface="Comic Sans MS" pitchFamily="66" charset="0"/>
              </a:rPr>
              <a:t>d</a:t>
            </a:r>
            <a:r>
              <a:rPr lang="el-GR" altLang="el-GR" b="1" i="1" dirty="0">
                <a:effectLst>
                  <a:outerShdw blurRad="38100" dist="38100" dir="2700000" algn="tl">
                    <a:srgbClr val="FFFFFF"/>
                  </a:outerShdw>
                </a:effectLst>
                <a:latin typeface="Comic Sans MS" pitchFamily="66" charset="0"/>
              </a:rPr>
              <a:t>υ</a:t>
            </a:r>
            <a:r>
              <a:rPr lang="en-US" altLang="el-GR" b="1" baseline="-25000" dirty="0">
                <a:effectLst>
                  <a:outerShdw blurRad="38100" dist="38100" dir="2700000" algn="tl">
                    <a:srgbClr val="FFFFFF"/>
                  </a:outerShdw>
                </a:effectLst>
                <a:latin typeface="Comic Sans MS" pitchFamily="66" charset="0"/>
              </a:rPr>
              <a:t>cm</a:t>
            </a:r>
            <a:r>
              <a:rPr lang="en-US" altLang="el-GR" b="1" dirty="0">
                <a:effectLst>
                  <a:outerShdw blurRad="38100" dist="38100" dir="2700000" algn="tl">
                    <a:srgbClr val="FFFFFF"/>
                  </a:outerShdw>
                </a:effectLst>
                <a:latin typeface="Comic Sans MS" pitchFamily="66" charset="0"/>
              </a:rPr>
              <a:t>=</a:t>
            </a:r>
            <a:r>
              <a:rPr lang="en-US" altLang="el-GR" b="1" i="1" dirty="0" err="1">
                <a:effectLst>
                  <a:outerShdw blurRad="38100" dist="38100" dir="2700000" algn="tl">
                    <a:srgbClr val="FFFFFF"/>
                  </a:outerShdw>
                </a:effectLst>
                <a:latin typeface="Comic Sans MS" pitchFamily="66" charset="0"/>
              </a:rPr>
              <a:t>R</a:t>
            </a:r>
            <a:r>
              <a:rPr lang="en-US" altLang="el-GR" b="1" dirty="0" err="1">
                <a:effectLst>
                  <a:outerShdw blurRad="38100" dist="38100" dir="2700000" algn="tl">
                    <a:srgbClr val="FFFFFF"/>
                  </a:outerShdw>
                </a:effectLst>
                <a:latin typeface="Comic Sans MS" pitchFamily="66" charset="0"/>
              </a:rPr>
              <a:t>.d</a:t>
            </a:r>
            <a:r>
              <a:rPr lang="el-GR" altLang="el-GR" b="1" i="1" dirty="0">
                <a:effectLst>
                  <a:outerShdw blurRad="38100" dist="38100" dir="2700000" algn="tl">
                    <a:srgbClr val="FFFFFF"/>
                  </a:outerShdw>
                </a:effectLst>
                <a:latin typeface="Comic Sans MS" pitchFamily="66" charset="0"/>
              </a:rPr>
              <a:t>ω</a:t>
            </a:r>
          </a:p>
        </p:txBody>
      </p:sp>
      <p:sp>
        <p:nvSpPr>
          <p:cNvPr id="50197" name="Text Box 21"/>
          <p:cNvSpPr txBox="1">
            <a:spLocks noChangeArrowheads="1"/>
          </p:cNvSpPr>
          <p:nvPr/>
        </p:nvSpPr>
        <p:spPr bwMode="auto">
          <a:xfrm>
            <a:off x="5058016" y="4236737"/>
            <a:ext cx="576262" cy="579437"/>
          </a:xfrm>
          <a:prstGeom prst="rect">
            <a:avLst/>
          </a:prstGeom>
          <a:solidFill>
            <a:schemeClr val="bg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dirty="0">
                <a:cs typeface="Times New Roman" panose="02020603050405020304" pitchFamily="18" charset="0"/>
              </a:rPr>
              <a:t>→</a:t>
            </a:r>
          </a:p>
        </p:txBody>
      </p:sp>
      <p:sp>
        <p:nvSpPr>
          <p:cNvPr id="50198" name="Text Box 22"/>
          <p:cNvSpPr txBox="1">
            <a:spLocks noChangeArrowheads="1"/>
          </p:cNvSpPr>
          <p:nvPr/>
        </p:nvSpPr>
        <p:spPr bwMode="auto">
          <a:xfrm>
            <a:off x="4221366" y="4761966"/>
            <a:ext cx="403277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1800" dirty="0">
                <a:effectLst>
                  <a:outerShdw blurRad="38100" dist="38100" dir="2700000" algn="tl">
                    <a:srgbClr val="FFFFFF"/>
                  </a:outerShdw>
                </a:effectLst>
                <a:latin typeface="Comic Sans MS" pitchFamily="66" charset="0"/>
              </a:rPr>
              <a:t>όπου</a:t>
            </a:r>
            <a:r>
              <a:rPr lang="el-GR" altLang="el-GR" sz="2000" dirty="0">
                <a:effectLst>
                  <a:outerShdw blurRad="38100" dist="38100" dir="2700000" algn="tl">
                    <a:srgbClr val="FFFFFF"/>
                  </a:outerShdw>
                </a:effectLst>
                <a:latin typeface="Comic Sans MS" pitchFamily="66" charset="0"/>
              </a:rPr>
              <a:t> </a:t>
            </a:r>
            <a:r>
              <a:rPr lang="el-GR" altLang="el-GR" i="1" dirty="0" err="1">
                <a:solidFill>
                  <a:srgbClr val="FF0000"/>
                </a:solidFill>
                <a:effectLst>
                  <a:outerShdw blurRad="38100" dist="38100" dir="2700000" algn="tl">
                    <a:srgbClr val="000000"/>
                  </a:outerShdw>
                </a:effectLst>
                <a:latin typeface="Comic Sans MS" pitchFamily="66" charset="0"/>
              </a:rPr>
              <a:t>α</a:t>
            </a:r>
            <a:r>
              <a:rPr lang="el-GR" altLang="el-GR" baseline="-25000" dirty="0" err="1">
                <a:solidFill>
                  <a:srgbClr val="FF0000"/>
                </a:solidFill>
                <a:effectLst>
                  <a:outerShdw blurRad="38100" dist="38100" dir="2700000" algn="tl">
                    <a:srgbClr val="000000"/>
                  </a:outerShdw>
                </a:effectLst>
                <a:latin typeface="Comic Sans MS" pitchFamily="66" charset="0"/>
              </a:rPr>
              <a:t>ε</a:t>
            </a:r>
            <a:r>
              <a:rPr lang="el-GR" altLang="el-GR" sz="2000" baseline="-25000" dirty="0">
                <a:effectLst>
                  <a:outerShdw blurRad="38100" dist="38100" dir="2700000" algn="tl">
                    <a:srgbClr val="FFFFFF"/>
                  </a:outerShdw>
                </a:effectLst>
                <a:latin typeface="Comic Sans MS" pitchFamily="66" charset="0"/>
              </a:rPr>
              <a:t>  </a:t>
            </a:r>
            <a:r>
              <a:rPr lang="el-GR" altLang="el-GR" sz="1800" dirty="0">
                <a:effectLst>
                  <a:outerShdw blurRad="38100" dist="38100" dir="2700000" algn="tl">
                    <a:srgbClr val="FFFFFF"/>
                  </a:outerShdw>
                </a:effectLst>
                <a:latin typeface="Comic Sans MS" pitchFamily="66" charset="0"/>
              </a:rPr>
              <a:t>το μέτρο της </a:t>
            </a:r>
            <a:r>
              <a:rPr lang="el-GR" altLang="el-GR" sz="1800" dirty="0" err="1">
                <a:effectLst>
                  <a:outerShdw blurRad="38100" dist="38100" dir="2700000" algn="tl">
                    <a:srgbClr val="FFFFFF"/>
                  </a:outerShdw>
                </a:effectLst>
                <a:latin typeface="Comic Sans MS" pitchFamily="66" charset="0"/>
              </a:rPr>
              <a:t>επιτρόχιας</a:t>
            </a:r>
            <a:r>
              <a:rPr lang="en-US" altLang="el-GR" sz="1800" dirty="0">
                <a:effectLst>
                  <a:outerShdw blurRad="38100" dist="38100" dir="2700000" algn="tl">
                    <a:srgbClr val="FFFFFF"/>
                  </a:outerShdw>
                </a:effectLst>
                <a:latin typeface="Comic Sans MS" pitchFamily="66" charset="0"/>
              </a:rPr>
              <a:t> </a:t>
            </a:r>
            <a:r>
              <a:rPr lang="el-GR" altLang="el-GR" sz="1800" dirty="0">
                <a:effectLst>
                  <a:outerShdw blurRad="38100" dist="38100" dir="2700000" algn="tl">
                    <a:srgbClr val="FFFFFF"/>
                  </a:outerShdw>
                </a:effectLst>
                <a:latin typeface="Comic Sans MS" pitchFamily="66" charset="0"/>
              </a:rPr>
              <a:t>(γραμμικής) επιτάχυνσης των σημείων της περιφέρειας του τροχού.</a:t>
            </a:r>
          </a:p>
        </p:txBody>
      </p:sp>
      <p:sp>
        <p:nvSpPr>
          <p:cNvPr id="20" name="Rectangle 2"/>
          <p:cNvSpPr txBox="1">
            <a:spLocks noChangeArrowheads="1"/>
          </p:cNvSpPr>
          <p:nvPr/>
        </p:nvSpPr>
        <p:spPr>
          <a:xfrm>
            <a:off x="3338864" y="215717"/>
            <a:ext cx="5145477" cy="101034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Κύλιση σε πλάγιο επίπεδο </a:t>
            </a:r>
            <a:r>
              <a:rPr lang="el-GR" altLang="el-GR" sz="2400" b="1" dirty="0">
                <a:solidFill>
                  <a:srgbClr val="800000"/>
                </a:solidFill>
                <a:effectLst>
                  <a:outerShdw blurRad="38100" dist="38100" dir="2700000" algn="tl">
                    <a:srgbClr val="000000"/>
                  </a:outerShdw>
                </a:effectLst>
                <a:latin typeface="Comic Sans MS" pitchFamily="66" charset="0"/>
                <a:ea typeface="+mn-ea"/>
                <a:cs typeface="+mn-cs"/>
              </a:rPr>
              <a:t>(χωρίς ολίσθηση)</a:t>
            </a:r>
            <a:endParaRPr lang="el-GR" altLang="el-GR" sz="3200" b="1" dirty="0">
              <a:solidFill>
                <a:srgbClr val="800000"/>
              </a:solidFill>
              <a:effectLst>
                <a:outerShdw blurRad="38100" dist="38100" dir="2700000" algn="tl">
                  <a:srgbClr val="000000"/>
                </a:outerShdw>
              </a:effectLst>
              <a:latin typeface="Comic Sans MS" pitchFamily="66" charset="0"/>
              <a:ea typeface="+mn-ea"/>
              <a:cs typeface="+mn-cs"/>
            </a:endParaRPr>
          </a:p>
        </p:txBody>
      </p:sp>
      <mc:AlternateContent xmlns:mc="http://schemas.openxmlformats.org/markup-compatibility/2006">
        <mc:Choice xmlns:a14="http://schemas.microsoft.com/office/drawing/2010/main" Requires="a14">
          <p:sp>
            <p:nvSpPr>
              <p:cNvPr id="2" name="TextBox 1"/>
              <p:cNvSpPr txBox="1"/>
              <p:nvPr/>
            </p:nvSpPr>
            <p:spPr>
              <a:xfrm>
                <a:off x="4838834" y="1870246"/>
                <a:ext cx="1697003" cy="70153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𝜶</m:t>
                      </m:r>
                      <m:r>
                        <a:rPr lang="en-US" b="1" i="0" baseline="-25000" smtClean="0">
                          <a:latin typeface="Cambria Math" panose="02040503050406030204" pitchFamily="18" charset="0"/>
                        </a:rPr>
                        <m:t>𝐜𝐦</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r>
                            <a:rPr lang="el-GR" b="1" i="1" smtClean="0">
                              <a:latin typeface="Cambria Math" panose="02040503050406030204" pitchFamily="18" charset="0"/>
                            </a:rPr>
                            <m:t>𝝊</m:t>
                          </m:r>
                          <m:r>
                            <a:rPr lang="en-US" b="1" i="0" baseline="-25000" smtClean="0">
                              <a:latin typeface="Cambria Math" panose="02040503050406030204" pitchFamily="18" charset="0"/>
                            </a:rPr>
                            <m:t>𝐜𝐦</m:t>
                          </m:r>
                        </m:num>
                        <m:den>
                          <m:r>
                            <a:rPr lang="en-US" b="1" i="1" smtClean="0">
                              <a:latin typeface="Cambria Math" panose="02040503050406030204" pitchFamily="18" charset="0"/>
                            </a:rPr>
                            <m:t>𝒅𝒕</m:t>
                          </m:r>
                        </m:den>
                      </m:f>
                    </m:oMath>
                  </m:oMathPara>
                </a14:m>
                <a:endParaRPr lang="el-GR" b="1" dirty="0"/>
              </a:p>
            </p:txBody>
          </p:sp>
        </mc:Choice>
        <mc:Fallback>
          <p:sp>
            <p:nvSpPr>
              <p:cNvPr id="2" name="TextBox 1"/>
              <p:cNvSpPr txBox="1">
                <a:spLocks noRot="1" noChangeAspect="1" noMove="1" noResize="1" noEditPoints="1" noAdjustHandles="1" noChangeArrowheads="1" noChangeShapeType="1" noTextEdit="1"/>
              </p:cNvSpPr>
              <p:nvPr/>
            </p:nvSpPr>
            <p:spPr>
              <a:xfrm>
                <a:off x="4838834" y="1870246"/>
                <a:ext cx="1697003" cy="701539"/>
              </a:xfrm>
              <a:prstGeom prst="rect">
                <a:avLst/>
              </a:prstGeom>
              <a:blipFill>
                <a:blip r:embed="rId6"/>
                <a:stretch>
                  <a:fillRect/>
                </a:stretch>
              </a:blipFill>
            </p:spPr>
            <p:txBody>
              <a:bodyPr/>
              <a:lstStyle/>
              <a:p>
                <a:r>
                  <a:rPr lang="el-GR">
                    <a:noFill/>
                  </a:rPr>
                  <a:t> </a:t>
                </a:r>
              </a:p>
            </p:txBody>
          </p:sp>
        </mc:Fallback>
      </mc:AlternateContent>
      <p:sp>
        <p:nvSpPr>
          <p:cNvPr id="3" name="TextBox 2"/>
          <p:cNvSpPr txBox="1"/>
          <p:nvPr/>
        </p:nvSpPr>
        <p:spPr>
          <a:xfrm>
            <a:off x="6624377" y="2077445"/>
            <a:ext cx="555759" cy="338554"/>
          </a:xfrm>
          <a:prstGeom prst="rect">
            <a:avLst/>
          </a:prstGeom>
          <a:noFill/>
        </p:spPr>
        <p:txBody>
          <a:bodyPr wrap="square" rtlCol="0">
            <a:spAutoFit/>
          </a:bodyPr>
          <a:lstStyle/>
          <a:p>
            <a:r>
              <a:rPr lang="el-GR" sz="1600" b="1" dirty="0" smtClean="0">
                <a:latin typeface="Comic Sans MS" panose="030F0702030302020204" pitchFamily="66" charset="0"/>
              </a:rPr>
              <a:t>και</a:t>
            </a:r>
            <a:endParaRPr lang="el-GR" sz="1600" b="1"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2" name="TextBox 21"/>
              <p:cNvSpPr txBox="1"/>
              <p:nvPr/>
            </p:nvSpPr>
            <p:spPr>
              <a:xfrm>
                <a:off x="7180136" y="1844675"/>
                <a:ext cx="1312282" cy="70153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l-GR" b="1" i="1" smtClean="0">
                          <a:latin typeface="Cambria Math" panose="02040503050406030204" pitchFamily="18" charset="0"/>
                        </a:rPr>
                        <m:t>𝜶</m:t>
                      </m:r>
                      <m:r>
                        <a:rPr lang="el-GR" b="1" i="0" baseline="-25000" smtClean="0">
                          <a:latin typeface="Cambria Math" panose="02040503050406030204" pitchFamily="18" charset="0"/>
                        </a:rPr>
                        <m:t>𝛄</m:t>
                      </m:r>
                      <m:r>
                        <a:rPr lang="en-US" b="1" i="1" smtClean="0">
                          <a:latin typeface="Cambria Math" panose="02040503050406030204" pitchFamily="18" charset="0"/>
                        </a:rPr>
                        <m:t>= </m:t>
                      </m:r>
                      <m:f>
                        <m:fPr>
                          <m:ctrlPr>
                            <a:rPr lang="en-US" b="1" i="1" smtClean="0">
                              <a:latin typeface="Cambria Math" panose="02040503050406030204" pitchFamily="18" charset="0"/>
                            </a:rPr>
                          </m:ctrlPr>
                        </m:fPr>
                        <m:num>
                          <m:r>
                            <a:rPr lang="en-US" b="1" i="1" smtClean="0">
                              <a:latin typeface="Cambria Math" panose="02040503050406030204" pitchFamily="18" charset="0"/>
                            </a:rPr>
                            <m:t>𝒅</m:t>
                          </m:r>
                          <m:r>
                            <a:rPr lang="el-GR" b="1" i="1" smtClean="0">
                              <a:latin typeface="Cambria Math" panose="02040503050406030204" pitchFamily="18" charset="0"/>
                            </a:rPr>
                            <m:t>𝝎</m:t>
                          </m:r>
                        </m:num>
                        <m:den>
                          <m:r>
                            <a:rPr lang="en-US" b="1" i="1" smtClean="0">
                              <a:latin typeface="Cambria Math" panose="02040503050406030204" pitchFamily="18" charset="0"/>
                            </a:rPr>
                            <m:t>𝒅𝒕</m:t>
                          </m:r>
                        </m:den>
                      </m:f>
                    </m:oMath>
                  </m:oMathPara>
                </a14:m>
                <a:endParaRPr lang="el-GR" b="1" dirty="0"/>
              </a:p>
            </p:txBody>
          </p:sp>
        </mc:Choice>
        <mc:Fallback>
          <p:sp>
            <p:nvSpPr>
              <p:cNvPr id="22" name="TextBox 21"/>
              <p:cNvSpPr txBox="1">
                <a:spLocks noRot="1" noChangeAspect="1" noMove="1" noResize="1" noEditPoints="1" noAdjustHandles="1" noChangeArrowheads="1" noChangeShapeType="1" noTextEdit="1"/>
              </p:cNvSpPr>
              <p:nvPr/>
            </p:nvSpPr>
            <p:spPr>
              <a:xfrm>
                <a:off x="7180136" y="1844675"/>
                <a:ext cx="1312282" cy="701539"/>
              </a:xfrm>
              <a:prstGeom prst="rect">
                <a:avLst/>
              </a:prstGeom>
              <a:blipFill>
                <a:blip r:embed="rId7"/>
                <a:stretch>
                  <a:fillRect/>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000" fill="hold"/>
                                        <p:tgtEl>
                                          <p:spTgt spid="20"/>
                                        </p:tgtEl>
                                        <p:attrNameLst>
                                          <p:attrName>ppt_x</p:attrName>
                                        </p:attrNameLst>
                                      </p:cBhvr>
                                      <p:tavLst>
                                        <p:tav tm="0">
                                          <p:val>
                                            <p:strVal val="#ppt_x-.2"/>
                                          </p:val>
                                        </p:tav>
                                        <p:tav tm="100000">
                                          <p:val>
                                            <p:strVal val="#ppt_x"/>
                                          </p:val>
                                        </p:tav>
                                      </p:tavLst>
                                    </p:anim>
                                    <p:anim calcmode="lin" valueType="num">
                                      <p:cBhvr>
                                        <p:cTn id="8" dur="2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 dur="2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50180"/>
                                        </p:tgtEl>
                                        <p:attrNameLst>
                                          <p:attrName>style.visibility</p:attrName>
                                        </p:attrNameLst>
                                      </p:cBhvr>
                                      <p:to>
                                        <p:strVal val="visible"/>
                                      </p:to>
                                    </p:set>
                                    <p:animEffect transition="in" filter="dissolve">
                                      <p:cBhvr>
                                        <p:cTn id="14" dur="500"/>
                                        <p:tgtEl>
                                          <p:spTgt spid="5018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50181"/>
                                        </p:tgtEl>
                                        <p:attrNameLst>
                                          <p:attrName>style.visibility</p:attrName>
                                        </p:attrNameLst>
                                      </p:cBhvr>
                                      <p:to>
                                        <p:strVal val="visible"/>
                                      </p:to>
                                    </p:set>
                                    <p:animEffect transition="in" filter="dissolve">
                                      <p:cBhvr>
                                        <p:cTn id="17" dur="500"/>
                                        <p:tgtEl>
                                          <p:spTgt spid="50181"/>
                                        </p:tgtEl>
                                      </p:cBhvr>
                                    </p:animEffect>
                                  </p:childTnLst>
                                </p:cTn>
                              </p:par>
                              <p:par>
                                <p:cTn id="18" presetID="9" presetClass="entr" presetSubtype="0" fill="hold" nodeType="withEffect">
                                  <p:stCondLst>
                                    <p:cond delay="0"/>
                                  </p:stCondLst>
                                  <p:childTnLst>
                                    <p:set>
                                      <p:cBhvr>
                                        <p:cTn id="19" dur="1" fill="hold">
                                          <p:stCondLst>
                                            <p:cond delay="0"/>
                                          </p:stCondLst>
                                        </p:cTn>
                                        <p:tgtEl>
                                          <p:spTgt spid="50182"/>
                                        </p:tgtEl>
                                        <p:attrNameLst>
                                          <p:attrName>style.visibility</p:attrName>
                                        </p:attrNameLst>
                                      </p:cBhvr>
                                      <p:to>
                                        <p:strVal val="visible"/>
                                      </p:to>
                                    </p:set>
                                    <p:animEffect transition="in" filter="dissolve">
                                      <p:cBhvr>
                                        <p:cTn id="20" dur="500"/>
                                        <p:tgtEl>
                                          <p:spTgt spid="5018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50183"/>
                                        </p:tgtEl>
                                        <p:attrNameLst>
                                          <p:attrName>style.visibility</p:attrName>
                                        </p:attrNameLst>
                                      </p:cBhvr>
                                      <p:to>
                                        <p:strVal val="visible"/>
                                      </p:to>
                                    </p:set>
                                    <p:animEffect transition="in" filter="dissolve">
                                      <p:cBhvr>
                                        <p:cTn id="23" dur="500"/>
                                        <p:tgtEl>
                                          <p:spTgt spid="5018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50184"/>
                                        </p:tgtEl>
                                        <p:attrNameLst>
                                          <p:attrName>style.visibility</p:attrName>
                                        </p:attrNameLst>
                                      </p:cBhvr>
                                      <p:to>
                                        <p:strVal val="visible"/>
                                      </p:to>
                                    </p:set>
                                    <p:animEffect transition="in" filter="dissolve">
                                      <p:cBhvr>
                                        <p:cTn id="26" dur="500"/>
                                        <p:tgtEl>
                                          <p:spTgt spid="5018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0185"/>
                                        </p:tgtEl>
                                        <p:attrNameLst>
                                          <p:attrName>style.visibility</p:attrName>
                                        </p:attrNameLst>
                                      </p:cBhvr>
                                      <p:to>
                                        <p:strVal val="visible"/>
                                      </p:to>
                                    </p:set>
                                    <p:animEffect transition="in" filter="wipe(up)">
                                      <p:cBhvr>
                                        <p:cTn id="31" dur="1000"/>
                                        <p:tgtEl>
                                          <p:spTgt spid="50185"/>
                                        </p:tgtEl>
                                      </p:cBhvr>
                                    </p:animEffect>
                                  </p:childTnLst>
                                </p:cTn>
                              </p:par>
                            </p:childTnLst>
                          </p:cTn>
                        </p:par>
                        <p:par>
                          <p:cTn id="32" fill="hold">
                            <p:stCondLst>
                              <p:cond delay="1000"/>
                            </p:stCondLst>
                            <p:childTnLst>
                              <p:par>
                                <p:cTn id="33" presetID="9" presetClass="entr" presetSubtype="0" fill="hold" grpId="0" nodeType="afterEffect">
                                  <p:stCondLst>
                                    <p:cond delay="0"/>
                                  </p:stCondLst>
                                  <p:childTnLst>
                                    <p:set>
                                      <p:cBhvr>
                                        <p:cTn id="34" dur="1" fill="hold">
                                          <p:stCondLst>
                                            <p:cond delay="0"/>
                                          </p:stCondLst>
                                        </p:cTn>
                                        <p:tgtEl>
                                          <p:spTgt spid="50186"/>
                                        </p:tgtEl>
                                        <p:attrNameLst>
                                          <p:attrName>style.visibility</p:attrName>
                                        </p:attrNameLst>
                                      </p:cBhvr>
                                      <p:to>
                                        <p:strVal val="visible"/>
                                      </p:to>
                                    </p:set>
                                    <p:animEffect transition="in" filter="dissolve">
                                      <p:cBhvr>
                                        <p:cTn id="35" dur="500"/>
                                        <p:tgtEl>
                                          <p:spTgt spid="5018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left)">
                                      <p:cBhvr>
                                        <p:cTn id="40" dur="1500"/>
                                        <p:tgtEl>
                                          <p:spTgt spid="2"/>
                                        </p:tgtEl>
                                      </p:cBhvr>
                                    </p:animEffect>
                                  </p:childTnLst>
                                </p:cTn>
                              </p:par>
                            </p:childTnLst>
                          </p:cTn>
                        </p:par>
                        <p:par>
                          <p:cTn id="41" fill="hold" nodeType="withGroup">
                            <p:stCondLst>
                              <p:cond delay="1500"/>
                            </p:stCondLst>
                            <p:childTnLst>
                              <p:par>
                                <p:cTn id="42" presetID="10" presetClass="entr" presetSubtype="0" fill="hold" grpId="0" nodeType="afterEffect">
                                  <p:stCondLst>
                                    <p:cond delay="25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500"/>
                                        <p:tgtEl>
                                          <p:spTgt spid="3"/>
                                        </p:tgtEl>
                                      </p:cBhvr>
                                    </p:animEffect>
                                  </p:childTnLst>
                                </p:cTn>
                              </p:par>
                            </p:childTnLst>
                          </p:cTn>
                        </p:par>
                        <p:par>
                          <p:cTn id="45" fill="hold">
                            <p:stCondLst>
                              <p:cond delay="2250"/>
                            </p:stCondLst>
                            <p:childTnLst>
                              <p:par>
                                <p:cTn id="46" presetID="22" presetClass="entr" presetSubtype="8" fill="hold" grpId="0" nodeType="afterEffect">
                                  <p:stCondLst>
                                    <p:cond delay="25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1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50194"/>
                                        </p:tgtEl>
                                        <p:attrNameLst>
                                          <p:attrName>style.visibility</p:attrName>
                                        </p:attrNameLst>
                                      </p:cBhvr>
                                      <p:to>
                                        <p:strVal val="visible"/>
                                      </p:to>
                                    </p:set>
                                    <p:animEffect transition="in" filter="dissolve">
                                      <p:cBhvr>
                                        <p:cTn id="53" dur="500"/>
                                        <p:tgtEl>
                                          <p:spTgt spid="5019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50195"/>
                                        </p:tgtEl>
                                        <p:attrNameLst>
                                          <p:attrName>style.visibility</p:attrName>
                                        </p:attrNameLst>
                                      </p:cBhvr>
                                      <p:to>
                                        <p:strVal val="visible"/>
                                      </p:to>
                                    </p:set>
                                    <p:animEffect transition="in" filter="dissolve">
                                      <p:cBhvr>
                                        <p:cTn id="58" dur="500"/>
                                        <p:tgtEl>
                                          <p:spTgt spid="50195"/>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50196"/>
                                        </p:tgtEl>
                                        <p:attrNameLst>
                                          <p:attrName>style.visibility</p:attrName>
                                        </p:attrNameLst>
                                      </p:cBhvr>
                                      <p:to>
                                        <p:strVal val="visible"/>
                                      </p:to>
                                    </p:set>
                                    <p:animEffect transition="in" filter="dissolve">
                                      <p:cBhvr>
                                        <p:cTn id="61" dur="500"/>
                                        <p:tgtEl>
                                          <p:spTgt spid="5019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50197"/>
                                        </p:tgtEl>
                                        <p:attrNameLst>
                                          <p:attrName>style.visibility</p:attrName>
                                        </p:attrNameLst>
                                      </p:cBhvr>
                                      <p:to>
                                        <p:strVal val="visible"/>
                                      </p:to>
                                    </p:set>
                                    <p:animEffect transition="in" filter="dissolve">
                                      <p:cBhvr>
                                        <p:cTn id="66" dur="500"/>
                                        <p:tgtEl>
                                          <p:spTgt spid="50197"/>
                                        </p:tgtEl>
                                      </p:cBhvr>
                                    </p:animEffect>
                                  </p:childTnLst>
                                </p:cTn>
                              </p:par>
                              <p:par>
                                <p:cTn id="67" presetID="9" presetClass="entr" presetSubtype="0" fill="hold" nodeType="withEffect">
                                  <p:stCondLst>
                                    <p:cond delay="0"/>
                                  </p:stCondLst>
                                  <p:childTnLst>
                                    <p:set>
                                      <p:cBhvr>
                                        <p:cTn id="68" dur="1" fill="hold">
                                          <p:stCondLst>
                                            <p:cond delay="0"/>
                                          </p:stCondLst>
                                        </p:cTn>
                                        <p:tgtEl>
                                          <p:spTgt spid="50188"/>
                                        </p:tgtEl>
                                        <p:attrNameLst>
                                          <p:attrName>style.visibility</p:attrName>
                                        </p:attrNameLst>
                                      </p:cBhvr>
                                      <p:to>
                                        <p:strVal val="visible"/>
                                      </p:to>
                                    </p:set>
                                    <p:animEffect transition="in" filter="dissolve">
                                      <p:cBhvr>
                                        <p:cTn id="69" dur="500"/>
                                        <p:tgtEl>
                                          <p:spTgt spid="50188"/>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grpId="0" nodeType="clickEffect">
                                  <p:stCondLst>
                                    <p:cond delay="0"/>
                                  </p:stCondLst>
                                  <p:childTnLst>
                                    <p:set>
                                      <p:cBhvr>
                                        <p:cTn id="73" dur="1" fill="hold">
                                          <p:stCondLst>
                                            <p:cond delay="0"/>
                                          </p:stCondLst>
                                        </p:cTn>
                                        <p:tgtEl>
                                          <p:spTgt spid="50190"/>
                                        </p:tgtEl>
                                        <p:attrNameLst>
                                          <p:attrName>style.visibility</p:attrName>
                                        </p:attrNameLst>
                                      </p:cBhvr>
                                      <p:to>
                                        <p:strVal val="visible"/>
                                      </p:to>
                                    </p:set>
                                    <p:animEffect transition="in" filter="dissolve">
                                      <p:cBhvr>
                                        <p:cTn id="74" dur="500"/>
                                        <p:tgtEl>
                                          <p:spTgt spid="50190"/>
                                        </p:tgtEl>
                                      </p:cBhvr>
                                    </p:animEffect>
                                  </p:childTnLst>
                                </p:cTn>
                              </p:par>
                            </p:childTnLst>
                          </p:cTn>
                        </p:par>
                        <p:par>
                          <p:cTn id="75" fill="hold">
                            <p:stCondLst>
                              <p:cond delay="500"/>
                            </p:stCondLst>
                            <p:childTnLst>
                              <p:par>
                                <p:cTn id="76" presetID="22" presetClass="entr" presetSubtype="8" fill="hold" grpId="0" nodeType="afterEffect">
                                  <p:stCondLst>
                                    <p:cond delay="500"/>
                                  </p:stCondLst>
                                  <p:childTnLst>
                                    <p:set>
                                      <p:cBhvr>
                                        <p:cTn id="77" dur="1" fill="hold">
                                          <p:stCondLst>
                                            <p:cond delay="0"/>
                                          </p:stCondLst>
                                        </p:cTn>
                                        <p:tgtEl>
                                          <p:spTgt spid="50198"/>
                                        </p:tgtEl>
                                        <p:attrNameLst>
                                          <p:attrName>style.visibility</p:attrName>
                                        </p:attrNameLst>
                                      </p:cBhvr>
                                      <p:to>
                                        <p:strVal val="visible"/>
                                      </p:to>
                                    </p:set>
                                    <p:animEffect transition="in" filter="wipe(left)">
                                      <p:cBhvr>
                                        <p:cTn id="78" dur="1500"/>
                                        <p:tgtEl>
                                          <p:spTgt spid="50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P spid="50183" grpId="0"/>
      <p:bldP spid="50184" grpId="0" animBg="1"/>
      <p:bldP spid="50185" grpId="0" animBg="1"/>
      <p:bldP spid="50186" grpId="0"/>
      <p:bldP spid="50190" grpId="0"/>
      <p:bldP spid="50194" grpId="0"/>
      <p:bldP spid="50195" grpId="0" animBg="1"/>
      <p:bldP spid="50196" grpId="0"/>
      <p:bldP spid="50197" grpId="0" animBg="1"/>
      <p:bldP spid="50198" grpId="0"/>
      <p:bldP spid="20" grpId="0"/>
      <p:bldP spid="2" grpId="0"/>
      <p:bldP spid="3"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50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021E3F7-CAB4-469D-AB44-DE172EDAA2E7}" type="slidenum">
              <a:rPr lang="el-GR" altLang="el-GR" sz="1400" smtClean="0"/>
              <a:pPr>
                <a:spcBef>
                  <a:spcPct val="0"/>
                </a:spcBef>
                <a:buFontTx/>
                <a:buNone/>
              </a:pPr>
              <a:t>22</a:t>
            </a:fld>
            <a:endParaRPr lang="el-GR" altLang="el-GR" sz="1400" smtClean="0"/>
          </a:p>
        </p:txBody>
      </p:sp>
      <p:sp>
        <p:nvSpPr>
          <p:cNvPr id="52228" name="AutoShape 4"/>
          <p:cNvSpPr>
            <a:spLocks noChangeArrowheads="1"/>
          </p:cNvSpPr>
          <p:nvPr/>
        </p:nvSpPr>
        <p:spPr bwMode="auto">
          <a:xfrm>
            <a:off x="1116013" y="1412875"/>
            <a:ext cx="5400675" cy="2447925"/>
          </a:xfrm>
          <a:prstGeom prst="rtTriangle">
            <a:avLst/>
          </a:prstGeom>
          <a:solidFill>
            <a:srgbClr val="CCFFFF"/>
          </a:solidFill>
          <a:ln w="9525">
            <a:solidFill>
              <a:srgbClr val="FF00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29" name="Oval 5"/>
          <p:cNvSpPr>
            <a:spLocks noChangeArrowheads="1"/>
          </p:cNvSpPr>
          <p:nvPr/>
        </p:nvSpPr>
        <p:spPr bwMode="auto">
          <a:xfrm>
            <a:off x="2124075" y="692150"/>
            <a:ext cx="1439863" cy="1441450"/>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30" name="Arc 6"/>
          <p:cNvSpPr>
            <a:spLocks/>
          </p:cNvSpPr>
          <p:nvPr/>
        </p:nvSpPr>
        <p:spPr bwMode="auto">
          <a:xfrm rot="10267932" flipV="1">
            <a:off x="2193925" y="466725"/>
            <a:ext cx="758825" cy="196850"/>
          </a:xfrm>
          <a:custGeom>
            <a:avLst/>
            <a:gdLst>
              <a:gd name="T0" fmla="*/ 0 w 33053"/>
              <a:gd name="T1" fmla="*/ 23108513 h 21600"/>
              <a:gd name="T2" fmla="*/ 2147483646 w 33053"/>
              <a:gd name="T3" fmla="*/ 134567444 h 21600"/>
              <a:gd name="T4" fmla="*/ 2147483646 w 33053"/>
              <a:gd name="T5" fmla="*/ 148998007 h 21600"/>
              <a:gd name="T6" fmla="*/ 0 60000 65536"/>
              <a:gd name="T7" fmla="*/ 0 60000 65536"/>
              <a:gd name="T8" fmla="*/ 0 60000 65536"/>
            </a:gdLst>
            <a:ahLst/>
            <a:cxnLst>
              <a:cxn ang="T6">
                <a:pos x="T0" y="T1"/>
              </a:cxn>
              <a:cxn ang="T7">
                <a:pos x="T2" y="T3"/>
              </a:cxn>
              <a:cxn ang="T8">
                <a:pos x="T4" y="T5"/>
              </a:cxn>
            </a:cxnLst>
            <a:rect l="0" t="0" r="r" b="b"/>
            <a:pathLst>
              <a:path w="33053" h="21600" fill="none" extrusionOk="0">
                <a:moveTo>
                  <a:pt x="0" y="3350"/>
                </a:moveTo>
                <a:cubicBezTo>
                  <a:pt x="3456" y="1161"/>
                  <a:pt x="7463" y="0"/>
                  <a:pt x="11555" y="0"/>
                </a:cubicBezTo>
                <a:cubicBezTo>
                  <a:pt x="22674" y="0"/>
                  <a:pt x="31976" y="8441"/>
                  <a:pt x="33053" y="19507"/>
                </a:cubicBezTo>
              </a:path>
              <a:path w="33053" h="21600" stroke="0" extrusionOk="0">
                <a:moveTo>
                  <a:pt x="0" y="3350"/>
                </a:moveTo>
                <a:cubicBezTo>
                  <a:pt x="3456" y="1161"/>
                  <a:pt x="7463" y="0"/>
                  <a:pt x="11555" y="0"/>
                </a:cubicBezTo>
                <a:cubicBezTo>
                  <a:pt x="22674" y="0"/>
                  <a:pt x="31976" y="8441"/>
                  <a:pt x="33053" y="19507"/>
                </a:cubicBezTo>
                <a:lnTo>
                  <a:pt x="11555" y="21600"/>
                </a:lnTo>
                <a:lnTo>
                  <a:pt x="0" y="3350"/>
                </a:lnTo>
                <a:close/>
              </a:path>
            </a:pathLst>
          </a:custGeom>
          <a:noFill/>
          <a:ln w="28575">
            <a:solidFill>
              <a:schemeClr val="hlink"/>
            </a:solidFill>
            <a:round/>
            <a:headEnd type="triangle" w="med" len="me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231" name="Text Box 7"/>
          <p:cNvSpPr txBox="1">
            <a:spLocks noChangeArrowheads="1"/>
          </p:cNvSpPr>
          <p:nvPr/>
        </p:nvSpPr>
        <p:spPr bwMode="auto">
          <a:xfrm>
            <a:off x="1835150" y="188913"/>
            <a:ext cx="504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i="1" dirty="0" err="1" smtClean="0">
                <a:solidFill>
                  <a:schemeClr val="hlink"/>
                </a:solidFill>
                <a:effectLst>
                  <a:outerShdw blurRad="38100" dist="38100" dir="2700000" algn="tl">
                    <a:srgbClr val="000000"/>
                  </a:outerShdw>
                </a:effectLst>
                <a:latin typeface="Comic Sans MS" pitchFamily="66" charset="0"/>
              </a:rPr>
              <a:t>α</a:t>
            </a:r>
            <a:r>
              <a:rPr lang="el-GR" altLang="el-GR" baseline="-25000" dirty="0" err="1" smtClean="0">
                <a:solidFill>
                  <a:schemeClr val="hlink"/>
                </a:solidFill>
                <a:effectLst>
                  <a:outerShdw blurRad="38100" dist="38100" dir="2700000" algn="tl">
                    <a:srgbClr val="000000"/>
                  </a:outerShdw>
                </a:effectLst>
                <a:latin typeface="Comic Sans MS" pitchFamily="66" charset="0"/>
              </a:rPr>
              <a:t>γ</a:t>
            </a:r>
            <a:endParaRPr lang="el-GR" altLang="el-GR" i="1" baseline="-25000" dirty="0">
              <a:solidFill>
                <a:schemeClr val="hlink"/>
              </a:solidFill>
              <a:effectLst>
                <a:outerShdw blurRad="38100" dist="38100" dir="2700000" algn="tl">
                  <a:srgbClr val="000000"/>
                </a:outerShdw>
              </a:effectLst>
              <a:latin typeface="Comic Sans MS" pitchFamily="66" charset="0"/>
            </a:endParaRPr>
          </a:p>
        </p:txBody>
      </p:sp>
      <p:sp>
        <p:nvSpPr>
          <p:cNvPr id="52232" name="Oval 8"/>
          <p:cNvSpPr>
            <a:spLocks noChangeArrowheads="1"/>
          </p:cNvSpPr>
          <p:nvPr/>
        </p:nvSpPr>
        <p:spPr bwMode="auto">
          <a:xfrm>
            <a:off x="2843213" y="1341438"/>
            <a:ext cx="73025" cy="73025"/>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2233" name="Line 9"/>
          <p:cNvSpPr>
            <a:spLocks noChangeShapeType="1"/>
          </p:cNvSpPr>
          <p:nvPr/>
        </p:nvSpPr>
        <p:spPr bwMode="auto">
          <a:xfrm>
            <a:off x="2908300" y="1395412"/>
            <a:ext cx="431800" cy="28733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4" name="Text Box 10"/>
          <p:cNvSpPr txBox="1">
            <a:spLocks noChangeArrowheads="1"/>
          </p:cNvSpPr>
          <p:nvPr/>
        </p:nvSpPr>
        <p:spPr bwMode="auto">
          <a:xfrm>
            <a:off x="3311525" y="1465263"/>
            <a:ext cx="647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400" i="1" dirty="0">
                <a:solidFill>
                  <a:schemeClr val="hlink"/>
                </a:solidFill>
                <a:latin typeface="Comic Sans MS" panose="030F0702030302020204" pitchFamily="66" charset="0"/>
              </a:rPr>
              <a:t>α</a:t>
            </a:r>
            <a:r>
              <a:rPr lang="en-US" altLang="el-GR" sz="2400" i="1" baseline="-25000" dirty="0">
                <a:solidFill>
                  <a:schemeClr val="hlink"/>
                </a:solidFill>
                <a:latin typeface="Comic Sans MS" panose="030F0702030302020204" pitchFamily="66" charset="0"/>
              </a:rPr>
              <a:t>cm</a:t>
            </a:r>
            <a:endParaRPr lang="el-GR" altLang="el-GR" sz="2400" i="1" dirty="0">
              <a:solidFill>
                <a:schemeClr val="hlink"/>
              </a:solidFill>
              <a:latin typeface="Comic Sans MS" panose="030F0702030302020204" pitchFamily="66" charset="0"/>
            </a:endParaRPr>
          </a:p>
        </p:txBody>
      </p:sp>
      <p:sp>
        <p:nvSpPr>
          <p:cNvPr id="52235" name="Line 11"/>
          <p:cNvSpPr>
            <a:spLocks noChangeShapeType="1"/>
          </p:cNvSpPr>
          <p:nvPr/>
        </p:nvSpPr>
        <p:spPr bwMode="auto">
          <a:xfrm>
            <a:off x="3203575" y="765175"/>
            <a:ext cx="431800" cy="287338"/>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7" name="Line 13"/>
          <p:cNvSpPr>
            <a:spLocks noChangeShapeType="1"/>
          </p:cNvSpPr>
          <p:nvPr/>
        </p:nvSpPr>
        <p:spPr bwMode="auto">
          <a:xfrm>
            <a:off x="3563938" y="981075"/>
            <a:ext cx="431800" cy="287338"/>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8" name="Line 14"/>
          <p:cNvSpPr>
            <a:spLocks noChangeShapeType="1"/>
          </p:cNvSpPr>
          <p:nvPr/>
        </p:nvSpPr>
        <p:spPr bwMode="auto">
          <a:xfrm>
            <a:off x="3203575" y="765175"/>
            <a:ext cx="792163" cy="504825"/>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39" name="Text Box 15"/>
          <p:cNvSpPr txBox="1">
            <a:spLocks noChangeArrowheads="1"/>
          </p:cNvSpPr>
          <p:nvPr/>
        </p:nvSpPr>
        <p:spPr bwMode="auto">
          <a:xfrm>
            <a:off x="3419475" y="620713"/>
            <a:ext cx="647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hlink"/>
                </a:solidFill>
                <a:effectLst>
                  <a:outerShdw blurRad="38100" dist="38100" dir="2700000" algn="tl">
                    <a:srgbClr val="000000"/>
                  </a:outerShdw>
                </a:effectLst>
                <a:latin typeface="Comic Sans MS" pitchFamily="66" charset="0"/>
              </a:rPr>
              <a:t>α</a:t>
            </a:r>
            <a:r>
              <a:rPr lang="en-US" altLang="el-GR" sz="2000" i="1" baseline="-25000">
                <a:solidFill>
                  <a:schemeClr val="hlink"/>
                </a:solidFill>
                <a:effectLst>
                  <a:outerShdw blurRad="38100" dist="38100" dir="2700000" algn="tl">
                    <a:srgbClr val="000000"/>
                  </a:outerShdw>
                </a:effectLst>
                <a:latin typeface="Comic Sans MS" pitchFamily="66" charset="0"/>
              </a:rPr>
              <a:t>cm</a:t>
            </a:r>
            <a:endParaRPr lang="el-GR" altLang="el-GR" sz="2000" i="1">
              <a:solidFill>
                <a:schemeClr val="hlink"/>
              </a:solidFill>
              <a:effectLst>
                <a:outerShdw blurRad="38100" dist="38100" dir="2700000" algn="tl">
                  <a:srgbClr val="000000"/>
                </a:outerShdw>
              </a:effectLst>
              <a:latin typeface="Comic Sans MS" pitchFamily="66" charset="0"/>
            </a:endParaRPr>
          </a:p>
        </p:txBody>
      </p:sp>
      <p:sp>
        <p:nvSpPr>
          <p:cNvPr id="52240" name="Text Box 16"/>
          <p:cNvSpPr txBox="1">
            <a:spLocks noChangeArrowheads="1"/>
          </p:cNvSpPr>
          <p:nvPr/>
        </p:nvSpPr>
        <p:spPr bwMode="auto">
          <a:xfrm>
            <a:off x="3419475" y="9810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rgbClr val="008000"/>
                </a:solidFill>
                <a:effectLst>
                  <a:outerShdw blurRad="38100" dist="38100" dir="2700000" algn="tl">
                    <a:srgbClr val="000000"/>
                  </a:outerShdw>
                </a:effectLst>
                <a:latin typeface="Comic Sans MS" pitchFamily="66" charset="0"/>
              </a:rPr>
              <a:t>α</a:t>
            </a:r>
            <a:r>
              <a:rPr lang="el-GR" altLang="el-GR" sz="2000" i="1" baseline="-25000">
                <a:solidFill>
                  <a:srgbClr val="008000"/>
                </a:solidFill>
                <a:effectLst>
                  <a:outerShdw blurRad="38100" dist="38100" dir="2700000" algn="tl">
                    <a:srgbClr val="000000"/>
                  </a:outerShdw>
                </a:effectLst>
                <a:latin typeface="Comic Sans MS" pitchFamily="66" charset="0"/>
              </a:rPr>
              <a:t>ε</a:t>
            </a:r>
            <a:endParaRPr lang="el-GR" altLang="el-GR" sz="2000" i="1">
              <a:solidFill>
                <a:srgbClr val="008000"/>
              </a:solidFill>
              <a:effectLst>
                <a:outerShdw blurRad="38100" dist="38100" dir="2700000" algn="tl">
                  <a:srgbClr val="000000"/>
                </a:outerShdw>
              </a:effectLst>
              <a:latin typeface="Comic Sans MS" pitchFamily="66" charset="0"/>
            </a:endParaRPr>
          </a:p>
        </p:txBody>
      </p:sp>
      <p:sp>
        <p:nvSpPr>
          <p:cNvPr id="52241" name="Text Box 17"/>
          <p:cNvSpPr txBox="1">
            <a:spLocks noChangeArrowheads="1"/>
          </p:cNvSpPr>
          <p:nvPr/>
        </p:nvSpPr>
        <p:spPr bwMode="auto">
          <a:xfrm>
            <a:off x="3924300" y="9810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i="1">
                <a:solidFill>
                  <a:schemeClr val="accent2"/>
                </a:solidFill>
                <a:effectLst>
                  <a:outerShdw blurRad="38100" dist="38100" dir="2700000" algn="tl">
                    <a:srgbClr val="000000"/>
                  </a:outerShdw>
                </a:effectLst>
                <a:latin typeface="Comic Sans MS" pitchFamily="66" charset="0"/>
              </a:rPr>
              <a:t>α</a:t>
            </a:r>
            <a:r>
              <a:rPr lang="el-GR" altLang="el-GR" sz="2000" i="1" baseline="-25000">
                <a:solidFill>
                  <a:schemeClr val="accent2"/>
                </a:solidFill>
                <a:effectLst>
                  <a:outerShdw blurRad="38100" dist="38100" dir="2700000" algn="tl">
                    <a:srgbClr val="000000"/>
                  </a:outerShdw>
                </a:effectLst>
                <a:latin typeface="Comic Sans MS" pitchFamily="66" charset="0"/>
              </a:rPr>
              <a:t>1</a:t>
            </a:r>
            <a:endParaRPr lang="el-GR" altLang="el-GR" sz="2000" i="1">
              <a:solidFill>
                <a:schemeClr val="accent2"/>
              </a:solidFill>
              <a:effectLst>
                <a:outerShdw blurRad="38100" dist="38100" dir="2700000" algn="tl">
                  <a:srgbClr val="000000"/>
                </a:outerShdw>
              </a:effectLst>
              <a:latin typeface="Comic Sans MS" pitchFamily="66" charset="0"/>
            </a:endParaRPr>
          </a:p>
        </p:txBody>
      </p:sp>
      <p:sp>
        <p:nvSpPr>
          <p:cNvPr id="52242" name="Line 18"/>
          <p:cNvSpPr>
            <a:spLocks noChangeShapeType="1"/>
          </p:cNvSpPr>
          <p:nvPr/>
        </p:nvSpPr>
        <p:spPr bwMode="auto">
          <a:xfrm flipH="1">
            <a:off x="2987675" y="765175"/>
            <a:ext cx="215900" cy="360363"/>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43" name="Text Box 19"/>
          <p:cNvSpPr txBox="1">
            <a:spLocks noChangeArrowheads="1"/>
          </p:cNvSpPr>
          <p:nvPr/>
        </p:nvSpPr>
        <p:spPr bwMode="auto">
          <a:xfrm>
            <a:off x="2627313" y="836613"/>
            <a:ext cx="4333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i="1">
                <a:latin typeface="Comic Sans MS" panose="030F0702030302020204" pitchFamily="66" charset="0"/>
              </a:rPr>
              <a:t>α</a:t>
            </a:r>
            <a:r>
              <a:rPr lang="el-GR" altLang="el-GR" sz="2000" b="1" baseline="-25000">
                <a:latin typeface="Comic Sans MS" panose="030F0702030302020204" pitchFamily="66" charset="0"/>
              </a:rPr>
              <a:t>κ</a:t>
            </a:r>
            <a:endParaRPr lang="el-GR" altLang="el-GR" sz="2000" b="1" i="1">
              <a:latin typeface="Comic Sans MS" panose="030F0702030302020204" pitchFamily="66" charset="0"/>
            </a:endParaRPr>
          </a:p>
        </p:txBody>
      </p:sp>
      <p:sp>
        <p:nvSpPr>
          <p:cNvPr id="52247" name="Text Box 23"/>
          <p:cNvSpPr txBox="1">
            <a:spLocks noChangeArrowheads="1"/>
          </p:cNvSpPr>
          <p:nvPr/>
        </p:nvSpPr>
        <p:spPr bwMode="auto">
          <a:xfrm>
            <a:off x="3713162" y="142118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l-GR" altLang="el-GR" sz="2000" b="1" i="1" dirty="0">
                <a:solidFill>
                  <a:srgbClr val="FF0000"/>
                </a:solidFill>
                <a:effectLst>
                  <a:outerShdw blurRad="38100" dist="38100" dir="2700000" algn="tl">
                    <a:srgbClr val="000000"/>
                  </a:outerShdw>
                </a:effectLst>
                <a:latin typeface="Comic Sans MS" pitchFamily="66" charset="0"/>
              </a:rPr>
              <a:t>α</a:t>
            </a:r>
          </a:p>
        </p:txBody>
      </p:sp>
      <p:sp>
        <p:nvSpPr>
          <p:cNvPr id="52248" name="Line 24"/>
          <p:cNvSpPr>
            <a:spLocks noChangeShapeType="1"/>
          </p:cNvSpPr>
          <p:nvPr/>
        </p:nvSpPr>
        <p:spPr bwMode="auto">
          <a:xfrm flipH="1">
            <a:off x="3814762" y="1268413"/>
            <a:ext cx="180976" cy="288924"/>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49" name="Line 25"/>
          <p:cNvSpPr>
            <a:spLocks noChangeShapeType="1"/>
          </p:cNvSpPr>
          <p:nvPr/>
        </p:nvSpPr>
        <p:spPr bwMode="auto">
          <a:xfrm>
            <a:off x="2987675" y="1125539"/>
            <a:ext cx="782638" cy="42561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2250" name="Text Box 26"/>
          <p:cNvSpPr txBox="1">
            <a:spLocks noChangeArrowheads="1"/>
          </p:cNvSpPr>
          <p:nvPr/>
        </p:nvSpPr>
        <p:spPr bwMode="auto">
          <a:xfrm>
            <a:off x="3059113" y="404813"/>
            <a:ext cx="3587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2000" b="1">
                <a:latin typeface="Comic Sans MS" panose="030F0702030302020204" pitchFamily="66" charset="0"/>
              </a:rPr>
              <a:t>Α</a:t>
            </a:r>
          </a:p>
        </p:txBody>
      </p:sp>
      <p:sp>
        <p:nvSpPr>
          <p:cNvPr id="52251" name="Text Box 27"/>
          <p:cNvSpPr txBox="1">
            <a:spLocks noChangeArrowheads="1"/>
          </p:cNvSpPr>
          <p:nvPr/>
        </p:nvSpPr>
        <p:spPr bwMode="auto">
          <a:xfrm>
            <a:off x="4859338" y="836613"/>
            <a:ext cx="38163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spcBef>
                <a:spcPct val="50000"/>
              </a:spcBef>
              <a:defRPr/>
            </a:pPr>
            <a:r>
              <a:rPr lang="el-GR" altLang="el-GR" sz="2800" b="1" i="1" dirty="0">
                <a:effectLst>
                  <a:outerShdw blurRad="38100" dist="38100" dir="2700000" algn="tl">
                    <a:srgbClr val="FFFFFF"/>
                  </a:outerShdw>
                </a:effectLst>
                <a:latin typeface="Comic Sans MS" pitchFamily="66" charset="0"/>
              </a:rPr>
              <a:t>α</a:t>
            </a:r>
            <a:r>
              <a:rPr lang="el-GR" altLang="el-GR" sz="2800" b="1" i="1" baseline="-25000" dirty="0">
                <a:effectLst>
                  <a:outerShdw blurRad="38100" dist="38100" dir="2700000" algn="tl">
                    <a:srgbClr val="FFFFFF"/>
                  </a:outerShdw>
                </a:effectLst>
                <a:latin typeface="Comic Sans MS" pitchFamily="66" charset="0"/>
              </a:rPr>
              <a:t>1</a:t>
            </a:r>
            <a:r>
              <a:rPr lang="el-GR" altLang="el-GR" sz="2800" b="1" i="1" dirty="0">
                <a:effectLst>
                  <a:outerShdw blurRad="38100" dist="38100" dir="2700000" algn="tl">
                    <a:srgbClr val="FFFFFF"/>
                  </a:outerShdw>
                </a:effectLst>
                <a:latin typeface="Comic Sans MS" pitchFamily="66" charset="0"/>
              </a:rPr>
              <a:t> </a:t>
            </a:r>
            <a:r>
              <a:rPr lang="el-GR" altLang="el-GR" sz="2800" b="1" dirty="0">
                <a:effectLst>
                  <a:outerShdw blurRad="38100" dist="38100" dir="2700000" algn="tl">
                    <a:srgbClr val="FFFFFF"/>
                  </a:outerShdw>
                </a:effectLst>
                <a:latin typeface="Comic Sans MS" pitchFamily="66" charset="0"/>
              </a:rPr>
              <a:t>=</a:t>
            </a:r>
            <a:r>
              <a:rPr lang="el-GR" altLang="el-GR" sz="2800" b="1" i="1" dirty="0">
                <a:effectLst>
                  <a:outerShdw blurRad="38100" dist="38100" dir="2700000" algn="tl">
                    <a:srgbClr val="FFFFFF"/>
                  </a:outerShdw>
                </a:effectLst>
                <a:latin typeface="Comic Sans MS" pitchFamily="66" charset="0"/>
              </a:rPr>
              <a:t> α</a:t>
            </a:r>
            <a:r>
              <a:rPr lang="en-US" altLang="el-GR" sz="2800" b="1" i="1" baseline="-25000" dirty="0">
                <a:effectLst>
                  <a:outerShdw blurRad="38100" dist="38100" dir="2700000" algn="tl">
                    <a:srgbClr val="FFFFFF"/>
                  </a:outerShdw>
                </a:effectLst>
                <a:latin typeface="Comic Sans MS" pitchFamily="66" charset="0"/>
              </a:rPr>
              <a:t>cm</a:t>
            </a:r>
            <a:r>
              <a:rPr lang="en-US" altLang="el-GR" sz="2800" b="1" i="1" dirty="0">
                <a:effectLst>
                  <a:outerShdw blurRad="38100" dist="38100" dir="2700000" algn="tl">
                    <a:srgbClr val="FFFFFF"/>
                  </a:outerShdw>
                </a:effectLst>
                <a:latin typeface="Comic Sans MS" pitchFamily="66" charset="0"/>
              </a:rPr>
              <a:t> </a:t>
            </a:r>
            <a:r>
              <a:rPr lang="en-US" altLang="el-GR" sz="2800" b="1" dirty="0">
                <a:effectLst>
                  <a:outerShdw blurRad="38100" dist="38100" dir="2700000" algn="tl">
                    <a:srgbClr val="FFFFFF"/>
                  </a:outerShdw>
                </a:effectLst>
                <a:latin typeface="Comic Sans MS" pitchFamily="66" charset="0"/>
              </a:rPr>
              <a:t>+ </a:t>
            </a:r>
            <a:r>
              <a:rPr lang="en-US" altLang="el-GR" sz="2800" b="1" i="1" dirty="0">
                <a:effectLst>
                  <a:outerShdw blurRad="38100" dist="38100" dir="2700000" algn="tl">
                    <a:srgbClr val="FFFFFF"/>
                  </a:outerShdw>
                </a:effectLst>
                <a:latin typeface="Comic Sans MS" pitchFamily="66" charset="0"/>
              </a:rPr>
              <a:t>a</a:t>
            </a:r>
            <a:r>
              <a:rPr lang="el-GR" altLang="el-GR" sz="2800" b="1" baseline="-25000" dirty="0">
                <a:effectLst>
                  <a:outerShdw blurRad="38100" dist="38100" dir="2700000" algn="tl">
                    <a:srgbClr val="FFFFFF"/>
                  </a:outerShdw>
                </a:effectLst>
                <a:latin typeface="Comic Sans MS" pitchFamily="66" charset="0"/>
              </a:rPr>
              <a:t>ε </a:t>
            </a:r>
            <a:r>
              <a:rPr lang="el-GR" altLang="el-GR" sz="2800" b="1" dirty="0">
                <a:effectLst>
                  <a:outerShdw blurRad="38100" dist="38100" dir="2700000" algn="tl">
                    <a:srgbClr val="FFFFFF"/>
                  </a:outerShdw>
                </a:effectLst>
                <a:latin typeface="Comic Sans MS" pitchFamily="66" charset="0"/>
              </a:rPr>
              <a:t>=</a:t>
            </a:r>
            <a:r>
              <a:rPr lang="en-US" altLang="el-GR" sz="2800" b="1" dirty="0">
                <a:effectLst>
                  <a:outerShdw blurRad="38100" dist="38100" dir="2700000" algn="tl">
                    <a:srgbClr val="FFFFFF"/>
                  </a:outerShdw>
                </a:effectLst>
                <a:latin typeface="Comic Sans MS" pitchFamily="66" charset="0"/>
              </a:rPr>
              <a:t> </a:t>
            </a:r>
            <a:r>
              <a:rPr lang="el-GR" altLang="el-GR" sz="2800" b="1" dirty="0">
                <a:effectLst>
                  <a:outerShdw blurRad="38100" dist="38100" dir="2700000" algn="tl">
                    <a:srgbClr val="FFFFFF"/>
                  </a:outerShdw>
                </a:effectLst>
                <a:latin typeface="Comic Sans MS" pitchFamily="66" charset="0"/>
              </a:rPr>
              <a:t>2</a:t>
            </a:r>
            <a:r>
              <a:rPr lang="el-GR" altLang="el-GR" sz="2800" b="1" i="1" dirty="0">
                <a:effectLst>
                  <a:outerShdw blurRad="38100" dist="38100" dir="2700000" algn="tl">
                    <a:srgbClr val="FFFFFF"/>
                  </a:outerShdw>
                </a:effectLst>
                <a:latin typeface="Comic Sans MS" pitchFamily="66" charset="0"/>
              </a:rPr>
              <a:t>α</a:t>
            </a:r>
            <a:r>
              <a:rPr lang="en-US" altLang="el-GR" sz="2800" b="1" i="1" baseline="-25000" dirty="0">
                <a:effectLst>
                  <a:outerShdw blurRad="38100" dist="38100" dir="2700000" algn="tl">
                    <a:srgbClr val="FFFFFF"/>
                  </a:outerShdw>
                </a:effectLst>
                <a:latin typeface="Comic Sans MS" pitchFamily="66" charset="0"/>
              </a:rPr>
              <a:t>cm</a:t>
            </a:r>
            <a:endParaRPr lang="el-GR" altLang="el-GR" sz="2800" b="1" baseline="-25000" dirty="0">
              <a:effectLst>
                <a:outerShdw blurRad="38100" dist="38100" dir="2700000" algn="tl">
                  <a:srgbClr val="FFFFFF"/>
                </a:outerShdw>
              </a:effectLst>
              <a:latin typeface="Comic Sans MS" pitchFamily="66" charset="0"/>
            </a:endParaRPr>
          </a:p>
        </p:txBody>
      </p:sp>
      <p:graphicFrame>
        <p:nvGraphicFramePr>
          <p:cNvPr id="52252" name="Object 28"/>
          <p:cNvGraphicFramePr>
            <a:graphicFrameLocks noChangeAspect="1"/>
          </p:cNvGraphicFramePr>
          <p:nvPr/>
        </p:nvGraphicFramePr>
        <p:xfrm>
          <a:off x="5292725" y="1844675"/>
          <a:ext cx="2736850" cy="777875"/>
        </p:xfrm>
        <a:graphic>
          <a:graphicData uri="http://schemas.openxmlformats.org/presentationml/2006/ole">
            <mc:AlternateContent xmlns:mc="http://schemas.openxmlformats.org/markup-compatibility/2006">
              <mc:Choice xmlns:v="urn:schemas-microsoft-com:vml" Requires="v">
                <p:oleObj spid="_x0000_s45162" name="Εξίσωση" r:id="rId4" imgW="1028254" imgH="291973" progId="Equation.3">
                  <p:embed/>
                </p:oleObj>
              </mc:Choice>
              <mc:Fallback>
                <p:oleObj name="Εξίσωση" r:id="rId4" imgW="1028254" imgH="291973" progId="Equation.3">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1844675"/>
                        <a:ext cx="2736850" cy="7778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2246" name="Line 22"/>
          <p:cNvSpPr>
            <a:spLocks noChangeShapeType="1"/>
          </p:cNvSpPr>
          <p:nvPr/>
        </p:nvSpPr>
        <p:spPr bwMode="auto">
          <a:xfrm>
            <a:off x="3203575" y="765175"/>
            <a:ext cx="611187" cy="80327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2228"/>
                                        </p:tgtEl>
                                        <p:attrNameLst>
                                          <p:attrName>style.visibility</p:attrName>
                                        </p:attrNameLst>
                                      </p:cBhvr>
                                      <p:to>
                                        <p:strVal val="visible"/>
                                      </p:to>
                                    </p:set>
                                    <p:animEffect transition="in" filter="dissolve">
                                      <p:cBhvr>
                                        <p:cTn id="7" dur="500"/>
                                        <p:tgtEl>
                                          <p:spTgt spid="522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2229"/>
                                        </p:tgtEl>
                                        <p:attrNameLst>
                                          <p:attrName>style.visibility</p:attrName>
                                        </p:attrNameLst>
                                      </p:cBhvr>
                                      <p:to>
                                        <p:strVal val="visible"/>
                                      </p:to>
                                    </p:set>
                                    <p:animEffect transition="in" filter="dissolve">
                                      <p:cBhvr>
                                        <p:cTn id="10" dur="500"/>
                                        <p:tgtEl>
                                          <p:spTgt spid="52229"/>
                                        </p:tgtEl>
                                      </p:cBhvr>
                                    </p:animEffect>
                                  </p:childTnLst>
                                </p:cTn>
                              </p:par>
                              <p:par>
                                <p:cTn id="11" presetID="9" presetClass="entr" presetSubtype="0" fill="hold" nodeType="withEffect">
                                  <p:stCondLst>
                                    <p:cond delay="0"/>
                                  </p:stCondLst>
                                  <p:childTnLst>
                                    <p:set>
                                      <p:cBhvr>
                                        <p:cTn id="12" dur="1" fill="hold">
                                          <p:stCondLst>
                                            <p:cond delay="0"/>
                                          </p:stCondLst>
                                        </p:cTn>
                                        <p:tgtEl>
                                          <p:spTgt spid="52230"/>
                                        </p:tgtEl>
                                        <p:attrNameLst>
                                          <p:attrName>style.visibility</p:attrName>
                                        </p:attrNameLst>
                                      </p:cBhvr>
                                      <p:to>
                                        <p:strVal val="visible"/>
                                      </p:to>
                                    </p:set>
                                    <p:animEffect transition="in" filter="dissolve">
                                      <p:cBhvr>
                                        <p:cTn id="13" dur="500"/>
                                        <p:tgtEl>
                                          <p:spTgt spid="5223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2231"/>
                                        </p:tgtEl>
                                        <p:attrNameLst>
                                          <p:attrName>style.visibility</p:attrName>
                                        </p:attrNameLst>
                                      </p:cBhvr>
                                      <p:to>
                                        <p:strVal val="visible"/>
                                      </p:to>
                                    </p:set>
                                    <p:animEffect transition="in" filter="dissolve">
                                      <p:cBhvr>
                                        <p:cTn id="16" dur="500"/>
                                        <p:tgtEl>
                                          <p:spTgt spid="52231"/>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2232"/>
                                        </p:tgtEl>
                                        <p:attrNameLst>
                                          <p:attrName>style.visibility</p:attrName>
                                        </p:attrNameLst>
                                      </p:cBhvr>
                                      <p:to>
                                        <p:strVal val="visible"/>
                                      </p:to>
                                    </p:set>
                                    <p:animEffect transition="in" filter="dissolve">
                                      <p:cBhvr>
                                        <p:cTn id="19" dur="500"/>
                                        <p:tgtEl>
                                          <p:spTgt spid="522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2233"/>
                                        </p:tgtEl>
                                        <p:attrNameLst>
                                          <p:attrName>style.visibility</p:attrName>
                                        </p:attrNameLst>
                                      </p:cBhvr>
                                      <p:to>
                                        <p:strVal val="visible"/>
                                      </p:to>
                                    </p:set>
                                    <p:animEffect transition="in" filter="wipe(left)">
                                      <p:cBhvr>
                                        <p:cTn id="24" dur="1500"/>
                                        <p:tgtEl>
                                          <p:spTgt spid="52233"/>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52234"/>
                                        </p:tgtEl>
                                        <p:attrNameLst>
                                          <p:attrName>style.visibility</p:attrName>
                                        </p:attrNameLst>
                                      </p:cBhvr>
                                      <p:to>
                                        <p:strVal val="visible"/>
                                      </p:to>
                                    </p:set>
                                    <p:animEffect transition="in" filter="dissolve">
                                      <p:cBhvr>
                                        <p:cTn id="28" dur="500"/>
                                        <p:tgtEl>
                                          <p:spTgt spid="5223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52235"/>
                                        </p:tgtEl>
                                        <p:attrNameLst>
                                          <p:attrName>style.visibility</p:attrName>
                                        </p:attrNameLst>
                                      </p:cBhvr>
                                      <p:to>
                                        <p:strVal val="visible"/>
                                      </p:to>
                                    </p:set>
                                    <p:animEffect transition="in" filter="dissolve">
                                      <p:cBhvr>
                                        <p:cTn id="33" dur="500"/>
                                        <p:tgtEl>
                                          <p:spTgt spid="52235"/>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52239"/>
                                        </p:tgtEl>
                                        <p:attrNameLst>
                                          <p:attrName>style.visibility</p:attrName>
                                        </p:attrNameLst>
                                      </p:cBhvr>
                                      <p:to>
                                        <p:strVal val="visible"/>
                                      </p:to>
                                    </p:set>
                                    <p:animEffect transition="in" filter="dissolve">
                                      <p:cBhvr>
                                        <p:cTn id="36" dur="500"/>
                                        <p:tgtEl>
                                          <p:spTgt spid="52239"/>
                                        </p:tgtEl>
                                      </p:cBhvr>
                                    </p:animEffect>
                                  </p:childTnLst>
                                </p:cTn>
                              </p:par>
                              <p:par>
                                <p:cTn id="37" presetID="9" presetClass="entr" presetSubtype="0" fill="hold" grpId="0" nodeType="withEffect">
                                  <p:stCondLst>
                                    <p:cond delay="0"/>
                                  </p:stCondLst>
                                  <p:childTnLst>
                                    <p:set>
                                      <p:cBhvr>
                                        <p:cTn id="38" dur="1" fill="hold">
                                          <p:stCondLst>
                                            <p:cond delay="0"/>
                                          </p:stCondLst>
                                        </p:cTn>
                                        <p:tgtEl>
                                          <p:spTgt spid="52250"/>
                                        </p:tgtEl>
                                        <p:attrNameLst>
                                          <p:attrName>style.visibility</p:attrName>
                                        </p:attrNameLst>
                                      </p:cBhvr>
                                      <p:to>
                                        <p:strVal val="visible"/>
                                      </p:to>
                                    </p:set>
                                    <p:animEffect transition="in" filter="dissolve">
                                      <p:cBhvr>
                                        <p:cTn id="39" dur="500"/>
                                        <p:tgtEl>
                                          <p:spTgt spid="5225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ntr" presetSubtype="0" fill="hold" nodeType="clickEffect">
                                  <p:stCondLst>
                                    <p:cond delay="0"/>
                                  </p:stCondLst>
                                  <p:childTnLst>
                                    <p:set>
                                      <p:cBhvr>
                                        <p:cTn id="43" dur="1" fill="hold">
                                          <p:stCondLst>
                                            <p:cond delay="0"/>
                                          </p:stCondLst>
                                        </p:cTn>
                                        <p:tgtEl>
                                          <p:spTgt spid="52237"/>
                                        </p:tgtEl>
                                        <p:attrNameLst>
                                          <p:attrName>style.visibility</p:attrName>
                                        </p:attrNameLst>
                                      </p:cBhvr>
                                      <p:to>
                                        <p:strVal val="visible"/>
                                      </p:to>
                                    </p:set>
                                    <p:animEffect transition="in" filter="dissolve">
                                      <p:cBhvr>
                                        <p:cTn id="44" dur="500"/>
                                        <p:tgtEl>
                                          <p:spTgt spid="52237"/>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52240"/>
                                        </p:tgtEl>
                                        <p:attrNameLst>
                                          <p:attrName>style.visibility</p:attrName>
                                        </p:attrNameLst>
                                      </p:cBhvr>
                                      <p:to>
                                        <p:strVal val="visible"/>
                                      </p:to>
                                    </p:set>
                                    <p:animEffect transition="in" filter="dissolve">
                                      <p:cBhvr>
                                        <p:cTn id="47" dur="500"/>
                                        <p:tgtEl>
                                          <p:spTgt spid="5224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52238"/>
                                        </p:tgtEl>
                                        <p:attrNameLst>
                                          <p:attrName>style.visibility</p:attrName>
                                        </p:attrNameLst>
                                      </p:cBhvr>
                                      <p:to>
                                        <p:strVal val="visible"/>
                                      </p:to>
                                    </p:set>
                                    <p:animEffect transition="in" filter="wipe(left)">
                                      <p:cBhvr>
                                        <p:cTn id="52" dur="1500"/>
                                        <p:tgtEl>
                                          <p:spTgt spid="52238"/>
                                        </p:tgtEl>
                                      </p:cBhvr>
                                    </p:animEffect>
                                  </p:childTnLst>
                                </p:cTn>
                              </p:par>
                            </p:childTnLst>
                          </p:cTn>
                        </p:par>
                        <p:par>
                          <p:cTn id="53" fill="hold">
                            <p:stCondLst>
                              <p:cond delay="1500"/>
                            </p:stCondLst>
                            <p:childTnLst>
                              <p:par>
                                <p:cTn id="54" presetID="9" presetClass="entr" presetSubtype="0" fill="hold" grpId="0" nodeType="afterEffect">
                                  <p:stCondLst>
                                    <p:cond delay="0"/>
                                  </p:stCondLst>
                                  <p:childTnLst>
                                    <p:set>
                                      <p:cBhvr>
                                        <p:cTn id="55" dur="1" fill="hold">
                                          <p:stCondLst>
                                            <p:cond delay="0"/>
                                          </p:stCondLst>
                                        </p:cTn>
                                        <p:tgtEl>
                                          <p:spTgt spid="52241"/>
                                        </p:tgtEl>
                                        <p:attrNameLst>
                                          <p:attrName>style.visibility</p:attrName>
                                        </p:attrNameLst>
                                      </p:cBhvr>
                                      <p:to>
                                        <p:strVal val="visible"/>
                                      </p:to>
                                    </p:set>
                                    <p:animEffect transition="in" filter="dissolve">
                                      <p:cBhvr>
                                        <p:cTn id="56" dur="500"/>
                                        <p:tgtEl>
                                          <p:spTgt spid="52241"/>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2251"/>
                                        </p:tgtEl>
                                        <p:attrNameLst>
                                          <p:attrName>style.visibility</p:attrName>
                                        </p:attrNameLst>
                                      </p:cBhvr>
                                      <p:to>
                                        <p:strVal val="visible"/>
                                      </p:to>
                                    </p:set>
                                    <p:animEffect transition="in" filter="dissolve">
                                      <p:cBhvr>
                                        <p:cTn id="61" dur="500"/>
                                        <p:tgtEl>
                                          <p:spTgt spid="52251"/>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9" presetClass="entr" presetSubtype="0" fill="hold" nodeType="clickEffect">
                                  <p:stCondLst>
                                    <p:cond delay="0"/>
                                  </p:stCondLst>
                                  <p:childTnLst>
                                    <p:set>
                                      <p:cBhvr>
                                        <p:cTn id="65" dur="1" fill="hold">
                                          <p:stCondLst>
                                            <p:cond delay="0"/>
                                          </p:stCondLst>
                                        </p:cTn>
                                        <p:tgtEl>
                                          <p:spTgt spid="52242"/>
                                        </p:tgtEl>
                                        <p:attrNameLst>
                                          <p:attrName>style.visibility</p:attrName>
                                        </p:attrNameLst>
                                      </p:cBhvr>
                                      <p:to>
                                        <p:strVal val="visible"/>
                                      </p:to>
                                    </p:set>
                                    <p:animEffect transition="in" filter="dissolve">
                                      <p:cBhvr>
                                        <p:cTn id="66" dur="500"/>
                                        <p:tgtEl>
                                          <p:spTgt spid="52242"/>
                                        </p:tgtEl>
                                      </p:cBhvr>
                                    </p:animEffect>
                                  </p:childTnLst>
                                </p:cTn>
                              </p:par>
                              <p:par>
                                <p:cTn id="67" presetID="9" presetClass="entr" presetSubtype="0" fill="hold" grpId="0" nodeType="withEffect">
                                  <p:stCondLst>
                                    <p:cond delay="0"/>
                                  </p:stCondLst>
                                  <p:childTnLst>
                                    <p:set>
                                      <p:cBhvr>
                                        <p:cTn id="68" dur="1" fill="hold">
                                          <p:stCondLst>
                                            <p:cond delay="0"/>
                                          </p:stCondLst>
                                        </p:cTn>
                                        <p:tgtEl>
                                          <p:spTgt spid="52243"/>
                                        </p:tgtEl>
                                        <p:attrNameLst>
                                          <p:attrName>style.visibility</p:attrName>
                                        </p:attrNameLst>
                                      </p:cBhvr>
                                      <p:to>
                                        <p:strVal val="visible"/>
                                      </p:to>
                                    </p:set>
                                    <p:animEffect transition="in" filter="dissolve">
                                      <p:cBhvr>
                                        <p:cTn id="69" dur="500"/>
                                        <p:tgtEl>
                                          <p:spTgt spid="52243"/>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2246"/>
                                        </p:tgtEl>
                                        <p:attrNameLst>
                                          <p:attrName>style.visibility</p:attrName>
                                        </p:attrNameLst>
                                      </p:cBhvr>
                                      <p:to>
                                        <p:strVal val="visible"/>
                                      </p:to>
                                    </p:set>
                                    <p:animEffect transition="in" filter="wipe(left)">
                                      <p:cBhvr>
                                        <p:cTn id="74" dur="1500"/>
                                        <p:tgtEl>
                                          <p:spTgt spid="52246"/>
                                        </p:tgtEl>
                                      </p:cBhvr>
                                    </p:animEffect>
                                  </p:childTnLst>
                                </p:cTn>
                              </p:par>
                            </p:childTnLst>
                          </p:cTn>
                        </p:par>
                        <p:par>
                          <p:cTn id="75" fill="hold">
                            <p:stCondLst>
                              <p:cond delay="1500"/>
                            </p:stCondLst>
                            <p:childTnLst>
                              <p:par>
                                <p:cTn id="76" presetID="9" presetClass="entr" presetSubtype="0" fill="hold" grpId="0" nodeType="afterEffect">
                                  <p:stCondLst>
                                    <p:cond delay="0"/>
                                  </p:stCondLst>
                                  <p:childTnLst>
                                    <p:set>
                                      <p:cBhvr>
                                        <p:cTn id="77" dur="1" fill="hold">
                                          <p:stCondLst>
                                            <p:cond delay="0"/>
                                          </p:stCondLst>
                                        </p:cTn>
                                        <p:tgtEl>
                                          <p:spTgt spid="52247"/>
                                        </p:tgtEl>
                                        <p:attrNameLst>
                                          <p:attrName>style.visibility</p:attrName>
                                        </p:attrNameLst>
                                      </p:cBhvr>
                                      <p:to>
                                        <p:strVal val="visible"/>
                                      </p:to>
                                    </p:set>
                                    <p:animEffect transition="in" filter="dissolve">
                                      <p:cBhvr>
                                        <p:cTn id="78" dur="500"/>
                                        <p:tgtEl>
                                          <p:spTgt spid="52247"/>
                                        </p:tgtEl>
                                      </p:cBhvr>
                                    </p:animEffect>
                                  </p:childTnLst>
                                </p:cTn>
                              </p:par>
                              <p:par>
                                <p:cTn id="79" presetID="9" presetClass="entr" presetSubtype="0" fill="hold" nodeType="withEffect">
                                  <p:stCondLst>
                                    <p:cond delay="0"/>
                                  </p:stCondLst>
                                  <p:childTnLst>
                                    <p:set>
                                      <p:cBhvr>
                                        <p:cTn id="80" dur="1" fill="hold">
                                          <p:stCondLst>
                                            <p:cond delay="0"/>
                                          </p:stCondLst>
                                        </p:cTn>
                                        <p:tgtEl>
                                          <p:spTgt spid="52248"/>
                                        </p:tgtEl>
                                        <p:attrNameLst>
                                          <p:attrName>style.visibility</p:attrName>
                                        </p:attrNameLst>
                                      </p:cBhvr>
                                      <p:to>
                                        <p:strVal val="visible"/>
                                      </p:to>
                                    </p:set>
                                    <p:animEffect transition="in" filter="dissolve">
                                      <p:cBhvr>
                                        <p:cTn id="81" dur="500"/>
                                        <p:tgtEl>
                                          <p:spTgt spid="52248"/>
                                        </p:tgtEl>
                                      </p:cBhvr>
                                    </p:animEffect>
                                  </p:childTnLst>
                                </p:cTn>
                              </p:par>
                              <p:par>
                                <p:cTn id="82" presetID="9" presetClass="entr" presetSubtype="0" fill="hold" nodeType="withEffect">
                                  <p:stCondLst>
                                    <p:cond delay="0"/>
                                  </p:stCondLst>
                                  <p:childTnLst>
                                    <p:set>
                                      <p:cBhvr>
                                        <p:cTn id="83" dur="1" fill="hold">
                                          <p:stCondLst>
                                            <p:cond delay="0"/>
                                          </p:stCondLst>
                                        </p:cTn>
                                        <p:tgtEl>
                                          <p:spTgt spid="52249"/>
                                        </p:tgtEl>
                                        <p:attrNameLst>
                                          <p:attrName>style.visibility</p:attrName>
                                        </p:attrNameLst>
                                      </p:cBhvr>
                                      <p:to>
                                        <p:strVal val="visible"/>
                                      </p:to>
                                    </p:set>
                                    <p:animEffect transition="in" filter="dissolve">
                                      <p:cBhvr>
                                        <p:cTn id="84" dur="500"/>
                                        <p:tgtEl>
                                          <p:spTgt spid="52249"/>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9" presetClass="entr" presetSubtype="0" fill="hold" nodeType="clickEffect">
                                  <p:stCondLst>
                                    <p:cond delay="0"/>
                                  </p:stCondLst>
                                  <p:childTnLst>
                                    <p:set>
                                      <p:cBhvr>
                                        <p:cTn id="88" dur="1" fill="hold">
                                          <p:stCondLst>
                                            <p:cond delay="0"/>
                                          </p:stCondLst>
                                        </p:cTn>
                                        <p:tgtEl>
                                          <p:spTgt spid="52252"/>
                                        </p:tgtEl>
                                        <p:attrNameLst>
                                          <p:attrName>style.visibility</p:attrName>
                                        </p:attrNameLst>
                                      </p:cBhvr>
                                      <p:to>
                                        <p:strVal val="visible"/>
                                      </p:to>
                                    </p:set>
                                    <p:animEffect transition="in" filter="dissolve">
                                      <p:cBhvr>
                                        <p:cTn id="89" dur="500"/>
                                        <p:tgtEl>
                                          <p:spTgt spid="52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animBg="1"/>
      <p:bldP spid="52229" grpId="0" animBg="1"/>
      <p:bldP spid="52231" grpId="0"/>
      <p:bldP spid="52232" grpId="0" animBg="1"/>
      <p:bldP spid="52233" grpId="0" animBg="1"/>
      <p:bldP spid="52234" grpId="0"/>
      <p:bldP spid="52239" grpId="0"/>
      <p:bldP spid="52240" grpId="0"/>
      <p:bldP spid="52241" grpId="0"/>
      <p:bldP spid="52243" grpId="0"/>
      <p:bldP spid="52247" grpId="0"/>
      <p:bldP spid="52250" grpId="0"/>
      <p:bldP spid="52251" grpId="0"/>
      <p:bldP spid="522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DF93FE-32EF-40C9-838B-7BB9B30547BA}" type="slidenum">
              <a:rPr lang="el-GR" altLang="el-GR" sz="1400" smtClean="0"/>
              <a:pPr>
                <a:spcBef>
                  <a:spcPct val="0"/>
                </a:spcBef>
                <a:buFontTx/>
                <a:buNone/>
              </a:pPr>
              <a:t>23</a:t>
            </a:fld>
            <a:endParaRPr lang="el-GR" altLang="el-GR" sz="1400" smtClean="0"/>
          </a:p>
        </p:txBody>
      </p:sp>
      <p:sp>
        <p:nvSpPr>
          <p:cNvPr id="5" name="Rectangle 2"/>
          <p:cNvSpPr txBox="1">
            <a:spLocks noChangeArrowheads="1"/>
          </p:cNvSpPr>
          <p:nvPr/>
        </p:nvSpPr>
        <p:spPr>
          <a:xfrm>
            <a:off x="2942819" y="1844824"/>
            <a:ext cx="3258362"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Εφαρμογές</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2"/>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93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775BB-10AF-45C1-AAF7-8B7CF2FFEA07}" type="slidenum">
              <a:rPr lang="el-GR" altLang="el-GR" sz="1400" smtClean="0"/>
              <a:pPr>
                <a:spcBef>
                  <a:spcPct val="0"/>
                </a:spcBef>
                <a:buFontTx/>
                <a:buNone/>
              </a:pPr>
              <a:t>24</a:t>
            </a:fld>
            <a:endParaRPr lang="el-GR" altLang="el-GR" sz="1400" smtClean="0"/>
          </a:p>
        </p:txBody>
      </p:sp>
      <p:sp>
        <p:nvSpPr>
          <p:cNvPr id="90116" name="Text Box 4"/>
          <p:cNvSpPr txBox="1">
            <a:spLocks noChangeArrowheads="1"/>
          </p:cNvSpPr>
          <p:nvPr/>
        </p:nvSpPr>
        <p:spPr bwMode="auto">
          <a:xfrm>
            <a:off x="1043781" y="2060848"/>
            <a:ext cx="705643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600" b="1" dirty="0" smtClean="0">
                <a:solidFill>
                  <a:schemeClr val="accent2"/>
                </a:solidFill>
                <a:effectLst>
                  <a:outerShdw blurRad="38100" dist="38100" dir="2700000" algn="tl">
                    <a:srgbClr val="000000"/>
                  </a:outerShdw>
                </a:effectLst>
                <a:latin typeface="Comic Sans MS" pitchFamily="66" charset="0"/>
              </a:rPr>
              <a:t>βιβλίου</a:t>
            </a:r>
            <a:endParaRPr lang="el-GR" altLang="el-GR" sz="3600" b="1" dirty="0">
              <a:solidFill>
                <a:schemeClr val="accent2"/>
              </a:solidFill>
              <a:effectLst>
                <a:outerShdw blurRad="38100" dist="38100" dir="2700000" algn="tl">
                  <a:srgbClr val="000000"/>
                </a:outerShdw>
              </a:effectLst>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p:cTn id="7" dur="2000" fill="hold"/>
                                        <p:tgtEl>
                                          <p:spTgt spid="901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901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90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604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5025613-B479-4371-AF88-6617159EEB3A}" type="slidenum">
              <a:rPr lang="el-GR" altLang="el-GR" sz="1400" smtClean="0"/>
              <a:pPr>
                <a:spcBef>
                  <a:spcPct val="0"/>
                </a:spcBef>
                <a:buFontTx/>
                <a:buNone/>
              </a:pPr>
              <a:t>25</a:t>
            </a:fld>
            <a:endParaRPr lang="el-GR" altLang="el-GR" sz="1400" smtClean="0"/>
          </a:p>
        </p:txBody>
      </p:sp>
      <p:grpSp>
        <p:nvGrpSpPr>
          <p:cNvPr id="2" name="Ομάδα 1"/>
          <p:cNvGrpSpPr/>
          <p:nvPr/>
        </p:nvGrpSpPr>
        <p:grpSpPr>
          <a:xfrm>
            <a:off x="323528" y="188913"/>
            <a:ext cx="8496498" cy="4275912"/>
            <a:chOff x="323528" y="188913"/>
            <a:chExt cx="8496498" cy="4275912"/>
          </a:xfrm>
        </p:grpSpPr>
        <p:sp>
          <p:nvSpPr>
            <p:cNvPr id="87044" name="Rectangle 4"/>
            <p:cNvSpPr>
              <a:spLocks noChangeArrowheads="1"/>
            </p:cNvSpPr>
            <p:nvPr/>
          </p:nvSpPr>
          <p:spPr bwMode="auto">
            <a:xfrm>
              <a:off x="827583" y="188913"/>
              <a:ext cx="734481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4.1</a:t>
              </a:r>
              <a:r>
                <a:rPr lang="el-GR" altLang="el-GR" sz="2000" dirty="0">
                  <a:latin typeface="Trebuchet MS" panose="020B0603020202020204" pitchFamily="34" charset="0"/>
                </a:rPr>
                <a:t>  Η γωνιακή ταχύτητα περιστροφής ενός τροχού μεταβάλλεται με το χρόνο όπως φαίνεται στο σχ. </a:t>
              </a:r>
              <a:r>
                <a:rPr lang="el-GR" altLang="el-GR" sz="2000" dirty="0" smtClean="0">
                  <a:latin typeface="Trebuchet MS" panose="020B0603020202020204" pitchFamily="34" charset="0"/>
                </a:rPr>
                <a:t>4.40(α)</a:t>
              </a:r>
              <a:r>
                <a:rPr lang="en-US" altLang="el-GR" sz="2000" dirty="0" smtClean="0">
                  <a:latin typeface="Trebuchet MS" panose="020B0603020202020204" pitchFamily="34" charset="0"/>
                </a:rPr>
                <a:t>. </a:t>
              </a:r>
              <a:r>
                <a:rPr lang="el-GR" altLang="el-GR" sz="2000" dirty="0">
                  <a:latin typeface="Trebuchet MS" panose="020B0603020202020204" pitchFamily="34" charset="0"/>
                </a:rPr>
                <a:t>Ποιο από τα διαγράμματα </a:t>
              </a:r>
              <a:r>
                <a:rPr lang="el-GR" altLang="el-GR" sz="2000" dirty="0" smtClean="0">
                  <a:latin typeface="Trebuchet MS" panose="020B0603020202020204" pitchFamily="34" charset="0"/>
                </a:rPr>
                <a:t>(β), (γ), (δ), (ε) </a:t>
              </a:r>
              <a:r>
                <a:rPr lang="el-GR" altLang="el-GR" sz="2000" dirty="0">
                  <a:latin typeface="Trebuchet MS" panose="020B0603020202020204" pitchFamily="34" charset="0"/>
                </a:rPr>
                <a:t>παριστάνει τη γωνιακή επιτάχυνση του τροχού σε συνάρτηση με το χρόνο; </a:t>
              </a:r>
            </a:p>
          </p:txBody>
        </p:sp>
        <p:pic>
          <p:nvPicPr>
            <p:cNvPr id="87045"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3528" y="2204864"/>
              <a:ext cx="8496498" cy="225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Oval 14"/>
          <p:cNvSpPr>
            <a:spLocks noChangeArrowheads="1"/>
          </p:cNvSpPr>
          <p:nvPr/>
        </p:nvSpPr>
        <p:spPr bwMode="auto">
          <a:xfrm>
            <a:off x="6119813" y="3645024"/>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4" name="TextBox 3"/>
          <p:cNvSpPr txBox="1"/>
          <p:nvPr/>
        </p:nvSpPr>
        <p:spPr>
          <a:xfrm>
            <a:off x="827583" y="4653136"/>
            <a:ext cx="7344818" cy="1015663"/>
          </a:xfrm>
          <a:prstGeom prst="rect">
            <a:avLst/>
          </a:prstGeom>
          <a:noFill/>
        </p:spPr>
        <p:txBody>
          <a:bodyPr wrap="square" rtlCol="0">
            <a:spAutoFit/>
          </a:bodyPr>
          <a:lstStyle/>
          <a:p>
            <a:pPr algn="just">
              <a:lnSpc>
                <a:spcPct val="150000"/>
              </a:lnSpc>
            </a:pPr>
            <a:r>
              <a:rPr lang="el-GR" sz="2000" b="1" dirty="0" smtClean="0">
                <a:latin typeface="Trebuchet MS" panose="020B0603020202020204" pitchFamily="34" charset="0"/>
              </a:rPr>
              <a:t>4.2  </a:t>
            </a:r>
            <a:r>
              <a:rPr lang="el-GR" sz="2000" dirty="0" smtClean="0">
                <a:latin typeface="Trebuchet MS" panose="020B0603020202020204" pitchFamily="34" charset="0"/>
              </a:rPr>
              <a:t>Ένα σώμα κάνει ομαλή στροφική κίνηση. Ποια είναι η γωνιακή του επιτάχυνση</a:t>
            </a:r>
            <a:r>
              <a:rPr lang="en-US" sz="2000" dirty="0" smtClean="0">
                <a:latin typeface="Trebuchet MS" panose="020B0603020202020204" pitchFamily="34" charset="0"/>
              </a:rPr>
              <a:t>;</a:t>
            </a:r>
            <a:endParaRPr lang="el-GR" sz="2000" b="1"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6553200" y="5312619"/>
                <a:ext cx="1656407" cy="564065"/>
              </a:xfrm>
              <a:prstGeom prst="rect">
                <a:avLst/>
              </a:prstGeom>
              <a:noFill/>
            </p:spPr>
            <p:txBody>
              <a:bodyPr wrap="square" lIns="0" tIns="0" rIns="0" bIns="0" rtlCol="0">
                <a:spAutoFit/>
              </a:bodyPr>
              <a:lstStyle/>
              <a:p>
                <a14:m>
                  <m:oMath xmlns:m="http://schemas.openxmlformats.org/officeDocument/2006/math">
                    <m:acc>
                      <m:accPr>
                        <m:chr m:val="⃗"/>
                        <m:ctrlPr>
                          <a:rPr lang="el-GR" b="1" i="1" smtClean="0">
                            <a:solidFill>
                              <a:srgbClr val="FF0000"/>
                            </a:solidFill>
                            <a:latin typeface="Cambria Math" panose="02040503050406030204" pitchFamily="18" charset="0"/>
                          </a:rPr>
                        </m:ctrlPr>
                      </m:accPr>
                      <m:e>
                        <m:r>
                          <a:rPr lang="el-GR" b="1" i="1" smtClean="0">
                            <a:solidFill>
                              <a:srgbClr val="FF0000"/>
                            </a:solidFill>
                            <a:latin typeface="Cambria Math" panose="02040503050406030204" pitchFamily="18" charset="0"/>
                          </a:rPr>
                          <m:t>𝜶</m:t>
                        </m:r>
                      </m:e>
                    </m:acc>
                  </m:oMath>
                </a14:m>
                <a:r>
                  <a:rPr lang="el-GR" b="1" baseline="-25000" dirty="0" smtClean="0">
                    <a:solidFill>
                      <a:srgbClr val="FF0000"/>
                    </a:solidFill>
                  </a:rPr>
                  <a:t>γ </a:t>
                </a:r>
                <a:r>
                  <a:rPr lang="el-GR" b="1" dirty="0" smtClean="0">
                    <a:solidFill>
                      <a:srgbClr val="FF0000"/>
                    </a:solidFill>
                  </a:rPr>
                  <a:t>= </a:t>
                </a:r>
                <a14:m>
                  <m:oMath xmlns:m="http://schemas.openxmlformats.org/officeDocument/2006/math">
                    <m:f>
                      <m:fPr>
                        <m:ctrlPr>
                          <a:rPr lang="el-GR" b="1" i="1" smtClean="0">
                            <a:solidFill>
                              <a:srgbClr val="FF0000"/>
                            </a:solidFill>
                            <a:latin typeface="Cambria Math" panose="02040503050406030204" pitchFamily="18" charset="0"/>
                          </a:rPr>
                        </m:ctrlPr>
                      </m:fPr>
                      <m:num>
                        <m:r>
                          <a:rPr lang="el-GR" b="1" i="0" smtClean="0">
                            <a:solidFill>
                              <a:srgbClr val="FF0000"/>
                            </a:solidFill>
                            <a:latin typeface="Cambria Math" panose="02040503050406030204" pitchFamily="18" charset="0"/>
                          </a:rPr>
                          <m:t>𝚫</m:t>
                        </m:r>
                        <m:acc>
                          <m:accPr>
                            <m:chr m:val="⃗"/>
                            <m:ctrlPr>
                              <a:rPr lang="el-GR" b="1" i="1" smtClean="0">
                                <a:solidFill>
                                  <a:srgbClr val="FF0000"/>
                                </a:solidFill>
                                <a:latin typeface="Cambria Math" panose="02040503050406030204" pitchFamily="18" charset="0"/>
                              </a:rPr>
                            </m:ctrlPr>
                          </m:accPr>
                          <m:e>
                            <m:r>
                              <a:rPr lang="el-GR" b="1" i="1" smtClean="0">
                                <a:solidFill>
                                  <a:srgbClr val="FF0000"/>
                                </a:solidFill>
                                <a:latin typeface="Cambria Math" panose="02040503050406030204" pitchFamily="18" charset="0"/>
                              </a:rPr>
                              <m:t>𝝎</m:t>
                            </m:r>
                          </m:e>
                        </m:acc>
                      </m:num>
                      <m:den>
                        <m:r>
                          <a:rPr lang="el-GR" b="1" i="0" smtClean="0">
                            <a:solidFill>
                              <a:srgbClr val="FF0000"/>
                            </a:solidFill>
                            <a:latin typeface="Cambria Math" panose="02040503050406030204" pitchFamily="18" charset="0"/>
                          </a:rPr>
                          <m:t>𝚫</m:t>
                        </m:r>
                        <m:r>
                          <a:rPr lang="en-US" b="1" i="1" smtClean="0">
                            <a:solidFill>
                              <a:srgbClr val="FF0000"/>
                            </a:solidFill>
                            <a:latin typeface="Cambria Math" panose="02040503050406030204" pitchFamily="18" charset="0"/>
                          </a:rPr>
                          <m:t>𝒕</m:t>
                        </m:r>
                      </m:den>
                    </m:f>
                    <m:r>
                      <a:rPr lang="el-GR" b="1" i="1" smtClean="0">
                        <a:solidFill>
                          <a:srgbClr val="FF0000"/>
                        </a:solidFill>
                        <a:latin typeface="Cambria Math" panose="02040503050406030204" pitchFamily="18" charset="0"/>
                      </a:rPr>
                      <m:t>=</m:t>
                    </m:r>
                    <m:r>
                      <a:rPr lang="el-GR" b="1" i="1" smtClean="0">
                        <a:solidFill>
                          <a:srgbClr val="FF0000"/>
                        </a:solidFill>
                        <a:latin typeface="Cambria Math" panose="02040503050406030204" pitchFamily="18" charset="0"/>
                      </a:rPr>
                      <m:t>𝟎</m:t>
                    </m:r>
                  </m:oMath>
                </a14:m>
                <a:endParaRPr lang="el-GR" b="1" baseline="-25000" dirty="0">
                  <a:solidFill>
                    <a:srgbClr val="FF00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553200" y="5312619"/>
                <a:ext cx="1656407" cy="564065"/>
              </a:xfrm>
              <a:prstGeom prst="rect">
                <a:avLst/>
              </a:prstGeom>
              <a:blipFill>
                <a:blip r:embed="rId3"/>
                <a:stretch>
                  <a:fillRect b="-17204"/>
                </a:stretch>
              </a:blipFill>
            </p:spPr>
            <p:txBody>
              <a:bodyPr/>
              <a:lstStyle/>
              <a:p>
                <a:r>
                  <a:rPr lang="el-GR">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6144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F55C31-F910-4AF8-ABE8-7D745D8FD37D}" type="slidenum">
              <a:rPr lang="el-GR" altLang="el-GR" sz="1400" smtClean="0"/>
              <a:pPr>
                <a:spcBef>
                  <a:spcPct val="0"/>
                </a:spcBef>
                <a:buFontTx/>
                <a:buNone/>
              </a:pPr>
              <a:t>26</a:t>
            </a:fld>
            <a:endParaRPr lang="el-GR" altLang="el-GR" sz="1400" smtClean="0"/>
          </a:p>
        </p:txBody>
      </p:sp>
      <p:grpSp>
        <p:nvGrpSpPr>
          <p:cNvPr id="4" name="Ομάδα 3"/>
          <p:cNvGrpSpPr/>
          <p:nvPr/>
        </p:nvGrpSpPr>
        <p:grpSpPr>
          <a:xfrm>
            <a:off x="395188" y="63947"/>
            <a:ext cx="8380611" cy="5969010"/>
            <a:chOff x="395188" y="63947"/>
            <a:chExt cx="8380611" cy="5969010"/>
          </a:xfrm>
        </p:grpSpPr>
        <p:sp>
          <p:nvSpPr>
            <p:cNvPr id="88068" name="Rectangle 4"/>
            <p:cNvSpPr>
              <a:spLocks noChangeArrowheads="1"/>
            </p:cNvSpPr>
            <p:nvPr/>
          </p:nvSpPr>
          <p:spPr bwMode="auto">
            <a:xfrm>
              <a:off x="395188" y="63947"/>
              <a:ext cx="8353623"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4.3</a:t>
              </a:r>
              <a:r>
                <a:rPr lang="el-GR" altLang="el-GR" sz="2000" dirty="0">
                  <a:latin typeface="Trebuchet MS" panose="020B0603020202020204" pitchFamily="34" charset="0"/>
                </a:rPr>
                <a:t>  Ένας δίσκος στρέφεται γύρω από άξονα που διέρχεται από το κέντρο του και είναι κάθετος στο επίπεδο του. Η γωνιακή ταχύτητα του δίσκου σε συνάρτηση με το χρόνο παριστάνεται στο διάγραμμα του σχήματος 4.41.  Ποια από τις προτάσεις που ακολουθούν είναι σωστή; </a:t>
              </a:r>
              <a:endParaRPr lang="el-GR" altLang="el-GR" sz="2000" dirty="0" smtClean="0">
                <a:latin typeface="Trebuchet MS" panose="020B0603020202020204" pitchFamily="34" charset="0"/>
              </a:endParaRPr>
            </a:p>
            <a:p>
              <a:pPr lvl="0" algn="just" eaLnBrk="1" hangingPunct="1">
                <a:lnSpc>
                  <a:spcPct val="150000"/>
                </a:lnSpc>
                <a:buNone/>
              </a:pPr>
              <a:r>
                <a:rPr lang="el-GR" altLang="el-GR" sz="2000" b="1" dirty="0">
                  <a:solidFill>
                    <a:srgbClr val="000000"/>
                  </a:solidFill>
                  <a:latin typeface="Trebuchet MS" panose="020B0603020202020204" pitchFamily="34" charset="0"/>
                </a:rPr>
                <a:t>α.</a:t>
              </a:r>
              <a:r>
                <a:rPr lang="el-GR" altLang="el-GR" sz="2000" dirty="0">
                  <a:solidFill>
                    <a:srgbClr val="000000"/>
                  </a:solidFill>
                  <a:latin typeface="Trebuchet MS" panose="020B0603020202020204" pitchFamily="34" charset="0"/>
                </a:rPr>
                <a:t>  Η γωνιακή επιτάχυνση το χρονικό διάστημα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1 -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2  </a:t>
              </a:r>
              <a:r>
                <a:rPr lang="el-GR" altLang="el-GR" sz="2000" dirty="0">
                  <a:solidFill>
                    <a:srgbClr val="000000"/>
                  </a:solidFill>
                  <a:latin typeface="Trebuchet MS" panose="020B0603020202020204" pitchFamily="34" charset="0"/>
                </a:rPr>
                <a:t>αυξάνεται. </a:t>
              </a:r>
            </a:p>
            <a:p>
              <a:pPr lvl="0" algn="just" eaLnBrk="1" hangingPunct="1">
                <a:lnSpc>
                  <a:spcPct val="150000"/>
                </a:lnSpc>
                <a:buNone/>
              </a:pPr>
              <a:r>
                <a:rPr lang="el-GR" altLang="el-GR" sz="2000" b="1" dirty="0">
                  <a:solidFill>
                    <a:srgbClr val="000000"/>
                  </a:solidFill>
                  <a:latin typeface="Trebuchet MS" panose="020B0603020202020204" pitchFamily="34" charset="0"/>
                </a:rPr>
                <a:t>β.</a:t>
              </a:r>
              <a:r>
                <a:rPr lang="el-GR" altLang="el-GR" sz="2000" dirty="0">
                  <a:solidFill>
                    <a:srgbClr val="000000"/>
                  </a:solidFill>
                  <a:latin typeface="Trebuchet MS" panose="020B0603020202020204" pitchFamily="34" charset="0"/>
                </a:rPr>
                <a:t> Το μέτρο της γωνιακής επιτάχυνσης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4 </a:t>
              </a:r>
              <a:r>
                <a:rPr lang="el-GR" altLang="el-GR" sz="2000" dirty="0">
                  <a:solidFill>
                    <a:srgbClr val="000000"/>
                  </a:solidFill>
                  <a:latin typeface="Trebuchet MS" panose="020B0603020202020204" pitchFamily="34" charset="0"/>
                </a:rPr>
                <a:t>είναι μικρότερο απ' ό,τι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a:t>
              </a:r>
              <a:r>
                <a:rPr lang="el-GR" altLang="el-GR" sz="2000" dirty="0">
                  <a:solidFill>
                    <a:srgbClr val="000000"/>
                  </a:solidFill>
                  <a:latin typeface="Trebuchet MS" panose="020B0603020202020204" pitchFamily="34" charset="0"/>
                </a:rPr>
                <a:t>. </a:t>
              </a:r>
            </a:p>
            <a:p>
              <a:pPr algn="just" eaLnBrk="1" hangingPunct="1">
                <a:spcBef>
                  <a:spcPct val="0"/>
                </a:spcBef>
                <a:buFontTx/>
                <a:buNone/>
              </a:pPr>
              <a:endParaRPr lang="el-GR" altLang="el-GR" sz="2000" dirty="0">
                <a:latin typeface="Trebuchet MS" panose="020B0603020202020204" pitchFamily="34" charset="0"/>
              </a:endParaRPr>
            </a:p>
          </p:txBody>
        </p:sp>
        <p:pic>
          <p:nvPicPr>
            <p:cNvPr id="88069" name="Picture 5"/>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19812" y="2924944"/>
              <a:ext cx="3455987" cy="278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Ορθογώνιο 1"/>
            <p:cNvSpPr/>
            <p:nvPr/>
          </p:nvSpPr>
          <p:spPr>
            <a:xfrm>
              <a:off x="408682" y="3386078"/>
              <a:ext cx="4897636" cy="2246769"/>
            </a:xfrm>
            <a:prstGeom prst="rect">
              <a:avLst/>
            </a:prstGeom>
          </p:spPr>
          <p:txBody>
            <a:bodyPr wrap="square">
              <a:spAutoFit/>
            </a:bodyPr>
            <a:lstStyle/>
            <a:p>
              <a:pPr lvl="0" algn="just" eaLnBrk="1" hangingPunct="1">
                <a:lnSpc>
                  <a:spcPct val="150000"/>
                </a:lnSpc>
              </a:pPr>
              <a:r>
                <a:rPr lang="el-GR" altLang="el-GR" sz="2000" b="1" dirty="0" smtClean="0">
                  <a:solidFill>
                    <a:srgbClr val="000000"/>
                  </a:solidFill>
                  <a:latin typeface="Trebuchet MS" panose="020B0603020202020204" pitchFamily="34" charset="0"/>
                </a:rPr>
                <a:t>γ</a:t>
              </a:r>
              <a:r>
                <a:rPr lang="el-GR" altLang="el-GR" sz="2000" b="1" dirty="0">
                  <a:solidFill>
                    <a:srgbClr val="000000"/>
                  </a:solidFill>
                  <a:latin typeface="Trebuchet MS" panose="020B0603020202020204" pitchFamily="34" charset="0"/>
                </a:rPr>
                <a:t>.</a:t>
              </a:r>
              <a:r>
                <a:rPr lang="el-GR" altLang="el-GR" sz="2000" dirty="0">
                  <a:solidFill>
                    <a:srgbClr val="000000"/>
                  </a:solidFill>
                  <a:latin typeface="Trebuchet MS" panose="020B0603020202020204" pitchFamily="34" charset="0"/>
                </a:rPr>
                <a:t>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 </a:t>
              </a:r>
              <a:r>
                <a:rPr lang="el-GR" altLang="el-GR" sz="2000" dirty="0">
                  <a:solidFill>
                    <a:srgbClr val="000000"/>
                  </a:solidFill>
                  <a:latin typeface="Trebuchet MS" panose="020B0603020202020204" pitchFamily="34" charset="0"/>
                </a:rPr>
                <a:t>το διάνυσμα της γωνιακής επιτάχυνσης έχει αντίθετη κατεύθυνση από την κατεύθυνση που έχει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4</a:t>
              </a:r>
              <a:r>
                <a:rPr lang="el-GR" altLang="el-GR" sz="2000" dirty="0">
                  <a:solidFill>
                    <a:srgbClr val="000000"/>
                  </a:solidFill>
                  <a:latin typeface="Trebuchet MS" panose="020B0603020202020204" pitchFamily="34" charset="0"/>
                </a:rPr>
                <a:t>. </a:t>
              </a:r>
            </a:p>
            <a:p>
              <a:pPr lvl="0" algn="just" eaLnBrk="1" hangingPunct="1"/>
              <a:r>
                <a:rPr lang="el-GR" altLang="el-GR" sz="2000" b="1" dirty="0">
                  <a:solidFill>
                    <a:srgbClr val="000000"/>
                  </a:solidFill>
                  <a:latin typeface="Trebuchet MS" panose="020B0603020202020204" pitchFamily="34" charset="0"/>
                </a:rPr>
                <a:t>δ.</a:t>
              </a:r>
              <a:r>
                <a:rPr lang="el-GR" altLang="el-GR" sz="2000" dirty="0">
                  <a:solidFill>
                    <a:srgbClr val="000000"/>
                  </a:solidFill>
                  <a:latin typeface="Trebuchet MS" panose="020B0603020202020204" pitchFamily="34" charset="0"/>
                </a:rPr>
                <a:t>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3 </a:t>
              </a:r>
              <a:r>
                <a:rPr lang="el-GR" altLang="el-GR" sz="2000" dirty="0">
                  <a:solidFill>
                    <a:srgbClr val="000000"/>
                  </a:solidFill>
                  <a:latin typeface="Trebuchet MS" panose="020B0603020202020204" pitchFamily="34" charset="0"/>
                </a:rPr>
                <a:t>η </a:t>
              </a:r>
              <a:r>
                <a:rPr lang="el-GR" altLang="el-GR" sz="2000" dirty="0" smtClean="0">
                  <a:solidFill>
                    <a:srgbClr val="000000"/>
                  </a:solidFill>
                  <a:latin typeface="Trebuchet MS" panose="020B0603020202020204" pitchFamily="34" charset="0"/>
                </a:rPr>
                <a:t>γωνιακή</a:t>
              </a:r>
              <a:endParaRPr lang="el-GR" altLang="el-GR" sz="2000" baseline="-25000" dirty="0">
                <a:solidFill>
                  <a:srgbClr val="000000"/>
                </a:solidFill>
                <a:latin typeface="Trebuchet MS" panose="020B0603020202020204" pitchFamily="34" charset="0"/>
              </a:endParaRPr>
            </a:p>
          </p:txBody>
        </p:sp>
        <p:sp>
          <p:nvSpPr>
            <p:cNvPr id="3" name="Ορθογώνιο 2"/>
            <p:cNvSpPr/>
            <p:nvPr/>
          </p:nvSpPr>
          <p:spPr>
            <a:xfrm>
              <a:off x="395188" y="5632847"/>
              <a:ext cx="7877179" cy="400110"/>
            </a:xfrm>
            <a:prstGeom prst="rect">
              <a:avLst/>
            </a:prstGeom>
          </p:spPr>
          <p:txBody>
            <a:bodyPr wrap="square">
              <a:spAutoFit/>
            </a:bodyPr>
            <a:lstStyle/>
            <a:p>
              <a:pPr lvl="0" algn="just" eaLnBrk="1" hangingPunct="1"/>
              <a:r>
                <a:rPr lang="el-GR" altLang="el-GR" sz="2000" dirty="0">
                  <a:solidFill>
                    <a:srgbClr val="000000"/>
                  </a:solidFill>
                  <a:latin typeface="Trebuchet MS" panose="020B0603020202020204" pitchFamily="34" charset="0"/>
                </a:rPr>
                <a:t>επιτάχυνση έχει μέτρο μεγαλύτερο απ' ό,τι τη χρονική στιγμή </a:t>
              </a:r>
              <a:r>
                <a:rPr lang="el-GR" altLang="el-GR" sz="2000" i="1" dirty="0">
                  <a:solidFill>
                    <a:srgbClr val="000000"/>
                  </a:solidFill>
                  <a:latin typeface="Trebuchet MS" panose="020B0603020202020204" pitchFamily="34" charset="0"/>
                </a:rPr>
                <a:t>t</a:t>
              </a:r>
              <a:r>
                <a:rPr lang="el-GR" altLang="el-GR" sz="2000" baseline="-25000" dirty="0">
                  <a:solidFill>
                    <a:srgbClr val="000000"/>
                  </a:solidFill>
                  <a:latin typeface="Trebuchet MS" panose="020B0603020202020204" pitchFamily="34" charset="0"/>
                </a:rPr>
                <a:t>1</a:t>
              </a:r>
              <a:r>
                <a:rPr lang="el-GR" altLang="el-GR" sz="2000" dirty="0">
                  <a:solidFill>
                    <a:srgbClr val="000000"/>
                  </a:solidFill>
                  <a:latin typeface="Trebuchet MS" panose="020B0603020202020204" pitchFamily="34" charset="0"/>
                </a:rPr>
                <a:t>.</a:t>
              </a:r>
              <a:endParaRPr lang="el-GR" altLang="el-GR" sz="2000" baseline="-25000" dirty="0">
                <a:solidFill>
                  <a:srgbClr val="000000"/>
                </a:solidFill>
                <a:latin typeface="Trebuchet MS" panose="020B0603020202020204" pitchFamily="34" charset="0"/>
              </a:endParaRPr>
            </a:p>
          </p:txBody>
        </p:sp>
      </p:grpSp>
      <p:sp>
        <p:nvSpPr>
          <p:cNvPr id="9" name="Oval 14"/>
          <p:cNvSpPr>
            <a:spLocks noChangeArrowheads="1"/>
          </p:cNvSpPr>
          <p:nvPr/>
        </p:nvSpPr>
        <p:spPr bwMode="auto">
          <a:xfrm>
            <a:off x="368200" y="3494743"/>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624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4D58EAB-F4CF-4924-A7E9-C4EC68DF1E3D}" type="slidenum">
              <a:rPr lang="el-GR" altLang="el-GR" sz="1400" smtClean="0"/>
              <a:pPr>
                <a:spcBef>
                  <a:spcPct val="0"/>
                </a:spcBef>
                <a:buFontTx/>
                <a:buNone/>
              </a:pPr>
              <a:t>27</a:t>
            </a:fld>
            <a:endParaRPr lang="el-GR" altLang="el-GR" sz="1400" smtClean="0"/>
          </a:p>
        </p:txBody>
      </p:sp>
      <p:sp>
        <p:nvSpPr>
          <p:cNvPr id="89093" name="Rectangle 5"/>
          <p:cNvSpPr>
            <a:spLocks noChangeArrowheads="1"/>
          </p:cNvSpPr>
          <p:nvPr/>
        </p:nvSpPr>
        <p:spPr bwMode="auto">
          <a:xfrm>
            <a:off x="683568" y="188913"/>
            <a:ext cx="7896769"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4.4</a:t>
            </a:r>
            <a:r>
              <a:rPr lang="el-GR" altLang="el-GR" sz="2400" dirty="0">
                <a:latin typeface="Trebuchet MS" panose="020B0603020202020204" pitchFamily="34" charset="0"/>
              </a:rPr>
              <a:t>  </a:t>
            </a:r>
            <a:r>
              <a:rPr lang="el-GR" altLang="el-GR" sz="2000" dirty="0">
                <a:latin typeface="Trebuchet MS" panose="020B0603020202020204" pitchFamily="34" charset="0"/>
              </a:rPr>
              <a:t>Ένα στερεό στρέφεται γύρω από σταθερό άξονα. Θεωρήστε δύο στοιχειώδεις μάζες του σώματος σε διαφορετικές αποστάσεις από τον άξονα περιστροφής. Ποια από τα μεγέθη </a:t>
            </a:r>
          </a:p>
          <a:p>
            <a:pPr algn="just" eaLnBrk="1" hangingPunct="1">
              <a:lnSpc>
                <a:spcPct val="150000"/>
              </a:lnSpc>
              <a:spcBef>
                <a:spcPct val="0"/>
              </a:spcBef>
              <a:buFontTx/>
              <a:buNone/>
            </a:pPr>
            <a:r>
              <a:rPr lang="el-GR" altLang="el-GR" sz="2000" b="1" dirty="0">
                <a:latin typeface="Trebuchet MS" panose="020B0603020202020204" pitchFamily="34" charset="0"/>
              </a:rPr>
              <a:t>α.</a:t>
            </a:r>
            <a:r>
              <a:rPr lang="el-GR" altLang="el-GR" sz="2000" dirty="0">
                <a:latin typeface="Trebuchet MS" panose="020B0603020202020204" pitchFamily="34" charset="0"/>
              </a:rPr>
              <a:t>  γραμμική </a:t>
            </a:r>
            <a:r>
              <a:rPr lang="el-GR" altLang="el-GR" sz="2000" dirty="0" smtClean="0">
                <a:latin typeface="Trebuchet MS" panose="020B0603020202020204" pitchFamily="34" charset="0"/>
              </a:rPr>
              <a:t>ταχύτητα,  </a:t>
            </a:r>
            <a:r>
              <a:rPr lang="el-GR" altLang="el-GR" sz="2000" b="1" dirty="0" smtClean="0">
                <a:latin typeface="Trebuchet MS" panose="020B0603020202020204" pitchFamily="34" charset="0"/>
              </a:rPr>
              <a:t>β</a:t>
            </a:r>
            <a:r>
              <a:rPr lang="el-GR" altLang="el-GR" sz="2000" b="1" dirty="0">
                <a:latin typeface="Trebuchet MS" panose="020B0603020202020204" pitchFamily="34" charset="0"/>
              </a:rPr>
              <a:t>.</a:t>
            </a:r>
            <a:r>
              <a:rPr lang="el-GR" altLang="el-GR" sz="2000" dirty="0">
                <a:latin typeface="Trebuchet MS" panose="020B0603020202020204" pitchFamily="34" charset="0"/>
              </a:rPr>
              <a:t>  γωνιακή </a:t>
            </a:r>
            <a:r>
              <a:rPr lang="el-GR" altLang="el-GR" sz="2000" dirty="0" smtClean="0">
                <a:latin typeface="Trebuchet MS" panose="020B0603020202020204" pitchFamily="34" charset="0"/>
              </a:rPr>
              <a:t>ταχύτητα,  </a:t>
            </a:r>
            <a:r>
              <a:rPr lang="el-GR" altLang="el-GR" sz="2000" b="1" dirty="0" smtClean="0">
                <a:latin typeface="Trebuchet MS" panose="020B0603020202020204" pitchFamily="34" charset="0"/>
              </a:rPr>
              <a:t>γ</a:t>
            </a:r>
            <a:r>
              <a:rPr lang="el-GR" altLang="el-GR" sz="2000" b="1" dirty="0">
                <a:latin typeface="Trebuchet MS" panose="020B0603020202020204" pitchFamily="34" charset="0"/>
              </a:rPr>
              <a:t>.</a:t>
            </a:r>
            <a:r>
              <a:rPr lang="el-GR" altLang="el-GR" sz="2000" dirty="0">
                <a:latin typeface="Trebuchet MS" panose="020B0603020202020204" pitchFamily="34" charset="0"/>
              </a:rPr>
              <a:t>  γωνιακή επιτάχυνση  και  </a:t>
            </a:r>
            <a:r>
              <a:rPr lang="el-GR" altLang="el-GR" sz="2000" b="1" dirty="0" smtClean="0">
                <a:latin typeface="Trebuchet MS" panose="020B0603020202020204" pitchFamily="34" charset="0"/>
              </a:rPr>
              <a:t>δ</a:t>
            </a:r>
            <a:r>
              <a:rPr lang="el-GR" altLang="el-GR" sz="2000" b="1" dirty="0">
                <a:latin typeface="Trebuchet MS" panose="020B0603020202020204" pitchFamily="34" charset="0"/>
              </a:rPr>
              <a:t>.</a:t>
            </a:r>
            <a:r>
              <a:rPr lang="el-GR" altLang="el-GR" sz="2000" dirty="0">
                <a:latin typeface="Trebuchet MS" panose="020B0603020202020204" pitchFamily="34" charset="0"/>
              </a:rPr>
              <a:t>  κεντρομόλος επιτάχυνση, </a:t>
            </a:r>
            <a:endParaRPr lang="el-GR" altLang="el-GR" sz="2000" dirty="0" smtClean="0">
              <a:latin typeface="Trebuchet MS" panose="020B0603020202020204" pitchFamily="34" charset="0"/>
            </a:endParaRPr>
          </a:p>
          <a:p>
            <a:pPr algn="just" eaLnBrk="1" hangingPunct="1">
              <a:lnSpc>
                <a:spcPct val="150000"/>
              </a:lnSpc>
              <a:spcBef>
                <a:spcPct val="0"/>
              </a:spcBef>
              <a:buFontTx/>
              <a:buNone/>
            </a:pPr>
            <a:r>
              <a:rPr lang="el-GR" altLang="el-GR" sz="2000" dirty="0" smtClean="0">
                <a:latin typeface="Trebuchet MS" panose="020B0603020202020204" pitchFamily="34" charset="0"/>
              </a:rPr>
              <a:t>έχουν </a:t>
            </a:r>
            <a:r>
              <a:rPr lang="el-GR" altLang="el-GR" sz="2000" dirty="0">
                <a:latin typeface="Trebuchet MS" panose="020B0603020202020204" pitchFamily="34" charset="0"/>
              </a:rPr>
              <a:t>την ίδια τιμή για τις δύο μάζες; </a:t>
            </a:r>
          </a:p>
        </p:txBody>
      </p:sp>
      <p:sp>
        <p:nvSpPr>
          <p:cNvPr id="6" name="Oval 14"/>
          <p:cNvSpPr>
            <a:spLocks noChangeArrowheads="1"/>
          </p:cNvSpPr>
          <p:nvPr/>
        </p:nvSpPr>
        <p:spPr bwMode="auto">
          <a:xfrm>
            <a:off x="3814335" y="1772816"/>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7" name="Oval 14"/>
          <p:cNvSpPr>
            <a:spLocks noChangeArrowheads="1"/>
          </p:cNvSpPr>
          <p:nvPr/>
        </p:nvSpPr>
        <p:spPr bwMode="auto">
          <a:xfrm>
            <a:off x="6876256" y="1772816"/>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3" name="TextBox 2"/>
          <p:cNvSpPr txBox="1"/>
          <p:nvPr/>
        </p:nvSpPr>
        <p:spPr>
          <a:xfrm>
            <a:off x="683568" y="3501008"/>
            <a:ext cx="7774632" cy="959173"/>
          </a:xfrm>
          <a:prstGeom prst="rect">
            <a:avLst/>
          </a:prstGeom>
          <a:noFill/>
        </p:spPr>
        <p:txBody>
          <a:bodyPr wrap="square" rtlCol="0">
            <a:spAutoFit/>
          </a:bodyPr>
          <a:lstStyle/>
          <a:p>
            <a:pPr>
              <a:lnSpc>
                <a:spcPct val="150000"/>
              </a:lnSpc>
            </a:pPr>
            <a:r>
              <a:rPr lang="el-GR" sz="2000" b="1" dirty="0" smtClean="0">
                <a:latin typeface="Trebuchet MS" panose="020B0603020202020204" pitchFamily="34" charset="0"/>
              </a:rPr>
              <a:t>4.5  </a:t>
            </a:r>
            <a:r>
              <a:rPr lang="el-GR" sz="2000" dirty="0" smtClean="0">
                <a:latin typeface="Trebuchet MS" panose="020B0603020202020204" pitchFamily="34" charset="0"/>
              </a:rPr>
              <a:t>Είναι δυνατό ένα σώμα να έχει, μια χρονική στιγμή, γωνιακή ταχύτητα μηδέν και γωνιακή επιτάχυνση διαφορετική από μηδέν</a:t>
            </a:r>
            <a:r>
              <a:rPr lang="en-US" sz="2000" dirty="0" smtClean="0">
                <a:latin typeface="Trebuchet MS" panose="020B0603020202020204" pitchFamily="34" charset="0"/>
              </a:rPr>
              <a:t>;</a:t>
            </a:r>
            <a:r>
              <a:rPr lang="el-GR" sz="2000" dirty="0" smtClean="0">
                <a:latin typeface="Trebuchet MS" panose="020B0603020202020204" pitchFamily="34" charset="0"/>
              </a:rPr>
              <a:t>    </a:t>
            </a:r>
            <a:endParaRPr lang="el-GR" sz="2000" b="1" dirty="0">
              <a:latin typeface="Trebuchet MS" panose="020B0603020202020204" pitchFamily="34" charset="0"/>
            </a:endParaRPr>
          </a:p>
        </p:txBody>
      </p:sp>
      <p:sp>
        <p:nvSpPr>
          <p:cNvPr id="4" name="TextBox 3"/>
          <p:cNvSpPr txBox="1"/>
          <p:nvPr/>
        </p:nvSpPr>
        <p:spPr>
          <a:xfrm>
            <a:off x="7596336" y="4417511"/>
            <a:ext cx="612980"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ναι</a:t>
            </a:r>
            <a:endParaRPr lang="el-GR" sz="2000" b="1" dirty="0">
              <a:solidFill>
                <a:srgbClr val="FF0000"/>
              </a:solidFill>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fade">
                                      <p:cBhvr>
                                        <p:cTn id="7" dur="500"/>
                                        <p:tgtEl>
                                          <p:spTgt spid="8909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P spid="6" grpId="0" animBg="1"/>
      <p:bldP spid="7" grpId="0" animBg="1"/>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28</a:t>
            </a:fld>
            <a:endParaRPr lang="el-GR" altLang="el-GR"/>
          </a:p>
        </p:txBody>
      </p:sp>
      <p:sp>
        <p:nvSpPr>
          <p:cNvPr id="4" name="Rectangle 6"/>
          <p:cNvSpPr>
            <a:spLocks noChangeArrowheads="1"/>
          </p:cNvSpPr>
          <p:nvPr/>
        </p:nvSpPr>
        <p:spPr bwMode="auto">
          <a:xfrm>
            <a:off x="683568" y="404664"/>
            <a:ext cx="787489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a:latin typeface="Trebuchet MS" panose="020B0603020202020204" pitchFamily="34" charset="0"/>
              </a:rPr>
              <a:t>4.6 </a:t>
            </a:r>
            <a:r>
              <a:rPr lang="el-GR" altLang="el-GR" sz="2000" b="1" dirty="0" smtClean="0">
                <a:latin typeface="Trebuchet MS" panose="020B0603020202020204" pitchFamily="34" charset="0"/>
              </a:rPr>
              <a:t> </a:t>
            </a:r>
            <a:r>
              <a:rPr lang="el-GR" altLang="el-GR" sz="2000" dirty="0" smtClean="0">
                <a:latin typeface="Trebuchet MS" panose="020B0603020202020204" pitchFamily="34" charset="0"/>
              </a:rPr>
              <a:t>Ένα </a:t>
            </a:r>
            <a:r>
              <a:rPr lang="el-GR" altLang="el-GR" sz="2000" dirty="0">
                <a:latin typeface="Trebuchet MS" panose="020B0603020202020204" pitchFamily="34" charset="0"/>
              </a:rPr>
              <a:t>στερεό κάνει σύνθετη κίνηση. Υπάρχει κάποιο σημείο του στερεού, έξω από τον άξονα περιστροφής του, που έχει πάντα την ίδια ταχύτητα με το κέντρο μάζας; Αιτιολογήστε την απάντηση σας. </a:t>
            </a:r>
          </a:p>
        </p:txBody>
      </p:sp>
      <mc:AlternateContent xmlns:mc="http://schemas.openxmlformats.org/markup-compatibility/2006" xmlns:a14="http://schemas.microsoft.com/office/drawing/2010/main">
        <mc:Choice Requires="a14">
          <p:sp>
            <p:nvSpPr>
              <p:cNvPr id="5" name="TextBox 4"/>
              <p:cNvSpPr txBox="1"/>
              <p:nvPr/>
            </p:nvSpPr>
            <p:spPr>
              <a:xfrm>
                <a:off x="5508104" y="1881992"/>
                <a:ext cx="2736304" cy="400110"/>
              </a:xfrm>
              <a:prstGeom prst="rect">
                <a:avLst/>
              </a:prstGeom>
              <a:noFill/>
            </p:spPr>
            <p:txBody>
              <a:bodyPr wrap="square" rtlCol="0">
                <a:spAutoFit/>
              </a:bodyPr>
              <a:lstStyle/>
              <a:p>
                <a:r>
                  <a:rPr lang="el-GR" sz="2000" b="1" dirty="0" smtClean="0">
                    <a:solidFill>
                      <a:srgbClr val="FF0000"/>
                    </a:solidFill>
                    <a:latin typeface="Trebuchet MS" panose="020B0603020202020204" pitchFamily="34" charset="0"/>
                  </a:rPr>
                  <a:t>όχι,     </a:t>
                </a:r>
                <a14:m>
                  <m:oMath xmlns:m="http://schemas.openxmlformats.org/officeDocument/2006/math">
                    <m:acc>
                      <m:accPr>
                        <m:chr m:val="⃗"/>
                        <m:ctrlPr>
                          <a:rPr lang="el-GR"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r>
                      <a:rPr lang="el-GR" sz="2000" b="1" i="1">
                        <a:solidFill>
                          <a:srgbClr val="FF0000"/>
                        </a:solidFill>
                        <a:latin typeface="Cambria Math" panose="02040503050406030204" pitchFamily="18" charset="0"/>
                      </a:rPr>
                      <m:t>= </m:t>
                    </m:r>
                    <m:acc>
                      <m:accPr>
                        <m:chr m:val="⃗"/>
                        <m:ctrlPr>
                          <a:rPr lang="el-GR"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r>
                      <a:rPr lang="en-US" sz="2000" b="1" baseline="-25000">
                        <a:solidFill>
                          <a:srgbClr val="FF0000"/>
                        </a:solidFill>
                        <a:latin typeface="Cambria Math" panose="02040503050406030204" pitchFamily="18" charset="0"/>
                      </a:rPr>
                      <m:t>𝐜𝐦</m:t>
                    </m:r>
                  </m:oMath>
                </a14:m>
                <a:r>
                  <a:rPr lang="en-US" sz="2000" b="1" dirty="0">
                    <a:solidFill>
                      <a:srgbClr val="FF0000"/>
                    </a:solidFill>
                  </a:rPr>
                  <a:t> + </a:t>
                </a:r>
                <a14:m>
                  <m:oMath xmlns:m="http://schemas.openxmlformats.org/officeDocument/2006/math">
                    <m:acc>
                      <m:accPr>
                        <m:chr m:val="⃗"/>
                        <m:ctrlPr>
                          <a:rPr lang="en-US" sz="2000" b="1" i="1">
                            <a:solidFill>
                              <a:srgbClr val="FF0000"/>
                            </a:solidFill>
                            <a:latin typeface="Cambria Math" panose="02040503050406030204" pitchFamily="18" charset="0"/>
                          </a:rPr>
                        </m:ctrlPr>
                      </m:accPr>
                      <m:e>
                        <m:r>
                          <a:rPr lang="el-GR" sz="2000" b="1" i="1">
                            <a:solidFill>
                              <a:srgbClr val="FF0000"/>
                            </a:solidFill>
                            <a:latin typeface="Cambria Math" panose="02040503050406030204" pitchFamily="18" charset="0"/>
                          </a:rPr>
                          <m:t>𝝊</m:t>
                        </m:r>
                      </m:e>
                    </m:acc>
                  </m:oMath>
                </a14:m>
                <a:r>
                  <a:rPr lang="el-GR" sz="2000" b="1" baseline="-25000" dirty="0" smtClean="0">
                    <a:solidFill>
                      <a:srgbClr val="FF0000"/>
                    </a:solidFill>
                  </a:rPr>
                  <a:t>περ.</a:t>
                </a:r>
                <a:r>
                  <a:rPr lang="el-GR" sz="2000" b="1" dirty="0" smtClean="0">
                    <a:solidFill>
                      <a:srgbClr val="FF0000"/>
                    </a:solidFill>
                  </a:rPr>
                  <a:t> </a:t>
                </a:r>
                <a:r>
                  <a:rPr lang="el-GR" sz="2000" b="1" dirty="0" smtClean="0">
                    <a:solidFill>
                      <a:srgbClr val="FF0000"/>
                    </a:solidFill>
                    <a:latin typeface="Trebuchet MS" panose="020B0603020202020204" pitchFamily="34" charset="0"/>
                  </a:rPr>
                  <a:t>  </a:t>
                </a:r>
                <a:endParaRPr lang="el-GR" sz="2000" b="1" dirty="0">
                  <a:solidFill>
                    <a:srgbClr val="FF0000"/>
                  </a:solidFill>
                  <a:latin typeface="Trebuchet MS" panose="020B0603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508104" y="1881992"/>
                <a:ext cx="2736304" cy="400110"/>
              </a:xfrm>
              <a:prstGeom prst="rect">
                <a:avLst/>
              </a:prstGeom>
              <a:blipFill>
                <a:blip r:embed="rId2"/>
                <a:stretch>
                  <a:fillRect l="-2455" t="-10769" b="-27692"/>
                </a:stretch>
              </a:blipFill>
            </p:spPr>
            <p:txBody>
              <a:bodyPr/>
              <a:lstStyle/>
              <a:p>
                <a:r>
                  <a:rPr lang="el-GR">
                    <a:noFill/>
                  </a:rPr>
                  <a:t> </a:t>
                </a:r>
              </a:p>
            </p:txBody>
          </p:sp>
        </mc:Fallback>
      </mc:AlternateContent>
    </p:spTree>
    <p:extLst>
      <p:ext uri="{BB962C8B-B14F-4D97-AF65-F5344CB8AC3E}">
        <p14:creationId xmlns:p14="http://schemas.microsoft.com/office/powerpoint/2010/main" val="287716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939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1B775BB-10AF-45C1-AAF7-8B7CF2FFEA07}" type="slidenum">
              <a:rPr lang="el-GR" altLang="el-GR" sz="1400" smtClean="0"/>
              <a:pPr>
                <a:spcBef>
                  <a:spcPct val="0"/>
                </a:spcBef>
                <a:buFontTx/>
                <a:buNone/>
              </a:pPr>
              <a:t>29</a:t>
            </a:fld>
            <a:endParaRPr lang="el-GR" altLang="el-GR" sz="1400" smtClean="0"/>
          </a:p>
        </p:txBody>
      </p:sp>
      <p:sp>
        <p:nvSpPr>
          <p:cNvPr id="90116" name="Text Box 4"/>
          <p:cNvSpPr txBox="1">
            <a:spLocks noChangeArrowheads="1"/>
          </p:cNvSpPr>
          <p:nvPr/>
        </p:nvSpPr>
        <p:spPr bwMode="auto">
          <a:xfrm>
            <a:off x="323528" y="2204864"/>
            <a:ext cx="83527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l-GR" altLang="el-GR" sz="3200" b="1" dirty="0">
                <a:solidFill>
                  <a:schemeClr val="accent2"/>
                </a:solidFill>
                <a:effectLst>
                  <a:outerShdw blurRad="38100" dist="38100" dir="2700000" algn="tl">
                    <a:srgbClr val="000000"/>
                  </a:outerShdw>
                </a:effectLst>
                <a:latin typeface="Comic Sans MS" pitchFamily="66" charset="0"/>
              </a:rPr>
              <a:t>Ερωτήσεις – Ασκήσεις </a:t>
            </a:r>
            <a:r>
              <a:rPr lang="el-GR" altLang="el-GR" sz="3200" b="1" dirty="0" smtClean="0">
                <a:solidFill>
                  <a:schemeClr val="accent2"/>
                </a:solidFill>
                <a:effectLst>
                  <a:outerShdw blurRad="38100" dist="38100" dir="2700000" algn="tl">
                    <a:srgbClr val="000000"/>
                  </a:outerShdw>
                </a:effectLst>
                <a:latin typeface="Comic Sans MS" pitchFamily="66" charset="0"/>
              </a:rPr>
              <a:t>εκτός βιβλίου</a:t>
            </a:r>
            <a:endParaRPr lang="el-GR" altLang="el-GR" sz="3200" b="1" dirty="0">
              <a:solidFill>
                <a:schemeClr val="accent2"/>
              </a:solidFill>
              <a:effectLst>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1770378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with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anim calcmode="lin" valueType="num">
                                      <p:cBhvr>
                                        <p:cTn id="7" dur="2000" fill="hold"/>
                                        <p:tgtEl>
                                          <p:spTgt spid="90116">
                                            <p:txEl>
                                              <p:pRg st="0" end="0"/>
                                            </p:txEl>
                                          </p:spTgt>
                                        </p:tgtEl>
                                        <p:attrNameLst>
                                          <p:attrName>ppt_x</p:attrName>
                                        </p:attrNameLst>
                                      </p:cBhvr>
                                      <p:tavLst>
                                        <p:tav tm="0">
                                          <p:val>
                                            <p:strVal val="#ppt_x-.2"/>
                                          </p:val>
                                        </p:tav>
                                        <p:tav tm="100000">
                                          <p:val>
                                            <p:strVal val="#ppt_x"/>
                                          </p:val>
                                        </p:tav>
                                      </p:tavLst>
                                    </p:anim>
                                    <p:anim calcmode="lin" valueType="num">
                                      <p:cBhvr>
                                        <p:cTn id="8" dur="2000" fill="hold"/>
                                        <p:tgtEl>
                                          <p:spTgt spid="9011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2000"/>
                                        <p:tgtEl>
                                          <p:spTgt spid="901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717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8D62685-27FC-45A8-89B1-C864D5ED8413}" type="slidenum">
              <a:rPr lang="el-GR" altLang="el-GR" sz="1400" smtClean="0"/>
              <a:pPr>
                <a:spcBef>
                  <a:spcPct val="0"/>
                </a:spcBef>
                <a:buFontTx/>
                <a:buNone/>
              </a:pPr>
              <a:t>3</a:t>
            </a:fld>
            <a:endParaRPr lang="el-GR" altLang="el-GR" sz="1400" smtClean="0"/>
          </a:p>
        </p:txBody>
      </p:sp>
      <p:sp>
        <p:nvSpPr>
          <p:cNvPr id="10246" name="Text Box 6"/>
          <p:cNvSpPr txBox="1">
            <a:spLocks noChangeArrowheads="1"/>
          </p:cNvSpPr>
          <p:nvPr/>
        </p:nvSpPr>
        <p:spPr bwMode="auto">
          <a:xfrm>
            <a:off x="1476375" y="1306932"/>
            <a:ext cx="648017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effectLst>
                  <a:outerShdw blurRad="38100" dist="38100" dir="2700000" algn="tl">
                    <a:srgbClr val="FFFFFF"/>
                  </a:outerShdw>
                </a:effectLst>
                <a:latin typeface="Comic Sans MS" pitchFamily="66" charset="0"/>
              </a:rPr>
              <a:t>Ένα σώμα κάνει </a:t>
            </a:r>
            <a:r>
              <a:rPr lang="el-GR" altLang="el-GR" b="1" dirty="0">
                <a:solidFill>
                  <a:srgbClr val="FF0000"/>
                </a:solidFill>
                <a:effectLst>
                  <a:outerShdw blurRad="38100" dist="38100" dir="2700000" algn="tl">
                    <a:srgbClr val="000000"/>
                  </a:outerShdw>
                </a:effectLst>
                <a:latin typeface="Comic Sans MS" pitchFamily="66" charset="0"/>
              </a:rPr>
              <a:t>μεταφορική κίνηση</a:t>
            </a:r>
            <a:r>
              <a:rPr lang="el-GR" altLang="el-GR" b="1" dirty="0">
                <a:effectLst>
                  <a:outerShdw blurRad="38100" dist="38100" dir="2700000" algn="tl">
                    <a:srgbClr val="FFFFFF"/>
                  </a:outerShdw>
                </a:effectLst>
                <a:latin typeface="Comic Sans MS" pitchFamily="66" charset="0"/>
              </a:rPr>
              <a:t>, όταν σε κάθε χρονική στιγμή όλα </a:t>
            </a:r>
            <a:r>
              <a:rPr lang="el-GR" altLang="el-GR" b="1" dirty="0">
                <a:solidFill>
                  <a:srgbClr val="FF0000"/>
                </a:solidFill>
                <a:effectLst>
                  <a:outerShdw blurRad="38100" dist="38100" dir="2700000" algn="tl">
                    <a:srgbClr val="000000"/>
                  </a:outerShdw>
                </a:effectLst>
                <a:latin typeface="Comic Sans MS" pitchFamily="66" charset="0"/>
              </a:rPr>
              <a:t>τα υλικά σημεία του σώματος έχουν την ίδια ταχύτητα</a:t>
            </a:r>
            <a:r>
              <a:rPr lang="el-GR" altLang="el-GR" b="1" dirty="0">
                <a:solidFill>
                  <a:srgbClr val="FF0000"/>
                </a:solidFill>
                <a:effectLst>
                  <a:outerShdw blurRad="38100" dist="38100" dir="2700000" algn="tl">
                    <a:srgbClr val="FFFFFF"/>
                  </a:outerShdw>
                </a:effectLst>
                <a:latin typeface="Comic Sans MS" pitchFamily="66" charset="0"/>
              </a:rPr>
              <a:t>.</a:t>
            </a:r>
            <a:r>
              <a:rPr lang="el-GR" altLang="el-GR" b="1" dirty="0">
                <a:effectLst>
                  <a:outerShdw blurRad="38100" dist="38100" dir="2700000" algn="tl">
                    <a:srgbClr val="FFFFFF"/>
                  </a:outerShdw>
                </a:effectLst>
                <a:latin typeface="Comic Sans MS" pitchFamily="66" charset="0"/>
              </a:rPr>
              <a:t> </a:t>
            </a:r>
          </a:p>
        </p:txBody>
      </p:sp>
      <p:sp>
        <p:nvSpPr>
          <p:cNvPr id="10248" name="Text Box 8"/>
          <p:cNvSpPr txBox="1">
            <a:spLocks noChangeArrowheads="1"/>
          </p:cNvSpPr>
          <p:nvPr/>
        </p:nvSpPr>
        <p:spPr bwMode="auto">
          <a:xfrm>
            <a:off x="1115318" y="4379735"/>
            <a:ext cx="720109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lnSpc>
                <a:spcPct val="150000"/>
              </a:lnSpc>
              <a:spcBef>
                <a:spcPct val="50000"/>
              </a:spcBef>
              <a:defRPr/>
            </a:pPr>
            <a:r>
              <a:rPr lang="el-GR" altLang="el-GR" b="1" dirty="0">
                <a:solidFill>
                  <a:srgbClr val="008000"/>
                </a:solidFill>
                <a:effectLst>
                  <a:outerShdw blurRad="38100" dist="38100" dir="2700000" algn="tl">
                    <a:srgbClr val="000000"/>
                  </a:outerShdw>
                </a:effectLst>
                <a:latin typeface="Comic Sans MS" pitchFamily="66" charset="0"/>
              </a:rPr>
              <a:t>Η μεταφορική κίνηση δεν είναι απαραίτητα ευθύγραμμη, μπορεί να είναι και </a:t>
            </a:r>
            <a:r>
              <a:rPr lang="el-GR" altLang="el-GR" b="1" dirty="0">
                <a:solidFill>
                  <a:srgbClr val="008000"/>
                </a:solidFill>
                <a:effectLst>
                  <a:outerShdw blurRad="38100" dist="38100" dir="2700000" algn="tl">
                    <a:srgbClr val="000000"/>
                  </a:outerShdw>
                </a:effectLst>
                <a:latin typeface="Comic Sans MS" pitchFamily="66" charset="0"/>
                <a:hlinkClick r:id="rId4"/>
              </a:rPr>
              <a:t>καμπυλόγραμμη</a:t>
            </a:r>
            <a:r>
              <a:rPr lang="el-GR" altLang="el-GR" b="1" dirty="0">
                <a:solidFill>
                  <a:srgbClr val="008000"/>
                </a:solidFill>
                <a:effectLst>
                  <a:outerShdw blurRad="38100" dist="38100" dir="2700000" algn="tl">
                    <a:srgbClr val="000000"/>
                  </a:outerShdw>
                </a:effectLst>
                <a:latin typeface="Comic Sans MS" pitchFamily="66" charset="0"/>
              </a:rPr>
              <a:t>.</a:t>
            </a:r>
          </a:p>
        </p:txBody>
      </p:sp>
      <p:sp>
        <p:nvSpPr>
          <p:cNvPr id="10250" name="Rectangle 10" descr="Επιστολόχαρτο"/>
          <p:cNvSpPr>
            <a:spLocks noChangeArrowheads="1"/>
          </p:cNvSpPr>
          <p:nvPr/>
        </p:nvSpPr>
        <p:spPr bwMode="auto">
          <a:xfrm>
            <a:off x="2986980" y="3857110"/>
            <a:ext cx="3455988" cy="287337"/>
          </a:xfrm>
          <a:prstGeom prst="rect">
            <a:avLst/>
          </a:prstGeom>
          <a:blipFill dpi="0" rotWithShape="1">
            <a:blip r:embed="rId5"/>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0251" name="Text Box 11"/>
          <p:cNvSpPr txBox="1">
            <a:spLocks noChangeArrowheads="1"/>
          </p:cNvSpPr>
          <p:nvPr/>
        </p:nvSpPr>
        <p:spPr bwMode="auto">
          <a:xfrm>
            <a:off x="4283968" y="3425310"/>
            <a:ext cx="1150937" cy="466725"/>
          </a:xfrm>
          <a:prstGeom prst="rect">
            <a:avLst/>
          </a:prstGeom>
          <a:solidFill>
            <a:srgbClr val="CC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10252" name="Line 12"/>
          <p:cNvSpPr>
            <a:spLocks noChangeShapeType="1"/>
          </p:cNvSpPr>
          <p:nvPr/>
        </p:nvSpPr>
        <p:spPr bwMode="auto">
          <a:xfrm>
            <a:off x="5434905" y="3641210"/>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3" name="Line 13"/>
          <p:cNvSpPr>
            <a:spLocks noChangeShapeType="1"/>
          </p:cNvSpPr>
          <p:nvPr/>
        </p:nvSpPr>
        <p:spPr bwMode="auto">
          <a:xfrm>
            <a:off x="4426843" y="35697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4" name="Line 14"/>
          <p:cNvSpPr>
            <a:spLocks noChangeShapeType="1"/>
          </p:cNvSpPr>
          <p:nvPr/>
        </p:nvSpPr>
        <p:spPr bwMode="auto">
          <a:xfrm>
            <a:off x="4715768" y="37856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0256" name="Line 16"/>
          <p:cNvSpPr>
            <a:spLocks noChangeShapeType="1"/>
          </p:cNvSpPr>
          <p:nvPr/>
        </p:nvSpPr>
        <p:spPr bwMode="auto">
          <a:xfrm>
            <a:off x="4858643" y="3569772"/>
            <a:ext cx="215900" cy="0"/>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0257" name="Object 17"/>
          <p:cNvGraphicFramePr>
            <a:graphicFrameLocks noChangeAspect="1"/>
          </p:cNvGraphicFramePr>
          <p:nvPr>
            <p:extLst>
              <p:ext uri="{D42A27DB-BD31-4B8C-83A1-F6EECF244321}">
                <p14:modId xmlns:p14="http://schemas.microsoft.com/office/powerpoint/2010/main" val="3661979976"/>
              </p:ext>
            </p:extLst>
          </p:nvPr>
        </p:nvGraphicFramePr>
        <p:xfrm>
          <a:off x="5594448" y="3202287"/>
          <a:ext cx="344488" cy="431800"/>
        </p:xfrm>
        <a:graphic>
          <a:graphicData uri="http://schemas.openxmlformats.org/presentationml/2006/ole">
            <mc:AlternateContent xmlns:mc="http://schemas.openxmlformats.org/markup-compatibility/2006">
              <mc:Choice xmlns:v="urn:schemas-microsoft-com:vml" Requires="v">
                <p:oleObj spid="_x0000_s7263" name="Εξίσωση" r:id="rId6" imgW="114432" imgH="152374" progId="Equation.3">
                  <p:embed/>
                </p:oleObj>
              </mc:Choice>
              <mc:Fallback>
                <p:oleObj name="Εξίσωση" r:id="rId6" imgW="114432" imgH="152374" progId="Equation.3">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4448" y="3202287"/>
                        <a:ext cx="344488"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258" name="Picture 18" descr="image01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928688" y="390436"/>
            <a:ext cx="1604313" cy="8021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a:xfrm>
            <a:off x="2142288" y="439974"/>
            <a:ext cx="4786400"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ea typeface="+mn-ea"/>
                <a:cs typeface="+mn-cs"/>
              </a:rPr>
              <a:t>Μεταφορική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000" fill="hold"/>
                                        <p:tgtEl>
                                          <p:spTgt spid="15"/>
                                        </p:tgtEl>
                                        <p:attrNameLst>
                                          <p:attrName>ppt_x</p:attrName>
                                        </p:attrNameLst>
                                      </p:cBhvr>
                                      <p:tavLst>
                                        <p:tav tm="0">
                                          <p:val>
                                            <p:strVal val="#ppt_x-.2"/>
                                          </p:val>
                                        </p:tav>
                                        <p:tav tm="100000">
                                          <p:val>
                                            <p:strVal val="#ppt_x"/>
                                          </p:val>
                                        </p:tav>
                                      </p:tavLst>
                                    </p:anim>
                                    <p:anim calcmode="lin" valueType="num">
                                      <p:cBhvr>
                                        <p:cTn id="8"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2000"/>
                                        <p:tgtEl>
                                          <p:spTgt spid="15"/>
                                        </p:tgtEl>
                                      </p:cBhvr>
                                    </p:animEffect>
                                  </p:childTnLst>
                                </p:cTn>
                              </p:par>
                            </p:childTnLst>
                          </p:cTn>
                        </p:par>
                        <p:par>
                          <p:cTn id="10" fill="hold">
                            <p:stCondLst>
                              <p:cond delay="2000"/>
                            </p:stCondLst>
                            <p:childTnLst>
                              <p:par>
                                <p:cTn id="11" presetID="9" presetClass="entr" presetSubtype="0" fill="hold" nodeType="afterEffect">
                                  <p:stCondLst>
                                    <p:cond delay="250"/>
                                  </p:stCondLst>
                                  <p:childTnLst>
                                    <p:set>
                                      <p:cBhvr>
                                        <p:cTn id="12" dur="1" fill="hold">
                                          <p:stCondLst>
                                            <p:cond delay="0"/>
                                          </p:stCondLst>
                                        </p:cTn>
                                        <p:tgtEl>
                                          <p:spTgt spid="10258"/>
                                        </p:tgtEl>
                                        <p:attrNameLst>
                                          <p:attrName>style.visibility</p:attrName>
                                        </p:attrNameLst>
                                      </p:cBhvr>
                                      <p:to>
                                        <p:strVal val="visible"/>
                                      </p:to>
                                    </p:set>
                                    <p:animEffect transition="in" filter="dissolve">
                                      <p:cBhvr>
                                        <p:cTn id="13" dur="500"/>
                                        <p:tgtEl>
                                          <p:spTgt spid="1025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wipe(left)">
                                      <p:cBhvr>
                                        <p:cTn id="18" dur="2000"/>
                                        <p:tgtEl>
                                          <p:spTgt spid="10246"/>
                                        </p:tgtEl>
                                      </p:cBhvr>
                                    </p:animEffect>
                                  </p:childTnLst>
                                </p:cTn>
                              </p:par>
                            </p:childTnLst>
                          </p:cTn>
                        </p:par>
                        <p:par>
                          <p:cTn id="19" fill="hold">
                            <p:stCondLst>
                              <p:cond delay="2000"/>
                            </p:stCondLst>
                            <p:childTnLst>
                              <p:par>
                                <p:cTn id="20" presetID="9" presetClass="entr" presetSubtype="0" fill="hold" grpId="0" nodeType="afterEffect">
                                  <p:stCondLst>
                                    <p:cond delay="500"/>
                                  </p:stCondLst>
                                  <p:childTnLst>
                                    <p:set>
                                      <p:cBhvr>
                                        <p:cTn id="21" dur="1" fill="hold">
                                          <p:stCondLst>
                                            <p:cond delay="0"/>
                                          </p:stCondLst>
                                        </p:cTn>
                                        <p:tgtEl>
                                          <p:spTgt spid="10250"/>
                                        </p:tgtEl>
                                        <p:attrNameLst>
                                          <p:attrName>style.visibility</p:attrName>
                                        </p:attrNameLst>
                                      </p:cBhvr>
                                      <p:to>
                                        <p:strVal val="visible"/>
                                      </p:to>
                                    </p:set>
                                    <p:animEffect transition="in" filter="dissolve">
                                      <p:cBhvr>
                                        <p:cTn id="22" dur="500"/>
                                        <p:tgtEl>
                                          <p:spTgt spid="10250"/>
                                        </p:tgtEl>
                                      </p:cBhvr>
                                    </p:animEffect>
                                  </p:childTnLst>
                                </p:cTn>
                              </p:par>
                            </p:childTnLst>
                          </p:cTn>
                        </p:par>
                        <p:par>
                          <p:cTn id="23" fill="hold">
                            <p:stCondLst>
                              <p:cond delay="3000"/>
                            </p:stCondLst>
                            <p:childTnLst>
                              <p:par>
                                <p:cTn id="24" presetID="9" presetClass="entr" presetSubtype="0" fill="hold" grpId="0" nodeType="afterEffect">
                                  <p:stCondLst>
                                    <p:cond delay="250"/>
                                  </p:stCondLst>
                                  <p:childTnLst>
                                    <p:set>
                                      <p:cBhvr>
                                        <p:cTn id="25" dur="1" fill="hold">
                                          <p:stCondLst>
                                            <p:cond delay="0"/>
                                          </p:stCondLst>
                                        </p:cTn>
                                        <p:tgtEl>
                                          <p:spTgt spid="10251"/>
                                        </p:tgtEl>
                                        <p:attrNameLst>
                                          <p:attrName>style.visibility</p:attrName>
                                        </p:attrNameLst>
                                      </p:cBhvr>
                                      <p:to>
                                        <p:strVal val="visible"/>
                                      </p:to>
                                    </p:set>
                                    <p:animEffect transition="in" filter="dissolve">
                                      <p:cBhvr>
                                        <p:cTn id="26" dur="500"/>
                                        <p:tgtEl>
                                          <p:spTgt spid="10251"/>
                                        </p:tgtEl>
                                      </p:cBhvr>
                                    </p:animEffect>
                                  </p:childTnLst>
                                </p:cTn>
                              </p:par>
                            </p:childTnLst>
                          </p:cTn>
                        </p:par>
                        <p:par>
                          <p:cTn id="27" fill="hold">
                            <p:stCondLst>
                              <p:cond delay="3750"/>
                            </p:stCondLst>
                            <p:childTnLst>
                              <p:par>
                                <p:cTn id="28" presetID="22" presetClass="entr" presetSubtype="8" fill="hold" grpId="0" nodeType="afterEffect">
                                  <p:stCondLst>
                                    <p:cond delay="0"/>
                                  </p:stCondLst>
                                  <p:childTnLst>
                                    <p:set>
                                      <p:cBhvr>
                                        <p:cTn id="29" dur="1" fill="hold">
                                          <p:stCondLst>
                                            <p:cond delay="0"/>
                                          </p:stCondLst>
                                        </p:cTn>
                                        <p:tgtEl>
                                          <p:spTgt spid="10252"/>
                                        </p:tgtEl>
                                        <p:attrNameLst>
                                          <p:attrName>style.visibility</p:attrName>
                                        </p:attrNameLst>
                                      </p:cBhvr>
                                      <p:to>
                                        <p:strVal val="visible"/>
                                      </p:to>
                                    </p:set>
                                    <p:animEffect transition="in" filter="wipe(left)">
                                      <p:cBhvr>
                                        <p:cTn id="30" dur="1000"/>
                                        <p:tgtEl>
                                          <p:spTgt spid="10252"/>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254"/>
                                        </p:tgtEl>
                                        <p:attrNameLst>
                                          <p:attrName>style.visibility</p:attrName>
                                        </p:attrNameLst>
                                      </p:cBhvr>
                                      <p:to>
                                        <p:strVal val="visible"/>
                                      </p:to>
                                    </p:set>
                                    <p:animEffect transition="in" filter="wipe(left)">
                                      <p:cBhvr>
                                        <p:cTn id="33" dur="1000"/>
                                        <p:tgtEl>
                                          <p:spTgt spid="102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253"/>
                                        </p:tgtEl>
                                        <p:attrNameLst>
                                          <p:attrName>style.visibility</p:attrName>
                                        </p:attrNameLst>
                                      </p:cBhvr>
                                      <p:to>
                                        <p:strVal val="visible"/>
                                      </p:to>
                                    </p:set>
                                    <p:animEffect transition="in" filter="wipe(left)">
                                      <p:cBhvr>
                                        <p:cTn id="36" dur="1000"/>
                                        <p:tgtEl>
                                          <p:spTgt spid="102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0256"/>
                                        </p:tgtEl>
                                        <p:attrNameLst>
                                          <p:attrName>style.visibility</p:attrName>
                                        </p:attrNameLst>
                                      </p:cBhvr>
                                      <p:to>
                                        <p:strVal val="visible"/>
                                      </p:to>
                                    </p:set>
                                    <p:animEffect transition="in" filter="wipe(left)">
                                      <p:cBhvr>
                                        <p:cTn id="39" dur="1000"/>
                                        <p:tgtEl>
                                          <p:spTgt spid="10256"/>
                                        </p:tgtEl>
                                      </p:cBhvr>
                                    </p:animEffect>
                                  </p:childTnLst>
                                </p:cTn>
                              </p:par>
                            </p:childTnLst>
                          </p:cTn>
                        </p:par>
                        <p:par>
                          <p:cTn id="40" fill="hold">
                            <p:stCondLst>
                              <p:cond delay="4750"/>
                            </p:stCondLst>
                            <p:childTnLst>
                              <p:par>
                                <p:cTn id="41" presetID="10" presetClass="entr" presetSubtype="0" fill="hold" nodeType="afterEffect">
                                  <p:stCondLst>
                                    <p:cond delay="250"/>
                                  </p:stCondLst>
                                  <p:childTnLst>
                                    <p:set>
                                      <p:cBhvr>
                                        <p:cTn id="42" dur="1" fill="hold">
                                          <p:stCondLst>
                                            <p:cond delay="0"/>
                                          </p:stCondLst>
                                        </p:cTn>
                                        <p:tgtEl>
                                          <p:spTgt spid="10257"/>
                                        </p:tgtEl>
                                        <p:attrNameLst>
                                          <p:attrName>style.visibility</p:attrName>
                                        </p:attrNameLst>
                                      </p:cBhvr>
                                      <p:to>
                                        <p:strVal val="visible"/>
                                      </p:to>
                                    </p:set>
                                    <p:animEffect transition="in" filter="fade">
                                      <p:cBhvr>
                                        <p:cTn id="43" dur="500"/>
                                        <p:tgtEl>
                                          <p:spTgt spid="102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248"/>
                                        </p:tgtEl>
                                        <p:attrNameLst>
                                          <p:attrName>style.visibility</p:attrName>
                                        </p:attrNameLst>
                                      </p:cBhvr>
                                      <p:to>
                                        <p:strVal val="visible"/>
                                      </p:to>
                                    </p:set>
                                    <p:animEffect transition="in" filter="wipe(left)">
                                      <p:cBhvr>
                                        <p:cTn id="48"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P spid="10248" grpId="0"/>
      <p:bldP spid="10250" grpId="0" animBg="1"/>
      <p:bldP spid="10251" grpId="0" animBg="1"/>
      <p:bldP spid="10252" grpId="0" animBg="1"/>
      <p:bldP spid="10253" grpId="0" animBg="1"/>
      <p:bldP spid="10254" grpId="0" animBg="1"/>
      <p:bldP spid="10256" grpId="0" animBg="1"/>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813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D5187FD0-8C5C-4E2B-8E2B-39F5F939AFB3}" type="slidenum">
              <a:rPr lang="el-GR" altLang="el-GR" sz="1400" smtClean="0"/>
              <a:pPr>
                <a:spcBef>
                  <a:spcPct val="0"/>
                </a:spcBef>
                <a:buFontTx/>
                <a:buNone/>
              </a:pPr>
              <a:t>30</a:t>
            </a:fld>
            <a:endParaRPr lang="el-GR" altLang="el-GR" sz="1400" smtClean="0"/>
          </a:p>
        </p:txBody>
      </p:sp>
      <mc:AlternateContent xmlns:mc="http://schemas.openxmlformats.org/markup-compatibility/2006" xmlns:a14="http://schemas.microsoft.com/office/drawing/2010/main">
        <mc:Choice Requires="a14">
          <p:sp>
            <p:nvSpPr>
              <p:cNvPr id="48138" name="Rectangle 4"/>
              <p:cNvSpPr>
                <a:spLocks noChangeArrowheads="1"/>
              </p:cNvSpPr>
              <p:nvPr/>
            </p:nvSpPr>
            <p:spPr bwMode="auto">
              <a:xfrm>
                <a:off x="721880" y="332656"/>
                <a:ext cx="7848599" cy="29073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b="1" dirty="0" smtClean="0">
                    <a:latin typeface="Trebuchet MS" panose="020B0603020202020204" pitchFamily="34" charset="0"/>
                  </a:rPr>
                  <a:t>1. </a:t>
                </a:r>
                <a:r>
                  <a:rPr lang="en-US" altLang="el-GR" sz="2000" dirty="0" err="1" smtClean="0">
                    <a:latin typeface="Trebuchet MS" panose="020B0603020202020204" pitchFamily="34" charset="0"/>
                  </a:rPr>
                  <a:t>Tροχός</a:t>
                </a:r>
                <a:r>
                  <a:rPr lang="en-US" altLang="el-GR" sz="2000" dirty="0" smtClean="0">
                    <a:latin typeface="Trebuchet MS" panose="020B0603020202020204" pitchFamily="34" charset="0"/>
                  </a:rPr>
                  <a:t> </a:t>
                </a:r>
                <a:r>
                  <a:rPr lang="en-US" altLang="el-GR" sz="2000" dirty="0">
                    <a:latin typeface="Trebuchet MS" panose="020B0603020202020204" pitchFamily="34" charset="0"/>
                  </a:rPr>
                  <a:t>α</a:t>
                </a:r>
                <a:r>
                  <a:rPr lang="en-US" altLang="el-GR" sz="2000" dirty="0" err="1">
                    <a:latin typeface="Trebuchet MS" panose="020B0603020202020204" pitchFamily="34" charset="0"/>
                  </a:rPr>
                  <a:t>κτίν</a:t>
                </a:r>
                <a:r>
                  <a:rPr lang="en-US" altLang="el-GR" sz="2000" dirty="0">
                    <a:latin typeface="Trebuchet MS" panose="020B0603020202020204" pitchFamily="34" charset="0"/>
                  </a:rPr>
                  <a:t>ας </a:t>
                </a:r>
                <a:r>
                  <a:rPr lang="en-US" altLang="el-GR" sz="2000" i="1" dirty="0">
                    <a:latin typeface="Trebuchet MS" panose="020B0603020202020204" pitchFamily="34" charset="0"/>
                  </a:rPr>
                  <a:t>R</a:t>
                </a:r>
                <a:r>
                  <a:rPr lang="en-US" altLang="el-GR" sz="2000" dirty="0">
                    <a:latin typeface="Trebuchet MS" panose="020B0603020202020204" pitchFamily="34" charset="0"/>
                  </a:rPr>
                  <a:t> κυλίεται χωρίς να ολισθαίνει σε οριζόντιο επίπεδο. </a:t>
                </a:r>
                <a:r>
                  <a:rPr lang="en-US" altLang="el-GR" sz="2000" dirty="0" err="1">
                    <a:latin typeface="Trebuchet MS" panose="020B0603020202020204" pitchFamily="34" charset="0"/>
                  </a:rPr>
                  <a:t>Αν</a:t>
                </a:r>
                <a:r>
                  <a:rPr lang="en-US" altLang="el-GR" sz="2000" dirty="0">
                    <a:latin typeface="Trebuchet MS" panose="020B0603020202020204" pitchFamily="34" charset="0"/>
                  </a:rPr>
                  <a:t> </a:t>
                </a:r>
                <a:r>
                  <a:rPr lang="en-US" altLang="el-GR" sz="2000" i="1" dirty="0" err="1">
                    <a:latin typeface="Trebuchet MS" panose="020B0603020202020204" pitchFamily="34" charset="0"/>
                  </a:rPr>
                  <a:t>υ</a:t>
                </a:r>
                <a:r>
                  <a:rPr lang="en-US" altLang="el-GR" sz="2000" baseline="-25000" dirty="0" err="1">
                    <a:latin typeface="Trebuchet MS" panose="020B0603020202020204" pitchFamily="34" charset="0"/>
                  </a:rPr>
                  <a:t>cm</a:t>
                </a:r>
                <a:r>
                  <a:rPr lang="en-US" altLang="el-GR" sz="2000" dirty="0">
                    <a:latin typeface="Trebuchet MS" panose="020B0603020202020204" pitchFamily="34" charset="0"/>
                  </a:rPr>
                  <a:t> 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τροχού λόγω μεταφορικής κίνησης, τότε η ταχύτητα των σημείων της περιφέρειας του τροχού που απέχουν από το έδαφος απόσταση ίση με </a:t>
                </a:r>
                <a:r>
                  <a:rPr lang="en-US" altLang="el-GR" sz="2000" i="1" dirty="0">
                    <a:latin typeface="Trebuchet MS" panose="020B0603020202020204" pitchFamily="34" charset="0"/>
                  </a:rPr>
                  <a:t>R</a:t>
                </a:r>
                <a:r>
                  <a:rPr lang="en-US" altLang="el-GR" sz="2000" dirty="0">
                    <a:latin typeface="Trebuchet MS" panose="020B0603020202020204" pitchFamily="34" charset="0"/>
                  </a:rPr>
                  <a:t>, έχει </a:t>
                </a:r>
                <a:r>
                  <a:rPr lang="en-US" altLang="el-GR" sz="2000" dirty="0" smtClean="0">
                    <a:latin typeface="Trebuchet MS" panose="020B0603020202020204" pitchFamily="34" charset="0"/>
                  </a:rPr>
                  <a:t>μέτρο</a:t>
                </a:r>
              </a:p>
              <a:p>
                <a:pPr algn="just" eaLnBrk="1" hangingPunct="1">
                  <a:lnSpc>
                    <a:spcPct val="150000"/>
                  </a:lnSpc>
                  <a:spcBef>
                    <a:spcPct val="0"/>
                  </a:spcBef>
                  <a:buFontTx/>
                  <a:buNone/>
                </a:pPr>
                <a:r>
                  <a:rPr lang="el-GR" altLang="el-GR" sz="2000" b="1" dirty="0">
                    <a:latin typeface="Trebuchet MS" panose="020B0603020202020204" pitchFamily="34" charset="0"/>
                  </a:rPr>
                  <a:t>α.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      </a:t>
                </a:r>
                <a:r>
                  <a:rPr lang="en-US" altLang="el-GR" sz="2000" dirty="0" smtClean="0">
                    <a:latin typeface="Trebuchet MS" panose="020B0603020202020204" pitchFamily="34" charset="0"/>
                  </a:rPr>
                  <a:t>          </a:t>
                </a:r>
                <a:r>
                  <a:rPr lang="el-GR" altLang="el-GR" sz="2000" b="1" dirty="0" smtClean="0">
                    <a:latin typeface="Trebuchet MS" panose="020B0603020202020204" pitchFamily="34" charset="0"/>
                  </a:rPr>
                  <a:t>β</a:t>
                </a:r>
                <a:r>
                  <a:rPr lang="el-GR" altLang="el-GR" sz="2000" b="1" dirty="0">
                    <a:latin typeface="Trebuchet MS" panose="020B0603020202020204" pitchFamily="34" charset="0"/>
                  </a:rPr>
                  <a:t>.  </a:t>
                </a:r>
                <a:r>
                  <a:rPr lang="el-GR" altLang="el-GR" sz="2000" dirty="0">
                    <a:latin typeface="Trebuchet MS" panose="020B0603020202020204" pitchFamily="34" charset="0"/>
                  </a:rPr>
                  <a:t>2</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      </a:t>
                </a:r>
                <a:r>
                  <a:rPr lang="en-US" altLang="el-GR" sz="2000" dirty="0" smtClean="0">
                    <a:latin typeface="Trebuchet MS" panose="020B0603020202020204" pitchFamily="34" charset="0"/>
                  </a:rPr>
                  <a:t>          </a:t>
                </a:r>
                <a:r>
                  <a:rPr lang="el-GR" altLang="el-GR" sz="2000" b="1" dirty="0">
                    <a:latin typeface="Trebuchet MS" panose="020B0603020202020204" pitchFamily="34" charset="0"/>
                  </a:rPr>
                  <a:t>γ.  </a:t>
                </a:r>
                <a:r>
                  <a:rPr lang="el-GR" altLang="el-GR" sz="2000" dirty="0">
                    <a:latin typeface="Trebuchet MS" panose="020B0603020202020204" pitchFamily="34" charset="0"/>
                  </a:rPr>
                  <a:t>0.       </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  </a:t>
                </a:r>
                <a:r>
                  <a:rPr lang="en-US" altLang="el-GR" sz="2000" dirty="0" smtClean="0">
                    <a:latin typeface="Trebuchet MS" panose="020B0603020202020204" pitchFamily="34" charset="0"/>
                  </a:rPr>
                  <a:t>  </a:t>
                </a:r>
                <a:r>
                  <a:rPr lang="el-GR" altLang="el-GR" sz="2000" dirty="0" smtClean="0">
                    <a:latin typeface="Trebuchet MS" panose="020B0603020202020204" pitchFamily="34" charset="0"/>
                  </a:rPr>
                  <a:t>   </a:t>
                </a:r>
                <a:r>
                  <a:rPr lang="el-GR" altLang="el-GR" sz="2000" b="1" dirty="0">
                    <a:latin typeface="Trebuchet MS" panose="020B0603020202020204" pitchFamily="34" charset="0"/>
                  </a:rPr>
                  <a:t>δ. </a:t>
                </a:r>
                <a:r>
                  <a:rPr lang="en-US" altLang="el-GR" sz="2000" b="1" dirty="0" smtClean="0">
                    <a:latin typeface="Trebuchet MS" panose="020B0603020202020204" pitchFamily="34" charset="0"/>
                  </a:rPr>
                  <a:t> </a:t>
                </a:r>
                <a14:m>
                  <m:oMath xmlns:m="http://schemas.openxmlformats.org/officeDocument/2006/math">
                    <m:rad>
                      <m:radPr>
                        <m:degHide m:val="on"/>
                        <m:ctrlPr>
                          <a:rPr lang="en-US" altLang="el-GR" sz="2000" i="1">
                            <a:latin typeface="Cambria Math" panose="02040503050406030204" pitchFamily="18" charset="0"/>
                          </a:rPr>
                        </m:ctrlPr>
                      </m:radPr>
                      <m:deg/>
                      <m:e>
                        <m:r>
                          <a:rPr lang="en-US" altLang="el-GR" sz="2000" i="1">
                            <a:latin typeface="Cambria Math" panose="02040503050406030204" pitchFamily="18" charset="0"/>
                          </a:rPr>
                          <m:t>2</m:t>
                        </m:r>
                      </m:e>
                    </m:rad>
                  </m:oMath>
                </a14:m>
                <a:r>
                  <a:rPr lang="el-GR" altLang="el-GR" sz="2000" i="1" dirty="0">
                    <a:latin typeface="Trebuchet MS" panose="020B0603020202020204" pitchFamily="34" charset="0"/>
                  </a:rPr>
                  <a:t>υ</a:t>
                </a:r>
                <a:r>
                  <a:rPr lang="en-US" altLang="el-GR" sz="2000" baseline="-25000" dirty="0" smtClean="0">
                    <a:latin typeface="Trebuchet MS" panose="020B0603020202020204" pitchFamily="34" charset="0"/>
                  </a:rPr>
                  <a:t>cm</a:t>
                </a:r>
                <a:r>
                  <a:rPr lang="en-US" altLang="el-GR" sz="2000" dirty="0" smtClean="0">
                    <a:latin typeface="Trebuchet MS" panose="020B0603020202020204" pitchFamily="34" charset="0"/>
                  </a:rPr>
                  <a:t>. </a:t>
                </a:r>
              </a:p>
              <a:p>
                <a:pPr algn="r" eaLnBrk="1" hangingPunct="1">
                  <a:lnSpc>
                    <a:spcPct val="150000"/>
                  </a:lnSpc>
                  <a:spcBef>
                    <a:spcPct val="0"/>
                  </a:spcBef>
                  <a:buFontTx/>
                  <a:buNone/>
                </a:pPr>
                <a:r>
                  <a:rPr lang="el-GR" altLang="el-GR" sz="1800" dirty="0" err="1">
                    <a:latin typeface="Trebuchet MS" panose="020B0603020202020204" pitchFamily="34" charset="0"/>
                  </a:rPr>
                  <a:t>Επαν</a:t>
                </a:r>
                <a:r>
                  <a:rPr lang="el-GR" altLang="el-GR" sz="1800" dirty="0">
                    <a:latin typeface="Trebuchet MS" panose="020B0603020202020204" pitchFamily="34" charset="0"/>
                  </a:rPr>
                  <a:t>. </a:t>
                </a:r>
                <a:r>
                  <a:rPr lang="el-GR" altLang="el-GR" sz="1800" dirty="0" err="1">
                    <a:latin typeface="Trebuchet MS" panose="020B0603020202020204" pitchFamily="34" charset="0"/>
                  </a:rPr>
                  <a:t>Ημερ</a:t>
                </a:r>
                <a:r>
                  <a:rPr lang="el-GR" altLang="el-GR" sz="1800" dirty="0">
                    <a:latin typeface="Trebuchet MS" panose="020B0603020202020204" pitchFamily="34" charset="0"/>
                  </a:rPr>
                  <a:t>.  </a:t>
                </a:r>
                <a:r>
                  <a:rPr lang="el-GR" altLang="el-GR" sz="1800" dirty="0" smtClean="0">
                    <a:latin typeface="Trebuchet MS" panose="020B0603020202020204" pitchFamily="34" charset="0"/>
                  </a:rPr>
                  <a:t>2005</a:t>
                </a:r>
                <a:endParaRPr lang="el-GR" altLang="el-GR" sz="1800" dirty="0">
                  <a:latin typeface="Trebuchet MS" panose="020B0603020202020204" pitchFamily="34" charset="0"/>
                </a:endParaRPr>
              </a:p>
            </p:txBody>
          </p:sp>
        </mc:Choice>
        <mc:Fallback xmlns="">
          <p:sp>
            <p:nvSpPr>
              <p:cNvPr id="48138" name="Rectangle 4"/>
              <p:cNvSpPr>
                <a:spLocks noRot="1" noChangeAspect="1" noMove="1" noResize="1" noEditPoints="1" noAdjustHandles="1" noChangeArrowheads="1" noChangeShapeType="1" noTextEdit="1"/>
              </p:cNvSpPr>
              <p:nvPr/>
            </p:nvSpPr>
            <p:spPr bwMode="auto">
              <a:xfrm>
                <a:off x="721880" y="332656"/>
                <a:ext cx="7848599" cy="2907334"/>
              </a:xfrm>
              <a:prstGeom prst="rect">
                <a:avLst/>
              </a:prstGeom>
              <a:blipFill>
                <a:blip r:embed="rId2"/>
                <a:stretch>
                  <a:fillRect l="-776" r="-776" b="-42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sp>
        <p:nvSpPr>
          <p:cNvPr id="48139" name="Rectangle 5"/>
          <p:cNvSpPr>
            <a:spLocks noChangeArrowheads="1"/>
          </p:cNvSpPr>
          <p:nvPr/>
        </p:nvSpPr>
        <p:spPr bwMode="auto">
          <a:xfrm>
            <a:off x="1008062" y="4941462"/>
            <a:ext cx="8135937" cy="431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FontTx/>
              <a:buNone/>
            </a:pPr>
            <a:endParaRPr lang="el-GR" altLang="el-GR" sz="2000" dirty="0"/>
          </a:p>
        </p:txBody>
      </p:sp>
      <p:sp>
        <p:nvSpPr>
          <p:cNvPr id="94219" name="Rectangle 11"/>
          <p:cNvSpPr>
            <a:spLocks noChangeArrowheads="1"/>
          </p:cNvSpPr>
          <p:nvPr/>
        </p:nvSpPr>
        <p:spPr bwMode="auto">
          <a:xfrm>
            <a:off x="721880" y="3410151"/>
            <a:ext cx="7526523"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n-US" altLang="el-GR" sz="2000" b="1" dirty="0">
                <a:latin typeface="Trebuchet MS" panose="020B0603020202020204" pitchFamily="34" charset="0"/>
              </a:rPr>
              <a:t>2.  </a:t>
            </a:r>
            <a:r>
              <a:rPr lang="en-US" altLang="el-GR" sz="2000" dirty="0" err="1">
                <a:latin typeface="Trebuchet MS" panose="020B0603020202020204" pitchFamily="34" charset="0"/>
              </a:rPr>
              <a:t>Ότ</a:t>
            </a:r>
            <a:r>
              <a:rPr lang="en-US" altLang="el-GR" sz="2000" dirty="0">
                <a:latin typeface="Trebuchet MS" panose="020B0603020202020204" pitchFamily="34" charset="0"/>
              </a:rPr>
              <a:t>αν ένα σώμα εκτελεί ομαλή στροφική κίνηση, τότε η γωνιακή του </a:t>
            </a:r>
          </a:p>
          <a:p>
            <a:pPr algn="just" eaLnBrk="1" hangingPunct="1">
              <a:lnSpc>
                <a:spcPct val="150000"/>
              </a:lnSpc>
              <a:spcBef>
                <a:spcPct val="0"/>
              </a:spcBef>
              <a:buFontTx/>
              <a:buNone/>
            </a:pPr>
            <a:r>
              <a:rPr lang="en-US" altLang="el-GR" sz="2000" b="1" dirty="0">
                <a:latin typeface="Trebuchet MS" panose="020B0603020202020204" pitchFamily="34" charset="0"/>
              </a:rPr>
              <a:t>α.</a:t>
            </a:r>
            <a:r>
              <a:rPr lang="en-US" altLang="el-GR" sz="2000" dirty="0">
                <a:latin typeface="Trebuchet MS" panose="020B0603020202020204" pitchFamily="34" charset="0"/>
              </a:rPr>
              <a:t>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a:t>
            </a:r>
            <a:r>
              <a:rPr lang="en-US" altLang="el-GR" sz="2000" dirty="0" smtClean="0">
                <a:latin typeface="Trebuchet MS" panose="020B0603020202020204" pitchFamily="34" charset="0"/>
              </a:rPr>
              <a:t>αυξάνεται.                </a:t>
            </a:r>
            <a:r>
              <a:rPr lang="en-US" altLang="el-GR" sz="2000" b="1" dirty="0" smtClean="0">
                <a:latin typeface="Trebuchet MS" panose="020B0603020202020204" pitchFamily="34" charset="0"/>
              </a:rPr>
              <a:t>β</a:t>
            </a:r>
            <a:r>
              <a:rPr lang="en-US" altLang="el-GR" sz="2000" b="1" dirty="0">
                <a:latin typeface="Trebuchet MS" panose="020B0603020202020204" pitchFamily="34" charset="0"/>
              </a:rPr>
              <a:t>.</a:t>
            </a:r>
            <a:r>
              <a:rPr lang="en-US" altLang="el-GR" sz="2000" dirty="0">
                <a:latin typeface="Trebuchet MS" panose="020B0603020202020204" pitchFamily="34" charset="0"/>
              </a:rPr>
              <a:t>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μένει σταθερή. </a:t>
            </a:r>
          </a:p>
          <a:p>
            <a:pPr algn="just" eaLnBrk="1" hangingPunct="1">
              <a:lnSpc>
                <a:spcPct val="150000"/>
              </a:lnSpc>
              <a:spcBef>
                <a:spcPct val="0"/>
              </a:spcBef>
              <a:buFontTx/>
              <a:buNone/>
            </a:pPr>
            <a:r>
              <a:rPr lang="en-US" altLang="el-GR" sz="2000" b="1" dirty="0">
                <a:latin typeface="Trebuchet MS" panose="020B0603020202020204" pitchFamily="34" charset="0"/>
              </a:rPr>
              <a:t>γ.</a:t>
            </a:r>
            <a:r>
              <a:rPr lang="en-US" altLang="el-GR" sz="2000" dirty="0">
                <a:latin typeface="Trebuchet MS" panose="020B0603020202020204" pitchFamily="34" charset="0"/>
              </a:rPr>
              <a:t>  επ</a:t>
            </a:r>
            <a:r>
              <a:rPr lang="en-US" altLang="el-GR" sz="2000" dirty="0" err="1">
                <a:latin typeface="Trebuchet MS" panose="020B0603020202020204" pitchFamily="34" charset="0"/>
              </a:rPr>
              <a:t>ιτάχυνση</a:t>
            </a:r>
            <a:r>
              <a:rPr lang="en-US" altLang="el-GR" sz="2000" dirty="0">
                <a:latin typeface="Trebuchet MS" panose="020B0603020202020204" pitchFamily="34" charset="0"/>
              </a:rPr>
              <a:t> </a:t>
            </a:r>
            <a:r>
              <a:rPr lang="en-US" altLang="el-GR" sz="2000" dirty="0" smtClean="0">
                <a:latin typeface="Trebuchet MS" panose="020B0603020202020204" pitchFamily="34" charset="0"/>
              </a:rPr>
              <a:t>α</a:t>
            </a:r>
            <a:r>
              <a:rPr lang="en-US" altLang="el-GR" sz="2000" dirty="0" err="1" smtClean="0">
                <a:latin typeface="Trebuchet MS" panose="020B0603020202020204" pitchFamily="34" charset="0"/>
              </a:rPr>
              <a:t>υξάνετ</a:t>
            </a:r>
            <a:r>
              <a:rPr lang="en-US" altLang="el-GR" sz="2000" dirty="0" smtClean="0">
                <a:latin typeface="Trebuchet MS" panose="020B0603020202020204" pitchFamily="34" charset="0"/>
              </a:rPr>
              <a:t>αι.             </a:t>
            </a:r>
            <a:r>
              <a:rPr lang="en-US" altLang="el-GR" sz="2000" b="1" dirty="0" smtClean="0">
                <a:latin typeface="Trebuchet MS" panose="020B0603020202020204" pitchFamily="34" charset="0"/>
              </a:rPr>
              <a:t>δ</a:t>
            </a:r>
            <a:r>
              <a:rPr lang="en-US" altLang="el-GR" sz="2000" b="1" dirty="0">
                <a:latin typeface="Trebuchet MS" panose="020B0603020202020204" pitchFamily="34" charset="0"/>
              </a:rPr>
              <a:t>.</a:t>
            </a:r>
            <a:r>
              <a:rPr lang="en-US" altLang="el-GR" sz="2000" dirty="0">
                <a:latin typeface="Trebuchet MS" panose="020B0603020202020204" pitchFamily="34" charset="0"/>
              </a:rPr>
              <a:t>  επ</a:t>
            </a:r>
            <a:r>
              <a:rPr lang="en-US" altLang="el-GR" sz="2000" dirty="0" err="1">
                <a:latin typeface="Trebuchet MS" panose="020B0603020202020204" pitchFamily="34" charset="0"/>
              </a:rPr>
              <a:t>ιτάχυνση</a:t>
            </a:r>
            <a:r>
              <a:rPr lang="en-US" altLang="el-GR" sz="2000" dirty="0">
                <a:latin typeface="Trebuchet MS" panose="020B0603020202020204" pitchFamily="34" charset="0"/>
              </a:rPr>
              <a:t> </a:t>
            </a:r>
            <a:r>
              <a:rPr lang="en-US" altLang="el-GR" sz="2000" dirty="0" err="1">
                <a:latin typeface="Trebuchet MS" panose="020B0603020202020204" pitchFamily="34" charset="0"/>
              </a:rPr>
              <a:t>μειώνετ</a:t>
            </a:r>
            <a:r>
              <a:rPr lang="en-US" altLang="el-GR" sz="2000" dirty="0">
                <a:latin typeface="Trebuchet MS" panose="020B0603020202020204" pitchFamily="34" charset="0"/>
              </a:rPr>
              <a:t>αι.</a:t>
            </a:r>
          </a:p>
          <a:p>
            <a:pPr algn="r" eaLnBrk="1" hangingPunct="1">
              <a:lnSpc>
                <a:spcPct val="150000"/>
              </a:lnSpc>
              <a:spcBef>
                <a:spcPct val="0"/>
              </a:spcBef>
              <a:buFontTx/>
              <a:buNone/>
            </a:pPr>
            <a:r>
              <a:rPr lang="el-GR" altLang="el-GR" sz="1800" dirty="0" err="1">
                <a:latin typeface="Trebuchet MS" panose="020B0603020202020204" pitchFamily="34" charset="0"/>
              </a:rPr>
              <a:t>Ομογ</a:t>
            </a:r>
            <a:r>
              <a:rPr lang="el-GR" altLang="el-GR" sz="1800" dirty="0">
                <a:latin typeface="Trebuchet MS" panose="020B0603020202020204" pitchFamily="34" charset="0"/>
              </a:rPr>
              <a:t>. 2010</a:t>
            </a:r>
            <a:endParaRPr lang="en-US" altLang="el-GR" sz="1800" dirty="0">
              <a:latin typeface="Trebuchet MS" panose="020B0603020202020204" pitchFamily="34" charset="0"/>
            </a:endParaRPr>
          </a:p>
        </p:txBody>
      </p:sp>
      <p:sp>
        <p:nvSpPr>
          <p:cNvPr id="94221" name="Oval 13"/>
          <p:cNvSpPr>
            <a:spLocks noChangeArrowheads="1"/>
          </p:cNvSpPr>
          <p:nvPr/>
        </p:nvSpPr>
        <p:spPr bwMode="auto">
          <a:xfrm>
            <a:off x="4628862" y="4424582"/>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94222" name="Oval 14"/>
          <p:cNvSpPr>
            <a:spLocks noChangeArrowheads="1"/>
          </p:cNvSpPr>
          <p:nvPr/>
        </p:nvSpPr>
        <p:spPr bwMode="auto">
          <a:xfrm>
            <a:off x="6804248" y="2276872"/>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fade">
                                      <p:cBhvr>
                                        <p:cTn id="7" dur="500"/>
                                        <p:tgtEl>
                                          <p:spTgt spid="481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4222"/>
                                        </p:tgtEl>
                                        <p:attrNameLst>
                                          <p:attrName>style.visibility</p:attrName>
                                        </p:attrNameLst>
                                      </p:cBhvr>
                                      <p:to>
                                        <p:strVal val="visible"/>
                                      </p:to>
                                    </p:set>
                                    <p:animEffect transition="in" filter="fade">
                                      <p:cBhvr>
                                        <p:cTn id="12" dur="1000"/>
                                        <p:tgtEl>
                                          <p:spTgt spid="94222"/>
                                        </p:tgtEl>
                                      </p:cBhvr>
                                    </p:animEffect>
                                    <p:anim calcmode="lin" valueType="num">
                                      <p:cBhvr>
                                        <p:cTn id="13" dur="1000" fill="hold"/>
                                        <p:tgtEl>
                                          <p:spTgt spid="94222"/>
                                        </p:tgtEl>
                                        <p:attrNameLst>
                                          <p:attrName>ppt_x</p:attrName>
                                        </p:attrNameLst>
                                      </p:cBhvr>
                                      <p:tavLst>
                                        <p:tav tm="0">
                                          <p:val>
                                            <p:strVal val="#ppt_x"/>
                                          </p:val>
                                        </p:tav>
                                        <p:tav tm="100000">
                                          <p:val>
                                            <p:strVal val="#ppt_x"/>
                                          </p:val>
                                        </p:tav>
                                      </p:tavLst>
                                    </p:anim>
                                    <p:anim calcmode="lin" valueType="num">
                                      <p:cBhvr>
                                        <p:cTn id="14" dur="1000" fill="hold"/>
                                        <p:tgtEl>
                                          <p:spTgt spid="9422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94219"/>
                                        </p:tgtEl>
                                        <p:attrNameLst>
                                          <p:attrName>style.visibility</p:attrName>
                                        </p:attrNameLst>
                                      </p:cBhvr>
                                      <p:to>
                                        <p:strVal val="visible"/>
                                      </p:to>
                                    </p:set>
                                    <p:animEffect transition="in" filter="dissolve">
                                      <p:cBhvr>
                                        <p:cTn id="19" dur="500"/>
                                        <p:tgtEl>
                                          <p:spTgt spid="9421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4221"/>
                                        </p:tgtEl>
                                        <p:attrNameLst>
                                          <p:attrName>style.visibility</p:attrName>
                                        </p:attrNameLst>
                                      </p:cBhvr>
                                      <p:to>
                                        <p:strVal val="visible"/>
                                      </p:to>
                                    </p:set>
                                    <p:animEffect transition="in" filter="fade">
                                      <p:cBhvr>
                                        <p:cTn id="24" dur="1000"/>
                                        <p:tgtEl>
                                          <p:spTgt spid="94221"/>
                                        </p:tgtEl>
                                      </p:cBhvr>
                                    </p:animEffect>
                                    <p:anim calcmode="lin" valueType="num">
                                      <p:cBhvr>
                                        <p:cTn id="25" dur="1000" fill="hold"/>
                                        <p:tgtEl>
                                          <p:spTgt spid="94221"/>
                                        </p:tgtEl>
                                        <p:attrNameLst>
                                          <p:attrName>ppt_x</p:attrName>
                                        </p:attrNameLst>
                                      </p:cBhvr>
                                      <p:tavLst>
                                        <p:tav tm="0">
                                          <p:val>
                                            <p:strVal val="#ppt_x"/>
                                          </p:val>
                                        </p:tav>
                                        <p:tav tm="100000">
                                          <p:val>
                                            <p:strVal val="#ppt_x"/>
                                          </p:val>
                                        </p:tav>
                                      </p:tavLst>
                                    </p:anim>
                                    <p:anim calcmode="lin" valueType="num">
                                      <p:cBhvr>
                                        <p:cTn id="26" dur="1000" fill="hold"/>
                                        <p:tgtEl>
                                          <p:spTgt spid="942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8" grpId="0"/>
      <p:bldP spid="94219" grpId="0"/>
      <p:bldP spid="94221" grpId="0" animBg="1"/>
      <p:bldP spid="94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31</a:t>
            </a:fld>
            <a:endParaRPr lang="el-GR" altLang="el-GR"/>
          </a:p>
        </p:txBody>
      </p:sp>
      <p:sp>
        <p:nvSpPr>
          <p:cNvPr id="5" name="Oval 13"/>
          <p:cNvSpPr>
            <a:spLocks noChangeArrowheads="1"/>
          </p:cNvSpPr>
          <p:nvPr/>
        </p:nvSpPr>
        <p:spPr bwMode="auto">
          <a:xfrm>
            <a:off x="899593" y="5085184"/>
            <a:ext cx="360040" cy="36004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9" name="Ομάδα 8"/>
          <p:cNvGrpSpPr/>
          <p:nvPr/>
        </p:nvGrpSpPr>
        <p:grpSpPr>
          <a:xfrm>
            <a:off x="899592" y="260648"/>
            <a:ext cx="7406208" cy="6033397"/>
            <a:chOff x="899592" y="260648"/>
            <a:chExt cx="7406208" cy="6033397"/>
          </a:xfrm>
        </p:grpSpPr>
        <p:sp>
          <p:nvSpPr>
            <p:cNvPr id="6" name="Ορθογώνιο 5"/>
            <p:cNvSpPr/>
            <p:nvPr/>
          </p:nvSpPr>
          <p:spPr>
            <a:xfrm>
              <a:off x="971600" y="260648"/>
              <a:ext cx="7334200" cy="1200329"/>
            </a:xfrm>
            <a:prstGeom prst="rect">
              <a:avLst/>
            </a:prstGeom>
          </p:spPr>
          <p:txBody>
            <a:bodyPr wrap="square">
              <a:spAutoFit/>
            </a:bodyPr>
            <a:lstStyle/>
            <a:p>
              <a:pPr algn="just">
                <a:spcAft>
                  <a:spcPts val="0"/>
                </a:spcAft>
              </a:pPr>
              <a:r>
                <a:rPr lang="el-GR" sz="1800" b="1" spc="105" dirty="0" smtClean="0">
                  <a:latin typeface="Trebuchet MS" panose="020B0603020202020204" pitchFamily="34" charset="0"/>
                  <a:ea typeface="Arial" panose="020B0604020202020204" pitchFamily="34" charset="0"/>
                </a:rPr>
                <a:t>3.  </a:t>
              </a:r>
              <a:r>
                <a:rPr lang="el-GR" sz="1800" dirty="0">
                  <a:latin typeface="Trebuchet MS" panose="020B0603020202020204" pitchFamily="34" charset="0"/>
                  <a:ea typeface="Arial" panose="020B0604020202020204" pitchFamily="34" charset="0"/>
                </a:rPr>
                <a:t>Ένας δίσκος στρέφεται γύρω από άξονα που διέρχεται </a:t>
              </a:r>
              <a:r>
                <a:rPr lang="el-GR" sz="1800" dirty="0" smtClean="0">
                  <a:latin typeface="Trebuchet MS" panose="020B0603020202020204" pitchFamily="34" charset="0"/>
                  <a:ea typeface="Arial" panose="020B0604020202020204" pitchFamily="34" charset="0"/>
                </a:rPr>
                <a:t>από </a:t>
              </a:r>
              <a:r>
                <a:rPr lang="el-GR" sz="1800" dirty="0">
                  <a:latin typeface="Trebuchet MS" panose="020B0603020202020204" pitchFamily="34" charset="0"/>
                  <a:ea typeface="Arial" panose="020B0604020202020204" pitchFamily="34" charset="0"/>
                </a:rPr>
                <a:t>το κέντρο </a:t>
              </a:r>
              <a:r>
                <a:rPr lang="el-GR" sz="1800" dirty="0" smtClean="0">
                  <a:latin typeface="Trebuchet MS" panose="020B0603020202020204" pitchFamily="34" charset="0"/>
                  <a:ea typeface="Arial" panose="020B0604020202020204" pitchFamily="34" charset="0"/>
                </a:rPr>
                <a:t>του και </a:t>
              </a:r>
              <a:r>
                <a:rPr lang="el-GR" sz="1800" dirty="0">
                  <a:latin typeface="Trebuchet MS" panose="020B0603020202020204" pitchFamily="34" charset="0"/>
                  <a:ea typeface="Arial" panose="020B0604020202020204" pitchFamily="34" charset="0"/>
                </a:rPr>
                <a:t>είναι κάθετος στο επίπεδό του. Η τιμή της γωνιακής ταχύτητας του δίσκου σε συνάρτηση με τον χρόνο </a:t>
              </a:r>
              <a:r>
                <a:rPr lang="el-GR" sz="1800" dirty="0" smtClean="0">
                  <a:latin typeface="Trebuchet MS" panose="020B0603020202020204" pitchFamily="34" charset="0"/>
                  <a:ea typeface="Arial" panose="020B0604020202020204" pitchFamily="34" charset="0"/>
                </a:rPr>
                <a:t>παριστάνεται </a:t>
              </a:r>
              <a:r>
                <a:rPr lang="el-GR" sz="1800" dirty="0">
                  <a:latin typeface="Trebuchet MS" panose="020B0603020202020204" pitchFamily="34" charset="0"/>
                  <a:ea typeface="Arial" panose="020B0604020202020204" pitchFamily="34" charset="0"/>
                </a:rPr>
                <a:t>στο  διάγραμμα του  παρακάτω σχήματος.</a:t>
              </a:r>
              <a:endParaRPr lang="el-GR" sz="1800" dirty="0">
                <a:ea typeface="Times New Roman" panose="02020603050405020304" pitchFamily="18" charset="0"/>
              </a:endParaRPr>
            </a:p>
          </p:txBody>
        </p:sp>
        <p:pic>
          <p:nvPicPr>
            <p:cNvPr id="7" name="Εικόνα 6"/>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Lst>
            </a:blip>
            <a:stretch>
              <a:fillRect/>
            </a:stretch>
          </p:blipFill>
          <p:spPr>
            <a:xfrm>
              <a:off x="3067633" y="1558975"/>
              <a:ext cx="3008734" cy="1591806"/>
            </a:xfrm>
            <a:prstGeom prst="rect">
              <a:avLst/>
            </a:prstGeom>
          </p:spPr>
        </p:pic>
        <p:sp>
          <p:nvSpPr>
            <p:cNvPr id="8" name="Ορθογώνιο 7"/>
            <p:cNvSpPr/>
            <p:nvPr/>
          </p:nvSpPr>
          <p:spPr>
            <a:xfrm>
              <a:off x="899592" y="3154724"/>
              <a:ext cx="7344816" cy="3139321"/>
            </a:xfrm>
            <a:prstGeom prst="rect">
              <a:avLst/>
            </a:prstGeom>
          </p:spPr>
          <p:txBody>
            <a:bodyPr wrap="square">
              <a:spAutoFit/>
            </a:bodyPr>
            <a:lstStyle/>
            <a:p>
              <a:pPr algn="just">
                <a:spcAft>
                  <a:spcPts val="0"/>
                </a:spcAft>
              </a:pPr>
              <a:r>
                <a:rPr lang="el-GR" sz="1800" dirty="0">
                  <a:latin typeface="Trebuchet MS" panose="020B0603020202020204" pitchFamily="34" charset="0"/>
                  <a:ea typeface="Arial" panose="020B0604020202020204" pitchFamily="34" charset="0"/>
                </a:rPr>
                <a:t>Ποια από τις παρακάτω προτάσεις είναι η σωστή;</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α.</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Το </a:t>
              </a:r>
              <a:r>
                <a:rPr lang="el-GR" sz="1800" dirty="0">
                  <a:latin typeface="Trebuchet MS" panose="020B0603020202020204" pitchFamily="34" charset="0"/>
                  <a:ea typeface="Arial" panose="020B0604020202020204" pitchFamily="34" charset="0"/>
                </a:rPr>
                <a:t>μέτρο της γωνιακής επιτάχυνσης αυξάνεται στο χρονικό διάστημα από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έως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2</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β.</a:t>
              </a:r>
              <a:r>
                <a:rPr lang="el-GR" sz="1800" dirty="0">
                  <a:latin typeface="Trebuchet MS" panose="020B0603020202020204" pitchFamily="34" charset="0"/>
                  <a:ea typeface="Arial" panose="020B0604020202020204" pitchFamily="34" charset="0"/>
                </a:rPr>
                <a:t>  Το μέτρο της γωνιακής  επιτάχυνσης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είναι  μικρότερο  από  το  μέτρο  της  γωνιακής  επιτάχυνσης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4</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γ.</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Τη </a:t>
              </a:r>
              <a:r>
                <a:rPr lang="el-GR" sz="1800" dirty="0">
                  <a:latin typeface="Trebuchet MS" panose="020B0603020202020204" pitchFamily="34" charset="0"/>
                  <a:ea typeface="Arial" panose="020B0604020202020204" pitchFamily="34" charset="0"/>
                </a:rPr>
                <a:t>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3</a:t>
              </a:r>
              <a:r>
                <a:rPr lang="el-GR" sz="1800" dirty="0">
                  <a:latin typeface="Trebuchet MS" panose="020B0603020202020204" pitchFamily="34" charset="0"/>
                  <a:ea typeface="Arial" panose="020B0604020202020204" pitchFamily="34" charset="0"/>
                </a:rPr>
                <a:t>  η γωνιακή επιτ</a:t>
              </a:r>
              <a:r>
                <a:rPr lang="el-GR" sz="1800" dirty="0">
                  <a:latin typeface="Trebuchet MS" panose="020B0603020202020204" pitchFamily="34" charset="0"/>
                  <a:ea typeface="Tahoma" panose="020B0604030504040204" pitchFamily="34" charset="0"/>
                </a:rPr>
                <a:t>άχυνση είναι θετική.</a:t>
              </a:r>
              <a:endParaRPr lang="el-GR" sz="1800" dirty="0">
                <a:ea typeface="Times New Roman" panose="02020603050405020304" pitchFamily="18" charset="0"/>
              </a:endParaRPr>
            </a:p>
            <a:p>
              <a:pPr algn="just">
                <a:spcAft>
                  <a:spcPts val="0"/>
                </a:spcAft>
              </a:pPr>
              <a:r>
                <a:rPr lang="el-GR" sz="1800" b="1" dirty="0">
                  <a:latin typeface="Trebuchet MS" panose="020B0603020202020204" pitchFamily="34" charset="0"/>
                  <a:ea typeface="Arial" panose="020B0604020202020204" pitchFamily="34" charset="0"/>
                </a:rPr>
                <a:t>δ.</a:t>
              </a:r>
              <a:r>
                <a:rPr lang="el-GR" sz="1800" dirty="0">
                  <a:latin typeface="Trebuchet MS" panose="020B0603020202020204" pitchFamily="34" charset="0"/>
                  <a:ea typeface="Arial" panose="020B0604020202020204" pitchFamily="34" charset="0"/>
                </a:rPr>
                <a:t> </a:t>
              </a:r>
              <a:r>
                <a:rPr lang="el-GR" sz="1800" dirty="0" smtClean="0">
                  <a:latin typeface="Trebuchet MS" panose="020B0603020202020204" pitchFamily="34" charset="0"/>
                  <a:ea typeface="Arial" panose="020B0604020202020204" pitchFamily="34" charset="0"/>
                </a:rPr>
                <a:t> Το </a:t>
              </a:r>
              <a:r>
                <a:rPr lang="el-GR" sz="1800" dirty="0">
                  <a:latin typeface="Trebuchet MS" panose="020B0603020202020204" pitchFamily="34" charset="0"/>
                  <a:ea typeface="Arial" panose="020B0604020202020204" pitchFamily="34" charset="0"/>
                </a:rPr>
                <a:t>διάνυσμα της γωνιακής επιτάχυνσης τη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1</a:t>
              </a:r>
              <a:r>
                <a:rPr lang="el-GR" sz="1800" dirty="0">
                  <a:latin typeface="Trebuchet MS" panose="020B0603020202020204" pitchFamily="34" charset="0"/>
                  <a:ea typeface="Arial" panose="020B0604020202020204" pitchFamily="34" charset="0"/>
                </a:rPr>
                <a:t> έχει αντίθετη κατεύθυνση από </a:t>
              </a:r>
              <a:r>
                <a:rPr lang="el-GR" sz="1800" dirty="0" smtClean="0">
                  <a:latin typeface="Trebuchet MS" panose="020B0603020202020204" pitchFamily="34" charset="0"/>
                  <a:ea typeface="Arial" panose="020B0604020202020204" pitchFamily="34" charset="0"/>
                </a:rPr>
                <a:t>την κατεύθυνση </a:t>
              </a:r>
              <a:r>
                <a:rPr lang="el-GR" sz="1800" dirty="0">
                  <a:latin typeface="Trebuchet MS" panose="020B0603020202020204" pitchFamily="34" charset="0"/>
                  <a:ea typeface="Arial" panose="020B0604020202020204" pitchFamily="34" charset="0"/>
                </a:rPr>
                <a:t>που έχει η γωνιακή επιτάχυνση τη χρονική στιγμή  </a:t>
              </a:r>
              <a:r>
                <a:rPr lang="el-GR" sz="1800" i="1" dirty="0">
                  <a:latin typeface="Trebuchet MS" panose="020B0603020202020204" pitchFamily="34" charset="0"/>
                  <a:ea typeface="Arial" panose="020B0604020202020204" pitchFamily="34" charset="0"/>
                </a:rPr>
                <a:t>t</a:t>
              </a:r>
              <a:r>
                <a:rPr lang="el-GR" sz="1800" baseline="-25000" dirty="0">
                  <a:latin typeface="Trebuchet MS" panose="020B0603020202020204" pitchFamily="34" charset="0"/>
                  <a:ea typeface="Arial" panose="020B0604020202020204" pitchFamily="34" charset="0"/>
                </a:rPr>
                <a:t>4</a:t>
              </a:r>
              <a:r>
                <a:rPr lang="el-GR" sz="1800" dirty="0">
                  <a:latin typeface="Trebuchet MS" panose="020B0603020202020204" pitchFamily="34" charset="0"/>
                  <a:ea typeface="Arial" panose="020B0604020202020204" pitchFamily="34" charset="0"/>
                </a:rPr>
                <a:t>.</a:t>
              </a:r>
              <a:endParaRPr lang="el-GR" sz="1800" dirty="0">
                <a:ea typeface="Times New Roman" panose="02020603050405020304" pitchFamily="18" charset="0"/>
              </a:endParaRPr>
            </a:p>
            <a:p>
              <a:pPr algn="r"/>
              <a:r>
                <a:rPr lang="el-GR" sz="1600" dirty="0" err="1">
                  <a:latin typeface="Trebuchet MS" panose="020B0603020202020204" pitchFamily="34" charset="0"/>
                  <a:ea typeface="Times New Roman" panose="02020603050405020304" pitchFamily="18" charset="0"/>
                  <a:cs typeface="Times New Roman" panose="02020603050405020304" pitchFamily="18" charset="0"/>
                </a:rPr>
                <a:t>Ημερ</a:t>
              </a:r>
              <a:r>
                <a:rPr lang="el-GR" sz="1600" dirty="0">
                  <a:latin typeface="Trebuchet MS" panose="020B0603020202020204" pitchFamily="34" charset="0"/>
                  <a:ea typeface="Times New Roman" panose="02020603050405020304" pitchFamily="18" charset="0"/>
                  <a:cs typeface="Times New Roman" panose="02020603050405020304" pitchFamily="18" charset="0"/>
                </a:rPr>
                <a:t>. 2016</a:t>
              </a:r>
              <a:endParaRPr lang="el-GR" sz="1600" dirty="0"/>
            </a:p>
          </p:txBody>
        </p:sp>
      </p:grpSp>
    </p:spTree>
    <p:extLst>
      <p:ext uri="{BB962C8B-B14F-4D97-AF65-F5344CB8AC3E}">
        <p14:creationId xmlns:p14="http://schemas.microsoft.com/office/powerpoint/2010/main" val="71234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4710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9EDF93FE-32EF-40C9-838B-7BB9B30547BA}" type="slidenum">
              <a:rPr lang="el-GR" altLang="el-GR" sz="1400" smtClean="0"/>
              <a:pPr>
                <a:spcBef>
                  <a:spcPct val="0"/>
                </a:spcBef>
                <a:buFontTx/>
                <a:buNone/>
              </a:pPr>
              <a:t>32</a:t>
            </a:fld>
            <a:endParaRPr lang="el-GR" altLang="el-GR" sz="1400" smtClean="0"/>
          </a:p>
        </p:txBody>
      </p:sp>
      <mc:AlternateContent xmlns:mc="http://schemas.openxmlformats.org/markup-compatibility/2006" xmlns:a14="http://schemas.microsoft.com/office/drawing/2010/main">
        <mc:Choice Requires="a14">
          <p:sp>
            <p:nvSpPr>
              <p:cNvPr id="2" name="Ορθογώνιο 1"/>
              <p:cNvSpPr/>
              <p:nvPr/>
            </p:nvSpPr>
            <p:spPr>
              <a:xfrm>
                <a:off x="899592" y="260648"/>
                <a:ext cx="7200800" cy="3645806"/>
              </a:xfrm>
              <a:prstGeom prst="rect">
                <a:avLst/>
              </a:prstGeom>
            </p:spPr>
            <p:txBody>
              <a:bodyPr wrap="square">
                <a:spAutoFit/>
              </a:bodyPr>
              <a:lstStyle/>
              <a:p>
                <a:pPr lvl="0" algn="just" eaLnBrk="1" hangingPunct="1">
                  <a:lnSpc>
                    <a:spcPct val="150000"/>
                  </a:lnSpc>
                </a:pPr>
                <a:r>
                  <a:rPr lang="el-GR" altLang="el-GR" sz="2000" b="1" dirty="0" smtClean="0">
                    <a:solidFill>
                      <a:srgbClr val="000000"/>
                    </a:solidFill>
                    <a:latin typeface="Trebuchet MS" panose="020B0603020202020204" pitchFamily="34" charset="0"/>
                  </a:rPr>
                  <a:t>4</a:t>
                </a:r>
                <a:r>
                  <a:rPr lang="en-US" altLang="el-GR" sz="2000" b="1" dirty="0" smtClean="0">
                    <a:solidFill>
                      <a:srgbClr val="000000"/>
                    </a:solidFill>
                    <a:latin typeface="Trebuchet MS" panose="020B0603020202020204" pitchFamily="34" charset="0"/>
                  </a:rPr>
                  <a:t>.  </a:t>
                </a:r>
                <a:r>
                  <a:rPr lang="en-US" altLang="el-GR" sz="2000" dirty="0" err="1" smtClean="0">
                    <a:solidFill>
                      <a:srgbClr val="000000"/>
                    </a:solidFill>
                    <a:latin typeface="Trebuchet MS" panose="020B0603020202020204" pitchFamily="34" charset="0"/>
                  </a:rPr>
                  <a:t>Δύο</a:t>
                </a:r>
                <a:r>
                  <a:rPr lang="en-US" altLang="el-GR" sz="2000" dirty="0" smtClean="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ομογενείς</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κυκλικοί</a:t>
                </a:r>
                <a:r>
                  <a:rPr lang="en-US" altLang="el-GR" sz="2000" dirty="0">
                    <a:solidFill>
                      <a:srgbClr val="000000"/>
                    </a:solidFill>
                    <a:latin typeface="Trebuchet MS" panose="020B0603020202020204" pitchFamily="34" charset="0"/>
                  </a:rPr>
                  <a:t> δα</a:t>
                </a:r>
                <a:r>
                  <a:rPr lang="en-US" altLang="el-GR" sz="2000" dirty="0" err="1">
                    <a:solidFill>
                      <a:srgbClr val="000000"/>
                    </a:solidFill>
                    <a:latin typeface="Trebuchet MS" panose="020B0603020202020204" pitchFamily="34" charset="0"/>
                  </a:rPr>
                  <a:t>κτύλιοι</a:t>
                </a:r>
                <a:r>
                  <a:rPr lang="en-US" altLang="el-GR" sz="2000" dirty="0">
                    <a:solidFill>
                      <a:srgbClr val="000000"/>
                    </a:solidFill>
                    <a:latin typeface="Trebuchet MS" panose="020B0603020202020204" pitchFamily="34" charset="0"/>
                  </a:rPr>
                  <a:t> Δ</a:t>
                </a:r>
                <a:r>
                  <a:rPr lang="en-US" altLang="el-GR" sz="2000" baseline="-25000" dirty="0">
                    <a:solidFill>
                      <a:srgbClr val="000000"/>
                    </a:solidFill>
                    <a:latin typeface="Trebuchet MS" panose="020B0603020202020204" pitchFamily="34" charset="0"/>
                  </a:rPr>
                  <a:t>1</a:t>
                </a:r>
                <a:r>
                  <a:rPr lang="en-US" altLang="el-GR" sz="2000" dirty="0">
                    <a:solidFill>
                      <a:srgbClr val="000000"/>
                    </a:solidFill>
                    <a:latin typeface="Trebuchet MS" panose="020B0603020202020204" pitchFamily="34" charset="0"/>
                  </a:rPr>
                  <a:t> και Δ</a:t>
                </a:r>
                <a:r>
                  <a:rPr lang="en-US" altLang="el-GR" sz="2000" baseline="-25000" dirty="0">
                    <a:solidFill>
                      <a:srgbClr val="000000"/>
                    </a:solidFill>
                    <a:latin typeface="Trebuchet MS" panose="020B0603020202020204" pitchFamily="34" charset="0"/>
                  </a:rPr>
                  <a:t>2</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με</a:t>
                </a:r>
                <a:r>
                  <a:rPr lang="en-US" altLang="el-GR" sz="2000" dirty="0">
                    <a:solidFill>
                      <a:srgbClr val="000000"/>
                    </a:solidFill>
                    <a:latin typeface="Trebuchet MS" panose="020B0603020202020204" pitchFamily="34" charset="0"/>
                  </a:rPr>
                  <a:t> α</a:t>
                </a:r>
                <a:r>
                  <a:rPr lang="en-US" altLang="el-GR" sz="2000" dirty="0" err="1">
                    <a:solidFill>
                      <a:srgbClr val="000000"/>
                    </a:solidFill>
                    <a:latin typeface="Trebuchet MS" panose="020B0603020202020204" pitchFamily="34" charset="0"/>
                  </a:rPr>
                  <a:t>κτίνες</a:t>
                </a:r>
                <a:r>
                  <a:rPr lang="en-US" altLang="el-GR" sz="2000" dirty="0">
                    <a:solidFill>
                      <a:srgbClr val="000000"/>
                    </a:solidFill>
                    <a:latin typeface="Trebuchet MS" panose="020B0603020202020204" pitchFamily="34" charset="0"/>
                  </a:rPr>
                  <a:t> </a:t>
                </a:r>
                <a:r>
                  <a:rPr lang="en-US" altLang="el-GR" sz="2000" i="1" dirty="0">
                    <a:solidFill>
                      <a:srgbClr val="000000"/>
                    </a:solidFill>
                    <a:latin typeface="Trebuchet MS" panose="020B0603020202020204" pitchFamily="34" charset="0"/>
                  </a:rPr>
                  <a:t>R</a:t>
                </a:r>
                <a:r>
                  <a:rPr lang="en-US" altLang="el-GR" sz="2000" dirty="0">
                    <a:solidFill>
                      <a:srgbClr val="000000"/>
                    </a:solidFill>
                    <a:latin typeface="Trebuchet MS" panose="020B0603020202020204" pitchFamily="34" charset="0"/>
                  </a:rPr>
                  <a:t> και 2</a:t>
                </a:r>
                <a:r>
                  <a:rPr lang="en-US" altLang="el-GR" sz="2000" i="1" dirty="0">
                    <a:solidFill>
                      <a:srgbClr val="000000"/>
                    </a:solidFill>
                    <a:latin typeface="Trebuchet MS" panose="020B0603020202020204" pitchFamily="34" charset="0"/>
                  </a:rPr>
                  <a:t>R</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κυλίοντ</a:t>
                </a:r>
                <a:r>
                  <a:rPr lang="en-US" altLang="el-GR" sz="2000" dirty="0">
                    <a:solidFill>
                      <a:srgbClr val="000000"/>
                    </a:solidFill>
                    <a:latin typeface="Trebuchet MS" panose="020B0603020202020204" pitchFamily="34" charset="0"/>
                  </a:rPr>
                  <a:t>αι σε οριζόντιο επίπεδο με σταθερές γωνιακές ταχύτητες 3</a:t>
                </a:r>
                <a:r>
                  <a:rPr lang="en-US" altLang="el-GR" sz="2000" i="1" dirty="0">
                    <a:solidFill>
                      <a:srgbClr val="000000"/>
                    </a:solidFill>
                    <a:latin typeface="Trebuchet MS" panose="020B0603020202020204" pitchFamily="34" charset="0"/>
                  </a:rPr>
                  <a:t>ω</a:t>
                </a:r>
                <a:r>
                  <a:rPr lang="en-US" altLang="el-GR" sz="2000" dirty="0">
                    <a:solidFill>
                      <a:srgbClr val="000000"/>
                    </a:solidFill>
                    <a:latin typeface="Trebuchet MS" panose="020B0603020202020204" pitchFamily="34" charset="0"/>
                  </a:rPr>
                  <a:t> και </a:t>
                </a:r>
                <a:r>
                  <a:rPr lang="en-US" altLang="el-GR" sz="2000" i="1" dirty="0">
                    <a:solidFill>
                      <a:srgbClr val="000000"/>
                    </a:solidFill>
                    <a:latin typeface="Trebuchet MS" panose="020B0603020202020204" pitchFamily="34" charset="0"/>
                  </a:rPr>
                  <a:t>ω</a:t>
                </a:r>
                <a:r>
                  <a:rPr lang="en-US" altLang="el-GR" sz="2000" dirty="0">
                    <a:solidFill>
                      <a:srgbClr val="000000"/>
                    </a:solidFill>
                    <a:latin typeface="Trebuchet MS" panose="020B0603020202020204" pitchFamily="34" charset="0"/>
                  </a:rPr>
                  <a:t>, αντίστοιχα. </a:t>
                </a:r>
                <a:r>
                  <a:rPr lang="en-US" altLang="el-GR" sz="2000" dirty="0" smtClean="0">
                    <a:solidFill>
                      <a:srgbClr val="000000"/>
                    </a:solidFill>
                    <a:latin typeface="Trebuchet MS" panose="020B0603020202020204" pitchFamily="34" charset="0"/>
                  </a:rPr>
                  <a:t>Ο </a:t>
                </a:r>
                <a:r>
                  <a:rPr lang="en-US" altLang="el-GR" sz="2000" dirty="0" err="1">
                    <a:solidFill>
                      <a:srgbClr val="000000"/>
                    </a:solidFill>
                    <a:latin typeface="Trebuchet MS" panose="020B0603020202020204" pitchFamily="34" charset="0"/>
                  </a:rPr>
                  <a:t>λόγος</a:t>
                </a:r>
                <a:r>
                  <a:rPr lang="en-US" altLang="el-GR" sz="2000" dirty="0">
                    <a:solidFill>
                      <a:srgbClr val="000000"/>
                    </a:solidFill>
                    <a:latin typeface="Trebuchet MS" panose="020B0603020202020204" pitchFamily="34" charset="0"/>
                  </a:rPr>
                  <a:t> των τα</a:t>
                </a:r>
                <a:r>
                  <a:rPr lang="en-US" altLang="el-GR" sz="2000" dirty="0" err="1">
                    <a:solidFill>
                      <a:srgbClr val="000000"/>
                    </a:solidFill>
                    <a:latin typeface="Trebuchet MS" panose="020B0603020202020204" pitchFamily="34" charset="0"/>
                  </a:rPr>
                  <a:t>χυτήτων</a:t>
                </a:r>
                <a:r>
                  <a:rPr lang="en-US" altLang="el-GR" sz="2000" dirty="0">
                    <a:solidFill>
                      <a:srgbClr val="000000"/>
                    </a:solidFill>
                    <a:latin typeface="Trebuchet MS" panose="020B0603020202020204" pitchFamily="34" charset="0"/>
                  </a:rPr>
                  <a:t> των </a:t>
                </a:r>
                <a:r>
                  <a:rPr lang="en-US" altLang="el-GR" sz="2000" dirty="0" err="1">
                    <a:solidFill>
                      <a:srgbClr val="000000"/>
                    </a:solidFill>
                    <a:latin typeface="Trebuchet MS" panose="020B0603020202020204" pitchFamily="34" charset="0"/>
                  </a:rPr>
                  <a:t>κέντρων</a:t>
                </a:r>
                <a:r>
                  <a:rPr lang="en-US" altLang="el-GR" sz="2000" dirty="0">
                    <a:solidFill>
                      <a:srgbClr val="000000"/>
                    </a:solidFill>
                    <a:latin typeface="Trebuchet MS" panose="020B0603020202020204" pitchFamily="34" charset="0"/>
                  </a:rPr>
                  <a:t> </a:t>
                </a:r>
                <a:r>
                  <a:rPr lang="en-US" altLang="el-GR" sz="2000" dirty="0" err="1">
                    <a:solidFill>
                      <a:srgbClr val="000000"/>
                    </a:solidFill>
                    <a:latin typeface="Trebuchet MS" panose="020B0603020202020204" pitchFamily="34" charset="0"/>
                  </a:rPr>
                  <a:t>μάζ</a:t>
                </a:r>
                <a:r>
                  <a:rPr lang="en-US" altLang="el-GR" sz="2000" dirty="0">
                    <a:solidFill>
                      <a:srgbClr val="000000"/>
                    </a:solidFill>
                    <a:latin typeface="Trebuchet MS" panose="020B0603020202020204" pitchFamily="34" charset="0"/>
                  </a:rPr>
                  <a:t>ας των δακτυλίων Δ</a:t>
                </a:r>
                <a:r>
                  <a:rPr lang="en-US" altLang="el-GR" sz="2000" baseline="-25000" dirty="0">
                    <a:solidFill>
                      <a:srgbClr val="000000"/>
                    </a:solidFill>
                    <a:latin typeface="Trebuchet MS" panose="020B0603020202020204" pitchFamily="34" charset="0"/>
                  </a:rPr>
                  <a:t>1</a:t>
                </a:r>
                <a:r>
                  <a:rPr lang="en-US" altLang="el-GR" sz="2000" dirty="0">
                    <a:solidFill>
                      <a:srgbClr val="000000"/>
                    </a:solidFill>
                    <a:latin typeface="Trebuchet MS" panose="020B0603020202020204" pitchFamily="34" charset="0"/>
                  </a:rPr>
                  <a:t> και Δ</a:t>
                </a:r>
                <a:r>
                  <a:rPr lang="en-US" altLang="el-GR" sz="2000" baseline="-25000" dirty="0">
                    <a:solidFill>
                      <a:srgbClr val="000000"/>
                    </a:solidFill>
                    <a:latin typeface="Trebuchet MS" panose="020B0603020202020204" pitchFamily="34" charset="0"/>
                  </a:rPr>
                  <a:t>2</a:t>
                </a:r>
                <a:r>
                  <a:rPr lang="en-US" altLang="el-GR" sz="2000" dirty="0">
                    <a:solidFill>
                      <a:srgbClr val="000000"/>
                    </a:solidFill>
                    <a:latin typeface="Trebuchet MS" panose="020B0603020202020204" pitchFamily="34" charset="0"/>
                  </a:rPr>
                  <a:t>, είναι </a:t>
                </a:r>
                <a:endParaRPr lang="en-US" altLang="el-GR" sz="2000" dirty="0" smtClean="0">
                  <a:solidFill>
                    <a:srgbClr val="000000"/>
                  </a:solidFill>
                  <a:latin typeface="Trebuchet MS" panose="020B0603020202020204" pitchFamily="34" charset="0"/>
                </a:endParaRPr>
              </a:p>
              <a:p>
                <a:pPr lvl="0" eaLnBrk="1" hangingPunct="1">
                  <a:lnSpc>
                    <a:spcPct val="150000"/>
                  </a:lnSpc>
                </a:pPr>
                <a:r>
                  <a:rPr lang="el-GR" altLang="el-GR" sz="2000" b="1" dirty="0">
                    <a:solidFill>
                      <a:srgbClr val="000000"/>
                    </a:solidFill>
                    <a:latin typeface="Trebuchet MS" panose="020B0603020202020204" pitchFamily="34" charset="0"/>
                  </a:rPr>
                  <a:t>α.</a:t>
                </a:r>
                <a:r>
                  <a:rPr lang="el-GR" altLang="el-GR" sz="2000" dirty="0">
                    <a:solidFill>
                      <a:srgbClr val="000000"/>
                    </a:solidFill>
                    <a:latin typeface="Trebuchet MS" panose="020B0603020202020204" pitchFamily="34" charset="0"/>
                  </a:rPr>
                  <a:t>  </a:t>
                </a:r>
                <a14:m>
                  <m:oMath xmlns:m="http://schemas.openxmlformats.org/officeDocument/2006/math">
                    <m:f>
                      <m:fPr>
                        <m:ctrlPr>
                          <a:rPr lang="el-GR" altLang="el-GR" i="1" smtClean="0">
                            <a:solidFill>
                              <a:srgbClr val="000000"/>
                            </a:solidFill>
                            <a:latin typeface="Cambria Math" panose="02040503050406030204" pitchFamily="18" charset="0"/>
                          </a:rPr>
                        </m:ctrlPr>
                      </m:fPr>
                      <m:num>
                        <m:r>
                          <a:rPr lang="en-US" altLang="el-GR" b="0" i="1" smtClean="0">
                            <a:solidFill>
                              <a:srgbClr val="000000"/>
                            </a:solidFill>
                            <a:latin typeface="Cambria Math" panose="02040503050406030204" pitchFamily="18" charset="0"/>
                          </a:rPr>
                          <m:t>3</m:t>
                        </m:r>
                      </m:num>
                      <m:den>
                        <m:r>
                          <a:rPr lang="en-US" altLang="el-GR" b="0" i="1" smtClean="0">
                            <a:solidFill>
                              <a:srgbClr val="000000"/>
                            </a:solidFill>
                            <a:latin typeface="Cambria Math" panose="02040503050406030204" pitchFamily="18" charset="0"/>
                          </a:rPr>
                          <m:t>2</m:t>
                        </m:r>
                      </m:den>
                    </m:f>
                  </m:oMath>
                </a14:m>
                <a:r>
                  <a:rPr lang="en-US" altLang="el-GR" sz="2000" dirty="0" smtClean="0">
                    <a:solidFill>
                      <a:srgbClr val="000000"/>
                    </a:solidFill>
                    <a:latin typeface="Trebuchet MS" panose="020B0603020202020204" pitchFamily="34" charset="0"/>
                  </a:rPr>
                  <a:t> .</a:t>
                </a:r>
                <a:r>
                  <a:rPr lang="el-GR" altLang="el-GR" sz="2000" dirty="0" smtClean="0">
                    <a:solidFill>
                      <a:srgbClr val="000000"/>
                    </a:solidFill>
                    <a:latin typeface="Trebuchet MS" panose="020B0603020202020204" pitchFamily="34" charset="0"/>
                  </a:rPr>
                  <a:t> </a:t>
                </a:r>
                <a:r>
                  <a:rPr lang="en-US" altLang="el-GR" sz="2000" dirty="0" smtClean="0">
                    <a:solidFill>
                      <a:srgbClr val="000000"/>
                    </a:solidFill>
                    <a:latin typeface="Trebuchet MS" panose="020B0603020202020204" pitchFamily="34" charset="0"/>
                  </a:rPr>
                  <a:t>                               </a:t>
                </a:r>
                <a:r>
                  <a:rPr lang="el-GR" altLang="el-GR" sz="2000" b="1" dirty="0" smtClean="0">
                    <a:solidFill>
                      <a:srgbClr val="000000"/>
                    </a:solidFill>
                    <a:latin typeface="Trebuchet MS" panose="020B0603020202020204" pitchFamily="34" charset="0"/>
                  </a:rPr>
                  <a:t>β.</a:t>
                </a:r>
                <a:r>
                  <a:rPr lang="en-US" altLang="el-GR" sz="2000" b="1" dirty="0" smtClean="0">
                    <a:solidFill>
                      <a:srgbClr val="000000"/>
                    </a:solidFill>
                    <a:latin typeface="Trebuchet MS" panose="020B0603020202020204" pitchFamily="34" charset="0"/>
                  </a:rPr>
                  <a:t>  </a:t>
                </a:r>
                <a14:m>
                  <m:oMath xmlns:m="http://schemas.openxmlformats.org/officeDocument/2006/math">
                    <m:f>
                      <m:fPr>
                        <m:ctrlPr>
                          <a:rPr lang="el-GR" altLang="el-GR" i="1">
                            <a:solidFill>
                              <a:srgbClr val="000000"/>
                            </a:solidFill>
                            <a:latin typeface="Cambria Math" panose="02040503050406030204" pitchFamily="18" charset="0"/>
                          </a:rPr>
                        </m:ctrlPr>
                      </m:fPr>
                      <m:num>
                        <m:r>
                          <a:rPr lang="en-US" altLang="el-GR" b="0" i="1" smtClean="0">
                            <a:solidFill>
                              <a:srgbClr val="000000"/>
                            </a:solidFill>
                            <a:latin typeface="Cambria Math" panose="02040503050406030204" pitchFamily="18" charset="0"/>
                          </a:rPr>
                          <m:t>1</m:t>
                        </m:r>
                      </m:num>
                      <m:den>
                        <m:r>
                          <a:rPr lang="en-US" altLang="el-GR" i="1">
                            <a:solidFill>
                              <a:srgbClr val="000000"/>
                            </a:solidFill>
                            <a:latin typeface="Cambria Math" panose="02040503050406030204" pitchFamily="18" charset="0"/>
                          </a:rPr>
                          <m:t>2</m:t>
                        </m:r>
                      </m:den>
                    </m:f>
                  </m:oMath>
                </a14:m>
                <a:r>
                  <a:rPr lang="en-US" altLang="el-GR" sz="1800" dirty="0">
                    <a:solidFill>
                      <a:srgbClr val="000000"/>
                    </a:solidFill>
                    <a:latin typeface="Trebuchet MS" panose="020B0603020202020204" pitchFamily="34" charset="0"/>
                  </a:rPr>
                  <a:t> .</a:t>
                </a:r>
                <a:r>
                  <a:rPr lang="el-GR" altLang="el-GR" sz="1800" dirty="0">
                    <a:solidFill>
                      <a:srgbClr val="000000"/>
                    </a:solidFill>
                    <a:latin typeface="Trebuchet MS" panose="020B0603020202020204" pitchFamily="34" charset="0"/>
                  </a:rPr>
                  <a:t> </a:t>
                </a:r>
                <a:r>
                  <a:rPr lang="en-US" altLang="el-GR" sz="2000" b="1" dirty="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              </a:t>
                </a:r>
                <a:r>
                  <a:rPr lang="en-US" altLang="el-GR" sz="2000" b="1" dirty="0" smtClean="0">
                    <a:solidFill>
                      <a:srgbClr val="000000"/>
                    </a:solidFill>
                    <a:latin typeface="Trebuchet MS" panose="020B0603020202020204" pitchFamily="34" charset="0"/>
                  </a:rPr>
                  <a:t>   </a:t>
                </a:r>
                <a:r>
                  <a:rPr lang="el-GR" altLang="el-GR" sz="2000" b="1" dirty="0" smtClean="0">
                    <a:solidFill>
                      <a:srgbClr val="000000"/>
                    </a:solidFill>
                    <a:latin typeface="Trebuchet MS" panose="020B0603020202020204" pitchFamily="34" charset="0"/>
                  </a:rPr>
                  <a:t>        </a:t>
                </a:r>
                <a:r>
                  <a:rPr lang="el-GR" altLang="el-GR" sz="2000" b="1" dirty="0">
                    <a:solidFill>
                      <a:srgbClr val="000000"/>
                    </a:solidFill>
                    <a:latin typeface="Trebuchet MS" panose="020B0603020202020204" pitchFamily="34" charset="0"/>
                  </a:rPr>
                  <a:t>γ.</a:t>
                </a:r>
                <a:r>
                  <a:rPr lang="el-GR" altLang="el-GR" sz="2000" dirty="0">
                    <a:solidFill>
                      <a:srgbClr val="000000"/>
                    </a:solidFill>
                    <a:latin typeface="Trebuchet MS" panose="020B0603020202020204" pitchFamily="34" charset="0"/>
                  </a:rPr>
                  <a:t>  1</a:t>
                </a:r>
                <a:r>
                  <a:rPr lang="el-GR" altLang="el-GR" sz="2000" dirty="0" smtClean="0">
                    <a:solidFill>
                      <a:srgbClr val="000000"/>
                    </a:solidFill>
                    <a:latin typeface="Trebuchet MS" panose="020B0603020202020204" pitchFamily="34" charset="0"/>
                  </a:rPr>
                  <a:t>.</a:t>
                </a:r>
                <a:endParaRPr lang="en-US" altLang="el-GR" sz="2000" dirty="0" smtClean="0">
                  <a:solidFill>
                    <a:srgbClr val="000000"/>
                  </a:solidFill>
                  <a:latin typeface="Trebuchet MS" panose="020B0603020202020204" pitchFamily="34" charset="0"/>
                </a:endParaRPr>
              </a:p>
              <a:p>
                <a:pPr lvl="0" eaLnBrk="1" hangingPunct="1">
                  <a:lnSpc>
                    <a:spcPct val="150000"/>
                  </a:lnSpc>
                </a:pPr>
                <a:r>
                  <a:rPr lang="el-GR" altLang="el-GR" sz="2000" dirty="0" smtClean="0">
                    <a:solidFill>
                      <a:srgbClr val="000000"/>
                    </a:solidFill>
                    <a:latin typeface="Trebuchet MS" panose="020B0603020202020204" pitchFamily="34" charset="0"/>
                  </a:rPr>
                  <a:t>Να δικαιολογήσετε την επιλογή σας.</a:t>
                </a:r>
              </a:p>
              <a:p>
                <a:pPr lvl="0" algn="r" eaLnBrk="1" hangingPunct="1">
                  <a:lnSpc>
                    <a:spcPct val="150000"/>
                  </a:lnSpc>
                </a:pPr>
                <a:r>
                  <a:rPr lang="el-GR" altLang="el-GR" sz="2000" dirty="0" err="1" smtClean="0">
                    <a:solidFill>
                      <a:srgbClr val="000000"/>
                    </a:solidFill>
                    <a:latin typeface="Trebuchet MS" panose="020B0603020202020204" pitchFamily="34" charset="0"/>
                  </a:rPr>
                  <a:t>Ομογ</a:t>
                </a:r>
                <a:r>
                  <a:rPr lang="el-GR" altLang="el-GR" sz="2000" dirty="0" smtClean="0">
                    <a:solidFill>
                      <a:srgbClr val="000000"/>
                    </a:solidFill>
                    <a:latin typeface="Trebuchet MS" panose="020B0603020202020204" pitchFamily="34" charset="0"/>
                  </a:rPr>
                  <a:t>. 2004</a:t>
                </a:r>
                <a:endParaRPr lang="el-GR" altLang="el-GR" sz="2000" dirty="0">
                  <a:solidFill>
                    <a:srgbClr val="000000"/>
                  </a:solidFill>
                  <a:latin typeface="Trebuchet MS" panose="020B0603020202020204" pitchFamily="34" charset="0"/>
                </a:endParaRPr>
              </a:p>
            </p:txBody>
          </p:sp>
        </mc:Choice>
        <mc:Fallback xmlns="">
          <p:sp>
            <p:nvSpPr>
              <p:cNvPr id="2" name="Ορθογώνιο 1"/>
              <p:cNvSpPr>
                <a:spLocks noRot="1" noChangeAspect="1" noMove="1" noResize="1" noEditPoints="1" noAdjustHandles="1" noChangeArrowheads="1" noChangeShapeType="1" noTextEdit="1"/>
              </p:cNvSpPr>
              <p:nvPr/>
            </p:nvSpPr>
            <p:spPr>
              <a:xfrm>
                <a:off x="899592" y="260648"/>
                <a:ext cx="7200800" cy="3645806"/>
              </a:xfrm>
              <a:prstGeom prst="rect">
                <a:avLst/>
              </a:prstGeom>
              <a:blipFill>
                <a:blip r:embed="rId2"/>
                <a:stretch>
                  <a:fillRect l="-931" r="-847" b="-502"/>
                </a:stretch>
              </a:blipFill>
            </p:spPr>
            <p:txBody>
              <a:bodyPr/>
              <a:lstStyle/>
              <a:p>
                <a:r>
                  <a:rPr lang="el-GR">
                    <a:noFill/>
                  </a:rPr>
                  <a:t> </a:t>
                </a:r>
              </a:p>
            </p:txBody>
          </p:sp>
        </mc:Fallback>
      </mc:AlternateContent>
      <p:sp>
        <p:nvSpPr>
          <p:cNvPr id="6" name="Oval 17"/>
          <p:cNvSpPr>
            <a:spLocks noChangeArrowheads="1"/>
          </p:cNvSpPr>
          <p:nvPr/>
        </p:nvSpPr>
        <p:spPr bwMode="auto">
          <a:xfrm>
            <a:off x="899592" y="2420888"/>
            <a:ext cx="433387"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val="59152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p:txBody>
          <a:bodyPr/>
          <a:lstStyle/>
          <a:p>
            <a:pPr>
              <a:defRPr/>
            </a:pPr>
            <a:r>
              <a:rPr lang="el-GR" altLang="el-GR" smtClean="0"/>
              <a:t>Μερκ. Παναγιωτόπουλος-Φυσικός          www.merkopanas.blogspot.gr</a:t>
            </a:r>
            <a:endParaRPr lang="el-GR" altLang="el-GR"/>
          </a:p>
        </p:txBody>
      </p:sp>
      <p:sp>
        <p:nvSpPr>
          <p:cNvPr id="3" name="Θέση αριθμού διαφάνειας 2"/>
          <p:cNvSpPr>
            <a:spLocks noGrp="1"/>
          </p:cNvSpPr>
          <p:nvPr>
            <p:ph type="sldNum" sz="quarter" idx="12"/>
          </p:nvPr>
        </p:nvSpPr>
        <p:spPr/>
        <p:txBody>
          <a:bodyPr/>
          <a:lstStyle/>
          <a:p>
            <a:pPr>
              <a:defRPr/>
            </a:pPr>
            <a:fld id="{10694152-E08D-4FA6-998F-D07C2DF5E18F}" type="slidenum">
              <a:rPr lang="el-GR" altLang="el-GR" smtClean="0"/>
              <a:pPr>
                <a:defRPr/>
              </a:pPr>
              <a:t>33</a:t>
            </a:fld>
            <a:endParaRPr lang="el-GR" altLang="el-GR"/>
          </a:p>
        </p:txBody>
      </p:sp>
      <p:grpSp>
        <p:nvGrpSpPr>
          <p:cNvPr id="7" name="Ομάδα 6"/>
          <p:cNvGrpSpPr/>
          <p:nvPr/>
        </p:nvGrpSpPr>
        <p:grpSpPr>
          <a:xfrm>
            <a:off x="323851" y="333375"/>
            <a:ext cx="8280598" cy="5760936"/>
            <a:chOff x="323851" y="333375"/>
            <a:chExt cx="8280598" cy="5760936"/>
          </a:xfrm>
        </p:grpSpPr>
        <mc:AlternateContent xmlns:mc="http://schemas.openxmlformats.org/markup-compatibility/2006" xmlns:a14="http://schemas.microsoft.com/office/drawing/2010/main">
          <mc:Choice Requires="a14">
            <p:sp>
              <p:nvSpPr>
                <p:cNvPr id="4" name="Text Box 4"/>
                <p:cNvSpPr txBox="1">
                  <a:spLocks noChangeArrowheads="1"/>
                </p:cNvSpPr>
                <p:nvPr/>
              </p:nvSpPr>
              <p:spPr bwMode="auto">
                <a:xfrm>
                  <a:off x="323851" y="333375"/>
                  <a:ext cx="8280598" cy="576093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smtClean="0">
                      <a:latin typeface="Trebuchet MS" panose="020B0603020202020204" pitchFamily="34" charset="0"/>
                    </a:rPr>
                    <a:t>5</a:t>
                  </a:r>
                  <a:r>
                    <a:rPr lang="en-US" altLang="el-GR" sz="2000" b="1" dirty="0" smtClean="0">
                      <a:latin typeface="Trebuchet MS" panose="020B0603020202020204" pitchFamily="34" charset="0"/>
                    </a:rPr>
                    <a:t>.  </a:t>
                  </a:r>
                  <a:r>
                    <a:rPr lang="el-GR" altLang="el-GR" sz="2000" dirty="0" smtClean="0">
                      <a:latin typeface="Trebuchet MS" panose="020B0603020202020204" pitchFamily="34" charset="0"/>
                    </a:rPr>
                    <a:t>Σε</a:t>
                  </a:r>
                  <a:r>
                    <a:rPr lang="el-GR" altLang="el-GR" sz="2000" b="1" dirty="0" smtClean="0">
                      <a:latin typeface="Trebuchet MS" panose="020B0603020202020204" pitchFamily="34" charset="0"/>
                    </a:rPr>
                    <a:t> </a:t>
                  </a:r>
                  <a:r>
                    <a:rPr lang="el-GR" altLang="el-GR" sz="2000" dirty="0">
                      <a:latin typeface="Trebuchet MS" panose="020B0603020202020204" pitchFamily="34" charset="0"/>
                    </a:rPr>
                    <a:t>οριζόντιο επίπεδο ο δίσκος του σχήματος με ακτίνα </a:t>
                  </a:r>
                  <a:r>
                    <a:rPr lang="en-US" altLang="el-GR" sz="2000" i="1" dirty="0">
                      <a:latin typeface="Trebuchet MS" panose="020B0603020202020204" pitchFamily="34" charset="0"/>
                    </a:rPr>
                    <a:t>R</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l-GR" altLang="el-GR" sz="2000" dirty="0" err="1">
                      <a:latin typeface="Trebuchet MS" panose="020B0603020202020204" pitchFamily="34" charset="0"/>
                    </a:rPr>
                    <a:t>κυλίεται</a:t>
                  </a:r>
                  <a:r>
                    <a:rPr lang="el-GR" altLang="el-GR" sz="2000" dirty="0">
                      <a:latin typeface="Trebuchet MS" panose="020B0603020202020204" pitchFamily="34" charset="0"/>
                    </a:rPr>
                    <a:t> χωρίς να ολισθαίνει και η ταχύτητα του κέντρου μάζας του Κ είναι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smtClean="0">
                      <a:latin typeface="Trebuchet MS" panose="020B0603020202020204" pitchFamily="34" charset="0"/>
                    </a:rPr>
                    <a:t>.</a:t>
                  </a:r>
                  <a:endParaRPr lang="el-GR" altLang="el-GR" sz="2000" dirty="0" smtClean="0">
                    <a:latin typeface="Trebuchet MS" panose="020B0603020202020204" pitchFamily="34" charset="0"/>
                  </a:endParaRPr>
                </a:p>
                <a:p>
                  <a:pPr algn="just" eaLnBrk="1" hangingPunct="1">
                    <a:lnSpc>
                      <a:spcPct val="150000"/>
                    </a:lnSpc>
                    <a:spcBef>
                      <a:spcPct val="50000"/>
                    </a:spcBef>
                    <a:buFontTx/>
                    <a:buNone/>
                  </a:pPr>
                  <a:endParaRPr lang="el-GR" altLang="el-GR" sz="2000" b="1" dirty="0" smtClean="0">
                    <a:latin typeface="Trebuchet MS" panose="020B0603020202020204" pitchFamily="34" charset="0"/>
                  </a:endParaRPr>
                </a:p>
                <a:p>
                  <a:pPr algn="just" eaLnBrk="1" hangingPunct="1">
                    <a:lnSpc>
                      <a:spcPct val="150000"/>
                    </a:lnSpc>
                    <a:spcBef>
                      <a:spcPct val="50000"/>
                    </a:spcBef>
                    <a:buFontTx/>
                    <a:buNone/>
                  </a:pPr>
                  <a:endParaRPr lang="el-GR" altLang="el-GR" sz="2000" b="1" dirty="0">
                    <a:latin typeface="Trebuchet MS" panose="020B0603020202020204" pitchFamily="34" charset="0"/>
                  </a:endParaRPr>
                </a:p>
                <a:p>
                  <a:pPr lvl="0" algn="just" eaLnBrk="1" hangingPunct="1">
                    <a:lnSpc>
                      <a:spcPct val="150000"/>
                    </a:lnSpc>
                    <a:spcBef>
                      <a:spcPct val="0"/>
                    </a:spcBef>
                    <a:buNone/>
                  </a:pPr>
                  <a:endParaRPr lang="el-GR" altLang="el-GR" sz="2000" dirty="0" smtClean="0">
                    <a:solidFill>
                      <a:srgbClr val="000000"/>
                    </a:solidFill>
                    <a:latin typeface="Trebuchet MS" panose="020B0603020202020204" pitchFamily="34" charset="0"/>
                  </a:endParaRPr>
                </a:p>
                <a:p>
                  <a:pPr algn="just" eaLnBrk="1" hangingPunct="1">
                    <a:lnSpc>
                      <a:spcPct val="150000"/>
                    </a:lnSpc>
                    <a:spcBef>
                      <a:spcPct val="0"/>
                    </a:spcBef>
                    <a:buNone/>
                  </a:pPr>
                  <a:r>
                    <a:rPr lang="el-GR" altLang="el-GR" sz="2000" b="1" dirty="0">
                      <a:latin typeface="Trebuchet MS" panose="020B0603020202020204" pitchFamily="34" charset="0"/>
                    </a:rPr>
                    <a:t>Α. </a:t>
                  </a:r>
                  <a:r>
                    <a:rPr lang="el-GR" altLang="el-GR" sz="2000" dirty="0" smtClean="0">
                      <a:latin typeface="Trebuchet MS" panose="020B0603020202020204" pitchFamily="34" charset="0"/>
                    </a:rPr>
                    <a:t>H </a:t>
                  </a:r>
                  <a:r>
                    <a:rPr lang="el-GR" altLang="el-GR" sz="2000" dirty="0">
                      <a:latin typeface="Trebuchet MS" panose="020B0603020202020204" pitchFamily="34" charset="0"/>
                    </a:rPr>
                    <a:t>ταχύτητα του σημείου που βρίσκεται στη θέση Β της κατακόρυφης διαμέτρου και απέχει απόσταση </a:t>
                  </a:r>
                  <a14:m>
                    <m:oMath xmlns:m="http://schemas.openxmlformats.org/officeDocument/2006/math">
                      <m:f>
                        <m:fPr>
                          <m:ctrlPr>
                            <a:rPr lang="el-GR" altLang="el-GR" sz="2400" i="1" smtClean="0">
                              <a:latin typeface="Cambria Math" panose="02040503050406030204" pitchFamily="18" charset="0"/>
                            </a:rPr>
                          </m:ctrlPr>
                        </m:fPr>
                        <m:num>
                          <m:r>
                            <a:rPr lang="en-US" altLang="el-GR" sz="2400" b="0" i="1" smtClean="0">
                              <a:latin typeface="Cambria Math" panose="02040503050406030204" pitchFamily="18" charset="0"/>
                            </a:rPr>
                            <m:t>𝑅</m:t>
                          </m:r>
                        </m:num>
                        <m:den>
                          <m:r>
                            <a:rPr lang="el-GR" altLang="el-GR" sz="2400" b="0" i="1" smtClean="0">
                              <a:latin typeface="Cambria Math" panose="02040503050406030204" pitchFamily="18" charset="0"/>
                            </a:rPr>
                            <m:t>2</m:t>
                          </m:r>
                        </m:den>
                      </m:f>
                    </m:oMath>
                  </a14:m>
                  <a:r>
                    <a:rPr lang="el-GR" altLang="el-GR" sz="2000" dirty="0" smtClean="0">
                      <a:latin typeface="Trebuchet MS" panose="020B0603020202020204" pitchFamily="34" charset="0"/>
                    </a:rPr>
                    <a:t> από </a:t>
                  </a:r>
                  <a:r>
                    <a:rPr lang="el-GR" altLang="el-GR" sz="2000" dirty="0">
                      <a:latin typeface="Trebuchet MS" panose="020B0603020202020204" pitchFamily="34" charset="0"/>
                    </a:rPr>
                    <a:t>το Κ θα είναι  </a:t>
                  </a:r>
                  <a:endParaRPr lang="en-US" altLang="el-GR" sz="2000" dirty="0" smtClean="0">
                    <a:latin typeface="Trebuchet MS" panose="020B0603020202020204" pitchFamily="34" charset="0"/>
                  </a:endParaRPr>
                </a:p>
                <a:p>
                  <a:pPr algn="just" eaLnBrk="1" hangingPunct="1">
                    <a:lnSpc>
                      <a:spcPct val="150000"/>
                    </a:lnSpc>
                    <a:spcBef>
                      <a:spcPct val="0"/>
                    </a:spcBef>
                    <a:buNone/>
                  </a:pPr>
                  <a:r>
                    <a:rPr lang="el-GR" altLang="el-GR" sz="2000" b="1" dirty="0">
                      <a:latin typeface="Trebuchet MS" panose="020B0603020202020204" pitchFamily="34" charset="0"/>
                    </a:rPr>
                    <a:t>α</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dirty="0" smtClean="0"/>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3</m:t>
                          </m:r>
                        </m:num>
                        <m:den>
                          <m:r>
                            <a:rPr lang="el-GR" altLang="el-GR" sz="2400" i="1">
                              <a:latin typeface="Cambria Math" panose="02040503050406030204" pitchFamily="18" charset="0"/>
                            </a:rPr>
                            <m:t>2</m:t>
                          </m:r>
                        </m:den>
                      </m:f>
                    </m:oMath>
                  </a14:m>
                  <a:r>
                    <a:rPr lang="el-GR" altLang="el-GR" sz="2000" dirty="0"/>
                    <a:t>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dirty="0"/>
                    <a:t>                      </a:t>
                  </a:r>
                  <a:r>
                    <a:rPr lang="en-US" altLang="el-GR" sz="2000" dirty="0" smtClean="0"/>
                    <a:t>         </a:t>
                  </a:r>
                  <a:r>
                    <a:rPr lang="el-GR" altLang="el-GR" sz="2000" dirty="0" smtClean="0"/>
                    <a:t> </a:t>
                  </a:r>
                  <a:r>
                    <a:rPr lang="el-GR" altLang="el-GR" sz="2000" b="1" dirty="0">
                      <a:latin typeface="Trebuchet MS" panose="020B0603020202020204" pitchFamily="34" charset="0"/>
                    </a:rPr>
                    <a:t>β</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2</m:t>
                          </m:r>
                        </m:num>
                        <m:den>
                          <m:r>
                            <a:rPr lang="en-US" altLang="el-GR" sz="2400" b="0" i="1" smtClean="0">
                              <a:latin typeface="Cambria Math" panose="02040503050406030204" pitchFamily="18" charset="0"/>
                            </a:rPr>
                            <m:t>3</m:t>
                          </m:r>
                        </m:den>
                      </m:f>
                    </m:oMath>
                  </a14:m>
                  <a:r>
                    <a:rPr lang="en-US" altLang="el-GR" sz="2000" i="1" dirty="0" smtClean="0">
                      <a:latin typeface="Trebuchet MS" panose="020B0603020202020204" pitchFamily="34" charset="0"/>
                    </a:rPr>
                    <a:t> </a:t>
                  </a:r>
                  <a:r>
                    <a:rPr lang="el-GR" altLang="el-GR" sz="2000" i="1" dirty="0" smtClean="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b="1" dirty="0">
                      <a:latin typeface="Trebuchet MS" panose="020B0603020202020204" pitchFamily="34" charset="0"/>
                    </a:rPr>
                    <a:t> </a:t>
                  </a:r>
                  <a:r>
                    <a:rPr lang="en-US" altLang="el-GR" sz="2000" b="1" dirty="0">
                      <a:latin typeface="Trebuchet MS" panose="020B0603020202020204" pitchFamily="34" charset="0"/>
                    </a:rPr>
                    <a:t>            </a:t>
                  </a:r>
                  <a:r>
                    <a:rPr lang="en-US" altLang="el-GR" sz="2000" b="1" dirty="0" smtClean="0">
                      <a:latin typeface="Trebuchet MS" panose="020B0603020202020204" pitchFamily="34" charset="0"/>
                    </a:rPr>
                    <a:t>               </a:t>
                  </a:r>
                  <a:r>
                    <a:rPr lang="el-GR" altLang="el-GR" sz="2000" b="1" dirty="0">
                      <a:latin typeface="Trebuchet MS" panose="020B0603020202020204" pitchFamily="34" charset="0"/>
                    </a:rPr>
                    <a:t>γ</a:t>
                  </a:r>
                  <a:r>
                    <a:rPr lang="el-GR" altLang="el-GR" sz="2000" b="1" dirty="0" smtClean="0">
                      <a:latin typeface="Trebuchet MS" panose="020B0603020202020204" pitchFamily="34" charset="0"/>
                    </a:rPr>
                    <a:t>.</a:t>
                  </a:r>
                  <a:r>
                    <a:rPr lang="en-US" altLang="el-GR" sz="2000" b="1" dirty="0" smtClean="0">
                      <a:latin typeface="Trebuchet MS" panose="020B0603020202020204" pitchFamily="34" charset="0"/>
                    </a:rPr>
                    <a:t> </a:t>
                  </a:r>
                  <a:r>
                    <a:rPr lang="el-GR" altLang="el-GR" sz="2000" dirty="0" smtClean="0"/>
                    <a:t> </a:t>
                  </a:r>
                  <a14:m>
                    <m:oMath xmlns:m="http://schemas.openxmlformats.org/officeDocument/2006/math">
                      <m:f>
                        <m:fPr>
                          <m:ctrlPr>
                            <a:rPr lang="el-GR" altLang="el-GR" sz="2400" i="1">
                              <a:latin typeface="Cambria Math" panose="02040503050406030204" pitchFamily="18" charset="0"/>
                            </a:rPr>
                          </m:ctrlPr>
                        </m:fPr>
                        <m:num>
                          <m:r>
                            <a:rPr lang="en-US" altLang="el-GR" sz="2400" b="0" i="1" smtClean="0">
                              <a:latin typeface="Cambria Math" panose="02040503050406030204" pitchFamily="18" charset="0"/>
                            </a:rPr>
                            <m:t>5</m:t>
                          </m:r>
                        </m:num>
                        <m:den>
                          <m:r>
                            <a:rPr lang="el-GR" altLang="el-GR" sz="2400" i="1">
                              <a:latin typeface="Cambria Math" panose="02040503050406030204" pitchFamily="18" charset="0"/>
                            </a:rPr>
                            <m:t>2</m:t>
                          </m:r>
                        </m:den>
                      </m:f>
                    </m:oMath>
                  </a14:m>
                  <a:r>
                    <a:rPr lang="en-US" altLang="el-GR" sz="2000" dirty="0"/>
                    <a:t> </a:t>
                  </a:r>
                  <a:r>
                    <a:rPr lang="el-GR" altLang="el-GR" sz="2000" i="1" dirty="0" smtClean="0">
                      <a:latin typeface="Trebuchet MS" panose="020B0603020202020204" pitchFamily="34" charset="0"/>
                    </a:rPr>
                    <a:t>υ</a:t>
                  </a:r>
                  <a:r>
                    <a:rPr lang="en-US" altLang="el-GR" sz="2000" baseline="-25000" dirty="0">
                      <a:latin typeface="Trebuchet MS" panose="020B0603020202020204" pitchFamily="34" charset="0"/>
                    </a:rPr>
                    <a:t>cm</a:t>
                  </a:r>
                  <a:r>
                    <a:rPr lang="en-US" altLang="el-GR" sz="2000" dirty="0">
                      <a:latin typeface="Trebuchet MS" panose="020B0603020202020204" pitchFamily="34" charset="0"/>
                    </a:rPr>
                    <a:t>.</a:t>
                  </a:r>
                  <a:r>
                    <a:rPr lang="el-GR" altLang="el-GR" sz="2000" dirty="0"/>
                    <a:t> </a:t>
                  </a:r>
                </a:p>
                <a:p>
                  <a:pPr algn="just" eaLnBrk="1" hangingPunct="1">
                    <a:lnSpc>
                      <a:spcPct val="150000"/>
                    </a:lnSpc>
                    <a:spcBef>
                      <a:spcPct val="0"/>
                    </a:spcBef>
                    <a:buNone/>
                  </a:pPr>
                  <a:r>
                    <a:rPr lang="en-US" altLang="el-GR" sz="2000" b="1" dirty="0">
                      <a:latin typeface="Trebuchet MS" panose="020B0603020202020204" pitchFamily="34" charset="0"/>
                    </a:rPr>
                    <a:t>Β.   </a:t>
                  </a:r>
                  <a:r>
                    <a:rPr lang="en-US" altLang="el-GR" sz="2000" dirty="0">
                      <a:latin typeface="Trebuchet MS" panose="020B0603020202020204" pitchFamily="34" charset="0"/>
                    </a:rPr>
                    <a:t>Να </a:t>
                  </a:r>
                  <a:r>
                    <a:rPr lang="en-US" altLang="el-GR" sz="2000" dirty="0" err="1">
                      <a:latin typeface="Trebuchet MS" panose="020B0603020202020204" pitchFamily="34" charset="0"/>
                    </a:rPr>
                    <a:t>δικ</a:t>
                  </a:r>
                  <a:r>
                    <a:rPr lang="en-US" altLang="el-GR" sz="2000" dirty="0">
                      <a:latin typeface="Trebuchet MS" panose="020B0603020202020204" pitchFamily="34" charset="0"/>
                    </a:rPr>
                    <a:t>αιολογήσετε την απάντησή σας</a:t>
                  </a:r>
                  <a:r>
                    <a:rPr lang="en-US" altLang="el-GR" sz="2000" dirty="0" smtClean="0">
                      <a:latin typeface="Trebuchet MS" panose="020B0603020202020204" pitchFamily="34" charset="0"/>
                    </a:rPr>
                    <a:t>.</a:t>
                  </a:r>
                </a:p>
                <a:p>
                  <a:pPr algn="r" eaLnBrk="1" hangingPunct="1">
                    <a:lnSpc>
                      <a:spcPct val="150000"/>
                    </a:lnSpc>
                    <a:spcBef>
                      <a:spcPct val="0"/>
                    </a:spcBef>
                    <a:buNone/>
                  </a:pPr>
                  <a:r>
                    <a:rPr lang="en-US" altLang="el-GR" sz="1800" dirty="0">
                      <a:latin typeface="Trebuchet MS" panose="020B0603020202020204" pitchFamily="34" charset="0"/>
                    </a:rPr>
                    <a:t>Ημερ. 2006 </a:t>
                  </a:r>
                </a:p>
              </p:txBody>
            </p:sp>
          </mc:Choice>
          <mc:Fallback xmlns="">
            <p:sp>
              <p:nvSpPr>
                <p:cNvPr id="4" name="Text Box 4"/>
                <p:cNvSpPr txBox="1">
                  <a:spLocks noRot="1" noChangeAspect="1" noMove="1" noResize="1" noEditPoints="1" noAdjustHandles="1" noChangeArrowheads="1" noChangeShapeType="1" noTextEdit="1"/>
                </p:cNvSpPr>
                <p:nvPr/>
              </p:nvSpPr>
              <p:spPr bwMode="auto">
                <a:xfrm>
                  <a:off x="323851" y="333375"/>
                  <a:ext cx="8280598" cy="5760936"/>
                </a:xfrm>
                <a:prstGeom prst="rect">
                  <a:avLst/>
                </a:prstGeom>
                <a:blipFill>
                  <a:blip r:embed="rId2"/>
                  <a:stretch>
                    <a:fillRect l="-736" r="-139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6" name="Picture 8"/>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627784" y="1340768"/>
              <a:ext cx="3297689" cy="1638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Oval 13"/>
          <p:cNvSpPr>
            <a:spLocks noChangeArrowheads="1"/>
          </p:cNvSpPr>
          <p:nvPr/>
        </p:nvSpPr>
        <p:spPr bwMode="auto">
          <a:xfrm>
            <a:off x="323851" y="4509120"/>
            <a:ext cx="433388"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extLst>
      <p:ext uri="{BB962C8B-B14F-4D97-AF65-F5344CB8AC3E}">
        <p14:creationId xmlns:p14="http://schemas.microsoft.com/office/powerpoint/2010/main" val="128827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120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1DF744B1-B858-4B26-BAF6-D3BC8586BFCB}" type="slidenum">
              <a:rPr lang="el-GR" altLang="el-GR" sz="1400" smtClean="0"/>
              <a:pPr>
                <a:spcBef>
                  <a:spcPct val="0"/>
                </a:spcBef>
                <a:buFontTx/>
                <a:buNone/>
              </a:pPr>
              <a:t>34</a:t>
            </a:fld>
            <a:endParaRPr lang="el-GR" altLang="el-GR" sz="1400" smtClean="0"/>
          </a:p>
        </p:txBody>
      </p:sp>
      <p:sp>
        <p:nvSpPr>
          <p:cNvPr id="51204" name="Rectangle 9"/>
          <p:cNvSpPr>
            <a:spLocks noChangeArrowheads="1"/>
          </p:cNvSpPr>
          <p:nvPr/>
        </p:nvSpPr>
        <p:spPr bwMode="auto">
          <a:xfrm>
            <a:off x="0" y="33194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2" name="Ομάδα 1"/>
          <p:cNvGrpSpPr/>
          <p:nvPr/>
        </p:nvGrpSpPr>
        <p:grpSpPr>
          <a:xfrm>
            <a:off x="575556" y="404664"/>
            <a:ext cx="7992888" cy="5270802"/>
            <a:chOff x="683568" y="355176"/>
            <a:chExt cx="7992888" cy="5270802"/>
          </a:xfrm>
        </p:grpSpPr>
        <mc:AlternateContent xmlns:mc="http://schemas.openxmlformats.org/markup-compatibility/2006" xmlns:a14="http://schemas.microsoft.com/office/drawing/2010/main">
          <mc:Choice Requires="a14">
            <p:sp>
              <p:nvSpPr>
                <p:cNvPr id="51209" name="Rectangle 4"/>
                <p:cNvSpPr>
                  <a:spLocks noChangeArrowheads="1"/>
                </p:cNvSpPr>
                <p:nvPr/>
              </p:nvSpPr>
              <p:spPr bwMode="auto">
                <a:xfrm>
                  <a:off x="683568" y="355176"/>
                  <a:ext cx="7992888" cy="527080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FontTx/>
                    <a:buNone/>
                  </a:pPr>
                  <a:r>
                    <a:rPr lang="el-GR" altLang="el-GR" sz="2000" b="1" dirty="0" smtClean="0">
                      <a:latin typeface="Trebuchet MS" panose="020B0603020202020204" pitchFamily="34" charset="0"/>
                    </a:rPr>
                    <a:t>6</a:t>
                  </a:r>
                  <a:r>
                    <a:rPr lang="en-US" altLang="el-GR" sz="2000" b="1" dirty="0" smtClean="0">
                      <a:latin typeface="Trebuchet MS" panose="020B0603020202020204" pitchFamily="34" charset="0"/>
                    </a:rPr>
                    <a:t>.  </a:t>
                  </a:r>
                  <a:r>
                    <a:rPr lang="en-US" altLang="el-GR" sz="2000" dirty="0" smtClean="0">
                      <a:latin typeface="Trebuchet MS" panose="020B0603020202020204" pitchFamily="34" charset="0"/>
                    </a:rPr>
                    <a:t>Ο </a:t>
                  </a:r>
                  <a:r>
                    <a:rPr lang="en-US" altLang="el-GR" sz="2000" dirty="0" err="1">
                      <a:latin typeface="Trebuchet MS" panose="020B0603020202020204" pitchFamily="34" charset="0"/>
                    </a:rPr>
                    <a:t>δίσκος</a:t>
                  </a:r>
                  <a:r>
                    <a:rPr lang="en-US" altLang="el-GR" sz="2000" dirty="0">
                      <a:latin typeface="Trebuchet MS" panose="020B0603020202020204" pitchFamily="34" charset="0"/>
                    </a:rPr>
                    <a:t> </a:t>
                  </a:r>
                  <a:r>
                    <a:rPr lang="en-US" altLang="el-GR" sz="2000" dirty="0" err="1">
                      <a:latin typeface="Trebuchet MS" panose="020B0603020202020204" pitchFamily="34" charset="0"/>
                    </a:rPr>
                    <a:t>του</a:t>
                  </a:r>
                  <a:r>
                    <a:rPr lang="en-US" altLang="el-GR" sz="2000" dirty="0">
                      <a:latin typeface="Trebuchet MS" panose="020B0603020202020204" pitchFamily="34" charset="0"/>
                    </a:rPr>
                    <a:t> </a:t>
                  </a:r>
                  <a:r>
                    <a:rPr lang="en-US" altLang="el-GR" sz="2000" dirty="0" err="1">
                      <a:latin typeface="Trebuchet MS" panose="020B0603020202020204" pitchFamily="34" charset="0"/>
                    </a:rPr>
                    <a:t>σχήμ</a:t>
                  </a:r>
                  <a:r>
                    <a:rPr lang="en-US" altLang="el-GR" sz="2000" dirty="0">
                      <a:latin typeface="Trebuchet MS" panose="020B0603020202020204" pitchFamily="34" charset="0"/>
                    </a:rPr>
                    <a:t>ατος κυλίεται χωρίς να ολισθαίνει σε οριζόντιο επίπεδο. 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κέντρου του Ο είναι </a:t>
                  </a:r>
                  <a:r>
                    <a:rPr lang="en-US" altLang="el-GR" sz="2000" i="1" dirty="0">
                      <a:latin typeface="Trebuchet MS" panose="020B0603020202020204" pitchFamily="34" charset="0"/>
                    </a:rPr>
                    <a:t>υ</a:t>
                  </a:r>
                  <a:r>
                    <a:rPr lang="en-US" altLang="el-GR" sz="2000" baseline="-25000" dirty="0">
                      <a:latin typeface="Trebuchet MS" panose="020B0603020202020204" pitchFamily="34" charset="0"/>
                    </a:rPr>
                    <a:t>0</a:t>
                  </a:r>
                  <a:r>
                    <a:rPr lang="en-US" altLang="el-GR" sz="2000" dirty="0">
                      <a:latin typeface="Trebuchet MS" panose="020B0603020202020204" pitchFamily="34" charset="0"/>
                    </a:rPr>
                    <a:t>. </a:t>
                  </a:r>
                  <a:r>
                    <a:rPr lang="en-US" altLang="el-GR" sz="2000" dirty="0" err="1">
                      <a:latin typeface="Trebuchet MS" panose="020B0603020202020204" pitchFamily="34" charset="0"/>
                    </a:rPr>
                    <a:t>Το</a:t>
                  </a:r>
                  <a:r>
                    <a:rPr lang="en-US" altLang="el-GR" sz="2000" dirty="0">
                      <a:latin typeface="Trebuchet MS" panose="020B0603020202020204" pitchFamily="34" charset="0"/>
                    </a:rPr>
                    <a:t> </a:t>
                  </a:r>
                  <a:r>
                    <a:rPr lang="en-US" altLang="el-GR" sz="2000" dirty="0" err="1">
                      <a:latin typeface="Trebuchet MS" panose="020B0603020202020204" pitchFamily="34" charset="0"/>
                    </a:rPr>
                    <a:t>σημείο</a:t>
                  </a:r>
                  <a:r>
                    <a:rPr lang="en-US" altLang="el-GR" sz="2000" dirty="0">
                      <a:latin typeface="Trebuchet MS" panose="020B0603020202020204" pitchFamily="34" charset="0"/>
                    </a:rPr>
                    <a:t> Α β</a:t>
                  </a:r>
                  <a:r>
                    <a:rPr lang="en-US" altLang="el-GR" sz="2000" dirty="0" err="1">
                      <a:latin typeface="Trebuchet MS" panose="020B0603020202020204" pitchFamily="34" charset="0"/>
                    </a:rPr>
                    <a:t>ρίσκετ</a:t>
                  </a:r>
                  <a:r>
                    <a:rPr lang="en-US" altLang="el-GR" sz="2000" dirty="0">
                      <a:latin typeface="Trebuchet MS" panose="020B0603020202020204" pitchFamily="34" charset="0"/>
                    </a:rPr>
                    <a:t>αι στην περιφέρεια του δίσκου και το ΑΟ είναι οριζόντιο. </a:t>
                  </a:r>
                  <a:endParaRPr lang="en-US" altLang="el-GR" sz="2000" dirty="0" smtClean="0">
                    <a:latin typeface="Trebuchet MS" panose="020B0603020202020204" pitchFamily="34" charset="0"/>
                  </a:endParaRPr>
                </a:p>
                <a:p>
                  <a:pPr algn="just" eaLnBrk="1" hangingPunct="1">
                    <a:lnSpc>
                      <a:spcPct val="150000"/>
                    </a:lnSpc>
                    <a:spcBef>
                      <a:spcPct val="0"/>
                    </a:spcBef>
                    <a:buFontTx/>
                    <a:buNone/>
                  </a:pPr>
                  <a:endParaRPr lang="en-US" altLang="el-GR" sz="2000" dirty="0" smtClean="0">
                    <a:latin typeface="Trebuchet MS" panose="020B0603020202020204" pitchFamily="34" charset="0"/>
                  </a:endParaRPr>
                </a:p>
                <a:p>
                  <a:pPr algn="just" eaLnBrk="1" hangingPunct="1">
                    <a:lnSpc>
                      <a:spcPct val="150000"/>
                    </a:lnSpc>
                    <a:spcBef>
                      <a:spcPct val="0"/>
                    </a:spcBef>
                    <a:buFontTx/>
                    <a:buNone/>
                  </a:pPr>
                  <a:endParaRPr lang="en-US" altLang="el-GR" sz="2000" dirty="0">
                    <a:latin typeface="Trebuchet MS" panose="020B0603020202020204" pitchFamily="34" charset="0"/>
                  </a:endParaRPr>
                </a:p>
                <a:p>
                  <a:pPr algn="just" eaLnBrk="1" hangingPunct="1">
                    <a:lnSpc>
                      <a:spcPct val="150000"/>
                    </a:lnSpc>
                    <a:spcBef>
                      <a:spcPct val="0"/>
                    </a:spcBef>
                    <a:buFontTx/>
                    <a:buNone/>
                  </a:pPr>
                  <a:endParaRPr lang="en-US" altLang="el-GR" sz="2000" dirty="0">
                    <a:latin typeface="Trebuchet MS" panose="020B0603020202020204" pitchFamily="34" charset="0"/>
                  </a:endParaRPr>
                </a:p>
                <a:p>
                  <a:pPr algn="just" eaLnBrk="1" hangingPunct="1">
                    <a:lnSpc>
                      <a:spcPct val="150000"/>
                    </a:lnSpc>
                    <a:spcBef>
                      <a:spcPct val="0"/>
                    </a:spcBef>
                    <a:buFontTx/>
                    <a:buNone/>
                  </a:pPr>
                  <a:endParaRPr lang="en-US" altLang="el-GR" sz="2000" dirty="0" smtClean="0">
                    <a:latin typeface="Trebuchet MS" panose="020B0603020202020204" pitchFamily="34" charset="0"/>
                  </a:endParaRPr>
                </a:p>
                <a:p>
                  <a:pPr algn="just" eaLnBrk="1" hangingPunct="1">
                    <a:lnSpc>
                      <a:spcPct val="150000"/>
                    </a:lnSpc>
                    <a:spcBef>
                      <a:spcPct val="0"/>
                    </a:spcBef>
                    <a:buNone/>
                  </a:pPr>
                  <a:r>
                    <a:rPr lang="en-US" altLang="el-GR" sz="2000" dirty="0">
                      <a:latin typeface="Trebuchet MS" panose="020B0603020202020204" pitchFamily="34" charset="0"/>
                    </a:rPr>
                    <a:t>Η τα</a:t>
                  </a:r>
                  <a:r>
                    <a:rPr lang="en-US" altLang="el-GR" sz="2000" dirty="0" err="1">
                      <a:latin typeface="Trebuchet MS" panose="020B0603020202020204" pitchFamily="34" charset="0"/>
                    </a:rPr>
                    <a:t>χύτητ</a:t>
                  </a:r>
                  <a:r>
                    <a:rPr lang="en-US" altLang="el-GR" sz="2000" dirty="0">
                      <a:latin typeface="Trebuchet MS" panose="020B0603020202020204" pitchFamily="34" charset="0"/>
                    </a:rPr>
                    <a:t>α του σημείου Α έχει μέτρο</a:t>
                  </a:r>
                  <a:r>
                    <a:rPr lang="en-US" altLang="el-GR" sz="2000" dirty="0"/>
                    <a:t> </a:t>
                  </a:r>
                  <a:endParaRPr lang="en-US" altLang="el-GR" sz="2000" dirty="0" smtClean="0"/>
                </a:p>
                <a:p>
                  <a:pPr algn="just" eaLnBrk="1" hangingPunct="1">
                    <a:lnSpc>
                      <a:spcPct val="150000"/>
                    </a:lnSpc>
                    <a:spcBef>
                      <a:spcPct val="0"/>
                    </a:spcBef>
                    <a:buNone/>
                  </a:pPr>
                  <a:r>
                    <a:rPr lang="el-GR" altLang="el-GR" sz="2000" b="1" dirty="0">
                      <a:latin typeface="Trebuchet MS" panose="020B0603020202020204" pitchFamily="34" charset="0"/>
                    </a:rPr>
                    <a:t>α.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 2</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l-GR" altLang="el-GR" sz="2000" dirty="0">
                      <a:latin typeface="Trebuchet MS" panose="020B0603020202020204" pitchFamily="34" charset="0"/>
                    </a:rPr>
                    <a:t>.          </a:t>
                  </a:r>
                  <a:r>
                    <a:rPr lang="en-US" altLang="el-GR" sz="2000" dirty="0">
                      <a:latin typeface="Trebuchet MS" panose="020B0603020202020204" pitchFamily="34" charset="0"/>
                    </a:rPr>
                    <a:t>  </a:t>
                  </a:r>
                  <a:r>
                    <a:rPr lang="el-GR" altLang="el-GR" sz="2000" b="1" dirty="0">
                      <a:latin typeface="Trebuchet MS" panose="020B0603020202020204" pitchFamily="34" charset="0"/>
                    </a:rPr>
                    <a:t>β.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a:t>
                  </a:r>
                  <a:r>
                    <a:rPr lang="en-US" altLang="el-GR" sz="2000" dirty="0">
                      <a:latin typeface="Trebuchet MS" panose="020B0603020202020204" pitchFamily="34" charset="0"/>
                    </a:rPr>
                    <a:t>  </a:t>
                  </a:r>
                  <a14:m>
                    <m:oMath xmlns:m="http://schemas.openxmlformats.org/officeDocument/2006/math">
                      <m:rad>
                        <m:radPr>
                          <m:degHide m:val="on"/>
                          <m:ctrlPr>
                            <a:rPr lang="el-GR" altLang="el-GR" sz="2400" i="1" smtClean="0">
                              <a:latin typeface="Cambria Math" panose="02040503050406030204" pitchFamily="18" charset="0"/>
                            </a:rPr>
                          </m:ctrlPr>
                        </m:radPr>
                        <m:deg/>
                        <m:e>
                          <m:r>
                            <a:rPr lang="en-US" altLang="el-GR" sz="2400" b="0" i="1" smtClean="0">
                              <a:latin typeface="Cambria Math" panose="02040503050406030204" pitchFamily="18" charset="0"/>
                            </a:rPr>
                            <m:t>2</m:t>
                          </m:r>
                        </m:e>
                      </m:rad>
                    </m:oMath>
                  </a14:m>
                  <a:r>
                    <a:rPr lang="en-US" altLang="el-GR" sz="2000" dirty="0" smtClean="0"/>
                    <a:t> </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n-US" altLang="el-GR" sz="2000" dirty="0">
                      <a:latin typeface="Trebuchet MS" panose="020B0603020202020204" pitchFamily="34" charset="0"/>
                    </a:rPr>
                    <a:t>.            </a:t>
                  </a:r>
                  <a:r>
                    <a:rPr lang="el-GR" altLang="el-GR" sz="2000" b="1" dirty="0">
                      <a:latin typeface="Trebuchet MS" panose="020B0603020202020204" pitchFamily="34" charset="0"/>
                    </a:rPr>
                    <a:t>γ.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Α</a:t>
                  </a:r>
                  <a:r>
                    <a:rPr lang="el-GR" altLang="el-GR" sz="2000" dirty="0">
                      <a:latin typeface="Trebuchet MS" panose="020B0603020202020204" pitchFamily="34" charset="0"/>
                    </a:rPr>
                    <a:t> = </a:t>
                  </a:r>
                  <a:r>
                    <a:rPr lang="el-GR" altLang="el-GR" sz="2000" i="1" dirty="0">
                      <a:latin typeface="Trebuchet MS" panose="020B0603020202020204" pitchFamily="34" charset="0"/>
                    </a:rPr>
                    <a:t>υ</a:t>
                  </a:r>
                  <a:r>
                    <a:rPr lang="el-GR" altLang="el-GR" sz="2000" baseline="-25000" dirty="0">
                      <a:latin typeface="Trebuchet MS" panose="020B0603020202020204" pitchFamily="34" charset="0"/>
                    </a:rPr>
                    <a:t>0</a:t>
                  </a:r>
                  <a:r>
                    <a:rPr lang="el-GR" altLang="el-GR" sz="2000" dirty="0">
                      <a:latin typeface="Trebuchet MS" panose="020B0603020202020204" pitchFamily="34" charset="0"/>
                    </a:rPr>
                    <a:t>.</a:t>
                  </a:r>
                  <a:r>
                    <a:rPr lang="el-GR" altLang="el-GR" sz="2000" dirty="0"/>
                    <a:t> </a:t>
                  </a:r>
                </a:p>
                <a:p>
                  <a:pPr algn="just" eaLnBrk="1" hangingPunct="1">
                    <a:lnSpc>
                      <a:spcPct val="150000"/>
                    </a:lnSpc>
                    <a:spcBef>
                      <a:spcPct val="0"/>
                    </a:spcBef>
                    <a:buFontTx/>
                    <a:buNone/>
                  </a:pPr>
                  <a:r>
                    <a:rPr lang="en-US" altLang="el-GR" sz="2000" dirty="0">
                      <a:latin typeface="Trebuchet MS" panose="020B0603020202020204" pitchFamily="34" charset="0"/>
                    </a:rPr>
                    <a:t>Να </a:t>
                  </a:r>
                  <a:r>
                    <a:rPr lang="en-US" altLang="el-GR" sz="2000" dirty="0" err="1">
                      <a:latin typeface="Trebuchet MS" panose="020B0603020202020204" pitchFamily="34" charset="0"/>
                    </a:rPr>
                    <a:t>δικ</a:t>
                  </a:r>
                  <a:r>
                    <a:rPr lang="en-US" altLang="el-GR" sz="2000" dirty="0">
                      <a:latin typeface="Trebuchet MS" panose="020B0603020202020204" pitchFamily="34" charset="0"/>
                    </a:rPr>
                    <a:t>αιολογήσετε την απάντησή σας. </a:t>
                  </a:r>
                </a:p>
                <a:p>
                  <a:pPr algn="r" eaLnBrk="1" hangingPunct="1">
                    <a:lnSpc>
                      <a:spcPct val="150000"/>
                    </a:lnSpc>
                    <a:spcBef>
                      <a:spcPct val="0"/>
                    </a:spcBef>
                    <a:buFontTx/>
                    <a:buNone/>
                  </a:pPr>
                  <a:r>
                    <a:rPr lang="en-US" altLang="el-GR" sz="1800" dirty="0">
                      <a:latin typeface="Trebuchet MS" panose="020B0603020202020204" pitchFamily="34" charset="0"/>
                    </a:rPr>
                    <a:t>Ημερ. </a:t>
                  </a:r>
                  <a:r>
                    <a:rPr lang="en-US" altLang="el-GR" sz="1800" dirty="0" smtClean="0">
                      <a:latin typeface="Trebuchet MS" panose="020B0603020202020204" pitchFamily="34" charset="0"/>
                    </a:rPr>
                    <a:t>2009</a:t>
                  </a:r>
                  <a:endParaRPr lang="en-US" altLang="el-GR" sz="2000" dirty="0">
                    <a:latin typeface="Trebuchet MS" panose="020B0603020202020204" pitchFamily="34" charset="0"/>
                  </a:endParaRPr>
                </a:p>
              </p:txBody>
            </p:sp>
          </mc:Choice>
          <mc:Fallback xmlns="">
            <p:sp>
              <p:nvSpPr>
                <p:cNvPr id="51209" name="Rectangle 4"/>
                <p:cNvSpPr>
                  <a:spLocks noRot="1" noChangeAspect="1" noMove="1" noResize="1" noEditPoints="1" noAdjustHandles="1" noChangeArrowheads="1" noChangeShapeType="1" noTextEdit="1"/>
                </p:cNvSpPr>
                <p:nvPr/>
              </p:nvSpPr>
              <p:spPr bwMode="auto">
                <a:xfrm>
                  <a:off x="683568" y="355176"/>
                  <a:ext cx="7992888" cy="5270802"/>
                </a:xfrm>
                <a:prstGeom prst="rect">
                  <a:avLst/>
                </a:prstGeom>
                <a:blipFill>
                  <a:blip r:embed="rId2"/>
                  <a:stretch>
                    <a:fillRect l="-762" r="-762" b="-34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pic>
          <p:nvPicPr>
            <p:cNvPr id="51210" name="Picture 5"/>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2891814" y="1916832"/>
              <a:ext cx="3360372"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Oval 13"/>
          <p:cNvSpPr>
            <a:spLocks noChangeArrowheads="1"/>
          </p:cNvSpPr>
          <p:nvPr/>
        </p:nvSpPr>
        <p:spPr bwMode="auto">
          <a:xfrm>
            <a:off x="2843808" y="4281565"/>
            <a:ext cx="433388"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222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FFD94F2-4C67-4079-85E5-BA9926325C37}" type="slidenum">
              <a:rPr lang="el-GR" altLang="el-GR" sz="1400" smtClean="0"/>
              <a:pPr>
                <a:spcBef>
                  <a:spcPct val="0"/>
                </a:spcBef>
                <a:buFontTx/>
                <a:buNone/>
              </a:pPr>
              <a:t>35</a:t>
            </a:fld>
            <a:endParaRPr lang="el-GR" altLang="el-GR" sz="1400" smtClean="0"/>
          </a:p>
        </p:txBody>
      </p:sp>
      <p:sp>
        <p:nvSpPr>
          <p:cNvPr id="52242" name="Text Box 16"/>
          <p:cNvSpPr txBox="1">
            <a:spLocks noChangeArrowheads="1"/>
          </p:cNvSpPr>
          <p:nvPr/>
        </p:nvSpPr>
        <p:spPr bwMode="auto">
          <a:xfrm>
            <a:off x="611188" y="2060575"/>
            <a:ext cx="496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sp>
        <p:nvSpPr>
          <p:cNvPr id="82966" name="Oval 22"/>
          <p:cNvSpPr>
            <a:spLocks noChangeArrowheads="1"/>
          </p:cNvSpPr>
          <p:nvPr/>
        </p:nvSpPr>
        <p:spPr bwMode="auto">
          <a:xfrm>
            <a:off x="6686504" y="5099984"/>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4" name="Ομάδα 3"/>
          <p:cNvGrpSpPr/>
          <p:nvPr/>
        </p:nvGrpSpPr>
        <p:grpSpPr>
          <a:xfrm>
            <a:off x="602341" y="332656"/>
            <a:ext cx="8068509" cy="5274266"/>
            <a:chOff x="611188" y="59078"/>
            <a:chExt cx="8068509" cy="5274266"/>
          </a:xfrm>
        </p:grpSpPr>
        <p:sp>
          <p:nvSpPr>
            <p:cNvPr id="82946" name="Text Box 2"/>
            <p:cNvSpPr txBox="1">
              <a:spLocks noChangeArrowheads="1"/>
            </p:cNvSpPr>
            <p:nvPr/>
          </p:nvSpPr>
          <p:spPr bwMode="auto">
            <a:xfrm>
              <a:off x="615197" y="59078"/>
              <a:ext cx="80645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50000"/>
                </a:spcBef>
                <a:buFontTx/>
                <a:buNone/>
              </a:pPr>
              <a:r>
                <a:rPr lang="el-GR" altLang="el-GR" sz="2000" b="1" dirty="0" smtClean="0">
                  <a:latin typeface="Trebuchet MS" panose="020B0603020202020204" pitchFamily="34" charset="0"/>
                </a:rPr>
                <a:t>7.  </a:t>
              </a:r>
              <a:r>
                <a:rPr lang="el-GR" altLang="el-GR" sz="2000" dirty="0">
                  <a:latin typeface="Trebuchet MS" panose="020B0603020202020204" pitchFamily="34" charset="0"/>
                </a:rPr>
                <a:t>Ένας ομογενής δίσκος στρέφεται με σταθερή γωνιακή ταχύτητα γύρω από άξονα που είναι κάθετος στο επίπεδό του και διέρχεται από το κέντρο μάζας του. Τη χρονική στιγμή </a:t>
              </a:r>
              <a:r>
                <a:rPr lang="en-US" altLang="el-GR" sz="2000" i="1" dirty="0">
                  <a:latin typeface="Trebuchet MS" panose="020B0603020202020204" pitchFamily="34" charset="0"/>
                </a:rPr>
                <a:t>t</a:t>
              </a:r>
              <a:r>
                <a:rPr lang="en-US" altLang="el-GR" sz="2000" baseline="-25000" dirty="0">
                  <a:latin typeface="Trebuchet MS" panose="020B0603020202020204" pitchFamily="34" charset="0"/>
                </a:rPr>
                <a:t>0</a:t>
              </a:r>
              <a:r>
                <a:rPr lang="en-US" altLang="el-GR" sz="2000" dirty="0">
                  <a:latin typeface="Trebuchet MS" panose="020B0603020202020204" pitchFamily="34" charset="0"/>
                </a:rPr>
                <a:t>=0 </a:t>
              </a:r>
              <a:r>
                <a:rPr lang="el-GR" altLang="el-GR" sz="2000" dirty="0">
                  <a:latin typeface="Trebuchet MS" panose="020B0603020202020204" pitchFamily="34" charset="0"/>
                </a:rPr>
                <a:t> ο δίσκος αρχίζει να επιβραδύνεται ομαλά. Τη χρονική στιγμή </a:t>
              </a:r>
              <a:r>
                <a:rPr lang="en-US" altLang="el-GR" sz="2000" i="1" dirty="0">
                  <a:latin typeface="Trebuchet MS" panose="020B0603020202020204" pitchFamily="34" charset="0"/>
                </a:rPr>
                <a:t>t</a:t>
              </a:r>
              <a:r>
                <a:rPr lang="en-US" altLang="el-GR" sz="2000" baseline="-25000" dirty="0">
                  <a:latin typeface="Trebuchet MS" panose="020B0603020202020204" pitchFamily="34" charset="0"/>
                </a:rPr>
                <a:t>1</a:t>
              </a:r>
              <a:r>
                <a:rPr lang="en-US" altLang="el-GR" sz="2000" dirty="0">
                  <a:latin typeface="Trebuchet MS" panose="020B0603020202020204" pitchFamily="34" charset="0"/>
                </a:rPr>
                <a:t> </a:t>
              </a:r>
              <a:r>
                <a:rPr lang="el-GR" altLang="el-GR" sz="2000" dirty="0">
                  <a:latin typeface="Trebuchet MS" panose="020B0603020202020204" pitchFamily="34" charset="0"/>
                </a:rPr>
                <a:t>η γωνιακή ταχύτητα</a:t>
              </a:r>
              <a:endParaRPr lang="el-GR" altLang="el-GR" sz="2000" b="1" dirty="0">
                <a:latin typeface="Trebuchet MS" panose="020B0603020202020204" pitchFamily="34" charset="0"/>
              </a:endParaRPr>
            </a:p>
          </p:txBody>
        </p:sp>
        <p:sp>
          <p:nvSpPr>
            <p:cNvPr id="82961" name="Rectangle 17"/>
            <p:cNvSpPr>
              <a:spLocks noChangeArrowheads="1"/>
            </p:cNvSpPr>
            <p:nvPr/>
          </p:nvSpPr>
          <p:spPr bwMode="auto">
            <a:xfrm rot="10800000" flipV="1">
              <a:off x="615196" y="1857817"/>
              <a:ext cx="4497307" cy="2805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lnSpc>
                  <a:spcPct val="150000"/>
                </a:lnSpc>
                <a:spcBef>
                  <a:spcPct val="0"/>
                </a:spcBef>
                <a:buNone/>
              </a:pPr>
              <a:r>
                <a:rPr lang="el-GR" altLang="el-GR" sz="2000" dirty="0" smtClean="0">
                  <a:latin typeface="Trebuchet MS" panose="020B0603020202020204" pitchFamily="34" charset="0"/>
                </a:rPr>
                <a:t>έχει </a:t>
              </a:r>
              <a:r>
                <a:rPr lang="el-GR" altLang="el-GR" sz="2000" dirty="0">
                  <a:latin typeface="Trebuchet MS" panose="020B0603020202020204" pitchFamily="34" charset="0"/>
                </a:rPr>
                <a:t>ελαττωθεί στο μισό της αρχικής τιμής και ο δίσκος έχει εκτελέσει Ν</a:t>
              </a:r>
              <a:r>
                <a:rPr lang="el-GR" altLang="el-GR" sz="2000" baseline="-25000" dirty="0">
                  <a:latin typeface="Trebuchet MS" panose="020B0603020202020204" pitchFamily="34" charset="0"/>
                </a:rPr>
                <a:t>1</a:t>
              </a:r>
              <a:r>
                <a:rPr lang="el-GR" altLang="el-GR" sz="2000" dirty="0">
                  <a:latin typeface="Trebuchet MS" panose="020B0603020202020204" pitchFamily="34" charset="0"/>
                </a:rPr>
                <a:t> περιστροφές. Από τη στιγμή αυτή και μέχρι τη στιγμή </a:t>
              </a:r>
              <a:r>
                <a:rPr lang="en-US" altLang="el-GR" sz="2000" i="1" dirty="0" smtClean="0">
                  <a:latin typeface="Trebuchet MS" panose="020B0603020202020204" pitchFamily="34" charset="0"/>
                </a:rPr>
                <a:t>t</a:t>
              </a:r>
              <a:r>
                <a:rPr lang="en-US" altLang="el-GR" sz="2000" baseline="-25000" dirty="0" smtClean="0">
                  <a:latin typeface="Trebuchet MS" panose="020B0603020202020204" pitchFamily="34" charset="0"/>
                </a:rPr>
                <a:t>2 </a:t>
              </a:r>
              <a:r>
                <a:rPr lang="el-GR" altLang="el-GR" sz="2000" dirty="0">
                  <a:latin typeface="Trebuchet MS" panose="020B0603020202020204" pitchFamily="34" charset="0"/>
                </a:rPr>
                <a:t>που θα σταματήσει</a:t>
              </a:r>
              <a:r>
                <a:rPr lang="el-GR" altLang="el-GR" sz="2000" dirty="0" smtClean="0">
                  <a:latin typeface="Trebuchet MS" panose="020B0603020202020204" pitchFamily="34" charset="0"/>
                </a:rPr>
                <a:t>,</a:t>
              </a:r>
              <a:r>
                <a:rPr lang="en-US" altLang="el-GR" sz="2000" dirty="0" smtClean="0">
                  <a:latin typeface="Trebuchet MS" panose="020B0603020202020204" pitchFamily="34" charset="0"/>
                </a:rPr>
                <a:t> </a:t>
              </a:r>
              <a:r>
                <a:rPr lang="el-GR" altLang="el-GR" sz="2000" dirty="0">
                  <a:latin typeface="Trebuchet MS" panose="020B0603020202020204" pitchFamily="34" charset="0"/>
                </a:rPr>
                <a:t>ο δίσκος εκτελεί Ν</a:t>
              </a:r>
              <a:r>
                <a:rPr lang="el-GR" altLang="el-GR" sz="2000" baseline="-25000" dirty="0">
                  <a:latin typeface="Trebuchet MS" panose="020B0603020202020204" pitchFamily="34" charset="0"/>
                </a:rPr>
                <a:t>2</a:t>
              </a:r>
              <a:r>
                <a:rPr lang="el-GR" altLang="el-GR" sz="2000" dirty="0">
                  <a:latin typeface="Trebuchet MS" panose="020B0603020202020204" pitchFamily="34" charset="0"/>
                </a:rPr>
                <a:t> περιστροφές. Ο λόγος των περιστροφών είναι</a:t>
              </a:r>
              <a:r>
                <a:rPr lang="en-US" altLang="el-GR" sz="2000" dirty="0" smtClean="0">
                  <a:latin typeface="Trebuchet MS" panose="020B0603020202020204" pitchFamily="34" charset="0"/>
                </a:rPr>
                <a:t>:</a:t>
              </a:r>
              <a:r>
                <a:rPr lang="el-GR" altLang="el-GR" sz="2000" dirty="0" smtClean="0">
                  <a:latin typeface="Trebuchet MS" panose="020B0603020202020204" pitchFamily="34" charset="0"/>
                </a:rPr>
                <a:t> </a:t>
              </a:r>
              <a:endParaRPr lang="el-GR" altLang="el-GR" sz="2000" dirty="0">
                <a:latin typeface="Trebuchet MS" panose="020B0603020202020204" pitchFamily="34" charset="0"/>
              </a:endParaRPr>
            </a:p>
          </p:txBody>
        </p:sp>
        <mc:AlternateContent xmlns:mc="http://schemas.openxmlformats.org/markup-compatibility/2006" xmlns:a14="http://schemas.microsoft.com/office/drawing/2010/main">
          <mc:Choice Requires="a14">
            <p:sp>
              <p:nvSpPr>
                <p:cNvPr id="82963" name="Text Box 19"/>
                <p:cNvSpPr txBox="1">
                  <a:spLocks noChangeArrowheads="1"/>
                </p:cNvSpPr>
                <p:nvPr/>
              </p:nvSpPr>
              <p:spPr bwMode="auto">
                <a:xfrm>
                  <a:off x="611188" y="4672714"/>
                  <a:ext cx="7812157" cy="66063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None/>
                  </a:pPr>
                  <a:r>
                    <a:rPr lang="el-GR" altLang="el-GR" sz="2000" b="1" dirty="0" smtClean="0">
                      <a:latin typeface="Trebuchet MS" panose="020B0603020202020204" pitchFamily="34" charset="0"/>
                    </a:rPr>
                    <a:t>α.  </a:t>
                  </a:r>
                  <a14:m>
                    <m:oMath xmlns:m="http://schemas.openxmlformats.org/officeDocument/2006/math">
                      <m:f>
                        <m:fPr>
                          <m:ctrlPr>
                            <a:rPr lang="el-GR" altLang="el-GR" sz="2400" i="1" smtClean="0">
                              <a:latin typeface="Cambria Math" panose="02040503050406030204" pitchFamily="18" charset="0"/>
                            </a:rPr>
                          </m:ctrlPr>
                        </m:fPr>
                        <m:num>
                          <m:sSub>
                            <m:sSubPr>
                              <m:ctrlPr>
                                <a:rPr lang="el-GR" altLang="el-GR" sz="2400" i="1" smtClean="0">
                                  <a:latin typeface="Cambria Math" panose="02040503050406030204" pitchFamily="18" charset="0"/>
                                </a:rPr>
                              </m:ctrlPr>
                            </m:sSubPr>
                            <m:e>
                              <m:r>
                                <a:rPr lang="el-GR" altLang="el-GR" sz="2400" b="0" i="1" smtClean="0">
                                  <a:latin typeface="Cambria Math" panose="02040503050406030204" pitchFamily="18" charset="0"/>
                                </a:rPr>
                                <m:t>𝛮</m:t>
                              </m:r>
                            </m:e>
                            <m:sub>
                              <m:r>
                                <a:rPr lang="el-GR" altLang="el-GR" sz="2400" b="0" i="1" smtClean="0">
                                  <a:latin typeface="Cambria Math" panose="02040503050406030204" pitchFamily="18" charset="0"/>
                                </a:rPr>
                                <m:t>1</m:t>
                              </m:r>
                            </m:sub>
                          </m:sSub>
                        </m:num>
                        <m:den>
                          <m:sSub>
                            <m:sSubPr>
                              <m:ctrlPr>
                                <a:rPr lang="el-GR" altLang="el-GR" sz="2400" i="1" smtClean="0">
                                  <a:latin typeface="Cambria Math" panose="02040503050406030204" pitchFamily="18" charset="0"/>
                                </a:rPr>
                              </m:ctrlPr>
                            </m:sSubPr>
                            <m:e>
                              <m:r>
                                <a:rPr lang="el-GR" altLang="el-GR" sz="2400" b="0" i="1" smtClean="0">
                                  <a:latin typeface="Cambria Math" panose="02040503050406030204" pitchFamily="18" charset="0"/>
                                </a:rPr>
                                <m:t>𝛮</m:t>
                              </m:r>
                            </m:e>
                            <m:sub>
                              <m:r>
                                <a:rPr lang="el-GR" altLang="el-GR" sz="2400" b="0" i="1" smtClean="0">
                                  <a:latin typeface="Cambria Math" panose="02040503050406030204" pitchFamily="18" charset="0"/>
                                </a:rPr>
                                <m:t>2</m:t>
                              </m:r>
                            </m:sub>
                          </m:sSub>
                        </m:den>
                      </m:f>
                      <m:r>
                        <a:rPr lang="el-GR" altLang="el-GR" sz="2400" b="0" i="1" smtClean="0">
                          <a:latin typeface="Cambria Math" panose="02040503050406030204" pitchFamily="18" charset="0"/>
                        </a:rPr>
                        <m:t>=1.</m:t>
                      </m:r>
                    </m:oMath>
                  </a14:m>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β.</a:t>
                  </a:r>
                  <a:r>
                    <a:rPr lang="en-US" altLang="el-GR" sz="2000" b="1" dirty="0" smtClean="0">
                      <a:latin typeface="Trebuchet MS" panose="020B0603020202020204" pitchFamily="34" charset="0"/>
                    </a:rPr>
                    <a:t> </a:t>
                  </a:r>
                  <a:r>
                    <a:rPr lang="el-GR" altLang="el-GR" sz="2000" b="1" dirty="0" smtClean="0">
                      <a:latin typeface="Trebuchet MS" panose="020B0603020202020204" pitchFamily="34" charset="0"/>
                    </a:rPr>
                    <a:t> </a:t>
                  </a:r>
                  <a14:m>
                    <m:oMath xmlns:m="http://schemas.openxmlformats.org/officeDocument/2006/math">
                      <m:f>
                        <m:fPr>
                          <m:ctrlPr>
                            <a:rPr lang="el-GR" altLang="el-GR" sz="2400" i="1">
                              <a:latin typeface="Cambria Math" panose="02040503050406030204" pitchFamily="18" charset="0"/>
                            </a:rPr>
                          </m:ctrlPr>
                        </m:fPr>
                        <m:num>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1</m:t>
                              </m:r>
                            </m:sub>
                          </m:sSub>
                        </m:num>
                        <m:den>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2</m:t>
                              </m:r>
                            </m:sub>
                          </m:sSub>
                        </m:den>
                      </m:f>
                      <m:r>
                        <a:rPr lang="el-GR" altLang="el-GR" sz="2400" i="1">
                          <a:latin typeface="Cambria Math" panose="02040503050406030204" pitchFamily="18" charset="0"/>
                        </a:rPr>
                        <m:t>=</m:t>
                      </m:r>
                      <m:r>
                        <a:rPr lang="el-GR" altLang="el-GR" sz="2400" b="0" i="1" smtClean="0">
                          <a:latin typeface="Cambria Math" panose="02040503050406030204" pitchFamily="18" charset="0"/>
                        </a:rPr>
                        <m:t>2</m:t>
                      </m:r>
                      <m:r>
                        <a:rPr lang="el-GR" altLang="el-GR" sz="2400" i="1">
                          <a:latin typeface="Cambria Math" panose="02040503050406030204" pitchFamily="18" charset="0"/>
                        </a:rPr>
                        <m:t>.</m:t>
                      </m:r>
                    </m:oMath>
                  </a14:m>
                  <a:r>
                    <a:rPr lang="el-GR" altLang="el-GR" sz="2000" b="1" dirty="0" smtClean="0">
                      <a:latin typeface="Trebuchet MS" panose="020B0603020202020204" pitchFamily="34" charset="0"/>
                    </a:rPr>
                    <a:t>                       γ.  </a:t>
                  </a:r>
                  <a14:m>
                    <m:oMath xmlns:m="http://schemas.openxmlformats.org/officeDocument/2006/math">
                      <m:f>
                        <m:fPr>
                          <m:ctrlPr>
                            <a:rPr lang="el-GR" altLang="el-GR" sz="2400" i="1">
                              <a:latin typeface="Cambria Math" panose="02040503050406030204" pitchFamily="18" charset="0"/>
                            </a:rPr>
                          </m:ctrlPr>
                        </m:fPr>
                        <m:num>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1</m:t>
                              </m:r>
                            </m:sub>
                          </m:sSub>
                        </m:num>
                        <m:den>
                          <m:sSub>
                            <m:sSubPr>
                              <m:ctrlPr>
                                <a:rPr lang="el-GR" altLang="el-GR" sz="2400" i="1">
                                  <a:latin typeface="Cambria Math" panose="02040503050406030204" pitchFamily="18" charset="0"/>
                                </a:rPr>
                              </m:ctrlPr>
                            </m:sSubPr>
                            <m:e>
                              <m:r>
                                <a:rPr lang="el-GR" altLang="el-GR" sz="2400" i="1">
                                  <a:latin typeface="Cambria Math" panose="02040503050406030204" pitchFamily="18" charset="0"/>
                                </a:rPr>
                                <m:t>𝛮</m:t>
                              </m:r>
                            </m:e>
                            <m:sub>
                              <m:r>
                                <a:rPr lang="el-GR" altLang="el-GR" sz="2400" i="1">
                                  <a:latin typeface="Cambria Math" panose="02040503050406030204" pitchFamily="18" charset="0"/>
                                </a:rPr>
                                <m:t>2</m:t>
                              </m:r>
                            </m:sub>
                          </m:sSub>
                        </m:den>
                      </m:f>
                      <m:r>
                        <a:rPr lang="el-GR" altLang="el-GR" sz="2400" i="1">
                          <a:latin typeface="Cambria Math" panose="02040503050406030204" pitchFamily="18" charset="0"/>
                        </a:rPr>
                        <m:t>=</m:t>
                      </m:r>
                      <m:r>
                        <a:rPr lang="el-GR" altLang="el-GR" sz="2400" b="0" i="1" smtClean="0">
                          <a:latin typeface="Cambria Math" panose="02040503050406030204" pitchFamily="18" charset="0"/>
                        </a:rPr>
                        <m:t>3</m:t>
                      </m:r>
                      <m:r>
                        <a:rPr lang="el-GR" altLang="el-GR" sz="2400" i="1">
                          <a:latin typeface="Cambria Math" panose="02040503050406030204" pitchFamily="18" charset="0"/>
                        </a:rPr>
                        <m:t>.</m:t>
                      </m:r>
                    </m:oMath>
                  </a14:m>
                  <a:endParaRPr lang="el-GR" altLang="el-GR" sz="2400" b="1" dirty="0">
                    <a:latin typeface="Trebuchet MS" panose="020B0603020202020204" pitchFamily="34" charset="0"/>
                  </a:endParaRPr>
                </a:p>
              </p:txBody>
            </p:sp>
          </mc:Choice>
          <mc:Fallback xmlns="">
            <p:sp>
              <p:nvSpPr>
                <p:cNvPr id="82963" name="Text Box 19"/>
                <p:cNvSpPr txBox="1">
                  <a:spLocks noRot="1" noChangeAspect="1" noMove="1" noResize="1" noEditPoints="1" noAdjustHandles="1" noChangeArrowheads="1" noChangeShapeType="1" noTextEdit="1"/>
                </p:cNvSpPr>
                <p:nvPr/>
              </p:nvSpPr>
              <p:spPr bwMode="auto">
                <a:xfrm>
                  <a:off x="611188" y="4672714"/>
                  <a:ext cx="7812157" cy="660630"/>
                </a:xfrm>
                <a:prstGeom prst="rect">
                  <a:avLst/>
                </a:prstGeom>
                <a:blipFill>
                  <a:blip r:embed="rId4"/>
                  <a:stretch>
                    <a:fillRect l="-85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l-GR">
                      <a:noFill/>
                    </a:rPr>
                    <a:t> </a:t>
                  </a:r>
                </a:p>
              </p:txBody>
            </p:sp>
          </mc:Fallback>
        </mc:AlternateContent>
        <p:grpSp>
          <p:nvGrpSpPr>
            <p:cNvPr id="3" name="Ομάδα 2"/>
            <p:cNvGrpSpPr/>
            <p:nvPr/>
          </p:nvGrpSpPr>
          <p:grpSpPr>
            <a:xfrm>
              <a:off x="5254695" y="2200828"/>
              <a:ext cx="3168650" cy="1993900"/>
              <a:chOff x="5651500" y="1901656"/>
              <a:chExt cx="3168650" cy="1993900"/>
            </a:xfrm>
          </p:grpSpPr>
          <p:sp>
            <p:nvSpPr>
              <p:cNvPr id="82956" name="Line 12"/>
              <p:cNvSpPr>
                <a:spLocks noChangeShapeType="1"/>
              </p:cNvSpPr>
              <p:nvPr/>
            </p:nvSpPr>
            <p:spPr bwMode="auto">
              <a:xfrm>
                <a:off x="6011863" y="3068638"/>
                <a:ext cx="936625"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7" name="Line 13"/>
              <p:cNvSpPr>
                <a:spLocks noChangeShapeType="1"/>
              </p:cNvSpPr>
              <p:nvPr/>
            </p:nvSpPr>
            <p:spPr bwMode="auto">
              <a:xfrm>
                <a:off x="6942600" y="3068638"/>
                <a:ext cx="0" cy="5048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2" name="Ομάδα 1"/>
              <p:cNvGrpSpPr/>
              <p:nvPr/>
            </p:nvGrpSpPr>
            <p:grpSpPr>
              <a:xfrm>
                <a:off x="5651500" y="1901656"/>
                <a:ext cx="3168650" cy="1993900"/>
                <a:chOff x="5651500" y="1916113"/>
                <a:chExt cx="3168650" cy="1993900"/>
              </a:xfrm>
            </p:grpSpPr>
            <p:sp>
              <p:nvSpPr>
                <p:cNvPr id="82950" name="Line 6"/>
                <p:cNvSpPr>
                  <a:spLocks noChangeShapeType="1"/>
                </p:cNvSpPr>
                <p:nvPr/>
              </p:nvSpPr>
              <p:spPr bwMode="auto">
                <a:xfrm flipV="1">
                  <a:off x="6011863" y="1916113"/>
                  <a:ext cx="0" cy="1657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1" name="Line 7"/>
                <p:cNvSpPr>
                  <a:spLocks noChangeShapeType="1"/>
                </p:cNvSpPr>
                <p:nvPr/>
              </p:nvSpPr>
              <p:spPr bwMode="auto">
                <a:xfrm>
                  <a:off x="6011863" y="3573463"/>
                  <a:ext cx="2592387"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2" name="Line 8"/>
                <p:cNvSpPr>
                  <a:spLocks noChangeShapeType="1"/>
                </p:cNvSpPr>
                <p:nvPr/>
              </p:nvSpPr>
              <p:spPr bwMode="auto">
                <a:xfrm>
                  <a:off x="6011863" y="2565400"/>
                  <a:ext cx="1873250" cy="1008063"/>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82953" name="Text Box 9"/>
                <p:cNvSpPr txBox="1">
                  <a:spLocks noChangeArrowheads="1"/>
                </p:cNvSpPr>
                <p:nvPr/>
              </p:nvSpPr>
              <p:spPr bwMode="auto">
                <a:xfrm>
                  <a:off x="5726113" y="1916113"/>
                  <a:ext cx="358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i="1">
                      <a:latin typeface="Trebuchet MS" panose="020B0603020202020204" pitchFamily="34" charset="0"/>
                    </a:rPr>
                    <a:t>ω</a:t>
                  </a:r>
                </a:p>
              </p:txBody>
            </p:sp>
            <p:sp>
              <p:nvSpPr>
                <p:cNvPr id="82954" name="Text Box 10"/>
                <p:cNvSpPr txBox="1">
                  <a:spLocks noChangeArrowheads="1"/>
                </p:cNvSpPr>
                <p:nvPr/>
              </p:nvSpPr>
              <p:spPr bwMode="auto">
                <a:xfrm>
                  <a:off x="5651500" y="2315659"/>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i="1" dirty="0">
                      <a:latin typeface="Trebuchet MS" panose="020B0603020202020204" pitchFamily="34" charset="0"/>
                    </a:rPr>
                    <a:t>ω</a:t>
                  </a:r>
                  <a:r>
                    <a:rPr lang="el-GR" altLang="el-GR" sz="1600" baseline="-25000" dirty="0">
                      <a:latin typeface="Trebuchet MS" panose="020B0603020202020204" pitchFamily="34" charset="0"/>
                    </a:rPr>
                    <a:t>0</a:t>
                  </a:r>
                  <a:endParaRPr lang="el-GR" altLang="el-GR" sz="1600" dirty="0">
                    <a:latin typeface="Trebuchet MS" panose="020B0603020202020204" pitchFamily="34" charset="0"/>
                  </a:endParaRPr>
                </a:p>
              </p:txBody>
            </p:sp>
            <p:sp>
              <p:nvSpPr>
                <p:cNvPr id="82955" name="Text Box 11"/>
                <p:cNvSpPr txBox="1">
                  <a:spLocks noChangeArrowheads="1"/>
                </p:cNvSpPr>
                <p:nvPr/>
              </p:nvSpPr>
              <p:spPr bwMode="auto">
                <a:xfrm>
                  <a:off x="5867400" y="3573463"/>
                  <a:ext cx="2889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Trebuchet MS" panose="020B0603020202020204" pitchFamily="34" charset="0"/>
                    </a:rPr>
                    <a:t>0</a:t>
                  </a:r>
                </a:p>
              </p:txBody>
            </p:sp>
            <p:sp>
              <p:nvSpPr>
                <p:cNvPr id="82958" name="Text Box 14"/>
                <p:cNvSpPr txBox="1">
                  <a:spLocks noChangeArrowheads="1"/>
                </p:cNvSpPr>
                <p:nvPr/>
              </p:nvSpPr>
              <p:spPr bwMode="auto">
                <a:xfrm>
                  <a:off x="6762419" y="3573463"/>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dirty="0">
                      <a:latin typeface="Trebuchet MS" panose="020B0603020202020204" pitchFamily="34" charset="0"/>
                    </a:rPr>
                    <a:t>t</a:t>
                  </a:r>
                  <a:r>
                    <a:rPr lang="en-US" altLang="el-GR" sz="1600" i="1" baseline="-25000" dirty="0">
                      <a:latin typeface="Trebuchet MS" panose="020B0603020202020204" pitchFamily="34" charset="0"/>
                    </a:rPr>
                    <a:t>1</a:t>
                  </a:r>
                  <a:endParaRPr lang="el-GR" altLang="el-GR" sz="1600" i="1" dirty="0">
                    <a:latin typeface="Trebuchet MS" panose="020B0603020202020204" pitchFamily="34" charset="0"/>
                  </a:endParaRPr>
                </a:p>
              </p:txBody>
            </p:sp>
            <p:sp>
              <p:nvSpPr>
                <p:cNvPr id="82959" name="Text Box 15"/>
                <p:cNvSpPr txBox="1">
                  <a:spLocks noChangeArrowheads="1"/>
                </p:cNvSpPr>
                <p:nvPr/>
              </p:nvSpPr>
              <p:spPr bwMode="auto">
                <a:xfrm>
                  <a:off x="7596188" y="3573463"/>
                  <a:ext cx="7207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a:latin typeface="Trebuchet MS" panose="020B0603020202020204" pitchFamily="34" charset="0"/>
                    </a:rPr>
                    <a:t>t</a:t>
                  </a:r>
                  <a:r>
                    <a:rPr lang="en-US" altLang="el-GR" sz="1600" i="1" baseline="-25000">
                      <a:latin typeface="Trebuchet MS" panose="020B0603020202020204" pitchFamily="34" charset="0"/>
                    </a:rPr>
                    <a:t>2</a:t>
                  </a:r>
                  <a:r>
                    <a:rPr lang="en-US" altLang="el-GR" sz="1600" i="1">
                      <a:latin typeface="Trebuchet MS" panose="020B0603020202020204" pitchFamily="34" charset="0"/>
                    </a:rPr>
                    <a:t>=2t</a:t>
                  </a:r>
                  <a:r>
                    <a:rPr lang="en-US" altLang="el-GR" sz="1600" i="1" baseline="-25000">
                      <a:latin typeface="Trebuchet MS" panose="020B0603020202020204" pitchFamily="34" charset="0"/>
                    </a:rPr>
                    <a:t>1</a:t>
                  </a:r>
                  <a:endParaRPr lang="el-GR" altLang="el-GR" sz="1600" i="1">
                    <a:latin typeface="Trebuchet MS" panose="020B0603020202020204" pitchFamily="34" charset="0"/>
                  </a:endParaRPr>
                </a:p>
              </p:txBody>
            </p:sp>
            <mc:AlternateContent xmlns:mc="http://schemas.openxmlformats.org/markup-compatibility/2006" xmlns:a14="http://schemas.microsoft.com/office/drawing/2010/main">
              <mc:Choice Requires="a14">
                <p:graphicFrame>
                  <p:nvGraphicFramePr>
                    <p:cNvPr id="82967" name="Object 23"/>
                    <p:cNvGraphicFramePr>
                      <a:graphicFrameLocks noChangeAspect="1"/>
                    </p:cNvGraphicFramePr>
                    <p:nvPr>
                      <p:extLst>
                        <p:ext uri="{D42A27DB-BD31-4B8C-83A1-F6EECF244321}">
                          <p14:modId xmlns:p14="http://schemas.microsoft.com/office/powerpoint/2010/main" val="626154902"/>
                        </p:ext>
                      </p:extLst>
                    </p:nvPr>
                  </p:nvGraphicFramePr>
                  <p:xfrm>
                    <a:off x="5668963" y="2821867"/>
                    <a:ext cx="325438" cy="488950"/>
                  </p:xfrm>
                  <a:graphic>
                    <a:graphicData uri="http://schemas.openxmlformats.org/presentationml/2006/ole">
                      <mc:AlternateContent>
                        <mc:Choice xmlns:v="urn:schemas-microsoft-com:vml" Requires="v">
                          <p:oleObj spid="_x0000_s52507" name="Εξίσωση" r:id="rId5" imgW="253890" imgH="380835" progId="Equation.3">
                            <p:embed/>
                          </p:oleObj>
                        </mc:Choice>
                        <mc:Fallback>
                          <p:oleObj name="Εξίσωση" r:id="rId5" imgW="253890" imgH="380835" progId="Equation.3">
                            <p:embed/>
                            <p:pic>
                              <p:nvPicPr>
                                <p:cNvPr id="0" name="Object 23"/>
                                <p:cNvPicPr>
                                  <a:picLocks noChangeAspect="1" noChangeArrowheads="1"/>
                                </p:cNvPicPr>
                                <p:nvPr/>
                              </p:nvPicPr>
                              <p:blipFill>
                                <a:blip r:embed="rId6">
                                  <a:extLst>
                                    <a:ext uri="{28A0092B-C50C-407E-A947-70E740481C1C}">
                                      <a14:useLocalDpi val="0"/>
                                    </a:ext>
                                  </a:extLst>
                                </a:blip>
                                <a:srcRect/>
                                <a:stretch>
                                  <a:fillRect/>
                                </a:stretch>
                              </p:blipFill>
                              <p:spPr bwMode="auto">
                                <a:xfrm>
                                  <a:off x="5668963" y="2821867"/>
                                  <a:ext cx="325438" cy="48895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82967" name="Object 23"/>
                    <p:cNvGraphicFramePr>
                      <a:graphicFrameLocks noChangeAspect="1"/>
                    </p:cNvGraphicFramePr>
                    <p:nvPr>
                      <p:extLst>
                        <p:ext uri="{D42A27DB-BD31-4B8C-83A1-F6EECF244321}">
                          <p14:modId xmlns:p14="http://schemas.microsoft.com/office/powerpoint/2010/main" val="626154902"/>
                        </p:ext>
                      </p:extLst>
                    </p:nvPr>
                  </p:nvGraphicFramePr>
                  <p:xfrm>
                    <a:off x="5668963" y="2821867"/>
                    <a:ext cx="325438" cy="488950"/>
                  </p:xfrm>
                  <a:graphic>
                    <a:graphicData uri="http://schemas.openxmlformats.org/presentationml/2006/ole">
                      <mc:AlternateContent>
                        <mc:Choice xmlns:v="urn:schemas-microsoft-com:vml" Requires="v">
                          <p:oleObj spid="_x0000_s52495" name="Εξίσωση" r:id="rId7" imgW="253890" imgH="380835" progId="Equation.3">
                            <p:embed/>
                          </p:oleObj>
                        </mc:Choice>
                        <mc:Fallback>
                          <p:oleObj name="Εξίσωση" r:id="rId7" imgW="253890" imgH="380835" progId="Equation.3">
                            <p:embed/>
                            <p:pic>
                              <p:nvPicPr>
                                <p:cNvPr id="0" name="Object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68963" y="2821867"/>
                                  <a:ext cx="325438"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82968" name="Text Box 24"/>
                <p:cNvSpPr txBox="1">
                  <a:spLocks noChangeArrowheads="1"/>
                </p:cNvSpPr>
                <p:nvPr/>
              </p:nvSpPr>
              <p:spPr bwMode="auto">
                <a:xfrm>
                  <a:off x="8459788" y="3573463"/>
                  <a:ext cx="3603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i="1">
                      <a:latin typeface="Trebuchet MS" panose="020B0603020202020204" pitchFamily="34" charset="0"/>
                    </a:rPr>
                    <a:t>t</a:t>
                  </a:r>
                  <a:endParaRPr lang="el-GR" altLang="el-GR" sz="1600" i="1">
                    <a:latin typeface="Trebuchet MS" panose="020B0603020202020204" pitchFamily="34" charset="0"/>
                  </a:endParaRPr>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2966"/>
                                        </p:tgtEl>
                                        <p:attrNameLst>
                                          <p:attrName>style.visibility</p:attrName>
                                        </p:attrNameLst>
                                      </p:cBhvr>
                                      <p:to>
                                        <p:strVal val="visible"/>
                                      </p:to>
                                    </p:set>
                                    <p:animEffect transition="in" filter="fade">
                                      <p:cBhvr>
                                        <p:cTn id="12" dur="1000"/>
                                        <p:tgtEl>
                                          <p:spTgt spid="82966"/>
                                        </p:tgtEl>
                                      </p:cBhvr>
                                    </p:animEffect>
                                    <p:anim calcmode="lin" valueType="num">
                                      <p:cBhvr>
                                        <p:cTn id="13" dur="1000" fill="hold"/>
                                        <p:tgtEl>
                                          <p:spTgt spid="82966"/>
                                        </p:tgtEl>
                                        <p:attrNameLst>
                                          <p:attrName>ppt_x</p:attrName>
                                        </p:attrNameLst>
                                      </p:cBhvr>
                                      <p:tavLst>
                                        <p:tav tm="0">
                                          <p:val>
                                            <p:strVal val="#ppt_x"/>
                                          </p:val>
                                        </p:tav>
                                        <p:tav tm="100000">
                                          <p:val>
                                            <p:strVal val="#ppt_x"/>
                                          </p:val>
                                        </p:tav>
                                      </p:tavLst>
                                    </p:anim>
                                    <p:anim calcmode="lin" valueType="num">
                                      <p:cBhvr>
                                        <p:cTn id="14" dur="1000" fill="hold"/>
                                        <p:tgtEl>
                                          <p:spTgt spid="829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6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5427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2F1E76E-6903-4D26-9764-8C6D550A8FD7}" type="slidenum">
              <a:rPr lang="el-GR" altLang="el-GR" sz="1400" smtClean="0"/>
              <a:pPr>
                <a:spcBef>
                  <a:spcPct val="0"/>
                </a:spcBef>
                <a:buFontTx/>
                <a:buNone/>
              </a:pPr>
              <a:t>36</a:t>
            </a:fld>
            <a:endParaRPr lang="el-GR" altLang="el-GR" sz="1400" smtClean="0"/>
          </a:p>
        </p:txBody>
      </p:sp>
      <p:sp>
        <p:nvSpPr>
          <p:cNvPr id="54276" name="Line 2"/>
          <p:cNvSpPr>
            <a:spLocks noChangeShapeType="1"/>
          </p:cNvSpPr>
          <p:nvPr/>
        </p:nvSpPr>
        <p:spPr bwMode="auto">
          <a:xfrm flipV="1">
            <a:off x="6948488" y="1989138"/>
            <a:ext cx="0"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277" name="Text Box 3"/>
          <p:cNvSpPr txBox="1">
            <a:spLocks noChangeArrowheads="1"/>
          </p:cNvSpPr>
          <p:nvPr/>
        </p:nvSpPr>
        <p:spPr bwMode="auto">
          <a:xfrm>
            <a:off x="179388" y="404813"/>
            <a:ext cx="5400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endParaRPr lang="el-GR" altLang="el-GR" sz="2400"/>
          </a:p>
        </p:txBody>
      </p:sp>
      <p:sp>
        <p:nvSpPr>
          <p:cNvPr id="84997" name="Text Box 5"/>
          <p:cNvSpPr txBox="1">
            <a:spLocks noChangeArrowheads="1"/>
          </p:cNvSpPr>
          <p:nvPr/>
        </p:nvSpPr>
        <p:spPr bwMode="auto">
          <a:xfrm>
            <a:off x="395288" y="2636838"/>
            <a:ext cx="8137525"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000" i="1">
                <a:latin typeface="Trebuchet MS" panose="020B0603020202020204" pitchFamily="34" charset="0"/>
              </a:rPr>
              <a:t>υ</a:t>
            </a:r>
            <a:r>
              <a:rPr lang="el-GR" altLang="el-GR" sz="2000" baseline="-25000">
                <a:latin typeface="Trebuchet MS" panose="020B0603020202020204" pitchFamily="34" charset="0"/>
              </a:rPr>
              <a:t>Α </a:t>
            </a:r>
            <a:r>
              <a:rPr lang="el-GR" altLang="el-GR" sz="2000">
                <a:latin typeface="Trebuchet MS" panose="020B0603020202020204" pitchFamily="34" charset="0"/>
              </a:rPr>
              <a:t>είναι η ταχύτητα του σημείου Α, τότε για τα  μέτρα των παραπάνω ταχυτήτων ισχύει</a:t>
            </a:r>
            <a:r>
              <a:rPr lang="en-US" altLang="el-GR" sz="2000">
                <a:latin typeface="Trebuchet MS" panose="020B0603020202020204" pitchFamily="34" charset="0"/>
              </a:rPr>
              <a:t>:</a:t>
            </a:r>
          </a:p>
          <a:p>
            <a:pPr algn="just" eaLnBrk="1" hangingPunct="1">
              <a:spcBef>
                <a:spcPct val="50000"/>
              </a:spcBef>
              <a:buFontTx/>
              <a:buNone/>
            </a:pPr>
            <a:r>
              <a:rPr lang="el-GR" altLang="el-GR" sz="2000" b="1">
                <a:latin typeface="Trebuchet MS" panose="020B0603020202020204" pitchFamily="34" charset="0"/>
              </a:rPr>
              <a:t>α</a:t>
            </a:r>
            <a:r>
              <a:rPr lang="en-US" altLang="el-GR" sz="2000" b="1">
                <a:latin typeface="Trebuchet MS" panose="020B0603020202020204" pitchFamily="34" charset="0"/>
              </a:rPr>
              <a:t>.</a:t>
            </a:r>
            <a:r>
              <a:rPr lang="el-GR" altLang="el-GR" sz="2000" b="1">
                <a:latin typeface="Trebuchet MS" panose="020B0603020202020204" pitchFamily="34" charset="0"/>
              </a:rPr>
              <a:t>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              </a:t>
            </a:r>
            <a:r>
              <a:rPr lang="el-GR" altLang="el-GR" sz="2000" b="1">
                <a:latin typeface="Trebuchet MS" panose="020B0603020202020204" pitchFamily="34" charset="0"/>
              </a:rPr>
              <a:t>β. </a:t>
            </a:r>
            <a:r>
              <a:rPr lang="en-US" altLang="el-GR" sz="2000" b="1">
                <a:latin typeface="Trebuchet MS" panose="020B0603020202020204" pitchFamily="34" charset="0"/>
              </a:rPr>
              <a:t>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=2</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                 </a:t>
            </a:r>
            <a:r>
              <a:rPr lang="el-GR" altLang="el-GR" sz="2000" b="1">
                <a:latin typeface="Trebuchet MS" panose="020B0603020202020204" pitchFamily="34" charset="0"/>
              </a:rPr>
              <a:t>γ.  </a:t>
            </a:r>
            <a:r>
              <a:rPr lang="el-GR" altLang="el-GR" sz="2000" i="1">
                <a:latin typeface="Trebuchet MS" panose="020B0603020202020204" pitchFamily="34" charset="0"/>
              </a:rPr>
              <a:t>υ</a:t>
            </a:r>
            <a:r>
              <a:rPr lang="el-GR" altLang="el-GR" sz="2000" baseline="-25000">
                <a:latin typeface="Trebuchet MS" panose="020B0603020202020204" pitchFamily="34" charset="0"/>
              </a:rPr>
              <a:t>Α</a:t>
            </a:r>
            <a:r>
              <a:rPr lang="el-GR" altLang="el-GR" sz="2000">
                <a:latin typeface="Trebuchet MS" panose="020B0603020202020204" pitchFamily="34" charset="0"/>
              </a:rPr>
              <a:t>=    </a:t>
            </a:r>
            <a:r>
              <a:rPr lang="el-GR" altLang="el-GR" sz="2000" i="1">
                <a:latin typeface="Trebuchet MS" panose="020B0603020202020204" pitchFamily="34" charset="0"/>
              </a:rPr>
              <a:t>υ</a:t>
            </a:r>
            <a:r>
              <a:rPr lang="en-US" altLang="el-GR" sz="2000" baseline="-25000">
                <a:latin typeface="Trebuchet MS" panose="020B0603020202020204" pitchFamily="34" charset="0"/>
              </a:rPr>
              <a:t>cm</a:t>
            </a:r>
            <a:r>
              <a:rPr lang="el-GR" altLang="el-GR" sz="2000">
                <a:latin typeface="Trebuchet MS" panose="020B0603020202020204" pitchFamily="34" charset="0"/>
              </a:rPr>
              <a:t>.</a:t>
            </a:r>
          </a:p>
        </p:txBody>
      </p:sp>
      <p:graphicFrame>
        <p:nvGraphicFramePr>
          <p:cNvPr id="54279" name="Object 6"/>
          <p:cNvGraphicFramePr>
            <a:graphicFrameLocks noChangeAspect="1"/>
          </p:cNvGraphicFramePr>
          <p:nvPr/>
        </p:nvGraphicFramePr>
        <p:xfrm>
          <a:off x="6156325" y="3429000"/>
          <a:ext cx="360363" cy="322263"/>
        </p:xfrm>
        <a:graphic>
          <a:graphicData uri="http://schemas.openxmlformats.org/presentationml/2006/ole">
            <mc:AlternateContent xmlns:mc="http://schemas.openxmlformats.org/markup-compatibility/2006">
              <mc:Choice xmlns:v="urn:schemas-microsoft-com:vml" Requires="v">
                <p:oleObj spid="_x0000_s54650" name="Εξίσωση" r:id="rId4" imgW="241091" imgH="215713" progId="Equation.3">
                  <p:embed/>
                </p:oleObj>
              </mc:Choice>
              <mc:Fallback>
                <p:oleObj name="Εξίσωση" r:id="rId4" imgW="241091" imgH="215713"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325" y="3429000"/>
                        <a:ext cx="360363"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5048" name="Group 56"/>
          <p:cNvGrpSpPr>
            <a:grpSpLocks/>
          </p:cNvGrpSpPr>
          <p:nvPr/>
        </p:nvGrpSpPr>
        <p:grpSpPr bwMode="auto">
          <a:xfrm>
            <a:off x="395288" y="476250"/>
            <a:ext cx="5256212" cy="2133600"/>
            <a:chOff x="249" y="210"/>
            <a:chExt cx="3311" cy="1344"/>
          </a:xfrm>
        </p:grpSpPr>
        <p:sp>
          <p:nvSpPr>
            <p:cNvPr id="54328" name="Text Box 4"/>
            <p:cNvSpPr txBox="1">
              <a:spLocks noChangeArrowheads="1"/>
            </p:cNvSpPr>
            <p:nvPr/>
          </p:nvSpPr>
          <p:spPr bwMode="auto">
            <a:xfrm>
              <a:off x="249" y="210"/>
              <a:ext cx="3311" cy="1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50000"/>
                </a:spcBef>
                <a:buFontTx/>
                <a:buNone/>
              </a:pPr>
              <a:r>
                <a:rPr lang="el-GR" altLang="el-GR" sz="2000" b="1" dirty="0" smtClean="0">
                  <a:latin typeface="Trebuchet MS" panose="020B0603020202020204" pitchFamily="34" charset="0"/>
                </a:rPr>
                <a:t>8</a:t>
              </a:r>
              <a:r>
                <a:rPr lang="en-US" altLang="el-GR" sz="2000" b="1" dirty="0" smtClean="0">
                  <a:latin typeface="Trebuchet MS" panose="020B0603020202020204" pitchFamily="34" charset="0"/>
                </a:rPr>
                <a:t>.</a:t>
              </a:r>
              <a:r>
                <a:rPr lang="en-US" altLang="el-GR" sz="2400" b="1" dirty="0" smtClean="0"/>
                <a:t>  </a:t>
              </a:r>
              <a:r>
                <a:rPr lang="el-GR" altLang="el-GR" sz="2000" dirty="0">
                  <a:latin typeface="Trebuchet MS" panose="020B0603020202020204" pitchFamily="34" charset="0"/>
                </a:rPr>
                <a:t>Ο τροχός του σχήματος </a:t>
              </a:r>
              <a:r>
                <a:rPr lang="el-GR" altLang="el-GR" sz="2000" dirty="0" err="1">
                  <a:latin typeface="Trebuchet MS" panose="020B0603020202020204" pitchFamily="34" charset="0"/>
                </a:rPr>
                <a:t>κυλίεται</a:t>
              </a:r>
              <a:r>
                <a:rPr lang="el-GR" altLang="el-GR" sz="2000" dirty="0">
                  <a:latin typeface="Trebuchet MS" panose="020B0603020202020204" pitchFamily="34" charset="0"/>
                </a:rPr>
                <a:t> χωρίς να ολισθαίνει σε οριζόντιο επίπεδο. Το σημείο Α της περιφέρειας του τροχού απέχει</a:t>
              </a:r>
              <a:r>
                <a:rPr lang="en-US" altLang="el-GR" sz="2000" dirty="0">
                  <a:latin typeface="Trebuchet MS" panose="020B0603020202020204" pitchFamily="34" charset="0"/>
                </a:rPr>
                <a:t>    </a:t>
              </a:r>
              <a:r>
                <a:rPr lang="el-GR" altLang="el-GR" sz="2000" dirty="0">
                  <a:latin typeface="Trebuchet MS" panose="020B0603020202020204" pitchFamily="34" charset="0"/>
                </a:rPr>
                <a:t> </a:t>
              </a:r>
              <a:r>
                <a:rPr lang="en-US" altLang="el-GR" sz="2000" dirty="0">
                  <a:latin typeface="Trebuchet MS" panose="020B0603020202020204" pitchFamily="34" charset="0"/>
                </a:rPr>
                <a:t>  </a:t>
              </a:r>
            </a:p>
            <a:p>
              <a:pPr algn="just" eaLnBrk="1" hangingPunct="1">
                <a:spcBef>
                  <a:spcPct val="50000"/>
                </a:spcBef>
                <a:buFontTx/>
                <a:buNone/>
              </a:pPr>
              <a:r>
                <a:rPr lang="en-US" altLang="el-GR" sz="2000" dirty="0">
                  <a:latin typeface="Trebuchet MS" panose="020B0603020202020204" pitchFamily="34" charset="0"/>
                </a:rPr>
                <a:t>     </a:t>
              </a:r>
              <a:r>
                <a:rPr lang="el-GR" altLang="el-GR" sz="2000" dirty="0">
                  <a:latin typeface="Trebuchet MS" panose="020B0603020202020204" pitchFamily="34" charset="0"/>
                </a:rPr>
                <a:t>από το επίπεδο. Αν </a:t>
              </a:r>
              <a:r>
                <a:rPr lang="el-GR" altLang="el-GR" sz="2000" i="1" dirty="0" err="1">
                  <a:latin typeface="Trebuchet MS" panose="020B0603020202020204" pitchFamily="34" charset="0"/>
                </a:rPr>
                <a:t>υ</a:t>
              </a:r>
              <a:r>
                <a:rPr lang="el-GR" altLang="el-GR" sz="2000" baseline="-25000" dirty="0" err="1">
                  <a:latin typeface="Trebuchet MS" panose="020B0603020202020204" pitchFamily="34" charset="0"/>
                </a:rPr>
                <a:t>τ</a:t>
              </a:r>
              <a:r>
                <a:rPr lang="el-GR" altLang="el-GR" sz="2000" baseline="-25000" dirty="0">
                  <a:latin typeface="Trebuchet MS" panose="020B0603020202020204" pitchFamily="34" charset="0"/>
                </a:rPr>
                <a:t> </a:t>
              </a:r>
              <a:r>
                <a:rPr lang="el-GR" altLang="el-GR" sz="2000" dirty="0">
                  <a:latin typeface="Trebuchet MS" panose="020B0603020202020204" pitchFamily="34" charset="0"/>
                </a:rPr>
                <a:t>είναι η ταχύτητα λόγω περιστροφής του σημείου Α, </a:t>
              </a:r>
              <a:r>
                <a:rPr lang="el-GR" altLang="el-GR" sz="2000" i="1" dirty="0">
                  <a:latin typeface="Trebuchet MS" panose="020B0603020202020204" pitchFamily="34" charset="0"/>
                </a:rPr>
                <a:t>υ</a:t>
              </a:r>
              <a:r>
                <a:rPr lang="en-US" altLang="el-GR" sz="2000" baseline="-25000" dirty="0">
                  <a:latin typeface="Trebuchet MS" panose="020B0603020202020204" pitchFamily="34" charset="0"/>
                </a:rPr>
                <a:t>cm </a:t>
              </a:r>
              <a:r>
                <a:rPr lang="el-GR" altLang="el-GR" sz="2000" dirty="0">
                  <a:latin typeface="Trebuchet MS" panose="020B0603020202020204" pitchFamily="34" charset="0"/>
                </a:rPr>
                <a:t>είναι η ταχύτητα του κέντρου Κ του τροχού και</a:t>
              </a:r>
              <a:endParaRPr lang="el-GR" altLang="el-GR" sz="2000" b="1" dirty="0">
                <a:latin typeface="Trebuchet MS" panose="020B0603020202020204" pitchFamily="34" charset="0"/>
              </a:endParaRPr>
            </a:p>
          </p:txBody>
        </p:sp>
        <p:graphicFrame>
          <p:nvGraphicFramePr>
            <p:cNvPr id="54329" name="Object 7"/>
            <p:cNvGraphicFramePr>
              <a:graphicFrameLocks noChangeAspect="1"/>
            </p:cNvGraphicFramePr>
            <p:nvPr/>
          </p:nvGraphicFramePr>
          <p:xfrm>
            <a:off x="295" y="845"/>
            <a:ext cx="154" cy="357"/>
          </p:xfrm>
          <a:graphic>
            <a:graphicData uri="http://schemas.openxmlformats.org/presentationml/2006/ole">
              <mc:AlternateContent xmlns:mc="http://schemas.openxmlformats.org/markup-compatibility/2006">
                <mc:Choice xmlns:v="urn:schemas-microsoft-com:vml" Requires="v">
                  <p:oleObj spid="_x0000_s54651" name="Εξίσωση" r:id="rId6" imgW="165028" imgH="380835" progId="Equation.3">
                    <p:embed/>
                  </p:oleObj>
                </mc:Choice>
                <mc:Fallback>
                  <p:oleObj name="Εξίσωση" r:id="rId6" imgW="165028" imgH="38083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 y="845"/>
                          <a:ext cx="154" cy="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85000" name="Oval 8"/>
          <p:cNvSpPr>
            <a:spLocks noChangeArrowheads="1"/>
          </p:cNvSpPr>
          <p:nvPr/>
        </p:nvSpPr>
        <p:spPr bwMode="auto">
          <a:xfrm>
            <a:off x="395288" y="3429000"/>
            <a:ext cx="431800" cy="4318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pSp>
        <p:nvGrpSpPr>
          <p:cNvPr id="85001" name="Group 9"/>
          <p:cNvGrpSpPr>
            <a:grpSpLocks/>
          </p:cNvGrpSpPr>
          <p:nvPr/>
        </p:nvGrpSpPr>
        <p:grpSpPr bwMode="auto">
          <a:xfrm>
            <a:off x="5795963" y="474663"/>
            <a:ext cx="3348037" cy="2179637"/>
            <a:chOff x="3651" y="299"/>
            <a:chExt cx="2109" cy="1373"/>
          </a:xfrm>
        </p:grpSpPr>
        <p:grpSp>
          <p:nvGrpSpPr>
            <p:cNvPr id="54306" name="Group 10"/>
            <p:cNvGrpSpPr>
              <a:grpSpLocks/>
            </p:cNvGrpSpPr>
            <p:nvPr/>
          </p:nvGrpSpPr>
          <p:grpSpPr bwMode="auto">
            <a:xfrm>
              <a:off x="3651" y="299"/>
              <a:ext cx="2109" cy="1373"/>
              <a:chOff x="3651" y="299"/>
              <a:chExt cx="2109" cy="1373"/>
            </a:xfrm>
          </p:grpSpPr>
          <p:sp>
            <p:nvSpPr>
              <p:cNvPr id="54308" name="Freeform 11"/>
              <p:cNvSpPr>
                <a:spLocks/>
              </p:cNvSpPr>
              <p:nvPr/>
            </p:nvSpPr>
            <p:spPr bwMode="auto">
              <a:xfrm rot="-300786">
                <a:off x="4059" y="299"/>
                <a:ext cx="320" cy="132"/>
              </a:xfrm>
              <a:custGeom>
                <a:avLst/>
                <a:gdLst>
                  <a:gd name="T0" fmla="*/ 0 w 499"/>
                  <a:gd name="T1" fmla="*/ 15 h 272"/>
                  <a:gd name="T2" fmla="*/ 46 w 499"/>
                  <a:gd name="T3" fmla="*/ 2 h 272"/>
                  <a:gd name="T4" fmla="*/ 84 w 499"/>
                  <a:gd name="T5" fmla="*/ 0 h 272"/>
                  <a:gd name="T6" fmla="*/ 0 60000 65536"/>
                  <a:gd name="T7" fmla="*/ 0 60000 65536"/>
                  <a:gd name="T8" fmla="*/ 0 60000 65536"/>
                </a:gdLst>
                <a:ahLst/>
                <a:cxnLst>
                  <a:cxn ang="T6">
                    <a:pos x="T0" y="T1"/>
                  </a:cxn>
                  <a:cxn ang="T7">
                    <a:pos x="T2" y="T3"/>
                  </a:cxn>
                  <a:cxn ang="T8">
                    <a:pos x="T4" y="T5"/>
                  </a:cxn>
                </a:cxnLst>
                <a:rect l="0" t="0" r="r" b="b"/>
                <a:pathLst>
                  <a:path w="499" h="272">
                    <a:moveTo>
                      <a:pt x="0" y="272"/>
                    </a:moveTo>
                    <a:cubicBezTo>
                      <a:pt x="94" y="181"/>
                      <a:pt x="189" y="90"/>
                      <a:pt x="272" y="45"/>
                    </a:cubicBezTo>
                    <a:cubicBezTo>
                      <a:pt x="355" y="0"/>
                      <a:pt x="461" y="7"/>
                      <a:pt x="499" y="0"/>
                    </a:cubicBez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nvGrpSpPr>
              <p:cNvPr id="54309" name="Group 12"/>
              <p:cNvGrpSpPr>
                <a:grpSpLocks/>
              </p:cNvGrpSpPr>
              <p:nvPr/>
            </p:nvGrpSpPr>
            <p:grpSpPr bwMode="auto">
              <a:xfrm>
                <a:off x="3651" y="346"/>
                <a:ext cx="2109" cy="1326"/>
                <a:chOff x="3651" y="346"/>
                <a:chExt cx="2109" cy="1326"/>
              </a:xfrm>
            </p:grpSpPr>
            <p:sp>
              <p:nvSpPr>
                <p:cNvPr id="54310" name="Oval 13"/>
                <p:cNvSpPr>
                  <a:spLocks noChangeArrowheads="1"/>
                </p:cNvSpPr>
                <p:nvPr/>
              </p:nvSpPr>
              <p:spPr bwMode="auto">
                <a:xfrm>
                  <a:off x="3923" y="346"/>
                  <a:ext cx="1316" cy="1224"/>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54311" name="Line 14"/>
                <p:cNvSpPr>
                  <a:spLocks noChangeShapeType="1"/>
                </p:cNvSpPr>
                <p:nvPr/>
              </p:nvSpPr>
              <p:spPr bwMode="auto">
                <a:xfrm>
                  <a:off x="3923" y="935"/>
                  <a:ext cx="1316"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2" name="Line 15"/>
                <p:cNvSpPr>
                  <a:spLocks noChangeShapeType="1"/>
                </p:cNvSpPr>
                <p:nvPr/>
              </p:nvSpPr>
              <p:spPr bwMode="auto">
                <a:xfrm>
                  <a:off x="4604" y="935"/>
                  <a:ext cx="0" cy="63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3" name="Line 16"/>
                <p:cNvSpPr>
                  <a:spLocks noChangeShapeType="1"/>
                </p:cNvSpPr>
                <p:nvPr/>
              </p:nvSpPr>
              <p:spPr bwMode="auto">
                <a:xfrm flipV="1">
                  <a:off x="3969" y="1253"/>
                  <a:ext cx="1179"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4" name="Line 17"/>
                <p:cNvSpPr>
                  <a:spLocks noChangeShapeType="1"/>
                </p:cNvSpPr>
                <p:nvPr/>
              </p:nvSpPr>
              <p:spPr bwMode="auto">
                <a:xfrm>
                  <a:off x="3651" y="935"/>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5" name="Line 18"/>
                <p:cNvSpPr>
                  <a:spLocks noChangeShapeType="1"/>
                </p:cNvSpPr>
                <p:nvPr/>
              </p:nvSpPr>
              <p:spPr bwMode="auto">
                <a:xfrm flipH="1">
                  <a:off x="3651" y="1570"/>
                  <a:ext cx="18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6" name="Text Box 19"/>
                <p:cNvSpPr txBox="1">
                  <a:spLocks noChangeArrowheads="1"/>
                </p:cNvSpPr>
                <p:nvPr/>
              </p:nvSpPr>
              <p:spPr bwMode="auto">
                <a:xfrm>
                  <a:off x="3651" y="1162"/>
                  <a:ext cx="22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i="1">
                      <a:latin typeface="Verdana" panose="020B0604030504040204" pitchFamily="34" charset="0"/>
                    </a:rPr>
                    <a:t>R</a:t>
                  </a:r>
                  <a:endParaRPr lang="el-GR" altLang="el-GR" sz="1400" i="1">
                    <a:latin typeface="Verdana" panose="020B0604030504040204" pitchFamily="34" charset="0"/>
                  </a:endParaRPr>
                </a:p>
              </p:txBody>
            </p:sp>
            <p:sp>
              <p:nvSpPr>
                <p:cNvPr id="54317" name="Line 20"/>
                <p:cNvSpPr>
                  <a:spLocks noChangeShapeType="1"/>
                </p:cNvSpPr>
                <p:nvPr/>
              </p:nvSpPr>
              <p:spPr bwMode="auto">
                <a:xfrm flipV="1">
                  <a:off x="3743" y="935"/>
                  <a:ext cx="0"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8" name="Line 21"/>
                <p:cNvSpPr>
                  <a:spLocks noChangeShapeType="1"/>
                </p:cNvSpPr>
                <p:nvPr/>
              </p:nvSpPr>
              <p:spPr bwMode="auto">
                <a:xfrm>
                  <a:off x="3743" y="1344"/>
                  <a:ext cx="0"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19" name="Line 22"/>
                <p:cNvSpPr>
                  <a:spLocks noChangeShapeType="1"/>
                </p:cNvSpPr>
                <p:nvPr/>
              </p:nvSpPr>
              <p:spPr bwMode="auto">
                <a:xfrm>
                  <a:off x="5148" y="1253"/>
                  <a:ext cx="3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0" name="Line 23"/>
                <p:cNvSpPr>
                  <a:spLocks noChangeShapeType="1"/>
                </p:cNvSpPr>
                <p:nvPr/>
              </p:nvSpPr>
              <p:spPr bwMode="auto">
                <a:xfrm flipH="1">
                  <a:off x="5012" y="1253"/>
                  <a:ext cx="136" cy="27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1" name="Text Box 24"/>
                <p:cNvSpPr txBox="1">
                  <a:spLocks noChangeArrowheads="1"/>
                </p:cNvSpPr>
                <p:nvPr/>
              </p:nvSpPr>
              <p:spPr bwMode="auto">
                <a:xfrm>
                  <a:off x="5329" y="1026"/>
                  <a:ext cx="43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n-US" altLang="el-GR" sz="1400" b="1" baseline="-25000">
                      <a:latin typeface="Verdana" panose="020B0604030504040204" pitchFamily="34" charset="0"/>
                    </a:rPr>
                    <a:t>cm</a:t>
                  </a:r>
                  <a:endParaRPr lang="el-GR" altLang="el-GR" sz="1400" b="1">
                    <a:latin typeface="Verdana" panose="020B0604030504040204" pitchFamily="34" charset="0"/>
                  </a:endParaRPr>
                </a:p>
              </p:txBody>
            </p:sp>
            <p:sp>
              <p:nvSpPr>
                <p:cNvPr id="54322" name="Text Box 25"/>
                <p:cNvSpPr txBox="1">
                  <a:spLocks noChangeArrowheads="1"/>
                </p:cNvSpPr>
                <p:nvPr/>
              </p:nvSpPr>
              <p:spPr bwMode="auto">
                <a:xfrm>
                  <a:off x="4921" y="1480"/>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l-GR" altLang="el-GR" sz="1400" b="1" baseline="-25000">
                      <a:latin typeface="Verdana" panose="020B0604030504040204" pitchFamily="34" charset="0"/>
                    </a:rPr>
                    <a:t>τ</a:t>
                  </a:r>
                  <a:endParaRPr lang="el-GR" altLang="el-GR" sz="1400" b="1">
                    <a:latin typeface="Verdana" panose="020B0604030504040204" pitchFamily="34" charset="0"/>
                  </a:endParaRPr>
                </a:p>
              </p:txBody>
            </p:sp>
            <p:sp>
              <p:nvSpPr>
                <p:cNvPr id="54323" name="Text Box 26"/>
                <p:cNvSpPr txBox="1">
                  <a:spLocks noChangeArrowheads="1"/>
                </p:cNvSpPr>
                <p:nvPr/>
              </p:nvSpPr>
              <p:spPr bwMode="auto">
                <a:xfrm>
                  <a:off x="4559" y="709"/>
                  <a:ext cx="1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Κ</a:t>
                  </a:r>
                </a:p>
              </p:txBody>
            </p:sp>
            <p:sp>
              <p:nvSpPr>
                <p:cNvPr id="54324" name="Text Box 27"/>
                <p:cNvSpPr txBox="1">
                  <a:spLocks noChangeArrowheads="1"/>
                </p:cNvSpPr>
                <p:nvPr/>
              </p:nvSpPr>
              <p:spPr bwMode="auto">
                <a:xfrm>
                  <a:off x="4241" y="1298"/>
                  <a:ext cx="31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i="1">
                      <a:latin typeface="Verdana" panose="020B0604030504040204" pitchFamily="34" charset="0"/>
                    </a:rPr>
                    <a:t>R</a:t>
                  </a:r>
                  <a:r>
                    <a:rPr lang="en-US" altLang="el-GR" sz="1400">
                      <a:latin typeface="Verdana" panose="020B0604030504040204" pitchFamily="34" charset="0"/>
                    </a:rPr>
                    <a:t>/2</a:t>
                  </a:r>
                  <a:endParaRPr lang="el-GR" altLang="el-GR" sz="1400">
                    <a:latin typeface="Verdana" panose="020B0604030504040204" pitchFamily="34" charset="0"/>
                  </a:endParaRPr>
                </a:p>
              </p:txBody>
            </p:sp>
            <p:sp>
              <p:nvSpPr>
                <p:cNvPr id="54325" name="Line 28"/>
                <p:cNvSpPr>
                  <a:spLocks noChangeShapeType="1"/>
                </p:cNvSpPr>
                <p:nvPr/>
              </p:nvSpPr>
              <p:spPr bwMode="auto">
                <a:xfrm>
                  <a:off x="4377" y="1480"/>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6" name="Line 29"/>
                <p:cNvSpPr>
                  <a:spLocks noChangeShapeType="1"/>
                </p:cNvSpPr>
                <p:nvPr/>
              </p:nvSpPr>
              <p:spPr bwMode="auto">
                <a:xfrm>
                  <a:off x="4332" y="1570"/>
                  <a:ext cx="9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27" name="Text Box 30"/>
                <p:cNvSpPr txBox="1">
                  <a:spLocks noChangeArrowheads="1"/>
                </p:cNvSpPr>
                <p:nvPr/>
              </p:nvSpPr>
              <p:spPr bwMode="auto">
                <a:xfrm>
                  <a:off x="5012" y="1071"/>
                  <a:ext cx="18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Α</a:t>
                  </a:r>
                </a:p>
              </p:txBody>
            </p:sp>
          </p:grpSp>
        </p:grpSp>
        <p:sp>
          <p:nvSpPr>
            <p:cNvPr id="54307" name="Line 31"/>
            <p:cNvSpPr>
              <a:spLocks noChangeShapeType="1"/>
            </p:cNvSpPr>
            <p:nvPr/>
          </p:nvSpPr>
          <p:spPr bwMode="auto">
            <a:xfrm flipV="1">
              <a:off x="4377" y="1253"/>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85024" name="Group 32"/>
          <p:cNvGrpSpPr>
            <a:grpSpLocks/>
          </p:cNvGrpSpPr>
          <p:nvPr/>
        </p:nvGrpSpPr>
        <p:grpSpPr bwMode="auto">
          <a:xfrm>
            <a:off x="7956550" y="1989138"/>
            <a:ext cx="935038" cy="665162"/>
            <a:chOff x="5012" y="1253"/>
            <a:chExt cx="589" cy="419"/>
          </a:xfrm>
        </p:grpSpPr>
        <p:sp>
          <p:nvSpPr>
            <p:cNvPr id="54302" name="Line 33"/>
            <p:cNvSpPr>
              <a:spLocks noChangeShapeType="1"/>
            </p:cNvSpPr>
            <p:nvPr/>
          </p:nvSpPr>
          <p:spPr bwMode="auto">
            <a:xfrm>
              <a:off x="5012" y="1525"/>
              <a:ext cx="363"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3" name="Line 34"/>
            <p:cNvSpPr>
              <a:spLocks noChangeShapeType="1"/>
            </p:cNvSpPr>
            <p:nvPr/>
          </p:nvSpPr>
          <p:spPr bwMode="auto">
            <a:xfrm flipH="1">
              <a:off x="5375" y="1253"/>
              <a:ext cx="91" cy="272"/>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4" name="Line 35"/>
            <p:cNvSpPr>
              <a:spLocks noChangeShapeType="1"/>
            </p:cNvSpPr>
            <p:nvPr/>
          </p:nvSpPr>
          <p:spPr bwMode="auto">
            <a:xfrm>
              <a:off x="5148" y="1253"/>
              <a:ext cx="227" cy="27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5" name="Text Box 36"/>
            <p:cNvSpPr txBox="1">
              <a:spLocks noChangeArrowheads="1"/>
            </p:cNvSpPr>
            <p:nvPr/>
          </p:nvSpPr>
          <p:spPr bwMode="auto">
            <a:xfrm>
              <a:off x="5329" y="1480"/>
              <a:ext cx="27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b="1" i="1">
                  <a:latin typeface="Verdana" panose="020B0604030504040204" pitchFamily="34" charset="0"/>
                </a:rPr>
                <a:t>υ</a:t>
              </a:r>
              <a:r>
                <a:rPr lang="el-GR" altLang="el-GR" sz="1400" b="1" baseline="-25000">
                  <a:latin typeface="Verdana" panose="020B0604030504040204" pitchFamily="34" charset="0"/>
                </a:rPr>
                <a:t>Α</a:t>
              </a:r>
              <a:endParaRPr lang="el-GR" altLang="el-GR" sz="1400" b="1">
                <a:latin typeface="Verdana" panose="020B0604030504040204" pitchFamily="34" charset="0"/>
              </a:endParaRPr>
            </a:p>
          </p:txBody>
        </p:sp>
      </p:grpSp>
      <p:grpSp>
        <p:nvGrpSpPr>
          <p:cNvPr id="85029" name="Group 37"/>
          <p:cNvGrpSpPr>
            <a:grpSpLocks/>
          </p:cNvGrpSpPr>
          <p:nvPr/>
        </p:nvGrpSpPr>
        <p:grpSpPr bwMode="auto">
          <a:xfrm>
            <a:off x="7308850" y="1484313"/>
            <a:ext cx="863600" cy="1008062"/>
            <a:chOff x="4604" y="935"/>
            <a:chExt cx="544" cy="635"/>
          </a:xfrm>
        </p:grpSpPr>
        <p:sp>
          <p:nvSpPr>
            <p:cNvPr id="54300" name="Line 38"/>
            <p:cNvSpPr>
              <a:spLocks noChangeShapeType="1"/>
            </p:cNvSpPr>
            <p:nvPr/>
          </p:nvSpPr>
          <p:spPr bwMode="auto">
            <a:xfrm flipH="1">
              <a:off x="4604" y="1253"/>
              <a:ext cx="544" cy="31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54301" name="Line 39"/>
            <p:cNvSpPr>
              <a:spLocks noChangeShapeType="1"/>
            </p:cNvSpPr>
            <p:nvPr/>
          </p:nvSpPr>
          <p:spPr bwMode="auto">
            <a:xfrm>
              <a:off x="4604" y="935"/>
              <a:ext cx="544" cy="31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sp>
        <p:nvSpPr>
          <p:cNvPr id="54285" name="Text Box 40"/>
          <p:cNvSpPr txBox="1">
            <a:spLocks noChangeArrowheads="1"/>
          </p:cNvSpPr>
          <p:nvPr/>
        </p:nvSpPr>
        <p:spPr bwMode="auto">
          <a:xfrm>
            <a:off x="7019925" y="1700213"/>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Λ</a:t>
            </a:r>
          </a:p>
        </p:txBody>
      </p:sp>
      <p:sp>
        <p:nvSpPr>
          <p:cNvPr id="54286" name="Text Box 41"/>
          <p:cNvSpPr txBox="1">
            <a:spLocks noChangeArrowheads="1"/>
          </p:cNvSpPr>
          <p:nvPr/>
        </p:nvSpPr>
        <p:spPr bwMode="auto">
          <a:xfrm>
            <a:off x="7092950" y="2420938"/>
            <a:ext cx="3603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Μ</a:t>
            </a:r>
          </a:p>
        </p:txBody>
      </p:sp>
      <p:sp>
        <p:nvSpPr>
          <p:cNvPr id="54287" name="Text Box 42"/>
          <p:cNvSpPr txBox="1">
            <a:spLocks noChangeArrowheads="1"/>
          </p:cNvSpPr>
          <p:nvPr/>
        </p:nvSpPr>
        <p:spPr bwMode="auto">
          <a:xfrm>
            <a:off x="684213" y="45085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endParaRPr lang="el-GR" altLang="el-GR" sz="2400"/>
          </a:p>
        </p:txBody>
      </p:sp>
      <p:graphicFrame>
        <p:nvGraphicFramePr>
          <p:cNvPr id="54288" name="Object 43"/>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54652" name="Εξίσωση" r:id="rId8" imgW="114151" imgH="215619" progId="Equation.3">
                  <p:embed/>
                </p:oleObj>
              </mc:Choice>
              <mc:Fallback>
                <p:oleObj name="Εξίσωση" r:id="rId8" imgW="114151" imgH="215619" progId="Equation.3">
                  <p:embed/>
                  <p:pic>
                    <p:nvPicPr>
                      <p:cNvPr id="0" name="Object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36" name="Text Box 44"/>
          <p:cNvSpPr txBox="1">
            <a:spLocks noChangeArrowheads="1"/>
          </p:cNvSpPr>
          <p:nvPr/>
        </p:nvSpPr>
        <p:spPr bwMode="auto">
          <a:xfrm>
            <a:off x="323850" y="5373688"/>
            <a:ext cx="66246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τριγ. ΚΛΑ=τριγ. ΜΛΑ,   άρα  ΜΑ=ΚΑ=</a:t>
            </a:r>
            <a:r>
              <a:rPr lang="en-US" altLang="el-GR" sz="1600" i="1">
                <a:latin typeface="Verdana" panose="020B0604030504040204" pitchFamily="34" charset="0"/>
              </a:rPr>
              <a:t>R, </a:t>
            </a:r>
            <a:r>
              <a:rPr lang="el-GR" altLang="el-GR" sz="1600">
                <a:latin typeface="Verdana" panose="020B0604030504040204" pitchFamily="34" charset="0"/>
              </a:rPr>
              <a:t>δηλ. ΚΜΑ=ισόπλευρο</a:t>
            </a:r>
            <a:endParaRPr lang="el-GR" altLang="el-GR" sz="1600" i="1">
              <a:latin typeface="Verdana" panose="020B0604030504040204" pitchFamily="34" charset="0"/>
            </a:endParaRPr>
          </a:p>
        </p:txBody>
      </p:sp>
      <p:sp>
        <p:nvSpPr>
          <p:cNvPr id="85037" name="Text Box 45"/>
          <p:cNvSpPr txBox="1">
            <a:spLocks noChangeArrowheads="1"/>
          </p:cNvSpPr>
          <p:nvPr/>
        </p:nvSpPr>
        <p:spPr bwMode="auto">
          <a:xfrm>
            <a:off x="323850" y="5734050"/>
            <a:ext cx="4968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γων.ΛΑυ</a:t>
            </a:r>
            <a:r>
              <a:rPr lang="el-GR" altLang="el-GR" sz="1600" baseline="-25000">
                <a:latin typeface="Verdana" panose="020B0604030504040204" pitchFamily="34" charset="0"/>
              </a:rPr>
              <a:t>τ </a:t>
            </a:r>
            <a:r>
              <a:rPr lang="el-GR" altLang="el-GR" sz="1600">
                <a:latin typeface="Verdana" panose="020B0604030504040204" pitchFamily="34" charset="0"/>
              </a:rPr>
              <a:t>= γων.ΜΚΑ(πλευρές κάθετες) =60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30000">
              <a:latin typeface="Verdana" panose="020B0604030504040204" pitchFamily="34" charset="0"/>
            </a:endParaRPr>
          </a:p>
        </p:txBody>
      </p:sp>
      <p:grpSp>
        <p:nvGrpSpPr>
          <p:cNvPr id="85038" name="Group 46"/>
          <p:cNvGrpSpPr>
            <a:grpSpLocks/>
          </p:cNvGrpSpPr>
          <p:nvPr/>
        </p:nvGrpSpPr>
        <p:grpSpPr bwMode="auto">
          <a:xfrm>
            <a:off x="8027988" y="1916113"/>
            <a:ext cx="504825" cy="377825"/>
            <a:chOff x="5057" y="1207"/>
            <a:chExt cx="318" cy="238"/>
          </a:xfrm>
        </p:grpSpPr>
        <p:sp>
          <p:nvSpPr>
            <p:cNvPr id="54298" name="Text Box 47"/>
            <p:cNvSpPr txBox="1">
              <a:spLocks noChangeArrowheads="1"/>
            </p:cNvSpPr>
            <p:nvPr/>
          </p:nvSpPr>
          <p:spPr bwMode="auto">
            <a:xfrm>
              <a:off x="5057" y="1253"/>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Trebuchet MS" panose="020B0603020202020204" pitchFamily="34" charset="0"/>
                </a:rPr>
                <a:t>1</a:t>
              </a:r>
            </a:p>
          </p:txBody>
        </p:sp>
        <p:sp>
          <p:nvSpPr>
            <p:cNvPr id="54299" name="Text Box 48"/>
            <p:cNvSpPr txBox="1">
              <a:spLocks noChangeArrowheads="1"/>
            </p:cNvSpPr>
            <p:nvPr/>
          </p:nvSpPr>
          <p:spPr bwMode="auto">
            <a:xfrm>
              <a:off x="5193" y="1207"/>
              <a:ext cx="18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Trebuchet MS" panose="020B0603020202020204" pitchFamily="34" charset="0"/>
                </a:rPr>
                <a:t>2</a:t>
              </a:r>
            </a:p>
          </p:txBody>
        </p:sp>
      </p:grpSp>
      <p:sp>
        <p:nvSpPr>
          <p:cNvPr id="85041" name="Text Box 49"/>
          <p:cNvSpPr txBox="1">
            <a:spLocks noChangeArrowheads="1"/>
          </p:cNvSpPr>
          <p:nvPr/>
        </p:nvSpPr>
        <p:spPr bwMode="auto">
          <a:xfrm>
            <a:off x="5364163" y="5734050"/>
            <a:ext cx="25209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Επίσης  Α</a:t>
            </a:r>
            <a:r>
              <a:rPr lang="el-GR" altLang="el-GR" sz="1600" baseline="-25000">
                <a:latin typeface="Verdana" panose="020B0604030504040204" pitchFamily="34" charset="0"/>
              </a:rPr>
              <a:t>1 </a:t>
            </a:r>
            <a:r>
              <a:rPr lang="el-GR" altLang="el-GR" sz="1600">
                <a:latin typeface="Verdana" panose="020B0604030504040204" pitchFamily="34" charset="0"/>
              </a:rPr>
              <a:t>= Α</a:t>
            </a:r>
            <a:r>
              <a:rPr lang="el-GR" altLang="el-GR" sz="1600" baseline="-25000">
                <a:latin typeface="Verdana" panose="020B0604030504040204" pitchFamily="34" charset="0"/>
              </a:rPr>
              <a:t>2</a:t>
            </a:r>
            <a:r>
              <a:rPr lang="el-GR" altLang="el-GR" sz="1600">
                <a:latin typeface="Verdana" panose="020B0604030504040204" pitchFamily="34" charset="0"/>
              </a:rPr>
              <a:t> = 60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30000">
              <a:latin typeface="Verdana" panose="020B0604030504040204" pitchFamily="34" charset="0"/>
            </a:endParaRPr>
          </a:p>
        </p:txBody>
      </p:sp>
      <p:sp>
        <p:nvSpPr>
          <p:cNvPr id="85043" name="Text Box 51"/>
          <p:cNvSpPr txBox="1">
            <a:spLocks noChangeArrowheads="1"/>
          </p:cNvSpPr>
          <p:nvPr/>
        </p:nvSpPr>
        <p:spPr bwMode="auto">
          <a:xfrm>
            <a:off x="179388" y="4292600"/>
            <a:ext cx="896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γων. ΜΚΑ+γων. υ</a:t>
            </a:r>
            <a:r>
              <a:rPr lang="el-GR" altLang="el-GR" sz="1600" baseline="-25000">
                <a:latin typeface="Verdana" panose="020B0604030504040204" pitchFamily="34" charset="0"/>
              </a:rPr>
              <a:t>τ</a:t>
            </a:r>
            <a:r>
              <a:rPr lang="el-GR" altLang="el-GR" sz="1600">
                <a:latin typeface="Verdana" panose="020B0604030504040204" pitchFamily="34" charset="0"/>
              </a:rPr>
              <a:t>Αυ</a:t>
            </a:r>
            <a:r>
              <a:rPr lang="en-US" altLang="el-GR" sz="1600" baseline="-25000">
                <a:latin typeface="Verdana" panose="020B0604030504040204" pitchFamily="34" charset="0"/>
              </a:rPr>
              <a:t>cm</a:t>
            </a:r>
            <a:r>
              <a:rPr lang="en-US" altLang="el-GR" sz="1600">
                <a:latin typeface="Verdana" panose="020B0604030504040204" pitchFamily="34" charset="0"/>
              </a:rPr>
              <a:t>=180</a:t>
            </a:r>
            <a:r>
              <a:rPr lang="en-US" altLang="el-GR" sz="1600" baseline="30000">
                <a:latin typeface="Verdana" panose="020B0604030504040204" pitchFamily="34" charset="0"/>
              </a:rPr>
              <a:t>0 </a:t>
            </a:r>
            <a:r>
              <a:rPr lang="en-US" altLang="el-GR" sz="1600">
                <a:latin typeface="Verdana" panose="020B0604030504040204" pitchFamily="34" charset="0"/>
              </a:rPr>
              <a:t>(</a:t>
            </a:r>
            <a:r>
              <a:rPr lang="el-GR" altLang="el-GR" sz="1600">
                <a:latin typeface="Verdana" panose="020B0604030504040204" pitchFamily="34" charset="0"/>
              </a:rPr>
              <a:t>πλευρές κάθετες και η μία αμβλεία), άρα Α</a:t>
            </a:r>
            <a:r>
              <a:rPr lang="el-GR" altLang="el-GR" sz="1600" baseline="-25000">
                <a:latin typeface="Verdana" panose="020B0604030504040204" pitchFamily="34" charset="0"/>
              </a:rPr>
              <a:t>1</a:t>
            </a:r>
            <a:r>
              <a:rPr lang="el-GR" altLang="el-GR" sz="1600">
                <a:latin typeface="Verdana" panose="020B0604030504040204" pitchFamily="34" charset="0"/>
              </a:rPr>
              <a:t>+Α</a:t>
            </a:r>
            <a:r>
              <a:rPr lang="el-GR" altLang="el-GR" sz="1600" baseline="-25000">
                <a:latin typeface="Verdana" panose="020B0604030504040204" pitchFamily="34" charset="0"/>
              </a:rPr>
              <a:t>2</a:t>
            </a:r>
            <a:r>
              <a:rPr lang="el-GR" altLang="el-GR" sz="1600">
                <a:latin typeface="Verdana" panose="020B0604030504040204" pitchFamily="34" charset="0"/>
              </a:rPr>
              <a:t>=120</a:t>
            </a:r>
            <a:r>
              <a:rPr lang="el-GR" altLang="el-GR" sz="1600" baseline="30000">
                <a:latin typeface="Verdana" panose="020B0604030504040204" pitchFamily="34" charset="0"/>
              </a:rPr>
              <a:t>0</a:t>
            </a:r>
            <a:r>
              <a:rPr lang="el-GR" altLang="el-GR" sz="1600">
                <a:latin typeface="Verdana" panose="020B0604030504040204" pitchFamily="34" charset="0"/>
              </a:rPr>
              <a:t>.</a:t>
            </a:r>
            <a:endParaRPr lang="el-GR" altLang="el-GR" sz="1600" baseline="-25000">
              <a:latin typeface="Verdana" panose="020B0604030504040204" pitchFamily="34" charset="0"/>
            </a:endParaRPr>
          </a:p>
        </p:txBody>
      </p:sp>
      <p:graphicFrame>
        <p:nvGraphicFramePr>
          <p:cNvPr id="85044" name="Object 52"/>
          <p:cNvGraphicFramePr>
            <a:graphicFrameLocks noChangeAspect="1"/>
          </p:cNvGraphicFramePr>
          <p:nvPr/>
        </p:nvGraphicFramePr>
        <p:xfrm>
          <a:off x="295275" y="4652963"/>
          <a:ext cx="3444875" cy="381000"/>
        </p:xfrm>
        <a:graphic>
          <a:graphicData uri="http://schemas.openxmlformats.org/presentationml/2006/ole">
            <mc:AlternateContent xmlns:mc="http://schemas.openxmlformats.org/markup-compatibility/2006">
              <mc:Choice xmlns:v="urn:schemas-microsoft-com:vml" Requires="v">
                <p:oleObj spid="_x0000_s54653" name="Εξίσωση" r:id="rId10" imgW="2413000" imgH="266700" progId="Equation.3">
                  <p:embed/>
                </p:oleObj>
              </mc:Choice>
              <mc:Fallback>
                <p:oleObj name="Εξίσωση" r:id="rId10" imgW="2413000" imgH="266700" progId="Equation.3">
                  <p:embed/>
                  <p:pic>
                    <p:nvPicPr>
                      <p:cNvPr id="0" name="Object 5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5275" y="4652963"/>
                        <a:ext cx="3444875"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5045" name="Text Box 53"/>
          <p:cNvSpPr txBox="1">
            <a:spLocks noChangeArrowheads="1"/>
          </p:cNvSpPr>
          <p:nvPr/>
        </p:nvSpPr>
        <p:spPr bwMode="auto">
          <a:xfrm>
            <a:off x="1763713" y="4005263"/>
            <a:ext cx="66246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600">
                <a:latin typeface="Verdana" panose="020B0604030504040204" pitchFamily="34" charset="0"/>
              </a:rPr>
              <a:t>τριγ. ΚΛΑ=τριγ. ΜΛΑ,   άρα  ΜΑ=ΚΑ=</a:t>
            </a:r>
            <a:r>
              <a:rPr lang="en-US" altLang="el-GR" sz="1600" i="1">
                <a:latin typeface="Verdana" panose="020B0604030504040204" pitchFamily="34" charset="0"/>
              </a:rPr>
              <a:t>R, </a:t>
            </a:r>
            <a:r>
              <a:rPr lang="el-GR" altLang="el-GR" sz="1600">
                <a:latin typeface="Verdana" panose="020B0604030504040204" pitchFamily="34" charset="0"/>
              </a:rPr>
              <a:t>δηλ. ΚΜΑ=ισόπλευρο</a:t>
            </a:r>
            <a:endParaRPr lang="el-GR" altLang="el-GR" sz="1600" i="1">
              <a:latin typeface="Verdana" panose="020B0604030504040204" pitchFamily="34" charset="0"/>
            </a:endParaRPr>
          </a:p>
        </p:txBody>
      </p:sp>
      <p:sp>
        <p:nvSpPr>
          <p:cNvPr id="85046" name="Text Box 54"/>
          <p:cNvSpPr txBox="1">
            <a:spLocks noChangeArrowheads="1"/>
          </p:cNvSpPr>
          <p:nvPr/>
        </p:nvSpPr>
        <p:spPr bwMode="auto">
          <a:xfrm>
            <a:off x="323850" y="4005263"/>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400">
                <a:latin typeface="Verdana" panose="020B0604030504040204" pitchFamily="34" charset="0"/>
              </a:rPr>
              <a:t>1</a:t>
            </a:r>
            <a:r>
              <a:rPr lang="el-GR" altLang="el-GR" sz="1400">
                <a:latin typeface="Verdana" panose="020B0604030504040204" pitchFamily="34" charset="0"/>
              </a:rPr>
              <a:t>η λύση</a:t>
            </a:r>
          </a:p>
        </p:txBody>
      </p:sp>
      <p:sp>
        <p:nvSpPr>
          <p:cNvPr id="85047" name="Text Box 55"/>
          <p:cNvSpPr txBox="1">
            <a:spLocks noChangeArrowheads="1"/>
          </p:cNvSpPr>
          <p:nvPr/>
        </p:nvSpPr>
        <p:spPr bwMode="auto">
          <a:xfrm>
            <a:off x="323850" y="5084763"/>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l-GR" altLang="el-GR" sz="1400">
                <a:latin typeface="Verdana" panose="020B0604030504040204" pitchFamily="34" charset="0"/>
              </a:rPr>
              <a:t>2η λύση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85048"/>
                                        </p:tgtEl>
                                        <p:attrNameLst>
                                          <p:attrName>style.visibility</p:attrName>
                                        </p:attrNameLst>
                                      </p:cBhvr>
                                      <p:to>
                                        <p:strVal val="visible"/>
                                      </p:to>
                                    </p:set>
                                    <p:animEffect transition="in" filter="dissolve">
                                      <p:cBhvr>
                                        <p:cTn id="7" dur="500"/>
                                        <p:tgtEl>
                                          <p:spTgt spid="850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4997"/>
                                        </p:tgtEl>
                                        <p:attrNameLst>
                                          <p:attrName>style.visibility</p:attrName>
                                        </p:attrNameLst>
                                      </p:cBhvr>
                                      <p:to>
                                        <p:strVal val="visible"/>
                                      </p:to>
                                    </p:set>
                                    <p:animEffect transition="in" filter="dissolve">
                                      <p:cBhvr>
                                        <p:cTn id="10" dur="500"/>
                                        <p:tgtEl>
                                          <p:spTgt spid="84997"/>
                                        </p:tgtEl>
                                      </p:cBhvr>
                                    </p:animEffect>
                                  </p:childTnLst>
                                </p:cTn>
                              </p:par>
                              <p:par>
                                <p:cTn id="11" presetID="9" presetClass="entr" presetSubtype="0" fill="hold" nodeType="withEffect">
                                  <p:stCondLst>
                                    <p:cond delay="0"/>
                                  </p:stCondLst>
                                  <p:childTnLst>
                                    <p:set>
                                      <p:cBhvr>
                                        <p:cTn id="12" dur="1" fill="hold">
                                          <p:stCondLst>
                                            <p:cond delay="0"/>
                                          </p:stCondLst>
                                        </p:cTn>
                                        <p:tgtEl>
                                          <p:spTgt spid="85001"/>
                                        </p:tgtEl>
                                        <p:attrNameLst>
                                          <p:attrName>style.visibility</p:attrName>
                                        </p:attrNameLst>
                                      </p:cBhvr>
                                      <p:to>
                                        <p:strVal val="visible"/>
                                      </p:to>
                                    </p:set>
                                    <p:animEffect transition="in" filter="dissolve">
                                      <p:cBhvr>
                                        <p:cTn id="13" dur="500"/>
                                        <p:tgtEl>
                                          <p:spTgt spid="850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9" presetClass="entr" presetSubtype="0" fill="hold" nodeType="clickEffect">
                                  <p:stCondLst>
                                    <p:cond delay="0"/>
                                  </p:stCondLst>
                                  <p:childTnLst>
                                    <p:set>
                                      <p:cBhvr>
                                        <p:cTn id="17" dur="1" fill="hold">
                                          <p:stCondLst>
                                            <p:cond delay="0"/>
                                          </p:stCondLst>
                                        </p:cTn>
                                        <p:tgtEl>
                                          <p:spTgt spid="85024"/>
                                        </p:tgtEl>
                                        <p:attrNameLst>
                                          <p:attrName>style.visibility</p:attrName>
                                        </p:attrNameLst>
                                      </p:cBhvr>
                                      <p:to>
                                        <p:strVal val="visible"/>
                                      </p:to>
                                    </p:set>
                                    <p:anim calcmode="lin" valueType="num">
                                      <p:cBhvr>
                                        <p:cTn id="18" dur="1000" fill="hold"/>
                                        <p:tgtEl>
                                          <p:spTgt spid="85024"/>
                                        </p:tgtEl>
                                        <p:attrNameLst>
                                          <p:attrName>ppt_x</p:attrName>
                                        </p:attrNameLst>
                                      </p:cBhvr>
                                      <p:tavLst>
                                        <p:tav tm="0">
                                          <p:val>
                                            <p:strVal val="#ppt_x-.2"/>
                                          </p:val>
                                        </p:tav>
                                        <p:tav tm="100000">
                                          <p:val>
                                            <p:strVal val="#ppt_x"/>
                                          </p:val>
                                        </p:tav>
                                      </p:tavLst>
                                    </p:anim>
                                    <p:anim calcmode="lin" valueType="num">
                                      <p:cBhvr>
                                        <p:cTn id="19" dur="1000" fill="hold"/>
                                        <p:tgtEl>
                                          <p:spTgt spid="85024"/>
                                        </p:tgtEl>
                                        <p:attrNameLst>
                                          <p:attrName>ppt_y</p:attrName>
                                        </p:attrNameLst>
                                      </p:cBhvr>
                                      <p:tavLst>
                                        <p:tav tm="0">
                                          <p:val>
                                            <p:strVal val="#ppt_y"/>
                                          </p:val>
                                        </p:tav>
                                        <p:tav tm="100000">
                                          <p:val>
                                            <p:strVal val="#ppt_y"/>
                                          </p:val>
                                        </p:tav>
                                      </p:tavLst>
                                    </p:anim>
                                    <p:animEffect transition="in" filter="wipe(right)" prLst="gradientSize: 0.1">
                                      <p:cBhvr>
                                        <p:cTn id="20" dur="1000"/>
                                        <p:tgtEl>
                                          <p:spTgt spid="850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85029"/>
                                        </p:tgtEl>
                                        <p:attrNameLst>
                                          <p:attrName>style.visibility</p:attrName>
                                        </p:attrNameLst>
                                      </p:cBhvr>
                                      <p:to>
                                        <p:strVal val="visible"/>
                                      </p:to>
                                    </p:set>
                                    <p:animEffect transition="in" filter="dissolve">
                                      <p:cBhvr>
                                        <p:cTn id="25" dur="500"/>
                                        <p:tgtEl>
                                          <p:spTgt spid="8502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85046"/>
                                        </p:tgtEl>
                                        <p:attrNameLst>
                                          <p:attrName>style.visibility</p:attrName>
                                        </p:attrNameLst>
                                      </p:cBhvr>
                                      <p:to>
                                        <p:strVal val="visible"/>
                                      </p:to>
                                    </p:set>
                                    <p:animEffect transition="in" filter="dissolve">
                                      <p:cBhvr>
                                        <p:cTn id="30" dur="500"/>
                                        <p:tgtEl>
                                          <p:spTgt spid="8504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nodeType="clickEffect">
                                  <p:stCondLst>
                                    <p:cond delay="0"/>
                                  </p:stCondLst>
                                  <p:childTnLst>
                                    <p:set>
                                      <p:cBhvr>
                                        <p:cTn id="34" dur="1" fill="hold">
                                          <p:stCondLst>
                                            <p:cond delay="0"/>
                                          </p:stCondLst>
                                        </p:cTn>
                                        <p:tgtEl>
                                          <p:spTgt spid="85045"/>
                                        </p:tgtEl>
                                        <p:attrNameLst>
                                          <p:attrName>style.visibility</p:attrName>
                                        </p:attrNameLst>
                                      </p:cBhvr>
                                      <p:to>
                                        <p:strVal val="visible"/>
                                      </p:to>
                                    </p:set>
                                    <p:animEffect transition="in" filter="dissolve">
                                      <p:cBhvr>
                                        <p:cTn id="35" dur="500"/>
                                        <p:tgtEl>
                                          <p:spTgt spid="8504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85043"/>
                                        </p:tgtEl>
                                        <p:attrNameLst>
                                          <p:attrName>style.visibility</p:attrName>
                                        </p:attrNameLst>
                                      </p:cBhvr>
                                      <p:to>
                                        <p:strVal val="visible"/>
                                      </p:to>
                                    </p:set>
                                    <p:animEffect transition="in" filter="dissolve">
                                      <p:cBhvr>
                                        <p:cTn id="40" dur="500"/>
                                        <p:tgtEl>
                                          <p:spTgt spid="85043"/>
                                        </p:tgtEl>
                                      </p:cBhvr>
                                    </p:animEffect>
                                  </p:childTnLst>
                                </p:cTn>
                              </p:par>
                              <p:par>
                                <p:cTn id="41" presetID="9" presetClass="entr" presetSubtype="0" fill="hold" nodeType="withEffect">
                                  <p:stCondLst>
                                    <p:cond delay="0"/>
                                  </p:stCondLst>
                                  <p:childTnLst>
                                    <p:set>
                                      <p:cBhvr>
                                        <p:cTn id="42" dur="1" fill="hold">
                                          <p:stCondLst>
                                            <p:cond delay="0"/>
                                          </p:stCondLst>
                                        </p:cTn>
                                        <p:tgtEl>
                                          <p:spTgt spid="85038"/>
                                        </p:tgtEl>
                                        <p:attrNameLst>
                                          <p:attrName>style.visibility</p:attrName>
                                        </p:attrNameLst>
                                      </p:cBhvr>
                                      <p:to>
                                        <p:strVal val="visible"/>
                                      </p:to>
                                    </p:set>
                                    <p:animEffect transition="in" filter="dissolve">
                                      <p:cBhvr>
                                        <p:cTn id="43" dur="500"/>
                                        <p:tgtEl>
                                          <p:spTgt spid="8503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ntr" presetSubtype="0" fill="hold" nodeType="clickEffect">
                                  <p:stCondLst>
                                    <p:cond delay="0"/>
                                  </p:stCondLst>
                                  <p:childTnLst>
                                    <p:set>
                                      <p:cBhvr>
                                        <p:cTn id="47" dur="1" fill="hold">
                                          <p:stCondLst>
                                            <p:cond delay="0"/>
                                          </p:stCondLst>
                                        </p:cTn>
                                        <p:tgtEl>
                                          <p:spTgt spid="85044"/>
                                        </p:tgtEl>
                                        <p:attrNameLst>
                                          <p:attrName>style.visibility</p:attrName>
                                        </p:attrNameLst>
                                      </p:cBhvr>
                                      <p:to>
                                        <p:strVal val="visible"/>
                                      </p:to>
                                    </p:set>
                                    <p:animEffect transition="in" filter="dissolve">
                                      <p:cBhvr>
                                        <p:cTn id="48" dur="500"/>
                                        <p:tgtEl>
                                          <p:spTgt spid="8504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85000"/>
                                        </p:tgtEl>
                                        <p:attrNameLst>
                                          <p:attrName>style.visibility</p:attrName>
                                        </p:attrNameLst>
                                      </p:cBhvr>
                                      <p:to>
                                        <p:strVal val="visible"/>
                                      </p:to>
                                    </p:set>
                                    <p:animEffect transition="in" filter="fade">
                                      <p:cBhvr>
                                        <p:cTn id="53" dur="1000"/>
                                        <p:tgtEl>
                                          <p:spTgt spid="85000"/>
                                        </p:tgtEl>
                                      </p:cBhvr>
                                    </p:animEffect>
                                    <p:anim calcmode="lin" valueType="num">
                                      <p:cBhvr>
                                        <p:cTn id="54" dur="1000" fill="hold"/>
                                        <p:tgtEl>
                                          <p:spTgt spid="85000"/>
                                        </p:tgtEl>
                                        <p:attrNameLst>
                                          <p:attrName>ppt_x</p:attrName>
                                        </p:attrNameLst>
                                      </p:cBhvr>
                                      <p:tavLst>
                                        <p:tav tm="0">
                                          <p:val>
                                            <p:strVal val="#ppt_x"/>
                                          </p:val>
                                        </p:tav>
                                        <p:tav tm="100000">
                                          <p:val>
                                            <p:strVal val="#ppt_x"/>
                                          </p:val>
                                        </p:tav>
                                      </p:tavLst>
                                    </p:anim>
                                    <p:anim calcmode="lin" valueType="num">
                                      <p:cBhvr>
                                        <p:cTn id="55" dur="1000" fill="hold"/>
                                        <p:tgtEl>
                                          <p:spTgt spid="85000"/>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85047"/>
                                        </p:tgtEl>
                                        <p:attrNameLst>
                                          <p:attrName>style.visibility</p:attrName>
                                        </p:attrNameLst>
                                      </p:cBhvr>
                                      <p:to>
                                        <p:strVal val="visible"/>
                                      </p:to>
                                    </p:set>
                                    <p:animEffect transition="in" filter="dissolve">
                                      <p:cBhvr>
                                        <p:cTn id="60" dur="500"/>
                                        <p:tgtEl>
                                          <p:spTgt spid="8504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presetSubtype="0" fill="hold" grpId="0" nodeType="clickEffect">
                                  <p:stCondLst>
                                    <p:cond delay="0"/>
                                  </p:stCondLst>
                                  <p:childTnLst>
                                    <p:set>
                                      <p:cBhvr>
                                        <p:cTn id="64" dur="1" fill="hold">
                                          <p:stCondLst>
                                            <p:cond delay="0"/>
                                          </p:stCondLst>
                                        </p:cTn>
                                        <p:tgtEl>
                                          <p:spTgt spid="85036"/>
                                        </p:tgtEl>
                                        <p:attrNameLst>
                                          <p:attrName>style.visibility</p:attrName>
                                        </p:attrNameLst>
                                      </p:cBhvr>
                                      <p:to>
                                        <p:strVal val="visible"/>
                                      </p:to>
                                    </p:set>
                                    <p:animEffect transition="in" filter="dissolve">
                                      <p:cBhvr>
                                        <p:cTn id="65" dur="500"/>
                                        <p:tgtEl>
                                          <p:spTgt spid="85036"/>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85037"/>
                                        </p:tgtEl>
                                        <p:attrNameLst>
                                          <p:attrName>style.visibility</p:attrName>
                                        </p:attrNameLst>
                                      </p:cBhvr>
                                      <p:to>
                                        <p:strVal val="visible"/>
                                      </p:to>
                                    </p:set>
                                    <p:animEffect transition="in" filter="dissolve">
                                      <p:cBhvr>
                                        <p:cTn id="70" dur="500"/>
                                        <p:tgtEl>
                                          <p:spTgt spid="85037"/>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9" presetClass="entr" presetSubtype="0" fill="hold" grpId="0" nodeType="clickEffect">
                                  <p:stCondLst>
                                    <p:cond delay="0"/>
                                  </p:stCondLst>
                                  <p:childTnLst>
                                    <p:set>
                                      <p:cBhvr>
                                        <p:cTn id="74" dur="1" fill="hold">
                                          <p:stCondLst>
                                            <p:cond delay="0"/>
                                          </p:stCondLst>
                                        </p:cTn>
                                        <p:tgtEl>
                                          <p:spTgt spid="85041"/>
                                        </p:tgtEl>
                                        <p:attrNameLst>
                                          <p:attrName>style.visibility</p:attrName>
                                        </p:attrNameLst>
                                      </p:cBhvr>
                                      <p:to>
                                        <p:strVal val="visible"/>
                                      </p:to>
                                    </p:set>
                                    <p:animEffect transition="in" filter="dissolve">
                                      <p:cBhvr>
                                        <p:cTn id="75" dur="500"/>
                                        <p:tgtEl>
                                          <p:spTgt spid="850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p:bldP spid="85000" grpId="0" animBg="1"/>
      <p:bldP spid="85036" grpId="0"/>
      <p:bldP spid="85041" grpId="0"/>
      <p:bldP spid="85043" grpId="0"/>
      <p:bldP spid="85046" grpId="0"/>
      <p:bldP spid="850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921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DC29AB-2B28-4785-A8DC-386FF4D29A24}" type="slidenum">
              <a:rPr lang="el-GR" altLang="el-GR" sz="1400" smtClean="0"/>
              <a:pPr>
                <a:spcBef>
                  <a:spcPct val="0"/>
                </a:spcBef>
                <a:buFontTx/>
                <a:buNone/>
              </a:pPr>
              <a:t>4</a:t>
            </a:fld>
            <a:endParaRPr lang="el-GR" altLang="el-GR" sz="1400" smtClean="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3933825"/>
            <a:ext cx="3167063" cy="23495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525" y="3789363"/>
            <a:ext cx="2520950" cy="2497137"/>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2" name="Text Box 6"/>
          <p:cNvSpPr txBox="1">
            <a:spLocks noChangeArrowheads="1"/>
          </p:cNvSpPr>
          <p:nvPr/>
        </p:nvSpPr>
        <p:spPr bwMode="auto">
          <a:xfrm>
            <a:off x="1079959" y="137845"/>
            <a:ext cx="6984081"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spcBef>
                <a:spcPct val="50000"/>
              </a:spcBef>
              <a:defRPr/>
            </a:pPr>
            <a:r>
              <a:rPr lang="el-GR" altLang="el-GR" b="1" dirty="0">
                <a:effectLst>
                  <a:outerShdw blurRad="38100" dist="38100" dir="2700000" algn="tl">
                    <a:srgbClr val="FFFFFF"/>
                  </a:outerShdw>
                </a:effectLst>
                <a:latin typeface="Comic Sans MS" pitchFamily="66" charset="0"/>
              </a:rPr>
              <a:t>Όταν ένα στερεό κάνει μεταφορική κίνηση, τότε</a:t>
            </a:r>
          </a:p>
          <a:p>
            <a:pPr algn="just" eaLnBrk="1" hangingPunct="1">
              <a:lnSpc>
                <a:spcPct val="150000"/>
              </a:lnSpc>
              <a:spcBef>
                <a:spcPct val="50000"/>
              </a:spcBef>
              <a:buFontTx/>
              <a:buChar char="•"/>
              <a:defRPr/>
            </a:pPr>
            <a:r>
              <a:rPr lang="el-GR" altLang="el-GR" b="1" dirty="0">
                <a:solidFill>
                  <a:schemeClr val="hlink"/>
                </a:solidFill>
                <a:effectLst>
                  <a:outerShdw blurRad="38100" dist="38100" dir="2700000" algn="tl">
                    <a:srgbClr val="000000"/>
                  </a:outerShdw>
                </a:effectLst>
                <a:latin typeface="Comic Sans MS" pitchFamily="66" charset="0"/>
              </a:rPr>
              <a:t>   </a:t>
            </a:r>
            <a:r>
              <a:rPr lang="el-GR" altLang="el-GR" b="1" dirty="0">
                <a:solidFill>
                  <a:schemeClr val="hlink"/>
                </a:solidFill>
                <a:effectLst>
                  <a:outerShdw blurRad="38100" dist="38100" dir="2700000" algn="tl">
                    <a:srgbClr val="000000"/>
                  </a:outerShdw>
                </a:effectLst>
                <a:latin typeface="Comic Sans MS" pitchFamily="66" charset="0"/>
                <a:hlinkClick r:id="rId5"/>
              </a:rPr>
              <a:t>οι τροχιές όλων των σημείων του σώματος είναι </a:t>
            </a:r>
            <a:r>
              <a:rPr lang="el-GR" altLang="el-GR" b="1" dirty="0" smtClean="0">
                <a:solidFill>
                  <a:schemeClr val="hlink"/>
                </a:solidFill>
                <a:effectLst>
                  <a:outerShdw blurRad="38100" dist="38100" dir="2700000" algn="tl">
                    <a:srgbClr val="000000"/>
                  </a:outerShdw>
                </a:effectLst>
                <a:latin typeface="Comic Sans MS" pitchFamily="66" charset="0"/>
                <a:hlinkClick r:id="rId5"/>
              </a:rPr>
              <a:t>παράλληλες</a:t>
            </a:r>
            <a:r>
              <a:rPr lang="el-GR" altLang="el-GR" b="1" dirty="0" smtClean="0">
                <a:solidFill>
                  <a:schemeClr val="hlink"/>
                </a:solidFill>
                <a:effectLst>
                  <a:outerShdw blurRad="38100" dist="38100" dir="2700000" algn="tl">
                    <a:srgbClr val="000000"/>
                  </a:outerShdw>
                </a:effectLst>
                <a:latin typeface="Comic Sans MS" pitchFamily="66" charset="0"/>
              </a:rPr>
              <a:t>,</a:t>
            </a:r>
            <a:endParaRPr lang="el-GR" altLang="el-GR" b="1" dirty="0">
              <a:solidFill>
                <a:schemeClr val="hlink"/>
              </a:solidFill>
              <a:effectLst>
                <a:outerShdw blurRad="38100" dist="38100" dir="2700000" algn="tl">
                  <a:srgbClr val="000000"/>
                </a:outerShdw>
              </a:effectLst>
              <a:latin typeface="Comic Sans MS" pitchFamily="66" charset="0"/>
            </a:endParaRPr>
          </a:p>
          <a:p>
            <a:pPr algn="just" eaLnBrk="1" hangingPunct="1">
              <a:lnSpc>
                <a:spcPct val="150000"/>
              </a:lnSpc>
              <a:spcBef>
                <a:spcPct val="50000"/>
              </a:spcBef>
              <a:buFontTx/>
              <a:buChar char="•"/>
              <a:defRPr/>
            </a:pPr>
            <a:r>
              <a:rPr lang="el-GR" altLang="el-GR" b="1" dirty="0">
                <a:solidFill>
                  <a:srgbClr val="CC6600"/>
                </a:solidFill>
                <a:effectLst>
                  <a:outerShdw blurRad="38100" dist="38100" dir="2700000" algn="tl">
                    <a:srgbClr val="000000"/>
                  </a:outerShdw>
                </a:effectLst>
                <a:latin typeface="Comic Sans MS" pitchFamily="66" charset="0"/>
              </a:rPr>
              <a:t>   </a:t>
            </a:r>
            <a:r>
              <a:rPr lang="el-GR" altLang="el-GR" b="1" dirty="0">
                <a:solidFill>
                  <a:srgbClr val="CC3300"/>
                </a:solidFill>
                <a:effectLst>
                  <a:outerShdw blurRad="38100" dist="38100" dir="2700000" algn="tl">
                    <a:srgbClr val="000000"/>
                  </a:outerShdw>
                </a:effectLst>
                <a:latin typeface="Comic Sans MS" pitchFamily="66" charset="0"/>
              </a:rPr>
              <a:t>το ευθύγραμμο τμήμα που συνδέει δύο τυχαία σημεία του σώματος μετατοπίζεται παράλληλα προς τον εαυτό του.</a:t>
            </a:r>
          </a:p>
        </p:txBody>
      </p:sp>
      <p:sp>
        <p:nvSpPr>
          <p:cNvPr id="9223" name="Line 7"/>
          <p:cNvSpPr>
            <a:spLocks noChangeShapeType="1"/>
          </p:cNvSpPr>
          <p:nvPr/>
        </p:nvSpPr>
        <p:spPr bwMode="auto">
          <a:xfrm flipV="1">
            <a:off x="755650" y="5084763"/>
            <a:ext cx="43180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4" name="Line 8"/>
          <p:cNvSpPr>
            <a:spLocks noChangeShapeType="1"/>
          </p:cNvSpPr>
          <p:nvPr/>
        </p:nvSpPr>
        <p:spPr bwMode="auto">
          <a:xfrm flipV="1">
            <a:off x="1763713" y="4652963"/>
            <a:ext cx="360362"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6" name="Line 10"/>
          <p:cNvSpPr>
            <a:spLocks noChangeShapeType="1"/>
          </p:cNvSpPr>
          <p:nvPr/>
        </p:nvSpPr>
        <p:spPr bwMode="auto">
          <a:xfrm flipV="1">
            <a:off x="2555875" y="4076700"/>
            <a:ext cx="431800"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7" name="Line 11"/>
          <p:cNvSpPr>
            <a:spLocks noChangeShapeType="1"/>
          </p:cNvSpPr>
          <p:nvPr/>
        </p:nvSpPr>
        <p:spPr bwMode="auto">
          <a:xfrm>
            <a:off x="7019925" y="3933825"/>
            <a:ext cx="0" cy="287338"/>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8" name="Line 12"/>
          <p:cNvSpPr>
            <a:spLocks noChangeShapeType="1"/>
          </p:cNvSpPr>
          <p:nvPr/>
        </p:nvSpPr>
        <p:spPr bwMode="auto">
          <a:xfrm>
            <a:off x="7667625" y="4221163"/>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29" name="Line 13"/>
          <p:cNvSpPr>
            <a:spLocks noChangeShapeType="1"/>
          </p:cNvSpPr>
          <p:nvPr/>
        </p:nvSpPr>
        <p:spPr bwMode="auto">
          <a:xfrm>
            <a:off x="6372225" y="4221163"/>
            <a:ext cx="0" cy="214312"/>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0" name="Line 14"/>
          <p:cNvSpPr>
            <a:spLocks noChangeShapeType="1"/>
          </p:cNvSpPr>
          <p:nvPr/>
        </p:nvSpPr>
        <p:spPr bwMode="auto">
          <a:xfrm>
            <a:off x="6084888" y="4797425"/>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1" name="Line 15"/>
          <p:cNvSpPr>
            <a:spLocks noChangeShapeType="1"/>
          </p:cNvSpPr>
          <p:nvPr/>
        </p:nvSpPr>
        <p:spPr bwMode="auto">
          <a:xfrm>
            <a:off x="7956550" y="4797425"/>
            <a:ext cx="0" cy="2857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2" name="Line 16"/>
          <p:cNvSpPr>
            <a:spLocks noChangeShapeType="1"/>
          </p:cNvSpPr>
          <p:nvPr/>
        </p:nvSpPr>
        <p:spPr bwMode="auto">
          <a:xfrm>
            <a:off x="6300788" y="5516563"/>
            <a:ext cx="0" cy="217487"/>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3" name="Line 17"/>
          <p:cNvSpPr>
            <a:spLocks noChangeShapeType="1"/>
          </p:cNvSpPr>
          <p:nvPr/>
        </p:nvSpPr>
        <p:spPr bwMode="auto">
          <a:xfrm>
            <a:off x="7019925" y="5805488"/>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4" name="Line 18"/>
          <p:cNvSpPr>
            <a:spLocks noChangeShapeType="1"/>
          </p:cNvSpPr>
          <p:nvPr/>
        </p:nvSpPr>
        <p:spPr bwMode="auto">
          <a:xfrm>
            <a:off x="7667625" y="5516563"/>
            <a:ext cx="0" cy="2159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6" name="Line 20"/>
          <p:cNvSpPr>
            <a:spLocks noChangeShapeType="1"/>
          </p:cNvSpPr>
          <p:nvPr/>
        </p:nvSpPr>
        <p:spPr bwMode="auto">
          <a:xfrm flipV="1">
            <a:off x="1476375" y="5734050"/>
            <a:ext cx="431800" cy="2873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7" name="Line 21"/>
          <p:cNvSpPr>
            <a:spLocks noChangeShapeType="1"/>
          </p:cNvSpPr>
          <p:nvPr/>
        </p:nvSpPr>
        <p:spPr bwMode="auto">
          <a:xfrm flipV="1">
            <a:off x="2484438" y="5300663"/>
            <a:ext cx="358775"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8" name="Line 22"/>
          <p:cNvSpPr>
            <a:spLocks noChangeShapeType="1"/>
          </p:cNvSpPr>
          <p:nvPr/>
        </p:nvSpPr>
        <p:spPr bwMode="auto">
          <a:xfrm flipV="1">
            <a:off x="3276600" y="4724400"/>
            <a:ext cx="358775" cy="28892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39" name="Line 23"/>
          <p:cNvSpPr>
            <a:spLocks noChangeShapeType="1"/>
          </p:cNvSpPr>
          <p:nvPr/>
        </p:nvSpPr>
        <p:spPr bwMode="auto">
          <a:xfrm>
            <a:off x="827088" y="5373688"/>
            <a:ext cx="649287"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0" name="Line 24"/>
          <p:cNvSpPr>
            <a:spLocks noChangeShapeType="1"/>
          </p:cNvSpPr>
          <p:nvPr/>
        </p:nvSpPr>
        <p:spPr bwMode="auto">
          <a:xfrm>
            <a:off x="1763713" y="4941888"/>
            <a:ext cx="649287" cy="647700"/>
          </a:xfrm>
          <a:prstGeom prst="line">
            <a:avLst/>
          </a:prstGeom>
          <a:noFill/>
          <a:ln w="38100">
            <a:solidFill>
              <a:srgbClr val="008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9241" name="Line 25"/>
          <p:cNvSpPr>
            <a:spLocks noChangeShapeType="1"/>
          </p:cNvSpPr>
          <p:nvPr/>
        </p:nvSpPr>
        <p:spPr bwMode="auto">
          <a:xfrm>
            <a:off x="2627313" y="4365625"/>
            <a:ext cx="649287" cy="647700"/>
          </a:xfrm>
          <a:prstGeom prst="line">
            <a:avLst/>
          </a:prstGeom>
          <a:noFill/>
          <a:ln w="3810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animEffect transition="in" filter="wipe(left)">
                                      <p:cBhvr>
                                        <p:cTn id="7" dur="1500"/>
                                        <p:tgtEl>
                                          <p:spTgt spid="92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9222">
                                            <p:txEl>
                                              <p:pRg st="1" end="1"/>
                                            </p:txEl>
                                          </p:spTgt>
                                        </p:tgtEl>
                                        <p:attrNameLst>
                                          <p:attrName>style.visibility</p:attrName>
                                        </p:attrNameLst>
                                      </p:cBhvr>
                                      <p:to>
                                        <p:strVal val="visible"/>
                                      </p:to>
                                    </p:set>
                                    <p:animEffect transition="in" filter="wipe(left)">
                                      <p:cBhvr>
                                        <p:cTn id="12" dur="1500"/>
                                        <p:tgtEl>
                                          <p:spTgt spid="9222">
                                            <p:txEl>
                                              <p:pRg st="1" end="1"/>
                                            </p:txEl>
                                          </p:spTgt>
                                        </p:tgtEl>
                                      </p:cBhvr>
                                    </p:animEffect>
                                  </p:childTnLst>
                                </p:cTn>
                              </p:par>
                            </p:childTnLst>
                          </p:cTn>
                        </p:par>
                        <p:par>
                          <p:cTn id="13" fill="hold" nodeType="withGroup">
                            <p:stCondLst>
                              <p:cond delay="1500"/>
                            </p:stCondLst>
                            <p:childTnLst>
                              <p:par>
                                <p:cTn id="14" presetID="22" presetClass="entr" presetSubtype="8" fill="hold" nodeType="afterEffect">
                                  <p:stCondLst>
                                    <p:cond delay="500"/>
                                  </p:stCondLst>
                                  <p:childTnLst>
                                    <p:set>
                                      <p:cBhvr>
                                        <p:cTn id="15" dur="1" fill="hold">
                                          <p:stCondLst>
                                            <p:cond delay="0"/>
                                          </p:stCondLst>
                                        </p:cTn>
                                        <p:tgtEl>
                                          <p:spTgt spid="9220"/>
                                        </p:tgtEl>
                                        <p:attrNameLst>
                                          <p:attrName>style.visibility</p:attrName>
                                        </p:attrNameLst>
                                      </p:cBhvr>
                                      <p:to>
                                        <p:strVal val="visible"/>
                                      </p:to>
                                    </p:set>
                                    <p:animEffect transition="in" filter="wipe(left)">
                                      <p:cBhvr>
                                        <p:cTn id="16" dur="15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223"/>
                                        </p:tgtEl>
                                        <p:attrNameLst>
                                          <p:attrName>style.visibility</p:attrName>
                                        </p:attrNameLst>
                                      </p:cBhvr>
                                      <p:to>
                                        <p:strVal val="visible"/>
                                      </p:to>
                                    </p:set>
                                    <p:animEffect transition="in" filter="wipe(down)">
                                      <p:cBhvr>
                                        <p:cTn id="21" dur="500"/>
                                        <p:tgtEl>
                                          <p:spTgt spid="9223"/>
                                        </p:tgtEl>
                                      </p:cBhvr>
                                    </p:animEffect>
                                  </p:childTnLst>
                                </p:cTn>
                              </p:par>
                              <p:par>
                                <p:cTn id="22" presetID="22" presetClass="entr" presetSubtype="4" fill="hold" nodeType="withEffect">
                                  <p:stCondLst>
                                    <p:cond delay="0"/>
                                  </p:stCondLst>
                                  <p:childTnLst>
                                    <p:set>
                                      <p:cBhvr>
                                        <p:cTn id="23" dur="1" fill="hold">
                                          <p:stCondLst>
                                            <p:cond delay="0"/>
                                          </p:stCondLst>
                                        </p:cTn>
                                        <p:tgtEl>
                                          <p:spTgt spid="9236"/>
                                        </p:tgtEl>
                                        <p:attrNameLst>
                                          <p:attrName>style.visibility</p:attrName>
                                        </p:attrNameLst>
                                      </p:cBhvr>
                                      <p:to>
                                        <p:strVal val="visible"/>
                                      </p:to>
                                    </p:set>
                                    <p:animEffect transition="in" filter="wipe(down)">
                                      <p:cBhvr>
                                        <p:cTn id="24" dur="500"/>
                                        <p:tgtEl>
                                          <p:spTgt spid="9236"/>
                                        </p:tgtEl>
                                      </p:cBhvr>
                                    </p:animEffect>
                                  </p:childTnLst>
                                </p:cTn>
                              </p:par>
                            </p:childTnLst>
                          </p:cTn>
                        </p:par>
                        <p:par>
                          <p:cTn id="25" fill="hold" nodeType="withGroup">
                            <p:stCondLst>
                              <p:cond delay="500"/>
                            </p:stCondLst>
                            <p:childTnLst>
                              <p:par>
                                <p:cTn id="26" presetID="22" presetClass="entr" presetSubtype="4" fill="hold" nodeType="afterEffect">
                                  <p:stCondLst>
                                    <p:cond delay="500"/>
                                  </p:stCondLst>
                                  <p:childTnLst>
                                    <p:set>
                                      <p:cBhvr>
                                        <p:cTn id="27" dur="1" fill="hold">
                                          <p:stCondLst>
                                            <p:cond delay="0"/>
                                          </p:stCondLst>
                                        </p:cTn>
                                        <p:tgtEl>
                                          <p:spTgt spid="9224"/>
                                        </p:tgtEl>
                                        <p:attrNameLst>
                                          <p:attrName>style.visibility</p:attrName>
                                        </p:attrNameLst>
                                      </p:cBhvr>
                                      <p:to>
                                        <p:strVal val="visible"/>
                                      </p:to>
                                    </p:set>
                                    <p:animEffect transition="in" filter="wipe(down)">
                                      <p:cBhvr>
                                        <p:cTn id="28" dur="500"/>
                                        <p:tgtEl>
                                          <p:spTgt spid="9224"/>
                                        </p:tgtEl>
                                      </p:cBhvr>
                                    </p:animEffect>
                                  </p:childTnLst>
                                </p:cTn>
                              </p:par>
                              <p:par>
                                <p:cTn id="29" presetID="22" presetClass="entr" presetSubtype="4" fill="hold" nodeType="withEffect">
                                  <p:stCondLst>
                                    <p:cond delay="500"/>
                                  </p:stCondLst>
                                  <p:childTnLst>
                                    <p:set>
                                      <p:cBhvr>
                                        <p:cTn id="30" dur="1" fill="hold">
                                          <p:stCondLst>
                                            <p:cond delay="0"/>
                                          </p:stCondLst>
                                        </p:cTn>
                                        <p:tgtEl>
                                          <p:spTgt spid="9237"/>
                                        </p:tgtEl>
                                        <p:attrNameLst>
                                          <p:attrName>style.visibility</p:attrName>
                                        </p:attrNameLst>
                                      </p:cBhvr>
                                      <p:to>
                                        <p:strVal val="visible"/>
                                      </p:to>
                                    </p:set>
                                    <p:animEffect transition="in" filter="wipe(down)">
                                      <p:cBhvr>
                                        <p:cTn id="31" dur="500"/>
                                        <p:tgtEl>
                                          <p:spTgt spid="9237"/>
                                        </p:tgtEl>
                                      </p:cBhvr>
                                    </p:animEffect>
                                  </p:childTnLst>
                                </p:cTn>
                              </p:par>
                            </p:childTnLst>
                          </p:cTn>
                        </p:par>
                        <p:par>
                          <p:cTn id="32" fill="hold" nodeType="withGroup">
                            <p:stCondLst>
                              <p:cond delay="1500"/>
                            </p:stCondLst>
                            <p:childTnLst>
                              <p:par>
                                <p:cTn id="33" presetID="22" presetClass="entr" presetSubtype="4" fill="hold" nodeType="afterEffect">
                                  <p:stCondLst>
                                    <p:cond delay="500"/>
                                  </p:stCondLst>
                                  <p:childTnLst>
                                    <p:set>
                                      <p:cBhvr>
                                        <p:cTn id="34" dur="1" fill="hold">
                                          <p:stCondLst>
                                            <p:cond delay="0"/>
                                          </p:stCondLst>
                                        </p:cTn>
                                        <p:tgtEl>
                                          <p:spTgt spid="9226"/>
                                        </p:tgtEl>
                                        <p:attrNameLst>
                                          <p:attrName>style.visibility</p:attrName>
                                        </p:attrNameLst>
                                      </p:cBhvr>
                                      <p:to>
                                        <p:strVal val="visible"/>
                                      </p:to>
                                    </p:set>
                                    <p:animEffect transition="in" filter="wipe(down)">
                                      <p:cBhvr>
                                        <p:cTn id="35" dur="500"/>
                                        <p:tgtEl>
                                          <p:spTgt spid="9226"/>
                                        </p:tgtEl>
                                      </p:cBhvr>
                                    </p:animEffect>
                                  </p:childTnLst>
                                </p:cTn>
                              </p:par>
                              <p:par>
                                <p:cTn id="36" presetID="22" presetClass="entr" presetSubtype="4" fill="hold" nodeType="withEffect">
                                  <p:stCondLst>
                                    <p:cond delay="500"/>
                                  </p:stCondLst>
                                  <p:childTnLst>
                                    <p:set>
                                      <p:cBhvr>
                                        <p:cTn id="37" dur="1" fill="hold">
                                          <p:stCondLst>
                                            <p:cond delay="0"/>
                                          </p:stCondLst>
                                        </p:cTn>
                                        <p:tgtEl>
                                          <p:spTgt spid="9238"/>
                                        </p:tgtEl>
                                        <p:attrNameLst>
                                          <p:attrName>style.visibility</p:attrName>
                                        </p:attrNameLst>
                                      </p:cBhvr>
                                      <p:to>
                                        <p:strVal val="visible"/>
                                      </p:to>
                                    </p:set>
                                    <p:animEffect transition="in" filter="wipe(down)">
                                      <p:cBhvr>
                                        <p:cTn id="38" dur="500"/>
                                        <p:tgtEl>
                                          <p:spTgt spid="923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9222">
                                            <p:txEl>
                                              <p:pRg st="2" end="2"/>
                                            </p:txEl>
                                          </p:spTgt>
                                        </p:tgtEl>
                                        <p:attrNameLst>
                                          <p:attrName>style.visibility</p:attrName>
                                        </p:attrNameLst>
                                      </p:cBhvr>
                                      <p:to>
                                        <p:strVal val="visible"/>
                                      </p:to>
                                    </p:set>
                                    <p:animEffect transition="in" filter="wipe(left)">
                                      <p:cBhvr>
                                        <p:cTn id="43" dur="2000"/>
                                        <p:tgtEl>
                                          <p:spTgt spid="9222">
                                            <p:txEl>
                                              <p:pRg st="2" end="2"/>
                                            </p:txEl>
                                          </p:spTgt>
                                        </p:tgtEl>
                                      </p:cBhvr>
                                    </p:animEffect>
                                  </p:childTnLst>
                                </p:cTn>
                              </p:par>
                            </p:childTnLst>
                          </p:cTn>
                        </p:par>
                        <p:par>
                          <p:cTn id="44" fill="hold">
                            <p:stCondLst>
                              <p:cond delay="2000"/>
                            </p:stCondLst>
                            <p:childTnLst>
                              <p:par>
                                <p:cTn id="45" presetID="9" presetClass="entr" presetSubtype="0" fill="hold" nodeType="afterEffect">
                                  <p:stCondLst>
                                    <p:cond delay="500"/>
                                  </p:stCondLst>
                                  <p:childTnLst>
                                    <p:set>
                                      <p:cBhvr>
                                        <p:cTn id="46" dur="1" fill="hold">
                                          <p:stCondLst>
                                            <p:cond delay="0"/>
                                          </p:stCondLst>
                                        </p:cTn>
                                        <p:tgtEl>
                                          <p:spTgt spid="9239"/>
                                        </p:tgtEl>
                                        <p:attrNameLst>
                                          <p:attrName>style.visibility</p:attrName>
                                        </p:attrNameLst>
                                      </p:cBhvr>
                                      <p:to>
                                        <p:strVal val="visible"/>
                                      </p:to>
                                    </p:set>
                                    <p:animEffect transition="in" filter="dissolve">
                                      <p:cBhvr>
                                        <p:cTn id="47" dur="500"/>
                                        <p:tgtEl>
                                          <p:spTgt spid="9239"/>
                                        </p:tgtEl>
                                      </p:cBhvr>
                                    </p:animEffect>
                                  </p:childTnLst>
                                </p:cTn>
                              </p:par>
                            </p:childTnLst>
                          </p:cTn>
                        </p:par>
                        <p:par>
                          <p:cTn id="48" fill="hold">
                            <p:stCondLst>
                              <p:cond delay="3000"/>
                            </p:stCondLst>
                            <p:childTnLst>
                              <p:par>
                                <p:cTn id="49" presetID="9" presetClass="entr" presetSubtype="0" fill="hold" nodeType="afterEffect">
                                  <p:stCondLst>
                                    <p:cond delay="500"/>
                                  </p:stCondLst>
                                  <p:childTnLst>
                                    <p:set>
                                      <p:cBhvr>
                                        <p:cTn id="50" dur="1" fill="hold">
                                          <p:stCondLst>
                                            <p:cond delay="0"/>
                                          </p:stCondLst>
                                        </p:cTn>
                                        <p:tgtEl>
                                          <p:spTgt spid="9240"/>
                                        </p:tgtEl>
                                        <p:attrNameLst>
                                          <p:attrName>style.visibility</p:attrName>
                                        </p:attrNameLst>
                                      </p:cBhvr>
                                      <p:to>
                                        <p:strVal val="visible"/>
                                      </p:to>
                                    </p:set>
                                    <p:animEffect transition="in" filter="dissolve">
                                      <p:cBhvr>
                                        <p:cTn id="51" dur="500"/>
                                        <p:tgtEl>
                                          <p:spTgt spid="9240"/>
                                        </p:tgtEl>
                                      </p:cBhvr>
                                    </p:animEffect>
                                  </p:childTnLst>
                                </p:cTn>
                              </p:par>
                            </p:childTnLst>
                          </p:cTn>
                        </p:par>
                        <p:par>
                          <p:cTn id="52" fill="hold">
                            <p:stCondLst>
                              <p:cond delay="4000"/>
                            </p:stCondLst>
                            <p:childTnLst>
                              <p:par>
                                <p:cTn id="53" presetID="9" presetClass="entr" presetSubtype="0" fill="hold" nodeType="afterEffect">
                                  <p:stCondLst>
                                    <p:cond delay="500"/>
                                  </p:stCondLst>
                                  <p:childTnLst>
                                    <p:set>
                                      <p:cBhvr>
                                        <p:cTn id="54" dur="1" fill="hold">
                                          <p:stCondLst>
                                            <p:cond delay="0"/>
                                          </p:stCondLst>
                                        </p:cTn>
                                        <p:tgtEl>
                                          <p:spTgt spid="9241"/>
                                        </p:tgtEl>
                                        <p:attrNameLst>
                                          <p:attrName>style.visibility</p:attrName>
                                        </p:attrNameLst>
                                      </p:cBhvr>
                                      <p:to>
                                        <p:strVal val="visible"/>
                                      </p:to>
                                    </p:set>
                                    <p:animEffect transition="in" filter="dissolve">
                                      <p:cBhvr>
                                        <p:cTn id="55" dur="500"/>
                                        <p:tgtEl>
                                          <p:spTgt spid="9241"/>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nodeType="clickEffect">
                                  <p:stCondLst>
                                    <p:cond delay="0"/>
                                  </p:stCondLst>
                                  <p:childTnLst>
                                    <p:set>
                                      <p:cBhvr>
                                        <p:cTn id="59" dur="1" fill="hold">
                                          <p:stCondLst>
                                            <p:cond delay="0"/>
                                          </p:stCondLst>
                                        </p:cTn>
                                        <p:tgtEl>
                                          <p:spTgt spid="9221"/>
                                        </p:tgtEl>
                                        <p:attrNameLst>
                                          <p:attrName>style.visibility</p:attrName>
                                        </p:attrNameLst>
                                      </p:cBhvr>
                                      <p:to>
                                        <p:strVal val="visible"/>
                                      </p:to>
                                    </p:set>
                                    <p:animEffect transition="in" filter="dissolve">
                                      <p:cBhvr>
                                        <p:cTn id="60" dur="500"/>
                                        <p:tgtEl>
                                          <p:spTgt spid="9221"/>
                                        </p:tgtEl>
                                      </p:cBhvr>
                                    </p:animEffect>
                                  </p:childTnLst>
                                </p:cTn>
                              </p:par>
                            </p:childTnLst>
                          </p:cTn>
                        </p:par>
                        <p:par>
                          <p:cTn id="61" fill="hold">
                            <p:stCondLst>
                              <p:cond delay="500"/>
                            </p:stCondLst>
                            <p:childTnLst>
                              <p:par>
                                <p:cTn id="62" presetID="22" presetClass="entr" presetSubtype="4" fill="hold" nodeType="afterEffect">
                                  <p:stCondLst>
                                    <p:cond delay="500"/>
                                  </p:stCondLst>
                                  <p:childTnLst>
                                    <p:set>
                                      <p:cBhvr>
                                        <p:cTn id="63" dur="1" fill="hold">
                                          <p:stCondLst>
                                            <p:cond delay="0"/>
                                          </p:stCondLst>
                                        </p:cTn>
                                        <p:tgtEl>
                                          <p:spTgt spid="9233"/>
                                        </p:tgtEl>
                                        <p:attrNameLst>
                                          <p:attrName>style.visibility</p:attrName>
                                        </p:attrNameLst>
                                      </p:cBhvr>
                                      <p:to>
                                        <p:strVal val="visible"/>
                                      </p:to>
                                    </p:set>
                                    <p:animEffect transition="in" filter="wipe(down)">
                                      <p:cBhvr>
                                        <p:cTn id="64" dur="500"/>
                                        <p:tgtEl>
                                          <p:spTgt spid="9233"/>
                                        </p:tgtEl>
                                      </p:cBhvr>
                                    </p:animEffect>
                                  </p:childTnLst>
                                </p:cTn>
                              </p:par>
                            </p:childTnLst>
                          </p:cTn>
                        </p:par>
                        <p:par>
                          <p:cTn id="65" fill="hold">
                            <p:stCondLst>
                              <p:cond delay="1500"/>
                            </p:stCondLst>
                            <p:childTnLst>
                              <p:par>
                                <p:cTn id="66" presetID="22" presetClass="entr" presetSubtype="4" fill="hold" nodeType="afterEffect">
                                  <p:stCondLst>
                                    <p:cond delay="250"/>
                                  </p:stCondLst>
                                  <p:childTnLst>
                                    <p:set>
                                      <p:cBhvr>
                                        <p:cTn id="67" dur="1" fill="hold">
                                          <p:stCondLst>
                                            <p:cond delay="0"/>
                                          </p:stCondLst>
                                        </p:cTn>
                                        <p:tgtEl>
                                          <p:spTgt spid="9232"/>
                                        </p:tgtEl>
                                        <p:attrNameLst>
                                          <p:attrName>style.visibility</p:attrName>
                                        </p:attrNameLst>
                                      </p:cBhvr>
                                      <p:to>
                                        <p:strVal val="visible"/>
                                      </p:to>
                                    </p:set>
                                    <p:animEffect transition="in" filter="wipe(down)">
                                      <p:cBhvr>
                                        <p:cTn id="68" dur="500"/>
                                        <p:tgtEl>
                                          <p:spTgt spid="9232"/>
                                        </p:tgtEl>
                                      </p:cBhvr>
                                    </p:animEffect>
                                  </p:childTnLst>
                                </p:cTn>
                              </p:par>
                            </p:childTnLst>
                          </p:cTn>
                        </p:par>
                        <p:par>
                          <p:cTn id="69" fill="hold">
                            <p:stCondLst>
                              <p:cond delay="2250"/>
                            </p:stCondLst>
                            <p:childTnLst>
                              <p:par>
                                <p:cTn id="70" presetID="22" presetClass="entr" presetSubtype="4" fill="hold" nodeType="afterEffect">
                                  <p:stCondLst>
                                    <p:cond delay="250"/>
                                  </p:stCondLst>
                                  <p:childTnLst>
                                    <p:set>
                                      <p:cBhvr>
                                        <p:cTn id="71" dur="1" fill="hold">
                                          <p:stCondLst>
                                            <p:cond delay="0"/>
                                          </p:stCondLst>
                                        </p:cTn>
                                        <p:tgtEl>
                                          <p:spTgt spid="9230"/>
                                        </p:tgtEl>
                                        <p:attrNameLst>
                                          <p:attrName>style.visibility</p:attrName>
                                        </p:attrNameLst>
                                      </p:cBhvr>
                                      <p:to>
                                        <p:strVal val="visible"/>
                                      </p:to>
                                    </p:set>
                                    <p:animEffect transition="in" filter="wipe(down)">
                                      <p:cBhvr>
                                        <p:cTn id="72" dur="500"/>
                                        <p:tgtEl>
                                          <p:spTgt spid="9230"/>
                                        </p:tgtEl>
                                      </p:cBhvr>
                                    </p:animEffect>
                                  </p:childTnLst>
                                </p:cTn>
                              </p:par>
                            </p:childTnLst>
                          </p:cTn>
                        </p:par>
                        <p:par>
                          <p:cTn id="73" fill="hold">
                            <p:stCondLst>
                              <p:cond delay="3000"/>
                            </p:stCondLst>
                            <p:childTnLst>
                              <p:par>
                                <p:cTn id="74" presetID="22" presetClass="entr" presetSubtype="4" fill="hold" nodeType="afterEffect">
                                  <p:stCondLst>
                                    <p:cond delay="250"/>
                                  </p:stCondLst>
                                  <p:childTnLst>
                                    <p:set>
                                      <p:cBhvr>
                                        <p:cTn id="75" dur="1" fill="hold">
                                          <p:stCondLst>
                                            <p:cond delay="0"/>
                                          </p:stCondLst>
                                        </p:cTn>
                                        <p:tgtEl>
                                          <p:spTgt spid="9229"/>
                                        </p:tgtEl>
                                        <p:attrNameLst>
                                          <p:attrName>style.visibility</p:attrName>
                                        </p:attrNameLst>
                                      </p:cBhvr>
                                      <p:to>
                                        <p:strVal val="visible"/>
                                      </p:to>
                                    </p:set>
                                    <p:animEffect transition="in" filter="wipe(down)">
                                      <p:cBhvr>
                                        <p:cTn id="76" dur="500"/>
                                        <p:tgtEl>
                                          <p:spTgt spid="9229"/>
                                        </p:tgtEl>
                                      </p:cBhvr>
                                    </p:animEffect>
                                  </p:childTnLst>
                                </p:cTn>
                              </p:par>
                            </p:childTnLst>
                          </p:cTn>
                        </p:par>
                        <p:par>
                          <p:cTn id="77" fill="hold">
                            <p:stCondLst>
                              <p:cond delay="3750"/>
                            </p:stCondLst>
                            <p:childTnLst>
                              <p:par>
                                <p:cTn id="78" presetID="22" presetClass="entr" presetSubtype="4" fill="hold" nodeType="afterEffect">
                                  <p:stCondLst>
                                    <p:cond delay="250"/>
                                  </p:stCondLst>
                                  <p:childTnLst>
                                    <p:set>
                                      <p:cBhvr>
                                        <p:cTn id="79" dur="1" fill="hold">
                                          <p:stCondLst>
                                            <p:cond delay="0"/>
                                          </p:stCondLst>
                                        </p:cTn>
                                        <p:tgtEl>
                                          <p:spTgt spid="9227"/>
                                        </p:tgtEl>
                                        <p:attrNameLst>
                                          <p:attrName>style.visibility</p:attrName>
                                        </p:attrNameLst>
                                      </p:cBhvr>
                                      <p:to>
                                        <p:strVal val="visible"/>
                                      </p:to>
                                    </p:set>
                                    <p:animEffect transition="in" filter="wipe(down)">
                                      <p:cBhvr>
                                        <p:cTn id="80" dur="500"/>
                                        <p:tgtEl>
                                          <p:spTgt spid="9227"/>
                                        </p:tgtEl>
                                      </p:cBhvr>
                                    </p:animEffect>
                                  </p:childTnLst>
                                </p:cTn>
                              </p:par>
                            </p:childTnLst>
                          </p:cTn>
                        </p:par>
                        <p:par>
                          <p:cTn id="81" fill="hold">
                            <p:stCondLst>
                              <p:cond delay="4500"/>
                            </p:stCondLst>
                            <p:childTnLst>
                              <p:par>
                                <p:cTn id="82" presetID="22" presetClass="entr" presetSubtype="4" fill="hold" nodeType="afterEffect">
                                  <p:stCondLst>
                                    <p:cond delay="250"/>
                                  </p:stCondLst>
                                  <p:childTnLst>
                                    <p:set>
                                      <p:cBhvr>
                                        <p:cTn id="83" dur="1" fill="hold">
                                          <p:stCondLst>
                                            <p:cond delay="0"/>
                                          </p:stCondLst>
                                        </p:cTn>
                                        <p:tgtEl>
                                          <p:spTgt spid="9228"/>
                                        </p:tgtEl>
                                        <p:attrNameLst>
                                          <p:attrName>style.visibility</p:attrName>
                                        </p:attrNameLst>
                                      </p:cBhvr>
                                      <p:to>
                                        <p:strVal val="visible"/>
                                      </p:to>
                                    </p:set>
                                    <p:animEffect transition="in" filter="wipe(down)">
                                      <p:cBhvr>
                                        <p:cTn id="84" dur="500"/>
                                        <p:tgtEl>
                                          <p:spTgt spid="9228"/>
                                        </p:tgtEl>
                                      </p:cBhvr>
                                    </p:animEffect>
                                  </p:childTnLst>
                                </p:cTn>
                              </p:par>
                            </p:childTnLst>
                          </p:cTn>
                        </p:par>
                        <p:par>
                          <p:cTn id="85" fill="hold">
                            <p:stCondLst>
                              <p:cond delay="5250"/>
                            </p:stCondLst>
                            <p:childTnLst>
                              <p:par>
                                <p:cTn id="86" presetID="22" presetClass="entr" presetSubtype="4" fill="hold" nodeType="afterEffect">
                                  <p:stCondLst>
                                    <p:cond delay="250"/>
                                  </p:stCondLst>
                                  <p:childTnLst>
                                    <p:set>
                                      <p:cBhvr>
                                        <p:cTn id="87" dur="1" fill="hold">
                                          <p:stCondLst>
                                            <p:cond delay="0"/>
                                          </p:stCondLst>
                                        </p:cTn>
                                        <p:tgtEl>
                                          <p:spTgt spid="9231"/>
                                        </p:tgtEl>
                                        <p:attrNameLst>
                                          <p:attrName>style.visibility</p:attrName>
                                        </p:attrNameLst>
                                      </p:cBhvr>
                                      <p:to>
                                        <p:strVal val="visible"/>
                                      </p:to>
                                    </p:set>
                                    <p:animEffect transition="in" filter="wipe(down)">
                                      <p:cBhvr>
                                        <p:cTn id="88" dur="500"/>
                                        <p:tgtEl>
                                          <p:spTgt spid="9231"/>
                                        </p:tgtEl>
                                      </p:cBhvr>
                                    </p:animEffect>
                                  </p:childTnLst>
                                </p:cTn>
                              </p:par>
                            </p:childTnLst>
                          </p:cTn>
                        </p:par>
                        <p:par>
                          <p:cTn id="89" fill="hold">
                            <p:stCondLst>
                              <p:cond delay="6000"/>
                            </p:stCondLst>
                            <p:childTnLst>
                              <p:par>
                                <p:cTn id="90" presetID="22" presetClass="entr" presetSubtype="4" fill="hold" nodeType="afterEffect">
                                  <p:stCondLst>
                                    <p:cond delay="250"/>
                                  </p:stCondLst>
                                  <p:childTnLst>
                                    <p:set>
                                      <p:cBhvr>
                                        <p:cTn id="91" dur="1" fill="hold">
                                          <p:stCondLst>
                                            <p:cond delay="0"/>
                                          </p:stCondLst>
                                        </p:cTn>
                                        <p:tgtEl>
                                          <p:spTgt spid="9234"/>
                                        </p:tgtEl>
                                        <p:attrNameLst>
                                          <p:attrName>style.visibility</p:attrName>
                                        </p:attrNameLst>
                                      </p:cBhvr>
                                      <p:to>
                                        <p:strVal val="visible"/>
                                      </p:to>
                                    </p:set>
                                    <p:animEffect transition="in" filter="wipe(down)">
                                      <p:cBhvr>
                                        <p:cTn id="92" dur="500"/>
                                        <p:tgtEl>
                                          <p:spTgt spid="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1267"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6589200-647E-4CA2-9552-8812AFA544B9}" type="slidenum">
              <a:rPr lang="el-GR" altLang="el-GR" sz="1400" smtClean="0"/>
              <a:pPr>
                <a:spcBef>
                  <a:spcPct val="0"/>
                </a:spcBef>
                <a:buFontTx/>
                <a:buNone/>
              </a:pPr>
              <a:t>5</a:t>
            </a:fld>
            <a:endParaRPr lang="el-GR" altLang="el-GR" sz="1400" smtClean="0"/>
          </a:p>
        </p:txBody>
      </p:sp>
      <p:sp>
        <p:nvSpPr>
          <p:cNvPr id="12295" name="Text Box 7"/>
          <p:cNvSpPr txBox="1">
            <a:spLocks noChangeArrowheads="1"/>
          </p:cNvSpPr>
          <p:nvPr/>
        </p:nvSpPr>
        <p:spPr bwMode="auto">
          <a:xfrm>
            <a:off x="1655676" y="1880298"/>
            <a:ext cx="5832648"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a:effectLst>
                  <a:outerShdw blurRad="38100" dist="38100" dir="2700000" algn="tl">
                    <a:srgbClr val="FFFFFF"/>
                  </a:outerShdw>
                </a:effectLst>
                <a:latin typeface="Comic Sans MS" pitchFamily="66" charset="0"/>
              </a:rPr>
              <a:t>Ένα σώμα κάνει </a:t>
            </a:r>
            <a:r>
              <a:rPr lang="el-GR" altLang="el-GR" b="1" dirty="0">
                <a:solidFill>
                  <a:srgbClr val="008000"/>
                </a:solidFill>
                <a:effectLst>
                  <a:outerShdw blurRad="38100" dist="38100" dir="2700000" algn="tl">
                    <a:srgbClr val="000000"/>
                  </a:outerShdw>
                </a:effectLst>
                <a:latin typeface="Comic Sans MS" pitchFamily="66" charset="0"/>
              </a:rPr>
              <a:t>στροφική κίνηση</a:t>
            </a:r>
            <a:r>
              <a:rPr lang="el-GR" altLang="el-GR" b="1" dirty="0">
                <a:effectLst>
                  <a:outerShdw blurRad="38100" dist="38100" dir="2700000" algn="tl">
                    <a:srgbClr val="FFFFFF"/>
                  </a:outerShdw>
                </a:effectLst>
                <a:latin typeface="Comic Sans MS" pitchFamily="66" charset="0"/>
              </a:rPr>
              <a:t>, όταν </a:t>
            </a:r>
            <a:r>
              <a:rPr lang="el-GR" altLang="el-GR" b="1" dirty="0">
                <a:solidFill>
                  <a:srgbClr val="008000"/>
                </a:solidFill>
                <a:effectLst>
                  <a:outerShdw blurRad="38100" dist="38100" dir="2700000" algn="tl">
                    <a:srgbClr val="000000"/>
                  </a:outerShdw>
                </a:effectLst>
                <a:latin typeface="Comic Sans MS" pitchFamily="66" charset="0"/>
              </a:rPr>
              <a:t>αλλάζει προσανατολισμό</a:t>
            </a:r>
            <a:r>
              <a:rPr lang="en-US" altLang="el-GR" b="1" dirty="0">
                <a:solidFill>
                  <a:srgbClr val="008000"/>
                </a:solidFill>
                <a:effectLst>
                  <a:outerShdw blurRad="38100" dist="38100" dir="2700000" algn="tl">
                    <a:srgbClr val="000000"/>
                  </a:outerShdw>
                </a:effectLst>
                <a:latin typeface="Comic Sans MS" pitchFamily="66" charset="0"/>
              </a:rPr>
              <a:t> </a:t>
            </a:r>
            <a:r>
              <a:rPr lang="el-GR" altLang="el-GR" b="1" dirty="0">
                <a:effectLst>
                  <a:outerShdw blurRad="38100" dist="38100" dir="2700000" algn="tl">
                    <a:srgbClr val="FFFFFF"/>
                  </a:outerShdw>
                </a:effectLst>
                <a:latin typeface="Comic Sans MS" pitchFamily="66" charset="0"/>
              </a:rPr>
              <a:t>γύρω από έναν άξονα περιστροφής. </a:t>
            </a:r>
          </a:p>
        </p:txBody>
      </p:sp>
      <p:sp>
        <p:nvSpPr>
          <p:cNvPr id="12296" name="Text Box 8"/>
          <p:cNvSpPr txBox="1">
            <a:spLocks noChangeArrowheads="1"/>
          </p:cNvSpPr>
          <p:nvPr/>
        </p:nvSpPr>
        <p:spPr bwMode="auto">
          <a:xfrm>
            <a:off x="759293" y="3866465"/>
            <a:ext cx="75396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eaLnBrk="1" hangingPunct="1">
              <a:spcBef>
                <a:spcPct val="50000"/>
              </a:spcBef>
              <a:defRPr/>
            </a:pPr>
            <a:r>
              <a:rPr lang="el-GR" altLang="el-GR" sz="3200" b="1" dirty="0">
                <a:solidFill>
                  <a:srgbClr val="FF0000"/>
                </a:solidFill>
                <a:effectLst>
                  <a:outerShdw blurRad="38100" dist="38100" dir="2700000" algn="tl">
                    <a:srgbClr val="000000"/>
                  </a:outerShdw>
                </a:effectLst>
                <a:latin typeface="Comic Sans MS" pitchFamily="66" charset="0"/>
              </a:rPr>
              <a:t>!!!!! </a:t>
            </a:r>
            <a:r>
              <a:rPr lang="el-GR" altLang="el-GR" sz="3200" b="1" i="1" dirty="0">
                <a:latin typeface="Comic Sans MS" pitchFamily="66" charset="0"/>
              </a:rPr>
              <a:t> </a:t>
            </a:r>
            <a:r>
              <a:rPr lang="el-GR" altLang="el-GR" b="1" dirty="0">
                <a:effectLst>
                  <a:outerShdw blurRad="38100" dist="38100" dir="2700000" algn="tl">
                    <a:srgbClr val="FFFFFF"/>
                  </a:outerShdw>
                </a:effectLst>
                <a:latin typeface="Comic Sans MS" pitchFamily="66" charset="0"/>
              </a:rPr>
              <a:t>Η στροφική κίνηση δεν είναι κυκλική κίνηση.</a:t>
            </a:r>
          </a:p>
        </p:txBody>
      </p:sp>
      <p:grpSp>
        <p:nvGrpSpPr>
          <p:cNvPr id="12301" name="Group 13"/>
          <p:cNvGrpSpPr>
            <a:grpSpLocks/>
          </p:cNvGrpSpPr>
          <p:nvPr/>
        </p:nvGrpSpPr>
        <p:grpSpPr bwMode="auto">
          <a:xfrm>
            <a:off x="6553200" y="112713"/>
            <a:ext cx="2160587" cy="1689100"/>
            <a:chOff x="431" y="89"/>
            <a:chExt cx="1361" cy="1064"/>
          </a:xfrm>
        </p:grpSpPr>
        <p:pic>
          <p:nvPicPr>
            <p:cNvPr id="11272" name="Picture 9" descr="support"/>
            <p:cNvPicPr>
              <a:picLocks noChangeAspect="1" noChangeArrowheads="1" noCrop="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 y="119"/>
              <a:ext cx="1361" cy="1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3" name="Text Box 10"/>
            <p:cNvSpPr txBox="1">
              <a:spLocks noChangeArrowheads="1"/>
            </p:cNvSpPr>
            <p:nvPr/>
          </p:nvSpPr>
          <p:spPr bwMode="auto">
            <a:xfrm>
              <a:off x="1248" y="89"/>
              <a:ext cx="544" cy="212"/>
            </a:xfrm>
            <a:prstGeom prst="rect">
              <a:avLst/>
            </a:prstGeom>
            <a:ln/>
          </p:spPr>
          <p:style>
            <a:lnRef idx="2">
              <a:schemeClr val="accent3"/>
            </a:lnRef>
            <a:fillRef idx="1">
              <a:schemeClr val="lt1"/>
            </a:fillRef>
            <a:effectRef idx="0">
              <a:schemeClr val="accent3"/>
            </a:effectRef>
            <a:fontRef idx="minor">
              <a:schemeClr val="dk1"/>
            </a:fontRef>
          </p:style>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endParaRPr lang="el-GR" altLang="el-GR" sz="1600" smtClean="0"/>
            </a:p>
          </p:txBody>
        </p:sp>
      </p:grpSp>
      <p:sp>
        <p:nvSpPr>
          <p:cNvPr id="10" name="Rectangle 2"/>
          <p:cNvSpPr txBox="1">
            <a:spLocks noChangeArrowheads="1"/>
          </p:cNvSpPr>
          <p:nvPr/>
        </p:nvSpPr>
        <p:spPr>
          <a:xfrm>
            <a:off x="2411760" y="595489"/>
            <a:ext cx="382406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rgbClr val="800000"/>
                </a:solidFill>
                <a:effectLst>
                  <a:outerShdw blurRad="38100" dist="38100" dir="2700000" algn="tl">
                    <a:srgbClr val="000000"/>
                  </a:outerShdw>
                </a:effectLst>
                <a:latin typeface="Comic Sans MS" pitchFamily="66" charset="0"/>
              </a:rPr>
              <a:t>Στροφική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ppt_x</p:attrName>
                                        </p:attrNameLst>
                                      </p:cBhvr>
                                      <p:tavLst>
                                        <p:tav tm="0">
                                          <p:val>
                                            <p:strVal val="#ppt_x-.2"/>
                                          </p:val>
                                        </p:tav>
                                        <p:tav tm="100000">
                                          <p:val>
                                            <p:strVal val="#ppt_x"/>
                                          </p:val>
                                        </p:tav>
                                      </p:tavLst>
                                    </p:anim>
                                    <p:anim calcmode="lin" valueType="num">
                                      <p:cBhvr>
                                        <p:cTn id="8"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2000"/>
                                        <p:tgtEl>
                                          <p:spTgt spid="10"/>
                                        </p:tgtEl>
                                      </p:cBhvr>
                                    </p:animEffect>
                                  </p:childTnLst>
                                </p:cTn>
                              </p:par>
                            </p:childTnLst>
                          </p:cTn>
                        </p:par>
                        <p:par>
                          <p:cTn id="10" fill="hold">
                            <p:stCondLst>
                              <p:cond delay="2000"/>
                            </p:stCondLst>
                            <p:childTnLst>
                              <p:par>
                                <p:cTn id="11" presetID="9" presetClass="entr" presetSubtype="0" fill="hold" nodeType="afterEffect">
                                  <p:stCondLst>
                                    <p:cond delay="250"/>
                                  </p:stCondLst>
                                  <p:childTnLst>
                                    <p:set>
                                      <p:cBhvr>
                                        <p:cTn id="12" dur="1" fill="hold">
                                          <p:stCondLst>
                                            <p:cond delay="0"/>
                                          </p:stCondLst>
                                        </p:cTn>
                                        <p:tgtEl>
                                          <p:spTgt spid="12301"/>
                                        </p:tgtEl>
                                        <p:attrNameLst>
                                          <p:attrName>style.visibility</p:attrName>
                                        </p:attrNameLst>
                                      </p:cBhvr>
                                      <p:to>
                                        <p:strVal val="visible"/>
                                      </p:to>
                                    </p:set>
                                    <p:animEffect transition="in" filter="dissolve">
                                      <p:cBhvr>
                                        <p:cTn id="13" dur="500"/>
                                        <p:tgtEl>
                                          <p:spTgt spid="1230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295"/>
                                        </p:tgtEl>
                                        <p:attrNameLst>
                                          <p:attrName>style.visibility</p:attrName>
                                        </p:attrNameLst>
                                      </p:cBhvr>
                                      <p:to>
                                        <p:strVal val="visible"/>
                                      </p:to>
                                    </p:set>
                                    <p:animEffect transition="in" filter="wipe(left)">
                                      <p:cBhvr>
                                        <p:cTn id="18" dur="2000"/>
                                        <p:tgtEl>
                                          <p:spTgt spid="1229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2296"/>
                                        </p:tgtEl>
                                        <p:attrNameLst>
                                          <p:attrName>style.visibility</p:attrName>
                                        </p:attrNameLst>
                                      </p:cBhvr>
                                      <p:to>
                                        <p:strVal val="visible"/>
                                      </p:to>
                                    </p:set>
                                    <p:animEffect transition="in" filter="wipe(left)">
                                      <p:cBhvr>
                                        <p:cTn id="23" dur="15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3315"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4DBE5F1C-F99F-41C4-9F8E-F9DDD301FF44}" type="slidenum">
              <a:rPr lang="el-GR" altLang="el-GR" sz="1400" smtClean="0"/>
              <a:pPr>
                <a:spcBef>
                  <a:spcPct val="0"/>
                </a:spcBef>
                <a:buFontTx/>
                <a:buNone/>
              </a:pPr>
              <a:t>6</a:t>
            </a:fld>
            <a:endParaRPr lang="el-GR" altLang="el-GR" sz="1400" smtClean="0"/>
          </a:p>
        </p:txBody>
      </p:sp>
      <p:sp>
        <p:nvSpPr>
          <p:cNvPr id="14342" name="Text Box 6"/>
          <p:cNvSpPr txBox="1">
            <a:spLocks noChangeArrowheads="1"/>
          </p:cNvSpPr>
          <p:nvPr/>
        </p:nvSpPr>
        <p:spPr bwMode="auto">
          <a:xfrm>
            <a:off x="3347865" y="245150"/>
            <a:ext cx="4896544"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sz="2000" b="1" dirty="0">
                <a:effectLst>
                  <a:outerShdw blurRad="38100" dist="38100" dir="2700000" algn="tl">
                    <a:srgbClr val="FFFFFF"/>
                  </a:outerShdw>
                </a:effectLst>
                <a:latin typeface="Comic Sans MS" pitchFamily="66" charset="0"/>
              </a:rPr>
              <a:t>Στην περιγραφή της στροφικής κίνησης υπάρχει η ανάγκη της γεωμετρικής έννοιας </a:t>
            </a:r>
            <a:r>
              <a:rPr lang="el-GR" altLang="el-GR" b="1" dirty="0">
                <a:solidFill>
                  <a:srgbClr val="FF0000"/>
                </a:solidFill>
                <a:effectLst>
                  <a:outerShdw blurRad="38100" dist="38100" dir="2700000" algn="tl">
                    <a:srgbClr val="000000"/>
                  </a:outerShdw>
                </a:effectLst>
                <a:latin typeface="Comic Sans MS" pitchFamily="66" charset="0"/>
              </a:rPr>
              <a:t>άξονας περιστροφής</a:t>
            </a:r>
            <a:r>
              <a:rPr lang="el-GR" altLang="el-GR" sz="2000" b="1" dirty="0">
                <a:solidFill>
                  <a:srgbClr val="FF0000"/>
                </a:solidFill>
                <a:effectLst>
                  <a:outerShdw blurRad="38100" dist="38100" dir="2700000" algn="tl">
                    <a:srgbClr val="000000"/>
                  </a:outerShdw>
                </a:effectLst>
                <a:latin typeface="Comic Sans MS" pitchFamily="66" charset="0"/>
              </a:rPr>
              <a:t>,</a:t>
            </a:r>
            <a:r>
              <a:rPr lang="en-US" altLang="el-GR" sz="2000" b="1" i="1" dirty="0">
                <a:solidFill>
                  <a:srgbClr val="FF0000"/>
                </a:solidFill>
                <a:effectLst>
                  <a:outerShdw blurRad="38100" dist="38100" dir="2700000" algn="tl">
                    <a:srgbClr val="000000"/>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τα σημεία του οποίου παραμένουν ακίνητα.</a:t>
            </a:r>
            <a:r>
              <a:rPr lang="el-GR" altLang="el-GR" sz="2000" b="1" i="1" dirty="0">
                <a:latin typeface="Comic Sans MS" pitchFamily="66" charset="0"/>
              </a:rPr>
              <a:t> </a:t>
            </a:r>
            <a:endParaRPr lang="el-GR" altLang="el-GR" sz="2000" b="1" dirty="0">
              <a:latin typeface="Comic Sans MS" pitchFamily="66" charset="0"/>
            </a:endParaRPr>
          </a:p>
        </p:txBody>
      </p:sp>
      <p:sp>
        <p:nvSpPr>
          <p:cNvPr id="14343" name="Text Box 7"/>
          <p:cNvSpPr txBox="1">
            <a:spLocks noChangeArrowheads="1"/>
          </p:cNvSpPr>
          <p:nvPr/>
        </p:nvSpPr>
        <p:spPr bwMode="auto">
          <a:xfrm>
            <a:off x="3323829" y="3317141"/>
            <a:ext cx="5184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a:effectLst>
                  <a:outerShdw blurRad="38100" dist="38100" dir="2700000" algn="tl">
                    <a:srgbClr val="FFFFFF"/>
                  </a:outerShdw>
                </a:effectLst>
                <a:latin typeface="Comic Sans MS" pitchFamily="66" charset="0"/>
              </a:rPr>
              <a:t>Κάθε </a:t>
            </a:r>
            <a:r>
              <a:rPr lang="el-GR" altLang="el-GR" b="1" dirty="0">
                <a:solidFill>
                  <a:srgbClr val="FF0000"/>
                </a:solidFill>
                <a:effectLst>
                  <a:outerShdw blurRad="38100" dist="38100" dir="2700000" algn="tl">
                    <a:srgbClr val="000000"/>
                  </a:outerShdw>
                </a:effectLst>
                <a:latin typeface="Comic Sans MS" pitchFamily="66" charset="0"/>
              </a:rPr>
              <a:t>υλικό σημείο</a:t>
            </a:r>
            <a:r>
              <a:rPr lang="el-GR" altLang="el-GR" sz="2000" b="1" dirty="0">
                <a:effectLst>
                  <a:outerShdw blurRad="38100" dist="38100" dir="2700000" algn="tl">
                    <a:srgbClr val="FFFFFF"/>
                  </a:outerShdw>
                </a:effectLst>
                <a:latin typeface="Comic Sans MS" pitchFamily="66" charset="0"/>
              </a:rPr>
              <a:t> του σώματος εκτελεί </a:t>
            </a:r>
            <a:r>
              <a:rPr lang="el-GR" altLang="el-GR" b="1" dirty="0">
                <a:solidFill>
                  <a:srgbClr val="FF0000"/>
                </a:solidFill>
                <a:effectLst>
                  <a:outerShdw blurRad="38100" dist="38100" dir="2700000" algn="tl">
                    <a:srgbClr val="000000"/>
                  </a:outerShdw>
                </a:effectLst>
                <a:latin typeface="Comic Sans MS" pitchFamily="66" charset="0"/>
              </a:rPr>
              <a:t>κυκλική κίνηση</a:t>
            </a:r>
            <a:r>
              <a:rPr lang="el-GR" altLang="el-GR" sz="2000" b="1" dirty="0">
                <a:effectLst>
                  <a:outerShdw blurRad="38100" dist="38100" dir="2700000" algn="tl">
                    <a:srgbClr val="FFFFFF"/>
                  </a:outerShdw>
                </a:effectLst>
                <a:latin typeface="Comic Sans MS" pitchFamily="66" charset="0"/>
              </a:rPr>
              <a:t> το κέντρο της οποίας βρίσκεται στον συγκεκριμένο άξονα. </a:t>
            </a:r>
          </a:p>
        </p:txBody>
      </p:sp>
      <p:sp>
        <p:nvSpPr>
          <p:cNvPr id="14347" name="Freeform 11" descr="Ροζ χαρτομάντιλο"/>
          <p:cNvSpPr>
            <a:spLocks/>
          </p:cNvSpPr>
          <p:nvPr/>
        </p:nvSpPr>
        <p:spPr bwMode="auto">
          <a:xfrm>
            <a:off x="0" y="1700213"/>
            <a:ext cx="2700338" cy="2303462"/>
          </a:xfrm>
          <a:custGeom>
            <a:avLst/>
            <a:gdLst>
              <a:gd name="T0" fmla="*/ 2147483646 w 994"/>
              <a:gd name="T1" fmla="*/ 2147483646 h 1577"/>
              <a:gd name="T2" fmla="*/ 2147483646 w 994"/>
              <a:gd name="T3" fmla="*/ 2147483646 h 1577"/>
              <a:gd name="T4" fmla="*/ 2147483646 w 994"/>
              <a:gd name="T5" fmla="*/ 2147483646 h 1577"/>
              <a:gd name="T6" fmla="*/ 2147483646 w 994"/>
              <a:gd name="T7" fmla="*/ 2147483646 h 1577"/>
              <a:gd name="T8" fmla="*/ 2147483646 w 994"/>
              <a:gd name="T9" fmla="*/ 2147483646 h 1577"/>
              <a:gd name="T10" fmla="*/ 2147483646 w 994"/>
              <a:gd name="T11" fmla="*/ 2147483646 h 1577"/>
              <a:gd name="T12" fmla="*/ 2147483646 w 994"/>
              <a:gd name="T13" fmla="*/ 2147483646 h 1577"/>
              <a:gd name="T14" fmla="*/ 2147483646 w 994"/>
              <a:gd name="T15" fmla="*/ 2147483646 h 1577"/>
              <a:gd name="T16" fmla="*/ 2147483646 w 994"/>
              <a:gd name="T17" fmla="*/ 2147483646 h 1577"/>
              <a:gd name="T18" fmla="*/ 2147483646 w 994"/>
              <a:gd name="T19" fmla="*/ 2147483646 h 1577"/>
              <a:gd name="T20" fmla="*/ 2147483646 w 994"/>
              <a:gd name="T21" fmla="*/ 2147483646 h 1577"/>
              <a:gd name="T22" fmla="*/ 2147483646 w 994"/>
              <a:gd name="T23" fmla="*/ 2147483646 h 1577"/>
              <a:gd name="T24" fmla="*/ 2147483646 w 994"/>
              <a:gd name="T25" fmla="*/ 2147483646 h 1577"/>
              <a:gd name="T26" fmla="*/ 2147483646 w 994"/>
              <a:gd name="T27" fmla="*/ 2147483646 h 1577"/>
              <a:gd name="T28" fmla="*/ 2147483646 w 994"/>
              <a:gd name="T29" fmla="*/ 2147483646 h 1577"/>
              <a:gd name="T30" fmla="*/ 2147483646 w 994"/>
              <a:gd name="T31" fmla="*/ 2147483646 h 1577"/>
              <a:gd name="T32" fmla="*/ 2147483646 w 994"/>
              <a:gd name="T33" fmla="*/ 0 h 1577"/>
              <a:gd name="T34" fmla="*/ 2147483646 w 994"/>
              <a:gd name="T35" fmla="*/ 2147483646 h 1577"/>
              <a:gd name="T36" fmla="*/ 2147483646 w 994"/>
              <a:gd name="T37" fmla="*/ 2147483646 h 15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94" h="1577">
                <a:moveTo>
                  <a:pt x="494" y="29"/>
                </a:moveTo>
                <a:cubicBezTo>
                  <a:pt x="443" y="32"/>
                  <a:pt x="392" y="34"/>
                  <a:pt x="341" y="39"/>
                </a:cubicBezTo>
                <a:cubicBezTo>
                  <a:pt x="276" y="46"/>
                  <a:pt x="271" y="124"/>
                  <a:pt x="226" y="154"/>
                </a:cubicBezTo>
                <a:cubicBezTo>
                  <a:pt x="216" y="182"/>
                  <a:pt x="217" y="188"/>
                  <a:pt x="197" y="211"/>
                </a:cubicBezTo>
                <a:cubicBezTo>
                  <a:pt x="185" y="225"/>
                  <a:pt x="158" y="250"/>
                  <a:pt x="158" y="250"/>
                </a:cubicBezTo>
                <a:cubicBezTo>
                  <a:pt x="83" y="490"/>
                  <a:pt x="138" y="350"/>
                  <a:pt x="130" y="912"/>
                </a:cubicBezTo>
                <a:cubicBezTo>
                  <a:pt x="136" y="1241"/>
                  <a:pt x="0" y="1518"/>
                  <a:pt x="341" y="1546"/>
                </a:cubicBezTo>
                <a:cubicBezTo>
                  <a:pt x="399" y="1551"/>
                  <a:pt x="456" y="1552"/>
                  <a:pt x="514" y="1555"/>
                </a:cubicBezTo>
                <a:cubicBezTo>
                  <a:pt x="641" y="1577"/>
                  <a:pt x="681" y="1572"/>
                  <a:pt x="840" y="1565"/>
                </a:cubicBezTo>
                <a:cubicBezTo>
                  <a:pt x="869" y="1521"/>
                  <a:pt x="874" y="1542"/>
                  <a:pt x="907" y="1507"/>
                </a:cubicBezTo>
                <a:cubicBezTo>
                  <a:pt x="920" y="1472"/>
                  <a:pt x="944" y="1462"/>
                  <a:pt x="965" y="1431"/>
                </a:cubicBezTo>
                <a:cubicBezTo>
                  <a:pt x="990" y="1354"/>
                  <a:pt x="981" y="1393"/>
                  <a:pt x="994" y="1315"/>
                </a:cubicBezTo>
                <a:cubicBezTo>
                  <a:pt x="991" y="1152"/>
                  <a:pt x="990" y="989"/>
                  <a:pt x="984" y="826"/>
                </a:cubicBezTo>
                <a:cubicBezTo>
                  <a:pt x="982" y="781"/>
                  <a:pt x="920" y="705"/>
                  <a:pt x="898" y="672"/>
                </a:cubicBezTo>
                <a:cubicBezTo>
                  <a:pt x="885" y="653"/>
                  <a:pt x="859" y="615"/>
                  <a:pt x="859" y="615"/>
                </a:cubicBezTo>
                <a:cubicBezTo>
                  <a:pt x="869" y="555"/>
                  <a:pt x="889" y="500"/>
                  <a:pt x="907" y="442"/>
                </a:cubicBezTo>
                <a:cubicBezTo>
                  <a:pt x="901" y="209"/>
                  <a:pt x="974" y="69"/>
                  <a:pt x="773" y="0"/>
                </a:cubicBezTo>
                <a:cubicBezTo>
                  <a:pt x="699" y="8"/>
                  <a:pt x="625" y="11"/>
                  <a:pt x="552" y="19"/>
                </a:cubicBezTo>
                <a:cubicBezTo>
                  <a:pt x="455" y="30"/>
                  <a:pt x="530" y="29"/>
                  <a:pt x="494" y="29"/>
                </a:cubicBezTo>
                <a:close/>
              </a:path>
            </a:pathLst>
          </a:custGeom>
          <a:blipFill dpi="0" rotWithShape="1">
            <a:blip r:embed="rId4"/>
            <a:srcRect/>
            <a:tile tx="0" ty="0" sx="100000" sy="100000" flip="none" algn="tl"/>
          </a:blipFill>
          <a:ln w="9525">
            <a:round/>
            <a:headEnd/>
            <a:tailEnd/>
          </a:ln>
          <a:effectLst/>
          <a:scene3d>
            <a:camera prst="legacyPerspectiveFront">
              <a:rot lat="1500000" lon="1500000" rev="0"/>
            </a:camera>
            <a:lightRig rig="legacyFlat2" dir="b"/>
          </a:scene3d>
          <a:sp3d extrusionH="887400" prstMaterial="legacyMatte">
            <a:bevelT w="13500" h="13500" prst="angle"/>
            <a:bevelB w="13500" h="13500" prst="angle"/>
            <a:extrusionClr>
              <a:srgbClr val="FFCCCC"/>
            </a:extrusionClr>
            <a:contourClr>
              <a:srgbClr val="FFFFFF"/>
            </a:contourClr>
          </a:sp3d>
          <a:extLst>
            <a:ext uri="{AF507438-7753-43E0-B8FC-AC1667EBCBE1}">
              <a14:hiddenEffects xmlns:a14="http://schemas.microsoft.com/office/drawing/2010/main">
                <a:effectLst>
                  <a:outerShdw sy="50000" kx="-2453608" rotWithShape="0">
                    <a:schemeClr val="bg2">
                      <a:alpha val="50000"/>
                    </a:schemeClr>
                  </a:outerShdw>
                </a:effectLst>
              </a14:hiddenEffects>
            </a:ext>
          </a:extLst>
        </p:spPr>
        <p:txBody>
          <a:bodyPr>
            <a:flatTx/>
          </a:bodyPr>
          <a:lstStyle/>
          <a:p>
            <a:endParaRPr lang="el-GR"/>
          </a:p>
        </p:txBody>
      </p:sp>
      <p:sp>
        <p:nvSpPr>
          <p:cNvPr id="14348" name="Line 12"/>
          <p:cNvSpPr>
            <a:spLocks noChangeShapeType="1"/>
          </p:cNvSpPr>
          <p:nvPr/>
        </p:nvSpPr>
        <p:spPr bwMode="auto">
          <a:xfrm>
            <a:off x="1619250" y="1052513"/>
            <a:ext cx="0" cy="649287"/>
          </a:xfrm>
          <a:prstGeom prst="line">
            <a:avLst/>
          </a:prstGeom>
          <a:noFill/>
          <a:ln w="28575">
            <a:solidFill>
              <a:schemeClr val="tx1"/>
            </a:solidFill>
            <a:round/>
            <a:headEnd/>
            <a:tailEnd/>
          </a:ln>
          <a:effectLst>
            <a:outerShdw dist="107763" dir="189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l-GR"/>
          </a:p>
        </p:txBody>
      </p:sp>
      <p:sp>
        <p:nvSpPr>
          <p:cNvPr id="14349" name="AutoShape 13"/>
          <p:cNvSpPr>
            <a:spLocks noChangeArrowheads="1"/>
          </p:cNvSpPr>
          <p:nvPr/>
        </p:nvSpPr>
        <p:spPr bwMode="auto">
          <a:xfrm rot="208551">
            <a:off x="1331913" y="4005263"/>
            <a:ext cx="576262" cy="423862"/>
          </a:xfrm>
          <a:prstGeom prst="curvedRightArrow">
            <a:avLst>
              <a:gd name="adj1" fmla="val 10060"/>
              <a:gd name="adj2" fmla="val 41940"/>
              <a:gd name="adj3" fmla="val 74687"/>
            </a:avLst>
          </a:prstGeom>
          <a:solidFill>
            <a:srgbClr val="FF0000"/>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0" name="Text Box 14"/>
          <p:cNvSpPr txBox="1">
            <a:spLocks noChangeArrowheads="1"/>
          </p:cNvSpPr>
          <p:nvPr/>
        </p:nvSpPr>
        <p:spPr bwMode="auto">
          <a:xfrm>
            <a:off x="1331913" y="693738"/>
            <a:ext cx="288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z</a:t>
            </a:r>
            <a:endParaRPr lang="el-GR" altLang="el-GR" sz="2000">
              <a:latin typeface="Comic Sans MS" panose="030F0702030302020204" pitchFamily="66" charset="0"/>
            </a:endParaRPr>
          </a:p>
        </p:txBody>
      </p:sp>
      <p:sp>
        <p:nvSpPr>
          <p:cNvPr id="14351" name="Text Box 15"/>
          <p:cNvSpPr txBox="1">
            <a:spLocks noChangeArrowheads="1"/>
          </p:cNvSpPr>
          <p:nvPr/>
        </p:nvSpPr>
        <p:spPr bwMode="auto">
          <a:xfrm>
            <a:off x="1258888" y="4437063"/>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a:latin typeface="Comic Sans MS" panose="030F0702030302020204" pitchFamily="66" charset="0"/>
              </a:rPr>
              <a:t>z'</a:t>
            </a:r>
          </a:p>
        </p:txBody>
      </p:sp>
      <p:sp>
        <p:nvSpPr>
          <p:cNvPr id="14352" name="Oval 16"/>
          <p:cNvSpPr>
            <a:spLocks noChangeArrowheads="1"/>
          </p:cNvSpPr>
          <p:nvPr/>
        </p:nvSpPr>
        <p:spPr bwMode="auto">
          <a:xfrm>
            <a:off x="1116013" y="2420938"/>
            <a:ext cx="1008062" cy="142875"/>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3" name="Oval 17"/>
          <p:cNvSpPr>
            <a:spLocks noChangeArrowheads="1"/>
          </p:cNvSpPr>
          <p:nvPr/>
        </p:nvSpPr>
        <p:spPr bwMode="auto">
          <a:xfrm>
            <a:off x="827088" y="3141663"/>
            <a:ext cx="1584325" cy="287337"/>
          </a:xfrm>
          <a:prstGeom prst="ellipse">
            <a:avLst/>
          </a:prstGeom>
          <a:noFill/>
          <a:ln w="19050">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54" name="Line 18"/>
          <p:cNvSpPr>
            <a:spLocks noChangeShapeType="1"/>
          </p:cNvSpPr>
          <p:nvPr/>
        </p:nvSpPr>
        <p:spPr bwMode="auto">
          <a:xfrm>
            <a:off x="1116013" y="2493963"/>
            <a:ext cx="5048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5" name="Line 19"/>
          <p:cNvSpPr>
            <a:spLocks noChangeShapeType="1"/>
          </p:cNvSpPr>
          <p:nvPr/>
        </p:nvSpPr>
        <p:spPr bwMode="auto">
          <a:xfrm>
            <a:off x="827088" y="3284538"/>
            <a:ext cx="792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6" name="Line 20"/>
          <p:cNvSpPr>
            <a:spLocks noChangeShapeType="1"/>
          </p:cNvSpPr>
          <p:nvPr/>
        </p:nvSpPr>
        <p:spPr bwMode="auto">
          <a:xfrm flipH="1" flipV="1">
            <a:off x="1979613" y="2924175"/>
            <a:ext cx="431800" cy="360363"/>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8" name="Text Box 22"/>
          <p:cNvSpPr txBox="1">
            <a:spLocks noChangeArrowheads="1"/>
          </p:cNvSpPr>
          <p:nvPr/>
        </p:nvSpPr>
        <p:spPr bwMode="auto">
          <a:xfrm>
            <a:off x="1116013" y="2060575"/>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r</a:t>
            </a:r>
            <a:r>
              <a:rPr lang="en-US" altLang="el-GR" sz="2000" baseline="-25000" dirty="0">
                <a:latin typeface="Comic Sans MS" panose="030F0702030302020204" pitchFamily="66" charset="0"/>
              </a:rPr>
              <a:t>1</a:t>
            </a:r>
            <a:endParaRPr lang="el-GR" altLang="el-GR" sz="2000" i="1" dirty="0">
              <a:latin typeface="Comic Sans MS" panose="030F0702030302020204" pitchFamily="66" charset="0"/>
            </a:endParaRPr>
          </a:p>
        </p:txBody>
      </p:sp>
      <p:sp>
        <p:nvSpPr>
          <p:cNvPr id="14359" name="Text Box 23"/>
          <p:cNvSpPr txBox="1">
            <a:spLocks noChangeArrowheads="1"/>
          </p:cNvSpPr>
          <p:nvPr/>
        </p:nvSpPr>
        <p:spPr bwMode="auto">
          <a:xfrm>
            <a:off x="1042988" y="285273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r</a:t>
            </a:r>
            <a:r>
              <a:rPr lang="en-US" altLang="el-GR" sz="2000" baseline="-25000" dirty="0">
                <a:latin typeface="Comic Sans MS" panose="030F0702030302020204" pitchFamily="66" charset="0"/>
              </a:rPr>
              <a:t>2</a:t>
            </a:r>
            <a:endParaRPr lang="el-GR" altLang="el-GR" sz="2000" i="1" dirty="0">
              <a:latin typeface="Comic Sans MS" panose="030F0702030302020204" pitchFamily="66" charset="0"/>
            </a:endParaRPr>
          </a:p>
        </p:txBody>
      </p:sp>
      <p:sp>
        <p:nvSpPr>
          <p:cNvPr id="14360" name="Text Box 24"/>
          <p:cNvSpPr txBox="1">
            <a:spLocks noChangeArrowheads="1"/>
          </p:cNvSpPr>
          <p:nvPr/>
        </p:nvSpPr>
        <p:spPr bwMode="auto">
          <a:xfrm>
            <a:off x="2135493" y="221889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m</a:t>
            </a:r>
            <a:r>
              <a:rPr lang="en-US" altLang="el-GR" sz="2000" baseline="-25000" dirty="0">
                <a:latin typeface="Comic Sans MS" panose="030F0702030302020204" pitchFamily="66" charset="0"/>
              </a:rPr>
              <a:t>1</a:t>
            </a:r>
            <a:endParaRPr lang="el-GR" altLang="el-GR" sz="2000" i="1" dirty="0">
              <a:latin typeface="Comic Sans MS" panose="030F0702030302020204" pitchFamily="66" charset="0"/>
            </a:endParaRPr>
          </a:p>
        </p:txBody>
      </p:sp>
      <p:sp>
        <p:nvSpPr>
          <p:cNvPr id="14361" name="Text Box 25"/>
          <p:cNvSpPr txBox="1">
            <a:spLocks noChangeArrowheads="1"/>
          </p:cNvSpPr>
          <p:nvPr/>
        </p:nvSpPr>
        <p:spPr bwMode="auto">
          <a:xfrm>
            <a:off x="2339975" y="3068638"/>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2000" i="1" dirty="0">
                <a:latin typeface="Comic Sans MS" panose="030F0702030302020204" pitchFamily="66" charset="0"/>
              </a:rPr>
              <a:t>m</a:t>
            </a:r>
            <a:r>
              <a:rPr lang="en-US" altLang="el-GR" sz="2000" baseline="-25000" dirty="0">
                <a:latin typeface="Comic Sans MS" panose="030F0702030302020204" pitchFamily="66" charset="0"/>
              </a:rPr>
              <a:t>2</a:t>
            </a:r>
            <a:endParaRPr lang="el-GR" altLang="el-GR" sz="2000" i="1" dirty="0">
              <a:latin typeface="Comic Sans MS" panose="030F0702030302020204" pitchFamily="66" charset="0"/>
            </a:endParaRPr>
          </a:p>
        </p:txBody>
      </p:sp>
      <p:sp>
        <p:nvSpPr>
          <p:cNvPr id="14362" name="Line 26"/>
          <p:cNvSpPr>
            <a:spLocks noChangeShapeType="1"/>
          </p:cNvSpPr>
          <p:nvPr/>
        </p:nvSpPr>
        <p:spPr bwMode="auto">
          <a:xfrm>
            <a:off x="1619250" y="1701800"/>
            <a:ext cx="0" cy="21590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64" name="Line 28"/>
          <p:cNvSpPr>
            <a:spLocks noChangeShapeType="1"/>
          </p:cNvSpPr>
          <p:nvPr/>
        </p:nvSpPr>
        <p:spPr bwMode="auto">
          <a:xfrm>
            <a:off x="1619250" y="3860800"/>
            <a:ext cx="0" cy="287338"/>
          </a:xfrm>
          <a:prstGeom prst="line">
            <a:avLst/>
          </a:prstGeom>
          <a:noFill/>
          <a:ln w="28575">
            <a:solidFill>
              <a:schemeClr val="tx1"/>
            </a:solidFill>
            <a:round/>
            <a:headEnd/>
            <a:tailEnd/>
          </a:ln>
          <a:effectLst>
            <a:outerShdw dist="107763" dir="18900000" algn="ctr" rotWithShape="0">
              <a:schemeClr val="bg2">
                <a:alpha val="50000"/>
              </a:schemeClr>
            </a:outerShdw>
          </a:effectLst>
          <a:extLst>
            <a:ext uri="{909E8E84-426E-40DD-AFC4-6F175D3DCCD1}">
              <a14:hiddenFill xmlns:a14="http://schemas.microsoft.com/office/drawing/2010/main">
                <a:noFill/>
              </a14:hiddenFill>
            </a:ext>
          </a:extLst>
        </p:spPr>
        <p:txBody>
          <a:bodyPr/>
          <a:lstStyle/>
          <a:p>
            <a:endParaRPr lang="el-GR"/>
          </a:p>
        </p:txBody>
      </p:sp>
      <p:sp>
        <p:nvSpPr>
          <p:cNvPr id="14365" name="Line 29"/>
          <p:cNvSpPr>
            <a:spLocks noChangeShapeType="1"/>
          </p:cNvSpPr>
          <p:nvPr/>
        </p:nvSpPr>
        <p:spPr bwMode="auto">
          <a:xfrm flipH="1" flipV="1">
            <a:off x="1763713" y="2205038"/>
            <a:ext cx="360362" cy="28892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67" name="Oval 31"/>
          <p:cNvSpPr>
            <a:spLocks noChangeArrowheads="1"/>
          </p:cNvSpPr>
          <p:nvPr/>
        </p:nvSpPr>
        <p:spPr bwMode="auto">
          <a:xfrm>
            <a:off x="2339975" y="3213100"/>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4369" name="Oval 33"/>
          <p:cNvSpPr>
            <a:spLocks noChangeArrowheads="1"/>
          </p:cNvSpPr>
          <p:nvPr/>
        </p:nvSpPr>
        <p:spPr bwMode="auto">
          <a:xfrm>
            <a:off x="2124075" y="2492375"/>
            <a:ext cx="73025" cy="714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graphicFrame>
        <p:nvGraphicFramePr>
          <p:cNvPr id="14371" name="Object 35"/>
          <p:cNvGraphicFramePr>
            <a:graphicFrameLocks noChangeAspect="1"/>
          </p:cNvGraphicFramePr>
          <p:nvPr/>
        </p:nvGraphicFramePr>
        <p:xfrm>
          <a:off x="1763713" y="1916113"/>
          <a:ext cx="260350" cy="360362"/>
        </p:xfrm>
        <a:graphic>
          <a:graphicData uri="http://schemas.openxmlformats.org/presentationml/2006/ole">
            <mc:AlternateContent xmlns:mc="http://schemas.openxmlformats.org/markup-compatibility/2006">
              <mc:Choice xmlns:v="urn:schemas-microsoft-com:vml" Requires="v">
                <p:oleObj spid="_x0000_s13501" name="Εξίσωση" r:id="rId5" imgW="165028" imgH="228501" progId="Equation.3">
                  <p:embed/>
                </p:oleObj>
              </mc:Choice>
              <mc:Fallback>
                <p:oleObj name="Εξίσωση" r:id="rId5" imgW="165028" imgH="228501" progId="Equation.3">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3713" y="1916113"/>
                        <a:ext cx="2603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72" name="Object 36"/>
          <p:cNvGraphicFramePr>
            <a:graphicFrameLocks noChangeAspect="1"/>
          </p:cNvGraphicFramePr>
          <p:nvPr/>
        </p:nvGraphicFramePr>
        <p:xfrm>
          <a:off x="1979613" y="2636838"/>
          <a:ext cx="280987" cy="360362"/>
        </p:xfrm>
        <a:graphic>
          <a:graphicData uri="http://schemas.openxmlformats.org/presentationml/2006/ole">
            <mc:AlternateContent xmlns:mc="http://schemas.openxmlformats.org/markup-compatibility/2006">
              <mc:Choice xmlns:v="urn:schemas-microsoft-com:vml" Requires="v">
                <p:oleObj spid="_x0000_s13502" name="Εξίσωση" r:id="rId7" imgW="177646" imgH="228402" progId="Equation.3">
                  <p:embed/>
                </p:oleObj>
              </mc:Choice>
              <mc:Fallback>
                <p:oleObj name="Εξίσωση" r:id="rId7" imgW="177646" imgH="228402" progId="Equation.3">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613" y="2636838"/>
                        <a:ext cx="280987"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wipe(left)">
                                      <p:cBhvr>
                                        <p:cTn id="7" dur="2000"/>
                                        <p:tgtEl>
                                          <p:spTgt spid="14342"/>
                                        </p:tgtEl>
                                      </p:cBhvr>
                                    </p:animEffect>
                                  </p:childTnLst>
                                </p:cTn>
                              </p:par>
                            </p:childTnLst>
                          </p:cTn>
                        </p:par>
                        <p:par>
                          <p:cTn id="8" fill="hold">
                            <p:stCondLst>
                              <p:cond delay="2000"/>
                            </p:stCondLst>
                            <p:childTnLst>
                              <p:par>
                                <p:cTn id="9" presetID="9" presetClass="entr" presetSubtype="0" fill="hold" nodeType="afterEffect">
                                  <p:stCondLst>
                                    <p:cond delay="500"/>
                                  </p:stCondLst>
                                  <p:childTnLst>
                                    <p:set>
                                      <p:cBhvr>
                                        <p:cTn id="10" dur="1" fill="hold">
                                          <p:stCondLst>
                                            <p:cond delay="0"/>
                                          </p:stCondLst>
                                        </p:cTn>
                                        <p:tgtEl>
                                          <p:spTgt spid="14347"/>
                                        </p:tgtEl>
                                        <p:attrNameLst>
                                          <p:attrName>style.visibility</p:attrName>
                                        </p:attrNameLst>
                                      </p:cBhvr>
                                      <p:to>
                                        <p:strVal val="visible"/>
                                      </p:to>
                                    </p:set>
                                    <p:animEffect transition="in" filter="dissolve">
                                      <p:cBhvr>
                                        <p:cTn id="11" dur="500"/>
                                        <p:tgtEl>
                                          <p:spTgt spid="14347"/>
                                        </p:tgtEl>
                                      </p:cBhvr>
                                    </p:animEffect>
                                  </p:childTnLst>
                                </p:cTn>
                              </p:par>
                              <p:par>
                                <p:cTn id="12" presetID="9" presetClass="entr" presetSubtype="0" fill="hold" nodeType="withEffect">
                                  <p:stCondLst>
                                    <p:cond delay="0"/>
                                  </p:stCondLst>
                                  <p:childTnLst>
                                    <p:set>
                                      <p:cBhvr>
                                        <p:cTn id="13" dur="1" fill="hold">
                                          <p:stCondLst>
                                            <p:cond delay="0"/>
                                          </p:stCondLst>
                                        </p:cTn>
                                        <p:tgtEl>
                                          <p:spTgt spid="14364"/>
                                        </p:tgtEl>
                                        <p:attrNameLst>
                                          <p:attrName>style.visibility</p:attrName>
                                        </p:attrNameLst>
                                      </p:cBhvr>
                                      <p:to>
                                        <p:strVal val="visible"/>
                                      </p:to>
                                    </p:set>
                                    <p:animEffect transition="in" filter="dissolve">
                                      <p:cBhvr>
                                        <p:cTn id="14" dur="500"/>
                                        <p:tgtEl>
                                          <p:spTgt spid="14364"/>
                                        </p:tgtEl>
                                      </p:cBhvr>
                                    </p:animEffect>
                                  </p:childTnLst>
                                </p:cTn>
                              </p:par>
                              <p:par>
                                <p:cTn id="15" presetID="9" presetClass="entr" presetSubtype="0" fill="hold" nodeType="withEffect">
                                  <p:stCondLst>
                                    <p:cond delay="0"/>
                                  </p:stCondLst>
                                  <p:childTnLst>
                                    <p:set>
                                      <p:cBhvr>
                                        <p:cTn id="16" dur="1" fill="hold">
                                          <p:stCondLst>
                                            <p:cond delay="0"/>
                                          </p:stCondLst>
                                        </p:cTn>
                                        <p:tgtEl>
                                          <p:spTgt spid="14362"/>
                                        </p:tgtEl>
                                        <p:attrNameLst>
                                          <p:attrName>style.visibility</p:attrName>
                                        </p:attrNameLst>
                                      </p:cBhvr>
                                      <p:to>
                                        <p:strVal val="visible"/>
                                      </p:to>
                                    </p:set>
                                    <p:animEffect transition="in" filter="dissolve">
                                      <p:cBhvr>
                                        <p:cTn id="17" dur="500"/>
                                        <p:tgtEl>
                                          <p:spTgt spid="14362"/>
                                        </p:tgtEl>
                                      </p:cBhvr>
                                    </p:animEffect>
                                  </p:childTnLst>
                                </p:cTn>
                              </p:par>
                              <p:par>
                                <p:cTn id="18" presetID="9" presetClass="entr" presetSubtype="0" fill="hold" nodeType="withEffect">
                                  <p:stCondLst>
                                    <p:cond delay="0"/>
                                  </p:stCondLst>
                                  <p:childTnLst>
                                    <p:set>
                                      <p:cBhvr>
                                        <p:cTn id="19" dur="1" fill="hold">
                                          <p:stCondLst>
                                            <p:cond delay="0"/>
                                          </p:stCondLst>
                                        </p:cTn>
                                        <p:tgtEl>
                                          <p:spTgt spid="14348"/>
                                        </p:tgtEl>
                                        <p:attrNameLst>
                                          <p:attrName>style.visibility</p:attrName>
                                        </p:attrNameLst>
                                      </p:cBhvr>
                                      <p:to>
                                        <p:strVal val="visible"/>
                                      </p:to>
                                    </p:set>
                                    <p:animEffect transition="in" filter="dissolve">
                                      <p:cBhvr>
                                        <p:cTn id="20" dur="500"/>
                                        <p:tgtEl>
                                          <p:spTgt spid="14348"/>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4350"/>
                                        </p:tgtEl>
                                        <p:attrNameLst>
                                          <p:attrName>style.visibility</p:attrName>
                                        </p:attrNameLst>
                                      </p:cBhvr>
                                      <p:to>
                                        <p:strVal val="visible"/>
                                      </p:to>
                                    </p:set>
                                    <p:animEffect transition="in" filter="dissolve">
                                      <p:cBhvr>
                                        <p:cTn id="23" dur="500"/>
                                        <p:tgtEl>
                                          <p:spTgt spid="1435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4351"/>
                                        </p:tgtEl>
                                        <p:attrNameLst>
                                          <p:attrName>style.visibility</p:attrName>
                                        </p:attrNameLst>
                                      </p:cBhvr>
                                      <p:to>
                                        <p:strVal val="visible"/>
                                      </p:to>
                                    </p:set>
                                    <p:animEffect transition="in" filter="dissolve">
                                      <p:cBhvr>
                                        <p:cTn id="26" dur="500"/>
                                        <p:tgtEl>
                                          <p:spTgt spid="14351"/>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4349"/>
                                        </p:tgtEl>
                                        <p:attrNameLst>
                                          <p:attrName>style.visibility</p:attrName>
                                        </p:attrNameLst>
                                      </p:cBhvr>
                                      <p:to>
                                        <p:strVal val="visible"/>
                                      </p:to>
                                    </p:set>
                                    <p:animEffect transition="in" filter="dissolve">
                                      <p:cBhvr>
                                        <p:cTn id="29" dur="500"/>
                                        <p:tgtEl>
                                          <p:spTgt spid="1434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4343"/>
                                        </p:tgtEl>
                                        <p:attrNameLst>
                                          <p:attrName>style.visibility</p:attrName>
                                        </p:attrNameLst>
                                      </p:cBhvr>
                                      <p:to>
                                        <p:strVal val="visible"/>
                                      </p:to>
                                    </p:set>
                                    <p:animEffect transition="in" filter="wipe(left)">
                                      <p:cBhvr>
                                        <p:cTn id="34" dur="2000"/>
                                        <p:tgtEl>
                                          <p:spTgt spid="14343"/>
                                        </p:tgtEl>
                                      </p:cBhvr>
                                    </p:animEffect>
                                  </p:childTnLst>
                                </p:cTn>
                              </p:par>
                            </p:childTnLst>
                          </p:cTn>
                        </p:par>
                        <p:par>
                          <p:cTn id="35" fill="hold">
                            <p:stCondLst>
                              <p:cond delay="2000"/>
                            </p:stCondLst>
                            <p:childTnLst>
                              <p:par>
                                <p:cTn id="36" presetID="9" presetClass="entr" presetSubtype="0" fill="hold" grpId="0" nodeType="afterEffect">
                                  <p:stCondLst>
                                    <p:cond delay="500"/>
                                  </p:stCondLst>
                                  <p:childTnLst>
                                    <p:set>
                                      <p:cBhvr>
                                        <p:cTn id="37" dur="1" fill="hold">
                                          <p:stCondLst>
                                            <p:cond delay="0"/>
                                          </p:stCondLst>
                                        </p:cTn>
                                        <p:tgtEl>
                                          <p:spTgt spid="14369"/>
                                        </p:tgtEl>
                                        <p:attrNameLst>
                                          <p:attrName>style.visibility</p:attrName>
                                        </p:attrNameLst>
                                      </p:cBhvr>
                                      <p:to>
                                        <p:strVal val="visible"/>
                                      </p:to>
                                    </p:set>
                                    <p:animEffect transition="in" filter="dissolve">
                                      <p:cBhvr>
                                        <p:cTn id="38" dur="500"/>
                                        <p:tgtEl>
                                          <p:spTgt spid="14369"/>
                                        </p:tgtEl>
                                      </p:cBhvr>
                                    </p:animEffect>
                                  </p:childTnLst>
                                </p:cTn>
                              </p:par>
                            </p:childTnLst>
                          </p:cTn>
                        </p:par>
                        <p:par>
                          <p:cTn id="39" fill="hold">
                            <p:stCondLst>
                              <p:cond delay="3000"/>
                            </p:stCondLst>
                            <p:childTnLst>
                              <p:par>
                                <p:cTn id="40" presetID="9" presetClass="entr" presetSubtype="0" fill="hold" grpId="0" nodeType="afterEffect">
                                  <p:stCondLst>
                                    <p:cond delay="0"/>
                                  </p:stCondLst>
                                  <p:childTnLst>
                                    <p:set>
                                      <p:cBhvr>
                                        <p:cTn id="41" dur="1" fill="hold">
                                          <p:stCondLst>
                                            <p:cond delay="0"/>
                                          </p:stCondLst>
                                        </p:cTn>
                                        <p:tgtEl>
                                          <p:spTgt spid="14360"/>
                                        </p:tgtEl>
                                        <p:attrNameLst>
                                          <p:attrName>style.visibility</p:attrName>
                                        </p:attrNameLst>
                                      </p:cBhvr>
                                      <p:to>
                                        <p:strVal val="visible"/>
                                      </p:to>
                                    </p:set>
                                    <p:animEffect transition="in" filter="dissolve">
                                      <p:cBhvr>
                                        <p:cTn id="42" dur="500"/>
                                        <p:tgtEl>
                                          <p:spTgt spid="14360"/>
                                        </p:tgtEl>
                                      </p:cBhvr>
                                    </p:animEffect>
                                  </p:childTnLst>
                                </p:cTn>
                              </p:par>
                            </p:childTnLst>
                          </p:cTn>
                        </p:par>
                        <p:par>
                          <p:cTn id="43" fill="hold">
                            <p:stCondLst>
                              <p:cond delay="4250"/>
                            </p:stCondLst>
                            <p:childTnLst>
                              <p:par>
                                <p:cTn id="44" presetID="22" presetClass="entr" presetSubtype="2" fill="hold" grpId="0" nodeType="afterEffect">
                                  <p:stCondLst>
                                    <p:cond delay="500"/>
                                  </p:stCondLst>
                                  <p:childTnLst>
                                    <p:set>
                                      <p:cBhvr>
                                        <p:cTn id="45" dur="1" fill="hold">
                                          <p:stCondLst>
                                            <p:cond delay="0"/>
                                          </p:stCondLst>
                                        </p:cTn>
                                        <p:tgtEl>
                                          <p:spTgt spid="14352"/>
                                        </p:tgtEl>
                                        <p:attrNameLst>
                                          <p:attrName>style.visibility</p:attrName>
                                        </p:attrNameLst>
                                      </p:cBhvr>
                                      <p:to>
                                        <p:strVal val="visible"/>
                                      </p:to>
                                    </p:set>
                                    <p:animEffect transition="in" filter="wipe(right)">
                                      <p:cBhvr>
                                        <p:cTn id="46" dur="500"/>
                                        <p:tgtEl>
                                          <p:spTgt spid="14352"/>
                                        </p:tgtEl>
                                      </p:cBhvr>
                                    </p:animEffect>
                                  </p:childTnLst>
                                </p:cTn>
                              </p:par>
                            </p:childTnLst>
                          </p:cTn>
                        </p:par>
                        <p:par>
                          <p:cTn id="47" fill="hold">
                            <p:stCondLst>
                              <p:cond delay="5250"/>
                            </p:stCondLst>
                            <p:childTnLst>
                              <p:par>
                                <p:cTn id="48" presetID="9" presetClass="entr" presetSubtype="0" fill="hold" nodeType="afterEffect">
                                  <p:stCondLst>
                                    <p:cond delay="500"/>
                                  </p:stCondLst>
                                  <p:childTnLst>
                                    <p:set>
                                      <p:cBhvr>
                                        <p:cTn id="49" dur="1" fill="hold">
                                          <p:stCondLst>
                                            <p:cond delay="0"/>
                                          </p:stCondLst>
                                        </p:cTn>
                                        <p:tgtEl>
                                          <p:spTgt spid="14354"/>
                                        </p:tgtEl>
                                        <p:attrNameLst>
                                          <p:attrName>style.visibility</p:attrName>
                                        </p:attrNameLst>
                                      </p:cBhvr>
                                      <p:to>
                                        <p:strVal val="visible"/>
                                      </p:to>
                                    </p:set>
                                    <p:animEffect transition="in" filter="dissolve">
                                      <p:cBhvr>
                                        <p:cTn id="50" dur="500"/>
                                        <p:tgtEl>
                                          <p:spTgt spid="14354"/>
                                        </p:tgtEl>
                                      </p:cBhvr>
                                    </p:animEffect>
                                  </p:childTnLst>
                                </p:cTn>
                              </p:par>
                            </p:childTnLst>
                          </p:cTn>
                        </p:par>
                        <p:par>
                          <p:cTn id="51" fill="hold">
                            <p:stCondLst>
                              <p:cond delay="6250"/>
                            </p:stCondLst>
                            <p:childTnLst>
                              <p:par>
                                <p:cTn id="52" presetID="9" presetClass="entr" presetSubtype="0" fill="hold" grpId="0" nodeType="afterEffect">
                                  <p:stCondLst>
                                    <p:cond delay="0"/>
                                  </p:stCondLst>
                                  <p:childTnLst>
                                    <p:set>
                                      <p:cBhvr>
                                        <p:cTn id="53" dur="1" fill="hold">
                                          <p:stCondLst>
                                            <p:cond delay="0"/>
                                          </p:stCondLst>
                                        </p:cTn>
                                        <p:tgtEl>
                                          <p:spTgt spid="14358"/>
                                        </p:tgtEl>
                                        <p:attrNameLst>
                                          <p:attrName>style.visibility</p:attrName>
                                        </p:attrNameLst>
                                      </p:cBhvr>
                                      <p:to>
                                        <p:strVal val="visible"/>
                                      </p:to>
                                    </p:set>
                                    <p:animEffect transition="in" filter="dissolve">
                                      <p:cBhvr>
                                        <p:cTn id="54" dur="500"/>
                                        <p:tgtEl>
                                          <p:spTgt spid="14358"/>
                                        </p:tgtEl>
                                      </p:cBhvr>
                                    </p:animEffect>
                                  </p:childTnLst>
                                </p:cTn>
                              </p:par>
                            </p:childTnLst>
                          </p:cTn>
                        </p:par>
                        <p:par>
                          <p:cTn id="55" fill="hold">
                            <p:stCondLst>
                              <p:cond delay="6750"/>
                            </p:stCondLst>
                            <p:childTnLst>
                              <p:par>
                                <p:cTn id="56" presetID="9" presetClass="entr" presetSubtype="0" fill="hold" nodeType="afterEffect">
                                  <p:stCondLst>
                                    <p:cond delay="250"/>
                                  </p:stCondLst>
                                  <p:childTnLst>
                                    <p:set>
                                      <p:cBhvr>
                                        <p:cTn id="57" dur="1" fill="hold">
                                          <p:stCondLst>
                                            <p:cond delay="0"/>
                                          </p:stCondLst>
                                        </p:cTn>
                                        <p:tgtEl>
                                          <p:spTgt spid="14365"/>
                                        </p:tgtEl>
                                        <p:attrNameLst>
                                          <p:attrName>style.visibility</p:attrName>
                                        </p:attrNameLst>
                                      </p:cBhvr>
                                      <p:to>
                                        <p:strVal val="visible"/>
                                      </p:to>
                                    </p:set>
                                    <p:animEffect transition="in" filter="dissolve">
                                      <p:cBhvr>
                                        <p:cTn id="58" dur="500"/>
                                        <p:tgtEl>
                                          <p:spTgt spid="14365"/>
                                        </p:tgtEl>
                                      </p:cBhvr>
                                    </p:animEffect>
                                  </p:childTnLst>
                                </p:cTn>
                              </p:par>
                            </p:childTnLst>
                          </p:cTn>
                        </p:par>
                        <p:par>
                          <p:cTn id="59" fill="hold">
                            <p:stCondLst>
                              <p:cond delay="7500"/>
                            </p:stCondLst>
                            <p:childTnLst>
                              <p:par>
                                <p:cTn id="60" presetID="9" presetClass="entr" presetSubtype="0" fill="hold" nodeType="afterEffect">
                                  <p:stCondLst>
                                    <p:cond delay="0"/>
                                  </p:stCondLst>
                                  <p:childTnLst>
                                    <p:set>
                                      <p:cBhvr>
                                        <p:cTn id="61" dur="1" fill="hold">
                                          <p:stCondLst>
                                            <p:cond delay="0"/>
                                          </p:stCondLst>
                                        </p:cTn>
                                        <p:tgtEl>
                                          <p:spTgt spid="14371"/>
                                        </p:tgtEl>
                                        <p:attrNameLst>
                                          <p:attrName>style.visibility</p:attrName>
                                        </p:attrNameLst>
                                      </p:cBhvr>
                                      <p:to>
                                        <p:strVal val="visible"/>
                                      </p:to>
                                    </p:set>
                                    <p:animEffect transition="in" filter="dissolve">
                                      <p:cBhvr>
                                        <p:cTn id="62" dur="500"/>
                                        <p:tgtEl>
                                          <p:spTgt spid="14371"/>
                                        </p:tgtEl>
                                      </p:cBhvr>
                                    </p:animEffect>
                                  </p:childTnLst>
                                </p:cTn>
                              </p:par>
                            </p:childTnLst>
                          </p:cTn>
                        </p:par>
                        <p:par>
                          <p:cTn id="63" fill="hold">
                            <p:stCondLst>
                              <p:cond delay="8000"/>
                            </p:stCondLst>
                            <p:childTnLst>
                              <p:par>
                                <p:cTn id="64" presetID="9" presetClass="entr" presetSubtype="0" fill="hold" grpId="0" nodeType="afterEffect">
                                  <p:stCondLst>
                                    <p:cond delay="500"/>
                                  </p:stCondLst>
                                  <p:childTnLst>
                                    <p:set>
                                      <p:cBhvr>
                                        <p:cTn id="65" dur="1" fill="hold">
                                          <p:stCondLst>
                                            <p:cond delay="0"/>
                                          </p:stCondLst>
                                        </p:cTn>
                                        <p:tgtEl>
                                          <p:spTgt spid="14367"/>
                                        </p:tgtEl>
                                        <p:attrNameLst>
                                          <p:attrName>style.visibility</p:attrName>
                                        </p:attrNameLst>
                                      </p:cBhvr>
                                      <p:to>
                                        <p:strVal val="visible"/>
                                      </p:to>
                                    </p:set>
                                    <p:animEffect transition="in" filter="dissolve">
                                      <p:cBhvr>
                                        <p:cTn id="66" dur="500"/>
                                        <p:tgtEl>
                                          <p:spTgt spid="14367"/>
                                        </p:tgtEl>
                                      </p:cBhvr>
                                    </p:animEffect>
                                  </p:childTnLst>
                                </p:cTn>
                              </p:par>
                            </p:childTnLst>
                          </p:cTn>
                        </p:par>
                        <p:par>
                          <p:cTn id="67" fill="hold">
                            <p:stCondLst>
                              <p:cond delay="9000"/>
                            </p:stCondLst>
                            <p:childTnLst>
                              <p:par>
                                <p:cTn id="68" presetID="9" presetClass="entr" presetSubtype="0" fill="hold" grpId="0" nodeType="afterEffect">
                                  <p:stCondLst>
                                    <p:cond delay="0"/>
                                  </p:stCondLst>
                                  <p:childTnLst>
                                    <p:set>
                                      <p:cBhvr>
                                        <p:cTn id="69" dur="1" fill="hold">
                                          <p:stCondLst>
                                            <p:cond delay="0"/>
                                          </p:stCondLst>
                                        </p:cTn>
                                        <p:tgtEl>
                                          <p:spTgt spid="14361"/>
                                        </p:tgtEl>
                                        <p:attrNameLst>
                                          <p:attrName>style.visibility</p:attrName>
                                        </p:attrNameLst>
                                      </p:cBhvr>
                                      <p:to>
                                        <p:strVal val="visible"/>
                                      </p:to>
                                    </p:set>
                                    <p:animEffect transition="in" filter="dissolve">
                                      <p:cBhvr>
                                        <p:cTn id="70" dur="500"/>
                                        <p:tgtEl>
                                          <p:spTgt spid="14361"/>
                                        </p:tgtEl>
                                      </p:cBhvr>
                                    </p:animEffect>
                                  </p:childTnLst>
                                </p:cTn>
                              </p:par>
                              <p:par>
                                <p:cTn id="71" presetID="9" presetClass="entr" presetSubtype="0" fill="hold" grpId="0" nodeType="withEffect">
                                  <p:stCondLst>
                                    <p:cond delay="250"/>
                                  </p:stCondLst>
                                  <p:childTnLst>
                                    <p:set>
                                      <p:cBhvr>
                                        <p:cTn id="72" dur="1" fill="hold">
                                          <p:stCondLst>
                                            <p:cond delay="0"/>
                                          </p:stCondLst>
                                        </p:cTn>
                                        <p:tgtEl>
                                          <p:spTgt spid="14353"/>
                                        </p:tgtEl>
                                        <p:attrNameLst>
                                          <p:attrName>style.visibility</p:attrName>
                                        </p:attrNameLst>
                                      </p:cBhvr>
                                      <p:to>
                                        <p:strVal val="visible"/>
                                      </p:to>
                                    </p:set>
                                    <p:animEffect transition="in" filter="dissolve">
                                      <p:cBhvr>
                                        <p:cTn id="73" dur="500"/>
                                        <p:tgtEl>
                                          <p:spTgt spid="14353"/>
                                        </p:tgtEl>
                                      </p:cBhvr>
                                    </p:animEffect>
                                  </p:childTnLst>
                                </p:cTn>
                              </p:par>
                            </p:childTnLst>
                          </p:cTn>
                        </p:par>
                        <p:par>
                          <p:cTn id="74" fill="hold">
                            <p:stCondLst>
                              <p:cond delay="9750"/>
                            </p:stCondLst>
                            <p:childTnLst>
                              <p:par>
                                <p:cTn id="75" presetID="9" presetClass="entr" presetSubtype="0" fill="hold" nodeType="afterEffect">
                                  <p:stCondLst>
                                    <p:cond delay="0"/>
                                  </p:stCondLst>
                                  <p:childTnLst>
                                    <p:set>
                                      <p:cBhvr>
                                        <p:cTn id="76" dur="1" fill="hold">
                                          <p:stCondLst>
                                            <p:cond delay="0"/>
                                          </p:stCondLst>
                                        </p:cTn>
                                        <p:tgtEl>
                                          <p:spTgt spid="14355"/>
                                        </p:tgtEl>
                                        <p:attrNameLst>
                                          <p:attrName>style.visibility</p:attrName>
                                        </p:attrNameLst>
                                      </p:cBhvr>
                                      <p:to>
                                        <p:strVal val="visible"/>
                                      </p:to>
                                    </p:set>
                                    <p:animEffect transition="in" filter="dissolve">
                                      <p:cBhvr>
                                        <p:cTn id="77" dur="500"/>
                                        <p:tgtEl>
                                          <p:spTgt spid="14355"/>
                                        </p:tgtEl>
                                      </p:cBhvr>
                                    </p:animEffect>
                                  </p:childTnLst>
                                </p:cTn>
                              </p:par>
                            </p:childTnLst>
                          </p:cTn>
                        </p:par>
                        <p:par>
                          <p:cTn id="78" fill="hold">
                            <p:stCondLst>
                              <p:cond delay="10250"/>
                            </p:stCondLst>
                            <p:childTnLst>
                              <p:par>
                                <p:cTn id="79" presetID="9" presetClass="entr" presetSubtype="0" fill="hold" grpId="0" nodeType="afterEffect">
                                  <p:stCondLst>
                                    <p:cond delay="0"/>
                                  </p:stCondLst>
                                  <p:childTnLst>
                                    <p:set>
                                      <p:cBhvr>
                                        <p:cTn id="80" dur="1" fill="hold">
                                          <p:stCondLst>
                                            <p:cond delay="0"/>
                                          </p:stCondLst>
                                        </p:cTn>
                                        <p:tgtEl>
                                          <p:spTgt spid="14359"/>
                                        </p:tgtEl>
                                        <p:attrNameLst>
                                          <p:attrName>style.visibility</p:attrName>
                                        </p:attrNameLst>
                                      </p:cBhvr>
                                      <p:to>
                                        <p:strVal val="visible"/>
                                      </p:to>
                                    </p:set>
                                    <p:animEffect transition="in" filter="dissolve">
                                      <p:cBhvr>
                                        <p:cTn id="81" dur="500"/>
                                        <p:tgtEl>
                                          <p:spTgt spid="14359"/>
                                        </p:tgtEl>
                                      </p:cBhvr>
                                    </p:animEffect>
                                  </p:childTnLst>
                                </p:cTn>
                              </p:par>
                            </p:childTnLst>
                          </p:cTn>
                        </p:par>
                        <p:par>
                          <p:cTn id="82" fill="hold">
                            <p:stCondLst>
                              <p:cond delay="10750"/>
                            </p:stCondLst>
                            <p:childTnLst>
                              <p:par>
                                <p:cTn id="83" presetID="9" presetClass="entr" presetSubtype="0" fill="hold" nodeType="afterEffect">
                                  <p:stCondLst>
                                    <p:cond delay="250"/>
                                  </p:stCondLst>
                                  <p:childTnLst>
                                    <p:set>
                                      <p:cBhvr>
                                        <p:cTn id="84" dur="1" fill="hold">
                                          <p:stCondLst>
                                            <p:cond delay="0"/>
                                          </p:stCondLst>
                                        </p:cTn>
                                        <p:tgtEl>
                                          <p:spTgt spid="14356"/>
                                        </p:tgtEl>
                                        <p:attrNameLst>
                                          <p:attrName>style.visibility</p:attrName>
                                        </p:attrNameLst>
                                      </p:cBhvr>
                                      <p:to>
                                        <p:strVal val="visible"/>
                                      </p:to>
                                    </p:set>
                                    <p:animEffect transition="in" filter="dissolve">
                                      <p:cBhvr>
                                        <p:cTn id="85" dur="500"/>
                                        <p:tgtEl>
                                          <p:spTgt spid="14356"/>
                                        </p:tgtEl>
                                      </p:cBhvr>
                                    </p:animEffect>
                                  </p:childTnLst>
                                </p:cTn>
                              </p:par>
                            </p:childTnLst>
                          </p:cTn>
                        </p:par>
                        <p:par>
                          <p:cTn id="86" fill="hold">
                            <p:stCondLst>
                              <p:cond delay="11500"/>
                            </p:stCondLst>
                            <p:childTnLst>
                              <p:par>
                                <p:cTn id="87" presetID="9" presetClass="entr" presetSubtype="0" fill="hold" nodeType="afterEffect">
                                  <p:stCondLst>
                                    <p:cond delay="0"/>
                                  </p:stCondLst>
                                  <p:childTnLst>
                                    <p:set>
                                      <p:cBhvr>
                                        <p:cTn id="88" dur="1" fill="hold">
                                          <p:stCondLst>
                                            <p:cond delay="0"/>
                                          </p:stCondLst>
                                        </p:cTn>
                                        <p:tgtEl>
                                          <p:spTgt spid="14372"/>
                                        </p:tgtEl>
                                        <p:attrNameLst>
                                          <p:attrName>style.visibility</p:attrName>
                                        </p:attrNameLst>
                                      </p:cBhvr>
                                      <p:to>
                                        <p:strVal val="visible"/>
                                      </p:to>
                                    </p:set>
                                    <p:animEffect transition="in" filter="dissolve">
                                      <p:cBhvr>
                                        <p:cTn id="89" dur="500"/>
                                        <p:tgtEl>
                                          <p:spTgt spid="14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3" grpId="0"/>
      <p:bldP spid="14349" grpId="0" animBg="1"/>
      <p:bldP spid="14350" grpId="0"/>
      <p:bldP spid="14351" grpId="0"/>
      <p:bldP spid="14352" grpId="0" animBg="1"/>
      <p:bldP spid="14353" grpId="0" animBg="1"/>
      <p:bldP spid="14358" grpId="0"/>
      <p:bldP spid="14359" grpId="0"/>
      <p:bldP spid="14360" grpId="0"/>
      <p:bldP spid="14361" grpId="0"/>
      <p:bldP spid="14367" grpId="0" animBg="1"/>
      <p:bldP spid="143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5363"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5A0253B-9537-4A80-B9D5-F8FF007F47D8}" type="slidenum">
              <a:rPr lang="el-GR" altLang="el-GR" sz="1400" smtClean="0"/>
              <a:pPr>
                <a:spcBef>
                  <a:spcPct val="0"/>
                </a:spcBef>
                <a:buFontTx/>
                <a:buNone/>
              </a:pPr>
              <a:t>7</a:t>
            </a:fld>
            <a:endParaRPr lang="el-GR" altLang="el-GR" sz="1400" smtClean="0"/>
          </a:p>
        </p:txBody>
      </p:sp>
      <p:sp>
        <p:nvSpPr>
          <p:cNvPr id="17410" name="AutoShape 2"/>
          <p:cNvSpPr>
            <a:spLocks noChangeArrowheads="1"/>
          </p:cNvSpPr>
          <p:nvPr/>
        </p:nvSpPr>
        <p:spPr bwMode="auto">
          <a:xfrm>
            <a:off x="3851275" y="5300663"/>
            <a:ext cx="936625" cy="649287"/>
          </a:xfrm>
          <a:prstGeom prst="curvedRightArrow">
            <a:avLst>
              <a:gd name="adj1" fmla="val 20000"/>
              <a:gd name="adj2" fmla="val 40000"/>
              <a:gd name="adj3" fmla="val 4808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1" name="Line 3"/>
          <p:cNvSpPr>
            <a:spLocks noChangeShapeType="1"/>
          </p:cNvSpPr>
          <p:nvPr/>
        </p:nvSpPr>
        <p:spPr bwMode="auto">
          <a:xfrm>
            <a:off x="4427538" y="3500438"/>
            <a:ext cx="0" cy="21605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2" name="Oval 4"/>
          <p:cNvSpPr>
            <a:spLocks noChangeArrowheads="1"/>
          </p:cNvSpPr>
          <p:nvPr/>
        </p:nvSpPr>
        <p:spPr bwMode="auto">
          <a:xfrm>
            <a:off x="1187450" y="2781300"/>
            <a:ext cx="6481763" cy="1584325"/>
          </a:xfrm>
          <a:prstGeom prst="ellipse">
            <a:avLst/>
          </a:prstGeom>
          <a:solidFill>
            <a:schemeClr val="folHlink"/>
          </a:solidFill>
          <a:ln w="38100">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5367" name="Rectangle 5"/>
          <p:cNvSpPr>
            <a:spLocks noChangeArrowheads="1"/>
          </p:cNvSpPr>
          <p:nvPr/>
        </p:nvSpPr>
        <p:spPr bwMode="auto">
          <a:xfrm>
            <a:off x="3059113" y="836613"/>
            <a:ext cx="1223962" cy="52705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l-GR" altLang="el-GR" sz="1400">
                <a:solidFill>
                  <a:schemeClr val="bg1"/>
                </a:solidFill>
                <a:latin typeface="Comic Sans MS" panose="030F0702030302020204" pitchFamily="66" charset="0"/>
              </a:rPr>
              <a:t>άξονας </a:t>
            </a:r>
          </a:p>
          <a:p>
            <a:pPr algn="ctr" eaLnBrk="1" hangingPunct="1">
              <a:spcBef>
                <a:spcPct val="0"/>
              </a:spcBef>
              <a:buFontTx/>
              <a:buNone/>
            </a:pPr>
            <a:r>
              <a:rPr lang="el-GR" altLang="el-GR" sz="1400">
                <a:solidFill>
                  <a:schemeClr val="bg1"/>
                </a:solidFill>
                <a:latin typeface="Comic Sans MS" panose="030F0702030302020204" pitchFamily="66" charset="0"/>
              </a:rPr>
              <a:t>περιστροφής</a:t>
            </a:r>
            <a:endParaRPr lang="el-GR" altLang="el-GR" sz="1200" baseline="-25000">
              <a:solidFill>
                <a:schemeClr val="bg1"/>
              </a:solidFill>
              <a:latin typeface="Arial" panose="020B0604020202020204" pitchFamily="34" charset="0"/>
            </a:endParaRPr>
          </a:p>
        </p:txBody>
      </p:sp>
      <p:sp>
        <p:nvSpPr>
          <p:cNvPr id="17414" name="Oval 6"/>
          <p:cNvSpPr>
            <a:spLocks noChangeArrowheads="1"/>
          </p:cNvSpPr>
          <p:nvPr/>
        </p:nvSpPr>
        <p:spPr bwMode="auto">
          <a:xfrm>
            <a:off x="2555875" y="3213100"/>
            <a:ext cx="3673475" cy="79216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5" name="Oval 7"/>
          <p:cNvSpPr>
            <a:spLocks noChangeArrowheads="1"/>
          </p:cNvSpPr>
          <p:nvPr/>
        </p:nvSpPr>
        <p:spPr bwMode="auto">
          <a:xfrm>
            <a:off x="3635375" y="3429000"/>
            <a:ext cx="1584325" cy="360363"/>
          </a:xfrm>
          <a:prstGeom prst="ellipse">
            <a:avLst/>
          </a:prstGeom>
          <a:solidFill>
            <a:schemeClr val="fo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16" name="Line 8"/>
          <p:cNvSpPr>
            <a:spLocks noChangeShapeType="1"/>
          </p:cNvSpPr>
          <p:nvPr/>
        </p:nvSpPr>
        <p:spPr bwMode="auto">
          <a:xfrm>
            <a:off x="4427538" y="2060575"/>
            <a:ext cx="0" cy="15843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7417" name="AutoShape 9"/>
          <p:cNvSpPr>
            <a:spLocks noChangeArrowheads="1"/>
          </p:cNvSpPr>
          <p:nvPr/>
        </p:nvSpPr>
        <p:spPr bwMode="auto">
          <a:xfrm>
            <a:off x="4356100" y="2349500"/>
            <a:ext cx="144463" cy="1295400"/>
          </a:xfrm>
          <a:prstGeom prst="upArrow">
            <a:avLst>
              <a:gd name="adj1" fmla="val 50000"/>
              <a:gd name="adj2" fmla="val 224175"/>
            </a:avLst>
          </a:prstGeom>
          <a:solidFill>
            <a:srgbClr val="006600"/>
          </a:solidFill>
          <a:ln w="9525">
            <a:solidFill>
              <a:srgbClr val="006600"/>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l-GR" altLang="el-GR" sz="1800">
              <a:solidFill>
                <a:srgbClr val="CCFFFF"/>
              </a:solidFill>
              <a:latin typeface="Arial" panose="020B0604020202020204" pitchFamily="34" charset="0"/>
            </a:endParaRPr>
          </a:p>
        </p:txBody>
      </p:sp>
      <p:sp>
        <p:nvSpPr>
          <p:cNvPr id="17419" name="Oval 11"/>
          <p:cNvSpPr>
            <a:spLocks noChangeArrowheads="1"/>
          </p:cNvSpPr>
          <p:nvPr/>
        </p:nvSpPr>
        <p:spPr bwMode="auto">
          <a:xfrm>
            <a:off x="6948488" y="2997200"/>
            <a:ext cx="73025" cy="7143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0" name="Oval 12"/>
          <p:cNvSpPr>
            <a:spLocks noChangeArrowheads="1"/>
          </p:cNvSpPr>
          <p:nvPr/>
        </p:nvSpPr>
        <p:spPr bwMode="auto">
          <a:xfrm>
            <a:off x="5148263" y="3933825"/>
            <a:ext cx="71437" cy="71438"/>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1" name="Oval 13"/>
          <p:cNvSpPr>
            <a:spLocks noChangeArrowheads="1"/>
          </p:cNvSpPr>
          <p:nvPr/>
        </p:nvSpPr>
        <p:spPr bwMode="auto">
          <a:xfrm>
            <a:off x="3635375" y="3573463"/>
            <a:ext cx="73025" cy="71437"/>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2" name="AutoShape 14"/>
          <p:cNvSpPr>
            <a:spLocks noChangeArrowheads="1"/>
          </p:cNvSpPr>
          <p:nvPr/>
        </p:nvSpPr>
        <p:spPr bwMode="auto">
          <a:xfrm>
            <a:off x="5219700" y="3933825"/>
            <a:ext cx="719138" cy="71438"/>
          </a:xfrm>
          <a:prstGeom prst="rightArrow">
            <a:avLst>
              <a:gd name="adj1" fmla="val 50000"/>
              <a:gd name="adj2" fmla="val 251665"/>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4" name="AutoShape 16"/>
          <p:cNvSpPr>
            <a:spLocks noChangeArrowheads="1"/>
          </p:cNvSpPr>
          <p:nvPr/>
        </p:nvSpPr>
        <p:spPr bwMode="auto">
          <a:xfrm rot="1597976">
            <a:off x="3624263" y="3659188"/>
            <a:ext cx="361950" cy="73025"/>
          </a:xfrm>
          <a:prstGeom prst="rightArrow">
            <a:avLst>
              <a:gd name="adj1" fmla="val 50000"/>
              <a:gd name="adj2" fmla="val 123913"/>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7425" name="AutoShape 17"/>
          <p:cNvSpPr>
            <a:spLocks noChangeArrowheads="1"/>
          </p:cNvSpPr>
          <p:nvPr/>
        </p:nvSpPr>
        <p:spPr bwMode="auto">
          <a:xfrm rot="-9625114">
            <a:off x="6011863" y="2852738"/>
            <a:ext cx="984250" cy="87312"/>
          </a:xfrm>
          <a:prstGeom prst="rightArrow">
            <a:avLst>
              <a:gd name="adj1" fmla="val 50000"/>
              <a:gd name="adj2" fmla="val 281820"/>
            </a:avLst>
          </a:prstGeom>
          <a:solidFill>
            <a:srgbClr val="FFCC00"/>
          </a:solidFill>
          <a:ln w="9525">
            <a:solidFill>
              <a:schemeClr val="tx1"/>
            </a:solidFill>
            <a:miter lim="800000"/>
            <a:headEnd/>
            <a:tailEnd/>
          </a:ln>
          <a:effectLst>
            <a:outerShdw dist="35921" dir="2700000" algn="ctr" rotWithShape="0">
              <a:schemeClr val="bg2"/>
            </a:outerShdw>
          </a:effec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mc:AlternateContent xmlns:mc="http://schemas.openxmlformats.org/markup-compatibility/2006">
        <mc:Choice xmlns:a14="http://schemas.microsoft.com/office/drawing/2010/main" Requires="a14">
          <p:sp>
            <p:nvSpPr>
              <p:cNvPr id="17428" name="Rectangle 20"/>
              <p:cNvSpPr>
                <a:spLocks noChangeArrowheads="1"/>
              </p:cNvSpPr>
              <p:nvPr/>
            </p:nvSpPr>
            <p:spPr bwMode="auto">
              <a:xfrm>
                <a:off x="1223291" y="223357"/>
                <a:ext cx="6849939" cy="173945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eaLnBrk="1" hangingPunct="1">
                  <a:lnSpc>
                    <a:spcPct val="150000"/>
                  </a:lnSpc>
                  <a:defRPr/>
                </a:pPr>
                <a:r>
                  <a:rPr lang="el-GR" altLang="el-GR" sz="2000" b="1" dirty="0" smtClean="0">
                    <a:effectLst>
                      <a:outerShdw blurRad="38100" dist="38100" dir="2700000" algn="tl">
                        <a:srgbClr val="FFFFFF"/>
                      </a:outerShdw>
                    </a:effectLst>
                    <a:latin typeface="Comic Sans MS" pitchFamily="66" charset="0"/>
                  </a:rPr>
                  <a:t>Σε ορισμένη χρονική</a:t>
                </a:r>
                <a:r>
                  <a:rPr lang="en-US" altLang="el-GR" sz="2000" b="1" dirty="0">
                    <a:effectLst>
                      <a:outerShdw blurRad="38100" dist="38100" dir="2700000" algn="tl">
                        <a:srgbClr val="FFFFFF"/>
                      </a:outerShdw>
                    </a:effectLst>
                    <a:latin typeface="Comic Sans MS" pitchFamily="66" charset="0"/>
                  </a:rPr>
                  <a:t> </a:t>
                </a:r>
                <a:r>
                  <a:rPr lang="el-GR" altLang="el-GR" sz="2000" b="1" dirty="0">
                    <a:effectLst>
                      <a:outerShdw blurRad="38100" dist="38100" dir="2700000" algn="tl">
                        <a:srgbClr val="FFFFFF"/>
                      </a:outerShdw>
                    </a:effectLst>
                    <a:latin typeface="Comic Sans MS" pitchFamily="66" charset="0"/>
                  </a:rPr>
                  <a:t>στιγμή όλα </a:t>
                </a:r>
                <a:r>
                  <a:rPr lang="el-GR" altLang="el-GR" sz="2000" b="1" dirty="0" smtClean="0">
                    <a:effectLst>
                      <a:outerShdw blurRad="38100" dist="38100" dir="2700000" algn="tl">
                        <a:srgbClr val="FFFFFF"/>
                      </a:outerShdw>
                    </a:effectLst>
                    <a:latin typeface="Comic Sans MS" pitchFamily="66" charset="0"/>
                  </a:rPr>
                  <a:t>τα </a:t>
                </a:r>
                <a:r>
                  <a:rPr lang="el-GR" altLang="el-GR" sz="2000" b="1" dirty="0">
                    <a:effectLst>
                      <a:outerShdw blurRad="38100" dist="38100" dir="2700000" algn="tl">
                        <a:srgbClr val="FFFFFF"/>
                      </a:outerShdw>
                    </a:effectLst>
                    <a:latin typeface="Comic Sans MS" pitchFamily="66" charset="0"/>
                  </a:rPr>
                  <a:t>υλικά σημεία του σώματος έχουν </a:t>
                </a:r>
                <a:r>
                  <a:rPr lang="el-GR" altLang="el-GR" b="1" dirty="0">
                    <a:solidFill>
                      <a:srgbClr val="FF0000"/>
                    </a:solidFill>
                    <a:effectLst>
                      <a:outerShdw blurRad="38100" dist="38100" dir="2700000" algn="tl">
                        <a:srgbClr val="000000"/>
                      </a:outerShdw>
                    </a:effectLst>
                    <a:latin typeface="Comic Sans MS" pitchFamily="66" charset="0"/>
                  </a:rPr>
                  <a:t>διαφορετική γραμμική ταχύτητα</a:t>
                </a:r>
                <a:r>
                  <a:rPr lang="en-US" altLang="el-GR" sz="2000" b="1" dirty="0">
                    <a:solidFill>
                      <a:srgbClr val="FF0000"/>
                    </a:solidFill>
                    <a:effectLst>
                      <a:outerShdw blurRad="38100" dist="38100" dir="2700000" algn="tl">
                        <a:srgbClr val="000000"/>
                      </a:outerShdw>
                    </a:effectLst>
                    <a:latin typeface="Comic Sans MS" pitchFamily="66" charset="0"/>
                  </a:rPr>
                  <a:t> </a:t>
                </a:r>
                <a14:m>
                  <m:oMath xmlns:m="http://schemas.openxmlformats.org/officeDocument/2006/math">
                    <m:acc>
                      <m:accPr>
                        <m:chr m:val="⃗"/>
                        <m:ctrlPr>
                          <a:rPr lang="en-US" altLang="el-GR" sz="2800" b="1" i="1" smtClean="0">
                            <a:solidFill>
                              <a:srgbClr val="FF0000"/>
                            </a:solidFill>
                            <a:effectLst>
                              <a:outerShdw blurRad="38100" dist="38100" dir="2700000" algn="tl">
                                <a:srgbClr val="000000"/>
                              </a:outerShdw>
                            </a:effectLst>
                            <a:latin typeface="Cambria Math" panose="02040503050406030204" pitchFamily="18" charset="0"/>
                          </a:rPr>
                        </m:ctrlPr>
                      </m:accPr>
                      <m:e>
                        <m:r>
                          <a:rPr lang="el-GR" altLang="el-GR" sz="2800" b="1" i="1" smtClean="0">
                            <a:solidFill>
                              <a:srgbClr val="FF0000"/>
                            </a:solidFill>
                            <a:effectLst>
                              <a:outerShdw blurRad="38100" dist="38100" dir="2700000" algn="tl">
                                <a:srgbClr val="000000"/>
                              </a:outerShdw>
                            </a:effectLst>
                            <a:latin typeface="Cambria Math" panose="02040503050406030204" pitchFamily="18" charset="0"/>
                          </a:rPr>
                          <m:t>𝝊</m:t>
                        </m:r>
                      </m:e>
                    </m:acc>
                  </m:oMath>
                </a14:m>
                <a:r>
                  <a:rPr lang="el-GR" altLang="el-GR" sz="2000" b="1" dirty="0" smtClean="0">
                    <a:solidFill>
                      <a:srgbClr val="FF0000"/>
                    </a:solidFill>
                    <a:effectLst>
                      <a:outerShdw blurRad="38100" dist="38100" dir="2700000" algn="tl">
                        <a:srgbClr val="000000"/>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a:t>
                </a:r>
                <a:r>
                  <a:rPr lang="el-GR" altLang="el-GR" sz="2000" b="1" i="1" dirty="0" err="1" smtClean="0">
                    <a:effectLst>
                      <a:outerShdw blurRad="38100" dist="38100" dir="2700000" algn="tl">
                        <a:srgbClr val="FFFFFF"/>
                      </a:outerShdw>
                    </a:effectLst>
                    <a:latin typeface="Comic Sans MS" pitchFamily="66" charset="0"/>
                  </a:rPr>
                  <a:t>υ</a:t>
                </a:r>
                <a:r>
                  <a:rPr lang="el-GR" altLang="el-GR" sz="2000" b="1" baseline="-25000" dirty="0" err="1" smtClean="0">
                    <a:effectLst>
                      <a:outerShdw blurRad="38100" dist="38100" dir="2700000" algn="tl">
                        <a:srgbClr val="FFFFFF"/>
                      </a:outerShdw>
                    </a:effectLst>
                    <a:latin typeface="Comic Sans MS" pitchFamily="66" charset="0"/>
                  </a:rPr>
                  <a:t>ν</a:t>
                </a:r>
                <a:r>
                  <a:rPr lang="el-GR" altLang="el-GR" sz="2000" b="1" baseline="-25000" dirty="0" smtClean="0">
                    <a:effectLst>
                      <a:outerShdw blurRad="38100" dist="38100" dir="2700000" algn="tl">
                        <a:srgbClr val="FFFFFF"/>
                      </a:outerShdw>
                    </a:effectLst>
                    <a:latin typeface="Comic Sans MS" pitchFamily="66" charset="0"/>
                  </a:rPr>
                  <a:t> </a:t>
                </a:r>
                <a:r>
                  <a:rPr lang="el-GR" altLang="el-GR" sz="2000" b="1" dirty="0" smtClean="0">
                    <a:effectLst>
                      <a:outerShdw blurRad="38100" dist="38100" dir="2700000" algn="tl">
                        <a:srgbClr val="FFFFFF"/>
                      </a:outerShdw>
                    </a:effectLst>
                    <a:latin typeface="Comic Sans MS" pitchFamily="66" charset="0"/>
                  </a:rPr>
                  <a:t>= </a:t>
                </a:r>
                <a:r>
                  <a:rPr lang="el-GR" altLang="el-GR" sz="2000" b="1" i="1" dirty="0" smtClean="0">
                    <a:effectLst>
                      <a:outerShdw blurRad="38100" dist="38100" dir="2700000" algn="tl">
                        <a:srgbClr val="FFFFFF"/>
                      </a:outerShdw>
                    </a:effectLst>
                    <a:latin typeface="Comic Sans MS" pitchFamily="66" charset="0"/>
                  </a:rPr>
                  <a:t>ω</a:t>
                </a:r>
                <a:r>
                  <a:rPr lang="el-GR" altLang="el-GR" sz="2000" b="1" dirty="0" smtClean="0">
                    <a:effectLst>
                      <a:outerShdw blurRad="38100" dist="38100" dir="2700000" algn="tl">
                        <a:srgbClr val="FFFFFF"/>
                      </a:outerShdw>
                    </a:effectLst>
                    <a:latin typeface="Comic Sans MS" pitchFamily="66" charset="0"/>
                  </a:rPr>
                  <a:t>.</a:t>
                </a:r>
                <a:r>
                  <a:rPr lang="en-US" altLang="el-GR" sz="2000" b="1" i="1" dirty="0">
                    <a:effectLst>
                      <a:outerShdw blurRad="38100" dist="38100" dir="2700000" algn="tl">
                        <a:srgbClr val="FFFFFF"/>
                      </a:outerShdw>
                    </a:effectLst>
                    <a:latin typeface="Comic Sans MS" pitchFamily="66" charset="0"/>
                  </a:rPr>
                  <a:t>r</a:t>
                </a:r>
                <a:r>
                  <a:rPr lang="el-GR" altLang="el-GR" sz="2000" b="1" baseline="-25000" dirty="0">
                    <a:effectLst>
                      <a:outerShdw blurRad="38100" dist="38100" dir="2700000" algn="tl">
                        <a:srgbClr val="FFFFFF"/>
                      </a:outerShdw>
                    </a:effectLst>
                    <a:latin typeface="Comic Sans MS" pitchFamily="66" charset="0"/>
                  </a:rPr>
                  <a:t>ν </a:t>
                </a:r>
                <a:r>
                  <a:rPr lang="el-GR" altLang="el-GR" sz="2000" b="1" dirty="0">
                    <a:effectLst>
                      <a:outerShdw blurRad="38100" dist="38100" dir="2700000" algn="tl">
                        <a:srgbClr val="FFFFFF"/>
                      </a:outerShdw>
                    </a:effectLst>
                    <a:latin typeface="Comic Sans MS" pitchFamily="66" charset="0"/>
                  </a:rPr>
                  <a:t>), αλλά </a:t>
                </a:r>
                <a:r>
                  <a:rPr lang="el-GR" altLang="el-GR" b="1" dirty="0">
                    <a:solidFill>
                      <a:srgbClr val="008000"/>
                    </a:solidFill>
                    <a:effectLst>
                      <a:outerShdw blurRad="38100" dist="38100" dir="2700000" algn="tl">
                        <a:srgbClr val="000000"/>
                      </a:outerShdw>
                    </a:effectLst>
                    <a:latin typeface="Comic Sans MS" pitchFamily="66" charset="0"/>
                  </a:rPr>
                  <a:t>ίδια γωνιακή </a:t>
                </a:r>
                <a:r>
                  <a:rPr lang="el-GR" altLang="el-GR" b="1" dirty="0" smtClean="0">
                    <a:solidFill>
                      <a:srgbClr val="008000"/>
                    </a:solidFill>
                    <a:effectLst>
                      <a:outerShdw blurRad="38100" dist="38100" dir="2700000" algn="tl">
                        <a:srgbClr val="000000"/>
                      </a:outerShdw>
                    </a:effectLst>
                    <a:latin typeface="Comic Sans MS" pitchFamily="66" charset="0"/>
                  </a:rPr>
                  <a:t>ταχύτητα </a:t>
                </a:r>
                <a14:m>
                  <m:oMath xmlns:m="http://schemas.openxmlformats.org/officeDocument/2006/math">
                    <m:acc>
                      <m:accPr>
                        <m:chr m:val="⃗"/>
                        <m:ctrlPr>
                          <a:rPr lang="el-GR" altLang="el-GR" b="1" i="1" smtClean="0">
                            <a:solidFill>
                              <a:srgbClr val="008000"/>
                            </a:solidFill>
                            <a:effectLst>
                              <a:outerShdw blurRad="38100" dist="38100" dir="2700000" algn="tl">
                                <a:srgbClr val="000000"/>
                              </a:outerShdw>
                            </a:effectLst>
                            <a:latin typeface="Cambria Math" panose="02040503050406030204" pitchFamily="18" charset="0"/>
                          </a:rPr>
                        </m:ctrlPr>
                      </m:accPr>
                      <m:e>
                        <m:r>
                          <a:rPr lang="el-GR" altLang="el-GR" b="1" i="1" smtClean="0">
                            <a:solidFill>
                              <a:srgbClr val="008000"/>
                            </a:solidFill>
                            <a:effectLst>
                              <a:outerShdw blurRad="38100" dist="38100" dir="2700000" algn="tl">
                                <a:srgbClr val="000000"/>
                              </a:outerShdw>
                            </a:effectLst>
                            <a:latin typeface="Cambria Math" panose="02040503050406030204" pitchFamily="18" charset="0"/>
                          </a:rPr>
                          <m:t>𝝎</m:t>
                        </m:r>
                      </m:e>
                    </m:acc>
                  </m:oMath>
                </a14:m>
                <a:r>
                  <a:rPr lang="el-GR" altLang="el-GR" b="1" dirty="0" smtClean="0">
                    <a:solidFill>
                      <a:srgbClr val="008000"/>
                    </a:solidFill>
                    <a:effectLst>
                      <a:outerShdw blurRad="38100" dist="38100" dir="2700000" algn="tl">
                        <a:srgbClr val="000000"/>
                      </a:outerShdw>
                    </a:effectLst>
                    <a:latin typeface="Comic Sans MS" pitchFamily="66" charset="0"/>
                  </a:rPr>
                  <a:t>.</a:t>
                </a:r>
                <a:r>
                  <a:rPr lang="en-US" altLang="el-GR" b="1" dirty="0" smtClean="0">
                    <a:solidFill>
                      <a:srgbClr val="008000"/>
                    </a:solidFill>
                    <a:effectLst>
                      <a:outerShdw blurRad="38100" dist="38100" dir="2700000" algn="tl">
                        <a:srgbClr val="000000"/>
                      </a:outerShdw>
                    </a:effectLst>
                    <a:latin typeface="Comic Sans MS" pitchFamily="66" charset="0"/>
                  </a:rPr>
                  <a:t> </a:t>
                </a:r>
                <a:endParaRPr lang="el-GR" altLang="el-GR" b="1" dirty="0">
                  <a:effectLst>
                    <a:outerShdw blurRad="38100" dist="38100" dir="2700000" algn="tl">
                      <a:srgbClr val="FFFFFF"/>
                    </a:outerShdw>
                  </a:effectLst>
                  <a:latin typeface="Comic Sans MS" pitchFamily="66" charset="0"/>
                </a:endParaRPr>
              </a:p>
            </p:txBody>
          </p:sp>
        </mc:Choice>
        <mc:Fallback>
          <p:sp>
            <p:nvSpPr>
              <p:cNvPr id="17428" name="Rectangle 20"/>
              <p:cNvSpPr>
                <a:spLocks noRot="1" noChangeAspect="1" noMove="1" noResize="1" noEditPoints="1" noAdjustHandles="1" noChangeArrowheads="1" noChangeShapeType="1" noTextEdit="1"/>
              </p:cNvSpPr>
              <p:nvPr/>
            </p:nvSpPr>
            <p:spPr bwMode="auto">
              <a:xfrm>
                <a:off x="1223291" y="223357"/>
                <a:ext cx="6849939" cy="1739451"/>
              </a:xfrm>
              <a:prstGeom prst="rect">
                <a:avLst/>
              </a:prstGeom>
              <a:blipFill>
                <a:blip r:embed="rId4"/>
                <a:stretch>
                  <a:fillRect l="-1069" r="-1336" b="-561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graphicFrame>
        <p:nvGraphicFramePr>
          <p:cNvPr id="17436" name="Object 28"/>
          <p:cNvGraphicFramePr>
            <a:graphicFrameLocks noChangeAspect="1"/>
          </p:cNvGraphicFramePr>
          <p:nvPr/>
        </p:nvGraphicFramePr>
        <p:xfrm>
          <a:off x="4500563" y="2133600"/>
          <a:ext cx="403225" cy="431800"/>
        </p:xfrm>
        <a:graphic>
          <a:graphicData uri="http://schemas.openxmlformats.org/presentationml/2006/ole">
            <mc:AlternateContent xmlns:mc="http://schemas.openxmlformats.org/markup-compatibility/2006">
              <mc:Choice xmlns:v="urn:schemas-microsoft-com:vml" Requires="v">
                <p:oleObj spid="_x0000_s15750" name="Εξίσωση" r:id="rId5" imgW="142864" imgH="152374" progId="Equation.3">
                  <p:embed/>
                </p:oleObj>
              </mc:Choice>
              <mc:Fallback>
                <p:oleObj name="Εξίσωση" r:id="rId5" imgW="142864" imgH="152374" progId="Equation.3">
                  <p:embed/>
                  <p:pic>
                    <p:nvPicPr>
                      <p:cNvPr id="0" name="Object 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00563" y="2133600"/>
                        <a:ext cx="403225" cy="431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439" name="Object 31"/>
          <p:cNvGraphicFramePr>
            <a:graphicFrameLocks noChangeAspect="1"/>
          </p:cNvGraphicFramePr>
          <p:nvPr/>
        </p:nvGraphicFramePr>
        <p:xfrm>
          <a:off x="6002338" y="2349500"/>
          <a:ext cx="280987" cy="360363"/>
        </p:xfrm>
        <a:graphic>
          <a:graphicData uri="http://schemas.openxmlformats.org/presentationml/2006/ole">
            <mc:AlternateContent xmlns:mc="http://schemas.openxmlformats.org/markup-compatibility/2006">
              <mc:Choice xmlns:v="urn:schemas-microsoft-com:vml" Requires="v">
                <p:oleObj spid="_x0000_s15751" name="Εξίσωση" r:id="rId7" imgW="177646" imgH="228402" progId="Equation.3">
                  <p:embed/>
                </p:oleObj>
              </mc:Choice>
              <mc:Fallback>
                <p:oleObj name="Εξίσωση" r:id="rId7" imgW="177646" imgH="228402" progId="Equation.3">
                  <p:embed/>
                  <p:pic>
                    <p:nvPicPr>
                      <p:cNvPr id="0" name="Object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2338" y="2349500"/>
                        <a:ext cx="280987"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0" name="Object 32"/>
          <p:cNvGraphicFramePr>
            <a:graphicFrameLocks noChangeAspect="1"/>
          </p:cNvGraphicFramePr>
          <p:nvPr/>
        </p:nvGraphicFramePr>
        <p:xfrm>
          <a:off x="5940425" y="3860800"/>
          <a:ext cx="280988" cy="360363"/>
        </p:xfrm>
        <a:graphic>
          <a:graphicData uri="http://schemas.openxmlformats.org/presentationml/2006/ole">
            <mc:AlternateContent xmlns:mc="http://schemas.openxmlformats.org/markup-compatibility/2006">
              <mc:Choice xmlns:v="urn:schemas-microsoft-com:vml" Requires="v">
                <p:oleObj spid="_x0000_s15752" name="Εξίσωση" r:id="rId9" imgW="177646" imgH="228402" progId="Equation.3">
                  <p:embed/>
                </p:oleObj>
              </mc:Choice>
              <mc:Fallback>
                <p:oleObj name="Εξίσωση" r:id="rId9" imgW="177646" imgH="228402" progId="Equation.3">
                  <p:embed/>
                  <p:pic>
                    <p:nvPicPr>
                      <p:cNvPr id="0" name="Object 3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0425" y="3860800"/>
                        <a:ext cx="28098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1" name="Object 33"/>
          <p:cNvGraphicFramePr>
            <a:graphicFrameLocks noChangeAspect="1"/>
          </p:cNvGraphicFramePr>
          <p:nvPr/>
        </p:nvGraphicFramePr>
        <p:xfrm>
          <a:off x="3924300" y="3716338"/>
          <a:ext cx="260350" cy="360362"/>
        </p:xfrm>
        <a:graphic>
          <a:graphicData uri="http://schemas.openxmlformats.org/presentationml/2006/ole">
            <mc:AlternateContent xmlns:mc="http://schemas.openxmlformats.org/markup-compatibility/2006">
              <mc:Choice xmlns:v="urn:schemas-microsoft-com:vml" Requires="v">
                <p:oleObj spid="_x0000_s15753" name="Εξίσωση" r:id="rId11" imgW="165028" imgH="228501" progId="Equation.3">
                  <p:embed/>
                </p:oleObj>
              </mc:Choice>
              <mc:Fallback>
                <p:oleObj name="Εξίσωση" r:id="rId11" imgW="165028" imgH="228501" progId="Equation.3">
                  <p:embed/>
                  <p:pic>
                    <p:nvPicPr>
                      <p:cNvPr id="0" name="Object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24300" y="3716338"/>
                        <a:ext cx="260350" cy="36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428"/>
                                        </p:tgtEl>
                                        <p:attrNameLst>
                                          <p:attrName>style.visibility</p:attrName>
                                        </p:attrNameLst>
                                      </p:cBhvr>
                                      <p:to>
                                        <p:strVal val="visible"/>
                                      </p:to>
                                    </p:set>
                                    <p:animEffect transition="in" filter="fade">
                                      <p:cBhvr>
                                        <p:cTn id="7" dur="1000"/>
                                        <p:tgtEl>
                                          <p:spTgt spid="1742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dissolve">
                                      <p:cBhvr>
                                        <p:cTn id="12" dur="500"/>
                                        <p:tgtEl>
                                          <p:spTgt spid="17411"/>
                                        </p:tgtEl>
                                      </p:cBhvr>
                                    </p:animEffect>
                                  </p:childTnLst>
                                </p:cTn>
                              </p:par>
                              <p:par>
                                <p:cTn id="13" presetID="9" presetClass="entr" presetSubtype="0" fill="hold" nodeType="withEffect">
                                  <p:stCondLst>
                                    <p:cond delay="0"/>
                                  </p:stCondLst>
                                  <p:childTnLst>
                                    <p:set>
                                      <p:cBhvr>
                                        <p:cTn id="14" dur="1" fill="hold">
                                          <p:stCondLst>
                                            <p:cond delay="0"/>
                                          </p:stCondLst>
                                        </p:cTn>
                                        <p:tgtEl>
                                          <p:spTgt spid="17416"/>
                                        </p:tgtEl>
                                        <p:attrNameLst>
                                          <p:attrName>style.visibility</p:attrName>
                                        </p:attrNameLst>
                                      </p:cBhvr>
                                      <p:to>
                                        <p:strVal val="visible"/>
                                      </p:to>
                                    </p:set>
                                    <p:animEffect transition="in" filter="dissolve">
                                      <p:cBhvr>
                                        <p:cTn id="15" dur="500"/>
                                        <p:tgtEl>
                                          <p:spTgt spid="17416"/>
                                        </p:tgtEl>
                                      </p:cBhvr>
                                    </p:animEffect>
                                  </p:childTnLst>
                                </p:cTn>
                              </p:par>
                            </p:childTnLst>
                          </p:cTn>
                        </p:par>
                        <p:par>
                          <p:cTn id="16" fill="hold">
                            <p:stCondLst>
                              <p:cond delay="500"/>
                            </p:stCondLst>
                            <p:childTnLst>
                              <p:par>
                                <p:cTn id="17" presetID="9" presetClass="entr" presetSubtype="0" fill="hold" grpId="0" nodeType="afterEffect">
                                  <p:stCondLst>
                                    <p:cond delay="250"/>
                                  </p:stCondLst>
                                  <p:childTnLst>
                                    <p:set>
                                      <p:cBhvr>
                                        <p:cTn id="18" dur="1" fill="hold">
                                          <p:stCondLst>
                                            <p:cond delay="0"/>
                                          </p:stCondLst>
                                        </p:cTn>
                                        <p:tgtEl>
                                          <p:spTgt spid="17410"/>
                                        </p:tgtEl>
                                        <p:attrNameLst>
                                          <p:attrName>style.visibility</p:attrName>
                                        </p:attrNameLst>
                                      </p:cBhvr>
                                      <p:to>
                                        <p:strVal val="visible"/>
                                      </p:to>
                                    </p:set>
                                    <p:animEffect transition="in" filter="dissolve">
                                      <p:cBhvr>
                                        <p:cTn id="19" dur="500"/>
                                        <p:tgtEl>
                                          <p:spTgt spid="17410"/>
                                        </p:tgtEl>
                                      </p:cBhvr>
                                    </p:animEffect>
                                  </p:childTnLst>
                                </p:cTn>
                              </p:par>
                            </p:childTnLst>
                          </p:cTn>
                        </p:par>
                        <p:par>
                          <p:cTn id="20" fill="hold">
                            <p:stCondLst>
                              <p:cond delay="1250"/>
                            </p:stCondLst>
                            <p:childTnLst>
                              <p:par>
                                <p:cTn id="21" presetID="9" presetClass="entr" presetSubtype="0" fill="hold" grpId="0" nodeType="afterEffect">
                                  <p:stCondLst>
                                    <p:cond delay="250"/>
                                  </p:stCondLst>
                                  <p:childTnLst>
                                    <p:set>
                                      <p:cBhvr>
                                        <p:cTn id="22" dur="1" fill="hold">
                                          <p:stCondLst>
                                            <p:cond delay="0"/>
                                          </p:stCondLst>
                                        </p:cTn>
                                        <p:tgtEl>
                                          <p:spTgt spid="17421"/>
                                        </p:tgtEl>
                                        <p:attrNameLst>
                                          <p:attrName>style.visibility</p:attrName>
                                        </p:attrNameLst>
                                      </p:cBhvr>
                                      <p:to>
                                        <p:strVal val="visible"/>
                                      </p:to>
                                    </p:set>
                                    <p:animEffect transition="in" filter="dissolve">
                                      <p:cBhvr>
                                        <p:cTn id="23" dur="500"/>
                                        <p:tgtEl>
                                          <p:spTgt spid="17421"/>
                                        </p:tgtEl>
                                      </p:cBhvr>
                                    </p:animEffect>
                                  </p:childTnLst>
                                </p:cTn>
                              </p:par>
                            </p:childTnLst>
                          </p:cTn>
                        </p:par>
                        <p:par>
                          <p:cTn id="24" fill="hold">
                            <p:stCondLst>
                              <p:cond delay="2000"/>
                            </p:stCondLst>
                            <p:childTnLst>
                              <p:par>
                                <p:cTn id="25" presetID="9" presetClass="entr" presetSubtype="0" fill="hold" grpId="0" nodeType="afterEffect">
                                  <p:stCondLst>
                                    <p:cond delay="0"/>
                                  </p:stCondLst>
                                  <p:childTnLst>
                                    <p:set>
                                      <p:cBhvr>
                                        <p:cTn id="26" dur="1" fill="hold">
                                          <p:stCondLst>
                                            <p:cond delay="0"/>
                                          </p:stCondLst>
                                        </p:cTn>
                                        <p:tgtEl>
                                          <p:spTgt spid="17415"/>
                                        </p:tgtEl>
                                        <p:attrNameLst>
                                          <p:attrName>style.visibility</p:attrName>
                                        </p:attrNameLst>
                                      </p:cBhvr>
                                      <p:to>
                                        <p:strVal val="visible"/>
                                      </p:to>
                                    </p:set>
                                    <p:animEffect transition="in" filter="dissolve">
                                      <p:cBhvr>
                                        <p:cTn id="27" dur="500"/>
                                        <p:tgtEl>
                                          <p:spTgt spid="17415"/>
                                        </p:tgtEl>
                                      </p:cBhvr>
                                    </p:animEffect>
                                  </p:childTnLst>
                                </p:cTn>
                              </p:par>
                              <p:par>
                                <p:cTn id="28" presetID="9" presetClass="entr" presetSubtype="0" fill="hold" grpId="0" nodeType="withEffect">
                                  <p:stCondLst>
                                    <p:cond delay="250"/>
                                  </p:stCondLst>
                                  <p:childTnLst>
                                    <p:set>
                                      <p:cBhvr>
                                        <p:cTn id="29" dur="1" fill="hold">
                                          <p:stCondLst>
                                            <p:cond delay="0"/>
                                          </p:stCondLst>
                                        </p:cTn>
                                        <p:tgtEl>
                                          <p:spTgt spid="17424"/>
                                        </p:tgtEl>
                                        <p:attrNameLst>
                                          <p:attrName>style.visibility</p:attrName>
                                        </p:attrNameLst>
                                      </p:cBhvr>
                                      <p:to>
                                        <p:strVal val="visible"/>
                                      </p:to>
                                    </p:set>
                                    <p:animEffect transition="in" filter="dissolve">
                                      <p:cBhvr>
                                        <p:cTn id="30" dur="500"/>
                                        <p:tgtEl>
                                          <p:spTgt spid="17424"/>
                                        </p:tgtEl>
                                      </p:cBhvr>
                                    </p:animEffect>
                                  </p:childTnLst>
                                </p:cTn>
                              </p:par>
                            </p:childTnLst>
                          </p:cTn>
                        </p:par>
                        <p:par>
                          <p:cTn id="31" fill="hold">
                            <p:stCondLst>
                              <p:cond delay="2750"/>
                            </p:stCondLst>
                            <p:childTnLst>
                              <p:par>
                                <p:cTn id="32" presetID="9" presetClass="entr" presetSubtype="0" fill="hold" nodeType="afterEffect">
                                  <p:stCondLst>
                                    <p:cond delay="0"/>
                                  </p:stCondLst>
                                  <p:childTnLst>
                                    <p:set>
                                      <p:cBhvr>
                                        <p:cTn id="33" dur="1" fill="hold">
                                          <p:stCondLst>
                                            <p:cond delay="0"/>
                                          </p:stCondLst>
                                        </p:cTn>
                                        <p:tgtEl>
                                          <p:spTgt spid="17441"/>
                                        </p:tgtEl>
                                        <p:attrNameLst>
                                          <p:attrName>style.visibility</p:attrName>
                                        </p:attrNameLst>
                                      </p:cBhvr>
                                      <p:to>
                                        <p:strVal val="visible"/>
                                      </p:to>
                                    </p:set>
                                    <p:animEffect transition="in" filter="dissolve">
                                      <p:cBhvr>
                                        <p:cTn id="34" dur="500"/>
                                        <p:tgtEl>
                                          <p:spTgt spid="1744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7414"/>
                                        </p:tgtEl>
                                        <p:attrNameLst>
                                          <p:attrName>style.visibility</p:attrName>
                                        </p:attrNameLst>
                                      </p:cBhvr>
                                      <p:to>
                                        <p:strVal val="visible"/>
                                      </p:to>
                                    </p:set>
                                    <p:animEffect transition="in" filter="dissolve">
                                      <p:cBhvr>
                                        <p:cTn id="39" dur="500"/>
                                        <p:tgtEl>
                                          <p:spTgt spid="17414"/>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17420"/>
                                        </p:tgtEl>
                                        <p:attrNameLst>
                                          <p:attrName>style.visibility</p:attrName>
                                        </p:attrNameLst>
                                      </p:cBhvr>
                                      <p:to>
                                        <p:strVal val="visible"/>
                                      </p:to>
                                    </p:set>
                                    <p:animEffect transition="in" filter="dissolve">
                                      <p:cBhvr>
                                        <p:cTn id="42" dur="500"/>
                                        <p:tgtEl>
                                          <p:spTgt spid="17420"/>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7422"/>
                                        </p:tgtEl>
                                        <p:attrNameLst>
                                          <p:attrName>style.visibility</p:attrName>
                                        </p:attrNameLst>
                                      </p:cBhvr>
                                      <p:to>
                                        <p:strVal val="visible"/>
                                      </p:to>
                                    </p:set>
                                    <p:animEffect transition="in" filter="dissolve">
                                      <p:cBhvr>
                                        <p:cTn id="45" dur="500"/>
                                        <p:tgtEl>
                                          <p:spTgt spid="17422"/>
                                        </p:tgtEl>
                                      </p:cBhvr>
                                    </p:animEffect>
                                  </p:childTnLst>
                                </p:cTn>
                              </p:par>
                              <p:par>
                                <p:cTn id="46" presetID="9" presetClass="entr" presetSubtype="0" fill="hold" nodeType="withEffect">
                                  <p:stCondLst>
                                    <p:cond delay="0"/>
                                  </p:stCondLst>
                                  <p:childTnLst>
                                    <p:set>
                                      <p:cBhvr>
                                        <p:cTn id="47" dur="1" fill="hold">
                                          <p:stCondLst>
                                            <p:cond delay="0"/>
                                          </p:stCondLst>
                                        </p:cTn>
                                        <p:tgtEl>
                                          <p:spTgt spid="17440"/>
                                        </p:tgtEl>
                                        <p:attrNameLst>
                                          <p:attrName>style.visibility</p:attrName>
                                        </p:attrNameLst>
                                      </p:cBhvr>
                                      <p:to>
                                        <p:strVal val="visible"/>
                                      </p:to>
                                    </p:set>
                                    <p:animEffect transition="in" filter="dissolve">
                                      <p:cBhvr>
                                        <p:cTn id="48" dur="500"/>
                                        <p:tgtEl>
                                          <p:spTgt spid="174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7412"/>
                                        </p:tgtEl>
                                        <p:attrNameLst>
                                          <p:attrName>style.visibility</p:attrName>
                                        </p:attrNameLst>
                                      </p:cBhvr>
                                      <p:to>
                                        <p:strVal val="visible"/>
                                      </p:to>
                                    </p:set>
                                    <p:animEffect transition="in" filter="dissolve">
                                      <p:cBhvr>
                                        <p:cTn id="53" dur="500"/>
                                        <p:tgtEl>
                                          <p:spTgt spid="17412"/>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17425"/>
                                        </p:tgtEl>
                                        <p:attrNameLst>
                                          <p:attrName>style.visibility</p:attrName>
                                        </p:attrNameLst>
                                      </p:cBhvr>
                                      <p:to>
                                        <p:strVal val="visible"/>
                                      </p:to>
                                    </p:set>
                                    <p:animEffect transition="in" filter="dissolve">
                                      <p:cBhvr>
                                        <p:cTn id="56" dur="500"/>
                                        <p:tgtEl>
                                          <p:spTgt spid="17425"/>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17419"/>
                                        </p:tgtEl>
                                        <p:attrNameLst>
                                          <p:attrName>style.visibility</p:attrName>
                                        </p:attrNameLst>
                                      </p:cBhvr>
                                      <p:to>
                                        <p:strVal val="visible"/>
                                      </p:to>
                                    </p:set>
                                    <p:animEffect transition="in" filter="dissolve">
                                      <p:cBhvr>
                                        <p:cTn id="59" dur="500"/>
                                        <p:tgtEl>
                                          <p:spTgt spid="17419"/>
                                        </p:tgtEl>
                                      </p:cBhvr>
                                    </p:animEffect>
                                  </p:childTnLst>
                                </p:cTn>
                              </p:par>
                              <p:par>
                                <p:cTn id="60" presetID="9" presetClass="entr" presetSubtype="0" fill="hold" nodeType="withEffect">
                                  <p:stCondLst>
                                    <p:cond delay="0"/>
                                  </p:stCondLst>
                                  <p:childTnLst>
                                    <p:set>
                                      <p:cBhvr>
                                        <p:cTn id="61" dur="1" fill="hold">
                                          <p:stCondLst>
                                            <p:cond delay="0"/>
                                          </p:stCondLst>
                                        </p:cTn>
                                        <p:tgtEl>
                                          <p:spTgt spid="17439"/>
                                        </p:tgtEl>
                                        <p:attrNameLst>
                                          <p:attrName>style.visibility</p:attrName>
                                        </p:attrNameLst>
                                      </p:cBhvr>
                                      <p:to>
                                        <p:strVal val="visible"/>
                                      </p:to>
                                    </p:set>
                                    <p:animEffect transition="in" filter="dissolve">
                                      <p:cBhvr>
                                        <p:cTn id="62" dur="500"/>
                                        <p:tgtEl>
                                          <p:spTgt spid="17439"/>
                                        </p:tgtEl>
                                      </p:cBhvr>
                                    </p:animEffect>
                                  </p:childTnLst>
                                </p:cTn>
                              </p:par>
                            </p:childTnLst>
                          </p:cTn>
                        </p:par>
                        <p:par>
                          <p:cTn id="63" fill="hold">
                            <p:stCondLst>
                              <p:cond delay="500"/>
                            </p:stCondLst>
                            <p:childTnLst>
                              <p:par>
                                <p:cTn id="64" presetID="9" presetClass="entr" presetSubtype="0" fill="hold" grpId="0" nodeType="afterEffect">
                                  <p:stCondLst>
                                    <p:cond delay="250"/>
                                  </p:stCondLst>
                                  <p:childTnLst>
                                    <p:set>
                                      <p:cBhvr>
                                        <p:cTn id="65" dur="1" fill="hold">
                                          <p:stCondLst>
                                            <p:cond delay="0"/>
                                          </p:stCondLst>
                                        </p:cTn>
                                        <p:tgtEl>
                                          <p:spTgt spid="17417"/>
                                        </p:tgtEl>
                                        <p:attrNameLst>
                                          <p:attrName>style.visibility</p:attrName>
                                        </p:attrNameLst>
                                      </p:cBhvr>
                                      <p:to>
                                        <p:strVal val="visible"/>
                                      </p:to>
                                    </p:set>
                                    <p:animEffect transition="in" filter="dissolve">
                                      <p:cBhvr>
                                        <p:cTn id="66" dur="500"/>
                                        <p:tgtEl>
                                          <p:spTgt spid="17417"/>
                                        </p:tgtEl>
                                      </p:cBhvr>
                                    </p:animEffect>
                                  </p:childTnLst>
                                </p:cTn>
                              </p:par>
                            </p:childTnLst>
                          </p:cTn>
                        </p:par>
                        <p:par>
                          <p:cTn id="67" fill="hold">
                            <p:stCondLst>
                              <p:cond delay="1250"/>
                            </p:stCondLst>
                            <p:childTnLst>
                              <p:par>
                                <p:cTn id="68" presetID="9" presetClass="entr" presetSubtype="0" fill="hold" nodeType="afterEffect">
                                  <p:stCondLst>
                                    <p:cond delay="0"/>
                                  </p:stCondLst>
                                  <p:childTnLst>
                                    <p:set>
                                      <p:cBhvr>
                                        <p:cTn id="69" dur="1" fill="hold">
                                          <p:stCondLst>
                                            <p:cond delay="0"/>
                                          </p:stCondLst>
                                        </p:cTn>
                                        <p:tgtEl>
                                          <p:spTgt spid="17436"/>
                                        </p:tgtEl>
                                        <p:attrNameLst>
                                          <p:attrName>style.visibility</p:attrName>
                                        </p:attrNameLst>
                                      </p:cBhvr>
                                      <p:to>
                                        <p:strVal val="visible"/>
                                      </p:to>
                                    </p:set>
                                    <p:animEffect transition="in" filter="dissolve">
                                      <p:cBhvr>
                                        <p:cTn id="70" dur="500"/>
                                        <p:tgtEl>
                                          <p:spTgt spid="17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animBg="1"/>
      <p:bldP spid="17412" grpId="0" animBg="1"/>
      <p:bldP spid="17414" grpId="0" animBg="1"/>
      <p:bldP spid="17415" grpId="0" animBg="1"/>
      <p:bldP spid="17417" grpId="0" animBg="1"/>
      <p:bldP spid="17419" grpId="0" animBg="1"/>
      <p:bldP spid="17420" grpId="0" animBg="1"/>
      <p:bldP spid="17421" grpId="0" animBg="1"/>
      <p:bldP spid="17422" grpId="0" animBg="1"/>
      <p:bldP spid="17424" grpId="0" animBg="1"/>
      <p:bldP spid="17425" grpId="0" animBg="1"/>
      <p:bldP spid="174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7411"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659DD1B1-04E1-44A0-8608-7FD93ECF63DE}" type="slidenum">
              <a:rPr lang="el-GR" altLang="el-GR" sz="1400" smtClean="0"/>
              <a:pPr>
                <a:spcBef>
                  <a:spcPct val="0"/>
                </a:spcBef>
                <a:buFontTx/>
                <a:buNone/>
              </a:pPr>
              <a:t>8</a:t>
            </a:fld>
            <a:endParaRPr lang="el-GR" altLang="el-GR" sz="1400" smtClean="0"/>
          </a:p>
        </p:txBody>
      </p:sp>
      <mc:AlternateContent xmlns:mc="http://schemas.openxmlformats.org/markup-compatibility/2006" xmlns:a14="http://schemas.microsoft.com/office/drawing/2010/main">
        <mc:Choice Requires="a14">
          <p:sp>
            <p:nvSpPr>
              <p:cNvPr id="15365" name="Text Box 5"/>
              <p:cNvSpPr txBox="1">
                <a:spLocks noChangeArrowheads="1"/>
              </p:cNvSpPr>
              <p:nvPr/>
            </p:nvSpPr>
            <p:spPr bwMode="auto">
              <a:xfrm>
                <a:off x="1422542" y="1700808"/>
                <a:ext cx="6336183" cy="258532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just" eaLnBrk="1" hangingPunct="1">
                  <a:lnSpc>
                    <a:spcPct val="150000"/>
                  </a:lnSpc>
                  <a:spcBef>
                    <a:spcPct val="50000"/>
                  </a:spcBef>
                  <a:defRPr/>
                </a:pPr>
                <a:r>
                  <a:rPr lang="el-GR" altLang="el-GR" b="1" dirty="0" smtClean="0">
                    <a:effectLst>
                      <a:outerShdw blurRad="38100" dist="38100" dir="2700000" algn="tl">
                        <a:srgbClr val="FFFFFF"/>
                      </a:outerShdw>
                    </a:effectLst>
                    <a:latin typeface="Comic Sans MS" pitchFamily="66" charset="0"/>
                  </a:rPr>
                  <a:t>Αν η </a:t>
                </a:r>
                <a:r>
                  <a:rPr lang="el-GR" altLang="el-GR" sz="2800" b="1" dirty="0">
                    <a:solidFill>
                      <a:srgbClr val="FF0000"/>
                    </a:solidFill>
                    <a:effectLst>
                      <a:outerShdw blurRad="38100" dist="38100" dir="2700000" algn="tl">
                        <a:srgbClr val="000000"/>
                      </a:outerShdw>
                    </a:effectLst>
                    <a:latin typeface="Comic Sans MS" pitchFamily="66" charset="0"/>
                  </a:rPr>
                  <a:t>γωνιακή ταχύτητα</a:t>
                </a:r>
                <a:r>
                  <a:rPr lang="el-GR" altLang="el-GR" sz="2800" b="1" dirty="0">
                    <a:effectLst>
                      <a:outerShdw blurRad="38100" dist="38100" dir="2700000" algn="tl">
                        <a:srgbClr val="FFFFFF"/>
                      </a:outerShdw>
                    </a:effectLst>
                  </a:rPr>
                  <a:t> </a:t>
                </a:r>
                <a:r>
                  <a:rPr lang="el-GR" altLang="el-GR" b="1" dirty="0">
                    <a:effectLst>
                      <a:outerShdw blurRad="38100" dist="38100" dir="2700000" algn="tl">
                        <a:srgbClr val="FFFFFF"/>
                      </a:outerShdw>
                    </a:effectLst>
                    <a:latin typeface="Comic Sans MS" pitchFamily="66" charset="0"/>
                  </a:rPr>
                  <a:t>ενός σώματος που στρέφεται γύρω από άξονα είναι </a:t>
                </a:r>
                <a:r>
                  <a:rPr lang="el-GR" altLang="el-GR" sz="2800" b="1" dirty="0" smtClean="0">
                    <a:solidFill>
                      <a:srgbClr val="FF0000"/>
                    </a:solidFill>
                    <a:effectLst>
                      <a:outerShdw blurRad="38100" dist="38100" dir="2700000" algn="tl">
                        <a:srgbClr val="000000"/>
                      </a:outerShdw>
                    </a:effectLst>
                    <a:latin typeface="Comic Sans MS" pitchFamily="66" charset="0"/>
                  </a:rPr>
                  <a:t>σταθερή</a:t>
                </a:r>
                <a:r>
                  <a:rPr lang="el-GR" altLang="el-GR" b="1" dirty="0" smtClean="0">
                    <a:solidFill>
                      <a:srgbClr val="FF0000"/>
                    </a:solidFill>
                    <a:effectLst>
                      <a:outerShdw blurRad="38100" dist="38100" dir="2700000" algn="tl">
                        <a:srgbClr val="000000"/>
                      </a:outerShdw>
                    </a:effectLst>
                    <a:latin typeface="Comic Sans MS" pitchFamily="66" charset="0"/>
                  </a:rPr>
                  <a:t> </a:t>
                </a:r>
                <a:r>
                  <a:rPr lang="el-GR" altLang="el-GR" b="1" dirty="0" smtClean="0">
                    <a:solidFill>
                      <a:srgbClr val="FF0000"/>
                    </a:solidFill>
                    <a:latin typeface="Comic Sans MS" pitchFamily="66" charset="0"/>
                  </a:rPr>
                  <a:t>(</a:t>
                </a:r>
                <a14:m>
                  <m:oMath xmlns:m="http://schemas.openxmlformats.org/officeDocument/2006/math">
                    <m:acc>
                      <m:accPr>
                        <m:chr m:val="⃗"/>
                        <m:ctrlPr>
                          <a:rPr lang="el-GR" altLang="el-GR" b="1" i="1" smtClean="0">
                            <a:solidFill>
                              <a:srgbClr val="FF0000"/>
                            </a:solidFill>
                            <a:effectLst>
                              <a:outerShdw blurRad="38100" dist="38100" dir="2700000" algn="tl">
                                <a:srgbClr val="000000"/>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outerShdw>
                            </a:effectLst>
                            <a:latin typeface="Cambria Math" panose="02040503050406030204" pitchFamily="18" charset="0"/>
                          </a:rPr>
                          <m:t>𝝎</m:t>
                        </m:r>
                      </m:e>
                    </m:acc>
                  </m:oMath>
                </a14:m>
                <a:r>
                  <a:rPr lang="el-GR" altLang="el-GR" b="1" dirty="0" smtClean="0">
                    <a:solidFill>
                      <a:srgbClr val="FF0000"/>
                    </a:solidFill>
                    <a:effectLst>
                      <a:outerShdw blurRad="38100" dist="38100" dir="2700000" algn="tl">
                        <a:srgbClr val="000000"/>
                      </a:outerShdw>
                    </a:effectLst>
                    <a:latin typeface="Comic Sans MS" pitchFamily="66" charset="0"/>
                  </a:rPr>
                  <a:t> = </a:t>
                </a:r>
                <a:r>
                  <a:rPr lang="el-GR" altLang="el-GR" b="1" dirty="0" err="1" smtClean="0">
                    <a:solidFill>
                      <a:srgbClr val="FF0000"/>
                    </a:solidFill>
                    <a:effectLst>
                      <a:outerShdw blurRad="38100" dist="38100" dir="2700000" algn="tl">
                        <a:srgbClr val="000000"/>
                      </a:outerShdw>
                    </a:effectLst>
                    <a:latin typeface="Comic Sans MS" pitchFamily="66" charset="0"/>
                  </a:rPr>
                  <a:t>σταθ</a:t>
                </a:r>
                <a:r>
                  <a:rPr lang="el-GR" altLang="el-GR" b="1" dirty="0" smtClean="0">
                    <a:solidFill>
                      <a:srgbClr val="FF0000"/>
                    </a:solidFill>
                    <a:effectLst>
                      <a:outerShdw blurRad="38100" dist="38100" dir="2700000" algn="tl">
                        <a:srgbClr val="000000"/>
                      </a:outerShdw>
                    </a:effectLst>
                    <a:latin typeface="Comic Sans MS" pitchFamily="66" charset="0"/>
                  </a:rPr>
                  <a:t>.</a:t>
                </a:r>
                <a:r>
                  <a:rPr lang="el-GR" altLang="el-GR" b="1" dirty="0" smtClean="0">
                    <a:solidFill>
                      <a:srgbClr val="FF0000"/>
                    </a:solidFill>
                    <a:latin typeface="Comic Sans MS" pitchFamily="66" charset="0"/>
                  </a:rPr>
                  <a:t>),</a:t>
                </a:r>
                <a:r>
                  <a:rPr lang="el-GR" altLang="el-GR" b="1" dirty="0" smtClean="0">
                    <a:solidFill>
                      <a:srgbClr val="FF0000"/>
                    </a:solidFill>
                    <a:effectLst>
                      <a:outerShdw blurRad="38100" dist="38100" dir="2700000" algn="tl">
                        <a:srgbClr val="000000"/>
                      </a:outerShdw>
                    </a:effectLst>
                    <a:latin typeface="Comic Sans MS" pitchFamily="66" charset="0"/>
                  </a:rPr>
                  <a:t> </a:t>
                </a:r>
                <a:r>
                  <a:rPr lang="el-GR" altLang="el-GR" b="1" dirty="0" smtClean="0">
                    <a:effectLst>
                      <a:outerShdw blurRad="38100" dist="38100" dir="2700000" algn="tl">
                        <a:srgbClr val="FFFFFF"/>
                      </a:outerShdw>
                    </a:effectLst>
                    <a:latin typeface="Comic Sans MS" pitchFamily="66" charset="0"/>
                  </a:rPr>
                  <a:t>τότε </a:t>
                </a:r>
                <a:r>
                  <a:rPr lang="el-GR" altLang="el-GR" b="1" dirty="0">
                    <a:effectLst>
                      <a:outerShdw blurRad="38100" dist="38100" dir="2700000" algn="tl">
                        <a:srgbClr val="FFFFFF"/>
                      </a:outerShdw>
                    </a:effectLst>
                    <a:latin typeface="Comic Sans MS" pitchFamily="66" charset="0"/>
                  </a:rPr>
                  <a:t>το σώμα κάνει </a:t>
                </a:r>
                <a:r>
                  <a:rPr lang="el-GR" altLang="el-GR" sz="2800" b="1" dirty="0">
                    <a:solidFill>
                      <a:srgbClr val="FF0000"/>
                    </a:solidFill>
                    <a:effectLst>
                      <a:outerShdw blurRad="38100" dist="38100" dir="2700000" algn="tl">
                        <a:srgbClr val="000000"/>
                      </a:outerShdw>
                    </a:effectLst>
                    <a:latin typeface="Comic Sans MS" pitchFamily="66" charset="0"/>
                  </a:rPr>
                  <a:t>ομαλή στροφική κίνηση</a:t>
                </a:r>
                <a:r>
                  <a:rPr lang="el-GR" altLang="el-GR" b="1" dirty="0">
                    <a:solidFill>
                      <a:srgbClr val="FF0000"/>
                    </a:solidFill>
                    <a:effectLst>
                      <a:outerShdw blurRad="38100" dist="38100" dir="2700000" algn="tl">
                        <a:srgbClr val="FFFFFF"/>
                      </a:outerShdw>
                    </a:effectLst>
                    <a:latin typeface="Comic Sans MS" pitchFamily="66" charset="0"/>
                  </a:rPr>
                  <a:t>.</a:t>
                </a:r>
                <a:r>
                  <a:rPr lang="el-GR" altLang="el-GR" b="1" dirty="0">
                    <a:effectLst>
                      <a:outerShdw blurRad="38100" dist="38100" dir="2700000" algn="tl">
                        <a:srgbClr val="FFFFFF"/>
                      </a:outerShdw>
                    </a:effectLst>
                    <a:latin typeface="Comic Sans MS" pitchFamily="66" charset="0"/>
                  </a:rPr>
                  <a:t> </a:t>
                </a:r>
              </a:p>
            </p:txBody>
          </p:sp>
        </mc:Choice>
        <mc:Fallback xmlns="">
          <p:sp>
            <p:nvSpPr>
              <p:cNvPr id="15365" name="Text Box 5"/>
              <p:cNvSpPr txBox="1">
                <a:spLocks noRot="1" noChangeAspect="1" noMove="1" noResize="1" noEditPoints="1" noAdjustHandles="1" noChangeArrowheads="1" noChangeShapeType="1" noTextEdit="1"/>
              </p:cNvSpPr>
              <p:nvPr/>
            </p:nvSpPr>
            <p:spPr bwMode="auto">
              <a:xfrm>
                <a:off x="1422542" y="1700808"/>
                <a:ext cx="6336183" cy="2585323"/>
              </a:xfrm>
              <a:prstGeom prst="rect">
                <a:avLst/>
              </a:prstGeom>
              <a:blipFill>
                <a:blip r:embed="rId3"/>
                <a:stretch>
                  <a:fillRect l="-2019" r="-1923" b="-4481"/>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7" name="Rectangle 2"/>
          <p:cNvSpPr txBox="1">
            <a:spLocks noChangeArrowheads="1"/>
          </p:cNvSpPr>
          <p:nvPr/>
        </p:nvSpPr>
        <p:spPr>
          <a:xfrm>
            <a:off x="1422542" y="548680"/>
            <a:ext cx="6245734"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ct val="50000"/>
              </a:spcBef>
              <a:defRPr/>
            </a:pPr>
            <a:r>
              <a:rPr lang="el-GR" altLang="el-GR" sz="3600" b="1" dirty="0">
                <a:solidFill>
                  <a:schemeClr val="accent2"/>
                </a:solidFill>
                <a:effectLst>
                  <a:outerShdw blurRad="38100" dist="38100" dir="2700000" algn="tl">
                    <a:srgbClr val="000000"/>
                  </a:outerShdw>
                </a:effectLst>
                <a:latin typeface="Comic Sans MS" pitchFamily="66" charset="0"/>
              </a:rPr>
              <a:t>Ομαλή στροφική κίνηση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ppt_x</p:attrName>
                                        </p:attrNameLst>
                                      </p:cBhvr>
                                      <p:tavLst>
                                        <p:tav tm="0">
                                          <p:val>
                                            <p:strVal val="#ppt_x-.2"/>
                                          </p:val>
                                        </p:tav>
                                        <p:tav tm="100000">
                                          <p:val>
                                            <p:strVal val="#ppt_x"/>
                                          </p:val>
                                        </p:tav>
                                      </p:tavLst>
                                    </p:anim>
                                    <p:anim calcmode="lin" valueType="num">
                                      <p:cBhvr>
                                        <p:cTn id="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2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365"/>
                                        </p:tgtEl>
                                        <p:attrNameLst>
                                          <p:attrName>style.visibility</p:attrName>
                                        </p:attrNameLst>
                                      </p:cBhvr>
                                      <p:to>
                                        <p:strVal val="visible"/>
                                      </p:to>
                                    </p:set>
                                    <p:animEffect transition="in" filter="fade">
                                      <p:cBhvr>
                                        <p:cTn id="14" dur="10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υποσέλιδου 2"/>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l-GR" sz="1400" smtClean="0"/>
              <a:t>Μερκ. Παναγιωτόπουλος-Φυσικός          www.merkopanas.blogspot.gr</a:t>
            </a:r>
          </a:p>
        </p:txBody>
      </p:sp>
      <p:sp>
        <p:nvSpPr>
          <p:cNvPr id="19459" name="Θέση αριθμού διαφάνειας 3"/>
          <p:cNvSpPr>
            <a:spLocks noGrp="1"/>
          </p:cNvSpPr>
          <p:nvPr>
            <p:ph type="sldNum" sz="quarter" idx="12"/>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EF978538-CB2C-4B53-B226-4EE5EBFCACBC}" type="slidenum">
              <a:rPr lang="el-GR" altLang="el-GR" sz="1400" smtClean="0"/>
              <a:pPr>
                <a:spcBef>
                  <a:spcPct val="0"/>
                </a:spcBef>
                <a:buFontTx/>
                <a:buNone/>
              </a:pPr>
              <a:t>9</a:t>
            </a:fld>
            <a:endParaRPr lang="el-GR" altLang="el-GR" sz="1400" smtClean="0"/>
          </a:p>
        </p:txBody>
      </p:sp>
      <p:sp>
        <p:nvSpPr>
          <p:cNvPr id="101390" name="Text Box 14"/>
          <p:cNvSpPr txBox="1">
            <a:spLocks noChangeArrowheads="1"/>
          </p:cNvSpPr>
          <p:nvPr/>
        </p:nvSpPr>
        <p:spPr bwMode="auto">
          <a:xfrm>
            <a:off x="395288" y="836613"/>
            <a:ext cx="230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n-US" altLang="el-GR" sz="2000" b="1">
                <a:latin typeface="Comic Sans MS" panose="030F0702030302020204" pitchFamily="66" charset="0"/>
              </a:rPr>
              <a:t>x</a:t>
            </a:r>
            <a:r>
              <a:rPr lang="el-GR" altLang="el-GR" sz="2000" b="1">
                <a:latin typeface="Comic Sans MS" panose="030F0702030302020204" pitchFamily="66" charset="0"/>
              </a:rPr>
              <a:t>ρονική στιγμή </a:t>
            </a:r>
            <a:r>
              <a:rPr lang="en-US" altLang="el-GR" sz="2000" b="1" i="1">
                <a:latin typeface="Comic Sans MS" panose="030F0702030302020204" pitchFamily="66" charset="0"/>
              </a:rPr>
              <a:t>t</a:t>
            </a:r>
            <a:r>
              <a:rPr lang="en-US" altLang="el-GR" sz="2000" b="1" baseline="-25000">
                <a:latin typeface="Comic Sans MS" panose="030F0702030302020204" pitchFamily="66" charset="0"/>
              </a:rPr>
              <a:t>1</a:t>
            </a:r>
            <a:endParaRPr lang="el-GR" altLang="el-GR" sz="2000" b="1">
              <a:latin typeface="Comic Sans MS" panose="030F0702030302020204" pitchFamily="66" charset="0"/>
            </a:endParaRPr>
          </a:p>
        </p:txBody>
      </p:sp>
      <p:grpSp>
        <p:nvGrpSpPr>
          <p:cNvPr id="101395" name="Group 19"/>
          <p:cNvGrpSpPr>
            <a:grpSpLocks/>
          </p:cNvGrpSpPr>
          <p:nvPr/>
        </p:nvGrpSpPr>
        <p:grpSpPr bwMode="auto">
          <a:xfrm>
            <a:off x="468313" y="1628775"/>
            <a:ext cx="2376487" cy="2568575"/>
            <a:chOff x="431" y="1207"/>
            <a:chExt cx="1497" cy="1618"/>
          </a:xfrm>
        </p:grpSpPr>
        <p:grpSp>
          <p:nvGrpSpPr>
            <p:cNvPr id="19496" name="Group 17"/>
            <p:cNvGrpSpPr>
              <a:grpSpLocks/>
            </p:cNvGrpSpPr>
            <p:nvPr/>
          </p:nvGrpSpPr>
          <p:grpSpPr bwMode="auto">
            <a:xfrm>
              <a:off x="431" y="1207"/>
              <a:ext cx="1497" cy="1618"/>
              <a:chOff x="431" y="709"/>
              <a:chExt cx="1497" cy="1618"/>
            </a:xfrm>
          </p:grpSpPr>
          <p:sp>
            <p:nvSpPr>
              <p:cNvPr id="19498" name="AutoShape 5"/>
              <p:cNvSpPr>
                <a:spLocks noChangeArrowheads="1"/>
              </p:cNvSpPr>
              <p:nvPr/>
            </p:nvSpPr>
            <p:spPr bwMode="auto">
              <a:xfrm>
                <a:off x="431" y="1389"/>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99" name="Line 8"/>
              <p:cNvSpPr>
                <a:spLocks noChangeShapeType="1"/>
              </p:cNvSpPr>
              <p:nvPr/>
            </p:nvSpPr>
            <p:spPr bwMode="auto">
              <a:xfrm>
                <a:off x="1157" y="799"/>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0" name="Line 9"/>
              <p:cNvSpPr>
                <a:spLocks noChangeShapeType="1"/>
              </p:cNvSpPr>
              <p:nvPr/>
            </p:nvSpPr>
            <p:spPr bwMode="auto">
              <a:xfrm flipH="1">
                <a:off x="1156" y="1706"/>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1" name="Line 10"/>
              <p:cNvSpPr>
                <a:spLocks noChangeShapeType="1"/>
              </p:cNvSpPr>
              <p:nvPr/>
            </p:nvSpPr>
            <p:spPr bwMode="auto">
              <a:xfrm flipV="1">
                <a:off x="1157" y="1117"/>
                <a:ext cx="0" cy="363"/>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502" name="Text Box 15"/>
              <p:cNvSpPr txBox="1">
                <a:spLocks noChangeArrowheads="1"/>
              </p:cNvSpPr>
              <p:nvPr/>
            </p:nvSpPr>
            <p:spPr bwMode="auto">
              <a:xfrm>
                <a:off x="975" y="709"/>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503" name="Text Box 16"/>
              <p:cNvSpPr txBox="1">
                <a:spLocks noChangeArrowheads="1"/>
              </p:cNvSpPr>
              <p:nvPr/>
            </p:nvSpPr>
            <p:spPr bwMode="auto">
              <a:xfrm>
                <a:off x="930"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aphicFrame>
          <p:nvGraphicFramePr>
            <p:cNvPr id="19497" name="Object 18"/>
            <p:cNvGraphicFramePr>
              <a:graphicFrameLocks noChangeAspect="1"/>
            </p:cNvGraphicFramePr>
            <p:nvPr/>
          </p:nvGraphicFramePr>
          <p:xfrm>
            <a:off x="975" y="1525"/>
            <a:ext cx="162" cy="182"/>
          </p:xfrm>
          <a:graphic>
            <a:graphicData uri="http://schemas.openxmlformats.org/presentationml/2006/ole">
              <mc:AlternateContent xmlns:mc="http://schemas.openxmlformats.org/markup-compatibility/2006">
                <mc:Choice xmlns:v="urn:schemas-microsoft-com:vml" Requires="v">
                  <p:oleObj spid="_x0000_s20237" name="Εξίσωση" r:id="rId3" imgW="203112" imgH="228501" progId="Equation.3">
                    <p:embed/>
                  </p:oleObj>
                </mc:Choice>
                <mc:Fallback>
                  <p:oleObj name="Εξίσωση" r:id="rId3" imgW="203112" imgH="228501" progId="Equation.3">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525"/>
                          <a:ext cx="162"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396" name="Group 20"/>
          <p:cNvGrpSpPr>
            <a:grpSpLocks/>
          </p:cNvGrpSpPr>
          <p:nvPr/>
        </p:nvGrpSpPr>
        <p:grpSpPr bwMode="auto">
          <a:xfrm>
            <a:off x="3492500" y="1628775"/>
            <a:ext cx="2376488" cy="2568575"/>
            <a:chOff x="431" y="1207"/>
            <a:chExt cx="1497" cy="1618"/>
          </a:xfrm>
        </p:grpSpPr>
        <p:grpSp>
          <p:nvGrpSpPr>
            <p:cNvPr id="19488" name="Group 21"/>
            <p:cNvGrpSpPr>
              <a:grpSpLocks/>
            </p:cNvGrpSpPr>
            <p:nvPr/>
          </p:nvGrpSpPr>
          <p:grpSpPr bwMode="auto">
            <a:xfrm>
              <a:off x="431" y="1207"/>
              <a:ext cx="1497" cy="1618"/>
              <a:chOff x="431" y="709"/>
              <a:chExt cx="1497" cy="1618"/>
            </a:xfrm>
          </p:grpSpPr>
          <p:sp>
            <p:nvSpPr>
              <p:cNvPr id="19490" name="AutoShape 22"/>
              <p:cNvSpPr>
                <a:spLocks noChangeArrowheads="1"/>
              </p:cNvSpPr>
              <p:nvPr/>
            </p:nvSpPr>
            <p:spPr bwMode="auto">
              <a:xfrm>
                <a:off x="431" y="1389"/>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91" name="Line 23"/>
              <p:cNvSpPr>
                <a:spLocks noChangeShapeType="1"/>
              </p:cNvSpPr>
              <p:nvPr/>
            </p:nvSpPr>
            <p:spPr bwMode="auto">
              <a:xfrm>
                <a:off x="1157" y="799"/>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2" name="Line 24"/>
              <p:cNvSpPr>
                <a:spLocks noChangeShapeType="1"/>
              </p:cNvSpPr>
              <p:nvPr/>
            </p:nvSpPr>
            <p:spPr bwMode="auto">
              <a:xfrm flipH="1">
                <a:off x="1156" y="1706"/>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3" name="Line 25"/>
              <p:cNvSpPr>
                <a:spLocks noChangeShapeType="1"/>
              </p:cNvSpPr>
              <p:nvPr/>
            </p:nvSpPr>
            <p:spPr bwMode="auto">
              <a:xfrm flipV="1">
                <a:off x="1157" y="1117"/>
                <a:ext cx="0" cy="363"/>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94" name="Text Box 26"/>
              <p:cNvSpPr txBox="1">
                <a:spLocks noChangeArrowheads="1"/>
              </p:cNvSpPr>
              <p:nvPr/>
            </p:nvSpPr>
            <p:spPr bwMode="auto">
              <a:xfrm>
                <a:off x="975" y="709"/>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495" name="Text Box 27"/>
              <p:cNvSpPr txBox="1">
                <a:spLocks noChangeArrowheads="1"/>
              </p:cNvSpPr>
              <p:nvPr/>
            </p:nvSpPr>
            <p:spPr bwMode="auto">
              <a:xfrm>
                <a:off x="930" y="2115"/>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aphicFrame>
          <p:nvGraphicFramePr>
            <p:cNvPr id="19489" name="Object 28"/>
            <p:cNvGraphicFramePr>
              <a:graphicFrameLocks noChangeAspect="1"/>
            </p:cNvGraphicFramePr>
            <p:nvPr/>
          </p:nvGraphicFramePr>
          <p:xfrm>
            <a:off x="975" y="1525"/>
            <a:ext cx="162" cy="182"/>
          </p:xfrm>
          <a:graphic>
            <a:graphicData uri="http://schemas.openxmlformats.org/presentationml/2006/ole">
              <mc:AlternateContent xmlns:mc="http://schemas.openxmlformats.org/markup-compatibility/2006">
                <mc:Choice xmlns:v="urn:schemas-microsoft-com:vml" Requires="v">
                  <p:oleObj spid="_x0000_s20238" name="Εξίσωση" r:id="rId5" imgW="203112" imgH="228501" progId="Equation.3">
                    <p:embed/>
                  </p:oleObj>
                </mc:Choice>
                <mc:Fallback>
                  <p:oleObj name="Εξίσωση" r:id="rId5" imgW="203112" imgH="228501" progId="Equation.3">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5" y="1525"/>
                          <a:ext cx="162" cy="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01430" name="Group 54"/>
          <p:cNvGrpSpPr>
            <a:grpSpLocks/>
          </p:cNvGrpSpPr>
          <p:nvPr/>
        </p:nvGrpSpPr>
        <p:grpSpPr bwMode="auto">
          <a:xfrm>
            <a:off x="6516688" y="1628775"/>
            <a:ext cx="2376487" cy="2568575"/>
            <a:chOff x="4105" y="935"/>
            <a:chExt cx="1497" cy="1618"/>
          </a:xfrm>
        </p:grpSpPr>
        <p:sp>
          <p:nvSpPr>
            <p:cNvPr id="19483" name="AutoShape 31"/>
            <p:cNvSpPr>
              <a:spLocks noChangeArrowheads="1"/>
            </p:cNvSpPr>
            <p:nvPr/>
          </p:nvSpPr>
          <p:spPr bwMode="auto">
            <a:xfrm>
              <a:off x="4105" y="1615"/>
              <a:ext cx="1497" cy="317"/>
            </a:xfrm>
            <a:prstGeom prst="can">
              <a:avLst>
                <a:gd name="adj" fmla="val 50000"/>
              </a:avLst>
            </a:prstGeom>
            <a:solidFill>
              <a:srgbClr val="FF9900"/>
            </a:solidFill>
            <a:ln w="9525">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l-GR" altLang="el-GR" sz="2400"/>
            </a:p>
          </p:txBody>
        </p:sp>
        <p:sp>
          <p:nvSpPr>
            <p:cNvPr id="19484" name="Line 32"/>
            <p:cNvSpPr>
              <a:spLocks noChangeShapeType="1"/>
            </p:cNvSpPr>
            <p:nvPr/>
          </p:nvSpPr>
          <p:spPr bwMode="auto">
            <a:xfrm>
              <a:off x="4831" y="1025"/>
              <a:ext cx="0" cy="68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85" name="Line 33"/>
            <p:cNvSpPr>
              <a:spLocks noChangeShapeType="1"/>
            </p:cNvSpPr>
            <p:nvPr/>
          </p:nvSpPr>
          <p:spPr bwMode="auto">
            <a:xfrm flipH="1">
              <a:off x="4830" y="1932"/>
              <a:ext cx="1" cy="59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9486" name="Text Box 35"/>
            <p:cNvSpPr txBox="1">
              <a:spLocks noChangeArrowheads="1"/>
            </p:cNvSpPr>
            <p:nvPr/>
          </p:nvSpPr>
          <p:spPr bwMode="auto">
            <a:xfrm>
              <a:off x="4649" y="935"/>
              <a:ext cx="18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endParaRPr lang="el-GR" altLang="el-GR" sz="1600">
                <a:latin typeface="Comic Sans MS" panose="030F0702030302020204" pitchFamily="66" charset="0"/>
              </a:endParaRPr>
            </a:p>
          </p:txBody>
        </p:sp>
        <p:sp>
          <p:nvSpPr>
            <p:cNvPr id="19487" name="Text Box 36"/>
            <p:cNvSpPr txBox="1">
              <a:spLocks noChangeArrowheads="1"/>
            </p:cNvSpPr>
            <p:nvPr/>
          </p:nvSpPr>
          <p:spPr bwMode="auto">
            <a:xfrm>
              <a:off x="4604" y="2341"/>
              <a:ext cx="27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l-GR" sz="1600">
                  <a:latin typeface="Comic Sans MS" panose="030F0702030302020204" pitchFamily="66" charset="0"/>
                </a:rPr>
                <a:t>z'</a:t>
              </a:r>
            </a:p>
          </p:txBody>
        </p:sp>
      </p:grpSp>
      <p:grpSp>
        <p:nvGrpSpPr>
          <p:cNvPr id="101431" name="Group 55"/>
          <p:cNvGrpSpPr>
            <a:grpSpLocks/>
          </p:cNvGrpSpPr>
          <p:nvPr/>
        </p:nvGrpSpPr>
        <p:grpSpPr bwMode="auto">
          <a:xfrm>
            <a:off x="4356100" y="1916113"/>
            <a:ext cx="288925" cy="360362"/>
            <a:chOff x="2744" y="1117"/>
            <a:chExt cx="182" cy="227"/>
          </a:xfrm>
        </p:grpSpPr>
        <p:graphicFrame>
          <p:nvGraphicFramePr>
            <p:cNvPr id="19481" name="Object 38"/>
            <p:cNvGraphicFramePr>
              <a:graphicFrameLocks noChangeAspect="1"/>
            </p:cNvGraphicFramePr>
            <p:nvPr/>
          </p:nvGraphicFramePr>
          <p:xfrm>
            <a:off x="2744" y="1117"/>
            <a:ext cx="182" cy="130"/>
          </p:xfrm>
          <a:graphic>
            <a:graphicData uri="http://schemas.openxmlformats.org/presentationml/2006/ole">
              <mc:AlternateContent xmlns:mc="http://schemas.openxmlformats.org/markup-compatibility/2006">
                <mc:Choice xmlns:v="urn:schemas-microsoft-com:vml" Requires="v">
                  <p:oleObj spid="_x0000_s20239" name="Εξίσωση" r:id="rId6" imgW="266469" imgH="190335" progId="Equation.3">
                    <p:embed/>
                  </p:oleObj>
                </mc:Choice>
                <mc:Fallback>
                  <p:oleObj name="Εξίσωση" r:id="rId6" imgW="266469" imgH="190335" progId="Equation.3">
                    <p:embed/>
                    <p:pic>
                      <p:nvPicPr>
                        <p:cNvPr id="0"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4" y="1117"/>
                          <a:ext cx="182" cy="1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82" name="Line 39"/>
            <p:cNvSpPr>
              <a:spLocks noChangeShapeType="1"/>
            </p:cNvSpPr>
            <p:nvPr/>
          </p:nvSpPr>
          <p:spPr bwMode="auto">
            <a:xfrm flipV="1">
              <a:off x="2925" y="1207"/>
              <a:ext cx="0" cy="137"/>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pSp>
      <p:grpSp>
        <p:nvGrpSpPr>
          <p:cNvPr id="101429" name="Group 53"/>
          <p:cNvGrpSpPr>
            <a:grpSpLocks/>
          </p:cNvGrpSpPr>
          <p:nvPr/>
        </p:nvGrpSpPr>
        <p:grpSpPr bwMode="auto">
          <a:xfrm>
            <a:off x="4716463" y="1844675"/>
            <a:ext cx="290512" cy="1008063"/>
            <a:chOff x="2971" y="1071"/>
            <a:chExt cx="183" cy="635"/>
          </a:xfrm>
        </p:grpSpPr>
        <p:sp>
          <p:nvSpPr>
            <p:cNvPr id="19479" name="Line 40"/>
            <p:cNvSpPr>
              <a:spLocks noChangeShapeType="1"/>
            </p:cNvSpPr>
            <p:nvPr/>
          </p:nvSpPr>
          <p:spPr bwMode="auto">
            <a:xfrm flipV="1">
              <a:off x="2971" y="1207"/>
              <a:ext cx="0" cy="499"/>
            </a:xfrm>
            <a:prstGeom prst="line">
              <a:avLst/>
            </a:prstGeom>
            <a:noFill/>
            <a:ln w="381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graphicFrame>
          <p:nvGraphicFramePr>
            <p:cNvPr id="19480" name="Object 41"/>
            <p:cNvGraphicFramePr>
              <a:graphicFrameLocks noChangeAspect="1"/>
            </p:cNvGraphicFramePr>
            <p:nvPr/>
          </p:nvGraphicFramePr>
          <p:xfrm>
            <a:off x="2971" y="1071"/>
            <a:ext cx="183" cy="193"/>
          </p:xfrm>
          <a:graphic>
            <a:graphicData uri="http://schemas.openxmlformats.org/presentationml/2006/ole">
              <mc:AlternateContent xmlns:mc="http://schemas.openxmlformats.org/markup-compatibility/2006">
                <mc:Choice xmlns:v="urn:schemas-microsoft-com:vml" Requires="v">
                  <p:oleObj spid="_x0000_s20240" name="Εξίσωση" r:id="rId8" imgW="215806" imgH="228501" progId="Equation.3">
                    <p:embed/>
                  </p:oleObj>
                </mc:Choice>
                <mc:Fallback>
                  <p:oleObj name="Εξίσωση" r:id="rId8" imgW="215806" imgH="228501" progId="Equation.3">
                    <p:embed/>
                    <p:pic>
                      <p:nvPicPr>
                        <p:cNvPr id="0" name="Object 4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 y="1071"/>
                          <a:ext cx="183" cy="1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01418" name="Text Box 42"/>
          <p:cNvSpPr txBox="1">
            <a:spLocks noChangeArrowheads="1"/>
          </p:cNvSpPr>
          <p:nvPr/>
        </p:nvSpPr>
        <p:spPr bwMode="auto">
          <a:xfrm>
            <a:off x="3059113" y="836613"/>
            <a:ext cx="30972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el-GR" altLang="el-GR" sz="2000" b="1" dirty="0">
                <a:latin typeface="Comic Sans MS" panose="030F0702030302020204" pitchFamily="66" charset="0"/>
              </a:rPr>
              <a:t>χρονική στιγμή </a:t>
            </a:r>
            <a:r>
              <a:rPr lang="en-US" altLang="el-GR" sz="2000" b="1" i="1" dirty="0">
                <a:latin typeface="Comic Sans MS" panose="030F0702030302020204" pitchFamily="66" charset="0"/>
              </a:rPr>
              <a:t>t</a:t>
            </a:r>
            <a:r>
              <a:rPr lang="en-US" altLang="el-GR" sz="2000" b="1" baseline="-25000" dirty="0">
                <a:latin typeface="Comic Sans MS" panose="030F0702030302020204" pitchFamily="66" charset="0"/>
              </a:rPr>
              <a:t>2</a:t>
            </a:r>
            <a:r>
              <a:rPr lang="en-US" altLang="el-GR" sz="2000" b="1" dirty="0">
                <a:latin typeface="Comic Sans MS" panose="030F0702030302020204" pitchFamily="66" charset="0"/>
              </a:rPr>
              <a:t>=</a:t>
            </a:r>
            <a:r>
              <a:rPr lang="en-US" altLang="el-GR" sz="2000" b="1" i="1" dirty="0">
                <a:latin typeface="Comic Sans MS" panose="030F0702030302020204" pitchFamily="66" charset="0"/>
              </a:rPr>
              <a:t>t</a:t>
            </a:r>
            <a:r>
              <a:rPr lang="en-US" altLang="el-GR" sz="2000" b="1" baseline="-25000" dirty="0">
                <a:latin typeface="Comic Sans MS" panose="030F0702030302020204" pitchFamily="66" charset="0"/>
              </a:rPr>
              <a:t>1</a:t>
            </a:r>
            <a:r>
              <a:rPr lang="en-US" altLang="el-GR" sz="2000" b="1" dirty="0">
                <a:latin typeface="Comic Sans MS" panose="030F0702030302020204" pitchFamily="66" charset="0"/>
              </a:rPr>
              <a:t>+d</a:t>
            </a:r>
            <a:r>
              <a:rPr lang="en-US" altLang="el-GR" sz="2000" b="1" i="1" dirty="0">
                <a:latin typeface="Comic Sans MS" panose="030F0702030302020204" pitchFamily="66" charset="0"/>
              </a:rPr>
              <a:t>t</a:t>
            </a:r>
            <a:endParaRPr lang="el-GR" altLang="el-GR" sz="2000" b="1" i="1"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101425" name="Text Box 49"/>
              <p:cNvSpPr txBox="1">
                <a:spLocks noChangeArrowheads="1"/>
              </p:cNvSpPr>
              <p:nvPr/>
            </p:nvSpPr>
            <p:spPr bwMode="auto">
              <a:xfrm>
                <a:off x="2243700" y="4182807"/>
                <a:ext cx="5332991" cy="110799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txBody>
              <a:bodyPr wrap="square">
                <a:spAutoFit/>
              </a:bodyPr>
              <a:lstStyle/>
              <a:p>
                <a:pPr algn="ctr" eaLnBrk="1" hangingPunct="1">
                  <a:lnSpc>
                    <a:spcPct val="150000"/>
                  </a:lnSpc>
                  <a:spcBef>
                    <a:spcPct val="50000"/>
                  </a:spcBef>
                  <a:defRPr/>
                </a:pPr>
                <a:r>
                  <a:rPr lang="el-GR" altLang="el-GR" sz="2000" b="1" dirty="0" smtClean="0">
                    <a:effectLst>
                      <a:outerShdw blurRad="38100" dist="38100" dir="2700000" algn="tl">
                        <a:srgbClr val="FFFFFF"/>
                      </a:outerShdw>
                    </a:effectLst>
                    <a:latin typeface="Comic Sans MS" pitchFamily="66" charset="0"/>
                  </a:rPr>
                  <a:t>Αν  </a:t>
                </a:r>
                <a14:m>
                  <m:oMath xmlns:m="http://schemas.openxmlformats.org/officeDocument/2006/math">
                    <m:acc>
                      <m:accPr>
                        <m:chr m:val="⃗"/>
                        <m:ctrlP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alt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oMath>
                </a14:m>
                <a:r>
                  <a:rPr lang="el-GR" altLang="el-GR" b="1" baseline="-25000" dirty="0" smtClean="0">
                    <a:solidFill>
                      <a:srgbClr val="FF0000"/>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γ</a:t>
                </a:r>
                <a:r>
                  <a:rPr lang="el-GR" altLang="el-GR" b="1" dirty="0" smtClean="0">
                    <a:solidFill>
                      <a:srgbClr val="FF0000"/>
                    </a:solidFill>
                    <a:effectLst>
                      <a:outerShdw blurRad="38100" dist="38100" dir="2700000" algn="tl">
                        <a:srgbClr val="FFFFFF"/>
                      </a:outerShdw>
                    </a:effectLst>
                    <a:latin typeface="Comic Sans MS" pitchFamily="66" charset="0"/>
                  </a:rPr>
                  <a:t> </a:t>
                </a:r>
                <a:r>
                  <a:rPr lang="el-GR" altLang="el-GR" b="1" dirty="0">
                    <a:solidFill>
                      <a:srgbClr val="FF0000"/>
                    </a:solidFill>
                    <a:effectLst>
                      <a:outerShdw blurRad="38100" dist="38100" dir="2700000" algn="tl">
                        <a:srgbClr val="000000"/>
                      </a:outerShdw>
                    </a:effectLst>
                    <a:latin typeface="Comic Sans MS" pitchFamily="66" charset="0"/>
                  </a:rPr>
                  <a:t>= </a:t>
                </a:r>
                <a:r>
                  <a:rPr lang="el-GR" altLang="el-GR" sz="2000" b="1" dirty="0" err="1">
                    <a:solidFill>
                      <a:srgbClr val="FF0000"/>
                    </a:solidFill>
                    <a:effectLst>
                      <a:outerShdw blurRad="38100" dist="38100" dir="2700000" algn="tl">
                        <a:srgbClr val="000000"/>
                      </a:outerShdw>
                    </a:effectLst>
                    <a:latin typeface="Comic Sans MS" pitchFamily="66" charset="0"/>
                  </a:rPr>
                  <a:t>σταθ</a:t>
                </a:r>
                <a:r>
                  <a:rPr lang="el-GR" altLang="el-GR" sz="2000" b="1" dirty="0">
                    <a:solidFill>
                      <a:srgbClr val="FF0000"/>
                    </a:solidFill>
                    <a:effectLst>
                      <a:outerShdw blurRad="38100" dist="38100" dir="2700000" algn="tl">
                        <a:srgbClr val="000000"/>
                      </a:outerShdw>
                    </a:effectLst>
                    <a:latin typeface="Comic Sans MS" pitchFamily="66" charset="0"/>
                  </a:rPr>
                  <a:t>.,</a:t>
                </a:r>
                <a:r>
                  <a:rPr lang="el-GR" altLang="el-GR" sz="2000" b="1" dirty="0">
                    <a:effectLst>
                      <a:outerShdw blurRad="38100" dist="38100" dir="2700000" algn="tl">
                        <a:srgbClr val="FFFFFF"/>
                      </a:outerShdw>
                    </a:effectLst>
                    <a:latin typeface="Comic Sans MS" pitchFamily="66" charset="0"/>
                  </a:rPr>
                  <a:t> τότε το σώμα κάνει </a:t>
                </a:r>
                <a:r>
                  <a:rPr lang="el-GR" altLang="el-GR" sz="2000" b="1" dirty="0">
                    <a:solidFill>
                      <a:srgbClr val="006600"/>
                    </a:solidFill>
                    <a:effectLst>
                      <a:outerShdw blurRad="38100" dist="38100" dir="2700000" algn="tl">
                        <a:srgbClr val="000000"/>
                      </a:outerShdw>
                    </a:effectLst>
                    <a:latin typeface="Comic Sans MS" pitchFamily="66" charset="0"/>
                  </a:rPr>
                  <a:t>ομαλά μεταβαλλόμενη στροφική κίνηση</a:t>
                </a:r>
                <a:r>
                  <a:rPr lang="el-GR" altLang="el-GR" sz="2000" b="1" dirty="0">
                    <a:solidFill>
                      <a:srgbClr val="006600"/>
                    </a:solidFill>
                    <a:effectLst>
                      <a:outerShdw blurRad="38100" dist="38100" dir="2700000" algn="tl">
                        <a:srgbClr val="FFFFFF"/>
                      </a:outerShdw>
                    </a:effectLst>
                    <a:latin typeface="Comic Sans MS" pitchFamily="66" charset="0"/>
                  </a:rPr>
                  <a:t>.</a:t>
                </a:r>
                <a:endParaRPr lang="el-GR" altLang="el-GR" sz="2000" b="1" dirty="0">
                  <a:solidFill>
                    <a:srgbClr val="006600"/>
                  </a:solidFill>
                  <a:effectLst>
                    <a:outerShdw blurRad="38100" dist="38100" dir="2700000" algn="tl">
                      <a:srgbClr val="000000"/>
                    </a:outerShdw>
                  </a:effectLst>
                  <a:latin typeface="Comic Sans MS" pitchFamily="66" charset="0"/>
                </a:endParaRPr>
              </a:p>
            </p:txBody>
          </p:sp>
        </mc:Choice>
        <mc:Fallback>
          <p:sp>
            <p:nvSpPr>
              <p:cNvPr id="101425" name="Text Box 49"/>
              <p:cNvSpPr txBox="1">
                <a:spLocks noRot="1" noChangeAspect="1" noMove="1" noResize="1" noEditPoints="1" noAdjustHandles="1" noChangeArrowheads="1" noChangeShapeType="1" noTextEdit="1"/>
              </p:cNvSpPr>
              <p:nvPr/>
            </p:nvSpPr>
            <p:spPr bwMode="auto">
              <a:xfrm>
                <a:off x="2243700" y="4182807"/>
                <a:ext cx="5332991" cy="1107996"/>
              </a:xfrm>
              <a:prstGeom prst="rect">
                <a:avLst/>
              </a:prstGeom>
              <a:blipFill>
                <a:blip r:embed="rId10"/>
                <a:stretch>
                  <a:fillRect b="-65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l-GR">
                    <a:noFill/>
                  </a:rPr>
                  <a:t> </a:t>
                </a:r>
              </a:p>
            </p:txBody>
          </p:sp>
        </mc:Fallback>
      </mc:AlternateContent>
      <p:sp>
        <p:nvSpPr>
          <p:cNvPr id="48" name="Rectangle 2"/>
          <p:cNvSpPr txBox="1">
            <a:spLocks noChangeArrowheads="1"/>
          </p:cNvSpPr>
          <p:nvPr/>
        </p:nvSpPr>
        <p:spPr>
          <a:xfrm>
            <a:off x="1313358" y="142805"/>
            <a:ext cx="6660159"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spcBef>
                <a:spcPct val="50000"/>
              </a:spcBef>
              <a:defRPr/>
            </a:pPr>
            <a:r>
              <a:rPr lang="el-GR" altLang="el-GR" sz="3200" b="1" dirty="0">
                <a:solidFill>
                  <a:srgbClr val="800000"/>
                </a:solidFill>
                <a:effectLst>
                  <a:outerShdw blurRad="38100" dist="38100" dir="2700000" algn="tl">
                    <a:srgbClr val="000000"/>
                  </a:outerShdw>
                </a:effectLst>
                <a:latin typeface="Comic Sans MS" pitchFamily="66" charset="0"/>
                <a:ea typeface="+mn-ea"/>
                <a:cs typeface="+mn-cs"/>
              </a:rPr>
              <a:t>Μεταβαλλόμενη στροφική κίνηση</a:t>
            </a:r>
          </a:p>
        </p:txBody>
      </p:sp>
      <p:grpSp>
        <p:nvGrpSpPr>
          <p:cNvPr id="6" name="Ομάδα 5"/>
          <p:cNvGrpSpPr/>
          <p:nvPr/>
        </p:nvGrpSpPr>
        <p:grpSpPr>
          <a:xfrm>
            <a:off x="5745780" y="5325472"/>
            <a:ext cx="1669722" cy="701410"/>
            <a:chOff x="6152051" y="5224815"/>
            <a:chExt cx="1669722" cy="701410"/>
          </a:xfrm>
        </p:grpSpPr>
        <mc:AlternateContent xmlns:mc="http://schemas.openxmlformats.org/markup-compatibility/2006">
          <mc:Choice xmlns:a14="http://schemas.microsoft.com/office/drawing/2010/main" Requires="a14">
            <p:sp>
              <p:nvSpPr>
                <p:cNvPr id="2" name="Ορθογώνιο 1"/>
                <p:cNvSpPr/>
                <p:nvPr/>
              </p:nvSpPr>
              <p:spPr>
                <a:xfrm>
                  <a:off x="6152051" y="5344687"/>
                  <a:ext cx="625492" cy="461665"/>
                </a:xfrm>
                <a:prstGeom prst="rect">
                  <a:avLst/>
                </a:prstGeom>
              </p:spPr>
              <p:txBody>
                <a:bodyPr wrap="none">
                  <a:spAutoFit/>
                </a:bodyPr>
                <a:lstStyle/>
                <a:p>
                  <a14:m>
                    <m:oMath xmlns:m="http://schemas.openxmlformats.org/officeDocument/2006/math">
                      <m:acc>
                        <m:accPr>
                          <m:chr m:val="⃗"/>
                          <m:ctrlPr>
                            <a:rPr lang="el-GR" altLang="el-GR" b="1" i="1" smtClean="0">
                              <a:solidFill>
                                <a:schemeClr val="tx1"/>
                              </a:solidFill>
                              <a:effectLst/>
                              <a:latin typeface="Cambria Math" panose="02040503050406030204" pitchFamily="18" charset="0"/>
                            </a:rPr>
                          </m:ctrlPr>
                        </m:accPr>
                        <m:e>
                          <m:r>
                            <a:rPr lang="el-GR" altLang="el-GR" b="1" i="1">
                              <a:solidFill>
                                <a:schemeClr val="tx1"/>
                              </a:solidFill>
                              <a:effectLst/>
                              <a:latin typeface="Cambria Math" panose="02040503050406030204" pitchFamily="18" charset="0"/>
                            </a:rPr>
                            <m:t>𝜶</m:t>
                          </m:r>
                        </m:e>
                      </m:acc>
                    </m:oMath>
                  </a14:m>
                  <a:r>
                    <a:rPr lang="el-GR" altLang="el-GR" b="1" baseline="-25000" dirty="0" smtClean="0">
                      <a:solidFill>
                        <a:schemeClr val="tx1"/>
                      </a:solidFill>
                      <a:effectLst/>
                      <a:latin typeface="Cambria Math" panose="02040503050406030204" pitchFamily="18" charset="0"/>
                      <a:ea typeface="Cambria Math" panose="02040503050406030204" pitchFamily="18" charset="0"/>
                    </a:rPr>
                    <a:t>γ</a:t>
                  </a:r>
                  <a:r>
                    <a:rPr lang="el-GR" altLang="el-GR" b="1" dirty="0" smtClean="0">
                      <a:solidFill>
                        <a:schemeClr val="tx1"/>
                      </a:solidFill>
                      <a:effectLst/>
                      <a:latin typeface="Comic Sans MS" pitchFamily="66" charset="0"/>
                    </a:rPr>
                    <a:t> </a:t>
                  </a:r>
                  <a:endParaRPr lang="el-GR" dirty="0">
                    <a:solidFill>
                      <a:schemeClr val="tx1"/>
                    </a:solidFill>
                    <a:effectLst/>
                  </a:endParaRPr>
                </a:p>
              </p:txBody>
            </p:sp>
          </mc:Choice>
          <mc:Fallback>
            <p:sp>
              <p:nvSpPr>
                <p:cNvPr id="2" name="Ορθογώνιο 1"/>
                <p:cNvSpPr>
                  <a:spLocks noRot="1" noChangeAspect="1" noMove="1" noResize="1" noEditPoints="1" noAdjustHandles="1" noChangeArrowheads="1" noChangeShapeType="1" noTextEdit="1"/>
                </p:cNvSpPr>
                <p:nvPr/>
              </p:nvSpPr>
              <p:spPr>
                <a:xfrm>
                  <a:off x="6152051" y="5344687"/>
                  <a:ext cx="625492" cy="461665"/>
                </a:xfrm>
                <a:prstGeom prst="rect">
                  <a:avLst/>
                </a:prstGeom>
                <a:blipFill>
                  <a:blip r:embed="rId11"/>
                  <a:stretch>
                    <a:fillRect b="-25000"/>
                  </a:stretch>
                </a:blipFill>
              </p:spPr>
              <p:txBody>
                <a:bodyPr/>
                <a:lstStyle/>
                <a:p>
                  <a:r>
                    <a:rPr lang="el-GR">
                      <a:noFill/>
                    </a:rPr>
                    <a:t> </a:t>
                  </a:r>
                </a:p>
              </p:txBody>
            </p:sp>
          </mc:Fallback>
        </mc:AlternateContent>
        <p:cxnSp>
          <p:nvCxnSpPr>
            <p:cNvPr id="4" name="Ευθύγραμμο βέλος σύνδεσης 3"/>
            <p:cNvCxnSpPr/>
            <p:nvPr/>
          </p:nvCxnSpPr>
          <p:spPr>
            <a:xfrm>
              <a:off x="6664911" y="5613267"/>
              <a:ext cx="504056"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p:cNvSpPr txBox="1"/>
                <p:nvPr/>
              </p:nvSpPr>
              <p:spPr>
                <a:xfrm>
                  <a:off x="7295988" y="5224815"/>
                  <a:ext cx="525785" cy="70141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m:rPr>
                                <m:sty m:val="p"/>
                              </m:rPr>
                              <a:rPr lang="en-US" b="0" i="0" smtClean="0">
                                <a:latin typeface="Cambria Math" panose="02040503050406030204" pitchFamily="18" charset="0"/>
                              </a:rPr>
                              <m:t>rad</m:t>
                            </m:r>
                          </m:num>
                          <m:den>
                            <m:sSup>
                              <m:sSupPr>
                                <m:ctrlPr>
                                  <a:rPr lang="el-GR" i="1" smtClean="0">
                                    <a:latin typeface="Cambria Math" panose="02040503050406030204" pitchFamily="18" charset="0"/>
                                  </a:rPr>
                                </m:ctrlPr>
                              </m:sSupPr>
                              <m:e>
                                <m:r>
                                  <m:rPr>
                                    <m:sty m:val="p"/>
                                  </m:rPr>
                                  <a:rPr lang="en-US" b="0" i="0" smtClean="0">
                                    <a:latin typeface="Cambria Math" panose="02040503050406030204" pitchFamily="18" charset="0"/>
                                  </a:rPr>
                                  <m:t>s</m:t>
                                </m:r>
                              </m:e>
                              <m:sup>
                                <m:r>
                                  <a:rPr lang="en-US" b="0" i="0" smtClean="0">
                                    <a:latin typeface="Cambria Math" panose="02040503050406030204" pitchFamily="18" charset="0"/>
                                  </a:rPr>
                                  <m:t>2</m:t>
                                </m:r>
                              </m:sup>
                            </m:sSup>
                          </m:den>
                        </m:f>
                      </m:oMath>
                    </m:oMathPara>
                  </a14:m>
                  <a:endParaRPr lang="el-GR" dirty="0"/>
                </a:p>
              </p:txBody>
            </p:sp>
          </mc:Choice>
          <mc:Fallback xmlns="">
            <p:sp>
              <p:nvSpPr>
                <p:cNvPr id="5" name="TextBox 4"/>
                <p:cNvSpPr txBox="1">
                  <a:spLocks noRot="1" noChangeAspect="1" noMove="1" noResize="1" noEditPoints="1" noAdjustHandles="1" noChangeArrowheads="1" noChangeShapeType="1" noTextEdit="1"/>
                </p:cNvSpPr>
                <p:nvPr/>
              </p:nvSpPr>
              <p:spPr>
                <a:xfrm>
                  <a:off x="7295988" y="5224815"/>
                  <a:ext cx="525785" cy="701410"/>
                </a:xfrm>
                <a:prstGeom prst="rect">
                  <a:avLst/>
                </a:prstGeom>
                <a:blipFill>
                  <a:blip r:embed="rId21"/>
                  <a:stretch>
                    <a:fillRect/>
                  </a:stretch>
                </a:blipFill>
              </p:spPr>
              <p:txBody>
                <a:bodyPr/>
                <a:lstStyle/>
                <a:p>
                  <a:r>
                    <a:rPr lang="el-GR">
                      <a:noFill/>
                    </a:rPr>
                    <a:t> </a:t>
                  </a:r>
                </a:p>
              </p:txBody>
            </p:sp>
          </mc:Fallback>
        </mc:AlternateContent>
      </p:grpSp>
      <mc:AlternateContent xmlns:mc="http://schemas.openxmlformats.org/markup-compatibility/2006">
        <mc:Choice xmlns:a14="http://schemas.microsoft.com/office/drawing/2010/main" Requires="a14">
          <p:sp>
            <p:nvSpPr>
              <p:cNvPr id="3" name="TextBox 2"/>
              <p:cNvSpPr txBox="1"/>
              <p:nvPr/>
            </p:nvSpPr>
            <p:spPr>
              <a:xfrm>
                <a:off x="2248635" y="5337250"/>
                <a:ext cx="3075394" cy="75334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sub>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𝛄</m:t>
                          </m:r>
                        </m:sub>
                      </m:sSub>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num>
                        <m:den>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𝚫</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den>
                      </m:f>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sSub>
                            <m:sSubPr>
                              <m:ctrlPr>
                                <a:rPr lang="el-GR"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b="1" i="1">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sub>
                              <m:r>
                                <a:rPr lang="en-US" b="1" i="1">
                                  <a:solidFill>
                                    <a:srgbClr val="FF0000"/>
                                  </a:solidFill>
                                  <a:effectLst>
                                    <a:outerShdw blurRad="38100" dist="38100" dir="2700000" algn="tl">
                                      <a:srgbClr val="000000">
                                        <a:alpha val="43137"/>
                                      </a:srgbClr>
                                    </a:outerShdw>
                                  </a:effectLst>
                                  <a:latin typeface="Cambria Math" panose="02040503050406030204" pitchFamily="18" charset="0"/>
                                </a:rPr>
                                <m:t>𝟏</m:t>
                              </m:r>
                            </m:sub>
                          </m:sSub>
                        </m:num>
                        <m:den>
                          <m:sSub>
                            <m:sSub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𝟐</m:t>
                              </m:r>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ub>
                          </m:s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 </m:t>
                          </m:r>
                          <m:sSub>
                            <m:sSubPr>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sSubPr>
                            <m:e>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𝒕</m:t>
                              </m:r>
                            </m:e>
                            <m:sub>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𝟏</m:t>
                              </m:r>
                            </m:sub>
                          </m:sSub>
                        </m:den>
                      </m:f>
                    </m:oMath>
                  </m:oMathPara>
                </a14:m>
                <a:endParaRPr lang="el-GR" b="1" dirty="0"/>
              </a:p>
            </p:txBody>
          </p:sp>
        </mc:Choice>
        <mc:Fallback>
          <p:sp>
            <p:nvSpPr>
              <p:cNvPr id="3" name="TextBox 2"/>
              <p:cNvSpPr txBox="1">
                <a:spLocks noRot="1" noChangeAspect="1" noMove="1" noResize="1" noEditPoints="1" noAdjustHandles="1" noChangeArrowheads="1" noChangeShapeType="1" noTextEdit="1"/>
              </p:cNvSpPr>
              <p:nvPr/>
            </p:nvSpPr>
            <p:spPr>
              <a:xfrm>
                <a:off x="2248635" y="5337250"/>
                <a:ext cx="3075394" cy="753348"/>
              </a:xfrm>
              <a:prstGeom prst="rect">
                <a:avLst/>
              </a:prstGeom>
              <a:blipFill>
                <a:blip r:embed="rId22"/>
                <a:stretch>
                  <a:fillRect r="-397" b="-6504"/>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6900624" y="902844"/>
                <a:ext cx="1312282" cy="73366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𝜶</m:t>
                          </m:r>
                        </m:e>
                      </m:acc>
                      <m:r>
                        <a:rPr lang="el-GR" b="1" i="0" baseline="-25000" smtClean="0">
                          <a:solidFill>
                            <a:srgbClr val="FF0000"/>
                          </a:solidFill>
                          <a:effectLst>
                            <a:outerShdw blurRad="38100" dist="38100" dir="2700000" algn="tl">
                              <a:srgbClr val="000000">
                                <a:alpha val="43137"/>
                              </a:srgbClr>
                            </a:outerShdw>
                          </a:effectLst>
                          <a:latin typeface="Cambria Math" panose="02040503050406030204" pitchFamily="18" charset="0"/>
                        </a:rPr>
                        <m:t>𝛄</m:t>
                      </m:r>
                      <m:r>
                        <a:rPr lang="el-GR" b="1" i="0" smtClean="0">
                          <a:solidFill>
                            <a:srgbClr val="FF0000"/>
                          </a:solidFill>
                          <a:effectLst>
                            <a:outerShdw blurRad="38100" dist="38100" dir="2700000" algn="tl">
                              <a:srgbClr val="000000">
                                <a:alpha val="43137"/>
                              </a:srgbClr>
                            </a:outerShdw>
                          </a:effectLst>
                          <a:latin typeface="Cambria Math" panose="02040503050406030204" pitchFamily="18" charset="0"/>
                        </a:rPr>
                        <m:t>= </m:t>
                      </m:r>
                      <m:f>
                        <m:fPr>
                          <m:ctrlP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ctrlPr>
                        </m:fPr>
                        <m:num>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𝒅</m:t>
                          </m:r>
                          <m:acc>
                            <m:accPr>
                              <m:chr m:val="⃗"/>
                              <m:ctrlP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smtClean="0">
                                  <a:solidFill>
                                    <a:srgbClr val="FF0000"/>
                                  </a:solidFill>
                                  <a:effectLst>
                                    <a:outerShdw blurRad="38100" dist="38100" dir="2700000" algn="tl">
                                      <a:srgbClr val="000000">
                                        <a:alpha val="43137"/>
                                      </a:srgbClr>
                                    </a:outerShdw>
                                  </a:effectLst>
                                  <a:latin typeface="Cambria Math" panose="02040503050406030204" pitchFamily="18" charset="0"/>
                                </a:rPr>
                                <m:t>𝝎</m:t>
                              </m:r>
                            </m:e>
                          </m:acc>
                        </m:num>
                        <m:den>
                          <m:r>
                            <a:rPr lang="en-US" b="1" i="1" smtClean="0">
                              <a:solidFill>
                                <a:srgbClr val="FF0000"/>
                              </a:solidFill>
                              <a:effectLst>
                                <a:outerShdw blurRad="38100" dist="38100" dir="2700000" algn="tl">
                                  <a:srgbClr val="000000">
                                    <a:alpha val="43137"/>
                                  </a:srgbClr>
                                </a:outerShdw>
                              </a:effectLst>
                              <a:latin typeface="Cambria Math" panose="02040503050406030204" pitchFamily="18" charset="0"/>
                            </a:rPr>
                            <m:t>𝒅𝒕</m:t>
                          </m:r>
                        </m:den>
                      </m:f>
                    </m:oMath>
                  </m:oMathPara>
                </a14:m>
                <a:endParaRPr lang="el-GR" b="1" dirty="0">
                  <a:solidFill>
                    <a:srgbClr val="FF0000"/>
                  </a:solidFill>
                  <a:effectLst>
                    <a:outerShdw blurRad="38100" dist="38100" dir="2700000" algn="tl">
                      <a:srgbClr val="000000">
                        <a:alpha val="43137"/>
                      </a:srgbClr>
                    </a:outerShdw>
                  </a:effectLst>
                </a:endParaRPr>
              </a:p>
            </p:txBody>
          </p:sp>
        </mc:Choice>
        <mc:Fallback>
          <p:sp>
            <p:nvSpPr>
              <p:cNvPr id="7" name="TextBox 6"/>
              <p:cNvSpPr txBox="1">
                <a:spLocks noRot="1" noChangeAspect="1" noMove="1" noResize="1" noEditPoints="1" noAdjustHandles="1" noChangeArrowheads="1" noChangeShapeType="1" noTextEdit="1"/>
              </p:cNvSpPr>
              <p:nvPr/>
            </p:nvSpPr>
            <p:spPr>
              <a:xfrm>
                <a:off x="6900624" y="902844"/>
                <a:ext cx="1312282" cy="733662"/>
              </a:xfrm>
              <a:prstGeom prst="rect">
                <a:avLst/>
              </a:prstGeom>
              <a:blipFill>
                <a:blip r:embed="rId23"/>
                <a:stretch>
                  <a:fillRect r="-1395" b="-6667"/>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8" name="TextBox 7"/>
              <p:cNvSpPr txBox="1"/>
              <p:nvPr/>
            </p:nvSpPr>
            <p:spPr>
              <a:xfrm>
                <a:off x="3508282" y="1260382"/>
                <a:ext cx="2029402" cy="369332"/>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acc>
                        <m:accPr>
                          <m:chr m:val="⃗"/>
                          <m:ctrlPr>
                            <a:rPr lang="el-GR" b="1" i="1" smtClean="0">
                              <a:latin typeface="Cambria Math" panose="02040503050406030204" pitchFamily="18" charset="0"/>
                            </a:rPr>
                          </m:ctrlPr>
                        </m:accPr>
                        <m:e>
                          <m:r>
                            <a:rPr lang="el-GR" b="1" i="1" smtClean="0">
                              <a:latin typeface="Cambria Math" panose="02040503050406030204" pitchFamily="18" charset="0"/>
                            </a:rPr>
                            <m:t>𝝎</m:t>
                          </m:r>
                        </m:e>
                      </m:acc>
                      <m:r>
                        <a:rPr lang="el-GR" b="1" i="1" baseline="-25000" smtClean="0">
                          <a:latin typeface="Cambria Math" panose="02040503050406030204" pitchFamily="18" charset="0"/>
                        </a:rPr>
                        <m:t>𝟐</m:t>
                      </m:r>
                      <m:r>
                        <a:rPr lang="el-GR" b="1" i="1" smtClean="0">
                          <a:latin typeface="Cambria Math" panose="02040503050406030204" pitchFamily="18" charset="0"/>
                        </a:rPr>
                        <m:t>=</m:t>
                      </m:r>
                      <m:acc>
                        <m:accPr>
                          <m:chr m:val="⃗"/>
                          <m:ctrlPr>
                            <a:rPr lang="el-GR" b="1" i="1">
                              <a:latin typeface="Cambria Math" panose="02040503050406030204" pitchFamily="18" charset="0"/>
                            </a:rPr>
                          </m:ctrlPr>
                        </m:accPr>
                        <m:e>
                          <m:r>
                            <a:rPr lang="el-GR" b="1" i="1">
                              <a:latin typeface="Cambria Math" panose="02040503050406030204" pitchFamily="18" charset="0"/>
                            </a:rPr>
                            <m:t>𝝎</m:t>
                          </m:r>
                        </m:e>
                      </m:acc>
                      <m:r>
                        <a:rPr lang="el-GR" b="1" i="1" baseline="-25000" smtClean="0">
                          <a:latin typeface="Cambria Math" panose="02040503050406030204" pitchFamily="18" charset="0"/>
                        </a:rPr>
                        <m:t>𝟏</m:t>
                      </m:r>
                      <m:r>
                        <a:rPr lang="el-GR" b="1" i="1" smtClean="0">
                          <a:latin typeface="Cambria Math" panose="02040503050406030204" pitchFamily="18" charset="0"/>
                        </a:rPr>
                        <m:t>+</m:t>
                      </m:r>
                      <m:r>
                        <a:rPr lang="en-US" b="1" i="1" smtClean="0">
                          <a:latin typeface="Cambria Math" panose="02040503050406030204" pitchFamily="18" charset="0"/>
                        </a:rPr>
                        <m:t>𝒅</m:t>
                      </m:r>
                      <m:acc>
                        <m:accPr>
                          <m:chr m:val="⃗"/>
                          <m:ctrlPr>
                            <a:rPr lang="en-US" b="1" i="1" smtClean="0">
                              <a:latin typeface="Cambria Math" panose="02040503050406030204" pitchFamily="18" charset="0"/>
                            </a:rPr>
                          </m:ctrlPr>
                        </m:accPr>
                        <m:e>
                          <m:r>
                            <a:rPr lang="el-GR" b="1" i="1" smtClean="0">
                              <a:latin typeface="Cambria Math" panose="02040503050406030204" pitchFamily="18" charset="0"/>
                            </a:rPr>
                            <m:t>𝝎</m:t>
                          </m:r>
                        </m:e>
                      </m:acc>
                    </m:oMath>
                  </m:oMathPara>
                </a14:m>
                <a:endParaRPr lang="el-GR" b="1" dirty="0"/>
              </a:p>
            </p:txBody>
          </p:sp>
        </mc:Choice>
        <mc:Fallback>
          <p:sp>
            <p:nvSpPr>
              <p:cNvPr id="8" name="TextBox 7"/>
              <p:cNvSpPr txBox="1">
                <a:spLocks noRot="1" noChangeAspect="1" noMove="1" noResize="1" noEditPoints="1" noAdjustHandles="1" noChangeArrowheads="1" noChangeShapeType="1" noTextEdit="1"/>
              </p:cNvSpPr>
              <p:nvPr/>
            </p:nvSpPr>
            <p:spPr>
              <a:xfrm>
                <a:off x="3508282" y="1260382"/>
                <a:ext cx="2029402" cy="369332"/>
              </a:xfrm>
              <a:prstGeom prst="rect">
                <a:avLst/>
              </a:prstGeom>
              <a:blipFill>
                <a:blip r:embed="rId24"/>
                <a:stretch>
                  <a:fillRect l="-1506" r="-1807" b="-18333"/>
                </a:stretch>
              </a:blipFill>
            </p:spPr>
            <p:txBody>
              <a:bodyPr/>
              <a:lstStyle/>
              <a:p>
                <a:r>
                  <a:rPr lang="el-GR">
                    <a:noFill/>
                  </a:rPr>
                  <a:t> </a:t>
                </a:r>
              </a:p>
            </p:txBody>
          </p:sp>
        </mc:Fallback>
      </mc:AlternateContent>
      <mc:AlternateContent xmlns:mc="http://schemas.openxmlformats.org/markup-compatibility/2006">
        <mc:Choice xmlns:a14="http://schemas.microsoft.com/office/drawing/2010/main" Requires="a14">
          <p:sp>
            <p:nvSpPr>
              <p:cNvPr id="9" name="Ορθογώνιο 8"/>
              <p:cNvSpPr/>
              <p:nvPr/>
            </p:nvSpPr>
            <p:spPr>
              <a:xfrm>
                <a:off x="1313358" y="1162124"/>
                <a:ext cx="631904"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l-GR" b="1" i="1">
                              <a:latin typeface="Cambria Math" panose="02040503050406030204" pitchFamily="18" charset="0"/>
                            </a:rPr>
                          </m:ctrlPr>
                        </m:accPr>
                        <m:e>
                          <m:r>
                            <a:rPr lang="el-GR" b="1" i="1">
                              <a:latin typeface="Cambria Math" panose="02040503050406030204" pitchFamily="18" charset="0"/>
                            </a:rPr>
                            <m:t>𝝎</m:t>
                          </m:r>
                        </m:e>
                      </m:acc>
                      <m:r>
                        <a:rPr lang="el-GR" b="1" i="1" baseline="-25000">
                          <a:latin typeface="Cambria Math" panose="02040503050406030204" pitchFamily="18" charset="0"/>
                        </a:rPr>
                        <m:t>𝟏</m:t>
                      </m:r>
                    </m:oMath>
                  </m:oMathPara>
                </a14:m>
                <a:endParaRPr lang="el-GR" dirty="0"/>
              </a:p>
            </p:txBody>
          </p:sp>
        </mc:Choice>
        <mc:Fallback>
          <p:sp>
            <p:nvSpPr>
              <p:cNvPr id="9" name="Ορθογώνιο 8"/>
              <p:cNvSpPr>
                <a:spLocks noRot="1" noChangeAspect="1" noMove="1" noResize="1" noEditPoints="1" noAdjustHandles="1" noChangeArrowheads="1" noChangeShapeType="1" noTextEdit="1"/>
              </p:cNvSpPr>
              <p:nvPr/>
            </p:nvSpPr>
            <p:spPr>
              <a:xfrm>
                <a:off x="1313358" y="1162124"/>
                <a:ext cx="631904" cy="461665"/>
              </a:xfrm>
              <a:prstGeom prst="rect">
                <a:avLst/>
              </a:prstGeom>
              <a:blipFill>
                <a:blip r:embed="rId25"/>
                <a:stretch>
                  <a:fillRect b="-5333"/>
                </a:stretch>
              </a:blipFill>
            </p:spPr>
            <p:txBody>
              <a:bodyPr/>
              <a:lstStyle/>
              <a:p>
                <a:r>
                  <a:rPr lang="el-GR">
                    <a:noFill/>
                  </a:rPr>
                  <a:t> </a:t>
                </a:r>
              </a:p>
            </p:txBody>
          </p:sp>
        </mc:Fallback>
      </mc:AlternateContent>
      <p:grpSp>
        <p:nvGrpSpPr>
          <p:cNvPr id="11" name="Ομάδα 10"/>
          <p:cNvGrpSpPr/>
          <p:nvPr/>
        </p:nvGrpSpPr>
        <p:grpSpPr>
          <a:xfrm>
            <a:off x="7089744" y="2090052"/>
            <a:ext cx="583813" cy="761098"/>
            <a:chOff x="7089744" y="2090052"/>
            <a:chExt cx="583813" cy="761098"/>
          </a:xfrm>
        </p:grpSpPr>
        <p:sp>
          <p:nvSpPr>
            <p:cNvPr id="19477" name="Line 45"/>
            <p:cNvSpPr>
              <a:spLocks noChangeShapeType="1"/>
            </p:cNvSpPr>
            <p:nvPr/>
          </p:nvSpPr>
          <p:spPr bwMode="auto">
            <a:xfrm flipV="1">
              <a:off x="7664706" y="2346325"/>
              <a:ext cx="0" cy="504825"/>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mc:AlternateContent xmlns:mc="http://schemas.openxmlformats.org/markup-compatibility/2006">
          <mc:Choice xmlns:a14="http://schemas.microsoft.com/office/drawing/2010/main" Requires="a14">
            <p:sp>
              <p:nvSpPr>
                <p:cNvPr id="10" name="Ορθογώνιο 9"/>
                <p:cNvSpPr/>
                <p:nvPr/>
              </p:nvSpPr>
              <p:spPr>
                <a:xfrm>
                  <a:off x="7089744" y="2090052"/>
                  <a:ext cx="583813" cy="46166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acc>
                          <m:accPr>
                            <m:chr m:val="⃗"/>
                            <m:ctrlPr>
                              <a:rPr lang="el-GR" b="1" i="1">
                                <a:solidFill>
                                  <a:srgbClr val="FF0000"/>
                                </a:solidFill>
                                <a:effectLst>
                                  <a:outerShdw blurRad="38100" dist="38100" dir="2700000" algn="tl">
                                    <a:srgbClr val="000000">
                                      <a:alpha val="43137"/>
                                    </a:srgbClr>
                                  </a:outerShdw>
                                </a:effectLst>
                                <a:latin typeface="Cambria Math" panose="02040503050406030204" pitchFamily="18" charset="0"/>
                              </a:rPr>
                            </m:ctrlPr>
                          </m:accPr>
                          <m:e>
                            <m:r>
                              <a:rPr lang="el-GR" b="1" i="1">
                                <a:solidFill>
                                  <a:srgbClr val="FF0000"/>
                                </a:solidFill>
                                <a:effectLst>
                                  <a:outerShdw blurRad="38100" dist="38100" dir="2700000" algn="tl">
                                    <a:srgbClr val="000000">
                                      <a:alpha val="43137"/>
                                    </a:srgbClr>
                                  </a:outerShdw>
                                </a:effectLst>
                                <a:latin typeface="Cambria Math" panose="02040503050406030204" pitchFamily="18" charset="0"/>
                              </a:rPr>
                              <m:t>𝜶</m:t>
                            </m:r>
                          </m:e>
                        </m:acc>
                        <m:r>
                          <a:rPr lang="el-GR" b="1" baseline="-25000">
                            <a:solidFill>
                              <a:srgbClr val="FF0000"/>
                            </a:solidFill>
                            <a:effectLst>
                              <a:outerShdw blurRad="38100" dist="38100" dir="2700000" algn="tl">
                                <a:srgbClr val="000000">
                                  <a:alpha val="43137"/>
                                </a:srgbClr>
                              </a:outerShdw>
                            </a:effectLst>
                            <a:latin typeface="Cambria Math" panose="02040503050406030204" pitchFamily="18" charset="0"/>
                          </a:rPr>
                          <m:t>𝛄</m:t>
                        </m:r>
                      </m:oMath>
                    </m:oMathPara>
                  </a14:m>
                  <a:endParaRPr lang="el-GR" dirty="0"/>
                </a:p>
              </p:txBody>
            </p:sp>
          </mc:Choice>
          <mc:Fallback>
            <p:sp>
              <p:nvSpPr>
                <p:cNvPr id="10" name="Ορθογώνιο 9"/>
                <p:cNvSpPr>
                  <a:spLocks noRot="1" noChangeAspect="1" noMove="1" noResize="1" noEditPoints="1" noAdjustHandles="1" noChangeArrowheads="1" noChangeShapeType="1" noTextEdit="1"/>
                </p:cNvSpPr>
                <p:nvPr/>
              </p:nvSpPr>
              <p:spPr>
                <a:xfrm>
                  <a:off x="7089744" y="2090052"/>
                  <a:ext cx="583813" cy="461665"/>
                </a:xfrm>
                <a:prstGeom prst="rect">
                  <a:avLst/>
                </a:prstGeom>
                <a:blipFill>
                  <a:blip r:embed="rId26"/>
                  <a:stretch>
                    <a:fillRect b="-18421"/>
                  </a:stretch>
                </a:blipFill>
              </p:spPr>
              <p:txBody>
                <a:bodyPr/>
                <a:lstStyle/>
                <a:p>
                  <a:r>
                    <a:rPr lang="el-GR">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2000" fill="hold"/>
                                        <p:tgtEl>
                                          <p:spTgt spid="48"/>
                                        </p:tgtEl>
                                        <p:attrNameLst>
                                          <p:attrName>ppt_x</p:attrName>
                                        </p:attrNameLst>
                                      </p:cBhvr>
                                      <p:tavLst>
                                        <p:tav tm="0">
                                          <p:val>
                                            <p:strVal val="#ppt_x-.2"/>
                                          </p:val>
                                        </p:tav>
                                        <p:tav tm="100000">
                                          <p:val>
                                            <p:strVal val="#ppt_x"/>
                                          </p:val>
                                        </p:tav>
                                      </p:tavLst>
                                    </p:anim>
                                    <p:anim calcmode="lin" valueType="num">
                                      <p:cBhvr>
                                        <p:cTn id="8" dur="2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9" dur="2000"/>
                                        <p:tgtEl>
                                          <p:spTgt spid="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9" presetClass="entr" presetSubtype="0" fill="hold" nodeType="clickEffect">
                                  <p:stCondLst>
                                    <p:cond delay="0"/>
                                  </p:stCondLst>
                                  <p:childTnLst>
                                    <p:set>
                                      <p:cBhvr>
                                        <p:cTn id="13" dur="1" fill="hold">
                                          <p:stCondLst>
                                            <p:cond delay="0"/>
                                          </p:stCondLst>
                                        </p:cTn>
                                        <p:tgtEl>
                                          <p:spTgt spid="101390">
                                            <p:txEl>
                                              <p:pRg st="0" end="0"/>
                                            </p:txEl>
                                          </p:spTgt>
                                        </p:tgtEl>
                                        <p:attrNameLst>
                                          <p:attrName>style.visibility</p:attrName>
                                        </p:attrNameLst>
                                      </p:cBhvr>
                                      <p:to>
                                        <p:strVal val="visible"/>
                                      </p:to>
                                    </p:set>
                                    <p:animEffect transition="in" filter="dissolve">
                                      <p:cBhvr>
                                        <p:cTn id="14" dur="500"/>
                                        <p:tgtEl>
                                          <p:spTgt spid="101390">
                                            <p:txEl>
                                              <p:pRg st="0" end="0"/>
                                            </p:txEl>
                                          </p:spTgt>
                                        </p:tgtEl>
                                      </p:cBhvr>
                                    </p:animEffect>
                                  </p:childTnLst>
                                </p:cTn>
                              </p:par>
                              <p:par>
                                <p:cTn id="15" presetID="9" presetClass="entr" presetSubtype="0" fill="hold" nodeType="withEffect">
                                  <p:stCondLst>
                                    <p:cond delay="0"/>
                                  </p:stCondLst>
                                  <p:childTnLst>
                                    <p:set>
                                      <p:cBhvr>
                                        <p:cTn id="16" dur="1" fill="hold">
                                          <p:stCondLst>
                                            <p:cond delay="0"/>
                                          </p:stCondLst>
                                        </p:cTn>
                                        <p:tgtEl>
                                          <p:spTgt spid="101395"/>
                                        </p:tgtEl>
                                        <p:attrNameLst>
                                          <p:attrName>style.visibility</p:attrName>
                                        </p:attrNameLst>
                                      </p:cBhvr>
                                      <p:to>
                                        <p:strVal val="visible"/>
                                      </p:to>
                                    </p:set>
                                    <p:animEffect transition="in" filter="dissolve">
                                      <p:cBhvr>
                                        <p:cTn id="17" dur="500"/>
                                        <p:tgtEl>
                                          <p:spTgt spid="101395"/>
                                        </p:tgtEl>
                                      </p:cBhvr>
                                    </p:animEffect>
                                  </p:childTnLst>
                                </p:cTn>
                              </p:par>
                            </p:childTnLst>
                          </p:cTn>
                        </p:par>
                        <p:par>
                          <p:cTn id="18" fill="hold">
                            <p:stCondLst>
                              <p:cond delay="500"/>
                            </p:stCondLst>
                            <p:childTnLst>
                              <p:par>
                                <p:cTn id="19" presetID="10" presetClass="entr" presetSubtype="0"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101418">
                                            <p:txEl>
                                              <p:pRg st="0" end="0"/>
                                            </p:txEl>
                                          </p:spTgt>
                                        </p:tgtEl>
                                        <p:attrNameLst>
                                          <p:attrName>style.visibility</p:attrName>
                                        </p:attrNameLst>
                                      </p:cBhvr>
                                      <p:to>
                                        <p:strVal val="visible"/>
                                      </p:to>
                                    </p:set>
                                    <p:animEffect transition="in" filter="dissolve">
                                      <p:cBhvr>
                                        <p:cTn id="26" dur="500"/>
                                        <p:tgtEl>
                                          <p:spTgt spid="101418">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nodeType="clickEffect">
                                  <p:stCondLst>
                                    <p:cond delay="0"/>
                                  </p:stCondLst>
                                  <p:childTnLst>
                                    <p:set>
                                      <p:cBhvr>
                                        <p:cTn id="30" dur="1" fill="hold">
                                          <p:stCondLst>
                                            <p:cond delay="0"/>
                                          </p:stCondLst>
                                        </p:cTn>
                                        <p:tgtEl>
                                          <p:spTgt spid="101396"/>
                                        </p:tgtEl>
                                        <p:attrNameLst>
                                          <p:attrName>style.visibility</p:attrName>
                                        </p:attrNameLst>
                                      </p:cBhvr>
                                      <p:to>
                                        <p:strVal val="visible"/>
                                      </p:to>
                                    </p:set>
                                    <p:animEffect transition="in" filter="dissolve">
                                      <p:cBhvr>
                                        <p:cTn id="31" dur="500"/>
                                        <p:tgtEl>
                                          <p:spTgt spid="101396"/>
                                        </p:tgtEl>
                                      </p:cBhvr>
                                    </p:animEffect>
                                  </p:childTnLst>
                                </p:cTn>
                              </p:par>
                              <p:par>
                                <p:cTn id="32" presetID="42" presetClass="entr" presetSubtype="0" fill="hold" nodeType="withEffect">
                                  <p:stCondLst>
                                    <p:cond delay="0"/>
                                  </p:stCondLst>
                                  <p:childTnLst>
                                    <p:set>
                                      <p:cBhvr>
                                        <p:cTn id="33" dur="1" fill="hold">
                                          <p:stCondLst>
                                            <p:cond delay="0"/>
                                          </p:stCondLst>
                                        </p:cTn>
                                        <p:tgtEl>
                                          <p:spTgt spid="101431"/>
                                        </p:tgtEl>
                                        <p:attrNameLst>
                                          <p:attrName>style.visibility</p:attrName>
                                        </p:attrNameLst>
                                      </p:cBhvr>
                                      <p:to>
                                        <p:strVal val="visible"/>
                                      </p:to>
                                    </p:set>
                                    <p:animEffect transition="in" filter="fade">
                                      <p:cBhvr>
                                        <p:cTn id="34" dur="1000"/>
                                        <p:tgtEl>
                                          <p:spTgt spid="101431"/>
                                        </p:tgtEl>
                                      </p:cBhvr>
                                    </p:animEffect>
                                    <p:anim calcmode="lin" valueType="num">
                                      <p:cBhvr>
                                        <p:cTn id="35" dur="1000" fill="hold"/>
                                        <p:tgtEl>
                                          <p:spTgt spid="101431"/>
                                        </p:tgtEl>
                                        <p:attrNameLst>
                                          <p:attrName>ppt_x</p:attrName>
                                        </p:attrNameLst>
                                      </p:cBhvr>
                                      <p:tavLst>
                                        <p:tav tm="0">
                                          <p:val>
                                            <p:strVal val="#ppt_x"/>
                                          </p:val>
                                        </p:tav>
                                        <p:tav tm="100000">
                                          <p:val>
                                            <p:strVal val="#ppt_x"/>
                                          </p:val>
                                        </p:tav>
                                      </p:tavLst>
                                    </p:anim>
                                    <p:anim calcmode="lin" valueType="num">
                                      <p:cBhvr>
                                        <p:cTn id="36" dur="1000" fill="hold"/>
                                        <p:tgtEl>
                                          <p:spTgt spid="101431"/>
                                        </p:tgtEl>
                                        <p:attrNameLst>
                                          <p:attrName>ppt_y</p:attrName>
                                        </p:attrNameLst>
                                      </p:cBhvr>
                                      <p:tavLst>
                                        <p:tav tm="0">
                                          <p:val>
                                            <p:strVal val="#ppt_y+.1"/>
                                          </p:val>
                                        </p:tav>
                                        <p:tav tm="100000">
                                          <p:val>
                                            <p:strVal val="#ppt_y"/>
                                          </p:val>
                                        </p:tav>
                                      </p:tavLst>
                                    </p:anim>
                                  </p:childTnLst>
                                </p:cTn>
                              </p:par>
                            </p:childTnLst>
                          </p:cTn>
                        </p:par>
                        <p:par>
                          <p:cTn id="37" fill="hold">
                            <p:stCondLst>
                              <p:cond delay="1000"/>
                            </p:stCondLst>
                            <p:childTnLst>
                              <p:par>
                                <p:cTn id="38" presetID="10" presetClass="entr" presetSubtype="0"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childTnLst>
                                </p:cTn>
                              </p:par>
                            </p:childTnLst>
                          </p:cTn>
                        </p:par>
                        <p:par>
                          <p:cTn id="41" fill="hold" nodeType="withGroup">
                            <p:stCondLst>
                              <p:cond delay="2250"/>
                            </p:stCondLst>
                            <p:childTnLst>
                              <p:par>
                                <p:cTn id="42" presetID="42" presetClass="entr" presetSubtype="0" fill="hold" nodeType="afterEffect">
                                  <p:stCondLst>
                                    <p:cond delay="250"/>
                                  </p:stCondLst>
                                  <p:childTnLst>
                                    <p:set>
                                      <p:cBhvr>
                                        <p:cTn id="43" dur="1" fill="hold">
                                          <p:stCondLst>
                                            <p:cond delay="0"/>
                                          </p:stCondLst>
                                        </p:cTn>
                                        <p:tgtEl>
                                          <p:spTgt spid="101429"/>
                                        </p:tgtEl>
                                        <p:attrNameLst>
                                          <p:attrName>style.visibility</p:attrName>
                                        </p:attrNameLst>
                                      </p:cBhvr>
                                      <p:to>
                                        <p:strVal val="visible"/>
                                      </p:to>
                                    </p:set>
                                    <p:animEffect transition="in" filter="fade">
                                      <p:cBhvr>
                                        <p:cTn id="44" dur="1000"/>
                                        <p:tgtEl>
                                          <p:spTgt spid="101429"/>
                                        </p:tgtEl>
                                      </p:cBhvr>
                                    </p:animEffect>
                                    <p:anim calcmode="lin" valueType="num">
                                      <p:cBhvr>
                                        <p:cTn id="45" dur="1000" fill="hold"/>
                                        <p:tgtEl>
                                          <p:spTgt spid="101429"/>
                                        </p:tgtEl>
                                        <p:attrNameLst>
                                          <p:attrName>ppt_x</p:attrName>
                                        </p:attrNameLst>
                                      </p:cBhvr>
                                      <p:tavLst>
                                        <p:tav tm="0">
                                          <p:val>
                                            <p:strVal val="#ppt_x"/>
                                          </p:val>
                                        </p:tav>
                                        <p:tav tm="100000">
                                          <p:val>
                                            <p:strVal val="#ppt_x"/>
                                          </p:val>
                                        </p:tav>
                                      </p:tavLst>
                                    </p:anim>
                                    <p:anim calcmode="lin" valueType="num">
                                      <p:cBhvr>
                                        <p:cTn id="46" dur="1000" fill="hold"/>
                                        <p:tgtEl>
                                          <p:spTgt spid="101429"/>
                                        </p:tgtEl>
                                        <p:attrNameLst>
                                          <p:attrName>ppt_y</p:attrName>
                                        </p:attrNameLst>
                                      </p:cBhvr>
                                      <p:tavLst>
                                        <p:tav tm="0">
                                          <p:val>
                                            <p:strVal val="#ppt_y+.1"/>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101430"/>
                                        </p:tgtEl>
                                        <p:attrNameLst>
                                          <p:attrName>style.visibility</p:attrName>
                                        </p:attrNameLst>
                                      </p:cBhvr>
                                      <p:to>
                                        <p:strVal val="visible"/>
                                      </p:to>
                                    </p:set>
                                    <p:animEffect transition="in" filter="dissolve">
                                      <p:cBhvr>
                                        <p:cTn id="51" dur="500"/>
                                        <p:tgtEl>
                                          <p:spTgt spid="101430"/>
                                        </p:tgtEl>
                                      </p:cBhvr>
                                    </p:animEffect>
                                  </p:childTnLst>
                                </p:cTn>
                              </p:par>
                            </p:childTnLst>
                          </p:cTn>
                        </p:par>
                        <p:par>
                          <p:cTn id="52" fill="hold" nodeType="withGroup">
                            <p:stCondLst>
                              <p:cond delay="500"/>
                            </p:stCondLst>
                            <p:childTnLst>
                              <p:par>
                                <p:cTn id="53" presetID="10" presetClass="entr" presetSubtype="0" fill="hold" nodeType="afterEffect">
                                  <p:stCondLst>
                                    <p:cond delay="50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childTnLst>
                                </p:cTn>
                              </p:par>
                            </p:childTnLst>
                          </p:cTn>
                        </p:par>
                        <p:par>
                          <p:cTn id="56" fill="hold">
                            <p:stCondLst>
                              <p:cond delay="2000"/>
                            </p:stCondLst>
                            <p:childTnLst>
                              <p:par>
                                <p:cTn id="57" presetID="10" presetClass="entr" presetSubtype="0" fill="hold" grpId="0" nodeType="after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01425"/>
                                        </p:tgtEl>
                                        <p:attrNameLst>
                                          <p:attrName>style.visibility</p:attrName>
                                        </p:attrNameLst>
                                      </p:cBhvr>
                                      <p:to>
                                        <p:strVal val="visible"/>
                                      </p:to>
                                    </p:set>
                                    <p:animEffect transition="in" filter="fade">
                                      <p:cBhvr>
                                        <p:cTn id="64" dur="500"/>
                                        <p:tgtEl>
                                          <p:spTgt spid="1014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
                                        </p:tgtEl>
                                        <p:attrNameLst>
                                          <p:attrName>style.visibility</p:attrName>
                                        </p:attrNameLst>
                                      </p:cBhvr>
                                      <p:to>
                                        <p:strVal val="visible"/>
                                      </p:to>
                                    </p:set>
                                    <p:animEffect transition="in" filter="wipe(left)">
                                      <p:cBhvr>
                                        <p:cTn id="69" dur="1500"/>
                                        <p:tgtEl>
                                          <p:spTgt spid="3"/>
                                        </p:tgtEl>
                                      </p:cBhvr>
                                    </p:animEffect>
                                  </p:childTnLst>
                                </p:cTn>
                              </p:par>
                            </p:childTnLst>
                          </p:cTn>
                        </p:par>
                        <p:par>
                          <p:cTn id="70" fill="hold">
                            <p:stCondLst>
                              <p:cond delay="1500"/>
                            </p:stCondLst>
                            <p:childTnLst>
                              <p:par>
                                <p:cTn id="71" presetID="10" presetClass="entr" presetSubtype="0" fill="hold" nodeType="afterEffect">
                                  <p:stCondLst>
                                    <p:cond delay="50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425" grpId="0"/>
      <p:bldP spid="48" grpId="0"/>
      <p:bldP spid="3" grpId="0"/>
      <p:bldP spid="7" grpId="0"/>
      <p:bldP spid="8" grpId="0"/>
      <p:bldP spid="9" grpId="0"/>
    </p:bldLst>
  </p:timing>
</p:sld>
</file>

<file path=ppt/theme/theme1.xml><?xml version="1.0" encoding="utf-8"?>
<a:theme xmlns:a="http://schemas.openxmlformats.org/drawingml/2006/main" name="Προεπιλεγμένη σχεδίαση">
  <a:themeElements>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Προεπιλεγμένη σχεδίαση">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Προεπιλεγμένη σχεδίαση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Προεπιλεγμένη σχεδίαση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2263</TotalTime>
  <Words>2308</Words>
  <Application>Microsoft Office PowerPoint</Application>
  <PresentationFormat>Προβολή στην οθόνη (4:3)</PresentationFormat>
  <Paragraphs>331</Paragraphs>
  <Slides>36</Slides>
  <Notes>23</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36</vt:i4>
      </vt:variant>
    </vt:vector>
  </HeadingPairs>
  <TitlesOfParts>
    <vt:vector size="46" baseType="lpstr">
      <vt:lpstr>Arial</vt:lpstr>
      <vt:lpstr>Cambria Math</vt:lpstr>
      <vt:lpstr>Comic Sans MS</vt:lpstr>
      <vt:lpstr>Tahoma</vt:lpstr>
      <vt:lpstr>Times New Roman</vt:lpstr>
      <vt:lpstr>Trebuchet MS</vt:lpstr>
      <vt:lpstr>Verdana</vt:lpstr>
      <vt:lpstr>Προεπιλεγμένη σχεδίαση</vt:lpstr>
      <vt:lpstr>Εξίσωση</vt:lpstr>
      <vt:lpstr>Φωτογραφία του Photo Editor</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Μερκούρης</dc:creator>
  <cp:lastModifiedBy>Μερκούριος Παναγιωτόπουλος</cp:lastModifiedBy>
  <cp:revision>398</cp:revision>
  <dcterms:created xsi:type="dcterms:W3CDTF">1601-01-01T00:00:00Z</dcterms:created>
  <dcterms:modified xsi:type="dcterms:W3CDTF">2020-12-09T17:35:25Z</dcterms:modified>
</cp:coreProperties>
</file>