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6" r:id="rId2"/>
    <p:sldId id="301" r:id="rId3"/>
    <p:sldId id="302" r:id="rId4"/>
    <p:sldId id="288" r:id="rId5"/>
    <p:sldId id="309" r:id="rId6"/>
    <p:sldId id="281" r:id="rId7"/>
    <p:sldId id="303" r:id="rId8"/>
    <p:sldId id="306" r:id="rId9"/>
    <p:sldId id="294" r:id="rId10"/>
    <p:sldId id="305" r:id="rId11"/>
    <p:sldId id="300" r:id="rId12"/>
    <p:sldId id="289" r:id="rId13"/>
    <p:sldId id="283" r:id="rId14"/>
    <p:sldId id="307" r:id="rId15"/>
    <p:sldId id="308" r:id="rId16"/>
    <p:sldId id="284" r:id="rId17"/>
    <p:sldId id="304" r:id="rId18"/>
    <p:sldId id="285" r:id="rId19"/>
    <p:sldId id="293" r:id="rId20"/>
    <p:sldId id="286" r:id="rId21"/>
    <p:sldId id="26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7" r:id="rId35"/>
    <p:sldId id="278" r:id="rId36"/>
    <p:sldId id="279" r:id="rId37"/>
    <p:sldId id="280" r:id="rId38"/>
    <p:sldId id="295" r:id="rId39"/>
    <p:sldId id="296" r:id="rId40"/>
    <p:sldId id="297" r:id="rId41"/>
    <p:sldId id="299" r:id="rId4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FFFF"/>
    <a:srgbClr val="00CC00"/>
    <a:srgbClr val="FFFF99"/>
    <a:srgbClr val="FFCC00"/>
    <a:srgbClr val="FFFFCC"/>
    <a:srgbClr val="FF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0" autoAdjust="0"/>
  </p:normalViewPr>
  <p:slideViewPr>
    <p:cSldViewPr snapToGrid="0">
      <p:cViewPr varScale="1">
        <p:scale>
          <a:sx n="71" d="100"/>
          <a:sy n="71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C78170-D2DD-46FA-98AD-5B94E45C0DF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8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217B8-1853-4D88-9724-2B4C1F5B75BC}" type="slidenum">
              <a:rPr lang="el-GR"/>
              <a:pPr/>
              <a:t>1</a:t>
            </a:fld>
            <a:endParaRPr lang="el-G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35441-78A8-4404-AED0-6CDBBE5C4B2F}" type="slidenum">
              <a:rPr lang="el-GR"/>
              <a:pPr/>
              <a:t>18</a:t>
            </a:fld>
            <a:endParaRPr lang="el-G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6999-FA87-46AF-A85D-9EBC57601FA1}" type="slidenum">
              <a:rPr lang="el-GR"/>
              <a:pPr/>
              <a:t>19</a:t>
            </a:fld>
            <a:endParaRPr lang="el-G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662FE-9A9F-4DB2-8F15-01F4AFF1509D}" type="slidenum">
              <a:rPr lang="el-GR"/>
              <a:pPr/>
              <a:t>20</a:t>
            </a:fld>
            <a:endParaRPr lang="el-G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612D-D81C-4349-9E83-B1F51C52EE0F}" type="slidenum">
              <a:rPr lang="el-GR"/>
              <a:pPr/>
              <a:t>21</a:t>
            </a:fld>
            <a:endParaRPr lang="el-G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46887-3AFA-4058-B2A5-CD2603FEF76E}" type="slidenum">
              <a:rPr lang="el-GR"/>
              <a:pPr/>
              <a:t>22</a:t>
            </a:fld>
            <a:endParaRPr lang="el-G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2BFBA-4119-4328-8B7C-AB7456B67383}" type="slidenum">
              <a:rPr lang="el-GR"/>
              <a:pPr/>
              <a:t>23</a:t>
            </a:fld>
            <a:endParaRPr lang="el-G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1162E-544A-44E8-96DF-FF117B98FE03}" type="slidenum">
              <a:rPr lang="el-GR"/>
              <a:pPr/>
              <a:t>24</a:t>
            </a:fld>
            <a:endParaRPr lang="el-G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9B4E7-90E7-4155-A65A-229F20F4744C}" type="slidenum">
              <a:rPr lang="el-GR"/>
              <a:pPr/>
              <a:t>25</a:t>
            </a:fld>
            <a:endParaRPr lang="el-G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24662-1B5F-498D-85A2-C72454E79052}" type="slidenum">
              <a:rPr lang="el-GR"/>
              <a:pPr/>
              <a:t>26</a:t>
            </a:fld>
            <a:endParaRPr lang="el-G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49D6E-2E52-41B7-9439-2082231827E0}" type="slidenum">
              <a:rPr lang="el-GR"/>
              <a:pPr/>
              <a:t>27</a:t>
            </a:fld>
            <a:endParaRPr lang="el-G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B8FB9-B2A9-40E1-87C8-60B12155C173}" type="slidenum">
              <a:rPr lang="el-GR"/>
              <a:pPr/>
              <a:t>4</a:t>
            </a:fld>
            <a:endParaRPr lang="el-G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05F45-AD21-49A8-BED3-5CFAFC98FDD5}" type="slidenum">
              <a:rPr lang="el-GR"/>
              <a:pPr/>
              <a:t>28</a:t>
            </a:fld>
            <a:endParaRPr lang="el-G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2D22B-F095-4442-A413-FF9E395D9DC5}" type="slidenum">
              <a:rPr lang="el-GR"/>
              <a:pPr/>
              <a:t>29</a:t>
            </a:fld>
            <a:endParaRPr lang="el-G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64FEF-1658-452A-87C3-3FD85CBA63A1}" type="slidenum">
              <a:rPr lang="el-GR"/>
              <a:pPr/>
              <a:t>30</a:t>
            </a:fld>
            <a:endParaRPr lang="el-G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7F1BB-6FB1-4587-977C-53FA44833660}" type="slidenum">
              <a:rPr lang="el-GR"/>
              <a:pPr/>
              <a:t>31</a:t>
            </a:fld>
            <a:endParaRPr lang="el-G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5C4CD-CBD8-46E7-9782-A6BA6F1AE858}" type="slidenum">
              <a:rPr lang="el-GR"/>
              <a:pPr/>
              <a:t>32</a:t>
            </a:fld>
            <a:endParaRPr lang="el-G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E5EBA-EB06-4947-974D-BECA4D879350}" type="slidenum">
              <a:rPr lang="el-GR"/>
              <a:pPr/>
              <a:t>33</a:t>
            </a:fld>
            <a:endParaRPr lang="el-G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103C0-124E-4A47-ADC3-613690FB4356}" type="slidenum">
              <a:rPr lang="el-GR"/>
              <a:pPr/>
              <a:t>34</a:t>
            </a:fld>
            <a:endParaRPr lang="el-G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DEFD7-FE85-4C07-867D-2DA3E81868FB}" type="slidenum">
              <a:rPr lang="el-GR"/>
              <a:pPr/>
              <a:t>35</a:t>
            </a:fld>
            <a:endParaRPr lang="el-G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41DBA-D0C3-472A-B672-D8A158F0FEA4}" type="slidenum">
              <a:rPr lang="el-GR"/>
              <a:pPr/>
              <a:t>36</a:t>
            </a:fld>
            <a:endParaRPr lang="el-G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1535E-9FF8-4323-A346-C10110A54AD2}" type="slidenum">
              <a:rPr lang="el-GR"/>
              <a:pPr/>
              <a:t>37</a:t>
            </a:fld>
            <a:endParaRPr lang="el-G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37956-E9ED-4B4B-AA38-FC24F552D25C}" type="slidenum">
              <a:rPr lang="el-GR"/>
              <a:pPr/>
              <a:t>6</a:t>
            </a:fld>
            <a:endParaRPr lang="el-G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9CF9-DF1E-4D8D-9BDA-28D3A3E0FDE3}" type="slidenum">
              <a:rPr lang="el-GR"/>
              <a:pPr/>
              <a:t>38</a:t>
            </a:fld>
            <a:endParaRPr lang="el-G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360EC-C800-40D7-ADC2-5C2CC96EA6AE}" type="slidenum">
              <a:rPr lang="el-GR"/>
              <a:pPr/>
              <a:t>39</a:t>
            </a:fld>
            <a:endParaRPr lang="el-G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31208-0C73-4666-A1EE-CB6C0815A44E}" type="slidenum">
              <a:rPr lang="el-GR"/>
              <a:pPr/>
              <a:t>40</a:t>
            </a:fld>
            <a:endParaRPr lang="el-G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E9EF9-15A2-4610-B1D2-E9CAEEBBB565}" type="slidenum">
              <a:rPr lang="el-GR"/>
              <a:pPr/>
              <a:t>41</a:t>
            </a:fld>
            <a:endParaRPr lang="el-G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AAA15-A1B5-43BB-B411-AD2D7623B069}" type="slidenum">
              <a:rPr lang="el-GR"/>
              <a:pPr/>
              <a:t>7</a:t>
            </a:fld>
            <a:endParaRPr lang="el-GR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F6E4B-9330-42E1-8921-8C82795BE908}" type="slidenum">
              <a:rPr lang="el-GR"/>
              <a:pPr/>
              <a:t>9</a:t>
            </a:fld>
            <a:endParaRPr lang="el-G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4B429-E758-4DBF-8019-44AE4A094734}" type="slidenum">
              <a:rPr lang="el-GR"/>
              <a:pPr/>
              <a:t>11</a:t>
            </a:fld>
            <a:endParaRPr lang="el-G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74A0-7EA5-4120-879D-6DB2BFCBB7AE}" type="slidenum">
              <a:rPr lang="el-GR"/>
              <a:pPr/>
              <a:t>12</a:t>
            </a:fld>
            <a:endParaRPr lang="el-G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7E065-5524-447C-AB09-97830E44AC8C}" type="slidenum">
              <a:rPr lang="el-GR"/>
              <a:pPr/>
              <a:t>13</a:t>
            </a:fld>
            <a:endParaRPr lang="el-G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0C623-40AE-408D-9425-35988A56F23A}" type="slidenum">
              <a:rPr lang="el-GR"/>
              <a:pPr/>
              <a:t>16</a:t>
            </a:fld>
            <a:endParaRPr lang="el-GR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3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4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584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4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84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84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noProof="0" smtClean="0"/>
              <a:t>Κάντε κλικ για επεξεργασία του τίτλου</a:t>
            </a:r>
          </a:p>
        </p:txBody>
      </p:sp>
      <p:sp>
        <p:nvSpPr>
          <p:cNvPr id="584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841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84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84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07B39D-9B8C-450A-925E-CC501BC088E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58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1" grpId="0" build="p">
        <p:tmplLst>
          <p:tmpl lvl="1">
            <p:tnLst>
              <p:par>
                <p:cTn presetID="1" presetClass="entr" presetSubtype="0" fill="hold" nodeType="click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58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1191F-6B79-482E-B350-73579C409A8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1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2194-E46C-44B3-ABCF-DD32CB624B6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89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508F3F-5613-4195-B114-660D370A2D8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16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AA17-10E8-4EF7-BF95-DD0C4F366ED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42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3869-09F9-4D24-A73F-851F9F93571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81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09E3-8C88-4033-AE6D-18B731CAC5D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42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8AAF7-41BF-44A7-AD45-E80308DA844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03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3516B-2853-46C7-9D81-3F461C76436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88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A22EB-5888-4196-B020-67B81D63810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29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43BD9-5342-4988-AE05-80F6AF17BFB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16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55AC9-C5E8-4EA1-BEC0-D820EA6390E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03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573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73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73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573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573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80"/>
                  </a:outerShdw>
                </a:effectLst>
              </a:defRPr>
            </a:lvl1pPr>
          </a:lstStyle>
          <a:p>
            <a:fld id="{D722150D-217C-4AC5-A263-1E16BD734DDB}" type="slidenum">
              <a:rPr lang="el-GR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endSync delay="0"/>
                                  <p:childTnLst>
                                    <p:set>
                                      <p:cBhvr>
                                        <p:cTn id="6" dur="1" fill="hold">
                                          <p:endSync delay="0"/>
                                        </p:cTn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Sync delay="0"/>
                                  <p:childTnLst>
                                    <p:set>
                                      <p:cBhvr>
                                        <p:cTn id="8" dur="1" fill="hold">
                                          <p:endSync delay="0"/>
                                        </p:cTn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0" dur="1" fill="hold">
                                          <p:endSync delay="0"/>
                                        </p:cTn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2" dur="1" fill="hold">
                                          <p:endSync delay="0"/>
                                        </p:cTn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endSync delay="0"/>
                                  <p:childTnLst>
                                    <p:set>
                                      <p:cBhvr>
                                        <p:cTn id="14" dur="1" fill="hold">
                                          <p:endSync delay="0"/>
                                        </p:cTn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7" grpId="0" build="p">
        <p:tmplLst>
          <p:tmpl lvl="1">
            <p:tnLst>
              <p:par>
                <p:cTn presetID="1" presetClass="entr" presetSubtype="0" fill="hold" nodeType="click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57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57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57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57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endSync delay="0"/>
                  <p:childTnLst>
                    <p:set>
                      <p:cBhvr>
                        <p:cTn dur="1" fill="hold">
                          <p:endSync delay="0"/>
                        </p:cTn>
                        <p:tgtEl>
                          <p:spTgt spid="57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8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8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2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Φθίνουσα ταλάντωση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C000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Η δύναμη τριβής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F=-b.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υ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μετατρέπει την αμείωτη ταλάντωση σε φθίνουσα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sz="4000"/>
              <a:t>Περίοδος φθίνουσας ταλάντωσης</a:t>
            </a:r>
            <a:endParaRPr lang="en-US" sz="40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Είναι σταθερή για σταθερό </a:t>
            </a:r>
            <a:r>
              <a:rPr lang="en-US" dirty="0"/>
              <a:t>b</a:t>
            </a:r>
          </a:p>
          <a:p>
            <a:r>
              <a:rPr lang="el-GR" dirty="0"/>
              <a:t>Αυξάνεται όσο αυξάνεται και το </a:t>
            </a:r>
            <a:r>
              <a:rPr lang="en-US" dirty="0"/>
              <a:t>b </a:t>
            </a:r>
            <a:r>
              <a:rPr lang="el-GR" dirty="0"/>
              <a:t>διότι αυξάνονται οι τριβές και καθυστερεί η ταλάντωση.</a:t>
            </a:r>
          </a:p>
          <a:p>
            <a:r>
              <a:rPr lang="el-GR" dirty="0"/>
              <a:t>Για πολύ μεγάλες τιμές του </a:t>
            </a:r>
            <a:r>
              <a:rPr lang="en-US" dirty="0"/>
              <a:t>b </a:t>
            </a:r>
            <a:r>
              <a:rPr lang="el-GR" dirty="0"/>
              <a:t>δεν έχει νόημα διότι το σώμα δεν εκτελεί ταλάντωση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da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61938"/>
            <a:ext cx="8377238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4335463"/>
            <a:ext cx="9144000" cy="1103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sz="3200"/>
              <a:t>Αμείωτη και φθίνουσα ταλάντωση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04" name="Group 64"/>
          <p:cNvGrpSpPr>
            <a:grpSpLocks/>
          </p:cNvGrpSpPr>
          <p:nvPr/>
        </p:nvGrpSpPr>
        <p:grpSpPr bwMode="auto">
          <a:xfrm>
            <a:off x="1363663" y="893763"/>
            <a:ext cx="5689600" cy="1370012"/>
            <a:chOff x="1308" y="163"/>
            <a:chExt cx="3584" cy="863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1308" y="772"/>
              <a:ext cx="32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-Α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423" y="244"/>
              <a:ext cx="1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Α</a:t>
              </a:r>
            </a:p>
          </p:txBody>
        </p:sp>
        <p:grpSp>
          <p:nvGrpSpPr>
            <p:cNvPr id="35902" name="Group 62"/>
            <p:cNvGrpSpPr>
              <a:grpSpLocks/>
            </p:cNvGrpSpPr>
            <p:nvPr/>
          </p:nvGrpSpPr>
          <p:grpSpPr bwMode="auto">
            <a:xfrm>
              <a:off x="1551" y="376"/>
              <a:ext cx="2424" cy="548"/>
              <a:chOff x="1581" y="376"/>
              <a:chExt cx="2394" cy="548"/>
            </a:xfrm>
          </p:grpSpPr>
          <p:sp>
            <p:nvSpPr>
              <p:cNvPr id="35848" name="Freeform 8"/>
              <p:cNvSpPr>
                <a:spLocks/>
              </p:cNvSpPr>
              <p:nvPr/>
            </p:nvSpPr>
            <p:spPr bwMode="auto">
              <a:xfrm>
                <a:off x="1581" y="376"/>
                <a:ext cx="508" cy="548"/>
              </a:xfrm>
              <a:custGeom>
                <a:avLst/>
                <a:gdLst>
                  <a:gd name="T0" fmla="*/ 0 w 665"/>
                  <a:gd name="T1" fmla="*/ 1160 h 2321"/>
                  <a:gd name="T2" fmla="*/ 28 w 665"/>
                  <a:gd name="T3" fmla="*/ 849 h 2321"/>
                  <a:gd name="T4" fmla="*/ 70 w 665"/>
                  <a:gd name="T5" fmla="*/ 552 h 2321"/>
                  <a:gd name="T6" fmla="*/ 113 w 665"/>
                  <a:gd name="T7" fmla="*/ 283 h 2321"/>
                  <a:gd name="T8" fmla="*/ 127 w 665"/>
                  <a:gd name="T9" fmla="*/ 184 h 2321"/>
                  <a:gd name="T10" fmla="*/ 155 w 665"/>
                  <a:gd name="T11" fmla="*/ 99 h 2321"/>
                  <a:gd name="T12" fmla="*/ 170 w 665"/>
                  <a:gd name="T13" fmla="*/ 71 h 2321"/>
                  <a:gd name="T14" fmla="*/ 170 w 665"/>
                  <a:gd name="T15" fmla="*/ 42 h 2321"/>
                  <a:gd name="T16" fmla="*/ 184 w 665"/>
                  <a:gd name="T17" fmla="*/ 28 h 2321"/>
                  <a:gd name="T18" fmla="*/ 184 w 665"/>
                  <a:gd name="T19" fmla="*/ 14 h 2321"/>
                  <a:gd name="T20" fmla="*/ 198 w 665"/>
                  <a:gd name="T21" fmla="*/ 14 h 2321"/>
                  <a:gd name="T22" fmla="*/ 198 w 665"/>
                  <a:gd name="T23" fmla="*/ 0 h 2321"/>
                  <a:gd name="T24" fmla="*/ 198 w 665"/>
                  <a:gd name="T25" fmla="*/ 0 h 2321"/>
                  <a:gd name="T26" fmla="*/ 198 w 665"/>
                  <a:gd name="T27" fmla="*/ 0 h 2321"/>
                  <a:gd name="T28" fmla="*/ 198 w 665"/>
                  <a:gd name="T29" fmla="*/ 0 h 2321"/>
                  <a:gd name="T30" fmla="*/ 212 w 665"/>
                  <a:gd name="T31" fmla="*/ 0 h 2321"/>
                  <a:gd name="T32" fmla="*/ 212 w 665"/>
                  <a:gd name="T33" fmla="*/ 0 h 2321"/>
                  <a:gd name="T34" fmla="*/ 212 w 665"/>
                  <a:gd name="T35" fmla="*/ 0 h 2321"/>
                  <a:gd name="T36" fmla="*/ 212 w 665"/>
                  <a:gd name="T37" fmla="*/ 0 h 2321"/>
                  <a:gd name="T38" fmla="*/ 212 w 665"/>
                  <a:gd name="T39" fmla="*/ 0 h 2321"/>
                  <a:gd name="T40" fmla="*/ 226 w 665"/>
                  <a:gd name="T41" fmla="*/ 14 h 2321"/>
                  <a:gd name="T42" fmla="*/ 226 w 665"/>
                  <a:gd name="T43" fmla="*/ 14 h 2321"/>
                  <a:gd name="T44" fmla="*/ 226 w 665"/>
                  <a:gd name="T45" fmla="*/ 14 h 2321"/>
                  <a:gd name="T46" fmla="*/ 240 w 665"/>
                  <a:gd name="T47" fmla="*/ 28 h 2321"/>
                  <a:gd name="T48" fmla="*/ 240 w 665"/>
                  <a:gd name="T49" fmla="*/ 57 h 2321"/>
                  <a:gd name="T50" fmla="*/ 255 w 665"/>
                  <a:gd name="T51" fmla="*/ 85 h 2321"/>
                  <a:gd name="T52" fmla="*/ 269 w 665"/>
                  <a:gd name="T53" fmla="*/ 156 h 2321"/>
                  <a:gd name="T54" fmla="*/ 297 w 665"/>
                  <a:gd name="T55" fmla="*/ 255 h 2321"/>
                  <a:gd name="T56" fmla="*/ 311 w 665"/>
                  <a:gd name="T57" fmla="*/ 382 h 2321"/>
                  <a:gd name="T58" fmla="*/ 396 w 665"/>
                  <a:gd name="T59" fmla="*/ 1005 h 2321"/>
                  <a:gd name="T60" fmla="*/ 481 w 665"/>
                  <a:gd name="T61" fmla="*/ 1656 h 2321"/>
                  <a:gd name="T62" fmla="*/ 510 w 665"/>
                  <a:gd name="T63" fmla="*/ 1925 h 2321"/>
                  <a:gd name="T64" fmla="*/ 552 w 665"/>
                  <a:gd name="T65" fmla="*/ 2123 h 2321"/>
                  <a:gd name="T66" fmla="*/ 566 w 665"/>
                  <a:gd name="T67" fmla="*/ 2208 h 2321"/>
                  <a:gd name="T68" fmla="*/ 580 w 665"/>
                  <a:gd name="T69" fmla="*/ 2264 h 2321"/>
                  <a:gd name="T70" fmla="*/ 595 w 665"/>
                  <a:gd name="T71" fmla="*/ 2293 h 2321"/>
                  <a:gd name="T72" fmla="*/ 595 w 665"/>
                  <a:gd name="T73" fmla="*/ 2293 h 2321"/>
                  <a:gd name="T74" fmla="*/ 609 w 665"/>
                  <a:gd name="T75" fmla="*/ 2307 h 2321"/>
                  <a:gd name="T76" fmla="*/ 609 w 665"/>
                  <a:gd name="T77" fmla="*/ 2307 h 2321"/>
                  <a:gd name="T78" fmla="*/ 609 w 665"/>
                  <a:gd name="T79" fmla="*/ 2321 h 2321"/>
                  <a:gd name="T80" fmla="*/ 623 w 665"/>
                  <a:gd name="T81" fmla="*/ 2321 h 2321"/>
                  <a:gd name="T82" fmla="*/ 623 w 665"/>
                  <a:gd name="T83" fmla="*/ 2321 h 2321"/>
                  <a:gd name="T84" fmla="*/ 623 w 665"/>
                  <a:gd name="T85" fmla="*/ 2321 h 2321"/>
                  <a:gd name="T86" fmla="*/ 637 w 665"/>
                  <a:gd name="T87" fmla="*/ 2321 h 2321"/>
                  <a:gd name="T88" fmla="*/ 637 w 665"/>
                  <a:gd name="T89" fmla="*/ 2321 h 2321"/>
                  <a:gd name="T90" fmla="*/ 637 w 665"/>
                  <a:gd name="T91" fmla="*/ 2307 h 2321"/>
                  <a:gd name="T92" fmla="*/ 637 w 665"/>
                  <a:gd name="T93" fmla="*/ 2307 h 2321"/>
                  <a:gd name="T94" fmla="*/ 651 w 665"/>
                  <a:gd name="T95" fmla="*/ 2293 h 2321"/>
                  <a:gd name="T96" fmla="*/ 651 w 665"/>
                  <a:gd name="T97" fmla="*/ 2293 h 2321"/>
                  <a:gd name="T98" fmla="*/ 665 w 665"/>
                  <a:gd name="T99" fmla="*/ 2264 h 2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5" h="2321">
                    <a:moveTo>
                      <a:pt x="0" y="1160"/>
                    </a:moveTo>
                    <a:lnTo>
                      <a:pt x="28" y="849"/>
                    </a:lnTo>
                    <a:lnTo>
                      <a:pt x="70" y="552"/>
                    </a:lnTo>
                    <a:lnTo>
                      <a:pt x="113" y="283"/>
                    </a:lnTo>
                    <a:lnTo>
                      <a:pt x="127" y="184"/>
                    </a:lnTo>
                    <a:lnTo>
                      <a:pt x="155" y="99"/>
                    </a:lnTo>
                    <a:lnTo>
                      <a:pt x="170" y="71"/>
                    </a:lnTo>
                    <a:lnTo>
                      <a:pt x="170" y="42"/>
                    </a:lnTo>
                    <a:lnTo>
                      <a:pt x="184" y="28"/>
                    </a:lnTo>
                    <a:lnTo>
                      <a:pt x="184" y="14"/>
                    </a:lnTo>
                    <a:lnTo>
                      <a:pt x="198" y="14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6" y="14"/>
                    </a:lnTo>
                    <a:lnTo>
                      <a:pt x="226" y="14"/>
                    </a:lnTo>
                    <a:lnTo>
                      <a:pt x="226" y="14"/>
                    </a:lnTo>
                    <a:lnTo>
                      <a:pt x="240" y="28"/>
                    </a:lnTo>
                    <a:lnTo>
                      <a:pt x="240" y="57"/>
                    </a:lnTo>
                    <a:lnTo>
                      <a:pt x="255" y="85"/>
                    </a:lnTo>
                    <a:lnTo>
                      <a:pt x="269" y="156"/>
                    </a:lnTo>
                    <a:lnTo>
                      <a:pt x="297" y="255"/>
                    </a:lnTo>
                    <a:lnTo>
                      <a:pt x="311" y="382"/>
                    </a:lnTo>
                    <a:lnTo>
                      <a:pt x="396" y="1005"/>
                    </a:lnTo>
                    <a:lnTo>
                      <a:pt x="481" y="1656"/>
                    </a:lnTo>
                    <a:lnTo>
                      <a:pt x="510" y="1925"/>
                    </a:lnTo>
                    <a:lnTo>
                      <a:pt x="552" y="2123"/>
                    </a:lnTo>
                    <a:lnTo>
                      <a:pt x="566" y="2208"/>
                    </a:lnTo>
                    <a:lnTo>
                      <a:pt x="580" y="2264"/>
                    </a:lnTo>
                    <a:lnTo>
                      <a:pt x="595" y="2293"/>
                    </a:lnTo>
                    <a:lnTo>
                      <a:pt x="595" y="2293"/>
                    </a:lnTo>
                    <a:lnTo>
                      <a:pt x="609" y="2307"/>
                    </a:lnTo>
                    <a:lnTo>
                      <a:pt x="609" y="2307"/>
                    </a:lnTo>
                    <a:lnTo>
                      <a:pt x="609" y="2321"/>
                    </a:lnTo>
                    <a:lnTo>
                      <a:pt x="623" y="2321"/>
                    </a:lnTo>
                    <a:lnTo>
                      <a:pt x="623" y="2321"/>
                    </a:lnTo>
                    <a:lnTo>
                      <a:pt x="623" y="2321"/>
                    </a:lnTo>
                    <a:lnTo>
                      <a:pt x="637" y="2321"/>
                    </a:lnTo>
                    <a:lnTo>
                      <a:pt x="637" y="2321"/>
                    </a:lnTo>
                    <a:lnTo>
                      <a:pt x="637" y="2307"/>
                    </a:lnTo>
                    <a:lnTo>
                      <a:pt x="637" y="2307"/>
                    </a:lnTo>
                    <a:lnTo>
                      <a:pt x="651" y="2293"/>
                    </a:lnTo>
                    <a:lnTo>
                      <a:pt x="651" y="2293"/>
                    </a:lnTo>
                    <a:lnTo>
                      <a:pt x="665" y="2264"/>
                    </a:lnTo>
                  </a:path>
                </a:pathLst>
              </a:custGeom>
              <a:noFill/>
              <a:ln w="38100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auto">
              <a:xfrm>
                <a:off x="2089" y="376"/>
                <a:ext cx="618" cy="548"/>
              </a:xfrm>
              <a:custGeom>
                <a:avLst/>
                <a:gdLst>
                  <a:gd name="T0" fmla="*/ 0 w 808"/>
                  <a:gd name="T1" fmla="*/ 2264 h 2321"/>
                  <a:gd name="T2" fmla="*/ 15 w 808"/>
                  <a:gd name="T3" fmla="*/ 2236 h 2321"/>
                  <a:gd name="T4" fmla="*/ 15 w 808"/>
                  <a:gd name="T5" fmla="*/ 2208 h 2321"/>
                  <a:gd name="T6" fmla="*/ 43 w 808"/>
                  <a:gd name="T7" fmla="*/ 2123 h 2321"/>
                  <a:gd name="T8" fmla="*/ 71 w 808"/>
                  <a:gd name="T9" fmla="*/ 1896 h 2321"/>
                  <a:gd name="T10" fmla="*/ 114 w 808"/>
                  <a:gd name="T11" fmla="*/ 1642 h 2321"/>
                  <a:gd name="T12" fmla="*/ 199 w 808"/>
                  <a:gd name="T13" fmla="*/ 934 h 2321"/>
                  <a:gd name="T14" fmla="*/ 227 w 808"/>
                  <a:gd name="T15" fmla="*/ 637 h 2321"/>
                  <a:gd name="T16" fmla="*/ 270 w 808"/>
                  <a:gd name="T17" fmla="*/ 354 h 2321"/>
                  <a:gd name="T18" fmla="*/ 284 w 808"/>
                  <a:gd name="T19" fmla="*/ 241 h 2321"/>
                  <a:gd name="T20" fmla="*/ 312 w 808"/>
                  <a:gd name="T21" fmla="*/ 156 h 2321"/>
                  <a:gd name="T22" fmla="*/ 326 w 808"/>
                  <a:gd name="T23" fmla="*/ 85 h 2321"/>
                  <a:gd name="T24" fmla="*/ 340 w 808"/>
                  <a:gd name="T25" fmla="*/ 57 h 2321"/>
                  <a:gd name="T26" fmla="*/ 340 w 808"/>
                  <a:gd name="T27" fmla="*/ 42 h 2321"/>
                  <a:gd name="T28" fmla="*/ 355 w 808"/>
                  <a:gd name="T29" fmla="*/ 28 h 2321"/>
                  <a:gd name="T30" fmla="*/ 355 w 808"/>
                  <a:gd name="T31" fmla="*/ 14 h 2321"/>
                  <a:gd name="T32" fmla="*/ 355 w 808"/>
                  <a:gd name="T33" fmla="*/ 14 h 2321"/>
                  <a:gd name="T34" fmla="*/ 369 w 808"/>
                  <a:gd name="T35" fmla="*/ 14 h 2321"/>
                  <a:gd name="T36" fmla="*/ 369 w 808"/>
                  <a:gd name="T37" fmla="*/ 0 h 2321"/>
                  <a:gd name="T38" fmla="*/ 369 w 808"/>
                  <a:gd name="T39" fmla="*/ 0 h 2321"/>
                  <a:gd name="T40" fmla="*/ 369 w 808"/>
                  <a:gd name="T41" fmla="*/ 0 h 2321"/>
                  <a:gd name="T42" fmla="*/ 383 w 808"/>
                  <a:gd name="T43" fmla="*/ 0 h 2321"/>
                  <a:gd name="T44" fmla="*/ 383 w 808"/>
                  <a:gd name="T45" fmla="*/ 0 h 2321"/>
                  <a:gd name="T46" fmla="*/ 383 w 808"/>
                  <a:gd name="T47" fmla="*/ 0 h 2321"/>
                  <a:gd name="T48" fmla="*/ 383 w 808"/>
                  <a:gd name="T49" fmla="*/ 0 h 2321"/>
                  <a:gd name="T50" fmla="*/ 397 w 808"/>
                  <a:gd name="T51" fmla="*/ 14 h 2321"/>
                  <a:gd name="T52" fmla="*/ 397 w 808"/>
                  <a:gd name="T53" fmla="*/ 14 h 2321"/>
                  <a:gd name="T54" fmla="*/ 397 w 808"/>
                  <a:gd name="T55" fmla="*/ 28 h 2321"/>
                  <a:gd name="T56" fmla="*/ 411 w 808"/>
                  <a:gd name="T57" fmla="*/ 42 h 2321"/>
                  <a:gd name="T58" fmla="*/ 425 w 808"/>
                  <a:gd name="T59" fmla="*/ 71 h 2321"/>
                  <a:gd name="T60" fmla="*/ 440 w 808"/>
                  <a:gd name="T61" fmla="*/ 127 h 2321"/>
                  <a:gd name="T62" fmla="*/ 454 w 808"/>
                  <a:gd name="T63" fmla="*/ 226 h 2321"/>
                  <a:gd name="T64" fmla="*/ 496 w 808"/>
                  <a:gd name="T65" fmla="*/ 439 h 2321"/>
                  <a:gd name="T66" fmla="*/ 581 w 808"/>
                  <a:gd name="T67" fmla="*/ 1090 h 2321"/>
                  <a:gd name="T68" fmla="*/ 652 w 808"/>
                  <a:gd name="T69" fmla="*/ 1741 h 2321"/>
                  <a:gd name="T70" fmla="*/ 680 w 808"/>
                  <a:gd name="T71" fmla="*/ 1896 h 2321"/>
                  <a:gd name="T72" fmla="*/ 695 w 808"/>
                  <a:gd name="T73" fmla="*/ 2038 h 2321"/>
                  <a:gd name="T74" fmla="*/ 723 w 808"/>
                  <a:gd name="T75" fmla="*/ 2137 h 2321"/>
                  <a:gd name="T76" fmla="*/ 723 w 808"/>
                  <a:gd name="T77" fmla="*/ 2194 h 2321"/>
                  <a:gd name="T78" fmla="*/ 737 w 808"/>
                  <a:gd name="T79" fmla="*/ 2222 h 2321"/>
                  <a:gd name="T80" fmla="*/ 751 w 808"/>
                  <a:gd name="T81" fmla="*/ 2250 h 2321"/>
                  <a:gd name="T82" fmla="*/ 765 w 808"/>
                  <a:gd name="T83" fmla="*/ 2278 h 2321"/>
                  <a:gd name="T84" fmla="*/ 765 w 808"/>
                  <a:gd name="T85" fmla="*/ 2293 h 2321"/>
                  <a:gd name="T86" fmla="*/ 765 w 808"/>
                  <a:gd name="T87" fmla="*/ 2307 h 2321"/>
                  <a:gd name="T88" fmla="*/ 780 w 808"/>
                  <a:gd name="T89" fmla="*/ 2307 h 2321"/>
                  <a:gd name="T90" fmla="*/ 780 w 808"/>
                  <a:gd name="T91" fmla="*/ 2307 h 2321"/>
                  <a:gd name="T92" fmla="*/ 780 w 808"/>
                  <a:gd name="T93" fmla="*/ 2321 h 2321"/>
                  <a:gd name="T94" fmla="*/ 794 w 808"/>
                  <a:gd name="T95" fmla="*/ 2321 h 2321"/>
                  <a:gd name="T96" fmla="*/ 794 w 808"/>
                  <a:gd name="T97" fmla="*/ 2321 h 2321"/>
                  <a:gd name="T98" fmla="*/ 794 w 808"/>
                  <a:gd name="T99" fmla="*/ 2321 h 2321"/>
                  <a:gd name="T100" fmla="*/ 808 w 808"/>
                  <a:gd name="T101" fmla="*/ 2321 h 2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8" h="2321">
                    <a:moveTo>
                      <a:pt x="0" y="2264"/>
                    </a:moveTo>
                    <a:lnTo>
                      <a:pt x="15" y="2236"/>
                    </a:lnTo>
                    <a:lnTo>
                      <a:pt x="15" y="2208"/>
                    </a:lnTo>
                    <a:lnTo>
                      <a:pt x="43" y="2123"/>
                    </a:lnTo>
                    <a:lnTo>
                      <a:pt x="71" y="1896"/>
                    </a:lnTo>
                    <a:lnTo>
                      <a:pt x="114" y="1642"/>
                    </a:lnTo>
                    <a:lnTo>
                      <a:pt x="199" y="934"/>
                    </a:lnTo>
                    <a:lnTo>
                      <a:pt x="227" y="637"/>
                    </a:lnTo>
                    <a:lnTo>
                      <a:pt x="270" y="354"/>
                    </a:lnTo>
                    <a:lnTo>
                      <a:pt x="284" y="241"/>
                    </a:lnTo>
                    <a:lnTo>
                      <a:pt x="312" y="156"/>
                    </a:lnTo>
                    <a:lnTo>
                      <a:pt x="326" y="85"/>
                    </a:lnTo>
                    <a:lnTo>
                      <a:pt x="340" y="57"/>
                    </a:lnTo>
                    <a:lnTo>
                      <a:pt x="340" y="42"/>
                    </a:lnTo>
                    <a:lnTo>
                      <a:pt x="355" y="28"/>
                    </a:lnTo>
                    <a:lnTo>
                      <a:pt x="355" y="14"/>
                    </a:lnTo>
                    <a:lnTo>
                      <a:pt x="355" y="14"/>
                    </a:lnTo>
                    <a:lnTo>
                      <a:pt x="369" y="14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97" y="14"/>
                    </a:lnTo>
                    <a:lnTo>
                      <a:pt x="397" y="14"/>
                    </a:lnTo>
                    <a:lnTo>
                      <a:pt x="397" y="28"/>
                    </a:lnTo>
                    <a:lnTo>
                      <a:pt x="411" y="42"/>
                    </a:lnTo>
                    <a:lnTo>
                      <a:pt x="425" y="71"/>
                    </a:lnTo>
                    <a:lnTo>
                      <a:pt x="440" y="127"/>
                    </a:lnTo>
                    <a:lnTo>
                      <a:pt x="454" y="226"/>
                    </a:lnTo>
                    <a:lnTo>
                      <a:pt x="496" y="439"/>
                    </a:lnTo>
                    <a:lnTo>
                      <a:pt x="581" y="1090"/>
                    </a:lnTo>
                    <a:lnTo>
                      <a:pt x="652" y="1741"/>
                    </a:lnTo>
                    <a:lnTo>
                      <a:pt x="680" y="1896"/>
                    </a:lnTo>
                    <a:lnTo>
                      <a:pt x="695" y="2038"/>
                    </a:lnTo>
                    <a:lnTo>
                      <a:pt x="723" y="2137"/>
                    </a:lnTo>
                    <a:lnTo>
                      <a:pt x="723" y="2194"/>
                    </a:lnTo>
                    <a:lnTo>
                      <a:pt x="737" y="2222"/>
                    </a:lnTo>
                    <a:lnTo>
                      <a:pt x="751" y="2250"/>
                    </a:lnTo>
                    <a:lnTo>
                      <a:pt x="765" y="2278"/>
                    </a:lnTo>
                    <a:lnTo>
                      <a:pt x="765" y="2293"/>
                    </a:lnTo>
                    <a:lnTo>
                      <a:pt x="765" y="2307"/>
                    </a:lnTo>
                    <a:lnTo>
                      <a:pt x="780" y="2307"/>
                    </a:lnTo>
                    <a:lnTo>
                      <a:pt x="780" y="2307"/>
                    </a:lnTo>
                    <a:lnTo>
                      <a:pt x="780" y="2321"/>
                    </a:lnTo>
                    <a:lnTo>
                      <a:pt x="794" y="2321"/>
                    </a:lnTo>
                    <a:lnTo>
                      <a:pt x="794" y="2321"/>
                    </a:lnTo>
                    <a:lnTo>
                      <a:pt x="794" y="2321"/>
                    </a:lnTo>
                    <a:lnTo>
                      <a:pt x="808" y="2321"/>
                    </a:lnTo>
                  </a:path>
                </a:pathLst>
              </a:custGeom>
              <a:noFill/>
              <a:ln w="38100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auto">
              <a:xfrm>
                <a:off x="2707" y="376"/>
                <a:ext cx="628" cy="548"/>
              </a:xfrm>
              <a:custGeom>
                <a:avLst/>
                <a:gdLst>
                  <a:gd name="T0" fmla="*/ 0 w 822"/>
                  <a:gd name="T1" fmla="*/ 2321 h 2321"/>
                  <a:gd name="T2" fmla="*/ 0 w 822"/>
                  <a:gd name="T3" fmla="*/ 2307 h 2321"/>
                  <a:gd name="T4" fmla="*/ 0 w 822"/>
                  <a:gd name="T5" fmla="*/ 2307 h 2321"/>
                  <a:gd name="T6" fmla="*/ 14 w 822"/>
                  <a:gd name="T7" fmla="*/ 2307 h 2321"/>
                  <a:gd name="T8" fmla="*/ 14 w 822"/>
                  <a:gd name="T9" fmla="*/ 2278 h 2321"/>
                  <a:gd name="T10" fmla="*/ 28 w 822"/>
                  <a:gd name="T11" fmla="*/ 2250 h 2321"/>
                  <a:gd name="T12" fmla="*/ 57 w 822"/>
                  <a:gd name="T13" fmla="*/ 2179 h 2321"/>
                  <a:gd name="T14" fmla="*/ 71 w 822"/>
                  <a:gd name="T15" fmla="*/ 2094 h 2321"/>
                  <a:gd name="T16" fmla="*/ 85 w 822"/>
                  <a:gd name="T17" fmla="*/ 1981 h 2321"/>
                  <a:gd name="T18" fmla="*/ 241 w 822"/>
                  <a:gd name="T19" fmla="*/ 736 h 2321"/>
                  <a:gd name="T20" fmla="*/ 283 w 822"/>
                  <a:gd name="T21" fmla="*/ 439 h 2321"/>
                  <a:gd name="T22" fmla="*/ 312 w 822"/>
                  <a:gd name="T23" fmla="*/ 297 h 2321"/>
                  <a:gd name="T24" fmla="*/ 326 w 822"/>
                  <a:gd name="T25" fmla="*/ 184 h 2321"/>
                  <a:gd name="T26" fmla="*/ 354 w 822"/>
                  <a:gd name="T27" fmla="*/ 99 h 2321"/>
                  <a:gd name="T28" fmla="*/ 354 w 822"/>
                  <a:gd name="T29" fmla="*/ 57 h 2321"/>
                  <a:gd name="T30" fmla="*/ 368 w 822"/>
                  <a:gd name="T31" fmla="*/ 42 h 2321"/>
                  <a:gd name="T32" fmla="*/ 368 w 822"/>
                  <a:gd name="T33" fmla="*/ 28 h 2321"/>
                  <a:gd name="T34" fmla="*/ 382 w 822"/>
                  <a:gd name="T35" fmla="*/ 14 h 2321"/>
                  <a:gd name="T36" fmla="*/ 382 w 822"/>
                  <a:gd name="T37" fmla="*/ 14 h 2321"/>
                  <a:gd name="T38" fmla="*/ 382 w 822"/>
                  <a:gd name="T39" fmla="*/ 14 h 2321"/>
                  <a:gd name="T40" fmla="*/ 397 w 822"/>
                  <a:gd name="T41" fmla="*/ 0 h 2321"/>
                  <a:gd name="T42" fmla="*/ 397 w 822"/>
                  <a:gd name="T43" fmla="*/ 0 h 2321"/>
                  <a:gd name="T44" fmla="*/ 397 w 822"/>
                  <a:gd name="T45" fmla="*/ 0 h 2321"/>
                  <a:gd name="T46" fmla="*/ 411 w 822"/>
                  <a:gd name="T47" fmla="*/ 0 h 2321"/>
                  <a:gd name="T48" fmla="*/ 411 w 822"/>
                  <a:gd name="T49" fmla="*/ 0 h 2321"/>
                  <a:gd name="T50" fmla="*/ 411 w 822"/>
                  <a:gd name="T51" fmla="*/ 0 h 2321"/>
                  <a:gd name="T52" fmla="*/ 411 w 822"/>
                  <a:gd name="T53" fmla="*/ 14 h 2321"/>
                  <a:gd name="T54" fmla="*/ 425 w 822"/>
                  <a:gd name="T55" fmla="*/ 14 h 2321"/>
                  <a:gd name="T56" fmla="*/ 425 w 822"/>
                  <a:gd name="T57" fmla="*/ 14 h 2321"/>
                  <a:gd name="T58" fmla="*/ 439 w 822"/>
                  <a:gd name="T59" fmla="*/ 42 h 2321"/>
                  <a:gd name="T60" fmla="*/ 453 w 822"/>
                  <a:gd name="T61" fmla="*/ 71 h 2321"/>
                  <a:gd name="T62" fmla="*/ 467 w 822"/>
                  <a:gd name="T63" fmla="*/ 127 h 2321"/>
                  <a:gd name="T64" fmla="*/ 482 w 822"/>
                  <a:gd name="T65" fmla="*/ 226 h 2321"/>
                  <a:gd name="T66" fmla="*/ 524 w 822"/>
                  <a:gd name="T67" fmla="*/ 467 h 2321"/>
                  <a:gd name="T68" fmla="*/ 567 w 822"/>
                  <a:gd name="T69" fmla="*/ 722 h 2321"/>
                  <a:gd name="T70" fmla="*/ 637 w 822"/>
                  <a:gd name="T71" fmla="*/ 1415 h 2321"/>
                  <a:gd name="T72" fmla="*/ 680 w 822"/>
                  <a:gd name="T73" fmla="*/ 1727 h 2321"/>
                  <a:gd name="T74" fmla="*/ 722 w 822"/>
                  <a:gd name="T75" fmla="*/ 1981 h 2321"/>
                  <a:gd name="T76" fmla="*/ 737 w 822"/>
                  <a:gd name="T77" fmla="*/ 2080 h 2321"/>
                  <a:gd name="T78" fmla="*/ 751 w 822"/>
                  <a:gd name="T79" fmla="*/ 2179 h 2321"/>
                  <a:gd name="T80" fmla="*/ 765 w 822"/>
                  <a:gd name="T81" fmla="*/ 2236 h 2321"/>
                  <a:gd name="T82" fmla="*/ 779 w 822"/>
                  <a:gd name="T83" fmla="*/ 2264 h 2321"/>
                  <a:gd name="T84" fmla="*/ 793 w 822"/>
                  <a:gd name="T85" fmla="*/ 2278 h 2321"/>
                  <a:gd name="T86" fmla="*/ 793 w 822"/>
                  <a:gd name="T87" fmla="*/ 2293 h 2321"/>
                  <a:gd name="T88" fmla="*/ 793 w 822"/>
                  <a:gd name="T89" fmla="*/ 2307 h 2321"/>
                  <a:gd name="T90" fmla="*/ 807 w 822"/>
                  <a:gd name="T91" fmla="*/ 2307 h 2321"/>
                  <a:gd name="T92" fmla="*/ 807 w 822"/>
                  <a:gd name="T93" fmla="*/ 2307 h 2321"/>
                  <a:gd name="T94" fmla="*/ 807 w 822"/>
                  <a:gd name="T95" fmla="*/ 2321 h 2321"/>
                  <a:gd name="T96" fmla="*/ 822 w 822"/>
                  <a:gd name="T97" fmla="*/ 2321 h 2321"/>
                  <a:gd name="T98" fmla="*/ 822 w 822"/>
                  <a:gd name="T99" fmla="*/ 2321 h 2321"/>
                  <a:gd name="T100" fmla="*/ 822 w 822"/>
                  <a:gd name="T101" fmla="*/ 2321 h 2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22" h="2321">
                    <a:moveTo>
                      <a:pt x="0" y="2321"/>
                    </a:moveTo>
                    <a:lnTo>
                      <a:pt x="0" y="2307"/>
                    </a:lnTo>
                    <a:lnTo>
                      <a:pt x="0" y="2307"/>
                    </a:lnTo>
                    <a:lnTo>
                      <a:pt x="14" y="2307"/>
                    </a:lnTo>
                    <a:lnTo>
                      <a:pt x="14" y="2278"/>
                    </a:lnTo>
                    <a:lnTo>
                      <a:pt x="28" y="2250"/>
                    </a:lnTo>
                    <a:lnTo>
                      <a:pt x="57" y="2179"/>
                    </a:lnTo>
                    <a:lnTo>
                      <a:pt x="71" y="2094"/>
                    </a:lnTo>
                    <a:lnTo>
                      <a:pt x="85" y="1981"/>
                    </a:lnTo>
                    <a:lnTo>
                      <a:pt x="241" y="736"/>
                    </a:lnTo>
                    <a:lnTo>
                      <a:pt x="283" y="439"/>
                    </a:lnTo>
                    <a:lnTo>
                      <a:pt x="312" y="297"/>
                    </a:lnTo>
                    <a:lnTo>
                      <a:pt x="326" y="184"/>
                    </a:lnTo>
                    <a:lnTo>
                      <a:pt x="354" y="99"/>
                    </a:lnTo>
                    <a:lnTo>
                      <a:pt x="354" y="57"/>
                    </a:lnTo>
                    <a:lnTo>
                      <a:pt x="368" y="42"/>
                    </a:lnTo>
                    <a:lnTo>
                      <a:pt x="368" y="28"/>
                    </a:lnTo>
                    <a:lnTo>
                      <a:pt x="382" y="14"/>
                    </a:lnTo>
                    <a:lnTo>
                      <a:pt x="382" y="14"/>
                    </a:lnTo>
                    <a:lnTo>
                      <a:pt x="382" y="14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14"/>
                    </a:lnTo>
                    <a:lnTo>
                      <a:pt x="425" y="14"/>
                    </a:lnTo>
                    <a:lnTo>
                      <a:pt x="425" y="14"/>
                    </a:lnTo>
                    <a:lnTo>
                      <a:pt x="439" y="42"/>
                    </a:lnTo>
                    <a:lnTo>
                      <a:pt x="453" y="71"/>
                    </a:lnTo>
                    <a:lnTo>
                      <a:pt x="467" y="127"/>
                    </a:lnTo>
                    <a:lnTo>
                      <a:pt x="482" y="226"/>
                    </a:lnTo>
                    <a:lnTo>
                      <a:pt x="524" y="467"/>
                    </a:lnTo>
                    <a:lnTo>
                      <a:pt x="567" y="722"/>
                    </a:lnTo>
                    <a:lnTo>
                      <a:pt x="637" y="1415"/>
                    </a:lnTo>
                    <a:lnTo>
                      <a:pt x="680" y="1727"/>
                    </a:lnTo>
                    <a:lnTo>
                      <a:pt x="722" y="1981"/>
                    </a:lnTo>
                    <a:lnTo>
                      <a:pt x="737" y="2080"/>
                    </a:lnTo>
                    <a:lnTo>
                      <a:pt x="751" y="2179"/>
                    </a:lnTo>
                    <a:lnTo>
                      <a:pt x="765" y="2236"/>
                    </a:lnTo>
                    <a:lnTo>
                      <a:pt x="779" y="2264"/>
                    </a:lnTo>
                    <a:lnTo>
                      <a:pt x="793" y="2278"/>
                    </a:lnTo>
                    <a:lnTo>
                      <a:pt x="793" y="2293"/>
                    </a:lnTo>
                    <a:lnTo>
                      <a:pt x="793" y="2307"/>
                    </a:lnTo>
                    <a:lnTo>
                      <a:pt x="807" y="2307"/>
                    </a:lnTo>
                    <a:lnTo>
                      <a:pt x="807" y="2307"/>
                    </a:lnTo>
                    <a:lnTo>
                      <a:pt x="807" y="2321"/>
                    </a:lnTo>
                    <a:lnTo>
                      <a:pt x="822" y="2321"/>
                    </a:lnTo>
                    <a:lnTo>
                      <a:pt x="822" y="2321"/>
                    </a:lnTo>
                    <a:lnTo>
                      <a:pt x="822" y="2321"/>
                    </a:lnTo>
                  </a:path>
                </a:pathLst>
              </a:custGeom>
              <a:noFill/>
              <a:ln w="38100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51" name="Freeform 11"/>
              <p:cNvSpPr>
                <a:spLocks/>
              </p:cNvSpPr>
              <p:nvPr/>
            </p:nvSpPr>
            <p:spPr bwMode="auto">
              <a:xfrm>
                <a:off x="3335" y="376"/>
                <a:ext cx="640" cy="548"/>
              </a:xfrm>
              <a:custGeom>
                <a:avLst/>
                <a:gdLst>
                  <a:gd name="T0" fmla="*/ 0 w 835"/>
                  <a:gd name="T1" fmla="*/ 2321 h 2321"/>
                  <a:gd name="T2" fmla="*/ 14 w 835"/>
                  <a:gd name="T3" fmla="*/ 2321 h 2321"/>
                  <a:gd name="T4" fmla="*/ 14 w 835"/>
                  <a:gd name="T5" fmla="*/ 2307 h 2321"/>
                  <a:gd name="T6" fmla="*/ 14 w 835"/>
                  <a:gd name="T7" fmla="*/ 2307 h 2321"/>
                  <a:gd name="T8" fmla="*/ 14 w 835"/>
                  <a:gd name="T9" fmla="*/ 2307 h 2321"/>
                  <a:gd name="T10" fmla="*/ 28 w 835"/>
                  <a:gd name="T11" fmla="*/ 2293 h 2321"/>
                  <a:gd name="T12" fmla="*/ 28 w 835"/>
                  <a:gd name="T13" fmla="*/ 2278 h 2321"/>
                  <a:gd name="T14" fmla="*/ 42 w 835"/>
                  <a:gd name="T15" fmla="*/ 2250 h 2321"/>
                  <a:gd name="T16" fmla="*/ 70 w 835"/>
                  <a:gd name="T17" fmla="*/ 2179 h 2321"/>
                  <a:gd name="T18" fmla="*/ 85 w 835"/>
                  <a:gd name="T19" fmla="*/ 2094 h 2321"/>
                  <a:gd name="T20" fmla="*/ 113 w 835"/>
                  <a:gd name="T21" fmla="*/ 1868 h 2321"/>
                  <a:gd name="T22" fmla="*/ 198 w 835"/>
                  <a:gd name="T23" fmla="*/ 1203 h 2321"/>
                  <a:gd name="T24" fmla="*/ 240 w 835"/>
                  <a:gd name="T25" fmla="*/ 849 h 2321"/>
                  <a:gd name="T26" fmla="*/ 283 w 835"/>
                  <a:gd name="T27" fmla="*/ 538 h 2321"/>
                  <a:gd name="T28" fmla="*/ 311 w 835"/>
                  <a:gd name="T29" fmla="*/ 297 h 2321"/>
                  <a:gd name="T30" fmla="*/ 340 w 835"/>
                  <a:gd name="T31" fmla="*/ 212 h 2321"/>
                  <a:gd name="T32" fmla="*/ 354 w 835"/>
                  <a:gd name="T33" fmla="*/ 127 h 2321"/>
                  <a:gd name="T34" fmla="*/ 368 w 835"/>
                  <a:gd name="T35" fmla="*/ 71 h 2321"/>
                  <a:gd name="T36" fmla="*/ 382 w 835"/>
                  <a:gd name="T37" fmla="*/ 42 h 2321"/>
                  <a:gd name="T38" fmla="*/ 396 w 835"/>
                  <a:gd name="T39" fmla="*/ 28 h 2321"/>
                  <a:gd name="T40" fmla="*/ 396 w 835"/>
                  <a:gd name="T41" fmla="*/ 14 h 2321"/>
                  <a:gd name="T42" fmla="*/ 396 w 835"/>
                  <a:gd name="T43" fmla="*/ 14 h 2321"/>
                  <a:gd name="T44" fmla="*/ 410 w 835"/>
                  <a:gd name="T45" fmla="*/ 0 h 2321"/>
                  <a:gd name="T46" fmla="*/ 410 w 835"/>
                  <a:gd name="T47" fmla="*/ 0 h 2321"/>
                  <a:gd name="T48" fmla="*/ 410 w 835"/>
                  <a:gd name="T49" fmla="*/ 0 h 2321"/>
                  <a:gd name="T50" fmla="*/ 410 w 835"/>
                  <a:gd name="T51" fmla="*/ 0 h 2321"/>
                  <a:gd name="T52" fmla="*/ 410 w 835"/>
                  <a:gd name="T53" fmla="*/ 0 h 2321"/>
                  <a:gd name="T54" fmla="*/ 425 w 835"/>
                  <a:gd name="T55" fmla="*/ 0 h 2321"/>
                  <a:gd name="T56" fmla="*/ 425 w 835"/>
                  <a:gd name="T57" fmla="*/ 0 h 2321"/>
                  <a:gd name="T58" fmla="*/ 425 w 835"/>
                  <a:gd name="T59" fmla="*/ 14 h 2321"/>
                  <a:gd name="T60" fmla="*/ 439 w 835"/>
                  <a:gd name="T61" fmla="*/ 14 h 2321"/>
                  <a:gd name="T62" fmla="*/ 439 w 835"/>
                  <a:gd name="T63" fmla="*/ 28 h 2321"/>
                  <a:gd name="T64" fmla="*/ 453 w 835"/>
                  <a:gd name="T65" fmla="*/ 42 h 2321"/>
                  <a:gd name="T66" fmla="*/ 467 w 835"/>
                  <a:gd name="T67" fmla="*/ 71 h 2321"/>
                  <a:gd name="T68" fmla="*/ 467 w 835"/>
                  <a:gd name="T69" fmla="*/ 113 h 2321"/>
                  <a:gd name="T70" fmla="*/ 495 w 835"/>
                  <a:gd name="T71" fmla="*/ 198 h 2321"/>
                  <a:gd name="T72" fmla="*/ 510 w 835"/>
                  <a:gd name="T73" fmla="*/ 297 h 2321"/>
                  <a:gd name="T74" fmla="*/ 595 w 835"/>
                  <a:gd name="T75" fmla="*/ 849 h 2321"/>
                  <a:gd name="T76" fmla="*/ 665 w 835"/>
                  <a:gd name="T77" fmla="*/ 1557 h 2321"/>
                  <a:gd name="T78" fmla="*/ 708 w 835"/>
                  <a:gd name="T79" fmla="*/ 1868 h 2321"/>
                  <a:gd name="T80" fmla="*/ 750 w 835"/>
                  <a:gd name="T81" fmla="*/ 2094 h 2321"/>
                  <a:gd name="T82" fmla="*/ 765 w 835"/>
                  <a:gd name="T83" fmla="*/ 2179 h 2321"/>
                  <a:gd name="T84" fmla="*/ 793 w 835"/>
                  <a:gd name="T85" fmla="*/ 2250 h 2321"/>
                  <a:gd name="T86" fmla="*/ 793 w 835"/>
                  <a:gd name="T87" fmla="*/ 2278 h 2321"/>
                  <a:gd name="T88" fmla="*/ 807 w 835"/>
                  <a:gd name="T89" fmla="*/ 2293 h 2321"/>
                  <a:gd name="T90" fmla="*/ 807 w 835"/>
                  <a:gd name="T91" fmla="*/ 2307 h 2321"/>
                  <a:gd name="T92" fmla="*/ 821 w 835"/>
                  <a:gd name="T93" fmla="*/ 2307 h 2321"/>
                  <a:gd name="T94" fmla="*/ 821 w 835"/>
                  <a:gd name="T95" fmla="*/ 2321 h 2321"/>
                  <a:gd name="T96" fmla="*/ 821 w 835"/>
                  <a:gd name="T97" fmla="*/ 2321 h 2321"/>
                  <a:gd name="T98" fmla="*/ 821 w 835"/>
                  <a:gd name="T99" fmla="*/ 2321 h 2321"/>
                  <a:gd name="T100" fmla="*/ 835 w 835"/>
                  <a:gd name="T101" fmla="*/ 2321 h 2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5" h="2321">
                    <a:moveTo>
                      <a:pt x="0" y="2321"/>
                    </a:moveTo>
                    <a:lnTo>
                      <a:pt x="14" y="2321"/>
                    </a:lnTo>
                    <a:lnTo>
                      <a:pt x="14" y="2307"/>
                    </a:lnTo>
                    <a:lnTo>
                      <a:pt x="14" y="2307"/>
                    </a:lnTo>
                    <a:lnTo>
                      <a:pt x="14" y="2307"/>
                    </a:lnTo>
                    <a:lnTo>
                      <a:pt x="28" y="2293"/>
                    </a:lnTo>
                    <a:lnTo>
                      <a:pt x="28" y="2278"/>
                    </a:lnTo>
                    <a:lnTo>
                      <a:pt x="42" y="2250"/>
                    </a:lnTo>
                    <a:lnTo>
                      <a:pt x="70" y="2179"/>
                    </a:lnTo>
                    <a:lnTo>
                      <a:pt x="85" y="2094"/>
                    </a:lnTo>
                    <a:lnTo>
                      <a:pt x="113" y="1868"/>
                    </a:lnTo>
                    <a:lnTo>
                      <a:pt x="198" y="1203"/>
                    </a:lnTo>
                    <a:lnTo>
                      <a:pt x="240" y="849"/>
                    </a:lnTo>
                    <a:lnTo>
                      <a:pt x="283" y="538"/>
                    </a:lnTo>
                    <a:lnTo>
                      <a:pt x="311" y="297"/>
                    </a:lnTo>
                    <a:lnTo>
                      <a:pt x="340" y="212"/>
                    </a:lnTo>
                    <a:lnTo>
                      <a:pt x="354" y="127"/>
                    </a:lnTo>
                    <a:lnTo>
                      <a:pt x="368" y="71"/>
                    </a:lnTo>
                    <a:lnTo>
                      <a:pt x="382" y="42"/>
                    </a:lnTo>
                    <a:lnTo>
                      <a:pt x="396" y="28"/>
                    </a:lnTo>
                    <a:lnTo>
                      <a:pt x="396" y="14"/>
                    </a:lnTo>
                    <a:lnTo>
                      <a:pt x="396" y="14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25" y="14"/>
                    </a:lnTo>
                    <a:lnTo>
                      <a:pt x="439" y="14"/>
                    </a:lnTo>
                    <a:lnTo>
                      <a:pt x="439" y="28"/>
                    </a:lnTo>
                    <a:lnTo>
                      <a:pt x="453" y="42"/>
                    </a:lnTo>
                    <a:lnTo>
                      <a:pt x="467" y="71"/>
                    </a:lnTo>
                    <a:lnTo>
                      <a:pt x="467" y="113"/>
                    </a:lnTo>
                    <a:lnTo>
                      <a:pt x="495" y="198"/>
                    </a:lnTo>
                    <a:lnTo>
                      <a:pt x="510" y="297"/>
                    </a:lnTo>
                    <a:lnTo>
                      <a:pt x="595" y="849"/>
                    </a:lnTo>
                    <a:lnTo>
                      <a:pt x="665" y="1557"/>
                    </a:lnTo>
                    <a:lnTo>
                      <a:pt x="708" y="1868"/>
                    </a:lnTo>
                    <a:lnTo>
                      <a:pt x="750" y="2094"/>
                    </a:lnTo>
                    <a:lnTo>
                      <a:pt x="765" y="2179"/>
                    </a:lnTo>
                    <a:lnTo>
                      <a:pt x="793" y="2250"/>
                    </a:lnTo>
                    <a:lnTo>
                      <a:pt x="793" y="2278"/>
                    </a:lnTo>
                    <a:lnTo>
                      <a:pt x="807" y="2293"/>
                    </a:lnTo>
                    <a:lnTo>
                      <a:pt x="807" y="2307"/>
                    </a:lnTo>
                    <a:lnTo>
                      <a:pt x="821" y="2307"/>
                    </a:lnTo>
                    <a:lnTo>
                      <a:pt x="821" y="2321"/>
                    </a:lnTo>
                    <a:lnTo>
                      <a:pt x="821" y="2321"/>
                    </a:lnTo>
                    <a:lnTo>
                      <a:pt x="821" y="2321"/>
                    </a:lnTo>
                    <a:lnTo>
                      <a:pt x="835" y="2321"/>
                    </a:lnTo>
                  </a:path>
                </a:pathLst>
              </a:custGeom>
              <a:noFill/>
              <a:ln w="38100" cmpd="sng">
                <a:solidFill>
                  <a:srgbClr val="FF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52" name="Freeform 12"/>
            <p:cNvSpPr>
              <a:spLocks/>
            </p:cNvSpPr>
            <p:nvPr/>
          </p:nvSpPr>
          <p:spPr bwMode="auto">
            <a:xfrm>
              <a:off x="3975" y="376"/>
              <a:ext cx="477" cy="548"/>
            </a:xfrm>
            <a:custGeom>
              <a:avLst/>
              <a:gdLst>
                <a:gd name="T0" fmla="*/ 0 w 624"/>
                <a:gd name="T1" fmla="*/ 2321 h 2321"/>
                <a:gd name="T2" fmla="*/ 0 w 624"/>
                <a:gd name="T3" fmla="*/ 2321 h 2321"/>
                <a:gd name="T4" fmla="*/ 0 w 624"/>
                <a:gd name="T5" fmla="*/ 2321 h 2321"/>
                <a:gd name="T6" fmla="*/ 15 w 624"/>
                <a:gd name="T7" fmla="*/ 2307 h 2321"/>
                <a:gd name="T8" fmla="*/ 15 w 624"/>
                <a:gd name="T9" fmla="*/ 2307 h 2321"/>
                <a:gd name="T10" fmla="*/ 15 w 624"/>
                <a:gd name="T11" fmla="*/ 2307 h 2321"/>
                <a:gd name="T12" fmla="*/ 29 w 624"/>
                <a:gd name="T13" fmla="*/ 2293 h 2321"/>
                <a:gd name="T14" fmla="*/ 29 w 624"/>
                <a:gd name="T15" fmla="*/ 2278 h 2321"/>
                <a:gd name="T16" fmla="*/ 43 w 624"/>
                <a:gd name="T17" fmla="*/ 2250 h 2321"/>
                <a:gd name="T18" fmla="*/ 57 w 624"/>
                <a:gd name="T19" fmla="*/ 2208 h 2321"/>
                <a:gd name="T20" fmla="*/ 71 w 624"/>
                <a:gd name="T21" fmla="*/ 2123 h 2321"/>
                <a:gd name="T22" fmla="*/ 114 w 624"/>
                <a:gd name="T23" fmla="*/ 1925 h 2321"/>
                <a:gd name="T24" fmla="*/ 142 w 624"/>
                <a:gd name="T25" fmla="*/ 1642 h 2321"/>
                <a:gd name="T26" fmla="*/ 227 w 624"/>
                <a:gd name="T27" fmla="*/ 934 h 2321"/>
                <a:gd name="T28" fmla="*/ 270 w 624"/>
                <a:gd name="T29" fmla="*/ 637 h 2321"/>
                <a:gd name="T30" fmla="*/ 312 w 624"/>
                <a:gd name="T31" fmla="*/ 354 h 2321"/>
                <a:gd name="T32" fmla="*/ 326 w 624"/>
                <a:gd name="T33" fmla="*/ 255 h 2321"/>
                <a:gd name="T34" fmla="*/ 340 w 624"/>
                <a:gd name="T35" fmla="*/ 156 h 2321"/>
                <a:gd name="T36" fmla="*/ 369 w 624"/>
                <a:gd name="T37" fmla="*/ 85 h 2321"/>
                <a:gd name="T38" fmla="*/ 369 w 624"/>
                <a:gd name="T39" fmla="*/ 57 h 2321"/>
                <a:gd name="T40" fmla="*/ 383 w 624"/>
                <a:gd name="T41" fmla="*/ 42 h 2321"/>
                <a:gd name="T42" fmla="*/ 383 w 624"/>
                <a:gd name="T43" fmla="*/ 28 h 2321"/>
                <a:gd name="T44" fmla="*/ 397 w 624"/>
                <a:gd name="T45" fmla="*/ 14 h 2321"/>
                <a:gd name="T46" fmla="*/ 397 w 624"/>
                <a:gd name="T47" fmla="*/ 14 h 2321"/>
                <a:gd name="T48" fmla="*/ 397 w 624"/>
                <a:gd name="T49" fmla="*/ 14 h 2321"/>
                <a:gd name="T50" fmla="*/ 397 w 624"/>
                <a:gd name="T51" fmla="*/ 0 h 2321"/>
                <a:gd name="T52" fmla="*/ 411 w 624"/>
                <a:gd name="T53" fmla="*/ 0 h 2321"/>
                <a:gd name="T54" fmla="*/ 411 w 624"/>
                <a:gd name="T55" fmla="*/ 0 h 2321"/>
                <a:gd name="T56" fmla="*/ 411 w 624"/>
                <a:gd name="T57" fmla="*/ 0 h 2321"/>
                <a:gd name="T58" fmla="*/ 411 w 624"/>
                <a:gd name="T59" fmla="*/ 0 h 2321"/>
                <a:gd name="T60" fmla="*/ 411 w 624"/>
                <a:gd name="T61" fmla="*/ 0 h 2321"/>
                <a:gd name="T62" fmla="*/ 425 w 624"/>
                <a:gd name="T63" fmla="*/ 0 h 2321"/>
                <a:gd name="T64" fmla="*/ 425 w 624"/>
                <a:gd name="T65" fmla="*/ 0 h 2321"/>
                <a:gd name="T66" fmla="*/ 425 w 624"/>
                <a:gd name="T67" fmla="*/ 14 h 2321"/>
                <a:gd name="T68" fmla="*/ 440 w 624"/>
                <a:gd name="T69" fmla="*/ 14 h 2321"/>
                <a:gd name="T70" fmla="*/ 440 w 624"/>
                <a:gd name="T71" fmla="*/ 28 h 2321"/>
                <a:gd name="T72" fmla="*/ 454 w 624"/>
                <a:gd name="T73" fmla="*/ 42 h 2321"/>
                <a:gd name="T74" fmla="*/ 454 w 624"/>
                <a:gd name="T75" fmla="*/ 71 h 2321"/>
                <a:gd name="T76" fmla="*/ 482 w 624"/>
                <a:gd name="T77" fmla="*/ 141 h 2321"/>
                <a:gd name="T78" fmla="*/ 496 w 624"/>
                <a:gd name="T79" fmla="*/ 226 h 2321"/>
                <a:gd name="T80" fmla="*/ 539 w 624"/>
                <a:gd name="T81" fmla="*/ 467 h 2321"/>
                <a:gd name="T82" fmla="*/ 610 w 624"/>
                <a:gd name="T83" fmla="*/ 1047 h 2321"/>
                <a:gd name="T84" fmla="*/ 624 w 624"/>
                <a:gd name="T85" fmla="*/ 116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4" h="2321">
                  <a:moveTo>
                    <a:pt x="0" y="2321"/>
                  </a:moveTo>
                  <a:lnTo>
                    <a:pt x="0" y="2321"/>
                  </a:lnTo>
                  <a:lnTo>
                    <a:pt x="0" y="2321"/>
                  </a:lnTo>
                  <a:lnTo>
                    <a:pt x="15" y="2307"/>
                  </a:lnTo>
                  <a:lnTo>
                    <a:pt x="15" y="2307"/>
                  </a:lnTo>
                  <a:lnTo>
                    <a:pt x="15" y="2307"/>
                  </a:lnTo>
                  <a:lnTo>
                    <a:pt x="29" y="2293"/>
                  </a:lnTo>
                  <a:lnTo>
                    <a:pt x="29" y="2278"/>
                  </a:lnTo>
                  <a:lnTo>
                    <a:pt x="43" y="2250"/>
                  </a:lnTo>
                  <a:lnTo>
                    <a:pt x="57" y="2208"/>
                  </a:lnTo>
                  <a:lnTo>
                    <a:pt x="71" y="2123"/>
                  </a:lnTo>
                  <a:lnTo>
                    <a:pt x="114" y="1925"/>
                  </a:lnTo>
                  <a:lnTo>
                    <a:pt x="142" y="1642"/>
                  </a:lnTo>
                  <a:lnTo>
                    <a:pt x="227" y="934"/>
                  </a:lnTo>
                  <a:lnTo>
                    <a:pt x="270" y="637"/>
                  </a:lnTo>
                  <a:lnTo>
                    <a:pt x="312" y="354"/>
                  </a:lnTo>
                  <a:lnTo>
                    <a:pt x="326" y="255"/>
                  </a:lnTo>
                  <a:lnTo>
                    <a:pt x="340" y="156"/>
                  </a:lnTo>
                  <a:lnTo>
                    <a:pt x="369" y="85"/>
                  </a:lnTo>
                  <a:lnTo>
                    <a:pt x="369" y="57"/>
                  </a:lnTo>
                  <a:lnTo>
                    <a:pt x="383" y="42"/>
                  </a:lnTo>
                  <a:lnTo>
                    <a:pt x="383" y="28"/>
                  </a:lnTo>
                  <a:lnTo>
                    <a:pt x="397" y="14"/>
                  </a:lnTo>
                  <a:lnTo>
                    <a:pt x="397" y="14"/>
                  </a:lnTo>
                  <a:lnTo>
                    <a:pt x="397" y="14"/>
                  </a:lnTo>
                  <a:lnTo>
                    <a:pt x="397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14"/>
                  </a:lnTo>
                  <a:lnTo>
                    <a:pt x="440" y="14"/>
                  </a:lnTo>
                  <a:lnTo>
                    <a:pt x="440" y="28"/>
                  </a:lnTo>
                  <a:lnTo>
                    <a:pt x="454" y="42"/>
                  </a:lnTo>
                  <a:lnTo>
                    <a:pt x="454" y="71"/>
                  </a:lnTo>
                  <a:lnTo>
                    <a:pt x="482" y="141"/>
                  </a:lnTo>
                  <a:lnTo>
                    <a:pt x="496" y="226"/>
                  </a:lnTo>
                  <a:lnTo>
                    <a:pt x="539" y="467"/>
                  </a:lnTo>
                  <a:lnTo>
                    <a:pt x="610" y="1047"/>
                  </a:lnTo>
                  <a:lnTo>
                    <a:pt x="624" y="1160"/>
                  </a:lnTo>
                </a:path>
              </a:pathLst>
            </a:custGeom>
            <a:noFill/>
            <a:ln w="38100" cmpd="sng">
              <a:solidFill>
                <a:srgbClr val="FF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903" name="Group 63"/>
            <p:cNvGrpSpPr>
              <a:grpSpLocks/>
            </p:cNvGrpSpPr>
            <p:nvPr/>
          </p:nvGrpSpPr>
          <p:grpSpPr bwMode="auto">
            <a:xfrm>
              <a:off x="1566" y="370"/>
              <a:ext cx="2984" cy="556"/>
              <a:chOff x="1566" y="370"/>
              <a:chExt cx="2984" cy="556"/>
            </a:xfrm>
          </p:grpSpPr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>
                <a:off x="1566" y="370"/>
                <a:ext cx="2961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>
                <a:off x="1589" y="926"/>
                <a:ext cx="2961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4703" y="481"/>
              <a:ext cx="189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t</a:t>
              </a:r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1495" y="645"/>
              <a:ext cx="332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 flipV="1">
              <a:off x="1561" y="258"/>
              <a:ext cx="0" cy="7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6" name="Text Box 56"/>
            <p:cNvSpPr txBox="1">
              <a:spLocks noChangeArrowheads="1"/>
            </p:cNvSpPr>
            <p:nvPr/>
          </p:nvSpPr>
          <p:spPr bwMode="auto">
            <a:xfrm>
              <a:off x="2242" y="163"/>
              <a:ext cx="119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sz="2000"/>
                <a:t>Αμείωτη b=0</a:t>
              </a:r>
              <a:endParaRPr lang="el-GR" sz="4000"/>
            </a:p>
          </p:txBody>
        </p:sp>
      </p:grpSp>
      <p:grpSp>
        <p:nvGrpSpPr>
          <p:cNvPr id="35907" name="Group 67"/>
          <p:cNvGrpSpPr>
            <a:grpSpLocks/>
          </p:cNvGrpSpPr>
          <p:nvPr/>
        </p:nvGrpSpPr>
        <p:grpSpPr bwMode="auto">
          <a:xfrm>
            <a:off x="1347788" y="5613400"/>
            <a:ext cx="6216650" cy="1244600"/>
            <a:chOff x="1290" y="2781"/>
            <a:chExt cx="3916" cy="784"/>
          </a:xfrm>
        </p:grpSpPr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1290" y="3377"/>
              <a:ext cx="32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-Α</a:t>
              </a:r>
            </a:p>
          </p:txBody>
        </p:sp>
        <p:sp>
          <p:nvSpPr>
            <p:cNvPr id="35888" name="Rectangle 48"/>
            <p:cNvSpPr>
              <a:spLocks noChangeArrowheads="1"/>
            </p:cNvSpPr>
            <p:nvPr/>
          </p:nvSpPr>
          <p:spPr bwMode="auto">
            <a:xfrm>
              <a:off x="1385" y="2870"/>
              <a:ext cx="17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Α</a:t>
              </a:r>
            </a:p>
          </p:txBody>
        </p:sp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5003" y="3098"/>
              <a:ext cx="203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t</a:t>
              </a:r>
            </a:p>
          </p:txBody>
        </p:sp>
        <p:sp>
          <p:nvSpPr>
            <p:cNvPr id="35892" name="Line 52"/>
            <p:cNvSpPr>
              <a:spLocks noChangeShapeType="1"/>
            </p:cNvSpPr>
            <p:nvPr/>
          </p:nvSpPr>
          <p:spPr bwMode="auto">
            <a:xfrm>
              <a:off x="1467" y="3216"/>
              <a:ext cx="3551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3" name="Line 53"/>
            <p:cNvSpPr>
              <a:spLocks noChangeShapeType="1"/>
            </p:cNvSpPr>
            <p:nvPr/>
          </p:nvSpPr>
          <p:spPr bwMode="auto">
            <a:xfrm flipV="1">
              <a:off x="1541" y="2808"/>
              <a:ext cx="0" cy="7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5" name="Freeform 55"/>
            <p:cNvSpPr>
              <a:spLocks/>
            </p:cNvSpPr>
            <p:nvPr/>
          </p:nvSpPr>
          <p:spPr bwMode="auto">
            <a:xfrm>
              <a:off x="1552" y="2916"/>
              <a:ext cx="1288" cy="285"/>
            </a:xfrm>
            <a:custGeom>
              <a:avLst/>
              <a:gdLst>
                <a:gd name="T0" fmla="*/ 0 w 1365"/>
                <a:gd name="T1" fmla="*/ 697 h 712"/>
                <a:gd name="T2" fmla="*/ 405 w 1365"/>
                <a:gd name="T3" fmla="*/ 22 h 712"/>
                <a:gd name="T4" fmla="*/ 930 w 1365"/>
                <a:gd name="T5" fmla="*/ 562 h 712"/>
                <a:gd name="T6" fmla="*/ 1365 w 1365"/>
                <a:gd name="T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5" h="712">
                  <a:moveTo>
                    <a:pt x="0" y="697"/>
                  </a:moveTo>
                  <a:cubicBezTo>
                    <a:pt x="125" y="370"/>
                    <a:pt x="250" y="44"/>
                    <a:pt x="405" y="22"/>
                  </a:cubicBezTo>
                  <a:cubicBezTo>
                    <a:pt x="560" y="0"/>
                    <a:pt x="770" y="447"/>
                    <a:pt x="930" y="562"/>
                  </a:cubicBezTo>
                  <a:cubicBezTo>
                    <a:pt x="1090" y="677"/>
                    <a:pt x="1227" y="694"/>
                    <a:pt x="1365" y="712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9" name="Text Box 59"/>
            <p:cNvSpPr txBox="1">
              <a:spLocks noChangeArrowheads="1"/>
            </p:cNvSpPr>
            <p:nvPr/>
          </p:nvSpPr>
          <p:spPr bwMode="auto">
            <a:xfrm>
              <a:off x="2134" y="2781"/>
              <a:ext cx="171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sz="2000"/>
                <a:t>απεριοδική b&gt;&gt; b</a:t>
              </a:r>
              <a:r>
                <a:rPr lang="el-GR" sz="2000" baseline="-25000"/>
                <a:t>1</a:t>
              </a:r>
              <a:endParaRPr lang="el-GR" sz="2000"/>
            </a:p>
          </p:txBody>
        </p:sp>
      </p:grpSp>
      <p:grpSp>
        <p:nvGrpSpPr>
          <p:cNvPr id="35909" name="Group 69"/>
          <p:cNvGrpSpPr>
            <a:grpSpLocks/>
          </p:cNvGrpSpPr>
          <p:nvPr/>
        </p:nvGrpSpPr>
        <p:grpSpPr bwMode="auto">
          <a:xfrm>
            <a:off x="1339850" y="2430463"/>
            <a:ext cx="5845175" cy="1241425"/>
            <a:chOff x="1285" y="1090"/>
            <a:chExt cx="3682" cy="782"/>
          </a:xfrm>
        </p:grpSpPr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1285" y="1718"/>
              <a:ext cx="33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-Α</a:t>
              </a:r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1351" y="1196"/>
              <a:ext cx="19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Α</a:t>
              </a:r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4770" y="1424"/>
              <a:ext cx="19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t</a:t>
              </a:r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1412" y="1542"/>
              <a:ext cx="346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 flipV="1">
              <a:off x="1550" y="1134"/>
              <a:ext cx="0" cy="7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7" name="Freeform 27"/>
            <p:cNvSpPr>
              <a:spLocks/>
            </p:cNvSpPr>
            <p:nvPr/>
          </p:nvSpPr>
          <p:spPr bwMode="auto">
            <a:xfrm>
              <a:off x="1544" y="1262"/>
              <a:ext cx="548" cy="535"/>
            </a:xfrm>
            <a:custGeom>
              <a:avLst/>
              <a:gdLst>
                <a:gd name="T0" fmla="*/ 0 w 651"/>
                <a:gd name="T1" fmla="*/ 1146 h 2208"/>
                <a:gd name="T2" fmla="*/ 28 w 651"/>
                <a:gd name="T3" fmla="*/ 835 h 2208"/>
                <a:gd name="T4" fmla="*/ 70 w 651"/>
                <a:gd name="T5" fmla="*/ 523 h 2208"/>
                <a:gd name="T6" fmla="*/ 85 w 651"/>
                <a:gd name="T7" fmla="*/ 382 h 2208"/>
                <a:gd name="T8" fmla="*/ 113 w 651"/>
                <a:gd name="T9" fmla="*/ 255 h 2208"/>
                <a:gd name="T10" fmla="*/ 127 w 651"/>
                <a:gd name="T11" fmla="*/ 156 h 2208"/>
                <a:gd name="T12" fmla="*/ 141 w 651"/>
                <a:gd name="T13" fmla="*/ 85 h 2208"/>
                <a:gd name="T14" fmla="*/ 155 w 651"/>
                <a:gd name="T15" fmla="*/ 56 h 2208"/>
                <a:gd name="T16" fmla="*/ 170 w 651"/>
                <a:gd name="T17" fmla="*/ 28 h 2208"/>
                <a:gd name="T18" fmla="*/ 170 w 651"/>
                <a:gd name="T19" fmla="*/ 14 h 2208"/>
                <a:gd name="T20" fmla="*/ 170 w 651"/>
                <a:gd name="T21" fmla="*/ 14 h 2208"/>
                <a:gd name="T22" fmla="*/ 184 w 651"/>
                <a:gd name="T23" fmla="*/ 0 h 2208"/>
                <a:gd name="T24" fmla="*/ 184 w 651"/>
                <a:gd name="T25" fmla="*/ 0 h 2208"/>
                <a:gd name="T26" fmla="*/ 184 w 651"/>
                <a:gd name="T27" fmla="*/ 0 h 2208"/>
                <a:gd name="T28" fmla="*/ 184 w 651"/>
                <a:gd name="T29" fmla="*/ 0 h 2208"/>
                <a:gd name="T30" fmla="*/ 184 w 651"/>
                <a:gd name="T31" fmla="*/ 0 h 2208"/>
                <a:gd name="T32" fmla="*/ 184 w 651"/>
                <a:gd name="T33" fmla="*/ 0 h 2208"/>
                <a:gd name="T34" fmla="*/ 198 w 651"/>
                <a:gd name="T35" fmla="*/ 0 h 2208"/>
                <a:gd name="T36" fmla="*/ 198 w 651"/>
                <a:gd name="T37" fmla="*/ 0 h 2208"/>
                <a:gd name="T38" fmla="*/ 198 w 651"/>
                <a:gd name="T39" fmla="*/ 0 h 2208"/>
                <a:gd name="T40" fmla="*/ 198 w 651"/>
                <a:gd name="T41" fmla="*/ 0 h 2208"/>
                <a:gd name="T42" fmla="*/ 212 w 651"/>
                <a:gd name="T43" fmla="*/ 0 h 2208"/>
                <a:gd name="T44" fmla="*/ 212 w 651"/>
                <a:gd name="T45" fmla="*/ 0 h 2208"/>
                <a:gd name="T46" fmla="*/ 212 w 651"/>
                <a:gd name="T47" fmla="*/ 14 h 2208"/>
                <a:gd name="T48" fmla="*/ 226 w 651"/>
                <a:gd name="T49" fmla="*/ 28 h 2208"/>
                <a:gd name="T50" fmla="*/ 240 w 651"/>
                <a:gd name="T51" fmla="*/ 56 h 2208"/>
                <a:gd name="T52" fmla="*/ 240 w 651"/>
                <a:gd name="T53" fmla="*/ 85 h 2208"/>
                <a:gd name="T54" fmla="*/ 269 w 651"/>
                <a:gd name="T55" fmla="*/ 170 h 2208"/>
                <a:gd name="T56" fmla="*/ 297 w 651"/>
                <a:gd name="T57" fmla="*/ 382 h 2208"/>
                <a:gd name="T58" fmla="*/ 382 w 651"/>
                <a:gd name="T59" fmla="*/ 1005 h 2208"/>
                <a:gd name="T60" fmla="*/ 453 w 651"/>
                <a:gd name="T61" fmla="*/ 1613 h 2208"/>
                <a:gd name="T62" fmla="*/ 481 w 651"/>
                <a:gd name="T63" fmla="*/ 1868 h 2208"/>
                <a:gd name="T64" fmla="*/ 524 w 651"/>
                <a:gd name="T65" fmla="*/ 2052 h 2208"/>
                <a:gd name="T66" fmla="*/ 538 w 651"/>
                <a:gd name="T67" fmla="*/ 2123 h 2208"/>
                <a:gd name="T68" fmla="*/ 552 w 651"/>
                <a:gd name="T69" fmla="*/ 2151 h 2208"/>
                <a:gd name="T70" fmla="*/ 552 w 651"/>
                <a:gd name="T71" fmla="*/ 2165 h 2208"/>
                <a:gd name="T72" fmla="*/ 566 w 651"/>
                <a:gd name="T73" fmla="*/ 2193 h 2208"/>
                <a:gd name="T74" fmla="*/ 566 w 651"/>
                <a:gd name="T75" fmla="*/ 2193 h 2208"/>
                <a:gd name="T76" fmla="*/ 580 w 651"/>
                <a:gd name="T77" fmla="*/ 2208 h 2208"/>
                <a:gd name="T78" fmla="*/ 580 w 651"/>
                <a:gd name="T79" fmla="*/ 2208 h 2208"/>
                <a:gd name="T80" fmla="*/ 580 w 651"/>
                <a:gd name="T81" fmla="*/ 2208 h 2208"/>
                <a:gd name="T82" fmla="*/ 595 w 651"/>
                <a:gd name="T83" fmla="*/ 2208 h 2208"/>
                <a:gd name="T84" fmla="*/ 595 w 651"/>
                <a:gd name="T85" fmla="*/ 2208 h 2208"/>
                <a:gd name="T86" fmla="*/ 595 w 651"/>
                <a:gd name="T87" fmla="*/ 2208 h 2208"/>
                <a:gd name="T88" fmla="*/ 609 w 651"/>
                <a:gd name="T89" fmla="*/ 2208 h 2208"/>
                <a:gd name="T90" fmla="*/ 609 w 651"/>
                <a:gd name="T91" fmla="*/ 2193 h 2208"/>
                <a:gd name="T92" fmla="*/ 609 w 651"/>
                <a:gd name="T93" fmla="*/ 2193 h 2208"/>
                <a:gd name="T94" fmla="*/ 623 w 651"/>
                <a:gd name="T95" fmla="*/ 2179 h 2208"/>
                <a:gd name="T96" fmla="*/ 637 w 651"/>
                <a:gd name="T97" fmla="*/ 2151 h 2208"/>
                <a:gd name="T98" fmla="*/ 651 w 651"/>
                <a:gd name="T99" fmla="*/ 2094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1" h="2208">
                  <a:moveTo>
                    <a:pt x="0" y="1146"/>
                  </a:moveTo>
                  <a:lnTo>
                    <a:pt x="28" y="835"/>
                  </a:lnTo>
                  <a:lnTo>
                    <a:pt x="70" y="523"/>
                  </a:lnTo>
                  <a:lnTo>
                    <a:pt x="85" y="382"/>
                  </a:lnTo>
                  <a:lnTo>
                    <a:pt x="113" y="255"/>
                  </a:lnTo>
                  <a:lnTo>
                    <a:pt x="127" y="156"/>
                  </a:lnTo>
                  <a:lnTo>
                    <a:pt x="141" y="85"/>
                  </a:lnTo>
                  <a:lnTo>
                    <a:pt x="155" y="56"/>
                  </a:lnTo>
                  <a:lnTo>
                    <a:pt x="170" y="28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14"/>
                  </a:lnTo>
                  <a:lnTo>
                    <a:pt x="226" y="28"/>
                  </a:lnTo>
                  <a:lnTo>
                    <a:pt x="240" y="56"/>
                  </a:lnTo>
                  <a:lnTo>
                    <a:pt x="240" y="85"/>
                  </a:lnTo>
                  <a:lnTo>
                    <a:pt x="269" y="170"/>
                  </a:lnTo>
                  <a:lnTo>
                    <a:pt x="297" y="382"/>
                  </a:lnTo>
                  <a:lnTo>
                    <a:pt x="382" y="1005"/>
                  </a:lnTo>
                  <a:lnTo>
                    <a:pt x="453" y="1613"/>
                  </a:lnTo>
                  <a:lnTo>
                    <a:pt x="481" y="1868"/>
                  </a:lnTo>
                  <a:lnTo>
                    <a:pt x="524" y="2052"/>
                  </a:lnTo>
                  <a:lnTo>
                    <a:pt x="538" y="2123"/>
                  </a:lnTo>
                  <a:lnTo>
                    <a:pt x="552" y="2151"/>
                  </a:lnTo>
                  <a:lnTo>
                    <a:pt x="552" y="2165"/>
                  </a:lnTo>
                  <a:lnTo>
                    <a:pt x="566" y="2193"/>
                  </a:lnTo>
                  <a:lnTo>
                    <a:pt x="566" y="2193"/>
                  </a:lnTo>
                  <a:lnTo>
                    <a:pt x="580" y="2208"/>
                  </a:lnTo>
                  <a:lnTo>
                    <a:pt x="580" y="2208"/>
                  </a:lnTo>
                  <a:lnTo>
                    <a:pt x="580" y="2208"/>
                  </a:lnTo>
                  <a:lnTo>
                    <a:pt x="595" y="2208"/>
                  </a:lnTo>
                  <a:lnTo>
                    <a:pt x="595" y="2208"/>
                  </a:lnTo>
                  <a:lnTo>
                    <a:pt x="595" y="2208"/>
                  </a:lnTo>
                  <a:lnTo>
                    <a:pt x="609" y="2208"/>
                  </a:lnTo>
                  <a:lnTo>
                    <a:pt x="609" y="2193"/>
                  </a:lnTo>
                  <a:lnTo>
                    <a:pt x="609" y="2193"/>
                  </a:lnTo>
                  <a:lnTo>
                    <a:pt x="623" y="2179"/>
                  </a:lnTo>
                  <a:lnTo>
                    <a:pt x="637" y="2151"/>
                  </a:lnTo>
                  <a:lnTo>
                    <a:pt x="651" y="2094"/>
                  </a:lnTo>
                </a:path>
              </a:pathLst>
            </a:custGeom>
            <a:noFill/>
            <a:ln w="5715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8" name="Freeform 28"/>
            <p:cNvSpPr>
              <a:spLocks/>
            </p:cNvSpPr>
            <p:nvPr/>
          </p:nvSpPr>
          <p:spPr bwMode="auto">
            <a:xfrm>
              <a:off x="2092" y="1300"/>
              <a:ext cx="644" cy="469"/>
            </a:xfrm>
            <a:custGeom>
              <a:avLst/>
              <a:gdLst>
                <a:gd name="T0" fmla="*/ 0 w 765"/>
                <a:gd name="T1" fmla="*/ 1938 h 1938"/>
                <a:gd name="T2" fmla="*/ 14 w 765"/>
                <a:gd name="T3" fmla="*/ 1853 h 1938"/>
                <a:gd name="T4" fmla="*/ 57 w 765"/>
                <a:gd name="T5" fmla="*/ 1655 h 1938"/>
                <a:gd name="T6" fmla="*/ 85 w 765"/>
                <a:gd name="T7" fmla="*/ 1415 h 1938"/>
                <a:gd name="T8" fmla="*/ 156 w 765"/>
                <a:gd name="T9" fmla="*/ 849 h 1938"/>
                <a:gd name="T10" fmla="*/ 199 w 765"/>
                <a:gd name="T11" fmla="*/ 566 h 1938"/>
                <a:gd name="T12" fmla="*/ 241 w 765"/>
                <a:gd name="T13" fmla="*/ 311 h 1938"/>
                <a:gd name="T14" fmla="*/ 255 w 765"/>
                <a:gd name="T15" fmla="*/ 212 h 1938"/>
                <a:gd name="T16" fmla="*/ 284 w 765"/>
                <a:gd name="T17" fmla="*/ 113 h 1938"/>
                <a:gd name="T18" fmla="*/ 284 w 765"/>
                <a:gd name="T19" fmla="*/ 84 h 1938"/>
                <a:gd name="T20" fmla="*/ 298 w 765"/>
                <a:gd name="T21" fmla="*/ 56 h 1938"/>
                <a:gd name="T22" fmla="*/ 312 w 765"/>
                <a:gd name="T23" fmla="*/ 28 h 1938"/>
                <a:gd name="T24" fmla="*/ 312 w 765"/>
                <a:gd name="T25" fmla="*/ 14 h 1938"/>
                <a:gd name="T26" fmla="*/ 326 w 765"/>
                <a:gd name="T27" fmla="*/ 14 h 1938"/>
                <a:gd name="T28" fmla="*/ 326 w 765"/>
                <a:gd name="T29" fmla="*/ 14 h 1938"/>
                <a:gd name="T30" fmla="*/ 326 w 765"/>
                <a:gd name="T31" fmla="*/ 14 h 1938"/>
                <a:gd name="T32" fmla="*/ 326 w 765"/>
                <a:gd name="T33" fmla="*/ 14 h 1938"/>
                <a:gd name="T34" fmla="*/ 340 w 765"/>
                <a:gd name="T35" fmla="*/ 0 h 1938"/>
                <a:gd name="T36" fmla="*/ 340 w 765"/>
                <a:gd name="T37" fmla="*/ 0 h 1938"/>
                <a:gd name="T38" fmla="*/ 340 w 765"/>
                <a:gd name="T39" fmla="*/ 0 h 1938"/>
                <a:gd name="T40" fmla="*/ 340 w 765"/>
                <a:gd name="T41" fmla="*/ 14 h 1938"/>
                <a:gd name="T42" fmla="*/ 354 w 765"/>
                <a:gd name="T43" fmla="*/ 14 h 1938"/>
                <a:gd name="T44" fmla="*/ 354 w 765"/>
                <a:gd name="T45" fmla="*/ 14 h 1938"/>
                <a:gd name="T46" fmla="*/ 354 w 765"/>
                <a:gd name="T47" fmla="*/ 14 h 1938"/>
                <a:gd name="T48" fmla="*/ 369 w 765"/>
                <a:gd name="T49" fmla="*/ 28 h 1938"/>
                <a:gd name="T50" fmla="*/ 369 w 765"/>
                <a:gd name="T51" fmla="*/ 28 h 1938"/>
                <a:gd name="T52" fmla="*/ 369 w 765"/>
                <a:gd name="T53" fmla="*/ 42 h 1938"/>
                <a:gd name="T54" fmla="*/ 397 w 765"/>
                <a:gd name="T55" fmla="*/ 99 h 1938"/>
                <a:gd name="T56" fmla="*/ 411 w 765"/>
                <a:gd name="T57" fmla="*/ 155 h 1938"/>
                <a:gd name="T58" fmla="*/ 425 w 765"/>
                <a:gd name="T59" fmla="*/ 254 h 1938"/>
                <a:gd name="T60" fmla="*/ 468 w 765"/>
                <a:gd name="T61" fmla="*/ 467 h 1938"/>
                <a:gd name="T62" fmla="*/ 539 w 765"/>
                <a:gd name="T63" fmla="*/ 976 h 1938"/>
                <a:gd name="T64" fmla="*/ 581 w 765"/>
                <a:gd name="T65" fmla="*/ 1273 h 1938"/>
                <a:gd name="T66" fmla="*/ 624 w 765"/>
                <a:gd name="T67" fmla="*/ 1514 h 1938"/>
                <a:gd name="T68" fmla="*/ 652 w 765"/>
                <a:gd name="T69" fmla="*/ 1698 h 1938"/>
                <a:gd name="T70" fmla="*/ 680 w 765"/>
                <a:gd name="T71" fmla="*/ 1783 h 1938"/>
                <a:gd name="T72" fmla="*/ 680 w 765"/>
                <a:gd name="T73" fmla="*/ 1811 h 1938"/>
                <a:gd name="T74" fmla="*/ 694 w 765"/>
                <a:gd name="T75" fmla="*/ 1839 h 1938"/>
                <a:gd name="T76" fmla="*/ 694 w 765"/>
                <a:gd name="T77" fmla="*/ 1853 h 1938"/>
                <a:gd name="T78" fmla="*/ 709 w 765"/>
                <a:gd name="T79" fmla="*/ 1882 h 1938"/>
                <a:gd name="T80" fmla="*/ 723 w 765"/>
                <a:gd name="T81" fmla="*/ 1882 h 1938"/>
                <a:gd name="T82" fmla="*/ 723 w 765"/>
                <a:gd name="T83" fmla="*/ 1896 h 1938"/>
                <a:gd name="T84" fmla="*/ 723 w 765"/>
                <a:gd name="T85" fmla="*/ 1896 h 1938"/>
                <a:gd name="T86" fmla="*/ 737 w 765"/>
                <a:gd name="T87" fmla="*/ 1896 h 1938"/>
                <a:gd name="T88" fmla="*/ 737 w 765"/>
                <a:gd name="T89" fmla="*/ 1896 h 1938"/>
                <a:gd name="T90" fmla="*/ 737 w 765"/>
                <a:gd name="T91" fmla="*/ 1896 h 1938"/>
                <a:gd name="T92" fmla="*/ 737 w 765"/>
                <a:gd name="T93" fmla="*/ 1896 h 1938"/>
                <a:gd name="T94" fmla="*/ 751 w 765"/>
                <a:gd name="T95" fmla="*/ 1896 h 1938"/>
                <a:gd name="T96" fmla="*/ 751 w 765"/>
                <a:gd name="T97" fmla="*/ 1896 h 1938"/>
                <a:gd name="T98" fmla="*/ 751 w 765"/>
                <a:gd name="T99" fmla="*/ 1896 h 1938"/>
                <a:gd name="T100" fmla="*/ 765 w 765"/>
                <a:gd name="T101" fmla="*/ 1882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5" h="1938">
                  <a:moveTo>
                    <a:pt x="0" y="1938"/>
                  </a:moveTo>
                  <a:lnTo>
                    <a:pt x="14" y="1853"/>
                  </a:lnTo>
                  <a:lnTo>
                    <a:pt x="57" y="1655"/>
                  </a:lnTo>
                  <a:lnTo>
                    <a:pt x="85" y="1415"/>
                  </a:lnTo>
                  <a:lnTo>
                    <a:pt x="156" y="849"/>
                  </a:lnTo>
                  <a:lnTo>
                    <a:pt x="199" y="566"/>
                  </a:lnTo>
                  <a:lnTo>
                    <a:pt x="241" y="311"/>
                  </a:lnTo>
                  <a:lnTo>
                    <a:pt x="255" y="212"/>
                  </a:lnTo>
                  <a:lnTo>
                    <a:pt x="284" y="113"/>
                  </a:lnTo>
                  <a:lnTo>
                    <a:pt x="284" y="84"/>
                  </a:lnTo>
                  <a:lnTo>
                    <a:pt x="298" y="56"/>
                  </a:lnTo>
                  <a:lnTo>
                    <a:pt x="312" y="28"/>
                  </a:lnTo>
                  <a:lnTo>
                    <a:pt x="312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14"/>
                  </a:lnTo>
                  <a:lnTo>
                    <a:pt x="354" y="14"/>
                  </a:lnTo>
                  <a:lnTo>
                    <a:pt x="369" y="28"/>
                  </a:lnTo>
                  <a:lnTo>
                    <a:pt x="369" y="28"/>
                  </a:lnTo>
                  <a:lnTo>
                    <a:pt x="369" y="42"/>
                  </a:lnTo>
                  <a:lnTo>
                    <a:pt x="397" y="99"/>
                  </a:lnTo>
                  <a:lnTo>
                    <a:pt x="411" y="155"/>
                  </a:lnTo>
                  <a:lnTo>
                    <a:pt x="425" y="254"/>
                  </a:lnTo>
                  <a:lnTo>
                    <a:pt x="468" y="467"/>
                  </a:lnTo>
                  <a:lnTo>
                    <a:pt x="539" y="976"/>
                  </a:lnTo>
                  <a:lnTo>
                    <a:pt x="581" y="1273"/>
                  </a:lnTo>
                  <a:lnTo>
                    <a:pt x="624" y="1514"/>
                  </a:lnTo>
                  <a:lnTo>
                    <a:pt x="652" y="1698"/>
                  </a:lnTo>
                  <a:lnTo>
                    <a:pt x="680" y="1783"/>
                  </a:lnTo>
                  <a:lnTo>
                    <a:pt x="680" y="1811"/>
                  </a:lnTo>
                  <a:lnTo>
                    <a:pt x="694" y="1839"/>
                  </a:lnTo>
                  <a:lnTo>
                    <a:pt x="694" y="1853"/>
                  </a:lnTo>
                  <a:lnTo>
                    <a:pt x="709" y="1882"/>
                  </a:lnTo>
                  <a:lnTo>
                    <a:pt x="723" y="1882"/>
                  </a:lnTo>
                  <a:lnTo>
                    <a:pt x="723" y="1896"/>
                  </a:lnTo>
                  <a:lnTo>
                    <a:pt x="723" y="1896"/>
                  </a:lnTo>
                  <a:lnTo>
                    <a:pt x="737" y="1896"/>
                  </a:lnTo>
                  <a:lnTo>
                    <a:pt x="737" y="1896"/>
                  </a:lnTo>
                  <a:lnTo>
                    <a:pt x="737" y="1896"/>
                  </a:lnTo>
                  <a:lnTo>
                    <a:pt x="737" y="1896"/>
                  </a:lnTo>
                  <a:lnTo>
                    <a:pt x="751" y="1896"/>
                  </a:lnTo>
                  <a:lnTo>
                    <a:pt x="751" y="1896"/>
                  </a:lnTo>
                  <a:lnTo>
                    <a:pt x="751" y="1896"/>
                  </a:lnTo>
                  <a:lnTo>
                    <a:pt x="765" y="1882"/>
                  </a:lnTo>
                </a:path>
              </a:pathLst>
            </a:custGeom>
            <a:noFill/>
            <a:ln w="5715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69" name="Freeform 29"/>
            <p:cNvSpPr>
              <a:spLocks/>
            </p:cNvSpPr>
            <p:nvPr/>
          </p:nvSpPr>
          <p:spPr bwMode="auto">
            <a:xfrm>
              <a:off x="2736" y="1337"/>
              <a:ext cx="656" cy="419"/>
            </a:xfrm>
            <a:custGeom>
              <a:avLst/>
              <a:gdLst>
                <a:gd name="T0" fmla="*/ 0 w 779"/>
                <a:gd name="T1" fmla="*/ 1727 h 1727"/>
                <a:gd name="T2" fmla="*/ 0 w 779"/>
                <a:gd name="T3" fmla="*/ 1727 h 1727"/>
                <a:gd name="T4" fmla="*/ 14 w 779"/>
                <a:gd name="T5" fmla="*/ 1713 h 1727"/>
                <a:gd name="T6" fmla="*/ 14 w 779"/>
                <a:gd name="T7" fmla="*/ 1698 h 1727"/>
                <a:gd name="T8" fmla="*/ 43 w 779"/>
                <a:gd name="T9" fmla="*/ 1628 h 1727"/>
                <a:gd name="T10" fmla="*/ 57 w 779"/>
                <a:gd name="T11" fmla="*/ 1557 h 1727"/>
                <a:gd name="T12" fmla="*/ 71 w 779"/>
                <a:gd name="T13" fmla="*/ 1486 h 1727"/>
                <a:gd name="T14" fmla="*/ 213 w 779"/>
                <a:gd name="T15" fmla="*/ 552 h 1727"/>
                <a:gd name="T16" fmla="*/ 255 w 779"/>
                <a:gd name="T17" fmla="*/ 326 h 1727"/>
                <a:gd name="T18" fmla="*/ 298 w 779"/>
                <a:gd name="T19" fmla="*/ 156 h 1727"/>
                <a:gd name="T20" fmla="*/ 312 w 779"/>
                <a:gd name="T21" fmla="*/ 85 h 1727"/>
                <a:gd name="T22" fmla="*/ 326 w 779"/>
                <a:gd name="T23" fmla="*/ 57 h 1727"/>
                <a:gd name="T24" fmla="*/ 326 w 779"/>
                <a:gd name="T25" fmla="*/ 28 h 1727"/>
                <a:gd name="T26" fmla="*/ 340 w 779"/>
                <a:gd name="T27" fmla="*/ 14 h 1727"/>
                <a:gd name="T28" fmla="*/ 354 w 779"/>
                <a:gd name="T29" fmla="*/ 14 h 1727"/>
                <a:gd name="T30" fmla="*/ 354 w 779"/>
                <a:gd name="T31" fmla="*/ 0 h 1727"/>
                <a:gd name="T32" fmla="*/ 354 w 779"/>
                <a:gd name="T33" fmla="*/ 0 h 1727"/>
                <a:gd name="T34" fmla="*/ 369 w 779"/>
                <a:gd name="T35" fmla="*/ 0 h 1727"/>
                <a:gd name="T36" fmla="*/ 369 w 779"/>
                <a:gd name="T37" fmla="*/ 0 h 1727"/>
                <a:gd name="T38" fmla="*/ 369 w 779"/>
                <a:gd name="T39" fmla="*/ 0 h 1727"/>
                <a:gd name="T40" fmla="*/ 369 w 779"/>
                <a:gd name="T41" fmla="*/ 0 h 1727"/>
                <a:gd name="T42" fmla="*/ 383 w 779"/>
                <a:gd name="T43" fmla="*/ 0 h 1727"/>
                <a:gd name="T44" fmla="*/ 383 w 779"/>
                <a:gd name="T45" fmla="*/ 0 h 1727"/>
                <a:gd name="T46" fmla="*/ 383 w 779"/>
                <a:gd name="T47" fmla="*/ 0 h 1727"/>
                <a:gd name="T48" fmla="*/ 397 w 779"/>
                <a:gd name="T49" fmla="*/ 0 h 1727"/>
                <a:gd name="T50" fmla="*/ 397 w 779"/>
                <a:gd name="T51" fmla="*/ 14 h 1727"/>
                <a:gd name="T52" fmla="*/ 411 w 779"/>
                <a:gd name="T53" fmla="*/ 28 h 1727"/>
                <a:gd name="T54" fmla="*/ 411 w 779"/>
                <a:gd name="T55" fmla="*/ 43 h 1727"/>
                <a:gd name="T56" fmla="*/ 425 w 779"/>
                <a:gd name="T57" fmla="*/ 71 h 1727"/>
                <a:gd name="T58" fmla="*/ 439 w 779"/>
                <a:gd name="T59" fmla="*/ 128 h 1727"/>
                <a:gd name="T60" fmla="*/ 482 w 779"/>
                <a:gd name="T61" fmla="*/ 283 h 1727"/>
                <a:gd name="T62" fmla="*/ 510 w 779"/>
                <a:gd name="T63" fmla="*/ 467 h 1727"/>
                <a:gd name="T64" fmla="*/ 595 w 779"/>
                <a:gd name="T65" fmla="*/ 948 h 1727"/>
                <a:gd name="T66" fmla="*/ 624 w 779"/>
                <a:gd name="T67" fmla="*/ 1161 h 1727"/>
                <a:gd name="T68" fmla="*/ 666 w 779"/>
                <a:gd name="T69" fmla="*/ 1359 h 1727"/>
                <a:gd name="T70" fmla="*/ 680 w 779"/>
                <a:gd name="T71" fmla="*/ 1430 h 1727"/>
                <a:gd name="T72" fmla="*/ 709 w 779"/>
                <a:gd name="T73" fmla="*/ 1500 h 1727"/>
                <a:gd name="T74" fmla="*/ 723 w 779"/>
                <a:gd name="T75" fmla="*/ 1543 h 1727"/>
                <a:gd name="T76" fmla="*/ 737 w 779"/>
                <a:gd name="T77" fmla="*/ 1585 h 1727"/>
                <a:gd name="T78" fmla="*/ 737 w 779"/>
                <a:gd name="T79" fmla="*/ 1585 h 1727"/>
                <a:gd name="T80" fmla="*/ 751 w 779"/>
                <a:gd name="T81" fmla="*/ 1599 h 1727"/>
                <a:gd name="T82" fmla="*/ 751 w 779"/>
                <a:gd name="T83" fmla="*/ 1599 h 1727"/>
                <a:gd name="T84" fmla="*/ 751 w 779"/>
                <a:gd name="T85" fmla="*/ 1599 h 1727"/>
                <a:gd name="T86" fmla="*/ 751 w 779"/>
                <a:gd name="T87" fmla="*/ 1614 h 1727"/>
                <a:gd name="T88" fmla="*/ 765 w 779"/>
                <a:gd name="T89" fmla="*/ 1614 h 1727"/>
                <a:gd name="T90" fmla="*/ 765 w 779"/>
                <a:gd name="T91" fmla="*/ 1614 h 1727"/>
                <a:gd name="T92" fmla="*/ 765 w 779"/>
                <a:gd name="T93" fmla="*/ 1614 h 1727"/>
                <a:gd name="T94" fmla="*/ 765 w 779"/>
                <a:gd name="T95" fmla="*/ 1614 h 1727"/>
                <a:gd name="T96" fmla="*/ 779 w 779"/>
                <a:gd name="T97" fmla="*/ 1614 h 1727"/>
                <a:gd name="T98" fmla="*/ 779 w 779"/>
                <a:gd name="T99" fmla="*/ 1614 h 1727"/>
                <a:gd name="T100" fmla="*/ 779 w 779"/>
                <a:gd name="T101" fmla="*/ 1614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9" h="1727">
                  <a:moveTo>
                    <a:pt x="0" y="1727"/>
                  </a:moveTo>
                  <a:lnTo>
                    <a:pt x="0" y="1727"/>
                  </a:lnTo>
                  <a:lnTo>
                    <a:pt x="14" y="1713"/>
                  </a:lnTo>
                  <a:lnTo>
                    <a:pt x="14" y="1698"/>
                  </a:lnTo>
                  <a:lnTo>
                    <a:pt x="43" y="1628"/>
                  </a:lnTo>
                  <a:lnTo>
                    <a:pt x="57" y="1557"/>
                  </a:lnTo>
                  <a:lnTo>
                    <a:pt x="71" y="1486"/>
                  </a:lnTo>
                  <a:lnTo>
                    <a:pt x="213" y="552"/>
                  </a:lnTo>
                  <a:lnTo>
                    <a:pt x="255" y="326"/>
                  </a:lnTo>
                  <a:lnTo>
                    <a:pt x="298" y="156"/>
                  </a:lnTo>
                  <a:lnTo>
                    <a:pt x="312" y="85"/>
                  </a:lnTo>
                  <a:lnTo>
                    <a:pt x="326" y="57"/>
                  </a:lnTo>
                  <a:lnTo>
                    <a:pt x="326" y="28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97" y="0"/>
                  </a:lnTo>
                  <a:lnTo>
                    <a:pt x="397" y="14"/>
                  </a:lnTo>
                  <a:lnTo>
                    <a:pt x="411" y="28"/>
                  </a:lnTo>
                  <a:lnTo>
                    <a:pt x="411" y="43"/>
                  </a:lnTo>
                  <a:lnTo>
                    <a:pt x="425" y="71"/>
                  </a:lnTo>
                  <a:lnTo>
                    <a:pt x="439" y="128"/>
                  </a:lnTo>
                  <a:lnTo>
                    <a:pt x="482" y="283"/>
                  </a:lnTo>
                  <a:lnTo>
                    <a:pt x="510" y="467"/>
                  </a:lnTo>
                  <a:lnTo>
                    <a:pt x="595" y="948"/>
                  </a:lnTo>
                  <a:lnTo>
                    <a:pt x="624" y="1161"/>
                  </a:lnTo>
                  <a:lnTo>
                    <a:pt x="666" y="1359"/>
                  </a:lnTo>
                  <a:lnTo>
                    <a:pt x="680" y="1430"/>
                  </a:lnTo>
                  <a:lnTo>
                    <a:pt x="709" y="1500"/>
                  </a:lnTo>
                  <a:lnTo>
                    <a:pt x="723" y="1543"/>
                  </a:lnTo>
                  <a:lnTo>
                    <a:pt x="737" y="1585"/>
                  </a:lnTo>
                  <a:lnTo>
                    <a:pt x="737" y="1585"/>
                  </a:lnTo>
                  <a:lnTo>
                    <a:pt x="751" y="1599"/>
                  </a:lnTo>
                  <a:lnTo>
                    <a:pt x="751" y="1599"/>
                  </a:lnTo>
                  <a:lnTo>
                    <a:pt x="751" y="1599"/>
                  </a:lnTo>
                  <a:lnTo>
                    <a:pt x="751" y="1614"/>
                  </a:lnTo>
                  <a:lnTo>
                    <a:pt x="765" y="1614"/>
                  </a:lnTo>
                  <a:lnTo>
                    <a:pt x="765" y="1614"/>
                  </a:lnTo>
                  <a:lnTo>
                    <a:pt x="765" y="1614"/>
                  </a:lnTo>
                  <a:lnTo>
                    <a:pt x="765" y="1614"/>
                  </a:lnTo>
                  <a:lnTo>
                    <a:pt x="779" y="1614"/>
                  </a:lnTo>
                  <a:lnTo>
                    <a:pt x="779" y="1614"/>
                  </a:lnTo>
                  <a:lnTo>
                    <a:pt x="779" y="1614"/>
                  </a:lnTo>
                </a:path>
              </a:pathLst>
            </a:custGeom>
            <a:noFill/>
            <a:ln w="5715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0" name="Freeform 30"/>
            <p:cNvSpPr>
              <a:spLocks/>
            </p:cNvSpPr>
            <p:nvPr/>
          </p:nvSpPr>
          <p:spPr bwMode="auto">
            <a:xfrm>
              <a:off x="3392" y="1365"/>
              <a:ext cx="669" cy="363"/>
            </a:xfrm>
            <a:custGeom>
              <a:avLst/>
              <a:gdLst>
                <a:gd name="T0" fmla="*/ 0 w 794"/>
                <a:gd name="T1" fmla="*/ 1501 h 1501"/>
                <a:gd name="T2" fmla="*/ 0 w 794"/>
                <a:gd name="T3" fmla="*/ 1501 h 1501"/>
                <a:gd name="T4" fmla="*/ 15 w 794"/>
                <a:gd name="T5" fmla="*/ 1486 h 1501"/>
                <a:gd name="T6" fmla="*/ 15 w 794"/>
                <a:gd name="T7" fmla="*/ 1486 h 1501"/>
                <a:gd name="T8" fmla="*/ 29 w 794"/>
                <a:gd name="T9" fmla="*/ 1472 h 1501"/>
                <a:gd name="T10" fmla="*/ 29 w 794"/>
                <a:gd name="T11" fmla="*/ 1458 h 1501"/>
                <a:gd name="T12" fmla="*/ 43 w 794"/>
                <a:gd name="T13" fmla="*/ 1416 h 1501"/>
                <a:gd name="T14" fmla="*/ 71 w 794"/>
                <a:gd name="T15" fmla="*/ 1359 h 1501"/>
                <a:gd name="T16" fmla="*/ 100 w 794"/>
                <a:gd name="T17" fmla="*/ 1232 h 1501"/>
                <a:gd name="T18" fmla="*/ 185 w 794"/>
                <a:gd name="T19" fmla="*/ 807 h 1501"/>
                <a:gd name="T20" fmla="*/ 255 w 794"/>
                <a:gd name="T21" fmla="*/ 383 h 1501"/>
                <a:gd name="T22" fmla="*/ 270 w 794"/>
                <a:gd name="T23" fmla="*/ 283 h 1501"/>
                <a:gd name="T24" fmla="*/ 298 w 794"/>
                <a:gd name="T25" fmla="*/ 199 h 1501"/>
                <a:gd name="T26" fmla="*/ 312 w 794"/>
                <a:gd name="T27" fmla="*/ 128 h 1501"/>
                <a:gd name="T28" fmla="*/ 340 w 794"/>
                <a:gd name="T29" fmla="*/ 71 h 1501"/>
                <a:gd name="T30" fmla="*/ 340 w 794"/>
                <a:gd name="T31" fmla="*/ 57 h 1501"/>
                <a:gd name="T32" fmla="*/ 355 w 794"/>
                <a:gd name="T33" fmla="*/ 29 h 1501"/>
                <a:gd name="T34" fmla="*/ 369 w 794"/>
                <a:gd name="T35" fmla="*/ 15 h 1501"/>
                <a:gd name="T36" fmla="*/ 369 w 794"/>
                <a:gd name="T37" fmla="*/ 15 h 1501"/>
                <a:gd name="T38" fmla="*/ 383 w 794"/>
                <a:gd name="T39" fmla="*/ 15 h 1501"/>
                <a:gd name="T40" fmla="*/ 383 w 794"/>
                <a:gd name="T41" fmla="*/ 0 h 1501"/>
                <a:gd name="T42" fmla="*/ 383 w 794"/>
                <a:gd name="T43" fmla="*/ 0 h 1501"/>
                <a:gd name="T44" fmla="*/ 383 w 794"/>
                <a:gd name="T45" fmla="*/ 0 h 1501"/>
                <a:gd name="T46" fmla="*/ 397 w 794"/>
                <a:gd name="T47" fmla="*/ 0 h 1501"/>
                <a:gd name="T48" fmla="*/ 397 w 794"/>
                <a:gd name="T49" fmla="*/ 0 h 1501"/>
                <a:gd name="T50" fmla="*/ 397 w 794"/>
                <a:gd name="T51" fmla="*/ 0 h 1501"/>
                <a:gd name="T52" fmla="*/ 411 w 794"/>
                <a:gd name="T53" fmla="*/ 0 h 1501"/>
                <a:gd name="T54" fmla="*/ 411 w 794"/>
                <a:gd name="T55" fmla="*/ 15 h 1501"/>
                <a:gd name="T56" fmla="*/ 411 w 794"/>
                <a:gd name="T57" fmla="*/ 15 h 1501"/>
                <a:gd name="T58" fmla="*/ 425 w 794"/>
                <a:gd name="T59" fmla="*/ 29 h 1501"/>
                <a:gd name="T60" fmla="*/ 425 w 794"/>
                <a:gd name="T61" fmla="*/ 43 h 1501"/>
                <a:gd name="T62" fmla="*/ 454 w 794"/>
                <a:gd name="T63" fmla="*/ 71 h 1501"/>
                <a:gd name="T64" fmla="*/ 468 w 794"/>
                <a:gd name="T65" fmla="*/ 128 h 1501"/>
                <a:gd name="T66" fmla="*/ 482 w 794"/>
                <a:gd name="T67" fmla="*/ 184 h 1501"/>
                <a:gd name="T68" fmla="*/ 553 w 794"/>
                <a:gd name="T69" fmla="*/ 538 h 1501"/>
                <a:gd name="T70" fmla="*/ 638 w 794"/>
                <a:gd name="T71" fmla="*/ 963 h 1501"/>
                <a:gd name="T72" fmla="*/ 680 w 794"/>
                <a:gd name="T73" fmla="*/ 1133 h 1501"/>
                <a:gd name="T74" fmla="*/ 695 w 794"/>
                <a:gd name="T75" fmla="*/ 1218 h 1501"/>
                <a:gd name="T76" fmla="*/ 723 w 794"/>
                <a:gd name="T77" fmla="*/ 1288 h 1501"/>
                <a:gd name="T78" fmla="*/ 737 w 794"/>
                <a:gd name="T79" fmla="*/ 1331 h 1501"/>
                <a:gd name="T80" fmla="*/ 751 w 794"/>
                <a:gd name="T81" fmla="*/ 1345 h 1501"/>
                <a:gd name="T82" fmla="*/ 751 w 794"/>
                <a:gd name="T83" fmla="*/ 1359 h 1501"/>
                <a:gd name="T84" fmla="*/ 765 w 794"/>
                <a:gd name="T85" fmla="*/ 1373 h 1501"/>
                <a:gd name="T86" fmla="*/ 765 w 794"/>
                <a:gd name="T87" fmla="*/ 1373 h 1501"/>
                <a:gd name="T88" fmla="*/ 765 w 794"/>
                <a:gd name="T89" fmla="*/ 1373 h 1501"/>
                <a:gd name="T90" fmla="*/ 780 w 794"/>
                <a:gd name="T91" fmla="*/ 1387 h 1501"/>
                <a:gd name="T92" fmla="*/ 780 w 794"/>
                <a:gd name="T93" fmla="*/ 1387 h 1501"/>
                <a:gd name="T94" fmla="*/ 780 w 794"/>
                <a:gd name="T95" fmla="*/ 1387 h 1501"/>
                <a:gd name="T96" fmla="*/ 794 w 794"/>
                <a:gd name="T97" fmla="*/ 1387 h 1501"/>
                <a:gd name="T98" fmla="*/ 794 w 794"/>
                <a:gd name="T99" fmla="*/ 1387 h 1501"/>
                <a:gd name="T100" fmla="*/ 794 w 794"/>
                <a:gd name="T101" fmla="*/ 1387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4" h="1501">
                  <a:moveTo>
                    <a:pt x="0" y="1501"/>
                  </a:moveTo>
                  <a:lnTo>
                    <a:pt x="0" y="1501"/>
                  </a:lnTo>
                  <a:lnTo>
                    <a:pt x="15" y="1486"/>
                  </a:lnTo>
                  <a:lnTo>
                    <a:pt x="15" y="1486"/>
                  </a:lnTo>
                  <a:lnTo>
                    <a:pt x="29" y="1472"/>
                  </a:lnTo>
                  <a:lnTo>
                    <a:pt x="29" y="1458"/>
                  </a:lnTo>
                  <a:lnTo>
                    <a:pt x="43" y="1416"/>
                  </a:lnTo>
                  <a:lnTo>
                    <a:pt x="71" y="1359"/>
                  </a:lnTo>
                  <a:lnTo>
                    <a:pt x="100" y="1232"/>
                  </a:lnTo>
                  <a:lnTo>
                    <a:pt x="185" y="807"/>
                  </a:lnTo>
                  <a:lnTo>
                    <a:pt x="255" y="383"/>
                  </a:lnTo>
                  <a:lnTo>
                    <a:pt x="270" y="283"/>
                  </a:lnTo>
                  <a:lnTo>
                    <a:pt x="298" y="199"/>
                  </a:lnTo>
                  <a:lnTo>
                    <a:pt x="312" y="128"/>
                  </a:lnTo>
                  <a:lnTo>
                    <a:pt x="340" y="71"/>
                  </a:lnTo>
                  <a:lnTo>
                    <a:pt x="340" y="57"/>
                  </a:lnTo>
                  <a:lnTo>
                    <a:pt x="355" y="29"/>
                  </a:lnTo>
                  <a:lnTo>
                    <a:pt x="369" y="15"/>
                  </a:lnTo>
                  <a:lnTo>
                    <a:pt x="369" y="15"/>
                  </a:lnTo>
                  <a:lnTo>
                    <a:pt x="383" y="15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1" y="0"/>
                  </a:lnTo>
                  <a:lnTo>
                    <a:pt x="411" y="15"/>
                  </a:lnTo>
                  <a:lnTo>
                    <a:pt x="411" y="15"/>
                  </a:lnTo>
                  <a:lnTo>
                    <a:pt x="425" y="29"/>
                  </a:lnTo>
                  <a:lnTo>
                    <a:pt x="425" y="43"/>
                  </a:lnTo>
                  <a:lnTo>
                    <a:pt x="454" y="71"/>
                  </a:lnTo>
                  <a:lnTo>
                    <a:pt x="468" y="128"/>
                  </a:lnTo>
                  <a:lnTo>
                    <a:pt x="482" y="184"/>
                  </a:lnTo>
                  <a:lnTo>
                    <a:pt x="553" y="538"/>
                  </a:lnTo>
                  <a:lnTo>
                    <a:pt x="638" y="963"/>
                  </a:lnTo>
                  <a:lnTo>
                    <a:pt x="680" y="1133"/>
                  </a:lnTo>
                  <a:lnTo>
                    <a:pt x="695" y="1218"/>
                  </a:lnTo>
                  <a:lnTo>
                    <a:pt x="723" y="1288"/>
                  </a:lnTo>
                  <a:lnTo>
                    <a:pt x="737" y="1331"/>
                  </a:lnTo>
                  <a:lnTo>
                    <a:pt x="751" y="1345"/>
                  </a:lnTo>
                  <a:lnTo>
                    <a:pt x="751" y="1359"/>
                  </a:lnTo>
                  <a:lnTo>
                    <a:pt x="765" y="1373"/>
                  </a:lnTo>
                  <a:lnTo>
                    <a:pt x="765" y="1373"/>
                  </a:lnTo>
                  <a:lnTo>
                    <a:pt x="765" y="1373"/>
                  </a:lnTo>
                  <a:lnTo>
                    <a:pt x="780" y="1387"/>
                  </a:lnTo>
                  <a:lnTo>
                    <a:pt x="780" y="1387"/>
                  </a:lnTo>
                  <a:lnTo>
                    <a:pt x="780" y="1387"/>
                  </a:lnTo>
                  <a:lnTo>
                    <a:pt x="794" y="1387"/>
                  </a:lnTo>
                  <a:lnTo>
                    <a:pt x="794" y="1387"/>
                  </a:lnTo>
                  <a:lnTo>
                    <a:pt x="794" y="1387"/>
                  </a:lnTo>
                </a:path>
              </a:pathLst>
            </a:custGeom>
            <a:noFill/>
            <a:ln w="5715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1" name="Freeform 31"/>
            <p:cNvSpPr>
              <a:spLocks/>
            </p:cNvSpPr>
            <p:nvPr/>
          </p:nvSpPr>
          <p:spPr bwMode="auto">
            <a:xfrm>
              <a:off x="4061" y="1392"/>
              <a:ext cx="501" cy="309"/>
            </a:xfrm>
            <a:custGeom>
              <a:avLst/>
              <a:gdLst>
                <a:gd name="T0" fmla="*/ 0 w 595"/>
                <a:gd name="T1" fmla="*/ 1273 h 1273"/>
                <a:gd name="T2" fmla="*/ 0 w 595"/>
                <a:gd name="T3" fmla="*/ 1273 h 1273"/>
                <a:gd name="T4" fmla="*/ 14 w 595"/>
                <a:gd name="T5" fmla="*/ 1273 h 1273"/>
                <a:gd name="T6" fmla="*/ 14 w 595"/>
                <a:gd name="T7" fmla="*/ 1259 h 1273"/>
                <a:gd name="T8" fmla="*/ 14 w 595"/>
                <a:gd name="T9" fmla="*/ 1259 h 1273"/>
                <a:gd name="T10" fmla="*/ 28 w 595"/>
                <a:gd name="T11" fmla="*/ 1245 h 1273"/>
                <a:gd name="T12" fmla="*/ 42 w 595"/>
                <a:gd name="T13" fmla="*/ 1231 h 1273"/>
                <a:gd name="T14" fmla="*/ 56 w 595"/>
                <a:gd name="T15" fmla="*/ 1203 h 1273"/>
                <a:gd name="T16" fmla="*/ 71 w 595"/>
                <a:gd name="T17" fmla="*/ 1146 h 1273"/>
                <a:gd name="T18" fmla="*/ 113 w 595"/>
                <a:gd name="T19" fmla="*/ 1019 h 1273"/>
                <a:gd name="T20" fmla="*/ 141 w 595"/>
                <a:gd name="T21" fmla="*/ 863 h 1273"/>
                <a:gd name="T22" fmla="*/ 226 w 595"/>
                <a:gd name="T23" fmla="*/ 495 h 1273"/>
                <a:gd name="T24" fmla="*/ 255 w 595"/>
                <a:gd name="T25" fmla="*/ 311 h 1273"/>
                <a:gd name="T26" fmla="*/ 297 w 595"/>
                <a:gd name="T27" fmla="*/ 184 h 1273"/>
                <a:gd name="T28" fmla="*/ 326 w 595"/>
                <a:gd name="T29" fmla="*/ 85 h 1273"/>
                <a:gd name="T30" fmla="*/ 340 w 595"/>
                <a:gd name="T31" fmla="*/ 42 h 1273"/>
                <a:gd name="T32" fmla="*/ 354 w 595"/>
                <a:gd name="T33" fmla="*/ 28 h 1273"/>
                <a:gd name="T34" fmla="*/ 368 w 595"/>
                <a:gd name="T35" fmla="*/ 14 h 1273"/>
                <a:gd name="T36" fmla="*/ 368 w 595"/>
                <a:gd name="T37" fmla="*/ 14 h 1273"/>
                <a:gd name="T38" fmla="*/ 368 w 595"/>
                <a:gd name="T39" fmla="*/ 0 h 1273"/>
                <a:gd name="T40" fmla="*/ 382 w 595"/>
                <a:gd name="T41" fmla="*/ 0 h 1273"/>
                <a:gd name="T42" fmla="*/ 382 w 595"/>
                <a:gd name="T43" fmla="*/ 0 h 1273"/>
                <a:gd name="T44" fmla="*/ 382 w 595"/>
                <a:gd name="T45" fmla="*/ 0 h 1273"/>
                <a:gd name="T46" fmla="*/ 382 w 595"/>
                <a:gd name="T47" fmla="*/ 0 h 1273"/>
                <a:gd name="T48" fmla="*/ 382 w 595"/>
                <a:gd name="T49" fmla="*/ 0 h 1273"/>
                <a:gd name="T50" fmla="*/ 396 w 595"/>
                <a:gd name="T51" fmla="*/ 0 h 1273"/>
                <a:gd name="T52" fmla="*/ 396 w 595"/>
                <a:gd name="T53" fmla="*/ 0 h 1273"/>
                <a:gd name="T54" fmla="*/ 396 w 595"/>
                <a:gd name="T55" fmla="*/ 0 h 1273"/>
                <a:gd name="T56" fmla="*/ 411 w 595"/>
                <a:gd name="T57" fmla="*/ 0 h 1273"/>
                <a:gd name="T58" fmla="*/ 411 w 595"/>
                <a:gd name="T59" fmla="*/ 0 h 1273"/>
                <a:gd name="T60" fmla="*/ 411 w 595"/>
                <a:gd name="T61" fmla="*/ 0 h 1273"/>
                <a:gd name="T62" fmla="*/ 425 w 595"/>
                <a:gd name="T63" fmla="*/ 0 h 1273"/>
                <a:gd name="T64" fmla="*/ 425 w 595"/>
                <a:gd name="T65" fmla="*/ 14 h 1273"/>
                <a:gd name="T66" fmla="*/ 439 w 595"/>
                <a:gd name="T67" fmla="*/ 28 h 1273"/>
                <a:gd name="T68" fmla="*/ 453 w 595"/>
                <a:gd name="T69" fmla="*/ 56 h 1273"/>
                <a:gd name="T70" fmla="*/ 467 w 595"/>
                <a:gd name="T71" fmla="*/ 113 h 1273"/>
                <a:gd name="T72" fmla="*/ 510 w 595"/>
                <a:gd name="T73" fmla="*/ 226 h 1273"/>
                <a:gd name="T74" fmla="*/ 581 w 595"/>
                <a:gd name="T75" fmla="*/ 566 h 1273"/>
                <a:gd name="T76" fmla="*/ 595 w 595"/>
                <a:gd name="T77" fmla="*/ 608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5" h="1273">
                  <a:moveTo>
                    <a:pt x="0" y="1273"/>
                  </a:moveTo>
                  <a:lnTo>
                    <a:pt x="0" y="1273"/>
                  </a:lnTo>
                  <a:lnTo>
                    <a:pt x="14" y="1273"/>
                  </a:lnTo>
                  <a:lnTo>
                    <a:pt x="14" y="1259"/>
                  </a:lnTo>
                  <a:lnTo>
                    <a:pt x="14" y="1259"/>
                  </a:lnTo>
                  <a:lnTo>
                    <a:pt x="28" y="1245"/>
                  </a:lnTo>
                  <a:lnTo>
                    <a:pt x="42" y="1231"/>
                  </a:lnTo>
                  <a:lnTo>
                    <a:pt x="56" y="1203"/>
                  </a:lnTo>
                  <a:lnTo>
                    <a:pt x="71" y="1146"/>
                  </a:lnTo>
                  <a:lnTo>
                    <a:pt x="113" y="1019"/>
                  </a:lnTo>
                  <a:lnTo>
                    <a:pt x="141" y="863"/>
                  </a:lnTo>
                  <a:lnTo>
                    <a:pt x="226" y="495"/>
                  </a:lnTo>
                  <a:lnTo>
                    <a:pt x="255" y="311"/>
                  </a:lnTo>
                  <a:lnTo>
                    <a:pt x="297" y="184"/>
                  </a:lnTo>
                  <a:lnTo>
                    <a:pt x="326" y="85"/>
                  </a:lnTo>
                  <a:lnTo>
                    <a:pt x="340" y="42"/>
                  </a:lnTo>
                  <a:lnTo>
                    <a:pt x="354" y="2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8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25" y="0"/>
                  </a:lnTo>
                  <a:lnTo>
                    <a:pt x="425" y="14"/>
                  </a:lnTo>
                  <a:lnTo>
                    <a:pt x="439" y="28"/>
                  </a:lnTo>
                  <a:lnTo>
                    <a:pt x="453" y="56"/>
                  </a:lnTo>
                  <a:lnTo>
                    <a:pt x="467" y="113"/>
                  </a:lnTo>
                  <a:lnTo>
                    <a:pt x="510" y="226"/>
                  </a:lnTo>
                  <a:lnTo>
                    <a:pt x="581" y="566"/>
                  </a:lnTo>
                  <a:lnTo>
                    <a:pt x="595" y="608"/>
                  </a:lnTo>
                </a:path>
              </a:pathLst>
            </a:custGeom>
            <a:noFill/>
            <a:ln w="57150" cmpd="sng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72" name="Freeform 32"/>
            <p:cNvSpPr>
              <a:spLocks/>
            </p:cNvSpPr>
            <p:nvPr/>
          </p:nvSpPr>
          <p:spPr bwMode="auto">
            <a:xfrm>
              <a:off x="1565" y="1211"/>
              <a:ext cx="2920" cy="171"/>
            </a:xfrm>
            <a:custGeom>
              <a:avLst/>
              <a:gdLst>
                <a:gd name="T0" fmla="*/ 0 w 2730"/>
                <a:gd name="T1" fmla="*/ 0 h 390"/>
                <a:gd name="T2" fmla="*/ 165 w 2730"/>
                <a:gd name="T3" fmla="*/ 90 h 390"/>
                <a:gd name="T4" fmla="*/ 765 w 2730"/>
                <a:gd name="T5" fmla="*/ 180 h 390"/>
                <a:gd name="T6" fmla="*/ 1380 w 2730"/>
                <a:gd name="T7" fmla="*/ 270 h 390"/>
                <a:gd name="T8" fmla="*/ 1980 w 2730"/>
                <a:gd name="T9" fmla="*/ 315 h 390"/>
                <a:gd name="T10" fmla="*/ 2730 w 2730"/>
                <a:gd name="T11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0" h="390">
                  <a:moveTo>
                    <a:pt x="0" y="0"/>
                  </a:moveTo>
                  <a:cubicBezTo>
                    <a:pt x="19" y="30"/>
                    <a:pt x="38" y="60"/>
                    <a:pt x="165" y="90"/>
                  </a:cubicBezTo>
                  <a:cubicBezTo>
                    <a:pt x="292" y="120"/>
                    <a:pt x="563" y="150"/>
                    <a:pt x="765" y="180"/>
                  </a:cubicBezTo>
                  <a:cubicBezTo>
                    <a:pt x="967" y="210"/>
                    <a:pt x="1178" y="248"/>
                    <a:pt x="1380" y="270"/>
                  </a:cubicBezTo>
                  <a:cubicBezTo>
                    <a:pt x="1582" y="292"/>
                    <a:pt x="1755" y="295"/>
                    <a:pt x="1980" y="315"/>
                  </a:cubicBezTo>
                  <a:cubicBezTo>
                    <a:pt x="2205" y="335"/>
                    <a:pt x="2467" y="362"/>
                    <a:pt x="2730" y="390"/>
                  </a:cubicBezTo>
                </a:path>
              </a:pathLst>
            </a:custGeom>
            <a:noFill/>
            <a:ln w="19050" cap="flat" cmpd="sng">
              <a:solidFill>
                <a:srgbClr val="00FF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7" name="Text Box 57"/>
            <p:cNvSpPr txBox="1">
              <a:spLocks noChangeArrowheads="1"/>
            </p:cNvSpPr>
            <p:nvPr/>
          </p:nvSpPr>
          <p:spPr bwMode="auto">
            <a:xfrm>
              <a:off x="1907" y="1090"/>
              <a:ext cx="150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1"/>
              <a:r>
                <a:rPr lang="el-GR" sz="2000"/>
                <a:t>φθίνουσα b</a:t>
              </a:r>
              <a:r>
                <a:rPr lang="el-GR" sz="2000" baseline="-25000"/>
                <a:t>1</a:t>
              </a:r>
              <a:r>
                <a:rPr lang="el-GR" sz="2000">
                  <a:sym typeface="Math B" pitchFamily="2" charset="2"/>
                </a:rPr>
                <a:t></a:t>
              </a:r>
              <a:r>
                <a:rPr lang="el-GR" sz="2000"/>
                <a:t> 0</a:t>
              </a:r>
            </a:p>
          </p:txBody>
        </p:sp>
        <p:sp>
          <p:nvSpPr>
            <p:cNvPr id="35905" name="Freeform 65"/>
            <p:cNvSpPr>
              <a:spLocks/>
            </p:cNvSpPr>
            <p:nvPr/>
          </p:nvSpPr>
          <p:spPr bwMode="auto">
            <a:xfrm flipV="1">
              <a:off x="1566" y="1699"/>
              <a:ext cx="2920" cy="171"/>
            </a:xfrm>
            <a:custGeom>
              <a:avLst/>
              <a:gdLst>
                <a:gd name="T0" fmla="*/ 0 w 2730"/>
                <a:gd name="T1" fmla="*/ 0 h 390"/>
                <a:gd name="T2" fmla="*/ 165 w 2730"/>
                <a:gd name="T3" fmla="*/ 90 h 390"/>
                <a:gd name="T4" fmla="*/ 765 w 2730"/>
                <a:gd name="T5" fmla="*/ 180 h 390"/>
                <a:gd name="T6" fmla="*/ 1380 w 2730"/>
                <a:gd name="T7" fmla="*/ 270 h 390"/>
                <a:gd name="T8" fmla="*/ 1980 w 2730"/>
                <a:gd name="T9" fmla="*/ 315 h 390"/>
                <a:gd name="T10" fmla="*/ 2730 w 2730"/>
                <a:gd name="T11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0" h="390">
                  <a:moveTo>
                    <a:pt x="0" y="0"/>
                  </a:moveTo>
                  <a:cubicBezTo>
                    <a:pt x="19" y="30"/>
                    <a:pt x="38" y="60"/>
                    <a:pt x="165" y="90"/>
                  </a:cubicBezTo>
                  <a:cubicBezTo>
                    <a:pt x="292" y="120"/>
                    <a:pt x="563" y="150"/>
                    <a:pt x="765" y="180"/>
                  </a:cubicBezTo>
                  <a:cubicBezTo>
                    <a:pt x="967" y="210"/>
                    <a:pt x="1178" y="248"/>
                    <a:pt x="1380" y="270"/>
                  </a:cubicBezTo>
                  <a:cubicBezTo>
                    <a:pt x="1582" y="292"/>
                    <a:pt x="1755" y="295"/>
                    <a:pt x="1980" y="315"/>
                  </a:cubicBezTo>
                  <a:cubicBezTo>
                    <a:pt x="2205" y="335"/>
                    <a:pt x="2467" y="362"/>
                    <a:pt x="2730" y="390"/>
                  </a:cubicBezTo>
                </a:path>
              </a:pathLst>
            </a:custGeom>
            <a:noFill/>
            <a:ln w="19050" cap="flat" cmpd="sng">
              <a:solidFill>
                <a:srgbClr val="00FF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5908" name="Group 68"/>
          <p:cNvGrpSpPr>
            <a:grpSpLocks/>
          </p:cNvGrpSpPr>
          <p:nvPr/>
        </p:nvGrpSpPr>
        <p:grpSpPr bwMode="auto">
          <a:xfrm>
            <a:off x="1217613" y="3938588"/>
            <a:ext cx="6330950" cy="1243012"/>
            <a:chOff x="1208" y="1977"/>
            <a:chExt cx="3988" cy="783"/>
          </a:xfrm>
        </p:grpSpPr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1208" y="2591"/>
              <a:ext cx="36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000"/>
                <a:t> </a:t>
              </a:r>
              <a:r>
                <a:rPr lang="el-GR" sz="2000"/>
                <a:t>-Α</a:t>
              </a:r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1336" y="2084"/>
              <a:ext cx="21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Α</a:t>
              </a:r>
            </a:p>
          </p:txBody>
        </p:sp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4985" y="2312"/>
              <a:ext cx="21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t</a:t>
              </a:r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1399" y="2430"/>
              <a:ext cx="3696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 flipV="1">
              <a:off x="1547" y="2022"/>
              <a:ext cx="0" cy="7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1542" y="2151"/>
              <a:ext cx="3223" cy="522"/>
              <a:chOff x="7133" y="2347"/>
              <a:chExt cx="3584" cy="2207"/>
            </a:xfrm>
          </p:grpSpPr>
          <p:sp>
            <p:nvSpPr>
              <p:cNvPr id="35882" name="Freeform 42"/>
              <p:cNvSpPr>
                <a:spLocks/>
              </p:cNvSpPr>
              <p:nvPr/>
            </p:nvSpPr>
            <p:spPr bwMode="auto">
              <a:xfrm>
                <a:off x="7133" y="2347"/>
                <a:ext cx="665" cy="2207"/>
              </a:xfrm>
              <a:custGeom>
                <a:avLst/>
                <a:gdLst>
                  <a:gd name="T0" fmla="*/ 0 w 665"/>
                  <a:gd name="T1" fmla="*/ 1188 h 2207"/>
                  <a:gd name="T2" fmla="*/ 28 w 665"/>
                  <a:gd name="T3" fmla="*/ 849 h 2207"/>
                  <a:gd name="T4" fmla="*/ 70 w 665"/>
                  <a:gd name="T5" fmla="*/ 523 h 2207"/>
                  <a:gd name="T6" fmla="*/ 85 w 665"/>
                  <a:gd name="T7" fmla="*/ 382 h 2207"/>
                  <a:gd name="T8" fmla="*/ 113 w 665"/>
                  <a:gd name="T9" fmla="*/ 254 h 2207"/>
                  <a:gd name="T10" fmla="*/ 127 w 665"/>
                  <a:gd name="T11" fmla="*/ 155 h 2207"/>
                  <a:gd name="T12" fmla="*/ 141 w 665"/>
                  <a:gd name="T13" fmla="*/ 84 h 2207"/>
                  <a:gd name="T14" fmla="*/ 155 w 665"/>
                  <a:gd name="T15" fmla="*/ 42 h 2207"/>
                  <a:gd name="T16" fmla="*/ 170 w 665"/>
                  <a:gd name="T17" fmla="*/ 28 h 2207"/>
                  <a:gd name="T18" fmla="*/ 170 w 665"/>
                  <a:gd name="T19" fmla="*/ 14 h 2207"/>
                  <a:gd name="T20" fmla="*/ 170 w 665"/>
                  <a:gd name="T21" fmla="*/ 0 h 2207"/>
                  <a:gd name="T22" fmla="*/ 184 w 665"/>
                  <a:gd name="T23" fmla="*/ 0 h 2207"/>
                  <a:gd name="T24" fmla="*/ 184 w 665"/>
                  <a:gd name="T25" fmla="*/ 0 h 2207"/>
                  <a:gd name="T26" fmla="*/ 184 w 665"/>
                  <a:gd name="T27" fmla="*/ 0 h 2207"/>
                  <a:gd name="T28" fmla="*/ 184 w 665"/>
                  <a:gd name="T29" fmla="*/ 0 h 2207"/>
                  <a:gd name="T30" fmla="*/ 184 w 665"/>
                  <a:gd name="T31" fmla="*/ 0 h 2207"/>
                  <a:gd name="T32" fmla="*/ 198 w 665"/>
                  <a:gd name="T33" fmla="*/ 0 h 2207"/>
                  <a:gd name="T34" fmla="*/ 198 w 665"/>
                  <a:gd name="T35" fmla="*/ 0 h 2207"/>
                  <a:gd name="T36" fmla="*/ 198 w 665"/>
                  <a:gd name="T37" fmla="*/ 0 h 2207"/>
                  <a:gd name="T38" fmla="*/ 198 w 665"/>
                  <a:gd name="T39" fmla="*/ 0 h 2207"/>
                  <a:gd name="T40" fmla="*/ 212 w 665"/>
                  <a:gd name="T41" fmla="*/ 14 h 2207"/>
                  <a:gd name="T42" fmla="*/ 212 w 665"/>
                  <a:gd name="T43" fmla="*/ 14 h 2207"/>
                  <a:gd name="T44" fmla="*/ 226 w 665"/>
                  <a:gd name="T45" fmla="*/ 42 h 2207"/>
                  <a:gd name="T46" fmla="*/ 240 w 665"/>
                  <a:gd name="T47" fmla="*/ 70 h 2207"/>
                  <a:gd name="T48" fmla="*/ 240 w 665"/>
                  <a:gd name="T49" fmla="*/ 99 h 2207"/>
                  <a:gd name="T50" fmla="*/ 269 w 665"/>
                  <a:gd name="T51" fmla="*/ 184 h 2207"/>
                  <a:gd name="T52" fmla="*/ 297 w 665"/>
                  <a:gd name="T53" fmla="*/ 410 h 2207"/>
                  <a:gd name="T54" fmla="*/ 453 w 665"/>
                  <a:gd name="T55" fmla="*/ 1627 h 2207"/>
                  <a:gd name="T56" fmla="*/ 481 w 665"/>
                  <a:gd name="T57" fmla="*/ 1882 h 2207"/>
                  <a:gd name="T58" fmla="*/ 510 w 665"/>
                  <a:gd name="T59" fmla="*/ 1995 h 2207"/>
                  <a:gd name="T60" fmla="*/ 524 w 665"/>
                  <a:gd name="T61" fmla="*/ 2094 h 2207"/>
                  <a:gd name="T62" fmla="*/ 552 w 665"/>
                  <a:gd name="T63" fmla="*/ 2151 h 2207"/>
                  <a:gd name="T64" fmla="*/ 552 w 665"/>
                  <a:gd name="T65" fmla="*/ 2179 h 2207"/>
                  <a:gd name="T66" fmla="*/ 566 w 665"/>
                  <a:gd name="T67" fmla="*/ 2193 h 2207"/>
                  <a:gd name="T68" fmla="*/ 566 w 665"/>
                  <a:gd name="T69" fmla="*/ 2193 h 2207"/>
                  <a:gd name="T70" fmla="*/ 566 w 665"/>
                  <a:gd name="T71" fmla="*/ 2207 h 2207"/>
                  <a:gd name="T72" fmla="*/ 580 w 665"/>
                  <a:gd name="T73" fmla="*/ 2207 h 2207"/>
                  <a:gd name="T74" fmla="*/ 580 w 665"/>
                  <a:gd name="T75" fmla="*/ 2207 h 2207"/>
                  <a:gd name="T76" fmla="*/ 580 w 665"/>
                  <a:gd name="T77" fmla="*/ 2207 h 2207"/>
                  <a:gd name="T78" fmla="*/ 595 w 665"/>
                  <a:gd name="T79" fmla="*/ 2207 h 2207"/>
                  <a:gd name="T80" fmla="*/ 595 w 665"/>
                  <a:gd name="T81" fmla="*/ 2207 h 2207"/>
                  <a:gd name="T82" fmla="*/ 595 w 665"/>
                  <a:gd name="T83" fmla="*/ 2207 h 2207"/>
                  <a:gd name="T84" fmla="*/ 595 w 665"/>
                  <a:gd name="T85" fmla="*/ 2207 h 2207"/>
                  <a:gd name="T86" fmla="*/ 609 w 665"/>
                  <a:gd name="T87" fmla="*/ 2207 h 2207"/>
                  <a:gd name="T88" fmla="*/ 609 w 665"/>
                  <a:gd name="T89" fmla="*/ 2193 h 2207"/>
                  <a:gd name="T90" fmla="*/ 609 w 665"/>
                  <a:gd name="T91" fmla="*/ 2193 h 2207"/>
                  <a:gd name="T92" fmla="*/ 623 w 665"/>
                  <a:gd name="T93" fmla="*/ 2179 h 2207"/>
                  <a:gd name="T94" fmla="*/ 637 w 665"/>
                  <a:gd name="T95" fmla="*/ 2151 h 2207"/>
                  <a:gd name="T96" fmla="*/ 637 w 665"/>
                  <a:gd name="T97" fmla="*/ 2137 h 2207"/>
                  <a:gd name="T98" fmla="*/ 665 w 665"/>
                  <a:gd name="T99" fmla="*/ 2066 h 2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5" h="2207">
                    <a:moveTo>
                      <a:pt x="0" y="1188"/>
                    </a:moveTo>
                    <a:lnTo>
                      <a:pt x="28" y="849"/>
                    </a:lnTo>
                    <a:lnTo>
                      <a:pt x="70" y="523"/>
                    </a:lnTo>
                    <a:lnTo>
                      <a:pt x="85" y="382"/>
                    </a:lnTo>
                    <a:lnTo>
                      <a:pt x="113" y="254"/>
                    </a:lnTo>
                    <a:lnTo>
                      <a:pt x="127" y="155"/>
                    </a:lnTo>
                    <a:lnTo>
                      <a:pt x="141" y="84"/>
                    </a:lnTo>
                    <a:lnTo>
                      <a:pt x="155" y="42"/>
                    </a:lnTo>
                    <a:lnTo>
                      <a:pt x="170" y="28"/>
                    </a:lnTo>
                    <a:lnTo>
                      <a:pt x="170" y="14"/>
                    </a:lnTo>
                    <a:lnTo>
                      <a:pt x="170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12" y="14"/>
                    </a:lnTo>
                    <a:lnTo>
                      <a:pt x="212" y="14"/>
                    </a:lnTo>
                    <a:lnTo>
                      <a:pt x="226" y="42"/>
                    </a:lnTo>
                    <a:lnTo>
                      <a:pt x="240" y="70"/>
                    </a:lnTo>
                    <a:lnTo>
                      <a:pt x="240" y="99"/>
                    </a:lnTo>
                    <a:lnTo>
                      <a:pt x="269" y="184"/>
                    </a:lnTo>
                    <a:lnTo>
                      <a:pt x="297" y="410"/>
                    </a:lnTo>
                    <a:lnTo>
                      <a:pt x="453" y="1627"/>
                    </a:lnTo>
                    <a:lnTo>
                      <a:pt x="481" y="1882"/>
                    </a:lnTo>
                    <a:lnTo>
                      <a:pt x="510" y="1995"/>
                    </a:lnTo>
                    <a:lnTo>
                      <a:pt x="524" y="2094"/>
                    </a:lnTo>
                    <a:lnTo>
                      <a:pt x="552" y="2151"/>
                    </a:lnTo>
                    <a:lnTo>
                      <a:pt x="552" y="2179"/>
                    </a:lnTo>
                    <a:lnTo>
                      <a:pt x="566" y="2193"/>
                    </a:lnTo>
                    <a:lnTo>
                      <a:pt x="566" y="2193"/>
                    </a:lnTo>
                    <a:lnTo>
                      <a:pt x="566" y="2207"/>
                    </a:lnTo>
                    <a:lnTo>
                      <a:pt x="580" y="2207"/>
                    </a:lnTo>
                    <a:lnTo>
                      <a:pt x="580" y="2207"/>
                    </a:lnTo>
                    <a:lnTo>
                      <a:pt x="580" y="2207"/>
                    </a:lnTo>
                    <a:lnTo>
                      <a:pt x="595" y="2207"/>
                    </a:lnTo>
                    <a:lnTo>
                      <a:pt x="595" y="2207"/>
                    </a:lnTo>
                    <a:lnTo>
                      <a:pt x="595" y="2207"/>
                    </a:lnTo>
                    <a:lnTo>
                      <a:pt x="595" y="2207"/>
                    </a:lnTo>
                    <a:lnTo>
                      <a:pt x="609" y="2207"/>
                    </a:lnTo>
                    <a:lnTo>
                      <a:pt x="609" y="2193"/>
                    </a:lnTo>
                    <a:lnTo>
                      <a:pt x="609" y="2193"/>
                    </a:lnTo>
                    <a:lnTo>
                      <a:pt x="623" y="2179"/>
                    </a:lnTo>
                    <a:lnTo>
                      <a:pt x="637" y="2151"/>
                    </a:lnTo>
                    <a:lnTo>
                      <a:pt x="637" y="2137"/>
                    </a:lnTo>
                    <a:lnTo>
                      <a:pt x="665" y="2066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auto">
              <a:xfrm>
                <a:off x="7798" y="2658"/>
                <a:ext cx="780" cy="1755"/>
              </a:xfrm>
              <a:custGeom>
                <a:avLst/>
                <a:gdLst>
                  <a:gd name="T0" fmla="*/ 0 w 780"/>
                  <a:gd name="T1" fmla="*/ 1755 h 1755"/>
                  <a:gd name="T2" fmla="*/ 15 w 780"/>
                  <a:gd name="T3" fmla="*/ 1656 h 1755"/>
                  <a:gd name="T4" fmla="*/ 100 w 780"/>
                  <a:gd name="T5" fmla="*/ 1146 h 1755"/>
                  <a:gd name="T6" fmla="*/ 170 w 780"/>
                  <a:gd name="T7" fmla="*/ 566 h 1755"/>
                  <a:gd name="T8" fmla="*/ 213 w 780"/>
                  <a:gd name="T9" fmla="*/ 325 h 1755"/>
                  <a:gd name="T10" fmla="*/ 241 w 780"/>
                  <a:gd name="T11" fmla="*/ 156 h 1755"/>
                  <a:gd name="T12" fmla="*/ 270 w 780"/>
                  <a:gd name="T13" fmla="*/ 99 h 1755"/>
                  <a:gd name="T14" fmla="*/ 284 w 780"/>
                  <a:gd name="T15" fmla="*/ 42 h 1755"/>
                  <a:gd name="T16" fmla="*/ 298 w 780"/>
                  <a:gd name="T17" fmla="*/ 28 h 1755"/>
                  <a:gd name="T18" fmla="*/ 298 w 780"/>
                  <a:gd name="T19" fmla="*/ 14 h 1755"/>
                  <a:gd name="T20" fmla="*/ 312 w 780"/>
                  <a:gd name="T21" fmla="*/ 14 h 1755"/>
                  <a:gd name="T22" fmla="*/ 312 w 780"/>
                  <a:gd name="T23" fmla="*/ 14 h 1755"/>
                  <a:gd name="T24" fmla="*/ 312 w 780"/>
                  <a:gd name="T25" fmla="*/ 14 h 1755"/>
                  <a:gd name="T26" fmla="*/ 312 w 780"/>
                  <a:gd name="T27" fmla="*/ 0 h 1755"/>
                  <a:gd name="T28" fmla="*/ 326 w 780"/>
                  <a:gd name="T29" fmla="*/ 0 h 1755"/>
                  <a:gd name="T30" fmla="*/ 326 w 780"/>
                  <a:gd name="T31" fmla="*/ 0 h 1755"/>
                  <a:gd name="T32" fmla="*/ 326 w 780"/>
                  <a:gd name="T33" fmla="*/ 0 h 1755"/>
                  <a:gd name="T34" fmla="*/ 326 w 780"/>
                  <a:gd name="T35" fmla="*/ 14 h 1755"/>
                  <a:gd name="T36" fmla="*/ 340 w 780"/>
                  <a:gd name="T37" fmla="*/ 14 h 1755"/>
                  <a:gd name="T38" fmla="*/ 340 w 780"/>
                  <a:gd name="T39" fmla="*/ 14 h 1755"/>
                  <a:gd name="T40" fmla="*/ 340 w 780"/>
                  <a:gd name="T41" fmla="*/ 14 h 1755"/>
                  <a:gd name="T42" fmla="*/ 355 w 780"/>
                  <a:gd name="T43" fmla="*/ 28 h 1755"/>
                  <a:gd name="T44" fmla="*/ 355 w 780"/>
                  <a:gd name="T45" fmla="*/ 42 h 1755"/>
                  <a:gd name="T46" fmla="*/ 369 w 780"/>
                  <a:gd name="T47" fmla="*/ 56 h 1755"/>
                  <a:gd name="T48" fmla="*/ 383 w 780"/>
                  <a:gd name="T49" fmla="*/ 85 h 1755"/>
                  <a:gd name="T50" fmla="*/ 397 w 780"/>
                  <a:gd name="T51" fmla="*/ 141 h 1755"/>
                  <a:gd name="T52" fmla="*/ 440 w 780"/>
                  <a:gd name="T53" fmla="*/ 311 h 1755"/>
                  <a:gd name="T54" fmla="*/ 468 w 780"/>
                  <a:gd name="T55" fmla="*/ 538 h 1755"/>
                  <a:gd name="T56" fmla="*/ 553 w 780"/>
                  <a:gd name="T57" fmla="*/ 1019 h 1755"/>
                  <a:gd name="T58" fmla="*/ 595 w 780"/>
                  <a:gd name="T59" fmla="*/ 1245 h 1755"/>
                  <a:gd name="T60" fmla="*/ 624 w 780"/>
                  <a:gd name="T61" fmla="*/ 1415 h 1755"/>
                  <a:gd name="T62" fmla="*/ 652 w 780"/>
                  <a:gd name="T63" fmla="*/ 1486 h 1755"/>
                  <a:gd name="T64" fmla="*/ 666 w 780"/>
                  <a:gd name="T65" fmla="*/ 1543 h 1755"/>
                  <a:gd name="T66" fmla="*/ 666 w 780"/>
                  <a:gd name="T67" fmla="*/ 1571 h 1755"/>
                  <a:gd name="T68" fmla="*/ 680 w 780"/>
                  <a:gd name="T69" fmla="*/ 1585 h 1755"/>
                  <a:gd name="T70" fmla="*/ 695 w 780"/>
                  <a:gd name="T71" fmla="*/ 1599 h 1755"/>
                  <a:gd name="T72" fmla="*/ 695 w 780"/>
                  <a:gd name="T73" fmla="*/ 1613 h 1755"/>
                  <a:gd name="T74" fmla="*/ 695 w 780"/>
                  <a:gd name="T75" fmla="*/ 1613 h 1755"/>
                  <a:gd name="T76" fmla="*/ 709 w 780"/>
                  <a:gd name="T77" fmla="*/ 1613 h 1755"/>
                  <a:gd name="T78" fmla="*/ 709 w 780"/>
                  <a:gd name="T79" fmla="*/ 1627 h 1755"/>
                  <a:gd name="T80" fmla="*/ 709 w 780"/>
                  <a:gd name="T81" fmla="*/ 1627 h 1755"/>
                  <a:gd name="T82" fmla="*/ 723 w 780"/>
                  <a:gd name="T83" fmla="*/ 1627 h 1755"/>
                  <a:gd name="T84" fmla="*/ 723 w 780"/>
                  <a:gd name="T85" fmla="*/ 1627 h 1755"/>
                  <a:gd name="T86" fmla="*/ 723 w 780"/>
                  <a:gd name="T87" fmla="*/ 1627 h 1755"/>
                  <a:gd name="T88" fmla="*/ 737 w 780"/>
                  <a:gd name="T89" fmla="*/ 1627 h 1755"/>
                  <a:gd name="T90" fmla="*/ 737 w 780"/>
                  <a:gd name="T91" fmla="*/ 1627 h 1755"/>
                  <a:gd name="T92" fmla="*/ 737 w 780"/>
                  <a:gd name="T93" fmla="*/ 1613 h 1755"/>
                  <a:gd name="T94" fmla="*/ 737 w 780"/>
                  <a:gd name="T95" fmla="*/ 1613 h 1755"/>
                  <a:gd name="T96" fmla="*/ 751 w 780"/>
                  <a:gd name="T97" fmla="*/ 1599 h 1755"/>
                  <a:gd name="T98" fmla="*/ 765 w 780"/>
                  <a:gd name="T99" fmla="*/ 1599 h 1755"/>
                  <a:gd name="T100" fmla="*/ 780 w 780"/>
                  <a:gd name="T101" fmla="*/ 1557 h 1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0" h="1755">
                    <a:moveTo>
                      <a:pt x="0" y="1755"/>
                    </a:moveTo>
                    <a:lnTo>
                      <a:pt x="15" y="1656"/>
                    </a:lnTo>
                    <a:lnTo>
                      <a:pt x="100" y="1146"/>
                    </a:lnTo>
                    <a:lnTo>
                      <a:pt x="170" y="566"/>
                    </a:lnTo>
                    <a:lnTo>
                      <a:pt x="213" y="325"/>
                    </a:lnTo>
                    <a:lnTo>
                      <a:pt x="241" y="156"/>
                    </a:lnTo>
                    <a:lnTo>
                      <a:pt x="270" y="99"/>
                    </a:lnTo>
                    <a:lnTo>
                      <a:pt x="284" y="42"/>
                    </a:lnTo>
                    <a:lnTo>
                      <a:pt x="298" y="28"/>
                    </a:lnTo>
                    <a:lnTo>
                      <a:pt x="298" y="14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12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14"/>
                    </a:lnTo>
                    <a:lnTo>
                      <a:pt x="340" y="14"/>
                    </a:lnTo>
                    <a:lnTo>
                      <a:pt x="340" y="14"/>
                    </a:lnTo>
                    <a:lnTo>
                      <a:pt x="340" y="14"/>
                    </a:lnTo>
                    <a:lnTo>
                      <a:pt x="355" y="28"/>
                    </a:lnTo>
                    <a:lnTo>
                      <a:pt x="355" y="42"/>
                    </a:lnTo>
                    <a:lnTo>
                      <a:pt x="369" y="56"/>
                    </a:lnTo>
                    <a:lnTo>
                      <a:pt x="383" y="85"/>
                    </a:lnTo>
                    <a:lnTo>
                      <a:pt x="397" y="141"/>
                    </a:lnTo>
                    <a:lnTo>
                      <a:pt x="440" y="311"/>
                    </a:lnTo>
                    <a:lnTo>
                      <a:pt x="468" y="538"/>
                    </a:lnTo>
                    <a:lnTo>
                      <a:pt x="553" y="1019"/>
                    </a:lnTo>
                    <a:lnTo>
                      <a:pt x="595" y="1245"/>
                    </a:lnTo>
                    <a:lnTo>
                      <a:pt x="624" y="1415"/>
                    </a:lnTo>
                    <a:lnTo>
                      <a:pt x="652" y="1486"/>
                    </a:lnTo>
                    <a:lnTo>
                      <a:pt x="666" y="1543"/>
                    </a:lnTo>
                    <a:lnTo>
                      <a:pt x="666" y="1571"/>
                    </a:lnTo>
                    <a:lnTo>
                      <a:pt x="680" y="1585"/>
                    </a:lnTo>
                    <a:lnTo>
                      <a:pt x="695" y="1599"/>
                    </a:lnTo>
                    <a:lnTo>
                      <a:pt x="695" y="1613"/>
                    </a:lnTo>
                    <a:lnTo>
                      <a:pt x="695" y="1613"/>
                    </a:lnTo>
                    <a:lnTo>
                      <a:pt x="709" y="1613"/>
                    </a:lnTo>
                    <a:lnTo>
                      <a:pt x="709" y="1627"/>
                    </a:lnTo>
                    <a:lnTo>
                      <a:pt x="709" y="1627"/>
                    </a:lnTo>
                    <a:lnTo>
                      <a:pt x="723" y="1627"/>
                    </a:lnTo>
                    <a:lnTo>
                      <a:pt x="723" y="1627"/>
                    </a:lnTo>
                    <a:lnTo>
                      <a:pt x="723" y="1627"/>
                    </a:lnTo>
                    <a:lnTo>
                      <a:pt x="737" y="1627"/>
                    </a:lnTo>
                    <a:lnTo>
                      <a:pt x="737" y="1627"/>
                    </a:lnTo>
                    <a:lnTo>
                      <a:pt x="737" y="1613"/>
                    </a:lnTo>
                    <a:lnTo>
                      <a:pt x="737" y="1613"/>
                    </a:lnTo>
                    <a:lnTo>
                      <a:pt x="751" y="1599"/>
                    </a:lnTo>
                    <a:lnTo>
                      <a:pt x="765" y="1599"/>
                    </a:lnTo>
                    <a:lnTo>
                      <a:pt x="780" y="1557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auto">
              <a:xfrm>
                <a:off x="8578" y="2898"/>
                <a:ext cx="793" cy="1317"/>
              </a:xfrm>
              <a:custGeom>
                <a:avLst/>
                <a:gdLst>
                  <a:gd name="T0" fmla="*/ 0 w 793"/>
                  <a:gd name="T1" fmla="*/ 1317 h 1317"/>
                  <a:gd name="T2" fmla="*/ 14 w 793"/>
                  <a:gd name="T3" fmla="*/ 1260 h 1317"/>
                  <a:gd name="T4" fmla="*/ 28 w 793"/>
                  <a:gd name="T5" fmla="*/ 1203 h 1317"/>
                  <a:gd name="T6" fmla="*/ 70 w 793"/>
                  <a:gd name="T7" fmla="*/ 1034 h 1317"/>
                  <a:gd name="T8" fmla="*/ 141 w 793"/>
                  <a:gd name="T9" fmla="*/ 666 h 1317"/>
                  <a:gd name="T10" fmla="*/ 226 w 793"/>
                  <a:gd name="T11" fmla="*/ 284 h 1317"/>
                  <a:gd name="T12" fmla="*/ 240 w 793"/>
                  <a:gd name="T13" fmla="*/ 199 h 1317"/>
                  <a:gd name="T14" fmla="*/ 255 w 793"/>
                  <a:gd name="T15" fmla="*/ 128 h 1317"/>
                  <a:gd name="T16" fmla="*/ 283 w 793"/>
                  <a:gd name="T17" fmla="*/ 71 h 1317"/>
                  <a:gd name="T18" fmla="*/ 297 w 793"/>
                  <a:gd name="T19" fmla="*/ 29 h 1317"/>
                  <a:gd name="T20" fmla="*/ 311 w 793"/>
                  <a:gd name="T21" fmla="*/ 15 h 1317"/>
                  <a:gd name="T22" fmla="*/ 311 w 793"/>
                  <a:gd name="T23" fmla="*/ 15 h 1317"/>
                  <a:gd name="T24" fmla="*/ 325 w 793"/>
                  <a:gd name="T25" fmla="*/ 15 h 1317"/>
                  <a:gd name="T26" fmla="*/ 325 w 793"/>
                  <a:gd name="T27" fmla="*/ 0 h 1317"/>
                  <a:gd name="T28" fmla="*/ 325 w 793"/>
                  <a:gd name="T29" fmla="*/ 0 h 1317"/>
                  <a:gd name="T30" fmla="*/ 340 w 793"/>
                  <a:gd name="T31" fmla="*/ 0 h 1317"/>
                  <a:gd name="T32" fmla="*/ 340 w 793"/>
                  <a:gd name="T33" fmla="*/ 0 h 1317"/>
                  <a:gd name="T34" fmla="*/ 340 w 793"/>
                  <a:gd name="T35" fmla="*/ 0 h 1317"/>
                  <a:gd name="T36" fmla="*/ 340 w 793"/>
                  <a:gd name="T37" fmla="*/ 0 h 1317"/>
                  <a:gd name="T38" fmla="*/ 354 w 793"/>
                  <a:gd name="T39" fmla="*/ 0 h 1317"/>
                  <a:gd name="T40" fmla="*/ 354 w 793"/>
                  <a:gd name="T41" fmla="*/ 0 h 1317"/>
                  <a:gd name="T42" fmla="*/ 354 w 793"/>
                  <a:gd name="T43" fmla="*/ 0 h 1317"/>
                  <a:gd name="T44" fmla="*/ 354 w 793"/>
                  <a:gd name="T45" fmla="*/ 0 h 1317"/>
                  <a:gd name="T46" fmla="*/ 368 w 793"/>
                  <a:gd name="T47" fmla="*/ 15 h 1317"/>
                  <a:gd name="T48" fmla="*/ 368 w 793"/>
                  <a:gd name="T49" fmla="*/ 29 h 1317"/>
                  <a:gd name="T50" fmla="*/ 396 w 793"/>
                  <a:gd name="T51" fmla="*/ 57 h 1317"/>
                  <a:gd name="T52" fmla="*/ 410 w 793"/>
                  <a:gd name="T53" fmla="*/ 100 h 1317"/>
                  <a:gd name="T54" fmla="*/ 453 w 793"/>
                  <a:gd name="T55" fmla="*/ 227 h 1317"/>
                  <a:gd name="T56" fmla="*/ 524 w 793"/>
                  <a:gd name="T57" fmla="*/ 524 h 1317"/>
                  <a:gd name="T58" fmla="*/ 595 w 793"/>
                  <a:gd name="T59" fmla="*/ 878 h 1317"/>
                  <a:gd name="T60" fmla="*/ 637 w 793"/>
                  <a:gd name="T61" fmla="*/ 1019 h 1317"/>
                  <a:gd name="T62" fmla="*/ 680 w 793"/>
                  <a:gd name="T63" fmla="*/ 1104 h 1317"/>
                  <a:gd name="T64" fmla="*/ 694 w 793"/>
                  <a:gd name="T65" fmla="*/ 1147 h 1317"/>
                  <a:gd name="T66" fmla="*/ 694 w 793"/>
                  <a:gd name="T67" fmla="*/ 1161 h 1317"/>
                  <a:gd name="T68" fmla="*/ 708 w 793"/>
                  <a:gd name="T69" fmla="*/ 1175 h 1317"/>
                  <a:gd name="T70" fmla="*/ 708 w 793"/>
                  <a:gd name="T71" fmla="*/ 1175 h 1317"/>
                  <a:gd name="T72" fmla="*/ 722 w 793"/>
                  <a:gd name="T73" fmla="*/ 1175 h 1317"/>
                  <a:gd name="T74" fmla="*/ 722 w 793"/>
                  <a:gd name="T75" fmla="*/ 1175 h 1317"/>
                  <a:gd name="T76" fmla="*/ 722 w 793"/>
                  <a:gd name="T77" fmla="*/ 1175 h 1317"/>
                  <a:gd name="T78" fmla="*/ 722 w 793"/>
                  <a:gd name="T79" fmla="*/ 1175 h 1317"/>
                  <a:gd name="T80" fmla="*/ 736 w 793"/>
                  <a:gd name="T81" fmla="*/ 1189 h 1317"/>
                  <a:gd name="T82" fmla="*/ 736 w 793"/>
                  <a:gd name="T83" fmla="*/ 1189 h 1317"/>
                  <a:gd name="T84" fmla="*/ 736 w 793"/>
                  <a:gd name="T85" fmla="*/ 1189 h 1317"/>
                  <a:gd name="T86" fmla="*/ 736 w 793"/>
                  <a:gd name="T87" fmla="*/ 1189 h 1317"/>
                  <a:gd name="T88" fmla="*/ 750 w 793"/>
                  <a:gd name="T89" fmla="*/ 1189 h 1317"/>
                  <a:gd name="T90" fmla="*/ 750 w 793"/>
                  <a:gd name="T91" fmla="*/ 1175 h 1317"/>
                  <a:gd name="T92" fmla="*/ 750 w 793"/>
                  <a:gd name="T93" fmla="*/ 1175 h 1317"/>
                  <a:gd name="T94" fmla="*/ 765 w 793"/>
                  <a:gd name="T95" fmla="*/ 1175 h 1317"/>
                  <a:gd name="T96" fmla="*/ 765 w 793"/>
                  <a:gd name="T97" fmla="*/ 1175 h 1317"/>
                  <a:gd name="T98" fmla="*/ 779 w 793"/>
                  <a:gd name="T99" fmla="*/ 1161 h 1317"/>
                  <a:gd name="T100" fmla="*/ 793 w 793"/>
                  <a:gd name="T101" fmla="*/ 1147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3" h="1317">
                    <a:moveTo>
                      <a:pt x="0" y="1317"/>
                    </a:moveTo>
                    <a:lnTo>
                      <a:pt x="14" y="1260"/>
                    </a:lnTo>
                    <a:lnTo>
                      <a:pt x="28" y="1203"/>
                    </a:lnTo>
                    <a:lnTo>
                      <a:pt x="70" y="1034"/>
                    </a:lnTo>
                    <a:lnTo>
                      <a:pt x="141" y="666"/>
                    </a:lnTo>
                    <a:lnTo>
                      <a:pt x="226" y="284"/>
                    </a:lnTo>
                    <a:lnTo>
                      <a:pt x="240" y="199"/>
                    </a:lnTo>
                    <a:lnTo>
                      <a:pt x="255" y="128"/>
                    </a:lnTo>
                    <a:lnTo>
                      <a:pt x="283" y="71"/>
                    </a:lnTo>
                    <a:lnTo>
                      <a:pt x="297" y="29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325" y="15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8" y="15"/>
                    </a:lnTo>
                    <a:lnTo>
                      <a:pt x="368" y="29"/>
                    </a:lnTo>
                    <a:lnTo>
                      <a:pt x="396" y="57"/>
                    </a:lnTo>
                    <a:lnTo>
                      <a:pt x="410" y="100"/>
                    </a:lnTo>
                    <a:lnTo>
                      <a:pt x="453" y="227"/>
                    </a:lnTo>
                    <a:lnTo>
                      <a:pt x="524" y="524"/>
                    </a:lnTo>
                    <a:lnTo>
                      <a:pt x="595" y="878"/>
                    </a:lnTo>
                    <a:lnTo>
                      <a:pt x="637" y="1019"/>
                    </a:lnTo>
                    <a:lnTo>
                      <a:pt x="680" y="1104"/>
                    </a:lnTo>
                    <a:lnTo>
                      <a:pt x="694" y="1147"/>
                    </a:lnTo>
                    <a:lnTo>
                      <a:pt x="694" y="1161"/>
                    </a:lnTo>
                    <a:lnTo>
                      <a:pt x="708" y="1175"/>
                    </a:lnTo>
                    <a:lnTo>
                      <a:pt x="708" y="1175"/>
                    </a:lnTo>
                    <a:lnTo>
                      <a:pt x="722" y="1175"/>
                    </a:lnTo>
                    <a:lnTo>
                      <a:pt x="722" y="1175"/>
                    </a:lnTo>
                    <a:lnTo>
                      <a:pt x="722" y="1175"/>
                    </a:lnTo>
                    <a:lnTo>
                      <a:pt x="722" y="1175"/>
                    </a:lnTo>
                    <a:lnTo>
                      <a:pt x="736" y="1189"/>
                    </a:lnTo>
                    <a:lnTo>
                      <a:pt x="736" y="1189"/>
                    </a:lnTo>
                    <a:lnTo>
                      <a:pt x="736" y="1189"/>
                    </a:lnTo>
                    <a:lnTo>
                      <a:pt x="736" y="1189"/>
                    </a:lnTo>
                    <a:lnTo>
                      <a:pt x="750" y="1189"/>
                    </a:lnTo>
                    <a:lnTo>
                      <a:pt x="750" y="1175"/>
                    </a:lnTo>
                    <a:lnTo>
                      <a:pt x="750" y="1175"/>
                    </a:lnTo>
                    <a:lnTo>
                      <a:pt x="765" y="1175"/>
                    </a:lnTo>
                    <a:lnTo>
                      <a:pt x="765" y="1175"/>
                    </a:lnTo>
                    <a:lnTo>
                      <a:pt x="779" y="1161"/>
                    </a:lnTo>
                    <a:lnTo>
                      <a:pt x="793" y="1147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auto">
              <a:xfrm>
                <a:off x="9371" y="3068"/>
                <a:ext cx="765" cy="977"/>
              </a:xfrm>
              <a:custGeom>
                <a:avLst/>
                <a:gdLst>
                  <a:gd name="T0" fmla="*/ 0 w 765"/>
                  <a:gd name="T1" fmla="*/ 977 h 977"/>
                  <a:gd name="T2" fmla="*/ 14 w 765"/>
                  <a:gd name="T3" fmla="*/ 949 h 977"/>
                  <a:gd name="T4" fmla="*/ 28 w 765"/>
                  <a:gd name="T5" fmla="*/ 906 h 977"/>
                  <a:gd name="T6" fmla="*/ 99 w 765"/>
                  <a:gd name="T7" fmla="*/ 680 h 977"/>
                  <a:gd name="T8" fmla="*/ 184 w 765"/>
                  <a:gd name="T9" fmla="*/ 368 h 977"/>
                  <a:gd name="T10" fmla="*/ 212 w 765"/>
                  <a:gd name="T11" fmla="*/ 227 h 977"/>
                  <a:gd name="T12" fmla="*/ 255 w 765"/>
                  <a:gd name="T13" fmla="*/ 128 h 977"/>
                  <a:gd name="T14" fmla="*/ 269 w 765"/>
                  <a:gd name="T15" fmla="*/ 85 h 977"/>
                  <a:gd name="T16" fmla="*/ 297 w 765"/>
                  <a:gd name="T17" fmla="*/ 43 h 977"/>
                  <a:gd name="T18" fmla="*/ 297 w 765"/>
                  <a:gd name="T19" fmla="*/ 29 h 977"/>
                  <a:gd name="T20" fmla="*/ 312 w 765"/>
                  <a:gd name="T21" fmla="*/ 14 h 977"/>
                  <a:gd name="T22" fmla="*/ 312 w 765"/>
                  <a:gd name="T23" fmla="*/ 14 h 977"/>
                  <a:gd name="T24" fmla="*/ 326 w 765"/>
                  <a:gd name="T25" fmla="*/ 14 h 977"/>
                  <a:gd name="T26" fmla="*/ 326 w 765"/>
                  <a:gd name="T27" fmla="*/ 14 h 977"/>
                  <a:gd name="T28" fmla="*/ 326 w 765"/>
                  <a:gd name="T29" fmla="*/ 0 h 977"/>
                  <a:gd name="T30" fmla="*/ 326 w 765"/>
                  <a:gd name="T31" fmla="*/ 0 h 977"/>
                  <a:gd name="T32" fmla="*/ 340 w 765"/>
                  <a:gd name="T33" fmla="*/ 0 h 977"/>
                  <a:gd name="T34" fmla="*/ 340 w 765"/>
                  <a:gd name="T35" fmla="*/ 0 h 977"/>
                  <a:gd name="T36" fmla="*/ 340 w 765"/>
                  <a:gd name="T37" fmla="*/ 0 h 977"/>
                  <a:gd name="T38" fmla="*/ 340 w 765"/>
                  <a:gd name="T39" fmla="*/ 0 h 977"/>
                  <a:gd name="T40" fmla="*/ 354 w 765"/>
                  <a:gd name="T41" fmla="*/ 0 h 977"/>
                  <a:gd name="T42" fmla="*/ 354 w 765"/>
                  <a:gd name="T43" fmla="*/ 0 h 977"/>
                  <a:gd name="T44" fmla="*/ 354 w 765"/>
                  <a:gd name="T45" fmla="*/ 0 h 977"/>
                  <a:gd name="T46" fmla="*/ 354 w 765"/>
                  <a:gd name="T47" fmla="*/ 0 h 977"/>
                  <a:gd name="T48" fmla="*/ 368 w 765"/>
                  <a:gd name="T49" fmla="*/ 14 h 977"/>
                  <a:gd name="T50" fmla="*/ 368 w 765"/>
                  <a:gd name="T51" fmla="*/ 14 h 977"/>
                  <a:gd name="T52" fmla="*/ 382 w 765"/>
                  <a:gd name="T53" fmla="*/ 29 h 977"/>
                  <a:gd name="T54" fmla="*/ 397 w 765"/>
                  <a:gd name="T55" fmla="*/ 29 h 977"/>
                  <a:gd name="T56" fmla="*/ 411 w 765"/>
                  <a:gd name="T57" fmla="*/ 71 h 977"/>
                  <a:gd name="T58" fmla="*/ 425 w 765"/>
                  <a:gd name="T59" fmla="*/ 99 h 977"/>
                  <a:gd name="T60" fmla="*/ 453 w 765"/>
                  <a:gd name="T61" fmla="*/ 142 h 977"/>
                  <a:gd name="T62" fmla="*/ 496 w 765"/>
                  <a:gd name="T63" fmla="*/ 269 h 977"/>
                  <a:gd name="T64" fmla="*/ 567 w 765"/>
                  <a:gd name="T65" fmla="*/ 524 h 977"/>
                  <a:gd name="T66" fmla="*/ 609 w 765"/>
                  <a:gd name="T67" fmla="*/ 637 h 977"/>
                  <a:gd name="T68" fmla="*/ 637 w 765"/>
                  <a:gd name="T69" fmla="*/ 736 h 977"/>
                  <a:gd name="T70" fmla="*/ 652 w 765"/>
                  <a:gd name="T71" fmla="*/ 765 h 977"/>
                  <a:gd name="T72" fmla="*/ 680 w 765"/>
                  <a:gd name="T73" fmla="*/ 807 h 977"/>
                  <a:gd name="T74" fmla="*/ 694 w 765"/>
                  <a:gd name="T75" fmla="*/ 835 h 977"/>
                  <a:gd name="T76" fmla="*/ 708 w 765"/>
                  <a:gd name="T77" fmla="*/ 849 h 977"/>
                  <a:gd name="T78" fmla="*/ 722 w 765"/>
                  <a:gd name="T79" fmla="*/ 864 h 977"/>
                  <a:gd name="T80" fmla="*/ 722 w 765"/>
                  <a:gd name="T81" fmla="*/ 864 h 977"/>
                  <a:gd name="T82" fmla="*/ 722 w 765"/>
                  <a:gd name="T83" fmla="*/ 864 h 977"/>
                  <a:gd name="T84" fmla="*/ 737 w 765"/>
                  <a:gd name="T85" fmla="*/ 864 h 977"/>
                  <a:gd name="T86" fmla="*/ 737 w 765"/>
                  <a:gd name="T87" fmla="*/ 864 h 977"/>
                  <a:gd name="T88" fmla="*/ 737 w 765"/>
                  <a:gd name="T89" fmla="*/ 864 h 977"/>
                  <a:gd name="T90" fmla="*/ 737 w 765"/>
                  <a:gd name="T91" fmla="*/ 864 h 977"/>
                  <a:gd name="T92" fmla="*/ 751 w 765"/>
                  <a:gd name="T93" fmla="*/ 864 h 977"/>
                  <a:gd name="T94" fmla="*/ 751 w 765"/>
                  <a:gd name="T95" fmla="*/ 864 h 977"/>
                  <a:gd name="T96" fmla="*/ 751 w 765"/>
                  <a:gd name="T97" fmla="*/ 864 h 977"/>
                  <a:gd name="T98" fmla="*/ 765 w 765"/>
                  <a:gd name="T99" fmla="*/ 864 h 977"/>
                  <a:gd name="T100" fmla="*/ 765 w 765"/>
                  <a:gd name="T101" fmla="*/ 864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5" h="977">
                    <a:moveTo>
                      <a:pt x="0" y="977"/>
                    </a:moveTo>
                    <a:lnTo>
                      <a:pt x="14" y="949"/>
                    </a:lnTo>
                    <a:lnTo>
                      <a:pt x="28" y="906"/>
                    </a:lnTo>
                    <a:lnTo>
                      <a:pt x="99" y="680"/>
                    </a:lnTo>
                    <a:lnTo>
                      <a:pt x="184" y="368"/>
                    </a:lnTo>
                    <a:lnTo>
                      <a:pt x="212" y="227"/>
                    </a:lnTo>
                    <a:lnTo>
                      <a:pt x="255" y="128"/>
                    </a:lnTo>
                    <a:lnTo>
                      <a:pt x="269" y="85"/>
                    </a:lnTo>
                    <a:lnTo>
                      <a:pt x="297" y="43"/>
                    </a:lnTo>
                    <a:lnTo>
                      <a:pt x="297" y="29"/>
                    </a:lnTo>
                    <a:lnTo>
                      <a:pt x="312" y="14"/>
                    </a:lnTo>
                    <a:lnTo>
                      <a:pt x="312" y="14"/>
                    </a:lnTo>
                    <a:lnTo>
                      <a:pt x="326" y="14"/>
                    </a:lnTo>
                    <a:lnTo>
                      <a:pt x="326" y="14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82" y="29"/>
                    </a:lnTo>
                    <a:lnTo>
                      <a:pt x="397" y="29"/>
                    </a:lnTo>
                    <a:lnTo>
                      <a:pt x="411" y="71"/>
                    </a:lnTo>
                    <a:lnTo>
                      <a:pt x="425" y="99"/>
                    </a:lnTo>
                    <a:lnTo>
                      <a:pt x="453" y="142"/>
                    </a:lnTo>
                    <a:lnTo>
                      <a:pt x="496" y="269"/>
                    </a:lnTo>
                    <a:lnTo>
                      <a:pt x="567" y="524"/>
                    </a:lnTo>
                    <a:lnTo>
                      <a:pt x="609" y="637"/>
                    </a:lnTo>
                    <a:lnTo>
                      <a:pt x="637" y="736"/>
                    </a:lnTo>
                    <a:lnTo>
                      <a:pt x="652" y="765"/>
                    </a:lnTo>
                    <a:lnTo>
                      <a:pt x="680" y="807"/>
                    </a:lnTo>
                    <a:lnTo>
                      <a:pt x="694" y="835"/>
                    </a:lnTo>
                    <a:lnTo>
                      <a:pt x="708" y="849"/>
                    </a:lnTo>
                    <a:lnTo>
                      <a:pt x="722" y="864"/>
                    </a:lnTo>
                    <a:lnTo>
                      <a:pt x="722" y="864"/>
                    </a:lnTo>
                    <a:lnTo>
                      <a:pt x="722" y="864"/>
                    </a:lnTo>
                    <a:lnTo>
                      <a:pt x="737" y="864"/>
                    </a:lnTo>
                    <a:lnTo>
                      <a:pt x="737" y="864"/>
                    </a:lnTo>
                    <a:lnTo>
                      <a:pt x="737" y="864"/>
                    </a:lnTo>
                    <a:lnTo>
                      <a:pt x="737" y="864"/>
                    </a:lnTo>
                    <a:lnTo>
                      <a:pt x="751" y="864"/>
                    </a:lnTo>
                    <a:lnTo>
                      <a:pt x="751" y="864"/>
                    </a:lnTo>
                    <a:lnTo>
                      <a:pt x="751" y="864"/>
                    </a:lnTo>
                    <a:lnTo>
                      <a:pt x="765" y="864"/>
                    </a:lnTo>
                    <a:lnTo>
                      <a:pt x="765" y="864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86" name="Freeform 46"/>
              <p:cNvSpPr>
                <a:spLocks/>
              </p:cNvSpPr>
              <p:nvPr/>
            </p:nvSpPr>
            <p:spPr bwMode="auto">
              <a:xfrm>
                <a:off x="10136" y="3196"/>
                <a:ext cx="581" cy="736"/>
              </a:xfrm>
              <a:custGeom>
                <a:avLst/>
                <a:gdLst>
                  <a:gd name="T0" fmla="*/ 0 w 581"/>
                  <a:gd name="T1" fmla="*/ 736 h 736"/>
                  <a:gd name="T2" fmla="*/ 0 w 581"/>
                  <a:gd name="T3" fmla="*/ 736 h 736"/>
                  <a:gd name="T4" fmla="*/ 14 w 581"/>
                  <a:gd name="T5" fmla="*/ 736 h 736"/>
                  <a:gd name="T6" fmla="*/ 14 w 581"/>
                  <a:gd name="T7" fmla="*/ 721 h 736"/>
                  <a:gd name="T8" fmla="*/ 28 w 581"/>
                  <a:gd name="T9" fmla="*/ 707 h 736"/>
                  <a:gd name="T10" fmla="*/ 57 w 581"/>
                  <a:gd name="T11" fmla="*/ 679 h 736"/>
                  <a:gd name="T12" fmla="*/ 85 w 581"/>
                  <a:gd name="T13" fmla="*/ 594 h 736"/>
                  <a:gd name="T14" fmla="*/ 156 w 581"/>
                  <a:gd name="T15" fmla="*/ 410 h 736"/>
                  <a:gd name="T16" fmla="*/ 241 w 581"/>
                  <a:gd name="T17" fmla="*/ 198 h 736"/>
                  <a:gd name="T18" fmla="*/ 269 w 581"/>
                  <a:gd name="T19" fmla="*/ 113 h 736"/>
                  <a:gd name="T20" fmla="*/ 297 w 581"/>
                  <a:gd name="T21" fmla="*/ 85 h 736"/>
                  <a:gd name="T22" fmla="*/ 312 w 581"/>
                  <a:gd name="T23" fmla="*/ 42 h 736"/>
                  <a:gd name="T24" fmla="*/ 326 w 581"/>
                  <a:gd name="T25" fmla="*/ 42 h 736"/>
                  <a:gd name="T26" fmla="*/ 326 w 581"/>
                  <a:gd name="T27" fmla="*/ 28 h 736"/>
                  <a:gd name="T28" fmla="*/ 340 w 581"/>
                  <a:gd name="T29" fmla="*/ 14 h 736"/>
                  <a:gd name="T30" fmla="*/ 340 w 581"/>
                  <a:gd name="T31" fmla="*/ 14 h 736"/>
                  <a:gd name="T32" fmla="*/ 354 w 581"/>
                  <a:gd name="T33" fmla="*/ 0 h 736"/>
                  <a:gd name="T34" fmla="*/ 354 w 581"/>
                  <a:gd name="T35" fmla="*/ 0 h 736"/>
                  <a:gd name="T36" fmla="*/ 368 w 581"/>
                  <a:gd name="T37" fmla="*/ 0 h 736"/>
                  <a:gd name="T38" fmla="*/ 368 w 581"/>
                  <a:gd name="T39" fmla="*/ 0 h 736"/>
                  <a:gd name="T40" fmla="*/ 368 w 581"/>
                  <a:gd name="T41" fmla="*/ 0 h 736"/>
                  <a:gd name="T42" fmla="*/ 382 w 581"/>
                  <a:gd name="T43" fmla="*/ 0 h 736"/>
                  <a:gd name="T44" fmla="*/ 382 w 581"/>
                  <a:gd name="T45" fmla="*/ 0 h 736"/>
                  <a:gd name="T46" fmla="*/ 382 w 581"/>
                  <a:gd name="T47" fmla="*/ 0 h 736"/>
                  <a:gd name="T48" fmla="*/ 382 w 581"/>
                  <a:gd name="T49" fmla="*/ 0 h 736"/>
                  <a:gd name="T50" fmla="*/ 397 w 581"/>
                  <a:gd name="T51" fmla="*/ 0 h 736"/>
                  <a:gd name="T52" fmla="*/ 397 w 581"/>
                  <a:gd name="T53" fmla="*/ 0 h 736"/>
                  <a:gd name="T54" fmla="*/ 411 w 581"/>
                  <a:gd name="T55" fmla="*/ 14 h 736"/>
                  <a:gd name="T56" fmla="*/ 411 w 581"/>
                  <a:gd name="T57" fmla="*/ 14 h 736"/>
                  <a:gd name="T58" fmla="*/ 439 w 581"/>
                  <a:gd name="T59" fmla="*/ 28 h 736"/>
                  <a:gd name="T60" fmla="*/ 453 w 581"/>
                  <a:gd name="T61" fmla="*/ 56 h 736"/>
                  <a:gd name="T62" fmla="*/ 482 w 581"/>
                  <a:gd name="T63" fmla="*/ 113 h 736"/>
                  <a:gd name="T64" fmla="*/ 510 w 581"/>
                  <a:gd name="T65" fmla="*/ 184 h 736"/>
                  <a:gd name="T66" fmla="*/ 581 w 581"/>
                  <a:gd name="T67" fmla="*/ 339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1" h="736">
                    <a:moveTo>
                      <a:pt x="0" y="736"/>
                    </a:moveTo>
                    <a:lnTo>
                      <a:pt x="0" y="736"/>
                    </a:lnTo>
                    <a:lnTo>
                      <a:pt x="14" y="736"/>
                    </a:lnTo>
                    <a:lnTo>
                      <a:pt x="14" y="721"/>
                    </a:lnTo>
                    <a:lnTo>
                      <a:pt x="28" y="707"/>
                    </a:lnTo>
                    <a:lnTo>
                      <a:pt x="57" y="679"/>
                    </a:lnTo>
                    <a:lnTo>
                      <a:pt x="85" y="594"/>
                    </a:lnTo>
                    <a:lnTo>
                      <a:pt x="156" y="410"/>
                    </a:lnTo>
                    <a:lnTo>
                      <a:pt x="241" y="198"/>
                    </a:lnTo>
                    <a:lnTo>
                      <a:pt x="269" y="113"/>
                    </a:lnTo>
                    <a:lnTo>
                      <a:pt x="297" y="85"/>
                    </a:lnTo>
                    <a:lnTo>
                      <a:pt x="312" y="42"/>
                    </a:lnTo>
                    <a:lnTo>
                      <a:pt x="326" y="42"/>
                    </a:lnTo>
                    <a:lnTo>
                      <a:pt x="326" y="28"/>
                    </a:lnTo>
                    <a:lnTo>
                      <a:pt x="340" y="14"/>
                    </a:lnTo>
                    <a:lnTo>
                      <a:pt x="340" y="14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11" y="14"/>
                    </a:lnTo>
                    <a:lnTo>
                      <a:pt x="411" y="14"/>
                    </a:lnTo>
                    <a:lnTo>
                      <a:pt x="439" y="28"/>
                    </a:lnTo>
                    <a:lnTo>
                      <a:pt x="453" y="56"/>
                    </a:lnTo>
                    <a:lnTo>
                      <a:pt x="482" y="113"/>
                    </a:lnTo>
                    <a:lnTo>
                      <a:pt x="510" y="184"/>
                    </a:lnTo>
                    <a:lnTo>
                      <a:pt x="581" y="339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5894" name="Freeform 54"/>
            <p:cNvSpPr>
              <a:spLocks/>
            </p:cNvSpPr>
            <p:nvPr/>
          </p:nvSpPr>
          <p:spPr bwMode="auto">
            <a:xfrm>
              <a:off x="1547" y="2111"/>
              <a:ext cx="3107" cy="234"/>
            </a:xfrm>
            <a:custGeom>
              <a:avLst/>
              <a:gdLst>
                <a:gd name="T0" fmla="*/ 0 w 3165"/>
                <a:gd name="T1" fmla="*/ 0 h 585"/>
                <a:gd name="T2" fmla="*/ 1050 w 3165"/>
                <a:gd name="T3" fmla="*/ 300 h 585"/>
                <a:gd name="T4" fmla="*/ 2655 w 3165"/>
                <a:gd name="T5" fmla="*/ 540 h 585"/>
                <a:gd name="T6" fmla="*/ 3165 w 3165"/>
                <a:gd name="T7" fmla="*/ 57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5" h="585">
                  <a:moveTo>
                    <a:pt x="0" y="0"/>
                  </a:moveTo>
                  <a:cubicBezTo>
                    <a:pt x="303" y="105"/>
                    <a:pt x="607" y="210"/>
                    <a:pt x="1050" y="300"/>
                  </a:cubicBezTo>
                  <a:cubicBezTo>
                    <a:pt x="1493" y="390"/>
                    <a:pt x="2303" y="495"/>
                    <a:pt x="2655" y="540"/>
                  </a:cubicBezTo>
                  <a:cubicBezTo>
                    <a:pt x="3007" y="585"/>
                    <a:pt x="3086" y="577"/>
                    <a:pt x="3165" y="570"/>
                  </a:cubicBezTo>
                </a:path>
              </a:pathLst>
            </a:custGeom>
            <a:noFill/>
            <a:ln w="19050" cap="flat" cmpd="sng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873" y="1977"/>
              <a:ext cx="203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lvl="1"/>
              <a:r>
                <a:rPr lang="el-GR" sz="2000"/>
                <a:t>φθίνουσα b</a:t>
              </a:r>
              <a:r>
                <a:rPr lang="el-GR" sz="2000" baseline="-25000"/>
                <a:t>2</a:t>
              </a:r>
              <a:r>
                <a:rPr lang="el-GR" sz="2000"/>
                <a:t> &gt; b</a:t>
              </a:r>
              <a:r>
                <a:rPr lang="el-GR" sz="2000" baseline="-25000"/>
                <a:t>1</a:t>
              </a:r>
              <a:endParaRPr lang="el-GR" sz="2000"/>
            </a:p>
          </p:txBody>
        </p:sp>
        <p:sp>
          <p:nvSpPr>
            <p:cNvPr id="35906" name="Freeform 66"/>
            <p:cNvSpPr>
              <a:spLocks/>
            </p:cNvSpPr>
            <p:nvPr/>
          </p:nvSpPr>
          <p:spPr bwMode="auto">
            <a:xfrm flipV="1">
              <a:off x="1550" y="2520"/>
              <a:ext cx="3107" cy="234"/>
            </a:xfrm>
            <a:custGeom>
              <a:avLst/>
              <a:gdLst>
                <a:gd name="T0" fmla="*/ 0 w 3165"/>
                <a:gd name="T1" fmla="*/ 0 h 585"/>
                <a:gd name="T2" fmla="*/ 1050 w 3165"/>
                <a:gd name="T3" fmla="*/ 300 h 585"/>
                <a:gd name="T4" fmla="*/ 2655 w 3165"/>
                <a:gd name="T5" fmla="*/ 540 h 585"/>
                <a:gd name="T6" fmla="*/ 3165 w 3165"/>
                <a:gd name="T7" fmla="*/ 57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5" h="585">
                  <a:moveTo>
                    <a:pt x="0" y="0"/>
                  </a:moveTo>
                  <a:cubicBezTo>
                    <a:pt x="303" y="105"/>
                    <a:pt x="607" y="210"/>
                    <a:pt x="1050" y="300"/>
                  </a:cubicBezTo>
                  <a:cubicBezTo>
                    <a:pt x="1493" y="390"/>
                    <a:pt x="2303" y="495"/>
                    <a:pt x="2655" y="540"/>
                  </a:cubicBezTo>
                  <a:cubicBezTo>
                    <a:pt x="3007" y="585"/>
                    <a:pt x="3086" y="577"/>
                    <a:pt x="3165" y="570"/>
                  </a:cubicBezTo>
                </a:path>
              </a:pathLst>
            </a:custGeom>
            <a:noFill/>
            <a:ln w="19050" cap="flat" cmpd="sng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910" name="Text Box 70"/>
          <p:cNvSpPr txBox="1">
            <a:spLocks noChangeArrowheads="1"/>
          </p:cNvSpPr>
          <p:nvPr/>
        </p:nvSpPr>
        <p:spPr bwMode="auto">
          <a:xfrm>
            <a:off x="512763" y="204788"/>
            <a:ext cx="8099425" cy="65563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/>
              <a:t>Διαγράμματα φθίνουσας ταλάντωσης</a:t>
            </a:r>
          </a:p>
        </p:txBody>
      </p:sp>
      <p:sp>
        <p:nvSpPr>
          <p:cNvPr id="35911" name="Line 71"/>
          <p:cNvSpPr>
            <a:spLocks noChangeShapeType="1"/>
          </p:cNvSpPr>
          <p:nvPr/>
        </p:nvSpPr>
        <p:spPr bwMode="auto">
          <a:xfrm>
            <a:off x="2760663" y="820738"/>
            <a:ext cx="61912" cy="6037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23263" cy="998537"/>
          </a:xfr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Συμπεράσματα </a:t>
            </a:r>
            <a:endParaRPr lang="el-G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530350"/>
            <a:ext cx="8229600" cy="4786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α.</a:t>
            </a:r>
            <a:r>
              <a:rPr lang="el-GR" sz="2800" b="1"/>
              <a:t> </a:t>
            </a:r>
            <a:r>
              <a:rPr lang="el-GR" sz="2800"/>
              <a:t>Το πλάτος είναι </a:t>
            </a:r>
            <a:r>
              <a:rPr lang="el-GR" sz="28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φθίνουσα συνάρτηση</a:t>
            </a:r>
            <a:r>
              <a:rPr lang="el-GR" sz="2800"/>
              <a:t> του χρόνου.</a:t>
            </a:r>
            <a:endParaRPr lang="el-GR" sz="2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β.</a:t>
            </a:r>
            <a:r>
              <a:rPr lang="el-GR" sz="2800" b="1"/>
              <a:t> </a:t>
            </a:r>
            <a:r>
              <a:rPr lang="el-GR" sz="2800"/>
              <a:t>Η περίοδος για κάθε φθίνουσα ταλάντωση είναι σταθερή και </a:t>
            </a:r>
            <a:r>
              <a:rPr lang="el-GR" sz="28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αυξάνει όσο αυξάνει το </a:t>
            </a:r>
            <a:r>
              <a:rPr lang="en-US" sz="28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l-GR" sz="2800"/>
              <a:t>.</a:t>
            </a:r>
            <a:endParaRPr lang="el-GR" sz="2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γ.</a:t>
            </a:r>
            <a:r>
              <a:rPr lang="el-GR" sz="2800" b="1"/>
              <a:t> </a:t>
            </a:r>
            <a:r>
              <a:rPr lang="el-GR" sz="2800"/>
              <a:t>Ο ρυθμός με τον οποίο μειώνεται το πλάτος αυξάνει με τη σταθερά απόσβεσης.</a:t>
            </a:r>
            <a:endParaRPr lang="el-GR" sz="2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δ.</a:t>
            </a:r>
            <a:r>
              <a:rPr lang="el-GR" sz="2800" b="1"/>
              <a:t> </a:t>
            </a:r>
            <a:r>
              <a:rPr lang="el-GR" sz="2800"/>
              <a:t>Για </a:t>
            </a:r>
            <a:r>
              <a:rPr lang="el-GR" sz="28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μεγάλες τιμές της σταθεράς απόσβεσης</a:t>
            </a:r>
            <a:r>
              <a:rPr lang="el-GR" sz="2800"/>
              <a:t> η κίνηση γίνεται </a:t>
            </a:r>
            <a:r>
              <a:rPr lang="el-GR" sz="28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απεριοδική </a:t>
            </a:r>
            <a:r>
              <a:rPr lang="el-GR" sz="2800"/>
              <a:t>και ο ταλαντωτής επανέρχεται στην θέση ισορροπίας χωρίς να εκτελέσει ταλάντωση. Κάτι τέτοιο θα συμβεί αν βάλουμε έναν ταλαντωτή μέσα σε μέλι να εκτελέσει ταλάντωση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rced_oscillations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0" y="1011517"/>
            <a:ext cx="7364133" cy="546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670" y="336175"/>
            <a:ext cx="792031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/>
              <a:t>Μοντέλο μελέτης φθίνουσας ταλάντωσης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596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rced_oscillation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9996"/>
            <a:ext cx="6562164" cy="487088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91670" y="336175"/>
            <a:ext cx="8283389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Μοντέλο μελέτης υπεραπόσβεσης (αμορτισέρ αυτοκινήτου)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1404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Εφαρμογές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543050"/>
            <a:ext cx="8620125" cy="3662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/>
              <a:t>Σε συστήματα όπως εκκρεμή, μηχανικά ρολόγια κ.τ.λ. επιδιώκουμε να είναι ο μικρότερος δυνατός ρυθμός απόσβεσης, 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Ενώ στο σύστημα απόσβεσης κραδασμών π.χ. το σύστημα ανάρτησης αυτοκινήτων, επιδιώκουμε το μέγιστο δυνατό ρυθμό απόσβεσης. 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Σε μεγάλες τεχνικές κατασκευές, για να προστατευθούν οι κατασκευές από τις σεισμικές δονήσεις και ταλαντώσεις που προκαλούν ισχυροί άνεμοι επιδιώκεται η απόσβεση να είναι μέγιστη.</a:t>
            </a:r>
          </a:p>
        </p:txBody>
      </p:sp>
      <p:pic>
        <p:nvPicPr>
          <p:cNvPr id="30724" name="Picture 4" descr="sprh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078413"/>
            <a:ext cx="237172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q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3700" cy="3014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absorber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0"/>
            <a:ext cx="3073400" cy="2286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car-suspension-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651125"/>
            <a:ext cx="3702050" cy="42068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3475"/>
            <a:ext cx="4905375" cy="318452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Το πλάτος της φθίνουσας ταλάντωσης μειώνεται εκθετικά με τον χρόνο</a:t>
            </a:r>
          </a:p>
        </p:txBody>
      </p:sp>
      <p:grpSp>
        <p:nvGrpSpPr>
          <p:cNvPr id="31774" name="Group 30"/>
          <p:cNvGrpSpPr>
            <a:grpSpLocks/>
          </p:cNvGrpSpPr>
          <p:nvPr/>
        </p:nvGrpSpPr>
        <p:grpSpPr bwMode="auto">
          <a:xfrm>
            <a:off x="690563" y="1154113"/>
            <a:ext cx="6202362" cy="2157412"/>
            <a:chOff x="738" y="1044"/>
            <a:chExt cx="3907" cy="1359"/>
          </a:xfrm>
        </p:grpSpPr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738" y="2092"/>
              <a:ext cx="35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-Α</a:t>
              </a: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863" y="1157"/>
              <a:ext cx="20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Α</a:t>
              </a:r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4439" y="1577"/>
              <a:ext cx="20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l-GR" sz="2000"/>
                <a:t>t</a:t>
              </a:r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926" y="1795"/>
              <a:ext cx="36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 flipV="1">
              <a:off x="1050" y="1044"/>
              <a:ext cx="0" cy="135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>
              <a:off x="1064" y="1280"/>
              <a:ext cx="3157" cy="985"/>
              <a:chOff x="2708" y="5210"/>
              <a:chExt cx="3584" cy="2208"/>
            </a:xfrm>
          </p:grpSpPr>
          <p:sp>
            <p:nvSpPr>
              <p:cNvPr id="31759" name="Freeform 15"/>
              <p:cNvSpPr>
                <a:spLocks/>
              </p:cNvSpPr>
              <p:nvPr/>
            </p:nvSpPr>
            <p:spPr bwMode="auto">
              <a:xfrm>
                <a:off x="2708" y="5210"/>
                <a:ext cx="651" cy="2208"/>
              </a:xfrm>
              <a:custGeom>
                <a:avLst/>
                <a:gdLst>
                  <a:gd name="T0" fmla="*/ 0 w 651"/>
                  <a:gd name="T1" fmla="*/ 1146 h 2208"/>
                  <a:gd name="T2" fmla="*/ 28 w 651"/>
                  <a:gd name="T3" fmla="*/ 835 h 2208"/>
                  <a:gd name="T4" fmla="*/ 70 w 651"/>
                  <a:gd name="T5" fmla="*/ 523 h 2208"/>
                  <a:gd name="T6" fmla="*/ 85 w 651"/>
                  <a:gd name="T7" fmla="*/ 382 h 2208"/>
                  <a:gd name="T8" fmla="*/ 113 w 651"/>
                  <a:gd name="T9" fmla="*/ 255 h 2208"/>
                  <a:gd name="T10" fmla="*/ 127 w 651"/>
                  <a:gd name="T11" fmla="*/ 156 h 2208"/>
                  <a:gd name="T12" fmla="*/ 141 w 651"/>
                  <a:gd name="T13" fmla="*/ 85 h 2208"/>
                  <a:gd name="T14" fmla="*/ 155 w 651"/>
                  <a:gd name="T15" fmla="*/ 56 h 2208"/>
                  <a:gd name="T16" fmla="*/ 170 w 651"/>
                  <a:gd name="T17" fmla="*/ 28 h 2208"/>
                  <a:gd name="T18" fmla="*/ 170 w 651"/>
                  <a:gd name="T19" fmla="*/ 14 h 2208"/>
                  <a:gd name="T20" fmla="*/ 170 w 651"/>
                  <a:gd name="T21" fmla="*/ 14 h 2208"/>
                  <a:gd name="T22" fmla="*/ 184 w 651"/>
                  <a:gd name="T23" fmla="*/ 0 h 2208"/>
                  <a:gd name="T24" fmla="*/ 184 w 651"/>
                  <a:gd name="T25" fmla="*/ 0 h 2208"/>
                  <a:gd name="T26" fmla="*/ 184 w 651"/>
                  <a:gd name="T27" fmla="*/ 0 h 2208"/>
                  <a:gd name="T28" fmla="*/ 184 w 651"/>
                  <a:gd name="T29" fmla="*/ 0 h 2208"/>
                  <a:gd name="T30" fmla="*/ 184 w 651"/>
                  <a:gd name="T31" fmla="*/ 0 h 2208"/>
                  <a:gd name="T32" fmla="*/ 184 w 651"/>
                  <a:gd name="T33" fmla="*/ 0 h 2208"/>
                  <a:gd name="T34" fmla="*/ 198 w 651"/>
                  <a:gd name="T35" fmla="*/ 0 h 2208"/>
                  <a:gd name="T36" fmla="*/ 198 w 651"/>
                  <a:gd name="T37" fmla="*/ 0 h 2208"/>
                  <a:gd name="T38" fmla="*/ 198 w 651"/>
                  <a:gd name="T39" fmla="*/ 0 h 2208"/>
                  <a:gd name="T40" fmla="*/ 198 w 651"/>
                  <a:gd name="T41" fmla="*/ 0 h 2208"/>
                  <a:gd name="T42" fmla="*/ 212 w 651"/>
                  <a:gd name="T43" fmla="*/ 0 h 2208"/>
                  <a:gd name="T44" fmla="*/ 212 w 651"/>
                  <a:gd name="T45" fmla="*/ 0 h 2208"/>
                  <a:gd name="T46" fmla="*/ 212 w 651"/>
                  <a:gd name="T47" fmla="*/ 14 h 2208"/>
                  <a:gd name="T48" fmla="*/ 226 w 651"/>
                  <a:gd name="T49" fmla="*/ 28 h 2208"/>
                  <a:gd name="T50" fmla="*/ 240 w 651"/>
                  <a:gd name="T51" fmla="*/ 56 h 2208"/>
                  <a:gd name="T52" fmla="*/ 240 w 651"/>
                  <a:gd name="T53" fmla="*/ 85 h 2208"/>
                  <a:gd name="T54" fmla="*/ 269 w 651"/>
                  <a:gd name="T55" fmla="*/ 170 h 2208"/>
                  <a:gd name="T56" fmla="*/ 297 w 651"/>
                  <a:gd name="T57" fmla="*/ 382 h 2208"/>
                  <a:gd name="T58" fmla="*/ 382 w 651"/>
                  <a:gd name="T59" fmla="*/ 1005 h 2208"/>
                  <a:gd name="T60" fmla="*/ 453 w 651"/>
                  <a:gd name="T61" fmla="*/ 1613 h 2208"/>
                  <a:gd name="T62" fmla="*/ 481 w 651"/>
                  <a:gd name="T63" fmla="*/ 1868 h 2208"/>
                  <a:gd name="T64" fmla="*/ 524 w 651"/>
                  <a:gd name="T65" fmla="*/ 2052 h 2208"/>
                  <a:gd name="T66" fmla="*/ 538 w 651"/>
                  <a:gd name="T67" fmla="*/ 2123 h 2208"/>
                  <a:gd name="T68" fmla="*/ 552 w 651"/>
                  <a:gd name="T69" fmla="*/ 2151 h 2208"/>
                  <a:gd name="T70" fmla="*/ 552 w 651"/>
                  <a:gd name="T71" fmla="*/ 2165 h 2208"/>
                  <a:gd name="T72" fmla="*/ 566 w 651"/>
                  <a:gd name="T73" fmla="*/ 2193 h 2208"/>
                  <a:gd name="T74" fmla="*/ 566 w 651"/>
                  <a:gd name="T75" fmla="*/ 2193 h 2208"/>
                  <a:gd name="T76" fmla="*/ 580 w 651"/>
                  <a:gd name="T77" fmla="*/ 2208 h 2208"/>
                  <a:gd name="T78" fmla="*/ 580 w 651"/>
                  <a:gd name="T79" fmla="*/ 2208 h 2208"/>
                  <a:gd name="T80" fmla="*/ 580 w 651"/>
                  <a:gd name="T81" fmla="*/ 2208 h 2208"/>
                  <a:gd name="T82" fmla="*/ 595 w 651"/>
                  <a:gd name="T83" fmla="*/ 2208 h 2208"/>
                  <a:gd name="T84" fmla="*/ 595 w 651"/>
                  <a:gd name="T85" fmla="*/ 2208 h 2208"/>
                  <a:gd name="T86" fmla="*/ 595 w 651"/>
                  <a:gd name="T87" fmla="*/ 2208 h 2208"/>
                  <a:gd name="T88" fmla="*/ 609 w 651"/>
                  <a:gd name="T89" fmla="*/ 2208 h 2208"/>
                  <a:gd name="T90" fmla="*/ 609 w 651"/>
                  <a:gd name="T91" fmla="*/ 2193 h 2208"/>
                  <a:gd name="T92" fmla="*/ 609 w 651"/>
                  <a:gd name="T93" fmla="*/ 2193 h 2208"/>
                  <a:gd name="T94" fmla="*/ 623 w 651"/>
                  <a:gd name="T95" fmla="*/ 2179 h 2208"/>
                  <a:gd name="T96" fmla="*/ 637 w 651"/>
                  <a:gd name="T97" fmla="*/ 2151 h 2208"/>
                  <a:gd name="T98" fmla="*/ 651 w 651"/>
                  <a:gd name="T99" fmla="*/ 2094 h 2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51" h="2208">
                    <a:moveTo>
                      <a:pt x="0" y="1146"/>
                    </a:moveTo>
                    <a:lnTo>
                      <a:pt x="28" y="835"/>
                    </a:lnTo>
                    <a:lnTo>
                      <a:pt x="70" y="523"/>
                    </a:lnTo>
                    <a:lnTo>
                      <a:pt x="85" y="382"/>
                    </a:lnTo>
                    <a:lnTo>
                      <a:pt x="113" y="255"/>
                    </a:lnTo>
                    <a:lnTo>
                      <a:pt x="127" y="156"/>
                    </a:lnTo>
                    <a:lnTo>
                      <a:pt x="141" y="85"/>
                    </a:lnTo>
                    <a:lnTo>
                      <a:pt x="155" y="56"/>
                    </a:lnTo>
                    <a:lnTo>
                      <a:pt x="170" y="28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14"/>
                    </a:lnTo>
                    <a:lnTo>
                      <a:pt x="226" y="28"/>
                    </a:lnTo>
                    <a:lnTo>
                      <a:pt x="240" y="56"/>
                    </a:lnTo>
                    <a:lnTo>
                      <a:pt x="240" y="85"/>
                    </a:lnTo>
                    <a:lnTo>
                      <a:pt x="269" y="170"/>
                    </a:lnTo>
                    <a:lnTo>
                      <a:pt x="297" y="382"/>
                    </a:lnTo>
                    <a:lnTo>
                      <a:pt x="382" y="1005"/>
                    </a:lnTo>
                    <a:lnTo>
                      <a:pt x="453" y="1613"/>
                    </a:lnTo>
                    <a:lnTo>
                      <a:pt x="481" y="1868"/>
                    </a:lnTo>
                    <a:lnTo>
                      <a:pt x="524" y="2052"/>
                    </a:lnTo>
                    <a:lnTo>
                      <a:pt x="538" y="2123"/>
                    </a:lnTo>
                    <a:lnTo>
                      <a:pt x="552" y="2151"/>
                    </a:lnTo>
                    <a:lnTo>
                      <a:pt x="552" y="2165"/>
                    </a:lnTo>
                    <a:lnTo>
                      <a:pt x="566" y="2193"/>
                    </a:lnTo>
                    <a:lnTo>
                      <a:pt x="566" y="2193"/>
                    </a:lnTo>
                    <a:lnTo>
                      <a:pt x="580" y="2208"/>
                    </a:lnTo>
                    <a:lnTo>
                      <a:pt x="580" y="2208"/>
                    </a:lnTo>
                    <a:lnTo>
                      <a:pt x="580" y="2208"/>
                    </a:lnTo>
                    <a:lnTo>
                      <a:pt x="595" y="2208"/>
                    </a:lnTo>
                    <a:lnTo>
                      <a:pt x="595" y="2208"/>
                    </a:lnTo>
                    <a:lnTo>
                      <a:pt x="595" y="2208"/>
                    </a:lnTo>
                    <a:lnTo>
                      <a:pt x="609" y="2208"/>
                    </a:lnTo>
                    <a:lnTo>
                      <a:pt x="609" y="2193"/>
                    </a:lnTo>
                    <a:lnTo>
                      <a:pt x="609" y="2193"/>
                    </a:lnTo>
                    <a:lnTo>
                      <a:pt x="623" y="2179"/>
                    </a:lnTo>
                    <a:lnTo>
                      <a:pt x="637" y="2151"/>
                    </a:lnTo>
                    <a:lnTo>
                      <a:pt x="651" y="2094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0" name="Freeform 16"/>
              <p:cNvSpPr>
                <a:spLocks/>
              </p:cNvSpPr>
              <p:nvPr/>
            </p:nvSpPr>
            <p:spPr bwMode="auto">
              <a:xfrm>
                <a:off x="3359" y="5366"/>
                <a:ext cx="765" cy="1938"/>
              </a:xfrm>
              <a:custGeom>
                <a:avLst/>
                <a:gdLst>
                  <a:gd name="T0" fmla="*/ 0 w 765"/>
                  <a:gd name="T1" fmla="*/ 1938 h 1938"/>
                  <a:gd name="T2" fmla="*/ 14 w 765"/>
                  <a:gd name="T3" fmla="*/ 1853 h 1938"/>
                  <a:gd name="T4" fmla="*/ 57 w 765"/>
                  <a:gd name="T5" fmla="*/ 1655 h 1938"/>
                  <a:gd name="T6" fmla="*/ 85 w 765"/>
                  <a:gd name="T7" fmla="*/ 1415 h 1938"/>
                  <a:gd name="T8" fmla="*/ 156 w 765"/>
                  <a:gd name="T9" fmla="*/ 849 h 1938"/>
                  <a:gd name="T10" fmla="*/ 199 w 765"/>
                  <a:gd name="T11" fmla="*/ 566 h 1938"/>
                  <a:gd name="T12" fmla="*/ 241 w 765"/>
                  <a:gd name="T13" fmla="*/ 311 h 1938"/>
                  <a:gd name="T14" fmla="*/ 255 w 765"/>
                  <a:gd name="T15" fmla="*/ 212 h 1938"/>
                  <a:gd name="T16" fmla="*/ 284 w 765"/>
                  <a:gd name="T17" fmla="*/ 113 h 1938"/>
                  <a:gd name="T18" fmla="*/ 284 w 765"/>
                  <a:gd name="T19" fmla="*/ 84 h 1938"/>
                  <a:gd name="T20" fmla="*/ 298 w 765"/>
                  <a:gd name="T21" fmla="*/ 56 h 1938"/>
                  <a:gd name="T22" fmla="*/ 312 w 765"/>
                  <a:gd name="T23" fmla="*/ 28 h 1938"/>
                  <a:gd name="T24" fmla="*/ 312 w 765"/>
                  <a:gd name="T25" fmla="*/ 14 h 1938"/>
                  <a:gd name="T26" fmla="*/ 326 w 765"/>
                  <a:gd name="T27" fmla="*/ 14 h 1938"/>
                  <a:gd name="T28" fmla="*/ 326 w 765"/>
                  <a:gd name="T29" fmla="*/ 14 h 1938"/>
                  <a:gd name="T30" fmla="*/ 326 w 765"/>
                  <a:gd name="T31" fmla="*/ 14 h 1938"/>
                  <a:gd name="T32" fmla="*/ 326 w 765"/>
                  <a:gd name="T33" fmla="*/ 14 h 1938"/>
                  <a:gd name="T34" fmla="*/ 340 w 765"/>
                  <a:gd name="T35" fmla="*/ 0 h 1938"/>
                  <a:gd name="T36" fmla="*/ 340 w 765"/>
                  <a:gd name="T37" fmla="*/ 0 h 1938"/>
                  <a:gd name="T38" fmla="*/ 340 w 765"/>
                  <a:gd name="T39" fmla="*/ 0 h 1938"/>
                  <a:gd name="T40" fmla="*/ 340 w 765"/>
                  <a:gd name="T41" fmla="*/ 14 h 1938"/>
                  <a:gd name="T42" fmla="*/ 354 w 765"/>
                  <a:gd name="T43" fmla="*/ 14 h 1938"/>
                  <a:gd name="T44" fmla="*/ 354 w 765"/>
                  <a:gd name="T45" fmla="*/ 14 h 1938"/>
                  <a:gd name="T46" fmla="*/ 354 w 765"/>
                  <a:gd name="T47" fmla="*/ 14 h 1938"/>
                  <a:gd name="T48" fmla="*/ 369 w 765"/>
                  <a:gd name="T49" fmla="*/ 28 h 1938"/>
                  <a:gd name="T50" fmla="*/ 369 w 765"/>
                  <a:gd name="T51" fmla="*/ 28 h 1938"/>
                  <a:gd name="T52" fmla="*/ 369 w 765"/>
                  <a:gd name="T53" fmla="*/ 42 h 1938"/>
                  <a:gd name="T54" fmla="*/ 397 w 765"/>
                  <a:gd name="T55" fmla="*/ 99 h 1938"/>
                  <a:gd name="T56" fmla="*/ 411 w 765"/>
                  <a:gd name="T57" fmla="*/ 155 h 1938"/>
                  <a:gd name="T58" fmla="*/ 425 w 765"/>
                  <a:gd name="T59" fmla="*/ 254 h 1938"/>
                  <a:gd name="T60" fmla="*/ 468 w 765"/>
                  <a:gd name="T61" fmla="*/ 467 h 1938"/>
                  <a:gd name="T62" fmla="*/ 539 w 765"/>
                  <a:gd name="T63" fmla="*/ 976 h 1938"/>
                  <a:gd name="T64" fmla="*/ 581 w 765"/>
                  <a:gd name="T65" fmla="*/ 1273 h 1938"/>
                  <a:gd name="T66" fmla="*/ 624 w 765"/>
                  <a:gd name="T67" fmla="*/ 1514 h 1938"/>
                  <a:gd name="T68" fmla="*/ 652 w 765"/>
                  <a:gd name="T69" fmla="*/ 1698 h 1938"/>
                  <a:gd name="T70" fmla="*/ 680 w 765"/>
                  <a:gd name="T71" fmla="*/ 1783 h 1938"/>
                  <a:gd name="T72" fmla="*/ 680 w 765"/>
                  <a:gd name="T73" fmla="*/ 1811 h 1938"/>
                  <a:gd name="T74" fmla="*/ 694 w 765"/>
                  <a:gd name="T75" fmla="*/ 1839 h 1938"/>
                  <a:gd name="T76" fmla="*/ 694 w 765"/>
                  <a:gd name="T77" fmla="*/ 1853 h 1938"/>
                  <a:gd name="T78" fmla="*/ 709 w 765"/>
                  <a:gd name="T79" fmla="*/ 1882 h 1938"/>
                  <a:gd name="T80" fmla="*/ 723 w 765"/>
                  <a:gd name="T81" fmla="*/ 1882 h 1938"/>
                  <a:gd name="T82" fmla="*/ 723 w 765"/>
                  <a:gd name="T83" fmla="*/ 1896 h 1938"/>
                  <a:gd name="T84" fmla="*/ 723 w 765"/>
                  <a:gd name="T85" fmla="*/ 1896 h 1938"/>
                  <a:gd name="T86" fmla="*/ 737 w 765"/>
                  <a:gd name="T87" fmla="*/ 1896 h 1938"/>
                  <a:gd name="T88" fmla="*/ 737 w 765"/>
                  <a:gd name="T89" fmla="*/ 1896 h 1938"/>
                  <a:gd name="T90" fmla="*/ 737 w 765"/>
                  <a:gd name="T91" fmla="*/ 1896 h 1938"/>
                  <a:gd name="T92" fmla="*/ 737 w 765"/>
                  <a:gd name="T93" fmla="*/ 1896 h 1938"/>
                  <a:gd name="T94" fmla="*/ 751 w 765"/>
                  <a:gd name="T95" fmla="*/ 1896 h 1938"/>
                  <a:gd name="T96" fmla="*/ 751 w 765"/>
                  <a:gd name="T97" fmla="*/ 1896 h 1938"/>
                  <a:gd name="T98" fmla="*/ 751 w 765"/>
                  <a:gd name="T99" fmla="*/ 1896 h 1938"/>
                  <a:gd name="T100" fmla="*/ 765 w 765"/>
                  <a:gd name="T101" fmla="*/ 1882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65" h="1938">
                    <a:moveTo>
                      <a:pt x="0" y="1938"/>
                    </a:moveTo>
                    <a:lnTo>
                      <a:pt x="14" y="1853"/>
                    </a:lnTo>
                    <a:lnTo>
                      <a:pt x="57" y="1655"/>
                    </a:lnTo>
                    <a:lnTo>
                      <a:pt x="85" y="1415"/>
                    </a:lnTo>
                    <a:lnTo>
                      <a:pt x="156" y="849"/>
                    </a:lnTo>
                    <a:lnTo>
                      <a:pt x="199" y="566"/>
                    </a:lnTo>
                    <a:lnTo>
                      <a:pt x="241" y="311"/>
                    </a:lnTo>
                    <a:lnTo>
                      <a:pt x="255" y="212"/>
                    </a:lnTo>
                    <a:lnTo>
                      <a:pt x="284" y="113"/>
                    </a:lnTo>
                    <a:lnTo>
                      <a:pt x="284" y="84"/>
                    </a:lnTo>
                    <a:lnTo>
                      <a:pt x="298" y="56"/>
                    </a:lnTo>
                    <a:lnTo>
                      <a:pt x="312" y="28"/>
                    </a:lnTo>
                    <a:lnTo>
                      <a:pt x="312" y="14"/>
                    </a:lnTo>
                    <a:lnTo>
                      <a:pt x="326" y="14"/>
                    </a:lnTo>
                    <a:lnTo>
                      <a:pt x="326" y="14"/>
                    </a:lnTo>
                    <a:lnTo>
                      <a:pt x="326" y="14"/>
                    </a:lnTo>
                    <a:lnTo>
                      <a:pt x="326" y="14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14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54" y="14"/>
                    </a:lnTo>
                    <a:lnTo>
                      <a:pt x="369" y="28"/>
                    </a:lnTo>
                    <a:lnTo>
                      <a:pt x="369" y="28"/>
                    </a:lnTo>
                    <a:lnTo>
                      <a:pt x="369" y="42"/>
                    </a:lnTo>
                    <a:lnTo>
                      <a:pt x="397" y="99"/>
                    </a:lnTo>
                    <a:lnTo>
                      <a:pt x="411" y="155"/>
                    </a:lnTo>
                    <a:lnTo>
                      <a:pt x="425" y="254"/>
                    </a:lnTo>
                    <a:lnTo>
                      <a:pt x="468" y="467"/>
                    </a:lnTo>
                    <a:lnTo>
                      <a:pt x="539" y="976"/>
                    </a:lnTo>
                    <a:lnTo>
                      <a:pt x="581" y="1273"/>
                    </a:lnTo>
                    <a:lnTo>
                      <a:pt x="624" y="1514"/>
                    </a:lnTo>
                    <a:lnTo>
                      <a:pt x="652" y="1698"/>
                    </a:lnTo>
                    <a:lnTo>
                      <a:pt x="680" y="1783"/>
                    </a:lnTo>
                    <a:lnTo>
                      <a:pt x="680" y="1811"/>
                    </a:lnTo>
                    <a:lnTo>
                      <a:pt x="694" y="1839"/>
                    </a:lnTo>
                    <a:lnTo>
                      <a:pt x="694" y="1853"/>
                    </a:lnTo>
                    <a:lnTo>
                      <a:pt x="709" y="1882"/>
                    </a:lnTo>
                    <a:lnTo>
                      <a:pt x="723" y="1882"/>
                    </a:lnTo>
                    <a:lnTo>
                      <a:pt x="723" y="1896"/>
                    </a:lnTo>
                    <a:lnTo>
                      <a:pt x="723" y="1896"/>
                    </a:lnTo>
                    <a:lnTo>
                      <a:pt x="737" y="1896"/>
                    </a:lnTo>
                    <a:lnTo>
                      <a:pt x="737" y="1896"/>
                    </a:lnTo>
                    <a:lnTo>
                      <a:pt x="737" y="1896"/>
                    </a:lnTo>
                    <a:lnTo>
                      <a:pt x="737" y="1896"/>
                    </a:lnTo>
                    <a:lnTo>
                      <a:pt x="751" y="1896"/>
                    </a:lnTo>
                    <a:lnTo>
                      <a:pt x="751" y="1896"/>
                    </a:lnTo>
                    <a:lnTo>
                      <a:pt x="751" y="1896"/>
                    </a:lnTo>
                    <a:lnTo>
                      <a:pt x="765" y="1882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auto">
              <a:xfrm>
                <a:off x="4124" y="5521"/>
                <a:ext cx="779" cy="1727"/>
              </a:xfrm>
              <a:custGeom>
                <a:avLst/>
                <a:gdLst>
                  <a:gd name="T0" fmla="*/ 0 w 779"/>
                  <a:gd name="T1" fmla="*/ 1727 h 1727"/>
                  <a:gd name="T2" fmla="*/ 0 w 779"/>
                  <a:gd name="T3" fmla="*/ 1727 h 1727"/>
                  <a:gd name="T4" fmla="*/ 14 w 779"/>
                  <a:gd name="T5" fmla="*/ 1713 h 1727"/>
                  <a:gd name="T6" fmla="*/ 14 w 779"/>
                  <a:gd name="T7" fmla="*/ 1698 h 1727"/>
                  <a:gd name="T8" fmla="*/ 43 w 779"/>
                  <a:gd name="T9" fmla="*/ 1628 h 1727"/>
                  <a:gd name="T10" fmla="*/ 57 w 779"/>
                  <a:gd name="T11" fmla="*/ 1557 h 1727"/>
                  <a:gd name="T12" fmla="*/ 71 w 779"/>
                  <a:gd name="T13" fmla="*/ 1486 h 1727"/>
                  <a:gd name="T14" fmla="*/ 213 w 779"/>
                  <a:gd name="T15" fmla="*/ 552 h 1727"/>
                  <a:gd name="T16" fmla="*/ 255 w 779"/>
                  <a:gd name="T17" fmla="*/ 326 h 1727"/>
                  <a:gd name="T18" fmla="*/ 298 w 779"/>
                  <a:gd name="T19" fmla="*/ 156 h 1727"/>
                  <a:gd name="T20" fmla="*/ 312 w 779"/>
                  <a:gd name="T21" fmla="*/ 85 h 1727"/>
                  <a:gd name="T22" fmla="*/ 326 w 779"/>
                  <a:gd name="T23" fmla="*/ 57 h 1727"/>
                  <a:gd name="T24" fmla="*/ 326 w 779"/>
                  <a:gd name="T25" fmla="*/ 28 h 1727"/>
                  <a:gd name="T26" fmla="*/ 340 w 779"/>
                  <a:gd name="T27" fmla="*/ 14 h 1727"/>
                  <a:gd name="T28" fmla="*/ 354 w 779"/>
                  <a:gd name="T29" fmla="*/ 14 h 1727"/>
                  <a:gd name="T30" fmla="*/ 354 w 779"/>
                  <a:gd name="T31" fmla="*/ 0 h 1727"/>
                  <a:gd name="T32" fmla="*/ 354 w 779"/>
                  <a:gd name="T33" fmla="*/ 0 h 1727"/>
                  <a:gd name="T34" fmla="*/ 369 w 779"/>
                  <a:gd name="T35" fmla="*/ 0 h 1727"/>
                  <a:gd name="T36" fmla="*/ 369 w 779"/>
                  <a:gd name="T37" fmla="*/ 0 h 1727"/>
                  <a:gd name="T38" fmla="*/ 369 w 779"/>
                  <a:gd name="T39" fmla="*/ 0 h 1727"/>
                  <a:gd name="T40" fmla="*/ 369 w 779"/>
                  <a:gd name="T41" fmla="*/ 0 h 1727"/>
                  <a:gd name="T42" fmla="*/ 383 w 779"/>
                  <a:gd name="T43" fmla="*/ 0 h 1727"/>
                  <a:gd name="T44" fmla="*/ 383 w 779"/>
                  <a:gd name="T45" fmla="*/ 0 h 1727"/>
                  <a:gd name="T46" fmla="*/ 383 w 779"/>
                  <a:gd name="T47" fmla="*/ 0 h 1727"/>
                  <a:gd name="T48" fmla="*/ 397 w 779"/>
                  <a:gd name="T49" fmla="*/ 0 h 1727"/>
                  <a:gd name="T50" fmla="*/ 397 w 779"/>
                  <a:gd name="T51" fmla="*/ 14 h 1727"/>
                  <a:gd name="T52" fmla="*/ 411 w 779"/>
                  <a:gd name="T53" fmla="*/ 28 h 1727"/>
                  <a:gd name="T54" fmla="*/ 411 w 779"/>
                  <a:gd name="T55" fmla="*/ 43 h 1727"/>
                  <a:gd name="T56" fmla="*/ 425 w 779"/>
                  <a:gd name="T57" fmla="*/ 71 h 1727"/>
                  <a:gd name="T58" fmla="*/ 439 w 779"/>
                  <a:gd name="T59" fmla="*/ 128 h 1727"/>
                  <a:gd name="T60" fmla="*/ 482 w 779"/>
                  <a:gd name="T61" fmla="*/ 283 h 1727"/>
                  <a:gd name="T62" fmla="*/ 510 w 779"/>
                  <a:gd name="T63" fmla="*/ 467 h 1727"/>
                  <a:gd name="T64" fmla="*/ 595 w 779"/>
                  <a:gd name="T65" fmla="*/ 948 h 1727"/>
                  <a:gd name="T66" fmla="*/ 624 w 779"/>
                  <a:gd name="T67" fmla="*/ 1161 h 1727"/>
                  <a:gd name="T68" fmla="*/ 666 w 779"/>
                  <a:gd name="T69" fmla="*/ 1359 h 1727"/>
                  <a:gd name="T70" fmla="*/ 680 w 779"/>
                  <a:gd name="T71" fmla="*/ 1430 h 1727"/>
                  <a:gd name="T72" fmla="*/ 709 w 779"/>
                  <a:gd name="T73" fmla="*/ 1500 h 1727"/>
                  <a:gd name="T74" fmla="*/ 723 w 779"/>
                  <a:gd name="T75" fmla="*/ 1543 h 1727"/>
                  <a:gd name="T76" fmla="*/ 737 w 779"/>
                  <a:gd name="T77" fmla="*/ 1585 h 1727"/>
                  <a:gd name="T78" fmla="*/ 737 w 779"/>
                  <a:gd name="T79" fmla="*/ 1585 h 1727"/>
                  <a:gd name="T80" fmla="*/ 751 w 779"/>
                  <a:gd name="T81" fmla="*/ 1599 h 1727"/>
                  <a:gd name="T82" fmla="*/ 751 w 779"/>
                  <a:gd name="T83" fmla="*/ 1599 h 1727"/>
                  <a:gd name="T84" fmla="*/ 751 w 779"/>
                  <a:gd name="T85" fmla="*/ 1599 h 1727"/>
                  <a:gd name="T86" fmla="*/ 751 w 779"/>
                  <a:gd name="T87" fmla="*/ 1614 h 1727"/>
                  <a:gd name="T88" fmla="*/ 765 w 779"/>
                  <a:gd name="T89" fmla="*/ 1614 h 1727"/>
                  <a:gd name="T90" fmla="*/ 765 w 779"/>
                  <a:gd name="T91" fmla="*/ 1614 h 1727"/>
                  <a:gd name="T92" fmla="*/ 765 w 779"/>
                  <a:gd name="T93" fmla="*/ 1614 h 1727"/>
                  <a:gd name="T94" fmla="*/ 765 w 779"/>
                  <a:gd name="T95" fmla="*/ 1614 h 1727"/>
                  <a:gd name="T96" fmla="*/ 779 w 779"/>
                  <a:gd name="T97" fmla="*/ 1614 h 1727"/>
                  <a:gd name="T98" fmla="*/ 779 w 779"/>
                  <a:gd name="T99" fmla="*/ 1614 h 1727"/>
                  <a:gd name="T100" fmla="*/ 779 w 779"/>
                  <a:gd name="T101" fmla="*/ 1614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9" h="1727">
                    <a:moveTo>
                      <a:pt x="0" y="1727"/>
                    </a:moveTo>
                    <a:lnTo>
                      <a:pt x="0" y="1727"/>
                    </a:lnTo>
                    <a:lnTo>
                      <a:pt x="14" y="1713"/>
                    </a:lnTo>
                    <a:lnTo>
                      <a:pt x="14" y="1698"/>
                    </a:lnTo>
                    <a:lnTo>
                      <a:pt x="43" y="1628"/>
                    </a:lnTo>
                    <a:lnTo>
                      <a:pt x="57" y="1557"/>
                    </a:lnTo>
                    <a:lnTo>
                      <a:pt x="71" y="1486"/>
                    </a:lnTo>
                    <a:lnTo>
                      <a:pt x="213" y="552"/>
                    </a:lnTo>
                    <a:lnTo>
                      <a:pt x="255" y="326"/>
                    </a:lnTo>
                    <a:lnTo>
                      <a:pt x="298" y="156"/>
                    </a:lnTo>
                    <a:lnTo>
                      <a:pt x="312" y="85"/>
                    </a:lnTo>
                    <a:lnTo>
                      <a:pt x="326" y="57"/>
                    </a:lnTo>
                    <a:lnTo>
                      <a:pt x="326" y="28"/>
                    </a:lnTo>
                    <a:lnTo>
                      <a:pt x="340" y="14"/>
                    </a:lnTo>
                    <a:lnTo>
                      <a:pt x="354" y="14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69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97" y="0"/>
                    </a:lnTo>
                    <a:lnTo>
                      <a:pt x="397" y="14"/>
                    </a:lnTo>
                    <a:lnTo>
                      <a:pt x="411" y="28"/>
                    </a:lnTo>
                    <a:lnTo>
                      <a:pt x="411" y="43"/>
                    </a:lnTo>
                    <a:lnTo>
                      <a:pt x="425" y="71"/>
                    </a:lnTo>
                    <a:lnTo>
                      <a:pt x="439" y="128"/>
                    </a:lnTo>
                    <a:lnTo>
                      <a:pt x="482" y="283"/>
                    </a:lnTo>
                    <a:lnTo>
                      <a:pt x="510" y="467"/>
                    </a:lnTo>
                    <a:lnTo>
                      <a:pt x="595" y="948"/>
                    </a:lnTo>
                    <a:lnTo>
                      <a:pt x="624" y="1161"/>
                    </a:lnTo>
                    <a:lnTo>
                      <a:pt x="666" y="1359"/>
                    </a:lnTo>
                    <a:lnTo>
                      <a:pt x="680" y="1430"/>
                    </a:lnTo>
                    <a:lnTo>
                      <a:pt x="709" y="1500"/>
                    </a:lnTo>
                    <a:lnTo>
                      <a:pt x="723" y="1543"/>
                    </a:lnTo>
                    <a:lnTo>
                      <a:pt x="737" y="1585"/>
                    </a:lnTo>
                    <a:lnTo>
                      <a:pt x="737" y="1585"/>
                    </a:lnTo>
                    <a:lnTo>
                      <a:pt x="751" y="1599"/>
                    </a:lnTo>
                    <a:lnTo>
                      <a:pt x="751" y="1599"/>
                    </a:lnTo>
                    <a:lnTo>
                      <a:pt x="751" y="1599"/>
                    </a:lnTo>
                    <a:lnTo>
                      <a:pt x="751" y="1614"/>
                    </a:lnTo>
                    <a:lnTo>
                      <a:pt x="765" y="1614"/>
                    </a:lnTo>
                    <a:lnTo>
                      <a:pt x="765" y="1614"/>
                    </a:lnTo>
                    <a:lnTo>
                      <a:pt x="765" y="1614"/>
                    </a:lnTo>
                    <a:lnTo>
                      <a:pt x="765" y="1614"/>
                    </a:lnTo>
                    <a:lnTo>
                      <a:pt x="779" y="1614"/>
                    </a:lnTo>
                    <a:lnTo>
                      <a:pt x="779" y="1614"/>
                    </a:lnTo>
                    <a:lnTo>
                      <a:pt x="779" y="1614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2" name="Freeform 18"/>
              <p:cNvSpPr>
                <a:spLocks/>
              </p:cNvSpPr>
              <p:nvPr/>
            </p:nvSpPr>
            <p:spPr bwMode="auto">
              <a:xfrm>
                <a:off x="4903" y="5634"/>
                <a:ext cx="794" cy="1501"/>
              </a:xfrm>
              <a:custGeom>
                <a:avLst/>
                <a:gdLst>
                  <a:gd name="T0" fmla="*/ 0 w 794"/>
                  <a:gd name="T1" fmla="*/ 1501 h 1501"/>
                  <a:gd name="T2" fmla="*/ 0 w 794"/>
                  <a:gd name="T3" fmla="*/ 1501 h 1501"/>
                  <a:gd name="T4" fmla="*/ 15 w 794"/>
                  <a:gd name="T5" fmla="*/ 1486 h 1501"/>
                  <a:gd name="T6" fmla="*/ 15 w 794"/>
                  <a:gd name="T7" fmla="*/ 1486 h 1501"/>
                  <a:gd name="T8" fmla="*/ 29 w 794"/>
                  <a:gd name="T9" fmla="*/ 1472 h 1501"/>
                  <a:gd name="T10" fmla="*/ 29 w 794"/>
                  <a:gd name="T11" fmla="*/ 1458 h 1501"/>
                  <a:gd name="T12" fmla="*/ 43 w 794"/>
                  <a:gd name="T13" fmla="*/ 1416 h 1501"/>
                  <a:gd name="T14" fmla="*/ 71 w 794"/>
                  <a:gd name="T15" fmla="*/ 1359 h 1501"/>
                  <a:gd name="T16" fmla="*/ 100 w 794"/>
                  <a:gd name="T17" fmla="*/ 1232 h 1501"/>
                  <a:gd name="T18" fmla="*/ 185 w 794"/>
                  <a:gd name="T19" fmla="*/ 807 h 1501"/>
                  <a:gd name="T20" fmla="*/ 255 w 794"/>
                  <a:gd name="T21" fmla="*/ 383 h 1501"/>
                  <a:gd name="T22" fmla="*/ 270 w 794"/>
                  <a:gd name="T23" fmla="*/ 283 h 1501"/>
                  <a:gd name="T24" fmla="*/ 298 w 794"/>
                  <a:gd name="T25" fmla="*/ 199 h 1501"/>
                  <a:gd name="T26" fmla="*/ 312 w 794"/>
                  <a:gd name="T27" fmla="*/ 128 h 1501"/>
                  <a:gd name="T28" fmla="*/ 340 w 794"/>
                  <a:gd name="T29" fmla="*/ 71 h 1501"/>
                  <a:gd name="T30" fmla="*/ 340 w 794"/>
                  <a:gd name="T31" fmla="*/ 57 h 1501"/>
                  <a:gd name="T32" fmla="*/ 355 w 794"/>
                  <a:gd name="T33" fmla="*/ 29 h 1501"/>
                  <a:gd name="T34" fmla="*/ 369 w 794"/>
                  <a:gd name="T35" fmla="*/ 15 h 1501"/>
                  <a:gd name="T36" fmla="*/ 369 w 794"/>
                  <a:gd name="T37" fmla="*/ 15 h 1501"/>
                  <a:gd name="T38" fmla="*/ 383 w 794"/>
                  <a:gd name="T39" fmla="*/ 15 h 1501"/>
                  <a:gd name="T40" fmla="*/ 383 w 794"/>
                  <a:gd name="T41" fmla="*/ 0 h 1501"/>
                  <a:gd name="T42" fmla="*/ 383 w 794"/>
                  <a:gd name="T43" fmla="*/ 0 h 1501"/>
                  <a:gd name="T44" fmla="*/ 383 w 794"/>
                  <a:gd name="T45" fmla="*/ 0 h 1501"/>
                  <a:gd name="T46" fmla="*/ 397 w 794"/>
                  <a:gd name="T47" fmla="*/ 0 h 1501"/>
                  <a:gd name="T48" fmla="*/ 397 w 794"/>
                  <a:gd name="T49" fmla="*/ 0 h 1501"/>
                  <a:gd name="T50" fmla="*/ 397 w 794"/>
                  <a:gd name="T51" fmla="*/ 0 h 1501"/>
                  <a:gd name="T52" fmla="*/ 411 w 794"/>
                  <a:gd name="T53" fmla="*/ 0 h 1501"/>
                  <a:gd name="T54" fmla="*/ 411 w 794"/>
                  <a:gd name="T55" fmla="*/ 15 h 1501"/>
                  <a:gd name="T56" fmla="*/ 411 w 794"/>
                  <a:gd name="T57" fmla="*/ 15 h 1501"/>
                  <a:gd name="T58" fmla="*/ 425 w 794"/>
                  <a:gd name="T59" fmla="*/ 29 h 1501"/>
                  <a:gd name="T60" fmla="*/ 425 w 794"/>
                  <a:gd name="T61" fmla="*/ 43 h 1501"/>
                  <a:gd name="T62" fmla="*/ 454 w 794"/>
                  <a:gd name="T63" fmla="*/ 71 h 1501"/>
                  <a:gd name="T64" fmla="*/ 468 w 794"/>
                  <a:gd name="T65" fmla="*/ 128 h 1501"/>
                  <a:gd name="T66" fmla="*/ 482 w 794"/>
                  <a:gd name="T67" fmla="*/ 184 h 1501"/>
                  <a:gd name="T68" fmla="*/ 553 w 794"/>
                  <a:gd name="T69" fmla="*/ 538 h 1501"/>
                  <a:gd name="T70" fmla="*/ 638 w 794"/>
                  <a:gd name="T71" fmla="*/ 963 h 1501"/>
                  <a:gd name="T72" fmla="*/ 680 w 794"/>
                  <a:gd name="T73" fmla="*/ 1133 h 1501"/>
                  <a:gd name="T74" fmla="*/ 695 w 794"/>
                  <a:gd name="T75" fmla="*/ 1218 h 1501"/>
                  <a:gd name="T76" fmla="*/ 723 w 794"/>
                  <a:gd name="T77" fmla="*/ 1288 h 1501"/>
                  <a:gd name="T78" fmla="*/ 737 w 794"/>
                  <a:gd name="T79" fmla="*/ 1331 h 1501"/>
                  <a:gd name="T80" fmla="*/ 751 w 794"/>
                  <a:gd name="T81" fmla="*/ 1345 h 1501"/>
                  <a:gd name="T82" fmla="*/ 751 w 794"/>
                  <a:gd name="T83" fmla="*/ 1359 h 1501"/>
                  <a:gd name="T84" fmla="*/ 765 w 794"/>
                  <a:gd name="T85" fmla="*/ 1373 h 1501"/>
                  <a:gd name="T86" fmla="*/ 765 w 794"/>
                  <a:gd name="T87" fmla="*/ 1373 h 1501"/>
                  <a:gd name="T88" fmla="*/ 765 w 794"/>
                  <a:gd name="T89" fmla="*/ 1373 h 1501"/>
                  <a:gd name="T90" fmla="*/ 780 w 794"/>
                  <a:gd name="T91" fmla="*/ 1387 h 1501"/>
                  <a:gd name="T92" fmla="*/ 780 w 794"/>
                  <a:gd name="T93" fmla="*/ 1387 h 1501"/>
                  <a:gd name="T94" fmla="*/ 780 w 794"/>
                  <a:gd name="T95" fmla="*/ 1387 h 1501"/>
                  <a:gd name="T96" fmla="*/ 794 w 794"/>
                  <a:gd name="T97" fmla="*/ 1387 h 1501"/>
                  <a:gd name="T98" fmla="*/ 794 w 794"/>
                  <a:gd name="T99" fmla="*/ 1387 h 1501"/>
                  <a:gd name="T100" fmla="*/ 794 w 794"/>
                  <a:gd name="T101" fmla="*/ 1387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94" h="1501">
                    <a:moveTo>
                      <a:pt x="0" y="1501"/>
                    </a:moveTo>
                    <a:lnTo>
                      <a:pt x="0" y="1501"/>
                    </a:lnTo>
                    <a:lnTo>
                      <a:pt x="15" y="1486"/>
                    </a:lnTo>
                    <a:lnTo>
                      <a:pt x="15" y="1486"/>
                    </a:lnTo>
                    <a:lnTo>
                      <a:pt x="29" y="1472"/>
                    </a:lnTo>
                    <a:lnTo>
                      <a:pt x="29" y="1458"/>
                    </a:lnTo>
                    <a:lnTo>
                      <a:pt x="43" y="1416"/>
                    </a:lnTo>
                    <a:lnTo>
                      <a:pt x="71" y="1359"/>
                    </a:lnTo>
                    <a:lnTo>
                      <a:pt x="100" y="1232"/>
                    </a:lnTo>
                    <a:lnTo>
                      <a:pt x="185" y="807"/>
                    </a:lnTo>
                    <a:lnTo>
                      <a:pt x="255" y="383"/>
                    </a:lnTo>
                    <a:lnTo>
                      <a:pt x="270" y="283"/>
                    </a:lnTo>
                    <a:lnTo>
                      <a:pt x="298" y="199"/>
                    </a:lnTo>
                    <a:lnTo>
                      <a:pt x="312" y="128"/>
                    </a:lnTo>
                    <a:lnTo>
                      <a:pt x="340" y="71"/>
                    </a:lnTo>
                    <a:lnTo>
                      <a:pt x="340" y="57"/>
                    </a:lnTo>
                    <a:lnTo>
                      <a:pt x="355" y="29"/>
                    </a:lnTo>
                    <a:lnTo>
                      <a:pt x="369" y="15"/>
                    </a:lnTo>
                    <a:lnTo>
                      <a:pt x="369" y="15"/>
                    </a:lnTo>
                    <a:lnTo>
                      <a:pt x="383" y="15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11" y="0"/>
                    </a:lnTo>
                    <a:lnTo>
                      <a:pt x="411" y="15"/>
                    </a:lnTo>
                    <a:lnTo>
                      <a:pt x="411" y="15"/>
                    </a:lnTo>
                    <a:lnTo>
                      <a:pt x="425" y="29"/>
                    </a:lnTo>
                    <a:lnTo>
                      <a:pt x="425" y="43"/>
                    </a:lnTo>
                    <a:lnTo>
                      <a:pt x="454" y="71"/>
                    </a:lnTo>
                    <a:lnTo>
                      <a:pt x="468" y="128"/>
                    </a:lnTo>
                    <a:lnTo>
                      <a:pt x="482" y="184"/>
                    </a:lnTo>
                    <a:lnTo>
                      <a:pt x="553" y="538"/>
                    </a:lnTo>
                    <a:lnTo>
                      <a:pt x="638" y="963"/>
                    </a:lnTo>
                    <a:lnTo>
                      <a:pt x="680" y="1133"/>
                    </a:lnTo>
                    <a:lnTo>
                      <a:pt x="695" y="1218"/>
                    </a:lnTo>
                    <a:lnTo>
                      <a:pt x="723" y="1288"/>
                    </a:lnTo>
                    <a:lnTo>
                      <a:pt x="737" y="1331"/>
                    </a:lnTo>
                    <a:lnTo>
                      <a:pt x="751" y="1345"/>
                    </a:lnTo>
                    <a:lnTo>
                      <a:pt x="751" y="1359"/>
                    </a:lnTo>
                    <a:lnTo>
                      <a:pt x="765" y="1373"/>
                    </a:lnTo>
                    <a:lnTo>
                      <a:pt x="765" y="1373"/>
                    </a:lnTo>
                    <a:lnTo>
                      <a:pt x="765" y="1373"/>
                    </a:lnTo>
                    <a:lnTo>
                      <a:pt x="780" y="1387"/>
                    </a:lnTo>
                    <a:lnTo>
                      <a:pt x="780" y="1387"/>
                    </a:lnTo>
                    <a:lnTo>
                      <a:pt x="780" y="1387"/>
                    </a:lnTo>
                    <a:lnTo>
                      <a:pt x="794" y="1387"/>
                    </a:lnTo>
                    <a:lnTo>
                      <a:pt x="794" y="1387"/>
                    </a:lnTo>
                    <a:lnTo>
                      <a:pt x="794" y="1387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auto">
              <a:xfrm>
                <a:off x="5697" y="5748"/>
                <a:ext cx="595" cy="1273"/>
              </a:xfrm>
              <a:custGeom>
                <a:avLst/>
                <a:gdLst>
                  <a:gd name="T0" fmla="*/ 0 w 595"/>
                  <a:gd name="T1" fmla="*/ 1273 h 1273"/>
                  <a:gd name="T2" fmla="*/ 0 w 595"/>
                  <a:gd name="T3" fmla="*/ 1273 h 1273"/>
                  <a:gd name="T4" fmla="*/ 14 w 595"/>
                  <a:gd name="T5" fmla="*/ 1273 h 1273"/>
                  <a:gd name="T6" fmla="*/ 14 w 595"/>
                  <a:gd name="T7" fmla="*/ 1259 h 1273"/>
                  <a:gd name="T8" fmla="*/ 14 w 595"/>
                  <a:gd name="T9" fmla="*/ 1259 h 1273"/>
                  <a:gd name="T10" fmla="*/ 28 w 595"/>
                  <a:gd name="T11" fmla="*/ 1245 h 1273"/>
                  <a:gd name="T12" fmla="*/ 42 w 595"/>
                  <a:gd name="T13" fmla="*/ 1231 h 1273"/>
                  <a:gd name="T14" fmla="*/ 56 w 595"/>
                  <a:gd name="T15" fmla="*/ 1203 h 1273"/>
                  <a:gd name="T16" fmla="*/ 71 w 595"/>
                  <a:gd name="T17" fmla="*/ 1146 h 1273"/>
                  <a:gd name="T18" fmla="*/ 113 w 595"/>
                  <a:gd name="T19" fmla="*/ 1019 h 1273"/>
                  <a:gd name="T20" fmla="*/ 141 w 595"/>
                  <a:gd name="T21" fmla="*/ 863 h 1273"/>
                  <a:gd name="T22" fmla="*/ 226 w 595"/>
                  <a:gd name="T23" fmla="*/ 495 h 1273"/>
                  <a:gd name="T24" fmla="*/ 255 w 595"/>
                  <a:gd name="T25" fmla="*/ 311 h 1273"/>
                  <a:gd name="T26" fmla="*/ 297 w 595"/>
                  <a:gd name="T27" fmla="*/ 184 h 1273"/>
                  <a:gd name="T28" fmla="*/ 326 w 595"/>
                  <a:gd name="T29" fmla="*/ 85 h 1273"/>
                  <a:gd name="T30" fmla="*/ 340 w 595"/>
                  <a:gd name="T31" fmla="*/ 42 h 1273"/>
                  <a:gd name="T32" fmla="*/ 354 w 595"/>
                  <a:gd name="T33" fmla="*/ 28 h 1273"/>
                  <a:gd name="T34" fmla="*/ 368 w 595"/>
                  <a:gd name="T35" fmla="*/ 14 h 1273"/>
                  <a:gd name="T36" fmla="*/ 368 w 595"/>
                  <a:gd name="T37" fmla="*/ 14 h 1273"/>
                  <a:gd name="T38" fmla="*/ 368 w 595"/>
                  <a:gd name="T39" fmla="*/ 0 h 1273"/>
                  <a:gd name="T40" fmla="*/ 382 w 595"/>
                  <a:gd name="T41" fmla="*/ 0 h 1273"/>
                  <a:gd name="T42" fmla="*/ 382 w 595"/>
                  <a:gd name="T43" fmla="*/ 0 h 1273"/>
                  <a:gd name="T44" fmla="*/ 382 w 595"/>
                  <a:gd name="T45" fmla="*/ 0 h 1273"/>
                  <a:gd name="T46" fmla="*/ 382 w 595"/>
                  <a:gd name="T47" fmla="*/ 0 h 1273"/>
                  <a:gd name="T48" fmla="*/ 382 w 595"/>
                  <a:gd name="T49" fmla="*/ 0 h 1273"/>
                  <a:gd name="T50" fmla="*/ 396 w 595"/>
                  <a:gd name="T51" fmla="*/ 0 h 1273"/>
                  <a:gd name="T52" fmla="*/ 396 w 595"/>
                  <a:gd name="T53" fmla="*/ 0 h 1273"/>
                  <a:gd name="T54" fmla="*/ 396 w 595"/>
                  <a:gd name="T55" fmla="*/ 0 h 1273"/>
                  <a:gd name="T56" fmla="*/ 411 w 595"/>
                  <a:gd name="T57" fmla="*/ 0 h 1273"/>
                  <a:gd name="T58" fmla="*/ 411 w 595"/>
                  <a:gd name="T59" fmla="*/ 0 h 1273"/>
                  <a:gd name="T60" fmla="*/ 411 w 595"/>
                  <a:gd name="T61" fmla="*/ 0 h 1273"/>
                  <a:gd name="T62" fmla="*/ 425 w 595"/>
                  <a:gd name="T63" fmla="*/ 0 h 1273"/>
                  <a:gd name="T64" fmla="*/ 425 w 595"/>
                  <a:gd name="T65" fmla="*/ 14 h 1273"/>
                  <a:gd name="T66" fmla="*/ 439 w 595"/>
                  <a:gd name="T67" fmla="*/ 28 h 1273"/>
                  <a:gd name="T68" fmla="*/ 453 w 595"/>
                  <a:gd name="T69" fmla="*/ 56 h 1273"/>
                  <a:gd name="T70" fmla="*/ 467 w 595"/>
                  <a:gd name="T71" fmla="*/ 113 h 1273"/>
                  <a:gd name="T72" fmla="*/ 510 w 595"/>
                  <a:gd name="T73" fmla="*/ 226 h 1273"/>
                  <a:gd name="T74" fmla="*/ 581 w 595"/>
                  <a:gd name="T75" fmla="*/ 566 h 1273"/>
                  <a:gd name="T76" fmla="*/ 595 w 595"/>
                  <a:gd name="T77" fmla="*/ 608 h 1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95" h="1273">
                    <a:moveTo>
                      <a:pt x="0" y="1273"/>
                    </a:moveTo>
                    <a:lnTo>
                      <a:pt x="0" y="1273"/>
                    </a:lnTo>
                    <a:lnTo>
                      <a:pt x="14" y="1273"/>
                    </a:lnTo>
                    <a:lnTo>
                      <a:pt x="14" y="1259"/>
                    </a:lnTo>
                    <a:lnTo>
                      <a:pt x="14" y="1259"/>
                    </a:lnTo>
                    <a:lnTo>
                      <a:pt x="28" y="1245"/>
                    </a:lnTo>
                    <a:lnTo>
                      <a:pt x="42" y="1231"/>
                    </a:lnTo>
                    <a:lnTo>
                      <a:pt x="56" y="1203"/>
                    </a:lnTo>
                    <a:lnTo>
                      <a:pt x="71" y="1146"/>
                    </a:lnTo>
                    <a:lnTo>
                      <a:pt x="113" y="1019"/>
                    </a:lnTo>
                    <a:lnTo>
                      <a:pt x="141" y="863"/>
                    </a:lnTo>
                    <a:lnTo>
                      <a:pt x="226" y="495"/>
                    </a:lnTo>
                    <a:lnTo>
                      <a:pt x="255" y="311"/>
                    </a:lnTo>
                    <a:lnTo>
                      <a:pt x="297" y="184"/>
                    </a:lnTo>
                    <a:lnTo>
                      <a:pt x="326" y="85"/>
                    </a:lnTo>
                    <a:lnTo>
                      <a:pt x="340" y="42"/>
                    </a:lnTo>
                    <a:lnTo>
                      <a:pt x="354" y="28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8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25" y="0"/>
                    </a:lnTo>
                    <a:lnTo>
                      <a:pt x="425" y="14"/>
                    </a:lnTo>
                    <a:lnTo>
                      <a:pt x="439" y="28"/>
                    </a:lnTo>
                    <a:lnTo>
                      <a:pt x="453" y="56"/>
                    </a:lnTo>
                    <a:lnTo>
                      <a:pt x="467" y="113"/>
                    </a:lnTo>
                    <a:lnTo>
                      <a:pt x="510" y="226"/>
                    </a:lnTo>
                    <a:lnTo>
                      <a:pt x="581" y="566"/>
                    </a:lnTo>
                    <a:lnTo>
                      <a:pt x="595" y="608"/>
                    </a:lnTo>
                  </a:path>
                </a:pathLst>
              </a:custGeom>
              <a:noFill/>
              <a:ln w="57150" cmpd="sng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1071" y="1192"/>
              <a:ext cx="3185" cy="332"/>
            </a:xfrm>
            <a:custGeom>
              <a:avLst/>
              <a:gdLst>
                <a:gd name="T0" fmla="*/ 0 w 2730"/>
                <a:gd name="T1" fmla="*/ 0 h 390"/>
                <a:gd name="T2" fmla="*/ 165 w 2730"/>
                <a:gd name="T3" fmla="*/ 90 h 390"/>
                <a:gd name="T4" fmla="*/ 765 w 2730"/>
                <a:gd name="T5" fmla="*/ 180 h 390"/>
                <a:gd name="T6" fmla="*/ 1380 w 2730"/>
                <a:gd name="T7" fmla="*/ 270 h 390"/>
                <a:gd name="T8" fmla="*/ 1980 w 2730"/>
                <a:gd name="T9" fmla="*/ 315 h 390"/>
                <a:gd name="T10" fmla="*/ 2730 w 2730"/>
                <a:gd name="T11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0" h="390">
                  <a:moveTo>
                    <a:pt x="0" y="0"/>
                  </a:moveTo>
                  <a:cubicBezTo>
                    <a:pt x="19" y="30"/>
                    <a:pt x="38" y="60"/>
                    <a:pt x="165" y="90"/>
                  </a:cubicBezTo>
                  <a:cubicBezTo>
                    <a:pt x="292" y="120"/>
                    <a:pt x="563" y="150"/>
                    <a:pt x="765" y="180"/>
                  </a:cubicBezTo>
                  <a:cubicBezTo>
                    <a:pt x="967" y="210"/>
                    <a:pt x="1178" y="248"/>
                    <a:pt x="1380" y="270"/>
                  </a:cubicBezTo>
                  <a:cubicBezTo>
                    <a:pt x="1582" y="292"/>
                    <a:pt x="1755" y="295"/>
                    <a:pt x="1980" y="315"/>
                  </a:cubicBezTo>
                  <a:cubicBezTo>
                    <a:pt x="2205" y="335"/>
                    <a:pt x="2467" y="362"/>
                    <a:pt x="2730" y="390"/>
                  </a:cubicBezTo>
                </a:path>
              </a:pathLst>
            </a:custGeom>
            <a:noFill/>
            <a:ln w="19050" cap="flat" cmpd="sng">
              <a:solidFill>
                <a:srgbClr val="FFCC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1124" y="1754"/>
              <a:ext cx="4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sz="2000"/>
                <a:t>Α</a:t>
              </a:r>
              <a:r>
                <a:rPr lang="el-GR" sz="2000" baseline="-25000"/>
                <a:t>0</a:t>
              </a:r>
              <a:endParaRPr lang="el-GR" sz="2000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786" y="1747"/>
              <a:ext cx="4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sz="2000"/>
                <a:t>Α</a:t>
              </a:r>
              <a:r>
                <a:rPr lang="el-GR" sz="2000" baseline="-25000"/>
                <a:t>1</a:t>
              </a:r>
              <a:endParaRPr lang="el-GR" sz="2000"/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2492" y="1754"/>
              <a:ext cx="4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sz="2000"/>
                <a:t>Α</a:t>
              </a:r>
              <a:r>
                <a:rPr lang="el-GR" sz="2000" baseline="-25000"/>
                <a:t>2</a:t>
              </a:r>
              <a:endParaRPr lang="el-GR" sz="2000"/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3216" y="1751"/>
              <a:ext cx="4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sz="2000"/>
                <a:t>Α</a:t>
              </a:r>
              <a:r>
                <a:rPr lang="el-GR" sz="2000" baseline="-25000"/>
                <a:t>3</a:t>
              </a:r>
              <a:endParaRPr lang="el-GR" sz="2000"/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>
              <a:off x="2628" y="1420"/>
              <a:ext cx="0" cy="3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1921" y="1353"/>
              <a:ext cx="0" cy="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1236" y="1265"/>
              <a:ext cx="29" cy="5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3335" y="1472"/>
              <a:ext cx="7" cy="3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 flipV="1">
              <a:off x="1065" y="2054"/>
              <a:ext cx="3185" cy="332"/>
            </a:xfrm>
            <a:custGeom>
              <a:avLst/>
              <a:gdLst>
                <a:gd name="T0" fmla="*/ 0 w 2730"/>
                <a:gd name="T1" fmla="*/ 0 h 390"/>
                <a:gd name="T2" fmla="*/ 165 w 2730"/>
                <a:gd name="T3" fmla="*/ 90 h 390"/>
                <a:gd name="T4" fmla="*/ 765 w 2730"/>
                <a:gd name="T5" fmla="*/ 180 h 390"/>
                <a:gd name="T6" fmla="*/ 1380 w 2730"/>
                <a:gd name="T7" fmla="*/ 270 h 390"/>
                <a:gd name="T8" fmla="*/ 1980 w 2730"/>
                <a:gd name="T9" fmla="*/ 315 h 390"/>
                <a:gd name="T10" fmla="*/ 2730 w 2730"/>
                <a:gd name="T11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0" h="390">
                  <a:moveTo>
                    <a:pt x="0" y="0"/>
                  </a:moveTo>
                  <a:cubicBezTo>
                    <a:pt x="19" y="30"/>
                    <a:pt x="38" y="60"/>
                    <a:pt x="165" y="90"/>
                  </a:cubicBezTo>
                  <a:cubicBezTo>
                    <a:pt x="292" y="120"/>
                    <a:pt x="563" y="150"/>
                    <a:pt x="765" y="180"/>
                  </a:cubicBezTo>
                  <a:cubicBezTo>
                    <a:pt x="967" y="210"/>
                    <a:pt x="1178" y="248"/>
                    <a:pt x="1380" y="270"/>
                  </a:cubicBezTo>
                  <a:cubicBezTo>
                    <a:pt x="1582" y="292"/>
                    <a:pt x="1755" y="295"/>
                    <a:pt x="1980" y="315"/>
                  </a:cubicBezTo>
                  <a:cubicBezTo>
                    <a:pt x="2205" y="335"/>
                    <a:pt x="2467" y="362"/>
                    <a:pt x="2730" y="390"/>
                  </a:cubicBezTo>
                </a:path>
              </a:pathLst>
            </a:custGeom>
            <a:noFill/>
            <a:ln w="19050" cap="flat" cmpd="sng">
              <a:solidFill>
                <a:srgbClr val="FFCC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31775" name="Object 31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810000"/>
          <a:ext cx="42195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Equation" r:id="rId4" imgW="1892160" imgH="431640" progId="Equation.3">
                  <p:embed/>
                </p:oleObj>
              </mc:Choice>
              <mc:Fallback>
                <p:oleObj name="Equation" r:id="rId4" imgW="1892160" imgH="431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810000"/>
                        <a:ext cx="4219575" cy="923925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403225" y="3243263"/>
            <a:ext cx="5891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/>
              <a:t>Παρατηρούμε πειραματικά ότι ισχύει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471488" y="4960938"/>
            <a:ext cx="7656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800"/>
              <a:t>Από αυτήν την σχέση προκύπτει με λίγη άλγεβρα η εκθετική μείωση του πλάτους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Συμπεράσματα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Τα διαδοχικά πλάτη μιας φθίνουσας ταλάντωσης είναι διαδοχικοί όροι φθίνουσας γεωμετρικής προόδου.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</a:t>
            </a:r>
            <a:r>
              <a:rPr lang="el-GR" baseline="30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Α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κ-1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.Α</a:t>
            </a:r>
            <a:r>
              <a:rPr lang="el-GR" baseline="-25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Κ+1</a:t>
            </a:r>
            <a:endParaRPr lang="el-GR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/>
              <a:t>Το πλάτος της φθίνουσας ταλάντωσης μειώνεται εκθετικά, άρα και η ενέργεια της φθίνουσας ταλάντωσης μειώνεται εκθετικά αλλά με τον διπλάσιο ρυθμό</a:t>
            </a:r>
          </a:p>
          <a:p>
            <a:pPr>
              <a:lnSpc>
                <a:spcPct val="90000"/>
              </a:lnSpc>
            </a:pPr>
            <a:r>
              <a:rPr lang="el-GR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Α= Α</a:t>
            </a:r>
            <a:r>
              <a:rPr lang="el-GR" baseline="-250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l-GR" baseline="300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Λ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/>
              <a:t>    </a:t>
            </a:r>
            <a:r>
              <a:rPr lang="el-GR"/>
              <a:t>και </a:t>
            </a:r>
            <a:r>
              <a:rPr lang="en-US"/>
              <a:t>      </a:t>
            </a:r>
            <a:r>
              <a:rPr lang="el-GR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 = Ε</a:t>
            </a:r>
            <a:r>
              <a:rPr lang="el-GR" baseline="-250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l-GR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baseline="300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-2</a:t>
            </a:r>
            <a:r>
              <a:rPr lang="el-GR" baseline="300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Λ</a:t>
            </a:r>
            <a:r>
              <a:rPr lang="en-US" baseline="3000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endParaRPr lang="el-GR">
              <a:solidFill>
                <a:srgbClr val="FFCC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1854"/>
            <a:ext cx="9144000" cy="5856287"/>
          </a:xfrm>
        </p:spPr>
        <p:txBody>
          <a:bodyPr/>
          <a:lstStyle/>
          <a:p>
            <a:r>
              <a:rPr lang="el-GR" sz="2800" dirty="0">
                <a:effectLst/>
              </a:rPr>
              <a:t>Μια ταλάντωση σταθερού πλάτους λέγεται </a:t>
            </a:r>
            <a:r>
              <a:rPr lang="el-GR" sz="2800" b="1" dirty="0">
                <a:solidFill>
                  <a:srgbClr val="FFFF00"/>
                </a:solidFill>
                <a:effectLst/>
              </a:rPr>
              <a:t>αμείωτη</a:t>
            </a:r>
            <a:endParaRPr lang="el-GR" sz="2800" dirty="0">
              <a:solidFill>
                <a:srgbClr val="FFFF00"/>
              </a:solidFill>
              <a:effectLst/>
            </a:endParaRPr>
          </a:p>
          <a:p>
            <a:r>
              <a:rPr lang="el-GR" sz="2800" dirty="0">
                <a:effectLst/>
              </a:rPr>
              <a:t>Μια ταλάντωση της οποίας το πλάτος ελαττώνεται μέχρι να μηδενιστεί λέγεται </a:t>
            </a:r>
            <a:r>
              <a:rPr lang="el-GR" sz="2800" b="1" dirty="0">
                <a:solidFill>
                  <a:srgbClr val="FFFF00"/>
                </a:solidFill>
                <a:effectLst/>
              </a:rPr>
              <a:t>φθίνουσα</a:t>
            </a:r>
            <a:endParaRPr lang="el-GR" sz="2800" dirty="0">
              <a:solidFill>
                <a:srgbClr val="FFFF00"/>
              </a:solidFill>
              <a:effectLst/>
            </a:endParaRPr>
          </a:p>
          <a:p>
            <a:r>
              <a:rPr lang="el-GR" sz="2800" dirty="0">
                <a:effectLst/>
              </a:rPr>
              <a:t>Στην πραγματικότητα </a:t>
            </a:r>
            <a:r>
              <a:rPr lang="el-GR" sz="2800" b="1" dirty="0">
                <a:solidFill>
                  <a:srgbClr val="FFFF00"/>
                </a:solidFill>
                <a:effectLst/>
              </a:rPr>
              <a:t>όλες</a:t>
            </a:r>
            <a:r>
              <a:rPr lang="el-GR" sz="2800" dirty="0">
                <a:effectLst/>
              </a:rPr>
              <a:t> οι ταλαντώσεις είναι φθίνουσες διότι υπάρχουν δυνάμεις αντίστασης και συνεπώς </a:t>
            </a:r>
            <a:r>
              <a:rPr lang="el-GR" sz="2800" b="1" dirty="0">
                <a:solidFill>
                  <a:srgbClr val="FFFF00"/>
                </a:solidFill>
                <a:effectLst/>
              </a:rPr>
              <a:t>απώλειες ενέργειας</a:t>
            </a:r>
          </a:p>
          <a:p>
            <a:r>
              <a:rPr lang="el-GR" sz="2800" dirty="0">
                <a:effectLst/>
              </a:rPr>
              <a:t>Αν η δύναμη αντίστασης είναι της μορφής </a:t>
            </a:r>
            <a:endParaRPr lang="el-GR" sz="2800" dirty="0" smtClean="0">
              <a:effectLst/>
            </a:endParaRPr>
          </a:p>
          <a:p>
            <a:pPr marL="0" indent="0" algn="ctr">
              <a:buNone/>
            </a:pPr>
            <a:r>
              <a:rPr lang="el-GR" sz="2800" b="1" dirty="0">
                <a:solidFill>
                  <a:srgbClr val="FFFF00"/>
                </a:solidFill>
                <a:effectLst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F</a:t>
            </a:r>
            <a:r>
              <a:rPr lang="el-GR" sz="2800" b="1" baseline="-25000" dirty="0">
                <a:solidFill>
                  <a:srgbClr val="FFFF00"/>
                </a:solidFill>
                <a:effectLst/>
              </a:rPr>
              <a:t>αντ</a:t>
            </a:r>
            <a:r>
              <a:rPr lang="el-GR" sz="2800" b="1" dirty="0">
                <a:solidFill>
                  <a:srgbClr val="FFFF00"/>
                </a:solidFill>
                <a:effectLst/>
              </a:rPr>
              <a:t>=  – 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b</a:t>
            </a:r>
            <a:r>
              <a:rPr lang="el-GR" sz="2800" b="1" dirty="0">
                <a:solidFill>
                  <a:srgbClr val="FFFF00"/>
                </a:solidFill>
                <a:effectLst/>
              </a:rPr>
              <a:t>.υ</a:t>
            </a:r>
            <a:r>
              <a:rPr lang="el-GR" sz="2800" b="1" dirty="0">
                <a:effectLst/>
              </a:rPr>
              <a:t> </a:t>
            </a:r>
            <a:endParaRPr lang="el-GR" sz="2800" b="1" dirty="0" smtClean="0">
              <a:effectLst/>
            </a:endParaRPr>
          </a:p>
          <a:p>
            <a:pPr marL="0" indent="0">
              <a:buNone/>
            </a:pPr>
            <a:r>
              <a:rPr lang="el-GR" sz="2800" dirty="0" smtClean="0">
                <a:effectLst/>
              </a:rPr>
              <a:t>τότε </a:t>
            </a:r>
            <a:r>
              <a:rPr lang="el-GR" sz="2800" dirty="0">
                <a:effectLst/>
              </a:rPr>
              <a:t>το πλάτος μειώνεται εκθετικά με τον χρόνο </a:t>
            </a:r>
            <a:endParaRPr lang="el-GR" sz="2800" dirty="0" smtClean="0">
              <a:effectLst/>
            </a:endParaRPr>
          </a:p>
          <a:p>
            <a:pPr marL="0" indent="0" algn="ctr">
              <a:buNone/>
            </a:pPr>
            <a:r>
              <a:rPr lang="el-GR" sz="2800" b="1" dirty="0" smtClean="0">
                <a:solidFill>
                  <a:srgbClr val="FFFF00"/>
                </a:solidFill>
                <a:effectLst/>
              </a:rPr>
              <a:t>A=A</a:t>
            </a:r>
            <a:r>
              <a:rPr lang="el-GR" sz="2800" b="1" baseline="-25000" dirty="0" smtClean="0">
                <a:solidFill>
                  <a:srgbClr val="FFFF00"/>
                </a:solidFill>
                <a:effectLst/>
              </a:rPr>
              <a:t>0</a:t>
            </a:r>
            <a:r>
              <a:rPr lang="el-GR" sz="2800" b="1" dirty="0" smtClean="0">
                <a:solidFill>
                  <a:srgbClr val="FFFF00"/>
                </a:solidFill>
                <a:effectLst/>
              </a:rPr>
              <a:t>.e</a:t>
            </a:r>
            <a:r>
              <a:rPr lang="el-GR" sz="2800" b="1" baseline="30000" dirty="0" smtClean="0">
                <a:solidFill>
                  <a:srgbClr val="FFFF00"/>
                </a:solidFill>
                <a:effectLst/>
              </a:rPr>
              <a:t>-Λ </a:t>
            </a:r>
            <a:r>
              <a:rPr lang="el-GR" sz="2800" b="1" baseline="30000" dirty="0">
                <a:solidFill>
                  <a:srgbClr val="FFFF00"/>
                </a:solidFill>
                <a:effectLst/>
              </a:rPr>
              <a:t>t</a:t>
            </a:r>
            <a:r>
              <a:rPr lang="el-GR" sz="2800" dirty="0">
                <a:effectLst/>
              </a:rPr>
              <a:t>. </a:t>
            </a:r>
          </a:p>
          <a:p>
            <a:r>
              <a:rPr lang="el-GR" sz="2800" dirty="0">
                <a:effectLst/>
              </a:rPr>
              <a:t>Σε κάθε άλλη περίπτωση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F</a:t>
            </a:r>
            <a:r>
              <a:rPr lang="el-GR" sz="2800" b="1" baseline="-25000" dirty="0" smtClean="0">
                <a:solidFill>
                  <a:srgbClr val="FFFF00"/>
                </a:solidFill>
                <a:effectLst/>
              </a:rPr>
              <a:t>αντ</a:t>
            </a:r>
            <a:r>
              <a:rPr lang="el-GR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2800" dirty="0" smtClean="0">
                <a:effectLst/>
              </a:rPr>
              <a:t>το </a:t>
            </a:r>
            <a:r>
              <a:rPr lang="el-GR" sz="2800" dirty="0">
                <a:effectLst/>
              </a:rPr>
              <a:t>πλάτος </a:t>
            </a:r>
            <a:r>
              <a:rPr lang="el-GR" sz="2800" dirty="0" smtClean="0">
                <a:effectLst/>
              </a:rPr>
              <a:t>μειώνεται αλλά όχι </a:t>
            </a:r>
            <a:r>
              <a:rPr lang="el-GR" sz="2800" dirty="0">
                <a:effectLst/>
              </a:rPr>
              <a:t>εκθετικά.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Χρόνος υποδιπλασιασμού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T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endParaRPr lang="el-GR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857375"/>
            <a:ext cx="8488362" cy="4773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Ή χρόνος ημίσειας ζωής μιας ποσότητας η οποία μειώνεται εκθετικά με το χρόνο, ονομάζεται το χρονικό διάστημα που απαιτείται για να ελαττωθεί η ποσότητα αυτή στο μισό</a:t>
            </a:r>
            <a:r>
              <a:rPr lang="en-US" sz="2800" dirty="0"/>
              <a:t> </a:t>
            </a:r>
            <a:r>
              <a:rPr lang="el-GR" sz="2800" dirty="0"/>
              <a:t>της αρχικής της τιμής.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Αν στην εξίσωση </a:t>
            </a:r>
            <a:r>
              <a:rPr lang="en-US" sz="2800" dirty="0"/>
              <a:t>A</a:t>
            </a:r>
            <a:r>
              <a:rPr lang="el-GR" sz="2800" dirty="0"/>
              <a:t>= </a:t>
            </a:r>
            <a:r>
              <a:rPr lang="en-US" sz="2800" dirty="0"/>
              <a:t>A</a:t>
            </a:r>
            <a:r>
              <a:rPr lang="el-GR" sz="2800" baseline="-25000" dirty="0"/>
              <a:t>0</a:t>
            </a:r>
            <a:r>
              <a:rPr lang="en-US" sz="2800" dirty="0"/>
              <a:t>e</a:t>
            </a:r>
            <a:r>
              <a:rPr lang="el-GR" sz="2800" baseline="30000" dirty="0"/>
              <a:t>-Λ</a:t>
            </a:r>
            <a:r>
              <a:rPr lang="en-US" sz="2800" baseline="30000" dirty="0"/>
              <a:t>t</a:t>
            </a:r>
            <a:r>
              <a:rPr lang="el-GR" sz="2800" dirty="0"/>
              <a:t>  θέσουμε  </a:t>
            </a:r>
            <a:r>
              <a:rPr lang="en-US" sz="2800" dirty="0"/>
              <a:t>A </a:t>
            </a:r>
            <a:r>
              <a:rPr lang="el-GR" sz="2800" dirty="0"/>
              <a:t>=</a:t>
            </a:r>
            <a:r>
              <a:rPr lang="en-US" sz="2800" dirty="0"/>
              <a:t> ½ A</a:t>
            </a:r>
            <a:r>
              <a:rPr lang="en-US" sz="2800" baseline="-25000" dirty="0"/>
              <a:t>0</a:t>
            </a:r>
            <a:r>
              <a:rPr lang="el-GR" sz="2800" dirty="0"/>
              <a:t>  παίρνουμε 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½ A</a:t>
            </a:r>
            <a:r>
              <a:rPr lang="en-US" sz="2800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l-GR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l-GR" sz="2800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l-GR" sz="2800" baseline="30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-Λ</a:t>
            </a:r>
            <a:r>
              <a:rPr lang="en-US" sz="2800" baseline="30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T1/2</a:t>
            </a:r>
            <a:r>
              <a:rPr lang="el-GR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Math C" pitchFamily="2" charset="2"/>
              </a:rPr>
              <a:t></a:t>
            </a:r>
            <a:r>
              <a:rPr lang="el-GR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½ </a:t>
            </a:r>
            <a:r>
              <a:rPr lang="el-GR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l-GR" sz="2800" baseline="30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-Λ</a:t>
            </a:r>
            <a:r>
              <a:rPr lang="en-US" sz="2800" baseline="30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T1/2</a:t>
            </a:r>
            <a:r>
              <a:rPr lang="el-GR" sz="2800" dirty="0"/>
              <a:t>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από την οποία λογαριθμίζοντας βρίσκουμε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-</a:t>
            </a:r>
            <a:r>
              <a:rPr lang="en-US" sz="2800" dirty="0">
                <a:sym typeface="Math C" pitchFamily="2" charset="2"/>
              </a:rPr>
              <a:t></a:t>
            </a:r>
            <a:r>
              <a:rPr lang="en-US" sz="2800" dirty="0"/>
              <a:t>n</a:t>
            </a:r>
            <a:r>
              <a:rPr lang="el-GR" sz="2800" dirty="0"/>
              <a:t>2= -Λ.</a:t>
            </a:r>
            <a:r>
              <a:rPr lang="en-US" sz="2800" dirty="0"/>
              <a:t>T</a:t>
            </a:r>
            <a:r>
              <a:rPr lang="el-GR" sz="2800" baseline="-25000" dirty="0"/>
              <a:t>1/2</a:t>
            </a:r>
            <a:r>
              <a:rPr lang="el-GR" sz="2800" dirty="0"/>
              <a:t> </a:t>
            </a:r>
            <a:r>
              <a:rPr lang="el-GR" sz="2800" dirty="0">
                <a:sym typeface="Math C" pitchFamily="2" charset="2"/>
              </a:rPr>
              <a:t></a:t>
            </a:r>
            <a:r>
              <a:rPr lang="el-GR" sz="2800" dirty="0"/>
              <a:t>  </a:t>
            </a:r>
            <a:r>
              <a:rPr lang="en-US" sz="2800" b="1" dirty="0">
                <a:solidFill>
                  <a:srgbClr val="FFCC00"/>
                </a:solidFill>
                <a:effectLst/>
              </a:rPr>
              <a:t>T</a:t>
            </a:r>
            <a:r>
              <a:rPr lang="el-GR" sz="2800" b="1" baseline="-25000" dirty="0">
                <a:solidFill>
                  <a:srgbClr val="FFCC00"/>
                </a:solidFill>
                <a:effectLst/>
              </a:rPr>
              <a:t>1/2</a:t>
            </a:r>
            <a:r>
              <a:rPr lang="el-GR" sz="2800" b="1" dirty="0">
                <a:solidFill>
                  <a:srgbClr val="FFCC00"/>
                </a:solidFill>
                <a:effectLst/>
              </a:rPr>
              <a:t> = </a:t>
            </a:r>
            <a:r>
              <a:rPr lang="en-US" sz="2800" b="1" dirty="0">
                <a:solidFill>
                  <a:srgbClr val="FFCC00"/>
                </a:solidFill>
                <a:effectLst/>
                <a:sym typeface="Math C" pitchFamily="2" charset="2"/>
              </a:rPr>
              <a:t></a:t>
            </a:r>
            <a:r>
              <a:rPr lang="en-US" sz="2800" b="1" dirty="0">
                <a:solidFill>
                  <a:srgbClr val="FFCC00"/>
                </a:solidFill>
                <a:effectLst/>
              </a:rPr>
              <a:t>n</a:t>
            </a:r>
            <a:r>
              <a:rPr lang="el-GR" sz="2800" b="1" dirty="0">
                <a:solidFill>
                  <a:srgbClr val="FFCC00"/>
                </a:solidFill>
                <a:effectLst/>
              </a:rPr>
              <a:t>2 /Λ</a:t>
            </a:r>
            <a:r>
              <a:rPr lang="el-GR" sz="2800" dirty="0"/>
              <a:t>      ή     </a:t>
            </a:r>
            <a:r>
              <a:rPr lang="el-GR" sz="2800" b="1" dirty="0">
                <a:solidFill>
                  <a:srgbClr val="FFCC00"/>
                </a:solidFill>
                <a:effectLst/>
              </a:rPr>
              <a:t>Λ = </a:t>
            </a:r>
            <a:r>
              <a:rPr lang="en-US" sz="2800" b="1" dirty="0">
                <a:solidFill>
                  <a:srgbClr val="FFCC00"/>
                </a:solidFill>
                <a:effectLst/>
                <a:sym typeface="Math C" pitchFamily="2" charset="2"/>
              </a:rPr>
              <a:t></a:t>
            </a:r>
            <a:r>
              <a:rPr lang="en-US" sz="2800" b="1" dirty="0">
                <a:solidFill>
                  <a:srgbClr val="FFCC00"/>
                </a:solidFill>
                <a:effectLst/>
              </a:rPr>
              <a:t>n</a:t>
            </a:r>
            <a:r>
              <a:rPr lang="el-GR" sz="2800" b="1" dirty="0">
                <a:solidFill>
                  <a:srgbClr val="FFCC00"/>
                </a:solidFill>
                <a:effectLst/>
              </a:rPr>
              <a:t>2/Τ</a:t>
            </a:r>
            <a:r>
              <a:rPr lang="el-GR" sz="2800" b="1" baseline="-25000" dirty="0">
                <a:solidFill>
                  <a:srgbClr val="FFCC00"/>
                </a:solidFill>
                <a:effectLst/>
              </a:rPr>
              <a:t>1/2</a:t>
            </a:r>
            <a:r>
              <a:rPr lang="el-GR" sz="2800" dirty="0"/>
              <a:t> 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Από την τελευταία σχέση υπολογίζεται η σταθερά διάσπασης Λ όταν χρόνος ημίσειας ζωής Τ</a:t>
            </a:r>
            <a:r>
              <a:rPr lang="el-GR" sz="2800" baseline="-25000" dirty="0"/>
              <a:t>1/2 </a:t>
            </a:r>
            <a:r>
              <a:rPr lang="el-GR" sz="2800" dirty="0"/>
              <a:t>είναι γνωστός.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800"/>
              <a:t>H </a:t>
            </a:r>
            <a:r>
              <a:rPr lang="el-GR" sz="2800"/>
              <a:t>σταθερά απόσβεσης </a:t>
            </a:r>
            <a:r>
              <a:rPr lang="en-US" sz="2800"/>
              <a:t>b </a:t>
            </a:r>
            <a:r>
              <a:rPr lang="el-GR" sz="2800"/>
              <a:t>σε μία φθίνουσα ταλάντωση που πραγματοποιείται με έλασμα βυθισμένο σε υγρό, εξαρτάται.</a:t>
            </a:r>
            <a:endParaRPr lang="el-GR" sz="2800" b="1"/>
          </a:p>
          <a:p>
            <a:pPr marL="609600" indent="-609600"/>
            <a:r>
              <a:rPr lang="el-GR" sz="2800" b="1"/>
              <a:t>α.</a:t>
            </a:r>
            <a:r>
              <a:rPr lang="el-GR" sz="2800"/>
              <a:t>  από την μάζα του υγρού</a:t>
            </a:r>
            <a:endParaRPr lang="el-GR" sz="2800" b="1"/>
          </a:p>
          <a:p>
            <a:pPr marL="609600" indent="-609600"/>
            <a:r>
              <a:rPr lang="el-GR" sz="2800" b="1"/>
              <a:t>β.</a:t>
            </a:r>
            <a:r>
              <a:rPr lang="el-GR" sz="2800"/>
              <a:t> από το ιξώδες και την πυκνότητα του υγρού, και από το σχήμα και το εμβαδόν διατομής του ελάσματος </a:t>
            </a:r>
            <a:endParaRPr lang="el-GR" sz="2800" b="1"/>
          </a:p>
          <a:p>
            <a:pPr marL="609600" indent="-609600"/>
            <a:r>
              <a:rPr lang="el-GR" sz="2800" b="1"/>
              <a:t>γ.</a:t>
            </a:r>
            <a:r>
              <a:rPr lang="el-GR" sz="2800"/>
              <a:t> από την ταχύτητα του ελάσματος.</a:t>
            </a:r>
            <a:endParaRPr lang="el-GR" sz="2800" b="1"/>
          </a:p>
          <a:p>
            <a:pPr marL="609600" indent="-609600"/>
            <a:r>
              <a:rPr lang="el-GR" sz="2800" b="1"/>
              <a:t>δ.</a:t>
            </a:r>
            <a:r>
              <a:rPr lang="el-GR" sz="2800"/>
              <a:t> από την μάζα του ελάσματος.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879475" y="3441700"/>
            <a:ext cx="712788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/>
              <a:t>Η συνισταμένη δύναμη σε μία φθίνουσα ταλάντωση έχει την μορφή.</a:t>
            </a:r>
            <a:endParaRPr lang="el-GR" b="1"/>
          </a:p>
          <a:p>
            <a:pPr marL="609600" indent="-609600"/>
            <a:r>
              <a:rPr lang="el-GR" b="1"/>
              <a:t>α.</a:t>
            </a:r>
            <a:r>
              <a:rPr lang="el-GR"/>
              <a:t> </a:t>
            </a:r>
            <a:r>
              <a:rPr lang="en-US"/>
              <a:t>F</a:t>
            </a:r>
            <a:r>
              <a:rPr lang="el-GR"/>
              <a:t>= -</a:t>
            </a:r>
            <a:r>
              <a:rPr lang="en-US"/>
              <a:t>D</a:t>
            </a:r>
            <a:r>
              <a:rPr lang="el-GR"/>
              <a:t>.</a:t>
            </a:r>
            <a:r>
              <a:rPr lang="en-US"/>
              <a:t>x</a:t>
            </a:r>
            <a:r>
              <a:rPr lang="el-GR"/>
              <a:t> + </a:t>
            </a:r>
            <a:r>
              <a:rPr lang="en-US"/>
              <a:t>b</a:t>
            </a:r>
            <a:r>
              <a:rPr lang="el-GR"/>
              <a:t>.υ</a:t>
            </a:r>
            <a:endParaRPr lang="el-GR" b="1"/>
          </a:p>
          <a:p>
            <a:pPr marL="609600" indent="-609600"/>
            <a:r>
              <a:rPr lang="el-GR" b="1"/>
              <a:t>β.</a:t>
            </a:r>
            <a:r>
              <a:rPr lang="el-GR"/>
              <a:t> </a:t>
            </a:r>
            <a:r>
              <a:rPr lang="en-US"/>
              <a:t>F</a:t>
            </a:r>
            <a:r>
              <a:rPr lang="el-GR"/>
              <a:t>= -</a:t>
            </a:r>
            <a:r>
              <a:rPr lang="en-US"/>
              <a:t>D</a:t>
            </a:r>
            <a:r>
              <a:rPr lang="el-GR"/>
              <a:t>.</a:t>
            </a:r>
            <a:r>
              <a:rPr lang="en-US"/>
              <a:t>x</a:t>
            </a:r>
            <a:r>
              <a:rPr lang="el-GR"/>
              <a:t> - </a:t>
            </a:r>
            <a:r>
              <a:rPr lang="en-US"/>
              <a:t>b</a:t>
            </a:r>
            <a:r>
              <a:rPr lang="el-GR"/>
              <a:t>.υ</a:t>
            </a:r>
            <a:endParaRPr lang="el-GR" b="1"/>
          </a:p>
          <a:p>
            <a:pPr marL="609600" indent="-609600"/>
            <a:r>
              <a:rPr lang="el-GR" b="1"/>
              <a:t>γ.</a:t>
            </a:r>
            <a:r>
              <a:rPr lang="el-GR"/>
              <a:t> </a:t>
            </a:r>
            <a:r>
              <a:rPr lang="en-US"/>
              <a:t>F</a:t>
            </a:r>
            <a:r>
              <a:rPr lang="el-GR"/>
              <a:t>= </a:t>
            </a:r>
            <a:r>
              <a:rPr lang="en-US"/>
              <a:t>D</a:t>
            </a:r>
            <a:r>
              <a:rPr lang="el-GR"/>
              <a:t>.</a:t>
            </a:r>
            <a:r>
              <a:rPr lang="en-US"/>
              <a:t>x</a:t>
            </a:r>
            <a:r>
              <a:rPr lang="el-GR"/>
              <a:t> - </a:t>
            </a:r>
            <a:r>
              <a:rPr lang="en-US"/>
              <a:t>b</a:t>
            </a:r>
            <a:r>
              <a:rPr lang="el-GR"/>
              <a:t>.υ</a:t>
            </a:r>
            <a:endParaRPr lang="el-GR" b="1"/>
          </a:p>
          <a:p>
            <a:pPr marL="609600" indent="-609600"/>
            <a:r>
              <a:rPr lang="el-GR" b="1"/>
              <a:t>δ.</a:t>
            </a:r>
            <a:r>
              <a:rPr lang="el-GR"/>
              <a:t> </a:t>
            </a:r>
            <a:r>
              <a:rPr lang="en-US"/>
              <a:t>F</a:t>
            </a:r>
            <a:r>
              <a:rPr lang="el-GR"/>
              <a:t>= </a:t>
            </a:r>
            <a:r>
              <a:rPr lang="en-US"/>
              <a:t>D</a:t>
            </a:r>
            <a:r>
              <a:rPr lang="el-GR"/>
              <a:t>.</a:t>
            </a:r>
            <a:r>
              <a:rPr lang="en-US"/>
              <a:t>x</a:t>
            </a:r>
            <a:r>
              <a:rPr lang="el-GR"/>
              <a:t> + </a:t>
            </a:r>
            <a:r>
              <a:rPr lang="en-US"/>
              <a:t>b</a:t>
            </a:r>
            <a:r>
              <a:rPr lang="el-GR"/>
              <a:t>.υ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01700" y="3252788"/>
            <a:ext cx="712788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988" y="38539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 dirty="0"/>
              <a:t>Όταν αυξάνεται ο συντελεστής απόσβεσης σε μια φθίνουσα ταλάντωση η συχνότητα της ταλάντωσης</a:t>
            </a:r>
            <a:endParaRPr lang="el-GR" b="1" dirty="0"/>
          </a:p>
          <a:p>
            <a:pPr marL="609600" indent="-609600"/>
            <a:r>
              <a:rPr lang="el-GR" b="1" dirty="0"/>
              <a:t>α.</a:t>
            </a:r>
            <a:r>
              <a:rPr lang="el-GR" dirty="0"/>
              <a:t> αυξάνεται </a:t>
            </a:r>
            <a:endParaRPr lang="el-GR" b="1" dirty="0"/>
          </a:p>
          <a:p>
            <a:pPr marL="609600" indent="-609600"/>
            <a:r>
              <a:rPr lang="el-GR" b="1" dirty="0"/>
              <a:t>β.</a:t>
            </a:r>
            <a:r>
              <a:rPr lang="el-GR" dirty="0"/>
              <a:t> ελαττώνεται</a:t>
            </a:r>
            <a:endParaRPr lang="el-GR" b="1" dirty="0"/>
          </a:p>
          <a:p>
            <a:pPr marL="609600" indent="-609600"/>
            <a:r>
              <a:rPr lang="el-GR" b="1" dirty="0"/>
              <a:t>γ.</a:t>
            </a:r>
            <a:r>
              <a:rPr lang="el-GR" dirty="0"/>
              <a:t> παραμένει σταθερή</a:t>
            </a:r>
            <a:endParaRPr lang="el-GR" b="1" dirty="0"/>
          </a:p>
          <a:p>
            <a:pPr marL="609600" indent="-609600"/>
            <a:r>
              <a:rPr lang="el-GR" b="1" dirty="0"/>
              <a:t>δ.</a:t>
            </a:r>
            <a:r>
              <a:rPr lang="el-GR" dirty="0"/>
              <a:t> αυξάνεται ή ελαττώνεται ανάλογα με την τιμή του </a:t>
            </a:r>
            <a:r>
              <a:rPr lang="en-US" dirty="0"/>
              <a:t>b</a:t>
            </a:r>
            <a:r>
              <a:rPr lang="el-GR" dirty="0"/>
              <a:t>.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879475" y="3741738"/>
            <a:ext cx="712788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/>
              <a:t>Σε μια φθίνουσα ταλάντωση το στιγμιαίο πλάτος της ταλάντωσης </a:t>
            </a:r>
            <a:endParaRPr lang="el-GR" b="1"/>
          </a:p>
          <a:p>
            <a:pPr marL="609600" indent="-609600"/>
            <a:r>
              <a:rPr lang="el-GR" b="1"/>
              <a:t>α.</a:t>
            </a:r>
            <a:r>
              <a:rPr lang="el-GR"/>
              <a:t> παραμένει σταθερό</a:t>
            </a:r>
            <a:endParaRPr lang="el-GR" b="1"/>
          </a:p>
          <a:p>
            <a:pPr marL="609600" indent="-609600"/>
            <a:r>
              <a:rPr lang="el-GR" b="1"/>
              <a:t>β.</a:t>
            </a:r>
            <a:r>
              <a:rPr lang="el-GR"/>
              <a:t> ελαττώνεται γραμμικά</a:t>
            </a:r>
            <a:endParaRPr lang="el-GR" b="1"/>
          </a:p>
          <a:p>
            <a:pPr marL="609600" indent="-609600"/>
            <a:r>
              <a:rPr lang="el-GR" b="1"/>
              <a:t>γ.</a:t>
            </a:r>
            <a:r>
              <a:rPr lang="el-GR"/>
              <a:t> ελαττώνεται με το τετράγωνο του χρόνου</a:t>
            </a:r>
            <a:endParaRPr lang="el-GR" b="1"/>
          </a:p>
          <a:p>
            <a:pPr marL="609600" indent="-609600"/>
            <a:r>
              <a:rPr lang="el-GR" b="1"/>
              <a:t>δ.</a:t>
            </a:r>
            <a:r>
              <a:rPr lang="el-GR"/>
              <a:t> ελαττώνεται εκθετικά με τον χρόνο 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879475" y="4953000"/>
            <a:ext cx="712788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73400"/>
            <a:ext cx="8277225" cy="30527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sz="2400"/>
              <a:t>Από τις φθίνουσες ταλαντώσεις του σχήματος μεγαλύτερη σταθερά απόσβεσης έχει η ταλάντωση στο σχήμα 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α.</a:t>
            </a:r>
            <a:r>
              <a:rPr lang="el-GR" sz="2400"/>
              <a:t> στο σχήμα Α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β.</a:t>
            </a:r>
            <a:r>
              <a:rPr lang="el-GR" sz="2400"/>
              <a:t> στο σχήμα Β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γ.</a:t>
            </a:r>
            <a:r>
              <a:rPr lang="el-GR" sz="2400"/>
              <a:t> έχουν την ίδια σταθερά απόσβεσης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δ.</a:t>
            </a:r>
            <a:r>
              <a:rPr lang="el-GR" sz="2400"/>
              <a:t> δεν είναι επαρκή τα δεδομένα για να απαντήσουμε.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68400" y="1684338"/>
            <a:ext cx="6797675" cy="1181100"/>
            <a:chOff x="2130" y="2085"/>
            <a:chExt cx="7545" cy="1860"/>
          </a:xfrm>
        </p:grpSpPr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2130" y="2296"/>
              <a:ext cx="3585" cy="1468"/>
              <a:chOff x="1800" y="2191"/>
              <a:chExt cx="3585" cy="1468"/>
            </a:xfrm>
          </p:grpSpPr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>
                <a:off x="1838" y="2191"/>
                <a:ext cx="3279" cy="1468"/>
              </a:xfrm>
              <a:custGeom>
                <a:avLst/>
                <a:gdLst>
                  <a:gd name="T0" fmla="*/ 9 w 627"/>
                  <a:gd name="T1" fmla="*/ 98 h 224"/>
                  <a:gd name="T2" fmla="*/ 19 w 627"/>
                  <a:gd name="T3" fmla="*/ 224 h 224"/>
                  <a:gd name="T4" fmla="*/ 32 w 627"/>
                  <a:gd name="T5" fmla="*/ 72 h 224"/>
                  <a:gd name="T6" fmla="*/ 44 w 627"/>
                  <a:gd name="T7" fmla="*/ 32 h 224"/>
                  <a:gd name="T8" fmla="*/ 55 w 627"/>
                  <a:gd name="T9" fmla="*/ 196 h 224"/>
                  <a:gd name="T10" fmla="*/ 69 w 627"/>
                  <a:gd name="T11" fmla="*/ 107 h 224"/>
                  <a:gd name="T12" fmla="*/ 80 w 627"/>
                  <a:gd name="T13" fmla="*/ 8 h 224"/>
                  <a:gd name="T14" fmla="*/ 93 w 627"/>
                  <a:gd name="T15" fmla="*/ 176 h 224"/>
                  <a:gd name="T16" fmla="*/ 106 w 627"/>
                  <a:gd name="T17" fmla="*/ 152 h 224"/>
                  <a:gd name="T18" fmla="*/ 116 w 627"/>
                  <a:gd name="T19" fmla="*/ 15 h 224"/>
                  <a:gd name="T20" fmla="*/ 130 w 627"/>
                  <a:gd name="T21" fmla="*/ 145 h 224"/>
                  <a:gd name="T22" fmla="*/ 142 w 627"/>
                  <a:gd name="T23" fmla="*/ 191 h 224"/>
                  <a:gd name="T24" fmla="*/ 153 w 627"/>
                  <a:gd name="T25" fmla="*/ 34 h 224"/>
                  <a:gd name="T26" fmla="*/ 168 w 627"/>
                  <a:gd name="T27" fmla="*/ 117 h 224"/>
                  <a:gd name="T28" fmla="*/ 179 w 627"/>
                  <a:gd name="T29" fmla="*/ 209 h 224"/>
                  <a:gd name="T30" fmla="*/ 192 w 627"/>
                  <a:gd name="T31" fmla="*/ 45 h 224"/>
                  <a:gd name="T32" fmla="*/ 206 w 627"/>
                  <a:gd name="T33" fmla="*/ 102 h 224"/>
                  <a:gd name="T34" fmla="*/ 217 w 627"/>
                  <a:gd name="T35" fmla="*/ 208 h 224"/>
                  <a:gd name="T36" fmla="*/ 230 w 627"/>
                  <a:gd name="T37" fmla="*/ 63 h 224"/>
                  <a:gd name="T38" fmla="*/ 244 w 627"/>
                  <a:gd name="T39" fmla="*/ 77 h 224"/>
                  <a:gd name="T40" fmla="*/ 255 w 627"/>
                  <a:gd name="T41" fmla="*/ 203 h 224"/>
                  <a:gd name="T42" fmla="*/ 269 w 627"/>
                  <a:gd name="T43" fmla="*/ 71 h 224"/>
                  <a:gd name="T44" fmla="*/ 283 w 627"/>
                  <a:gd name="T45" fmla="*/ 77 h 224"/>
                  <a:gd name="T46" fmla="*/ 294 w 627"/>
                  <a:gd name="T47" fmla="*/ 201 h 224"/>
                  <a:gd name="T48" fmla="*/ 308 w 627"/>
                  <a:gd name="T49" fmla="*/ 71 h 224"/>
                  <a:gd name="T50" fmla="*/ 322 w 627"/>
                  <a:gd name="T51" fmla="*/ 78 h 224"/>
                  <a:gd name="T52" fmla="*/ 334 w 627"/>
                  <a:gd name="T53" fmla="*/ 198 h 224"/>
                  <a:gd name="T54" fmla="*/ 348 w 627"/>
                  <a:gd name="T55" fmla="*/ 71 h 224"/>
                  <a:gd name="T56" fmla="*/ 362 w 627"/>
                  <a:gd name="T57" fmla="*/ 81 h 224"/>
                  <a:gd name="T58" fmla="*/ 373 w 627"/>
                  <a:gd name="T59" fmla="*/ 196 h 224"/>
                  <a:gd name="T60" fmla="*/ 387 w 627"/>
                  <a:gd name="T61" fmla="*/ 70 h 224"/>
                  <a:gd name="T62" fmla="*/ 402 w 627"/>
                  <a:gd name="T63" fmla="*/ 85 h 224"/>
                  <a:gd name="T64" fmla="*/ 413 w 627"/>
                  <a:gd name="T65" fmla="*/ 194 h 224"/>
                  <a:gd name="T66" fmla="*/ 427 w 627"/>
                  <a:gd name="T67" fmla="*/ 69 h 224"/>
                  <a:gd name="T68" fmla="*/ 441 w 627"/>
                  <a:gd name="T69" fmla="*/ 90 h 224"/>
                  <a:gd name="T70" fmla="*/ 453 w 627"/>
                  <a:gd name="T71" fmla="*/ 192 h 224"/>
                  <a:gd name="T72" fmla="*/ 467 w 627"/>
                  <a:gd name="T73" fmla="*/ 65 h 224"/>
                  <a:gd name="T74" fmla="*/ 482 w 627"/>
                  <a:gd name="T75" fmla="*/ 101 h 224"/>
                  <a:gd name="T76" fmla="*/ 494 w 627"/>
                  <a:gd name="T77" fmla="*/ 188 h 224"/>
                  <a:gd name="T78" fmla="*/ 508 w 627"/>
                  <a:gd name="T79" fmla="*/ 55 h 224"/>
                  <a:gd name="T80" fmla="*/ 523 w 627"/>
                  <a:gd name="T81" fmla="*/ 123 h 224"/>
                  <a:gd name="T82" fmla="*/ 536 w 627"/>
                  <a:gd name="T83" fmla="*/ 171 h 224"/>
                  <a:gd name="T84" fmla="*/ 549 w 627"/>
                  <a:gd name="T85" fmla="*/ 46 h 224"/>
                  <a:gd name="T86" fmla="*/ 564 w 627"/>
                  <a:gd name="T87" fmla="*/ 140 h 224"/>
                  <a:gd name="T88" fmla="*/ 579 w 627"/>
                  <a:gd name="T89" fmla="*/ 140 h 224"/>
                  <a:gd name="T90" fmla="*/ 591 w 627"/>
                  <a:gd name="T91" fmla="*/ 42 h 224"/>
                  <a:gd name="T92" fmla="*/ 606 w 627"/>
                  <a:gd name="T93" fmla="*/ 161 h 224"/>
                  <a:gd name="T94" fmla="*/ 621 w 627"/>
                  <a:gd name="T95" fmla="*/ 10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7" h="224">
                    <a:moveTo>
                      <a:pt x="0" y="0"/>
                    </a:moveTo>
                    <a:lnTo>
                      <a:pt x="0" y="0"/>
                    </a:lnTo>
                    <a:lnTo>
                      <a:pt x="6" y="43"/>
                    </a:lnTo>
                    <a:lnTo>
                      <a:pt x="9" y="98"/>
                    </a:lnTo>
                    <a:lnTo>
                      <a:pt x="11" y="140"/>
                    </a:lnTo>
                    <a:lnTo>
                      <a:pt x="14" y="177"/>
                    </a:lnTo>
                    <a:lnTo>
                      <a:pt x="16" y="207"/>
                    </a:lnTo>
                    <a:lnTo>
                      <a:pt x="19" y="224"/>
                    </a:lnTo>
                    <a:lnTo>
                      <a:pt x="22" y="214"/>
                    </a:lnTo>
                    <a:lnTo>
                      <a:pt x="27" y="160"/>
                    </a:lnTo>
                    <a:lnTo>
                      <a:pt x="30" y="113"/>
                    </a:lnTo>
                    <a:lnTo>
                      <a:pt x="32" y="72"/>
                    </a:lnTo>
                    <a:lnTo>
                      <a:pt x="34" y="38"/>
                    </a:lnTo>
                    <a:lnTo>
                      <a:pt x="37" y="13"/>
                    </a:lnTo>
                    <a:lnTo>
                      <a:pt x="40" y="3"/>
                    </a:lnTo>
                    <a:lnTo>
                      <a:pt x="44" y="32"/>
                    </a:lnTo>
                    <a:lnTo>
                      <a:pt x="47" y="83"/>
                    </a:lnTo>
                    <a:lnTo>
                      <a:pt x="50" y="127"/>
                    </a:lnTo>
                    <a:lnTo>
                      <a:pt x="52" y="165"/>
                    </a:lnTo>
                    <a:lnTo>
                      <a:pt x="55" y="196"/>
                    </a:lnTo>
                    <a:lnTo>
                      <a:pt x="57" y="217"/>
                    </a:lnTo>
                    <a:lnTo>
                      <a:pt x="61" y="218"/>
                    </a:lnTo>
                    <a:lnTo>
                      <a:pt x="66" y="156"/>
                    </a:lnTo>
                    <a:lnTo>
                      <a:pt x="69" y="107"/>
                    </a:lnTo>
                    <a:lnTo>
                      <a:pt x="72" y="68"/>
                    </a:lnTo>
                    <a:lnTo>
                      <a:pt x="74" y="35"/>
                    </a:lnTo>
                    <a:lnTo>
                      <a:pt x="77" y="13"/>
                    </a:lnTo>
                    <a:lnTo>
                      <a:pt x="80" y="8"/>
                    </a:lnTo>
                    <a:lnTo>
                      <a:pt x="85" y="50"/>
                    </a:lnTo>
                    <a:lnTo>
                      <a:pt x="88" y="99"/>
                    </a:lnTo>
                    <a:lnTo>
                      <a:pt x="90" y="140"/>
                    </a:lnTo>
                    <a:lnTo>
                      <a:pt x="93" y="176"/>
                    </a:lnTo>
                    <a:lnTo>
                      <a:pt x="95" y="204"/>
                    </a:lnTo>
                    <a:lnTo>
                      <a:pt x="98" y="218"/>
                    </a:lnTo>
                    <a:lnTo>
                      <a:pt x="102" y="203"/>
                    </a:lnTo>
                    <a:lnTo>
                      <a:pt x="106" y="152"/>
                    </a:lnTo>
                    <a:lnTo>
                      <a:pt x="109" y="108"/>
                    </a:lnTo>
                    <a:lnTo>
                      <a:pt x="111" y="69"/>
                    </a:lnTo>
                    <a:lnTo>
                      <a:pt x="113" y="37"/>
                    </a:lnTo>
                    <a:lnTo>
                      <a:pt x="116" y="15"/>
                    </a:lnTo>
                    <a:lnTo>
                      <a:pt x="119" y="12"/>
                    </a:lnTo>
                    <a:lnTo>
                      <a:pt x="124" y="57"/>
                    </a:lnTo>
                    <a:lnTo>
                      <a:pt x="128" y="105"/>
                    </a:lnTo>
                    <a:lnTo>
                      <a:pt x="130" y="145"/>
                    </a:lnTo>
                    <a:lnTo>
                      <a:pt x="132" y="179"/>
                    </a:lnTo>
                    <a:lnTo>
                      <a:pt x="135" y="204"/>
                    </a:lnTo>
                    <a:lnTo>
                      <a:pt x="138" y="215"/>
                    </a:lnTo>
                    <a:lnTo>
                      <a:pt x="142" y="191"/>
                    </a:lnTo>
                    <a:lnTo>
                      <a:pt x="146" y="142"/>
                    </a:lnTo>
                    <a:lnTo>
                      <a:pt x="149" y="100"/>
                    </a:lnTo>
                    <a:lnTo>
                      <a:pt x="151" y="64"/>
                    </a:lnTo>
                    <a:lnTo>
                      <a:pt x="153" y="34"/>
                    </a:lnTo>
                    <a:lnTo>
                      <a:pt x="156" y="15"/>
                    </a:lnTo>
                    <a:lnTo>
                      <a:pt x="160" y="19"/>
                    </a:lnTo>
                    <a:lnTo>
                      <a:pt x="165" y="72"/>
                    </a:lnTo>
                    <a:lnTo>
                      <a:pt x="168" y="117"/>
                    </a:lnTo>
                    <a:lnTo>
                      <a:pt x="170" y="155"/>
                    </a:lnTo>
                    <a:lnTo>
                      <a:pt x="173" y="186"/>
                    </a:lnTo>
                    <a:lnTo>
                      <a:pt x="175" y="207"/>
                    </a:lnTo>
                    <a:lnTo>
                      <a:pt x="179" y="209"/>
                    </a:lnTo>
                    <a:lnTo>
                      <a:pt x="184" y="161"/>
                    </a:lnTo>
                    <a:lnTo>
                      <a:pt x="187" y="114"/>
                    </a:lnTo>
                    <a:lnTo>
                      <a:pt x="190" y="76"/>
                    </a:lnTo>
                    <a:lnTo>
                      <a:pt x="192" y="45"/>
                    </a:lnTo>
                    <a:lnTo>
                      <a:pt x="195" y="22"/>
                    </a:lnTo>
                    <a:lnTo>
                      <a:pt x="198" y="17"/>
                    </a:lnTo>
                    <a:lnTo>
                      <a:pt x="203" y="55"/>
                    </a:lnTo>
                    <a:lnTo>
                      <a:pt x="206" y="102"/>
                    </a:lnTo>
                    <a:lnTo>
                      <a:pt x="209" y="141"/>
                    </a:lnTo>
                    <a:lnTo>
                      <a:pt x="211" y="174"/>
                    </a:lnTo>
                    <a:lnTo>
                      <a:pt x="214" y="199"/>
                    </a:lnTo>
                    <a:lnTo>
                      <a:pt x="217" y="208"/>
                    </a:lnTo>
                    <a:lnTo>
                      <a:pt x="221" y="185"/>
                    </a:lnTo>
                    <a:lnTo>
                      <a:pt x="225" y="138"/>
                    </a:lnTo>
                    <a:lnTo>
                      <a:pt x="228" y="97"/>
                    </a:lnTo>
                    <a:lnTo>
                      <a:pt x="230" y="63"/>
                    </a:lnTo>
                    <a:lnTo>
                      <a:pt x="233" y="35"/>
                    </a:lnTo>
                    <a:lnTo>
                      <a:pt x="236" y="20"/>
                    </a:lnTo>
                    <a:lnTo>
                      <a:pt x="239" y="30"/>
                    </a:lnTo>
                    <a:lnTo>
                      <a:pt x="244" y="77"/>
                    </a:lnTo>
                    <a:lnTo>
                      <a:pt x="247" y="120"/>
                    </a:lnTo>
                    <a:lnTo>
                      <a:pt x="249" y="156"/>
                    </a:lnTo>
                    <a:lnTo>
                      <a:pt x="252" y="185"/>
                    </a:lnTo>
                    <a:lnTo>
                      <a:pt x="255" y="203"/>
                    </a:lnTo>
                    <a:lnTo>
                      <a:pt x="258" y="200"/>
                    </a:lnTo>
                    <a:lnTo>
                      <a:pt x="263" y="150"/>
                    </a:lnTo>
                    <a:lnTo>
                      <a:pt x="266" y="107"/>
                    </a:lnTo>
                    <a:lnTo>
                      <a:pt x="269" y="71"/>
                    </a:lnTo>
                    <a:lnTo>
                      <a:pt x="271" y="42"/>
                    </a:lnTo>
                    <a:lnTo>
                      <a:pt x="274" y="24"/>
                    </a:lnTo>
                    <a:lnTo>
                      <a:pt x="278" y="27"/>
                    </a:lnTo>
                    <a:lnTo>
                      <a:pt x="283" y="77"/>
                    </a:lnTo>
                    <a:lnTo>
                      <a:pt x="286" y="119"/>
                    </a:lnTo>
                    <a:lnTo>
                      <a:pt x="289" y="155"/>
                    </a:lnTo>
                    <a:lnTo>
                      <a:pt x="291" y="183"/>
                    </a:lnTo>
                    <a:lnTo>
                      <a:pt x="294" y="201"/>
                    </a:lnTo>
                    <a:lnTo>
                      <a:pt x="298" y="196"/>
                    </a:lnTo>
                    <a:lnTo>
                      <a:pt x="303" y="149"/>
                    </a:lnTo>
                    <a:lnTo>
                      <a:pt x="306" y="106"/>
                    </a:lnTo>
                    <a:lnTo>
                      <a:pt x="308" y="71"/>
                    </a:lnTo>
                    <a:lnTo>
                      <a:pt x="311" y="43"/>
                    </a:lnTo>
                    <a:lnTo>
                      <a:pt x="314" y="26"/>
                    </a:lnTo>
                    <a:lnTo>
                      <a:pt x="318" y="32"/>
                    </a:lnTo>
                    <a:lnTo>
                      <a:pt x="322" y="78"/>
                    </a:lnTo>
                    <a:lnTo>
                      <a:pt x="326" y="120"/>
                    </a:lnTo>
                    <a:lnTo>
                      <a:pt x="328" y="155"/>
                    </a:lnTo>
                    <a:lnTo>
                      <a:pt x="331" y="182"/>
                    </a:lnTo>
                    <a:lnTo>
                      <a:pt x="334" y="198"/>
                    </a:lnTo>
                    <a:lnTo>
                      <a:pt x="337" y="192"/>
                    </a:lnTo>
                    <a:lnTo>
                      <a:pt x="342" y="146"/>
                    </a:lnTo>
                    <a:lnTo>
                      <a:pt x="345" y="105"/>
                    </a:lnTo>
                    <a:lnTo>
                      <a:pt x="348" y="71"/>
                    </a:lnTo>
                    <a:lnTo>
                      <a:pt x="351" y="44"/>
                    </a:lnTo>
                    <a:lnTo>
                      <a:pt x="354" y="29"/>
                    </a:lnTo>
                    <a:lnTo>
                      <a:pt x="357" y="36"/>
                    </a:lnTo>
                    <a:lnTo>
                      <a:pt x="362" y="81"/>
                    </a:lnTo>
                    <a:lnTo>
                      <a:pt x="365" y="121"/>
                    </a:lnTo>
                    <a:lnTo>
                      <a:pt x="368" y="155"/>
                    </a:lnTo>
                    <a:lnTo>
                      <a:pt x="370" y="182"/>
                    </a:lnTo>
                    <a:lnTo>
                      <a:pt x="373" y="196"/>
                    </a:lnTo>
                    <a:lnTo>
                      <a:pt x="377" y="188"/>
                    </a:lnTo>
                    <a:lnTo>
                      <a:pt x="382" y="143"/>
                    </a:lnTo>
                    <a:lnTo>
                      <a:pt x="385" y="104"/>
                    </a:lnTo>
                    <a:lnTo>
                      <a:pt x="387" y="70"/>
                    </a:lnTo>
                    <a:lnTo>
                      <a:pt x="390" y="44"/>
                    </a:lnTo>
                    <a:lnTo>
                      <a:pt x="393" y="31"/>
                    </a:lnTo>
                    <a:lnTo>
                      <a:pt x="397" y="41"/>
                    </a:lnTo>
                    <a:lnTo>
                      <a:pt x="402" y="85"/>
                    </a:lnTo>
                    <a:lnTo>
                      <a:pt x="405" y="124"/>
                    </a:lnTo>
                    <a:lnTo>
                      <a:pt x="407" y="156"/>
                    </a:lnTo>
                    <a:lnTo>
                      <a:pt x="410" y="182"/>
                    </a:lnTo>
                    <a:lnTo>
                      <a:pt x="413" y="194"/>
                    </a:lnTo>
                    <a:lnTo>
                      <a:pt x="417" y="182"/>
                    </a:lnTo>
                    <a:lnTo>
                      <a:pt x="421" y="139"/>
                    </a:lnTo>
                    <a:lnTo>
                      <a:pt x="424" y="101"/>
                    </a:lnTo>
                    <a:lnTo>
                      <a:pt x="427" y="69"/>
                    </a:lnTo>
                    <a:lnTo>
                      <a:pt x="430" y="44"/>
                    </a:lnTo>
                    <a:lnTo>
                      <a:pt x="433" y="33"/>
                    </a:lnTo>
                    <a:lnTo>
                      <a:pt x="437" y="48"/>
                    </a:lnTo>
                    <a:lnTo>
                      <a:pt x="441" y="90"/>
                    </a:lnTo>
                    <a:lnTo>
                      <a:pt x="444" y="128"/>
                    </a:lnTo>
                    <a:lnTo>
                      <a:pt x="447" y="159"/>
                    </a:lnTo>
                    <a:lnTo>
                      <a:pt x="450" y="182"/>
                    </a:lnTo>
                    <a:lnTo>
                      <a:pt x="453" y="192"/>
                    </a:lnTo>
                    <a:lnTo>
                      <a:pt x="457" y="173"/>
                    </a:lnTo>
                    <a:lnTo>
                      <a:pt x="461" y="132"/>
                    </a:lnTo>
                    <a:lnTo>
                      <a:pt x="464" y="95"/>
                    </a:lnTo>
                    <a:lnTo>
                      <a:pt x="467" y="65"/>
                    </a:lnTo>
                    <a:lnTo>
                      <a:pt x="470" y="43"/>
                    </a:lnTo>
                    <a:lnTo>
                      <a:pt x="473" y="36"/>
                    </a:lnTo>
                    <a:lnTo>
                      <a:pt x="478" y="60"/>
                    </a:lnTo>
                    <a:lnTo>
                      <a:pt x="482" y="101"/>
                    </a:lnTo>
                    <a:lnTo>
                      <a:pt x="484" y="136"/>
                    </a:lnTo>
                    <a:lnTo>
                      <a:pt x="487" y="165"/>
                    </a:lnTo>
                    <a:lnTo>
                      <a:pt x="490" y="185"/>
                    </a:lnTo>
                    <a:lnTo>
                      <a:pt x="494" y="188"/>
                    </a:lnTo>
                    <a:lnTo>
                      <a:pt x="499" y="154"/>
                    </a:lnTo>
                    <a:lnTo>
                      <a:pt x="502" y="114"/>
                    </a:lnTo>
                    <a:lnTo>
                      <a:pt x="505" y="81"/>
                    </a:lnTo>
                    <a:lnTo>
                      <a:pt x="508" y="55"/>
                    </a:lnTo>
                    <a:lnTo>
                      <a:pt x="511" y="39"/>
                    </a:lnTo>
                    <a:lnTo>
                      <a:pt x="515" y="44"/>
                    </a:lnTo>
                    <a:lnTo>
                      <a:pt x="520" y="85"/>
                    </a:lnTo>
                    <a:lnTo>
                      <a:pt x="523" y="123"/>
                    </a:lnTo>
                    <a:lnTo>
                      <a:pt x="526" y="154"/>
                    </a:lnTo>
                    <a:lnTo>
                      <a:pt x="529" y="177"/>
                    </a:lnTo>
                    <a:lnTo>
                      <a:pt x="532" y="187"/>
                    </a:lnTo>
                    <a:lnTo>
                      <a:pt x="536" y="171"/>
                    </a:lnTo>
                    <a:lnTo>
                      <a:pt x="540" y="131"/>
                    </a:lnTo>
                    <a:lnTo>
                      <a:pt x="543" y="96"/>
                    </a:lnTo>
                    <a:lnTo>
                      <a:pt x="546" y="66"/>
                    </a:lnTo>
                    <a:lnTo>
                      <a:pt x="549" y="46"/>
                    </a:lnTo>
                    <a:lnTo>
                      <a:pt x="552" y="41"/>
                    </a:lnTo>
                    <a:lnTo>
                      <a:pt x="557" y="68"/>
                    </a:lnTo>
                    <a:lnTo>
                      <a:pt x="561" y="107"/>
                    </a:lnTo>
                    <a:lnTo>
                      <a:pt x="564" y="140"/>
                    </a:lnTo>
                    <a:lnTo>
                      <a:pt x="567" y="167"/>
                    </a:lnTo>
                    <a:lnTo>
                      <a:pt x="570" y="183"/>
                    </a:lnTo>
                    <a:lnTo>
                      <a:pt x="574" y="180"/>
                    </a:lnTo>
                    <a:lnTo>
                      <a:pt x="579" y="140"/>
                    </a:lnTo>
                    <a:lnTo>
                      <a:pt x="582" y="103"/>
                    </a:lnTo>
                    <a:lnTo>
                      <a:pt x="585" y="73"/>
                    </a:lnTo>
                    <a:lnTo>
                      <a:pt x="588" y="51"/>
                    </a:lnTo>
                    <a:lnTo>
                      <a:pt x="591" y="42"/>
                    </a:lnTo>
                    <a:lnTo>
                      <a:pt x="596" y="61"/>
                    </a:lnTo>
                    <a:lnTo>
                      <a:pt x="600" y="100"/>
                    </a:lnTo>
                    <a:lnTo>
                      <a:pt x="603" y="133"/>
                    </a:lnTo>
                    <a:lnTo>
                      <a:pt x="606" y="161"/>
                    </a:lnTo>
                    <a:lnTo>
                      <a:pt x="609" y="179"/>
                    </a:lnTo>
                    <a:lnTo>
                      <a:pt x="612" y="180"/>
                    </a:lnTo>
                    <a:lnTo>
                      <a:pt x="618" y="144"/>
                    </a:lnTo>
                    <a:lnTo>
                      <a:pt x="621" y="106"/>
                    </a:lnTo>
                    <a:lnTo>
                      <a:pt x="624" y="76"/>
                    </a:lnTo>
                    <a:lnTo>
                      <a:pt x="627" y="54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1800" y="2970"/>
                <a:ext cx="3585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2145" y="2085"/>
              <a:ext cx="0" cy="186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6090" y="2160"/>
              <a:ext cx="3585" cy="1785"/>
              <a:chOff x="6345" y="2010"/>
              <a:chExt cx="3585" cy="1785"/>
            </a:xfrm>
          </p:grpSpPr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6383" y="2247"/>
                <a:ext cx="2988" cy="1479"/>
              </a:xfrm>
              <a:custGeom>
                <a:avLst/>
                <a:gdLst>
                  <a:gd name="T0" fmla="*/ 6 w 627"/>
                  <a:gd name="T1" fmla="*/ 42 h 222"/>
                  <a:gd name="T2" fmla="*/ 14 w 627"/>
                  <a:gd name="T3" fmla="*/ 175 h 222"/>
                  <a:gd name="T4" fmla="*/ 22 w 627"/>
                  <a:gd name="T5" fmla="*/ 213 h 222"/>
                  <a:gd name="T6" fmla="*/ 32 w 627"/>
                  <a:gd name="T7" fmla="*/ 73 h 222"/>
                  <a:gd name="T8" fmla="*/ 40 w 627"/>
                  <a:gd name="T9" fmla="*/ 7 h 222"/>
                  <a:gd name="T10" fmla="*/ 50 w 627"/>
                  <a:gd name="T11" fmla="*/ 131 h 222"/>
                  <a:gd name="T12" fmla="*/ 58 w 627"/>
                  <a:gd name="T13" fmla="*/ 215 h 222"/>
                  <a:gd name="T14" fmla="*/ 69 w 627"/>
                  <a:gd name="T15" fmla="*/ 111 h 222"/>
                  <a:gd name="T16" fmla="*/ 77 w 627"/>
                  <a:gd name="T17" fmla="*/ 19 h 222"/>
                  <a:gd name="T18" fmla="*/ 88 w 627"/>
                  <a:gd name="T19" fmla="*/ 104 h 222"/>
                  <a:gd name="T20" fmla="*/ 96 w 627"/>
                  <a:gd name="T21" fmla="*/ 201 h 222"/>
                  <a:gd name="T22" fmla="*/ 107 w 627"/>
                  <a:gd name="T23" fmla="*/ 137 h 222"/>
                  <a:gd name="T24" fmla="*/ 114 w 627"/>
                  <a:gd name="T25" fmla="*/ 35 h 222"/>
                  <a:gd name="T26" fmla="*/ 126 w 627"/>
                  <a:gd name="T27" fmla="*/ 78 h 222"/>
                  <a:gd name="T28" fmla="*/ 134 w 627"/>
                  <a:gd name="T29" fmla="*/ 184 h 222"/>
                  <a:gd name="T30" fmla="*/ 145 w 627"/>
                  <a:gd name="T31" fmla="*/ 150 h 222"/>
                  <a:gd name="T32" fmla="*/ 153 w 627"/>
                  <a:gd name="T33" fmla="*/ 44 h 222"/>
                  <a:gd name="T34" fmla="*/ 165 w 627"/>
                  <a:gd name="T35" fmla="*/ 78 h 222"/>
                  <a:gd name="T36" fmla="*/ 173 w 627"/>
                  <a:gd name="T37" fmla="*/ 181 h 222"/>
                  <a:gd name="T38" fmla="*/ 185 w 627"/>
                  <a:gd name="T39" fmla="*/ 146 h 222"/>
                  <a:gd name="T40" fmla="*/ 193 w 627"/>
                  <a:gd name="T41" fmla="*/ 45 h 222"/>
                  <a:gd name="T42" fmla="*/ 204 w 627"/>
                  <a:gd name="T43" fmla="*/ 83 h 222"/>
                  <a:gd name="T44" fmla="*/ 213 w 627"/>
                  <a:gd name="T45" fmla="*/ 180 h 222"/>
                  <a:gd name="T46" fmla="*/ 224 w 627"/>
                  <a:gd name="T47" fmla="*/ 139 h 222"/>
                  <a:gd name="T48" fmla="*/ 233 w 627"/>
                  <a:gd name="T49" fmla="*/ 46 h 222"/>
                  <a:gd name="T50" fmla="*/ 245 w 627"/>
                  <a:gd name="T51" fmla="*/ 93 h 222"/>
                  <a:gd name="T52" fmla="*/ 253 w 627"/>
                  <a:gd name="T53" fmla="*/ 181 h 222"/>
                  <a:gd name="T54" fmla="*/ 265 w 627"/>
                  <a:gd name="T55" fmla="*/ 125 h 222"/>
                  <a:gd name="T56" fmla="*/ 274 w 627"/>
                  <a:gd name="T57" fmla="*/ 44 h 222"/>
                  <a:gd name="T58" fmla="*/ 286 w 627"/>
                  <a:gd name="T59" fmla="*/ 117 h 222"/>
                  <a:gd name="T60" fmla="*/ 295 w 627"/>
                  <a:gd name="T61" fmla="*/ 184 h 222"/>
                  <a:gd name="T62" fmla="*/ 307 w 627"/>
                  <a:gd name="T63" fmla="*/ 98 h 222"/>
                  <a:gd name="T64" fmla="*/ 316 w 627"/>
                  <a:gd name="T65" fmla="*/ 45 h 222"/>
                  <a:gd name="T66" fmla="*/ 328 w 627"/>
                  <a:gd name="T67" fmla="*/ 141 h 222"/>
                  <a:gd name="T68" fmla="*/ 338 w 627"/>
                  <a:gd name="T69" fmla="*/ 172 h 222"/>
                  <a:gd name="T70" fmla="*/ 349 w 627"/>
                  <a:gd name="T71" fmla="*/ 73 h 222"/>
                  <a:gd name="T72" fmla="*/ 360 w 627"/>
                  <a:gd name="T73" fmla="*/ 75 h 222"/>
                  <a:gd name="T74" fmla="*/ 370 w 627"/>
                  <a:gd name="T75" fmla="*/ 164 h 222"/>
                  <a:gd name="T76" fmla="*/ 382 w 627"/>
                  <a:gd name="T77" fmla="*/ 130 h 222"/>
                  <a:gd name="T78" fmla="*/ 392 w 627"/>
                  <a:gd name="T79" fmla="*/ 56 h 222"/>
                  <a:gd name="T80" fmla="*/ 405 w 627"/>
                  <a:gd name="T81" fmla="*/ 122 h 222"/>
                  <a:gd name="T82" fmla="*/ 415 w 627"/>
                  <a:gd name="T83" fmla="*/ 171 h 222"/>
                  <a:gd name="T84" fmla="*/ 427 w 627"/>
                  <a:gd name="T85" fmla="*/ 84 h 222"/>
                  <a:gd name="T86" fmla="*/ 438 w 627"/>
                  <a:gd name="T87" fmla="*/ 72 h 222"/>
                  <a:gd name="T88" fmla="*/ 449 w 627"/>
                  <a:gd name="T89" fmla="*/ 156 h 222"/>
                  <a:gd name="T90" fmla="*/ 461 w 627"/>
                  <a:gd name="T91" fmla="*/ 129 h 222"/>
                  <a:gd name="T92" fmla="*/ 471 w 627"/>
                  <a:gd name="T93" fmla="*/ 61 h 222"/>
                  <a:gd name="T94" fmla="*/ 484 w 627"/>
                  <a:gd name="T95" fmla="*/ 125 h 222"/>
                  <a:gd name="T96" fmla="*/ 495 w 627"/>
                  <a:gd name="T97" fmla="*/ 161 h 222"/>
                  <a:gd name="T98" fmla="*/ 507 w 627"/>
                  <a:gd name="T99" fmla="*/ 78 h 222"/>
                  <a:gd name="T100" fmla="*/ 520 w 627"/>
                  <a:gd name="T101" fmla="*/ 96 h 222"/>
                  <a:gd name="T102" fmla="*/ 530 w 627"/>
                  <a:gd name="T103" fmla="*/ 160 h 222"/>
                  <a:gd name="T104" fmla="*/ 543 w 627"/>
                  <a:gd name="T105" fmla="*/ 101 h 222"/>
                  <a:gd name="T106" fmla="*/ 554 w 627"/>
                  <a:gd name="T107" fmla="*/ 71 h 222"/>
                  <a:gd name="T108" fmla="*/ 567 w 627"/>
                  <a:gd name="T109" fmla="*/ 147 h 222"/>
                  <a:gd name="T110" fmla="*/ 579 w 627"/>
                  <a:gd name="T111" fmla="*/ 125 h 222"/>
                  <a:gd name="T112" fmla="*/ 590 w 627"/>
                  <a:gd name="T113" fmla="*/ 69 h 222"/>
                  <a:gd name="T114" fmla="*/ 603 w 627"/>
                  <a:gd name="T115" fmla="*/ 128 h 222"/>
                  <a:gd name="T116" fmla="*/ 615 w 627"/>
                  <a:gd name="T117" fmla="*/ 147 h 222"/>
                  <a:gd name="T118" fmla="*/ 627 w 627"/>
                  <a:gd name="T119" fmla="*/ 7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7" h="222">
                    <a:moveTo>
                      <a:pt x="0" y="0"/>
                    </a:moveTo>
                    <a:lnTo>
                      <a:pt x="0" y="0"/>
                    </a:lnTo>
                    <a:lnTo>
                      <a:pt x="6" y="42"/>
                    </a:lnTo>
                    <a:lnTo>
                      <a:pt x="9" y="96"/>
                    </a:lnTo>
                    <a:lnTo>
                      <a:pt x="11" y="139"/>
                    </a:lnTo>
                    <a:lnTo>
                      <a:pt x="14" y="175"/>
                    </a:lnTo>
                    <a:lnTo>
                      <a:pt x="16" y="205"/>
                    </a:lnTo>
                    <a:lnTo>
                      <a:pt x="19" y="222"/>
                    </a:lnTo>
                    <a:lnTo>
                      <a:pt x="22" y="213"/>
                    </a:lnTo>
                    <a:lnTo>
                      <a:pt x="27" y="159"/>
                    </a:lnTo>
                    <a:lnTo>
                      <a:pt x="30" y="112"/>
                    </a:lnTo>
                    <a:lnTo>
                      <a:pt x="32" y="73"/>
                    </a:lnTo>
                    <a:lnTo>
                      <a:pt x="34" y="39"/>
                    </a:lnTo>
                    <a:lnTo>
                      <a:pt x="37" y="15"/>
                    </a:lnTo>
                    <a:lnTo>
                      <a:pt x="40" y="7"/>
                    </a:lnTo>
                    <a:lnTo>
                      <a:pt x="44" y="39"/>
                    </a:lnTo>
                    <a:lnTo>
                      <a:pt x="48" y="89"/>
                    </a:lnTo>
                    <a:lnTo>
                      <a:pt x="50" y="131"/>
                    </a:lnTo>
                    <a:lnTo>
                      <a:pt x="53" y="167"/>
                    </a:lnTo>
                    <a:lnTo>
                      <a:pt x="55" y="197"/>
                    </a:lnTo>
                    <a:lnTo>
                      <a:pt x="58" y="215"/>
                    </a:lnTo>
                    <a:lnTo>
                      <a:pt x="61" y="209"/>
                    </a:lnTo>
                    <a:lnTo>
                      <a:pt x="66" y="156"/>
                    </a:lnTo>
                    <a:lnTo>
                      <a:pt x="69" y="111"/>
                    </a:lnTo>
                    <a:lnTo>
                      <a:pt x="72" y="73"/>
                    </a:lnTo>
                    <a:lnTo>
                      <a:pt x="74" y="41"/>
                    </a:lnTo>
                    <a:lnTo>
                      <a:pt x="77" y="19"/>
                    </a:lnTo>
                    <a:lnTo>
                      <a:pt x="80" y="15"/>
                    </a:lnTo>
                    <a:lnTo>
                      <a:pt x="85" y="57"/>
                    </a:lnTo>
                    <a:lnTo>
                      <a:pt x="88" y="104"/>
                    </a:lnTo>
                    <a:lnTo>
                      <a:pt x="91" y="143"/>
                    </a:lnTo>
                    <a:lnTo>
                      <a:pt x="93" y="176"/>
                    </a:lnTo>
                    <a:lnTo>
                      <a:pt x="96" y="201"/>
                    </a:lnTo>
                    <a:lnTo>
                      <a:pt x="99" y="210"/>
                    </a:lnTo>
                    <a:lnTo>
                      <a:pt x="103" y="185"/>
                    </a:lnTo>
                    <a:lnTo>
                      <a:pt x="107" y="137"/>
                    </a:lnTo>
                    <a:lnTo>
                      <a:pt x="109" y="97"/>
                    </a:lnTo>
                    <a:lnTo>
                      <a:pt x="112" y="62"/>
                    </a:lnTo>
                    <a:lnTo>
                      <a:pt x="114" y="35"/>
                    </a:lnTo>
                    <a:lnTo>
                      <a:pt x="117" y="20"/>
                    </a:lnTo>
                    <a:lnTo>
                      <a:pt x="121" y="30"/>
                    </a:lnTo>
                    <a:lnTo>
                      <a:pt x="126" y="78"/>
                    </a:lnTo>
                    <a:lnTo>
                      <a:pt x="128" y="120"/>
                    </a:lnTo>
                    <a:lnTo>
                      <a:pt x="131" y="155"/>
                    </a:lnTo>
                    <a:lnTo>
                      <a:pt x="134" y="184"/>
                    </a:lnTo>
                    <a:lnTo>
                      <a:pt x="136" y="202"/>
                    </a:lnTo>
                    <a:lnTo>
                      <a:pt x="140" y="198"/>
                    </a:lnTo>
                    <a:lnTo>
                      <a:pt x="145" y="150"/>
                    </a:lnTo>
                    <a:lnTo>
                      <a:pt x="148" y="107"/>
                    </a:lnTo>
                    <a:lnTo>
                      <a:pt x="151" y="72"/>
                    </a:lnTo>
                    <a:lnTo>
                      <a:pt x="153" y="44"/>
                    </a:lnTo>
                    <a:lnTo>
                      <a:pt x="156" y="27"/>
                    </a:lnTo>
                    <a:lnTo>
                      <a:pt x="160" y="31"/>
                    </a:lnTo>
                    <a:lnTo>
                      <a:pt x="165" y="78"/>
                    </a:lnTo>
                    <a:lnTo>
                      <a:pt x="168" y="120"/>
                    </a:lnTo>
                    <a:lnTo>
                      <a:pt x="171" y="154"/>
                    </a:lnTo>
                    <a:lnTo>
                      <a:pt x="173" y="181"/>
                    </a:lnTo>
                    <a:lnTo>
                      <a:pt x="176" y="197"/>
                    </a:lnTo>
                    <a:lnTo>
                      <a:pt x="180" y="191"/>
                    </a:lnTo>
                    <a:lnTo>
                      <a:pt x="185" y="146"/>
                    </a:lnTo>
                    <a:lnTo>
                      <a:pt x="188" y="105"/>
                    </a:lnTo>
                    <a:lnTo>
                      <a:pt x="190" y="72"/>
                    </a:lnTo>
                    <a:lnTo>
                      <a:pt x="193" y="45"/>
                    </a:lnTo>
                    <a:lnTo>
                      <a:pt x="196" y="31"/>
                    </a:lnTo>
                    <a:lnTo>
                      <a:pt x="200" y="40"/>
                    </a:lnTo>
                    <a:lnTo>
                      <a:pt x="204" y="83"/>
                    </a:lnTo>
                    <a:lnTo>
                      <a:pt x="208" y="122"/>
                    </a:lnTo>
                    <a:lnTo>
                      <a:pt x="210" y="155"/>
                    </a:lnTo>
                    <a:lnTo>
                      <a:pt x="213" y="180"/>
                    </a:lnTo>
                    <a:lnTo>
                      <a:pt x="216" y="193"/>
                    </a:lnTo>
                    <a:lnTo>
                      <a:pt x="220" y="181"/>
                    </a:lnTo>
                    <a:lnTo>
                      <a:pt x="224" y="139"/>
                    </a:lnTo>
                    <a:lnTo>
                      <a:pt x="227" y="101"/>
                    </a:lnTo>
                    <a:lnTo>
                      <a:pt x="230" y="70"/>
                    </a:lnTo>
                    <a:lnTo>
                      <a:pt x="233" y="46"/>
                    </a:lnTo>
                    <a:lnTo>
                      <a:pt x="236" y="35"/>
                    </a:lnTo>
                    <a:lnTo>
                      <a:pt x="240" y="52"/>
                    </a:lnTo>
                    <a:lnTo>
                      <a:pt x="245" y="93"/>
                    </a:lnTo>
                    <a:lnTo>
                      <a:pt x="248" y="129"/>
                    </a:lnTo>
                    <a:lnTo>
                      <a:pt x="250" y="159"/>
                    </a:lnTo>
                    <a:lnTo>
                      <a:pt x="253" y="181"/>
                    </a:lnTo>
                    <a:lnTo>
                      <a:pt x="257" y="188"/>
                    </a:lnTo>
                    <a:lnTo>
                      <a:pt x="261" y="165"/>
                    </a:lnTo>
                    <a:lnTo>
                      <a:pt x="265" y="125"/>
                    </a:lnTo>
                    <a:lnTo>
                      <a:pt x="268" y="91"/>
                    </a:lnTo>
                    <a:lnTo>
                      <a:pt x="271" y="63"/>
                    </a:lnTo>
                    <a:lnTo>
                      <a:pt x="274" y="44"/>
                    </a:lnTo>
                    <a:lnTo>
                      <a:pt x="277" y="42"/>
                    </a:lnTo>
                    <a:lnTo>
                      <a:pt x="283" y="79"/>
                    </a:lnTo>
                    <a:lnTo>
                      <a:pt x="286" y="117"/>
                    </a:lnTo>
                    <a:lnTo>
                      <a:pt x="289" y="149"/>
                    </a:lnTo>
                    <a:lnTo>
                      <a:pt x="292" y="172"/>
                    </a:lnTo>
                    <a:lnTo>
                      <a:pt x="295" y="184"/>
                    </a:lnTo>
                    <a:lnTo>
                      <a:pt x="299" y="171"/>
                    </a:lnTo>
                    <a:lnTo>
                      <a:pt x="304" y="133"/>
                    </a:lnTo>
                    <a:lnTo>
                      <a:pt x="307" y="98"/>
                    </a:lnTo>
                    <a:lnTo>
                      <a:pt x="310" y="70"/>
                    </a:lnTo>
                    <a:lnTo>
                      <a:pt x="313" y="50"/>
                    </a:lnTo>
                    <a:lnTo>
                      <a:pt x="316" y="45"/>
                    </a:lnTo>
                    <a:lnTo>
                      <a:pt x="321" y="72"/>
                    </a:lnTo>
                    <a:lnTo>
                      <a:pt x="325" y="109"/>
                    </a:lnTo>
                    <a:lnTo>
                      <a:pt x="328" y="141"/>
                    </a:lnTo>
                    <a:lnTo>
                      <a:pt x="331" y="165"/>
                    </a:lnTo>
                    <a:lnTo>
                      <a:pt x="334" y="179"/>
                    </a:lnTo>
                    <a:lnTo>
                      <a:pt x="338" y="172"/>
                    </a:lnTo>
                    <a:lnTo>
                      <a:pt x="343" y="135"/>
                    </a:lnTo>
                    <a:lnTo>
                      <a:pt x="346" y="101"/>
                    </a:lnTo>
                    <a:lnTo>
                      <a:pt x="349" y="73"/>
                    </a:lnTo>
                    <a:lnTo>
                      <a:pt x="352" y="54"/>
                    </a:lnTo>
                    <a:lnTo>
                      <a:pt x="355" y="49"/>
                    </a:lnTo>
                    <a:lnTo>
                      <a:pt x="360" y="75"/>
                    </a:lnTo>
                    <a:lnTo>
                      <a:pt x="364" y="111"/>
                    </a:lnTo>
                    <a:lnTo>
                      <a:pt x="367" y="141"/>
                    </a:lnTo>
                    <a:lnTo>
                      <a:pt x="370" y="164"/>
                    </a:lnTo>
                    <a:lnTo>
                      <a:pt x="374" y="175"/>
                    </a:lnTo>
                    <a:lnTo>
                      <a:pt x="378" y="165"/>
                    </a:lnTo>
                    <a:lnTo>
                      <a:pt x="382" y="130"/>
                    </a:lnTo>
                    <a:lnTo>
                      <a:pt x="386" y="98"/>
                    </a:lnTo>
                    <a:lnTo>
                      <a:pt x="389" y="72"/>
                    </a:lnTo>
                    <a:lnTo>
                      <a:pt x="392" y="56"/>
                    </a:lnTo>
                    <a:lnTo>
                      <a:pt x="396" y="55"/>
                    </a:lnTo>
                    <a:lnTo>
                      <a:pt x="401" y="89"/>
                    </a:lnTo>
                    <a:lnTo>
                      <a:pt x="405" y="122"/>
                    </a:lnTo>
                    <a:lnTo>
                      <a:pt x="408" y="149"/>
                    </a:lnTo>
                    <a:lnTo>
                      <a:pt x="411" y="167"/>
                    </a:lnTo>
                    <a:lnTo>
                      <a:pt x="415" y="171"/>
                    </a:lnTo>
                    <a:lnTo>
                      <a:pt x="420" y="145"/>
                    </a:lnTo>
                    <a:lnTo>
                      <a:pt x="424" y="112"/>
                    </a:lnTo>
                    <a:lnTo>
                      <a:pt x="427" y="84"/>
                    </a:lnTo>
                    <a:lnTo>
                      <a:pt x="430" y="64"/>
                    </a:lnTo>
                    <a:lnTo>
                      <a:pt x="433" y="56"/>
                    </a:lnTo>
                    <a:lnTo>
                      <a:pt x="438" y="72"/>
                    </a:lnTo>
                    <a:lnTo>
                      <a:pt x="442" y="104"/>
                    </a:lnTo>
                    <a:lnTo>
                      <a:pt x="446" y="133"/>
                    </a:lnTo>
                    <a:lnTo>
                      <a:pt x="449" y="156"/>
                    </a:lnTo>
                    <a:lnTo>
                      <a:pt x="452" y="168"/>
                    </a:lnTo>
                    <a:lnTo>
                      <a:pt x="456" y="161"/>
                    </a:lnTo>
                    <a:lnTo>
                      <a:pt x="461" y="129"/>
                    </a:lnTo>
                    <a:lnTo>
                      <a:pt x="465" y="99"/>
                    </a:lnTo>
                    <a:lnTo>
                      <a:pt x="468" y="75"/>
                    </a:lnTo>
                    <a:lnTo>
                      <a:pt x="471" y="61"/>
                    </a:lnTo>
                    <a:lnTo>
                      <a:pt x="475" y="64"/>
                    </a:lnTo>
                    <a:lnTo>
                      <a:pt x="480" y="95"/>
                    </a:lnTo>
                    <a:lnTo>
                      <a:pt x="484" y="125"/>
                    </a:lnTo>
                    <a:lnTo>
                      <a:pt x="487" y="148"/>
                    </a:lnTo>
                    <a:lnTo>
                      <a:pt x="491" y="163"/>
                    </a:lnTo>
                    <a:lnTo>
                      <a:pt x="495" y="161"/>
                    </a:lnTo>
                    <a:lnTo>
                      <a:pt x="500" y="131"/>
                    </a:lnTo>
                    <a:lnTo>
                      <a:pt x="504" y="101"/>
                    </a:lnTo>
                    <a:lnTo>
                      <a:pt x="507" y="78"/>
                    </a:lnTo>
                    <a:lnTo>
                      <a:pt x="510" y="65"/>
                    </a:lnTo>
                    <a:lnTo>
                      <a:pt x="515" y="67"/>
                    </a:lnTo>
                    <a:lnTo>
                      <a:pt x="520" y="96"/>
                    </a:lnTo>
                    <a:lnTo>
                      <a:pt x="524" y="125"/>
                    </a:lnTo>
                    <a:lnTo>
                      <a:pt x="527" y="147"/>
                    </a:lnTo>
                    <a:lnTo>
                      <a:pt x="530" y="160"/>
                    </a:lnTo>
                    <a:lnTo>
                      <a:pt x="534" y="157"/>
                    </a:lnTo>
                    <a:lnTo>
                      <a:pt x="540" y="128"/>
                    </a:lnTo>
                    <a:lnTo>
                      <a:pt x="543" y="101"/>
                    </a:lnTo>
                    <a:lnTo>
                      <a:pt x="547" y="79"/>
                    </a:lnTo>
                    <a:lnTo>
                      <a:pt x="550" y="67"/>
                    </a:lnTo>
                    <a:lnTo>
                      <a:pt x="554" y="71"/>
                    </a:lnTo>
                    <a:lnTo>
                      <a:pt x="559" y="99"/>
                    </a:lnTo>
                    <a:lnTo>
                      <a:pt x="563" y="126"/>
                    </a:lnTo>
                    <a:lnTo>
                      <a:pt x="567" y="147"/>
                    </a:lnTo>
                    <a:lnTo>
                      <a:pt x="570" y="158"/>
                    </a:lnTo>
                    <a:lnTo>
                      <a:pt x="574" y="153"/>
                    </a:lnTo>
                    <a:lnTo>
                      <a:pt x="579" y="125"/>
                    </a:lnTo>
                    <a:lnTo>
                      <a:pt x="583" y="99"/>
                    </a:lnTo>
                    <a:lnTo>
                      <a:pt x="586" y="79"/>
                    </a:lnTo>
                    <a:lnTo>
                      <a:pt x="590" y="69"/>
                    </a:lnTo>
                    <a:lnTo>
                      <a:pt x="594" y="76"/>
                    </a:lnTo>
                    <a:lnTo>
                      <a:pt x="599" y="103"/>
                    </a:lnTo>
                    <a:lnTo>
                      <a:pt x="603" y="128"/>
                    </a:lnTo>
                    <a:lnTo>
                      <a:pt x="606" y="147"/>
                    </a:lnTo>
                    <a:lnTo>
                      <a:pt x="610" y="156"/>
                    </a:lnTo>
                    <a:lnTo>
                      <a:pt x="615" y="147"/>
                    </a:lnTo>
                    <a:lnTo>
                      <a:pt x="619" y="121"/>
                    </a:lnTo>
                    <a:lnTo>
                      <a:pt x="623" y="97"/>
                    </a:lnTo>
                    <a:lnTo>
                      <a:pt x="627" y="79"/>
                    </a:lnTo>
                    <a:lnTo>
                      <a:pt x="627" y="78"/>
                    </a:lnTo>
                    <a:lnTo>
                      <a:pt x="627" y="77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295" name="Line 7"/>
              <p:cNvSpPr>
                <a:spLocks noChangeShapeType="1"/>
              </p:cNvSpPr>
              <p:nvPr/>
            </p:nvSpPr>
            <p:spPr bwMode="auto">
              <a:xfrm>
                <a:off x="6345" y="2970"/>
                <a:ext cx="3585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294" name="Line 6"/>
              <p:cNvSpPr>
                <a:spLocks noChangeShapeType="1"/>
              </p:cNvSpPr>
              <p:nvPr/>
            </p:nvSpPr>
            <p:spPr bwMode="auto">
              <a:xfrm flipV="1">
                <a:off x="6375" y="2010"/>
                <a:ext cx="0" cy="1785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903288" y="4414838"/>
            <a:ext cx="712787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493963" y="1536700"/>
            <a:ext cx="71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Α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522913" y="1614488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54400"/>
            <a:ext cx="8229600" cy="26765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sz="2400"/>
              <a:t> Από τις φθίνουσες ταλαντώσεις του σχήματος μεγαλύτερη σταθερά απόσβεσης έχει η ταλάντωση στο σχήμα</a:t>
            </a:r>
          </a:p>
          <a:p>
            <a:pPr marL="609600" indent="-609600">
              <a:lnSpc>
                <a:spcPct val="80000"/>
              </a:lnSpc>
            </a:pPr>
            <a:r>
              <a:rPr lang="el-GR" sz="2400" b="1"/>
              <a:t>α.</a:t>
            </a:r>
            <a:r>
              <a:rPr lang="el-GR" sz="2400"/>
              <a:t> στο σχήμα Α</a:t>
            </a:r>
            <a:endParaRPr lang="el-GR" sz="2400" b="1"/>
          </a:p>
          <a:p>
            <a:pPr marL="609600" indent="-609600">
              <a:lnSpc>
                <a:spcPct val="80000"/>
              </a:lnSpc>
            </a:pPr>
            <a:r>
              <a:rPr lang="el-GR" sz="2400" b="1"/>
              <a:t>β.</a:t>
            </a:r>
            <a:r>
              <a:rPr lang="el-GR" sz="2400"/>
              <a:t> στο σχήμα Β</a:t>
            </a:r>
            <a:endParaRPr lang="el-GR" sz="2400" b="1"/>
          </a:p>
          <a:p>
            <a:pPr marL="609600" indent="-609600">
              <a:lnSpc>
                <a:spcPct val="80000"/>
              </a:lnSpc>
            </a:pPr>
            <a:r>
              <a:rPr lang="el-GR" sz="2400" b="1"/>
              <a:t>γ.</a:t>
            </a:r>
            <a:r>
              <a:rPr lang="el-GR" sz="2400"/>
              <a:t> έχουν την ίδια σταθερά απόσβεσης</a:t>
            </a:r>
            <a:endParaRPr lang="el-GR" sz="2400" b="1"/>
          </a:p>
          <a:p>
            <a:pPr marL="609600" indent="-609600">
              <a:lnSpc>
                <a:spcPct val="80000"/>
              </a:lnSpc>
            </a:pPr>
            <a:r>
              <a:rPr lang="el-GR" sz="2400" b="1"/>
              <a:t>δ.</a:t>
            </a:r>
            <a:r>
              <a:rPr lang="el-GR" sz="2400"/>
              <a:t> δεν είναι επαρκή τα δεδομένα για να απαντήσουμε.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516063" y="1725613"/>
            <a:ext cx="6132512" cy="1181100"/>
            <a:chOff x="2085" y="2400"/>
            <a:chExt cx="7545" cy="1860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2085" y="2611"/>
              <a:ext cx="3585" cy="1468"/>
              <a:chOff x="1800" y="2191"/>
              <a:chExt cx="3585" cy="1468"/>
            </a:xfrm>
          </p:grpSpPr>
          <p:sp>
            <p:nvSpPr>
              <p:cNvPr id="13324" name="Freeform 12"/>
              <p:cNvSpPr>
                <a:spLocks/>
              </p:cNvSpPr>
              <p:nvPr/>
            </p:nvSpPr>
            <p:spPr bwMode="auto">
              <a:xfrm>
                <a:off x="1838" y="2191"/>
                <a:ext cx="3279" cy="1468"/>
              </a:xfrm>
              <a:custGeom>
                <a:avLst/>
                <a:gdLst>
                  <a:gd name="T0" fmla="*/ 9 w 627"/>
                  <a:gd name="T1" fmla="*/ 98 h 224"/>
                  <a:gd name="T2" fmla="*/ 19 w 627"/>
                  <a:gd name="T3" fmla="*/ 224 h 224"/>
                  <a:gd name="T4" fmla="*/ 32 w 627"/>
                  <a:gd name="T5" fmla="*/ 72 h 224"/>
                  <a:gd name="T6" fmla="*/ 44 w 627"/>
                  <a:gd name="T7" fmla="*/ 32 h 224"/>
                  <a:gd name="T8" fmla="*/ 55 w 627"/>
                  <a:gd name="T9" fmla="*/ 196 h 224"/>
                  <a:gd name="T10" fmla="*/ 69 w 627"/>
                  <a:gd name="T11" fmla="*/ 107 h 224"/>
                  <a:gd name="T12" fmla="*/ 80 w 627"/>
                  <a:gd name="T13" fmla="*/ 8 h 224"/>
                  <a:gd name="T14" fmla="*/ 93 w 627"/>
                  <a:gd name="T15" fmla="*/ 176 h 224"/>
                  <a:gd name="T16" fmla="*/ 106 w 627"/>
                  <a:gd name="T17" fmla="*/ 152 h 224"/>
                  <a:gd name="T18" fmla="*/ 116 w 627"/>
                  <a:gd name="T19" fmla="*/ 15 h 224"/>
                  <a:gd name="T20" fmla="*/ 130 w 627"/>
                  <a:gd name="T21" fmla="*/ 145 h 224"/>
                  <a:gd name="T22" fmla="*/ 142 w 627"/>
                  <a:gd name="T23" fmla="*/ 191 h 224"/>
                  <a:gd name="T24" fmla="*/ 153 w 627"/>
                  <a:gd name="T25" fmla="*/ 34 h 224"/>
                  <a:gd name="T26" fmla="*/ 168 w 627"/>
                  <a:gd name="T27" fmla="*/ 117 h 224"/>
                  <a:gd name="T28" fmla="*/ 179 w 627"/>
                  <a:gd name="T29" fmla="*/ 209 h 224"/>
                  <a:gd name="T30" fmla="*/ 192 w 627"/>
                  <a:gd name="T31" fmla="*/ 45 h 224"/>
                  <a:gd name="T32" fmla="*/ 206 w 627"/>
                  <a:gd name="T33" fmla="*/ 102 h 224"/>
                  <a:gd name="T34" fmla="*/ 217 w 627"/>
                  <a:gd name="T35" fmla="*/ 208 h 224"/>
                  <a:gd name="T36" fmla="*/ 230 w 627"/>
                  <a:gd name="T37" fmla="*/ 63 h 224"/>
                  <a:gd name="T38" fmla="*/ 244 w 627"/>
                  <a:gd name="T39" fmla="*/ 77 h 224"/>
                  <a:gd name="T40" fmla="*/ 255 w 627"/>
                  <a:gd name="T41" fmla="*/ 203 h 224"/>
                  <a:gd name="T42" fmla="*/ 269 w 627"/>
                  <a:gd name="T43" fmla="*/ 71 h 224"/>
                  <a:gd name="T44" fmla="*/ 283 w 627"/>
                  <a:gd name="T45" fmla="*/ 77 h 224"/>
                  <a:gd name="T46" fmla="*/ 294 w 627"/>
                  <a:gd name="T47" fmla="*/ 201 h 224"/>
                  <a:gd name="T48" fmla="*/ 308 w 627"/>
                  <a:gd name="T49" fmla="*/ 71 h 224"/>
                  <a:gd name="T50" fmla="*/ 322 w 627"/>
                  <a:gd name="T51" fmla="*/ 78 h 224"/>
                  <a:gd name="T52" fmla="*/ 334 w 627"/>
                  <a:gd name="T53" fmla="*/ 198 h 224"/>
                  <a:gd name="T54" fmla="*/ 348 w 627"/>
                  <a:gd name="T55" fmla="*/ 71 h 224"/>
                  <a:gd name="T56" fmla="*/ 362 w 627"/>
                  <a:gd name="T57" fmla="*/ 81 h 224"/>
                  <a:gd name="T58" fmla="*/ 373 w 627"/>
                  <a:gd name="T59" fmla="*/ 196 h 224"/>
                  <a:gd name="T60" fmla="*/ 387 w 627"/>
                  <a:gd name="T61" fmla="*/ 70 h 224"/>
                  <a:gd name="T62" fmla="*/ 402 w 627"/>
                  <a:gd name="T63" fmla="*/ 85 h 224"/>
                  <a:gd name="T64" fmla="*/ 413 w 627"/>
                  <a:gd name="T65" fmla="*/ 194 h 224"/>
                  <a:gd name="T66" fmla="*/ 427 w 627"/>
                  <a:gd name="T67" fmla="*/ 69 h 224"/>
                  <a:gd name="T68" fmla="*/ 441 w 627"/>
                  <a:gd name="T69" fmla="*/ 90 h 224"/>
                  <a:gd name="T70" fmla="*/ 453 w 627"/>
                  <a:gd name="T71" fmla="*/ 192 h 224"/>
                  <a:gd name="T72" fmla="*/ 467 w 627"/>
                  <a:gd name="T73" fmla="*/ 65 h 224"/>
                  <a:gd name="T74" fmla="*/ 482 w 627"/>
                  <a:gd name="T75" fmla="*/ 101 h 224"/>
                  <a:gd name="T76" fmla="*/ 494 w 627"/>
                  <a:gd name="T77" fmla="*/ 188 h 224"/>
                  <a:gd name="T78" fmla="*/ 508 w 627"/>
                  <a:gd name="T79" fmla="*/ 55 h 224"/>
                  <a:gd name="T80" fmla="*/ 523 w 627"/>
                  <a:gd name="T81" fmla="*/ 123 h 224"/>
                  <a:gd name="T82" fmla="*/ 536 w 627"/>
                  <a:gd name="T83" fmla="*/ 171 h 224"/>
                  <a:gd name="T84" fmla="*/ 549 w 627"/>
                  <a:gd name="T85" fmla="*/ 46 h 224"/>
                  <a:gd name="T86" fmla="*/ 564 w 627"/>
                  <a:gd name="T87" fmla="*/ 140 h 224"/>
                  <a:gd name="T88" fmla="*/ 579 w 627"/>
                  <a:gd name="T89" fmla="*/ 140 h 224"/>
                  <a:gd name="T90" fmla="*/ 591 w 627"/>
                  <a:gd name="T91" fmla="*/ 42 h 224"/>
                  <a:gd name="T92" fmla="*/ 606 w 627"/>
                  <a:gd name="T93" fmla="*/ 161 h 224"/>
                  <a:gd name="T94" fmla="*/ 621 w 627"/>
                  <a:gd name="T95" fmla="*/ 10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7" h="224">
                    <a:moveTo>
                      <a:pt x="0" y="0"/>
                    </a:moveTo>
                    <a:lnTo>
                      <a:pt x="0" y="0"/>
                    </a:lnTo>
                    <a:lnTo>
                      <a:pt x="6" y="43"/>
                    </a:lnTo>
                    <a:lnTo>
                      <a:pt x="9" y="98"/>
                    </a:lnTo>
                    <a:lnTo>
                      <a:pt x="11" y="140"/>
                    </a:lnTo>
                    <a:lnTo>
                      <a:pt x="14" y="177"/>
                    </a:lnTo>
                    <a:lnTo>
                      <a:pt x="16" y="207"/>
                    </a:lnTo>
                    <a:lnTo>
                      <a:pt x="19" y="224"/>
                    </a:lnTo>
                    <a:lnTo>
                      <a:pt x="22" y="214"/>
                    </a:lnTo>
                    <a:lnTo>
                      <a:pt x="27" y="160"/>
                    </a:lnTo>
                    <a:lnTo>
                      <a:pt x="30" y="113"/>
                    </a:lnTo>
                    <a:lnTo>
                      <a:pt x="32" y="72"/>
                    </a:lnTo>
                    <a:lnTo>
                      <a:pt x="34" y="38"/>
                    </a:lnTo>
                    <a:lnTo>
                      <a:pt x="37" y="13"/>
                    </a:lnTo>
                    <a:lnTo>
                      <a:pt x="40" y="3"/>
                    </a:lnTo>
                    <a:lnTo>
                      <a:pt x="44" y="32"/>
                    </a:lnTo>
                    <a:lnTo>
                      <a:pt x="47" y="83"/>
                    </a:lnTo>
                    <a:lnTo>
                      <a:pt x="50" y="127"/>
                    </a:lnTo>
                    <a:lnTo>
                      <a:pt x="52" y="165"/>
                    </a:lnTo>
                    <a:lnTo>
                      <a:pt x="55" y="196"/>
                    </a:lnTo>
                    <a:lnTo>
                      <a:pt x="57" y="217"/>
                    </a:lnTo>
                    <a:lnTo>
                      <a:pt x="61" y="218"/>
                    </a:lnTo>
                    <a:lnTo>
                      <a:pt x="66" y="156"/>
                    </a:lnTo>
                    <a:lnTo>
                      <a:pt x="69" y="107"/>
                    </a:lnTo>
                    <a:lnTo>
                      <a:pt x="72" y="68"/>
                    </a:lnTo>
                    <a:lnTo>
                      <a:pt x="74" y="35"/>
                    </a:lnTo>
                    <a:lnTo>
                      <a:pt x="77" y="13"/>
                    </a:lnTo>
                    <a:lnTo>
                      <a:pt x="80" y="8"/>
                    </a:lnTo>
                    <a:lnTo>
                      <a:pt x="85" y="50"/>
                    </a:lnTo>
                    <a:lnTo>
                      <a:pt x="88" y="99"/>
                    </a:lnTo>
                    <a:lnTo>
                      <a:pt x="90" y="140"/>
                    </a:lnTo>
                    <a:lnTo>
                      <a:pt x="93" y="176"/>
                    </a:lnTo>
                    <a:lnTo>
                      <a:pt x="95" y="204"/>
                    </a:lnTo>
                    <a:lnTo>
                      <a:pt x="98" y="218"/>
                    </a:lnTo>
                    <a:lnTo>
                      <a:pt x="102" y="203"/>
                    </a:lnTo>
                    <a:lnTo>
                      <a:pt x="106" y="152"/>
                    </a:lnTo>
                    <a:lnTo>
                      <a:pt x="109" y="108"/>
                    </a:lnTo>
                    <a:lnTo>
                      <a:pt x="111" y="69"/>
                    </a:lnTo>
                    <a:lnTo>
                      <a:pt x="113" y="37"/>
                    </a:lnTo>
                    <a:lnTo>
                      <a:pt x="116" y="15"/>
                    </a:lnTo>
                    <a:lnTo>
                      <a:pt x="119" y="12"/>
                    </a:lnTo>
                    <a:lnTo>
                      <a:pt x="124" y="57"/>
                    </a:lnTo>
                    <a:lnTo>
                      <a:pt x="128" y="105"/>
                    </a:lnTo>
                    <a:lnTo>
                      <a:pt x="130" y="145"/>
                    </a:lnTo>
                    <a:lnTo>
                      <a:pt x="132" y="179"/>
                    </a:lnTo>
                    <a:lnTo>
                      <a:pt x="135" y="204"/>
                    </a:lnTo>
                    <a:lnTo>
                      <a:pt x="138" y="215"/>
                    </a:lnTo>
                    <a:lnTo>
                      <a:pt x="142" y="191"/>
                    </a:lnTo>
                    <a:lnTo>
                      <a:pt x="146" y="142"/>
                    </a:lnTo>
                    <a:lnTo>
                      <a:pt x="149" y="100"/>
                    </a:lnTo>
                    <a:lnTo>
                      <a:pt x="151" y="64"/>
                    </a:lnTo>
                    <a:lnTo>
                      <a:pt x="153" y="34"/>
                    </a:lnTo>
                    <a:lnTo>
                      <a:pt x="156" y="15"/>
                    </a:lnTo>
                    <a:lnTo>
                      <a:pt x="160" y="19"/>
                    </a:lnTo>
                    <a:lnTo>
                      <a:pt x="165" y="72"/>
                    </a:lnTo>
                    <a:lnTo>
                      <a:pt x="168" y="117"/>
                    </a:lnTo>
                    <a:lnTo>
                      <a:pt x="170" y="155"/>
                    </a:lnTo>
                    <a:lnTo>
                      <a:pt x="173" y="186"/>
                    </a:lnTo>
                    <a:lnTo>
                      <a:pt x="175" y="207"/>
                    </a:lnTo>
                    <a:lnTo>
                      <a:pt x="179" y="209"/>
                    </a:lnTo>
                    <a:lnTo>
                      <a:pt x="184" y="161"/>
                    </a:lnTo>
                    <a:lnTo>
                      <a:pt x="187" y="114"/>
                    </a:lnTo>
                    <a:lnTo>
                      <a:pt x="190" y="76"/>
                    </a:lnTo>
                    <a:lnTo>
                      <a:pt x="192" y="45"/>
                    </a:lnTo>
                    <a:lnTo>
                      <a:pt x="195" y="22"/>
                    </a:lnTo>
                    <a:lnTo>
                      <a:pt x="198" y="17"/>
                    </a:lnTo>
                    <a:lnTo>
                      <a:pt x="203" y="55"/>
                    </a:lnTo>
                    <a:lnTo>
                      <a:pt x="206" y="102"/>
                    </a:lnTo>
                    <a:lnTo>
                      <a:pt x="209" y="141"/>
                    </a:lnTo>
                    <a:lnTo>
                      <a:pt x="211" y="174"/>
                    </a:lnTo>
                    <a:lnTo>
                      <a:pt x="214" y="199"/>
                    </a:lnTo>
                    <a:lnTo>
                      <a:pt x="217" y="208"/>
                    </a:lnTo>
                    <a:lnTo>
                      <a:pt x="221" y="185"/>
                    </a:lnTo>
                    <a:lnTo>
                      <a:pt x="225" y="138"/>
                    </a:lnTo>
                    <a:lnTo>
                      <a:pt x="228" y="97"/>
                    </a:lnTo>
                    <a:lnTo>
                      <a:pt x="230" y="63"/>
                    </a:lnTo>
                    <a:lnTo>
                      <a:pt x="233" y="35"/>
                    </a:lnTo>
                    <a:lnTo>
                      <a:pt x="236" y="20"/>
                    </a:lnTo>
                    <a:lnTo>
                      <a:pt x="239" y="30"/>
                    </a:lnTo>
                    <a:lnTo>
                      <a:pt x="244" y="77"/>
                    </a:lnTo>
                    <a:lnTo>
                      <a:pt x="247" y="120"/>
                    </a:lnTo>
                    <a:lnTo>
                      <a:pt x="249" y="156"/>
                    </a:lnTo>
                    <a:lnTo>
                      <a:pt x="252" y="185"/>
                    </a:lnTo>
                    <a:lnTo>
                      <a:pt x="255" y="203"/>
                    </a:lnTo>
                    <a:lnTo>
                      <a:pt x="258" y="200"/>
                    </a:lnTo>
                    <a:lnTo>
                      <a:pt x="263" y="150"/>
                    </a:lnTo>
                    <a:lnTo>
                      <a:pt x="266" y="107"/>
                    </a:lnTo>
                    <a:lnTo>
                      <a:pt x="269" y="71"/>
                    </a:lnTo>
                    <a:lnTo>
                      <a:pt x="271" y="42"/>
                    </a:lnTo>
                    <a:lnTo>
                      <a:pt x="274" y="24"/>
                    </a:lnTo>
                    <a:lnTo>
                      <a:pt x="278" y="27"/>
                    </a:lnTo>
                    <a:lnTo>
                      <a:pt x="283" y="77"/>
                    </a:lnTo>
                    <a:lnTo>
                      <a:pt x="286" y="119"/>
                    </a:lnTo>
                    <a:lnTo>
                      <a:pt x="289" y="155"/>
                    </a:lnTo>
                    <a:lnTo>
                      <a:pt x="291" y="183"/>
                    </a:lnTo>
                    <a:lnTo>
                      <a:pt x="294" y="201"/>
                    </a:lnTo>
                    <a:lnTo>
                      <a:pt x="298" y="196"/>
                    </a:lnTo>
                    <a:lnTo>
                      <a:pt x="303" y="149"/>
                    </a:lnTo>
                    <a:lnTo>
                      <a:pt x="306" y="106"/>
                    </a:lnTo>
                    <a:lnTo>
                      <a:pt x="308" y="71"/>
                    </a:lnTo>
                    <a:lnTo>
                      <a:pt x="311" y="43"/>
                    </a:lnTo>
                    <a:lnTo>
                      <a:pt x="314" y="26"/>
                    </a:lnTo>
                    <a:lnTo>
                      <a:pt x="318" y="32"/>
                    </a:lnTo>
                    <a:lnTo>
                      <a:pt x="322" y="78"/>
                    </a:lnTo>
                    <a:lnTo>
                      <a:pt x="326" y="120"/>
                    </a:lnTo>
                    <a:lnTo>
                      <a:pt x="328" y="155"/>
                    </a:lnTo>
                    <a:lnTo>
                      <a:pt x="331" y="182"/>
                    </a:lnTo>
                    <a:lnTo>
                      <a:pt x="334" y="198"/>
                    </a:lnTo>
                    <a:lnTo>
                      <a:pt x="337" y="192"/>
                    </a:lnTo>
                    <a:lnTo>
                      <a:pt x="342" y="146"/>
                    </a:lnTo>
                    <a:lnTo>
                      <a:pt x="345" y="105"/>
                    </a:lnTo>
                    <a:lnTo>
                      <a:pt x="348" y="71"/>
                    </a:lnTo>
                    <a:lnTo>
                      <a:pt x="351" y="44"/>
                    </a:lnTo>
                    <a:lnTo>
                      <a:pt x="354" y="29"/>
                    </a:lnTo>
                    <a:lnTo>
                      <a:pt x="357" y="36"/>
                    </a:lnTo>
                    <a:lnTo>
                      <a:pt x="362" y="81"/>
                    </a:lnTo>
                    <a:lnTo>
                      <a:pt x="365" y="121"/>
                    </a:lnTo>
                    <a:lnTo>
                      <a:pt x="368" y="155"/>
                    </a:lnTo>
                    <a:lnTo>
                      <a:pt x="370" y="182"/>
                    </a:lnTo>
                    <a:lnTo>
                      <a:pt x="373" y="196"/>
                    </a:lnTo>
                    <a:lnTo>
                      <a:pt x="377" y="188"/>
                    </a:lnTo>
                    <a:lnTo>
                      <a:pt x="382" y="143"/>
                    </a:lnTo>
                    <a:lnTo>
                      <a:pt x="385" y="104"/>
                    </a:lnTo>
                    <a:lnTo>
                      <a:pt x="387" y="70"/>
                    </a:lnTo>
                    <a:lnTo>
                      <a:pt x="390" y="44"/>
                    </a:lnTo>
                    <a:lnTo>
                      <a:pt x="393" y="31"/>
                    </a:lnTo>
                    <a:lnTo>
                      <a:pt x="397" y="41"/>
                    </a:lnTo>
                    <a:lnTo>
                      <a:pt x="402" y="85"/>
                    </a:lnTo>
                    <a:lnTo>
                      <a:pt x="405" y="124"/>
                    </a:lnTo>
                    <a:lnTo>
                      <a:pt x="407" y="156"/>
                    </a:lnTo>
                    <a:lnTo>
                      <a:pt x="410" y="182"/>
                    </a:lnTo>
                    <a:lnTo>
                      <a:pt x="413" y="194"/>
                    </a:lnTo>
                    <a:lnTo>
                      <a:pt x="417" y="182"/>
                    </a:lnTo>
                    <a:lnTo>
                      <a:pt x="421" y="139"/>
                    </a:lnTo>
                    <a:lnTo>
                      <a:pt x="424" y="101"/>
                    </a:lnTo>
                    <a:lnTo>
                      <a:pt x="427" y="69"/>
                    </a:lnTo>
                    <a:lnTo>
                      <a:pt x="430" y="44"/>
                    </a:lnTo>
                    <a:lnTo>
                      <a:pt x="433" y="33"/>
                    </a:lnTo>
                    <a:lnTo>
                      <a:pt x="437" y="48"/>
                    </a:lnTo>
                    <a:lnTo>
                      <a:pt x="441" y="90"/>
                    </a:lnTo>
                    <a:lnTo>
                      <a:pt x="444" y="128"/>
                    </a:lnTo>
                    <a:lnTo>
                      <a:pt x="447" y="159"/>
                    </a:lnTo>
                    <a:lnTo>
                      <a:pt x="450" y="182"/>
                    </a:lnTo>
                    <a:lnTo>
                      <a:pt x="453" y="192"/>
                    </a:lnTo>
                    <a:lnTo>
                      <a:pt x="457" y="173"/>
                    </a:lnTo>
                    <a:lnTo>
                      <a:pt x="461" y="132"/>
                    </a:lnTo>
                    <a:lnTo>
                      <a:pt x="464" y="95"/>
                    </a:lnTo>
                    <a:lnTo>
                      <a:pt x="467" y="65"/>
                    </a:lnTo>
                    <a:lnTo>
                      <a:pt x="470" y="43"/>
                    </a:lnTo>
                    <a:lnTo>
                      <a:pt x="473" y="36"/>
                    </a:lnTo>
                    <a:lnTo>
                      <a:pt x="478" y="60"/>
                    </a:lnTo>
                    <a:lnTo>
                      <a:pt x="482" y="101"/>
                    </a:lnTo>
                    <a:lnTo>
                      <a:pt x="484" y="136"/>
                    </a:lnTo>
                    <a:lnTo>
                      <a:pt x="487" y="165"/>
                    </a:lnTo>
                    <a:lnTo>
                      <a:pt x="490" y="185"/>
                    </a:lnTo>
                    <a:lnTo>
                      <a:pt x="494" y="188"/>
                    </a:lnTo>
                    <a:lnTo>
                      <a:pt x="499" y="154"/>
                    </a:lnTo>
                    <a:lnTo>
                      <a:pt x="502" y="114"/>
                    </a:lnTo>
                    <a:lnTo>
                      <a:pt x="505" y="81"/>
                    </a:lnTo>
                    <a:lnTo>
                      <a:pt x="508" y="55"/>
                    </a:lnTo>
                    <a:lnTo>
                      <a:pt x="511" y="39"/>
                    </a:lnTo>
                    <a:lnTo>
                      <a:pt x="515" y="44"/>
                    </a:lnTo>
                    <a:lnTo>
                      <a:pt x="520" y="85"/>
                    </a:lnTo>
                    <a:lnTo>
                      <a:pt x="523" y="123"/>
                    </a:lnTo>
                    <a:lnTo>
                      <a:pt x="526" y="154"/>
                    </a:lnTo>
                    <a:lnTo>
                      <a:pt x="529" y="177"/>
                    </a:lnTo>
                    <a:lnTo>
                      <a:pt x="532" y="187"/>
                    </a:lnTo>
                    <a:lnTo>
                      <a:pt x="536" y="171"/>
                    </a:lnTo>
                    <a:lnTo>
                      <a:pt x="540" y="131"/>
                    </a:lnTo>
                    <a:lnTo>
                      <a:pt x="543" y="96"/>
                    </a:lnTo>
                    <a:lnTo>
                      <a:pt x="546" y="66"/>
                    </a:lnTo>
                    <a:lnTo>
                      <a:pt x="549" y="46"/>
                    </a:lnTo>
                    <a:lnTo>
                      <a:pt x="552" y="41"/>
                    </a:lnTo>
                    <a:lnTo>
                      <a:pt x="557" y="68"/>
                    </a:lnTo>
                    <a:lnTo>
                      <a:pt x="561" y="107"/>
                    </a:lnTo>
                    <a:lnTo>
                      <a:pt x="564" y="140"/>
                    </a:lnTo>
                    <a:lnTo>
                      <a:pt x="567" y="167"/>
                    </a:lnTo>
                    <a:lnTo>
                      <a:pt x="570" y="183"/>
                    </a:lnTo>
                    <a:lnTo>
                      <a:pt x="574" y="180"/>
                    </a:lnTo>
                    <a:lnTo>
                      <a:pt x="579" y="140"/>
                    </a:lnTo>
                    <a:lnTo>
                      <a:pt x="582" y="103"/>
                    </a:lnTo>
                    <a:lnTo>
                      <a:pt x="585" y="73"/>
                    </a:lnTo>
                    <a:lnTo>
                      <a:pt x="588" y="51"/>
                    </a:lnTo>
                    <a:lnTo>
                      <a:pt x="591" y="42"/>
                    </a:lnTo>
                    <a:lnTo>
                      <a:pt x="596" y="61"/>
                    </a:lnTo>
                    <a:lnTo>
                      <a:pt x="600" y="100"/>
                    </a:lnTo>
                    <a:lnTo>
                      <a:pt x="603" y="133"/>
                    </a:lnTo>
                    <a:lnTo>
                      <a:pt x="606" y="161"/>
                    </a:lnTo>
                    <a:lnTo>
                      <a:pt x="609" y="179"/>
                    </a:lnTo>
                    <a:lnTo>
                      <a:pt x="612" y="180"/>
                    </a:lnTo>
                    <a:lnTo>
                      <a:pt x="618" y="144"/>
                    </a:lnTo>
                    <a:lnTo>
                      <a:pt x="621" y="106"/>
                    </a:lnTo>
                    <a:lnTo>
                      <a:pt x="624" y="76"/>
                    </a:lnTo>
                    <a:lnTo>
                      <a:pt x="627" y="54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>
                <a:off x="1800" y="2970"/>
                <a:ext cx="3585" cy="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V="1">
              <a:off x="2100" y="2400"/>
              <a:ext cx="0" cy="186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6045" y="2475"/>
              <a:ext cx="3585" cy="1785"/>
              <a:chOff x="6045" y="2475"/>
              <a:chExt cx="3585" cy="1785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>
                <a:off x="6045" y="3435"/>
                <a:ext cx="3585" cy="0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19" name="Line 7"/>
              <p:cNvSpPr>
                <a:spLocks noChangeShapeType="1"/>
              </p:cNvSpPr>
              <p:nvPr/>
            </p:nvSpPr>
            <p:spPr bwMode="auto">
              <a:xfrm flipV="1">
                <a:off x="6075" y="2475"/>
                <a:ext cx="0" cy="1785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18" name="Freeform 6"/>
              <p:cNvSpPr>
                <a:spLocks/>
              </p:cNvSpPr>
              <p:nvPr/>
            </p:nvSpPr>
            <p:spPr bwMode="auto">
              <a:xfrm>
                <a:off x="6098" y="2742"/>
                <a:ext cx="2973" cy="1312"/>
              </a:xfrm>
              <a:custGeom>
                <a:avLst/>
                <a:gdLst>
                  <a:gd name="T0" fmla="*/ 6 w 627"/>
                  <a:gd name="T1" fmla="*/ 2 h 210"/>
                  <a:gd name="T2" fmla="*/ 21 w 627"/>
                  <a:gd name="T3" fmla="*/ 26 h 210"/>
                  <a:gd name="T4" fmla="*/ 34 w 627"/>
                  <a:gd name="T5" fmla="*/ 63 h 210"/>
                  <a:gd name="T6" fmla="*/ 47 w 627"/>
                  <a:gd name="T7" fmla="*/ 105 h 210"/>
                  <a:gd name="T8" fmla="*/ 60 w 627"/>
                  <a:gd name="T9" fmla="*/ 147 h 210"/>
                  <a:gd name="T10" fmla="*/ 73 w 627"/>
                  <a:gd name="T11" fmla="*/ 181 h 210"/>
                  <a:gd name="T12" fmla="*/ 86 w 627"/>
                  <a:gd name="T13" fmla="*/ 205 h 210"/>
                  <a:gd name="T14" fmla="*/ 102 w 627"/>
                  <a:gd name="T15" fmla="*/ 209 h 210"/>
                  <a:gd name="T16" fmla="*/ 118 w 627"/>
                  <a:gd name="T17" fmla="*/ 190 h 210"/>
                  <a:gd name="T18" fmla="*/ 132 w 627"/>
                  <a:gd name="T19" fmla="*/ 158 h 210"/>
                  <a:gd name="T20" fmla="*/ 145 w 627"/>
                  <a:gd name="T21" fmla="*/ 121 h 210"/>
                  <a:gd name="T22" fmla="*/ 158 w 627"/>
                  <a:gd name="T23" fmla="*/ 85 h 210"/>
                  <a:gd name="T24" fmla="*/ 171 w 627"/>
                  <a:gd name="T25" fmla="*/ 54 h 210"/>
                  <a:gd name="T26" fmla="*/ 186 w 627"/>
                  <a:gd name="T27" fmla="*/ 34 h 210"/>
                  <a:gd name="T28" fmla="*/ 201 w 627"/>
                  <a:gd name="T29" fmla="*/ 32 h 210"/>
                  <a:gd name="T30" fmla="*/ 217 w 627"/>
                  <a:gd name="T31" fmla="*/ 49 h 210"/>
                  <a:gd name="T32" fmla="*/ 231 w 627"/>
                  <a:gd name="T33" fmla="*/ 77 h 210"/>
                  <a:gd name="T34" fmla="*/ 245 w 627"/>
                  <a:gd name="T35" fmla="*/ 110 h 210"/>
                  <a:gd name="T36" fmla="*/ 258 w 627"/>
                  <a:gd name="T37" fmla="*/ 141 h 210"/>
                  <a:gd name="T38" fmla="*/ 272 w 627"/>
                  <a:gd name="T39" fmla="*/ 167 h 210"/>
                  <a:gd name="T40" fmla="*/ 287 w 627"/>
                  <a:gd name="T41" fmla="*/ 182 h 210"/>
                  <a:gd name="T42" fmla="*/ 303 w 627"/>
                  <a:gd name="T43" fmla="*/ 181 h 210"/>
                  <a:gd name="T44" fmla="*/ 319 w 627"/>
                  <a:gd name="T45" fmla="*/ 163 h 210"/>
                  <a:gd name="T46" fmla="*/ 333 w 627"/>
                  <a:gd name="T47" fmla="*/ 137 h 210"/>
                  <a:gd name="T48" fmla="*/ 347 w 627"/>
                  <a:gd name="T49" fmla="*/ 108 h 210"/>
                  <a:gd name="T50" fmla="*/ 361 w 627"/>
                  <a:gd name="T51" fmla="*/ 81 h 210"/>
                  <a:gd name="T52" fmla="*/ 375 w 627"/>
                  <a:gd name="T53" fmla="*/ 61 h 210"/>
                  <a:gd name="T54" fmla="*/ 391 w 627"/>
                  <a:gd name="T55" fmla="*/ 53 h 210"/>
                  <a:gd name="T56" fmla="*/ 407 w 627"/>
                  <a:gd name="T57" fmla="*/ 59 h 210"/>
                  <a:gd name="T58" fmla="*/ 423 w 627"/>
                  <a:gd name="T59" fmla="*/ 78 h 210"/>
                  <a:gd name="T60" fmla="*/ 437 w 627"/>
                  <a:gd name="T61" fmla="*/ 102 h 210"/>
                  <a:gd name="T62" fmla="*/ 451 w 627"/>
                  <a:gd name="T63" fmla="*/ 127 h 210"/>
                  <a:gd name="T64" fmla="*/ 465 w 627"/>
                  <a:gd name="T65" fmla="*/ 148 h 210"/>
                  <a:gd name="T66" fmla="*/ 480 w 627"/>
                  <a:gd name="T67" fmla="*/ 162 h 210"/>
                  <a:gd name="T68" fmla="*/ 497 w 627"/>
                  <a:gd name="T69" fmla="*/ 164 h 210"/>
                  <a:gd name="T70" fmla="*/ 513 w 627"/>
                  <a:gd name="T71" fmla="*/ 153 h 210"/>
                  <a:gd name="T72" fmla="*/ 528 w 627"/>
                  <a:gd name="T73" fmla="*/ 134 h 210"/>
                  <a:gd name="T74" fmla="*/ 542 w 627"/>
                  <a:gd name="T75" fmla="*/ 112 h 210"/>
                  <a:gd name="T76" fmla="*/ 557 w 627"/>
                  <a:gd name="T77" fmla="*/ 91 h 210"/>
                  <a:gd name="T78" fmla="*/ 572 w 627"/>
                  <a:gd name="T79" fmla="*/ 76 h 210"/>
                  <a:gd name="T80" fmla="*/ 588 w 627"/>
                  <a:gd name="T81" fmla="*/ 69 h 210"/>
                  <a:gd name="T82" fmla="*/ 604 w 627"/>
                  <a:gd name="T83" fmla="*/ 74 h 210"/>
                  <a:gd name="T84" fmla="*/ 620 w 627"/>
                  <a:gd name="T85" fmla="*/ 88 h 210"/>
                  <a:gd name="T86" fmla="*/ 626 w 627"/>
                  <a:gd name="T87" fmla="*/ 9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7" h="210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11" y="8"/>
                    </a:lnTo>
                    <a:lnTo>
                      <a:pt x="16" y="17"/>
                    </a:lnTo>
                    <a:lnTo>
                      <a:pt x="21" y="26"/>
                    </a:lnTo>
                    <a:lnTo>
                      <a:pt x="25" y="38"/>
                    </a:lnTo>
                    <a:lnTo>
                      <a:pt x="30" y="50"/>
                    </a:lnTo>
                    <a:lnTo>
                      <a:pt x="34" y="63"/>
                    </a:lnTo>
                    <a:lnTo>
                      <a:pt x="38" y="77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1" y="119"/>
                    </a:lnTo>
                    <a:lnTo>
                      <a:pt x="55" y="133"/>
                    </a:lnTo>
                    <a:lnTo>
                      <a:pt x="60" y="147"/>
                    </a:lnTo>
                    <a:lnTo>
                      <a:pt x="64" y="159"/>
                    </a:lnTo>
                    <a:lnTo>
                      <a:pt x="68" y="171"/>
                    </a:lnTo>
                    <a:lnTo>
                      <a:pt x="73" y="181"/>
                    </a:lnTo>
                    <a:lnTo>
                      <a:pt x="77" y="191"/>
                    </a:lnTo>
                    <a:lnTo>
                      <a:pt x="82" y="199"/>
                    </a:lnTo>
                    <a:lnTo>
                      <a:pt x="86" y="205"/>
                    </a:lnTo>
                    <a:lnTo>
                      <a:pt x="91" y="208"/>
                    </a:lnTo>
                    <a:lnTo>
                      <a:pt x="97" y="210"/>
                    </a:lnTo>
                    <a:lnTo>
                      <a:pt x="102" y="209"/>
                    </a:lnTo>
                    <a:lnTo>
                      <a:pt x="108" y="204"/>
                    </a:lnTo>
                    <a:lnTo>
                      <a:pt x="113" y="198"/>
                    </a:lnTo>
                    <a:lnTo>
                      <a:pt x="118" y="190"/>
                    </a:lnTo>
                    <a:lnTo>
                      <a:pt x="122" y="180"/>
                    </a:lnTo>
                    <a:lnTo>
                      <a:pt x="127" y="170"/>
                    </a:lnTo>
                    <a:lnTo>
                      <a:pt x="132" y="158"/>
                    </a:lnTo>
                    <a:lnTo>
                      <a:pt x="136" y="146"/>
                    </a:lnTo>
                    <a:lnTo>
                      <a:pt x="141" y="134"/>
                    </a:lnTo>
                    <a:lnTo>
                      <a:pt x="145" y="121"/>
                    </a:lnTo>
                    <a:lnTo>
                      <a:pt x="149" y="109"/>
                    </a:lnTo>
                    <a:lnTo>
                      <a:pt x="154" y="97"/>
                    </a:lnTo>
                    <a:lnTo>
                      <a:pt x="158" y="85"/>
                    </a:lnTo>
                    <a:lnTo>
                      <a:pt x="162" y="74"/>
                    </a:lnTo>
                    <a:lnTo>
                      <a:pt x="167" y="63"/>
                    </a:lnTo>
                    <a:lnTo>
                      <a:pt x="171" y="54"/>
                    </a:lnTo>
                    <a:lnTo>
                      <a:pt x="176" y="46"/>
                    </a:lnTo>
                    <a:lnTo>
                      <a:pt x="181" y="39"/>
                    </a:lnTo>
                    <a:lnTo>
                      <a:pt x="186" y="34"/>
                    </a:lnTo>
                    <a:lnTo>
                      <a:pt x="191" y="31"/>
                    </a:lnTo>
                    <a:lnTo>
                      <a:pt x="196" y="30"/>
                    </a:lnTo>
                    <a:lnTo>
                      <a:pt x="201" y="32"/>
                    </a:lnTo>
                    <a:lnTo>
                      <a:pt x="207" y="36"/>
                    </a:lnTo>
                    <a:lnTo>
                      <a:pt x="212" y="41"/>
                    </a:lnTo>
                    <a:lnTo>
                      <a:pt x="217" y="49"/>
                    </a:lnTo>
                    <a:lnTo>
                      <a:pt x="222" y="57"/>
                    </a:lnTo>
                    <a:lnTo>
                      <a:pt x="227" y="67"/>
                    </a:lnTo>
                    <a:lnTo>
                      <a:pt x="231" y="77"/>
                    </a:lnTo>
                    <a:lnTo>
                      <a:pt x="236" y="88"/>
                    </a:lnTo>
                    <a:lnTo>
                      <a:pt x="240" y="99"/>
                    </a:lnTo>
                    <a:lnTo>
                      <a:pt x="245" y="110"/>
                    </a:lnTo>
                    <a:lnTo>
                      <a:pt x="249" y="121"/>
                    </a:lnTo>
                    <a:lnTo>
                      <a:pt x="254" y="131"/>
                    </a:lnTo>
                    <a:lnTo>
                      <a:pt x="258" y="141"/>
                    </a:lnTo>
                    <a:lnTo>
                      <a:pt x="263" y="151"/>
                    </a:lnTo>
                    <a:lnTo>
                      <a:pt x="268" y="160"/>
                    </a:lnTo>
                    <a:lnTo>
                      <a:pt x="272" y="167"/>
                    </a:lnTo>
                    <a:lnTo>
                      <a:pt x="277" y="174"/>
                    </a:lnTo>
                    <a:lnTo>
                      <a:pt x="282" y="179"/>
                    </a:lnTo>
                    <a:lnTo>
                      <a:pt x="287" y="182"/>
                    </a:lnTo>
                    <a:lnTo>
                      <a:pt x="292" y="184"/>
                    </a:lnTo>
                    <a:lnTo>
                      <a:pt x="298" y="183"/>
                    </a:lnTo>
                    <a:lnTo>
                      <a:pt x="303" y="181"/>
                    </a:lnTo>
                    <a:lnTo>
                      <a:pt x="309" y="176"/>
                    </a:lnTo>
                    <a:lnTo>
                      <a:pt x="314" y="170"/>
                    </a:lnTo>
                    <a:lnTo>
                      <a:pt x="319" y="163"/>
                    </a:lnTo>
                    <a:lnTo>
                      <a:pt x="324" y="155"/>
                    </a:lnTo>
                    <a:lnTo>
                      <a:pt x="328" y="146"/>
                    </a:lnTo>
                    <a:lnTo>
                      <a:pt x="333" y="137"/>
                    </a:lnTo>
                    <a:lnTo>
                      <a:pt x="338" y="127"/>
                    </a:lnTo>
                    <a:lnTo>
                      <a:pt x="342" y="118"/>
                    </a:lnTo>
                    <a:lnTo>
                      <a:pt x="347" y="108"/>
                    </a:lnTo>
                    <a:lnTo>
                      <a:pt x="352" y="99"/>
                    </a:lnTo>
                    <a:lnTo>
                      <a:pt x="356" y="90"/>
                    </a:lnTo>
                    <a:lnTo>
                      <a:pt x="361" y="81"/>
                    </a:lnTo>
                    <a:lnTo>
                      <a:pt x="366" y="74"/>
                    </a:lnTo>
                    <a:lnTo>
                      <a:pt x="370" y="67"/>
                    </a:lnTo>
                    <a:lnTo>
                      <a:pt x="375" y="61"/>
                    </a:lnTo>
                    <a:lnTo>
                      <a:pt x="380" y="57"/>
                    </a:lnTo>
                    <a:lnTo>
                      <a:pt x="385" y="54"/>
                    </a:lnTo>
                    <a:lnTo>
                      <a:pt x="391" y="53"/>
                    </a:lnTo>
                    <a:lnTo>
                      <a:pt x="396" y="53"/>
                    </a:lnTo>
                    <a:lnTo>
                      <a:pt x="402" y="55"/>
                    </a:lnTo>
                    <a:lnTo>
                      <a:pt x="407" y="59"/>
                    </a:lnTo>
                    <a:lnTo>
                      <a:pt x="413" y="64"/>
                    </a:lnTo>
                    <a:lnTo>
                      <a:pt x="418" y="71"/>
                    </a:lnTo>
                    <a:lnTo>
                      <a:pt x="423" y="78"/>
                    </a:lnTo>
                    <a:lnTo>
                      <a:pt x="427" y="85"/>
                    </a:lnTo>
                    <a:lnTo>
                      <a:pt x="432" y="93"/>
                    </a:lnTo>
                    <a:lnTo>
                      <a:pt x="437" y="102"/>
                    </a:lnTo>
                    <a:lnTo>
                      <a:pt x="442" y="110"/>
                    </a:lnTo>
                    <a:lnTo>
                      <a:pt x="446" y="119"/>
                    </a:lnTo>
                    <a:lnTo>
                      <a:pt x="451" y="127"/>
                    </a:lnTo>
                    <a:lnTo>
                      <a:pt x="456" y="134"/>
                    </a:lnTo>
                    <a:lnTo>
                      <a:pt x="461" y="142"/>
                    </a:lnTo>
                    <a:lnTo>
                      <a:pt x="465" y="148"/>
                    </a:lnTo>
                    <a:lnTo>
                      <a:pt x="470" y="154"/>
                    </a:lnTo>
                    <a:lnTo>
                      <a:pt x="475" y="158"/>
                    </a:lnTo>
                    <a:lnTo>
                      <a:pt x="480" y="162"/>
                    </a:lnTo>
                    <a:lnTo>
                      <a:pt x="486" y="164"/>
                    </a:lnTo>
                    <a:lnTo>
                      <a:pt x="491" y="165"/>
                    </a:lnTo>
                    <a:lnTo>
                      <a:pt x="497" y="164"/>
                    </a:lnTo>
                    <a:lnTo>
                      <a:pt x="502" y="161"/>
                    </a:lnTo>
                    <a:lnTo>
                      <a:pt x="508" y="158"/>
                    </a:lnTo>
                    <a:lnTo>
                      <a:pt x="513" y="153"/>
                    </a:lnTo>
                    <a:lnTo>
                      <a:pt x="518" y="147"/>
                    </a:lnTo>
                    <a:lnTo>
                      <a:pt x="523" y="141"/>
                    </a:lnTo>
                    <a:lnTo>
                      <a:pt x="528" y="134"/>
                    </a:lnTo>
                    <a:lnTo>
                      <a:pt x="533" y="127"/>
                    </a:lnTo>
                    <a:lnTo>
                      <a:pt x="538" y="119"/>
                    </a:lnTo>
                    <a:lnTo>
                      <a:pt x="542" y="112"/>
                    </a:lnTo>
                    <a:lnTo>
                      <a:pt x="547" y="105"/>
                    </a:lnTo>
                    <a:lnTo>
                      <a:pt x="552" y="98"/>
                    </a:lnTo>
                    <a:lnTo>
                      <a:pt x="557" y="91"/>
                    </a:lnTo>
                    <a:lnTo>
                      <a:pt x="562" y="85"/>
                    </a:lnTo>
                    <a:lnTo>
                      <a:pt x="567" y="80"/>
                    </a:lnTo>
                    <a:lnTo>
                      <a:pt x="572" y="76"/>
                    </a:lnTo>
                    <a:lnTo>
                      <a:pt x="577" y="72"/>
                    </a:lnTo>
                    <a:lnTo>
                      <a:pt x="582" y="70"/>
                    </a:lnTo>
                    <a:lnTo>
                      <a:pt x="588" y="69"/>
                    </a:lnTo>
                    <a:lnTo>
                      <a:pt x="593" y="69"/>
                    </a:lnTo>
                    <a:lnTo>
                      <a:pt x="599" y="71"/>
                    </a:lnTo>
                    <a:lnTo>
                      <a:pt x="604" y="74"/>
                    </a:lnTo>
                    <a:lnTo>
                      <a:pt x="610" y="78"/>
                    </a:lnTo>
                    <a:lnTo>
                      <a:pt x="615" y="82"/>
                    </a:lnTo>
                    <a:lnTo>
                      <a:pt x="620" y="88"/>
                    </a:lnTo>
                    <a:lnTo>
                      <a:pt x="625" y="94"/>
                    </a:lnTo>
                    <a:lnTo>
                      <a:pt x="626" y="94"/>
                    </a:lnTo>
                    <a:lnTo>
                      <a:pt x="626" y="95"/>
                    </a:lnTo>
                    <a:lnTo>
                      <a:pt x="627" y="95"/>
                    </a:lnTo>
                    <a:lnTo>
                      <a:pt x="627" y="96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842963" y="4618038"/>
            <a:ext cx="712787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743200" y="1484313"/>
            <a:ext cx="73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Α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545138" y="1565275"/>
            <a:ext cx="820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/>
              <a:t>Σε μια φθίνουσα ταλάντωση η ενέργεια της ταλάντωσης </a:t>
            </a:r>
            <a:endParaRPr lang="el-GR" b="1"/>
          </a:p>
          <a:p>
            <a:pPr marL="609600" indent="-609600"/>
            <a:r>
              <a:rPr lang="el-GR" b="1"/>
              <a:t>α.</a:t>
            </a:r>
            <a:r>
              <a:rPr lang="el-GR"/>
              <a:t> παραμένει σταθερή</a:t>
            </a:r>
            <a:endParaRPr lang="el-GR" b="1"/>
          </a:p>
          <a:p>
            <a:pPr marL="609600" indent="-609600"/>
            <a:r>
              <a:rPr lang="el-GR" b="1"/>
              <a:t>β.</a:t>
            </a:r>
            <a:r>
              <a:rPr lang="el-GR"/>
              <a:t> μειώνεται με σταθερό ρυθμό.</a:t>
            </a:r>
            <a:endParaRPr lang="el-GR" b="1"/>
          </a:p>
          <a:p>
            <a:pPr marL="609600" indent="-609600"/>
            <a:r>
              <a:rPr lang="el-GR" b="1"/>
              <a:t>γ.</a:t>
            </a:r>
            <a:r>
              <a:rPr lang="el-GR"/>
              <a:t> μειώνεται εκθετικά με τον χρόνο.</a:t>
            </a:r>
            <a:endParaRPr lang="en-US" b="1"/>
          </a:p>
          <a:p>
            <a:pPr marL="609600" indent="-609600"/>
            <a:r>
              <a:rPr lang="en-US" b="1"/>
              <a:t>δ.</a:t>
            </a:r>
            <a:r>
              <a:rPr lang="en-US"/>
              <a:t> αυξάνεται.</a:t>
            </a:r>
            <a:endParaRPr lang="el-GR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903288" y="3844925"/>
            <a:ext cx="712787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126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 sz="2800"/>
              <a:t>Σε μια φθίνουσα ταλάντωση η σταθερά απόσβεσης είναι Λ = 0,01 </a:t>
            </a:r>
            <a:r>
              <a:rPr lang="en-US" sz="2800"/>
              <a:t>sec</a:t>
            </a:r>
            <a:r>
              <a:rPr lang="el-GR" sz="2800" baseline="30000"/>
              <a:t>-1</a:t>
            </a:r>
            <a:r>
              <a:rPr lang="el-GR" sz="2800"/>
              <a:t>. Η τιμή αυτή σημαίνει ότι.  </a:t>
            </a:r>
            <a:endParaRPr lang="el-GR" sz="2800" b="1"/>
          </a:p>
          <a:p>
            <a:pPr marL="609600" indent="-609600"/>
            <a:r>
              <a:rPr lang="el-GR" sz="2800" b="1"/>
              <a:t>α.</a:t>
            </a:r>
            <a:r>
              <a:rPr lang="el-GR" sz="2800"/>
              <a:t> Η συχνότητα της φθίνουσας ταλάντωσης είναι 0,01</a:t>
            </a:r>
            <a:r>
              <a:rPr lang="en-US" sz="2800"/>
              <a:t>Hz</a:t>
            </a:r>
            <a:endParaRPr lang="el-GR" sz="2800" b="1"/>
          </a:p>
          <a:p>
            <a:pPr marL="609600" indent="-609600"/>
            <a:r>
              <a:rPr lang="el-GR" sz="2800" b="1"/>
              <a:t>β.</a:t>
            </a:r>
            <a:r>
              <a:rPr lang="el-GR" sz="2800"/>
              <a:t> Σε 1 </a:t>
            </a:r>
            <a:r>
              <a:rPr lang="en-US" sz="2800"/>
              <a:t>sec </a:t>
            </a:r>
            <a:r>
              <a:rPr lang="el-GR" sz="2800"/>
              <a:t>το πλάτος μειώνεται  κατά 1%.</a:t>
            </a:r>
            <a:endParaRPr lang="el-GR" sz="2800" b="1"/>
          </a:p>
          <a:p>
            <a:pPr marL="609600" indent="-609600"/>
            <a:r>
              <a:rPr lang="el-GR" sz="2800" b="1"/>
              <a:t>γ. </a:t>
            </a:r>
            <a:r>
              <a:rPr lang="el-GR" sz="2800"/>
              <a:t>Σε 1 </a:t>
            </a:r>
            <a:r>
              <a:rPr lang="en-US" sz="2800"/>
              <a:t>sec </a:t>
            </a:r>
            <a:r>
              <a:rPr lang="el-GR" sz="2800"/>
              <a:t>το πλάτος μειώνεται  κατά 0,01</a:t>
            </a:r>
            <a:endParaRPr lang="el-GR" sz="2800" b="1"/>
          </a:p>
          <a:p>
            <a:pPr marL="609600" indent="-609600"/>
            <a:r>
              <a:rPr lang="el-GR" sz="2800" b="1"/>
              <a:t>δ.</a:t>
            </a:r>
            <a:r>
              <a:rPr lang="el-GR" sz="2800"/>
              <a:t> Σε 1 </a:t>
            </a:r>
            <a:r>
              <a:rPr lang="en-US" sz="2800"/>
              <a:t>sec </a:t>
            </a:r>
            <a:r>
              <a:rPr lang="el-GR" sz="2800"/>
              <a:t>το πλάτος αυξάνεται κατά 1%.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836613" y="3822700"/>
            <a:ext cx="712787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858" y="1508125"/>
            <a:ext cx="8229600" cy="4530725"/>
          </a:xfrm>
        </p:spPr>
        <p:txBody>
          <a:bodyPr/>
          <a:lstStyle/>
          <a:p>
            <a:pPr marL="609600" indent="-609600"/>
            <a:r>
              <a:rPr lang="el-GR"/>
              <a:t>Σε μια φθίνουσα ταλάντωση η ενέργεια της ταλάντωσης μεταβάλλεται σύμφωνα με την σχέση</a:t>
            </a:r>
            <a:endParaRPr lang="el-GR" b="1"/>
          </a:p>
          <a:p>
            <a:pPr marL="609600" indent="-609600"/>
            <a:r>
              <a:rPr lang="el-GR" b="1"/>
              <a:t>α</a:t>
            </a:r>
            <a:r>
              <a:rPr lang="it-IT" b="1"/>
              <a:t>.</a:t>
            </a:r>
            <a:r>
              <a:rPr lang="it-IT"/>
              <a:t>  </a:t>
            </a:r>
            <a:r>
              <a:rPr lang="el-GR"/>
              <a:t>Ε</a:t>
            </a:r>
            <a:r>
              <a:rPr lang="it-IT"/>
              <a:t> = </a:t>
            </a:r>
            <a:r>
              <a:rPr lang="el-GR"/>
              <a:t>Ε</a:t>
            </a:r>
            <a:r>
              <a:rPr lang="it-IT" baseline="-25000"/>
              <a:t>0</a:t>
            </a:r>
            <a:r>
              <a:rPr lang="it-IT"/>
              <a:t> . e </a:t>
            </a:r>
            <a:r>
              <a:rPr lang="it-IT" baseline="30000"/>
              <a:t>-</a:t>
            </a:r>
            <a:r>
              <a:rPr lang="el-GR" baseline="30000"/>
              <a:t>Λ</a:t>
            </a:r>
            <a:r>
              <a:rPr lang="it-IT" baseline="30000"/>
              <a:t>.t</a:t>
            </a:r>
            <a:r>
              <a:rPr lang="it-IT"/>
              <a:t> </a:t>
            </a:r>
            <a:endParaRPr lang="en-US" b="1"/>
          </a:p>
          <a:p>
            <a:pPr marL="609600" indent="-609600"/>
            <a:r>
              <a:rPr lang="en-US" b="1"/>
              <a:t>β</a:t>
            </a:r>
            <a:r>
              <a:rPr lang="it-IT" b="1"/>
              <a:t>.</a:t>
            </a:r>
            <a:r>
              <a:rPr lang="it-IT"/>
              <a:t>  </a:t>
            </a:r>
            <a:r>
              <a:rPr lang="el-GR"/>
              <a:t>Ε</a:t>
            </a:r>
            <a:r>
              <a:rPr lang="it-IT"/>
              <a:t> = </a:t>
            </a:r>
            <a:r>
              <a:rPr lang="el-GR"/>
              <a:t>Ε</a:t>
            </a:r>
            <a:r>
              <a:rPr lang="it-IT" baseline="-25000"/>
              <a:t>0</a:t>
            </a:r>
            <a:r>
              <a:rPr lang="it-IT"/>
              <a:t> . e </a:t>
            </a:r>
            <a:r>
              <a:rPr lang="it-IT" baseline="30000"/>
              <a:t>-2</a:t>
            </a:r>
            <a:r>
              <a:rPr lang="el-GR" baseline="30000"/>
              <a:t>Λ</a:t>
            </a:r>
            <a:r>
              <a:rPr lang="it-IT" baseline="30000"/>
              <a:t>.t</a:t>
            </a:r>
            <a:endParaRPr lang="en-US" b="1" baseline="30000"/>
          </a:p>
          <a:p>
            <a:pPr marL="609600" indent="-609600"/>
            <a:r>
              <a:rPr lang="en-US" b="1"/>
              <a:t>γ</a:t>
            </a:r>
            <a:r>
              <a:rPr lang="it-IT" b="1"/>
              <a:t>.</a:t>
            </a:r>
            <a:r>
              <a:rPr lang="it-IT"/>
              <a:t>  </a:t>
            </a:r>
            <a:r>
              <a:rPr lang="el-GR"/>
              <a:t>Ε</a:t>
            </a:r>
            <a:r>
              <a:rPr lang="it-IT"/>
              <a:t> = </a:t>
            </a:r>
            <a:r>
              <a:rPr lang="el-GR"/>
              <a:t>Ε</a:t>
            </a:r>
            <a:r>
              <a:rPr lang="it-IT" baseline="-25000"/>
              <a:t>0</a:t>
            </a:r>
            <a:r>
              <a:rPr lang="it-IT"/>
              <a:t> . e </a:t>
            </a:r>
            <a:r>
              <a:rPr lang="el-GR" baseline="30000"/>
              <a:t>Λ</a:t>
            </a:r>
            <a:r>
              <a:rPr lang="it-IT" baseline="30000"/>
              <a:t>.t</a:t>
            </a:r>
            <a:endParaRPr lang="en-US" b="1" baseline="30000"/>
          </a:p>
          <a:p>
            <a:pPr marL="609600" indent="-609600"/>
            <a:r>
              <a:rPr lang="en-US" b="1"/>
              <a:t>δ</a:t>
            </a:r>
            <a:r>
              <a:rPr lang="it-IT" b="1"/>
              <a:t>.</a:t>
            </a:r>
            <a:r>
              <a:rPr lang="it-IT"/>
              <a:t>  </a:t>
            </a:r>
            <a:r>
              <a:rPr lang="el-GR"/>
              <a:t>Ε</a:t>
            </a:r>
            <a:r>
              <a:rPr lang="it-IT"/>
              <a:t> = </a:t>
            </a:r>
            <a:r>
              <a:rPr lang="el-GR"/>
              <a:t>Ε</a:t>
            </a:r>
            <a:r>
              <a:rPr lang="it-IT" baseline="-25000"/>
              <a:t>0</a:t>
            </a:r>
            <a:r>
              <a:rPr lang="it-IT"/>
              <a:t> . e </a:t>
            </a:r>
            <a:r>
              <a:rPr lang="it-IT" baseline="30000"/>
              <a:t>-4</a:t>
            </a:r>
            <a:r>
              <a:rPr lang="el-GR" baseline="30000"/>
              <a:t>Λ</a:t>
            </a:r>
            <a:r>
              <a:rPr lang="it-IT" baseline="30000"/>
              <a:t>.t</a:t>
            </a:r>
            <a:r>
              <a:rPr lang="it-IT"/>
              <a:t> </a:t>
            </a:r>
            <a:endParaRPr lang="el-GR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962025" y="3773488"/>
            <a:ext cx="712788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>
                <a:effectLst>
                  <a:outerShdw blurRad="38100" dist="38100" dir="2700000" algn="tl">
                    <a:srgbClr val="000000"/>
                  </a:outerShdw>
                </a:effectLst>
              </a:rPr>
              <a:t>Αναγκαία και ικανή συνθήκη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για να εκτελέσει το σώμα φθίνουσα ταλάντωση</a:t>
            </a:r>
            <a:endParaRPr lang="el-GR" dirty="0"/>
          </a:p>
          <a:p>
            <a:pPr algn="ctr">
              <a:buFont typeface="Wingdings" pitchFamily="2" charset="2"/>
              <a:buNone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= –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.υ</a:t>
            </a:r>
          </a:p>
          <a:p>
            <a:r>
              <a:rPr lang="el-GR" dirty="0"/>
              <a:t>Οπότε το πλάτος θα μειώνεται εκθετικά</a:t>
            </a:r>
          </a:p>
          <a:p>
            <a:pPr algn="ctr">
              <a:buFont typeface="Wingdings" pitchFamily="2" charset="2"/>
              <a:buNone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A=A</a:t>
            </a:r>
            <a:r>
              <a:rPr lang="el-GR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.e</a:t>
            </a:r>
            <a:r>
              <a:rPr lang="el-GR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-Λ t</a:t>
            </a:r>
            <a:r>
              <a:rPr lang="en-US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x(t) = </a:t>
            </a:r>
            <a:r>
              <a:rPr lang="en-US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b="1" baseline="-25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b="1" baseline="30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l-GR" b="1" baseline="30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Λ</a:t>
            </a:r>
            <a:r>
              <a:rPr lang="en-US" b="1" baseline="30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l-GR" b="1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ημ(ω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t+</a:t>
            </a:r>
            <a:r>
              <a:rPr lang="el-GR" b="1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φ</a:t>
            </a:r>
            <a:r>
              <a:rPr lang="el-GR" b="1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el-GR" b="1" dirty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254189" y="537883"/>
            <a:ext cx="2353235" cy="1304365"/>
          </a:xfrm>
          <a:prstGeom prst="wedgeRoundRectCallout">
            <a:avLst>
              <a:gd name="adj1" fmla="val 7167"/>
              <a:gd name="adj2" fmla="val 11920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Όρος ταλάντωσης</a:t>
            </a:r>
            <a:endParaRPr lang="el-GR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163236" y="968188"/>
            <a:ext cx="2353235" cy="1304365"/>
          </a:xfrm>
          <a:prstGeom prst="wedgeRoundRectCallout">
            <a:avLst>
              <a:gd name="adj1" fmla="val -59690"/>
              <a:gd name="adj2" fmla="val 9342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Όρος απόσβεσης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it-IT"/>
              <a:t> </a:t>
            </a:r>
            <a:r>
              <a:rPr lang="el-GR"/>
              <a:t>Αν μέσα σε ορισμένο χρόνο </a:t>
            </a:r>
            <a:r>
              <a:rPr lang="en-US"/>
              <a:t>t </a:t>
            </a:r>
            <a:r>
              <a:rPr lang="el-GR"/>
              <a:t>το πλάτος μιας φθίνουσας ταλάντωσης ελαττωθεί στο μισό τότε ο ταλαντωτής έχει χάσει</a:t>
            </a:r>
            <a:endParaRPr lang="el-GR" b="1"/>
          </a:p>
          <a:p>
            <a:pPr marL="609600" indent="-609600"/>
            <a:r>
              <a:rPr lang="el-GR" b="1"/>
              <a:t>α.</a:t>
            </a:r>
            <a:r>
              <a:rPr lang="el-GR"/>
              <a:t> το 100% της αρχικής του ενέργειας.</a:t>
            </a:r>
            <a:endParaRPr lang="el-GR" b="1"/>
          </a:p>
          <a:p>
            <a:pPr marL="609600" indent="-609600"/>
            <a:r>
              <a:rPr lang="el-GR" b="1"/>
              <a:t>β.</a:t>
            </a:r>
            <a:r>
              <a:rPr lang="el-GR"/>
              <a:t> το 50% της αρχικής του ενέργειας.</a:t>
            </a:r>
            <a:endParaRPr lang="el-GR" b="1"/>
          </a:p>
          <a:p>
            <a:pPr marL="609600" indent="-609600"/>
            <a:r>
              <a:rPr lang="el-GR" b="1"/>
              <a:t>γ.</a:t>
            </a:r>
            <a:r>
              <a:rPr lang="el-GR"/>
              <a:t> το 75% της αρχικής του ενέργειας.</a:t>
            </a:r>
            <a:endParaRPr lang="el-GR" b="1"/>
          </a:p>
          <a:p>
            <a:pPr marL="609600" indent="-609600"/>
            <a:r>
              <a:rPr lang="el-GR" b="1"/>
              <a:t>δ.</a:t>
            </a:r>
            <a:r>
              <a:rPr lang="el-GR"/>
              <a:t> το 25% της αρχικής του ενέργειας.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914400" y="4297363"/>
            <a:ext cx="712788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6075"/>
            <a:ext cx="8229600" cy="4530725"/>
          </a:xfrm>
        </p:spPr>
        <p:txBody>
          <a:bodyPr/>
          <a:lstStyle/>
          <a:p>
            <a:pPr marL="609600" indent="-609600"/>
            <a:r>
              <a:rPr lang="el-GR"/>
              <a:t>Αν μέσα σε ορισμένο χρόνο </a:t>
            </a:r>
            <a:r>
              <a:rPr lang="en-US"/>
              <a:t>t </a:t>
            </a:r>
            <a:r>
              <a:rPr lang="el-GR"/>
              <a:t>το πλάτος μιας φθίνουσας ταλάντωσης ελαττωθεί στο 90% του αρχικού πλάτους τότε ο ταλαντωτής έχει χάσει</a:t>
            </a:r>
            <a:endParaRPr lang="el-GR" b="1"/>
          </a:p>
          <a:p>
            <a:pPr marL="609600" indent="-609600"/>
            <a:r>
              <a:rPr lang="el-GR" b="1"/>
              <a:t>α.</a:t>
            </a:r>
            <a:r>
              <a:rPr lang="el-GR"/>
              <a:t> το 10% της αρχικής του ενέργειας.</a:t>
            </a:r>
            <a:endParaRPr lang="el-GR" b="1"/>
          </a:p>
          <a:p>
            <a:pPr marL="609600" indent="-609600"/>
            <a:r>
              <a:rPr lang="el-GR" b="1"/>
              <a:t>β.</a:t>
            </a:r>
            <a:r>
              <a:rPr lang="el-GR"/>
              <a:t> το 19% της αρχικής του ενέργειας.</a:t>
            </a:r>
            <a:endParaRPr lang="el-GR" b="1"/>
          </a:p>
          <a:p>
            <a:pPr marL="609600" indent="-609600"/>
            <a:r>
              <a:rPr lang="el-GR" b="1"/>
              <a:t>γ.</a:t>
            </a:r>
            <a:r>
              <a:rPr lang="el-GR"/>
              <a:t> το 81% της αρχικής του ενέργειας.</a:t>
            </a:r>
            <a:endParaRPr lang="el-GR" b="1"/>
          </a:p>
          <a:p>
            <a:pPr marL="609600" indent="-609600"/>
            <a:r>
              <a:rPr lang="el-GR" b="1"/>
              <a:t>δ.</a:t>
            </a:r>
            <a:r>
              <a:rPr lang="el-GR"/>
              <a:t> το 10% της αρχικής του ενέργειας.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903288" y="4213225"/>
            <a:ext cx="712787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l-GR" sz="2800" dirty="0"/>
              <a:t> Αν μέσα σε ορισμένο χρόνο </a:t>
            </a:r>
            <a:r>
              <a:rPr lang="en-US" sz="2800" dirty="0"/>
              <a:t>t </a:t>
            </a:r>
            <a:r>
              <a:rPr lang="el-GR" sz="2800" dirty="0"/>
              <a:t>το πλάτος μιας φθίνουσας ταλάντωσης ελαττωθεί κατά 10% του αρχικού πλάτους τότε αν διπλασιάσουμε την σταθερά απόσβεσης Λ ο ταλαντωτής στον ίδιο χρόνο θα έχει χάσει </a:t>
            </a:r>
            <a:endParaRPr lang="el-GR" sz="2800" b="1" dirty="0"/>
          </a:p>
          <a:p>
            <a:pPr marL="609600" indent="-609600"/>
            <a:r>
              <a:rPr lang="el-GR" sz="2800" b="1" dirty="0"/>
              <a:t>α.</a:t>
            </a:r>
            <a:r>
              <a:rPr lang="el-GR" sz="2800" dirty="0"/>
              <a:t> το 10%  του αρχικού πλάτους.</a:t>
            </a:r>
            <a:endParaRPr lang="el-GR" sz="2800" b="1" dirty="0"/>
          </a:p>
          <a:p>
            <a:pPr marL="609600" indent="-609600"/>
            <a:r>
              <a:rPr lang="el-GR" sz="2800" b="1" dirty="0"/>
              <a:t>β.</a:t>
            </a:r>
            <a:r>
              <a:rPr lang="el-GR" sz="2800" dirty="0"/>
              <a:t> το 20% του αρχικού πλάτους.</a:t>
            </a:r>
            <a:endParaRPr lang="el-GR" sz="2800" b="1" dirty="0"/>
          </a:p>
          <a:p>
            <a:pPr marL="609600" indent="-609600"/>
            <a:r>
              <a:rPr lang="el-GR" sz="2800" b="1" dirty="0"/>
              <a:t>γ.</a:t>
            </a:r>
            <a:r>
              <a:rPr lang="el-GR" sz="2800" dirty="0"/>
              <a:t> το 81% του αρχικού πλάτους.</a:t>
            </a:r>
            <a:endParaRPr lang="el-GR" sz="2800" b="1" dirty="0"/>
          </a:p>
          <a:p>
            <a:pPr marL="609600" indent="-609600"/>
            <a:r>
              <a:rPr lang="el-GR" sz="2800" b="1" dirty="0"/>
              <a:t>δ.</a:t>
            </a:r>
            <a:r>
              <a:rPr lang="el-GR" sz="2800" dirty="0"/>
              <a:t> το 19% του αρχικού πλάτους.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79475" y="5275263"/>
            <a:ext cx="712788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sz="2800"/>
              <a:t>Σε μια φθίνουσα ταλάντωση η σταθερά απόσβεσης είναι Λ = 0,1 </a:t>
            </a:r>
            <a:r>
              <a:rPr lang="en-US" sz="2800"/>
              <a:t>sec</a:t>
            </a:r>
            <a:r>
              <a:rPr lang="el-GR" sz="2800" baseline="30000"/>
              <a:t>-1</a:t>
            </a:r>
            <a:r>
              <a:rPr lang="el-GR" sz="2800"/>
              <a:t>. Η τιμή αυτή σημαίνει ότι.  </a:t>
            </a:r>
            <a:endParaRPr lang="el-GR" sz="2800" b="1"/>
          </a:p>
          <a:p>
            <a:pPr marL="609600" indent="-609600">
              <a:lnSpc>
                <a:spcPct val="90000"/>
              </a:lnSpc>
            </a:pPr>
            <a:r>
              <a:rPr lang="el-GR" sz="2800" b="1"/>
              <a:t>α.</a:t>
            </a:r>
            <a:r>
              <a:rPr lang="el-GR" sz="2800"/>
              <a:t> Η συχνότητα της φθίνουσας ταλάντωσης είναι 100</a:t>
            </a:r>
            <a:r>
              <a:rPr lang="en-US" sz="2800"/>
              <a:t>Hz</a:t>
            </a:r>
            <a:endParaRPr lang="el-GR" sz="2800" b="1"/>
          </a:p>
          <a:p>
            <a:pPr marL="609600" indent="-609600">
              <a:lnSpc>
                <a:spcPct val="90000"/>
              </a:lnSpc>
            </a:pPr>
            <a:r>
              <a:rPr lang="el-GR" sz="2800" b="1"/>
              <a:t>β.</a:t>
            </a:r>
            <a:r>
              <a:rPr lang="el-GR" sz="2800"/>
              <a:t> Σε 1 </a:t>
            </a:r>
            <a:r>
              <a:rPr lang="en-US" sz="2800"/>
              <a:t>sec </a:t>
            </a:r>
            <a:r>
              <a:rPr lang="el-GR" sz="2800"/>
              <a:t>το πλάτος μειώνεται  κατά 0,01</a:t>
            </a:r>
            <a:endParaRPr lang="el-GR" sz="2800" b="1"/>
          </a:p>
          <a:p>
            <a:pPr marL="609600" indent="-609600">
              <a:lnSpc>
                <a:spcPct val="90000"/>
              </a:lnSpc>
            </a:pPr>
            <a:r>
              <a:rPr lang="el-GR" sz="2800" b="1"/>
              <a:t>γ. </a:t>
            </a:r>
            <a:r>
              <a:rPr lang="el-GR" sz="2800"/>
              <a:t>Σε 1 </a:t>
            </a:r>
            <a:r>
              <a:rPr lang="en-US" sz="2800"/>
              <a:t>sec </a:t>
            </a:r>
            <a:r>
              <a:rPr lang="el-GR" sz="2800"/>
              <a:t>η ενέργεια της ταλάντωσης μειώνεται  κατά 19%</a:t>
            </a:r>
            <a:endParaRPr lang="el-GR" sz="2800" b="1"/>
          </a:p>
          <a:p>
            <a:pPr marL="609600" indent="-609600">
              <a:lnSpc>
                <a:spcPct val="90000"/>
              </a:lnSpc>
            </a:pPr>
            <a:r>
              <a:rPr lang="el-GR" sz="2800" b="1"/>
              <a:t>δ.</a:t>
            </a:r>
            <a:r>
              <a:rPr lang="el-GR" sz="2800"/>
              <a:t> Σε 1 </a:t>
            </a:r>
            <a:r>
              <a:rPr lang="en-US" sz="2800"/>
              <a:t>sec </a:t>
            </a:r>
            <a:r>
              <a:rPr lang="el-GR" sz="2800"/>
              <a:t>η ενέργεια της ταλάντωσης μειώνεται  κατά 10%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868363" y="4094163"/>
            <a:ext cx="712787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sz="2400"/>
              <a:t>Σε μια φθίνουσα ηλεκτρική  ταλάντωση αυξάνουμε την ωμική αντίσταση του κυκλώματος.  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α.</a:t>
            </a:r>
            <a:r>
              <a:rPr lang="el-GR" sz="2400"/>
              <a:t> Ο ρυθμός ελάττωσης του πλάτους θα αυξηθεί και η περίοδος της ηλεκτρικής ταλάντωσης θα μειωθεί.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β.</a:t>
            </a:r>
            <a:r>
              <a:rPr lang="el-GR" sz="2400"/>
              <a:t> Ο ρυθμός ελάττωσης του πλάτους θα αυξηθεί και η περίοδος της ηλεκτρικής ταλάντωσης θα αυξηθεί.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γ. </a:t>
            </a:r>
            <a:r>
              <a:rPr lang="el-GR" sz="2400"/>
              <a:t>Ο ρυθμός ελάττωσης του πλάτους θα ελαττωθεί και η περίοδος της ηλεκτρικής ταλάντωσης θα μειωθεί.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δ.</a:t>
            </a:r>
            <a:r>
              <a:rPr lang="el-GR" sz="2400"/>
              <a:t> Ο ρυθμός ελάττωσης του πλάτους και η περίοδος της ηλεκτρικής ταλάντωσης θα παραμείνουν αμετάβλητα.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35025" y="2897188"/>
            <a:ext cx="712788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43913" cy="50831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sz="2400"/>
              <a:t>Σε μια φθίνουσα ηλεκτρική  ταλάντωση αυξάνουμε πάρα πολύ την ωμική αντίσταση του κυκλώματος.  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α.</a:t>
            </a:r>
            <a:r>
              <a:rPr lang="el-GR" sz="2400"/>
              <a:t> Ο ρυθμός ελάττωσης του πλάτους θα αυξηθεί και η περίοδος της ηλεκτρικής ταλάντωσης θα μειωθεί.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β.</a:t>
            </a:r>
            <a:r>
              <a:rPr lang="el-GR" sz="2400"/>
              <a:t> Ο ρυθμός ελάττωσης του πλάτους θα αυξηθεί και η περίοδος της ηλεκτρικής ταλάντωσης θα αυξηθεί.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γ. </a:t>
            </a:r>
            <a:r>
              <a:rPr lang="el-GR" sz="2400"/>
              <a:t>Ο ρυθμός ελάττωσης του πλάτους θα ελαττωθεί και η περίοδος της ηλεκτρικής ταλάντωσης θα μειωθεί.</a:t>
            </a:r>
            <a:endParaRPr lang="el-GR" sz="2400" b="1"/>
          </a:p>
          <a:p>
            <a:pPr marL="609600" indent="-609600">
              <a:lnSpc>
                <a:spcPct val="90000"/>
              </a:lnSpc>
            </a:pPr>
            <a:r>
              <a:rPr lang="el-GR" sz="2400" b="1"/>
              <a:t>δ.</a:t>
            </a:r>
            <a:r>
              <a:rPr lang="el-GR" sz="2400"/>
              <a:t> Το κύκλωμα δεν θα εκτελέσει ηλεκτρική ταλάντωση.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914400" y="4416425"/>
            <a:ext cx="712788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 Η συχνότητα μιας φθίνουσας ταλάντωσης για ορισμένη τιμή της σταθεράς απόσβεσης:</a:t>
            </a:r>
          </a:p>
          <a:p>
            <a:r>
              <a:rPr lang="el-GR"/>
              <a:t>α) Αυξάνεται   β) Μειώνεται  γ) Παραμένει σταθερή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783263" y="3157538"/>
            <a:ext cx="712787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 Όταν αυξάνεται ο συντελεστής απόσβεσης σε ένα σύστημα που ταλαντώνεται:</a:t>
            </a:r>
          </a:p>
          <a:p>
            <a:pPr>
              <a:lnSpc>
                <a:spcPct val="90000"/>
              </a:lnSpc>
            </a:pPr>
            <a:r>
              <a:rPr lang="el-GR"/>
              <a:t>Α. Ο ρυθμός μείωσης του πλάτους: α) Αυξάνεται   β) Μειώνεται   γ) Παραμένει σταθερός</a:t>
            </a:r>
          </a:p>
          <a:p>
            <a:pPr>
              <a:lnSpc>
                <a:spcPct val="90000"/>
              </a:lnSpc>
            </a:pPr>
            <a:r>
              <a:rPr lang="el-GR"/>
              <a:t>Β. Η συχνότητα της ταλάντωσης: α) Αυξάνεται   β) Μειώνεται  γ) Παραμένει σταθερή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7161213" y="2930525"/>
            <a:ext cx="712787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01938" y="4843463"/>
            <a:ext cx="712787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Για μια φθίνουσα ταλάντωση που ισχύει </a:t>
            </a:r>
            <a:r>
              <a:rPr lang="en-US"/>
              <a:t>F</a:t>
            </a:r>
            <a:r>
              <a:rPr lang="el-GR"/>
              <a:t>=-</a:t>
            </a:r>
            <a:r>
              <a:rPr lang="en-US"/>
              <a:t>b</a:t>
            </a:r>
            <a:r>
              <a:rPr lang="el-GR"/>
              <a:t>.</a:t>
            </a:r>
            <a:r>
              <a:rPr lang="en-US"/>
              <a:t>u</a:t>
            </a:r>
            <a:r>
              <a:rPr lang="el-GR"/>
              <a:t>   είναι Λ=100</a:t>
            </a:r>
            <a:r>
              <a:rPr lang="en-US"/>
              <a:t>.</a:t>
            </a:r>
            <a:r>
              <a:rPr lang="en-US">
                <a:cs typeface="Arial" charset="0"/>
              </a:rPr>
              <a:t>ℓ</a:t>
            </a:r>
            <a:r>
              <a:rPr lang="en-US"/>
              <a:t>n</a:t>
            </a:r>
            <a:r>
              <a:rPr lang="el-GR"/>
              <a:t>2 </a:t>
            </a:r>
            <a:r>
              <a:rPr lang="en-US"/>
              <a:t>s</a:t>
            </a:r>
            <a:r>
              <a:rPr lang="el-GR" baseline="30000"/>
              <a:t>-1</a:t>
            </a:r>
            <a:r>
              <a:rPr lang="el-GR"/>
              <a:t>. Η περίοδος της ταλάντωσης είναι Τ = 5.10</a:t>
            </a:r>
            <a:r>
              <a:rPr lang="el-GR" baseline="30000"/>
              <a:t>-3</a:t>
            </a:r>
            <a:r>
              <a:rPr lang="el-GR"/>
              <a:t>  </a:t>
            </a:r>
            <a:r>
              <a:rPr lang="en-US"/>
              <a:t>s</a:t>
            </a:r>
            <a:r>
              <a:rPr lang="el-GR"/>
              <a:t>. Το πλάτος της ταλάντωσης μειώνεται κατά 75% μετά από χρόνο: </a:t>
            </a:r>
            <a:endParaRPr lang="en-US"/>
          </a:p>
          <a:p>
            <a:pPr>
              <a:lnSpc>
                <a:spcPct val="90000"/>
              </a:lnSpc>
            </a:pPr>
            <a:r>
              <a:rPr lang="el-GR"/>
              <a:t>α) Τ   </a:t>
            </a:r>
            <a:endParaRPr lang="en-US"/>
          </a:p>
          <a:p>
            <a:pPr>
              <a:lnSpc>
                <a:spcPct val="90000"/>
              </a:lnSpc>
            </a:pPr>
            <a:r>
              <a:rPr lang="el-GR"/>
              <a:t>β) 2Τ  </a:t>
            </a:r>
            <a:endParaRPr lang="en-US"/>
          </a:p>
          <a:p>
            <a:pPr>
              <a:lnSpc>
                <a:spcPct val="90000"/>
              </a:lnSpc>
            </a:pPr>
            <a:r>
              <a:rPr lang="el-GR"/>
              <a:t>γ) Τ/2   </a:t>
            </a:r>
            <a:endParaRPr lang="en-US"/>
          </a:p>
          <a:p>
            <a:pPr>
              <a:lnSpc>
                <a:spcPct val="90000"/>
              </a:lnSpc>
            </a:pPr>
            <a:r>
              <a:rPr lang="el-GR"/>
              <a:t>δ) 4Τ</a:t>
            </a: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73100" y="4357688"/>
            <a:ext cx="712788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 Σε μια φθίνουσα ταλάντωση για την οποία ισχύει </a:t>
            </a:r>
            <a:r>
              <a:rPr lang="en-US"/>
              <a:t>F</a:t>
            </a:r>
            <a:r>
              <a:rPr lang="el-GR"/>
              <a:t>= - </a:t>
            </a:r>
            <a:r>
              <a:rPr lang="en-US"/>
              <a:t>b</a:t>
            </a:r>
            <a:r>
              <a:rPr lang="el-GR"/>
              <a:t>.</a:t>
            </a:r>
            <a:r>
              <a:rPr lang="en-US"/>
              <a:t>u</a:t>
            </a:r>
            <a:r>
              <a:rPr lang="el-GR"/>
              <a:t>  η ενέργεια της ταλάντωσης:</a:t>
            </a:r>
          </a:p>
          <a:p>
            <a:r>
              <a:rPr lang="el-GR"/>
              <a:t>α) Παραμένει σταθερή.   </a:t>
            </a:r>
            <a:endParaRPr lang="en-US"/>
          </a:p>
          <a:p>
            <a:r>
              <a:rPr lang="el-GR"/>
              <a:t>β) Μειώνεται με σταθερό ρυθμό</a:t>
            </a:r>
          </a:p>
          <a:p>
            <a:r>
              <a:rPr lang="el-GR"/>
              <a:t>γ) Μειώνεται εκθετικά με το χρόνο     </a:t>
            </a:r>
            <a:endParaRPr lang="en-US"/>
          </a:p>
          <a:p>
            <a:r>
              <a:rPr lang="el-GR"/>
              <a:t>δ) αυξάνεται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617538" y="4297363"/>
            <a:ext cx="712787" cy="6651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8" name="Group 32"/>
          <p:cNvGrpSpPr>
            <a:grpSpLocks/>
          </p:cNvGrpSpPr>
          <p:nvPr/>
        </p:nvGrpSpPr>
        <p:grpSpPr bwMode="auto">
          <a:xfrm>
            <a:off x="625475" y="2274888"/>
            <a:ext cx="3429000" cy="4087812"/>
            <a:chOff x="394" y="1433"/>
            <a:chExt cx="2160" cy="2575"/>
          </a:xfrm>
        </p:grpSpPr>
        <p:sp>
          <p:nvSpPr>
            <p:cNvPr id="34847" name="Rectangle 31"/>
            <p:cNvSpPr>
              <a:spLocks noChangeArrowheads="1"/>
            </p:cNvSpPr>
            <p:nvPr/>
          </p:nvSpPr>
          <p:spPr bwMode="auto">
            <a:xfrm>
              <a:off x="517" y="3170"/>
              <a:ext cx="1003" cy="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1029" y="2721"/>
              <a:ext cx="0" cy="48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931" y="1513"/>
              <a:ext cx="172" cy="1206"/>
            </a:xfrm>
            <a:custGeom>
              <a:avLst/>
              <a:gdLst>
                <a:gd name="T0" fmla="*/ 9953 w 20000"/>
                <a:gd name="T1" fmla="*/ 0 h 20000"/>
                <a:gd name="T2" fmla="*/ 10806 w 20000"/>
                <a:gd name="T3" fmla="*/ 0 h 20000"/>
                <a:gd name="T4" fmla="*/ 10806 w 20000"/>
                <a:gd name="T5" fmla="*/ 1826 h 20000"/>
                <a:gd name="T6" fmla="*/ 0 w 20000"/>
                <a:gd name="T7" fmla="*/ 1729 h 20000"/>
                <a:gd name="T8" fmla="*/ 19905 w 20000"/>
                <a:gd name="T9" fmla="*/ 3651 h 20000"/>
                <a:gd name="T10" fmla="*/ 0 w 20000"/>
                <a:gd name="T11" fmla="*/ 3651 h 20000"/>
                <a:gd name="T12" fmla="*/ 19905 w 20000"/>
                <a:gd name="T13" fmla="*/ 5380 h 20000"/>
                <a:gd name="T14" fmla="*/ 0 w 20000"/>
                <a:gd name="T15" fmla="*/ 5380 h 20000"/>
                <a:gd name="T16" fmla="*/ 19905 w 20000"/>
                <a:gd name="T17" fmla="*/ 7302 h 20000"/>
                <a:gd name="T18" fmla="*/ 758 w 20000"/>
                <a:gd name="T19" fmla="*/ 7302 h 20000"/>
                <a:gd name="T20" fmla="*/ 19905 w 20000"/>
                <a:gd name="T21" fmla="*/ 9031 h 20000"/>
                <a:gd name="T22" fmla="*/ 0 w 20000"/>
                <a:gd name="T23" fmla="*/ 9031 h 20000"/>
                <a:gd name="T24" fmla="*/ 19905 w 20000"/>
                <a:gd name="T25" fmla="*/ 10856 h 20000"/>
                <a:gd name="T26" fmla="*/ 0 w 20000"/>
                <a:gd name="T27" fmla="*/ 10856 h 20000"/>
                <a:gd name="T28" fmla="*/ 19905 w 20000"/>
                <a:gd name="T29" fmla="*/ 12585 h 20000"/>
                <a:gd name="T30" fmla="*/ 0 w 20000"/>
                <a:gd name="T31" fmla="*/ 12585 h 20000"/>
                <a:gd name="T32" fmla="*/ 19052 w 20000"/>
                <a:gd name="T33" fmla="*/ 14523 h 20000"/>
                <a:gd name="T34" fmla="*/ 0 w 20000"/>
                <a:gd name="T35" fmla="*/ 14523 h 20000"/>
                <a:gd name="T36" fmla="*/ 19905 w 20000"/>
                <a:gd name="T37" fmla="*/ 16333 h 20000"/>
                <a:gd name="T38" fmla="*/ 0 w 20000"/>
                <a:gd name="T39" fmla="*/ 16333 h 20000"/>
                <a:gd name="T40" fmla="*/ 19905 w 20000"/>
                <a:gd name="T41" fmla="*/ 18158 h 20000"/>
                <a:gd name="T42" fmla="*/ 9953 w 20000"/>
                <a:gd name="T43" fmla="*/ 18158 h 20000"/>
                <a:gd name="T44" fmla="*/ 9953 w 20000"/>
                <a:gd name="T45" fmla="*/ 199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00" h="20000">
                  <a:moveTo>
                    <a:pt x="9953" y="0"/>
                  </a:moveTo>
                  <a:lnTo>
                    <a:pt x="10806" y="0"/>
                  </a:lnTo>
                  <a:lnTo>
                    <a:pt x="10806" y="1826"/>
                  </a:lnTo>
                  <a:lnTo>
                    <a:pt x="0" y="1729"/>
                  </a:lnTo>
                  <a:lnTo>
                    <a:pt x="19905" y="3651"/>
                  </a:lnTo>
                  <a:lnTo>
                    <a:pt x="0" y="3651"/>
                  </a:lnTo>
                  <a:lnTo>
                    <a:pt x="19905" y="5380"/>
                  </a:lnTo>
                  <a:lnTo>
                    <a:pt x="0" y="5380"/>
                  </a:lnTo>
                  <a:lnTo>
                    <a:pt x="19905" y="7302"/>
                  </a:lnTo>
                  <a:lnTo>
                    <a:pt x="758" y="7302"/>
                  </a:lnTo>
                  <a:lnTo>
                    <a:pt x="19905" y="9031"/>
                  </a:lnTo>
                  <a:lnTo>
                    <a:pt x="0" y="9031"/>
                  </a:lnTo>
                  <a:lnTo>
                    <a:pt x="19905" y="10856"/>
                  </a:lnTo>
                  <a:lnTo>
                    <a:pt x="0" y="10856"/>
                  </a:lnTo>
                  <a:lnTo>
                    <a:pt x="19905" y="12585"/>
                  </a:lnTo>
                  <a:lnTo>
                    <a:pt x="0" y="12585"/>
                  </a:lnTo>
                  <a:lnTo>
                    <a:pt x="19052" y="14523"/>
                  </a:lnTo>
                  <a:lnTo>
                    <a:pt x="0" y="14523"/>
                  </a:lnTo>
                  <a:lnTo>
                    <a:pt x="19905" y="16333"/>
                  </a:lnTo>
                  <a:lnTo>
                    <a:pt x="0" y="16333"/>
                  </a:lnTo>
                  <a:lnTo>
                    <a:pt x="19905" y="18158"/>
                  </a:lnTo>
                  <a:lnTo>
                    <a:pt x="9953" y="18158"/>
                  </a:lnTo>
                  <a:lnTo>
                    <a:pt x="9953" y="19984"/>
                  </a:lnTo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882" y="2662"/>
              <a:ext cx="294" cy="265"/>
            </a:xfrm>
            <a:prstGeom prst="rect">
              <a:avLst/>
            </a:prstGeom>
            <a:solidFill>
              <a:srgbClr val="4C4C4C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394" y="1433"/>
              <a:ext cx="1185" cy="103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00FF00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858" y="3219"/>
              <a:ext cx="318" cy="235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>
              <a:off x="1541" y="3058"/>
              <a:ext cx="1" cy="9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516" y="3058"/>
              <a:ext cx="1" cy="9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 flipH="1">
              <a:off x="516" y="3986"/>
              <a:ext cx="1026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>
              <a:off x="516" y="3160"/>
              <a:ext cx="102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589" y="3570"/>
              <a:ext cx="733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l-GR" sz="2000"/>
                <a:t>υγρό</a:t>
              </a:r>
            </a:p>
          </p:txBody>
        </p:sp>
        <p:sp>
          <p:nvSpPr>
            <p:cNvPr id="34831" name="AutoShape 15"/>
            <p:cNvSpPr>
              <a:spLocks/>
            </p:cNvSpPr>
            <p:nvPr/>
          </p:nvSpPr>
          <p:spPr bwMode="auto">
            <a:xfrm>
              <a:off x="1638" y="3450"/>
              <a:ext cx="843" cy="558"/>
            </a:xfrm>
            <a:prstGeom prst="callout2">
              <a:avLst>
                <a:gd name="adj1" fmla="val 34556"/>
                <a:gd name="adj2" fmla="val -11486"/>
                <a:gd name="adj3" fmla="val 34556"/>
                <a:gd name="adj4" fmla="val -36778"/>
                <a:gd name="adj5" fmla="val -28273"/>
                <a:gd name="adj6" fmla="val -62162"/>
              </a:avLst>
            </a:prstGeom>
            <a:noFill/>
            <a:ln w="9525">
              <a:solidFill>
                <a:srgbClr val="00CC00"/>
              </a:solidFill>
              <a:miter lim="800000"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l-GR" sz="2000"/>
                <a:t>Μεταλλική πλάκα</a:t>
              </a:r>
            </a:p>
          </p:txBody>
        </p:sp>
        <p:sp>
          <p:nvSpPr>
            <p:cNvPr id="34832" name="AutoShape 16"/>
            <p:cNvSpPr>
              <a:spLocks/>
            </p:cNvSpPr>
            <p:nvPr/>
          </p:nvSpPr>
          <p:spPr bwMode="auto">
            <a:xfrm>
              <a:off x="1760" y="2733"/>
              <a:ext cx="489" cy="412"/>
            </a:xfrm>
            <a:prstGeom prst="callout2">
              <a:avLst>
                <a:gd name="adj1" fmla="val 46810"/>
                <a:gd name="adj2" fmla="val -19801"/>
                <a:gd name="adj3" fmla="val 46810"/>
                <a:gd name="adj4" fmla="val -84694"/>
                <a:gd name="adj5" fmla="val 89361"/>
                <a:gd name="adj6" fmla="val -149583"/>
              </a:avLst>
            </a:prstGeom>
            <a:noFill/>
            <a:ln w="9525">
              <a:solidFill>
                <a:srgbClr val="00CC00"/>
              </a:solidFill>
              <a:miter lim="800000"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l-GR" sz="2000"/>
                <a:t>Σύρμα</a:t>
              </a:r>
            </a:p>
          </p:txBody>
        </p:sp>
        <p:sp>
          <p:nvSpPr>
            <p:cNvPr id="34833" name="AutoShape 17"/>
            <p:cNvSpPr>
              <a:spLocks/>
            </p:cNvSpPr>
            <p:nvPr/>
          </p:nvSpPr>
          <p:spPr bwMode="auto">
            <a:xfrm>
              <a:off x="1394" y="2082"/>
              <a:ext cx="1160" cy="529"/>
            </a:xfrm>
            <a:prstGeom prst="callout2">
              <a:avLst>
                <a:gd name="adj1" fmla="val 36463"/>
                <a:gd name="adj2" fmla="val -8347"/>
                <a:gd name="adj3" fmla="val 36463"/>
                <a:gd name="adj4" fmla="val -17250"/>
                <a:gd name="adj5" fmla="val 141435"/>
                <a:gd name="adj6" fmla="val -26227"/>
              </a:avLst>
            </a:prstGeom>
            <a:noFill/>
            <a:ln w="9525">
              <a:solidFill>
                <a:srgbClr val="00CC00"/>
              </a:solidFill>
              <a:miter lim="800000"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el-GR" sz="2000"/>
                <a:t>Ταλαντευόμενη μάζα</a:t>
              </a:r>
            </a:p>
          </p:txBody>
        </p:sp>
      </p:grp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284163" y="201613"/>
            <a:ext cx="8651875" cy="18446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Διατάξεις</a:t>
            </a:r>
            <a:r>
              <a:rPr lang="en-US" sz="2000"/>
              <a:t> </a:t>
            </a:r>
            <a:r>
              <a:rPr lang="el-GR" sz="2000"/>
              <a:t>μελέτης της φθίνουσας ταλάντωσης. </a:t>
            </a:r>
          </a:p>
          <a:p>
            <a:pPr>
              <a:spcBef>
                <a:spcPct val="50000"/>
              </a:spcBef>
            </a:pPr>
            <a:r>
              <a:rPr lang="el-GR" sz="2000"/>
              <a:t>Το υγρό και ο αέρας προβάλλουν αντίσταση της μορφής </a:t>
            </a:r>
            <a:r>
              <a:rPr lang="en-US" sz="2000">
                <a:solidFill>
                  <a:srgbClr val="FFFF00"/>
                </a:solidFill>
              </a:rPr>
              <a:t>F =-b.</a:t>
            </a:r>
            <a:r>
              <a:rPr lang="el-GR" sz="2000">
                <a:solidFill>
                  <a:srgbClr val="FFFF00"/>
                </a:solidFill>
              </a:rPr>
              <a:t>υ</a:t>
            </a:r>
            <a:r>
              <a:rPr lang="el-GR" sz="2000"/>
              <a:t> . Έχουμε την δυνατότητα να μεταβάλλουμε τον συντελεστή απόσβεσης </a:t>
            </a:r>
            <a:r>
              <a:rPr lang="en-US" sz="2000"/>
              <a:t>b </a:t>
            </a:r>
            <a:r>
              <a:rPr lang="el-GR" sz="2000"/>
              <a:t>αλλάζοντας το υγρό η την πίεση του αέρα και το σχήμα μεταλλικής πλάκας στο υγρό ή της ταλαντευόμενης μάζας στον αέρα</a:t>
            </a:r>
          </a:p>
        </p:txBody>
      </p:sp>
      <p:pic>
        <p:nvPicPr>
          <p:cNvPr id="34849" name="Picture 33" descr="fthinousa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6325"/>
            <a:ext cx="3387725" cy="37465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Σε μια φθίνουσα ταλάντωση το πλάτος της ταλάντωσης σε χρόνο Δ</a:t>
            </a:r>
            <a:r>
              <a:rPr lang="en-US" dirty="0"/>
              <a:t>t</a:t>
            </a:r>
            <a:r>
              <a:rPr lang="el-GR" dirty="0"/>
              <a:t> μειώνεται κατά 50%. Στον ίδιο χρόνο Δ</a:t>
            </a:r>
            <a:r>
              <a:rPr lang="en-US" dirty="0"/>
              <a:t>t</a:t>
            </a:r>
            <a:r>
              <a:rPr lang="el-GR" dirty="0"/>
              <a:t> η ενέργεια της ταλάντωσης μειώνεται κατά:       </a:t>
            </a:r>
            <a:endParaRPr lang="en-US" dirty="0"/>
          </a:p>
          <a:p>
            <a:r>
              <a:rPr lang="el-GR" dirty="0"/>
              <a:t>α) 50%         </a:t>
            </a:r>
            <a:endParaRPr lang="en-US" dirty="0"/>
          </a:p>
          <a:p>
            <a:r>
              <a:rPr lang="el-GR" dirty="0"/>
              <a:t>β) 25%           </a:t>
            </a:r>
            <a:endParaRPr lang="en-US" dirty="0"/>
          </a:p>
          <a:p>
            <a:r>
              <a:rPr lang="el-GR" dirty="0"/>
              <a:t>γ) 75%          </a:t>
            </a:r>
            <a:endParaRPr lang="en-US" dirty="0"/>
          </a:p>
          <a:p>
            <a:r>
              <a:rPr lang="el-GR" dirty="0"/>
              <a:t>δ) 100%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654050" y="4832350"/>
            <a:ext cx="712788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επιλογή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πλάτος μιας φθίνουσας ταλάντωσης μειώνεται σύμφωνα με τη σχέση Α=Α</a:t>
            </a:r>
            <a:r>
              <a:rPr lang="el-GR" baseline="-25000" dirty="0"/>
              <a:t>ο</a:t>
            </a:r>
            <a:r>
              <a:rPr lang="en-US" dirty="0"/>
              <a:t>e</a:t>
            </a:r>
            <a:r>
              <a:rPr lang="el-GR" baseline="30000" dirty="0"/>
              <a:t>-Λ</a:t>
            </a:r>
            <a:r>
              <a:rPr lang="en-US" baseline="30000" dirty="0"/>
              <a:t>t</a:t>
            </a:r>
            <a:r>
              <a:rPr lang="en-US" dirty="0"/>
              <a:t>. </a:t>
            </a:r>
            <a:r>
              <a:rPr lang="el-GR" dirty="0"/>
              <a:t>    Όταν έχουν πραγματοποιηθεί 20 πλήρεις ταλαντώσεις, το πλάτος γίνεται Α</a:t>
            </a:r>
            <a:r>
              <a:rPr lang="el-GR" baseline="-25000" dirty="0"/>
              <a:t>ο</a:t>
            </a:r>
            <a:r>
              <a:rPr lang="el-GR" dirty="0"/>
              <a:t>/4. Όταν πραγματοποιηθούν ακόμα 40 πλήρεις ταλαντώσεις, το πλάτος της ταλάντωσης θα είναι: </a:t>
            </a:r>
          </a:p>
          <a:p>
            <a:r>
              <a:rPr lang="el-GR" dirty="0"/>
              <a:t>α) Αο/8     β) Αο/16    γ) Αο/64    δ) Αο/12 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4557713" y="5124450"/>
            <a:ext cx="712787" cy="665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Πρόβλεψη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>
                    <a:effectLst/>
                  </a:rPr>
                  <a:t>για να εκτελέσει το σώμα φθίνουσα ταλάντωση</a:t>
                </a:r>
                <a:r>
                  <a:rPr lang="en-US" dirty="0" smtClean="0">
                    <a:effectLst/>
                  </a:rPr>
                  <a:t>,</a:t>
                </a:r>
                <a:r>
                  <a:rPr lang="el-GR" dirty="0" smtClean="0">
                    <a:effectLst/>
                  </a:rPr>
                  <a:t> πρέπει να κυριαρχεί ο όρος της ταλάντωσης</a:t>
                </a:r>
                <a:endParaRPr lang="el-GR" dirty="0">
                  <a:effectLst/>
                </a:endParaRPr>
              </a:p>
              <a:p>
                <a:pPr algn="ctr">
                  <a:buNone/>
                </a:pPr>
                <a:r>
                  <a:rPr lang="en-US" dirty="0" smtClean="0">
                    <a:solidFill>
                      <a:srgbClr val="FFFF00"/>
                    </a:solidFill>
                    <a:effectLst/>
                  </a:rPr>
                  <a:t>D</a:t>
                </a:r>
                <a:r>
                  <a:rPr lang="el-GR" dirty="0" smtClean="0">
                    <a:solidFill>
                      <a:srgbClr val="FFFF00"/>
                    </a:solidFill>
                    <a:effectLst/>
                  </a:rPr>
                  <a:t>.</a:t>
                </a:r>
                <a:r>
                  <a:rPr lang="en-US" dirty="0" smtClean="0">
                    <a:solidFill>
                      <a:srgbClr val="FFFF00"/>
                    </a:solidFill>
                    <a:effectLst/>
                  </a:rPr>
                  <a:t>x</a:t>
                </a:r>
                <a:r>
                  <a:rPr lang="el-GR" dirty="0" smtClean="0">
                    <a:solidFill>
                      <a:srgbClr val="FFFF00"/>
                    </a:solidFill>
                    <a:effectLst/>
                  </a:rPr>
                  <a:t> &gt;&gt; </a:t>
                </a:r>
                <a:r>
                  <a:rPr lang="en-US" dirty="0">
                    <a:solidFill>
                      <a:srgbClr val="FFFF00"/>
                    </a:solidFill>
                    <a:effectLst/>
                  </a:rPr>
                  <a:t>b</a:t>
                </a:r>
                <a:r>
                  <a:rPr lang="el-GR" dirty="0" smtClean="0">
                    <a:solidFill>
                      <a:srgbClr val="FFFF00"/>
                    </a:solidFill>
                    <a:effectLst/>
                  </a:rPr>
                  <a:t>.υ</a:t>
                </a:r>
                <a:r>
                  <a:rPr lang="en-US" dirty="0" smtClean="0">
                    <a:solidFill>
                      <a:srgbClr val="FFFF00"/>
                    </a:solidFill>
                    <a:effectLst/>
                  </a:rPr>
                  <a:t>  </a:t>
                </a:r>
                <a:r>
                  <a:rPr lang="el-GR" dirty="0" smtClean="0">
                    <a:solidFill>
                      <a:srgbClr val="FFFF00"/>
                    </a:solidFill>
                    <a:effectLst/>
                  </a:rPr>
                  <a:t>ή </a:t>
                </a:r>
                <a:r>
                  <a:rPr lang="en-US" dirty="0">
                    <a:solidFill>
                      <a:srgbClr val="FFFF00"/>
                    </a:solidFill>
                    <a:effectLst/>
                  </a:rPr>
                  <a:t>D</a:t>
                </a:r>
                <a:r>
                  <a:rPr lang="el-GR" dirty="0" smtClean="0">
                    <a:solidFill>
                      <a:srgbClr val="FFFF00"/>
                    </a:solidFill>
                    <a:effectLst/>
                  </a:rPr>
                  <a:t>.Α </a:t>
                </a:r>
                <a:r>
                  <a:rPr lang="el-GR" dirty="0">
                    <a:solidFill>
                      <a:srgbClr val="FFFF00"/>
                    </a:solidFill>
                    <a:effectLst/>
                  </a:rPr>
                  <a:t>&gt;&gt; </a:t>
                </a:r>
                <a:r>
                  <a:rPr lang="en-US" dirty="0">
                    <a:solidFill>
                      <a:srgbClr val="FFFF00"/>
                    </a:solidFill>
                    <a:effectLst/>
                  </a:rPr>
                  <a:t>b</a:t>
                </a:r>
                <a:r>
                  <a:rPr lang="el-GR" dirty="0" smtClean="0">
                    <a:solidFill>
                      <a:srgbClr val="FFFF00"/>
                    </a:solidFill>
                    <a:effectLst/>
                  </a:rPr>
                  <a:t>.ωΑ ή </a:t>
                </a:r>
                <a:r>
                  <a:rPr lang="en-US" dirty="0" smtClean="0">
                    <a:solidFill>
                      <a:srgbClr val="FFFF00"/>
                    </a:solidFill>
                    <a:effectLst/>
                  </a:rPr>
                  <a:t>D&gt;&gt; 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>
                    <a:solidFill>
                      <a:srgbClr val="FFFF00"/>
                    </a:solidFill>
                    <a:effectLst/>
                  </a:rPr>
                  <a:t> </a:t>
                </a:r>
                <a:r>
                  <a:rPr lang="el-GR" dirty="0" smtClean="0">
                    <a:solidFill>
                      <a:srgbClr val="FFFF00"/>
                    </a:solidFill>
                    <a:effectLst/>
                  </a:rPr>
                  <a:t>ή </a:t>
                </a:r>
              </a:p>
              <a:p>
                <a:pPr algn="ctr">
                  <a:buNone/>
                </a:pPr>
                <a:r>
                  <a:rPr lang="en-US" dirty="0">
                    <a:solidFill>
                      <a:srgbClr val="FFFF00"/>
                    </a:solidFill>
                    <a:effectLst/>
                  </a:rPr>
                  <a:t>b</a:t>
                </a:r>
                <a:r>
                  <a:rPr lang="en-US" dirty="0" smtClean="0">
                    <a:solidFill>
                      <a:srgbClr val="FFFF00"/>
                    </a:solidFill>
                    <a:effectLst/>
                  </a:rPr>
                  <a:t> &lt;&lt;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endParaRPr lang="el-GR" dirty="0">
                  <a:solidFill>
                    <a:srgbClr val="FFFF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3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1675" cy="1325562"/>
          </a:xfr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Ο συντελεστής απόσβεσης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l-G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εξαρτάται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682750"/>
            <a:ext cx="8537575" cy="4799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b="1" dirty="0">
                <a:solidFill>
                  <a:srgbClr val="FFCC00"/>
                </a:solidFill>
                <a:effectLst/>
              </a:rPr>
              <a:t>α.</a:t>
            </a:r>
            <a:r>
              <a:rPr lang="el-GR" dirty="0">
                <a:effectLst/>
              </a:rPr>
              <a:t> από τη φύση του μέσου στο οποίο εκτελείται η φθίνουσα ταλάντωση.</a:t>
            </a:r>
          </a:p>
          <a:p>
            <a:pPr>
              <a:buFont typeface="Wingdings" pitchFamily="2" charset="2"/>
              <a:buNone/>
            </a:pPr>
            <a:r>
              <a:rPr lang="el-GR" b="1" dirty="0">
                <a:solidFill>
                  <a:srgbClr val="FFCC00"/>
                </a:solidFill>
                <a:effectLst/>
              </a:rPr>
              <a:t>β.</a:t>
            </a:r>
            <a:r>
              <a:rPr lang="el-GR" b="1" dirty="0">
                <a:effectLst/>
              </a:rPr>
              <a:t> </a:t>
            </a:r>
            <a:r>
              <a:rPr lang="el-GR" dirty="0">
                <a:effectLst/>
              </a:rPr>
              <a:t>από το εμβαδό διατομής του σώματος που ταλαντώνεται </a:t>
            </a:r>
          </a:p>
          <a:p>
            <a:pPr>
              <a:buFont typeface="Wingdings" pitchFamily="2" charset="2"/>
              <a:buNone/>
            </a:pPr>
            <a:r>
              <a:rPr lang="el-GR" b="1" dirty="0">
                <a:solidFill>
                  <a:srgbClr val="FFCC00"/>
                </a:solidFill>
                <a:effectLst/>
              </a:rPr>
              <a:t>γ.</a:t>
            </a:r>
            <a:r>
              <a:rPr lang="el-GR" dirty="0">
                <a:effectLst/>
              </a:rPr>
              <a:t> Από το σχήμα του σώματος</a:t>
            </a:r>
          </a:p>
          <a:p>
            <a:pPr>
              <a:buFont typeface="Wingdings" pitchFamily="2" charset="2"/>
              <a:buNone/>
            </a:pPr>
            <a:r>
              <a:rPr lang="el-GR" dirty="0">
                <a:effectLst/>
              </a:rPr>
              <a:t>Και έχει </a:t>
            </a:r>
            <a:r>
              <a:rPr lang="el-GR" b="1" dirty="0">
                <a:solidFill>
                  <a:srgbClr val="00FFFF"/>
                </a:solidFill>
                <a:effectLst/>
              </a:rPr>
              <a:t>μονάδες Κ</a:t>
            </a:r>
            <a:r>
              <a:rPr lang="en-US" b="1" dirty="0">
                <a:solidFill>
                  <a:srgbClr val="00FFFF"/>
                </a:solidFill>
                <a:effectLst/>
              </a:rPr>
              <a:t>g/sec</a:t>
            </a:r>
            <a:endParaRPr lang="el-GR" b="1" dirty="0">
              <a:solidFill>
                <a:srgbClr val="00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Η δύναμη απόσβεσης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 = -b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υ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682750"/>
            <a:ext cx="8537575" cy="4799013"/>
          </a:xfrm>
        </p:spPr>
        <p:txBody>
          <a:bodyPr/>
          <a:lstStyle/>
          <a:p>
            <a:r>
              <a:rPr lang="el-GR" dirty="0"/>
              <a:t>Είναι </a:t>
            </a:r>
            <a:r>
              <a:rPr lang="el-GR" dirty="0">
                <a:solidFill>
                  <a:srgbClr val="FFFF00"/>
                </a:solidFill>
              </a:rPr>
              <a:t>πάντα αντίθετη </a:t>
            </a:r>
            <a:r>
              <a:rPr lang="el-GR" dirty="0"/>
              <a:t>στην ταχύτητα </a:t>
            </a:r>
            <a:endParaRPr lang="el-GR" dirty="0" smtClean="0"/>
          </a:p>
          <a:p>
            <a:r>
              <a:rPr lang="el-GR" dirty="0"/>
              <a:t>Έ</a:t>
            </a:r>
            <a:r>
              <a:rPr lang="el-GR" dirty="0" smtClean="0"/>
              <a:t>χει </a:t>
            </a:r>
            <a:r>
              <a:rPr lang="el-GR" dirty="0" smtClean="0">
                <a:solidFill>
                  <a:srgbClr val="FFFF00"/>
                </a:solidFill>
              </a:rPr>
              <a:t>ισχύ</a:t>
            </a:r>
            <a:r>
              <a:rPr lang="el-GR" dirty="0" smtClean="0"/>
              <a:t> </a:t>
            </a:r>
            <a:r>
              <a:rPr lang="en-US" dirty="0" smtClean="0">
                <a:solidFill>
                  <a:srgbClr val="00FFFF"/>
                </a:solidFill>
              </a:rPr>
              <a:t>P = F.</a:t>
            </a:r>
            <a:r>
              <a:rPr lang="el-GR" dirty="0" smtClean="0">
                <a:solidFill>
                  <a:srgbClr val="00FFFF"/>
                </a:solidFill>
              </a:rPr>
              <a:t>υ = -</a:t>
            </a:r>
            <a:r>
              <a:rPr lang="en-US" dirty="0" smtClean="0">
                <a:solidFill>
                  <a:srgbClr val="00FFFF"/>
                </a:solidFill>
              </a:rPr>
              <a:t>b.</a:t>
            </a:r>
            <a:r>
              <a:rPr lang="el-GR" dirty="0" smtClean="0">
                <a:solidFill>
                  <a:srgbClr val="00FFFF"/>
                </a:solidFill>
              </a:rPr>
              <a:t>υ</a:t>
            </a:r>
            <a:r>
              <a:rPr lang="el-GR" baseline="30000" dirty="0" smtClean="0">
                <a:solidFill>
                  <a:srgbClr val="00FFFF"/>
                </a:solidFill>
              </a:rPr>
              <a:t>2</a:t>
            </a:r>
            <a:r>
              <a:rPr lang="el-GR" dirty="0" smtClean="0">
                <a:solidFill>
                  <a:srgbClr val="00FFFF"/>
                </a:solidFill>
              </a:rPr>
              <a:t> </a:t>
            </a:r>
            <a:r>
              <a:rPr lang="el-GR" dirty="0" smtClean="0"/>
              <a:t>(πάντα αρνητική) </a:t>
            </a:r>
            <a:endParaRPr lang="el-GR" dirty="0"/>
          </a:p>
          <a:p>
            <a:r>
              <a:rPr lang="el-GR" dirty="0"/>
              <a:t>Άρα διαρκώς αντιστέκεται στην κίνηση και </a:t>
            </a:r>
            <a:r>
              <a:rPr lang="el-GR" dirty="0">
                <a:solidFill>
                  <a:srgbClr val="00FFFF"/>
                </a:solidFill>
              </a:rPr>
              <a:t>αφαιρεί ενέργεια </a:t>
            </a:r>
            <a:r>
              <a:rPr lang="el-GR" dirty="0"/>
              <a:t>από το σύστημα. </a:t>
            </a:r>
            <a:endParaRPr lang="en-US" dirty="0"/>
          </a:p>
          <a:p>
            <a:r>
              <a:rPr lang="el-GR" dirty="0"/>
              <a:t>Επομένως το σύστημα χάνει ενέργεια συνεχώς και το πλάτος της ταλάντωσης θα μειώνεται συνέχεια.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sz="3600" dirty="0"/>
              <a:t>Ρυθμός </a:t>
            </a:r>
            <a:r>
              <a:rPr lang="el-GR" sz="3600" dirty="0" smtClean="0"/>
              <a:t>μείωσης </a:t>
            </a:r>
            <a:r>
              <a:rPr lang="el-GR" sz="3600" dirty="0"/>
              <a:t>του πλάτους της φθίνουσας ταλάντωσης</a:t>
            </a:r>
            <a:endParaRPr lang="en-US" sz="36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r>
              <a:rPr lang="el-GR" dirty="0"/>
              <a:t>Εξαρτάται από τον συντελεστή απόσβεσης Λ </a:t>
            </a:r>
          </a:p>
          <a:p>
            <a:r>
              <a:rPr lang="el-GR" dirty="0"/>
              <a:t>Αυξάνεται όσο αυξάνεται το Λ ή το </a:t>
            </a:r>
            <a:r>
              <a:rPr lang="en-US" dirty="0"/>
              <a:t>b</a:t>
            </a:r>
            <a:r>
              <a:rPr lang="el-GR" dirty="0"/>
              <a:t> δηλαδή για μεγαλύτερα Λ ή </a:t>
            </a:r>
            <a:r>
              <a:rPr lang="en-US" dirty="0"/>
              <a:t>b </a:t>
            </a:r>
            <a:r>
              <a:rPr lang="el-GR" dirty="0"/>
              <a:t>το πλάτος ελαττώνεται πιο γρήγορα</a:t>
            </a:r>
          </a:p>
          <a:p>
            <a:r>
              <a:rPr lang="el-GR" dirty="0"/>
              <a:t>Για πολύ μεγάλα </a:t>
            </a:r>
            <a:r>
              <a:rPr lang="en-US" dirty="0"/>
              <a:t>b </a:t>
            </a:r>
            <a:r>
              <a:rPr lang="el-GR" dirty="0"/>
              <a:t>δεν έχει νόημα διότι δεν υπάρχει ταλάντωση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4092" y="4765154"/>
                <a:ext cx="7726218" cy="71378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800" dirty="0" smtClean="0"/>
                  <a:t>) =-</a:t>
                </a:r>
                <a:r>
                  <a:rPr lang="el-GR" sz="2800" dirty="0" smtClean="0"/>
                  <a:t>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800" dirty="0"/>
                  <a:t>) </a:t>
                </a:r>
                <a:r>
                  <a:rPr lang="el-GR" sz="2800" dirty="0" smtClean="0"/>
                  <a:t>= -Λ.Α </a:t>
                </a:r>
                <a:r>
                  <a:rPr lang="el-GR" sz="2800" dirty="0" smtClean="0">
                    <a:sym typeface="Math C"/>
                  </a:rPr>
                  <a:t> </a:t>
                </a:r>
                <a:r>
                  <a:rPr lang="el-GR" sz="2800" b="1" dirty="0" smtClean="0">
                    <a:solidFill>
                      <a:srgbClr val="FFFF00"/>
                    </a:solidFill>
                    <a:sym typeface="Math C"/>
                  </a:rPr>
                  <a:t>Λ </a:t>
                </a:r>
                <a:r>
                  <a:rPr lang="el-GR" sz="2800" b="1" dirty="0" smtClean="0">
                    <a:solidFill>
                      <a:srgbClr val="FFFF00"/>
                    </a:solidFill>
                    <a:sym typeface="Math C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FF00"/>
                            </a:solidFill>
                            <a:latin typeface="Cambria Math"/>
                            <a:sym typeface="Math C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FFFF00"/>
                            </a:solidFill>
                            <a:latin typeface="Cambria Math"/>
                            <a:sym typeface="Math C"/>
                          </a:rPr>
                          <m:t>𝚫𝚨</m:t>
                        </m:r>
                      </m:num>
                      <m:den>
                        <m:r>
                          <a:rPr lang="el-GR" sz="2800" b="1" i="0" smtClean="0">
                            <a:solidFill>
                              <a:srgbClr val="FFFF00"/>
                            </a:solidFill>
                            <a:latin typeface="Cambria Math"/>
                            <a:sym typeface="Math C"/>
                          </a:rPr>
                          <m:t>𝚨</m:t>
                        </m:r>
                        <m:r>
                          <a:rPr lang="el-GR" sz="2800" b="1" i="0" smtClean="0">
                            <a:solidFill>
                              <a:srgbClr val="FFFF00"/>
                            </a:solidFill>
                            <a:latin typeface="Cambria Math"/>
                            <a:sym typeface="Math C"/>
                          </a:rPr>
                          <m:t>.</m:t>
                        </m:r>
                        <m:r>
                          <a:rPr lang="el-GR" sz="2800" b="1" i="0" smtClean="0">
                            <a:solidFill>
                              <a:srgbClr val="FFFF00"/>
                            </a:solidFill>
                            <a:latin typeface="Cambria Math"/>
                            <a:sym typeface="Math C"/>
                          </a:rPr>
                          <m:t>𝚫</m:t>
                        </m:r>
                        <m:r>
                          <a:rPr lang="en-US" sz="2800" b="1" i="0" smtClean="0">
                            <a:solidFill>
                              <a:srgbClr val="FFFF00"/>
                            </a:solidFill>
                            <a:latin typeface="Cambria Math"/>
                            <a:sym typeface="Math C"/>
                          </a:rPr>
                          <m:t>𝐭</m:t>
                        </m:r>
                      </m:den>
                    </m:f>
                  </m:oMath>
                </a14:m>
                <a:endParaRPr lang="el-GR" sz="28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2" y="4765154"/>
                <a:ext cx="7726218" cy="713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8186" y="5728010"/>
            <a:ext cx="7665543" cy="95410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Η σχέση αυτή σημαίνει ότι η σταθερά Λ είναι ο σχετικός ρυθμός μείωσης του πλάτους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Η </a:t>
            </a:r>
            <a:r>
              <a:rPr lang="el-GR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σταθερά απόσβεσης Λ;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0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sz="2800" dirty="0" smtClean="0">
                    <a:solidFill>
                      <a:srgbClr val="FFFF00"/>
                    </a:solidFill>
                    <a:effectLst/>
                  </a:rPr>
                  <a:t>Μετριέται </a:t>
                </a:r>
                <a:r>
                  <a:rPr lang="el-GR" sz="2800" dirty="0" smtClean="0">
                    <a:effectLst/>
                  </a:rPr>
                  <a:t>σε </a:t>
                </a:r>
                <a:r>
                  <a:rPr lang="en-US" sz="2800" dirty="0" smtClean="0">
                    <a:effectLst/>
                  </a:rPr>
                  <a:t>sec</a:t>
                </a:r>
                <a:r>
                  <a:rPr lang="en-US" sz="2800" baseline="30000" dirty="0" smtClean="0">
                    <a:effectLst/>
                  </a:rPr>
                  <a:t>-1.</a:t>
                </a:r>
              </a:p>
              <a:p>
                <a:r>
                  <a:rPr lang="el-GR" sz="2800" dirty="0" smtClean="0">
                    <a:solidFill>
                      <a:srgbClr val="FFFF00"/>
                    </a:solidFill>
                    <a:effectLst/>
                  </a:rPr>
                  <a:t>Έχει τιμή </a:t>
                </a:r>
                <a:r>
                  <a:rPr lang="el-GR" dirty="0" smtClean="0">
                    <a:solidFill>
                      <a:srgbClr val="00FFFF"/>
                    </a:solidFill>
                    <a:effectLst/>
                  </a:rPr>
                  <a:t>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00FFFF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FFFF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FFFF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800" dirty="0" smtClean="0">
                  <a:effectLst/>
                </a:endParaRPr>
              </a:p>
              <a:p>
                <a:r>
                  <a:rPr lang="el-GR" sz="2800" dirty="0" smtClean="0">
                    <a:solidFill>
                      <a:srgbClr val="FFFF00"/>
                    </a:solidFill>
                    <a:effectLst/>
                  </a:rPr>
                  <a:t>Συνδέεται με τον χρόνο υποδιπλασιασμού </a:t>
                </a:r>
                <a:r>
                  <a:rPr lang="el-GR" sz="2800" dirty="0" smtClean="0">
                    <a:effectLst/>
                  </a:rPr>
                  <a:t>του πλάτους μέσω της </a:t>
                </a:r>
                <a:r>
                  <a:rPr lang="el-GR" dirty="0" smtClean="0">
                    <a:effectLst/>
                  </a:rPr>
                  <a:t>σχέσης </a:t>
                </a:r>
                <a:r>
                  <a:rPr lang="el-GR" dirty="0" smtClean="0">
                    <a:solidFill>
                      <a:srgbClr val="00FFFF"/>
                    </a:solidFill>
                    <a:effectLst/>
                  </a:rPr>
                  <a:t>Λ</a:t>
                </a:r>
                <a:r>
                  <a:rPr lang="en-US" dirty="0" smtClean="0">
                    <a:solidFill>
                      <a:srgbClr val="00FFFF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00FFFF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FFFF"/>
                            </a:solidFill>
                            <a:effectLst/>
                            <a:latin typeface="Cambria Math"/>
                          </a:rPr>
                          <m:t>𝑙𝑛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l-GR" i="1" smtClean="0">
                                <a:solidFill>
                                  <a:srgbClr val="00FFFF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effectLst/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effectLst/>
                                <a:latin typeface="Cambria Math"/>
                              </a:rPr>
                              <m:t>1/2</m:t>
                            </m:r>
                          </m:sub>
                        </m:sSub>
                      </m:den>
                    </m:f>
                  </m:oMath>
                </a14:m>
                <a:endParaRPr lang="el-GR" sz="2800" dirty="0" smtClean="0">
                  <a:effectLst/>
                </a:endParaRPr>
              </a:p>
              <a:p>
                <a:r>
                  <a:rPr lang="el-GR" sz="2800" b="1" dirty="0">
                    <a:solidFill>
                      <a:srgbClr val="FFFF00"/>
                    </a:solidFill>
                    <a:effectLst/>
                  </a:rPr>
                  <a:t>Εκφράζει</a:t>
                </a:r>
                <a:r>
                  <a:rPr lang="el-GR" sz="2800" dirty="0">
                    <a:effectLst/>
                  </a:rPr>
                  <a:t> την σχετική ελάττωση του πλάτους σε 1 </a:t>
                </a:r>
                <a:r>
                  <a:rPr lang="en-US" sz="2800" dirty="0">
                    <a:effectLst/>
                  </a:rPr>
                  <a:t>sec. </a:t>
                </a:r>
                <a:r>
                  <a:rPr lang="el-GR" sz="2800" dirty="0">
                    <a:effectLst/>
                  </a:rPr>
                  <a:t>Π.</a:t>
                </a:r>
                <a:r>
                  <a:rPr lang="en-US" sz="2800" dirty="0">
                    <a:effectLst/>
                  </a:rPr>
                  <a:t>x. </a:t>
                </a:r>
                <a:r>
                  <a:rPr lang="el-GR" sz="2800" dirty="0">
                    <a:effectLst/>
                  </a:rPr>
                  <a:t>Αν </a:t>
                </a:r>
                <a:r>
                  <a:rPr lang="el-GR" sz="2800" dirty="0">
                    <a:solidFill>
                      <a:srgbClr val="FFFF00"/>
                    </a:solidFill>
                    <a:effectLst/>
                  </a:rPr>
                  <a:t>Λ=0,03 </a:t>
                </a:r>
                <a:r>
                  <a:rPr lang="en-US" sz="2800" dirty="0">
                    <a:solidFill>
                      <a:srgbClr val="FFFF00"/>
                    </a:solidFill>
                    <a:effectLst/>
                  </a:rPr>
                  <a:t>sec</a:t>
                </a:r>
                <a:r>
                  <a:rPr lang="en-US" sz="2800" baseline="30000" dirty="0">
                    <a:solidFill>
                      <a:srgbClr val="FFFF00"/>
                    </a:solidFill>
                    <a:effectLst/>
                  </a:rPr>
                  <a:t>-1</a:t>
                </a:r>
                <a:r>
                  <a:rPr lang="en-US" sz="2800" dirty="0">
                    <a:effectLst/>
                  </a:rPr>
                  <a:t>, </a:t>
                </a:r>
                <a:r>
                  <a:rPr lang="el-GR" sz="2800" dirty="0">
                    <a:effectLst/>
                  </a:rPr>
                  <a:t>σημαίνει ότι σε 1</a:t>
                </a:r>
                <a:r>
                  <a:rPr lang="en-US" sz="2800" dirty="0">
                    <a:effectLst/>
                  </a:rPr>
                  <a:t>sec </a:t>
                </a:r>
                <a:r>
                  <a:rPr lang="el-GR" sz="2800" dirty="0">
                    <a:effectLst/>
                  </a:rPr>
                  <a:t> το πλάτος</a:t>
                </a:r>
                <a:r>
                  <a:rPr lang="en-US" sz="2800" dirty="0">
                    <a:effectLst/>
                  </a:rPr>
                  <a:t> </a:t>
                </a:r>
                <a:r>
                  <a:rPr lang="el-GR" sz="2800" dirty="0">
                    <a:effectLst/>
                  </a:rPr>
                  <a:t>μειώνεται κατά το </a:t>
                </a:r>
                <a:r>
                  <a:rPr lang="el-GR" sz="2800" dirty="0">
                    <a:solidFill>
                      <a:srgbClr val="FFFF00"/>
                    </a:solidFill>
                    <a:effectLst/>
                  </a:rPr>
                  <a:t>3% </a:t>
                </a:r>
                <a:r>
                  <a:rPr lang="el-GR" sz="2800" dirty="0">
                    <a:effectLst/>
                  </a:rPr>
                  <a:t>της αρχικής του τιμής</a:t>
                </a:r>
              </a:p>
            </p:txBody>
          </p:sp>
        </mc:Choice>
        <mc:Fallback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346" r="-3333" b="-24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Δέσμη">
  <a:themeElements>
    <a:clrScheme name="Δέσμη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Δέσμ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Δέσμη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έσμη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508</TotalTime>
  <Words>2113</Words>
  <Application>Microsoft Office PowerPoint</Application>
  <PresentationFormat>On-screen Show (4:3)</PresentationFormat>
  <Paragraphs>258</Paragraphs>
  <Slides>41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Δέσμη</vt:lpstr>
      <vt:lpstr>Equation</vt:lpstr>
      <vt:lpstr>Φθίνουσα ταλάντωση</vt:lpstr>
      <vt:lpstr>PowerPoint Presentation</vt:lpstr>
      <vt:lpstr>Αναγκαία και ικανή συνθήκη</vt:lpstr>
      <vt:lpstr>PowerPoint Presentation</vt:lpstr>
      <vt:lpstr>Πρόβλεψη</vt:lpstr>
      <vt:lpstr>Ο συντελεστής απόσβεσης b εξαρτάται </vt:lpstr>
      <vt:lpstr>Η δύναμη απόσβεσης F = -bυ</vt:lpstr>
      <vt:lpstr>Ρυθμός μείωσης του πλάτους της φθίνουσας ταλάντωσης</vt:lpstr>
      <vt:lpstr>Η σταθερά απόσβεσης Λ;</vt:lpstr>
      <vt:lpstr>Περίοδος φθίνουσας ταλάντωσης</vt:lpstr>
      <vt:lpstr>PowerPoint Presentation</vt:lpstr>
      <vt:lpstr>PowerPoint Presentation</vt:lpstr>
      <vt:lpstr>Συμπεράσματα </vt:lpstr>
      <vt:lpstr>PowerPoint Presentation</vt:lpstr>
      <vt:lpstr>PowerPoint Presentation</vt:lpstr>
      <vt:lpstr>Εφαρμογές</vt:lpstr>
      <vt:lpstr>PowerPoint Presentation</vt:lpstr>
      <vt:lpstr>Το πλάτος της φθίνουσας ταλάντωσης μειώνεται εκθετικά με τον χρόνο</vt:lpstr>
      <vt:lpstr>Συμπεράσματα</vt:lpstr>
      <vt:lpstr>Χρόνος υποδιπλασιασμού T1/2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  <vt:lpstr>Πολλαπλή επιλογή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Φθίνουσα ταλάντωση</dc:title>
  <dc:creator>USER</dc:creator>
  <cp:lastModifiedBy>user</cp:lastModifiedBy>
  <cp:revision>52</cp:revision>
  <dcterms:created xsi:type="dcterms:W3CDTF">2007-01-07T09:59:44Z</dcterms:created>
  <dcterms:modified xsi:type="dcterms:W3CDTF">2022-07-13T05:48:28Z</dcterms:modified>
</cp:coreProperties>
</file>