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87" r:id="rId3"/>
    <p:sldId id="309" r:id="rId4"/>
    <p:sldId id="300" r:id="rId5"/>
    <p:sldId id="257" r:id="rId6"/>
    <p:sldId id="288" r:id="rId7"/>
    <p:sldId id="302" r:id="rId8"/>
    <p:sldId id="286" r:id="rId9"/>
    <p:sldId id="259" r:id="rId10"/>
    <p:sldId id="299" r:id="rId11"/>
    <p:sldId id="297" r:id="rId12"/>
    <p:sldId id="298" r:id="rId13"/>
    <p:sldId id="261" r:id="rId14"/>
    <p:sldId id="296" r:id="rId15"/>
    <p:sldId id="289" r:id="rId16"/>
    <p:sldId id="311" r:id="rId17"/>
    <p:sldId id="305" r:id="rId18"/>
    <p:sldId id="306" r:id="rId19"/>
    <p:sldId id="262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92" r:id="rId29"/>
    <p:sldId id="293" r:id="rId30"/>
    <p:sldId id="278" r:id="rId31"/>
    <p:sldId id="279" r:id="rId32"/>
    <p:sldId id="280" r:id="rId33"/>
    <p:sldId id="281" r:id="rId3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FF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FF0066"/>
    <a:srgbClr val="FFFF00"/>
    <a:srgbClr val="FFFF99"/>
    <a:srgbClr val="0000CC"/>
    <a:srgbClr val="A50021"/>
    <a:srgbClr val="00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1370" autoAdjust="0"/>
  </p:normalViewPr>
  <p:slideViewPr>
    <p:cSldViewPr snapToGrid="0">
      <p:cViewPr varScale="1">
        <p:scale>
          <a:sx n="67" d="100"/>
          <a:sy n="67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10E4A67-A06D-436F-B8EA-59568DACAC9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2483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D25AEA-4406-4036-979F-1D1CA05C8EE3}" type="slidenum">
              <a:rPr lang="el-GR" smtClean="0"/>
              <a:pPr eaLnBrk="1" hangingPunct="1"/>
              <a:t>1</a:t>
            </a:fld>
            <a:endParaRPr lang="el-GR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4A04BC-FD33-49D9-AFA8-9A835CD3CC1D}" type="slidenum">
              <a:rPr lang="el-GR" smtClean="0"/>
              <a:pPr eaLnBrk="1" hangingPunct="1"/>
              <a:t>11</a:t>
            </a:fld>
            <a:endParaRPr lang="el-GR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A0F3B9-0389-4A87-A76F-2CB3B7265142}" type="slidenum">
              <a:rPr lang="el-GR" smtClean="0"/>
              <a:pPr eaLnBrk="1" hangingPunct="1"/>
              <a:t>12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9B3098-8C5A-465A-B115-7230DD5B6B30}" type="slidenum">
              <a:rPr lang="el-GR" smtClean="0"/>
              <a:pPr eaLnBrk="1" hangingPunct="1"/>
              <a:t>13</a:t>
            </a:fld>
            <a:endParaRPr 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3DECF9-32E3-470C-B196-826BF5FD5CFD}" type="slidenum">
              <a:rPr lang="el-GR" smtClean="0"/>
              <a:pPr eaLnBrk="1" hangingPunct="1"/>
              <a:t>14</a:t>
            </a:fld>
            <a:endParaRPr lang="el-G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B0D338-9015-4035-9EBC-C73991693448}" type="slidenum">
              <a:rPr lang="el-GR" smtClean="0"/>
              <a:pPr eaLnBrk="1" hangingPunct="1"/>
              <a:t>15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076A1E-6CF8-4DC0-A4AA-8627C4CF2F01}" type="slidenum">
              <a:rPr lang="el-GR" smtClean="0"/>
              <a:pPr eaLnBrk="1" hangingPunct="1"/>
              <a:t>17</a:t>
            </a:fld>
            <a:endParaRPr lang="el-G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7AB7D7-EC6C-4D34-B590-807A84B03762}" type="slidenum">
              <a:rPr lang="el-GR" smtClean="0"/>
              <a:pPr eaLnBrk="1" hangingPunct="1"/>
              <a:t>18</a:t>
            </a:fld>
            <a:endParaRPr lang="el-G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5B64D1-8AAA-428A-987F-547630189FAC}" type="slidenum">
              <a:rPr lang="el-GR" smtClean="0"/>
              <a:pPr eaLnBrk="1" hangingPunct="1"/>
              <a:t>19</a:t>
            </a:fld>
            <a:endParaRPr lang="el-G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89B974-17F2-4089-8D04-31F3700DB261}" type="slidenum">
              <a:rPr lang="el-GR" smtClean="0"/>
              <a:pPr eaLnBrk="1" hangingPunct="1"/>
              <a:t>20</a:t>
            </a:fld>
            <a:endParaRPr lang="el-G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3338F8-C7F2-4DC6-82FD-122BD18AB5E1}" type="slidenum">
              <a:rPr lang="el-GR" smtClean="0"/>
              <a:pPr eaLnBrk="1" hangingPunct="1"/>
              <a:t>21</a:t>
            </a:fld>
            <a:endParaRPr lang="el-GR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CB590E-18D1-49C8-97DE-B57CEF97717E}" type="slidenum">
              <a:rPr lang="el-GR" smtClean="0"/>
              <a:pPr eaLnBrk="1" hangingPunct="1"/>
              <a:t>2</a:t>
            </a:fld>
            <a:endParaRPr lang="el-G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E510D6-9A7E-4530-9B46-1863581CE2BD}" type="slidenum">
              <a:rPr lang="el-GR" smtClean="0"/>
              <a:pPr eaLnBrk="1" hangingPunct="1"/>
              <a:t>22</a:t>
            </a:fld>
            <a:endParaRPr lang="el-GR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A68F4D-7135-494A-8875-DDF116DF8D95}" type="slidenum">
              <a:rPr lang="el-GR" smtClean="0"/>
              <a:pPr eaLnBrk="1" hangingPunct="1"/>
              <a:t>23</a:t>
            </a:fld>
            <a:endParaRPr lang="el-G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6451BA-67F4-4632-9A75-B51893689537}" type="slidenum">
              <a:rPr lang="el-GR" smtClean="0"/>
              <a:pPr eaLnBrk="1" hangingPunct="1"/>
              <a:t>24</a:t>
            </a:fld>
            <a:endParaRPr lang="el-G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DF15FB-99C7-42B4-8FD2-C85B8AD68BF7}" type="slidenum">
              <a:rPr lang="el-GR" smtClean="0"/>
              <a:pPr eaLnBrk="1" hangingPunct="1"/>
              <a:t>25</a:t>
            </a:fld>
            <a:endParaRPr lang="el-GR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E8987C-42D3-47F3-A1E4-0C64F2490182}" type="slidenum">
              <a:rPr lang="el-GR" smtClean="0"/>
              <a:pPr eaLnBrk="1" hangingPunct="1"/>
              <a:t>26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98A03D-61EE-46AF-BCA0-42357E5B3B69}" type="slidenum">
              <a:rPr lang="el-GR" smtClean="0"/>
              <a:pPr eaLnBrk="1" hangingPunct="1"/>
              <a:t>27</a:t>
            </a:fld>
            <a:endParaRPr lang="el-GR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F70520-8919-42E3-84E2-97D1DA52B547}" type="slidenum">
              <a:rPr lang="el-GR" smtClean="0"/>
              <a:pPr eaLnBrk="1" hangingPunct="1"/>
              <a:t>28</a:t>
            </a:fld>
            <a:endParaRPr lang="el-GR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1CF71D-975C-4D87-B5D3-2013474390AD}" type="slidenum">
              <a:rPr lang="el-GR" smtClean="0"/>
              <a:pPr eaLnBrk="1" hangingPunct="1"/>
              <a:t>29</a:t>
            </a:fld>
            <a:endParaRPr lang="el-GR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E5C234-0104-4A02-B91E-239FE401395B}" type="slidenum">
              <a:rPr lang="el-GR" smtClean="0"/>
              <a:pPr eaLnBrk="1" hangingPunct="1"/>
              <a:t>30</a:t>
            </a:fld>
            <a:endParaRPr lang="el-GR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25024F-B6AE-4A3A-BD9A-59A03508D990}" type="slidenum">
              <a:rPr lang="el-GR" smtClean="0"/>
              <a:pPr eaLnBrk="1" hangingPunct="1"/>
              <a:t>31</a:t>
            </a:fld>
            <a:endParaRPr lang="el-GR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8D19F7-0534-4EBC-86F9-FC3E92FF9F1A}" type="slidenum">
              <a:rPr lang="el-GR" smtClean="0"/>
              <a:pPr eaLnBrk="1" hangingPunct="1"/>
              <a:t>4</a:t>
            </a:fld>
            <a:endParaRPr lang="el-GR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01A852-C93A-4976-A36D-AFCAF67CECA9}" type="slidenum">
              <a:rPr lang="el-GR" smtClean="0"/>
              <a:pPr eaLnBrk="1" hangingPunct="1"/>
              <a:t>32</a:t>
            </a:fld>
            <a:endParaRPr lang="el-GR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EB17F9-B3E3-47FA-8B08-CBB0B1317E36}" type="slidenum">
              <a:rPr lang="el-GR" smtClean="0"/>
              <a:pPr eaLnBrk="1" hangingPunct="1"/>
              <a:t>33</a:t>
            </a:fld>
            <a:endParaRPr lang="el-GR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AD100C-F2DE-4CF2-8A86-3DD50CDA017F}" type="slidenum">
              <a:rPr lang="el-GR" smtClean="0"/>
              <a:pPr eaLnBrk="1" hangingPunct="1"/>
              <a:t>5</a:t>
            </a:fld>
            <a:endParaRPr lang="el-GR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941ADB-16BE-49CB-B9AE-B367C33AC3B6}" type="slidenum">
              <a:rPr lang="el-GR" smtClean="0"/>
              <a:pPr eaLnBrk="1" hangingPunct="1"/>
              <a:t>6</a:t>
            </a:fld>
            <a:endParaRPr lang="el-GR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AAA726-AEDE-44D9-BF7E-BC82EAC99C5A}" type="slidenum">
              <a:rPr lang="el-GR" smtClean="0"/>
              <a:pPr eaLnBrk="1" hangingPunct="1"/>
              <a:t>7</a:t>
            </a:fld>
            <a:endParaRPr lang="el-GR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F3BFC2-323B-4208-9901-6FBCFABB4C69}" type="slidenum">
              <a:rPr lang="el-GR" smtClean="0"/>
              <a:pPr eaLnBrk="1" hangingPunct="1"/>
              <a:t>8</a:t>
            </a:fld>
            <a:endParaRPr lang="el-GR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43C56B-D7EE-408E-96E3-C407D1B3B065}" type="slidenum">
              <a:rPr lang="el-GR" smtClean="0"/>
              <a:pPr eaLnBrk="1" hangingPunct="1"/>
              <a:t>9</a:t>
            </a:fld>
            <a:endParaRPr lang="el-G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E25D48-6FB4-48CA-944E-46F84EC07490}" type="slidenum">
              <a:rPr lang="el-GR" smtClean="0"/>
              <a:pPr eaLnBrk="1" hangingPunct="1"/>
              <a:t>10</a:t>
            </a:fld>
            <a:endParaRPr lang="el-GR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CD864-35FF-40A9-AC80-16143DBFD52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306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EDEFC-AAF2-46CF-B797-864ADFF994E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4320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6BC3B-3E2B-44F5-B2A5-0DB1DC976A8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7250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64B17-1510-43F9-9FEB-5137E7B62C9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94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D5F05-C2A4-4EF6-853E-8558AC43AF6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0037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13729-863C-4B85-B214-038B158EE19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933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B333B-C40E-4B39-BDEA-B80D1D8166B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79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0F8E7-4B9A-43AF-BFDB-81576DF2A5B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872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65598-F7E4-4DF8-9830-D7AC3E6567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802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51FC2-AAC8-491C-9489-6F1F55CBFFB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520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7AEF-F885-4762-BD3C-AEA5C2B0B6F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449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AB510-9D49-4464-8BC9-045C330C02F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925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8B24311-98DE-40A4-9CAE-70311BDFB2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8" dur="1" fill="hold">
                                          <p:endSync delay="0"/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endSync delay="0"/>
                                  <p:childTnLst>
                                    <p:set>
                                      <p:cBhvr>
                                        <p:cTn id="10" dur="1" fill="hold">
                                          <p:endSync delay="0"/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endSync delay="0"/>
                                  <p:childTnLst>
                                    <p:set>
                                      <p:cBhvr>
                                        <p:cTn id="12" dur="1" fill="hold">
                                          <p:endSync delay="0"/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endSync delay="0"/>
                                  <p:childTnLst>
                                    <p:set>
                                      <p:cBhvr>
                                        <p:cTn id="14" dur="1" fill="hold">
                                          <p:endSync delay="0"/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endSync delay="0"/>
                  <p:childTnLst>
                    <p:set>
                      <p:cBhvr>
                        <p:cTn dur="1" fill="hold">
                          <p:endSync delay="0"/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endSync delay="0"/>
                  <p:childTnLst>
                    <p:set>
                      <p:cBhvr>
                        <p:cTn dur="1" fill="hold">
                          <p:endSync delay="0"/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endSync delay="0"/>
                  <p:childTnLst>
                    <p:set>
                      <p:cBhvr>
                        <p:cTn dur="1" fill="hold">
                          <p:endSync delay="0"/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endSync delay="0"/>
                  <p:childTnLst>
                    <p:set>
                      <p:cBhvr>
                        <p:cTn dur="1" fill="hold">
                          <p:endSync delay="0"/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endSync delay="0"/>
                  <p:childTnLst>
                    <p:set>
                      <p:cBhvr>
                        <p:cTn dur="1" fill="hold">
                          <p:endSync delay="0"/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Εξαναγκασμένη ταλάντωση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Συντονισμός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0"/>
            <a:ext cx="8229600" cy="1143000"/>
          </a:xfr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l-GR" sz="4000" smtClean="0">
                <a:solidFill>
                  <a:schemeClr val="bg1"/>
                </a:solidFill>
              </a:rPr>
              <a:t>Η εξάρτηση του πλάτους από την συχνότητα του διεγέρτη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1376363" y="5183188"/>
            <a:ext cx="6251575" cy="1587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lg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V="1">
            <a:off x="1866900" y="1608138"/>
            <a:ext cx="3175" cy="4114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lg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3592513" y="1470025"/>
            <a:ext cx="1587" cy="3770313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020763" y="3562350"/>
            <a:ext cx="949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l-GR" sz="2000">
                <a:solidFill>
                  <a:schemeClr val="bg1"/>
                </a:solidFill>
                <a:cs typeface="Times New Roman" pitchFamily="18" charset="0"/>
              </a:rPr>
              <a:t>Α</a:t>
            </a:r>
            <a:r>
              <a:rPr lang="el-GR" sz="2000" baseline="-30000">
                <a:solidFill>
                  <a:schemeClr val="bg1"/>
                </a:solidFill>
                <a:cs typeface="Times New Roman" pitchFamily="18" charset="0"/>
              </a:rPr>
              <a:t>0</a:t>
            </a:r>
            <a:r>
              <a:rPr lang="el-GR" sz="2000">
                <a:solidFill>
                  <a:schemeClr val="bg1"/>
                </a:solidFill>
                <a:cs typeface="Times New Roman" pitchFamily="18" charset="0"/>
              </a:rPr>
              <a:t>=</a:t>
            </a:r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R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862013" y="1485900"/>
            <a:ext cx="982662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l-GR" sz="2000">
                <a:solidFill>
                  <a:schemeClr val="bg1"/>
                </a:solidFill>
                <a:cs typeface="Times New Roman" pitchFamily="18" charset="0"/>
              </a:rPr>
              <a:t>πλάτος</a:t>
            </a:r>
            <a:endParaRPr lang="el-GR" sz="2000">
              <a:solidFill>
                <a:schemeClr val="bg1"/>
              </a:solidFill>
            </a:endParaRPr>
          </a:p>
        </p:txBody>
      </p:sp>
      <p:sp>
        <p:nvSpPr>
          <p:cNvPr id="55305" name="AutoShape 9"/>
          <p:cNvSpPr>
            <a:spLocks/>
          </p:cNvSpPr>
          <p:nvPr/>
        </p:nvSpPr>
        <p:spPr bwMode="auto">
          <a:xfrm>
            <a:off x="4283075" y="2236788"/>
            <a:ext cx="608013" cy="642937"/>
          </a:xfrm>
          <a:prstGeom prst="callout2">
            <a:avLst>
              <a:gd name="adj1" fmla="val 25648"/>
              <a:gd name="adj2" fmla="val -16551"/>
              <a:gd name="adj3" fmla="val 25648"/>
              <a:gd name="adj4" fmla="val -40690"/>
              <a:gd name="adj5" fmla="val 103245"/>
              <a:gd name="adj6" fmla="val -65519"/>
            </a:avLst>
          </a:prstGeom>
          <a:noFill/>
          <a:ln w="28575">
            <a:solidFill>
              <a:srgbClr val="CC9900"/>
            </a:solidFill>
            <a:miter lim="800000"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b</a:t>
            </a:r>
            <a:r>
              <a:rPr lang="en-US" sz="2000" baseline="-30000">
                <a:solidFill>
                  <a:schemeClr val="bg1"/>
                </a:solidFill>
                <a:cs typeface="Times New Roman" pitchFamily="18" charset="0"/>
              </a:rPr>
              <a:t>1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1273" name="Line 13"/>
          <p:cNvSpPr>
            <a:spLocks noChangeShapeType="1"/>
          </p:cNvSpPr>
          <p:nvPr/>
        </p:nvSpPr>
        <p:spPr bwMode="auto">
          <a:xfrm>
            <a:off x="3448050" y="1630363"/>
            <a:ext cx="1588" cy="3575050"/>
          </a:xfrm>
          <a:prstGeom prst="line">
            <a:avLst/>
          </a:prstGeom>
          <a:noFill/>
          <a:ln w="19050">
            <a:solidFill>
              <a:srgbClr val="00FFFF"/>
            </a:solidFill>
            <a:prstDash val="dash"/>
            <a:round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5311" name="Freeform 15"/>
          <p:cNvSpPr>
            <a:spLocks/>
          </p:cNvSpPr>
          <p:nvPr/>
        </p:nvSpPr>
        <p:spPr bwMode="auto">
          <a:xfrm>
            <a:off x="1849438" y="2354263"/>
            <a:ext cx="4867275" cy="2728912"/>
          </a:xfrm>
          <a:custGeom>
            <a:avLst/>
            <a:gdLst>
              <a:gd name="T0" fmla="*/ 0 w 4020"/>
              <a:gd name="T1" fmla="*/ 2147483647 h 1672"/>
              <a:gd name="T2" fmla="*/ 2147483647 w 4020"/>
              <a:gd name="T3" fmla="*/ 2147483647 h 1672"/>
              <a:gd name="T4" fmla="*/ 2147483647 w 4020"/>
              <a:gd name="T5" fmla="*/ 2147483647 h 1672"/>
              <a:gd name="T6" fmla="*/ 2147483647 w 4020"/>
              <a:gd name="T7" fmla="*/ 2147483647 h 1672"/>
              <a:gd name="T8" fmla="*/ 2147483647 w 4020"/>
              <a:gd name="T9" fmla="*/ 2147483647 h 1672"/>
              <a:gd name="T10" fmla="*/ 2147483647 w 4020"/>
              <a:gd name="T11" fmla="*/ 2147483647 h 1672"/>
              <a:gd name="T12" fmla="*/ 2147483647 w 4020"/>
              <a:gd name="T13" fmla="*/ 2147483647 h 1672"/>
              <a:gd name="T14" fmla="*/ 2147483647 w 4020"/>
              <a:gd name="T15" fmla="*/ 2147483647 h 1672"/>
              <a:gd name="T16" fmla="*/ 2147483647 w 4020"/>
              <a:gd name="T17" fmla="*/ 2147483647 h 16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20" h="1672">
                <a:moveTo>
                  <a:pt x="0" y="900"/>
                </a:moveTo>
                <a:cubicBezTo>
                  <a:pt x="67" y="895"/>
                  <a:pt x="278" y="900"/>
                  <a:pt x="405" y="870"/>
                </a:cubicBezTo>
                <a:cubicBezTo>
                  <a:pt x="532" y="840"/>
                  <a:pt x="648" y="840"/>
                  <a:pt x="765" y="720"/>
                </a:cubicBezTo>
                <a:cubicBezTo>
                  <a:pt x="882" y="600"/>
                  <a:pt x="1017" y="267"/>
                  <a:pt x="1110" y="150"/>
                </a:cubicBezTo>
                <a:cubicBezTo>
                  <a:pt x="1203" y="33"/>
                  <a:pt x="1240" y="0"/>
                  <a:pt x="1320" y="15"/>
                </a:cubicBezTo>
                <a:cubicBezTo>
                  <a:pt x="1400" y="30"/>
                  <a:pt x="1444" y="50"/>
                  <a:pt x="1593" y="243"/>
                </a:cubicBezTo>
                <a:cubicBezTo>
                  <a:pt x="1742" y="436"/>
                  <a:pt x="1995" y="948"/>
                  <a:pt x="2215" y="1173"/>
                </a:cubicBezTo>
                <a:cubicBezTo>
                  <a:pt x="2434" y="1397"/>
                  <a:pt x="2612" y="1515"/>
                  <a:pt x="2913" y="1594"/>
                </a:cubicBezTo>
                <a:cubicBezTo>
                  <a:pt x="3213" y="1672"/>
                  <a:pt x="3616" y="1659"/>
                  <a:pt x="4020" y="1646"/>
                </a:cubicBezTo>
              </a:path>
            </a:pathLst>
          </a:custGeom>
          <a:noFill/>
          <a:ln w="38100" cmpd="sng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275" name="Rectangle 18"/>
          <p:cNvSpPr>
            <a:spLocks noChangeArrowheads="1"/>
          </p:cNvSpPr>
          <p:nvPr/>
        </p:nvSpPr>
        <p:spPr bwMode="auto">
          <a:xfrm>
            <a:off x="5991225" y="5257800"/>
            <a:ext cx="155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 f</a:t>
            </a:r>
            <a:r>
              <a:rPr lang="el-GR" sz="2000" baseline="-25000">
                <a:solidFill>
                  <a:schemeClr val="bg1"/>
                </a:solidFill>
              </a:rPr>
              <a:t>εξ </a:t>
            </a:r>
            <a:r>
              <a:rPr lang="el-GR" sz="2000">
                <a:solidFill>
                  <a:schemeClr val="bg1"/>
                </a:solidFill>
              </a:rPr>
              <a:t> η ω</a:t>
            </a:r>
            <a:endParaRPr lang="en-US" sz="2000">
              <a:solidFill>
                <a:schemeClr val="bg1"/>
              </a:solidFill>
            </a:endParaRPr>
          </a:p>
        </p:txBody>
      </p:sp>
      <p:grpSp>
        <p:nvGrpSpPr>
          <p:cNvPr id="55315" name="Group 19"/>
          <p:cNvGrpSpPr>
            <a:grpSpLocks/>
          </p:cNvGrpSpPr>
          <p:nvPr/>
        </p:nvGrpSpPr>
        <p:grpSpPr bwMode="auto">
          <a:xfrm>
            <a:off x="3597275" y="1685925"/>
            <a:ext cx="5022850" cy="1035050"/>
            <a:chOff x="2476" y="2005"/>
            <a:chExt cx="3164" cy="652"/>
          </a:xfrm>
        </p:grpSpPr>
        <p:sp>
          <p:nvSpPr>
            <p:cNvPr id="11278" name="Text Box 20"/>
            <p:cNvSpPr txBox="1">
              <a:spLocks noChangeArrowheads="1"/>
            </p:cNvSpPr>
            <p:nvPr/>
          </p:nvSpPr>
          <p:spPr bwMode="auto">
            <a:xfrm>
              <a:off x="3441" y="2005"/>
              <a:ext cx="2199" cy="65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000">
                  <a:solidFill>
                    <a:schemeClr val="bg1"/>
                  </a:solidFill>
                </a:rPr>
                <a:t>Όταν </a:t>
              </a:r>
              <a:r>
                <a:rPr lang="en-US" sz="2000">
                  <a:solidFill>
                    <a:schemeClr val="bg1"/>
                  </a:solidFill>
                </a:rPr>
                <a:t>b</a:t>
              </a:r>
              <a:r>
                <a:rPr lang="en-US" sz="2000" baseline="-25000">
                  <a:solidFill>
                    <a:schemeClr val="bg1"/>
                  </a:solidFill>
                </a:rPr>
                <a:t>1</a:t>
              </a:r>
              <a:r>
                <a:rPr lang="en-US" sz="2000">
                  <a:solidFill>
                    <a:schemeClr val="bg1"/>
                  </a:solidFill>
                </a:rPr>
                <a:t> &gt;0 </a:t>
              </a:r>
              <a:r>
                <a:rPr lang="el-GR" sz="2000">
                  <a:solidFill>
                    <a:schemeClr val="bg1"/>
                  </a:solidFill>
                </a:rPr>
                <a:t>ο συντονισμός παρατηρείται ελάχιστα πριν την τιμή </a:t>
              </a:r>
              <a:r>
                <a:rPr lang="en-US" sz="2000">
                  <a:solidFill>
                    <a:schemeClr val="bg1"/>
                  </a:solidFill>
                </a:rPr>
                <a:t>f</a:t>
              </a:r>
              <a:r>
                <a:rPr lang="el-GR" sz="2000" baseline="-25000">
                  <a:solidFill>
                    <a:schemeClr val="bg1"/>
                  </a:solidFill>
                </a:rPr>
                <a:t>0</a:t>
              </a:r>
              <a:r>
                <a:rPr lang="el-GR" sz="2000">
                  <a:solidFill>
                    <a:schemeClr val="bg1"/>
                  </a:solidFill>
                </a:rPr>
                <a:t> δηλαδή </a:t>
              </a:r>
              <a:r>
                <a:rPr lang="en-US" sz="2000">
                  <a:solidFill>
                    <a:schemeClr val="bg1"/>
                  </a:solidFill>
                </a:rPr>
                <a:t>f</a:t>
              </a:r>
              <a:r>
                <a:rPr lang="el-GR" sz="2000" baseline="-25000">
                  <a:solidFill>
                    <a:schemeClr val="bg1"/>
                  </a:solidFill>
                </a:rPr>
                <a:t>εξ</a:t>
              </a:r>
              <a:r>
                <a:rPr lang="en-US" sz="2000" baseline="-25000">
                  <a:solidFill>
                    <a:schemeClr val="bg1"/>
                  </a:solidFill>
                </a:rPr>
                <a:t> </a:t>
              </a:r>
              <a:r>
                <a:rPr lang="en-US" sz="2000">
                  <a:solidFill>
                    <a:schemeClr val="bg1"/>
                  </a:solidFill>
                </a:rPr>
                <a:t>&lt; f</a:t>
              </a:r>
              <a:r>
                <a:rPr lang="en-US" sz="2000" baseline="-25000">
                  <a:solidFill>
                    <a:schemeClr val="bg1"/>
                  </a:solidFill>
                </a:rPr>
                <a:t>0</a:t>
              </a:r>
              <a:endParaRPr lang="el-GR" sz="2000">
                <a:solidFill>
                  <a:schemeClr val="bg1"/>
                </a:solidFill>
              </a:endParaRPr>
            </a:p>
          </p:txBody>
        </p:sp>
        <p:sp>
          <p:nvSpPr>
            <p:cNvPr id="11279" name="Line 21"/>
            <p:cNvSpPr>
              <a:spLocks noChangeShapeType="1"/>
            </p:cNvSpPr>
            <p:nvPr/>
          </p:nvSpPr>
          <p:spPr bwMode="auto">
            <a:xfrm flipH="1">
              <a:off x="2476" y="2229"/>
              <a:ext cx="958" cy="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1277" name="Text Box 28"/>
          <p:cNvSpPr txBox="1">
            <a:spLocks noChangeArrowheads="1"/>
          </p:cNvSpPr>
          <p:nvPr/>
        </p:nvSpPr>
        <p:spPr bwMode="auto">
          <a:xfrm>
            <a:off x="3492500" y="5170488"/>
            <a:ext cx="331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FF99"/>
                </a:solidFill>
              </a:rPr>
              <a:t>f</a:t>
            </a:r>
            <a:r>
              <a:rPr lang="en-US" baseline="-25000">
                <a:solidFill>
                  <a:srgbClr val="FFFF99"/>
                </a:solidFill>
              </a:rPr>
              <a:t>0</a:t>
            </a:r>
            <a:endParaRPr lang="el-GR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5" grpId="0" animBg="1"/>
      <p:bldP spid="553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0"/>
            <a:ext cx="8229600" cy="1143000"/>
          </a:xfr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l-GR" sz="4000" dirty="0" smtClean="0">
                <a:solidFill>
                  <a:schemeClr val="bg1"/>
                </a:solidFill>
              </a:rPr>
              <a:t>Η εξάρτηση του πλάτους από την συχνότητα του διεγέρτη</a:t>
            </a: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1376363" y="5183188"/>
            <a:ext cx="6251575" cy="1587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lg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V="1">
            <a:off x="1866900" y="1608138"/>
            <a:ext cx="3175" cy="4114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lg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3592513" y="1470025"/>
            <a:ext cx="1587" cy="3770313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020763" y="3562350"/>
            <a:ext cx="949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l-GR" sz="2000">
                <a:solidFill>
                  <a:schemeClr val="bg1"/>
                </a:solidFill>
                <a:cs typeface="Times New Roman" pitchFamily="18" charset="0"/>
              </a:rPr>
              <a:t>Α</a:t>
            </a:r>
            <a:r>
              <a:rPr lang="el-GR" sz="2000" baseline="-30000">
                <a:solidFill>
                  <a:schemeClr val="bg1"/>
                </a:solidFill>
                <a:cs typeface="Times New Roman" pitchFamily="18" charset="0"/>
              </a:rPr>
              <a:t>0</a:t>
            </a:r>
            <a:r>
              <a:rPr lang="el-GR" sz="2000">
                <a:solidFill>
                  <a:schemeClr val="bg1"/>
                </a:solidFill>
                <a:cs typeface="Times New Roman" pitchFamily="18" charset="0"/>
              </a:rPr>
              <a:t>=</a:t>
            </a:r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R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995488" y="1704975"/>
            <a:ext cx="982662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l-GR" sz="2000">
                <a:solidFill>
                  <a:schemeClr val="bg1"/>
                </a:solidFill>
                <a:cs typeface="Times New Roman" pitchFamily="18" charset="0"/>
              </a:rPr>
              <a:t>πλάτος</a:t>
            </a:r>
            <a:endParaRPr lang="el-GR" sz="2000">
              <a:solidFill>
                <a:schemeClr val="bg1"/>
              </a:solidFill>
            </a:endParaRPr>
          </a:p>
        </p:txBody>
      </p:sp>
      <p:sp>
        <p:nvSpPr>
          <p:cNvPr id="12296" name="AutoShape 10"/>
          <p:cNvSpPr>
            <a:spLocks/>
          </p:cNvSpPr>
          <p:nvPr/>
        </p:nvSpPr>
        <p:spPr bwMode="auto">
          <a:xfrm>
            <a:off x="4283075" y="2236788"/>
            <a:ext cx="608013" cy="642937"/>
          </a:xfrm>
          <a:prstGeom prst="callout2">
            <a:avLst>
              <a:gd name="adj1" fmla="val 25648"/>
              <a:gd name="adj2" fmla="val -16551"/>
              <a:gd name="adj3" fmla="val 25648"/>
              <a:gd name="adj4" fmla="val -40690"/>
              <a:gd name="adj5" fmla="val 103245"/>
              <a:gd name="adj6" fmla="val -65519"/>
            </a:avLst>
          </a:prstGeom>
          <a:noFill/>
          <a:ln w="28575">
            <a:solidFill>
              <a:srgbClr val="CC9900"/>
            </a:solidFill>
            <a:miter lim="800000"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b</a:t>
            </a:r>
            <a:r>
              <a:rPr lang="en-US" sz="2000" baseline="-30000">
                <a:solidFill>
                  <a:schemeClr val="bg1"/>
                </a:solidFill>
                <a:cs typeface="Times New Roman" pitchFamily="18" charset="0"/>
              </a:rPr>
              <a:t>1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51211" name="AutoShape 11"/>
          <p:cNvSpPr>
            <a:spLocks/>
          </p:cNvSpPr>
          <p:nvPr/>
        </p:nvSpPr>
        <p:spPr bwMode="auto">
          <a:xfrm>
            <a:off x="4645025" y="2922588"/>
            <a:ext cx="668338" cy="666750"/>
          </a:xfrm>
          <a:prstGeom prst="callout2">
            <a:avLst>
              <a:gd name="adj1" fmla="val 24764"/>
              <a:gd name="adj2" fmla="val -15046"/>
              <a:gd name="adj3" fmla="val 24764"/>
              <a:gd name="adj4" fmla="val -56741"/>
              <a:gd name="adj5" fmla="val 99375"/>
              <a:gd name="adj6" fmla="val -97806"/>
            </a:avLst>
          </a:prstGeom>
          <a:noFill/>
          <a:ln w="28575">
            <a:solidFill>
              <a:srgbClr val="009900"/>
            </a:solidFill>
            <a:miter lim="800000"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b</a:t>
            </a:r>
            <a:r>
              <a:rPr lang="en-US" sz="2000" baseline="-30000">
                <a:solidFill>
                  <a:schemeClr val="bg1"/>
                </a:solidFill>
                <a:cs typeface="Times New Roman" pitchFamily="18" charset="0"/>
              </a:rPr>
              <a:t>2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51212" name="AutoShape 12"/>
          <p:cNvSpPr>
            <a:spLocks/>
          </p:cNvSpPr>
          <p:nvPr/>
        </p:nvSpPr>
        <p:spPr bwMode="auto">
          <a:xfrm>
            <a:off x="4808538" y="3843338"/>
            <a:ext cx="890587" cy="346075"/>
          </a:xfrm>
          <a:prstGeom prst="callout2">
            <a:avLst>
              <a:gd name="adj1" fmla="val 36241"/>
              <a:gd name="adj2" fmla="val -8556"/>
              <a:gd name="adj3" fmla="val 36241"/>
              <a:gd name="adj4" fmla="val -54366"/>
              <a:gd name="adj5" fmla="val 36241"/>
              <a:gd name="adj6" fmla="val -100356"/>
            </a:avLst>
          </a:prstGeom>
          <a:noFill/>
          <a:ln w="28575">
            <a:solidFill>
              <a:srgbClr val="FF0000"/>
            </a:solidFill>
            <a:miter lim="800000"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b</a:t>
            </a:r>
            <a:r>
              <a:rPr lang="en-US" sz="2000" baseline="-25000">
                <a:solidFill>
                  <a:schemeClr val="bg1"/>
                </a:solidFill>
                <a:cs typeface="Times New Roman" pitchFamily="18" charset="0"/>
              </a:rPr>
              <a:t>3</a:t>
            </a:r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 &gt;b</a:t>
            </a:r>
            <a:r>
              <a:rPr lang="en-US" sz="2000" baseline="-25000">
                <a:solidFill>
                  <a:schemeClr val="bg1"/>
                </a:solidFill>
                <a:cs typeface="Times New Roman" pitchFamily="18" charset="0"/>
              </a:rPr>
              <a:t>2</a:t>
            </a:r>
            <a:endParaRPr lang="en-US" sz="2000" baseline="-25000">
              <a:solidFill>
                <a:schemeClr val="bg1"/>
              </a:solidFill>
            </a:endParaRPr>
          </a:p>
        </p:txBody>
      </p:sp>
      <p:sp>
        <p:nvSpPr>
          <p:cNvPr id="12299" name="Line 14"/>
          <p:cNvSpPr>
            <a:spLocks noChangeShapeType="1"/>
          </p:cNvSpPr>
          <p:nvPr/>
        </p:nvSpPr>
        <p:spPr bwMode="auto">
          <a:xfrm>
            <a:off x="3448050" y="1630363"/>
            <a:ext cx="1588" cy="3575050"/>
          </a:xfrm>
          <a:prstGeom prst="line">
            <a:avLst/>
          </a:prstGeom>
          <a:noFill/>
          <a:ln w="19050">
            <a:solidFill>
              <a:srgbClr val="00FFFF"/>
            </a:solidFill>
            <a:prstDash val="dash"/>
            <a:round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1217" name="Freeform 17"/>
          <p:cNvSpPr>
            <a:spLocks/>
          </p:cNvSpPr>
          <p:nvPr/>
        </p:nvSpPr>
        <p:spPr bwMode="auto">
          <a:xfrm>
            <a:off x="1849438" y="3106738"/>
            <a:ext cx="4849812" cy="1951037"/>
          </a:xfrm>
          <a:custGeom>
            <a:avLst/>
            <a:gdLst>
              <a:gd name="T0" fmla="*/ 0 w 4005"/>
              <a:gd name="T1" fmla="*/ 2147483647 h 1195"/>
              <a:gd name="T2" fmla="*/ 2147483647 w 4005"/>
              <a:gd name="T3" fmla="*/ 2147483647 h 1195"/>
              <a:gd name="T4" fmla="*/ 2147483647 w 4005"/>
              <a:gd name="T5" fmla="*/ 2147483647 h 1195"/>
              <a:gd name="T6" fmla="*/ 2147483647 w 4005"/>
              <a:gd name="T7" fmla="*/ 2147483647 h 1195"/>
              <a:gd name="T8" fmla="*/ 2147483647 w 4005"/>
              <a:gd name="T9" fmla="*/ 2147483647 h 1195"/>
              <a:gd name="T10" fmla="*/ 2147483647 w 4005"/>
              <a:gd name="T11" fmla="*/ 2147483647 h 1195"/>
              <a:gd name="T12" fmla="*/ 2147483647 w 4005"/>
              <a:gd name="T13" fmla="*/ 2147483647 h 1195"/>
              <a:gd name="T14" fmla="*/ 2147483647 w 4005"/>
              <a:gd name="T15" fmla="*/ 2147483647 h 1195"/>
              <a:gd name="T16" fmla="*/ 2147483647 w 4005"/>
              <a:gd name="T17" fmla="*/ 2147483647 h 119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05" h="1195">
                <a:moveTo>
                  <a:pt x="0" y="453"/>
                </a:moveTo>
                <a:cubicBezTo>
                  <a:pt x="57" y="453"/>
                  <a:pt x="220" y="470"/>
                  <a:pt x="345" y="453"/>
                </a:cubicBezTo>
                <a:cubicBezTo>
                  <a:pt x="470" y="436"/>
                  <a:pt x="627" y="411"/>
                  <a:pt x="750" y="348"/>
                </a:cubicBezTo>
                <a:cubicBezTo>
                  <a:pt x="873" y="285"/>
                  <a:pt x="990" y="133"/>
                  <a:pt x="1080" y="78"/>
                </a:cubicBezTo>
                <a:cubicBezTo>
                  <a:pt x="1170" y="23"/>
                  <a:pt x="1200" y="0"/>
                  <a:pt x="1290" y="18"/>
                </a:cubicBezTo>
                <a:cubicBezTo>
                  <a:pt x="1380" y="36"/>
                  <a:pt x="1465" y="49"/>
                  <a:pt x="1620" y="183"/>
                </a:cubicBezTo>
                <a:cubicBezTo>
                  <a:pt x="1775" y="317"/>
                  <a:pt x="2005" y="663"/>
                  <a:pt x="2220" y="822"/>
                </a:cubicBezTo>
                <a:cubicBezTo>
                  <a:pt x="2435" y="981"/>
                  <a:pt x="2613" y="1078"/>
                  <a:pt x="2910" y="1137"/>
                </a:cubicBezTo>
                <a:cubicBezTo>
                  <a:pt x="3207" y="1195"/>
                  <a:pt x="3606" y="1185"/>
                  <a:pt x="4005" y="1176"/>
                </a:cubicBezTo>
              </a:path>
            </a:pathLst>
          </a:custGeom>
          <a:noFill/>
          <a:ln w="38100" cmpd="sng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2301" name="Freeform 18"/>
          <p:cNvSpPr>
            <a:spLocks/>
          </p:cNvSpPr>
          <p:nvPr/>
        </p:nvSpPr>
        <p:spPr bwMode="auto">
          <a:xfrm>
            <a:off x="1849438" y="2354263"/>
            <a:ext cx="4867275" cy="2728912"/>
          </a:xfrm>
          <a:custGeom>
            <a:avLst/>
            <a:gdLst>
              <a:gd name="T0" fmla="*/ 0 w 4020"/>
              <a:gd name="T1" fmla="*/ 2147483647 h 1672"/>
              <a:gd name="T2" fmla="*/ 2147483647 w 4020"/>
              <a:gd name="T3" fmla="*/ 2147483647 h 1672"/>
              <a:gd name="T4" fmla="*/ 2147483647 w 4020"/>
              <a:gd name="T5" fmla="*/ 2147483647 h 1672"/>
              <a:gd name="T6" fmla="*/ 2147483647 w 4020"/>
              <a:gd name="T7" fmla="*/ 2147483647 h 1672"/>
              <a:gd name="T8" fmla="*/ 2147483647 w 4020"/>
              <a:gd name="T9" fmla="*/ 2147483647 h 1672"/>
              <a:gd name="T10" fmla="*/ 2147483647 w 4020"/>
              <a:gd name="T11" fmla="*/ 2147483647 h 1672"/>
              <a:gd name="T12" fmla="*/ 2147483647 w 4020"/>
              <a:gd name="T13" fmla="*/ 2147483647 h 1672"/>
              <a:gd name="T14" fmla="*/ 2147483647 w 4020"/>
              <a:gd name="T15" fmla="*/ 2147483647 h 1672"/>
              <a:gd name="T16" fmla="*/ 2147483647 w 4020"/>
              <a:gd name="T17" fmla="*/ 2147483647 h 16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20" h="1672">
                <a:moveTo>
                  <a:pt x="0" y="900"/>
                </a:moveTo>
                <a:cubicBezTo>
                  <a:pt x="67" y="895"/>
                  <a:pt x="278" y="900"/>
                  <a:pt x="405" y="870"/>
                </a:cubicBezTo>
                <a:cubicBezTo>
                  <a:pt x="532" y="840"/>
                  <a:pt x="648" y="840"/>
                  <a:pt x="765" y="720"/>
                </a:cubicBezTo>
                <a:cubicBezTo>
                  <a:pt x="882" y="600"/>
                  <a:pt x="1017" y="267"/>
                  <a:pt x="1110" y="150"/>
                </a:cubicBezTo>
                <a:cubicBezTo>
                  <a:pt x="1203" y="33"/>
                  <a:pt x="1240" y="0"/>
                  <a:pt x="1320" y="15"/>
                </a:cubicBezTo>
                <a:cubicBezTo>
                  <a:pt x="1400" y="30"/>
                  <a:pt x="1444" y="50"/>
                  <a:pt x="1593" y="243"/>
                </a:cubicBezTo>
                <a:cubicBezTo>
                  <a:pt x="1742" y="436"/>
                  <a:pt x="1995" y="948"/>
                  <a:pt x="2215" y="1173"/>
                </a:cubicBezTo>
                <a:cubicBezTo>
                  <a:pt x="2434" y="1397"/>
                  <a:pt x="2612" y="1515"/>
                  <a:pt x="2913" y="1594"/>
                </a:cubicBezTo>
                <a:cubicBezTo>
                  <a:pt x="3213" y="1672"/>
                  <a:pt x="3616" y="1659"/>
                  <a:pt x="4020" y="1646"/>
                </a:cubicBezTo>
              </a:path>
            </a:pathLst>
          </a:custGeom>
          <a:noFill/>
          <a:ln w="38100" cmpd="sng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1219" name="Freeform 19"/>
          <p:cNvSpPr>
            <a:spLocks/>
          </p:cNvSpPr>
          <p:nvPr/>
        </p:nvSpPr>
        <p:spPr bwMode="auto">
          <a:xfrm>
            <a:off x="1851025" y="3670300"/>
            <a:ext cx="4103688" cy="1390650"/>
          </a:xfrm>
          <a:custGeom>
            <a:avLst/>
            <a:gdLst>
              <a:gd name="T0" fmla="*/ 0 w 3390"/>
              <a:gd name="T1" fmla="*/ 2147483647 h 852"/>
              <a:gd name="T2" fmla="*/ 2147483647 w 3390"/>
              <a:gd name="T3" fmla="*/ 2147483647 h 852"/>
              <a:gd name="T4" fmla="*/ 2147483647 w 3390"/>
              <a:gd name="T5" fmla="*/ 2147483647 h 852"/>
              <a:gd name="T6" fmla="*/ 2147483647 w 3390"/>
              <a:gd name="T7" fmla="*/ 2147483647 h 852"/>
              <a:gd name="T8" fmla="*/ 2147483647 w 3390"/>
              <a:gd name="T9" fmla="*/ 2147483647 h 852"/>
              <a:gd name="T10" fmla="*/ 2147483647 w 3390"/>
              <a:gd name="T11" fmla="*/ 2147483647 h 8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390" h="852">
                <a:moveTo>
                  <a:pt x="0" y="132"/>
                </a:moveTo>
                <a:cubicBezTo>
                  <a:pt x="72" y="132"/>
                  <a:pt x="233" y="137"/>
                  <a:pt x="435" y="117"/>
                </a:cubicBezTo>
                <a:cubicBezTo>
                  <a:pt x="637" y="97"/>
                  <a:pt x="1008" y="0"/>
                  <a:pt x="1215" y="12"/>
                </a:cubicBezTo>
                <a:cubicBezTo>
                  <a:pt x="1422" y="24"/>
                  <a:pt x="1478" y="80"/>
                  <a:pt x="1680" y="192"/>
                </a:cubicBezTo>
                <a:cubicBezTo>
                  <a:pt x="1882" y="304"/>
                  <a:pt x="2145" y="577"/>
                  <a:pt x="2430" y="687"/>
                </a:cubicBezTo>
                <a:cubicBezTo>
                  <a:pt x="2715" y="797"/>
                  <a:pt x="3230" y="830"/>
                  <a:pt x="3390" y="852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2303" name="Rectangle 21"/>
          <p:cNvSpPr>
            <a:spLocks noChangeArrowheads="1"/>
          </p:cNvSpPr>
          <p:nvPr/>
        </p:nvSpPr>
        <p:spPr bwMode="auto">
          <a:xfrm>
            <a:off x="5991225" y="5257800"/>
            <a:ext cx="155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 f</a:t>
            </a:r>
            <a:r>
              <a:rPr lang="el-GR" sz="2000" baseline="-25000">
                <a:solidFill>
                  <a:schemeClr val="bg1"/>
                </a:solidFill>
              </a:rPr>
              <a:t>εξ </a:t>
            </a:r>
            <a:r>
              <a:rPr lang="el-GR" sz="2000">
                <a:solidFill>
                  <a:schemeClr val="bg1"/>
                </a:solidFill>
              </a:rPr>
              <a:t> η ω</a:t>
            </a:r>
            <a:endParaRPr lang="en-US" sz="2000">
              <a:solidFill>
                <a:schemeClr val="bg1"/>
              </a:solidFill>
            </a:endParaRPr>
          </a:p>
        </p:txBody>
      </p:sp>
      <p:grpSp>
        <p:nvGrpSpPr>
          <p:cNvPr id="51234" name="Group 34"/>
          <p:cNvGrpSpPr>
            <a:grpSpLocks/>
          </p:cNvGrpSpPr>
          <p:nvPr/>
        </p:nvGrpSpPr>
        <p:grpSpPr bwMode="auto">
          <a:xfrm>
            <a:off x="3468688" y="2411413"/>
            <a:ext cx="5675312" cy="944562"/>
            <a:chOff x="1990" y="2641"/>
            <a:chExt cx="3770" cy="595"/>
          </a:xfrm>
        </p:grpSpPr>
        <p:sp>
          <p:nvSpPr>
            <p:cNvPr id="12306" name="Text Box 35"/>
            <p:cNvSpPr txBox="1">
              <a:spLocks noChangeArrowheads="1"/>
            </p:cNvSpPr>
            <p:nvPr/>
          </p:nvSpPr>
          <p:spPr bwMode="auto">
            <a:xfrm>
              <a:off x="3044" y="2641"/>
              <a:ext cx="2716" cy="595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>
                  <a:solidFill>
                    <a:schemeClr val="bg1"/>
                  </a:solidFill>
                </a:rPr>
                <a:t>Όσο αυξάνεται η σταθερά απόσβεσης  (</a:t>
              </a:r>
              <a:r>
                <a:rPr lang="en-US">
                  <a:solidFill>
                    <a:schemeClr val="bg1"/>
                  </a:solidFill>
                </a:rPr>
                <a:t>b</a:t>
              </a:r>
              <a:r>
                <a:rPr lang="en-US" baseline="-25000">
                  <a:solidFill>
                    <a:schemeClr val="bg1"/>
                  </a:solidFill>
                </a:rPr>
                <a:t>2</a:t>
              </a:r>
              <a:r>
                <a:rPr lang="en-US">
                  <a:solidFill>
                    <a:schemeClr val="bg1"/>
                  </a:solidFill>
                </a:rPr>
                <a:t>&gt;b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r>
                <a:rPr lang="en-US">
                  <a:solidFill>
                    <a:schemeClr val="bg1"/>
                  </a:solidFill>
                </a:rPr>
                <a:t> ) </a:t>
              </a:r>
              <a:r>
                <a:rPr lang="el-GR">
                  <a:solidFill>
                    <a:schemeClr val="bg1"/>
                  </a:solidFill>
                </a:rPr>
                <a:t>το μέγιστο μετατοπίζεται προς τα κάτω και αριστερά </a:t>
              </a:r>
            </a:p>
          </p:txBody>
        </p:sp>
        <p:sp>
          <p:nvSpPr>
            <p:cNvPr id="12307" name="Line 36"/>
            <p:cNvSpPr>
              <a:spLocks noChangeShapeType="1"/>
            </p:cNvSpPr>
            <p:nvPr/>
          </p:nvSpPr>
          <p:spPr bwMode="auto">
            <a:xfrm flipH="1">
              <a:off x="1990" y="2932"/>
              <a:ext cx="1032" cy="142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2305" name="Text Box 37"/>
          <p:cNvSpPr txBox="1">
            <a:spLocks noChangeArrowheads="1"/>
          </p:cNvSpPr>
          <p:nvPr/>
        </p:nvSpPr>
        <p:spPr bwMode="auto">
          <a:xfrm>
            <a:off x="3492500" y="5170488"/>
            <a:ext cx="331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FF99"/>
                </a:solidFill>
              </a:rPr>
              <a:t>f</a:t>
            </a:r>
            <a:r>
              <a:rPr lang="en-US" baseline="-25000">
                <a:solidFill>
                  <a:srgbClr val="FFFF99"/>
                </a:solidFill>
              </a:rPr>
              <a:t>0</a:t>
            </a:r>
            <a:endParaRPr lang="el-GR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 animBg="1"/>
      <p:bldP spid="51212" grpId="0" animBg="1"/>
      <p:bldP spid="51217" grpId="0" animBg="1"/>
      <p:bldP spid="512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0"/>
            <a:ext cx="8229600" cy="1143000"/>
          </a:xfrm>
          <a:solidFill>
            <a:srgbClr val="0000CC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l-GR" sz="4000" smtClean="0">
                <a:solidFill>
                  <a:schemeClr val="bg1"/>
                </a:solidFill>
              </a:rPr>
              <a:t>Η εξάρτηση του πλάτους από την συχνότητα του διεγέρτη</a:t>
            </a: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1376363" y="5183188"/>
            <a:ext cx="6251575" cy="1587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lg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1866900" y="1608138"/>
            <a:ext cx="3175" cy="4114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lg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3592513" y="1470025"/>
            <a:ext cx="1587" cy="3770313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020763" y="3562350"/>
            <a:ext cx="949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l-GR" sz="2000">
                <a:solidFill>
                  <a:srgbClr val="00FFFF"/>
                </a:solidFill>
                <a:cs typeface="Times New Roman" pitchFamily="18" charset="0"/>
              </a:rPr>
              <a:t>Α</a:t>
            </a:r>
            <a:r>
              <a:rPr lang="el-GR" sz="2000" baseline="-30000">
                <a:solidFill>
                  <a:srgbClr val="00FFFF"/>
                </a:solidFill>
                <a:cs typeface="Times New Roman" pitchFamily="18" charset="0"/>
              </a:rPr>
              <a:t>0</a:t>
            </a:r>
            <a:r>
              <a:rPr lang="el-GR" sz="2000">
                <a:solidFill>
                  <a:srgbClr val="00FFFF"/>
                </a:solidFill>
                <a:cs typeface="Times New Roman" pitchFamily="18" charset="0"/>
              </a:rPr>
              <a:t>=</a:t>
            </a:r>
            <a:r>
              <a:rPr lang="en-US" sz="2000">
                <a:solidFill>
                  <a:srgbClr val="00FFFF"/>
                </a:solidFill>
                <a:cs typeface="Times New Roman" pitchFamily="18" charset="0"/>
              </a:rPr>
              <a:t>R</a:t>
            </a:r>
            <a:endParaRPr lang="en-US" sz="2000">
              <a:solidFill>
                <a:srgbClr val="00FFFF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995488" y="1704975"/>
            <a:ext cx="982662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l-GR" sz="2000">
                <a:solidFill>
                  <a:srgbClr val="00FFFF"/>
                </a:solidFill>
                <a:cs typeface="Times New Roman" pitchFamily="18" charset="0"/>
              </a:rPr>
              <a:t>πλάτος</a:t>
            </a:r>
            <a:endParaRPr lang="el-GR" sz="2000">
              <a:solidFill>
                <a:srgbClr val="00FFFF"/>
              </a:solidFill>
            </a:endParaRP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2016125" y="5583238"/>
            <a:ext cx="2870200" cy="576262"/>
          </a:xfrm>
          <a:prstGeom prst="rect">
            <a:avLst/>
          </a:prstGeom>
          <a:ln/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2700" tIns="12700" rIns="12700" bIns="12700"/>
          <a:lstStyle/>
          <a:p>
            <a:pPr algn="ctr"/>
            <a:r>
              <a:rPr lang="en-US" sz="2800">
                <a:solidFill>
                  <a:srgbClr val="FFFF99"/>
                </a:solidFill>
                <a:cs typeface="Times New Roman" pitchFamily="18" charset="0"/>
              </a:rPr>
              <a:t>b</a:t>
            </a:r>
            <a:r>
              <a:rPr lang="en-US" sz="2800" baseline="-30000">
                <a:solidFill>
                  <a:srgbClr val="FFFF99"/>
                </a:solidFill>
                <a:cs typeface="Times New Roman" pitchFamily="18" charset="0"/>
              </a:rPr>
              <a:t>1</a:t>
            </a:r>
            <a:r>
              <a:rPr lang="en-US" sz="2800">
                <a:solidFill>
                  <a:srgbClr val="FFFF99"/>
                </a:solidFill>
                <a:cs typeface="Times New Roman" pitchFamily="18" charset="0"/>
              </a:rPr>
              <a:t>&lt;b</a:t>
            </a:r>
            <a:r>
              <a:rPr lang="en-US" sz="2800" baseline="-30000">
                <a:solidFill>
                  <a:srgbClr val="FFFF99"/>
                </a:solidFill>
                <a:cs typeface="Times New Roman" pitchFamily="18" charset="0"/>
              </a:rPr>
              <a:t>2</a:t>
            </a:r>
            <a:r>
              <a:rPr lang="en-US" sz="2800">
                <a:solidFill>
                  <a:srgbClr val="FFFF99"/>
                </a:solidFill>
                <a:cs typeface="Times New Roman" pitchFamily="18" charset="0"/>
              </a:rPr>
              <a:t>&lt;b</a:t>
            </a:r>
            <a:r>
              <a:rPr lang="en-US" sz="2800" baseline="-30000">
                <a:solidFill>
                  <a:srgbClr val="FFFF99"/>
                </a:solidFill>
                <a:cs typeface="Times New Roman" pitchFamily="18" charset="0"/>
              </a:rPr>
              <a:t>3</a:t>
            </a:r>
            <a:r>
              <a:rPr lang="en-US" sz="2800">
                <a:solidFill>
                  <a:srgbClr val="FFFF99"/>
                </a:solidFill>
                <a:cs typeface="Times New Roman" pitchFamily="18" charset="0"/>
              </a:rPr>
              <a:t>&lt;b</a:t>
            </a:r>
            <a:r>
              <a:rPr lang="en-US" sz="2800" baseline="-30000">
                <a:solidFill>
                  <a:srgbClr val="FFFF99"/>
                </a:solidFill>
                <a:cs typeface="Times New Roman" pitchFamily="18" charset="0"/>
              </a:rPr>
              <a:t>4</a:t>
            </a:r>
            <a:endParaRPr lang="en-US" sz="2800">
              <a:solidFill>
                <a:srgbClr val="FFFF99"/>
              </a:solidFill>
            </a:endParaRPr>
          </a:p>
        </p:txBody>
      </p:sp>
      <p:sp>
        <p:nvSpPr>
          <p:cNvPr id="13321" name="AutoShape 9"/>
          <p:cNvSpPr>
            <a:spLocks/>
          </p:cNvSpPr>
          <p:nvPr/>
        </p:nvSpPr>
        <p:spPr bwMode="auto">
          <a:xfrm>
            <a:off x="4283075" y="2236788"/>
            <a:ext cx="608013" cy="642937"/>
          </a:xfrm>
          <a:prstGeom prst="callout2">
            <a:avLst>
              <a:gd name="adj1" fmla="val 25648"/>
              <a:gd name="adj2" fmla="val -16551"/>
              <a:gd name="adj3" fmla="val 25648"/>
              <a:gd name="adj4" fmla="val -40690"/>
              <a:gd name="adj5" fmla="val 103245"/>
              <a:gd name="adj6" fmla="val -65519"/>
            </a:avLst>
          </a:prstGeom>
          <a:noFill/>
          <a:ln w="28575">
            <a:solidFill>
              <a:srgbClr val="CC9900"/>
            </a:solidFill>
            <a:miter lim="800000"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rgbClr val="00FFFF"/>
                </a:solidFill>
                <a:cs typeface="Times New Roman" pitchFamily="18" charset="0"/>
              </a:rPr>
              <a:t>b</a:t>
            </a:r>
            <a:r>
              <a:rPr lang="en-US" sz="2000" baseline="-30000">
                <a:solidFill>
                  <a:srgbClr val="00FFFF"/>
                </a:solidFill>
                <a:cs typeface="Times New Roman" pitchFamily="18" charset="0"/>
              </a:rPr>
              <a:t>1</a:t>
            </a:r>
            <a:endParaRPr lang="en-US" sz="2000">
              <a:solidFill>
                <a:srgbClr val="00FFFF"/>
              </a:solidFill>
            </a:endParaRPr>
          </a:p>
        </p:txBody>
      </p:sp>
      <p:sp>
        <p:nvSpPr>
          <p:cNvPr id="13322" name="AutoShape 10"/>
          <p:cNvSpPr>
            <a:spLocks/>
          </p:cNvSpPr>
          <p:nvPr/>
        </p:nvSpPr>
        <p:spPr bwMode="auto">
          <a:xfrm>
            <a:off x="4645025" y="2922588"/>
            <a:ext cx="668338" cy="666750"/>
          </a:xfrm>
          <a:prstGeom prst="callout2">
            <a:avLst>
              <a:gd name="adj1" fmla="val 24764"/>
              <a:gd name="adj2" fmla="val -15046"/>
              <a:gd name="adj3" fmla="val 24764"/>
              <a:gd name="adj4" fmla="val -56741"/>
              <a:gd name="adj5" fmla="val 99375"/>
              <a:gd name="adj6" fmla="val -97806"/>
            </a:avLst>
          </a:prstGeom>
          <a:noFill/>
          <a:ln w="28575">
            <a:solidFill>
              <a:srgbClr val="009900"/>
            </a:solidFill>
            <a:miter lim="800000"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rgbClr val="00FFFF"/>
                </a:solidFill>
                <a:cs typeface="Times New Roman" pitchFamily="18" charset="0"/>
              </a:rPr>
              <a:t>b</a:t>
            </a:r>
            <a:r>
              <a:rPr lang="en-US" sz="2000" baseline="-30000">
                <a:solidFill>
                  <a:srgbClr val="00FFFF"/>
                </a:solidFill>
                <a:cs typeface="Times New Roman" pitchFamily="18" charset="0"/>
              </a:rPr>
              <a:t>2</a:t>
            </a:r>
            <a:endParaRPr lang="en-US" sz="2000">
              <a:solidFill>
                <a:srgbClr val="00FFFF"/>
              </a:solidFill>
            </a:endParaRPr>
          </a:p>
        </p:txBody>
      </p:sp>
      <p:sp>
        <p:nvSpPr>
          <p:cNvPr id="13323" name="AutoShape 11"/>
          <p:cNvSpPr>
            <a:spLocks/>
          </p:cNvSpPr>
          <p:nvPr/>
        </p:nvSpPr>
        <p:spPr bwMode="auto">
          <a:xfrm>
            <a:off x="4808538" y="3613150"/>
            <a:ext cx="403225" cy="538163"/>
          </a:xfrm>
          <a:prstGeom prst="callout2">
            <a:avLst>
              <a:gd name="adj1" fmla="val 59847"/>
              <a:gd name="adj2" fmla="val -36088"/>
              <a:gd name="adj3" fmla="val 59847"/>
              <a:gd name="adj4" fmla="val -128569"/>
              <a:gd name="adj5" fmla="val 59093"/>
              <a:gd name="adj6" fmla="val -221806"/>
            </a:avLst>
          </a:prstGeom>
          <a:noFill/>
          <a:ln w="28575">
            <a:solidFill>
              <a:srgbClr val="FF0000"/>
            </a:solidFill>
            <a:miter lim="800000"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rgbClr val="00FFFF"/>
                </a:solidFill>
                <a:cs typeface="Times New Roman" pitchFamily="18" charset="0"/>
              </a:rPr>
              <a:t>b</a:t>
            </a:r>
            <a:r>
              <a:rPr lang="en-US" sz="2000" baseline="-30000">
                <a:solidFill>
                  <a:srgbClr val="00FFFF"/>
                </a:solidFill>
                <a:cs typeface="Times New Roman" pitchFamily="18" charset="0"/>
              </a:rPr>
              <a:t>3</a:t>
            </a:r>
            <a:endParaRPr lang="en-US" sz="2000">
              <a:solidFill>
                <a:srgbClr val="00FFFF"/>
              </a:solidFill>
            </a:endParaRPr>
          </a:p>
        </p:txBody>
      </p:sp>
      <p:sp>
        <p:nvSpPr>
          <p:cNvPr id="54284" name="AutoShape 12"/>
          <p:cNvSpPr>
            <a:spLocks/>
          </p:cNvSpPr>
          <p:nvPr/>
        </p:nvSpPr>
        <p:spPr bwMode="auto">
          <a:xfrm>
            <a:off x="2320925" y="4310063"/>
            <a:ext cx="674688" cy="484187"/>
          </a:xfrm>
          <a:prstGeom prst="callout2">
            <a:avLst>
              <a:gd name="adj1" fmla="val 65949"/>
              <a:gd name="adj2" fmla="val 114907"/>
              <a:gd name="adj3" fmla="val 65949"/>
              <a:gd name="adj4" fmla="val 131676"/>
              <a:gd name="adj5" fmla="val -53019"/>
              <a:gd name="adj6" fmla="val 148449"/>
            </a:avLst>
          </a:prstGeom>
          <a:noFill/>
          <a:ln w="28575">
            <a:solidFill>
              <a:srgbClr val="00FFFF"/>
            </a:solidFill>
            <a:miter lim="800000"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rgbClr val="00FFFF"/>
                </a:solidFill>
                <a:cs typeface="Times New Roman" pitchFamily="18" charset="0"/>
              </a:rPr>
              <a:t>b</a:t>
            </a:r>
            <a:r>
              <a:rPr lang="en-US" sz="2000" baseline="-30000">
                <a:solidFill>
                  <a:srgbClr val="00FFFF"/>
                </a:solidFill>
                <a:cs typeface="Times New Roman" pitchFamily="18" charset="0"/>
              </a:rPr>
              <a:t>4</a:t>
            </a:r>
            <a:endParaRPr lang="en-US" sz="2000">
              <a:solidFill>
                <a:srgbClr val="00FFFF"/>
              </a:solidFill>
            </a:endParaRP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3448050" y="1630363"/>
            <a:ext cx="1588" cy="3575050"/>
          </a:xfrm>
          <a:prstGeom prst="line">
            <a:avLst/>
          </a:prstGeom>
          <a:noFill/>
          <a:ln w="19050">
            <a:solidFill>
              <a:srgbClr val="00FFFF"/>
            </a:solidFill>
            <a:prstDash val="dash"/>
            <a:round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26" name="Freeform 14"/>
          <p:cNvSpPr>
            <a:spLocks/>
          </p:cNvSpPr>
          <p:nvPr/>
        </p:nvSpPr>
        <p:spPr bwMode="auto">
          <a:xfrm>
            <a:off x="1849438" y="3106738"/>
            <a:ext cx="4849812" cy="1951037"/>
          </a:xfrm>
          <a:custGeom>
            <a:avLst/>
            <a:gdLst>
              <a:gd name="T0" fmla="*/ 0 w 4005"/>
              <a:gd name="T1" fmla="*/ 2147483647 h 1195"/>
              <a:gd name="T2" fmla="*/ 2147483647 w 4005"/>
              <a:gd name="T3" fmla="*/ 2147483647 h 1195"/>
              <a:gd name="T4" fmla="*/ 2147483647 w 4005"/>
              <a:gd name="T5" fmla="*/ 2147483647 h 1195"/>
              <a:gd name="T6" fmla="*/ 2147483647 w 4005"/>
              <a:gd name="T7" fmla="*/ 2147483647 h 1195"/>
              <a:gd name="T8" fmla="*/ 2147483647 w 4005"/>
              <a:gd name="T9" fmla="*/ 2147483647 h 1195"/>
              <a:gd name="T10" fmla="*/ 2147483647 w 4005"/>
              <a:gd name="T11" fmla="*/ 2147483647 h 1195"/>
              <a:gd name="T12" fmla="*/ 2147483647 w 4005"/>
              <a:gd name="T13" fmla="*/ 2147483647 h 1195"/>
              <a:gd name="T14" fmla="*/ 2147483647 w 4005"/>
              <a:gd name="T15" fmla="*/ 2147483647 h 1195"/>
              <a:gd name="T16" fmla="*/ 2147483647 w 4005"/>
              <a:gd name="T17" fmla="*/ 2147483647 h 119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05" h="1195">
                <a:moveTo>
                  <a:pt x="0" y="453"/>
                </a:moveTo>
                <a:cubicBezTo>
                  <a:pt x="57" y="453"/>
                  <a:pt x="220" y="470"/>
                  <a:pt x="345" y="453"/>
                </a:cubicBezTo>
                <a:cubicBezTo>
                  <a:pt x="470" y="436"/>
                  <a:pt x="627" y="411"/>
                  <a:pt x="750" y="348"/>
                </a:cubicBezTo>
                <a:cubicBezTo>
                  <a:pt x="873" y="285"/>
                  <a:pt x="990" y="133"/>
                  <a:pt x="1080" y="78"/>
                </a:cubicBezTo>
                <a:cubicBezTo>
                  <a:pt x="1170" y="23"/>
                  <a:pt x="1200" y="0"/>
                  <a:pt x="1290" y="18"/>
                </a:cubicBezTo>
                <a:cubicBezTo>
                  <a:pt x="1380" y="36"/>
                  <a:pt x="1465" y="49"/>
                  <a:pt x="1620" y="183"/>
                </a:cubicBezTo>
                <a:cubicBezTo>
                  <a:pt x="1775" y="317"/>
                  <a:pt x="2005" y="663"/>
                  <a:pt x="2220" y="822"/>
                </a:cubicBezTo>
                <a:cubicBezTo>
                  <a:pt x="2435" y="981"/>
                  <a:pt x="2613" y="1078"/>
                  <a:pt x="2910" y="1137"/>
                </a:cubicBezTo>
                <a:cubicBezTo>
                  <a:pt x="3207" y="1195"/>
                  <a:pt x="3606" y="1185"/>
                  <a:pt x="4005" y="1176"/>
                </a:cubicBezTo>
              </a:path>
            </a:pathLst>
          </a:custGeom>
          <a:noFill/>
          <a:ln w="38100" cmpd="sng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27" name="Freeform 15"/>
          <p:cNvSpPr>
            <a:spLocks/>
          </p:cNvSpPr>
          <p:nvPr/>
        </p:nvSpPr>
        <p:spPr bwMode="auto">
          <a:xfrm>
            <a:off x="1849438" y="2354263"/>
            <a:ext cx="4867275" cy="2728912"/>
          </a:xfrm>
          <a:custGeom>
            <a:avLst/>
            <a:gdLst>
              <a:gd name="T0" fmla="*/ 0 w 4020"/>
              <a:gd name="T1" fmla="*/ 2147483647 h 1672"/>
              <a:gd name="T2" fmla="*/ 2147483647 w 4020"/>
              <a:gd name="T3" fmla="*/ 2147483647 h 1672"/>
              <a:gd name="T4" fmla="*/ 2147483647 w 4020"/>
              <a:gd name="T5" fmla="*/ 2147483647 h 1672"/>
              <a:gd name="T6" fmla="*/ 2147483647 w 4020"/>
              <a:gd name="T7" fmla="*/ 2147483647 h 1672"/>
              <a:gd name="T8" fmla="*/ 2147483647 w 4020"/>
              <a:gd name="T9" fmla="*/ 2147483647 h 1672"/>
              <a:gd name="T10" fmla="*/ 2147483647 w 4020"/>
              <a:gd name="T11" fmla="*/ 2147483647 h 1672"/>
              <a:gd name="T12" fmla="*/ 2147483647 w 4020"/>
              <a:gd name="T13" fmla="*/ 2147483647 h 1672"/>
              <a:gd name="T14" fmla="*/ 2147483647 w 4020"/>
              <a:gd name="T15" fmla="*/ 2147483647 h 1672"/>
              <a:gd name="T16" fmla="*/ 2147483647 w 4020"/>
              <a:gd name="T17" fmla="*/ 2147483647 h 167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20" h="1672">
                <a:moveTo>
                  <a:pt x="0" y="900"/>
                </a:moveTo>
                <a:cubicBezTo>
                  <a:pt x="67" y="895"/>
                  <a:pt x="278" y="900"/>
                  <a:pt x="405" y="870"/>
                </a:cubicBezTo>
                <a:cubicBezTo>
                  <a:pt x="532" y="840"/>
                  <a:pt x="648" y="840"/>
                  <a:pt x="765" y="720"/>
                </a:cubicBezTo>
                <a:cubicBezTo>
                  <a:pt x="882" y="600"/>
                  <a:pt x="1017" y="267"/>
                  <a:pt x="1110" y="150"/>
                </a:cubicBezTo>
                <a:cubicBezTo>
                  <a:pt x="1203" y="33"/>
                  <a:pt x="1240" y="0"/>
                  <a:pt x="1320" y="15"/>
                </a:cubicBezTo>
                <a:cubicBezTo>
                  <a:pt x="1400" y="30"/>
                  <a:pt x="1444" y="50"/>
                  <a:pt x="1593" y="243"/>
                </a:cubicBezTo>
                <a:cubicBezTo>
                  <a:pt x="1742" y="436"/>
                  <a:pt x="1995" y="948"/>
                  <a:pt x="2215" y="1173"/>
                </a:cubicBezTo>
                <a:cubicBezTo>
                  <a:pt x="2434" y="1397"/>
                  <a:pt x="2612" y="1515"/>
                  <a:pt x="2913" y="1594"/>
                </a:cubicBezTo>
                <a:cubicBezTo>
                  <a:pt x="3213" y="1672"/>
                  <a:pt x="3616" y="1659"/>
                  <a:pt x="4020" y="1646"/>
                </a:cubicBezTo>
              </a:path>
            </a:pathLst>
          </a:custGeom>
          <a:noFill/>
          <a:ln w="38100" cmpd="sng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28" name="Freeform 16"/>
          <p:cNvSpPr>
            <a:spLocks/>
          </p:cNvSpPr>
          <p:nvPr/>
        </p:nvSpPr>
        <p:spPr bwMode="auto">
          <a:xfrm>
            <a:off x="1865313" y="3657600"/>
            <a:ext cx="4103687" cy="1390650"/>
          </a:xfrm>
          <a:custGeom>
            <a:avLst/>
            <a:gdLst>
              <a:gd name="T0" fmla="*/ 0 w 3390"/>
              <a:gd name="T1" fmla="*/ 2147483647 h 852"/>
              <a:gd name="T2" fmla="*/ 2147483647 w 3390"/>
              <a:gd name="T3" fmla="*/ 2147483647 h 852"/>
              <a:gd name="T4" fmla="*/ 2147483647 w 3390"/>
              <a:gd name="T5" fmla="*/ 2147483647 h 852"/>
              <a:gd name="T6" fmla="*/ 2147483647 w 3390"/>
              <a:gd name="T7" fmla="*/ 2147483647 h 852"/>
              <a:gd name="T8" fmla="*/ 2147483647 w 3390"/>
              <a:gd name="T9" fmla="*/ 2147483647 h 852"/>
              <a:gd name="T10" fmla="*/ 2147483647 w 3390"/>
              <a:gd name="T11" fmla="*/ 2147483647 h 8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390" h="852">
                <a:moveTo>
                  <a:pt x="0" y="132"/>
                </a:moveTo>
                <a:cubicBezTo>
                  <a:pt x="72" y="132"/>
                  <a:pt x="233" y="137"/>
                  <a:pt x="435" y="117"/>
                </a:cubicBezTo>
                <a:cubicBezTo>
                  <a:pt x="637" y="97"/>
                  <a:pt x="1008" y="0"/>
                  <a:pt x="1215" y="12"/>
                </a:cubicBezTo>
                <a:cubicBezTo>
                  <a:pt x="1422" y="24"/>
                  <a:pt x="1478" y="80"/>
                  <a:pt x="1680" y="192"/>
                </a:cubicBezTo>
                <a:cubicBezTo>
                  <a:pt x="1882" y="304"/>
                  <a:pt x="2145" y="577"/>
                  <a:pt x="2430" y="687"/>
                </a:cubicBezTo>
                <a:cubicBezTo>
                  <a:pt x="2715" y="797"/>
                  <a:pt x="3230" y="830"/>
                  <a:pt x="3390" y="852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54289" name="Freeform 17"/>
          <p:cNvSpPr>
            <a:spLocks/>
          </p:cNvSpPr>
          <p:nvPr/>
        </p:nvSpPr>
        <p:spPr bwMode="auto">
          <a:xfrm>
            <a:off x="1903413" y="3859213"/>
            <a:ext cx="4178300" cy="1162050"/>
          </a:xfrm>
          <a:custGeom>
            <a:avLst/>
            <a:gdLst>
              <a:gd name="T0" fmla="*/ 0 w 3450"/>
              <a:gd name="T1" fmla="*/ 2147483647 h 712"/>
              <a:gd name="T2" fmla="*/ 2147483647 w 3450"/>
              <a:gd name="T3" fmla="*/ 2147483647 h 712"/>
              <a:gd name="T4" fmla="*/ 2147483647 w 3450"/>
              <a:gd name="T5" fmla="*/ 2147483647 h 712"/>
              <a:gd name="T6" fmla="*/ 2147483647 w 3450"/>
              <a:gd name="T7" fmla="*/ 2147483647 h 712"/>
              <a:gd name="T8" fmla="*/ 2147483647 w 3450"/>
              <a:gd name="T9" fmla="*/ 2147483647 h 7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50" h="712">
                <a:moveTo>
                  <a:pt x="0" y="7"/>
                </a:moveTo>
                <a:cubicBezTo>
                  <a:pt x="296" y="3"/>
                  <a:pt x="593" y="0"/>
                  <a:pt x="840" y="37"/>
                </a:cubicBezTo>
                <a:cubicBezTo>
                  <a:pt x="1087" y="74"/>
                  <a:pt x="1210" y="135"/>
                  <a:pt x="1485" y="232"/>
                </a:cubicBezTo>
                <a:cubicBezTo>
                  <a:pt x="1760" y="329"/>
                  <a:pt x="2163" y="542"/>
                  <a:pt x="2490" y="622"/>
                </a:cubicBezTo>
                <a:cubicBezTo>
                  <a:pt x="2817" y="702"/>
                  <a:pt x="3290" y="697"/>
                  <a:pt x="3450" y="712"/>
                </a:cubicBezTo>
              </a:path>
            </a:pathLst>
          </a:custGeom>
          <a:noFill/>
          <a:ln w="38100" cmpd="sng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5991225" y="5257800"/>
            <a:ext cx="155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rgbClr val="00FFFF"/>
                </a:solidFill>
                <a:cs typeface="Times New Roman" pitchFamily="18" charset="0"/>
              </a:rPr>
              <a:t> f</a:t>
            </a:r>
            <a:r>
              <a:rPr lang="el-GR" sz="2000" baseline="-25000">
                <a:solidFill>
                  <a:srgbClr val="00FFFF"/>
                </a:solidFill>
              </a:rPr>
              <a:t>εξ </a:t>
            </a:r>
            <a:r>
              <a:rPr lang="el-GR" sz="2000">
                <a:solidFill>
                  <a:srgbClr val="00FFFF"/>
                </a:solidFill>
              </a:rPr>
              <a:t> η ω</a:t>
            </a:r>
            <a:endParaRPr lang="en-US" sz="2000">
              <a:solidFill>
                <a:srgbClr val="00FFFF"/>
              </a:solidFill>
            </a:endParaRPr>
          </a:p>
        </p:txBody>
      </p:sp>
      <p:grpSp>
        <p:nvGrpSpPr>
          <p:cNvPr id="54294" name="Group 22"/>
          <p:cNvGrpSpPr>
            <a:grpSpLocks/>
          </p:cNvGrpSpPr>
          <p:nvPr/>
        </p:nvGrpSpPr>
        <p:grpSpPr bwMode="auto">
          <a:xfrm>
            <a:off x="3336925" y="3178175"/>
            <a:ext cx="5534025" cy="1219200"/>
            <a:chOff x="2259" y="1848"/>
            <a:chExt cx="3336" cy="768"/>
          </a:xfrm>
        </p:grpSpPr>
        <p:sp>
          <p:nvSpPr>
            <p:cNvPr id="13333" name="Text Box 23"/>
            <p:cNvSpPr txBox="1">
              <a:spLocks noChangeArrowheads="1"/>
            </p:cNvSpPr>
            <p:nvPr/>
          </p:nvSpPr>
          <p:spPr bwMode="auto">
            <a:xfrm>
              <a:off x="3186" y="1848"/>
              <a:ext cx="2409" cy="768"/>
            </a:xfrm>
            <a:prstGeom prst="rect">
              <a:avLst/>
            </a:prstGeom>
            <a:solidFill>
              <a:srgbClr val="0000CC"/>
            </a:solidFill>
            <a:ln w="28575">
              <a:solidFill>
                <a:srgbClr val="00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>
                  <a:solidFill>
                    <a:schemeClr val="bg1"/>
                  </a:solidFill>
                </a:rPr>
                <a:t>Για πολύ μεγάλες τιμές της σταθεράς απόσβεσης  (</a:t>
              </a:r>
              <a:r>
                <a:rPr lang="en-US">
                  <a:solidFill>
                    <a:schemeClr val="bg1"/>
                  </a:solidFill>
                </a:rPr>
                <a:t>b</a:t>
              </a:r>
              <a:r>
                <a:rPr lang="en-US" baseline="-25000">
                  <a:solidFill>
                    <a:schemeClr val="bg1"/>
                  </a:solidFill>
                </a:rPr>
                <a:t>4</a:t>
              </a:r>
              <a:r>
                <a:rPr lang="en-US">
                  <a:solidFill>
                    <a:schemeClr val="bg1"/>
                  </a:solidFill>
                </a:rPr>
                <a:t>&gt;&gt;b</a:t>
              </a:r>
              <a:r>
                <a:rPr lang="en-US" baseline="-25000">
                  <a:solidFill>
                    <a:schemeClr val="bg1"/>
                  </a:solidFill>
                </a:rPr>
                <a:t>1</a:t>
              </a:r>
              <a:r>
                <a:rPr lang="en-US">
                  <a:solidFill>
                    <a:schemeClr val="bg1"/>
                  </a:solidFill>
                </a:rPr>
                <a:t>)</a:t>
              </a:r>
              <a:r>
                <a:rPr lang="el-GR">
                  <a:solidFill>
                    <a:schemeClr val="bg1"/>
                  </a:solidFill>
                </a:rPr>
                <a:t> ο συντονισμός είναι ελάχιστα έως καθόλου αντιληπτός</a:t>
              </a:r>
            </a:p>
          </p:txBody>
        </p:sp>
        <p:sp>
          <p:nvSpPr>
            <p:cNvPr id="13334" name="Line 24"/>
            <p:cNvSpPr>
              <a:spLocks noChangeShapeType="1"/>
            </p:cNvSpPr>
            <p:nvPr/>
          </p:nvSpPr>
          <p:spPr bwMode="auto">
            <a:xfrm flipH="1">
              <a:off x="2259" y="2259"/>
              <a:ext cx="928" cy="142"/>
            </a:xfrm>
            <a:prstGeom prst="line">
              <a:avLst/>
            </a:prstGeom>
            <a:noFill/>
            <a:ln w="28575">
              <a:solidFill>
                <a:srgbClr val="00FF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3332" name="Text Box 28"/>
          <p:cNvSpPr txBox="1">
            <a:spLocks noChangeArrowheads="1"/>
          </p:cNvSpPr>
          <p:nvPr/>
        </p:nvSpPr>
        <p:spPr bwMode="auto">
          <a:xfrm>
            <a:off x="3492500" y="5170488"/>
            <a:ext cx="331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FFFF"/>
                </a:solidFill>
              </a:rPr>
              <a:t>f</a:t>
            </a:r>
            <a:r>
              <a:rPr lang="en-US" baseline="-25000">
                <a:solidFill>
                  <a:srgbClr val="00FFFF"/>
                </a:solidFill>
              </a:rPr>
              <a:t>0</a:t>
            </a:r>
            <a:endParaRPr lang="el-GR">
              <a:solidFill>
                <a:srgbClr val="00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 animBg="1"/>
      <p:bldP spid="54284" grpId="0" animBg="1"/>
      <p:bldP spid="5428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l-GR" b="1" smtClean="0">
                <a:solidFill>
                  <a:schemeClr val="bg1"/>
                </a:solidFill>
              </a:rPr>
              <a:t>Τι ονομάζεται συντονισμός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chemeClr val="bg1"/>
                </a:solidFill>
              </a:rPr>
              <a:t>Συντονισμός είναι η κατάσταση της εξαναγκασμένης ταλάντωσης όπου το πλάτος μεγιστοποιείται. 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chemeClr val="bg1"/>
                </a:solidFill>
              </a:rPr>
              <a:t>Η ότι η μεγιστοποίηση του πλάτους  γίνεται όταν η συχνότητα της εξωτερικής διέγερσης τείνει να γίνει περίπου ίση με την ιδιοσυχνότητα </a:t>
            </a:r>
            <a:r>
              <a:rPr lang="en-US" sz="2800" smtClean="0">
                <a:solidFill>
                  <a:srgbClr val="FFFF00"/>
                </a:solidFill>
              </a:rPr>
              <a:t>f</a:t>
            </a:r>
            <a:r>
              <a:rPr lang="el-GR" sz="2800" baseline="-25000" smtClean="0">
                <a:solidFill>
                  <a:srgbClr val="FFFF00"/>
                </a:solidFill>
              </a:rPr>
              <a:t>0</a:t>
            </a:r>
            <a:r>
              <a:rPr lang="en-US" sz="2800" smtClean="0">
                <a:solidFill>
                  <a:schemeClr val="bg1"/>
                </a:solidFill>
              </a:rPr>
              <a:t> </a:t>
            </a:r>
            <a:r>
              <a:rPr lang="el-GR" sz="2800" smtClean="0">
                <a:solidFill>
                  <a:schemeClr val="bg1"/>
                </a:solidFill>
              </a:rPr>
              <a:t>του ταλαντωτή (</a:t>
            </a:r>
            <a:r>
              <a:rPr lang="en-US" sz="2800" smtClean="0">
                <a:solidFill>
                  <a:srgbClr val="FFFF00"/>
                </a:solidFill>
              </a:rPr>
              <a:t>f</a:t>
            </a:r>
            <a:r>
              <a:rPr lang="el-GR" sz="2800" baseline="-25000" smtClean="0">
                <a:solidFill>
                  <a:srgbClr val="FFFF00"/>
                </a:solidFill>
              </a:rPr>
              <a:t>εξ</a:t>
            </a:r>
            <a:r>
              <a:rPr lang="el-GR" sz="2800" smtClean="0">
                <a:solidFill>
                  <a:srgbClr val="FFFF00"/>
                </a:solidFill>
              </a:rPr>
              <a:t> </a:t>
            </a:r>
            <a:r>
              <a:rPr lang="el-GR" sz="2800" smtClean="0">
                <a:solidFill>
                  <a:srgbClr val="FFFF00"/>
                </a:solidFill>
                <a:sym typeface="Math3" pitchFamily="2" charset="2"/>
              </a:rPr>
              <a:t></a:t>
            </a:r>
            <a:r>
              <a:rPr lang="el-GR" sz="2800" smtClean="0">
                <a:solidFill>
                  <a:srgbClr val="FFFF00"/>
                </a:solidFill>
              </a:rPr>
              <a:t> </a:t>
            </a:r>
            <a:r>
              <a:rPr lang="en-US" sz="2800" smtClean="0">
                <a:solidFill>
                  <a:srgbClr val="FFFF00"/>
                </a:solidFill>
              </a:rPr>
              <a:t>f</a:t>
            </a:r>
            <a:r>
              <a:rPr lang="el-GR" sz="2800" baseline="-25000" smtClean="0">
                <a:solidFill>
                  <a:srgbClr val="FFFF00"/>
                </a:solidFill>
              </a:rPr>
              <a:t>0</a:t>
            </a:r>
            <a:r>
              <a:rPr lang="en-US" sz="2800" smtClean="0">
                <a:solidFill>
                  <a:schemeClr val="bg1"/>
                </a:solidFill>
              </a:rPr>
              <a:t> </a:t>
            </a:r>
            <a:r>
              <a:rPr lang="el-GR" sz="2800" smtClean="0">
                <a:solidFill>
                  <a:schemeClr val="bg1"/>
                </a:solidFill>
              </a:rPr>
              <a:t>) . 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chemeClr val="bg1"/>
                </a:solidFill>
              </a:rPr>
              <a:t>Για λόγους απλότητας και χωρίς να γίνεται σημαντικό σφάλμα δεχόμαστε ότι συντονισμό έχουμε όταν </a:t>
            </a:r>
            <a:r>
              <a:rPr lang="en-US" sz="2800" smtClean="0">
                <a:solidFill>
                  <a:srgbClr val="FFFF00"/>
                </a:solidFill>
              </a:rPr>
              <a:t>f</a:t>
            </a:r>
            <a:r>
              <a:rPr lang="el-GR" sz="2800" baseline="-25000" smtClean="0">
                <a:solidFill>
                  <a:srgbClr val="FFFF00"/>
                </a:solidFill>
              </a:rPr>
              <a:t>εξ</a:t>
            </a:r>
            <a:r>
              <a:rPr lang="el-GR" sz="2800" smtClean="0">
                <a:solidFill>
                  <a:srgbClr val="FFFF00"/>
                </a:solidFill>
              </a:rPr>
              <a:t> </a:t>
            </a:r>
            <a:r>
              <a:rPr lang="el-GR" sz="2800" smtClean="0">
                <a:solidFill>
                  <a:srgbClr val="FFFF00"/>
                </a:solidFill>
                <a:sym typeface="Math3" pitchFamily="2" charset="2"/>
              </a:rPr>
              <a:t></a:t>
            </a:r>
            <a:r>
              <a:rPr lang="el-GR" sz="2800" smtClean="0">
                <a:solidFill>
                  <a:srgbClr val="FFFF00"/>
                </a:solidFill>
              </a:rPr>
              <a:t> </a:t>
            </a:r>
            <a:r>
              <a:rPr lang="en-US" sz="2800" smtClean="0">
                <a:solidFill>
                  <a:srgbClr val="FFFF00"/>
                </a:solidFill>
              </a:rPr>
              <a:t>f</a:t>
            </a:r>
            <a:r>
              <a:rPr lang="el-GR" sz="2800" baseline="-25000" smtClean="0">
                <a:solidFill>
                  <a:srgbClr val="FFFF00"/>
                </a:solidFill>
              </a:rPr>
              <a:t>0</a:t>
            </a:r>
            <a:r>
              <a:rPr lang="el-GR" sz="2800" smtClean="0">
                <a:solidFill>
                  <a:schemeClr val="bg1"/>
                </a:solidFill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814388" y="0"/>
            <a:ext cx="5983287" cy="598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0" y="-6985"/>
            <a:ext cx="9144000" cy="1425575"/>
          </a:xfrm>
          <a:prstGeom prst="rect">
            <a:avLst/>
          </a:prstGeom>
          <a:ln>
            <a:headEnd/>
            <a:tailEnd/>
          </a:ln>
          <a:extLst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l-GR" sz="2800">
                <a:solidFill>
                  <a:schemeClr val="bg1"/>
                </a:solidFill>
              </a:rPr>
              <a:t>Η ιδιοσυχνότητα του μεσαίου ελατηρίου συμπίπτει </a:t>
            </a:r>
          </a:p>
          <a:p>
            <a:pPr algn="ctr"/>
            <a:r>
              <a:rPr lang="el-GR" sz="2800">
                <a:solidFill>
                  <a:schemeClr val="bg1"/>
                </a:solidFill>
              </a:rPr>
              <a:t>με την συχνότητα διέγερσης</a:t>
            </a: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0" y="4926013"/>
            <a:ext cx="9144000" cy="1931987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l-GR" sz="4000" b="1" smtClean="0">
                <a:solidFill>
                  <a:schemeClr val="bg1"/>
                </a:solidFill>
              </a:rPr>
              <a:t>Πού οφείλεται η μεγιστοποίηση του πλάτους στο συντονισμό;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6763" cy="4935538"/>
          </a:xfrm>
        </p:spPr>
        <p:txBody>
          <a:bodyPr/>
          <a:lstStyle/>
          <a:p>
            <a:pPr eaLnBrk="1" hangingPunct="1"/>
            <a:r>
              <a:rPr lang="el-GR" sz="2800" smtClean="0">
                <a:solidFill>
                  <a:schemeClr val="bg1"/>
                </a:solidFill>
              </a:rPr>
              <a:t>Κατά το συντονισμό η μεγιστοποίηση του πλάτους οφείλεται στο ότι η ενέργεια που ο διεγέρτης δίνει στο σύστημα, γίνεται με τέτοιο τρόπο, ώστε να μεταφέρεται συνεχώς ενέργεια από  τον διεγέρτη στον ταλαντωτή και έτσι η ενέργεια του συστήματος, που καθορίζει το πλάτος της ταλάντωσης, γίνεται μέγιστη. </a:t>
            </a:r>
          </a:p>
          <a:p>
            <a:pPr eaLnBrk="1" hangingPunct="1"/>
            <a:r>
              <a:rPr lang="el-GR" sz="2800" smtClean="0">
                <a:solidFill>
                  <a:schemeClr val="bg1"/>
                </a:solidFill>
              </a:rPr>
              <a:t>Σε κάθε άλλη περίπτωση όταν δηλαδή δεν υπάρχει συντονισμός, η ενέργεια μεταφέρεται άλλοτε από τον διεγέρτη στον ταλαντωτή και άλλοτε αντίστροφα</a:t>
            </a:r>
          </a:p>
          <a:p>
            <a:pPr eaLnBrk="1" hangingPunct="1"/>
            <a:endParaRPr lang="el-GR" sz="2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Î Î¿Î½ÏÎ¯ÎºÎ¹ ÏÎ¿Î½ÏÎ¹ÎºÎ¹ÏÎ½ Clipart ÏÎ¹Î»Î¿ÏÎ­ÏÎ± 3 - 615 X 615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268" b="67805" l="9919" r="96748">
                        <a14:backgroundMark x1="60650" y1="9268" x2="31220" y2="1593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0766" b="26862"/>
          <a:stretch/>
        </p:blipFill>
        <p:spPr bwMode="auto">
          <a:xfrm>
            <a:off x="3518855" y="2611415"/>
            <a:ext cx="931225" cy="579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563879"/>
            <a:ext cx="7559040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200" dirty="0" smtClean="0"/>
              <a:t>Το ποντίκι και το αυγό στο πιάτο</a:t>
            </a:r>
            <a:endParaRPr lang="el-GR" sz="3200" dirty="0"/>
          </a:p>
        </p:txBody>
      </p:sp>
      <p:sp>
        <p:nvSpPr>
          <p:cNvPr id="15" name="Freeform 14"/>
          <p:cNvSpPr/>
          <p:nvPr/>
        </p:nvSpPr>
        <p:spPr>
          <a:xfrm>
            <a:off x="1021080" y="2453640"/>
            <a:ext cx="7680960" cy="670574"/>
          </a:xfrm>
          <a:custGeom>
            <a:avLst/>
            <a:gdLst>
              <a:gd name="connsiteX0" fmla="*/ 0 w 7680960"/>
              <a:gd name="connsiteY0" fmla="*/ 0 h 670574"/>
              <a:gd name="connsiteX1" fmla="*/ 3870960 w 7680960"/>
              <a:gd name="connsiteY1" fmla="*/ 670560 h 670574"/>
              <a:gd name="connsiteX2" fmla="*/ 7680960 w 7680960"/>
              <a:gd name="connsiteY2" fmla="*/ 15240 h 670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680960" h="670574">
                <a:moveTo>
                  <a:pt x="0" y="0"/>
                </a:moveTo>
                <a:cubicBezTo>
                  <a:pt x="1295400" y="334010"/>
                  <a:pt x="2590800" y="668020"/>
                  <a:pt x="3870960" y="670560"/>
                </a:cubicBezTo>
                <a:cubicBezTo>
                  <a:pt x="5151120" y="673100"/>
                  <a:pt x="6416040" y="344170"/>
                  <a:pt x="7680960" y="15240"/>
                </a:cubicBez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Rectangle 16"/>
          <p:cNvSpPr/>
          <p:nvPr/>
        </p:nvSpPr>
        <p:spPr>
          <a:xfrm>
            <a:off x="0" y="3154694"/>
            <a:ext cx="9144000" cy="35813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TextBox 17"/>
          <p:cNvSpPr txBox="1"/>
          <p:nvPr/>
        </p:nvSpPr>
        <p:spPr>
          <a:xfrm>
            <a:off x="4023612" y="1661160"/>
            <a:ext cx="1401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chemeClr val="bg1"/>
                </a:solidFill>
                <a:latin typeface="+mn-lt"/>
              </a:rPr>
              <a:t>Τ</a:t>
            </a:r>
            <a:r>
              <a:rPr lang="el-GR" sz="2400" baseline="-25000" dirty="0" smtClean="0">
                <a:solidFill>
                  <a:schemeClr val="bg1"/>
                </a:solidFill>
                <a:latin typeface="+mn-lt"/>
              </a:rPr>
              <a:t>0</a:t>
            </a:r>
            <a:r>
              <a:rPr lang="el-GR" sz="2400" dirty="0" smtClean="0">
                <a:solidFill>
                  <a:schemeClr val="bg1"/>
                </a:solidFill>
                <a:latin typeface="+mn-lt"/>
              </a:rPr>
              <a:t>= 1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sec</a:t>
            </a:r>
            <a:endParaRPr lang="el-GR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434840" y="2453640"/>
            <a:ext cx="624840" cy="655334"/>
          </a:xfrm>
          <a:prstGeom prst="ellipse">
            <a:avLst/>
          </a:prstGeom>
          <a:solidFill>
            <a:srgbClr val="FFFFCC"/>
          </a:solidFill>
          <a:ln>
            <a:solidFill>
              <a:srgbClr val="FF0066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2312743" y="2210705"/>
            <a:ext cx="1486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</a:t>
            </a:r>
            <a:r>
              <a:rPr lang="el-GR" sz="2400" baseline="-25000" dirty="0" smtClean="0">
                <a:solidFill>
                  <a:schemeClr val="bg1"/>
                </a:solidFill>
              </a:rPr>
              <a:t>δ</a:t>
            </a:r>
            <a:r>
              <a:rPr lang="el-GR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=1</a:t>
            </a:r>
            <a:r>
              <a:rPr lang="el-GR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sec</a:t>
            </a:r>
            <a:endParaRPr lang="el-G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88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Εφαρμογές του συντονισμού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75" y="1587500"/>
            <a:ext cx="5241925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00FFFF"/>
                </a:solidFill>
              </a:rPr>
              <a:t>Τα παραδείγματα του συντονισμού στη φυσική είναι πολλά. Ο συντονισμός λαμβάνεται πολύ σοβαρά υπόψη σε πολλές εφαρμογές που αφορούν στην καθημερινή μας ζωή.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>
                <a:solidFill>
                  <a:schemeClr val="bg1"/>
                </a:solidFill>
              </a:rPr>
              <a:t>Όταν η συχνότητα ενός ηχητικού κύματος γίνει ίση με την ιδιοσυχνότητα του κρυστάλλινου ποτηριού, το ποτήρι ταλαντώνεται με το μέγιστο δυνατό πλάτος και τελικά σπάει</a:t>
            </a:r>
            <a:r>
              <a:rPr lang="el-GR" sz="2400" smtClean="0">
                <a:solidFill>
                  <a:srgbClr val="00FFFF"/>
                </a:solidFill>
              </a:rPr>
              <a:t>.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4" t="2133" r="3912" b="8676"/>
          <a:stretch>
            <a:fillRect/>
          </a:stretch>
        </p:blipFill>
        <p:spPr bwMode="auto">
          <a:xfrm>
            <a:off x="5273675" y="2082800"/>
            <a:ext cx="3443288" cy="2990850"/>
          </a:xfrm>
          <a:prstGeom prst="rect">
            <a:avLst/>
          </a:prstGeom>
          <a:noFill/>
          <a:ln w="5715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8" y="55563"/>
            <a:ext cx="8691562" cy="1544637"/>
          </a:xfr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 eaLnBrk="1" hangingPunct="1"/>
            <a:r>
              <a:rPr lang="el-GR" sz="2400" smtClean="0">
                <a:solidFill>
                  <a:schemeClr val="bg1"/>
                </a:solidFill>
              </a:rPr>
              <a:t>Το ΑΒ είναι ένα μεταλλικό έλασμα, στερεωμένο στο κάτω άκρο του Β σε ακλόνητο δάπεδο.  Αν τραβήξουμε το άκρο Α του ελάσματος και το αφήσουμε ελεύθερο, θα εκτελέσει ταλάντωση, με συχνότητα ίση με την ιδιοσυχνότητά του.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679575"/>
            <a:ext cx="8302625" cy="24907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400" smtClean="0">
                <a:solidFill>
                  <a:schemeClr val="bg1"/>
                </a:solidFill>
              </a:rPr>
              <a:t>Θεωρητικά ένα κτίριο, αν διεγερθεί, έχει τη δυνατότητα να εκτελέσει ελεύθερη ταλάντωση, παρόμοια με αυτή του ελάσματος με ιδιοσυχνότητα </a:t>
            </a:r>
            <a:r>
              <a:rPr lang="el-GR" sz="2400" i="1" smtClean="0">
                <a:solidFill>
                  <a:schemeClr val="bg1"/>
                </a:solidFill>
              </a:rPr>
              <a:t>o f </a:t>
            </a:r>
            <a:r>
              <a:rPr lang="el-GR" sz="2400" smtClean="0">
                <a:solidFill>
                  <a:schemeClr val="bg1"/>
                </a:solidFill>
              </a:rPr>
              <a:t>. Στη διάρκεια ενός σεισμού, το έδαφος πάλλεται με συχνότητα </a:t>
            </a:r>
            <a:r>
              <a:rPr lang="el-GR" sz="2400" i="1" smtClean="0">
                <a:solidFill>
                  <a:schemeClr val="bg1"/>
                </a:solidFill>
              </a:rPr>
              <a:t>f </a:t>
            </a:r>
            <a:r>
              <a:rPr lang="el-GR" sz="2400" smtClean="0">
                <a:solidFill>
                  <a:schemeClr val="bg1"/>
                </a:solidFill>
              </a:rPr>
              <a:t>και τα κτίρια εξαναγκάζονται να εκτελέσουν ταλάντωση. 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smtClean="0">
                <a:solidFill>
                  <a:schemeClr val="bg1"/>
                </a:solidFill>
              </a:rPr>
              <a:t>Αν η συχνότητα </a:t>
            </a:r>
            <a:r>
              <a:rPr lang="el-GR" sz="2400" i="1" smtClean="0">
                <a:solidFill>
                  <a:schemeClr val="bg1"/>
                </a:solidFill>
              </a:rPr>
              <a:t>f </a:t>
            </a:r>
            <a:r>
              <a:rPr lang="el-GR" sz="2400" smtClean="0">
                <a:solidFill>
                  <a:schemeClr val="bg1"/>
                </a:solidFill>
              </a:rPr>
              <a:t>με την οποία πάλλεται το έδαφος (διεγέρτης) είναι ίση με την ιδιοσυχνότητα </a:t>
            </a:r>
            <a:r>
              <a:rPr lang="el-GR" sz="2400" i="1" smtClean="0">
                <a:solidFill>
                  <a:schemeClr val="bg1"/>
                </a:solidFill>
              </a:rPr>
              <a:t>fo </a:t>
            </a:r>
            <a:r>
              <a:rPr lang="el-GR" sz="2400" smtClean="0">
                <a:solidFill>
                  <a:schemeClr val="bg1"/>
                </a:solidFill>
              </a:rPr>
              <a:t>του κτιρίου, το πλάτος της ταλάντωσης του κτιρίου θα γίνει μεγάλο, γεγονός που μπορεί να οδηγήσει στην κατάρρευσή του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>
            <a:lum bright="-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4568825"/>
            <a:ext cx="5741988" cy="2043113"/>
          </a:xfrm>
          <a:prstGeom prst="rect">
            <a:avLst/>
          </a:prstGeom>
          <a:noFill/>
          <a:ln w="5715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8763"/>
            <a:ext cx="8229600" cy="1143000"/>
          </a:xfrm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Συμπληρώστε τα κενά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>
                <a:solidFill>
                  <a:schemeClr val="bg1"/>
                </a:solidFill>
              </a:rPr>
              <a:t> Εξαναγκασμένη ταλάντωση εκτελεί ένας ταλαντωτής όταν εκτός από την δύναμη επαναφοράς ενεργεί συνεχώς και μια ……………… περιοδική δύναμη, η οποία ονομάζεται και ……………….. δύναμη, και το σύστημα που την ασκεί ονομάζεται ………………..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>
                <a:solidFill>
                  <a:schemeClr val="bg1"/>
                </a:solidFill>
              </a:rPr>
              <a:t>Ιδιοσυχνότητα ενός ταλαντωτή ονομάζουμε την ……………… της ……………. και αμείωτης ταλάντωσης του , δηλαδή την συχνότητα με την οποία ταλαντώνεται το σύστημα, όταν …………….. μία φορά και κατόπιν αφεθεί ………………..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>
                <a:solidFill>
                  <a:schemeClr val="bg1"/>
                </a:solidFill>
              </a:rPr>
              <a:t>  Η συχνότητα της εξαναγκασμένης ταλάντωσης είναι πάντα ίση με την συχνότητα του …………………..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497263" y="2211388"/>
            <a:ext cx="2779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εξωτερική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951288" y="2554288"/>
            <a:ext cx="2779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διεγείρουσα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910263" y="2878138"/>
            <a:ext cx="170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διεγέρτης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214438" y="3613150"/>
            <a:ext cx="2779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συχνότητα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511550" y="3603625"/>
            <a:ext cx="2779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ελεύθερης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5376863" y="4260850"/>
            <a:ext cx="2779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διεγερθεί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14750" y="4575175"/>
            <a:ext cx="2779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ελεύθερο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614988" y="5326063"/>
            <a:ext cx="2779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sz="2400">
                <a:solidFill>
                  <a:srgbClr val="FFFF00"/>
                </a:solidFill>
              </a:rPr>
              <a:t>διεγέρτη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8" grpId="0"/>
      <p:bldP spid="8199" grpId="0"/>
      <p:bldP spid="8200" grpId="0"/>
      <p:bldP spid="8201" grpId="0"/>
      <p:bldP spid="8202" grpId="0"/>
      <p:bldP spid="8203" grpId="0"/>
      <p:bldP spid="82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66113" cy="1265237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pPr eaLnBrk="1" hangingPunct="1"/>
            <a:r>
              <a:rPr lang="el-GR" sz="4000" smtClean="0">
                <a:solidFill>
                  <a:schemeClr val="bg1"/>
                </a:solidFill>
              </a:rPr>
              <a:t>Ελεύθερη ταλάντωση - ιδιοσυχνότητα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6375" y="1522413"/>
            <a:ext cx="8623300" cy="39354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l-GR" sz="2800" smtClean="0">
                <a:solidFill>
                  <a:schemeClr val="bg1"/>
                </a:solidFill>
              </a:rPr>
              <a:t>Αν δώσουμε ενέργεια σε έναν ταλαντωτή, μόνο μια φορά στην αρχή, και κατόπιν τον αφήσουμε ελεύθερο, τότε </a:t>
            </a:r>
            <a:endParaRPr lang="en-US" sz="28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el-GR" sz="2800" smtClean="0">
                <a:solidFill>
                  <a:schemeClr val="bg1"/>
                </a:solidFill>
              </a:rPr>
              <a:t>θα κάνει ελεύθερη ταλάντωση </a:t>
            </a:r>
            <a:r>
              <a:rPr lang="en-US" sz="2800" smtClean="0">
                <a:solidFill>
                  <a:schemeClr val="bg1"/>
                </a:solidFill>
              </a:rPr>
              <a:t>(</a:t>
            </a:r>
            <a:r>
              <a:rPr lang="el-GR" sz="2800" smtClean="0">
                <a:solidFill>
                  <a:schemeClr val="bg1"/>
                </a:solidFill>
              </a:rPr>
              <a:t>η οποία είναι φθίνουσα) με συχνότητα </a:t>
            </a:r>
            <a:r>
              <a:rPr lang="en-US" sz="2800" smtClean="0">
                <a:solidFill>
                  <a:schemeClr val="bg1"/>
                </a:solidFill>
              </a:rPr>
              <a:t>f</a:t>
            </a:r>
            <a:r>
              <a:rPr lang="en-US" sz="2800" baseline="-25000" smtClean="0">
                <a:solidFill>
                  <a:schemeClr val="bg1"/>
                </a:solidFill>
              </a:rPr>
              <a:t>0</a:t>
            </a:r>
            <a:r>
              <a:rPr lang="en-US" sz="2800" smtClean="0">
                <a:solidFill>
                  <a:schemeClr val="bg1"/>
                </a:solidFill>
              </a:rPr>
              <a:t>  </a:t>
            </a:r>
            <a:r>
              <a:rPr lang="el-GR" sz="2800" smtClean="0">
                <a:solidFill>
                  <a:schemeClr val="bg1"/>
                </a:solidFill>
              </a:rPr>
              <a:t>η οποία λέγεται ιδιοσυχνότητα και είναι ίση με ( για σύστημα ελατήριο μάζα)</a:t>
            </a:r>
            <a:r>
              <a:rPr lang="el-GR" sz="2800" smtClean="0">
                <a:solidFill>
                  <a:srgbClr val="FFFF99"/>
                </a:solidFill>
              </a:rPr>
              <a:t> </a:t>
            </a:r>
            <a:r>
              <a:rPr lang="en-US" sz="2800" smtClean="0">
                <a:solidFill>
                  <a:srgbClr val="FFFF99"/>
                </a:solidFill>
              </a:rPr>
              <a:t> </a:t>
            </a:r>
            <a:r>
              <a:rPr lang="el-GR" sz="2800" smtClean="0">
                <a:solidFill>
                  <a:srgbClr val="FFFF99"/>
                </a:solidFill>
              </a:rPr>
              <a:t> </a:t>
            </a:r>
          </a:p>
        </p:txBody>
      </p:sp>
      <p:graphicFrame>
        <p:nvGraphicFramePr>
          <p:cNvPr id="307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409950" y="5027613"/>
          <a:ext cx="3243263" cy="183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4" imgW="762136" imgH="419203" progId="Equation.3">
                  <p:embed/>
                </p:oleObj>
              </mc:Choice>
              <mc:Fallback>
                <p:oleObj name="Equation" r:id="rId4" imgW="762136" imgH="41920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9950" y="5027613"/>
                        <a:ext cx="3243263" cy="1830387"/>
                      </a:xfrm>
                      <a:prstGeom prst="rect">
                        <a:avLst/>
                      </a:prstGeom>
                      <a:solidFill>
                        <a:srgbClr val="0000CC"/>
                      </a:solidFill>
                      <a:ln w="38100" cmpd="sng">
                        <a:solidFill>
                          <a:srgbClr val="FF006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Πολλαπλή επιλογή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Η εξαναγκασμένη ταλάντωση έχει συχνότητα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α. ίση με την συχνότητα του διεγέρτη.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β. ίση με την ιδιοσυχνότητα του ταλαντωτή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γ. ανάμεσα στην συχνότητα του διεγέρτη και στην ιδιοσυχνότητα του ταλαντωτή.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δ. μεγαλύτερη από  την ιδιοσυχνότητα του ταλαντωτή.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974725" y="2530475"/>
            <a:ext cx="604838" cy="60483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Πολλαπλή επιλογή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l-GR" sz="2800" smtClean="0">
                <a:solidFill>
                  <a:srgbClr val="FFFF99"/>
                </a:solidFill>
              </a:rPr>
              <a:t>Σε μια εξαναγκασμένη ταλάντωση</a:t>
            </a:r>
            <a:r>
              <a:rPr lang="en-US" sz="2800" smtClean="0">
                <a:solidFill>
                  <a:srgbClr val="FFFF99"/>
                </a:solidFill>
              </a:rPr>
              <a:t>.</a:t>
            </a:r>
            <a:endParaRPr lang="el-GR" sz="2800" smtClean="0">
              <a:solidFill>
                <a:srgbClr val="FFFF99"/>
              </a:solidFill>
            </a:endParaRPr>
          </a:p>
          <a:p>
            <a:pPr marL="609600" indent="-609600" eaLnBrk="1" hangingPunct="1"/>
            <a:r>
              <a:rPr lang="el-GR" sz="2800" smtClean="0">
                <a:solidFill>
                  <a:srgbClr val="FFFF99"/>
                </a:solidFill>
              </a:rPr>
              <a:t>α. το πλάτος της ταλάντωσης μειώνεται με τον χρόνο.</a:t>
            </a:r>
          </a:p>
          <a:p>
            <a:pPr marL="609600" indent="-609600" eaLnBrk="1" hangingPunct="1"/>
            <a:r>
              <a:rPr lang="el-GR" sz="2800" smtClean="0">
                <a:solidFill>
                  <a:srgbClr val="FFFF99"/>
                </a:solidFill>
              </a:rPr>
              <a:t>β. η συχνότητα της ταλάντωσης είναι ίση με την ιδιοσυχνότητα του συστήματος.</a:t>
            </a:r>
          </a:p>
          <a:p>
            <a:pPr marL="609600" indent="-609600" eaLnBrk="1" hangingPunct="1"/>
            <a:r>
              <a:rPr lang="el-GR" sz="2800" smtClean="0">
                <a:solidFill>
                  <a:srgbClr val="FFFF99"/>
                </a:solidFill>
              </a:rPr>
              <a:t>γ. το πλάτος της ταλάντωσης εξαρτάται από την συχνότητα του διεγέρτη.</a:t>
            </a:r>
          </a:p>
          <a:p>
            <a:pPr marL="609600" indent="-609600" eaLnBrk="1" hangingPunct="1"/>
            <a:r>
              <a:rPr lang="el-GR" sz="2800" smtClean="0">
                <a:solidFill>
                  <a:srgbClr val="FFFF99"/>
                </a:solidFill>
              </a:rPr>
              <a:t>δ. η απώλεια ενέργειας λόγω της απόσβεσης δεν αναπληρώνεται από τον διεγέρτη.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879475" y="3968750"/>
            <a:ext cx="604838" cy="60483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Πολλαπλή επιλογή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l-GR" sz="2800" smtClean="0">
                <a:solidFill>
                  <a:srgbClr val="FFFF99"/>
                </a:solidFill>
              </a:rPr>
              <a:t>Σε μια εξαναγκασμένη ταλάντωση</a:t>
            </a:r>
            <a:r>
              <a:rPr lang="en-US" sz="2800" smtClean="0">
                <a:solidFill>
                  <a:srgbClr val="FFFF99"/>
                </a:solidFill>
              </a:rPr>
              <a:t>.</a:t>
            </a:r>
            <a:endParaRPr lang="el-GR" sz="2800" smtClean="0">
              <a:solidFill>
                <a:srgbClr val="FFFF99"/>
              </a:solidFill>
            </a:endParaRPr>
          </a:p>
          <a:p>
            <a:pPr marL="609600" indent="-609600" eaLnBrk="1" hangingPunct="1"/>
            <a:r>
              <a:rPr lang="el-GR" sz="2800" smtClean="0">
                <a:solidFill>
                  <a:srgbClr val="FFFF99"/>
                </a:solidFill>
              </a:rPr>
              <a:t>α. το πλάτος της ταλάντωσης μειώνεται με τον χρόνο.</a:t>
            </a:r>
          </a:p>
          <a:p>
            <a:pPr marL="609600" indent="-609600" eaLnBrk="1" hangingPunct="1"/>
            <a:r>
              <a:rPr lang="el-GR" sz="2800" smtClean="0">
                <a:solidFill>
                  <a:srgbClr val="FFFF99"/>
                </a:solidFill>
              </a:rPr>
              <a:t>β. το πλάτος της ταλάντωσης είναι σταθερό για οποιαδήποτε συχνότητα.</a:t>
            </a:r>
          </a:p>
          <a:p>
            <a:pPr marL="609600" indent="-609600" eaLnBrk="1" hangingPunct="1"/>
            <a:r>
              <a:rPr lang="el-GR" sz="2800" smtClean="0">
                <a:solidFill>
                  <a:srgbClr val="FFFF99"/>
                </a:solidFill>
              </a:rPr>
              <a:t>γ. το πλάτος της ταλάντωσης δεν εξαρτάται από την συχνότητα του διεγέρτη.</a:t>
            </a:r>
          </a:p>
          <a:p>
            <a:pPr marL="609600" indent="-609600" eaLnBrk="1" hangingPunct="1"/>
            <a:r>
              <a:rPr lang="el-GR" sz="2800" smtClean="0">
                <a:solidFill>
                  <a:srgbClr val="FFFF99"/>
                </a:solidFill>
              </a:rPr>
              <a:t>δ. το πλάτος της ταλάντωσης στην αρχή αυξάνεται και μετά ελαττώνεται.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950913" y="3041650"/>
            <a:ext cx="604837" cy="60483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Πολλαπλή επιλογή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Η ιδιοσυχνότητα ενός ταλαντωτή εξαρτάται από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α. το πλάτος της ταλάντωσης.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β. την σταθερά απόσβεσης.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γ. την αρχική φάση.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δ. τα φυσικά χαρακτηριστικά του συστήματος δηλαδή την σταθερά επαναφοράς </a:t>
            </a:r>
            <a:r>
              <a:rPr lang="en-US" smtClean="0">
                <a:solidFill>
                  <a:srgbClr val="FFFF99"/>
                </a:solidFill>
              </a:rPr>
              <a:t>D </a:t>
            </a:r>
            <a:r>
              <a:rPr lang="el-GR" smtClean="0">
                <a:solidFill>
                  <a:srgbClr val="FFFF99"/>
                </a:solidFill>
              </a:rPr>
              <a:t>και την μάζα </a:t>
            </a:r>
            <a:r>
              <a:rPr lang="en-US" smtClean="0">
                <a:solidFill>
                  <a:srgbClr val="FFFF99"/>
                </a:solidFill>
              </a:rPr>
              <a:t>m </a:t>
            </a:r>
            <a:r>
              <a:rPr lang="el-GR" smtClean="0">
                <a:solidFill>
                  <a:srgbClr val="FFFF99"/>
                </a:solidFill>
              </a:rPr>
              <a:t>του ταλαντωτή.</a:t>
            </a:r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987425" y="4144963"/>
            <a:ext cx="604838" cy="6048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Πολλαπλή επιλογή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l-GR" sz="2800" smtClean="0">
                <a:solidFill>
                  <a:srgbClr val="FFFF99"/>
                </a:solidFill>
              </a:rPr>
              <a:t>Συντονισμό ονομάζουμε την κατάσταση της εξαναγκασμένης ταλάντωσης, στην οποία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l-GR" sz="2800" smtClean="0">
                <a:solidFill>
                  <a:srgbClr val="FFFF99"/>
                </a:solidFill>
              </a:rPr>
              <a:t>α. Η δυναμική ενέργεια της ταλάντωσης είναι ίση με την κινητική.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l-GR" sz="2800" smtClean="0">
                <a:solidFill>
                  <a:srgbClr val="FFFF99"/>
                </a:solidFill>
              </a:rPr>
              <a:t>β. η συχνότητα του διεγέρτη είναι διπλάσια από την ιδιοσυχνότητα του ταλαντωτή.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l-GR" sz="2800" smtClean="0">
                <a:solidFill>
                  <a:srgbClr val="FFFF99"/>
                </a:solidFill>
              </a:rPr>
              <a:t>γ. η συχνότητα της διεγείρουσας δύναμης είναι περίπου ίση με την ιδιοσυχνότητα του ταλαντωτή.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l-GR" sz="2800" smtClean="0">
                <a:solidFill>
                  <a:srgbClr val="FFFF99"/>
                </a:solidFill>
              </a:rPr>
              <a:t>δ. το πλάτος της ταλάντωσης είναι ανεξάρτητο από την συχνότητα της διεγείρουσας δύναμης.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950913" y="3813175"/>
            <a:ext cx="604837" cy="60483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Πολλαπλή επιλογή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Κατά τον συντονισμό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α. η ιδιοσυχνότητα του ταλαντωτή γίνεται μέγιστη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β. η ενέργεια του συστήματος γίνεται μηδέν.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γ. το πλάτος της εξαναγκασμένης ταλάντωσης γίνεται μέγιστο.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δ. οι απώλειες ενέργειας ελαχιστοποιούνται.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950913" y="4049713"/>
            <a:ext cx="604837" cy="6048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Πολλαπλή επιλογή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600200"/>
            <a:ext cx="5592763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FFFF99"/>
                </a:solidFill>
              </a:rPr>
              <a:t>θέτω την σανίδα του σχήματος  σε κατακόρυφη ταλάντωση με συχνότητα ω=20</a:t>
            </a:r>
            <a:r>
              <a:rPr lang="en-US" sz="2800" smtClean="0">
                <a:solidFill>
                  <a:srgbClr val="FFFF99"/>
                </a:solidFill>
              </a:rPr>
              <a:t>rad</a:t>
            </a:r>
            <a:r>
              <a:rPr lang="el-GR" sz="2800" smtClean="0">
                <a:solidFill>
                  <a:srgbClr val="FFFF99"/>
                </a:solidFill>
              </a:rPr>
              <a:t>/</a:t>
            </a:r>
            <a:r>
              <a:rPr lang="en-US" sz="2800" smtClean="0">
                <a:solidFill>
                  <a:srgbClr val="FFFF99"/>
                </a:solidFill>
              </a:rPr>
              <a:t>sec</a:t>
            </a:r>
            <a:r>
              <a:rPr lang="el-GR" sz="2800" smtClean="0">
                <a:solidFill>
                  <a:srgbClr val="FFFF99"/>
                </a:solidFill>
              </a:rPr>
              <a:t> . Μεγαλύτερο πλάτος ταλάντωσης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FFFF99"/>
                </a:solidFill>
              </a:rPr>
              <a:t>α. θα έχει το αριστερό ελατήριο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FFFF99"/>
                </a:solidFill>
              </a:rPr>
              <a:t>β.</a:t>
            </a:r>
            <a:r>
              <a:rPr lang="el-GR" sz="2800" b="1" smtClean="0">
                <a:solidFill>
                  <a:srgbClr val="FFFF99"/>
                </a:solidFill>
              </a:rPr>
              <a:t> </a:t>
            </a:r>
            <a:r>
              <a:rPr lang="el-GR" sz="2800" smtClean="0">
                <a:solidFill>
                  <a:srgbClr val="FFFF99"/>
                </a:solidFill>
              </a:rPr>
              <a:t>το μεσαίο ελατήριο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FFFF99"/>
                </a:solidFill>
              </a:rPr>
              <a:t>γ. το δεξιό ελατήριο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FFFF99"/>
                </a:solidFill>
              </a:rPr>
              <a:t>δ</a:t>
            </a:r>
            <a:r>
              <a:rPr lang="en-US" sz="2800" smtClean="0">
                <a:solidFill>
                  <a:srgbClr val="FFFF99"/>
                </a:solidFill>
              </a:rPr>
              <a:t>. </a:t>
            </a:r>
            <a:r>
              <a:rPr lang="el-GR" sz="2800" smtClean="0">
                <a:solidFill>
                  <a:srgbClr val="FFFF99"/>
                </a:solidFill>
              </a:rPr>
              <a:t>δεν επαρκούν τα δεδομένα </a:t>
            </a:r>
          </a:p>
        </p:txBody>
      </p:sp>
      <p:sp>
        <p:nvSpPr>
          <p:cNvPr id="33796" name="Rectangle 123"/>
          <p:cNvSpPr>
            <a:spLocks noChangeArrowheads="1"/>
          </p:cNvSpPr>
          <p:nvPr/>
        </p:nvSpPr>
        <p:spPr bwMode="auto">
          <a:xfrm>
            <a:off x="0" y="2698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3797" name="Group 128"/>
          <p:cNvGrpSpPr>
            <a:grpSpLocks/>
          </p:cNvGrpSpPr>
          <p:nvPr/>
        </p:nvGrpSpPr>
        <p:grpSpPr bwMode="auto">
          <a:xfrm>
            <a:off x="5140325" y="2109788"/>
            <a:ext cx="4003675" cy="2236787"/>
            <a:chOff x="3238" y="1329"/>
            <a:chExt cx="2522" cy="1409"/>
          </a:xfrm>
        </p:grpSpPr>
        <p:grpSp>
          <p:nvGrpSpPr>
            <p:cNvPr id="33799" name="Group 86"/>
            <p:cNvGrpSpPr>
              <a:grpSpLocks/>
            </p:cNvGrpSpPr>
            <p:nvPr/>
          </p:nvGrpSpPr>
          <p:grpSpPr bwMode="auto">
            <a:xfrm rot="5400000">
              <a:off x="3511" y="1676"/>
              <a:ext cx="589" cy="99"/>
              <a:chOff x="2015" y="11562"/>
              <a:chExt cx="3522" cy="788"/>
            </a:xfrm>
          </p:grpSpPr>
          <p:sp>
            <p:nvSpPr>
              <p:cNvPr id="33881" name="Arc 122"/>
              <p:cNvSpPr>
                <a:spLocks/>
              </p:cNvSpPr>
              <p:nvPr/>
            </p:nvSpPr>
            <p:spPr bwMode="auto">
              <a:xfrm rot="16200000" flipV="1">
                <a:off x="2333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2" name="Arc 121"/>
              <p:cNvSpPr>
                <a:spLocks/>
              </p:cNvSpPr>
              <p:nvPr/>
            </p:nvSpPr>
            <p:spPr bwMode="auto">
              <a:xfrm rot="-5400000">
                <a:off x="2034" y="11676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3" name="Arc 120"/>
              <p:cNvSpPr>
                <a:spLocks/>
              </p:cNvSpPr>
              <p:nvPr/>
            </p:nvSpPr>
            <p:spPr bwMode="auto">
              <a:xfrm rot="-5400000" flipH="1" flipV="1">
                <a:off x="2565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4" name="Arc 119"/>
              <p:cNvSpPr>
                <a:spLocks/>
              </p:cNvSpPr>
              <p:nvPr/>
            </p:nvSpPr>
            <p:spPr bwMode="auto">
              <a:xfrm rot="16200000" flipH="1">
                <a:off x="2435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5" name="Arc 118"/>
              <p:cNvSpPr>
                <a:spLocks/>
              </p:cNvSpPr>
              <p:nvPr/>
            </p:nvSpPr>
            <p:spPr bwMode="auto">
              <a:xfrm rot="16200000" flipV="1">
                <a:off x="4653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6" name="Arc 117"/>
              <p:cNvSpPr>
                <a:spLocks/>
              </p:cNvSpPr>
              <p:nvPr/>
            </p:nvSpPr>
            <p:spPr bwMode="auto">
              <a:xfrm rot="-5400000">
                <a:off x="4358" y="11676"/>
                <a:ext cx="560" cy="3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7" name="Arc 116"/>
              <p:cNvSpPr>
                <a:spLocks/>
              </p:cNvSpPr>
              <p:nvPr/>
            </p:nvSpPr>
            <p:spPr bwMode="auto">
              <a:xfrm rot="-5400000" flipH="1" flipV="1">
                <a:off x="4888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8" name="Arc 115"/>
              <p:cNvSpPr>
                <a:spLocks/>
              </p:cNvSpPr>
              <p:nvPr/>
            </p:nvSpPr>
            <p:spPr bwMode="auto">
              <a:xfrm rot="16200000" flipH="1">
                <a:off x="4755" y="12168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9" name="Arc 114"/>
              <p:cNvSpPr>
                <a:spLocks/>
              </p:cNvSpPr>
              <p:nvPr/>
            </p:nvSpPr>
            <p:spPr bwMode="auto">
              <a:xfrm rot="16200000" flipV="1">
                <a:off x="4325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0" name="Arc 113"/>
              <p:cNvSpPr>
                <a:spLocks/>
              </p:cNvSpPr>
              <p:nvPr/>
            </p:nvSpPr>
            <p:spPr bwMode="auto">
              <a:xfrm rot="-5400000">
                <a:off x="4023" y="11676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1" name="Arc 112"/>
              <p:cNvSpPr>
                <a:spLocks/>
              </p:cNvSpPr>
              <p:nvPr/>
            </p:nvSpPr>
            <p:spPr bwMode="auto">
              <a:xfrm rot="-5400000" flipH="1" flipV="1">
                <a:off x="4559" y="12168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2" name="Arc 111"/>
              <p:cNvSpPr>
                <a:spLocks/>
              </p:cNvSpPr>
              <p:nvPr/>
            </p:nvSpPr>
            <p:spPr bwMode="auto">
              <a:xfrm rot="16200000" flipH="1">
                <a:off x="4427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3" name="Arc 110"/>
              <p:cNvSpPr>
                <a:spLocks/>
              </p:cNvSpPr>
              <p:nvPr/>
            </p:nvSpPr>
            <p:spPr bwMode="auto">
              <a:xfrm rot="16200000" flipV="1">
                <a:off x="2996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4" name="Arc 109"/>
              <p:cNvSpPr>
                <a:spLocks/>
              </p:cNvSpPr>
              <p:nvPr/>
            </p:nvSpPr>
            <p:spPr bwMode="auto">
              <a:xfrm rot="-5400000">
                <a:off x="2697" y="11676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5" name="Arc 108"/>
              <p:cNvSpPr>
                <a:spLocks/>
              </p:cNvSpPr>
              <p:nvPr/>
            </p:nvSpPr>
            <p:spPr bwMode="auto">
              <a:xfrm rot="-5400000" flipH="1" flipV="1">
                <a:off x="3228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6" name="Arc 107"/>
              <p:cNvSpPr>
                <a:spLocks/>
              </p:cNvSpPr>
              <p:nvPr/>
            </p:nvSpPr>
            <p:spPr bwMode="auto">
              <a:xfrm rot="16200000" flipH="1">
                <a:off x="3098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7" name="Arc 106"/>
              <p:cNvSpPr>
                <a:spLocks/>
              </p:cNvSpPr>
              <p:nvPr/>
            </p:nvSpPr>
            <p:spPr bwMode="auto">
              <a:xfrm rot="16200000" flipV="1">
                <a:off x="3991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8" name="Arc 105"/>
              <p:cNvSpPr>
                <a:spLocks/>
              </p:cNvSpPr>
              <p:nvPr/>
            </p:nvSpPr>
            <p:spPr bwMode="auto">
              <a:xfrm rot="-5400000">
                <a:off x="3692" y="11676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99" name="Arc 104"/>
              <p:cNvSpPr>
                <a:spLocks/>
              </p:cNvSpPr>
              <p:nvPr/>
            </p:nvSpPr>
            <p:spPr bwMode="auto">
              <a:xfrm rot="-5400000" flipH="1" flipV="1">
                <a:off x="4228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0" name="Arc 103"/>
              <p:cNvSpPr>
                <a:spLocks/>
              </p:cNvSpPr>
              <p:nvPr/>
            </p:nvSpPr>
            <p:spPr bwMode="auto">
              <a:xfrm rot="16200000" flipH="1">
                <a:off x="4092" y="12168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1" name="Arc 102"/>
              <p:cNvSpPr>
                <a:spLocks/>
              </p:cNvSpPr>
              <p:nvPr/>
            </p:nvSpPr>
            <p:spPr bwMode="auto">
              <a:xfrm rot="16200000" flipV="1">
                <a:off x="3660" y="11710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2" name="Arc 101"/>
              <p:cNvSpPr>
                <a:spLocks/>
              </p:cNvSpPr>
              <p:nvPr/>
            </p:nvSpPr>
            <p:spPr bwMode="auto">
              <a:xfrm rot="-5400000">
                <a:off x="3361" y="11677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3" name="Arc 100"/>
              <p:cNvSpPr>
                <a:spLocks/>
              </p:cNvSpPr>
              <p:nvPr/>
            </p:nvSpPr>
            <p:spPr bwMode="auto">
              <a:xfrm rot="-5400000" flipH="1" flipV="1">
                <a:off x="3894" y="12169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4" name="Arc 99"/>
              <p:cNvSpPr>
                <a:spLocks/>
              </p:cNvSpPr>
              <p:nvPr/>
            </p:nvSpPr>
            <p:spPr bwMode="auto">
              <a:xfrm rot="16200000" flipH="1">
                <a:off x="3762" y="12169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5" name="Arc 98"/>
              <p:cNvSpPr>
                <a:spLocks/>
              </p:cNvSpPr>
              <p:nvPr/>
            </p:nvSpPr>
            <p:spPr bwMode="auto">
              <a:xfrm rot="16200000" flipV="1">
                <a:off x="3327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6" name="Arc 97"/>
              <p:cNvSpPr>
                <a:spLocks/>
              </p:cNvSpPr>
              <p:nvPr/>
            </p:nvSpPr>
            <p:spPr bwMode="auto">
              <a:xfrm rot="-5400000">
                <a:off x="3029" y="11676"/>
                <a:ext cx="560" cy="3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7" name="Arc 96"/>
              <p:cNvSpPr>
                <a:spLocks/>
              </p:cNvSpPr>
              <p:nvPr/>
            </p:nvSpPr>
            <p:spPr bwMode="auto">
              <a:xfrm rot="-5400000" flipH="1" flipV="1">
                <a:off x="3565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8" name="Arc 95"/>
              <p:cNvSpPr>
                <a:spLocks/>
              </p:cNvSpPr>
              <p:nvPr/>
            </p:nvSpPr>
            <p:spPr bwMode="auto">
              <a:xfrm rot="16200000" flipH="1">
                <a:off x="3429" y="12168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09" name="Arc 94"/>
              <p:cNvSpPr>
                <a:spLocks/>
              </p:cNvSpPr>
              <p:nvPr/>
            </p:nvSpPr>
            <p:spPr bwMode="auto">
              <a:xfrm rot="16200000" flipV="1">
                <a:off x="2664" y="11713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0" name="Arc 93"/>
              <p:cNvSpPr>
                <a:spLocks/>
              </p:cNvSpPr>
              <p:nvPr/>
            </p:nvSpPr>
            <p:spPr bwMode="auto">
              <a:xfrm rot="-5400000">
                <a:off x="2366" y="11680"/>
                <a:ext cx="560" cy="3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1" name="Arc 92"/>
              <p:cNvSpPr>
                <a:spLocks/>
              </p:cNvSpPr>
              <p:nvPr/>
            </p:nvSpPr>
            <p:spPr bwMode="auto">
              <a:xfrm rot="-5400000" flipH="1" flipV="1">
                <a:off x="2899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2" name="Arc 91"/>
              <p:cNvSpPr>
                <a:spLocks/>
              </p:cNvSpPr>
              <p:nvPr/>
            </p:nvSpPr>
            <p:spPr bwMode="auto">
              <a:xfrm rot="16200000" flipH="1">
                <a:off x="2766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3" name="Arc 90"/>
              <p:cNvSpPr>
                <a:spLocks/>
              </p:cNvSpPr>
              <p:nvPr/>
            </p:nvSpPr>
            <p:spPr bwMode="auto">
              <a:xfrm rot="-5400000">
                <a:off x="4655" y="11711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4" name="Arc 89"/>
              <p:cNvSpPr>
                <a:spLocks/>
              </p:cNvSpPr>
              <p:nvPr/>
            </p:nvSpPr>
            <p:spPr bwMode="auto">
              <a:xfrm rot="16200000" flipV="1">
                <a:off x="4923" y="11711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5" name="Line 88"/>
              <p:cNvSpPr>
                <a:spLocks noChangeShapeType="1"/>
              </p:cNvSpPr>
              <p:nvPr/>
            </p:nvSpPr>
            <p:spPr bwMode="auto">
              <a:xfrm rot="-5400000">
                <a:off x="5434" y="12025"/>
                <a:ext cx="4" cy="20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none" w="sm" len="lg"/>
                <a:tailEnd type="non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916" name="Line 87"/>
              <p:cNvSpPr>
                <a:spLocks noChangeShapeType="1"/>
              </p:cNvSpPr>
              <p:nvPr/>
            </p:nvSpPr>
            <p:spPr bwMode="auto">
              <a:xfrm rot="16200000" flipV="1">
                <a:off x="2081" y="12058"/>
                <a:ext cx="4" cy="13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none" w="sm" len="lg"/>
                <a:tailEnd type="non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3800" name="Group 49"/>
            <p:cNvGrpSpPr>
              <a:grpSpLocks/>
            </p:cNvGrpSpPr>
            <p:nvPr/>
          </p:nvGrpSpPr>
          <p:grpSpPr bwMode="auto">
            <a:xfrm rot="5400000">
              <a:off x="4128" y="1677"/>
              <a:ext cx="589" cy="98"/>
              <a:chOff x="2015" y="11562"/>
              <a:chExt cx="3522" cy="788"/>
            </a:xfrm>
          </p:grpSpPr>
          <p:sp>
            <p:nvSpPr>
              <p:cNvPr id="33845" name="Arc 85"/>
              <p:cNvSpPr>
                <a:spLocks/>
              </p:cNvSpPr>
              <p:nvPr/>
            </p:nvSpPr>
            <p:spPr bwMode="auto">
              <a:xfrm rot="16200000" flipV="1">
                <a:off x="2333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46" name="Arc 84"/>
              <p:cNvSpPr>
                <a:spLocks/>
              </p:cNvSpPr>
              <p:nvPr/>
            </p:nvSpPr>
            <p:spPr bwMode="auto">
              <a:xfrm rot="-5400000">
                <a:off x="2034" y="11676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47" name="Arc 83"/>
              <p:cNvSpPr>
                <a:spLocks/>
              </p:cNvSpPr>
              <p:nvPr/>
            </p:nvSpPr>
            <p:spPr bwMode="auto">
              <a:xfrm rot="-5400000" flipH="1" flipV="1">
                <a:off x="2565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48" name="Arc 82"/>
              <p:cNvSpPr>
                <a:spLocks/>
              </p:cNvSpPr>
              <p:nvPr/>
            </p:nvSpPr>
            <p:spPr bwMode="auto">
              <a:xfrm rot="16200000" flipH="1">
                <a:off x="2435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49" name="Arc 81"/>
              <p:cNvSpPr>
                <a:spLocks/>
              </p:cNvSpPr>
              <p:nvPr/>
            </p:nvSpPr>
            <p:spPr bwMode="auto">
              <a:xfrm rot="16200000" flipV="1">
                <a:off x="4653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50" name="Arc 80"/>
              <p:cNvSpPr>
                <a:spLocks/>
              </p:cNvSpPr>
              <p:nvPr/>
            </p:nvSpPr>
            <p:spPr bwMode="auto">
              <a:xfrm rot="-5400000">
                <a:off x="4358" y="11676"/>
                <a:ext cx="560" cy="3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51" name="Arc 79"/>
              <p:cNvSpPr>
                <a:spLocks/>
              </p:cNvSpPr>
              <p:nvPr/>
            </p:nvSpPr>
            <p:spPr bwMode="auto">
              <a:xfrm rot="-5400000" flipH="1" flipV="1">
                <a:off x="4888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52" name="Arc 78"/>
              <p:cNvSpPr>
                <a:spLocks/>
              </p:cNvSpPr>
              <p:nvPr/>
            </p:nvSpPr>
            <p:spPr bwMode="auto">
              <a:xfrm rot="16200000" flipH="1">
                <a:off x="4755" y="12168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53" name="Arc 77"/>
              <p:cNvSpPr>
                <a:spLocks/>
              </p:cNvSpPr>
              <p:nvPr/>
            </p:nvSpPr>
            <p:spPr bwMode="auto">
              <a:xfrm rot="16200000" flipV="1">
                <a:off x="4325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54" name="Arc 76"/>
              <p:cNvSpPr>
                <a:spLocks/>
              </p:cNvSpPr>
              <p:nvPr/>
            </p:nvSpPr>
            <p:spPr bwMode="auto">
              <a:xfrm rot="-5400000">
                <a:off x="4023" y="11676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55" name="Arc 75"/>
              <p:cNvSpPr>
                <a:spLocks/>
              </p:cNvSpPr>
              <p:nvPr/>
            </p:nvSpPr>
            <p:spPr bwMode="auto">
              <a:xfrm rot="-5400000" flipH="1" flipV="1">
                <a:off x="4559" y="12168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56" name="Arc 74"/>
              <p:cNvSpPr>
                <a:spLocks/>
              </p:cNvSpPr>
              <p:nvPr/>
            </p:nvSpPr>
            <p:spPr bwMode="auto">
              <a:xfrm rot="16200000" flipH="1">
                <a:off x="4427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57" name="Arc 73"/>
              <p:cNvSpPr>
                <a:spLocks/>
              </p:cNvSpPr>
              <p:nvPr/>
            </p:nvSpPr>
            <p:spPr bwMode="auto">
              <a:xfrm rot="16200000" flipV="1">
                <a:off x="2996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58" name="Arc 72"/>
              <p:cNvSpPr>
                <a:spLocks/>
              </p:cNvSpPr>
              <p:nvPr/>
            </p:nvSpPr>
            <p:spPr bwMode="auto">
              <a:xfrm rot="-5400000">
                <a:off x="2697" y="11676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59" name="Arc 71"/>
              <p:cNvSpPr>
                <a:spLocks/>
              </p:cNvSpPr>
              <p:nvPr/>
            </p:nvSpPr>
            <p:spPr bwMode="auto">
              <a:xfrm rot="-5400000" flipH="1" flipV="1">
                <a:off x="3228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0" name="Arc 70"/>
              <p:cNvSpPr>
                <a:spLocks/>
              </p:cNvSpPr>
              <p:nvPr/>
            </p:nvSpPr>
            <p:spPr bwMode="auto">
              <a:xfrm rot="16200000" flipH="1">
                <a:off x="3098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1" name="Arc 69"/>
              <p:cNvSpPr>
                <a:spLocks/>
              </p:cNvSpPr>
              <p:nvPr/>
            </p:nvSpPr>
            <p:spPr bwMode="auto">
              <a:xfrm rot="16200000" flipV="1">
                <a:off x="3991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2" name="Arc 68"/>
              <p:cNvSpPr>
                <a:spLocks/>
              </p:cNvSpPr>
              <p:nvPr/>
            </p:nvSpPr>
            <p:spPr bwMode="auto">
              <a:xfrm rot="-5400000">
                <a:off x="3692" y="11676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3" name="Arc 67"/>
              <p:cNvSpPr>
                <a:spLocks/>
              </p:cNvSpPr>
              <p:nvPr/>
            </p:nvSpPr>
            <p:spPr bwMode="auto">
              <a:xfrm rot="-5400000" flipH="1" flipV="1">
                <a:off x="4228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4" name="Arc 66"/>
              <p:cNvSpPr>
                <a:spLocks/>
              </p:cNvSpPr>
              <p:nvPr/>
            </p:nvSpPr>
            <p:spPr bwMode="auto">
              <a:xfrm rot="16200000" flipH="1">
                <a:off x="4092" y="12168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5" name="Arc 65"/>
              <p:cNvSpPr>
                <a:spLocks/>
              </p:cNvSpPr>
              <p:nvPr/>
            </p:nvSpPr>
            <p:spPr bwMode="auto">
              <a:xfrm rot="16200000" flipV="1">
                <a:off x="3660" y="11710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6" name="Arc 64"/>
              <p:cNvSpPr>
                <a:spLocks/>
              </p:cNvSpPr>
              <p:nvPr/>
            </p:nvSpPr>
            <p:spPr bwMode="auto">
              <a:xfrm rot="-5400000">
                <a:off x="3361" y="11677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7" name="Arc 63"/>
              <p:cNvSpPr>
                <a:spLocks/>
              </p:cNvSpPr>
              <p:nvPr/>
            </p:nvSpPr>
            <p:spPr bwMode="auto">
              <a:xfrm rot="-5400000" flipH="1" flipV="1">
                <a:off x="3894" y="12169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8" name="Arc 62"/>
              <p:cNvSpPr>
                <a:spLocks/>
              </p:cNvSpPr>
              <p:nvPr/>
            </p:nvSpPr>
            <p:spPr bwMode="auto">
              <a:xfrm rot="16200000" flipH="1">
                <a:off x="3762" y="12169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69" name="Arc 61"/>
              <p:cNvSpPr>
                <a:spLocks/>
              </p:cNvSpPr>
              <p:nvPr/>
            </p:nvSpPr>
            <p:spPr bwMode="auto">
              <a:xfrm rot="16200000" flipV="1">
                <a:off x="3327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0" name="Arc 60"/>
              <p:cNvSpPr>
                <a:spLocks/>
              </p:cNvSpPr>
              <p:nvPr/>
            </p:nvSpPr>
            <p:spPr bwMode="auto">
              <a:xfrm rot="-5400000">
                <a:off x="3029" y="11676"/>
                <a:ext cx="560" cy="3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1" name="Arc 59"/>
              <p:cNvSpPr>
                <a:spLocks/>
              </p:cNvSpPr>
              <p:nvPr/>
            </p:nvSpPr>
            <p:spPr bwMode="auto">
              <a:xfrm rot="-5400000" flipH="1" flipV="1">
                <a:off x="3565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2" name="Arc 58"/>
              <p:cNvSpPr>
                <a:spLocks/>
              </p:cNvSpPr>
              <p:nvPr/>
            </p:nvSpPr>
            <p:spPr bwMode="auto">
              <a:xfrm rot="16200000" flipH="1">
                <a:off x="3429" y="12168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3" name="Arc 57"/>
              <p:cNvSpPr>
                <a:spLocks/>
              </p:cNvSpPr>
              <p:nvPr/>
            </p:nvSpPr>
            <p:spPr bwMode="auto">
              <a:xfrm rot="16200000" flipV="1">
                <a:off x="2664" y="11713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4" name="Arc 56"/>
              <p:cNvSpPr>
                <a:spLocks/>
              </p:cNvSpPr>
              <p:nvPr/>
            </p:nvSpPr>
            <p:spPr bwMode="auto">
              <a:xfrm rot="-5400000">
                <a:off x="2366" y="11680"/>
                <a:ext cx="560" cy="3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5" name="Arc 55"/>
              <p:cNvSpPr>
                <a:spLocks/>
              </p:cNvSpPr>
              <p:nvPr/>
            </p:nvSpPr>
            <p:spPr bwMode="auto">
              <a:xfrm rot="-5400000" flipH="1" flipV="1">
                <a:off x="2899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6" name="Arc 54"/>
              <p:cNvSpPr>
                <a:spLocks/>
              </p:cNvSpPr>
              <p:nvPr/>
            </p:nvSpPr>
            <p:spPr bwMode="auto">
              <a:xfrm rot="16200000" flipH="1">
                <a:off x="2766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7" name="Arc 53"/>
              <p:cNvSpPr>
                <a:spLocks/>
              </p:cNvSpPr>
              <p:nvPr/>
            </p:nvSpPr>
            <p:spPr bwMode="auto">
              <a:xfrm rot="-5400000">
                <a:off x="4655" y="11711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8" name="Arc 52"/>
              <p:cNvSpPr>
                <a:spLocks/>
              </p:cNvSpPr>
              <p:nvPr/>
            </p:nvSpPr>
            <p:spPr bwMode="auto">
              <a:xfrm rot="16200000" flipV="1">
                <a:off x="4923" y="11711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79" name="Line 51"/>
              <p:cNvSpPr>
                <a:spLocks noChangeShapeType="1"/>
              </p:cNvSpPr>
              <p:nvPr/>
            </p:nvSpPr>
            <p:spPr bwMode="auto">
              <a:xfrm rot="-5400000">
                <a:off x="5434" y="12025"/>
                <a:ext cx="4" cy="20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none" w="sm" len="lg"/>
                <a:tailEnd type="non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80" name="Line 50"/>
              <p:cNvSpPr>
                <a:spLocks noChangeShapeType="1"/>
              </p:cNvSpPr>
              <p:nvPr/>
            </p:nvSpPr>
            <p:spPr bwMode="auto">
              <a:xfrm rot="16200000" flipV="1">
                <a:off x="2081" y="12058"/>
                <a:ext cx="4" cy="13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none" w="sm" len="lg"/>
                <a:tailEnd type="non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3801" name="Group 12"/>
            <p:cNvGrpSpPr>
              <a:grpSpLocks/>
            </p:cNvGrpSpPr>
            <p:nvPr/>
          </p:nvGrpSpPr>
          <p:grpSpPr bwMode="auto">
            <a:xfrm rot="5400000">
              <a:off x="4777" y="1653"/>
              <a:ext cx="590" cy="98"/>
              <a:chOff x="2015" y="11562"/>
              <a:chExt cx="3522" cy="788"/>
            </a:xfrm>
          </p:grpSpPr>
          <p:sp>
            <p:nvSpPr>
              <p:cNvPr id="33809" name="Arc 48"/>
              <p:cNvSpPr>
                <a:spLocks/>
              </p:cNvSpPr>
              <p:nvPr/>
            </p:nvSpPr>
            <p:spPr bwMode="auto">
              <a:xfrm rot="16200000" flipV="1">
                <a:off x="2333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10" name="Arc 47"/>
              <p:cNvSpPr>
                <a:spLocks/>
              </p:cNvSpPr>
              <p:nvPr/>
            </p:nvSpPr>
            <p:spPr bwMode="auto">
              <a:xfrm rot="-5400000">
                <a:off x="2034" y="11676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11" name="Arc 46"/>
              <p:cNvSpPr>
                <a:spLocks/>
              </p:cNvSpPr>
              <p:nvPr/>
            </p:nvSpPr>
            <p:spPr bwMode="auto">
              <a:xfrm rot="-5400000" flipH="1" flipV="1">
                <a:off x="2565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12" name="Arc 45"/>
              <p:cNvSpPr>
                <a:spLocks/>
              </p:cNvSpPr>
              <p:nvPr/>
            </p:nvSpPr>
            <p:spPr bwMode="auto">
              <a:xfrm rot="16200000" flipH="1">
                <a:off x="2435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13" name="Arc 44"/>
              <p:cNvSpPr>
                <a:spLocks/>
              </p:cNvSpPr>
              <p:nvPr/>
            </p:nvSpPr>
            <p:spPr bwMode="auto">
              <a:xfrm rot="16200000" flipV="1">
                <a:off x="4653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14" name="Arc 43"/>
              <p:cNvSpPr>
                <a:spLocks/>
              </p:cNvSpPr>
              <p:nvPr/>
            </p:nvSpPr>
            <p:spPr bwMode="auto">
              <a:xfrm rot="-5400000">
                <a:off x="4358" y="11676"/>
                <a:ext cx="560" cy="3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15" name="Arc 42"/>
              <p:cNvSpPr>
                <a:spLocks/>
              </p:cNvSpPr>
              <p:nvPr/>
            </p:nvSpPr>
            <p:spPr bwMode="auto">
              <a:xfrm rot="-5400000" flipH="1" flipV="1">
                <a:off x="4888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16" name="Arc 41"/>
              <p:cNvSpPr>
                <a:spLocks/>
              </p:cNvSpPr>
              <p:nvPr/>
            </p:nvSpPr>
            <p:spPr bwMode="auto">
              <a:xfrm rot="16200000" flipH="1">
                <a:off x="4755" y="12168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17" name="Arc 40"/>
              <p:cNvSpPr>
                <a:spLocks/>
              </p:cNvSpPr>
              <p:nvPr/>
            </p:nvSpPr>
            <p:spPr bwMode="auto">
              <a:xfrm rot="16200000" flipV="1">
                <a:off x="4325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18" name="Arc 39"/>
              <p:cNvSpPr>
                <a:spLocks/>
              </p:cNvSpPr>
              <p:nvPr/>
            </p:nvSpPr>
            <p:spPr bwMode="auto">
              <a:xfrm rot="-5400000">
                <a:off x="4023" y="11676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19" name="Arc 38"/>
              <p:cNvSpPr>
                <a:spLocks/>
              </p:cNvSpPr>
              <p:nvPr/>
            </p:nvSpPr>
            <p:spPr bwMode="auto">
              <a:xfrm rot="-5400000" flipH="1" flipV="1">
                <a:off x="4559" y="12168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20" name="Arc 37"/>
              <p:cNvSpPr>
                <a:spLocks/>
              </p:cNvSpPr>
              <p:nvPr/>
            </p:nvSpPr>
            <p:spPr bwMode="auto">
              <a:xfrm rot="16200000" flipH="1">
                <a:off x="4427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21" name="Arc 36"/>
              <p:cNvSpPr>
                <a:spLocks/>
              </p:cNvSpPr>
              <p:nvPr/>
            </p:nvSpPr>
            <p:spPr bwMode="auto">
              <a:xfrm rot="16200000" flipV="1">
                <a:off x="2996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22" name="Arc 35"/>
              <p:cNvSpPr>
                <a:spLocks/>
              </p:cNvSpPr>
              <p:nvPr/>
            </p:nvSpPr>
            <p:spPr bwMode="auto">
              <a:xfrm rot="-5400000">
                <a:off x="2697" y="11676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23" name="Arc 34"/>
              <p:cNvSpPr>
                <a:spLocks/>
              </p:cNvSpPr>
              <p:nvPr/>
            </p:nvSpPr>
            <p:spPr bwMode="auto">
              <a:xfrm rot="-5400000" flipH="1" flipV="1">
                <a:off x="3228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24" name="Arc 33"/>
              <p:cNvSpPr>
                <a:spLocks/>
              </p:cNvSpPr>
              <p:nvPr/>
            </p:nvSpPr>
            <p:spPr bwMode="auto">
              <a:xfrm rot="16200000" flipH="1">
                <a:off x="3098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25" name="Arc 32"/>
              <p:cNvSpPr>
                <a:spLocks/>
              </p:cNvSpPr>
              <p:nvPr/>
            </p:nvSpPr>
            <p:spPr bwMode="auto">
              <a:xfrm rot="16200000" flipV="1">
                <a:off x="3991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26" name="Arc 31"/>
              <p:cNvSpPr>
                <a:spLocks/>
              </p:cNvSpPr>
              <p:nvPr/>
            </p:nvSpPr>
            <p:spPr bwMode="auto">
              <a:xfrm rot="-5400000">
                <a:off x="3692" y="11676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27" name="Arc 30"/>
              <p:cNvSpPr>
                <a:spLocks/>
              </p:cNvSpPr>
              <p:nvPr/>
            </p:nvSpPr>
            <p:spPr bwMode="auto">
              <a:xfrm rot="-5400000" flipH="1" flipV="1">
                <a:off x="4228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28" name="Arc 29"/>
              <p:cNvSpPr>
                <a:spLocks/>
              </p:cNvSpPr>
              <p:nvPr/>
            </p:nvSpPr>
            <p:spPr bwMode="auto">
              <a:xfrm rot="16200000" flipH="1">
                <a:off x="4092" y="12168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29" name="Arc 28"/>
              <p:cNvSpPr>
                <a:spLocks/>
              </p:cNvSpPr>
              <p:nvPr/>
            </p:nvSpPr>
            <p:spPr bwMode="auto">
              <a:xfrm rot="16200000" flipV="1">
                <a:off x="3660" y="11710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30" name="Arc 27"/>
              <p:cNvSpPr>
                <a:spLocks/>
              </p:cNvSpPr>
              <p:nvPr/>
            </p:nvSpPr>
            <p:spPr bwMode="auto">
              <a:xfrm rot="-5400000">
                <a:off x="3361" y="11677"/>
                <a:ext cx="560" cy="3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31" name="Arc 26"/>
              <p:cNvSpPr>
                <a:spLocks/>
              </p:cNvSpPr>
              <p:nvPr/>
            </p:nvSpPr>
            <p:spPr bwMode="auto">
              <a:xfrm rot="-5400000" flipH="1" flipV="1">
                <a:off x="3894" y="12169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32" name="Arc 25"/>
              <p:cNvSpPr>
                <a:spLocks/>
              </p:cNvSpPr>
              <p:nvPr/>
            </p:nvSpPr>
            <p:spPr bwMode="auto">
              <a:xfrm rot="16200000" flipH="1">
                <a:off x="3762" y="12169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33" name="Arc 24"/>
              <p:cNvSpPr>
                <a:spLocks/>
              </p:cNvSpPr>
              <p:nvPr/>
            </p:nvSpPr>
            <p:spPr bwMode="auto">
              <a:xfrm rot="16200000" flipV="1">
                <a:off x="3327" y="11709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34" name="Arc 23"/>
              <p:cNvSpPr>
                <a:spLocks/>
              </p:cNvSpPr>
              <p:nvPr/>
            </p:nvSpPr>
            <p:spPr bwMode="auto">
              <a:xfrm rot="-5400000">
                <a:off x="3029" y="11676"/>
                <a:ext cx="560" cy="3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35" name="Arc 22"/>
              <p:cNvSpPr>
                <a:spLocks/>
              </p:cNvSpPr>
              <p:nvPr/>
            </p:nvSpPr>
            <p:spPr bwMode="auto">
              <a:xfrm rot="-5400000" flipH="1" flipV="1">
                <a:off x="3565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36" name="Arc 21"/>
              <p:cNvSpPr>
                <a:spLocks/>
              </p:cNvSpPr>
              <p:nvPr/>
            </p:nvSpPr>
            <p:spPr bwMode="auto">
              <a:xfrm rot="16200000" flipH="1">
                <a:off x="3429" y="12168"/>
                <a:ext cx="227" cy="13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37" name="Arc 20"/>
              <p:cNvSpPr>
                <a:spLocks/>
              </p:cNvSpPr>
              <p:nvPr/>
            </p:nvSpPr>
            <p:spPr bwMode="auto">
              <a:xfrm rot="16200000" flipV="1">
                <a:off x="2664" y="11713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38" name="Arc 19"/>
              <p:cNvSpPr>
                <a:spLocks/>
              </p:cNvSpPr>
              <p:nvPr/>
            </p:nvSpPr>
            <p:spPr bwMode="auto">
              <a:xfrm rot="-5400000">
                <a:off x="2366" y="11680"/>
                <a:ext cx="560" cy="33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39" name="Arc 18"/>
              <p:cNvSpPr>
                <a:spLocks/>
              </p:cNvSpPr>
              <p:nvPr/>
            </p:nvSpPr>
            <p:spPr bwMode="auto">
              <a:xfrm rot="-5400000" flipH="1" flipV="1">
                <a:off x="2899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40" name="Arc 17"/>
              <p:cNvSpPr>
                <a:spLocks/>
              </p:cNvSpPr>
              <p:nvPr/>
            </p:nvSpPr>
            <p:spPr bwMode="auto">
              <a:xfrm rot="16200000" flipH="1">
                <a:off x="2766" y="12168"/>
                <a:ext cx="227" cy="13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41" name="Arc 16"/>
              <p:cNvSpPr>
                <a:spLocks/>
              </p:cNvSpPr>
              <p:nvPr/>
            </p:nvSpPr>
            <p:spPr bwMode="auto">
              <a:xfrm rot="-5400000">
                <a:off x="4655" y="11711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42" name="Arc 15"/>
              <p:cNvSpPr>
                <a:spLocks/>
              </p:cNvSpPr>
              <p:nvPr/>
            </p:nvSpPr>
            <p:spPr bwMode="auto">
              <a:xfrm rot="16200000" flipV="1">
                <a:off x="4923" y="11711"/>
                <a:ext cx="560" cy="26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43" name="Line 14"/>
              <p:cNvSpPr>
                <a:spLocks noChangeShapeType="1"/>
              </p:cNvSpPr>
              <p:nvPr/>
            </p:nvSpPr>
            <p:spPr bwMode="auto">
              <a:xfrm rot="-5400000">
                <a:off x="5434" y="12025"/>
                <a:ext cx="4" cy="20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none" w="sm" len="lg"/>
                <a:tailEnd type="non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844" name="Line 13"/>
              <p:cNvSpPr>
                <a:spLocks noChangeShapeType="1"/>
              </p:cNvSpPr>
              <p:nvPr/>
            </p:nvSpPr>
            <p:spPr bwMode="auto">
              <a:xfrm rot="16200000" flipV="1">
                <a:off x="2081" y="12058"/>
                <a:ext cx="4" cy="13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none" w="sm" len="lg"/>
                <a:tailEnd type="non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3802" name="Rectangle 11" descr="Οριζόντιο τούβλο"/>
            <p:cNvSpPr>
              <a:spLocks noChangeArrowheads="1"/>
            </p:cNvSpPr>
            <p:nvPr/>
          </p:nvSpPr>
          <p:spPr bwMode="auto">
            <a:xfrm>
              <a:off x="3552" y="1329"/>
              <a:ext cx="1873" cy="111"/>
            </a:xfrm>
            <a:prstGeom prst="rect">
              <a:avLst/>
            </a:prstGeom>
            <a:pattFill prst="horzBrick">
              <a:fgClr>
                <a:schemeClr val="folHlink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03" name="Rectangle 10"/>
            <p:cNvSpPr>
              <a:spLocks noChangeArrowheads="1"/>
            </p:cNvSpPr>
            <p:nvPr/>
          </p:nvSpPr>
          <p:spPr bwMode="auto">
            <a:xfrm>
              <a:off x="3678" y="1968"/>
              <a:ext cx="240" cy="20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04" name="Rectangle 9"/>
            <p:cNvSpPr>
              <a:spLocks noChangeArrowheads="1"/>
            </p:cNvSpPr>
            <p:nvPr/>
          </p:nvSpPr>
          <p:spPr bwMode="auto">
            <a:xfrm>
              <a:off x="4326" y="1968"/>
              <a:ext cx="189" cy="17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05" name="Rectangle 8"/>
            <p:cNvSpPr>
              <a:spLocks noChangeArrowheads="1"/>
            </p:cNvSpPr>
            <p:nvPr/>
          </p:nvSpPr>
          <p:spPr bwMode="auto">
            <a:xfrm>
              <a:off x="4975" y="1957"/>
              <a:ext cx="251" cy="189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3806" name="Text Box 7"/>
            <p:cNvSpPr txBox="1">
              <a:spLocks noChangeArrowheads="1"/>
            </p:cNvSpPr>
            <p:nvPr/>
          </p:nvSpPr>
          <p:spPr bwMode="auto">
            <a:xfrm>
              <a:off x="3238" y="2193"/>
              <a:ext cx="931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l-GR">
                  <a:solidFill>
                    <a:srgbClr val="FFFF99"/>
                  </a:solidFill>
                  <a:cs typeface="Times New Roman" pitchFamily="18" charset="0"/>
                </a:rPr>
                <a:t>Κ=100Ν/</a:t>
              </a:r>
              <a:r>
                <a:rPr lang="en-US">
                  <a:solidFill>
                    <a:srgbClr val="FFFF99"/>
                  </a:solidFill>
                  <a:cs typeface="Times New Roman" pitchFamily="18" charset="0"/>
                </a:rPr>
                <a:t>m</a:t>
              </a:r>
              <a:endParaRPr lang="el-GR">
                <a:solidFill>
                  <a:srgbClr val="FFFF99"/>
                </a:solidFill>
              </a:endParaRPr>
            </a:p>
            <a:p>
              <a:r>
                <a:rPr lang="en-US">
                  <a:solidFill>
                    <a:srgbClr val="FFFF99"/>
                  </a:solidFill>
                  <a:cs typeface="Times New Roman" pitchFamily="18" charset="0"/>
                </a:rPr>
                <a:t>m=1Kg</a:t>
              </a:r>
              <a:endParaRPr lang="en-US">
                <a:solidFill>
                  <a:srgbClr val="FFFF99"/>
                </a:solidFill>
              </a:endParaRPr>
            </a:p>
          </p:txBody>
        </p:sp>
        <p:sp>
          <p:nvSpPr>
            <p:cNvPr id="33807" name="Text Box 6"/>
            <p:cNvSpPr txBox="1">
              <a:spLocks noChangeArrowheads="1"/>
            </p:cNvSpPr>
            <p:nvPr/>
          </p:nvSpPr>
          <p:spPr bwMode="auto">
            <a:xfrm>
              <a:off x="4044" y="2217"/>
              <a:ext cx="931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l-GR">
                  <a:solidFill>
                    <a:srgbClr val="FFFF99"/>
                  </a:solidFill>
                  <a:cs typeface="Times New Roman" pitchFamily="18" charset="0"/>
                </a:rPr>
                <a:t>Κ=</a:t>
              </a:r>
              <a:r>
                <a:rPr lang="en-US">
                  <a:solidFill>
                    <a:srgbClr val="FFFF99"/>
                  </a:solidFill>
                  <a:cs typeface="Times New Roman" pitchFamily="18" charset="0"/>
                </a:rPr>
                <a:t>2</a:t>
              </a:r>
              <a:r>
                <a:rPr lang="el-GR">
                  <a:solidFill>
                    <a:srgbClr val="FFFF99"/>
                  </a:solidFill>
                  <a:cs typeface="Times New Roman" pitchFamily="18" charset="0"/>
                </a:rPr>
                <a:t>00Ν/</a:t>
              </a:r>
              <a:r>
                <a:rPr lang="en-US">
                  <a:solidFill>
                    <a:srgbClr val="FFFF99"/>
                  </a:solidFill>
                  <a:cs typeface="Times New Roman" pitchFamily="18" charset="0"/>
                </a:rPr>
                <a:t>m</a:t>
              </a:r>
              <a:endParaRPr lang="el-GR">
                <a:solidFill>
                  <a:srgbClr val="FFFF99"/>
                </a:solidFill>
              </a:endParaRPr>
            </a:p>
            <a:p>
              <a:r>
                <a:rPr lang="en-US">
                  <a:solidFill>
                    <a:srgbClr val="FFFF99"/>
                  </a:solidFill>
                  <a:cs typeface="Times New Roman" pitchFamily="18" charset="0"/>
                </a:rPr>
                <a:t>m=0,5Kg</a:t>
              </a:r>
              <a:endParaRPr lang="en-US">
                <a:solidFill>
                  <a:srgbClr val="FFFF99"/>
                </a:solidFill>
              </a:endParaRPr>
            </a:p>
          </p:txBody>
        </p:sp>
        <p:sp>
          <p:nvSpPr>
            <p:cNvPr id="33808" name="Text Box 5"/>
            <p:cNvSpPr txBox="1">
              <a:spLocks noChangeArrowheads="1"/>
            </p:cNvSpPr>
            <p:nvPr/>
          </p:nvSpPr>
          <p:spPr bwMode="auto">
            <a:xfrm>
              <a:off x="4829" y="2241"/>
              <a:ext cx="931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l-GR">
                  <a:solidFill>
                    <a:srgbClr val="FFFF99"/>
                  </a:solidFill>
                  <a:cs typeface="Times New Roman" pitchFamily="18" charset="0"/>
                </a:rPr>
                <a:t>Κ=</a:t>
              </a:r>
              <a:r>
                <a:rPr lang="en-US">
                  <a:solidFill>
                    <a:srgbClr val="FFFF99"/>
                  </a:solidFill>
                  <a:cs typeface="Times New Roman" pitchFamily="18" charset="0"/>
                </a:rPr>
                <a:t>5</a:t>
              </a:r>
              <a:r>
                <a:rPr lang="el-GR">
                  <a:solidFill>
                    <a:srgbClr val="FFFF99"/>
                  </a:solidFill>
                  <a:cs typeface="Times New Roman" pitchFamily="18" charset="0"/>
                </a:rPr>
                <a:t>0Ν/</a:t>
              </a:r>
              <a:r>
                <a:rPr lang="en-US">
                  <a:solidFill>
                    <a:srgbClr val="FFFF99"/>
                  </a:solidFill>
                  <a:cs typeface="Times New Roman" pitchFamily="18" charset="0"/>
                </a:rPr>
                <a:t>m</a:t>
              </a:r>
              <a:endParaRPr lang="el-GR">
                <a:solidFill>
                  <a:srgbClr val="FFFF99"/>
                </a:solidFill>
              </a:endParaRPr>
            </a:p>
            <a:p>
              <a:r>
                <a:rPr lang="en-US">
                  <a:solidFill>
                    <a:srgbClr val="FFFF99"/>
                  </a:solidFill>
                  <a:cs typeface="Times New Roman" pitchFamily="18" charset="0"/>
                </a:rPr>
                <a:t>m=2Kg</a:t>
              </a:r>
              <a:endParaRPr lang="en-US">
                <a:solidFill>
                  <a:srgbClr val="FFFF99"/>
                </a:solidFill>
              </a:endParaRPr>
            </a:p>
          </p:txBody>
        </p:sp>
      </p:grpSp>
      <p:sp>
        <p:nvSpPr>
          <p:cNvPr id="21633" name="Oval 129"/>
          <p:cNvSpPr>
            <a:spLocks noChangeArrowheads="1"/>
          </p:cNvSpPr>
          <p:nvPr/>
        </p:nvSpPr>
        <p:spPr bwMode="auto">
          <a:xfrm>
            <a:off x="665163" y="4418013"/>
            <a:ext cx="604837" cy="6048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3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Πολλαπλή επιλογή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8765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l-GR" sz="2400" smtClean="0">
                <a:solidFill>
                  <a:srgbClr val="FFFF99"/>
                </a:solidFill>
              </a:rPr>
              <a:t>Όταν η συχνότητα περιστροφής του τροχού του σχήματος τείνει στο μηδέν (</a:t>
            </a:r>
            <a:r>
              <a:rPr lang="en-US" sz="2400" smtClean="0">
                <a:solidFill>
                  <a:srgbClr val="FFFF99"/>
                </a:solidFill>
              </a:rPr>
              <a:t>f</a:t>
            </a:r>
            <a:r>
              <a:rPr lang="en-US" sz="2400" smtClean="0">
                <a:solidFill>
                  <a:srgbClr val="FFFF99"/>
                </a:solidFill>
                <a:sym typeface="Math C" pitchFamily="2" charset="2"/>
              </a:rPr>
              <a:t></a:t>
            </a:r>
            <a:r>
              <a:rPr lang="el-GR" sz="2400" smtClean="0">
                <a:solidFill>
                  <a:srgbClr val="FFFF99"/>
                </a:solidFill>
              </a:rPr>
              <a:t>0) το πλάτος της εξαναγκασμένης ταλάντωσης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FFFF99"/>
                </a:solidFill>
              </a:rPr>
              <a:t>α. Γίνεται μέγιστο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FFFF99"/>
                </a:solidFill>
              </a:rPr>
              <a:t>β. Θα γίνει ίσο με το διπλάσιο της αρχικής τιμής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FFFF99"/>
                </a:solidFill>
              </a:rPr>
              <a:t>γ. Τείνει στην τιμή  </a:t>
            </a:r>
            <a:r>
              <a:rPr lang="en-US" sz="2400" smtClean="0">
                <a:solidFill>
                  <a:srgbClr val="FFFF99"/>
                </a:solidFill>
              </a:rPr>
              <a:t>r</a:t>
            </a:r>
            <a:r>
              <a:rPr lang="el-GR" sz="2400" smtClean="0">
                <a:solidFill>
                  <a:srgbClr val="FFFF99"/>
                </a:solidFill>
              </a:rPr>
              <a:t> (</a:t>
            </a:r>
            <a:r>
              <a:rPr lang="en-US" sz="2400" smtClean="0">
                <a:solidFill>
                  <a:srgbClr val="FFFF99"/>
                </a:solidFill>
              </a:rPr>
              <a:t>A </a:t>
            </a:r>
            <a:r>
              <a:rPr lang="en-US" sz="2400" smtClean="0">
                <a:solidFill>
                  <a:srgbClr val="FFFF99"/>
                </a:solidFill>
                <a:sym typeface="Math C" pitchFamily="2" charset="2"/>
              </a:rPr>
              <a:t></a:t>
            </a:r>
            <a:r>
              <a:rPr lang="en-US" sz="2400" smtClean="0">
                <a:solidFill>
                  <a:srgbClr val="FFFF99"/>
                </a:solidFill>
              </a:rPr>
              <a:t> r</a:t>
            </a:r>
            <a:r>
              <a:rPr lang="el-GR" sz="2400" smtClean="0">
                <a:solidFill>
                  <a:srgbClr val="FFFF99"/>
                </a:solidFill>
              </a:rPr>
              <a:t>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FFFF99"/>
                </a:solidFill>
              </a:rPr>
              <a:t>δ. Τίποτε από τα παραπάνω.</a:t>
            </a:r>
          </a:p>
        </p:txBody>
      </p:sp>
      <p:sp>
        <p:nvSpPr>
          <p:cNvPr id="34820" name="Rectangle 55"/>
          <p:cNvSpPr>
            <a:spLocks noChangeArrowheads="1"/>
          </p:cNvSpPr>
          <p:nvPr/>
        </p:nvSpPr>
        <p:spPr bwMode="auto">
          <a:xfrm>
            <a:off x="0" y="2682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93" name="Oval 65"/>
          <p:cNvSpPr>
            <a:spLocks noChangeArrowheads="1"/>
          </p:cNvSpPr>
          <p:nvPr/>
        </p:nvSpPr>
        <p:spPr bwMode="auto">
          <a:xfrm>
            <a:off x="963613" y="3362325"/>
            <a:ext cx="604837" cy="60483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pic>
        <p:nvPicPr>
          <p:cNvPr id="34822" name="Picture 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888" y="3652838"/>
            <a:ext cx="3948112" cy="2874962"/>
          </a:xfrm>
          <a:prstGeom prst="rect">
            <a:avLst/>
          </a:prstGeom>
          <a:solidFill>
            <a:srgbClr val="00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9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Πολλαπλή επιλογή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mtClean="0">
                <a:solidFill>
                  <a:srgbClr val="FFFF99"/>
                </a:solidFill>
              </a:rPr>
              <a:t>Η ιδιοσυχνότητα της ταλάντωσης ενός μηχανικού συστήματος είναι </a:t>
            </a:r>
            <a:r>
              <a:rPr lang="en-US" smtClean="0">
                <a:solidFill>
                  <a:srgbClr val="FFFF99"/>
                </a:solidFill>
              </a:rPr>
              <a:t>f</a:t>
            </a:r>
            <a:r>
              <a:rPr lang="en-US" baseline="-25000" smtClean="0">
                <a:solidFill>
                  <a:srgbClr val="FFFF99"/>
                </a:solidFill>
              </a:rPr>
              <a:t>0</a:t>
            </a:r>
            <a:r>
              <a:rPr lang="en-US" smtClean="0">
                <a:solidFill>
                  <a:srgbClr val="FFFF99"/>
                </a:solidFill>
              </a:rPr>
              <a:t>. </a:t>
            </a:r>
            <a:r>
              <a:rPr lang="el-GR" smtClean="0">
                <a:solidFill>
                  <a:srgbClr val="FFFF99"/>
                </a:solidFill>
              </a:rPr>
              <a:t>Το σύστημα μπορεί να ταλαντώνεται με </a:t>
            </a:r>
            <a:r>
              <a:rPr lang="en-US" smtClean="0">
                <a:solidFill>
                  <a:srgbClr val="FFFF99"/>
                </a:solidFill>
              </a:rPr>
              <a:t>f&gt;f</a:t>
            </a:r>
            <a:r>
              <a:rPr lang="en-US" baseline="-25000" smtClean="0">
                <a:solidFill>
                  <a:srgbClr val="FFFF99"/>
                </a:solidFill>
              </a:rPr>
              <a:t>0</a:t>
            </a:r>
            <a:r>
              <a:rPr lang="en-US" smtClean="0">
                <a:solidFill>
                  <a:srgbClr val="FFFF99"/>
                </a:solidFill>
              </a:rPr>
              <a:t> </a:t>
            </a:r>
            <a:r>
              <a:rPr lang="el-GR" smtClean="0">
                <a:solidFill>
                  <a:srgbClr val="FFFF99"/>
                </a:solidFill>
              </a:rPr>
              <a:t>όταν εκτελεί.</a:t>
            </a:r>
          </a:p>
          <a:p>
            <a:pPr eaLnBrk="1" hangingPunct="1"/>
            <a:r>
              <a:rPr lang="el-GR" smtClean="0">
                <a:solidFill>
                  <a:srgbClr val="FFFF99"/>
                </a:solidFill>
              </a:rPr>
              <a:t>α. ελεύθερη αμείωτη ταλάντωση</a:t>
            </a:r>
          </a:p>
          <a:p>
            <a:pPr eaLnBrk="1" hangingPunct="1"/>
            <a:r>
              <a:rPr lang="el-GR" smtClean="0">
                <a:solidFill>
                  <a:srgbClr val="FFFF99"/>
                </a:solidFill>
              </a:rPr>
              <a:t>β. ελεύθερη φθίνουσα ταλάντωση</a:t>
            </a:r>
          </a:p>
          <a:p>
            <a:pPr eaLnBrk="1" hangingPunct="1"/>
            <a:r>
              <a:rPr lang="el-GR" smtClean="0">
                <a:solidFill>
                  <a:srgbClr val="FFFF99"/>
                </a:solidFill>
              </a:rPr>
              <a:t>γ. εξαναγκασμένη ταλάντωση</a:t>
            </a:r>
          </a:p>
          <a:p>
            <a:pPr eaLnBrk="1" hangingPunct="1"/>
            <a:r>
              <a:rPr lang="el-GR" smtClean="0">
                <a:solidFill>
                  <a:srgbClr val="FFFF99"/>
                </a:solidFill>
              </a:rPr>
              <a:t>δ. οτιδήποτε από τα παραπάνω</a:t>
            </a: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703263" y="4821238"/>
            <a:ext cx="604837" cy="6048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Πολλαπλή επιλογή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sz="2800" smtClean="0">
                <a:solidFill>
                  <a:srgbClr val="FFFF99"/>
                </a:solidFill>
              </a:rPr>
              <a:t>Η ιδιοσυχνότητα μιας ελεύθερης ταλάντωσης είναι </a:t>
            </a:r>
            <a:r>
              <a:rPr lang="en-US" sz="2800" smtClean="0">
                <a:solidFill>
                  <a:srgbClr val="FFFF99"/>
                </a:solidFill>
              </a:rPr>
              <a:t>f</a:t>
            </a:r>
            <a:r>
              <a:rPr lang="en-US" sz="2800" baseline="-25000" smtClean="0">
                <a:solidFill>
                  <a:srgbClr val="FFFF99"/>
                </a:solidFill>
              </a:rPr>
              <a:t>0</a:t>
            </a:r>
            <a:r>
              <a:rPr lang="en-US" sz="2800" smtClean="0">
                <a:solidFill>
                  <a:srgbClr val="FFFF99"/>
                </a:solidFill>
              </a:rPr>
              <a:t>=10Hz.</a:t>
            </a:r>
            <a:r>
              <a:rPr lang="el-GR" sz="2800" smtClean="0">
                <a:solidFill>
                  <a:srgbClr val="FFFF99"/>
                </a:solidFill>
              </a:rPr>
              <a:t> Ο ταλαντωτής διεγείρεται από εξωτερική περιοδική δύναμη που η συχνότητά της μεταβάλλεται από 20 έως 30</a:t>
            </a:r>
            <a:r>
              <a:rPr lang="en-US" sz="2800" smtClean="0">
                <a:solidFill>
                  <a:srgbClr val="FFFF99"/>
                </a:solidFill>
              </a:rPr>
              <a:t>Hz. </a:t>
            </a:r>
            <a:r>
              <a:rPr lang="el-GR" sz="2800" smtClean="0">
                <a:solidFill>
                  <a:srgbClr val="FFFF99"/>
                </a:solidFill>
              </a:rPr>
              <a:t>Το πλάτος της εξαναγκασμένης ταλάντωσης</a:t>
            </a:r>
          </a:p>
          <a:p>
            <a:pPr eaLnBrk="1" hangingPunct="1"/>
            <a:r>
              <a:rPr lang="el-GR" sz="2800" smtClean="0">
                <a:solidFill>
                  <a:srgbClr val="FFFF99"/>
                </a:solidFill>
              </a:rPr>
              <a:t>α. συνεχώς αυξάνεται.</a:t>
            </a:r>
          </a:p>
          <a:p>
            <a:pPr eaLnBrk="1" hangingPunct="1"/>
            <a:r>
              <a:rPr lang="el-GR" sz="2800" smtClean="0">
                <a:solidFill>
                  <a:srgbClr val="FFFF99"/>
                </a:solidFill>
              </a:rPr>
              <a:t>β. συνεχώς μειώνεται.</a:t>
            </a:r>
          </a:p>
          <a:p>
            <a:pPr eaLnBrk="1" hangingPunct="1"/>
            <a:r>
              <a:rPr lang="el-GR" sz="2800" smtClean="0">
                <a:solidFill>
                  <a:srgbClr val="FFFF99"/>
                </a:solidFill>
              </a:rPr>
              <a:t>γ. στην αρχή αυξάνεται και μετά μειώνεται.</a:t>
            </a:r>
          </a:p>
          <a:p>
            <a:pPr eaLnBrk="1" hangingPunct="1"/>
            <a:r>
              <a:rPr lang="el-GR" sz="2800" smtClean="0">
                <a:solidFill>
                  <a:srgbClr val="FFFF99"/>
                </a:solidFill>
              </a:rPr>
              <a:t>δ. πρώτα μειώνεται και μετά αυξάνεται.</a:t>
            </a:r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auto">
          <a:xfrm>
            <a:off x="669925" y="4319588"/>
            <a:ext cx="604838" cy="604837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l-GR" sz="4000" smtClean="0">
                <a:solidFill>
                  <a:schemeClr val="bg1"/>
                </a:solidFill>
              </a:rPr>
              <a:t>Οι ελεύθερες ταλαντώσεις είναι φθίνουσες</a:t>
            </a:r>
            <a:endParaRPr lang="en-US" sz="4000" smtClean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solidFill>
                  <a:schemeClr val="bg1"/>
                </a:solidFill>
              </a:rPr>
              <a:t>Λόγω απώλειας ενέργειας εξαιτίας των τριβών και των αντιστάσεων</a:t>
            </a:r>
          </a:p>
          <a:p>
            <a:pPr eaLnBrk="1" hangingPunct="1"/>
            <a:endParaRPr lang="el-GR" dirty="0" smtClean="0">
              <a:solidFill>
                <a:schemeClr val="bg1"/>
              </a:solidFill>
            </a:endParaRPr>
          </a:p>
          <a:p>
            <a:pPr eaLnBrk="1" hangingPunct="1"/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Ερωτήσεις τύπου σωστό λάθος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FFFF99"/>
                </a:solidFill>
              </a:rPr>
              <a:t>Ελεύθερη ταλάντωση κάνει ένα σύστημα αν του δοθεί μια φορά ενέργεια και κατόπιν αφεθεί ελεύθερο 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FFFF99"/>
                </a:solidFill>
              </a:rPr>
              <a:t> Εξαναγκασμένη ταλάντωση εκτελεί ένας ταλαντωτής όταν εκτός από την δύναμη επαναφοράς ενεργεί συνεχώς και μια περιοδική δύναμη. 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smtClean="0">
                <a:solidFill>
                  <a:srgbClr val="FFFF99"/>
                </a:solidFill>
              </a:rPr>
              <a:t>Η συχνότητα της εξαναγκασμένης ταλάντωσης είναι πάντα ίση με την ιδιοσυχνότητα του αρμονικού ταλαντωτή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1481138"/>
            <a:ext cx="434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200">
                <a:solidFill>
                  <a:srgbClr val="FFFF00"/>
                </a:solidFill>
                <a:sym typeface="Math1" pitchFamily="2" charset="2"/>
              </a:rPr>
              <a:t>Σ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2695575"/>
            <a:ext cx="434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200">
                <a:solidFill>
                  <a:srgbClr val="FFFF00"/>
                </a:solidFill>
                <a:sym typeface="Math1" pitchFamily="2" charset="2"/>
              </a:rPr>
              <a:t>Σ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4332288"/>
            <a:ext cx="4556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200">
                <a:solidFill>
                  <a:srgbClr val="FFFF00"/>
                </a:solidFill>
                <a:sym typeface="Math1" pitchFamily="2" charset="2"/>
              </a:rPr>
              <a:t>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2" grpId="0"/>
      <p:bldP spid="2458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Ερωτήσεις τύπου σωστό λάθος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FFFF99"/>
                </a:solidFill>
              </a:rPr>
              <a:t>Η συχνότητα της εξαναγκασμένης ταλάντωσης είναι πάντα ίση με την συχνότητα του διεγέρτη.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FFFF99"/>
                </a:solidFill>
              </a:rPr>
              <a:t>Η ιδιοσυχνότητα του συστήματος </a:t>
            </a:r>
            <a:r>
              <a:rPr lang="en-US" sz="2400" smtClean="0">
                <a:solidFill>
                  <a:srgbClr val="FFFF99"/>
                </a:solidFill>
              </a:rPr>
              <a:t>K</a:t>
            </a:r>
            <a:r>
              <a:rPr lang="el-GR" sz="2400" smtClean="0">
                <a:solidFill>
                  <a:srgbClr val="FFFF99"/>
                </a:solidFill>
              </a:rPr>
              <a:t>,</a:t>
            </a:r>
            <a:r>
              <a:rPr lang="en-US" sz="2400" smtClean="0">
                <a:solidFill>
                  <a:srgbClr val="FFFF99"/>
                </a:solidFill>
              </a:rPr>
              <a:t>m </a:t>
            </a:r>
            <a:r>
              <a:rPr lang="el-GR" sz="2400" smtClean="0">
                <a:solidFill>
                  <a:srgbClr val="FFFF99"/>
                </a:solidFill>
              </a:rPr>
              <a:t>είναι </a:t>
            </a:r>
            <a:r>
              <a:rPr lang="en-US" sz="2400" smtClean="0">
                <a:solidFill>
                  <a:srgbClr val="FFFF99"/>
                </a:solidFill>
              </a:rPr>
              <a:t>f</a:t>
            </a:r>
            <a:r>
              <a:rPr lang="el-GR" sz="2400" baseline="-25000" smtClean="0">
                <a:solidFill>
                  <a:srgbClr val="FFFF99"/>
                </a:solidFill>
              </a:rPr>
              <a:t>0</a:t>
            </a:r>
            <a:r>
              <a:rPr lang="el-GR" sz="2400" smtClean="0">
                <a:solidFill>
                  <a:srgbClr val="FFFF99"/>
                </a:solidFill>
              </a:rPr>
              <a:t>=</a:t>
            </a:r>
            <a:r>
              <a:rPr lang="en-US" sz="2400" smtClean="0">
                <a:solidFill>
                  <a:srgbClr val="FFFF99"/>
                </a:solidFill>
              </a:rPr>
              <a:t>(</a:t>
            </a:r>
            <a:r>
              <a:rPr lang="el-GR" sz="2400" smtClean="0">
                <a:solidFill>
                  <a:srgbClr val="FFFF99"/>
                </a:solidFill>
              </a:rPr>
              <a:t>1/2π</a:t>
            </a:r>
            <a:r>
              <a:rPr lang="en-US" sz="2400" smtClean="0">
                <a:solidFill>
                  <a:srgbClr val="FFFF99"/>
                </a:solidFill>
              </a:rPr>
              <a:t>)</a:t>
            </a:r>
            <a:r>
              <a:rPr lang="el-GR" sz="2400" smtClean="0">
                <a:solidFill>
                  <a:srgbClr val="FFFF99"/>
                </a:solidFill>
                <a:sym typeface="Math1" pitchFamily="2" charset="2"/>
              </a:rPr>
              <a:t></a:t>
            </a:r>
            <a:r>
              <a:rPr lang="en-US" sz="2400" smtClean="0">
                <a:solidFill>
                  <a:srgbClr val="FFFF99"/>
                </a:solidFill>
                <a:sym typeface="Math1" pitchFamily="2" charset="2"/>
              </a:rPr>
              <a:t>m/k</a:t>
            </a:r>
            <a:endParaRPr lang="el-GR" sz="2400" smtClean="0">
              <a:solidFill>
                <a:srgbClr val="FFFF99"/>
              </a:solidFill>
              <a:sym typeface="Math1" pitchFamily="2" charset="2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FFFF99"/>
                </a:solidFill>
              </a:rPr>
              <a:t>Η κατάσταση της εξαναγκασμένης ταλάντωσης όπου η συχνότητα του διεγέρτη συμπίπτει με την ιδιοσυχνότητα του ταλαντωτή λέγεται συντονισμός.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l-GR" sz="2400" smtClean="0">
                <a:solidFill>
                  <a:srgbClr val="FFFF99"/>
                </a:solidFill>
              </a:rPr>
              <a:t>Όταν η συχνότητα του διεγέρτη διαφέρει ελάχιστα με την ιδιοσυχνότητα του αρμονικού ταλαντωτή και η σταθερά απόσβεσης </a:t>
            </a:r>
            <a:r>
              <a:rPr lang="en-US" sz="2400" smtClean="0">
                <a:solidFill>
                  <a:srgbClr val="FFFF99"/>
                </a:solidFill>
              </a:rPr>
              <a:t>b </a:t>
            </a:r>
            <a:r>
              <a:rPr lang="el-GR" sz="2400" smtClean="0">
                <a:solidFill>
                  <a:srgbClr val="FFFF99"/>
                </a:solidFill>
              </a:rPr>
              <a:t>είναι πολύ μικρή τότε εμφανίζεται μεγιστοποίηση του πλάτους της εξαναγκασμένης ταλάντωσης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1481138"/>
            <a:ext cx="434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200">
                <a:solidFill>
                  <a:srgbClr val="FFFF00"/>
                </a:solidFill>
                <a:sym typeface="Math1" pitchFamily="2" charset="2"/>
              </a:rPr>
              <a:t>Σ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2195513"/>
            <a:ext cx="4556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200">
                <a:solidFill>
                  <a:srgbClr val="FFFF00"/>
                </a:solidFill>
                <a:sym typeface="Math1" pitchFamily="2" charset="2"/>
              </a:rPr>
              <a:t>Λ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2955925"/>
            <a:ext cx="434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200">
                <a:solidFill>
                  <a:srgbClr val="FFFF00"/>
                </a:solidFill>
                <a:sym typeface="Math1" pitchFamily="2" charset="2"/>
              </a:rPr>
              <a:t>Σ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4011613"/>
            <a:ext cx="434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200">
                <a:solidFill>
                  <a:srgbClr val="FFFF00"/>
                </a:solidFill>
                <a:sym typeface="Math1" pitchFamily="2" charset="2"/>
              </a:rPr>
              <a:t>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6" grpId="0"/>
      <p:bldP spid="2560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Ερωτήσεις τύπου σωστό λάθος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l-GR" smtClean="0">
                <a:solidFill>
                  <a:srgbClr val="FFFF99"/>
                </a:solidFill>
              </a:rPr>
              <a:t>Κατά τον συντονισμό η απώλεια ενέργειας γίνεται ελάχιστη και γι' αυτό μεγιστοποιείται το πλάτος.</a:t>
            </a:r>
          </a:p>
          <a:p>
            <a:pPr marL="609600" indent="-609600" eaLnBrk="1" hangingPunct="1"/>
            <a:r>
              <a:rPr lang="el-GR" smtClean="0">
                <a:solidFill>
                  <a:srgbClr val="FFFF99"/>
                </a:solidFill>
              </a:rPr>
              <a:t>Κατά τον συντονισμό η απορρόφηση ενέργειας που προσφέρεται από την εξωτερική διέγερση είναι μέγιστη.</a:t>
            </a:r>
          </a:p>
          <a:p>
            <a:pPr marL="609600" indent="-609600" eaLnBrk="1" hangingPunct="1"/>
            <a:r>
              <a:rPr lang="el-GR" smtClean="0">
                <a:solidFill>
                  <a:srgbClr val="FFFF99"/>
                </a:solidFill>
              </a:rPr>
              <a:t>Όταν η απόσβεση είναι πολύ μεγάλη ο συντονισμός είναι ελάχιστα αντιληπτός.</a:t>
            </a:r>
          </a:p>
          <a:p>
            <a:pPr marL="609600" indent="-609600" eaLnBrk="1" hangingPunct="1"/>
            <a:endParaRPr lang="el-GR" smtClean="0">
              <a:solidFill>
                <a:srgbClr val="FFFF99"/>
              </a:solidFill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1481138"/>
            <a:ext cx="4556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200">
                <a:solidFill>
                  <a:srgbClr val="FFFF00"/>
                </a:solidFill>
                <a:sym typeface="Math1" pitchFamily="2" charset="2"/>
              </a:rPr>
              <a:t>Λ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3095625"/>
            <a:ext cx="434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200">
                <a:solidFill>
                  <a:srgbClr val="FFFF00"/>
                </a:solidFill>
                <a:sym typeface="Math1" pitchFamily="2" charset="2"/>
              </a:rPr>
              <a:t>Σ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4676775"/>
            <a:ext cx="434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200">
                <a:solidFill>
                  <a:srgbClr val="FFFF00"/>
                </a:solidFill>
                <a:sym typeface="Math1" pitchFamily="2" charset="2"/>
              </a:rPr>
              <a:t>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29" grpId="0"/>
      <p:bldP spid="2663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Ερωτήσεις τύπου σωστό λάθος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Για να διατηρείται σταθερό το πλάτος της εξαναγκασμένης ταλάντωσης πρέπει ο ρυθμός απορρόφησης ενέργειας από το σύστημα να είναι διπλάσιος από τον ρυθμό απώλειας ενέργειας λόγω της δύναμης αντίστασης </a:t>
            </a:r>
            <a:r>
              <a:rPr lang="en-US" smtClean="0">
                <a:solidFill>
                  <a:srgbClr val="FFFF99"/>
                </a:solidFill>
              </a:rPr>
              <a:t>F</a:t>
            </a:r>
            <a:r>
              <a:rPr lang="el-GR" smtClean="0">
                <a:solidFill>
                  <a:srgbClr val="FFFF99"/>
                </a:solidFill>
              </a:rPr>
              <a:t>=-</a:t>
            </a:r>
            <a:r>
              <a:rPr lang="en-US" smtClean="0">
                <a:solidFill>
                  <a:srgbClr val="FFFF99"/>
                </a:solidFill>
              </a:rPr>
              <a:t>b</a:t>
            </a:r>
            <a:r>
              <a:rPr lang="el-GR" smtClean="0">
                <a:solidFill>
                  <a:srgbClr val="FFFF99"/>
                </a:solidFill>
              </a:rPr>
              <a:t>.υ.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>
                <a:solidFill>
                  <a:srgbClr val="FFFF99"/>
                </a:solidFill>
              </a:rPr>
              <a:t>Όταν η σταθερά απόσβεσης γίνει ίση με το μηδέν τότε το πλάτος της ταλάντωσης γίνεται θεωρητικά ίσο με το άπειρο.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1481138"/>
            <a:ext cx="4556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200">
                <a:solidFill>
                  <a:srgbClr val="FFFF00"/>
                </a:solidFill>
                <a:sym typeface="Math1" pitchFamily="2" charset="2"/>
              </a:rPr>
              <a:t>Λ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4235450"/>
            <a:ext cx="4556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200">
                <a:solidFill>
                  <a:srgbClr val="FFFF00"/>
                </a:solidFill>
                <a:sym typeface="Math1" pitchFamily="2" charset="2"/>
              </a:rPr>
              <a:t>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" y="0"/>
            <a:ext cx="8931275" cy="1624013"/>
          </a:xfr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 eaLnBrk="1" hangingPunct="1"/>
            <a:r>
              <a:rPr lang="el-GR" sz="2800" smtClean="0">
                <a:solidFill>
                  <a:schemeClr val="bg1"/>
                </a:solidFill>
              </a:rPr>
              <a:t>Αν θέλουμε να διατηρείται σταθερό το πλάτος της ταλάντωσης πρέπει να ασκήσουμε στο σύστημα μια δύναμη που μεταβάλλεται περιοδικά με το χρόνο.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4038"/>
            <a:ext cx="5926138" cy="4891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smtClean="0">
                <a:solidFill>
                  <a:schemeClr val="bg1"/>
                </a:solidFill>
              </a:rPr>
              <a:t>Η περιστροφή του τροχού αναγκάζει το σφαιρίδιο να εκτελεί κατακόρυφη ταλάντωση. 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>
                <a:solidFill>
                  <a:schemeClr val="bg1"/>
                </a:solidFill>
              </a:rPr>
              <a:t>Η συχνότητα της ταλάντωσης συμπίπτει με τη συχνότητα περιστροφής του τροχού. 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>
                <a:solidFill>
                  <a:schemeClr val="bg1"/>
                </a:solidFill>
              </a:rPr>
              <a:t>Η κίνηση του σφαιριδίου ονομάζεται </a:t>
            </a:r>
            <a:r>
              <a:rPr lang="el-GR" sz="2400" b="1" smtClean="0">
                <a:solidFill>
                  <a:srgbClr val="FFFF00"/>
                </a:solidFill>
              </a:rPr>
              <a:t>εξαναγκασμένη ταλάντωση</a:t>
            </a:r>
            <a:r>
              <a:rPr lang="el-GR" sz="2400" b="1" smtClean="0">
                <a:solidFill>
                  <a:schemeClr val="bg1"/>
                </a:solidFill>
              </a:rPr>
              <a:t> </a:t>
            </a:r>
            <a:r>
              <a:rPr lang="el-GR" sz="2400" smtClean="0">
                <a:solidFill>
                  <a:schemeClr val="bg1"/>
                </a:solidFill>
              </a:rPr>
              <a:t>και το σώμα που προκαλεί την ταλάντωση με την περιοδική δύναμη που ασκεί </a:t>
            </a:r>
            <a:r>
              <a:rPr lang="el-GR" sz="2400" b="1" smtClean="0">
                <a:solidFill>
                  <a:srgbClr val="FFFF00"/>
                </a:solidFill>
              </a:rPr>
              <a:t>διεγέρτης</a:t>
            </a:r>
            <a:r>
              <a:rPr lang="el-GR" sz="2400" smtClean="0">
                <a:solidFill>
                  <a:srgbClr val="FFFF00"/>
                </a:solidFill>
              </a:rPr>
              <a:t>.</a:t>
            </a:r>
          </a:p>
        </p:txBody>
      </p:sp>
      <p:pic>
        <p:nvPicPr>
          <p:cNvPr id="5124" name="Picture 6" descr="εξαν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100" y="1797050"/>
            <a:ext cx="3136900" cy="314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l-GR" sz="4000" b="1" smtClean="0">
                <a:solidFill>
                  <a:schemeClr val="bg1"/>
                </a:solidFill>
              </a:rPr>
              <a:t>Ποιες ταλαντώσεις λέγονται εξαναγκασμένες </a:t>
            </a:r>
            <a:endParaRPr lang="el-GR" sz="4000" smtClean="0">
              <a:solidFill>
                <a:schemeClr val="bg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b="1" i="1" smtClean="0">
                <a:solidFill>
                  <a:srgbClr val="00FFFF"/>
                </a:solidFill>
              </a:rPr>
              <a:t>Οι ταλαντώσεις που διατηρούν το πλάτος τους σταθερό με την επίδραση εξωτερικών περιοδικών δυνάμεων λέγονται εξαναγκασμένες ταλαντώσεις.</a:t>
            </a:r>
            <a:endParaRPr lang="el-GR" smtClean="0">
              <a:solidFill>
                <a:srgbClr val="00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Διεγέρτης - ταλαντωτής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314825" cy="4525963"/>
          </a:xfrm>
        </p:spPr>
        <p:txBody>
          <a:bodyPr/>
          <a:lstStyle/>
          <a:p>
            <a:pPr eaLnBrk="1" hangingPunct="1"/>
            <a:r>
              <a:rPr lang="el-GR" sz="2400" smtClean="0">
                <a:solidFill>
                  <a:schemeClr val="bg1"/>
                </a:solidFill>
              </a:rPr>
              <a:t>Το σύστημα που εκτελεί την εξαναγκασμένη ταλάντωση λέγεται ταλαντωτής. </a:t>
            </a:r>
          </a:p>
          <a:p>
            <a:pPr eaLnBrk="1" hangingPunct="1"/>
            <a:r>
              <a:rPr lang="el-GR" sz="2400" smtClean="0">
                <a:solidFill>
                  <a:schemeClr val="bg1"/>
                </a:solidFill>
              </a:rPr>
              <a:t>Το σύστημα (συνήθως μια εξωτερική περιοδική δύναμη) που προσφέρει ενέργεια στον ταλαντωτή διατηρώντας σταθερό το πλάτος του λέγεται διεγέρτης.</a:t>
            </a:r>
          </a:p>
        </p:txBody>
      </p:sp>
      <p:pic>
        <p:nvPicPr>
          <p:cNvPr id="7172" name="Picture 4" descr="εξαν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65263"/>
            <a:ext cx="4572000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l-GR" sz="4000" dirty="0" smtClean="0">
                <a:solidFill>
                  <a:schemeClr val="bg1"/>
                </a:solidFill>
              </a:rPr>
              <a:t>Η συχνότητα της εξαναγκασμένης ταλάντωσης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84325"/>
            <a:ext cx="8229600" cy="4525963"/>
          </a:xfrm>
        </p:spPr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η συχνότητα της εξαναγκασμένης ταλάντωσης που εκτελεί το σώμα Σ είναι f και όχι f</a:t>
            </a:r>
            <a:r>
              <a:rPr lang="el-GR" baseline="-25000" smtClean="0">
                <a:solidFill>
                  <a:schemeClr val="bg1"/>
                </a:solidFill>
              </a:rPr>
              <a:t>0</a:t>
            </a:r>
            <a:r>
              <a:rPr lang="el-GR" smtClean="0">
                <a:solidFill>
                  <a:schemeClr val="bg1"/>
                </a:solidFill>
              </a:rPr>
              <a:t> δηλαδή, </a:t>
            </a:r>
          </a:p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ο διεγέρτης επιβάλλει στην ταλάντωση τη συχνότητά του.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l-GR" smtClean="0">
                <a:solidFill>
                  <a:schemeClr val="bg1"/>
                </a:solidFill>
              </a:rPr>
              <a:t>Πειραματικές παρατηρήσεις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16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smtClean="0">
                <a:solidFill>
                  <a:schemeClr val="bg1"/>
                </a:solidFill>
              </a:rPr>
              <a:t>Το σύστημα εκτελεί α.α.τ. με συχνότητα ίση με αυτή της εξωτερικής δύναμης, δηλαδή </a:t>
            </a:r>
            <a:r>
              <a:rPr lang="en-US" sz="2400" smtClean="0">
                <a:solidFill>
                  <a:schemeClr val="bg1"/>
                </a:solidFill>
              </a:rPr>
              <a:t>f</a:t>
            </a:r>
            <a:r>
              <a:rPr lang="el-GR" sz="2400" baseline="-25000" smtClean="0">
                <a:solidFill>
                  <a:schemeClr val="bg1"/>
                </a:solidFill>
              </a:rPr>
              <a:t>εξ</a:t>
            </a:r>
            <a:r>
              <a:rPr lang="el-GR" sz="2400" smtClean="0">
                <a:solidFill>
                  <a:schemeClr val="bg1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>
                <a:solidFill>
                  <a:schemeClr val="bg1"/>
                </a:solidFill>
              </a:rPr>
              <a:t>Αυξάνοντας τη συχνότητα περιστροφής </a:t>
            </a:r>
            <a:r>
              <a:rPr lang="en-US" sz="2400" smtClean="0">
                <a:solidFill>
                  <a:schemeClr val="bg1"/>
                </a:solidFill>
              </a:rPr>
              <a:t>f</a:t>
            </a:r>
            <a:r>
              <a:rPr lang="el-GR" sz="2400" baseline="-25000" smtClean="0">
                <a:solidFill>
                  <a:schemeClr val="bg1"/>
                </a:solidFill>
              </a:rPr>
              <a:t>εξ</a:t>
            </a:r>
            <a:r>
              <a:rPr lang="el-GR" sz="2400" smtClean="0">
                <a:solidFill>
                  <a:schemeClr val="bg1"/>
                </a:solidFill>
              </a:rPr>
              <a:t> του τροχού μεταβάλλεται το πλάτος της ταλάντωσης. 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>
                <a:solidFill>
                  <a:schemeClr val="bg1"/>
                </a:solidFill>
              </a:rPr>
              <a:t>Συγκεκριμένα υπάρχει μια περιοχή τιμών της </a:t>
            </a:r>
            <a:r>
              <a:rPr lang="en-US" sz="2400" smtClean="0">
                <a:solidFill>
                  <a:schemeClr val="bg1"/>
                </a:solidFill>
              </a:rPr>
              <a:t>f</a:t>
            </a:r>
            <a:r>
              <a:rPr lang="el-GR" sz="2400" baseline="-25000" smtClean="0">
                <a:solidFill>
                  <a:schemeClr val="bg1"/>
                </a:solidFill>
              </a:rPr>
              <a:t>εξ</a:t>
            </a:r>
            <a:r>
              <a:rPr lang="el-GR" sz="2400" smtClean="0">
                <a:solidFill>
                  <a:schemeClr val="bg1"/>
                </a:solidFill>
              </a:rPr>
              <a:t> για την οποία η ταλάντωση έχει μεγάλο πλάτος, ενώ για συχνότητες έξω από την περιοχή αυτή το πλάτος είναι μικρό. 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>
                <a:solidFill>
                  <a:schemeClr val="bg1"/>
                </a:solidFill>
              </a:rPr>
              <a:t>Τέλος όταν η συχνότητα του τροχού τείνει στο μηδέν τότε το πλάτος της εξαναγκασμένης ταλάντωσης </a:t>
            </a:r>
            <a:r>
              <a:rPr lang="el-GR" sz="2400" smtClean="0">
                <a:solidFill>
                  <a:srgbClr val="FFFF00"/>
                </a:solidFill>
              </a:rPr>
              <a:t>τείνει να γίνει ίσο με την απόσταση </a:t>
            </a:r>
            <a:r>
              <a:rPr lang="en-US" sz="2400" smtClean="0">
                <a:solidFill>
                  <a:srgbClr val="FFFF00"/>
                </a:solidFill>
              </a:rPr>
              <a:t>R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el-GR" sz="2400" smtClean="0">
                <a:solidFill>
                  <a:schemeClr val="bg1"/>
                </a:solidFill>
              </a:rPr>
              <a:t>του σημείου πρόσδεσης του νήματος, από τον άξονα περιστροφής του τροχού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0"/>
            <a:ext cx="8229600" cy="1143000"/>
          </a:xfr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el-GR" sz="4000" smtClean="0">
                <a:solidFill>
                  <a:schemeClr val="bg1"/>
                </a:solidFill>
              </a:rPr>
              <a:t>Η εξάρτηση του πλάτους από την συχνότητα του διεγέρτη</a:t>
            </a:r>
          </a:p>
        </p:txBody>
      </p:sp>
      <p:sp>
        <p:nvSpPr>
          <p:cNvPr id="10243" name="Line 23"/>
          <p:cNvSpPr>
            <a:spLocks noChangeShapeType="1"/>
          </p:cNvSpPr>
          <p:nvPr/>
        </p:nvSpPr>
        <p:spPr bwMode="auto">
          <a:xfrm>
            <a:off x="1376363" y="5183188"/>
            <a:ext cx="6251575" cy="1587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lg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244" name="Line 22"/>
          <p:cNvSpPr>
            <a:spLocks noChangeShapeType="1"/>
          </p:cNvSpPr>
          <p:nvPr/>
        </p:nvSpPr>
        <p:spPr bwMode="auto">
          <a:xfrm flipV="1">
            <a:off x="1866900" y="1608138"/>
            <a:ext cx="3175" cy="4114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lg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245" name="Line 21"/>
          <p:cNvSpPr>
            <a:spLocks noChangeShapeType="1"/>
          </p:cNvSpPr>
          <p:nvPr/>
        </p:nvSpPr>
        <p:spPr bwMode="auto">
          <a:xfrm>
            <a:off x="3592513" y="1508125"/>
            <a:ext cx="1587" cy="3770313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 type="non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246" name="Rectangle 20"/>
          <p:cNvSpPr>
            <a:spLocks noChangeArrowheads="1"/>
          </p:cNvSpPr>
          <p:nvPr/>
        </p:nvSpPr>
        <p:spPr bwMode="auto">
          <a:xfrm>
            <a:off x="1020763" y="3562350"/>
            <a:ext cx="949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l-GR" sz="2000">
                <a:solidFill>
                  <a:schemeClr val="bg1"/>
                </a:solidFill>
                <a:cs typeface="Times New Roman" pitchFamily="18" charset="0"/>
              </a:rPr>
              <a:t>Α</a:t>
            </a:r>
            <a:r>
              <a:rPr lang="el-GR" sz="2000" baseline="-30000">
                <a:solidFill>
                  <a:schemeClr val="bg1"/>
                </a:solidFill>
                <a:cs typeface="Times New Roman" pitchFamily="18" charset="0"/>
              </a:rPr>
              <a:t>0</a:t>
            </a:r>
            <a:r>
              <a:rPr lang="el-GR" sz="2000">
                <a:solidFill>
                  <a:schemeClr val="bg1"/>
                </a:solidFill>
                <a:cs typeface="Times New Roman" pitchFamily="18" charset="0"/>
              </a:rPr>
              <a:t>=</a:t>
            </a:r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R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0247" name="Rectangle 19"/>
          <p:cNvSpPr>
            <a:spLocks noChangeArrowheads="1"/>
          </p:cNvSpPr>
          <p:nvPr/>
        </p:nvSpPr>
        <p:spPr bwMode="auto">
          <a:xfrm>
            <a:off x="1995488" y="1704975"/>
            <a:ext cx="982662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l-GR" sz="2000">
                <a:solidFill>
                  <a:schemeClr val="bg1"/>
                </a:solidFill>
                <a:cs typeface="Times New Roman" pitchFamily="18" charset="0"/>
              </a:rPr>
              <a:t>πλάτος</a:t>
            </a:r>
            <a:endParaRPr lang="el-GR" sz="2000">
              <a:solidFill>
                <a:schemeClr val="bg1"/>
              </a:solidFill>
            </a:endParaRPr>
          </a:p>
        </p:txBody>
      </p:sp>
      <p:sp>
        <p:nvSpPr>
          <p:cNvPr id="10248" name="Rectangle 18"/>
          <p:cNvSpPr>
            <a:spLocks noChangeArrowheads="1"/>
          </p:cNvSpPr>
          <p:nvPr/>
        </p:nvSpPr>
        <p:spPr bwMode="auto">
          <a:xfrm>
            <a:off x="4057650" y="1400175"/>
            <a:ext cx="1090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chemeClr val="bg1"/>
                </a:solidFill>
                <a:cs typeface="Times New Roman" pitchFamily="18" charset="0"/>
              </a:rPr>
              <a:t> b=0</a:t>
            </a:r>
            <a:endParaRPr lang="en-US" sz="2000">
              <a:solidFill>
                <a:schemeClr val="bg1"/>
              </a:solidFill>
            </a:endParaRPr>
          </a:p>
        </p:txBody>
      </p:sp>
      <p:grpSp>
        <p:nvGrpSpPr>
          <p:cNvPr id="5176" name="Group 56"/>
          <p:cNvGrpSpPr>
            <a:grpSpLocks/>
          </p:cNvGrpSpPr>
          <p:nvPr/>
        </p:nvGrpSpPr>
        <p:grpSpPr bwMode="auto">
          <a:xfrm>
            <a:off x="1885950" y="1408113"/>
            <a:ext cx="4943475" cy="3708400"/>
            <a:chOff x="1188" y="887"/>
            <a:chExt cx="3114" cy="2336"/>
          </a:xfrm>
        </p:grpSpPr>
        <p:sp>
          <p:nvSpPr>
            <p:cNvPr id="10257" name="Freeform 11"/>
            <p:cNvSpPr>
              <a:spLocks/>
            </p:cNvSpPr>
            <p:nvPr/>
          </p:nvSpPr>
          <p:spPr bwMode="auto">
            <a:xfrm>
              <a:off x="1188" y="887"/>
              <a:ext cx="972" cy="1534"/>
            </a:xfrm>
            <a:custGeom>
              <a:avLst/>
              <a:gdLst>
                <a:gd name="T0" fmla="*/ 0 w 1275"/>
                <a:gd name="T1" fmla="*/ 1614 h 1492"/>
                <a:gd name="T2" fmla="*/ 326 w 1275"/>
                <a:gd name="T3" fmla="*/ 1353 h 1492"/>
                <a:gd name="T4" fmla="*/ 565 w 1275"/>
                <a:gd name="T5" fmla="*/ 0 h 14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75" h="1492">
                  <a:moveTo>
                    <a:pt x="0" y="1485"/>
                  </a:moveTo>
                  <a:cubicBezTo>
                    <a:pt x="122" y="1445"/>
                    <a:pt x="523" y="1492"/>
                    <a:pt x="735" y="1245"/>
                  </a:cubicBezTo>
                  <a:cubicBezTo>
                    <a:pt x="947" y="998"/>
                    <a:pt x="1162" y="260"/>
                    <a:pt x="1275" y="0"/>
                  </a:cubicBezTo>
                </a:path>
              </a:pathLst>
            </a:custGeom>
            <a:noFill/>
            <a:ln w="38100" cmpd="sng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258" name="Freeform 10"/>
            <p:cNvSpPr>
              <a:spLocks/>
            </p:cNvSpPr>
            <p:nvPr/>
          </p:nvSpPr>
          <p:spPr bwMode="auto">
            <a:xfrm>
              <a:off x="2378" y="903"/>
              <a:ext cx="1924" cy="2320"/>
            </a:xfrm>
            <a:custGeom>
              <a:avLst/>
              <a:gdLst>
                <a:gd name="T0" fmla="*/ 1120 w 2521"/>
                <a:gd name="T1" fmla="*/ 2391 h 2257"/>
                <a:gd name="T2" fmla="*/ 420 w 2521"/>
                <a:gd name="T3" fmla="*/ 2053 h 2257"/>
                <a:gd name="T4" fmla="*/ 0 w 2521"/>
                <a:gd name="T5" fmla="*/ 0 h 225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521" h="2257">
                  <a:moveTo>
                    <a:pt x="2521" y="2202"/>
                  </a:moveTo>
                  <a:cubicBezTo>
                    <a:pt x="2258" y="2150"/>
                    <a:pt x="1365" y="2257"/>
                    <a:pt x="945" y="1890"/>
                  </a:cubicBezTo>
                  <a:cubicBezTo>
                    <a:pt x="525" y="1523"/>
                    <a:pt x="197" y="394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250" name="Rectangle 35"/>
          <p:cNvSpPr>
            <a:spLocks noChangeArrowheads="1"/>
          </p:cNvSpPr>
          <p:nvPr/>
        </p:nvSpPr>
        <p:spPr bwMode="auto">
          <a:xfrm>
            <a:off x="5991225" y="5257800"/>
            <a:ext cx="1558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700" tIns="12700" rIns="12700" bIns="12700"/>
          <a:lstStyle/>
          <a:p>
            <a:r>
              <a:rPr lang="en-US" sz="2000">
                <a:solidFill>
                  <a:srgbClr val="FFFF99"/>
                </a:solidFill>
                <a:cs typeface="Times New Roman" pitchFamily="18" charset="0"/>
              </a:rPr>
              <a:t> f</a:t>
            </a:r>
            <a:r>
              <a:rPr lang="el-GR" sz="2000" baseline="-25000">
                <a:solidFill>
                  <a:srgbClr val="FFFF99"/>
                </a:solidFill>
              </a:rPr>
              <a:t>εξ </a:t>
            </a:r>
            <a:r>
              <a:rPr lang="el-GR" sz="2000">
                <a:solidFill>
                  <a:srgbClr val="FFFF99"/>
                </a:solidFill>
              </a:rPr>
              <a:t> η ω</a:t>
            </a:r>
            <a:endParaRPr lang="en-US" sz="2000">
              <a:solidFill>
                <a:srgbClr val="FFFF99"/>
              </a:solidFill>
            </a:endParaRPr>
          </a:p>
        </p:txBody>
      </p:sp>
      <p:grpSp>
        <p:nvGrpSpPr>
          <p:cNvPr id="5161" name="Group 41"/>
          <p:cNvGrpSpPr>
            <a:grpSpLocks/>
          </p:cNvGrpSpPr>
          <p:nvPr/>
        </p:nvGrpSpPr>
        <p:grpSpPr bwMode="auto">
          <a:xfrm>
            <a:off x="3197225" y="5137150"/>
            <a:ext cx="1876425" cy="1565275"/>
            <a:chOff x="3265" y="3104"/>
            <a:chExt cx="1182" cy="986"/>
          </a:xfrm>
        </p:grpSpPr>
        <p:graphicFrame>
          <p:nvGraphicFramePr>
            <p:cNvPr id="10255" name="Object 38"/>
            <p:cNvGraphicFramePr>
              <a:graphicFrameLocks noChangeAspect="1"/>
            </p:cNvGraphicFramePr>
            <p:nvPr/>
          </p:nvGraphicFramePr>
          <p:xfrm>
            <a:off x="3265" y="3423"/>
            <a:ext cx="1182" cy="6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4" name="Equation" r:id="rId4" imgW="762136" imgH="419203" progId="Equation.3">
                    <p:embed/>
                  </p:oleObj>
                </mc:Choice>
                <mc:Fallback>
                  <p:oleObj name="Equation" r:id="rId4" imgW="762136" imgH="419203" progId="Equation.3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5" y="3423"/>
                          <a:ext cx="1182" cy="667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FF0066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6" name="Line 40"/>
            <p:cNvSpPr>
              <a:spLocks noChangeShapeType="1"/>
            </p:cNvSpPr>
            <p:nvPr/>
          </p:nvSpPr>
          <p:spPr bwMode="auto">
            <a:xfrm flipH="1" flipV="1">
              <a:off x="3516" y="3104"/>
              <a:ext cx="105" cy="307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5165" name="Group 45"/>
          <p:cNvGrpSpPr>
            <a:grpSpLocks/>
          </p:cNvGrpSpPr>
          <p:nvPr/>
        </p:nvGrpSpPr>
        <p:grpSpPr bwMode="auto">
          <a:xfrm>
            <a:off x="3546475" y="1857375"/>
            <a:ext cx="5200650" cy="1330325"/>
            <a:chOff x="2364" y="995"/>
            <a:chExt cx="3276" cy="838"/>
          </a:xfrm>
        </p:grpSpPr>
        <p:sp>
          <p:nvSpPr>
            <p:cNvPr id="10253" name="Text Box 43"/>
            <p:cNvSpPr txBox="1">
              <a:spLocks noChangeArrowheads="1"/>
            </p:cNvSpPr>
            <p:nvPr/>
          </p:nvSpPr>
          <p:spPr bwMode="auto">
            <a:xfrm>
              <a:off x="3194" y="995"/>
              <a:ext cx="2446" cy="838"/>
            </a:xfrm>
            <a:prstGeom prst="rect">
              <a:avLst/>
            </a:prstGeom>
            <a:solidFill>
              <a:srgbClr val="0000CC"/>
            </a:solidFill>
            <a:ln w="19050">
              <a:solidFill>
                <a:srgbClr val="FF00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000">
                  <a:solidFill>
                    <a:schemeClr val="bg1"/>
                  </a:solidFill>
                </a:rPr>
                <a:t>Όταν </a:t>
              </a:r>
              <a:r>
                <a:rPr lang="en-US" sz="2000">
                  <a:solidFill>
                    <a:schemeClr val="bg1"/>
                  </a:solidFill>
                </a:rPr>
                <a:t>b=0 </a:t>
              </a:r>
              <a:r>
                <a:rPr lang="el-GR" sz="2000">
                  <a:solidFill>
                    <a:schemeClr val="bg1"/>
                  </a:solidFill>
                </a:rPr>
                <a:t>το πλάτος της ταλάντωσης τείνει στο άπειρο όταν </a:t>
              </a:r>
              <a:r>
                <a:rPr lang="en-US" sz="2000">
                  <a:solidFill>
                    <a:schemeClr val="bg1"/>
                  </a:solidFill>
                </a:rPr>
                <a:t>f</a:t>
              </a:r>
              <a:r>
                <a:rPr lang="el-GR" sz="2000" baseline="-25000">
                  <a:solidFill>
                    <a:schemeClr val="bg1"/>
                  </a:solidFill>
                </a:rPr>
                <a:t>εξ</a:t>
              </a:r>
              <a:r>
                <a:rPr lang="en-US" sz="2000">
                  <a:solidFill>
                    <a:schemeClr val="bg1"/>
                  </a:solidFill>
                </a:rPr>
                <a:t>=f</a:t>
              </a:r>
              <a:r>
                <a:rPr lang="en-US" sz="2000" baseline="-25000">
                  <a:solidFill>
                    <a:schemeClr val="bg1"/>
                  </a:solidFill>
                </a:rPr>
                <a:t>0</a:t>
              </a:r>
              <a:r>
                <a:rPr lang="en-US" sz="2000">
                  <a:solidFill>
                    <a:schemeClr val="bg1"/>
                  </a:solidFill>
                </a:rPr>
                <a:t>. </a:t>
              </a:r>
              <a:r>
                <a:rPr lang="el-GR" sz="2000">
                  <a:solidFill>
                    <a:schemeClr val="bg1"/>
                  </a:solidFill>
                </a:rPr>
                <a:t>Το σύστημα καταστρέφεται</a:t>
              </a:r>
            </a:p>
          </p:txBody>
        </p:sp>
        <p:sp>
          <p:nvSpPr>
            <p:cNvPr id="10254" name="Line 44"/>
            <p:cNvSpPr>
              <a:spLocks noChangeShapeType="1"/>
            </p:cNvSpPr>
            <p:nvPr/>
          </p:nvSpPr>
          <p:spPr bwMode="auto">
            <a:xfrm flipH="1" flipV="1">
              <a:off x="2364" y="1130"/>
              <a:ext cx="823" cy="239"/>
            </a:xfrm>
            <a:prstGeom prst="line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1739</Words>
  <Application>Microsoft Office PowerPoint</Application>
  <PresentationFormat>On-screen Show (4:3)</PresentationFormat>
  <Paragraphs>212</Paragraphs>
  <Slides>33</Slides>
  <Notes>31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Προεπιλεγμένη σχεδίαση</vt:lpstr>
      <vt:lpstr>Equation</vt:lpstr>
      <vt:lpstr>Εξαναγκασμένη ταλάντωση</vt:lpstr>
      <vt:lpstr>Ελεύθερη ταλάντωση - ιδιοσυχνότητα</vt:lpstr>
      <vt:lpstr>Οι ελεύθερες ταλαντώσεις είναι φθίνουσες</vt:lpstr>
      <vt:lpstr>Αν θέλουμε να διατηρείται σταθερό το πλάτος της ταλάντωσης πρέπει να ασκήσουμε στο σύστημα μια δύναμη που μεταβάλλεται περιοδικά με το χρόνο.</vt:lpstr>
      <vt:lpstr>Ποιες ταλαντώσεις λέγονται εξαναγκασμένες </vt:lpstr>
      <vt:lpstr>Διεγέρτης - ταλαντωτής</vt:lpstr>
      <vt:lpstr>Η συχνότητα της εξαναγκασμένης ταλάντωσης</vt:lpstr>
      <vt:lpstr>Πειραματικές παρατηρήσεις</vt:lpstr>
      <vt:lpstr>Η εξάρτηση του πλάτους από την συχνότητα του διεγέρτη</vt:lpstr>
      <vt:lpstr>Η εξάρτηση του πλάτους από την συχνότητα του διεγέρτη</vt:lpstr>
      <vt:lpstr>Η εξάρτηση του πλάτους από την συχνότητα του διεγέρτη</vt:lpstr>
      <vt:lpstr>Η εξάρτηση του πλάτους από την συχνότητα του διεγέρτη</vt:lpstr>
      <vt:lpstr>Τι ονομάζεται συντονισμός</vt:lpstr>
      <vt:lpstr>PowerPoint Presentation</vt:lpstr>
      <vt:lpstr>Πού οφείλεται η μεγιστοποίηση του πλάτους στο συντονισμό;</vt:lpstr>
      <vt:lpstr>PowerPoint Presentation</vt:lpstr>
      <vt:lpstr>Εφαρμογές του συντονισμού</vt:lpstr>
      <vt:lpstr>Το ΑΒ είναι ένα μεταλλικό έλασμα, στερεωμένο στο κάτω άκρο του Β σε ακλόνητο δάπεδο.  Αν τραβήξουμε το άκρο Α του ελάσματος και το αφήσουμε ελεύθερο, θα εκτελέσει ταλάντωση, με συχνότητα ίση με την ιδιοσυχνότητά του.</vt:lpstr>
      <vt:lpstr>Συμπληρώστε τα κενά</vt:lpstr>
      <vt:lpstr>Πολλαπλή επιλογή</vt:lpstr>
      <vt:lpstr>Πολλαπλή επιλογή</vt:lpstr>
      <vt:lpstr>Πολλαπλή επιλογή</vt:lpstr>
      <vt:lpstr>Πολλαπλή επιλογή</vt:lpstr>
      <vt:lpstr>Πολλαπλή επιλογή</vt:lpstr>
      <vt:lpstr>Πολλαπλή επιλογή</vt:lpstr>
      <vt:lpstr>Πολλαπλή επιλογή</vt:lpstr>
      <vt:lpstr>Πολλαπλή επιλογή</vt:lpstr>
      <vt:lpstr>Πολλαπλή επιλογή</vt:lpstr>
      <vt:lpstr>Πολλαπλή επιλογή</vt:lpstr>
      <vt:lpstr>Ερωτήσεις τύπου σωστό λάθος</vt:lpstr>
      <vt:lpstr>Ερωτήσεις τύπου σωστό λάθος</vt:lpstr>
      <vt:lpstr>Ερωτήσεις τύπου σωστό λάθος</vt:lpstr>
      <vt:lpstr>Ερωτήσεις τύπου σωστό λάθος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Εξαναγκασμένη ταλάντωση</dc:title>
  <dc:creator>USER</dc:creator>
  <cp:lastModifiedBy>user</cp:lastModifiedBy>
  <cp:revision>40</cp:revision>
  <dcterms:created xsi:type="dcterms:W3CDTF">2007-01-09T06:18:10Z</dcterms:created>
  <dcterms:modified xsi:type="dcterms:W3CDTF">2021-09-30T12:53:33Z</dcterms:modified>
</cp:coreProperties>
</file>